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46" r:id="rId6"/>
  </p:sldMasterIdLst>
  <p:notesMasterIdLst>
    <p:notesMasterId r:id="rId47"/>
  </p:notesMasterIdLst>
  <p:sldIdLst>
    <p:sldId id="256" r:id="rId7"/>
    <p:sldId id="257" r:id="rId8"/>
    <p:sldId id="297" r:id="rId9"/>
    <p:sldId id="299" r:id="rId10"/>
    <p:sldId id="321" r:id="rId11"/>
    <p:sldId id="300" r:id="rId12"/>
    <p:sldId id="264" r:id="rId13"/>
    <p:sldId id="258" r:id="rId14"/>
    <p:sldId id="295" r:id="rId15"/>
    <p:sldId id="265" r:id="rId16"/>
    <p:sldId id="269" r:id="rId17"/>
    <p:sldId id="270" r:id="rId18"/>
    <p:sldId id="271" r:id="rId19"/>
    <p:sldId id="272" r:id="rId20"/>
    <p:sldId id="276" r:id="rId21"/>
    <p:sldId id="325" r:id="rId22"/>
    <p:sldId id="277" r:id="rId23"/>
    <p:sldId id="326" r:id="rId24"/>
    <p:sldId id="273" r:id="rId25"/>
    <p:sldId id="285" r:id="rId26"/>
    <p:sldId id="306" r:id="rId27"/>
    <p:sldId id="286" r:id="rId28"/>
    <p:sldId id="287" r:id="rId29"/>
    <p:sldId id="313" r:id="rId30"/>
    <p:sldId id="314" r:id="rId31"/>
    <p:sldId id="318" r:id="rId32"/>
    <p:sldId id="303" r:id="rId33"/>
    <p:sldId id="315" r:id="rId34"/>
    <p:sldId id="275" r:id="rId35"/>
    <p:sldId id="316" r:id="rId36"/>
    <p:sldId id="317" r:id="rId37"/>
    <p:sldId id="301" r:id="rId38"/>
    <p:sldId id="280" r:id="rId39"/>
    <p:sldId id="279" r:id="rId40"/>
    <p:sldId id="281" r:id="rId41"/>
    <p:sldId id="282" r:id="rId42"/>
    <p:sldId id="322" r:id="rId43"/>
    <p:sldId id="323" r:id="rId44"/>
    <p:sldId id="324" r:id="rId45"/>
    <p:sldId id="28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E617C-B270-40DD-8D8D-67677E7207E1}" type="doc">
      <dgm:prSet loTypeId="urn:microsoft.com/office/officeart/2005/8/layout/chevron2" loCatId="list" qsTypeId="urn:microsoft.com/office/officeart/2005/8/quickstyle/3d1" qsCatId="3D" csTypeId="urn:microsoft.com/office/officeart/2005/8/colors/colorful5" csCatId="colorful" phldr="1"/>
      <dgm:spPr/>
      <dgm:t>
        <a:bodyPr/>
        <a:lstStyle/>
        <a:p>
          <a:endParaRPr lang="en-IN"/>
        </a:p>
      </dgm:t>
    </dgm:pt>
    <dgm:pt modelId="{CBAFF4F3-BB9C-4181-9D91-DE3E8AD689EE}">
      <dgm:prSet phldrT="[Text]" custT="1"/>
      <dgm:spPr/>
      <dgm:t>
        <a:bodyPr/>
        <a:lstStyle/>
        <a:p>
          <a:r>
            <a:rPr lang="en-IN" sz="1800" b="1" dirty="0"/>
            <a:t>1</a:t>
          </a:r>
        </a:p>
      </dgm:t>
    </dgm:pt>
    <dgm:pt modelId="{FF28BEC9-9CBD-4426-8F92-F021A9F4CB8D}" type="parTrans" cxnId="{7D114822-D370-45C8-8C33-2D075AA19B37}">
      <dgm:prSet/>
      <dgm:spPr/>
      <dgm:t>
        <a:bodyPr/>
        <a:lstStyle/>
        <a:p>
          <a:endParaRPr lang="en-IN" sz="1800" b="1"/>
        </a:p>
      </dgm:t>
    </dgm:pt>
    <dgm:pt modelId="{2DBEDF6C-0B3C-4987-BBFB-7147A766614E}" type="sibTrans" cxnId="{7D114822-D370-45C8-8C33-2D075AA19B37}">
      <dgm:prSet/>
      <dgm:spPr/>
      <dgm:t>
        <a:bodyPr/>
        <a:lstStyle/>
        <a:p>
          <a:endParaRPr lang="en-IN" sz="1800" b="1"/>
        </a:p>
      </dgm:t>
    </dgm:pt>
    <dgm:pt modelId="{477E5352-2E3C-4D13-94BC-950FCB96887A}">
      <dgm:prSet phldrT="[Text]" custT="1"/>
      <dgm:spPr/>
      <dgm:t>
        <a:bodyPr/>
        <a:lstStyle/>
        <a:p>
          <a:r>
            <a:rPr lang="en-US" sz="1800" b="1" dirty="0" err="1">
              <a:latin typeface="Times New Roman" pitchFamily="18" charset="0"/>
              <a:cs typeface="Times New Roman" pitchFamily="18" charset="0"/>
            </a:rPr>
            <a:t>GoI</a:t>
          </a:r>
          <a:r>
            <a:rPr lang="en-US" sz="1800" b="1" dirty="0">
              <a:latin typeface="Times New Roman" pitchFamily="18" charset="0"/>
              <a:cs typeface="Times New Roman" pitchFamily="18" charset="0"/>
            </a:rPr>
            <a:t> is committed to extend healthcare services as part of India’s UHC agenda.</a:t>
          </a:r>
          <a:endParaRPr lang="en-IN" sz="1800" b="1" dirty="0"/>
        </a:p>
      </dgm:t>
    </dgm:pt>
    <dgm:pt modelId="{2518B481-97D2-4F19-9115-47A46C58BB9F}" type="parTrans" cxnId="{78D502A2-55D8-4681-97F5-4CFFF45DA091}">
      <dgm:prSet/>
      <dgm:spPr/>
      <dgm:t>
        <a:bodyPr/>
        <a:lstStyle/>
        <a:p>
          <a:endParaRPr lang="en-IN" sz="1800" b="1"/>
        </a:p>
      </dgm:t>
    </dgm:pt>
    <dgm:pt modelId="{DC504DE4-FFC8-43F6-9394-4ED41D756397}" type="sibTrans" cxnId="{78D502A2-55D8-4681-97F5-4CFFF45DA091}">
      <dgm:prSet/>
      <dgm:spPr/>
      <dgm:t>
        <a:bodyPr/>
        <a:lstStyle/>
        <a:p>
          <a:endParaRPr lang="en-IN" sz="1800" b="1"/>
        </a:p>
      </dgm:t>
    </dgm:pt>
    <dgm:pt modelId="{15C71E63-5688-4336-BD4B-23702149E600}">
      <dgm:prSet phldrT="[Text]" custT="1"/>
      <dgm:spPr/>
      <dgm:t>
        <a:bodyPr/>
        <a:lstStyle/>
        <a:p>
          <a:r>
            <a:rPr lang="en-US" sz="1800" b="1" dirty="0">
              <a:latin typeface="Times New Roman" pitchFamily="18" charset="0"/>
              <a:cs typeface="Times New Roman" pitchFamily="18" charset="0"/>
            </a:rPr>
            <a:t>Optimal utilization of existing resources to ensure that the greatest amount of health is bought for every rupee spent. </a:t>
          </a:r>
          <a:endParaRPr lang="en-IN" sz="1800" b="1" dirty="0"/>
        </a:p>
      </dgm:t>
    </dgm:pt>
    <dgm:pt modelId="{45B9FD74-50F3-465D-AE50-305A36BC9762}" type="parTrans" cxnId="{FC81A295-9F71-4D38-AA8C-AC376E402C18}">
      <dgm:prSet/>
      <dgm:spPr/>
      <dgm:t>
        <a:bodyPr/>
        <a:lstStyle/>
        <a:p>
          <a:endParaRPr lang="en-IN" sz="1800" b="1"/>
        </a:p>
      </dgm:t>
    </dgm:pt>
    <dgm:pt modelId="{3336FD75-9DD4-48B6-8EF7-1ACACE7ADD69}" type="sibTrans" cxnId="{FC81A295-9F71-4D38-AA8C-AC376E402C18}">
      <dgm:prSet/>
      <dgm:spPr/>
      <dgm:t>
        <a:bodyPr/>
        <a:lstStyle/>
        <a:p>
          <a:endParaRPr lang="en-IN" sz="1800" b="1"/>
        </a:p>
      </dgm:t>
    </dgm:pt>
    <dgm:pt modelId="{49D0ED81-DAC7-46F6-A0B5-DEFFEB5ACC1D}">
      <dgm:prSet phldrT="[Text]" custT="1"/>
      <dgm:spPr/>
      <dgm:t>
        <a:bodyPr/>
        <a:lstStyle/>
        <a:p>
          <a:r>
            <a:rPr lang="en-IN" sz="1800" b="1" dirty="0"/>
            <a:t>3</a:t>
          </a:r>
        </a:p>
      </dgm:t>
    </dgm:pt>
    <dgm:pt modelId="{04C372DE-D891-4D63-AB7C-D7F51729A75A}" type="parTrans" cxnId="{D9F5CD94-2AE5-43A7-ACB7-F9E58D89C28C}">
      <dgm:prSet/>
      <dgm:spPr/>
      <dgm:t>
        <a:bodyPr/>
        <a:lstStyle/>
        <a:p>
          <a:endParaRPr lang="en-IN" sz="1800" b="1"/>
        </a:p>
      </dgm:t>
    </dgm:pt>
    <dgm:pt modelId="{03D28564-ED35-4D7B-85B4-69345C3953A1}" type="sibTrans" cxnId="{D9F5CD94-2AE5-43A7-ACB7-F9E58D89C28C}">
      <dgm:prSet/>
      <dgm:spPr/>
      <dgm:t>
        <a:bodyPr/>
        <a:lstStyle/>
        <a:p>
          <a:endParaRPr lang="en-IN" sz="1800" b="1"/>
        </a:p>
      </dgm:t>
    </dgm:pt>
    <dgm:pt modelId="{1F0AE289-75EB-43A6-B2B8-6E8635C2557F}">
      <dgm:prSet phldrT="[Text]" custT="1"/>
      <dgm:spPr/>
      <dgm:t>
        <a:bodyPr/>
        <a:lstStyle/>
        <a:p>
          <a:r>
            <a:rPr lang="en-US" sz="1800" b="1" dirty="0">
              <a:latin typeface="Times New Roman" pitchFamily="18" charset="0"/>
              <a:cs typeface="Times New Roman" pitchFamily="18" charset="0"/>
            </a:rPr>
            <a:t>A challenge for the government  is to devise ways to reduce catastrophic out of pocket health expenditure and ensure affordable access to essential health care</a:t>
          </a:r>
          <a:endParaRPr lang="en-IN" sz="1800" b="1" dirty="0"/>
        </a:p>
      </dgm:t>
    </dgm:pt>
    <dgm:pt modelId="{C43A1BAE-B0DD-4A0B-9567-7F15FE123D2A}" type="parTrans" cxnId="{5B3F7A63-7152-4652-96AE-DC6B54BD922F}">
      <dgm:prSet/>
      <dgm:spPr/>
      <dgm:t>
        <a:bodyPr/>
        <a:lstStyle/>
        <a:p>
          <a:endParaRPr lang="en-IN" sz="1800" b="1"/>
        </a:p>
      </dgm:t>
    </dgm:pt>
    <dgm:pt modelId="{CB05AFAC-53AB-4AF1-9612-5B7B001545E3}" type="sibTrans" cxnId="{5B3F7A63-7152-4652-96AE-DC6B54BD922F}">
      <dgm:prSet/>
      <dgm:spPr/>
      <dgm:t>
        <a:bodyPr/>
        <a:lstStyle/>
        <a:p>
          <a:endParaRPr lang="en-IN" sz="1800" b="1"/>
        </a:p>
      </dgm:t>
    </dgm:pt>
    <dgm:pt modelId="{BF9E64C7-81C6-4BE1-8760-96945BB60C75}">
      <dgm:prSet phldrT="[Text]" custT="1"/>
      <dgm:spPr/>
      <dgm:t>
        <a:bodyPr/>
        <a:lstStyle/>
        <a:p>
          <a:r>
            <a:rPr lang="en-US" sz="1800" b="1">
              <a:latin typeface="Times New Roman" pitchFamily="18" charset="0"/>
              <a:cs typeface="Times New Roman" pitchFamily="18" charset="0"/>
            </a:rPr>
            <a:t> 4</a:t>
          </a:r>
          <a:endParaRPr lang="en-IN" sz="1800" b="1" dirty="0"/>
        </a:p>
      </dgm:t>
    </dgm:pt>
    <dgm:pt modelId="{0554D48E-B588-466E-BBDC-18894BA0A6E6}" type="parTrans" cxnId="{7ED3A7D6-6609-4685-A2B4-757C935DF7C3}">
      <dgm:prSet/>
      <dgm:spPr/>
      <dgm:t>
        <a:bodyPr/>
        <a:lstStyle/>
        <a:p>
          <a:endParaRPr lang="en-IN" sz="1800" b="1"/>
        </a:p>
      </dgm:t>
    </dgm:pt>
    <dgm:pt modelId="{487B1EE4-0180-41A1-A22A-8B301326B46A}" type="sibTrans" cxnId="{7ED3A7D6-6609-4685-A2B4-757C935DF7C3}">
      <dgm:prSet/>
      <dgm:spPr/>
      <dgm:t>
        <a:bodyPr/>
        <a:lstStyle/>
        <a:p>
          <a:endParaRPr lang="en-IN" sz="1800" b="1"/>
        </a:p>
      </dgm:t>
    </dgm:pt>
    <dgm:pt modelId="{A6BC479C-7802-4E10-B25E-48CD280F8A04}">
      <dgm:prSet custT="1"/>
      <dgm:spPr/>
      <dgm:t>
        <a:bodyPr/>
        <a:lstStyle/>
        <a:p>
          <a:r>
            <a:rPr lang="en-US" sz="1800" b="1" dirty="0">
              <a:latin typeface="Times New Roman" pitchFamily="18" charset="0"/>
              <a:cs typeface="Times New Roman" pitchFamily="18" charset="0"/>
            </a:rPr>
            <a:t>Health Technology Assessment (HTA), is a widely used methodology internationally for optimization of resource allocation in health. </a:t>
          </a:r>
          <a:endParaRPr lang="en-IN" sz="1800" b="1" dirty="0"/>
        </a:p>
      </dgm:t>
    </dgm:pt>
    <dgm:pt modelId="{9349B9A1-331D-4854-B779-ED86B85253B3}" type="parTrans" cxnId="{A989A38C-99D1-4CE1-8E3A-1597F6F2719D}">
      <dgm:prSet/>
      <dgm:spPr/>
      <dgm:t>
        <a:bodyPr/>
        <a:lstStyle/>
        <a:p>
          <a:endParaRPr lang="en-IN" sz="1800" b="1"/>
        </a:p>
      </dgm:t>
    </dgm:pt>
    <dgm:pt modelId="{04699763-DC29-434D-9448-E95938D6EB06}" type="sibTrans" cxnId="{A989A38C-99D1-4CE1-8E3A-1597F6F2719D}">
      <dgm:prSet/>
      <dgm:spPr/>
      <dgm:t>
        <a:bodyPr/>
        <a:lstStyle/>
        <a:p>
          <a:endParaRPr lang="en-IN" sz="1800" b="1"/>
        </a:p>
      </dgm:t>
    </dgm:pt>
    <dgm:pt modelId="{4B7EF9F9-32AE-42BF-8B09-385B47E60082}">
      <dgm:prSet phldrT="[Text]" custT="1"/>
      <dgm:spPr/>
      <dgm:t>
        <a:bodyPr/>
        <a:lstStyle/>
        <a:p>
          <a:r>
            <a:rPr lang="en-IN" sz="1800" b="1" dirty="0"/>
            <a:t>2</a:t>
          </a:r>
        </a:p>
      </dgm:t>
    </dgm:pt>
    <dgm:pt modelId="{CD7BE23F-9B00-4984-9A32-B8C534F4654F}" type="sibTrans" cxnId="{7F985A09-322B-4970-B6DE-2E18947CE8B4}">
      <dgm:prSet/>
      <dgm:spPr/>
      <dgm:t>
        <a:bodyPr/>
        <a:lstStyle/>
        <a:p>
          <a:endParaRPr lang="en-IN" sz="1800" b="1"/>
        </a:p>
      </dgm:t>
    </dgm:pt>
    <dgm:pt modelId="{428A9705-8363-434F-938C-E2421941B24F}" type="parTrans" cxnId="{7F985A09-322B-4970-B6DE-2E18947CE8B4}">
      <dgm:prSet/>
      <dgm:spPr/>
      <dgm:t>
        <a:bodyPr/>
        <a:lstStyle/>
        <a:p>
          <a:endParaRPr lang="en-IN" sz="1800" b="1"/>
        </a:p>
      </dgm:t>
    </dgm:pt>
    <dgm:pt modelId="{15194BF1-504A-4E35-A0FE-665B614B7153}" type="pres">
      <dgm:prSet presAssocID="{0C9E617C-B270-40DD-8D8D-67677E7207E1}" presName="linearFlow" presStyleCnt="0">
        <dgm:presLayoutVars>
          <dgm:dir/>
          <dgm:animLvl val="lvl"/>
          <dgm:resizeHandles val="exact"/>
        </dgm:presLayoutVars>
      </dgm:prSet>
      <dgm:spPr/>
    </dgm:pt>
    <dgm:pt modelId="{A687756D-77AC-4816-9F54-766CA41947EE}" type="pres">
      <dgm:prSet presAssocID="{CBAFF4F3-BB9C-4181-9D91-DE3E8AD689EE}" presName="composite" presStyleCnt="0"/>
      <dgm:spPr/>
    </dgm:pt>
    <dgm:pt modelId="{D98C5BBC-FFCC-42CD-A176-3EC84EBB962B}" type="pres">
      <dgm:prSet presAssocID="{CBAFF4F3-BB9C-4181-9D91-DE3E8AD689EE}" presName="parentText" presStyleLbl="alignNode1" presStyleIdx="0" presStyleCnt="4">
        <dgm:presLayoutVars>
          <dgm:chMax val="1"/>
          <dgm:bulletEnabled val="1"/>
        </dgm:presLayoutVars>
      </dgm:prSet>
      <dgm:spPr/>
    </dgm:pt>
    <dgm:pt modelId="{BF9791C0-7442-43F6-A38D-7A8CFCAA5B87}" type="pres">
      <dgm:prSet presAssocID="{CBAFF4F3-BB9C-4181-9D91-DE3E8AD689EE}" presName="descendantText" presStyleLbl="alignAcc1" presStyleIdx="0" presStyleCnt="4">
        <dgm:presLayoutVars>
          <dgm:bulletEnabled val="1"/>
        </dgm:presLayoutVars>
      </dgm:prSet>
      <dgm:spPr/>
    </dgm:pt>
    <dgm:pt modelId="{7644AD7F-DDCD-41DE-8585-83E4C6866D32}" type="pres">
      <dgm:prSet presAssocID="{2DBEDF6C-0B3C-4987-BBFB-7147A766614E}" presName="sp" presStyleCnt="0"/>
      <dgm:spPr/>
    </dgm:pt>
    <dgm:pt modelId="{5DCBED60-C588-481B-B767-5FB209DFA4CD}" type="pres">
      <dgm:prSet presAssocID="{4B7EF9F9-32AE-42BF-8B09-385B47E60082}" presName="composite" presStyleCnt="0"/>
      <dgm:spPr/>
    </dgm:pt>
    <dgm:pt modelId="{EA787A53-A7A3-4711-8616-3703BFA74E7F}" type="pres">
      <dgm:prSet presAssocID="{4B7EF9F9-32AE-42BF-8B09-385B47E60082}" presName="parentText" presStyleLbl="alignNode1" presStyleIdx="1" presStyleCnt="4">
        <dgm:presLayoutVars>
          <dgm:chMax val="1"/>
          <dgm:bulletEnabled val="1"/>
        </dgm:presLayoutVars>
      </dgm:prSet>
      <dgm:spPr/>
    </dgm:pt>
    <dgm:pt modelId="{62EAAD5D-88EA-464E-A934-6B2C78A030FA}" type="pres">
      <dgm:prSet presAssocID="{4B7EF9F9-32AE-42BF-8B09-385B47E60082}" presName="descendantText" presStyleLbl="alignAcc1" presStyleIdx="1" presStyleCnt="4">
        <dgm:presLayoutVars>
          <dgm:bulletEnabled val="1"/>
        </dgm:presLayoutVars>
      </dgm:prSet>
      <dgm:spPr/>
    </dgm:pt>
    <dgm:pt modelId="{FFD3E880-58FF-43E8-B0B9-12C6A2172AF6}" type="pres">
      <dgm:prSet presAssocID="{CD7BE23F-9B00-4984-9A32-B8C534F4654F}" presName="sp" presStyleCnt="0"/>
      <dgm:spPr/>
    </dgm:pt>
    <dgm:pt modelId="{44CCC364-CE61-4097-A436-AB4C18DB1387}" type="pres">
      <dgm:prSet presAssocID="{49D0ED81-DAC7-46F6-A0B5-DEFFEB5ACC1D}" presName="composite" presStyleCnt="0"/>
      <dgm:spPr/>
    </dgm:pt>
    <dgm:pt modelId="{5DA768EC-8C5A-40B5-BF6A-B9069A4F572B}" type="pres">
      <dgm:prSet presAssocID="{49D0ED81-DAC7-46F6-A0B5-DEFFEB5ACC1D}" presName="parentText" presStyleLbl="alignNode1" presStyleIdx="2" presStyleCnt="4">
        <dgm:presLayoutVars>
          <dgm:chMax val="1"/>
          <dgm:bulletEnabled val="1"/>
        </dgm:presLayoutVars>
      </dgm:prSet>
      <dgm:spPr/>
    </dgm:pt>
    <dgm:pt modelId="{A75C646A-7659-4F28-80BF-73C6F854E0D4}" type="pres">
      <dgm:prSet presAssocID="{49D0ED81-DAC7-46F6-A0B5-DEFFEB5ACC1D}" presName="descendantText" presStyleLbl="alignAcc1" presStyleIdx="2" presStyleCnt="4">
        <dgm:presLayoutVars>
          <dgm:bulletEnabled val="1"/>
        </dgm:presLayoutVars>
      </dgm:prSet>
      <dgm:spPr/>
    </dgm:pt>
    <dgm:pt modelId="{A2955F4B-FABD-4B7B-9ED8-CF0B8ABEB609}" type="pres">
      <dgm:prSet presAssocID="{03D28564-ED35-4D7B-85B4-69345C3953A1}" presName="sp" presStyleCnt="0"/>
      <dgm:spPr/>
    </dgm:pt>
    <dgm:pt modelId="{1211179C-79BE-414E-9181-7B2780D0AC3B}" type="pres">
      <dgm:prSet presAssocID="{BF9E64C7-81C6-4BE1-8760-96945BB60C75}" presName="composite" presStyleCnt="0"/>
      <dgm:spPr/>
    </dgm:pt>
    <dgm:pt modelId="{F8C0395E-49AE-408D-91DB-D9C9E389CB6F}" type="pres">
      <dgm:prSet presAssocID="{BF9E64C7-81C6-4BE1-8760-96945BB60C75}" presName="parentText" presStyleLbl="alignNode1" presStyleIdx="3" presStyleCnt="4">
        <dgm:presLayoutVars>
          <dgm:chMax val="1"/>
          <dgm:bulletEnabled val="1"/>
        </dgm:presLayoutVars>
      </dgm:prSet>
      <dgm:spPr/>
    </dgm:pt>
    <dgm:pt modelId="{2C652BE7-7CE8-4E26-9C99-01D6B3A4609D}" type="pres">
      <dgm:prSet presAssocID="{BF9E64C7-81C6-4BE1-8760-96945BB60C75}" presName="descendantText" presStyleLbl="alignAcc1" presStyleIdx="3" presStyleCnt="4">
        <dgm:presLayoutVars>
          <dgm:bulletEnabled val="1"/>
        </dgm:presLayoutVars>
      </dgm:prSet>
      <dgm:spPr/>
    </dgm:pt>
  </dgm:ptLst>
  <dgm:cxnLst>
    <dgm:cxn modelId="{7F985A09-322B-4970-B6DE-2E18947CE8B4}" srcId="{0C9E617C-B270-40DD-8D8D-67677E7207E1}" destId="{4B7EF9F9-32AE-42BF-8B09-385B47E60082}" srcOrd="1" destOrd="0" parTransId="{428A9705-8363-434F-938C-E2421941B24F}" sibTransId="{CD7BE23F-9B00-4984-9A32-B8C534F4654F}"/>
    <dgm:cxn modelId="{7D114822-D370-45C8-8C33-2D075AA19B37}" srcId="{0C9E617C-B270-40DD-8D8D-67677E7207E1}" destId="{CBAFF4F3-BB9C-4181-9D91-DE3E8AD689EE}" srcOrd="0" destOrd="0" parTransId="{FF28BEC9-9CBD-4426-8F92-F021A9F4CB8D}" sibTransId="{2DBEDF6C-0B3C-4987-BBFB-7147A766614E}"/>
    <dgm:cxn modelId="{22780B23-37C0-4BB5-B8D1-D5ACD0DB65E2}" type="presOf" srcId="{15C71E63-5688-4336-BD4B-23702149E600}" destId="{62EAAD5D-88EA-464E-A934-6B2C78A030FA}" srcOrd="0" destOrd="0" presId="urn:microsoft.com/office/officeart/2005/8/layout/chevron2"/>
    <dgm:cxn modelId="{BE6A265B-61E3-4BFC-8037-36EC27658750}" type="presOf" srcId="{A6BC479C-7802-4E10-B25E-48CD280F8A04}" destId="{2C652BE7-7CE8-4E26-9C99-01D6B3A4609D}" srcOrd="0" destOrd="0" presId="urn:microsoft.com/office/officeart/2005/8/layout/chevron2"/>
    <dgm:cxn modelId="{01C23341-8996-4A3F-AE4A-50978A0FC773}" type="presOf" srcId="{477E5352-2E3C-4D13-94BC-950FCB96887A}" destId="{BF9791C0-7442-43F6-A38D-7A8CFCAA5B87}" srcOrd="0" destOrd="0" presId="urn:microsoft.com/office/officeart/2005/8/layout/chevron2"/>
    <dgm:cxn modelId="{5B3F7A63-7152-4652-96AE-DC6B54BD922F}" srcId="{49D0ED81-DAC7-46F6-A0B5-DEFFEB5ACC1D}" destId="{1F0AE289-75EB-43A6-B2B8-6E8635C2557F}" srcOrd="0" destOrd="0" parTransId="{C43A1BAE-B0DD-4A0B-9567-7F15FE123D2A}" sibTransId="{CB05AFAC-53AB-4AF1-9612-5B7B001545E3}"/>
    <dgm:cxn modelId="{64316D65-DA27-47B7-8EE7-C0FFBDED9721}" type="presOf" srcId="{0C9E617C-B270-40DD-8D8D-67677E7207E1}" destId="{15194BF1-504A-4E35-A0FE-665B614B7153}" srcOrd="0" destOrd="0" presId="urn:microsoft.com/office/officeart/2005/8/layout/chevron2"/>
    <dgm:cxn modelId="{7309A574-F972-45DE-82D3-8851764C0F83}" type="presOf" srcId="{BF9E64C7-81C6-4BE1-8760-96945BB60C75}" destId="{F8C0395E-49AE-408D-91DB-D9C9E389CB6F}" srcOrd="0" destOrd="0" presId="urn:microsoft.com/office/officeart/2005/8/layout/chevron2"/>
    <dgm:cxn modelId="{FE4B6A7B-2D8A-44B5-A4A7-4C38C9773116}" type="presOf" srcId="{CBAFF4F3-BB9C-4181-9D91-DE3E8AD689EE}" destId="{D98C5BBC-FFCC-42CD-A176-3EC84EBB962B}" srcOrd="0" destOrd="0" presId="urn:microsoft.com/office/officeart/2005/8/layout/chevron2"/>
    <dgm:cxn modelId="{79D2D987-39FF-4B8F-B725-A779BC868231}" type="presOf" srcId="{49D0ED81-DAC7-46F6-A0B5-DEFFEB5ACC1D}" destId="{5DA768EC-8C5A-40B5-BF6A-B9069A4F572B}" srcOrd="0" destOrd="0" presId="urn:microsoft.com/office/officeart/2005/8/layout/chevron2"/>
    <dgm:cxn modelId="{A989A38C-99D1-4CE1-8E3A-1597F6F2719D}" srcId="{BF9E64C7-81C6-4BE1-8760-96945BB60C75}" destId="{A6BC479C-7802-4E10-B25E-48CD280F8A04}" srcOrd="0" destOrd="0" parTransId="{9349B9A1-331D-4854-B779-ED86B85253B3}" sibTransId="{04699763-DC29-434D-9448-E95938D6EB06}"/>
    <dgm:cxn modelId="{D9F5CD94-2AE5-43A7-ACB7-F9E58D89C28C}" srcId="{0C9E617C-B270-40DD-8D8D-67677E7207E1}" destId="{49D0ED81-DAC7-46F6-A0B5-DEFFEB5ACC1D}" srcOrd="2" destOrd="0" parTransId="{04C372DE-D891-4D63-AB7C-D7F51729A75A}" sibTransId="{03D28564-ED35-4D7B-85B4-69345C3953A1}"/>
    <dgm:cxn modelId="{FC81A295-9F71-4D38-AA8C-AC376E402C18}" srcId="{4B7EF9F9-32AE-42BF-8B09-385B47E60082}" destId="{15C71E63-5688-4336-BD4B-23702149E600}" srcOrd="0" destOrd="0" parTransId="{45B9FD74-50F3-465D-AE50-305A36BC9762}" sibTransId="{3336FD75-9DD4-48B6-8EF7-1ACACE7ADD69}"/>
    <dgm:cxn modelId="{78D502A2-55D8-4681-97F5-4CFFF45DA091}" srcId="{CBAFF4F3-BB9C-4181-9D91-DE3E8AD689EE}" destId="{477E5352-2E3C-4D13-94BC-950FCB96887A}" srcOrd="0" destOrd="0" parTransId="{2518B481-97D2-4F19-9115-47A46C58BB9F}" sibTransId="{DC504DE4-FFC8-43F6-9394-4ED41D756397}"/>
    <dgm:cxn modelId="{5ECE53A6-D29C-457D-8A05-75890D6D0AF2}" type="presOf" srcId="{4B7EF9F9-32AE-42BF-8B09-385B47E60082}" destId="{EA787A53-A7A3-4711-8616-3703BFA74E7F}" srcOrd="0" destOrd="0" presId="urn:microsoft.com/office/officeart/2005/8/layout/chevron2"/>
    <dgm:cxn modelId="{9E756BCD-9F4C-4DF6-ABD3-CC001E5536CA}" type="presOf" srcId="{1F0AE289-75EB-43A6-B2B8-6E8635C2557F}" destId="{A75C646A-7659-4F28-80BF-73C6F854E0D4}" srcOrd="0" destOrd="0" presId="urn:microsoft.com/office/officeart/2005/8/layout/chevron2"/>
    <dgm:cxn modelId="{7ED3A7D6-6609-4685-A2B4-757C935DF7C3}" srcId="{0C9E617C-B270-40DD-8D8D-67677E7207E1}" destId="{BF9E64C7-81C6-4BE1-8760-96945BB60C75}" srcOrd="3" destOrd="0" parTransId="{0554D48E-B588-466E-BBDC-18894BA0A6E6}" sibTransId="{487B1EE4-0180-41A1-A22A-8B301326B46A}"/>
    <dgm:cxn modelId="{B806245A-1B73-4226-BA2D-FE433086EED6}" type="presParOf" srcId="{15194BF1-504A-4E35-A0FE-665B614B7153}" destId="{A687756D-77AC-4816-9F54-766CA41947EE}" srcOrd="0" destOrd="0" presId="urn:microsoft.com/office/officeart/2005/8/layout/chevron2"/>
    <dgm:cxn modelId="{D46738F5-F36C-46EA-B44D-373D1F0D801D}" type="presParOf" srcId="{A687756D-77AC-4816-9F54-766CA41947EE}" destId="{D98C5BBC-FFCC-42CD-A176-3EC84EBB962B}" srcOrd="0" destOrd="0" presId="urn:microsoft.com/office/officeart/2005/8/layout/chevron2"/>
    <dgm:cxn modelId="{9EEBA8D2-F32A-4211-8B65-67C2159AFF74}" type="presParOf" srcId="{A687756D-77AC-4816-9F54-766CA41947EE}" destId="{BF9791C0-7442-43F6-A38D-7A8CFCAA5B87}" srcOrd="1" destOrd="0" presId="urn:microsoft.com/office/officeart/2005/8/layout/chevron2"/>
    <dgm:cxn modelId="{525CB8AC-DA78-42D5-822A-FE862B9CE1EC}" type="presParOf" srcId="{15194BF1-504A-4E35-A0FE-665B614B7153}" destId="{7644AD7F-DDCD-41DE-8585-83E4C6866D32}" srcOrd="1" destOrd="0" presId="urn:microsoft.com/office/officeart/2005/8/layout/chevron2"/>
    <dgm:cxn modelId="{681039D7-3AEB-41D1-BAF1-2AD54C66408C}" type="presParOf" srcId="{15194BF1-504A-4E35-A0FE-665B614B7153}" destId="{5DCBED60-C588-481B-B767-5FB209DFA4CD}" srcOrd="2" destOrd="0" presId="urn:microsoft.com/office/officeart/2005/8/layout/chevron2"/>
    <dgm:cxn modelId="{06931DF9-B365-4B09-9776-B61A835BE8F6}" type="presParOf" srcId="{5DCBED60-C588-481B-B767-5FB209DFA4CD}" destId="{EA787A53-A7A3-4711-8616-3703BFA74E7F}" srcOrd="0" destOrd="0" presId="urn:microsoft.com/office/officeart/2005/8/layout/chevron2"/>
    <dgm:cxn modelId="{F85356CE-F9AB-441F-9C33-45947BF084B5}" type="presParOf" srcId="{5DCBED60-C588-481B-B767-5FB209DFA4CD}" destId="{62EAAD5D-88EA-464E-A934-6B2C78A030FA}" srcOrd="1" destOrd="0" presId="urn:microsoft.com/office/officeart/2005/8/layout/chevron2"/>
    <dgm:cxn modelId="{F9B7A691-63BB-4EEA-B416-79F5684FD213}" type="presParOf" srcId="{15194BF1-504A-4E35-A0FE-665B614B7153}" destId="{FFD3E880-58FF-43E8-B0B9-12C6A2172AF6}" srcOrd="3" destOrd="0" presId="urn:microsoft.com/office/officeart/2005/8/layout/chevron2"/>
    <dgm:cxn modelId="{FB4E1C50-9320-4740-BC5A-E36C0DC5E6B6}" type="presParOf" srcId="{15194BF1-504A-4E35-A0FE-665B614B7153}" destId="{44CCC364-CE61-4097-A436-AB4C18DB1387}" srcOrd="4" destOrd="0" presId="urn:microsoft.com/office/officeart/2005/8/layout/chevron2"/>
    <dgm:cxn modelId="{DEC14C7D-14B0-4E32-88E5-AC817260E327}" type="presParOf" srcId="{44CCC364-CE61-4097-A436-AB4C18DB1387}" destId="{5DA768EC-8C5A-40B5-BF6A-B9069A4F572B}" srcOrd="0" destOrd="0" presId="urn:microsoft.com/office/officeart/2005/8/layout/chevron2"/>
    <dgm:cxn modelId="{22BAE2CF-B718-4C1C-AE47-87113670A933}" type="presParOf" srcId="{44CCC364-CE61-4097-A436-AB4C18DB1387}" destId="{A75C646A-7659-4F28-80BF-73C6F854E0D4}" srcOrd="1" destOrd="0" presId="urn:microsoft.com/office/officeart/2005/8/layout/chevron2"/>
    <dgm:cxn modelId="{2C4EA288-D06F-43C4-A90D-9C6F43FABDE5}" type="presParOf" srcId="{15194BF1-504A-4E35-A0FE-665B614B7153}" destId="{A2955F4B-FABD-4B7B-9ED8-CF0B8ABEB609}" srcOrd="5" destOrd="0" presId="urn:microsoft.com/office/officeart/2005/8/layout/chevron2"/>
    <dgm:cxn modelId="{530EF0CF-5B1F-47A8-819E-51AF119BBFB8}" type="presParOf" srcId="{15194BF1-504A-4E35-A0FE-665B614B7153}" destId="{1211179C-79BE-414E-9181-7B2780D0AC3B}" srcOrd="6" destOrd="0" presId="urn:microsoft.com/office/officeart/2005/8/layout/chevron2"/>
    <dgm:cxn modelId="{F5BF2879-BA9A-4782-B14F-B5BC143EE505}" type="presParOf" srcId="{1211179C-79BE-414E-9181-7B2780D0AC3B}" destId="{F8C0395E-49AE-408D-91DB-D9C9E389CB6F}" srcOrd="0" destOrd="0" presId="urn:microsoft.com/office/officeart/2005/8/layout/chevron2"/>
    <dgm:cxn modelId="{5E0B89D3-A632-4657-9395-280366FDE6AA}" type="presParOf" srcId="{1211179C-79BE-414E-9181-7B2780D0AC3B}" destId="{2C652BE7-7CE8-4E26-9C99-01D6B3A4609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9BFEA-52A3-47AC-9C20-152DBAF2272F}"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IN"/>
        </a:p>
      </dgm:t>
    </dgm:pt>
    <dgm:pt modelId="{38051463-6DDB-482C-9664-D10DB7E3B877}">
      <dgm:prSet/>
      <dgm:spPr/>
      <dgm:t>
        <a:bodyPr/>
        <a:lstStyle/>
        <a:p>
          <a:pPr rtl="0"/>
          <a:r>
            <a:rPr lang="en-IN" b="1">
              <a:solidFill>
                <a:srgbClr val="002060"/>
              </a:solidFill>
              <a:latin typeface="Times New Roman" panose="02020603050405020304" pitchFamily="18" charset="0"/>
              <a:cs typeface="Times New Roman" panose="02020603050405020304" pitchFamily="18" charset="0"/>
            </a:rPr>
            <a:t>Population to be included</a:t>
          </a:r>
        </a:p>
      </dgm:t>
    </dgm:pt>
    <dgm:pt modelId="{C63C7C67-C29A-4321-97EF-DFFFA1A9EE1D}" type="parTrans" cxnId="{EC299214-AD4A-44F1-B742-34525B005693}">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4E29ED85-F0C6-409B-8DBB-80F0113B81D0}" type="sibTrans" cxnId="{EC299214-AD4A-44F1-B742-34525B005693}">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32D5A0AC-C0BA-4F9C-ACA4-E59388866D0B}">
      <dgm:prSet/>
      <dgm:spPr/>
      <dgm:t>
        <a:bodyPr/>
        <a:lstStyle/>
        <a:p>
          <a:pPr rtl="0"/>
          <a:r>
            <a:rPr lang="en-IN" b="1">
              <a:solidFill>
                <a:srgbClr val="002060"/>
              </a:solidFill>
              <a:latin typeface="Times New Roman" panose="02020603050405020304" pitchFamily="18" charset="0"/>
              <a:cs typeface="Times New Roman" panose="02020603050405020304" pitchFamily="18" charset="0"/>
            </a:rPr>
            <a:t>Intervention</a:t>
          </a:r>
        </a:p>
      </dgm:t>
    </dgm:pt>
    <dgm:pt modelId="{CC57E8DB-6AB8-4B60-B682-5401CB743083}" type="parTrans" cxnId="{8E9D438C-2DE5-4D68-BF76-DA3464D06880}">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76C0B816-C8C2-4EAF-A755-F40642F79877}" type="sibTrans" cxnId="{8E9D438C-2DE5-4D68-BF76-DA3464D06880}">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08AD692D-9DD3-4CA8-9BA1-E78788942F82}">
      <dgm:prSet/>
      <dgm:spPr/>
      <dgm:t>
        <a:bodyPr/>
        <a:lstStyle/>
        <a:p>
          <a:pPr rtl="0"/>
          <a:r>
            <a:rPr lang="en-IN" b="1">
              <a:solidFill>
                <a:srgbClr val="002060"/>
              </a:solidFill>
              <a:latin typeface="Times New Roman" panose="02020603050405020304" pitchFamily="18" charset="0"/>
              <a:cs typeface="Times New Roman" panose="02020603050405020304" pitchFamily="18" charset="0"/>
            </a:rPr>
            <a:t>Comparator</a:t>
          </a:r>
        </a:p>
      </dgm:t>
    </dgm:pt>
    <dgm:pt modelId="{B4652BB4-ED3E-44C1-B21F-412BE7571DDD}" type="parTrans" cxnId="{6282A122-32A5-47C7-A0B9-76019FD303B6}">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EA86E9BD-05E3-446A-A3E0-8619A65448E9}" type="sibTrans" cxnId="{6282A122-32A5-47C7-A0B9-76019FD303B6}">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D3ABD9D7-FE9C-4E8A-B9C2-ABB35C783392}">
      <dgm:prSet/>
      <dgm:spPr/>
      <dgm:t>
        <a:bodyPr/>
        <a:lstStyle/>
        <a:p>
          <a:pPr rtl="0"/>
          <a:r>
            <a:rPr lang="en-IN" b="1">
              <a:solidFill>
                <a:srgbClr val="002060"/>
              </a:solidFill>
              <a:latin typeface="Times New Roman" panose="02020603050405020304" pitchFamily="18" charset="0"/>
              <a:cs typeface="Times New Roman" panose="02020603050405020304" pitchFamily="18" charset="0"/>
            </a:rPr>
            <a:t>Outcome</a:t>
          </a:r>
        </a:p>
      </dgm:t>
    </dgm:pt>
    <dgm:pt modelId="{C3598679-931A-47EA-8117-23F546B6534E}" type="parTrans" cxnId="{8D026D40-2F7F-414C-A39B-A061545886C9}">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64B8967F-FEFE-4996-BE5B-CB974019D323}" type="sibTrans" cxnId="{8D026D40-2F7F-414C-A39B-A061545886C9}">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89A65CF8-0B16-4FF1-BACA-17703DB8FC9B}">
      <dgm:prSet/>
      <dgm:spPr/>
      <dgm:t>
        <a:bodyPr/>
        <a:lstStyle/>
        <a:p>
          <a:pPr rtl="0"/>
          <a:r>
            <a:rPr lang="en-IN" b="1">
              <a:solidFill>
                <a:srgbClr val="002060"/>
              </a:solidFill>
              <a:latin typeface="Times New Roman" panose="02020603050405020304" pitchFamily="18" charset="0"/>
              <a:cs typeface="Times New Roman" panose="02020603050405020304" pitchFamily="18" charset="0"/>
            </a:rPr>
            <a:t>Time frame for assessing</a:t>
          </a:r>
        </a:p>
      </dgm:t>
    </dgm:pt>
    <dgm:pt modelId="{0D78D81E-F8CE-4E98-BE88-A8620F54B47F}" type="parTrans" cxnId="{851663AF-9203-466D-B31B-8F4CDD16B2DD}">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BC1C5556-9B4E-457A-A4CB-E795222CE97F}" type="sibTrans" cxnId="{851663AF-9203-466D-B31B-8F4CDD16B2DD}">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DD0D1925-E247-4D5B-BF93-5006FCE0DC5D}">
      <dgm:prSet/>
      <dgm:spPr/>
      <dgm:t>
        <a:bodyPr/>
        <a:lstStyle/>
        <a:p>
          <a:pPr rtl="0"/>
          <a:r>
            <a:rPr lang="en-IN" b="1">
              <a:solidFill>
                <a:srgbClr val="002060"/>
              </a:solidFill>
              <a:latin typeface="Times New Roman" panose="02020603050405020304" pitchFamily="18" charset="0"/>
              <a:cs typeface="Times New Roman" panose="02020603050405020304" pitchFamily="18" charset="0"/>
            </a:rPr>
            <a:t>Setting of Interest</a:t>
          </a:r>
        </a:p>
      </dgm:t>
    </dgm:pt>
    <dgm:pt modelId="{4BD4BFF2-E259-4BEF-8251-056E8798D07D}" type="parTrans" cxnId="{43065EEF-F980-48C9-A4F1-DFDAF720276C}">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58AEE420-D7AB-4364-9115-B0010A691EAC}" type="sibTrans" cxnId="{43065EEF-F980-48C9-A4F1-DFDAF720276C}">
      <dgm:prSet/>
      <dgm:spPr/>
      <dgm:t>
        <a:bodyPr/>
        <a:lstStyle/>
        <a:p>
          <a:endParaRPr lang="en-IN" b="1">
            <a:solidFill>
              <a:srgbClr val="002060"/>
            </a:solidFill>
            <a:latin typeface="Times New Roman" panose="02020603050405020304" pitchFamily="18" charset="0"/>
            <a:cs typeface="Times New Roman" panose="02020603050405020304" pitchFamily="18" charset="0"/>
          </a:endParaRPr>
        </a:p>
      </dgm:t>
    </dgm:pt>
    <dgm:pt modelId="{A013DF18-FD4C-465C-9236-D2126C18F4FD}" type="pres">
      <dgm:prSet presAssocID="{3BD9BFEA-52A3-47AC-9C20-152DBAF2272F}" presName="CompostProcess" presStyleCnt="0">
        <dgm:presLayoutVars>
          <dgm:dir/>
          <dgm:resizeHandles val="exact"/>
        </dgm:presLayoutVars>
      </dgm:prSet>
      <dgm:spPr/>
    </dgm:pt>
    <dgm:pt modelId="{D6FA1411-3984-4BC9-9981-55CD8A388CBB}" type="pres">
      <dgm:prSet presAssocID="{3BD9BFEA-52A3-47AC-9C20-152DBAF2272F}" presName="arrow" presStyleLbl="bgShp" presStyleIdx="0" presStyleCnt="1"/>
      <dgm:spPr/>
    </dgm:pt>
    <dgm:pt modelId="{DB4B54B1-CD01-4281-B4C2-4649584E3D23}" type="pres">
      <dgm:prSet presAssocID="{3BD9BFEA-52A3-47AC-9C20-152DBAF2272F}" presName="linearProcess" presStyleCnt="0"/>
      <dgm:spPr/>
    </dgm:pt>
    <dgm:pt modelId="{29439D3C-F319-44B0-9C47-0754128F4286}" type="pres">
      <dgm:prSet presAssocID="{38051463-6DDB-482C-9664-D10DB7E3B877}" presName="textNode" presStyleLbl="node1" presStyleIdx="0" presStyleCnt="6">
        <dgm:presLayoutVars>
          <dgm:bulletEnabled val="1"/>
        </dgm:presLayoutVars>
      </dgm:prSet>
      <dgm:spPr/>
    </dgm:pt>
    <dgm:pt modelId="{7E1A4273-4C1A-4DAF-A0CD-64FF7F112A76}" type="pres">
      <dgm:prSet presAssocID="{4E29ED85-F0C6-409B-8DBB-80F0113B81D0}" presName="sibTrans" presStyleCnt="0"/>
      <dgm:spPr/>
    </dgm:pt>
    <dgm:pt modelId="{00D128F0-38DE-4AFF-A5EC-27D86AD7E2FD}" type="pres">
      <dgm:prSet presAssocID="{32D5A0AC-C0BA-4F9C-ACA4-E59388866D0B}" presName="textNode" presStyleLbl="node1" presStyleIdx="1" presStyleCnt="6">
        <dgm:presLayoutVars>
          <dgm:bulletEnabled val="1"/>
        </dgm:presLayoutVars>
      </dgm:prSet>
      <dgm:spPr/>
    </dgm:pt>
    <dgm:pt modelId="{FE953DB3-B5DA-4D05-8758-E7AB1B7A3CFE}" type="pres">
      <dgm:prSet presAssocID="{76C0B816-C8C2-4EAF-A755-F40642F79877}" presName="sibTrans" presStyleCnt="0"/>
      <dgm:spPr/>
    </dgm:pt>
    <dgm:pt modelId="{29E7012A-2078-4547-BABE-84EF85F4F3FD}" type="pres">
      <dgm:prSet presAssocID="{08AD692D-9DD3-4CA8-9BA1-E78788942F82}" presName="textNode" presStyleLbl="node1" presStyleIdx="2" presStyleCnt="6">
        <dgm:presLayoutVars>
          <dgm:bulletEnabled val="1"/>
        </dgm:presLayoutVars>
      </dgm:prSet>
      <dgm:spPr/>
    </dgm:pt>
    <dgm:pt modelId="{2D814664-DA70-483A-9455-4B07669E1D3C}" type="pres">
      <dgm:prSet presAssocID="{EA86E9BD-05E3-446A-A3E0-8619A65448E9}" presName="sibTrans" presStyleCnt="0"/>
      <dgm:spPr/>
    </dgm:pt>
    <dgm:pt modelId="{39B717D5-64DB-421F-98F5-1232917CDD3C}" type="pres">
      <dgm:prSet presAssocID="{D3ABD9D7-FE9C-4E8A-B9C2-ABB35C783392}" presName="textNode" presStyleLbl="node1" presStyleIdx="3" presStyleCnt="6">
        <dgm:presLayoutVars>
          <dgm:bulletEnabled val="1"/>
        </dgm:presLayoutVars>
      </dgm:prSet>
      <dgm:spPr/>
    </dgm:pt>
    <dgm:pt modelId="{6491F24C-B952-4E89-AF09-853DB96D727A}" type="pres">
      <dgm:prSet presAssocID="{64B8967F-FEFE-4996-BE5B-CB974019D323}" presName="sibTrans" presStyleCnt="0"/>
      <dgm:spPr/>
    </dgm:pt>
    <dgm:pt modelId="{DC5A1228-6C39-4949-B74F-3E8AA2DDFB75}" type="pres">
      <dgm:prSet presAssocID="{89A65CF8-0B16-4FF1-BACA-17703DB8FC9B}" presName="textNode" presStyleLbl="node1" presStyleIdx="4" presStyleCnt="6">
        <dgm:presLayoutVars>
          <dgm:bulletEnabled val="1"/>
        </dgm:presLayoutVars>
      </dgm:prSet>
      <dgm:spPr/>
    </dgm:pt>
    <dgm:pt modelId="{BE3F9D9B-3EDA-4316-A70A-00A5D0DBD20C}" type="pres">
      <dgm:prSet presAssocID="{BC1C5556-9B4E-457A-A4CB-E795222CE97F}" presName="sibTrans" presStyleCnt="0"/>
      <dgm:spPr/>
    </dgm:pt>
    <dgm:pt modelId="{994219F2-11F8-4F49-A4F9-FBBD2658CFA7}" type="pres">
      <dgm:prSet presAssocID="{DD0D1925-E247-4D5B-BF93-5006FCE0DC5D}" presName="textNode" presStyleLbl="node1" presStyleIdx="5" presStyleCnt="6">
        <dgm:presLayoutVars>
          <dgm:bulletEnabled val="1"/>
        </dgm:presLayoutVars>
      </dgm:prSet>
      <dgm:spPr/>
    </dgm:pt>
  </dgm:ptLst>
  <dgm:cxnLst>
    <dgm:cxn modelId="{EC299214-AD4A-44F1-B742-34525B005693}" srcId="{3BD9BFEA-52A3-47AC-9C20-152DBAF2272F}" destId="{38051463-6DDB-482C-9664-D10DB7E3B877}" srcOrd="0" destOrd="0" parTransId="{C63C7C67-C29A-4321-97EF-DFFFA1A9EE1D}" sibTransId="{4E29ED85-F0C6-409B-8DBB-80F0113B81D0}"/>
    <dgm:cxn modelId="{342D9E20-1A5F-4EDC-A943-48390F00F50D}" type="presOf" srcId="{32D5A0AC-C0BA-4F9C-ACA4-E59388866D0B}" destId="{00D128F0-38DE-4AFF-A5EC-27D86AD7E2FD}" srcOrd="0" destOrd="0" presId="urn:microsoft.com/office/officeart/2005/8/layout/hProcess9"/>
    <dgm:cxn modelId="{6282A122-32A5-47C7-A0B9-76019FD303B6}" srcId="{3BD9BFEA-52A3-47AC-9C20-152DBAF2272F}" destId="{08AD692D-9DD3-4CA8-9BA1-E78788942F82}" srcOrd="2" destOrd="0" parTransId="{B4652BB4-ED3E-44C1-B21F-412BE7571DDD}" sibTransId="{EA86E9BD-05E3-446A-A3E0-8619A65448E9}"/>
    <dgm:cxn modelId="{E5159C3B-A392-411F-A5FD-4E55DA743660}" type="presOf" srcId="{38051463-6DDB-482C-9664-D10DB7E3B877}" destId="{29439D3C-F319-44B0-9C47-0754128F4286}" srcOrd="0" destOrd="0" presId="urn:microsoft.com/office/officeart/2005/8/layout/hProcess9"/>
    <dgm:cxn modelId="{8D026D40-2F7F-414C-A39B-A061545886C9}" srcId="{3BD9BFEA-52A3-47AC-9C20-152DBAF2272F}" destId="{D3ABD9D7-FE9C-4E8A-B9C2-ABB35C783392}" srcOrd="3" destOrd="0" parTransId="{C3598679-931A-47EA-8117-23F546B6534E}" sibTransId="{64B8967F-FEFE-4996-BE5B-CB974019D323}"/>
    <dgm:cxn modelId="{8ABD4652-7B5F-4772-B6F6-3FE7B0DC8B2A}" type="presOf" srcId="{D3ABD9D7-FE9C-4E8A-B9C2-ABB35C783392}" destId="{39B717D5-64DB-421F-98F5-1232917CDD3C}" srcOrd="0" destOrd="0" presId="urn:microsoft.com/office/officeart/2005/8/layout/hProcess9"/>
    <dgm:cxn modelId="{B72F7E5A-5087-4616-B601-3434A6227193}" type="presOf" srcId="{89A65CF8-0B16-4FF1-BACA-17703DB8FC9B}" destId="{DC5A1228-6C39-4949-B74F-3E8AA2DDFB75}" srcOrd="0" destOrd="0" presId="urn:microsoft.com/office/officeart/2005/8/layout/hProcess9"/>
    <dgm:cxn modelId="{9F8BD17D-6C93-4B70-939A-A171B029EF8C}" type="presOf" srcId="{08AD692D-9DD3-4CA8-9BA1-E78788942F82}" destId="{29E7012A-2078-4547-BABE-84EF85F4F3FD}" srcOrd="0" destOrd="0" presId="urn:microsoft.com/office/officeart/2005/8/layout/hProcess9"/>
    <dgm:cxn modelId="{8E9D438C-2DE5-4D68-BF76-DA3464D06880}" srcId="{3BD9BFEA-52A3-47AC-9C20-152DBAF2272F}" destId="{32D5A0AC-C0BA-4F9C-ACA4-E59388866D0B}" srcOrd="1" destOrd="0" parTransId="{CC57E8DB-6AB8-4B60-B682-5401CB743083}" sibTransId="{76C0B816-C8C2-4EAF-A755-F40642F79877}"/>
    <dgm:cxn modelId="{851663AF-9203-466D-B31B-8F4CDD16B2DD}" srcId="{3BD9BFEA-52A3-47AC-9C20-152DBAF2272F}" destId="{89A65CF8-0B16-4FF1-BACA-17703DB8FC9B}" srcOrd="4" destOrd="0" parTransId="{0D78D81E-F8CE-4E98-BE88-A8620F54B47F}" sibTransId="{BC1C5556-9B4E-457A-A4CB-E795222CE97F}"/>
    <dgm:cxn modelId="{43065EEF-F980-48C9-A4F1-DFDAF720276C}" srcId="{3BD9BFEA-52A3-47AC-9C20-152DBAF2272F}" destId="{DD0D1925-E247-4D5B-BF93-5006FCE0DC5D}" srcOrd="5" destOrd="0" parTransId="{4BD4BFF2-E259-4BEF-8251-056E8798D07D}" sibTransId="{58AEE420-D7AB-4364-9115-B0010A691EAC}"/>
    <dgm:cxn modelId="{87908CF5-6CBB-4F77-8B3E-3AA8BC6F6FBF}" type="presOf" srcId="{3BD9BFEA-52A3-47AC-9C20-152DBAF2272F}" destId="{A013DF18-FD4C-465C-9236-D2126C18F4FD}" srcOrd="0" destOrd="0" presId="urn:microsoft.com/office/officeart/2005/8/layout/hProcess9"/>
    <dgm:cxn modelId="{632F22F9-E178-49CA-87AB-BA557C29B244}" type="presOf" srcId="{DD0D1925-E247-4D5B-BF93-5006FCE0DC5D}" destId="{994219F2-11F8-4F49-A4F9-FBBD2658CFA7}" srcOrd="0" destOrd="0" presId="urn:microsoft.com/office/officeart/2005/8/layout/hProcess9"/>
    <dgm:cxn modelId="{C747DEAB-342C-43BB-98B2-863113981057}" type="presParOf" srcId="{A013DF18-FD4C-465C-9236-D2126C18F4FD}" destId="{D6FA1411-3984-4BC9-9981-55CD8A388CBB}" srcOrd="0" destOrd="0" presId="urn:microsoft.com/office/officeart/2005/8/layout/hProcess9"/>
    <dgm:cxn modelId="{1EDA0404-31E9-450F-99BA-66F564BAACE0}" type="presParOf" srcId="{A013DF18-FD4C-465C-9236-D2126C18F4FD}" destId="{DB4B54B1-CD01-4281-B4C2-4649584E3D23}" srcOrd="1" destOrd="0" presId="urn:microsoft.com/office/officeart/2005/8/layout/hProcess9"/>
    <dgm:cxn modelId="{565920F5-4685-4CA9-8520-E01E397071A6}" type="presParOf" srcId="{DB4B54B1-CD01-4281-B4C2-4649584E3D23}" destId="{29439D3C-F319-44B0-9C47-0754128F4286}" srcOrd="0" destOrd="0" presId="urn:microsoft.com/office/officeart/2005/8/layout/hProcess9"/>
    <dgm:cxn modelId="{431F3C35-44C0-4D51-8D92-A87A02F556AF}" type="presParOf" srcId="{DB4B54B1-CD01-4281-B4C2-4649584E3D23}" destId="{7E1A4273-4C1A-4DAF-A0CD-64FF7F112A76}" srcOrd="1" destOrd="0" presId="urn:microsoft.com/office/officeart/2005/8/layout/hProcess9"/>
    <dgm:cxn modelId="{50AC36A4-1C8A-4FA7-A642-32E43AD268F3}" type="presParOf" srcId="{DB4B54B1-CD01-4281-B4C2-4649584E3D23}" destId="{00D128F0-38DE-4AFF-A5EC-27D86AD7E2FD}" srcOrd="2" destOrd="0" presId="urn:microsoft.com/office/officeart/2005/8/layout/hProcess9"/>
    <dgm:cxn modelId="{69D4EF20-6011-4EEE-B098-50809911AC11}" type="presParOf" srcId="{DB4B54B1-CD01-4281-B4C2-4649584E3D23}" destId="{FE953DB3-B5DA-4D05-8758-E7AB1B7A3CFE}" srcOrd="3" destOrd="0" presId="urn:microsoft.com/office/officeart/2005/8/layout/hProcess9"/>
    <dgm:cxn modelId="{08310F3B-EE73-4657-9467-EB203637E962}" type="presParOf" srcId="{DB4B54B1-CD01-4281-B4C2-4649584E3D23}" destId="{29E7012A-2078-4547-BABE-84EF85F4F3FD}" srcOrd="4" destOrd="0" presId="urn:microsoft.com/office/officeart/2005/8/layout/hProcess9"/>
    <dgm:cxn modelId="{1B02CE3F-073A-429F-80B7-6E641F864E9C}" type="presParOf" srcId="{DB4B54B1-CD01-4281-B4C2-4649584E3D23}" destId="{2D814664-DA70-483A-9455-4B07669E1D3C}" srcOrd="5" destOrd="0" presId="urn:microsoft.com/office/officeart/2005/8/layout/hProcess9"/>
    <dgm:cxn modelId="{0AC7E61A-93DE-4D0C-BF28-13922FC799F5}" type="presParOf" srcId="{DB4B54B1-CD01-4281-B4C2-4649584E3D23}" destId="{39B717D5-64DB-421F-98F5-1232917CDD3C}" srcOrd="6" destOrd="0" presId="urn:microsoft.com/office/officeart/2005/8/layout/hProcess9"/>
    <dgm:cxn modelId="{8436CF65-5413-4FD2-ADC8-8BE73D8B2129}" type="presParOf" srcId="{DB4B54B1-CD01-4281-B4C2-4649584E3D23}" destId="{6491F24C-B952-4E89-AF09-853DB96D727A}" srcOrd="7" destOrd="0" presId="urn:microsoft.com/office/officeart/2005/8/layout/hProcess9"/>
    <dgm:cxn modelId="{4CCA4A73-39C2-4222-85A8-15556B38D02D}" type="presParOf" srcId="{DB4B54B1-CD01-4281-B4C2-4649584E3D23}" destId="{DC5A1228-6C39-4949-B74F-3E8AA2DDFB75}" srcOrd="8" destOrd="0" presId="urn:microsoft.com/office/officeart/2005/8/layout/hProcess9"/>
    <dgm:cxn modelId="{4876836B-01BA-49AE-9AED-D393F10C152E}" type="presParOf" srcId="{DB4B54B1-CD01-4281-B4C2-4649584E3D23}" destId="{BE3F9D9B-3EDA-4316-A70A-00A5D0DBD20C}" srcOrd="9" destOrd="0" presId="urn:microsoft.com/office/officeart/2005/8/layout/hProcess9"/>
    <dgm:cxn modelId="{55EE6673-7E7A-47EE-B9E5-F306149F97F3}" type="presParOf" srcId="{DB4B54B1-CD01-4281-B4C2-4649584E3D23}" destId="{994219F2-11F8-4F49-A4F9-FBBD2658CFA7}"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46799-CCB3-4DFF-9C60-6AA33F404DA0}" type="doc">
      <dgm:prSet loTypeId="urn:microsoft.com/office/officeart/2005/8/layout/hList6" loCatId="list" qsTypeId="urn:microsoft.com/office/officeart/2005/8/quickstyle/3d2#1" qsCatId="3D" csTypeId="urn:microsoft.com/office/officeart/2005/8/colors/colorful5" csCatId="colorful" phldr="1"/>
      <dgm:spPr/>
      <dgm:t>
        <a:bodyPr/>
        <a:lstStyle/>
        <a:p>
          <a:endParaRPr lang="en-IN"/>
        </a:p>
      </dgm:t>
    </dgm:pt>
    <dgm:pt modelId="{23B8FAA6-F131-4131-92EF-05C77DFB01BC}">
      <dgm:prSet custT="1"/>
      <dgm:spPr/>
      <dgm:t>
        <a:bodyPr/>
        <a:lstStyle/>
        <a:p>
          <a:pPr algn="just"/>
          <a:r>
            <a:rPr lang="en-IN" sz="1300" dirty="0">
              <a:solidFill>
                <a:schemeClr val="tx1"/>
              </a:solidFill>
              <a:latin typeface="Times New Roman" pitchFamily="18" charset="0"/>
              <a:cs typeface="Times New Roman" pitchFamily="18" charset="0"/>
            </a:rPr>
            <a:t>The need arose with the 12th Five Year Plan for India by </a:t>
          </a:r>
          <a:r>
            <a:rPr lang="en-IN" sz="1300" b="1" dirty="0">
              <a:solidFill>
                <a:schemeClr val="tx1"/>
              </a:solidFill>
              <a:latin typeface="Times New Roman" pitchFamily="18" charset="0"/>
              <a:cs typeface="Times New Roman" pitchFamily="18" charset="0"/>
            </a:rPr>
            <a:t>Planning Commission </a:t>
          </a:r>
          <a:r>
            <a:rPr lang="en-IN" sz="1300" dirty="0">
              <a:solidFill>
                <a:schemeClr val="tx1"/>
              </a:solidFill>
              <a:latin typeface="Times New Roman" pitchFamily="18" charset="0"/>
              <a:cs typeface="Times New Roman" pitchFamily="18" charset="0"/>
            </a:rPr>
            <a:t>- to take into account 'cost effectiveness studies to frame clinical treatment guidelines‘ and to assess available therapies and technologies</a:t>
          </a:r>
        </a:p>
      </dgm:t>
    </dgm:pt>
    <dgm:pt modelId="{84B5B5EF-FBDE-407C-B537-CC4BB9A5032D}" type="parTrans" cxnId="{5799D6FB-F745-45FE-9635-2AA15917E7A7}">
      <dgm:prSet/>
      <dgm:spPr/>
      <dgm:t>
        <a:bodyPr/>
        <a:lstStyle/>
        <a:p>
          <a:pPr algn="just"/>
          <a:endParaRPr lang="en-IN" sz="1400">
            <a:solidFill>
              <a:schemeClr val="tx1"/>
            </a:solidFill>
            <a:latin typeface="Times New Roman" pitchFamily="18" charset="0"/>
            <a:cs typeface="Times New Roman" pitchFamily="18" charset="0"/>
          </a:endParaRPr>
        </a:p>
      </dgm:t>
    </dgm:pt>
    <dgm:pt modelId="{1234648D-1AD3-4237-B102-785E82220298}" type="sibTrans" cxnId="{5799D6FB-F745-45FE-9635-2AA15917E7A7}">
      <dgm:prSet/>
      <dgm:spPr/>
      <dgm:t>
        <a:bodyPr/>
        <a:lstStyle/>
        <a:p>
          <a:pPr algn="just"/>
          <a:endParaRPr lang="en-IN" sz="1400">
            <a:solidFill>
              <a:schemeClr val="tx1"/>
            </a:solidFill>
            <a:latin typeface="Times New Roman" pitchFamily="18" charset="0"/>
            <a:cs typeface="Times New Roman" pitchFamily="18" charset="0"/>
          </a:endParaRPr>
        </a:p>
      </dgm:t>
    </dgm:pt>
    <dgm:pt modelId="{DC28913A-A99E-48D1-BE8E-9769E7BA2B92}">
      <dgm:prSet custT="1"/>
      <dgm:spPr/>
      <dgm:t>
        <a:bodyPr/>
        <a:lstStyle/>
        <a:p>
          <a:pPr algn="just"/>
          <a:r>
            <a:rPr lang="en-US" sz="1400" b="1" dirty="0">
              <a:solidFill>
                <a:schemeClr val="tx1"/>
              </a:solidFill>
              <a:latin typeface="Times New Roman" pitchFamily="18" charset="0"/>
              <a:cs typeface="Times New Roman" pitchFamily="18" charset="0"/>
            </a:rPr>
            <a:t>The Parliamentary Standing Committee </a:t>
          </a:r>
          <a:r>
            <a:rPr lang="en-US" sz="1400" dirty="0">
              <a:solidFill>
                <a:schemeClr val="tx1"/>
              </a:solidFill>
              <a:latin typeface="Times New Roman" pitchFamily="18" charset="0"/>
              <a:cs typeface="Times New Roman" pitchFamily="18" charset="0"/>
            </a:rPr>
            <a:t>has also commented that DHR plans to focus on </a:t>
          </a:r>
          <a:r>
            <a:rPr lang="en-US" sz="1400" dirty="0" err="1">
              <a:solidFill>
                <a:schemeClr val="tx1"/>
              </a:solidFill>
              <a:latin typeface="Times New Roman" pitchFamily="18" charset="0"/>
              <a:cs typeface="Times New Roman" pitchFamily="18" charset="0"/>
            </a:rPr>
            <a:t>programmes</a:t>
          </a:r>
          <a:r>
            <a:rPr lang="en-US" sz="1400" dirty="0">
              <a:solidFill>
                <a:schemeClr val="tx1"/>
              </a:solidFill>
              <a:latin typeface="Times New Roman" pitchFamily="18" charset="0"/>
              <a:cs typeface="Times New Roman" pitchFamily="18" charset="0"/>
            </a:rPr>
            <a:t> aimed at making healthcare affordable for the poor / marginalized groups/ communities. </a:t>
          </a:r>
          <a:endParaRPr lang="en-IN" sz="1400" dirty="0">
            <a:solidFill>
              <a:schemeClr val="tx1"/>
            </a:solidFill>
            <a:latin typeface="Times New Roman" pitchFamily="18" charset="0"/>
            <a:cs typeface="Times New Roman" pitchFamily="18" charset="0"/>
          </a:endParaRPr>
        </a:p>
      </dgm:t>
    </dgm:pt>
    <dgm:pt modelId="{B62AE604-FCB8-4F7A-A200-2301D751FD55}" type="parTrans" cxnId="{F63E5B4C-A913-4D56-8013-26B263B5FF4A}">
      <dgm:prSet/>
      <dgm:spPr/>
      <dgm:t>
        <a:bodyPr/>
        <a:lstStyle/>
        <a:p>
          <a:pPr algn="just"/>
          <a:endParaRPr lang="en-IN" sz="1400">
            <a:solidFill>
              <a:schemeClr val="tx1"/>
            </a:solidFill>
            <a:latin typeface="Times New Roman" pitchFamily="18" charset="0"/>
            <a:cs typeface="Times New Roman" pitchFamily="18" charset="0"/>
          </a:endParaRPr>
        </a:p>
      </dgm:t>
    </dgm:pt>
    <dgm:pt modelId="{1FB6B9E8-DB1B-47C8-A61F-3504BEAB51CB}" type="sibTrans" cxnId="{F63E5B4C-A913-4D56-8013-26B263B5FF4A}">
      <dgm:prSet/>
      <dgm:spPr/>
      <dgm:t>
        <a:bodyPr/>
        <a:lstStyle/>
        <a:p>
          <a:pPr algn="just"/>
          <a:endParaRPr lang="en-IN" sz="1400">
            <a:solidFill>
              <a:schemeClr val="tx1"/>
            </a:solidFill>
            <a:latin typeface="Times New Roman" pitchFamily="18" charset="0"/>
            <a:cs typeface="Times New Roman" pitchFamily="18" charset="0"/>
          </a:endParaRPr>
        </a:p>
      </dgm:t>
    </dgm:pt>
    <dgm:pt modelId="{988E9FCB-F990-4596-AB93-48A768D50AD6}">
      <dgm:prSet custT="1"/>
      <dgm:spPr/>
      <dgm:t>
        <a:bodyPr/>
        <a:lstStyle/>
        <a:p>
          <a:pPr algn="just"/>
          <a:r>
            <a:rPr lang="en-IN" sz="1400" b="1" dirty="0">
              <a:solidFill>
                <a:schemeClr val="tx1"/>
              </a:solidFill>
              <a:latin typeface="Times New Roman" pitchFamily="18" charset="0"/>
              <a:cs typeface="Times New Roman" pitchFamily="18" charset="0"/>
            </a:rPr>
            <a:t>The concept note was approved by </a:t>
          </a:r>
          <a:r>
            <a:rPr lang="en-IN" sz="1400" b="1" dirty="0" err="1">
              <a:solidFill>
                <a:schemeClr val="tx1"/>
              </a:solidFill>
              <a:latin typeface="Times New Roman" pitchFamily="18" charset="0"/>
              <a:cs typeface="Times New Roman" pitchFamily="18" charset="0"/>
            </a:rPr>
            <a:t>Hon’ble</a:t>
          </a:r>
          <a:r>
            <a:rPr lang="en-IN" sz="1400" b="1" dirty="0">
              <a:solidFill>
                <a:schemeClr val="tx1"/>
              </a:solidFill>
              <a:latin typeface="Times New Roman" pitchFamily="18" charset="0"/>
              <a:cs typeface="Times New Roman" pitchFamily="18" charset="0"/>
            </a:rPr>
            <a:t> HFM on 09/09/2016 (F. No. V-25011/476/2016-HR). The board was approved as MTAB board and the division is operational by the name of Health Technology Assessment in India (</a:t>
          </a:r>
          <a:r>
            <a:rPr lang="en-IN" sz="1400" b="1" dirty="0" err="1">
              <a:solidFill>
                <a:schemeClr val="tx1"/>
              </a:solidFill>
              <a:latin typeface="Times New Roman" pitchFamily="18" charset="0"/>
              <a:cs typeface="Times New Roman" pitchFamily="18" charset="0"/>
            </a:rPr>
            <a:t>HTAIn</a:t>
          </a:r>
          <a:r>
            <a:rPr lang="en-IN" sz="1400" b="1" dirty="0">
              <a:solidFill>
                <a:schemeClr val="tx1"/>
              </a:solidFill>
              <a:latin typeface="Times New Roman" pitchFamily="18" charset="0"/>
              <a:cs typeface="Times New Roman" pitchFamily="18" charset="0"/>
            </a:rPr>
            <a:t>). </a:t>
          </a:r>
          <a:r>
            <a:rPr lang="en-US" sz="1400" dirty="0">
              <a:solidFill>
                <a:schemeClr val="tx1"/>
              </a:solidFill>
              <a:latin typeface="Times New Roman" pitchFamily="18" charset="0"/>
              <a:cs typeface="Times New Roman" pitchFamily="18" charset="0"/>
            </a:rPr>
            <a:t>. </a:t>
          </a:r>
          <a:endParaRPr lang="en-IN" sz="1400" dirty="0">
            <a:solidFill>
              <a:schemeClr val="tx1"/>
            </a:solidFill>
            <a:latin typeface="Times New Roman" pitchFamily="18" charset="0"/>
            <a:cs typeface="Times New Roman" pitchFamily="18" charset="0"/>
          </a:endParaRPr>
        </a:p>
      </dgm:t>
    </dgm:pt>
    <dgm:pt modelId="{9308719E-9559-4CC0-8FCB-2ED5C81DE147}" type="parTrans" cxnId="{6226912E-B21A-497B-976B-C8995C24B85A}">
      <dgm:prSet/>
      <dgm:spPr/>
      <dgm:t>
        <a:bodyPr/>
        <a:lstStyle/>
        <a:p>
          <a:pPr algn="just"/>
          <a:endParaRPr lang="en-IN" sz="1400">
            <a:solidFill>
              <a:schemeClr val="tx1"/>
            </a:solidFill>
            <a:latin typeface="Times New Roman" pitchFamily="18" charset="0"/>
            <a:cs typeface="Times New Roman" pitchFamily="18" charset="0"/>
          </a:endParaRPr>
        </a:p>
      </dgm:t>
    </dgm:pt>
    <dgm:pt modelId="{B3A0D559-66AA-42A6-AEA5-9D994D982EC0}" type="sibTrans" cxnId="{6226912E-B21A-497B-976B-C8995C24B85A}">
      <dgm:prSet/>
      <dgm:spPr/>
      <dgm:t>
        <a:bodyPr/>
        <a:lstStyle/>
        <a:p>
          <a:pPr algn="just"/>
          <a:endParaRPr lang="en-IN" sz="1400">
            <a:solidFill>
              <a:schemeClr val="tx1"/>
            </a:solidFill>
            <a:latin typeface="Times New Roman" pitchFamily="18" charset="0"/>
            <a:cs typeface="Times New Roman" pitchFamily="18" charset="0"/>
          </a:endParaRPr>
        </a:p>
      </dgm:t>
    </dgm:pt>
    <dgm:pt modelId="{4AA48F34-294C-49E1-82C7-DEC7D23B6891}">
      <dgm:prSet custT="1"/>
      <dgm:spPr/>
      <dgm:t>
        <a:bodyPr/>
        <a:lstStyle/>
        <a:p>
          <a:pPr algn="just"/>
          <a:r>
            <a:rPr lang="en-US" sz="1400" dirty="0">
              <a:solidFill>
                <a:schemeClr val="tx1"/>
              </a:solidFill>
              <a:latin typeface="Times New Roman" pitchFamily="18" charset="0"/>
              <a:cs typeface="Times New Roman" pitchFamily="18" charset="0"/>
            </a:rPr>
            <a:t>A commitment was made in the </a:t>
          </a:r>
          <a:r>
            <a:rPr lang="en-US" sz="1400" b="1" dirty="0">
              <a:solidFill>
                <a:schemeClr val="tx1"/>
              </a:solidFill>
              <a:latin typeface="Times New Roman" pitchFamily="18" charset="0"/>
              <a:cs typeface="Times New Roman" pitchFamily="18" charset="0"/>
            </a:rPr>
            <a:t>Parliament</a:t>
          </a:r>
          <a:r>
            <a:rPr lang="en-US" sz="1400" dirty="0">
              <a:solidFill>
                <a:schemeClr val="tx1"/>
              </a:solidFill>
              <a:latin typeface="Times New Roman" pitchFamily="18" charset="0"/>
              <a:cs typeface="Times New Roman" pitchFamily="18" charset="0"/>
            </a:rPr>
            <a:t> in response to a question raised that 'the need to establish such a board was discussed and recommended by 12th Plan Working Group on Health Research. </a:t>
          </a:r>
          <a:endParaRPr lang="en-IN" sz="1400" b="1" dirty="0">
            <a:solidFill>
              <a:schemeClr val="tx1"/>
            </a:solidFill>
            <a:latin typeface="Times New Roman" pitchFamily="18" charset="0"/>
            <a:cs typeface="Times New Roman" pitchFamily="18" charset="0"/>
          </a:endParaRPr>
        </a:p>
      </dgm:t>
    </dgm:pt>
    <dgm:pt modelId="{D0BDCB8F-5A98-4594-B84D-EECD8CE6BDC1}" type="parTrans" cxnId="{5A986FA8-180B-49A6-A1A6-EAD6D7D41966}">
      <dgm:prSet/>
      <dgm:spPr/>
      <dgm:t>
        <a:bodyPr/>
        <a:lstStyle/>
        <a:p>
          <a:pPr algn="just"/>
          <a:endParaRPr lang="en-IN" sz="1400">
            <a:solidFill>
              <a:schemeClr val="tx1"/>
            </a:solidFill>
            <a:latin typeface="Times New Roman" pitchFamily="18" charset="0"/>
            <a:cs typeface="Times New Roman" pitchFamily="18" charset="0"/>
          </a:endParaRPr>
        </a:p>
      </dgm:t>
    </dgm:pt>
    <dgm:pt modelId="{B43C5F22-C490-4788-8178-482AF415D69F}" type="sibTrans" cxnId="{5A986FA8-180B-49A6-A1A6-EAD6D7D41966}">
      <dgm:prSet/>
      <dgm:spPr/>
      <dgm:t>
        <a:bodyPr/>
        <a:lstStyle/>
        <a:p>
          <a:pPr algn="just"/>
          <a:endParaRPr lang="en-IN" sz="1400">
            <a:solidFill>
              <a:schemeClr val="tx1"/>
            </a:solidFill>
            <a:latin typeface="Times New Roman" pitchFamily="18" charset="0"/>
            <a:cs typeface="Times New Roman" pitchFamily="18" charset="0"/>
          </a:endParaRPr>
        </a:p>
      </dgm:t>
    </dgm:pt>
    <dgm:pt modelId="{3840C2AC-9F84-4BE4-9EB3-F8EC122CFCAB}">
      <dgm:prSet custT="1"/>
      <dgm:spPr/>
      <dgm:t>
        <a:bodyPr/>
        <a:lstStyle/>
        <a:p>
          <a:pPr algn="just"/>
          <a:r>
            <a:rPr lang="en-US" sz="1400" dirty="0">
              <a:solidFill>
                <a:schemeClr val="tx1"/>
              </a:solidFill>
              <a:latin typeface="Times New Roman" pitchFamily="18" charset="0"/>
              <a:cs typeface="Times New Roman" pitchFamily="18" charset="0"/>
            </a:rPr>
            <a:t>The draft </a:t>
          </a:r>
          <a:r>
            <a:rPr lang="en-US" sz="1400" b="1" dirty="0">
              <a:solidFill>
                <a:schemeClr val="tx1"/>
              </a:solidFill>
              <a:latin typeface="Times New Roman" pitchFamily="18" charset="0"/>
              <a:cs typeface="Times New Roman" pitchFamily="18" charset="0"/>
            </a:rPr>
            <a:t>National Health Policy, 2015 and 2017 </a:t>
          </a:r>
          <a:r>
            <a:rPr lang="en-US" sz="1400" dirty="0">
              <a:solidFill>
                <a:schemeClr val="tx1"/>
              </a:solidFill>
              <a:latin typeface="Times New Roman" pitchFamily="18" charset="0"/>
              <a:cs typeface="Times New Roman" pitchFamily="18" charset="0"/>
            </a:rPr>
            <a:t>has highlighted the importance of HTA by stating `One important capacity with respect to introduction of new technologies and their uptake into public health </a:t>
          </a:r>
          <a:r>
            <a:rPr lang="en-US" sz="1400" dirty="0" err="1">
              <a:solidFill>
                <a:schemeClr val="tx1"/>
              </a:solidFill>
              <a:latin typeface="Times New Roman" pitchFamily="18" charset="0"/>
              <a:cs typeface="Times New Roman" pitchFamily="18" charset="0"/>
            </a:rPr>
            <a:t>programmes</a:t>
          </a:r>
          <a:r>
            <a:rPr lang="en-US" sz="1400" dirty="0">
              <a:solidFill>
                <a:schemeClr val="tx1"/>
              </a:solidFill>
              <a:latin typeface="Times New Roman" pitchFamily="18" charset="0"/>
              <a:cs typeface="Times New Roman" pitchFamily="18" charset="0"/>
            </a:rPr>
            <a:t> is </a:t>
          </a:r>
          <a:r>
            <a:rPr lang="en-US" sz="1400" b="1" dirty="0">
              <a:solidFill>
                <a:schemeClr val="tx1"/>
              </a:solidFill>
              <a:latin typeface="Times New Roman" pitchFamily="18" charset="0"/>
              <a:cs typeface="Times New Roman" pitchFamily="18" charset="0"/>
            </a:rPr>
            <a:t>Health Technology Assessment. </a:t>
          </a:r>
          <a:endParaRPr lang="en-IN" sz="1400" b="1" dirty="0">
            <a:solidFill>
              <a:schemeClr val="tx1"/>
            </a:solidFill>
            <a:latin typeface="Times New Roman" pitchFamily="18" charset="0"/>
            <a:cs typeface="Times New Roman" pitchFamily="18" charset="0"/>
          </a:endParaRPr>
        </a:p>
      </dgm:t>
    </dgm:pt>
    <dgm:pt modelId="{0B6521E4-8FD2-451D-9B7A-9AB602B65322}" type="parTrans" cxnId="{67A6B572-D485-4BEE-BF05-9173CAAD3DC5}">
      <dgm:prSet/>
      <dgm:spPr/>
      <dgm:t>
        <a:bodyPr/>
        <a:lstStyle/>
        <a:p>
          <a:pPr algn="just"/>
          <a:endParaRPr lang="en-IN" sz="1400">
            <a:solidFill>
              <a:schemeClr val="tx1"/>
            </a:solidFill>
            <a:latin typeface="Times New Roman" pitchFamily="18" charset="0"/>
            <a:cs typeface="Times New Roman" pitchFamily="18" charset="0"/>
          </a:endParaRPr>
        </a:p>
      </dgm:t>
    </dgm:pt>
    <dgm:pt modelId="{61B47D0A-C1D7-44D6-9CD9-ADB018020A4E}" type="sibTrans" cxnId="{67A6B572-D485-4BEE-BF05-9173CAAD3DC5}">
      <dgm:prSet/>
      <dgm:spPr/>
      <dgm:t>
        <a:bodyPr/>
        <a:lstStyle/>
        <a:p>
          <a:pPr algn="just"/>
          <a:endParaRPr lang="en-IN" sz="1400">
            <a:solidFill>
              <a:schemeClr val="tx1"/>
            </a:solidFill>
            <a:latin typeface="Times New Roman" pitchFamily="18" charset="0"/>
            <a:cs typeface="Times New Roman" pitchFamily="18" charset="0"/>
          </a:endParaRPr>
        </a:p>
      </dgm:t>
    </dgm:pt>
    <dgm:pt modelId="{2EF54A73-9A0B-4099-860A-175768DDFAC2}" type="pres">
      <dgm:prSet presAssocID="{DB846799-CCB3-4DFF-9C60-6AA33F404DA0}" presName="Name0" presStyleCnt="0">
        <dgm:presLayoutVars>
          <dgm:dir/>
          <dgm:resizeHandles val="exact"/>
        </dgm:presLayoutVars>
      </dgm:prSet>
      <dgm:spPr/>
    </dgm:pt>
    <dgm:pt modelId="{DE318915-C68E-49B5-A133-049A83BBAA07}" type="pres">
      <dgm:prSet presAssocID="{23B8FAA6-F131-4131-92EF-05C77DFB01BC}" presName="node" presStyleLbl="node1" presStyleIdx="0" presStyleCnt="5">
        <dgm:presLayoutVars>
          <dgm:bulletEnabled val="1"/>
        </dgm:presLayoutVars>
      </dgm:prSet>
      <dgm:spPr/>
    </dgm:pt>
    <dgm:pt modelId="{1D5F0360-F61C-4CB2-914D-01FCA28F3986}" type="pres">
      <dgm:prSet presAssocID="{1234648D-1AD3-4237-B102-785E82220298}" presName="sibTrans" presStyleCnt="0"/>
      <dgm:spPr/>
    </dgm:pt>
    <dgm:pt modelId="{8BF9A096-6821-4D7B-891C-C4B6EEEA6F88}" type="pres">
      <dgm:prSet presAssocID="{4AA48F34-294C-49E1-82C7-DEC7D23B6891}" presName="node" presStyleLbl="node1" presStyleIdx="1" presStyleCnt="5">
        <dgm:presLayoutVars>
          <dgm:bulletEnabled val="1"/>
        </dgm:presLayoutVars>
      </dgm:prSet>
      <dgm:spPr/>
    </dgm:pt>
    <dgm:pt modelId="{3711E307-3D8C-41AE-92FB-0C221D67DB9F}" type="pres">
      <dgm:prSet presAssocID="{B43C5F22-C490-4788-8178-482AF415D69F}" presName="sibTrans" presStyleCnt="0"/>
      <dgm:spPr/>
    </dgm:pt>
    <dgm:pt modelId="{2661558B-7895-44E6-B46F-307D4C2DE67C}" type="pres">
      <dgm:prSet presAssocID="{DC28913A-A99E-48D1-BE8E-9769E7BA2B92}" presName="node" presStyleLbl="node1" presStyleIdx="2" presStyleCnt="5">
        <dgm:presLayoutVars>
          <dgm:bulletEnabled val="1"/>
        </dgm:presLayoutVars>
      </dgm:prSet>
      <dgm:spPr/>
    </dgm:pt>
    <dgm:pt modelId="{67757293-E8A3-481C-BB2B-50D926FE7D2D}" type="pres">
      <dgm:prSet presAssocID="{1FB6B9E8-DB1B-47C8-A61F-3504BEAB51CB}" presName="sibTrans" presStyleCnt="0"/>
      <dgm:spPr/>
    </dgm:pt>
    <dgm:pt modelId="{E512BED0-DE70-4D15-9935-0C38190691E9}" type="pres">
      <dgm:prSet presAssocID="{3840C2AC-9F84-4BE4-9EB3-F8EC122CFCAB}" presName="node" presStyleLbl="node1" presStyleIdx="3" presStyleCnt="5">
        <dgm:presLayoutVars>
          <dgm:bulletEnabled val="1"/>
        </dgm:presLayoutVars>
      </dgm:prSet>
      <dgm:spPr/>
    </dgm:pt>
    <dgm:pt modelId="{42514A8F-AC7C-4EF5-8D23-C83797CFD0BE}" type="pres">
      <dgm:prSet presAssocID="{61B47D0A-C1D7-44D6-9CD9-ADB018020A4E}" presName="sibTrans" presStyleCnt="0"/>
      <dgm:spPr/>
    </dgm:pt>
    <dgm:pt modelId="{41DF39F7-1615-4121-B8D3-8BF3011C1864}" type="pres">
      <dgm:prSet presAssocID="{988E9FCB-F990-4596-AB93-48A768D50AD6}" presName="node" presStyleLbl="node1" presStyleIdx="4" presStyleCnt="5">
        <dgm:presLayoutVars>
          <dgm:bulletEnabled val="1"/>
        </dgm:presLayoutVars>
      </dgm:prSet>
      <dgm:spPr/>
    </dgm:pt>
  </dgm:ptLst>
  <dgm:cxnLst>
    <dgm:cxn modelId="{6F46380B-444E-475B-89C2-ADCD74736CC3}" type="presOf" srcId="{DB846799-CCB3-4DFF-9C60-6AA33F404DA0}" destId="{2EF54A73-9A0B-4099-860A-175768DDFAC2}" srcOrd="0" destOrd="0" presId="urn:microsoft.com/office/officeart/2005/8/layout/hList6"/>
    <dgm:cxn modelId="{5D656628-B371-453E-ADD1-2EE2CB55BF4E}" type="presOf" srcId="{4AA48F34-294C-49E1-82C7-DEC7D23B6891}" destId="{8BF9A096-6821-4D7B-891C-C4B6EEEA6F88}" srcOrd="0" destOrd="0" presId="urn:microsoft.com/office/officeart/2005/8/layout/hList6"/>
    <dgm:cxn modelId="{6226912E-B21A-497B-976B-C8995C24B85A}" srcId="{DB846799-CCB3-4DFF-9C60-6AA33F404DA0}" destId="{988E9FCB-F990-4596-AB93-48A768D50AD6}" srcOrd="4" destOrd="0" parTransId="{9308719E-9559-4CC0-8FCB-2ED5C81DE147}" sibTransId="{B3A0D559-66AA-42A6-AEA5-9D994D982EC0}"/>
    <dgm:cxn modelId="{B916D73C-E0BA-469E-B675-34EE9CB065A9}" type="presOf" srcId="{23B8FAA6-F131-4131-92EF-05C77DFB01BC}" destId="{DE318915-C68E-49B5-A133-049A83BBAA07}" srcOrd="0" destOrd="0" presId="urn:microsoft.com/office/officeart/2005/8/layout/hList6"/>
    <dgm:cxn modelId="{F63E5B4C-A913-4D56-8013-26B263B5FF4A}" srcId="{DB846799-CCB3-4DFF-9C60-6AA33F404DA0}" destId="{DC28913A-A99E-48D1-BE8E-9769E7BA2B92}" srcOrd="2" destOrd="0" parTransId="{B62AE604-FCB8-4F7A-A200-2301D751FD55}" sibTransId="{1FB6B9E8-DB1B-47C8-A61F-3504BEAB51CB}"/>
    <dgm:cxn modelId="{67A6B572-D485-4BEE-BF05-9173CAAD3DC5}" srcId="{DB846799-CCB3-4DFF-9C60-6AA33F404DA0}" destId="{3840C2AC-9F84-4BE4-9EB3-F8EC122CFCAB}" srcOrd="3" destOrd="0" parTransId="{0B6521E4-8FD2-451D-9B7A-9AB602B65322}" sibTransId="{61B47D0A-C1D7-44D6-9CD9-ADB018020A4E}"/>
    <dgm:cxn modelId="{1D927191-D7AD-4588-87F8-A041158C71E8}" type="presOf" srcId="{DC28913A-A99E-48D1-BE8E-9769E7BA2B92}" destId="{2661558B-7895-44E6-B46F-307D4C2DE67C}" srcOrd="0" destOrd="0" presId="urn:microsoft.com/office/officeart/2005/8/layout/hList6"/>
    <dgm:cxn modelId="{1F3C05A1-0A5D-4334-A0FA-B40AA92D136F}" type="presOf" srcId="{988E9FCB-F990-4596-AB93-48A768D50AD6}" destId="{41DF39F7-1615-4121-B8D3-8BF3011C1864}" srcOrd="0" destOrd="0" presId="urn:microsoft.com/office/officeart/2005/8/layout/hList6"/>
    <dgm:cxn modelId="{5A986FA8-180B-49A6-A1A6-EAD6D7D41966}" srcId="{DB846799-CCB3-4DFF-9C60-6AA33F404DA0}" destId="{4AA48F34-294C-49E1-82C7-DEC7D23B6891}" srcOrd="1" destOrd="0" parTransId="{D0BDCB8F-5A98-4594-B84D-EECD8CE6BDC1}" sibTransId="{B43C5F22-C490-4788-8178-482AF415D69F}"/>
    <dgm:cxn modelId="{905AA2B6-0BDC-4AB8-B91C-DF1546C28133}" type="presOf" srcId="{3840C2AC-9F84-4BE4-9EB3-F8EC122CFCAB}" destId="{E512BED0-DE70-4D15-9935-0C38190691E9}" srcOrd="0" destOrd="0" presId="urn:microsoft.com/office/officeart/2005/8/layout/hList6"/>
    <dgm:cxn modelId="{5799D6FB-F745-45FE-9635-2AA15917E7A7}" srcId="{DB846799-CCB3-4DFF-9C60-6AA33F404DA0}" destId="{23B8FAA6-F131-4131-92EF-05C77DFB01BC}" srcOrd="0" destOrd="0" parTransId="{84B5B5EF-FBDE-407C-B537-CC4BB9A5032D}" sibTransId="{1234648D-1AD3-4237-B102-785E82220298}"/>
    <dgm:cxn modelId="{A1F0D3CC-90A1-4C64-A096-A2A9C6F21110}" type="presParOf" srcId="{2EF54A73-9A0B-4099-860A-175768DDFAC2}" destId="{DE318915-C68E-49B5-A133-049A83BBAA07}" srcOrd="0" destOrd="0" presId="urn:microsoft.com/office/officeart/2005/8/layout/hList6"/>
    <dgm:cxn modelId="{D5C670B8-71CE-4203-A9C9-4A9CA287803A}" type="presParOf" srcId="{2EF54A73-9A0B-4099-860A-175768DDFAC2}" destId="{1D5F0360-F61C-4CB2-914D-01FCA28F3986}" srcOrd="1" destOrd="0" presId="urn:microsoft.com/office/officeart/2005/8/layout/hList6"/>
    <dgm:cxn modelId="{0F2BA745-CB0F-4AED-906D-30E952D61873}" type="presParOf" srcId="{2EF54A73-9A0B-4099-860A-175768DDFAC2}" destId="{8BF9A096-6821-4D7B-891C-C4B6EEEA6F88}" srcOrd="2" destOrd="0" presId="urn:microsoft.com/office/officeart/2005/8/layout/hList6"/>
    <dgm:cxn modelId="{8D439B87-DFD7-4489-8819-156CAB6564DB}" type="presParOf" srcId="{2EF54A73-9A0B-4099-860A-175768DDFAC2}" destId="{3711E307-3D8C-41AE-92FB-0C221D67DB9F}" srcOrd="3" destOrd="0" presId="urn:microsoft.com/office/officeart/2005/8/layout/hList6"/>
    <dgm:cxn modelId="{C95E2679-82F1-44AF-8434-B30AC9CEEA18}" type="presParOf" srcId="{2EF54A73-9A0B-4099-860A-175768DDFAC2}" destId="{2661558B-7895-44E6-B46F-307D4C2DE67C}" srcOrd="4" destOrd="0" presId="urn:microsoft.com/office/officeart/2005/8/layout/hList6"/>
    <dgm:cxn modelId="{8AF60320-FC15-482C-85DE-0B54F3D4527B}" type="presParOf" srcId="{2EF54A73-9A0B-4099-860A-175768DDFAC2}" destId="{67757293-E8A3-481C-BB2B-50D926FE7D2D}" srcOrd="5" destOrd="0" presId="urn:microsoft.com/office/officeart/2005/8/layout/hList6"/>
    <dgm:cxn modelId="{9FA45E7A-B5DE-4613-ACBF-56E8383791F0}" type="presParOf" srcId="{2EF54A73-9A0B-4099-860A-175768DDFAC2}" destId="{E512BED0-DE70-4D15-9935-0C38190691E9}" srcOrd="6" destOrd="0" presId="urn:microsoft.com/office/officeart/2005/8/layout/hList6"/>
    <dgm:cxn modelId="{395ABF3A-3B85-4D95-A150-C841B334BBD3}" type="presParOf" srcId="{2EF54A73-9A0B-4099-860A-175768DDFAC2}" destId="{42514A8F-AC7C-4EF5-8D23-C83797CFD0BE}" srcOrd="7" destOrd="0" presId="urn:microsoft.com/office/officeart/2005/8/layout/hList6"/>
    <dgm:cxn modelId="{E797FABA-9132-435F-BF72-4BC56E4712B5}" type="presParOf" srcId="{2EF54A73-9A0B-4099-860A-175768DDFAC2}" destId="{41DF39F7-1615-4121-B8D3-8BF3011C1864}"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E1226F-5776-443F-ACC9-21D5BE9CFB8B}"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GB"/>
        </a:p>
      </dgm:t>
    </dgm:pt>
    <dgm:pt modelId="{BF50A74A-F056-490C-A9F5-D1BB3A816300}">
      <dgm:prSet phldrT="[Text]" custT="1"/>
      <dgm:spPr/>
      <dgm:t>
        <a:bodyPr/>
        <a:lstStyle/>
        <a:p>
          <a:r>
            <a:rPr lang="en-GB" sz="1800" b="1">
              <a:solidFill>
                <a:schemeClr val="tx1"/>
              </a:solidFill>
            </a:rPr>
            <a:t>Topic Selection</a:t>
          </a:r>
          <a:endParaRPr lang="en-GB" sz="1800" b="1" dirty="0">
            <a:solidFill>
              <a:schemeClr val="tx1"/>
            </a:solidFill>
          </a:endParaRPr>
        </a:p>
      </dgm:t>
    </dgm:pt>
    <dgm:pt modelId="{3A3BB59E-AF01-4710-A8EC-20402DEAB434}" type="parTrans" cxnId="{BE09CFCE-824F-48FB-840B-4B49F48C5BA0}">
      <dgm:prSet/>
      <dgm:spPr/>
      <dgm:t>
        <a:bodyPr/>
        <a:lstStyle/>
        <a:p>
          <a:endParaRPr lang="en-GB" sz="1800">
            <a:solidFill>
              <a:schemeClr val="tx1"/>
            </a:solidFill>
          </a:endParaRPr>
        </a:p>
      </dgm:t>
    </dgm:pt>
    <dgm:pt modelId="{AA502491-6FBD-4D3F-B407-6EA4D088335A}" type="sibTrans" cxnId="{BE09CFCE-824F-48FB-840B-4B49F48C5BA0}">
      <dgm:prSet/>
      <dgm:spPr/>
      <dgm:t>
        <a:bodyPr/>
        <a:lstStyle/>
        <a:p>
          <a:endParaRPr lang="en-GB" sz="1800">
            <a:solidFill>
              <a:schemeClr val="tx1"/>
            </a:solidFill>
          </a:endParaRPr>
        </a:p>
      </dgm:t>
    </dgm:pt>
    <dgm:pt modelId="{BC08E0C5-57AE-4DB1-B6B9-595D9BF76151}">
      <dgm:prSet phldrT="[Text]" custT="1"/>
      <dgm:spPr/>
      <dgm:t>
        <a:bodyPr/>
        <a:lstStyle/>
        <a:p>
          <a:r>
            <a:rPr lang="en-GB" sz="1800" b="1">
              <a:solidFill>
                <a:schemeClr val="tx1"/>
              </a:solidFill>
            </a:rPr>
            <a:t>Technical partner identification</a:t>
          </a:r>
          <a:r>
            <a:rPr lang="en-GB" sz="1800">
              <a:solidFill>
                <a:schemeClr val="tx1"/>
              </a:solidFill>
            </a:rPr>
            <a:t>	</a:t>
          </a:r>
          <a:endParaRPr lang="en-GB" sz="1800" dirty="0">
            <a:solidFill>
              <a:schemeClr val="tx1"/>
            </a:solidFill>
          </a:endParaRPr>
        </a:p>
      </dgm:t>
    </dgm:pt>
    <dgm:pt modelId="{C39620D9-1DB5-4F45-BCD2-983A2BD01784}" type="parTrans" cxnId="{8167830B-3CC3-41F3-894B-7FAC23BEA789}">
      <dgm:prSet/>
      <dgm:spPr/>
      <dgm:t>
        <a:bodyPr/>
        <a:lstStyle/>
        <a:p>
          <a:endParaRPr lang="en-GB" sz="1800">
            <a:solidFill>
              <a:schemeClr val="tx1"/>
            </a:solidFill>
          </a:endParaRPr>
        </a:p>
      </dgm:t>
    </dgm:pt>
    <dgm:pt modelId="{F6F11EDE-6F0C-4D99-AFD8-11296614D7BB}" type="sibTrans" cxnId="{8167830B-3CC3-41F3-894B-7FAC23BEA789}">
      <dgm:prSet/>
      <dgm:spPr/>
      <dgm:t>
        <a:bodyPr/>
        <a:lstStyle/>
        <a:p>
          <a:endParaRPr lang="en-GB" sz="1800">
            <a:solidFill>
              <a:schemeClr val="tx1"/>
            </a:solidFill>
          </a:endParaRPr>
        </a:p>
      </dgm:t>
    </dgm:pt>
    <dgm:pt modelId="{3D600BC7-ACA6-49DD-9992-B86B05A13870}">
      <dgm:prSet custT="1"/>
      <dgm:spPr/>
      <dgm:t>
        <a:bodyPr/>
        <a:lstStyle/>
        <a:p>
          <a:r>
            <a:rPr lang="en-GB" sz="1800" b="1">
              <a:solidFill>
                <a:schemeClr val="tx1"/>
              </a:solidFill>
            </a:rPr>
            <a:t>Proposal development </a:t>
          </a:r>
          <a:r>
            <a:rPr lang="en-GB" sz="1800">
              <a:solidFill>
                <a:schemeClr val="tx1"/>
              </a:solidFill>
            </a:rPr>
            <a:t>	</a:t>
          </a:r>
          <a:endParaRPr lang="en-GB" sz="1800" dirty="0">
            <a:solidFill>
              <a:schemeClr val="tx1"/>
            </a:solidFill>
          </a:endParaRPr>
        </a:p>
      </dgm:t>
    </dgm:pt>
    <dgm:pt modelId="{F470836A-38B2-4358-BD0B-9AAF8E9021C0}" type="parTrans" cxnId="{410D2451-9837-493B-9B6A-F7ED5714AAB1}">
      <dgm:prSet/>
      <dgm:spPr/>
      <dgm:t>
        <a:bodyPr/>
        <a:lstStyle/>
        <a:p>
          <a:endParaRPr lang="en-GB" sz="1800">
            <a:solidFill>
              <a:schemeClr val="tx1"/>
            </a:solidFill>
          </a:endParaRPr>
        </a:p>
      </dgm:t>
    </dgm:pt>
    <dgm:pt modelId="{0D511B8B-DDF1-4C64-B5D0-8EB57973074E}" type="sibTrans" cxnId="{410D2451-9837-493B-9B6A-F7ED5714AAB1}">
      <dgm:prSet/>
      <dgm:spPr/>
      <dgm:t>
        <a:bodyPr/>
        <a:lstStyle/>
        <a:p>
          <a:endParaRPr lang="en-GB" sz="1800">
            <a:solidFill>
              <a:schemeClr val="tx1"/>
            </a:solidFill>
          </a:endParaRPr>
        </a:p>
      </dgm:t>
    </dgm:pt>
    <dgm:pt modelId="{286CD04B-3DF5-4C8A-BE6F-154DB507ECB3}">
      <dgm:prSet custT="1"/>
      <dgm:spPr/>
      <dgm:t>
        <a:bodyPr/>
        <a:lstStyle/>
        <a:p>
          <a:r>
            <a:rPr lang="en-GB" sz="1800" b="1">
              <a:solidFill>
                <a:schemeClr val="tx1"/>
              </a:solidFill>
            </a:rPr>
            <a:t>Research and analysis</a:t>
          </a:r>
          <a:endParaRPr lang="en-GB" sz="1800" b="1" dirty="0">
            <a:solidFill>
              <a:schemeClr val="tx1"/>
            </a:solidFill>
          </a:endParaRPr>
        </a:p>
      </dgm:t>
    </dgm:pt>
    <dgm:pt modelId="{572EA7EF-BBBD-4307-AA04-B4205E864F63}" type="parTrans" cxnId="{9494F190-F131-43FE-89EC-B773C79A3290}">
      <dgm:prSet/>
      <dgm:spPr/>
      <dgm:t>
        <a:bodyPr/>
        <a:lstStyle/>
        <a:p>
          <a:endParaRPr lang="en-GB" sz="1800">
            <a:solidFill>
              <a:schemeClr val="tx1"/>
            </a:solidFill>
          </a:endParaRPr>
        </a:p>
      </dgm:t>
    </dgm:pt>
    <dgm:pt modelId="{02849BC2-D267-4F48-A361-724B61C8FCB9}" type="sibTrans" cxnId="{9494F190-F131-43FE-89EC-B773C79A3290}">
      <dgm:prSet/>
      <dgm:spPr/>
      <dgm:t>
        <a:bodyPr/>
        <a:lstStyle/>
        <a:p>
          <a:endParaRPr lang="en-GB" sz="1800">
            <a:solidFill>
              <a:schemeClr val="tx1"/>
            </a:solidFill>
          </a:endParaRPr>
        </a:p>
      </dgm:t>
    </dgm:pt>
    <dgm:pt modelId="{AE22A4B7-1D17-45BA-B6ED-1BA9A8D19E05}">
      <dgm:prSet phldrT="[Text]" custT="1"/>
      <dgm:spPr/>
      <dgm:t>
        <a:bodyPr/>
        <a:lstStyle/>
        <a:p>
          <a:r>
            <a:rPr lang="en-GB" sz="1800" b="1">
              <a:solidFill>
                <a:schemeClr val="tx1"/>
              </a:solidFill>
            </a:rPr>
            <a:t>Approval by the Board</a:t>
          </a:r>
          <a:endParaRPr lang="en-GB" sz="1800" b="1" dirty="0">
            <a:solidFill>
              <a:schemeClr val="tx1"/>
            </a:solidFill>
          </a:endParaRPr>
        </a:p>
      </dgm:t>
    </dgm:pt>
    <dgm:pt modelId="{1E497E0F-6DCC-4508-A3E7-CD037EA7EDB6}" type="sibTrans" cxnId="{46E6B532-E1B0-4209-AB0F-5EF3FCDB13F1}">
      <dgm:prSet/>
      <dgm:spPr/>
      <dgm:t>
        <a:bodyPr/>
        <a:lstStyle/>
        <a:p>
          <a:endParaRPr lang="en-GB" sz="1800">
            <a:solidFill>
              <a:schemeClr val="tx1"/>
            </a:solidFill>
          </a:endParaRPr>
        </a:p>
      </dgm:t>
    </dgm:pt>
    <dgm:pt modelId="{20DB37BF-9373-47A6-829A-5B8A4A0FBB4A}" type="parTrans" cxnId="{46E6B532-E1B0-4209-AB0F-5EF3FCDB13F1}">
      <dgm:prSet/>
      <dgm:spPr/>
      <dgm:t>
        <a:bodyPr/>
        <a:lstStyle/>
        <a:p>
          <a:endParaRPr lang="en-GB" sz="1800">
            <a:solidFill>
              <a:schemeClr val="tx1"/>
            </a:solidFill>
          </a:endParaRPr>
        </a:p>
      </dgm:t>
    </dgm:pt>
    <dgm:pt modelId="{6B743355-CDAC-44F0-95F8-AEF9D6DDD147}">
      <dgm:prSet custT="1"/>
      <dgm:spPr/>
      <dgm:t>
        <a:bodyPr/>
        <a:lstStyle/>
        <a:p>
          <a:r>
            <a:rPr lang="en-GB" sz="1800" b="1">
              <a:solidFill>
                <a:schemeClr val="tx1"/>
              </a:solidFill>
            </a:rPr>
            <a:t>Appraisal of the evidence </a:t>
          </a:r>
          <a:endParaRPr lang="en-GB" sz="1800" b="1" dirty="0">
            <a:solidFill>
              <a:schemeClr val="tx1"/>
            </a:solidFill>
          </a:endParaRPr>
        </a:p>
      </dgm:t>
    </dgm:pt>
    <dgm:pt modelId="{69E88774-BA89-4A12-B8F9-608A30207D59}" type="parTrans" cxnId="{2A71B457-0F44-4505-9DF8-00726D921032}">
      <dgm:prSet/>
      <dgm:spPr/>
      <dgm:t>
        <a:bodyPr/>
        <a:lstStyle/>
        <a:p>
          <a:endParaRPr lang="en-US" sz="1800">
            <a:solidFill>
              <a:schemeClr val="tx1"/>
            </a:solidFill>
          </a:endParaRPr>
        </a:p>
      </dgm:t>
    </dgm:pt>
    <dgm:pt modelId="{607FEA08-3D15-4C67-8729-49DDD026105A}" type="sibTrans" cxnId="{2A71B457-0F44-4505-9DF8-00726D921032}">
      <dgm:prSet/>
      <dgm:spPr/>
      <dgm:t>
        <a:bodyPr/>
        <a:lstStyle/>
        <a:p>
          <a:endParaRPr lang="en-US" sz="1800">
            <a:solidFill>
              <a:schemeClr val="tx1"/>
            </a:solidFill>
          </a:endParaRPr>
        </a:p>
      </dgm:t>
    </dgm:pt>
    <dgm:pt modelId="{74B70AE8-2948-473F-BCA7-B1B3DB9A944A}">
      <dgm:prSet phldrT="[Text]" custT="1"/>
      <dgm:spPr/>
      <dgm:t>
        <a:bodyPr/>
        <a:lstStyle/>
        <a:p>
          <a:r>
            <a:rPr lang="en-GB" sz="1800" b="1">
              <a:solidFill>
                <a:schemeClr val="tx1"/>
              </a:solidFill>
            </a:rPr>
            <a:t>Implementation by the User Departments</a:t>
          </a:r>
          <a:endParaRPr lang="en-GB" sz="1800" b="1" dirty="0">
            <a:solidFill>
              <a:schemeClr val="tx1"/>
            </a:solidFill>
          </a:endParaRPr>
        </a:p>
      </dgm:t>
    </dgm:pt>
    <dgm:pt modelId="{7D46FCD4-1FFC-4326-8AB5-EBD17E39B9D8}" type="parTrans" cxnId="{70619C4A-8651-455D-9930-9A7AE18E34DF}">
      <dgm:prSet/>
      <dgm:spPr/>
      <dgm:t>
        <a:bodyPr/>
        <a:lstStyle/>
        <a:p>
          <a:endParaRPr lang="en-IN" sz="1800">
            <a:solidFill>
              <a:schemeClr val="tx1"/>
            </a:solidFill>
          </a:endParaRPr>
        </a:p>
      </dgm:t>
    </dgm:pt>
    <dgm:pt modelId="{C7FCF34F-3632-4280-94E6-55A2C11CBF84}" type="sibTrans" cxnId="{70619C4A-8651-455D-9930-9A7AE18E34DF}">
      <dgm:prSet/>
      <dgm:spPr/>
      <dgm:t>
        <a:bodyPr/>
        <a:lstStyle/>
        <a:p>
          <a:endParaRPr lang="en-IN" sz="1800">
            <a:solidFill>
              <a:schemeClr val="tx1"/>
            </a:solidFill>
          </a:endParaRPr>
        </a:p>
      </dgm:t>
    </dgm:pt>
    <dgm:pt modelId="{7453F860-D6B2-4B24-867A-FE5C5C5EB714}" type="pres">
      <dgm:prSet presAssocID="{B8E1226F-5776-443F-ACC9-21D5BE9CFB8B}" presName="Name0" presStyleCnt="0">
        <dgm:presLayoutVars>
          <dgm:chMax val="7"/>
          <dgm:chPref val="7"/>
          <dgm:dir/>
        </dgm:presLayoutVars>
      </dgm:prSet>
      <dgm:spPr/>
    </dgm:pt>
    <dgm:pt modelId="{971EA355-418D-4DA0-971E-9282ADE7208D}" type="pres">
      <dgm:prSet presAssocID="{B8E1226F-5776-443F-ACC9-21D5BE9CFB8B}" presName="Name1" presStyleCnt="0"/>
      <dgm:spPr/>
    </dgm:pt>
    <dgm:pt modelId="{87BA3893-EFFF-4233-BA63-CEBFF37C7294}" type="pres">
      <dgm:prSet presAssocID="{B8E1226F-5776-443F-ACC9-21D5BE9CFB8B}" presName="cycle" presStyleCnt="0"/>
      <dgm:spPr/>
    </dgm:pt>
    <dgm:pt modelId="{8F5EC7DE-91E3-49A3-B15A-9307631A57C2}" type="pres">
      <dgm:prSet presAssocID="{B8E1226F-5776-443F-ACC9-21D5BE9CFB8B}" presName="srcNode" presStyleLbl="node1" presStyleIdx="0" presStyleCnt="7"/>
      <dgm:spPr/>
    </dgm:pt>
    <dgm:pt modelId="{14BF1287-CC6D-4C78-BDE2-80FB45EF92E8}" type="pres">
      <dgm:prSet presAssocID="{B8E1226F-5776-443F-ACC9-21D5BE9CFB8B}" presName="conn" presStyleLbl="parChTrans1D2" presStyleIdx="0" presStyleCnt="1"/>
      <dgm:spPr/>
    </dgm:pt>
    <dgm:pt modelId="{15F26FB9-2BB3-4CCE-BAC4-F09F53BF0641}" type="pres">
      <dgm:prSet presAssocID="{B8E1226F-5776-443F-ACC9-21D5BE9CFB8B}" presName="extraNode" presStyleLbl="node1" presStyleIdx="0" presStyleCnt="7"/>
      <dgm:spPr/>
    </dgm:pt>
    <dgm:pt modelId="{5BE8C283-C4A6-4B0F-88C1-BA33472A9CD9}" type="pres">
      <dgm:prSet presAssocID="{B8E1226F-5776-443F-ACC9-21D5BE9CFB8B}" presName="dstNode" presStyleLbl="node1" presStyleIdx="0" presStyleCnt="7"/>
      <dgm:spPr/>
    </dgm:pt>
    <dgm:pt modelId="{A18A8DFA-1495-4AA3-BB19-8ACAFA0E3652}" type="pres">
      <dgm:prSet presAssocID="{BF50A74A-F056-490C-A9F5-D1BB3A816300}" presName="text_1" presStyleLbl="node1" presStyleIdx="0" presStyleCnt="7">
        <dgm:presLayoutVars>
          <dgm:bulletEnabled val="1"/>
        </dgm:presLayoutVars>
      </dgm:prSet>
      <dgm:spPr/>
    </dgm:pt>
    <dgm:pt modelId="{779D9E05-E091-4DAC-BA42-E30C90420095}" type="pres">
      <dgm:prSet presAssocID="{BF50A74A-F056-490C-A9F5-D1BB3A816300}" presName="accent_1" presStyleCnt="0"/>
      <dgm:spPr/>
    </dgm:pt>
    <dgm:pt modelId="{1C503AC9-284C-4194-8EFF-64B9D131C9C8}" type="pres">
      <dgm:prSet presAssocID="{BF50A74A-F056-490C-A9F5-D1BB3A816300}" presName="accentRepeatNode" presStyleLbl="solidFgAcc1" presStyleIdx="0" presStyleCnt="7"/>
      <dgm:spPr/>
    </dgm:pt>
    <dgm:pt modelId="{AB3CABF6-A468-47C8-BD54-650C88D3078D}" type="pres">
      <dgm:prSet presAssocID="{BC08E0C5-57AE-4DB1-B6B9-595D9BF76151}" presName="text_2" presStyleLbl="node1" presStyleIdx="1" presStyleCnt="7">
        <dgm:presLayoutVars>
          <dgm:bulletEnabled val="1"/>
        </dgm:presLayoutVars>
      </dgm:prSet>
      <dgm:spPr/>
    </dgm:pt>
    <dgm:pt modelId="{3C0D9F08-3146-4880-8304-AD4A24CBD12D}" type="pres">
      <dgm:prSet presAssocID="{BC08E0C5-57AE-4DB1-B6B9-595D9BF76151}" presName="accent_2" presStyleCnt="0"/>
      <dgm:spPr/>
    </dgm:pt>
    <dgm:pt modelId="{D3421D95-6231-4A65-824C-BC09B5E0D607}" type="pres">
      <dgm:prSet presAssocID="{BC08E0C5-57AE-4DB1-B6B9-595D9BF76151}" presName="accentRepeatNode" presStyleLbl="solidFgAcc1" presStyleIdx="1" presStyleCnt="7"/>
      <dgm:spPr/>
    </dgm:pt>
    <dgm:pt modelId="{27974002-9F23-47F3-BDB1-0734651077F1}" type="pres">
      <dgm:prSet presAssocID="{3D600BC7-ACA6-49DD-9992-B86B05A13870}" presName="text_3" presStyleLbl="node1" presStyleIdx="2" presStyleCnt="7">
        <dgm:presLayoutVars>
          <dgm:bulletEnabled val="1"/>
        </dgm:presLayoutVars>
      </dgm:prSet>
      <dgm:spPr/>
    </dgm:pt>
    <dgm:pt modelId="{C1314FA5-31B6-4123-829A-FC336E8F86BD}" type="pres">
      <dgm:prSet presAssocID="{3D600BC7-ACA6-49DD-9992-B86B05A13870}" presName="accent_3" presStyleCnt="0"/>
      <dgm:spPr/>
    </dgm:pt>
    <dgm:pt modelId="{99800881-201B-4C74-86DB-0AEFA69A53B8}" type="pres">
      <dgm:prSet presAssocID="{3D600BC7-ACA6-49DD-9992-B86B05A13870}" presName="accentRepeatNode" presStyleLbl="solidFgAcc1" presStyleIdx="2" presStyleCnt="7"/>
      <dgm:spPr/>
    </dgm:pt>
    <dgm:pt modelId="{3D65CF61-34B5-4871-80FC-3FAEF3D794A8}" type="pres">
      <dgm:prSet presAssocID="{286CD04B-3DF5-4C8A-BE6F-154DB507ECB3}" presName="text_4" presStyleLbl="node1" presStyleIdx="3" presStyleCnt="7">
        <dgm:presLayoutVars>
          <dgm:bulletEnabled val="1"/>
        </dgm:presLayoutVars>
      </dgm:prSet>
      <dgm:spPr/>
    </dgm:pt>
    <dgm:pt modelId="{8C2EF79C-D28B-4E5F-88B1-C63DAD9A781B}" type="pres">
      <dgm:prSet presAssocID="{286CD04B-3DF5-4C8A-BE6F-154DB507ECB3}" presName="accent_4" presStyleCnt="0"/>
      <dgm:spPr/>
    </dgm:pt>
    <dgm:pt modelId="{DEFDBB48-6FA5-4880-9B61-E7B77D6C1FEB}" type="pres">
      <dgm:prSet presAssocID="{286CD04B-3DF5-4C8A-BE6F-154DB507ECB3}" presName="accentRepeatNode" presStyleLbl="solidFgAcc1" presStyleIdx="3" presStyleCnt="7"/>
      <dgm:spPr/>
    </dgm:pt>
    <dgm:pt modelId="{55A2F9B0-0F9A-42FA-9901-8F3036E598DC}" type="pres">
      <dgm:prSet presAssocID="{6B743355-CDAC-44F0-95F8-AEF9D6DDD147}" presName="text_5" presStyleLbl="node1" presStyleIdx="4" presStyleCnt="7">
        <dgm:presLayoutVars>
          <dgm:bulletEnabled val="1"/>
        </dgm:presLayoutVars>
      </dgm:prSet>
      <dgm:spPr/>
    </dgm:pt>
    <dgm:pt modelId="{805D61C7-9BF3-4458-9515-339F49BE16B8}" type="pres">
      <dgm:prSet presAssocID="{6B743355-CDAC-44F0-95F8-AEF9D6DDD147}" presName="accent_5" presStyleCnt="0"/>
      <dgm:spPr/>
    </dgm:pt>
    <dgm:pt modelId="{F5B4C46E-B130-4748-99F9-D03C5CFC513C}" type="pres">
      <dgm:prSet presAssocID="{6B743355-CDAC-44F0-95F8-AEF9D6DDD147}" presName="accentRepeatNode" presStyleLbl="solidFgAcc1" presStyleIdx="4" presStyleCnt="7"/>
      <dgm:spPr/>
    </dgm:pt>
    <dgm:pt modelId="{B0F15615-9F6D-4CDF-8247-E1BE8E997851}" type="pres">
      <dgm:prSet presAssocID="{AE22A4B7-1D17-45BA-B6ED-1BA9A8D19E05}" presName="text_6" presStyleLbl="node1" presStyleIdx="5" presStyleCnt="7">
        <dgm:presLayoutVars>
          <dgm:bulletEnabled val="1"/>
        </dgm:presLayoutVars>
      </dgm:prSet>
      <dgm:spPr/>
    </dgm:pt>
    <dgm:pt modelId="{FE30296D-8615-4897-9217-CD50BA0FCB83}" type="pres">
      <dgm:prSet presAssocID="{AE22A4B7-1D17-45BA-B6ED-1BA9A8D19E05}" presName="accent_6" presStyleCnt="0"/>
      <dgm:spPr/>
    </dgm:pt>
    <dgm:pt modelId="{8D6B11D3-0F14-4204-ABE4-38CCEB113479}" type="pres">
      <dgm:prSet presAssocID="{AE22A4B7-1D17-45BA-B6ED-1BA9A8D19E05}" presName="accentRepeatNode" presStyleLbl="solidFgAcc1" presStyleIdx="5" presStyleCnt="7"/>
      <dgm:spPr/>
    </dgm:pt>
    <dgm:pt modelId="{0966ECA0-9DC2-4ECC-A6E6-F1BE0567115C}" type="pres">
      <dgm:prSet presAssocID="{74B70AE8-2948-473F-BCA7-B1B3DB9A944A}" presName="text_7" presStyleLbl="node1" presStyleIdx="6" presStyleCnt="7">
        <dgm:presLayoutVars>
          <dgm:bulletEnabled val="1"/>
        </dgm:presLayoutVars>
      </dgm:prSet>
      <dgm:spPr/>
    </dgm:pt>
    <dgm:pt modelId="{828DF0E3-A321-4155-9A02-CE0DB736326E}" type="pres">
      <dgm:prSet presAssocID="{74B70AE8-2948-473F-BCA7-B1B3DB9A944A}" presName="accent_7" presStyleCnt="0"/>
      <dgm:spPr/>
    </dgm:pt>
    <dgm:pt modelId="{FEDAD2EF-E79E-4B1D-9749-8350FCC6547E}" type="pres">
      <dgm:prSet presAssocID="{74B70AE8-2948-473F-BCA7-B1B3DB9A944A}" presName="accentRepeatNode" presStyleLbl="solidFgAcc1" presStyleIdx="6" presStyleCnt="7"/>
      <dgm:spPr/>
    </dgm:pt>
  </dgm:ptLst>
  <dgm:cxnLst>
    <dgm:cxn modelId="{8167830B-3CC3-41F3-894B-7FAC23BEA789}" srcId="{B8E1226F-5776-443F-ACC9-21D5BE9CFB8B}" destId="{BC08E0C5-57AE-4DB1-B6B9-595D9BF76151}" srcOrd="1" destOrd="0" parTransId="{C39620D9-1DB5-4F45-BCD2-983A2BD01784}" sibTransId="{F6F11EDE-6F0C-4D99-AFD8-11296614D7BB}"/>
    <dgm:cxn modelId="{0115350C-C890-4808-8081-46A92062F3FC}" type="presOf" srcId="{AA502491-6FBD-4D3F-B407-6EA4D088335A}" destId="{14BF1287-CC6D-4C78-BDE2-80FB45EF92E8}" srcOrd="0" destOrd="0" presId="urn:microsoft.com/office/officeart/2008/layout/VerticalCurvedList"/>
    <dgm:cxn modelId="{46E6B532-E1B0-4209-AB0F-5EF3FCDB13F1}" srcId="{B8E1226F-5776-443F-ACC9-21D5BE9CFB8B}" destId="{AE22A4B7-1D17-45BA-B6ED-1BA9A8D19E05}" srcOrd="5" destOrd="0" parTransId="{20DB37BF-9373-47A6-829A-5B8A4A0FBB4A}" sibTransId="{1E497E0F-6DCC-4508-A3E7-CD037EA7EDB6}"/>
    <dgm:cxn modelId="{C758575E-3494-46CE-9718-AEC59CB2E9A1}" type="presOf" srcId="{AE22A4B7-1D17-45BA-B6ED-1BA9A8D19E05}" destId="{B0F15615-9F6D-4CDF-8247-E1BE8E997851}" srcOrd="0" destOrd="0" presId="urn:microsoft.com/office/officeart/2008/layout/VerticalCurvedList"/>
    <dgm:cxn modelId="{EB129345-D8ED-46AF-A704-F52894494C84}" type="presOf" srcId="{6B743355-CDAC-44F0-95F8-AEF9D6DDD147}" destId="{55A2F9B0-0F9A-42FA-9901-8F3036E598DC}" srcOrd="0" destOrd="0" presId="urn:microsoft.com/office/officeart/2008/layout/VerticalCurvedList"/>
    <dgm:cxn modelId="{70619C4A-8651-455D-9930-9A7AE18E34DF}" srcId="{B8E1226F-5776-443F-ACC9-21D5BE9CFB8B}" destId="{74B70AE8-2948-473F-BCA7-B1B3DB9A944A}" srcOrd="6" destOrd="0" parTransId="{7D46FCD4-1FFC-4326-8AB5-EBD17E39B9D8}" sibTransId="{C7FCF34F-3632-4280-94E6-55A2C11CBF84}"/>
    <dgm:cxn modelId="{410D2451-9837-493B-9B6A-F7ED5714AAB1}" srcId="{B8E1226F-5776-443F-ACC9-21D5BE9CFB8B}" destId="{3D600BC7-ACA6-49DD-9992-B86B05A13870}" srcOrd="2" destOrd="0" parTransId="{F470836A-38B2-4358-BD0B-9AAF8E9021C0}" sibTransId="{0D511B8B-DDF1-4C64-B5D0-8EB57973074E}"/>
    <dgm:cxn modelId="{2A71B457-0F44-4505-9DF8-00726D921032}" srcId="{B8E1226F-5776-443F-ACC9-21D5BE9CFB8B}" destId="{6B743355-CDAC-44F0-95F8-AEF9D6DDD147}" srcOrd="4" destOrd="0" parTransId="{69E88774-BA89-4A12-B8F9-608A30207D59}" sibTransId="{607FEA08-3D15-4C67-8729-49DDD026105A}"/>
    <dgm:cxn modelId="{5195EA79-174C-454F-BA31-BE574BF170F2}" type="presOf" srcId="{BC08E0C5-57AE-4DB1-B6B9-595D9BF76151}" destId="{AB3CABF6-A468-47C8-BD54-650C88D3078D}" srcOrd="0" destOrd="0" presId="urn:microsoft.com/office/officeart/2008/layout/VerticalCurvedList"/>
    <dgm:cxn modelId="{E6201B80-467B-4764-9177-FE7BF14B3324}" type="presOf" srcId="{B8E1226F-5776-443F-ACC9-21D5BE9CFB8B}" destId="{7453F860-D6B2-4B24-867A-FE5C5C5EB714}" srcOrd="0" destOrd="0" presId="urn:microsoft.com/office/officeart/2008/layout/VerticalCurvedList"/>
    <dgm:cxn modelId="{9494F190-F131-43FE-89EC-B773C79A3290}" srcId="{B8E1226F-5776-443F-ACC9-21D5BE9CFB8B}" destId="{286CD04B-3DF5-4C8A-BE6F-154DB507ECB3}" srcOrd="3" destOrd="0" parTransId="{572EA7EF-BBBD-4307-AA04-B4205E864F63}" sibTransId="{02849BC2-D267-4F48-A361-724B61C8FCB9}"/>
    <dgm:cxn modelId="{5BE9709B-FB0F-47BF-83E9-C37904D82B16}" type="presOf" srcId="{3D600BC7-ACA6-49DD-9992-B86B05A13870}" destId="{27974002-9F23-47F3-BDB1-0734651077F1}" srcOrd="0" destOrd="0" presId="urn:microsoft.com/office/officeart/2008/layout/VerticalCurvedList"/>
    <dgm:cxn modelId="{BE181E9C-BCB2-4D37-8F27-677108FDF9B6}" type="presOf" srcId="{74B70AE8-2948-473F-BCA7-B1B3DB9A944A}" destId="{0966ECA0-9DC2-4ECC-A6E6-F1BE0567115C}" srcOrd="0" destOrd="0" presId="urn:microsoft.com/office/officeart/2008/layout/VerticalCurvedList"/>
    <dgm:cxn modelId="{083133A2-C468-4793-914B-3A3E658CF3F9}" type="presOf" srcId="{286CD04B-3DF5-4C8A-BE6F-154DB507ECB3}" destId="{3D65CF61-34B5-4871-80FC-3FAEF3D794A8}" srcOrd="0" destOrd="0" presId="urn:microsoft.com/office/officeart/2008/layout/VerticalCurvedList"/>
    <dgm:cxn modelId="{BE09CFCE-824F-48FB-840B-4B49F48C5BA0}" srcId="{B8E1226F-5776-443F-ACC9-21D5BE9CFB8B}" destId="{BF50A74A-F056-490C-A9F5-D1BB3A816300}" srcOrd="0" destOrd="0" parTransId="{3A3BB59E-AF01-4710-A8EC-20402DEAB434}" sibTransId="{AA502491-6FBD-4D3F-B407-6EA4D088335A}"/>
    <dgm:cxn modelId="{E49040FA-3ECE-4A16-B9A6-8A72F9891A8B}" type="presOf" srcId="{BF50A74A-F056-490C-A9F5-D1BB3A816300}" destId="{A18A8DFA-1495-4AA3-BB19-8ACAFA0E3652}" srcOrd="0" destOrd="0" presId="urn:microsoft.com/office/officeart/2008/layout/VerticalCurvedList"/>
    <dgm:cxn modelId="{73394924-CD02-4C04-BC8D-E07A18EE0F7E}" type="presParOf" srcId="{7453F860-D6B2-4B24-867A-FE5C5C5EB714}" destId="{971EA355-418D-4DA0-971E-9282ADE7208D}" srcOrd="0" destOrd="0" presId="urn:microsoft.com/office/officeart/2008/layout/VerticalCurvedList"/>
    <dgm:cxn modelId="{A904A2D7-8C93-4847-BFFE-D43157A3E18F}" type="presParOf" srcId="{971EA355-418D-4DA0-971E-9282ADE7208D}" destId="{87BA3893-EFFF-4233-BA63-CEBFF37C7294}" srcOrd="0" destOrd="0" presId="urn:microsoft.com/office/officeart/2008/layout/VerticalCurvedList"/>
    <dgm:cxn modelId="{A791BE2B-D71C-4C12-87E0-1369C7B5BE0C}" type="presParOf" srcId="{87BA3893-EFFF-4233-BA63-CEBFF37C7294}" destId="{8F5EC7DE-91E3-49A3-B15A-9307631A57C2}" srcOrd="0" destOrd="0" presId="urn:microsoft.com/office/officeart/2008/layout/VerticalCurvedList"/>
    <dgm:cxn modelId="{78D90835-EA24-43E3-8D75-9530144E713A}" type="presParOf" srcId="{87BA3893-EFFF-4233-BA63-CEBFF37C7294}" destId="{14BF1287-CC6D-4C78-BDE2-80FB45EF92E8}" srcOrd="1" destOrd="0" presId="urn:microsoft.com/office/officeart/2008/layout/VerticalCurvedList"/>
    <dgm:cxn modelId="{06201576-E957-4ECE-94C5-A8A3451A130E}" type="presParOf" srcId="{87BA3893-EFFF-4233-BA63-CEBFF37C7294}" destId="{15F26FB9-2BB3-4CCE-BAC4-F09F53BF0641}" srcOrd="2" destOrd="0" presId="urn:microsoft.com/office/officeart/2008/layout/VerticalCurvedList"/>
    <dgm:cxn modelId="{B3119812-5B88-4C62-86D4-61A26632CB99}" type="presParOf" srcId="{87BA3893-EFFF-4233-BA63-CEBFF37C7294}" destId="{5BE8C283-C4A6-4B0F-88C1-BA33472A9CD9}" srcOrd="3" destOrd="0" presId="urn:microsoft.com/office/officeart/2008/layout/VerticalCurvedList"/>
    <dgm:cxn modelId="{C005B81E-497B-4CE8-B896-69072745C7EE}" type="presParOf" srcId="{971EA355-418D-4DA0-971E-9282ADE7208D}" destId="{A18A8DFA-1495-4AA3-BB19-8ACAFA0E3652}" srcOrd="1" destOrd="0" presId="urn:microsoft.com/office/officeart/2008/layout/VerticalCurvedList"/>
    <dgm:cxn modelId="{ECB72D66-1FC8-4F5B-B3F8-55FE27757FE2}" type="presParOf" srcId="{971EA355-418D-4DA0-971E-9282ADE7208D}" destId="{779D9E05-E091-4DAC-BA42-E30C90420095}" srcOrd="2" destOrd="0" presId="urn:microsoft.com/office/officeart/2008/layout/VerticalCurvedList"/>
    <dgm:cxn modelId="{27839913-388E-4FA1-BBD4-8FF47A5F6304}" type="presParOf" srcId="{779D9E05-E091-4DAC-BA42-E30C90420095}" destId="{1C503AC9-284C-4194-8EFF-64B9D131C9C8}" srcOrd="0" destOrd="0" presId="urn:microsoft.com/office/officeart/2008/layout/VerticalCurvedList"/>
    <dgm:cxn modelId="{C267C856-AE5C-41E2-B863-02782F83B3F5}" type="presParOf" srcId="{971EA355-418D-4DA0-971E-9282ADE7208D}" destId="{AB3CABF6-A468-47C8-BD54-650C88D3078D}" srcOrd="3" destOrd="0" presId="urn:microsoft.com/office/officeart/2008/layout/VerticalCurvedList"/>
    <dgm:cxn modelId="{614DB4DB-0B55-4111-92BC-8F80DE1CD92B}" type="presParOf" srcId="{971EA355-418D-4DA0-971E-9282ADE7208D}" destId="{3C0D9F08-3146-4880-8304-AD4A24CBD12D}" srcOrd="4" destOrd="0" presId="urn:microsoft.com/office/officeart/2008/layout/VerticalCurvedList"/>
    <dgm:cxn modelId="{661151D7-7FCA-4FC9-B2D2-A66545AE5FCB}" type="presParOf" srcId="{3C0D9F08-3146-4880-8304-AD4A24CBD12D}" destId="{D3421D95-6231-4A65-824C-BC09B5E0D607}" srcOrd="0" destOrd="0" presId="urn:microsoft.com/office/officeart/2008/layout/VerticalCurvedList"/>
    <dgm:cxn modelId="{D2D14200-D5CF-45D0-90B7-B67B2253F044}" type="presParOf" srcId="{971EA355-418D-4DA0-971E-9282ADE7208D}" destId="{27974002-9F23-47F3-BDB1-0734651077F1}" srcOrd="5" destOrd="0" presId="urn:microsoft.com/office/officeart/2008/layout/VerticalCurvedList"/>
    <dgm:cxn modelId="{1A9A203D-B5CE-4E78-9D1F-A34F21342819}" type="presParOf" srcId="{971EA355-418D-4DA0-971E-9282ADE7208D}" destId="{C1314FA5-31B6-4123-829A-FC336E8F86BD}" srcOrd="6" destOrd="0" presId="urn:microsoft.com/office/officeart/2008/layout/VerticalCurvedList"/>
    <dgm:cxn modelId="{54D20C59-6C1F-4D5C-8BCD-874112B3803E}" type="presParOf" srcId="{C1314FA5-31B6-4123-829A-FC336E8F86BD}" destId="{99800881-201B-4C74-86DB-0AEFA69A53B8}" srcOrd="0" destOrd="0" presId="urn:microsoft.com/office/officeart/2008/layout/VerticalCurvedList"/>
    <dgm:cxn modelId="{EF78373D-CE13-46E8-BF5E-F6C0600B1677}" type="presParOf" srcId="{971EA355-418D-4DA0-971E-9282ADE7208D}" destId="{3D65CF61-34B5-4871-80FC-3FAEF3D794A8}" srcOrd="7" destOrd="0" presId="urn:microsoft.com/office/officeart/2008/layout/VerticalCurvedList"/>
    <dgm:cxn modelId="{7B6E94E5-C5E8-4BEF-80A3-BDB5436BC04A}" type="presParOf" srcId="{971EA355-418D-4DA0-971E-9282ADE7208D}" destId="{8C2EF79C-D28B-4E5F-88B1-C63DAD9A781B}" srcOrd="8" destOrd="0" presId="urn:microsoft.com/office/officeart/2008/layout/VerticalCurvedList"/>
    <dgm:cxn modelId="{E388EF13-1E8C-4103-A13D-5CBB08CD0D42}" type="presParOf" srcId="{8C2EF79C-D28B-4E5F-88B1-C63DAD9A781B}" destId="{DEFDBB48-6FA5-4880-9B61-E7B77D6C1FEB}" srcOrd="0" destOrd="0" presId="urn:microsoft.com/office/officeart/2008/layout/VerticalCurvedList"/>
    <dgm:cxn modelId="{E5DD3ECE-94FB-47CB-BBCD-BBEAD73ACDD5}" type="presParOf" srcId="{971EA355-418D-4DA0-971E-9282ADE7208D}" destId="{55A2F9B0-0F9A-42FA-9901-8F3036E598DC}" srcOrd="9" destOrd="0" presId="urn:microsoft.com/office/officeart/2008/layout/VerticalCurvedList"/>
    <dgm:cxn modelId="{D33CEC53-7DCE-437F-9FDA-59F245F1C39D}" type="presParOf" srcId="{971EA355-418D-4DA0-971E-9282ADE7208D}" destId="{805D61C7-9BF3-4458-9515-339F49BE16B8}" srcOrd="10" destOrd="0" presId="urn:microsoft.com/office/officeart/2008/layout/VerticalCurvedList"/>
    <dgm:cxn modelId="{A639D68B-7D51-4702-B430-8702B481585E}" type="presParOf" srcId="{805D61C7-9BF3-4458-9515-339F49BE16B8}" destId="{F5B4C46E-B130-4748-99F9-D03C5CFC513C}" srcOrd="0" destOrd="0" presId="urn:microsoft.com/office/officeart/2008/layout/VerticalCurvedList"/>
    <dgm:cxn modelId="{FE826702-95B6-4BCC-B9EB-A1BEF8BDF9DA}" type="presParOf" srcId="{971EA355-418D-4DA0-971E-9282ADE7208D}" destId="{B0F15615-9F6D-4CDF-8247-E1BE8E997851}" srcOrd="11" destOrd="0" presId="urn:microsoft.com/office/officeart/2008/layout/VerticalCurvedList"/>
    <dgm:cxn modelId="{E782A45E-2882-4A3C-9537-D1503BE93F30}" type="presParOf" srcId="{971EA355-418D-4DA0-971E-9282ADE7208D}" destId="{FE30296D-8615-4897-9217-CD50BA0FCB83}" srcOrd="12" destOrd="0" presId="urn:microsoft.com/office/officeart/2008/layout/VerticalCurvedList"/>
    <dgm:cxn modelId="{47E6092B-5735-495E-B8DD-4FA36D24689F}" type="presParOf" srcId="{FE30296D-8615-4897-9217-CD50BA0FCB83}" destId="{8D6B11D3-0F14-4204-ABE4-38CCEB113479}" srcOrd="0" destOrd="0" presId="urn:microsoft.com/office/officeart/2008/layout/VerticalCurvedList"/>
    <dgm:cxn modelId="{95352F62-EE8A-4C4A-A4D3-1133100729D4}" type="presParOf" srcId="{971EA355-418D-4DA0-971E-9282ADE7208D}" destId="{0966ECA0-9DC2-4ECC-A6E6-F1BE0567115C}" srcOrd="13" destOrd="0" presId="urn:microsoft.com/office/officeart/2008/layout/VerticalCurvedList"/>
    <dgm:cxn modelId="{84C3201D-E379-44B6-BFF7-D9294187A7F2}" type="presParOf" srcId="{971EA355-418D-4DA0-971E-9282ADE7208D}" destId="{828DF0E3-A321-4155-9A02-CE0DB736326E}" srcOrd="14" destOrd="0" presId="urn:microsoft.com/office/officeart/2008/layout/VerticalCurvedList"/>
    <dgm:cxn modelId="{ED07150B-B6A4-4007-8A4A-E874BEEC67AF}" type="presParOf" srcId="{828DF0E3-A321-4155-9A02-CE0DB736326E}" destId="{FEDAD2EF-E79E-4B1D-9749-8350FCC6547E}"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67EC43-E222-4424-8FFF-FAB6C2F2F07D}" type="doc">
      <dgm:prSet loTypeId="urn:microsoft.com/office/officeart/2005/8/layout/vProcess5" loCatId="process" qsTypeId="urn:microsoft.com/office/officeart/2005/8/quickstyle/3d1" qsCatId="3D" csTypeId="urn:microsoft.com/office/officeart/2005/8/colors/colorful1#1" csCatId="colorful" phldr="1"/>
      <dgm:spPr/>
      <dgm:t>
        <a:bodyPr/>
        <a:lstStyle/>
        <a:p>
          <a:endParaRPr lang="en-IN"/>
        </a:p>
      </dgm:t>
    </dgm:pt>
    <dgm:pt modelId="{1CF12D39-8702-479A-BE5B-E36405D6A059}">
      <dgm:prSet/>
      <dgm:spPr/>
      <dgm:t>
        <a:bodyPr/>
        <a:lstStyle/>
        <a:p>
          <a:pPr rtl="0"/>
          <a:r>
            <a:rPr lang="en-IN" b="1" dirty="0">
              <a:solidFill>
                <a:schemeClr val="tx1"/>
              </a:solidFill>
              <a:latin typeface="Times New Roman" pitchFamily="18" charset="0"/>
              <a:cs typeface="Times New Roman" pitchFamily="18" charset="0"/>
            </a:rPr>
            <a:t>16 Resource Centres approved and 8 centres functional</a:t>
          </a:r>
        </a:p>
      </dgm:t>
    </dgm:pt>
    <dgm:pt modelId="{F0992ADD-361F-4534-B5BE-DB7926D9FA92}" type="parTrans" cxnId="{7EB36FC4-0A01-44AE-9C93-B6854D05AC6F}">
      <dgm:prSet/>
      <dgm:spPr/>
      <dgm:t>
        <a:bodyPr/>
        <a:lstStyle/>
        <a:p>
          <a:endParaRPr lang="en-IN" b="1">
            <a:solidFill>
              <a:schemeClr val="tx1"/>
            </a:solidFill>
            <a:latin typeface="Times New Roman" pitchFamily="18" charset="0"/>
            <a:cs typeface="Times New Roman" pitchFamily="18" charset="0"/>
          </a:endParaRPr>
        </a:p>
      </dgm:t>
    </dgm:pt>
    <dgm:pt modelId="{3BADFE05-839B-443F-8798-5DF950539944}" type="sibTrans" cxnId="{7EB36FC4-0A01-44AE-9C93-B6854D05AC6F}">
      <dgm:prSet/>
      <dgm:spPr/>
      <dgm:t>
        <a:bodyPr/>
        <a:lstStyle/>
        <a:p>
          <a:endParaRPr lang="en-IN" b="1">
            <a:solidFill>
              <a:schemeClr val="tx1"/>
            </a:solidFill>
            <a:latin typeface="Times New Roman" pitchFamily="18" charset="0"/>
            <a:cs typeface="Times New Roman" pitchFamily="18" charset="0"/>
          </a:endParaRPr>
        </a:p>
      </dgm:t>
    </dgm:pt>
    <dgm:pt modelId="{F807BE11-FFAC-4784-89D0-17E9795CBF96}">
      <dgm:prSet/>
      <dgm:spPr/>
      <dgm:t>
        <a:bodyPr/>
        <a:lstStyle/>
        <a:p>
          <a:pPr rtl="0"/>
          <a:r>
            <a:rPr lang="en-IN" b="1" dirty="0">
              <a:solidFill>
                <a:schemeClr val="tx1"/>
              </a:solidFill>
              <a:latin typeface="Times New Roman" pitchFamily="18" charset="0"/>
              <a:cs typeface="Times New Roman" pitchFamily="18" charset="0"/>
            </a:rPr>
            <a:t>10 Technical Partners established.</a:t>
          </a:r>
        </a:p>
      </dgm:t>
    </dgm:pt>
    <dgm:pt modelId="{E0A1D36B-8EE9-47D5-8CE5-6537F485C292}" type="parTrans" cxnId="{BF3C4EE1-A280-4B8C-A0D3-0C9D5FB02B7C}">
      <dgm:prSet/>
      <dgm:spPr/>
      <dgm:t>
        <a:bodyPr/>
        <a:lstStyle/>
        <a:p>
          <a:endParaRPr lang="en-IN" b="1">
            <a:solidFill>
              <a:schemeClr val="tx1"/>
            </a:solidFill>
            <a:latin typeface="Times New Roman" pitchFamily="18" charset="0"/>
            <a:cs typeface="Times New Roman" pitchFamily="18" charset="0"/>
          </a:endParaRPr>
        </a:p>
      </dgm:t>
    </dgm:pt>
    <dgm:pt modelId="{EA8B4C86-BF81-4581-AD35-EC8EBF40D5BE}" type="sibTrans" cxnId="{BF3C4EE1-A280-4B8C-A0D3-0C9D5FB02B7C}">
      <dgm:prSet/>
      <dgm:spPr/>
      <dgm:t>
        <a:bodyPr/>
        <a:lstStyle/>
        <a:p>
          <a:endParaRPr lang="en-IN" b="1">
            <a:solidFill>
              <a:schemeClr val="tx1"/>
            </a:solidFill>
            <a:latin typeface="Times New Roman" pitchFamily="18" charset="0"/>
            <a:cs typeface="Times New Roman" pitchFamily="18" charset="0"/>
          </a:endParaRPr>
        </a:p>
      </dgm:t>
    </dgm:pt>
    <dgm:pt modelId="{3E463B17-5E9C-4881-A53E-EA92D8979C98}">
      <dgm:prSet/>
      <dgm:spPr/>
      <dgm:t>
        <a:bodyPr/>
        <a:lstStyle/>
        <a:p>
          <a:pPr rtl="0"/>
          <a:r>
            <a:rPr lang="en-IN" b="1" dirty="0">
              <a:solidFill>
                <a:schemeClr val="tx1"/>
              </a:solidFill>
              <a:latin typeface="Times New Roman" pitchFamily="18" charset="0"/>
              <a:cs typeface="Times New Roman" pitchFamily="18" charset="0"/>
            </a:rPr>
            <a:t>16 Technical Appraisal Committee Meetings Conducted</a:t>
          </a:r>
        </a:p>
      </dgm:t>
    </dgm:pt>
    <dgm:pt modelId="{D3C9EF17-778E-4ECF-ADA1-4EA507FA73BD}" type="parTrans" cxnId="{D753A576-1634-4F14-9378-E8929756A0C9}">
      <dgm:prSet/>
      <dgm:spPr/>
      <dgm:t>
        <a:bodyPr/>
        <a:lstStyle/>
        <a:p>
          <a:endParaRPr lang="en-IN" b="1">
            <a:solidFill>
              <a:schemeClr val="tx1"/>
            </a:solidFill>
            <a:latin typeface="Times New Roman" pitchFamily="18" charset="0"/>
            <a:cs typeface="Times New Roman" pitchFamily="18" charset="0"/>
          </a:endParaRPr>
        </a:p>
      </dgm:t>
    </dgm:pt>
    <dgm:pt modelId="{4399C50C-FF00-4ECC-8A15-2E87404F872B}" type="sibTrans" cxnId="{D753A576-1634-4F14-9378-E8929756A0C9}">
      <dgm:prSet/>
      <dgm:spPr/>
      <dgm:t>
        <a:bodyPr/>
        <a:lstStyle/>
        <a:p>
          <a:endParaRPr lang="en-IN" b="1">
            <a:solidFill>
              <a:schemeClr val="tx1"/>
            </a:solidFill>
            <a:latin typeface="Times New Roman" pitchFamily="18" charset="0"/>
            <a:cs typeface="Times New Roman" pitchFamily="18" charset="0"/>
          </a:endParaRPr>
        </a:p>
      </dgm:t>
    </dgm:pt>
    <dgm:pt modelId="{94677383-9596-4ECB-A1E2-A820D50995DA}">
      <dgm:prSet/>
      <dgm:spPr/>
      <dgm:t>
        <a:bodyPr/>
        <a:lstStyle/>
        <a:p>
          <a:pPr rtl="0"/>
          <a:r>
            <a:rPr lang="en-IN" b="1" dirty="0">
              <a:solidFill>
                <a:schemeClr val="tx1"/>
              </a:solidFill>
              <a:latin typeface="Times New Roman" pitchFamily="18" charset="0"/>
              <a:cs typeface="Times New Roman" pitchFamily="18" charset="0"/>
            </a:rPr>
            <a:t>2 Board Meetings Conducted</a:t>
          </a:r>
        </a:p>
      </dgm:t>
    </dgm:pt>
    <dgm:pt modelId="{521A24F2-E1E0-4ABD-89F2-50B369BD43E2}" type="parTrans" cxnId="{85D2D878-A558-4C9E-973F-FDA1FBB8544C}">
      <dgm:prSet/>
      <dgm:spPr/>
      <dgm:t>
        <a:bodyPr/>
        <a:lstStyle/>
        <a:p>
          <a:endParaRPr lang="en-IN" b="1">
            <a:solidFill>
              <a:schemeClr val="tx1"/>
            </a:solidFill>
            <a:latin typeface="Times New Roman" pitchFamily="18" charset="0"/>
            <a:cs typeface="Times New Roman" pitchFamily="18" charset="0"/>
          </a:endParaRPr>
        </a:p>
      </dgm:t>
    </dgm:pt>
    <dgm:pt modelId="{FA1D593B-07DE-413A-BC00-43BFBAB3B6A0}" type="sibTrans" cxnId="{85D2D878-A558-4C9E-973F-FDA1FBB8544C}">
      <dgm:prSet/>
      <dgm:spPr/>
      <dgm:t>
        <a:bodyPr/>
        <a:lstStyle/>
        <a:p>
          <a:endParaRPr lang="en-IN" b="1">
            <a:solidFill>
              <a:schemeClr val="tx1"/>
            </a:solidFill>
            <a:latin typeface="Times New Roman" pitchFamily="18" charset="0"/>
            <a:cs typeface="Times New Roman" pitchFamily="18" charset="0"/>
          </a:endParaRPr>
        </a:p>
      </dgm:t>
    </dgm:pt>
    <dgm:pt modelId="{8E2E5BBA-82F0-48E0-B368-766FD30F2E78}">
      <dgm:prSet/>
      <dgm:spPr/>
      <dgm:t>
        <a:bodyPr/>
        <a:lstStyle/>
        <a:p>
          <a:pPr rtl="0"/>
          <a:r>
            <a:rPr lang="en-IN" b="1" dirty="0">
              <a:solidFill>
                <a:schemeClr val="tx1"/>
              </a:solidFill>
              <a:latin typeface="Times New Roman" pitchFamily="18" charset="0"/>
              <a:cs typeface="Times New Roman" pitchFamily="18" charset="0"/>
            </a:rPr>
            <a:t>5 Studies completed and policy brief prepared for disseminations of the recommendations </a:t>
          </a:r>
        </a:p>
      </dgm:t>
    </dgm:pt>
    <dgm:pt modelId="{9D6E89F8-3549-4D4B-806E-0AFCE2BC3539}" type="parTrans" cxnId="{9B157BB6-65F4-4D12-A6A1-BD39FAC26BBE}">
      <dgm:prSet/>
      <dgm:spPr/>
      <dgm:t>
        <a:bodyPr/>
        <a:lstStyle/>
        <a:p>
          <a:endParaRPr lang="en-IN" b="1">
            <a:solidFill>
              <a:schemeClr val="tx1"/>
            </a:solidFill>
            <a:latin typeface="Times New Roman" pitchFamily="18" charset="0"/>
            <a:cs typeface="Times New Roman" pitchFamily="18" charset="0"/>
          </a:endParaRPr>
        </a:p>
      </dgm:t>
    </dgm:pt>
    <dgm:pt modelId="{674F00F0-22C6-4795-91B6-987450B2C697}" type="sibTrans" cxnId="{9B157BB6-65F4-4D12-A6A1-BD39FAC26BBE}">
      <dgm:prSet/>
      <dgm:spPr/>
      <dgm:t>
        <a:bodyPr/>
        <a:lstStyle/>
        <a:p>
          <a:endParaRPr lang="en-IN" b="1">
            <a:solidFill>
              <a:schemeClr val="tx1"/>
            </a:solidFill>
            <a:latin typeface="Times New Roman" pitchFamily="18" charset="0"/>
            <a:cs typeface="Times New Roman" pitchFamily="18" charset="0"/>
          </a:endParaRPr>
        </a:p>
      </dgm:t>
    </dgm:pt>
    <dgm:pt modelId="{09BFB888-D45E-434D-A12C-E571FF734E2B}">
      <dgm:prSet/>
      <dgm:spPr/>
      <dgm:t>
        <a:bodyPr/>
        <a:lstStyle/>
        <a:p>
          <a:pPr rtl="0"/>
          <a:endParaRPr lang="en-IN" b="1" dirty="0">
            <a:solidFill>
              <a:schemeClr val="tx1"/>
            </a:solidFill>
            <a:latin typeface="Times New Roman" pitchFamily="18" charset="0"/>
            <a:cs typeface="Times New Roman" pitchFamily="18" charset="0"/>
          </a:endParaRPr>
        </a:p>
      </dgm:t>
    </dgm:pt>
    <dgm:pt modelId="{2FB244CB-776D-4521-9203-3066184E2D0D}" type="parTrans" cxnId="{2A29D962-1C6F-41E1-9BB2-C1ECC04DCAC5}">
      <dgm:prSet/>
      <dgm:spPr/>
      <dgm:t>
        <a:bodyPr/>
        <a:lstStyle/>
        <a:p>
          <a:endParaRPr lang="en-IN" b="1">
            <a:solidFill>
              <a:schemeClr val="tx1"/>
            </a:solidFill>
            <a:latin typeface="Times New Roman" pitchFamily="18" charset="0"/>
            <a:cs typeface="Times New Roman" pitchFamily="18" charset="0"/>
          </a:endParaRPr>
        </a:p>
      </dgm:t>
    </dgm:pt>
    <dgm:pt modelId="{5C79198F-868F-4DEA-A78E-951081D15646}" type="sibTrans" cxnId="{2A29D962-1C6F-41E1-9BB2-C1ECC04DCAC5}">
      <dgm:prSet/>
      <dgm:spPr/>
      <dgm:t>
        <a:bodyPr/>
        <a:lstStyle/>
        <a:p>
          <a:endParaRPr lang="en-IN" b="1">
            <a:solidFill>
              <a:schemeClr val="tx1"/>
            </a:solidFill>
            <a:latin typeface="Times New Roman" pitchFamily="18" charset="0"/>
            <a:cs typeface="Times New Roman" pitchFamily="18" charset="0"/>
          </a:endParaRPr>
        </a:p>
      </dgm:t>
    </dgm:pt>
    <dgm:pt modelId="{F36F425A-317E-406D-BC2A-853F9CDDD506}">
      <dgm:prSet/>
      <dgm:spPr/>
      <dgm:t>
        <a:bodyPr/>
        <a:lstStyle/>
        <a:p>
          <a:pPr rtl="0"/>
          <a:endParaRPr lang="en-IN" b="1" dirty="0">
            <a:solidFill>
              <a:schemeClr val="tx1"/>
            </a:solidFill>
            <a:latin typeface="Times New Roman" pitchFamily="18" charset="0"/>
            <a:cs typeface="Times New Roman" pitchFamily="18" charset="0"/>
          </a:endParaRPr>
        </a:p>
      </dgm:t>
    </dgm:pt>
    <dgm:pt modelId="{E3067152-AF1A-46E2-B961-449200CC9F52}" type="parTrans" cxnId="{C4029914-6202-464B-9866-C6FD924E6D0D}">
      <dgm:prSet/>
      <dgm:spPr/>
      <dgm:t>
        <a:bodyPr/>
        <a:lstStyle/>
        <a:p>
          <a:endParaRPr lang="en-IN" b="1">
            <a:solidFill>
              <a:schemeClr val="tx1"/>
            </a:solidFill>
            <a:latin typeface="Times New Roman" pitchFamily="18" charset="0"/>
            <a:cs typeface="Times New Roman" pitchFamily="18" charset="0"/>
          </a:endParaRPr>
        </a:p>
      </dgm:t>
    </dgm:pt>
    <dgm:pt modelId="{4C8F09BE-B567-45F3-9EB6-C29F405A6796}" type="sibTrans" cxnId="{C4029914-6202-464B-9866-C6FD924E6D0D}">
      <dgm:prSet/>
      <dgm:spPr/>
      <dgm:t>
        <a:bodyPr/>
        <a:lstStyle/>
        <a:p>
          <a:endParaRPr lang="en-IN" b="1">
            <a:solidFill>
              <a:schemeClr val="tx1"/>
            </a:solidFill>
            <a:latin typeface="Times New Roman" pitchFamily="18" charset="0"/>
            <a:cs typeface="Times New Roman" pitchFamily="18" charset="0"/>
          </a:endParaRPr>
        </a:p>
      </dgm:t>
    </dgm:pt>
    <dgm:pt modelId="{6D23B5CE-CDD2-438D-BC40-E0F048A9A25E}" type="pres">
      <dgm:prSet presAssocID="{4767EC43-E222-4424-8FFF-FAB6C2F2F07D}" presName="outerComposite" presStyleCnt="0">
        <dgm:presLayoutVars>
          <dgm:chMax val="5"/>
          <dgm:dir/>
          <dgm:resizeHandles val="exact"/>
        </dgm:presLayoutVars>
      </dgm:prSet>
      <dgm:spPr/>
    </dgm:pt>
    <dgm:pt modelId="{7ED76CFC-4762-4190-BB88-7A577ACBEC7E}" type="pres">
      <dgm:prSet presAssocID="{4767EC43-E222-4424-8FFF-FAB6C2F2F07D}" presName="dummyMaxCanvas" presStyleCnt="0">
        <dgm:presLayoutVars/>
      </dgm:prSet>
      <dgm:spPr/>
    </dgm:pt>
    <dgm:pt modelId="{E45DDC00-A943-498C-8C86-FFAABD85DCB4}" type="pres">
      <dgm:prSet presAssocID="{4767EC43-E222-4424-8FFF-FAB6C2F2F07D}" presName="FiveNodes_1" presStyleLbl="node1" presStyleIdx="0" presStyleCnt="5">
        <dgm:presLayoutVars>
          <dgm:bulletEnabled val="1"/>
        </dgm:presLayoutVars>
      </dgm:prSet>
      <dgm:spPr/>
    </dgm:pt>
    <dgm:pt modelId="{DD2DBC02-6E7C-4293-BE56-07DFC643C403}" type="pres">
      <dgm:prSet presAssocID="{4767EC43-E222-4424-8FFF-FAB6C2F2F07D}" presName="FiveNodes_2" presStyleLbl="node1" presStyleIdx="1" presStyleCnt="5">
        <dgm:presLayoutVars>
          <dgm:bulletEnabled val="1"/>
        </dgm:presLayoutVars>
      </dgm:prSet>
      <dgm:spPr/>
    </dgm:pt>
    <dgm:pt modelId="{9A6E5A5F-9B60-408E-B6F0-F48A1D854B34}" type="pres">
      <dgm:prSet presAssocID="{4767EC43-E222-4424-8FFF-FAB6C2F2F07D}" presName="FiveNodes_3" presStyleLbl="node1" presStyleIdx="2" presStyleCnt="5">
        <dgm:presLayoutVars>
          <dgm:bulletEnabled val="1"/>
        </dgm:presLayoutVars>
      </dgm:prSet>
      <dgm:spPr/>
    </dgm:pt>
    <dgm:pt modelId="{86EEDED3-BBEC-4092-8FE0-C385DEFDEA23}" type="pres">
      <dgm:prSet presAssocID="{4767EC43-E222-4424-8FFF-FAB6C2F2F07D}" presName="FiveNodes_4" presStyleLbl="node1" presStyleIdx="3" presStyleCnt="5">
        <dgm:presLayoutVars>
          <dgm:bulletEnabled val="1"/>
        </dgm:presLayoutVars>
      </dgm:prSet>
      <dgm:spPr/>
    </dgm:pt>
    <dgm:pt modelId="{2F4A47C2-0F9A-485B-91AE-18666C3CBF4B}" type="pres">
      <dgm:prSet presAssocID="{4767EC43-E222-4424-8FFF-FAB6C2F2F07D}" presName="FiveNodes_5" presStyleLbl="node1" presStyleIdx="4" presStyleCnt="5">
        <dgm:presLayoutVars>
          <dgm:bulletEnabled val="1"/>
        </dgm:presLayoutVars>
      </dgm:prSet>
      <dgm:spPr/>
    </dgm:pt>
    <dgm:pt modelId="{30F1B4E4-51A1-4507-98F7-24E54746A3C3}" type="pres">
      <dgm:prSet presAssocID="{4767EC43-E222-4424-8FFF-FAB6C2F2F07D}" presName="FiveConn_1-2" presStyleLbl="fgAccFollowNode1" presStyleIdx="0" presStyleCnt="4">
        <dgm:presLayoutVars>
          <dgm:bulletEnabled val="1"/>
        </dgm:presLayoutVars>
      </dgm:prSet>
      <dgm:spPr/>
    </dgm:pt>
    <dgm:pt modelId="{083B8966-14BE-42EC-8804-A1B4C1CF341A}" type="pres">
      <dgm:prSet presAssocID="{4767EC43-E222-4424-8FFF-FAB6C2F2F07D}" presName="FiveConn_2-3" presStyleLbl="fgAccFollowNode1" presStyleIdx="1" presStyleCnt="4">
        <dgm:presLayoutVars>
          <dgm:bulletEnabled val="1"/>
        </dgm:presLayoutVars>
      </dgm:prSet>
      <dgm:spPr/>
    </dgm:pt>
    <dgm:pt modelId="{AFF92488-06DE-4C3A-9CF9-CC8CA0262B9A}" type="pres">
      <dgm:prSet presAssocID="{4767EC43-E222-4424-8FFF-FAB6C2F2F07D}" presName="FiveConn_3-4" presStyleLbl="fgAccFollowNode1" presStyleIdx="2" presStyleCnt="4">
        <dgm:presLayoutVars>
          <dgm:bulletEnabled val="1"/>
        </dgm:presLayoutVars>
      </dgm:prSet>
      <dgm:spPr/>
    </dgm:pt>
    <dgm:pt modelId="{9AE7606E-6160-4562-8F24-1E24756675D6}" type="pres">
      <dgm:prSet presAssocID="{4767EC43-E222-4424-8FFF-FAB6C2F2F07D}" presName="FiveConn_4-5" presStyleLbl="fgAccFollowNode1" presStyleIdx="3" presStyleCnt="4">
        <dgm:presLayoutVars>
          <dgm:bulletEnabled val="1"/>
        </dgm:presLayoutVars>
      </dgm:prSet>
      <dgm:spPr/>
    </dgm:pt>
    <dgm:pt modelId="{9863B120-B2E0-4038-BC4F-0070340DF041}" type="pres">
      <dgm:prSet presAssocID="{4767EC43-E222-4424-8FFF-FAB6C2F2F07D}" presName="FiveNodes_1_text" presStyleLbl="node1" presStyleIdx="4" presStyleCnt="5">
        <dgm:presLayoutVars>
          <dgm:bulletEnabled val="1"/>
        </dgm:presLayoutVars>
      </dgm:prSet>
      <dgm:spPr/>
    </dgm:pt>
    <dgm:pt modelId="{EE60471C-A2C1-48B4-A55F-FFB1EC6B53B9}" type="pres">
      <dgm:prSet presAssocID="{4767EC43-E222-4424-8FFF-FAB6C2F2F07D}" presName="FiveNodes_2_text" presStyleLbl="node1" presStyleIdx="4" presStyleCnt="5">
        <dgm:presLayoutVars>
          <dgm:bulletEnabled val="1"/>
        </dgm:presLayoutVars>
      </dgm:prSet>
      <dgm:spPr/>
    </dgm:pt>
    <dgm:pt modelId="{D4C1DCC9-CA8B-46E3-9901-AE4867D63822}" type="pres">
      <dgm:prSet presAssocID="{4767EC43-E222-4424-8FFF-FAB6C2F2F07D}" presName="FiveNodes_3_text" presStyleLbl="node1" presStyleIdx="4" presStyleCnt="5">
        <dgm:presLayoutVars>
          <dgm:bulletEnabled val="1"/>
        </dgm:presLayoutVars>
      </dgm:prSet>
      <dgm:spPr/>
    </dgm:pt>
    <dgm:pt modelId="{77D82238-B4BC-4BBF-9BC4-DFF51078487A}" type="pres">
      <dgm:prSet presAssocID="{4767EC43-E222-4424-8FFF-FAB6C2F2F07D}" presName="FiveNodes_4_text" presStyleLbl="node1" presStyleIdx="4" presStyleCnt="5">
        <dgm:presLayoutVars>
          <dgm:bulletEnabled val="1"/>
        </dgm:presLayoutVars>
      </dgm:prSet>
      <dgm:spPr/>
    </dgm:pt>
    <dgm:pt modelId="{69019C56-D846-43B9-A4A9-1C9CFA2E04A0}" type="pres">
      <dgm:prSet presAssocID="{4767EC43-E222-4424-8FFF-FAB6C2F2F07D}" presName="FiveNodes_5_text" presStyleLbl="node1" presStyleIdx="4" presStyleCnt="5">
        <dgm:presLayoutVars>
          <dgm:bulletEnabled val="1"/>
        </dgm:presLayoutVars>
      </dgm:prSet>
      <dgm:spPr/>
    </dgm:pt>
  </dgm:ptLst>
  <dgm:cxnLst>
    <dgm:cxn modelId="{80F19804-F87C-4E0E-A9CC-E9AE2165E93E}" type="presOf" srcId="{94677383-9596-4ECB-A1E2-A820D50995DA}" destId="{86EEDED3-BBEC-4092-8FE0-C385DEFDEA23}" srcOrd="0" destOrd="0" presId="urn:microsoft.com/office/officeart/2005/8/layout/vProcess5"/>
    <dgm:cxn modelId="{C4029914-6202-464B-9866-C6FD924E6D0D}" srcId="{4767EC43-E222-4424-8FFF-FAB6C2F2F07D}" destId="{F36F425A-317E-406D-BC2A-853F9CDDD506}" srcOrd="6" destOrd="0" parTransId="{E3067152-AF1A-46E2-B961-449200CC9F52}" sibTransId="{4C8F09BE-B567-45F3-9EB6-C29F405A6796}"/>
    <dgm:cxn modelId="{BD23161A-FEC9-416E-B784-F52D7F4CDE9B}" type="presOf" srcId="{8E2E5BBA-82F0-48E0-B368-766FD30F2E78}" destId="{2F4A47C2-0F9A-485B-91AE-18666C3CBF4B}" srcOrd="0" destOrd="0" presId="urn:microsoft.com/office/officeart/2005/8/layout/vProcess5"/>
    <dgm:cxn modelId="{881BD03B-1DF0-404D-8B93-9D1EE1BE1E41}" type="presOf" srcId="{F807BE11-FFAC-4784-89D0-17E9795CBF96}" destId="{EE60471C-A2C1-48B4-A55F-FFB1EC6B53B9}" srcOrd="1" destOrd="0" presId="urn:microsoft.com/office/officeart/2005/8/layout/vProcess5"/>
    <dgm:cxn modelId="{2A29D962-1C6F-41E1-9BB2-C1ECC04DCAC5}" srcId="{4767EC43-E222-4424-8FFF-FAB6C2F2F07D}" destId="{09BFB888-D45E-434D-A12C-E571FF734E2B}" srcOrd="5" destOrd="0" parTransId="{2FB244CB-776D-4521-9203-3066184E2D0D}" sibTransId="{5C79198F-868F-4DEA-A78E-951081D15646}"/>
    <dgm:cxn modelId="{05447473-06F2-4671-BB2A-3A5DC16A33D8}" type="presOf" srcId="{3E463B17-5E9C-4881-A53E-EA92D8979C98}" destId="{D4C1DCC9-CA8B-46E3-9901-AE4867D63822}" srcOrd="1" destOrd="0" presId="urn:microsoft.com/office/officeart/2005/8/layout/vProcess5"/>
    <dgm:cxn modelId="{D753A576-1634-4F14-9378-E8929756A0C9}" srcId="{4767EC43-E222-4424-8FFF-FAB6C2F2F07D}" destId="{3E463B17-5E9C-4881-A53E-EA92D8979C98}" srcOrd="2" destOrd="0" parTransId="{D3C9EF17-778E-4ECF-ADA1-4EA507FA73BD}" sibTransId="{4399C50C-FF00-4ECC-8A15-2E87404F872B}"/>
    <dgm:cxn modelId="{69DD0C57-2806-433D-BEE3-0FDFF23A90AF}" type="presOf" srcId="{4767EC43-E222-4424-8FFF-FAB6C2F2F07D}" destId="{6D23B5CE-CDD2-438D-BC40-E0F048A9A25E}" srcOrd="0" destOrd="0" presId="urn:microsoft.com/office/officeart/2005/8/layout/vProcess5"/>
    <dgm:cxn modelId="{07466F78-D1FA-463F-9BF0-DF16D98BB3E5}" type="presOf" srcId="{4399C50C-FF00-4ECC-8A15-2E87404F872B}" destId="{AFF92488-06DE-4C3A-9CF9-CC8CA0262B9A}" srcOrd="0" destOrd="0" presId="urn:microsoft.com/office/officeart/2005/8/layout/vProcess5"/>
    <dgm:cxn modelId="{85D2D878-A558-4C9E-973F-FDA1FBB8544C}" srcId="{4767EC43-E222-4424-8FFF-FAB6C2F2F07D}" destId="{94677383-9596-4ECB-A1E2-A820D50995DA}" srcOrd="3" destOrd="0" parTransId="{521A24F2-E1E0-4ABD-89F2-50B369BD43E2}" sibTransId="{FA1D593B-07DE-413A-BC00-43BFBAB3B6A0}"/>
    <dgm:cxn modelId="{B184297A-ABAA-4E5B-B93D-41F81E79978E}" type="presOf" srcId="{1CF12D39-8702-479A-BE5B-E36405D6A059}" destId="{E45DDC00-A943-498C-8C86-FFAABD85DCB4}" srcOrd="0" destOrd="0" presId="urn:microsoft.com/office/officeart/2005/8/layout/vProcess5"/>
    <dgm:cxn modelId="{EC5F097E-3DEF-4AFF-A1A4-AA34D130ADB1}" type="presOf" srcId="{F807BE11-FFAC-4784-89D0-17E9795CBF96}" destId="{DD2DBC02-6E7C-4293-BE56-07DFC643C403}" srcOrd="0" destOrd="0" presId="urn:microsoft.com/office/officeart/2005/8/layout/vProcess5"/>
    <dgm:cxn modelId="{A6818FB2-9241-4FDB-80A5-98D64DF52F8C}" type="presOf" srcId="{3BADFE05-839B-443F-8798-5DF950539944}" destId="{30F1B4E4-51A1-4507-98F7-24E54746A3C3}" srcOrd="0" destOrd="0" presId="urn:microsoft.com/office/officeart/2005/8/layout/vProcess5"/>
    <dgm:cxn modelId="{9B157BB6-65F4-4D12-A6A1-BD39FAC26BBE}" srcId="{4767EC43-E222-4424-8FFF-FAB6C2F2F07D}" destId="{8E2E5BBA-82F0-48E0-B368-766FD30F2E78}" srcOrd="4" destOrd="0" parTransId="{9D6E89F8-3549-4D4B-806E-0AFCE2BC3539}" sibTransId="{674F00F0-22C6-4795-91B6-987450B2C697}"/>
    <dgm:cxn modelId="{7EB36FC4-0A01-44AE-9C93-B6854D05AC6F}" srcId="{4767EC43-E222-4424-8FFF-FAB6C2F2F07D}" destId="{1CF12D39-8702-479A-BE5B-E36405D6A059}" srcOrd="0" destOrd="0" parTransId="{F0992ADD-361F-4534-B5BE-DB7926D9FA92}" sibTransId="{3BADFE05-839B-443F-8798-5DF950539944}"/>
    <dgm:cxn modelId="{97F90FCD-C7A5-4547-807E-2221FB1EB2F0}" type="presOf" srcId="{8E2E5BBA-82F0-48E0-B368-766FD30F2E78}" destId="{69019C56-D846-43B9-A4A9-1C9CFA2E04A0}" srcOrd="1" destOrd="0" presId="urn:microsoft.com/office/officeart/2005/8/layout/vProcess5"/>
    <dgm:cxn modelId="{A14397CF-895D-4ABB-8408-E131EC4BF66A}" type="presOf" srcId="{3E463B17-5E9C-4881-A53E-EA92D8979C98}" destId="{9A6E5A5F-9B60-408E-B6F0-F48A1D854B34}" srcOrd="0" destOrd="0" presId="urn:microsoft.com/office/officeart/2005/8/layout/vProcess5"/>
    <dgm:cxn modelId="{13BCA3D0-3B1D-4A9F-8179-D1181603A64F}" type="presOf" srcId="{EA8B4C86-BF81-4581-AD35-EC8EBF40D5BE}" destId="{083B8966-14BE-42EC-8804-A1B4C1CF341A}" srcOrd="0" destOrd="0" presId="urn:microsoft.com/office/officeart/2005/8/layout/vProcess5"/>
    <dgm:cxn modelId="{EBCCB7DE-5078-4557-81AE-00E0BE7EB422}" type="presOf" srcId="{FA1D593B-07DE-413A-BC00-43BFBAB3B6A0}" destId="{9AE7606E-6160-4562-8F24-1E24756675D6}" srcOrd="0" destOrd="0" presId="urn:microsoft.com/office/officeart/2005/8/layout/vProcess5"/>
    <dgm:cxn modelId="{BF3C4EE1-A280-4B8C-A0D3-0C9D5FB02B7C}" srcId="{4767EC43-E222-4424-8FFF-FAB6C2F2F07D}" destId="{F807BE11-FFAC-4784-89D0-17E9795CBF96}" srcOrd="1" destOrd="0" parTransId="{E0A1D36B-8EE9-47D5-8CE5-6537F485C292}" sibTransId="{EA8B4C86-BF81-4581-AD35-EC8EBF40D5BE}"/>
    <dgm:cxn modelId="{6C9792EA-857C-4936-82D8-18ABFFF079A8}" type="presOf" srcId="{1CF12D39-8702-479A-BE5B-E36405D6A059}" destId="{9863B120-B2E0-4038-BC4F-0070340DF041}" srcOrd="1" destOrd="0" presId="urn:microsoft.com/office/officeart/2005/8/layout/vProcess5"/>
    <dgm:cxn modelId="{4EEA6FFD-5828-4A6D-AB39-034C4052578F}" type="presOf" srcId="{94677383-9596-4ECB-A1E2-A820D50995DA}" destId="{77D82238-B4BC-4BBF-9BC4-DFF51078487A}" srcOrd="1" destOrd="0" presId="urn:microsoft.com/office/officeart/2005/8/layout/vProcess5"/>
    <dgm:cxn modelId="{3FC789AC-E78B-4925-AC31-3329BBA6DBAF}" type="presParOf" srcId="{6D23B5CE-CDD2-438D-BC40-E0F048A9A25E}" destId="{7ED76CFC-4762-4190-BB88-7A577ACBEC7E}" srcOrd="0" destOrd="0" presId="urn:microsoft.com/office/officeart/2005/8/layout/vProcess5"/>
    <dgm:cxn modelId="{BE5CF338-0A65-4C99-B1BD-AD43BAC7DAAD}" type="presParOf" srcId="{6D23B5CE-CDD2-438D-BC40-E0F048A9A25E}" destId="{E45DDC00-A943-498C-8C86-FFAABD85DCB4}" srcOrd="1" destOrd="0" presId="urn:microsoft.com/office/officeart/2005/8/layout/vProcess5"/>
    <dgm:cxn modelId="{26AF697B-2241-4399-813E-93D5FAEBD42C}" type="presParOf" srcId="{6D23B5CE-CDD2-438D-BC40-E0F048A9A25E}" destId="{DD2DBC02-6E7C-4293-BE56-07DFC643C403}" srcOrd="2" destOrd="0" presId="urn:microsoft.com/office/officeart/2005/8/layout/vProcess5"/>
    <dgm:cxn modelId="{B563BBE4-A51D-4B48-B024-59BC039838B6}" type="presParOf" srcId="{6D23B5CE-CDD2-438D-BC40-E0F048A9A25E}" destId="{9A6E5A5F-9B60-408E-B6F0-F48A1D854B34}" srcOrd="3" destOrd="0" presId="urn:microsoft.com/office/officeart/2005/8/layout/vProcess5"/>
    <dgm:cxn modelId="{19C47B66-DC56-4AAD-AB2F-AF3EC8257583}" type="presParOf" srcId="{6D23B5CE-CDD2-438D-BC40-E0F048A9A25E}" destId="{86EEDED3-BBEC-4092-8FE0-C385DEFDEA23}" srcOrd="4" destOrd="0" presId="urn:microsoft.com/office/officeart/2005/8/layout/vProcess5"/>
    <dgm:cxn modelId="{B5F4A40D-0179-414D-9500-9AEF4988A631}" type="presParOf" srcId="{6D23B5CE-CDD2-438D-BC40-E0F048A9A25E}" destId="{2F4A47C2-0F9A-485B-91AE-18666C3CBF4B}" srcOrd="5" destOrd="0" presId="urn:microsoft.com/office/officeart/2005/8/layout/vProcess5"/>
    <dgm:cxn modelId="{8D452BD9-A101-4578-8A5F-D5B465500B2C}" type="presParOf" srcId="{6D23B5CE-CDD2-438D-BC40-E0F048A9A25E}" destId="{30F1B4E4-51A1-4507-98F7-24E54746A3C3}" srcOrd="6" destOrd="0" presId="urn:microsoft.com/office/officeart/2005/8/layout/vProcess5"/>
    <dgm:cxn modelId="{68B1A3C5-A6DF-4D65-9719-86DF87CCBF0A}" type="presParOf" srcId="{6D23B5CE-CDD2-438D-BC40-E0F048A9A25E}" destId="{083B8966-14BE-42EC-8804-A1B4C1CF341A}" srcOrd="7" destOrd="0" presId="urn:microsoft.com/office/officeart/2005/8/layout/vProcess5"/>
    <dgm:cxn modelId="{F85E1285-EDE6-4D2D-8871-92C33F5E3BC6}" type="presParOf" srcId="{6D23B5CE-CDD2-438D-BC40-E0F048A9A25E}" destId="{AFF92488-06DE-4C3A-9CF9-CC8CA0262B9A}" srcOrd="8" destOrd="0" presId="urn:microsoft.com/office/officeart/2005/8/layout/vProcess5"/>
    <dgm:cxn modelId="{F46F6388-06F7-4B60-A941-C47FD7F6F38D}" type="presParOf" srcId="{6D23B5CE-CDD2-438D-BC40-E0F048A9A25E}" destId="{9AE7606E-6160-4562-8F24-1E24756675D6}" srcOrd="9" destOrd="0" presId="urn:microsoft.com/office/officeart/2005/8/layout/vProcess5"/>
    <dgm:cxn modelId="{D48CE59D-9652-46E0-97F9-0D89DFE5EA2F}" type="presParOf" srcId="{6D23B5CE-CDD2-438D-BC40-E0F048A9A25E}" destId="{9863B120-B2E0-4038-BC4F-0070340DF041}" srcOrd="10" destOrd="0" presId="urn:microsoft.com/office/officeart/2005/8/layout/vProcess5"/>
    <dgm:cxn modelId="{B36BC862-1C67-47BE-BBB9-01E22F84728B}" type="presParOf" srcId="{6D23B5CE-CDD2-438D-BC40-E0F048A9A25E}" destId="{EE60471C-A2C1-48B4-A55F-FFB1EC6B53B9}" srcOrd="11" destOrd="0" presId="urn:microsoft.com/office/officeart/2005/8/layout/vProcess5"/>
    <dgm:cxn modelId="{DE808D3F-7E45-4F0A-8C85-74BBC1295133}" type="presParOf" srcId="{6D23B5CE-CDD2-438D-BC40-E0F048A9A25E}" destId="{D4C1DCC9-CA8B-46E3-9901-AE4867D63822}" srcOrd="12" destOrd="0" presId="urn:microsoft.com/office/officeart/2005/8/layout/vProcess5"/>
    <dgm:cxn modelId="{A3511396-FA36-4AA1-BEC7-6D397328F7CE}" type="presParOf" srcId="{6D23B5CE-CDD2-438D-BC40-E0F048A9A25E}" destId="{77D82238-B4BC-4BBF-9BC4-DFF51078487A}" srcOrd="13" destOrd="0" presId="urn:microsoft.com/office/officeart/2005/8/layout/vProcess5"/>
    <dgm:cxn modelId="{BBE45A7A-A174-47BC-9840-941AA5281751}" type="presParOf" srcId="{6D23B5CE-CDD2-438D-BC40-E0F048A9A25E}" destId="{69019C56-D846-43B9-A4A9-1C9CFA2E04A0}"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966424-705D-4984-8C94-3A2F7856F84D}" type="doc">
      <dgm:prSet loTypeId="urn:microsoft.com/office/officeart/2005/8/layout/vProcess5" loCatId="process" qsTypeId="urn:microsoft.com/office/officeart/2005/8/quickstyle/3d1" qsCatId="3D" csTypeId="urn:microsoft.com/office/officeart/2005/8/colors/colorful5" csCatId="colorful" phldr="1"/>
      <dgm:spPr/>
      <dgm:t>
        <a:bodyPr/>
        <a:lstStyle/>
        <a:p>
          <a:endParaRPr lang="en-IN"/>
        </a:p>
      </dgm:t>
    </dgm:pt>
    <dgm:pt modelId="{51FE4AFE-B372-451B-A576-5950571D1886}">
      <dgm:prSet/>
      <dgm:spPr/>
      <dgm:t>
        <a:bodyPr/>
        <a:lstStyle/>
        <a:p>
          <a:pPr rtl="0"/>
          <a:r>
            <a:rPr lang="en-IN" b="1" dirty="0">
              <a:solidFill>
                <a:schemeClr val="tx1"/>
              </a:solidFill>
              <a:latin typeface="Times New Roman" pitchFamily="18" charset="0"/>
              <a:cs typeface="Times New Roman" pitchFamily="18" charset="0"/>
            </a:rPr>
            <a:t>24 ongoing Studies and 29 new topics received from Central and  State Governments of India</a:t>
          </a:r>
        </a:p>
      </dgm:t>
    </dgm:pt>
    <dgm:pt modelId="{70134393-C4B4-4F06-9007-F20494A58863}" type="parTrans" cxnId="{477DB39F-CF55-44DF-9B15-BB9E24A5B82B}">
      <dgm:prSet/>
      <dgm:spPr/>
      <dgm:t>
        <a:bodyPr/>
        <a:lstStyle/>
        <a:p>
          <a:endParaRPr lang="en-IN" b="1">
            <a:solidFill>
              <a:schemeClr val="tx1"/>
            </a:solidFill>
            <a:latin typeface="Times New Roman" pitchFamily="18" charset="0"/>
            <a:cs typeface="Times New Roman" pitchFamily="18" charset="0"/>
          </a:endParaRPr>
        </a:p>
      </dgm:t>
    </dgm:pt>
    <dgm:pt modelId="{FDC832E9-22D0-496C-84AE-EAF4DBF8D4C6}" type="sibTrans" cxnId="{477DB39F-CF55-44DF-9B15-BB9E24A5B82B}">
      <dgm:prSet/>
      <dgm:spPr/>
      <dgm:t>
        <a:bodyPr/>
        <a:lstStyle/>
        <a:p>
          <a:endParaRPr lang="en-IN" b="1">
            <a:solidFill>
              <a:schemeClr val="tx1"/>
            </a:solidFill>
            <a:latin typeface="Times New Roman" pitchFamily="18" charset="0"/>
            <a:cs typeface="Times New Roman" pitchFamily="18" charset="0"/>
          </a:endParaRPr>
        </a:p>
      </dgm:t>
    </dgm:pt>
    <dgm:pt modelId="{24A3B3C1-4FA1-40C1-B0A9-25D2A3D24037}">
      <dgm:prSet/>
      <dgm:spPr/>
      <dgm:t>
        <a:bodyPr/>
        <a:lstStyle/>
        <a:p>
          <a:pPr rtl="0"/>
          <a:r>
            <a:rPr lang="en-IN" b="1" dirty="0">
              <a:solidFill>
                <a:schemeClr val="tx1"/>
              </a:solidFill>
              <a:latin typeface="Times New Roman" pitchFamily="18" charset="0"/>
              <a:cs typeface="Times New Roman" pitchFamily="18" charset="0"/>
            </a:rPr>
            <a:t>A </a:t>
          </a:r>
          <a:r>
            <a:rPr lang="en-IN" b="1" dirty="0" err="1">
              <a:solidFill>
                <a:schemeClr val="tx1"/>
              </a:solidFill>
              <a:latin typeface="Times New Roman" pitchFamily="18" charset="0"/>
              <a:cs typeface="Times New Roman" pitchFamily="18" charset="0"/>
            </a:rPr>
            <a:t>multicentric</a:t>
          </a:r>
          <a:r>
            <a:rPr lang="en-IN" b="1" dirty="0">
              <a:solidFill>
                <a:schemeClr val="tx1"/>
              </a:solidFill>
              <a:latin typeface="Times New Roman" pitchFamily="18" charset="0"/>
              <a:cs typeface="Times New Roman" pitchFamily="18" charset="0"/>
            </a:rPr>
            <a:t> Costing Study of Health Care Services in India has been initiated in 16 States to support the </a:t>
          </a:r>
          <a:r>
            <a:rPr lang="en-IN" b="1" dirty="0" err="1">
              <a:solidFill>
                <a:schemeClr val="tx1"/>
              </a:solidFill>
              <a:latin typeface="Times New Roman" pitchFamily="18" charset="0"/>
              <a:cs typeface="Times New Roman" pitchFamily="18" charset="0"/>
            </a:rPr>
            <a:t>Ayushmann</a:t>
          </a:r>
          <a:r>
            <a:rPr lang="en-IN" b="1" dirty="0">
              <a:solidFill>
                <a:schemeClr val="tx1"/>
              </a:solidFill>
              <a:latin typeface="Times New Roman" pitchFamily="18" charset="0"/>
              <a:cs typeface="Times New Roman" pitchFamily="18" charset="0"/>
            </a:rPr>
            <a:t> Bharat-PMJAY.</a:t>
          </a:r>
        </a:p>
      </dgm:t>
    </dgm:pt>
    <dgm:pt modelId="{24BBBD12-4C8A-42EF-A528-53D3F6D4C874}" type="parTrans" cxnId="{6DBCF1B1-A8CA-4C58-AD36-EFE496ABF8A2}">
      <dgm:prSet/>
      <dgm:spPr/>
      <dgm:t>
        <a:bodyPr/>
        <a:lstStyle/>
        <a:p>
          <a:endParaRPr lang="en-IN" b="1">
            <a:solidFill>
              <a:schemeClr val="tx1"/>
            </a:solidFill>
            <a:latin typeface="Times New Roman" pitchFamily="18" charset="0"/>
            <a:cs typeface="Times New Roman" pitchFamily="18" charset="0"/>
          </a:endParaRPr>
        </a:p>
      </dgm:t>
    </dgm:pt>
    <dgm:pt modelId="{6C059229-E6E4-4CCB-80CF-F6D2A1FC458F}" type="sibTrans" cxnId="{6DBCF1B1-A8CA-4C58-AD36-EFE496ABF8A2}">
      <dgm:prSet/>
      <dgm:spPr/>
      <dgm:t>
        <a:bodyPr/>
        <a:lstStyle/>
        <a:p>
          <a:endParaRPr lang="en-IN" b="1">
            <a:solidFill>
              <a:schemeClr val="tx1"/>
            </a:solidFill>
            <a:latin typeface="Times New Roman" pitchFamily="18" charset="0"/>
            <a:cs typeface="Times New Roman" pitchFamily="18" charset="0"/>
          </a:endParaRPr>
        </a:p>
      </dgm:t>
    </dgm:pt>
    <dgm:pt modelId="{7C150C13-24DB-4267-A966-48F96D0C103A}">
      <dgm:prSet/>
      <dgm:spPr/>
      <dgm:t>
        <a:bodyPr/>
        <a:lstStyle/>
        <a:p>
          <a:pPr rtl="0"/>
          <a:r>
            <a:rPr lang="en-IN" b="1" dirty="0">
              <a:solidFill>
                <a:schemeClr val="tx1"/>
              </a:solidFill>
              <a:latin typeface="Times New Roman" pitchFamily="18" charset="0"/>
              <a:cs typeface="Times New Roman" pitchFamily="18" charset="0"/>
            </a:rPr>
            <a:t>A multi centric EURO-QOL study for obtaining Quality of Life of Indian Population has been initiated in 8 States</a:t>
          </a:r>
        </a:p>
      </dgm:t>
    </dgm:pt>
    <dgm:pt modelId="{BE815D63-DF05-4F0C-BA86-DE4580F3BB17}" type="parTrans" cxnId="{1568883F-DE47-483E-826D-1B8D0E4D70F6}">
      <dgm:prSet/>
      <dgm:spPr/>
      <dgm:t>
        <a:bodyPr/>
        <a:lstStyle/>
        <a:p>
          <a:endParaRPr lang="en-IN" b="1">
            <a:solidFill>
              <a:schemeClr val="tx1"/>
            </a:solidFill>
            <a:latin typeface="Times New Roman" pitchFamily="18" charset="0"/>
            <a:cs typeface="Times New Roman" pitchFamily="18" charset="0"/>
          </a:endParaRPr>
        </a:p>
      </dgm:t>
    </dgm:pt>
    <dgm:pt modelId="{E1DA5683-9310-460D-947B-1D5A707A522E}" type="sibTrans" cxnId="{1568883F-DE47-483E-826D-1B8D0E4D70F6}">
      <dgm:prSet/>
      <dgm:spPr/>
      <dgm:t>
        <a:bodyPr/>
        <a:lstStyle/>
        <a:p>
          <a:endParaRPr lang="en-IN" b="1">
            <a:solidFill>
              <a:schemeClr val="tx1"/>
            </a:solidFill>
            <a:latin typeface="Times New Roman" pitchFamily="18" charset="0"/>
            <a:cs typeface="Times New Roman" pitchFamily="18" charset="0"/>
          </a:endParaRPr>
        </a:p>
      </dgm:t>
    </dgm:pt>
    <dgm:pt modelId="{2AD05F42-7A6B-4473-916A-845F85CC75C3}">
      <dgm:prSet/>
      <dgm:spPr/>
      <dgm:t>
        <a:bodyPr/>
        <a:lstStyle/>
        <a:p>
          <a:pPr rtl="0"/>
          <a:r>
            <a:rPr lang="en-IN" b="1" dirty="0">
              <a:solidFill>
                <a:schemeClr val="tx1"/>
              </a:solidFill>
              <a:latin typeface="Times New Roman" pitchFamily="18" charset="0"/>
              <a:cs typeface="Times New Roman" pitchFamily="18" charset="0"/>
            </a:rPr>
            <a:t>A compendium  for 2 year progress, A </a:t>
          </a:r>
          <a:r>
            <a:rPr lang="en-IN" b="1" dirty="0" err="1">
              <a:solidFill>
                <a:schemeClr val="tx1"/>
              </a:solidFill>
              <a:latin typeface="Times New Roman" pitchFamily="18" charset="0"/>
              <a:cs typeface="Times New Roman" pitchFamily="18" charset="0"/>
            </a:rPr>
            <a:t>HTAIn</a:t>
          </a:r>
          <a:r>
            <a:rPr lang="en-IN" b="1" dirty="0">
              <a:solidFill>
                <a:schemeClr val="tx1"/>
              </a:solidFill>
              <a:latin typeface="Times New Roman" pitchFamily="18" charset="0"/>
              <a:cs typeface="Times New Roman" pitchFamily="18" charset="0"/>
            </a:rPr>
            <a:t> manual  and Data repository have been prepared</a:t>
          </a:r>
        </a:p>
      </dgm:t>
    </dgm:pt>
    <dgm:pt modelId="{82AE20EF-0E3E-4632-9C6F-88DC055F0721}" type="parTrans" cxnId="{67D299F7-E00B-4E8F-8193-32C588E44208}">
      <dgm:prSet/>
      <dgm:spPr/>
      <dgm:t>
        <a:bodyPr/>
        <a:lstStyle/>
        <a:p>
          <a:endParaRPr lang="en-IN" b="1">
            <a:solidFill>
              <a:schemeClr val="tx1"/>
            </a:solidFill>
            <a:latin typeface="Times New Roman" pitchFamily="18" charset="0"/>
            <a:cs typeface="Times New Roman" pitchFamily="18" charset="0"/>
          </a:endParaRPr>
        </a:p>
      </dgm:t>
    </dgm:pt>
    <dgm:pt modelId="{4EA2803F-BF27-473F-8CD1-25AB8BE8E5FB}" type="sibTrans" cxnId="{67D299F7-E00B-4E8F-8193-32C588E44208}">
      <dgm:prSet/>
      <dgm:spPr/>
      <dgm:t>
        <a:bodyPr/>
        <a:lstStyle/>
        <a:p>
          <a:endParaRPr lang="en-IN" b="1">
            <a:solidFill>
              <a:schemeClr val="tx1"/>
            </a:solidFill>
            <a:latin typeface="Times New Roman" pitchFamily="18" charset="0"/>
            <a:cs typeface="Times New Roman" pitchFamily="18" charset="0"/>
          </a:endParaRPr>
        </a:p>
      </dgm:t>
    </dgm:pt>
    <dgm:pt modelId="{B2A0FE90-4B45-467A-8EA2-3879D096A121}">
      <dgm:prSet/>
      <dgm:spPr/>
      <dgm:t>
        <a:bodyPr/>
        <a:lstStyle/>
        <a:p>
          <a:pPr rtl="0"/>
          <a:r>
            <a:rPr lang="en-IN" b="1" dirty="0">
              <a:solidFill>
                <a:schemeClr val="tx1"/>
              </a:solidFill>
              <a:latin typeface="Times New Roman" pitchFamily="18" charset="0"/>
              <a:cs typeface="Times New Roman" pitchFamily="18" charset="0"/>
            </a:rPr>
            <a:t>A website designed for HTAIN (htain.icmr.org.in)</a:t>
          </a:r>
        </a:p>
      </dgm:t>
    </dgm:pt>
    <dgm:pt modelId="{4977223F-73D5-478F-A643-E026DDD5B80D}" type="parTrans" cxnId="{CE33DDD1-1BE3-4F9C-80A3-55D69667C96D}">
      <dgm:prSet/>
      <dgm:spPr/>
      <dgm:t>
        <a:bodyPr/>
        <a:lstStyle/>
        <a:p>
          <a:endParaRPr lang="en-IN" b="1">
            <a:solidFill>
              <a:schemeClr val="tx1"/>
            </a:solidFill>
            <a:latin typeface="Times New Roman" pitchFamily="18" charset="0"/>
            <a:cs typeface="Times New Roman" pitchFamily="18" charset="0"/>
          </a:endParaRPr>
        </a:p>
      </dgm:t>
    </dgm:pt>
    <dgm:pt modelId="{41AB018E-4CDC-47D1-9666-804B7FB6CE17}" type="sibTrans" cxnId="{CE33DDD1-1BE3-4F9C-80A3-55D69667C96D}">
      <dgm:prSet/>
      <dgm:spPr/>
      <dgm:t>
        <a:bodyPr/>
        <a:lstStyle/>
        <a:p>
          <a:endParaRPr lang="en-IN" b="1">
            <a:solidFill>
              <a:schemeClr val="tx1"/>
            </a:solidFill>
            <a:latin typeface="Times New Roman" pitchFamily="18" charset="0"/>
            <a:cs typeface="Times New Roman" pitchFamily="18" charset="0"/>
          </a:endParaRPr>
        </a:p>
      </dgm:t>
    </dgm:pt>
    <dgm:pt modelId="{62186768-FDAC-48A6-B720-7A051F8FD5E7}">
      <dgm:prSet/>
      <dgm:spPr/>
      <dgm:t>
        <a:bodyPr/>
        <a:lstStyle/>
        <a:p>
          <a:endParaRPr lang="en-IN" dirty="0">
            <a:solidFill>
              <a:schemeClr val="tx1"/>
            </a:solidFill>
          </a:endParaRPr>
        </a:p>
      </dgm:t>
    </dgm:pt>
    <dgm:pt modelId="{07557943-909C-4B9A-B64A-A21107C05D87}" type="parTrans" cxnId="{16C70D4A-345D-4EF8-818C-BE7B773F78B0}">
      <dgm:prSet/>
      <dgm:spPr/>
      <dgm:t>
        <a:bodyPr/>
        <a:lstStyle/>
        <a:p>
          <a:endParaRPr lang="en-IN" b="1">
            <a:solidFill>
              <a:schemeClr val="tx1"/>
            </a:solidFill>
            <a:latin typeface="Times New Roman" pitchFamily="18" charset="0"/>
            <a:cs typeface="Times New Roman" pitchFamily="18" charset="0"/>
          </a:endParaRPr>
        </a:p>
      </dgm:t>
    </dgm:pt>
    <dgm:pt modelId="{49D5AA5F-F294-434C-9F8A-7BED03AED678}" type="sibTrans" cxnId="{16C70D4A-345D-4EF8-818C-BE7B773F78B0}">
      <dgm:prSet/>
      <dgm:spPr/>
      <dgm:t>
        <a:bodyPr/>
        <a:lstStyle/>
        <a:p>
          <a:endParaRPr lang="en-IN" b="1">
            <a:solidFill>
              <a:schemeClr val="tx1"/>
            </a:solidFill>
            <a:latin typeface="Times New Roman" pitchFamily="18" charset="0"/>
            <a:cs typeface="Times New Roman" pitchFamily="18" charset="0"/>
          </a:endParaRPr>
        </a:p>
      </dgm:t>
    </dgm:pt>
    <dgm:pt modelId="{5CF010FA-D7E0-4CC6-BC58-3C9F45A4633D}">
      <dgm:prSet/>
      <dgm:spPr/>
      <dgm:t>
        <a:bodyPr/>
        <a:lstStyle/>
        <a:p>
          <a:endParaRPr lang="en-IN" dirty="0">
            <a:solidFill>
              <a:schemeClr val="tx1"/>
            </a:solidFill>
          </a:endParaRPr>
        </a:p>
      </dgm:t>
    </dgm:pt>
    <dgm:pt modelId="{4C2F1068-6CEB-48FB-BEB0-8AEBE3A96029}" type="parTrans" cxnId="{75D93566-9CE6-4A9C-AA76-D6AF2F4ECC98}">
      <dgm:prSet/>
      <dgm:spPr/>
      <dgm:t>
        <a:bodyPr/>
        <a:lstStyle/>
        <a:p>
          <a:endParaRPr lang="en-IN" b="1">
            <a:solidFill>
              <a:schemeClr val="tx1"/>
            </a:solidFill>
            <a:latin typeface="Times New Roman" pitchFamily="18" charset="0"/>
            <a:cs typeface="Times New Roman" pitchFamily="18" charset="0"/>
          </a:endParaRPr>
        </a:p>
      </dgm:t>
    </dgm:pt>
    <dgm:pt modelId="{B941C9E4-97FD-48BF-A731-CFEBB3194230}" type="sibTrans" cxnId="{75D93566-9CE6-4A9C-AA76-D6AF2F4ECC98}">
      <dgm:prSet/>
      <dgm:spPr/>
      <dgm:t>
        <a:bodyPr/>
        <a:lstStyle/>
        <a:p>
          <a:endParaRPr lang="en-IN" b="1">
            <a:solidFill>
              <a:schemeClr val="tx1"/>
            </a:solidFill>
            <a:latin typeface="Times New Roman" pitchFamily="18" charset="0"/>
            <a:cs typeface="Times New Roman" pitchFamily="18" charset="0"/>
          </a:endParaRPr>
        </a:p>
      </dgm:t>
    </dgm:pt>
    <dgm:pt modelId="{DA98363D-BCA0-458E-960F-729C955FE218}">
      <dgm:prSet/>
      <dgm:spPr/>
      <dgm:t>
        <a:bodyPr/>
        <a:lstStyle/>
        <a:p>
          <a:endParaRPr lang="en-IN" dirty="0">
            <a:solidFill>
              <a:schemeClr val="tx1"/>
            </a:solidFill>
          </a:endParaRPr>
        </a:p>
      </dgm:t>
    </dgm:pt>
    <dgm:pt modelId="{8AD99620-72F8-47C1-96BB-A50584F221F2}" type="parTrans" cxnId="{31935E31-05AB-4478-B716-8F4281F17FB0}">
      <dgm:prSet/>
      <dgm:spPr/>
      <dgm:t>
        <a:bodyPr/>
        <a:lstStyle/>
        <a:p>
          <a:endParaRPr lang="en-IN" b="1">
            <a:solidFill>
              <a:schemeClr val="tx1"/>
            </a:solidFill>
            <a:latin typeface="Times New Roman" pitchFamily="18" charset="0"/>
            <a:cs typeface="Times New Roman" pitchFamily="18" charset="0"/>
          </a:endParaRPr>
        </a:p>
      </dgm:t>
    </dgm:pt>
    <dgm:pt modelId="{610BA4AF-A35F-491E-A2E4-23174516E1F1}" type="sibTrans" cxnId="{31935E31-05AB-4478-B716-8F4281F17FB0}">
      <dgm:prSet/>
      <dgm:spPr/>
      <dgm:t>
        <a:bodyPr/>
        <a:lstStyle/>
        <a:p>
          <a:endParaRPr lang="en-IN" b="1">
            <a:solidFill>
              <a:schemeClr val="tx1"/>
            </a:solidFill>
            <a:latin typeface="Times New Roman" pitchFamily="18" charset="0"/>
            <a:cs typeface="Times New Roman" pitchFamily="18" charset="0"/>
          </a:endParaRPr>
        </a:p>
      </dgm:t>
    </dgm:pt>
    <dgm:pt modelId="{A055B7BB-EADE-4276-A5F7-AB2814FCBFDC}" type="pres">
      <dgm:prSet presAssocID="{FF966424-705D-4984-8C94-3A2F7856F84D}" presName="outerComposite" presStyleCnt="0">
        <dgm:presLayoutVars>
          <dgm:chMax val="5"/>
          <dgm:dir/>
          <dgm:resizeHandles val="exact"/>
        </dgm:presLayoutVars>
      </dgm:prSet>
      <dgm:spPr/>
    </dgm:pt>
    <dgm:pt modelId="{6F088ADB-A419-4102-B65F-49DD33702676}" type="pres">
      <dgm:prSet presAssocID="{FF966424-705D-4984-8C94-3A2F7856F84D}" presName="dummyMaxCanvas" presStyleCnt="0">
        <dgm:presLayoutVars/>
      </dgm:prSet>
      <dgm:spPr/>
    </dgm:pt>
    <dgm:pt modelId="{64797249-6E25-4489-9F4B-8D750C44EE9F}" type="pres">
      <dgm:prSet presAssocID="{FF966424-705D-4984-8C94-3A2F7856F84D}" presName="FiveNodes_1" presStyleLbl="node1" presStyleIdx="0" presStyleCnt="5" custScaleX="106830">
        <dgm:presLayoutVars>
          <dgm:bulletEnabled val="1"/>
        </dgm:presLayoutVars>
      </dgm:prSet>
      <dgm:spPr/>
    </dgm:pt>
    <dgm:pt modelId="{53DF05AA-02FD-4E2F-9AA6-7834C495E252}" type="pres">
      <dgm:prSet presAssocID="{FF966424-705D-4984-8C94-3A2F7856F84D}" presName="FiveNodes_2" presStyleLbl="node1" presStyleIdx="1" presStyleCnt="5" custScaleX="106325">
        <dgm:presLayoutVars>
          <dgm:bulletEnabled val="1"/>
        </dgm:presLayoutVars>
      </dgm:prSet>
      <dgm:spPr/>
    </dgm:pt>
    <dgm:pt modelId="{6C3F887B-3DFC-4F77-A3C8-8AFC075C6C48}" type="pres">
      <dgm:prSet presAssocID="{FF966424-705D-4984-8C94-3A2F7856F84D}" presName="FiveNodes_3" presStyleLbl="node1" presStyleIdx="2" presStyleCnt="5" custScaleX="107215">
        <dgm:presLayoutVars>
          <dgm:bulletEnabled val="1"/>
        </dgm:presLayoutVars>
      </dgm:prSet>
      <dgm:spPr/>
    </dgm:pt>
    <dgm:pt modelId="{C5201945-D0F9-48A5-8C14-C915B373FD86}" type="pres">
      <dgm:prSet presAssocID="{FF966424-705D-4984-8C94-3A2F7856F84D}" presName="FiveNodes_4" presStyleLbl="node1" presStyleIdx="3" presStyleCnt="5" custScaleX="104305">
        <dgm:presLayoutVars>
          <dgm:bulletEnabled val="1"/>
        </dgm:presLayoutVars>
      </dgm:prSet>
      <dgm:spPr/>
    </dgm:pt>
    <dgm:pt modelId="{422CF81B-A017-4E2D-B33A-03088E50ED6E}" type="pres">
      <dgm:prSet presAssocID="{FF966424-705D-4984-8C94-3A2F7856F84D}" presName="FiveNodes_5" presStyleLbl="node1" presStyleIdx="4" presStyleCnt="5">
        <dgm:presLayoutVars>
          <dgm:bulletEnabled val="1"/>
        </dgm:presLayoutVars>
      </dgm:prSet>
      <dgm:spPr/>
    </dgm:pt>
    <dgm:pt modelId="{BBFAFF54-E9AF-4F13-8F1B-609E03195E25}" type="pres">
      <dgm:prSet presAssocID="{FF966424-705D-4984-8C94-3A2F7856F84D}" presName="FiveConn_1-2" presStyleLbl="fgAccFollowNode1" presStyleIdx="0" presStyleCnt="4">
        <dgm:presLayoutVars>
          <dgm:bulletEnabled val="1"/>
        </dgm:presLayoutVars>
      </dgm:prSet>
      <dgm:spPr/>
    </dgm:pt>
    <dgm:pt modelId="{C101814E-0AE6-4918-A0F1-1B4CAA5410FA}" type="pres">
      <dgm:prSet presAssocID="{FF966424-705D-4984-8C94-3A2F7856F84D}" presName="FiveConn_2-3" presStyleLbl="fgAccFollowNode1" presStyleIdx="1" presStyleCnt="4">
        <dgm:presLayoutVars>
          <dgm:bulletEnabled val="1"/>
        </dgm:presLayoutVars>
      </dgm:prSet>
      <dgm:spPr/>
    </dgm:pt>
    <dgm:pt modelId="{DC5F77D7-1709-4B79-8667-4FC7DFBB3A69}" type="pres">
      <dgm:prSet presAssocID="{FF966424-705D-4984-8C94-3A2F7856F84D}" presName="FiveConn_3-4" presStyleLbl="fgAccFollowNode1" presStyleIdx="2" presStyleCnt="4">
        <dgm:presLayoutVars>
          <dgm:bulletEnabled val="1"/>
        </dgm:presLayoutVars>
      </dgm:prSet>
      <dgm:spPr/>
    </dgm:pt>
    <dgm:pt modelId="{23E9260F-E824-43AD-BC88-113A8205EC98}" type="pres">
      <dgm:prSet presAssocID="{FF966424-705D-4984-8C94-3A2F7856F84D}" presName="FiveConn_4-5" presStyleLbl="fgAccFollowNode1" presStyleIdx="3" presStyleCnt="4">
        <dgm:presLayoutVars>
          <dgm:bulletEnabled val="1"/>
        </dgm:presLayoutVars>
      </dgm:prSet>
      <dgm:spPr/>
    </dgm:pt>
    <dgm:pt modelId="{597DC6E9-011B-4B89-8264-6DC6157E4A35}" type="pres">
      <dgm:prSet presAssocID="{FF966424-705D-4984-8C94-3A2F7856F84D}" presName="FiveNodes_1_text" presStyleLbl="node1" presStyleIdx="4" presStyleCnt="5">
        <dgm:presLayoutVars>
          <dgm:bulletEnabled val="1"/>
        </dgm:presLayoutVars>
      </dgm:prSet>
      <dgm:spPr/>
    </dgm:pt>
    <dgm:pt modelId="{90E0629A-A919-4596-9CD9-A73D0F28227C}" type="pres">
      <dgm:prSet presAssocID="{FF966424-705D-4984-8C94-3A2F7856F84D}" presName="FiveNodes_2_text" presStyleLbl="node1" presStyleIdx="4" presStyleCnt="5">
        <dgm:presLayoutVars>
          <dgm:bulletEnabled val="1"/>
        </dgm:presLayoutVars>
      </dgm:prSet>
      <dgm:spPr/>
    </dgm:pt>
    <dgm:pt modelId="{32E04939-CA24-4B2C-91E6-329DC6C0C1DF}" type="pres">
      <dgm:prSet presAssocID="{FF966424-705D-4984-8C94-3A2F7856F84D}" presName="FiveNodes_3_text" presStyleLbl="node1" presStyleIdx="4" presStyleCnt="5">
        <dgm:presLayoutVars>
          <dgm:bulletEnabled val="1"/>
        </dgm:presLayoutVars>
      </dgm:prSet>
      <dgm:spPr/>
    </dgm:pt>
    <dgm:pt modelId="{76777EB3-B0F6-4D75-BA03-33BB0266C89E}" type="pres">
      <dgm:prSet presAssocID="{FF966424-705D-4984-8C94-3A2F7856F84D}" presName="FiveNodes_4_text" presStyleLbl="node1" presStyleIdx="4" presStyleCnt="5">
        <dgm:presLayoutVars>
          <dgm:bulletEnabled val="1"/>
        </dgm:presLayoutVars>
      </dgm:prSet>
      <dgm:spPr/>
    </dgm:pt>
    <dgm:pt modelId="{37714234-702A-4E49-BEFB-FD7D51F039F2}" type="pres">
      <dgm:prSet presAssocID="{FF966424-705D-4984-8C94-3A2F7856F84D}" presName="FiveNodes_5_text" presStyleLbl="node1" presStyleIdx="4" presStyleCnt="5">
        <dgm:presLayoutVars>
          <dgm:bulletEnabled val="1"/>
        </dgm:presLayoutVars>
      </dgm:prSet>
      <dgm:spPr/>
    </dgm:pt>
  </dgm:ptLst>
  <dgm:cxnLst>
    <dgm:cxn modelId="{34A93C0E-3C75-444A-85FB-6E1F3365ACC7}" type="presOf" srcId="{B2A0FE90-4B45-467A-8EA2-3879D096A121}" destId="{37714234-702A-4E49-BEFB-FD7D51F039F2}" srcOrd="1" destOrd="0" presId="urn:microsoft.com/office/officeart/2005/8/layout/vProcess5"/>
    <dgm:cxn modelId="{70D68919-5DCD-4E81-9B46-8C6105F30560}" type="presOf" srcId="{4EA2803F-BF27-473F-8CD1-25AB8BE8E5FB}" destId="{23E9260F-E824-43AD-BC88-113A8205EC98}" srcOrd="0" destOrd="0" presId="urn:microsoft.com/office/officeart/2005/8/layout/vProcess5"/>
    <dgm:cxn modelId="{A37BBF22-A81E-4D00-8A63-D90403AA2152}" type="presOf" srcId="{B2A0FE90-4B45-467A-8EA2-3879D096A121}" destId="{422CF81B-A017-4E2D-B33A-03088E50ED6E}" srcOrd="0" destOrd="0" presId="urn:microsoft.com/office/officeart/2005/8/layout/vProcess5"/>
    <dgm:cxn modelId="{31935E31-05AB-4478-B716-8F4281F17FB0}" srcId="{FF966424-705D-4984-8C94-3A2F7856F84D}" destId="{DA98363D-BCA0-458E-960F-729C955FE218}" srcOrd="7" destOrd="0" parTransId="{8AD99620-72F8-47C1-96BB-A50584F221F2}" sibTransId="{610BA4AF-A35F-491E-A2E4-23174516E1F1}"/>
    <dgm:cxn modelId="{1568883F-DE47-483E-826D-1B8D0E4D70F6}" srcId="{FF966424-705D-4984-8C94-3A2F7856F84D}" destId="{7C150C13-24DB-4267-A966-48F96D0C103A}" srcOrd="2" destOrd="0" parTransId="{BE815D63-DF05-4F0C-BA86-DE4580F3BB17}" sibTransId="{E1DA5683-9310-460D-947B-1D5A707A522E}"/>
    <dgm:cxn modelId="{5C8CC13F-529C-4BB8-9B2D-BA11F9D13090}" type="presOf" srcId="{2AD05F42-7A6B-4473-916A-845F85CC75C3}" destId="{76777EB3-B0F6-4D75-BA03-33BB0266C89E}" srcOrd="1" destOrd="0" presId="urn:microsoft.com/office/officeart/2005/8/layout/vProcess5"/>
    <dgm:cxn modelId="{75D93566-9CE6-4A9C-AA76-D6AF2F4ECC98}" srcId="{FF966424-705D-4984-8C94-3A2F7856F84D}" destId="{5CF010FA-D7E0-4CC6-BC58-3C9F45A4633D}" srcOrd="6" destOrd="0" parTransId="{4C2F1068-6CEB-48FB-BEB0-8AEBE3A96029}" sibTransId="{B941C9E4-97FD-48BF-A731-CFEBB3194230}"/>
    <dgm:cxn modelId="{16C70D4A-345D-4EF8-818C-BE7B773F78B0}" srcId="{FF966424-705D-4984-8C94-3A2F7856F84D}" destId="{62186768-FDAC-48A6-B720-7A051F8FD5E7}" srcOrd="5" destOrd="0" parTransId="{07557943-909C-4B9A-B64A-A21107C05D87}" sibTransId="{49D5AA5F-F294-434C-9F8A-7BED03AED678}"/>
    <dgm:cxn modelId="{53167874-E866-4D7E-AAF4-FEFE53EA5477}" type="presOf" srcId="{24A3B3C1-4FA1-40C1-B0A9-25D2A3D24037}" destId="{53DF05AA-02FD-4E2F-9AA6-7834C495E252}" srcOrd="0" destOrd="0" presId="urn:microsoft.com/office/officeart/2005/8/layout/vProcess5"/>
    <dgm:cxn modelId="{F3D0697B-D2A6-4E50-8854-48BA013092C3}" type="presOf" srcId="{2AD05F42-7A6B-4473-916A-845F85CC75C3}" destId="{C5201945-D0F9-48A5-8C14-C915B373FD86}" srcOrd="0" destOrd="0" presId="urn:microsoft.com/office/officeart/2005/8/layout/vProcess5"/>
    <dgm:cxn modelId="{9568AF7D-F91B-43C7-A41D-F9666129E6CD}" type="presOf" srcId="{E1DA5683-9310-460D-947B-1D5A707A522E}" destId="{DC5F77D7-1709-4B79-8667-4FC7DFBB3A69}" srcOrd="0" destOrd="0" presId="urn:microsoft.com/office/officeart/2005/8/layout/vProcess5"/>
    <dgm:cxn modelId="{B7686882-8D6A-4FD4-9F3D-D3E40F46D56E}" type="presOf" srcId="{FF966424-705D-4984-8C94-3A2F7856F84D}" destId="{A055B7BB-EADE-4276-A5F7-AB2814FCBFDC}" srcOrd="0" destOrd="0" presId="urn:microsoft.com/office/officeart/2005/8/layout/vProcess5"/>
    <dgm:cxn modelId="{DE8A6987-CD8C-4C5B-BDCD-4B06BFA8FFCE}" type="presOf" srcId="{FDC832E9-22D0-496C-84AE-EAF4DBF8D4C6}" destId="{BBFAFF54-E9AF-4F13-8F1B-609E03195E25}" srcOrd="0" destOrd="0" presId="urn:microsoft.com/office/officeart/2005/8/layout/vProcess5"/>
    <dgm:cxn modelId="{477DB39F-CF55-44DF-9B15-BB9E24A5B82B}" srcId="{FF966424-705D-4984-8C94-3A2F7856F84D}" destId="{51FE4AFE-B372-451B-A576-5950571D1886}" srcOrd="0" destOrd="0" parTransId="{70134393-C4B4-4F06-9007-F20494A58863}" sibTransId="{FDC832E9-22D0-496C-84AE-EAF4DBF8D4C6}"/>
    <dgm:cxn modelId="{A79A0DA7-3D46-4342-9557-1BEFBE5F8AA6}" type="presOf" srcId="{7C150C13-24DB-4267-A966-48F96D0C103A}" destId="{6C3F887B-3DFC-4F77-A3C8-8AFC075C6C48}" srcOrd="0" destOrd="0" presId="urn:microsoft.com/office/officeart/2005/8/layout/vProcess5"/>
    <dgm:cxn modelId="{FE257FB0-2FE0-4112-BC2A-39DDACB41A6C}" type="presOf" srcId="{24A3B3C1-4FA1-40C1-B0A9-25D2A3D24037}" destId="{90E0629A-A919-4596-9CD9-A73D0F28227C}" srcOrd="1" destOrd="0" presId="urn:microsoft.com/office/officeart/2005/8/layout/vProcess5"/>
    <dgm:cxn modelId="{6DBCF1B1-A8CA-4C58-AD36-EFE496ABF8A2}" srcId="{FF966424-705D-4984-8C94-3A2F7856F84D}" destId="{24A3B3C1-4FA1-40C1-B0A9-25D2A3D24037}" srcOrd="1" destOrd="0" parTransId="{24BBBD12-4C8A-42EF-A528-53D3F6D4C874}" sibTransId="{6C059229-E6E4-4CCB-80CF-F6D2A1FC458F}"/>
    <dgm:cxn modelId="{A81830B7-7624-44DE-A013-106B54E70FA2}" type="presOf" srcId="{6C059229-E6E4-4CCB-80CF-F6D2A1FC458F}" destId="{C101814E-0AE6-4918-A0F1-1B4CAA5410FA}" srcOrd="0" destOrd="0" presId="urn:microsoft.com/office/officeart/2005/8/layout/vProcess5"/>
    <dgm:cxn modelId="{CE33DDD1-1BE3-4F9C-80A3-55D69667C96D}" srcId="{FF966424-705D-4984-8C94-3A2F7856F84D}" destId="{B2A0FE90-4B45-467A-8EA2-3879D096A121}" srcOrd="4" destOrd="0" parTransId="{4977223F-73D5-478F-A643-E026DDD5B80D}" sibTransId="{41AB018E-4CDC-47D1-9666-804B7FB6CE17}"/>
    <dgm:cxn modelId="{10750CDB-BAC9-4C52-B5A2-22D5220EA8D5}" type="presOf" srcId="{51FE4AFE-B372-451B-A576-5950571D1886}" destId="{64797249-6E25-4489-9F4B-8D750C44EE9F}" srcOrd="0" destOrd="0" presId="urn:microsoft.com/office/officeart/2005/8/layout/vProcess5"/>
    <dgm:cxn modelId="{044885F2-3909-4C72-A89C-6CA469E2EC90}" type="presOf" srcId="{7C150C13-24DB-4267-A966-48F96D0C103A}" destId="{32E04939-CA24-4B2C-91E6-329DC6C0C1DF}" srcOrd="1" destOrd="0" presId="urn:microsoft.com/office/officeart/2005/8/layout/vProcess5"/>
    <dgm:cxn modelId="{67D299F7-E00B-4E8F-8193-32C588E44208}" srcId="{FF966424-705D-4984-8C94-3A2F7856F84D}" destId="{2AD05F42-7A6B-4473-916A-845F85CC75C3}" srcOrd="3" destOrd="0" parTransId="{82AE20EF-0E3E-4632-9C6F-88DC055F0721}" sibTransId="{4EA2803F-BF27-473F-8CD1-25AB8BE8E5FB}"/>
    <dgm:cxn modelId="{A304B7FB-73B6-4D15-B4D7-561636974E45}" type="presOf" srcId="{51FE4AFE-B372-451B-A576-5950571D1886}" destId="{597DC6E9-011B-4B89-8264-6DC6157E4A35}" srcOrd="1" destOrd="0" presId="urn:microsoft.com/office/officeart/2005/8/layout/vProcess5"/>
    <dgm:cxn modelId="{75FD5699-0F38-4A72-866F-AD752AD98573}" type="presParOf" srcId="{A055B7BB-EADE-4276-A5F7-AB2814FCBFDC}" destId="{6F088ADB-A419-4102-B65F-49DD33702676}" srcOrd="0" destOrd="0" presId="urn:microsoft.com/office/officeart/2005/8/layout/vProcess5"/>
    <dgm:cxn modelId="{4E0EB6E0-858F-4C7F-86FD-072B426BCBDE}" type="presParOf" srcId="{A055B7BB-EADE-4276-A5F7-AB2814FCBFDC}" destId="{64797249-6E25-4489-9F4B-8D750C44EE9F}" srcOrd="1" destOrd="0" presId="urn:microsoft.com/office/officeart/2005/8/layout/vProcess5"/>
    <dgm:cxn modelId="{A32DA01E-597F-45D6-9763-6EDE3D0BEC43}" type="presParOf" srcId="{A055B7BB-EADE-4276-A5F7-AB2814FCBFDC}" destId="{53DF05AA-02FD-4E2F-9AA6-7834C495E252}" srcOrd="2" destOrd="0" presId="urn:microsoft.com/office/officeart/2005/8/layout/vProcess5"/>
    <dgm:cxn modelId="{794BBBB2-2CB7-4D6E-A9EA-DEA0B21B4205}" type="presParOf" srcId="{A055B7BB-EADE-4276-A5F7-AB2814FCBFDC}" destId="{6C3F887B-3DFC-4F77-A3C8-8AFC075C6C48}" srcOrd="3" destOrd="0" presId="urn:microsoft.com/office/officeart/2005/8/layout/vProcess5"/>
    <dgm:cxn modelId="{8F6107FE-4A79-4E52-AA8D-11A73792C000}" type="presParOf" srcId="{A055B7BB-EADE-4276-A5F7-AB2814FCBFDC}" destId="{C5201945-D0F9-48A5-8C14-C915B373FD86}" srcOrd="4" destOrd="0" presId="urn:microsoft.com/office/officeart/2005/8/layout/vProcess5"/>
    <dgm:cxn modelId="{1C7B70F2-1226-4202-BEAD-25CD12765278}" type="presParOf" srcId="{A055B7BB-EADE-4276-A5F7-AB2814FCBFDC}" destId="{422CF81B-A017-4E2D-B33A-03088E50ED6E}" srcOrd="5" destOrd="0" presId="urn:microsoft.com/office/officeart/2005/8/layout/vProcess5"/>
    <dgm:cxn modelId="{BECEB230-CB41-4819-AEDE-0819FDE9A7D6}" type="presParOf" srcId="{A055B7BB-EADE-4276-A5F7-AB2814FCBFDC}" destId="{BBFAFF54-E9AF-4F13-8F1B-609E03195E25}" srcOrd="6" destOrd="0" presId="urn:microsoft.com/office/officeart/2005/8/layout/vProcess5"/>
    <dgm:cxn modelId="{DA6CD3A5-083F-46B6-9374-C6C52EF68184}" type="presParOf" srcId="{A055B7BB-EADE-4276-A5F7-AB2814FCBFDC}" destId="{C101814E-0AE6-4918-A0F1-1B4CAA5410FA}" srcOrd="7" destOrd="0" presId="urn:microsoft.com/office/officeart/2005/8/layout/vProcess5"/>
    <dgm:cxn modelId="{7C3E9337-C62C-4B2E-9D2A-8C7A3C5B0C7D}" type="presParOf" srcId="{A055B7BB-EADE-4276-A5F7-AB2814FCBFDC}" destId="{DC5F77D7-1709-4B79-8667-4FC7DFBB3A69}" srcOrd="8" destOrd="0" presId="urn:microsoft.com/office/officeart/2005/8/layout/vProcess5"/>
    <dgm:cxn modelId="{9778F497-21B8-460D-8629-F2E78212AAAC}" type="presParOf" srcId="{A055B7BB-EADE-4276-A5F7-AB2814FCBFDC}" destId="{23E9260F-E824-43AD-BC88-113A8205EC98}" srcOrd="9" destOrd="0" presId="urn:microsoft.com/office/officeart/2005/8/layout/vProcess5"/>
    <dgm:cxn modelId="{B292F8E6-908B-4A2C-976E-19005E431CA0}" type="presParOf" srcId="{A055B7BB-EADE-4276-A5F7-AB2814FCBFDC}" destId="{597DC6E9-011B-4B89-8264-6DC6157E4A35}" srcOrd="10" destOrd="0" presId="urn:microsoft.com/office/officeart/2005/8/layout/vProcess5"/>
    <dgm:cxn modelId="{619B76BE-4672-4691-B5E6-761D689A973A}" type="presParOf" srcId="{A055B7BB-EADE-4276-A5F7-AB2814FCBFDC}" destId="{90E0629A-A919-4596-9CD9-A73D0F28227C}" srcOrd="11" destOrd="0" presId="urn:microsoft.com/office/officeart/2005/8/layout/vProcess5"/>
    <dgm:cxn modelId="{2CD109F7-27C4-40D7-95CF-CF11A7A04F8F}" type="presParOf" srcId="{A055B7BB-EADE-4276-A5F7-AB2814FCBFDC}" destId="{32E04939-CA24-4B2C-91E6-329DC6C0C1DF}" srcOrd="12" destOrd="0" presId="urn:microsoft.com/office/officeart/2005/8/layout/vProcess5"/>
    <dgm:cxn modelId="{DAC6F87A-784E-453F-8D88-A51C60CBA5D1}" type="presParOf" srcId="{A055B7BB-EADE-4276-A5F7-AB2814FCBFDC}" destId="{76777EB3-B0F6-4D75-BA03-33BB0266C89E}" srcOrd="13" destOrd="0" presId="urn:microsoft.com/office/officeart/2005/8/layout/vProcess5"/>
    <dgm:cxn modelId="{A258B734-E62C-44E8-9B1F-AC8F2C6F4F63}" type="presParOf" srcId="{A055B7BB-EADE-4276-A5F7-AB2814FCBFDC}" destId="{37714234-702A-4E49-BEFB-FD7D51F039F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40699D-6680-400C-8EE6-E3CB8C92FBD7}"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IN"/>
        </a:p>
      </dgm:t>
    </dgm:pt>
    <dgm:pt modelId="{EB31F5AA-D1C4-49E6-BB46-2EB6151EB224}">
      <dgm:prSet custT="1"/>
      <dgm:spPr/>
      <dgm:t>
        <a:bodyPr/>
        <a:lstStyle/>
        <a:p>
          <a:pPr rtl="0"/>
          <a:r>
            <a:rPr lang="en-US" sz="1800" b="1">
              <a:solidFill>
                <a:schemeClr val="tx1"/>
              </a:solidFill>
              <a:latin typeface="Times New Roman" panose="02020603050405020304" pitchFamily="18" charset="0"/>
              <a:cs typeface="Times New Roman" panose="02020603050405020304" pitchFamily="18" charset="0"/>
            </a:rPr>
            <a:t>Health Technology Assessment of Intraocular Lenses for treatment of Age-related Cataracts in India – HTAIn Secretariat, Delhi.</a:t>
          </a:r>
          <a:endParaRPr lang="en-IN" sz="1800">
            <a:solidFill>
              <a:schemeClr val="tx1"/>
            </a:solidFill>
            <a:latin typeface="Times New Roman" panose="02020603050405020304" pitchFamily="18" charset="0"/>
            <a:cs typeface="Times New Roman" panose="02020603050405020304" pitchFamily="18" charset="0"/>
          </a:endParaRPr>
        </a:p>
      </dgm:t>
    </dgm:pt>
    <dgm:pt modelId="{40863086-0841-45C3-913D-8F2C04538F79}" type="parTrans" cxnId="{AD145B0D-A95D-469D-8D99-956F7D5632B3}">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B4FD201A-BC6B-4267-A396-487752D5F431}" type="sibTrans" cxnId="{AD145B0D-A95D-469D-8D99-956F7D5632B3}">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5D918344-2AC0-44AC-AA43-AA82B8B4799E}">
      <dgm:prSet custT="1"/>
      <dgm:spPr/>
      <dgm:t>
        <a:bodyPr/>
        <a:lstStyle/>
        <a:p>
          <a:pPr rtl="0"/>
          <a:r>
            <a:rPr lang="en-US" sz="1800" b="1">
              <a:solidFill>
                <a:schemeClr val="tx1"/>
              </a:solidFill>
              <a:latin typeface="Times New Roman" panose="02020603050405020304" pitchFamily="18" charset="0"/>
              <a:cs typeface="Times New Roman" panose="02020603050405020304" pitchFamily="18" charset="0"/>
            </a:rPr>
            <a:t>Cost Effectiveness of Safety Engineered Syringes for Therapeutic Use In India – PGIMER, Chandigarh.</a:t>
          </a:r>
          <a:endParaRPr lang="en-IN" sz="1800">
            <a:solidFill>
              <a:schemeClr val="tx1"/>
            </a:solidFill>
            <a:latin typeface="Times New Roman" panose="02020603050405020304" pitchFamily="18" charset="0"/>
            <a:cs typeface="Times New Roman" panose="02020603050405020304" pitchFamily="18" charset="0"/>
          </a:endParaRPr>
        </a:p>
      </dgm:t>
    </dgm:pt>
    <dgm:pt modelId="{8C67FCB3-419B-4102-AD99-F916229AED2B}" type="parTrans" cxnId="{47ECE897-728F-44EE-B330-78FD02BDD25A}">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0FD825CA-D9CB-452B-9822-9DD47B7DBE0C}" type="sibTrans" cxnId="{47ECE897-728F-44EE-B330-78FD02BDD25A}">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5D935FB0-79FC-4F10-939B-BAF58773C79C}">
      <dgm:prSet custT="1"/>
      <dgm:spPr/>
      <dgm:t>
        <a:bodyPr/>
        <a:lstStyle/>
        <a:p>
          <a:pPr rtl="0"/>
          <a:r>
            <a:rPr lang="en-US" sz="1800" b="1">
              <a:solidFill>
                <a:schemeClr val="tx1"/>
              </a:solidFill>
              <a:latin typeface="Times New Roman" panose="02020603050405020304" pitchFamily="18" charset="0"/>
              <a:cs typeface="Times New Roman" panose="02020603050405020304" pitchFamily="18" charset="0"/>
            </a:rPr>
            <a:t>Health Technology Assessment of Strategies for Cervical Cancer Screening in India – PGIMER, Chandigarh.</a:t>
          </a:r>
          <a:endParaRPr lang="en-IN" sz="1800">
            <a:solidFill>
              <a:schemeClr val="tx1"/>
            </a:solidFill>
            <a:latin typeface="Times New Roman" panose="02020603050405020304" pitchFamily="18" charset="0"/>
            <a:cs typeface="Times New Roman" panose="02020603050405020304" pitchFamily="18" charset="0"/>
          </a:endParaRPr>
        </a:p>
      </dgm:t>
    </dgm:pt>
    <dgm:pt modelId="{3887CC99-C600-4F02-B679-B8DCD5C35A9B}" type="parTrans" cxnId="{C36D60DC-9E37-4CB4-9085-E2C9907F3758}">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79BE08F7-B645-4F38-A15B-0A66380EAD8B}" type="sibTrans" cxnId="{C36D60DC-9E37-4CB4-9085-E2C9907F3758}">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A544BC60-D3ED-410E-B0C6-A0C31437D41E}">
      <dgm:prSet custT="1"/>
      <dgm:spPr/>
      <dgm:t>
        <a:bodyPr/>
        <a:lstStyle/>
        <a:p>
          <a:pPr rtl="0"/>
          <a:r>
            <a:rPr lang="en-US" sz="1800" b="1">
              <a:solidFill>
                <a:schemeClr val="tx1"/>
              </a:solidFill>
              <a:latin typeface="Times New Roman" panose="02020603050405020304" pitchFamily="18" charset="0"/>
              <a:cs typeface="Times New Roman" panose="02020603050405020304" pitchFamily="18" charset="0"/>
            </a:rPr>
            <a:t>Health Technology Assessment of Long Acting Reversible Contraceptives in India – NIRRH, Mumbai.</a:t>
          </a:r>
          <a:endParaRPr lang="en-IN" sz="1800">
            <a:solidFill>
              <a:schemeClr val="tx1"/>
            </a:solidFill>
            <a:latin typeface="Times New Roman" panose="02020603050405020304" pitchFamily="18" charset="0"/>
            <a:cs typeface="Times New Roman" panose="02020603050405020304" pitchFamily="18" charset="0"/>
          </a:endParaRPr>
        </a:p>
      </dgm:t>
    </dgm:pt>
    <dgm:pt modelId="{3832829F-77C8-4307-96AD-116CC01805A9}" type="parTrans" cxnId="{05E81B8B-F179-4901-96E5-3DCAC60D3985}">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96F218B5-9EA5-4A47-A694-6B202D321FFF}" type="sibTrans" cxnId="{05E81B8B-F179-4901-96E5-3DCAC60D3985}">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3D9A3C20-D30D-4F3A-BA06-CB2F1AEA4F92}">
      <dgm:prSet custT="1"/>
      <dgm:spPr/>
      <dgm:t>
        <a:bodyPr/>
        <a:lstStyle/>
        <a:p>
          <a:pPr rtl="0"/>
          <a:r>
            <a:rPr lang="en-US" sz="1800" b="1" dirty="0">
              <a:solidFill>
                <a:schemeClr val="tx1"/>
              </a:solidFill>
              <a:latin typeface="Times New Roman" panose="02020603050405020304" pitchFamily="18" charset="0"/>
              <a:cs typeface="Times New Roman" panose="02020603050405020304" pitchFamily="18" charset="0"/>
            </a:rPr>
            <a:t>Health Technology Assessment of </a:t>
          </a:r>
          <a:r>
            <a:rPr lang="en-US" sz="1800" b="1" dirty="0" err="1">
              <a:solidFill>
                <a:schemeClr val="tx1"/>
              </a:solidFill>
              <a:latin typeface="Times New Roman" panose="02020603050405020304" pitchFamily="18" charset="0"/>
              <a:cs typeface="Times New Roman" panose="02020603050405020304" pitchFamily="18" charset="0"/>
            </a:rPr>
            <a:t>Hemoglobinometers</a:t>
          </a:r>
          <a:r>
            <a:rPr lang="en-US" sz="1800" b="1" dirty="0">
              <a:solidFill>
                <a:schemeClr val="tx1"/>
              </a:solidFill>
              <a:latin typeface="Times New Roman" panose="02020603050405020304" pitchFamily="18" charset="0"/>
              <a:cs typeface="Times New Roman" panose="02020603050405020304" pitchFamily="18" charset="0"/>
            </a:rPr>
            <a:t>-AIIMS</a:t>
          </a:r>
          <a:endParaRPr lang="en-IN" sz="1800" dirty="0">
            <a:solidFill>
              <a:schemeClr val="tx1"/>
            </a:solidFill>
            <a:latin typeface="Times New Roman" panose="02020603050405020304" pitchFamily="18" charset="0"/>
            <a:cs typeface="Times New Roman" panose="02020603050405020304" pitchFamily="18" charset="0"/>
          </a:endParaRPr>
        </a:p>
      </dgm:t>
    </dgm:pt>
    <dgm:pt modelId="{8DA51AB5-4555-4C6C-AACC-65FB94710115}" type="parTrans" cxnId="{6DE0AABB-79FF-4EE4-8D6A-C9BE7C9B6DCE}">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52649114-CEE7-4D72-997A-ADD034A4E4FF}" type="sibTrans" cxnId="{6DE0AABB-79FF-4EE4-8D6A-C9BE7C9B6DCE}">
      <dgm:prSet/>
      <dgm:spPr/>
      <dgm:t>
        <a:bodyPr/>
        <a:lstStyle/>
        <a:p>
          <a:endParaRPr lang="en-IN" sz="1800">
            <a:solidFill>
              <a:schemeClr val="tx1"/>
            </a:solidFill>
            <a:latin typeface="Times New Roman" panose="02020603050405020304" pitchFamily="18" charset="0"/>
            <a:cs typeface="Times New Roman" panose="02020603050405020304" pitchFamily="18" charset="0"/>
          </a:endParaRPr>
        </a:p>
      </dgm:t>
    </dgm:pt>
    <dgm:pt modelId="{39E3D789-8FD2-4784-A3E7-C5B496B2854A}" type="pres">
      <dgm:prSet presAssocID="{F940699D-6680-400C-8EE6-E3CB8C92FBD7}" presName="diagram" presStyleCnt="0">
        <dgm:presLayoutVars>
          <dgm:dir/>
          <dgm:resizeHandles val="exact"/>
        </dgm:presLayoutVars>
      </dgm:prSet>
      <dgm:spPr/>
    </dgm:pt>
    <dgm:pt modelId="{24D17C52-F984-4708-870D-A5F3AF1A6319}" type="pres">
      <dgm:prSet presAssocID="{EB31F5AA-D1C4-49E6-BB46-2EB6151EB224}" presName="node" presStyleLbl="node1" presStyleIdx="0" presStyleCnt="5">
        <dgm:presLayoutVars>
          <dgm:bulletEnabled val="1"/>
        </dgm:presLayoutVars>
      </dgm:prSet>
      <dgm:spPr/>
    </dgm:pt>
    <dgm:pt modelId="{6F00FC2D-A961-46D6-A4E1-B0B890EE5677}" type="pres">
      <dgm:prSet presAssocID="{B4FD201A-BC6B-4267-A396-487752D5F431}" presName="sibTrans" presStyleCnt="0"/>
      <dgm:spPr/>
    </dgm:pt>
    <dgm:pt modelId="{D8A3D1A3-E826-40B3-B056-23D342BF9C97}" type="pres">
      <dgm:prSet presAssocID="{5D918344-2AC0-44AC-AA43-AA82B8B4799E}" presName="node" presStyleLbl="node1" presStyleIdx="1" presStyleCnt="5">
        <dgm:presLayoutVars>
          <dgm:bulletEnabled val="1"/>
        </dgm:presLayoutVars>
      </dgm:prSet>
      <dgm:spPr/>
    </dgm:pt>
    <dgm:pt modelId="{C6DCD85D-422B-4FE5-80D3-90FC7AB91087}" type="pres">
      <dgm:prSet presAssocID="{0FD825CA-D9CB-452B-9822-9DD47B7DBE0C}" presName="sibTrans" presStyleCnt="0"/>
      <dgm:spPr/>
    </dgm:pt>
    <dgm:pt modelId="{A72390B0-79DE-4175-A8ED-01514343CC2C}" type="pres">
      <dgm:prSet presAssocID="{5D935FB0-79FC-4F10-939B-BAF58773C79C}" presName="node" presStyleLbl="node1" presStyleIdx="2" presStyleCnt="5">
        <dgm:presLayoutVars>
          <dgm:bulletEnabled val="1"/>
        </dgm:presLayoutVars>
      </dgm:prSet>
      <dgm:spPr/>
    </dgm:pt>
    <dgm:pt modelId="{F0B32098-DB9F-491E-A109-8CF66C35C923}" type="pres">
      <dgm:prSet presAssocID="{79BE08F7-B645-4F38-A15B-0A66380EAD8B}" presName="sibTrans" presStyleCnt="0"/>
      <dgm:spPr/>
    </dgm:pt>
    <dgm:pt modelId="{3F97D7B5-20A6-4898-92D1-12CDF118D9EC}" type="pres">
      <dgm:prSet presAssocID="{A544BC60-D3ED-410E-B0C6-A0C31437D41E}" presName="node" presStyleLbl="node1" presStyleIdx="3" presStyleCnt="5">
        <dgm:presLayoutVars>
          <dgm:bulletEnabled val="1"/>
        </dgm:presLayoutVars>
      </dgm:prSet>
      <dgm:spPr/>
    </dgm:pt>
    <dgm:pt modelId="{2DDF235E-5EAE-482F-A9C9-8D84F9BF4AB1}" type="pres">
      <dgm:prSet presAssocID="{96F218B5-9EA5-4A47-A694-6B202D321FFF}" presName="sibTrans" presStyleCnt="0"/>
      <dgm:spPr/>
    </dgm:pt>
    <dgm:pt modelId="{EC5FBBC8-A272-4D24-94C3-7EE1EDDD4EBC}" type="pres">
      <dgm:prSet presAssocID="{3D9A3C20-D30D-4F3A-BA06-CB2F1AEA4F92}" presName="node" presStyleLbl="node1" presStyleIdx="4" presStyleCnt="5">
        <dgm:presLayoutVars>
          <dgm:bulletEnabled val="1"/>
        </dgm:presLayoutVars>
      </dgm:prSet>
      <dgm:spPr/>
    </dgm:pt>
  </dgm:ptLst>
  <dgm:cxnLst>
    <dgm:cxn modelId="{AD145B0D-A95D-469D-8D99-956F7D5632B3}" srcId="{F940699D-6680-400C-8EE6-E3CB8C92FBD7}" destId="{EB31F5AA-D1C4-49E6-BB46-2EB6151EB224}" srcOrd="0" destOrd="0" parTransId="{40863086-0841-45C3-913D-8F2C04538F79}" sibTransId="{B4FD201A-BC6B-4267-A396-487752D5F431}"/>
    <dgm:cxn modelId="{E078E22C-F679-4610-A120-1C46B18F7897}" type="presOf" srcId="{EB31F5AA-D1C4-49E6-BB46-2EB6151EB224}" destId="{24D17C52-F984-4708-870D-A5F3AF1A6319}" srcOrd="0" destOrd="0" presId="urn:microsoft.com/office/officeart/2005/8/layout/default"/>
    <dgm:cxn modelId="{A7FA7D2F-F394-400C-A7FA-79F642321499}" type="presOf" srcId="{5D918344-2AC0-44AC-AA43-AA82B8B4799E}" destId="{D8A3D1A3-E826-40B3-B056-23D342BF9C97}" srcOrd="0" destOrd="0" presId="urn:microsoft.com/office/officeart/2005/8/layout/default"/>
    <dgm:cxn modelId="{E3637A33-98E5-469E-901F-5BDBF5EE7830}" type="presOf" srcId="{5D935FB0-79FC-4F10-939B-BAF58773C79C}" destId="{A72390B0-79DE-4175-A8ED-01514343CC2C}" srcOrd="0" destOrd="0" presId="urn:microsoft.com/office/officeart/2005/8/layout/default"/>
    <dgm:cxn modelId="{740F6385-82B2-402D-9E3E-B10320A4E159}" type="presOf" srcId="{F940699D-6680-400C-8EE6-E3CB8C92FBD7}" destId="{39E3D789-8FD2-4784-A3E7-C5B496B2854A}" srcOrd="0" destOrd="0" presId="urn:microsoft.com/office/officeart/2005/8/layout/default"/>
    <dgm:cxn modelId="{05E81B8B-F179-4901-96E5-3DCAC60D3985}" srcId="{F940699D-6680-400C-8EE6-E3CB8C92FBD7}" destId="{A544BC60-D3ED-410E-B0C6-A0C31437D41E}" srcOrd="3" destOrd="0" parTransId="{3832829F-77C8-4307-96AD-116CC01805A9}" sibTransId="{96F218B5-9EA5-4A47-A694-6B202D321FFF}"/>
    <dgm:cxn modelId="{47ECE897-728F-44EE-B330-78FD02BDD25A}" srcId="{F940699D-6680-400C-8EE6-E3CB8C92FBD7}" destId="{5D918344-2AC0-44AC-AA43-AA82B8B4799E}" srcOrd="1" destOrd="0" parTransId="{8C67FCB3-419B-4102-AD99-F916229AED2B}" sibTransId="{0FD825CA-D9CB-452B-9822-9DD47B7DBE0C}"/>
    <dgm:cxn modelId="{ECC82A9A-12AA-4A02-9440-41E6B783BAF6}" type="presOf" srcId="{A544BC60-D3ED-410E-B0C6-A0C31437D41E}" destId="{3F97D7B5-20A6-4898-92D1-12CDF118D9EC}" srcOrd="0" destOrd="0" presId="urn:microsoft.com/office/officeart/2005/8/layout/default"/>
    <dgm:cxn modelId="{3EC4DAB2-7D09-401C-A85C-CCE210358257}" type="presOf" srcId="{3D9A3C20-D30D-4F3A-BA06-CB2F1AEA4F92}" destId="{EC5FBBC8-A272-4D24-94C3-7EE1EDDD4EBC}" srcOrd="0" destOrd="0" presId="urn:microsoft.com/office/officeart/2005/8/layout/default"/>
    <dgm:cxn modelId="{6DE0AABB-79FF-4EE4-8D6A-C9BE7C9B6DCE}" srcId="{F940699D-6680-400C-8EE6-E3CB8C92FBD7}" destId="{3D9A3C20-D30D-4F3A-BA06-CB2F1AEA4F92}" srcOrd="4" destOrd="0" parTransId="{8DA51AB5-4555-4C6C-AACC-65FB94710115}" sibTransId="{52649114-CEE7-4D72-997A-ADD034A4E4FF}"/>
    <dgm:cxn modelId="{C36D60DC-9E37-4CB4-9085-E2C9907F3758}" srcId="{F940699D-6680-400C-8EE6-E3CB8C92FBD7}" destId="{5D935FB0-79FC-4F10-939B-BAF58773C79C}" srcOrd="2" destOrd="0" parTransId="{3887CC99-C600-4F02-B679-B8DCD5C35A9B}" sibTransId="{79BE08F7-B645-4F38-A15B-0A66380EAD8B}"/>
    <dgm:cxn modelId="{0494ADA9-32E1-4EFA-86B1-8B24229158CE}" type="presParOf" srcId="{39E3D789-8FD2-4784-A3E7-C5B496B2854A}" destId="{24D17C52-F984-4708-870D-A5F3AF1A6319}" srcOrd="0" destOrd="0" presId="urn:microsoft.com/office/officeart/2005/8/layout/default"/>
    <dgm:cxn modelId="{A07FCE22-46F7-453B-A227-9115852B5D90}" type="presParOf" srcId="{39E3D789-8FD2-4784-A3E7-C5B496B2854A}" destId="{6F00FC2D-A961-46D6-A4E1-B0B890EE5677}" srcOrd="1" destOrd="0" presId="urn:microsoft.com/office/officeart/2005/8/layout/default"/>
    <dgm:cxn modelId="{95C0F2AE-9185-4B37-8702-5D4C2F537127}" type="presParOf" srcId="{39E3D789-8FD2-4784-A3E7-C5B496B2854A}" destId="{D8A3D1A3-E826-40B3-B056-23D342BF9C97}" srcOrd="2" destOrd="0" presId="urn:microsoft.com/office/officeart/2005/8/layout/default"/>
    <dgm:cxn modelId="{1BFA5EC8-6857-440C-AD90-FB10F567B6B0}" type="presParOf" srcId="{39E3D789-8FD2-4784-A3E7-C5B496B2854A}" destId="{C6DCD85D-422B-4FE5-80D3-90FC7AB91087}" srcOrd="3" destOrd="0" presId="urn:microsoft.com/office/officeart/2005/8/layout/default"/>
    <dgm:cxn modelId="{628F0FBC-5D0F-40A8-9AB0-D854F1224D34}" type="presParOf" srcId="{39E3D789-8FD2-4784-A3E7-C5B496B2854A}" destId="{A72390B0-79DE-4175-A8ED-01514343CC2C}" srcOrd="4" destOrd="0" presId="urn:microsoft.com/office/officeart/2005/8/layout/default"/>
    <dgm:cxn modelId="{5EFEF2CC-E080-4EE2-ACDC-F848583782F1}" type="presParOf" srcId="{39E3D789-8FD2-4784-A3E7-C5B496B2854A}" destId="{F0B32098-DB9F-491E-A109-8CF66C35C923}" srcOrd="5" destOrd="0" presId="urn:microsoft.com/office/officeart/2005/8/layout/default"/>
    <dgm:cxn modelId="{304D45AC-BDD4-4561-825A-4A1EB30FF0F1}" type="presParOf" srcId="{39E3D789-8FD2-4784-A3E7-C5B496B2854A}" destId="{3F97D7B5-20A6-4898-92D1-12CDF118D9EC}" srcOrd="6" destOrd="0" presId="urn:microsoft.com/office/officeart/2005/8/layout/default"/>
    <dgm:cxn modelId="{D43B92CB-C0EC-4AC2-83E3-5F797CE6F7A2}" type="presParOf" srcId="{39E3D789-8FD2-4784-A3E7-C5B496B2854A}" destId="{2DDF235E-5EAE-482F-A9C9-8D84F9BF4AB1}" srcOrd="7" destOrd="0" presId="urn:microsoft.com/office/officeart/2005/8/layout/default"/>
    <dgm:cxn modelId="{ED614414-B233-48B9-95B1-AF1FE0DF490B}" type="presParOf" srcId="{39E3D789-8FD2-4784-A3E7-C5B496B2854A}" destId="{EC5FBBC8-A272-4D24-94C3-7EE1EDDD4EB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38AF8F19-F6AA-454D-9F1B-B18831E908AC}" type="doc">
      <dgm:prSet loTypeId="urn:microsoft.com/office/officeart/2005/8/layout/vList2" loCatId="list" qsTypeId="urn:microsoft.com/office/officeart/2005/8/quickstyle/3d1" qsCatId="3D" csTypeId="urn:microsoft.com/office/officeart/2005/8/colors/accent2_5" csCatId="accent2"/>
      <dgm:spPr/>
      <dgm:t>
        <a:bodyPr/>
        <a:lstStyle/>
        <a:p>
          <a:endParaRPr lang="en-IN"/>
        </a:p>
      </dgm:t>
    </dgm:pt>
    <dgm:pt modelId="{8A5CA11A-419E-4163-8906-68E96B4D10D6}">
      <dgm:prSet custT="1"/>
      <dgm:spPr/>
      <dgm:t>
        <a:bodyPr/>
        <a:lstStyle/>
        <a:p>
          <a:pPr rtl="0"/>
          <a:r>
            <a:rPr lang="en-IN" sz="1400" dirty="0">
              <a:solidFill>
                <a:schemeClr val="tx1"/>
              </a:solidFill>
              <a:latin typeface="Times New Roman" panose="02020603050405020304" pitchFamily="18" charset="0"/>
              <a:cs typeface="Times New Roman" panose="02020603050405020304" pitchFamily="18" charset="0"/>
            </a:rPr>
            <a:t>1-Implementing RUP, SIP and RUP+SIP will prevent the new BBIS due to unsafe injections by 96%, 3.9% and 99%, respectively. </a:t>
          </a:r>
        </a:p>
      </dgm:t>
    </dgm:pt>
    <dgm:pt modelId="{4833E9D7-7152-4A98-B151-EEA33120F08A}" type="parTrans" cxnId="{C558E007-1C65-4490-9C16-66E48F700FDC}">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37158D8F-4701-4BF3-B68A-22D909231F42}" type="sibTrans" cxnId="{C558E007-1C65-4490-9C16-66E48F700FDC}">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22976584-6523-4059-9B54-73B10661AFC9}">
      <dgm:prSet custT="1"/>
      <dgm:spPr/>
      <dgm:t>
        <a:bodyPr/>
        <a:lstStyle/>
        <a:p>
          <a:pPr rtl="0"/>
          <a:r>
            <a:rPr lang="en-IN" sz="1400" dirty="0">
              <a:solidFill>
                <a:schemeClr val="tx1"/>
              </a:solidFill>
              <a:latin typeface="Times New Roman" panose="02020603050405020304" pitchFamily="18" charset="0"/>
              <a:cs typeface="Times New Roman" panose="02020603050405020304" pitchFamily="18" charset="0"/>
            </a:rPr>
            <a:t>2-The introduction of RUP, SIP and RUP+SIP syringes in India will incur an incremental cost of INR 43,064, INR 7,219,687 and INR 209,398 per QALY gained, respectively. </a:t>
          </a:r>
        </a:p>
      </dgm:t>
    </dgm:pt>
    <dgm:pt modelId="{C54D4A50-B94A-4C2E-98B8-0990145365ED}" type="parTrans" cxnId="{97557F5E-72DF-4C5E-BEBD-793477A8B0FD}">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441A099D-DE47-4E0D-B878-C3A811870026}" type="sibTrans" cxnId="{97557F5E-72DF-4C5E-BEBD-793477A8B0FD}">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2ED887A3-6ED1-4221-A668-3F3266C3171A}">
      <dgm:prSet custT="1"/>
      <dgm:spPr/>
      <dgm:t>
        <a:bodyPr/>
        <a:lstStyle/>
        <a:p>
          <a:pPr rtl="0"/>
          <a:r>
            <a:rPr lang="en-IN" sz="1400" dirty="0">
              <a:solidFill>
                <a:schemeClr val="tx1"/>
              </a:solidFill>
              <a:latin typeface="Times New Roman" panose="02020603050405020304" pitchFamily="18" charset="0"/>
              <a:cs typeface="Times New Roman" panose="02020603050405020304" pitchFamily="18" charset="0"/>
            </a:rPr>
            <a:t>3-RUP has a 93% probability to be cost effective at a threshold of per capita gross domestic product(GDP)).</a:t>
          </a:r>
        </a:p>
      </dgm:t>
    </dgm:pt>
    <dgm:pt modelId="{CF5EA206-31D7-4A96-8AC9-AEC436EA1442}" type="parTrans" cxnId="{6EF961E4-AF60-4D03-AB97-65034C0DEDF5}">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36CEF300-2985-486C-9D16-0672D2914B29}" type="sibTrans" cxnId="{6EF961E4-AF60-4D03-AB97-65034C0DEDF5}">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525FDC7A-D75F-4352-9B6F-4F44E7EB24BE}">
      <dgm:prSet custT="1"/>
      <dgm:spPr/>
      <dgm:t>
        <a:bodyPr/>
        <a:lstStyle/>
        <a:p>
          <a:pPr rtl="0"/>
          <a:r>
            <a:rPr lang="en-IN" sz="1400" dirty="0">
              <a:solidFill>
                <a:schemeClr val="tx1"/>
              </a:solidFill>
              <a:latin typeface="Times New Roman" panose="02020603050405020304" pitchFamily="18" charset="0"/>
              <a:cs typeface="Times New Roman" panose="02020603050405020304" pitchFamily="18" charset="0"/>
            </a:rPr>
            <a:t>4-RUP syringe will become cost saving at a unit price of INR 1.9. Similarly, SIP and RUP+SIP syringes will be cost-effective at a unit price less than INR 1.8 and INR 5.9 respectively. </a:t>
          </a:r>
        </a:p>
      </dgm:t>
    </dgm:pt>
    <dgm:pt modelId="{470272F5-4F69-46DB-A503-7BC22C0C8108}" type="parTrans" cxnId="{64F21519-5DC9-4970-9F04-C2477EA520E0}">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46321954-630A-4DF3-8847-542992C4AD56}" type="sibTrans" cxnId="{64F21519-5DC9-4970-9F04-C2477EA520E0}">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91C0E9A4-DCB0-4788-8CF2-9AAF6C78E2C3}">
      <dgm:prSet custT="1"/>
      <dgm:spPr/>
      <dgm:t>
        <a:bodyPr/>
        <a:lstStyle/>
        <a:p>
          <a:pPr rtl="0"/>
          <a:r>
            <a:rPr lang="en-IN" sz="1400" dirty="0">
              <a:solidFill>
                <a:schemeClr val="tx1"/>
              </a:solidFill>
              <a:latin typeface="Times New Roman" panose="02020603050405020304" pitchFamily="18" charset="0"/>
              <a:cs typeface="Times New Roman" panose="02020603050405020304" pitchFamily="18" charset="0"/>
            </a:rPr>
            <a:t>5-At the national level, annual cost of disposable syringes for therapeutic care is INR 3.34 billion (USD 52.6 million). Introduction of RUP, SIP and RUP+SIP incurs an additional cost of INR 10.3 billion (USD 162 million), INR 32.3 billion (USD 509 million) and INR 32.4 billion (USD 511 million) per year. Implementing SES will save INR 4.2 billion (USD 66.2 million), INR 3.07 billion (USD 48.4 million) and INR 4.9 billion (USD 77.2 million) annually with use of RUP, SIP and RUP+SIP, respectively on account of treatment cost averted. </a:t>
          </a:r>
        </a:p>
      </dgm:t>
    </dgm:pt>
    <dgm:pt modelId="{4B7EEB71-41D9-498D-BD1D-FB00ADE488CF}" type="parTrans" cxnId="{EAB3FDEE-50B7-42F2-8C86-2756716FB4A6}">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E0308E42-D8DC-44B4-B82C-6009585C7E6A}" type="sibTrans" cxnId="{EAB3FDEE-50B7-42F2-8C86-2756716FB4A6}">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73C675D8-FDF3-427A-9A40-3685E8F87C26}">
      <dgm:prSet custT="1"/>
      <dgm:spPr/>
      <dgm:t>
        <a:bodyPr/>
        <a:lstStyle/>
        <a:p>
          <a:pPr rtl="0"/>
          <a:r>
            <a:rPr lang="en-IN" sz="1400" dirty="0">
              <a:solidFill>
                <a:schemeClr val="tx1"/>
              </a:solidFill>
              <a:latin typeface="Times New Roman" panose="02020603050405020304" pitchFamily="18" charset="0"/>
              <a:cs typeface="Times New Roman" panose="02020603050405020304" pitchFamily="18" charset="0"/>
            </a:rPr>
            <a:t>6-The study estimated that if the current injection practices are continued for next 20 years, there will be 99,557, 47,618 and 5,650 new cases of HBV, HCV and HIV, respectively which are attributable to NSI and reuse. </a:t>
          </a:r>
        </a:p>
      </dgm:t>
    </dgm:pt>
    <dgm:pt modelId="{D3592613-8433-4C16-9516-0C1AE12789E4}" type="parTrans" cxnId="{8AD986DF-AA7C-4327-BEB3-95EAFB0DBCFD}">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68BAB169-4FEF-46A4-87F3-5CD40D7951D3}" type="sibTrans" cxnId="{8AD986DF-AA7C-4327-BEB3-95EAFB0DBCFD}">
      <dgm:prSet/>
      <dgm:spPr/>
      <dgm:t>
        <a:bodyPr/>
        <a:lstStyle/>
        <a:p>
          <a:endParaRPr lang="en-IN" sz="1400">
            <a:solidFill>
              <a:schemeClr val="tx1"/>
            </a:solidFill>
            <a:latin typeface="Times New Roman" panose="02020603050405020304" pitchFamily="18" charset="0"/>
            <a:cs typeface="Times New Roman" panose="02020603050405020304" pitchFamily="18" charset="0"/>
          </a:endParaRPr>
        </a:p>
      </dgm:t>
    </dgm:pt>
    <dgm:pt modelId="{FCFD8148-0B1B-48CF-9FD6-35CFBCCB1F44}" type="pres">
      <dgm:prSet presAssocID="{38AF8F19-F6AA-454D-9F1B-B18831E908AC}" presName="linear" presStyleCnt="0">
        <dgm:presLayoutVars>
          <dgm:animLvl val="lvl"/>
          <dgm:resizeHandles val="exact"/>
        </dgm:presLayoutVars>
      </dgm:prSet>
      <dgm:spPr/>
    </dgm:pt>
    <dgm:pt modelId="{AA866492-206D-47D9-973F-1AD1D856FD58}" type="pres">
      <dgm:prSet presAssocID="{8A5CA11A-419E-4163-8906-68E96B4D10D6}" presName="parentText" presStyleLbl="node1" presStyleIdx="0" presStyleCnt="6">
        <dgm:presLayoutVars>
          <dgm:chMax val="0"/>
          <dgm:bulletEnabled val="1"/>
        </dgm:presLayoutVars>
      </dgm:prSet>
      <dgm:spPr/>
    </dgm:pt>
    <dgm:pt modelId="{4E195B24-99E9-4161-8147-1B04EA53003A}" type="pres">
      <dgm:prSet presAssocID="{37158D8F-4701-4BF3-B68A-22D909231F42}" presName="spacer" presStyleCnt="0"/>
      <dgm:spPr/>
    </dgm:pt>
    <dgm:pt modelId="{F6FB39DB-55B3-4C9B-855E-58F1CDCEB1D6}" type="pres">
      <dgm:prSet presAssocID="{22976584-6523-4059-9B54-73B10661AFC9}" presName="parentText" presStyleLbl="node1" presStyleIdx="1" presStyleCnt="6">
        <dgm:presLayoutVars>
          <dgm:chMax val="0"/>
          <dgm:bulletEnabled val="1"/>
        </dgm:presLayoutVars>
      </dgm:prSet>
      <dgm:spPr/>
    </dgm:pt>
    <dgm:pt modelId="{29B8527A-0D16-4D1C-BB98-1753A5C6332D}" type="pres">
      <dgm:prSet presAssocID="{441A099D-DE47-4E0D-B878-C3A811870026}" presName="spacer" presStyleCnt="0"/>
      <dgm:spPr/>
    </dgm:pt>
    <dgm:pt modelId="{2732B473-DC8D-4044-B30D-F06B97DDF9F5}" type="pres">
      <dgm:prSet presAssocID="{2ED887A3-6ED1-4221-A668-3F3266C3171A}" presName="parentText" presStyleLbl="node1" presStyleIdx="2" presStyleCnt="6">
        <dgm:presLayoutVars>
          <dgm:chMax val="0"/>
          <dgm:bulletEnabled val="1"/>
        </dgm:presLayoutVars>
      </dgm:prSet>
      <dgm:spPr/>
    </dgm:pt>
    <dgm:pt modelId="{BF937F98-30F2-4EC5-BEC0-1AE66E4680DD}" type="pres">
      <dgm:prSet presAssocID="{36CEF300-2985-486C-9D16-0672D2914B29}" presName="spacer" presStyleCnt="0"/>
      <dgm:spPr/>
    </dgm:pt>
    <dgm:pt modelId="{1E034799-03CB-4C1A-8C87-6810E8ED9CB4}" type="pres">
      <dgm:prSet presAssocID="{525FDC7A-D75F-4352-9B6F-4F44E7EB24BE}" presName="parentText" presStyleLbl="node1" presStyleIdx="3" presStyleCnt="6">
        <dgm:presLayoutVars>
          <dgm:chMax val="0"/>
          <dgm:bulletEnabled val="1"/>
        </dgm:presLayoutVars>
      </dgm:prSet>
      <dgm:spPr/>
    </dgm:pt>
    <dgm:pt modelId="{677D69B2-DE13-4C18-BF73-536338178573}" type="pres">
      <dgm:prSet presAssocID="{46321954-630A-4DF3-8847-542992C4AD56}" presName="spacer" presStyleCnt="0"/>
      <dgm:spPr/>
    </dgm:pt>
    <dgm:pt modelId="{76DC677C-A79E-44FE-A5BA-A73B8552F233}" type="pres">
      <dgm:prSet presAssocID="{91C0E9A4-DCB0-4788-8CF2-9AAF6C78E2C3}" presName="parentText" presStyleLbl="node1" presStyleIdx="4" presStyleCnt="6">
        <dgm:presLayoutVars>
          <dgm:chMax val="0"/>
          <dgm:bulletEnabled val="1"/>
        </dgm:presLayoutVars>
      </dgm:prSet>
      <dgm:spPr/>
    </dgm:pt>
    <dgm:pt modelId="{11508943-9893-4057-BF80-8A9FA325087B}" type="pres">
      <dgm:prSet presAssocID="{E0308E42-D8DC-44B4-B82C-6009585C7E6A}" presName="spacer" presStyleCnt="0"/>
      <dgm:spPr/>
    </dgm:pt>
    <dgm:pt modelId="{EB9762D2-A26F-40CC-A4B5-28E9D5BAE24D}" type="pres">
      <dgm:prSet presAssocID="{73C675D8-FDF3-427A-9A40-3685E8F87C26}" presName="parentText" presStyleLbl="node1" presStyleIdx="5" presStyleCnt="6">
        <dgm:presLayoutVars>
          <dgm:chMax val="0"/>
          <dgm:bulletEnabled val="1"/>
        </dgm:presLayoutVars>
      </dgm:prSet>
      <dgm:spPr/>
    </dgm:pt>
  </dgm:ptLst>
  <dgm:cxnLst>
    <dgm:cxn modelId="{C558E007-1C65-4490-9C16-66E48F700FDC}" srcId="{38AF8F19-F6AA-454D-9F1B-B18831E908AC}" destId="{8A5CA11A-419E-4163-8906-68E96B4D10D6}" srcOrd="0" destOrd="0" parTransId="{4833E9D7-7152-4A98-B151-EEA33120F08A}" sibTransId="{37158D8F-4701-4BF3-B68A-22D909231F42}"/>
    <dgm:cxn modelId="{3971FA0A-C418-4D19-A670-1C6617F55F9C}" type="presOf" srcId="{22976584-6523-4059-9B54-73B10661AFC9}" destId="{F6FB39DB-55B3-4C9B-855E-58F1CDCEB1D6}" srcOrd="0" destOrd="0" presId="urn:microsoft.com/office/officeart/2005/8/layout/vList2"/>
    <dgm:cxn modelId="{64F21519-5DC9-4970-9F04-C2477EA520E0}" srcId="{38AF8F19-F6AA-454D-9F1B-B18831E908AC}" destId="{525FDC7A-D75F-4352-9B6F-4F44E7EB24BE}" srcOrd="3" destOrd="0" parTransId="{470272F5-4F69-46DB-A503-7BC22C0C8108}" sibTransId="{46321954-630A-4DF3-8847-542992C4AD56}"/>
    <dgm:cxn modelId="{97557F5E-72DF-4C5E-BEBD-793477A8B0FD}" srcId="{38AF8F19-F6AA-454D-9F1B-B18831E908AC}" destId="{22976584-6523-4059-9B54-73B10661AFC9}" srcOrd="1" destOrd="0" parTransId="{C54D4A50-B94A-4C2E-98B8-0990145365ED}" sibTransId="{441A099D-DE47-4E0D-B878-C3A811870026}"/>
    <dgm:cxn modelId="{A5283871-89E7-4D05-BC02-1650C97605EA}" type="presOf" srcId="{38AF8F19-F6AA-454D-9F1B-B18831E908AC}" destId="{FCFD8148-0B1B-48CF-9FD6-35CFBCCB1F44}" srcOrd="0" destOrd="0" presId="urn:microsoft.com/office/officeart/2005/8/layout/vList2"/>
    <dgm:cxn modelId="{FE386572-5E74-414B-A460-EF188E80A787}" type="presOf" srcId="{91C0E9A4-DCB0-4788-8CF2-9AAF6C78E2C3}" destId="{76DC677C-A79E-44FE-A5BA-A73B8552F233}" srcOrd="0" destOrd="0" presId="urn:microsoft.com/office/officeart/2005/8/layout/vList2"/>
    <dgm:cxn modelId="{DBFDE994-590E-4834-BBA1-AB87ECBD9E6C}" type="presOf" srcId="{2ED887A3-6ED1-4221-A668-3F3266C3171A}" destId="{2732B473-DC8D-4044-B30D-F06B97DDF9F5}" srcOrd="0" destOrd="0" presId="urn:microsoft.com/office/officeart/2005/8/layout/vList2"/>
    <dgm:cxn modelId="{CFA42C99-E22B-4EA5-B584-5CED430D4222}" type="presOf" srcId="{525FDC7A-D75F-4352-9B6F-4F44E7EB24BE}" destId="{1E034799-03CB-4C1A-8C87-6810E8ED9CB4}" srcOrd="0" destOrd="0" presId="urn:microsoft.com/office/officeart/2005/8/layout/vList2"/>
    <dgm:cxn modelId="{B5948AA2-7817-4C06-AC40-BEB99143BC51}" type="presOf" srcId="{73C675D8-FDF3-427A-9A40-3685E8F87C26}" destId="{EB9762D2-A26F-40CC-A4B5-28E9D5BAE24D}" srcOrd="0" destOrd="0" presId="urn:microsoft.com/office/officeart/2005/8/layout/vList2"/>
    <dgm:cxn modelId="{236618B5-0683-4E25-B418-81040A86BA96}" type="presOf" srcId="{8A5CA11A-419E-4163-8906-68E96B4D10D6}" destId="{AA866492-206D-47D9-973F-1AD1D856FD58}" srcOrd="0" destOrd="0" presId="urn:microsoft.com/office/officeart/2005/8/layout/vList2"/>
    <dgm:cxn modelId="{8AD986DF-AA7C-4327-BEB3-95EAFB0DBCFD}" srcId="{38AF8F19-F6AA-454D-9F1B-B18831E908AC}" destId="{73C675D8-FDF3-427A-9A40-3685E8F87C26}" srcOrd="5" destOrd="0" parTransId="{D3592613-8433-4C16-9516-0C1AE12789E4}" sibTransId="{68BAB169-4FEF-46A4-87F3-5CD40D7951D3}"/>
    <dgm:cxn modelId="{6EF961E4-AF60-4D03-AB97-65034C0DEDF5}" srcId="{38AF8F19-F6AA-454D-9F1B-B18831E908AC}" destId="{2ED887A3-6ED1-4221-A668-3F3266C3171A}" srcOrd="2" destOrd="0" parTransId="{CF5EA206-31D7-4A96-8AC9-AEC436EA1442}" sibTransId="{36CEF300-2985-486C-9D16-0672D2914B29}"/>
    <dgm:cxn modelId="{EAB3FDEE-50B7-42F2-8C86-2756716FB4A6}" srcId="{38AF8F19-F6AA-454D-9F1B-B18831E908AC}" destId="{91C0E9A4-DCB0-4788-8CF2-9AAF6C78E2C3}" srcOrd="4" destOrd="0" parTransId="{4B7EEB71-41D9-498D-BD1D-FB00ADE488CF}" sibTransId="{E0308E42-D8DC-44B4-B82C-6009585C7E6A}"/>
    <dgm:cxn modelId="{2949BDD4-81D8-4359-BF58-5F599ADC8949}" type="presParOf" srcId="{FCFD8148-0B1B-48CF-9FD6-35CFBCCB1F44}" destId="{AA866492-206D-47D9-973F-1AD1D856FD58}" srcOrd="0" destOrd="0" presId="urn:microsoft.com/office/officeart/2005/8/layout/vList2"/>
    <dgm:cxn modelId="{114E9198-6D74-47F5-BA0B-C030F9F435F2}" type="presParOf" srcId="{FCFD8148-0B1B-48CF-9FD6-35CFBCCB1F44}" destId="{4E195B24-99E9-4161-8147-1B04EA53003A}" srcOrd="1" destOrd="0" presId="urn:microsoft.com/office/officeart/2005/8/layout/vList2"/>
    <dgm:cxn modelId="{71CA149F-EBC2-4E58-995E-71BDF92A77B0}" type="presParOf" srcId="{FCFD8148-0B1B-48CF-9FD6-35CFBCCB1F44}" destId="{F6FB39DB-55B3-4C9B-855E-58F1CDCEB1D6}" srcOrd="2" destOrd="0" presId="urn:microsoft.com/office/officeart/2005/8/layout/vList2"/>
    <dgm:cxn modelId="{B18DB57A-DD16-488C-976C-3A1DCE8C41C9}" type="presParOf" srcId="{FCFD8148-0B1B-48CF-9FD6-35CFBCCB1F44}" destId="{29B8527A-0D16-4D1C-BB98-1753A5C6332D}" srcOrd="3" destOrd="0" presId="urn:microsoft.com/office/officeart/2005/8/layout/vList2"/>
    <dgm:cxn modelId="{94F90A8D-8377-4AB7-8248-DE386CABE0BC}" type="presParOf" srcId="{FCFD8148-0B1B-48CF-9FD6-35CFBCCB1F44}" destId="{2732B473-DC8D-4044-B30D-F06B97DDF9F5}" srcOrd="4" destOrd="0" presId="urn:microsoft.com/office/officeart/2005/8/layout/vList2"/>
    <dgm:cxn modelId="{B1494699-AD12-4DC4-BF38-7403CB94B464}" type="presParOf" srcId="{FCFD8148-0B1B-48CF-9FD6-35CFBCCB1F44}" destId="{BF937F98-30F2-4EC5-BEC0-1AE66E4680DD}" srcOrd="5" destOrd="0" presId="urn:microsoft.com/office/officeart/2005/8/layout/vList2"/>
    <dgm:cxn modelId="{E9EC384F-C12F-4567-BB1D-E64544FA80FB}" type="presParOf" srcId="{FCFD8148-0B1B-48CF-9FD6-35CFBCCB1F44}" destId="{1E034799-03CB-4C1A-8C87-6810E8ED9CB4}" srcOrd="6" destOrd="0" presId="urn:microsoft.com/office/officeart/2005/8/layout/vList2"/>
    <dgm:cxn modelId="{DFBD712C-F461-42BB-889D-1D1E4C011229}" type="presParOf" srcId="{FCFD8148-0B1B-48CF-9FD6-35CFBCCB1F44}" destId="{677D69B2-DE13-4C18-BF73-536338178573}" srcOrd="7" destOrd="0" presId="urn:microsoft.com/office/officeart/2005/8/layout/vList2"/>
    <dgm:cxn modelId="{24B70FE7-68E0-469C-85AD-3C4EF84A315F}" type="presParOf" srcId="{FCFD8148-0B1B-48CF-9FD6-35CFBCCB1F44}" destId="{76DC677C-A79E-44FE-A5BA-A73B8552F233}" srcOrd="8" destOrd="0" presId="urn:microsoft.com/office/officeart/2005/8/layout/vList2"/>
    <dgm:cxn modelId="{72F5D2BB-C8F4-471E-9956-4BB402EF949A}" type="presParOf" srcId="{FCFD8148-0B1B-48CF-9FD6-35CFBCCB1F44}" destId="{11508943-9893-4057-BF80-8A9FA325087B}" srcOrd="9" destOrd="0" presId="urn:microsoft.com/office/officeart/2005/8/layout/vList2"/>
    <dgm:cxn modelId="{33757FD0-F87B-4D7D-8C64-ED7AD5BB2461}" type="presParOf" srcId="{FCFD8148-0B1B-48CF-9FD6-35CFBCCB1F44}" destId="{EB9762D2-A26F-40CC-A4B5-28E9D5BAE24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A672B9-5DBC-464C-848C-EED46451D88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9E7DD43-7B08-43C2-96D2-0A6D6878C912}">
      <dgm:prSet/>
      <dgm:spPr/>
      <dgm:t>
        <a:bodyPr/>
        <a:lstStyle/>
        <a:p>
          <a:r>
            <a:rPr lang="en-US" dirty="0">
              <a:solidFill>
                <a:schemeClr val="tx1"/>
              </a:solidFill>
              <a:latin typeface="Times New Roman" panose="02020603050405020304" pitchFamily="18" charset="0"/>
              <a:cs typeface="Times New Roman" panose="02020603050405020304" pitchFamily="18" charset="0"/>
            </a:rPr>
            <a:t>22 States have appointed Nodal officers for HTA</a:t>
          </a:r>
        </a:p>
      </dgm:t>
    </dgm:pt>
    <dgm:pt modelId="{083CF22D-655C-4019-8155-6D392B453447}" type="parTrans" cxnId="{378D443D-BD2C-4DFA-9C36-27E749B87923}">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2424CB4-E5D4-4992-88BD-72DF04B38615}" type="sibTrans" cxnId="{378D443D-BD2C-4DFA-9C36-27E749B87923}">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FD44E22E-E997-42B9-81C5-AFE828FEDA0D}">
      <dgm:prSet/>
      <dgm:spPr/>
      <dgm:t>
        <a:bodyPr/>
        <a:lstStyle/>
        <a:p>
          <a:r>
            <a:rPr lang="en-US">
              <a:solidFill>
                <a:schemeClr val="tx1"/>
              </a:solidFill>
              <a:latin typeface="Times New Roman" panose="02020603050405020304" pitchFamily="18" charset="0"/>
              <a:cs typeface="Times New Roman" panose="02020603050405020304" pitchFamily="18" charset="0"/>
            </a:rPr>
            <a:t>Topics Received from States-Maharastra, Kerala, Punjab, Tamil Nadu, Meghalaya, Gujarat</a:t>
          </a:r>
        </a:p>
      </dgm:t>
    </dgm:pt>
    <dgm:pt modelId="{A8719BB4-758E-4BC3-8903-DAC8A9253EAA}" type="parTrans" cxnId="{FA79071A-1EC3-4FFE-BC80-F2DA90436849}">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0FCE0D4B-874C-4C1F-80C0-DF2B6D4BB5A1}" type="sibTrans" cxnId="{FA79071A-1EC3-4FFE-BC80-F2DA90436849}">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4D2C5174-0C39-4C2D-A485-7B5DA6716752}">
      <dgm:prSet/>
      <dgm:spPr/>
      <dgm:t>
        <a:bodyPr/>
        <a:lstStyle/>
        <a:p>
          <a:r>
            <a:rPr lang="en-US" dirty="0">
              <a:solidFill>
                <a:schemeClr val="tx1"/>
              </a:solidFill>
              <a:latin typeface="Times New Roman" panose="02020603050405020304" pitchFamily="18" charset="0"/>
              <a:cs typeface="Times New Roman" panose="02020603050405020304" pitchFamily="18" charset="0"/>
            </a:rPr>
            <a:t>MoU signed with 9 States</a:t>
          </a:r>
        </a:p>
      </dgm:t>
    </dgm:pt>
    <dgm:pt modelId="{79575B54-AF48-4AFC-B5DA-3B46EF5D6B7D}" type="parTrans" cxnId="{879CF2DF-192E-49DF-AA9D-50422C4DE31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DE186248-8330-4EF3-824E-123D34E6AF4A}" type="sibTrans" cxnId="{879CF2DF-192E-49DF-AA9D-50422C4DE31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7C78E19-6BDA-4ACB-920C-E2C3E1E33674}">
      <dgm:prSet/>
      <dgm:spPr/>
      <dgm:t>
        <a:bodyPr/>
        <a:lstStyle/>
        <a:p>
          <a:r>
            <a:rPr lang="en-US">
              <a:solidFill>
                <a:schemeClr val="tx1"/>
              </a:solidFill>
              <a:latin typeface="Times New Roman" panose="02020603050405020304" pitchFamily="18" charset="0"/>
              <a:cs typeface="Times New Roman" panose="02020603050405020304" pitchFamily="18" charset="0"/>
            </a:rPr>
            <a:t>Programs like NPCB ,NACO,NPPCD,NPPA have also sent topics</a:t>
          </a:r>
        </a:p>
      </dgm:t>
    </dgm:pt>
    <dgm:pt modelId="{86FB6CAA-F76B-461B-AA70-D78106797A84}" type="parTrans" cxnId="{CD2653EA-C43D-4704-8C49-FB69AD01B84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54EF83C-F6C8-4A9C-858F-53CD5A13585D}" type="sibTrans" cxnId="{CD2653EA-C43D-4704-8C49-FB69AD01B845}">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49F93AAE-96BB-4AFE-9F35-FDD676131598}" type="pres">
      <dgm:prSet presAssocID="{8CA672B9-5DBC-464C-848C-EED46451D883}" presName="linear" presStyleCnt="0">
        <dgm:presLayoutVars>
          <dgm:animLvl val="lvl"/>
          <dgm:resizeHandles val="exact"/>
        </dgm:presLayoutVars>
      </dgm:prSet>
      <dgm:spPr/>
    </dgm:pt>
    <dgm:pt modelId="{458FB9E4-AFE8-45D9-8B44-0D78D2CABAAC}" type="pres">
      <dgm:prSet presAssocID="{39E7DD43-7B08-43C2-96D2-0A6D6878C912}" presName="parentText" presStyleLbl="node1" presStyleIdx="0" presStyleCnt="4">
        <dgm:presLayoutVars>
          <dgm:chMax val="0"/>
          <dgm:bulletEnabled val="1"/>
        </dgm:presLayoutVars>
      </dgm:prSet>
      <dgm:spPr/>
    </dgm:pt>
    <dgm:pt modelId="{0F3155DC-0F7F-44F2-AC6A-D45E0D07076E}" type="pres">
      <dgm:prSet presAssocID="{72424CB4-E5D4-4992-88BD-72DF04B38615}" presName="spacer" presStyleCnt="0"/>
      <dgm:spPr/>
    </dgm:pt>
    <dgm:pt modelId="{14569FC8-6773-4DBD-94E6-9FE9140E1F6A}" type="pres">
      <dgm:prSet presAssocID="{FD44E22E-E997-42B9-81C5-AFE828FEDA0D}" presName="parentText" presStyleLbl="node1" presStyleIdx="1" presStyleCnt="4">
        <dgm:presLayoutVars>
          <dgm:chMax val="0"/>
          <dgm:bulletEnabled val="1"/>
        </dgm:presLayoutVars>
      </dgm:prSet>
      <dgm:spPr/>
    </dgm:pt>
    <dgm:pt modelId="{86D7C4BF-A55D-43B1-8156-CC451C73A49D}" type="pres">
      <dgm:prSet presAssocID="{0FCE0D4B-874C-4C1F-80C0-DF2B6D4BB5A1}" presName="spacer" presStyleCnt="0"/>
      <dgm:spPr/>
    </dgm:pt>
    <dgm:pt modelId="{B65EE959-A62F-4BF5-9AE9-CEB58BB054A4}" type="pres">
      <dgm:prSet presAssocID="{4D2C5174-0C39-4C2D-A485-7B5DA6716752}" presName="parentText" presStyleLbl="node1" presStyleIdx="2" presStyleCnt="4">
        <dgm:presLayoutVars>
          <dgm:chMax val="0"/>
          <dgm:bulletEnabled val="1"/>
        </dgm:presLayoutVars>
      </dgm:prSet>
      <dgm:spPr/>
    </dgm:pt>
    <dgm:pt modelId="{300D2896-4ED1-4929-92B4-9E496DF92DC8}" type="pres">
      <dgm:prSet presAssocID="{DE186248-8330-4EF3-824E-123D34E6AF4A}" presName="spacer" presStyleCnt="0"/>
      <dgm:spPr/>
    </dgm:pt>
    <dgm:pt modelId="{47A2CAEA-A3D5-4A5A-BAA6-27754B7B525F}" type="pres">
      <dgm:prSet presAssocID="{77C78E19-6BDA-4ACB-920C-E2C3E1E33674}" presName="parentText" presStyleLbl="node1" presStyleIdx="3" presStyleCnt="4">
        <dgm:presLayoutVars>
          <dgm:chMax val="0"/>
          <dgm:bulletEnabled val="1"/>
        </dgm:presLayoutVars>
      </dgm:prSet>
      <dgm:spPr/>
    </dgm:pt>
  </dgm:ptLst>
  <dgm:cxnLst>
    <dgm:cxn modelId="{C05FFD18-1D6F-4944-BF3F-7E634E6CB492}" type="presOf" srcId="{4D2C5174-0C39-4C2D-A485-7B5DA6716752}" destId="{B65EE959-A62F-4BF5-9AE9-CEB58BB054A4}" srcOrd="0" destOrd="0" presId="urn:microsoft.com/office/officeart/2005/8/layout/vList2"/>
    <dgm:cxn modelId="{FA79071A-1EC3-4FFE-BC80-F2DA90436849}" srcId="{8CA672B9-5DBC-464C-848C-EED46451D883}" destId="{FD44E22E-E997-42B9-81C5-AFE828FEDA0D}" srcOrd="1" destOrd="0" parTransId="{A8719BB4-758E-4BC3-8903-DAC8A9253EAA}" sibTransId="{0FCE0D4B-874C-4C1F-80C0-DF2B6D4BB5A1}"/>
    <dgm:cxn modelId="{BA3AC421-2C83-4C7E-985F-3FC01F66D570}" type="presOf" srcId="{8CA672B9-5DBC-464C-848C-EED46451D883}" destId="{49F93AAE-96BB-4AFE-9F35-FDD676131598}" srcOrd="0" destOrd="0" presId="urn:microsoft.com/office/officeart/2005/8/layout/vList2"/>
    <dgm:cxn modelId="{378D443D-BD2C-4DFA-9C36-27E749B87923}" srcId="{8CA672B9-5DBC-464C-848C-EED46451D883}" destId="{39E7DD43-7B08-43C2-96D2-0A6D6878C912}" srcOrd="0" destOrd="0" parTransId="{083CF22D-655C-4019-8155-6D392B453447}" sibTransId="{72424CB4-E5D4-4992-88BD-72DF04B38615}"/>
    <dgm:cxn modelId="{5134D954-DCCD-466B-B449-F37E9AF44C8F}" type="presOf" srcId="{39E7DD43-7B08-43C2-96D2-0A6D6878C912}" destId="{458FB9E4-AFE8-45D9-8B44-0D78D2CABAAC}" srcOrd="0" destOrd="0" presId="urn:microsoft.com/office/officeart/2005/8/layout/vList2"/>
    <dgm:cxn modelId="{5744F791-6600-4AC0-91E0-9A29C3816D0F}" type="presOf" srcId="{77C78E19-6BDA-4ACB-920C-E2C3E1E33674}" destId="{47A2CAEA-A3D5-4A5A-BAA6-27754B7B525F}" srcOrd="0" destOrd="0" presId="urn:microsoft.com/office/officeart/2005/8/layout/vList2"/>
    <dgm:cxn modelId="{E0871BD5-4B9F-4D6D-845C-DFCBC5333121}" type="presOf" srcId="{FD44E22E-E997-42B9-81C5-AFE828FEDA0D}" destId="{14569FC8-6773-4DBD-94E6-9FE9140E1F6A}" srcOrd="0" destOrd="0" presId="urn:microsoft.com/office/officeart/2005/8/layout/vList2"/>
    <dgm:cxn modelId="{879CF2DF-192E-49DF-AA9D-50422C4DE31F}" srcId="{8CA672B9-5DBC-464C-848C-EED46451D883}" destId="{4D2C5174-0C39-4C2D-A485-7B5DA6716752}" srcOrd="2" destOrd="0" parTransId="{79575B54-AF48-4AFC-B5DA-3B46EF5D6B7D}" sibTransId="{DE186248-8330-4EF3-824E-123D34E6AF4A}"/>
    <dgm:cxn modelId="{CD2653EA-C43D-4704-8C49-FB69AD01B845}" srcId="{8CA672B9-5DBC-464C-848C-EED46451D883}" destId="{77C78E19-6BDA-4ACB-920C-E2C3E1E33674}" srcOrd="3" destOrd="0" parTransId="{86FB6CAA-F76B-461B-AA70-D78106797A84}" sibTransId="{654EF83C-F6C8-4A9C-858F-53CD5A13585D}"/>
    <dgm:cxn modelId="{5C2639EA-5483-49C4-8E84-95C816BEC7B0}" type="presParOf" srcId="{49F93AAE-96BB-4AFE-9F35-FDD676131598}" destId="{458FB9E4-AFE8-45D9-8B44-0D78D2CABAAC}" srcOrd="0" destOrd="0" presId="urn:microsoft.com/office/officeart/2005/8/layout/vList2"/>
    <dgm:cxn modelId="{6E7B63A8-211F-4BD4-A048-2DF7D36CA0F7}" type="presParOf" srcId="{49F93AAE-96BB-4AFE-9F35-FDD676131598}" destId="{0F3155DC-0F7F-44F2-AC6A-D45E0D07076E}" srcOrd="1" destOrd="0" presId="urn:microsoft.com/office/officeart/2005/8/layout/vList2"/>
    <dgm:cxn modelId="{D9FCECA1-6DA0-48F4-BF3B-A3064182FD88}" type="presParOf" srcId="{49F93AAE-96BB-4AFE-9F35-FDD676131598}" destId="{14569FC8-6773-4DBD-94E6-9FE9140E1F6A}" srcOrd="2" destOrd="0" presId="urn:microsoft.com/office/officeart/2005/8/layout/vList2"/>
    <dgm:cxn modelId="{A0ABE798-52DE-47B5-BEE6-D41B9228B320}" type="presParOf" srcId="{49F93AAE-96BB-4AFE-9F35-FDD676131598}" destId="{86D7C4BF-A55D-43B1-8156-CC451C73A49D}" srcOrd="3" destOrd="0" presId="urn:microsoft.com/office/officeart/2005/8/layout/vList2"/>
    <dgm:cxn modelId="{2D1D5256-BD7D-443B-8E92-055C0512E832}" type="presParOf" srcId="{49F93AAE-96BB-4AFE-9F35-FDD676131598}" destId="{B65EE959-A62F-4BF5-9AE9-CEB58BB054A4}" srcOrd="4" destOrd="0" presId="urn:microsoft.com/office/officeart/2005/8/layout/vList2"/>
    <dgm:cxn modelId="{522C13F5-BD82-41AB-96B5-4315CF0F32D0}" type="presParOf" srcId="{49F93AAE-96BB-4AFE-9F35-FDD676131598}" destId="{300D2896-4ED1-4929-92B4-9E496DF92DC8}" srcOrd="5" destOrd="0" presId="urn:microsoft.com/office/officeart/2005/8/layout/vList2"/>
    <dgm:cxn modelId="{DF2DEAC7-37EA-4DB6-A706-4E6A490F9D5E}" type="presParOf" srcId="{49F93AAE-96BB-4AFE-9F35-FDD676131598}" destId="{47A2CAEA-A3D5-4A5A-BAA6-27754B7B5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C5BBC-FFCC-42CD-A176-3EC84EBB962B}">
      <dsp:nvSpPr>
        <dsp:cNvPr id="0" name=""/>
        <dsp:cNvSpPr/>
      </dsp:nvSpPr>
      <dsp:spPr>
        <a:xfrm rot="5400000">
          <a:off x="-210629" y="210793"/>
          <a:ext cx="1404193" cy="982935"/>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b="1" kern="1200" dirty="0"/>
            <a:t>1</a:t>
          </a:r>
        </a:p>
      </dsp:txBody>
      <dsp:txXfrm rot="-5400000">
        <a:off x="1" y="491632"/>
        <a:ext cx="982935" cy="421258"/>
      </dsp:txXfrm>
    </dsp:sp>
    <dsp:sp modelId="{BF9791C0-7442-43F6-A38D-7A8CFCAA5B87}">
      <dsp:nvSpPr>
        <dsp:cNvPr id="0" name=""/>
        <dsp:cNvSpPr/>
      </dsp:nvSpPr>
      <dsp:spPr>
        <a:xfrm rot="5400000">
          <a:off x="5321479" y="-4338380"/>
          <a:ext cx="912725" cy="9589814"/>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err="1">
              <a:latin typeface="Times New Roman" pitchFamily="18" charset="0"/>
              <a:cs typeface="Times New Roman" pitchFamily="18" charset="0"/>
            </a:rPr>
            <a:t>GoI</a:t>
          </a:r>
          <a:r>
            <a:rPr lang="en-US" sz="1800" b="1" kern="1200" dirty="0">
              <a:latin typeface="Times New Roman" pitchFamily="18" charset="0"/>
              <a:cs typeface="Times New Roman" pitchFamily="18" charset="0"/>
            </a:rPr>
            <a:t> is committed to extend healthcare services as part of India’s UHC agenda.</a:t>
          </a:r>
          <a:endParaRPr lang="en-IN" sz="1800" b="1" kern="1200" dirty="0"/>
        </a:p>
      </dsp:txBody>
      <dsp:txXfrm rot="-5400000">
        <a:off x="982935" y="44720"/>
        <a:ext cx="9545258" cy="823613"/>
      </dsp:txXfrm>
    </dsp:sp>
    <dsp:sp modelId="{EA787A53-A7A3-4711-8616-3703BFA74E7F}">
      <dsp:nvSpPr>
        <dsp:cNvPr id="0" name=""/>
        <dsp:cNvSpPr/>
      </dsp:nvSpPr>
      <dsp:spPr>
        <a:xfrm rot="5400000">
          <a:off x="-210629" y="1469819"/>
          <a:ext cx="1404193" cy="982935"/>
        </a:xfrm>
        <a:prstGeom prst="chevron">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b="1" kern="1200" dirty="0"/>
            <a:t>2</a:t>
          </a:r>
        </a:p>
      </dsp:txBody>
      <dsp:txXfrm rot="-5400000">
        <a:off x="1" y="1750658"/>
        <a:ext cx="982935" cy="421258"/>
      </dsp:txXfrm>
    </dsp:sp>
    <dsp:sp modelId="{62EAAD5D-88EA-464E-A934-6B2C78A030FA}">
      <dsp:nvSpPr>
        <dsp:cNvPr id="0" name=""/>
        <dsp:cNvSpPr/>
      </dsp:nvSpPr>
      <dsp:spPr>
        <a:xfrm rot="5400000">
          <a:off x="5321479" y="-3079354"/>
          <a:ext cx="912725" cy="9589814"/>
        </a:xfrm>
        <a:prstGeom prst="round2SameRect">
          <a:avLst/>
        </a:prstGeom>
        <a:solidFill>
          <a:schemeClr val="lt1">
            <a:alpha val="90000"/>
            <a:hueOff val="0"/>
            <a:satOff val="0"/>
            <a:lumOff val="0"/>
            <a:alphaOff val="0"/>
          </a:schemeClr>
        </a:soli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Times New Roman" pitchFamily="18" charset="0"/>
              <a:cs typeface="Times New Roman" pitchFamily="18" charset="0"/>
            </a:rPr>
            <a:t>Optimal utilization of existing resources to ensure that the greatest amount of health is bought for every rupee spent. </a:t>
          </a:r>
          <a:endParaRPr lang="en-IN" sz="1800" b="1" kern="1200" dirty="0"/>
        </a:p>
      </dsp:txBody>
      <dsp:txXfrm rot="-5400000">
        <a:off x="982935" y="1303746"/>
        <a:ext cx="9545258" cy="823613"/>
      </dsp:txXfrm>
    </dsp:sp>
    <dsp:sp modelId="{5DA768EC-8C5A-40B5-BF6A-B9069A4F572B}">
      <dsp:nvSpPr>
        <dsp:cNvPr id="0" name=""/>
        <dsp:cNvSpPr/>
      </dsp:nvSpPr>
      <dsp:spPr>
        <a:xfrm rot="5400000">
          <a:off x="-210629" y="2728845"/>
          <a:ext cx="1404193" cy="982935"/>
        </a:xfrm>
        <a:prstGeom prst="chevron">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b="1" kern="1200" dirty="0"/>
            <a:t>3</a:t>
          </a:r>
        </a:p>
      </dsp:txBody>
      <dsp:txXfrm rot="-5400000">
        <a:off x="1" y="3009684"/>
        <a:ext cx="982935" cy="421258"/>
      </dsp:txXfrm>
    </dsp:sp>
    <dsp:sp modelId="{A75C646A-7659-4F28-80BF-73C6F854E0D4}">
      <dsp:nvSpPr>
        <dsp:cNvPr id="0" name=""/>
        <dsp:cNvSpPr/>
      </dsp:nvSpPr>
      <dsp:spPr>
        <a:xfrm rot="5400000">
          <a:off x="5321479" y="-1820328"/>
          <a:ext cx="912725" cy="9589814"/>
        </a:xfrm>
        <a:prstGeom prst="round2SameRect">
          <a:avLst/>
        </a:prstGeom>
        <a:solidFill>
          <a:schemeClr val="lt1">
            <a:alpha val="90000"/>
            <a:hueOff val="0"/>
            <a:satOff val="0"/>
            <a:lumOff val="0"/>
            <a:alphaOff val="0"/>
          </a:schemeClr>
        </a:soli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Times New Roman" pitchFamily="18" charset="0"/>
              <a:cs typeface="Times New Roman" pitchFamily="18" charset="0"/>
            </a:rPr>
            <a:t>A challenge for the government  is to devise ways to reduce catastrophic out of pocket health expenditure and ensure affordable access to essential health care</a:t>
          </a:r>
          <a:endParaRPr lang="en-IN" sz="1800" b="1" kern="1200" dirty="0"/>
        </a:p>
      </dsp:txBody>
      <dsp:txXfrm rot="-5400000">
        <a:off x="982935" y="2562772"/>
        <a:ext cx="9545258" cy="823613"/>
      </dsp:txXfrm>
    </dsp:sp>
    <dsp:sp modelId="{F8C0395E-49AE-408D-91DB-D9C9E389CB6F}">
      <dsp:nvSpPr>
        <dsp:cNvPr id="0" name=""/>
        <dsp:cNvSpPr/>
      </dsp:nvSpPr>
      <dsp:spPr>
        <a:xfrm rot="5400000">
          <a:off x="-210629" y="3987871"/>
          <a:ext cx="1404193" cy="982935"/>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Times New Roman" pitchFamily="18" charset="0"/>
              <a:cs typeface="Times New Roman" pitchFamily="18" charset="0"/>
            </a:rPr>
            <a:t> 4</a:t>
          </a:r>
          <a:endParaRPr lang="en-IN" sz="1800" b="1" kern="1200" dirty="0"/>
        </a:p>
      </dsp:txBody>
      <dsp:txXfrm rot="-5400000">
        <a:off x="1" y="4268710"/>
        <a:ext cx="982935" cy="421258"/>
      </dsp:txXfrm>
    </dsp:sp>
    <dsp:sp modelId="{2C652BE7-7CE8-4E26-9C99-01D6B3A4609D}">
      <dsp:nvSpPr>
        <dsp:cNvPr id="0" name=""/>
        <dsp:cNvSpPr/>
      </dsp:nvSpPr>
      <dsp:spPr>
        <a:xfrm rot="5400000">
          <a:off x="5321479" y="-561301"/>
          <a:ext cx="912725" cy="9589814"/>
        </a:xfrm>
        <a:prstGeom prst="round2Same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Times New Roman" pitchFamily="18" charset="0"/>
              <a:cs typeface="Times New Roman" pitchFamily="18" charset="0"/>
            </a:rPr>
            <a:t>Health Technology Assessment (HTA), is a widely used methodology internationally for optimization of resource allocation in health. </a:t>
          </a:r>
          <a:endParaRPr lang="en-IN" sz="1800" b="1" kern="1200" dirty="0"/>
        </a:p>
      </dsp:txBody>
      <dsp:txXfrm rot="-5400000">
        <a:off x="982935" y="3821799"/>
        <a:ext cx="9545258" cy="823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A1411-3984-4BC9-9981-55CD8A388CBB}">
      <dsp:nvSpPr>
        <dsp:cNvPr id="0" name=""/>
        <dsp:cNvSpPr/>
      </dsp:nvSpPr>
      <dsp:spPr>
        <a:xfrm>
          <a:off x="811529" y="0"/>
          <a:ext cx="9197340" cy="51006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439D3C-F319-44B0-9C47-0754128F4286}">
      <dsp:nvSpPr>
        <dsp:cNvPr id="0" name=""/>
        <dsp:cNvSpPr/>
      </dsp:nvSpPr>
      <dsp:spPr>
        <a:xfrm>
          <a:off x="3467" y="1530191"/>
          <a:ext cx="1723543" cy="20402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a:solidFill>
                <a:srgbClr val="002060"/>
              </a:solidFill>
              <a:latin typeface="Times New Roman" panose="02020603050405020304" pitchFamily="18" charset="0"/>
              <a:cs typeface="Times New Roman" panose="02020603050405020304" pitchFamily="18" charset="0"/>
            </a:rPr>
            <a:t>Population to be included</a:t>
          </a:r>
        </a:p>
      </dsp:txBody>
      <dsp:txXfrm>
        <a:off x="87603" y="1614327"/>
        <a:ext cx="1555271" cy="1871982"/>
      </dsp:txXfrm>
    </dsp:sp>
    <dsp:sp modelId="{00D128F0-38DE-4AFF-A5EC-27D86AD7E2FD}">
      <dsp:nvSpPr>
        <dsp:cNvPr id="0" name=""/>
        <dsp:cNvSpPr/>
      </dsp:nvSpPr>
      <dsp:spPr>
        <a:xfrm>
          <a:off x="1821451" y="1530191"/>
          <a:ext cx="1723543" cy="20402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a:solidFill>
                <a:srgbClr val="002060"/>
              </a:solidFill>
              <a:latin typeface="Times New Roman" panose="02020603050405020304" pitchFamily="18" charset="0"/>
              <a:cs typeface="Times New Roman" panose="02020603050405020304" pitchFamily="18" charset="0"/>
            </a:rPr>
            <a:t>Intervention</a:t>
          </a:r>
        </a:p>
      </dsp:txBody>
      <dsp:txXfrm>
        <a:off x="1905587" y="1614327"/>
        <a:ext cx="1555271" cy="1871982"/>
      </dsp:txXfrm>
    </dsp:sp>
    <dsp:sp modelId="{29E7012A-2078-4547-BABE-84EF85F4F3FD}">
      <dsp:nvSpPr>
        <dsp:cNvPr id="0" name=""/>
        <dsp:cNvSpPr/>
      </dsp:nvSpPr>
      <dsp:spPr>
        <a:xfrm>
          <a:off x="3639435" y="1530191"/>
          <a:ext cx="1723543" cy="20402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a:solidFill>
                <a:srgbClr val="002060"/>
              </a:solidFill>
              <a:latin typeface="Times New Roman" panose="02020603050405020304" pitchFamily="18" charset="0"/>
              <a:cs typeface="Times New Roman" panose="02020603050405020304" pitchFamily="18" charset="0"/>
            </a:rPr>
            <a:t>Comparator</a:t>
          </a:r>
        </a:p>
      </dsp:txBody>
      <dsp:txXfrm>
        <a:off x="3723571" y="1614327"/>
        <a:ext cx="1555271" cy="1871982"/>
      </dsp:txXfrm>
    </dsp:sp>
    <dsp:sp modelId="{39B717D5-64DB-421F-98F5-1232917CDD3C}">
      <dsp:nvSpPr>
        <dsp:cNvPr id="0" name=""/>
        <dsp:cNvSpPr/>
      </dsp:nvSpPr>
      <dsp:spPr>
        <a:xfrm>
          <a:off x="5457420" y="1530191"/>
          <a:ext cx="1723543" cy="20402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a:solidFill>
                <a:srgbClr val="002060"/>
              </a:solidFill>
              <a:latin typeface="Times New Roman" panose="02020603050405020304" pitchFamily="18" charset="0"/>
              <a:cs typeface="Times New Roman" panose="02020603050405020304" pitchFamily="18" charset="0"/>
            </a:rPr>
            <a:t>Outcome</a:t>
          </a:r>
        </a:p>
      </dsp:txBody>
      <dsp:txXfrm>
        <a:off x="5541556" y="1614327"/>
        <a:ext cx="1555271" cy="1871982"/>
      </dsp:txXfrm>
    </dsp:sp>
    <dsp:sp modelId="{DC5A1228-6C39-4949-B74F-3E8AA2DDFB75}">
      <dsp:nvSpPr>
        <dsp:cNvPr id="0" name=""/>
        <dsp:cNvSpPr/>
      </dsp:nvSpPr>
      <dsp:spPr>
        <a:xfrm>
          <a:off x="7275404" y="1530191"/>
          <a:ext cx="1723543" cy="20402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a:solidFill>
                <a:srgbClr val="002060"/>
              </a:solidFill>
              <a:latin typeface="Times New Roman" panose="02020603050405020304" pitchFamily="18" charset="0"/>
              <a:cs typeface="Times New Roman" panose="02020603050405020304" pitchFamily="18" charset="0"/>
            </a:rPr>
            <a:t>Time frame for assessing</a:t>
          </a:r>
        </a:p>
      </dsp:txBody>
      <dsp:txXfrm>
        <a:off x="7359540" y="1614327"/>
        <a:ext cx="1555271" cy="1871982"/>
      </dsp:txXfrm>
    </dsp:sp>
    <dsp:sp modelId="{994219F2-11F8-4F49-A4F9-FBBD2658CFA7}">
      <dsp:nvSpPr>
        <dsp:cNvPr id="0" name=""/>
        <dsp:cNvSpPr/>
      </dsp:nvSpPr>
      <dsp:spPr>
        <a:xfrm>
          <a:off x="9093389" y="1530191"/>
          <a:ext cx="1723543" cy="20402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a:solidFill>
                <a:srgbClr val="002060"/>
              </a:solidFill>
              <a:latin typeface="Times New Roman" panose="02020603050405020304" pitchFamily="18" charset="0"/>
              <a:cs typeface="Times New Roman" panose="02020603050405020304" pitchFamily="18" charset="0"/>
            </a:rPr>
            <a:t>Setting of Interest</a:t>
          </a:r>
        </a:p>
      </dsp:txBody>
      <dsp:txXfrm>
        <a:off x="9177525" y="1614327"/>
        <a:ext cx="1555271" cy="187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18915-C68E-49B5-A133-049A83BBAA07}">
      <dsp:nvSpPr>
        <dsp:cNvPr id="0" name=""/>
        <dsp:cNvSpPr/>
      </dsp:nvSpPr>
      <dsp:spPr>
        <a:xfrm rot="16200000">
          <a:off x="-1494082" y="1500082"/>
          <a:ext cx="5105400" cy="2105235"/>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0" tIns="0" rIns="82550" bIns="0" numCol="1" spcCol="1270" anchor="ctr" anchorCtr="0">
          <a:noAutofit/>
        </a:bodyPr>
        <a:lstStyle/>
        <a:p>
          <a:pPr marL="0" lvl="0" indent="0" algn="just" defTabSz="577850">
            <a:lnSpc>
              <a:spcPct val="90000"/>
            </a:lnSpc>
            <a:spcBef>
              <a:spcPct val="0"/>
            </a:spcBef>
            <a:spcAft>
              <a:spcPct val="35000"/>
            </a:spcAft>
            <a:buNone/>
          </a:pPr>
          <a:r>
            <a:rPr lang="en-IN" sz="1300" kern="1200" dirty="0">
              <a:solidFill>
                <a:schemeClr val="tx1"/>
              </a:solidFill>
              <a:latin typeface="Times New Roman" pitchFamily="18" charset="0"/>
              <a:cs typeface="Times New Roman" pitchFamily="18" charset="0"/>
            </a:rPr>
            <a:t>The need arose with the 12th Five Year Plan for India by </a:t>
          </a:r>
          <a:r>
            <a:rPr lang="en-IN" sz="1300" b="1" kern="1200" dirty="0">
              <a:solidFill>
                <a:schemeClr val="tx1"/>
              </a:solidFill>
              <a:latin typeface="Times New Roman" pitchFamily="18" charset="0"/>
              <a:cs typeface="Times New Roman" pitchFamily="18" charset="0"/>
            </a:rPr>
            <a:t>Planning Commission </a:t>
          </a:r>
          <a:r>
            <a:rPr lang="en-IN" sz="1300" kern="1200" dirty="0">
              <a:solidFill>
                <a:schemeClr val="tx1"/>
              </a:solidFill>
              <a:latin typeface="Times New Roman" pitchFamily="18" charset="0"/>
              <a:cs typeface="Times New Roman" pitchFamily="18" charset="0"/>
            </a:rPr>
            <a:t>- to take into account 'cost effectiveness studies to frame clinical treatment guidelines‘ and to assess available therapies and technologies</a:t>
          </a:r>
        </a:p>
      </dsp:txBody>
      <dsp:txXfrm rot="5400000">
        <a:off x="6000" y="1021080"/>
        <a:ext cx="2105235" cy="3063240"/>
      </dsp:txXfrm>
    </dsp:sp>
    <dsp:sp modelId="{8BF9A096-6821-4D7B-891C-C4B6EEEA6F88}">
      <dsp:nvSpPr>
        <dsp:cNvPr id="0" name=""/>
        <dsp:cNvSpPr/>
      </dsp:nvSpPr>
      <dsp:spPr>
        <a:xfrm rot="16200000">
          <a:off x="769045" y="1500082"/>
          <a:ext cx="5105400" cy="2105235"/>
        </a:xfrm>
        <a:prstGeom prst="flowChartManualOperation">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just"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A commitment was made in the </a:t>
          </a:r>
          <a:r>
            <a:rPr lang="en-US" sz="1400" b="1" kern="1200" dirty="0">
              <a:solidFill>
                <a:schemeClr val="tx1"/>
              </a:solidFill>
              <a:latin typeface="Times New Roman" pitchFamily="18" charset="0"/>
              <a:cs typeface="Times New Roman" pitchFamily="18" charset="0"/>
            </a:rPr>
            <a:t>Parliament</a:t>
          </a:r>
          <a:r>
            <a:rPr lang="en-US" sz="1400" kern="1200" dirty="0">
              <a:solidFill>
                <a:schemeClr val="tx1"/>
              </a:solidFill>
              <a:latin typeface="Times New Roman" pitchFamily="18" charset="0"/>
              <a:cs typeface="Times New Roman" pitchFamily="18" charset="0"/>
            </a:rPr>
            <a:t> in response to a question raised that 'the need to establish such a board was discussed and recommended by 12th Plan Working Group on Health Research. </a:t>
          </a:r>
          <a:endParaRPr lang="en-IN" sz="1400" b="1" kern="1200" dirty="0">
            <a:solidFill>
              <a:schemeClr val="tx1"/>
            </a:solidFill>
            <a:latin typeface="Times New Roman" pitchFamily="18" charset="0"/>
            <a:cs typeface="Times New Roman" pitchFamily="18" charset="0"/>
          </a:endParaRPr>
        </a:p>
      </dsp:txBody>
      <dsp:txXfrm rot="5400000">
        <a:off x="2269127" y="1021080"/>
        <a:ext cx="2105235" cy="3063240"/>
      </dsp:txXfrm>
    </dsp:sp>
    <dsp:sp modelId="{2661558B-7895-44E6-B46F-307D4C2DE67C}">
      <dsp:nvSpPr>
        <dsp:cNvPr id="0" name=""/>
        <dsp:cNvSpPr/>
      </dsp:nvSpPr>
      <dsp:spPr>
        <a:xfrm rot="16200000">
          <a:off x="3032173" y="1500082"/>
          <a:ext cx="5105400" cy="2105235"/>
        </a:xfrm>
        <a:prstGeom prst="flowChartManualOperati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just" defTabSz="622300">
            <a:lnSpc>
              <a:spcPct val="90000"/>
            </a:lnSpc>
            <a:spcBef>
              <a:spcPct val="0"/>
            </a:spcBef>
            <a:spcAft>
              <a:spcPct val="35000"/>
            </a:spcAft>
            <a:buNone/>
          </a:pPr>
          <a:r>
            <a:rPr lang="en-US" sz="1400" b="1" kern="1200" dirty="0">
              <a:solidFill>
                <a:schemeClr val="tx1"/>
              </a:solidFill>
              <a:latin typeface="Times New Roman" pitchFamily="18" charset="0"/>
              <a:cs typeface="Times New Roman" pitchFamily="18" charset="0"/>
            </a:rPr>
            <a:t>The Parliamentary Standing Committee </a:t>
          </a:r>
          <a:r>
            <a:rPr lang="en-US" sz="1400" kern="1200" dirty="0">
              <a:solidFill>
                <a:schemeClr val="tx1"/>
              </a:solidFill>
              <a:latin typeface="Times New Roman" pitchFamily="18" charset="0"/>
              <a:cs typeface="Times New Roman" pitchFamily="18" charset="0"/>
            </a:rPr>
            <a:t>has also commented that DHR plans to focus on </a:t>
          </a:r>
          <a:r>
            <a:rPr lang="en-US" sz="1400" kern="1200" dirty="0" err="1">
              <a:solidFill>
                <a:schemeClr val="tx1"/>
              </a:solidFill>
              <a:latin typeface="Times New Roman" pitchFamily="18" charset="0"/>
              <a:cs typeface="Times New Roman" pitchFamily="18" charset="0"/>
            </a:rPr>
            <a:t>programmes</a:t>
          </a:r>
          <a:r>
            <a:rPr lang="en-US" sz="1400" kern="1200" dirty="0">
              <a:solidFill>
                <a:schemeClr val="tx1"/>
              </a:solidFill>
              <a:latin typeface="Times New Roman" pitchFamily="18" charset="0"/>
              <a:cs typeface="Times New Roman" pitchFamily="18" charset="0"/>
            </a:rPr>
            <a:t> aimed at making healthcare affordable for the poor / marginalized groups/ communities. </a:t>
          </a:r>
          <a:endParaRPr lang="en-IN" sz="1400" kern="1200" dirty="0">
            <a:solidFill>
              <a:schemeClr val="tx1"/>
            </a:solidFill>
            <a:latin typeface="Times New Roman" pitchFamily="18" charset="0"/>
            <a:cs typeface="Times New Roman" pitchFamily="18" charset="0"/>
          </a:endParaRPr>
        </a:p>
      </dsp:txBody>
      <dsp:txXfrm rot="5400000">
        <a:off x="4532255" y="1021080"/>
        <a:ext cx="2105235" cy="3063240"/>
      </dsp:txXfrm>
    </dsp:sp>
    <dsp:sp modelId="{E512BED0-DE70-4D15-9935-0C38190691E9}">
      <dsp:nvSpPr>
        <dsp:cNvPr id="0" name=""/>
        <dsp:cNvSpPr/>
      </dsp:nvSpPr>
      <dsp:spPr>
        <a:xfrm rot="16200000">
          <a:off x="5295301" y="1500082"/>
          <a:ext cx="5105400" cy="2105235"/>
        </a:xfrm>
        <a:prstGeom prst="flowChartManualOperation">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just" defTabSz="622300">
            <a:lnSpc>
              <a:spcPct val="90000"/>
            </a:lnSpc>
            <a:spcBef>
              <a:spcPct val="0"/>
            </a:spcBef>
            <a:spcAft>
              <a:spcPct val="35000"/>
            </a:spcAft>
            <a:buNone/>
          </a:pPr>
          <a:r>
            <a:rPr lang="en-US" sz="1400" kern="1200" dirty="0">
              <a:solidFill>
                <a:schemeClr val="tx1"/>
              </a:solidFill>
              <a:latin typeface="Times New Roman" pitchFamily="18" charset="0"/>
              <a:cs typeface="Times New Roman" pitchFamily="18" charset="0"/>
            </a:rPr>
            <a:t>The draft </a:t>
          </a:r>
          <a:r>
            <a:rPr lang="en-US" sz="1400" b="1" kern="1200" dirty="0">
              <a:solidFill>
                <a:schemeClr val="tx1"/>
              </a:solidFill>
              <a:latin typeface="Times New Roman" pitchFamily="18" charset="0"/>
              <a:cs typeface="Times New Roman" pitchFamily="18" charset="0"/>
            </a:rPr>
            <a:t>National Health Policy, 2015 and 2017 </a:t>
          </a:r>
          <a:r>
            <a:rPr lang="en-US" sz="1400" kern="1200" dirty="0">
              <a:solidFill>
                <a:schemeClr val="tx1"/>
              </a:solidFill>
              <a:latin typeface="Times New Roman" pitchFamily="18" charset="0"/>
              <a:cs typeface="Times New Roman" pitchFamily="18" charset="0"/>
            </a:rPr>
            <a:t>has highlighted the importance of HTA by stating `One important capacity with respect to introduction of new technologies and their uptake into public health </a:t>
          </a:r>
          <a:r>
            <a:rPr lang="en-US" sz="1400" kern="1200" dirty="0" err="1">
              <a:solidFill>
                <a:schemeClr val="tx1"/>
              </a:solidFill>
              <a:latin typeface="Times New Roman" pitchFamily="18" charset="0"/>
              <a:cs typeface="Times New Roman" pitchFamily="18" charset="0"/>
            </a:rPr>
            <a:t>programmes</a:t>
          </a:r>
          <a:r>
            <a:rPr lang="en-US" sz="1400" kern="1200" dirty="0">
              <a:solidFill>
                <a:schemeClr val="tx1"/>
              </a:solidFill>
              <a:latin typeface="Times New Roman" pitchFamily="18" charset="0"/>
              <a:cs typeface="Times New Roman" pitchFamily="18" charset="0"/>
            </a:rPr>
            <a:t> is </a:t>
          </a:r>
          <a:r>
            <a:rPr lang="en-US" sz="1400" b="1" kern="1200" dirty="0">
              <a:solidFill>
                <a:schemeClr val="tx1"/>
              </a:solidFill>
              <a:latin typeface="Times New Roman" pitchFamily="18" charset="0"/>
              <a:cs typeface="Times New Roman" pitchFamily="18" charset="0"/>
            </a:rPr>
            <a:t>Health Technology Assessment. </a:t>
          </a:r>
          <a:endParaRPr lang="en-IN" sz="1400" b="1" kern="1200" dirty="0">
            <a:solidFill>
              <a:schemeClr val="tx1"/>
            </a:solidFill>
            <a:latin typeface="Times New Roman" pitchFamily="18" charset="0"/>
            <a:cs typeface="Times New Roman" pitchFamily="18" charset="0"/>
          </a:endParaRPr>
        </a:p>
      </dsp:txBody>
      <dsp:txXfrm rot="5400000">
        <a:off x="6795383" y="1021080"/>
        <a:ext cx="2105235" cy="3063240"/>
      </dsp:txXfrm>
    </dsp:sp>
    <dsp:sp modelId="{41DF39F7-1615-4121-B8D3-8BF3011C1864}">
      <dsp:nvSpPr>
        <dsp:cNvPr id="0" name=""/>
        <dsp:cNvSpPr/>
      </dsp:nvSpPr>
      <dsp:spPr>
        <a:xfrm rot="16200000">
          <a:off x="7558429" y="1500082"/>
          <a:ext cx="5105400" cy="2105235"/>
        </a:xfrm>
        <a:prstGeom prst="flowChartManualOperati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just" defTabSz="622300">
            <a:lnSpc>
              <a:spcPct val="90000"/>
            </a:lnSpc>
            <a:spcBef>
              <a:spcPct val="0"/>
            </a:spcBef>
            <a:spcAft>
              <a:spcPct val="35000"/>
            </a:spcAft>
            <a:buNone/>
          </a:pPr>
          <a:r>
            <a:rPr lang="en-IN" sz="1400" b="1" kern="1200" dirty="0">
              <a:solidFill>
                <a:schemeClr val="tx1"/>
              </a:solidFill>
              <a:latin typeface="Times New Roman" pitchFamily="18" charset="0"/>
              <a:cs typeface="Times New Roman" pitchFamily="18" charset="0"/>
            </a:rPr>
            <a:t>The concept note was approved by </a:t>
          </a:r>
          <a:r>
            <a:rPr lang="en-IN" sz="1400" b="1" kern="1200" dirty="0" err="1">
              <a:solidFill>
                <a:schemeClr val="tx1"/>
              </a:solidFill>
              <a:latin typeface="Times New Roman" pitchFamily="18" charset="0"/>
              <a:cs typeface="Times New Roman" pitchFamily="18" charset="0"/>
            </a:rPr>
            <a:t>Hon’ble</a:t>
          </a:r>
          <a:r>
            <a:rPr lang="en-IN" sz="1400" b="1" kern="1200" dirty="0">
              <a:solidFill>
                <a:schemeClr val="tx1"/>
              </a:solidFill>
              <a:latin typeface="Times New Roman" pitchFamily="18" charset="0"/>
              <a:cs typeface="Times New Roman" pitchFamily="18" charset="0"/>
            </a:rPr>
            <a:t> HFM on 09/09/2016 (F. No. V-25011/476/2016-HR). The board was approved as MTAB board and the division is operational by the name of Health Technology Assessment in India (</a:t>
          </a:r>
          <a:r>
            <a:rPr lang="en-IN" sz="1400" b="1" kern="1200" dirty="0" err="1">
              <a:solidFill>
                <a:schemeClr val="tx1"/>
              </a:solidFill>
              <a:latin typeface="Times New Roman" pitchFamily="18" charset="0"/>
              <a:cs typeface="Times New Roman" pitchFamily="18" charset="0"/>
            </a:rPr>
            <a:t>HTAIn</a:t>
          </a:r>
          <a:r>
            <a:rPr lang="en-IN" sz="1400" b="1" kern="1200" dirty="0">
              <a:solidFill>
                <a:schemeClr val="tx1"/>
              </a:solidFill>
              <a:latin typeface="Times New Roman" pitchFamily="18" charset="0"/>
              <a:cs typeface="Times New Roman" pitchFamily="18" charset="0"/>
            </a:rPr>
            <a:t>). </a:t>
          </a:r>
          <a:r>
            <a:rPr lang="en-US" sz="1400" kern="1200" dirty="0">
              <a:solidFill>
                <a:schemeClr val="tx1"/>
              </a:solidFill>
              <a:latin typeface="Times New Roman" pitchFamily="18" charset="0"/>
              <a:cs typeface="Times New Roman" pitchFamily="18" charset="0"/>
            </a:rPr>
            <a:t>. </a:t>
          </a:r>
          <a:endParaRPr lang="en-IN" sz="1400" kern="1200" dirty="0">
            <a:solidFill>
              <a:schemeClr val="tx1"/>
            </a:solidFill>
            <a:latin typeface="Times New Roman" pitchFamily="18" charset="0"/>
            <a:cs typeface="Times New Roman" pitchFamily="18" charset="0"/>
          </a:endParaRPr>
        </a:p>
      </dsp:txBody>
      <dsp:txXfrm rot="5400000">
        <a:off x="9058511" y="1021080"/>
        <a:ext cx="2105235" cy="3063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F1287-CC6D-4C78-BDE2-80FB45EF92E8}">
      <dsp:nvSpPr>
        <dsp:cNvPr id="0" name=""/>
        <dsp:cNvSpPr/>
      </dsp:nvSpPr>
      <dsp:spPr>
        <a:xfrm>
          <a:off x="-6337545" y="-970137"/>
          <a:ext cx="7549216" cy="7549216"/>
        </a:xfrm>
        <a:prstGeom prst="blockArc">
          <a:avLst>
            <a:gd name="adj1" fmla="val 18900000"/>
            <a:gd name="adj2" fmla="val 2700000"/>
            <a:gd name="adj3" fmla="val 286"/>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8A8DFA-1495-4AA3-BB19-8ACAFA0E3652}">
      <dsp:nvSpPr>
        <dsp:cNvPr id="0" name=""/>
        <dsp:cNvSpPr/>
      </dsp:nvSpPr>
      <dsp:spPr>
        <a:xfrm>
          <a:off x="393467" y="254982"/>
          <a:ext cx="5018053" cy="50974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Topic Selection</a:t>
          </a:r>
          <a:endParaRPr lang="en-GB" sz="1800" b="1" kern="1200" dirty="0">
            <a:solidFill>
              <a:schemeClr val="tx1"/>
            </a:solidFill>
          </a:endParaRPr>
        </a:p>
      </dsp:txBody>
      <dsp:txXfrm>
        <a:off x="393467" y="254982"/>
        <a:ext cx="5018053" cy="509740"/>
      </dsp:txXfrm>
    </dsp:sp>
    <dsp:sp modelId="{1C503AC9-284C-4194-8EFF-64B9D131C9C8}">
      <dsp:nvSpPr>
        <dsp:cNvPr id="0" name=""/>
        <dsp:cNvSpPr/>
      </dsp:nvSpPr>
      <dsp:spPr>
        <a:xfrm>
          <a:off x="74879" y="191264"/>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B3CABF6-A468-47C8-BD54-650C88D3078D}">
      <dsp:nvSpPr>
        <dsp:cNvPr id="0" name=""/>
        <dsp:cNvSpPr/>
      </dsp:nvSpPr>
      <dsp:spPr>
        <a:xfrm>
          <a:off x="855083" y="1020042"/>
          <a:ext cx="4556437" cy="509740"/>
        </a:xfrm>
        <a:prstGeom prst="rect">
          <a:avLst/>
        </a:prstGeom>
        <a:gradFill rotWithShape="0">
          <a:gsLst>
            <a:gs pos="0">
              <a:schemeClr val="accent5">
                <a:hueOff val="-1655646"/>
                <a:satOff val="6635"/>
                <a:lumOff val="1438"/>
                <a:alphaOff val="0"/>
                <a:tint val="50000"/>
                <a:satMod val="300000"/>
              </a:schemeClr>
            </a:gs>
            <a:gs pos="35000">
              <a:schemeClr val="accent5">
                <a:hueOff val="-1655646"/>
                <a:satOff val="6635"/>
                <a:lumOff val="1438"/>
                <a:alphaOff val="0"/>
                <a:tint val="37000"/>
                <a:satMod val="300000"/>
              </a:schemeClr>
            </a:gs>
            <a:gs pos="100000">
              <a:schemeClr val="accent5">
                <a:hueOff val="-1655646"/>
                <a:satOff val="6635"/>
                <a:lumOff val="143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Technical partner identification</a:t>
          </a:r>
          <a:r>
            <a:rPr lang="en-GB" sz="1800" kern="1200">
              <a:solidFill>
                <a:schemeClr val="tx1"/>
              </a:solidFill>
            </a:rPr>
            <a:t>	</a:t>
          </a:r>
          <a:endParaRPr lang="en-GB" sz="1800" kern="1200" dirty="0">
            <a:solidFill>
              <a:schemeClr val="tx1"/>
            </a:solidFill>
          </a:endParaRPr>
        </a:p>
      </dsp:txBody>
      <dsp:txXfrm>
        <a:off x="855083" y="1020042"/>
        <a:ext cx="4556437" cy="509740"/>
      </dsp:txXfrm>
    </dsp:sp>
    <dsp:sp modelId="{D3421D95-6231-4A65-824C-BC09B5E0D607}">
      <dsp:nvSpPr>
        <dsp:cNvPr id="0" name=""/>
        <dsp:cNvSpPr/>
      </dsp:nvSpPr>
      <dsp:spPr>
        <a:xfrm>
          <a:off x="536495" y="956324"/>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1655646"/>
              <a:satOff val="6635"/>
              <a:lumOff val="1438"/>
              <a:alphaOff val="0"/>
            </a:schemeClr>
          </a:solidFill>
          <a:prstDash val="solid"/>
        </a:ln>
        <a:effectLst/>
      </dsp:spPr>
      <dsp:style>
        <a:lnRef idx="1">
          <a:scrgbClr r="0" g="0" b="0"/>
        </a:lnRef>
        <a:fillRef idx="2">
          <a:scrgbClr r="0" g="0" b="0"/>
        </a:fillRef>
        <a:effectRef idx="0">
          <a:scrgbClr r="0" g="0" b="0"/>
        </a:effectRef>
        <a:fontRef idx="minor"/>
      </dsp:style>
    </dsp:sp>
    <dsp:sp modelId="{27974002-9F23-47F3-BDB1-0734651077F1}">
      <dsp:nvSpPr>
        <dsp:cNvPr id="0" name=""/>
        <dsp:cNvSpPr/>
      </dsp:nvSpPr>
      <dsp:spPr>
        <a:xfrm>
          <a:off x="1108046" y="1784540"/>
          <a:ext cx="4303474" cy="509740"/>
        </a:xfrm>
        <a:prstGeom prst="rect">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Proposal development </a:t>
          </a:r>
          <a:r>
            <a:rPr lang="en-GB" sz="1800" kern="1200">
              <a:solidFill>
                <a:schemeClr val="tx1"/>
              </a:solidFill>
            </a:rPr>
            <a:t>	</a:t>
          </a:r>
          <a:endParaRPr lang="en-GB" sz="1800" kern="1200" dirty="0">
            <a:solidFill>
              <a:schemeClr val="tx1"/>
            </a:solidFill>
          </a:endParaRPr>
        </a:p>
      </dsp:txBody>
      <dsp:txXfrm>
        <a:off x="1108046" y="1784540"/>
        <a:ext cx="4303474" cy="509740"/>
      </dsp:txXfrm>
    </dsp:sp>
    <dsp:sp modelId="{99800881-201B-4C74-86DB-0AEFA69A53B8}">
      <dsp:nvSpPr>
        <dsp:cNvPr id="0" name=""/>
        <dsp:cNvSpPr/>
      </dsp:nvSpPr>
      <dsp:spPr>
        <a:xfrm>
          <a:off x="789458" y="1720823"/>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3311292"/>
              <a:satOff val="13270"/>
              <a:lumOff val="2876"/>
              <a:alphaOff val="0"/>
            </a:schemeClr>
          </a:solidFill>
          <a:prstDash val="solid"/>
        </a:ln>
        <a:effectLst/>
      </dsp:spPr>
      <dsp:style>
        <a:lnRef idx="1">
          <a:scrgbClr r="0" g="0" b="0"/>
        </a:lnRef>
        <a:fillRef idx="2">
          <a:scrgbClr r="0" g="0" b="0"/>
        </a:fillRef>
        <a:effectRef idx="0">
          <a:scrgbClr r="0" g="0" b="0"/>
        </a:effectRef>
        <a:fontRef idx="minor"/>
      </dsp:style>
    </dsp:sp>
    <dsp:sp modelId="{3D65CF61-34B5-4871-80FC-3FAEF3D794A8}">
      <dsp:nvSpPr>
        <dsp:cNvPr id="0" name=""/>
        <dsp:cNvSpPr/>
      </dsp:nvSpPr>
      <dsp:spPr>
        <a:xfrm>
          <a:off x="1188815" y="2549600"/>
          <a:ext cx="4222705" cy="509740"/>
        </a:xfrm>
        <a:prstGeom prst="rect">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Research and analysis</a:t>
          </a:r>
          <a:endParaRPr lang="en-GB" sz="1800" b="1" kern="1200" dirty="0">
            <a:solidFill>
              <a:schemeClr val="tx1"/>
            </a:solidFill>
          </a:endParaRPr>
        </a:p>
      </dsp:txBody>
      <dsp:txXfrm>
        <a:off x="1188815" y="2549600"/>
        <a:ext cx="4222705" cy="509740"/>
      </dsp:txXfrm>
    </dsp:sp>
    <dsp:sp modelId="{DEFDBB48-6FA5-4880-9B61-E7B77D6C1FEB}">
      <dsp:nvSpPr>
        <dsp:cNvPr id="0" name=""/>
        <dsp:cNvSpPr/>
      </dsp:nvSpPr>
      <dsp:spPr>
        <a:xfrm>
          <a:off x="870227" y="2485882"/>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966938"/>
              <a:satOff val="19906"/>
              <a:lumOff val="4314"/>
              <a:alphaOff val="0"/>
            </a:schemeClr>
          </a:solidFill>
          <a:prstDash val="solid"/>
        </a:ln>
        <a:effectLst/>
      </dsp:spPr>
      <dsp:style>
        <a:lnRef idx="1">
          <a:scrgbClr r="0" g="0" b="0"/>
        </a:lnRef>
        <a:fillRef idx="2">
          <a:scrgbClr r="0" g="0" b="0"/>
        </a:fillRef>
        <a:effectRef idx="0">
          <a:scrgbClr r="0" g="0" b="0"/>
        </a:effectRef>
        <a:fontRef idx="minor"/>
      </dsp:style>
    </dsp:sp>
    <dsp:sp modelId="{55A2F9B0-0F9A-42FA-9901-8F3036E598DC}">
      <dsp:nvSpPr>
        <dsp:cNvPr id="0" name=""/>
        <dsp:cNvSpPr/>
      </dsp:nvSpPr>
      <dsp:spPr>
        <a:xfrm>
          <a:off x="1108046" y="3314659"/>
          <a:ext cx="4303474" cy="509740"/>
        </a:xfrm>
        <a:prstGeom prst="rect">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Appraisal of the evidence </a:t>
          </a:r>
          <a:endParaRPr lang="en-GB" sz="1800" b="1" kern="1200" dirty="0">
            <a:solidFill>
              <a:schemeClr val="tx1"/>
            </a:solidFill>
          </a:endParaRPr>
        </a:p>
      </dsp:txBody>
      <dsp:txXfrm>
        <a:off x="1108046" y="3314659"/>
        <a:ext cx="4303474" cy="509740"/>
      </dsp:txXfrm>
    </dsp:sp>
    <dsp:sp modelId="{F5B4C46E-B130-4748-99F9-D03C5CFC513C}">
      <dsp:nvSpPr>
        <dsp:cNvPr id="0" name=""/>
        <dsp:cNvSpPr/>
      </dsp:nvSpPr>
      <dsp:spPr>
        <a:xfrm>
          <a:off x="789458" y="3250942"/>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6622584"/>
              <a:satOff val="26541"/>
              <a:lumOff val="5752"/>
              <a:alphaOff val="0"/>
            </a:schemeClr>
          </a:solidFill>
          <a:prstDash val="solid"/>
        </a:ln>
        <a:effectLst/>
      </dsp:spPr>
      <dsp:style>
        <a:lnRef idx="1">
          <a:scrgbClr r="0" g="0" b="0"/>
        </a:lnRef>
        <a:fillRef idx="2">
          <a:scrgbClr r="0" g="0" b="0"/>
        </a:fillRef>
        <a:effectRef idx="0">
          <a:scrgbClr r="0" g="0" b="0"/>
        </a:effectRef>
        <a:fontRef idx="minor"/>
      </dsp:style>
    </dsp:sp>
    <dsp:sp modelId="{B0F15615-9F6D-4CDF-8247-E1BE8E997851}">
      <dsp:nvSpPr>
        <dsp:cNvPr id="0" name=""/>
        <dsp:cNvSpPr/>
      </dsp:nvSpPr>
      <dsp:spPr>
        <a:xfrm>
          <a:off x="855083" y="4079158"/>
          <a:ext cx="4556437" cy="509740"/>
        </a:xfrm>
        <a:prstGeom prst="rect">
          <a:avLst/>
        </a:prstGeom>
        <a:gradFill rotWithShape="0">
          <a:gsLst>
            <a:gs pos="0">
              <a:schemeClr val="accent5">
                <a:hueOff val="-8278230"/>
                <a:satOff val="33176"/>
                <a:lumOff val="7190"/>
                <a:alphaOff val="0"/>
                <a:tint val="50000"/>
                <a:satMod val="300000"/>
              </a:schemeClr>
            </a:gs>
            <a:gs pos="35000">
              <a:schemeClr val="accent5">
                <a:hueOff val="-8278230"/>
                <a:satOff val="33176"/>
                <a:lumOff val="7190"/>
                <a:alphaOff val="0"/>
                <a:tint val="37000"/>
                <a:satMod val="300000"/>
              </a:schemeClr>
            </a:gs>
            <a:gs pos="100000">
              <a:schemeClr val="accent5">
                <a:hueOff val="-8278230"/>
                <a:satOff val="33176"/>
                <a:lumOff val="71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Approval by the Board</a:t>
          </a:r>
          <a:endParaRPr lang="en-GB" sz="1800" b="1" kern="1200" dirty="0">
            <a:solidFill>
              <a:schemeClr val="tx1"/>
            </a:solidFill>
          </a:endParaRPr>
        </a:p>
      </dsp:txBody>
      <dsp:txXfrm>
        <a:off x="855083" y="4079158"/>
        <a:ext cx="4556437" cy="509740"/>
      </dsp:txXfrm>
    </dsp:sp>
    <dsp:sp modelId="{8D6B11D3-0F14-4204-ABE4-38CCEB113479}">
      <dsp:nvSpPr>
        <dsp:cNvPr id="0" name=""/>
        <dsp:cNvSpPr/>
      </dsp:nvSpPr>
      <dsp:spPr>
        <a:xfrm>
          <a:off x="536495" y="4015440"/>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8278230"/>
              <a:satOff val="33176"/>
              <a:lumOff val="7190"/>
              <a:alphaOff val="0"/>
            </a:schemeClr>
          </a:solidFill>
          <a:prstDash val="solid"/>
        </a:ln>
        <a:effectLst/>
      </dsp:spPr>
      <dsp:style>
        <a:lnRef idx="1">
          <a:scrgbClr r="0" g="0" b="0"/>
        </a:lnRef>
        <a:fillRef idx="2">
          <a:scrgbClr r="0" g="0" b="0"/>
        </a:fillRef>
        <a:effectRef idx="0">
          <a:scrgbClr r="0" g="0" b="0"/>
        </a:effectRef>
        <a:fontRef idx="minor"/>
      </dsp:style>
    </dsp:sp>
    <dsp:sp modelId="{0966ECA0-9DC2-4ECC-A6E6-F1BE0567115C}">
      <dsp:nvSpPr>
        <dsp:cNvPr id="0" name=""/>
        <dsp:cNvSpPr/>
      </dsp:nvSpPr>
      <dsp:spPr>
        <a:xfrm>
          <a:off x="393467" y="4844217"/>
          <a:ext cx="5018053" cy="509740"/>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460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Implementation by the User Departments</a:t>
          </a:r>
          <a:endParaRPr lang="en-GB" sz="1800" b="1" kern="1200" dirty="0">
            <a:solidFill>
              <a:schemeClr val="tx1"/>
            </a:solidFill>
          </a:endParaRPr>
        </a:p>
      </dsp:txBody>
      <dsp:txXfrm>
        <a:off x="393467" y="4844217"/>
        <a:ext cx="5018053" cy="509740"/>
      </dsp:txXfrm>
    </dsp:sp>
    <dsp:sp modelId="{FEDAD2EF-E79E-4B1D-9749-8350FCC6547E}">
      <dsp:nvSpPr>
        <dsp:cNvPr id="0" name=""/>
        <dsp:cNvSpPr/>
      </dsp:nvSpPr>
      <dsp:spPr>
        <a:xfrm>
          <a:off x="74879" y="4780500"/>
          <a:ext cx="637175" cy="63717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9933876"/>
              <a:satOff val="39811"/>
              <a:lumOff val="862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DDC00-A943-498C-8C86-FFAABD85DCB4}">
      <dsp:nvSpPr>
        <dsp:cNvPr id="0" name=""/>
        <dsp:cNvSpPr/>
      </dsp:nvSpPr>
      <dsp:spPr>
        <a:xfrm>
          <a:off x="0" y="0"/>
          <a:ext cx="8683752" cy="9326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IN" sz="2500" b="1" kern="1200" dirty="0">
              <a:solidFill>
                <a:schemeClr val="tx1"/>
              </a:solidFill>
              <a:latin typeface="Times New Roman" pitchFamily="18" charset="0"/>
              <a:cs typeface="Times New Roman" pitchFamily="18" charset="0"/>
            </a:rPr>
            <a:t>16 Resource Centres approved and 8 centres functional</a:t>
          </a:r>
        </a:p>
      </dsp:txBody>
      <dsp:txXfrm>
        <a:off x="27317" y="27317"/>
        <a:ext cx="7568185" cy="878054"/>
      </dsp:txXfrm>
    </dsp:sp>
    <dsp:sp modelId="{DD2DBC02-6E7C-4293-BE56-07DFC643C403}">
      <dsp:nvSpPr>
        <dsp:cNvPr id="0" name=""/>
        <dsp:cNvSpPr/>
      </dsp:nvSpPr>
      <dsp:spPr>
        <a:xfrm>
          <a:off x="648462" y="1062228"/>
          <a:ext cx="8683752" cy="9326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IN" sz="2500" b="1" kern="1200" dirty="0">
              <a:solidFill>
                <a:schemeClr val="tx1"/>
              </a:solidFill>
              <a:latin typeface="Times New Roman" pitchFamily="18" charset="0"/>
              <a:cs typeface="Times New Roman" pitchFamily="18" charset="0"/>
            </a:rPr>
            <a:t>10 Technical Partners established.</a:t>
          </a:r>
        </a:p>
      </dsp:txBody>
      <dsp:txXfrm>
        <a:off x="675779" y="1089545"/>
        <a:ext cx="7374408" cy="878054"/>
      </dsp:txXfrm>
    </dsp:sp>
    <dsp:sp modelId="{9A6E5A5F-9B60-408E-B6F0-F48A1D854B34}">
      <dsp:nvSpPr>
        <dsp:cNvPr id="0" name=""/>
        <dsp:cNvSpPr/>
      </dsp:nvSpPr>
      <dsp:spPr>
        <a:xfrm>
          <a:off x="1296924" y="2124456"/>
          <a:ext cx="8683752" cy="9326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IN" sz="2500" b="1" kern="1200" dirty="0">
              <a:solidFill>
                <a:schemeClr val="tx1"/>
              </a:solidFill>
              <a:latin typeface="Times New Roman" pitchFamily="18" charset="0"/>
              <a:cs typeface="Times New Roman" pitchFamily="18" charset="0"/>
            </a:rPr>
            <a:t>16 Technical Appraisal Committee Meetings Conducted</a:t>
          </a:r>
        </a:p>
      </dsp:txBody>
      <dsp:txXfrm>
        <a:off x="1324241" y="2151773"/>
        <a:ext cx="7374408" cy="878054"/>
      </dsp:txXfrm>
    </dsp:sp>
    <dsp:sp modelId="{86EEDED3-BBEC-4092-8FE0-C385DEFDEA23}">
      <dsp:nvSpPr>
        <dsp:cNvPr id="0" name=""/>
        <dsp:cNvSpPr/>
      </dsp:nvSpPr>
      <dsp:spPr>
        <a:xfrm>
          <a:off x="1945386" y="3186684"/>
          <a:ext cx="8683752" cy="932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IN" sz="2500" b="1" kern="1200" dirty="0">
              <a:solidFill>
                <a:schemeClr val="tx1"/>
              </a:solidFill>
              <a:latin typeface="Times New Roman" pitchFamily="18" charset="0"/>
              <a:cs typeface="Times New Roman" pitchFamily="18" charset="0"/>
            </a:rPr>
            <a:t>2 Board Meetings Conducted</a:t>
          </a:r>
        </a:p>
      </dsp:txBody>
      <dsp:txXfrm>
        <a:off x="1972703" y="3214001"/>
        <a:ext cx="7374408" cy="878054"/>
      </dsp:txXfrm>
    </dsp:sp>
    <dsp:sp modelId="{2F4A47C2-0F9A-485B-91AE-18666C3CBF4B}">
      <dsp:nvSpPr>
        <dsp:cNvPr id="0" name=""/>
        <dsp:cNvSpPr/>
      </dsp:nvSpPr>
      <dsp:spPr>
        <a:xfrm>
          <a:off x="2593848" y="4248912"/>
          <a:ext cx="8683752" cy="932688"/>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IN" sz="2500" b="1" kern="1200" dirty="0">
              <a:solidFill>
                <a:schemeClr val="tx1"/>
              </a:solidFill>
              <a:latin typeface="Times New Roman" pitchFamily="18" charset="0"/>
              <a:cs typeface="Times New Roman" pitchFamily="18" charset="0"/>
            </a:rPr>
            <a:t>5 Studies completed and policy brief prepared for disseminations of the recommendations </a:t>
          </a:r>
        </a:p>
      </dsp:txBody>
      <dsp:txXfrm>
        <a:off x="2621165" y="4276229"/>
        <a:ext cx="7374408" cy="878054"/>
      </dsp:txXfrm>
    </dsp:sp>
    <dsp:sp modelId="{30F1B4E4-51A1-4507-98F7-24E54746A3C3}">
      <dsp:nvSpPr>
        <dsp:cNvPr id="0" name=""/>
        <dsp:cNvSpPr/>
      </dsp:nvSpPr>
      <dsp:spPr>
        <a:xfrm>
          <a:off x="8077504" y="681380"/>
          <a:ext cx="606247" cy="60624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IN" sz="2900" b="1" kern="1200">
            <a:solidFill>
              <a:schemeClr val="tx1"/>
            </a:solidFill>
            <a:latin typeface="Times New Roman" pitchFamily="18" charset="0"/>
            <a:cs typeface="Times New Roman" pitchFamily="18" charset="0"/>
          </a:endParaRPr>
        </a:p>
      </dsp:txBody>
      <dsp:txXfrm>
        <a:off x="8213910" y="681380"/>
        <a:ext cx="333435" cy="456201"/>
      </dsp:txXfrm>
    </dsp:sp>
    <dsp:sp modelId="{083B8966-14BE-42EC-8804-A1B4C1CF341A}">
      <dsp:nvSpPr>
        <dsp:cNvPr id="0" name=""/>
        <dsp:cNvSpPr/>
      </dsp:nvSpPr>
      <dsp:spPr>
        <a:xfrm>
          <a:off x="8725966" y="1743608"/>
          <a:ext cx="606247" cy="606247"/>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IN" sz="2900" b="1" kern="1200">
            <a:solidFill>
              <a:schemeClr val="tx1"/>
            </a:solidFill>
            <a:latin typeface="Times New Roman" pitchFamily="18" charset="0"/>
            <a:cs typeface="Times New Roman" pitchFamily="18" charset="0"/>
          </a:endParaRPr>
        </a:p>
      </dsp:txBody>
      <dsp:txXfrm>
        <a:off x="8862372" y="1743608"/>
        <a:ext cx="333435" cy="456201"/>
      </dsp:txXfrm>
    </dsp:sp>
    <dsp:sp modelId="{AFF92488-06DE-4C3A-9CF9-CC8CA0262B9A}">
      <dsp:nvSpPr>
        <dsp:cNvPr id="0" name=""/>
        <dsp:cNvSpPr/>
      </dsp:nvSpPr>
      <dsp:spPr>
        <a:xfrm>
          <a:off x="9374428" y="2790291"/>
          <a:ext cx="606247" cy="606247"/>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IN" sz="2900" b="1" kern="1200">
            <a:solidFill>
              <a:schemeClr val="tx1"/>
            </a:solidFill>
            <a:latin typeface="Times New Roman" pitchFamily="18" charset="0"/>
            <a:cs typeface="Times New Roman" pitchFamily="18" charset="0"/>
          </a:endParaRPr>
        </a:p>
      </dsp:txBody>
      <dsp:txXfrm>
        <a:off x="9510834" y="2790291"/>
        <a:ext cx="333435" cy="456201"/>
      </dsp:txXfrm>
    </dsp:sp>
    <dsp:sp modelId="{9AE7606E-6160-4562-8F24-1E24756675D6}">
      <dsp:nvSpPr>
        <dsp:cNvPr id="0" name=""/>
        <dsp:cNvSpPr/>
      </dsp:nvSpPr>
      <dsp:spPr>
        <a:xfrm>
          <a:off x="10022890" y="3862882"/>
          <a:ext cx="606247" cy="60624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IN" sz="2900" b="1" kern="1200">
            <a:solidFill>
              <a:schemeClr val="tx1"/>
            </a:solidFill>
            <a:latin typeface="Times New Roman" pitchFamily="18" charset="0"/>
            <a:cs typeface="Times New Roman" pitchFamily="18" charset="0"/>
          </a:endParaRPr>
        </a:p>
      </dsp:txBody>
      <dsp:txXfrm>
        <a:off x="10159296" y="3862882"/>
        <a:ext cx="333435" cy="4562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97249-6E25-4489-9F4B-8D750C44EE9F}">
      <dsp:nvSpPr>
        <dsp:cNvPr id="0" name=""/>
        <dsp:cNvSpPr/>
      </dsp:nvSpPr>
      <dsp:spPr>
        <a:xfrm>
          <a:off x="-144267" y="0"/>
          <a:ext cx="9026126" cy="113842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b="1" kern="1200" dirty="0">
              <a:solidFill>
                <a:schemeClr val="tx1"/>
              </a:solidFill>
              <a:latin typeface="Times New Roman" pitchFamily="18" charset="0"/>
              <a:cs typeface="Times New Roman" pitchFamily="18" charset="0"/>
            </a:rPr>
            <a:t>24 ongoing Studies and 29 new topics received from Central and  State Governments of India</a:t>
          </a:r>
        </a:p>
      </dsp:txBody>
      <dsp:txXfrm>
        <a:off x="-110924" y="33343"/>
        <a:ext cx="7576032" cy="1071742"/>
      </dsp:txXfrm>
    </dsp:sp>
    <dsp:sp modelId="{53DF05AA-02FD-4E2F-9AA6-7834C495E252}">
      <dsp:nvSpPr>
        <dsp:cNvPr id="0" name=""/>
        <dsp:cNvSpPr/>
      </dsp:nvSpPr>
      <dsp:spPr>
        <a:xfrm>
          <a:off x="508002" y="1296543"/>
          <a:ext cx="8983458" cy="1138428"/>
        </a:xfrm>
        <a:prstGeom prst="roundRect">
          <a:avLst>
            <a:gd name="adj" fmla="val 1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b="1" kern="1200" dirty="0">
              <a:solidFill>
                <a:schemeClr val="tx1"/>
              </a:solidFill>
              <a:latin typeface="Times New Roman" pitchFamily="18" charset="0"/>
              <a:cs typeface="Times New Roman" pitchFamily="18" charset="0"/>
            </a:rPr>
            <a:t>A </a:t>
          </a:r>
          <a:r>
            <a:rPr lang="en-IN" sz="2200" b="1" kern="1200" dirty="0" err="1">
              <a:solidFill>
                <a:schemeClr val="tx1"/>
              </a:solidFill>
              <a:latin typeface="Times New Roman" pitchFamily="18" charset="0"/>
              <a:cs typeface="Times New Roman" pitchFamily="18" charset="0"/>
            </a:rPr>
            <a:t>multicentric</a:t>
          </a:r>
          <a:r>
            <a:rPr lang="en-IN" sz="2200" b="1" kern="1200" dirty="0">
              <a:solidFill>
                <a:schemeClr val="tx1"/>
              </a:solidFill>
              <a:latin typeface="Times New Roman" pitchFamily="18" charset="0"/>
              <a:cs typeface="Times New Roman" pitchFamily="18" charset="0"/>
            </a:rPr>
            <a:t> Costing Study of Health Care Services in India has been initiated in 16 States to support the </a:t>
          </a:r>
          <a:r>
            <a:rPr lang="en-IN" sz="2200" b="1" kern="1200" dirty="0" err="1">
              <a:solidFill>
                <a:schemeClr val="tx1"/>
              </a:solidFill>
              <a:latin typeface="Times New Roman" pitchFamily="18" charset="0"/>
              <a:cs typeface="Times New Roman" pitchFamily="18" charset="0"/>
            </a:rPr>
            <a:t>Ayushmann</a:t>
          </a:r>
          <a:r>
            <a:rPr lang="en-IN" sz="2200" b="1" kern="1200" dirty="0">
              <a:solidFill>
                <a:schemeClr val="tx1"/>
              </a:solidFill>
              <a:latin typeface="Times New Roman" pitchFamily="18" charset="0"/>
              <a:cs typeface="Times New Roman" pitchFamily="18" charset="0"/>
            </a:rPr>
            <a:t> Bharat-PMJAY.</a:t>
          </a:r>
        </a:p>
      </dsp:txBody>
      <dsp:txXfrm>
        <a:off x="541345" y="1329886"/>
        <a:ext cx="7459148" cy="1071742"/>
      </dsp:txXfrm>
    </dsp:sp>
    <dsp:sp modelId="{6C3F887B-3DFC-4F77-A3C8-8AFC075C6C48}">
      <dsp:nvSpPr>
        <dsp:cNvPr id="0" name=""/>
        <dsp:cNvSpPr/>
      </dsp:nvSpPr>
      <dsp:spPr>
        <a:xfrm>
          <a:off x="1101339" y="2593086"/>
          <a:ext cx="9058655" cy="1138428"/>
        </a:xfrm>
        <a:prstGeom prst="roundRect">
          <a:avLst>
            <a:gd name="adj" fmla="val 1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b="1" kern="1200" dirty="0">
              <a:solidFill>
                <a:schemeClr val="tx1"/>
              </a:solidFill>
              <a:latin typeface="Times New Roman" pitchFamily="18" charset="0"/>
              <a:cs typeface="Times New Roman" pitchFamily="18" charset="0"/>
            </a:rPr>
            <a:t>A multi centric EURO-QOL study for obtaining Quality of Life of Indian Population has been initiated in 8 States</a:t>
          </a:r>
        </a:p>
      </dsp:txBody>
      <dsp:txXfrm>
        <a:off x="1134682" y="2626429"/>
        <a:ext cx="7522143" cy="1071741"/>
      </dsp:txXfrm>
    </dsp:sp>
    <dsp:sp modelId="{C5201945-D0F9-48A5-8C14-C915B373FD86}">
      <dsp:nvSpPr>
        <dsp:cNvPr id="0" name=""/>
        <dsp:cNvSpPr/>
      </dsp:nvSpPr>
      <dsp:spPr>
        <a:xfrm>
          <a:off x="1855209" y="3889629"/>
          <a:ext cx="8812787" cy="1138428"/>
        </a:xfrm>
        <a:prstGeom prst="roundRect">
          <a:avLst>
            <a:gd name="adj" fmla="val 1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b="1" kern="1200" dirty="0">
              <a:solidFill>
                <a:schemeClr val="tx1"/>
              </a:solidFill>
              <a:latin typeface="Times New Roman" pitchFamily="18" charset="0"/>
              <a:cs typeface="Times New Roman" pitchFamily="18" charset="0"/>
            </a:rPr>
            <a:t>A compendium  for 2 year progress, A </a:t>
          </a:r>
          <a:r>
            <a:rPr lang="en-IN" sz="2200" b="1" kern="1200" dirty="0" err="1">
              <a:solidFill>
                <a:schemeClr val="tx1"/>
              </a:solidFill>
              <a:latin typeface="Times New Roman" pitchFamily="18" charset="0"/>
              <a:cs typeface="Times New Roman" pitchFamily="18" charset="0"/>
            </a:rPr>
            <a:t>HTAIn</a:t>
          </a:r>
          <a:r>
            <a:rPr lang="en-IN" sz="2200" b="1" kern="1200" dirty="0">
              <a:solidFill>
                <a:schemeClr val="tx1"/>
              </a:solidFill>
              <a:latin typeface="Times New Roman" pitchFamily="18" charset="0"/>
              <a:cs typeface="Times New Roman" pitchFamily="18" charset="0"/>
            </a:rPr>
            <a:t> manual  and Data repository have been prepared</a:t>
          </a:r>
        </a:p>
      </dsp:txBody>
      <dsp:txXfrm>
        <a:off x="1888552" y="3922972"/>
        <a:ext cx="7316169" cy="1071742"/>
      </dsp:txXfrm>
    </dsp:sp>
    <dsp:sp modelId="{422CF81B-A017-4E2D-B33A-03088E50ED6E}">
      <dsp:nvSpPr>
        <dsp:cNvPr id="0" name=""/>
        <dsp:cNvSpPr/>
      </dsp:nvSpPr>
      <dsp:spPr>
        <a:xfrm>
          <a:off x="2668011" y="5186172"/>
          <a:ext cx="8449056" cy="1138428"/>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IN" sz="2200" b="1" kern="1200" dirty="0">
              <a:solidFill>
                <a:schemeClr val="tx1"/>
              </a:solidFill>
              <a:latin typeface="Times New Roman" pitchFamily="18" charset="0"/>
              <a:cs typeface="Times New Roman" pitchFamily="18" charset="0"/>
            </a:rPr>
            <a:t>A website designed for HTAIN (htain.icmr.org.in)</a:t>
          </a:r>
        </a:p>
      </dsp:txBody>
      <dsp:txXfrm>
        <a:off x="2701354" y="5219515"/>
        <a:ext cx="7011455" cy="1071741"/>
      </dsp:txXfrm>
    </dsp:sp>
    <dsp:sp modelId="{BBFAFF54-E9AF-4F13-8F1B-609E03195E25}">
      <dsp:nvSpPr>
        <dsp:cNvPr id="0" name=""/>
        <dsp:cNvSpPr/>
      </dsp:nvSpPr>
      <dsp:spPr>
        <a:xfrm>
          <a:off x="7853345" y="831684"/>
          <a:ext cx="739978" cy="739978"/>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IN" sz="3500" b="1" kern="1200">
            <a:solidFill>
              <a:schemeClr val="tx1"/>
            </a:solidFill>
            <a:latin typeface="Times New Roman" pitchFamily="18" charset="0"/>
            <a:cs typeface="Times New Roman" pitchFamily="18" charset="0"/>
          </a:endParaRPr>
        </a:p>
      </dsp:txBody>
      <dsp:txXfrm>
        <a:off x="8019840" y="831684"/>
        <a:ext cx="406988" cy="556833"/>
      </dsp:txXfrm>
    </dsp:sp>
    <dsp:sp modelId="{C101814E-0AE6-4918-A0F1-1B4CAA5410FA}">
      <dsp:nvSpPr>
        <dsp:cNvPr id="0" name=""/>
        <dsp:cNvSpPr/>
      </dsp:nvSpPr>
      <dsp:spPr>
        <a:xfrm>
          <a:off x="8484281" y="2128227"/>
          <a:ext cx="739978" cy="739978"/>
        </a:xfrm>
        <a:prstGeom prst="downArrow">
          <a:avLst>
            <a:gd name="adj1" fmla="val 55000"/>
            <a:gd name="adj2" fmla="val 45000"/>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IN" sz="3500" b="1" kern="1200">
            <a:solidFill>
              <a:schemeClr val="tx1"/>
            </a:solidFill>
            <a:latin typeface="Times New Roman" pitchFamily="18" charset="0"/>
            <a:cs typeface="Times New Roman" pitchFamily="18" charset="0"/>
          </a:endParaRPr>
        </a:p>
      </dsp:txBody>
      <dsp:txXfrm>
        <a:off x="8650776" y="2128227"/>
        <a:ext cx="406988" cy="556833"/>
      </dsp:txXfrm>
    </dsp:sp>
    <dsp:sp modelId="{DC5F77D7-1709-4B79-8667-4FC7DFBB3A69}">
      <dsp:nvSpPr>
        <dsp:cNvPr id="0" name=""/>
        <dsp:cNvSpPr/>
      </dsp:nvSpPr>
      <dsp:spPr>
        <a:xfrm>
          <a:off x="9115217" y="3405797"/>
          <a:ext cx="739978" cy="739978"/>
        </a:xfrm>
        <a:prstGeom prst="downArrow">
          <a:avLst>
            <a:gd name="adj1" fmla="val 55000"/>
            <a:gd name="adj2" fmla="val 45000"/>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IN" sz="3500" b="1" kern="1200">
            <a:solidFill>
              <a:schemeClr val="tx1"/>
            </a:solidFill>
            <a:latin typeface="Times New Roman" pitchFamily="18" charset="0"/>
            <a:cs typeface="Times New Roman" pitchFamily="18" charset="0"/>
          </a:endParaRPr>
        </a:p>
      </dsp:txBody>
      <dsp:txXfrm>
        <a:off x="9281712" y="3405797"/>
        <a:ext cx="406988" cy="556833"/>
      </dsp:txXfrm>
    </dsp:sp>
    <dsp:sp modelId="{23E9260F-E824-43AD-BC88-113A8205EC98}">
      <dsp:nvSpPr>
        <dsp:cNvPr id="0" name=""/>
        <dsp:cNvSpPr/>
      </dsp:nvSpPr>
      <dsp:spPr>
        <a:xfrm>
          <a:off x="9746153" y="4714989"/>
          <a:ext cx="739978" cy="739978"/>
        </a:xfrm>
        <a:prstGeom prst="downArrow">
          <a:avLst>
            <a:gd name="adj1" fmla="val 55000"/>
            <a:gd name="adj2" fmla="val 45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IN" sz="3500" b="1" kern="1200">
            <a:solidFill>
              <a:schemeClr val="tx1"/>
            </a:solidFill>
            <a:latin typeface="Times New Roman" pitchFamily="18" charset="0"/>
            <a:cs typeface="Times New Roman" pitchFamily="18" charset="0"/>
          </a:endParaRPr>
        </a:p>
      </dsp:txBody>
      <dsp:txXfrm>
        <a:off x="9912648" y="4714989"/>
        <a:ext cx="406988" cy="5568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17C52-F984-4708-870D-A5F3AF1A6319}">
      <dsp:nvSpPr>
        <dsp:cNvPr id="0" name=""/>
        <dsp:cNvSpPr/>
      </dsp:nvSpPr>
      <dsp:spPr>
        <a:xfrm>
          <a:off x="0" y="404738"/>
          <a:ext cx="3388816" cy="20332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solidFill>
              <a:latin typeface="Times New Roman" panose="02020603050405020304" pitchFamily="18" charset="0"/>
              <a:cs typeface="Times New Roman" panose="02020603050405020304" pitchFamily="18" charset="0"/>
            </a:rPr>
            <a:t>Health Technology Assessment of Intraocular Lenses for treatment of Age-related Cataracts in India – HTAIn Secretariat, Delhi.</a:t>
          </a:r>
          <a:endParaRPr lang="en-IN" sz="1800" kern="1200">
            <a:solidFill>
              <a:schemeClr val="tx1"/>
            </a:solidFill>
            <a:latin typeface="Times New Roman" panose="02020603050405020304" pitchFamily="18" charset="0"/>
            <a:cs typeface="Times New Roman" panose="02020603050405020304" pitchFamily="18" charset="0"/>
          </a:endParaRPr>
        </a:p>
      </dsp:txBody>
      <dsp:txXfrm>
        <a:off x="0" y="404738"/>
        <a:ext cx="3388816" cy="2033289"/>
      </dsp:txXfrm>
    </dsp:sp>
    <dsp:sp modelId="{D8A3D1A3-E826-40B3-B056-23D342BF9C97}">
      <dsp:nvSpPr>
        <dsp:cNvPr id="0" name=""/>
        <dsp:cNvSpPr/>
      </dsp:nvSpPr>
      <dsp:spPr>
        <a:xfrm>
          <a:off x="3727697" y="404738"/>
          <a:ext cx="3388816" cy="20332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solidFill>
              <a:latin typeface="Times New Roman" panose="02020603050405020304" pitchFamily="18" charset="0"/>
              <a:cs typeface="Times New Roman" panose="02020603050405020304" pitchFamily="18" charset="0"/>
            </a:rPr>
            <a:t>Cost Effectiveness of Safety Engineered Syringes for Therapeutic Use In India – PGIMER, Chandigarh.</a:t>
          </a:r>
          <a:endParaRPr lang="en-IN" sz="1800" kern="1200">
            <a:solidFill>
              <a:schemeClr val="tx1"/>
            </a:solidFill>
            <a:latin typeface="Times New Roman" panose="02020603050405020304" pitchFamily="18" charset="0"/>
            <a:cs typeface="Times New Roman" panose="02020603050405020304" pitchFamily="18" charset="0"/>
          </a:endParaRPr>
        </a:p>
      </dsp:txBody>
      <dsp:txXfrm>
        <a:off x="3727697" y="404738"/>
        <a:ext cx="3388816" cy="2033289"/>
      </dsp:txXfrm>
    </dsp:sp>
    <dsp:sp modelId="{A72390B0-79DE-4175-A8ED-01514343CC2C}">
      <dsp:nvSpPr>
        <dsp:cNvPr id="0" name=""/>
        <dsp:cNvSpPr/>
      </dsp:nvSpPr>
      <dsp:spPr>
        <a:xfrm>
          <a:off x="7455395" y="404738"/>
          <a:ext cx="3388816" cy="20332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solidFill>
              <a:latin typeface="Times New Roman" panose="02020603050405020304" pitchFamily="18" charset="0"/>
              <a:cs typeface="Times New Roman" panose="02020603050405020304" pitchFamily="18" charset="0"/>
            </a:rPr>
            <a:t>Health Technology Assessment of Strategies for Cervical Cancer Screening in India – PGIMER, Chandigarh.</a:t>
          </a:r>
          <a:endParaRPr lang="en-IN" sz="1800" kern="1200">
            <a:solidFill>
              <a:schemeClr val="tx1"/>
            </a:solidFill>
            <a:latin typeface="Times New Roman" panose="02020603050405020304" pitchFamily="18" charset="0"/>
            <a:cs typeface="Times New Roman" panose="02020603050405020304" pitchFamily="18" charset="0"/>
          </a:endParaRPr>
        </a:p>
      </dsp:txBody>
      <dsp:txXfrm>
        <a:off x="7455395" y="404738"/>
        <a:ext cx="3388816" cy="2033289"/>
      </dsp:txXfrm>
    </dsp:sp>
    <dsp:sp modelId="{3F97D7B5-20A6-4898-92D1-12CDF118D9EC}">
      <dsp:nvSpPr>
        <dsp:cNvPr id="0" name=""/>
        <dsp:cNvSpPr/>
      </dsp:nvSpPr>
      <dsp:spPr>
        <a:xfrm>
          <a:off x="1863848" y="2776909"/>
          <a:ext cx="3388816" cy="20332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tx1"/>
              </a:solidFill>
              <a:latin typeface="Times New Roman" panose="02020603050405020304" pitchFamily="18" charset="0"/>
              <a:cs typeface="Times New Roman" panose="02020603050405020304" pitchFamily="18" charset="0"/>
            </a:rPr>
            <a:t>Health Technology Assessment of Long Acting Reversible Contraceptives in India – NIRRH, Mumbai.</a:t>
          </a:r>
          <a:endParaRPr lang="en-IN" sz="1800" kern="1200">
            <a:solidFill>
              <a:schemeClr val="tx1"/>
            </a:solidFill>
            <a:latin typeface="Times New Roman" panose="02020603050405020304" pitchFamily="18" charset="0"/>
            <a:cs typeface="Times New Roman" panose="02020603050405020304" pitchFamily="18" charset="0"/>
          </a:endParaRPr>
        </a:p>
      </dsp:txBody>
      <dsp:txXfrm>
        <a:off x="1863848" y="2776909"/>
        <a:ext cx="3388816" cy="2033289"/>
      </dsp:txXfrm>
    </dsp:sp>
    <dsp:sp modelId="{EC5FBBC8-A272-4D24-94C3-7EE1EDDD4EBC}">
      <dsp:nvSpPr>
        <dsp:cNvPr id="0" name=""/>
        <dsp:cNvSpPr/>
      </dsp:nvSpPr>
      <dsp:spPr>
        <a:xfrm>
          <a:off x="5591546" y="2776909"/>
          <a:ext cx="3388816" cy="20332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Health Technology Assessment of </a:t>
          </a:r>
          <a:r>
            <a:rPr lang="en-US" sz="1800" b="1" kern="1200" dirty="0" err="1">
              <a:solidFill>
                <a:schemeClr val="tx1"/>
              </a:solidFill>
              <a:latin typeface="Times New Roman" panose="02020603050405020304" pitchFamily="18" charset="0"/>
              <a:cs typeface="Times New Roman" panose="02020603050405020304" pitchFamily="18" charset="0"/>
            </a:rPr>
            <a:t>Hemoglobinometers</a:t>
          </a:r>
          <a:r>
            <a:rPr lang="en-US" sz="1800" b="1" kern="1200" dirty="0">
              <a:solidFill>
                <a:schemeClr val="tx1"/>
              </a:solidFill>
              <a:latin typeface="Times New Roman" panose="02020603050405020304" pitchFamily="18" charset="0"/>
              <a:cs typeface="Times New Roman" panose="02020603050405020304" pitchFamily="18" charset="0"/>
            </a:rPr>
            <a:t>-AIIMS</a:t>
          </a:r>
          <a:endParaRPr lang="en-IN" sz="1800" kern="1200" dirty="0">
            <a:solidFill>
              <a:schemeClr val="tx1"/>
            </a:solidFill>
            <a:latin typeface="Times New Roman" panose="02020603050405020304" pitchFamily="18" charset="0"/>
            <a:cs typeface="Times New Roman" panose="02020603050405020304" pitchFamily="18" charset="0"/>
          </a:endParaRPr>
        </a:p>
      </dsp:txBody>
      <dsp:txXfrm>
        <a:off x="5591546" y="2776909"/>
        <a:ext cx="3388816" cy="20332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66492-206D-47D9-973F-1AD1D856FD58}">
      <dsp:nvSpPr>
        <dsp:cNvPr id="0" name=""/>
        <dsp:cNvSpPr/>
      </dsp:nvSpPr>
      <dsp:spPr>
        <a:xfrm>
          <a:off x="0" y="1552"/>
          <a:ext cx="11277600" cy="834347"/>
        </a:xfrm>
        <a:prstGeom prst="round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IN" sz="1400" kern="1200" dirty="0">
              <a:solidFill>
                <a:schemeClr val="tx1"/>
              </a:solidFill>
              <a:latin typeface="Times New Roman" panose="02020603050405020304" pitchFamily="18" charset="0"/>
              <a:cs typeface="Times New Roman" panose="02020603050405020304" pitchFamily="18" charset="0"/>
            </a:rPr>
            <a:t>1-Implementing RUP, SIP and RUP+SIP will prevent the new BBIS due to unsafe injections by 96%, 3.9% and 99%, respectively. </a:t>
          </a:r>
        </a:p>
      </dsp:txBody>
      <dsp:txXfrm>
        <a:off x="40729" y="42281"/>
        <a:ext cx="11196142" cy="752889"/>
      </dsp:txXfrm>
    </dsp:sp>
    <dsp:sp modelId="{F6FB39DB-55B3-4C9B-855E-58F1CDCEB1D6}">
      <dsp:nvSpPr>
        <dsp:cNvPr id="0" name=""/>
        <dsp:cNvSpPr/>
      </dsp:nvSpPr>
      <dsp:spPr>
        <a:xfrm>
          <a:off x="0" y="848570"/>
          <a:ext cx="11277600" cy="834347"/>
        </a:xfrm>
        <a:prstGeom prst="roundRect">
          <a:avLst/>
        </a:prstGeom>
        <a:gradFill rotWithShape="0">
          <a:gsLst>
            <a:gs pos="0">
              <a:schemeClr val="accent2">
                <a:alpha val="90000"/>
                <a:hueOff val="0"/>
                <a:satOff val="0"/>
                <a:lumOff val="0"/>
                <a:alphaOff val="-8000"/>
                <a:shade val="51000"/>
                <a:satMod val="130000"/>
              </a:schemeClr>
            </a:gs>
            <a:gs pos="80000">
              <a:schemeClr val="accent2">
                <a:alpha val="90000"/>
                <a:hueOff val="0"/>
                <a:satOff val="0"/>
                <a:lumOff val="0"/>
                <a:alphaOff val="-8000"/>
                <a:shade val="93000"/>
                <a:satMod val="130000"/>
              </a:schemeClr>
            </a:gs>
            <a:gs pos="100000">
              <a:schemeClr val="accent2">
                <a:alpha val="90000"/>
                <a:hueOff val="0"/>
                <a:satOff val="0"/>
                <a:lumOff val="0"/>
                <a:alphaOff val="-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IN" sz="1400" kern="1200" dirty="0">
              <a:solidFill>
                <a:schemeClr val="tx1"/>
              </a:solidFill>
              <a:latin typeface="Times New Roman" panose="02020603050405020304" pitchFamily="18" charset="0"/>
              <a:cs typeface="Times New Roman" panose="02020603050405020304" pitchFamily="18" charset="0"/>
            </a:rPr>
            <a:t>2-The introduction of RUP, SIP and RUP+SIP syringes in India will incur an incremental cost of INR 43,064, INR 7,219,687 and INR 209,398 per QALY gained, respectively. </a:t>
          </a:r>
        </a:p>
      </dsp:txBody>
      <dsp:txXfrm>
        <a:off x="40729" y="889299"/>
        <a:ext cx="11196142" cy="752889"/>
      </dsp:txXfrm>
    </dsp:sp>
    <dsp:sp modelId="{2732B473-DC8D-4044-B30D-F06B97DDF9F5}">
      <dsp:nvSpPr>
        <dsp:cNvPr id="0" name=""/>
        <dsp:cNvSpPr/>
      </dsp:nvSpPr>
      <dsp:spPr>
        <a:xfrm>
          <a:off x="0" y="1695588"/>
          <a:ext cx="11277600" cy="834347"/>
        </a:xfrm>
        <a:prstGeom prst="roundRect">
          <a:avLst/>
        </a:prstGeom>
        <a:gradFill rotWithShape="0">
          <a:gsLst>
            <a:gs pos="0">
              <a:schemeClr val="accent2">
                <a:alpha val="90000"/>
                <a:hueOff val="0"/>
                <a:satOff val="0"/>
                <a:lumOff val="0"/>
                <a:alphaOff val="-16000"/>
                <a:shade val="51000"/>
                <a:satMod val="130000"/>
              </a:schemeClr>
            </a:gs>
            <a:gs pos="80000">
              <a:schemeClr val="accent2">
                <a:alpha val="90000"/>
                <a:hueOff val="0"/>
                <a:satOff val="0"/>
                <a:lumOff val="0"/>
                <a:alphaOff val="-16000"/>
                <a:shade val="93000"/>
                <a:satMod val="130000"/>
              </a:schemeClr>
            </a:gs>
            <a:gs pos="100000">
              <a:schemeClr val="accent2">
                <a:alpha val="90000"/>
                <a:hueOff val="0"/>
                <a:satOff val="0"/>
                <a:lumOff val="0"/>
                <a:alphaOff val="-1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IN" sz="1400" kern="1200" dirty="0">
              <a:solidFill>
                <a:schemeClr val="tx1"/>
              </a:solidFill>
              <a:latin typeface="Times New Roman" panose="02020603050405020304" pitchFamily="18" charset="0"/>
              <a:cs typeface="Times New Roman" panose="02020603050405020304" pitchFamily="18" charset="0"/>
            </a:rPr>
            <a:t>3-RUP has a 93% probability to be cost effective at a threshold of per capita gross domestic product(GDP)).</a:t>
          </a:r>
        </a:p>
      </dsp:txBody>
      <dsp:txXfrm>
        <a:off x="40729" y="1736317"/>
        <a:ext cx="11196142" cy="752889"/>
      </dsp:txXfrm>
    </dsp:sp>
    <dsp:sp modelId="{1E034799-03CB-4C1A-8C87-6810E8ED9CB4}">
      <dsp:nvSpPr>
        <dsp:cNvPr id="0" name=""/>
        <dsp:cNvSpPr/>
      </dsp:nvSpPr>
      <dsp:spPr>
        <a:xfrm>
          <a:off x="0" y="2542606"/>
          <a:ext cx="11277600" cy="834347"/>
        </a:xfrm>
        <a:prstGeom prst="roundRect">
          <a:avLst/>
        </a:prstGeom>
        <a:gradFill rotWithShape="0">
          <a:gsLst>
            <a:gs pos="0">
              <a:schemeClr val="accent2">
                <a:alpha val="90000"/>
                <a:hueOff val="0"/>
                <a:satOff val="0"/>
                <a:lumOff val="0"/>
                <a:alphaOff val="-24000"/>
                <a:shade val="51000"/>
                <a:satMod val="130000"/>
              </a:schemeClr>
            </a:gs>
            <a:gs pos="80000">
              <a:schemeClr val="accent2">
                <a:alpha val="90000"/>
                <a:hueOff val="0"/>
                <a:satOff val="0"/>
                <a:lumOff val="0"/>
                <a:alphaOff val="-24000"/>
                <a:shade val="93000"/>
                <a:satMod val="130000"/>
              </a:schemeClr>
            </a:gs>
            <a:gs pos="100000">
              <a:schemeClr val="accent2">
                <a:alpha val="90000"/>
                <a:hueOff val="0"/>
                <a:satOff val="0"/>
                <a:lumOff val="0"/>
                <a:alphaOff val="-24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IN" sz="1400" kern="1200" dirty="0">
              <a:solidFill>
                <a:schemeClr val="tx1"/>
              </a:solidFill>
              <a:latin typeface="Times New Roman" panose="02020603050405020304" pitchFamily="18" charset="0"/>
              <a:cs typeface="Times New Roman" panose="02020603050405020304" pitchFamily="18" charset="0"/>
            </a:rPr>
            <a:t>4-RUP syringe will become cost saving at a unit price of INR 1.9. Similarly, SIP and RUP+SIP syringes will be cost-effective at a unit price less than INR 1.8 and INR 5.9 respectively. </a:t>
          </a:r>
        </a:p>
      </dsp:txBody>
      <dsp:txXfrm>
        <a:off x="40729" y="2583335"/>
        <a:ext cx="11196142" cy="752889"/>
      </dsp:txXfrm>
    </dsp:sp>
    <dsp:sp modelId="{76DC677C-A79E-44FE-A5BA-A73B8552F233}">
      <dsp:nvSpPr>
        <dsp:cNvPr id="0" name=""/>
        <dsp:cNvSpPr/>
      </dsp:nvSpPr>
      <dsp:spPr>
        <a:xfrm>
          <a:off x="0" y="3389623"/>
          <a:ext cx="11277600" cy="834347"/>
        </a:xfrm>
        <a:prstGeom prst="roundRect">
          <a:avLst/>
        </a:prstGeom>
        <a:gradFill rotWithShape="0">
          <a:gsLst>
            <a:gs pos="0">
              <a:schemeClr val="accent2">
                <a:alpha val="90000"/>
                <a:hueOff val="0"/>
                <a:satOff val="0"/>
                <a:lumOff val="0"/>
                <a:alphaOff val="-32000"/>
                <a:shade val="51000"/>
                <a:satMod val="130000"/>
              </a:schemeClr>
            </a:gs>
            <a:gs pos="80000">
              <a:schemeClr val="accent2">
                <a:alpha val="90000"/>
                <a:hueOff val="0"/>
                <a:satOff val="0"/>
                <a:lumOff val="0"/>
                <a:alphaOff val="-32000"/>
                <a:shade val="93000"/>
                <a:satMod val="130000"/>
              </a:schemeClr>
            </a:gs>
            <a:gs pos="100000">
              <a:schemeClr val="accent2">
                <a:alpha val="90000"/>
                <a:hueOff val="0"/>
                <a:satOff val="0"/>
                <a:lumOff val="0"/>
                <a:alphaOff val="-3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IN" sz="1400" kern="1200" dirty="0">
              <a:solidFill>
                <a:schemeClr val="tx1"/>
              </a:solidFill>
              <a:latin typeface="Times New Roman" panose="02020603050405020304" pitchFamily="18" charset="0"/>
              <a:cs typeface="Times New Roman" panose="02020603050405020304" pitchFamily="18" charset="0"/>
            </a:rPr>
            <a:t>5-At the national level, annual cost of disposable syringes for therapeutic care is INR 3.34 billion (USD 52.6 million). Introduction of RUP, SIP and RUP+SIP incurs an additional cost of INR 10.3 billion (USD 162 million), INR 32.3 billion (USD 509 million) and INR 32.4 billion (USD 511 million) per year. Implementing SES will save INR 4.2 billion (USD 66.2 million), INR 3.07 billion (USD 48.4 million) and INR 4.9 billion (USD 77.2 million) annually with use of RUP, SIP and RUP+SIP, respectively on account of treatment cost averted. </a:t>
          </a:r>
        </a:p>
      </dsp:txBody>
      <dsp:txXfrm>
        <a:off x="40729" y="3430352"/>
        <a:ext cx="11196142" cy="752889"/>
      </dsp:txXfrm>
    </dsp:sp>
    <dsp:sp modelId="{EB9762D2-A26F-40CC-A4B5-28E9D5BAE24D}">
      <dsp:nvSpPr>
        <dsp:cNvPr id="0" name=""/>
        <dsp:cNvSpPr/>
      </dsp:nvSpPr>
      <dsp:spPr>
        <a:xfrm>
          <a:off x="0" y="4236641"/>
          <a:ext cx="11277600" cy="834347"/>
        </a:xfrm>
        <a:prstGeom prst="roundRec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IN" sz="1400" kern="1200" dirty="0">
              <a:solidFill>
                <a:schemeClr val="tx1"/>
              </a:solidFill>
              <a:latin typeface="Times New Roman" panose="02020603050405020304" pitchFamily="18" charset="0"/>
              <a:cs typeface="Times New Roman" panose="02020603050405020304" pitchFamily="18" charset="0"/>
            </a:rPr>
            <a:t>6-The study estimated that if the current injection practices are continued for next 20 years, there will be 99,557, 47,618 and 5,650 new cases of HBV, HCV and HIV, respectively which are attributable to NSI and reuse. </a:t>
          </a:r>
        </a:p>
      </dsp:txBody>
      <dsp:txXfrm>
        <a:off x="40729" y="4277370"/>
        <a:ext cx="11196142" cy="7528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FB9E4-AFE8-45D9-8B44-0D78D2CABAAC}">
      <dsp:nvSpPr>
        <dsp:cNvPr id="0" name=""/>
        <dsp:cNvSpPr/>
      </dsp:nvSpPr>
      <dsp:spPr>
        <a:xfrm>
          <a:off x="0" y="12621"/>
          <a:ext cx="10972800" cy="1064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22 States have appointed Nodal officers for HTA</a:t>
          </a:r>
        </a:p>
      </dsp:txBody>
      <dsp:txXfrm>
        <a:off x="51974" y="64595"/>
        <a:ext cx="10868852" cy="960752"/>
      </dsp:txXfrm>
    </dsp:sp>
    <dsp:sp modelId="{14569FC8-6773-4DBD-94E6-9FE9140E1F6A}">
      <dsp:nvSpPr>
        <dsp:cNvPr id="0" name=""/>
        <dsp:cNvSpPr/>
      </dsp:nvSpPr>
      <dsp:spPr>
        <a:xfrm>
          <a:off x="0" y="1157961"/>
          <a:ext cx="10972800" cy="106470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Topics Received from States-Maharastra, Kerala, Punjab, Tamil Nadu, Meghalaya, Gujarat</a:t>
          </a:r>
        </a:p>
      </dsp:txBody>
      <dsp:txXfrm>
        <a:off x="51974" y="1209935"/>
        <a:ext cx="10868852" cy="960752"/>
      </dsp:txXfrm>
    </dsp:sp>
    <dsp:sp modelId="{B65EE959-A62F-4BF5-9AE9-CEB58BB054A4}">
      <dsp:nvSpPr>
        <dsp:cNvPr id="0" name=""/>
        <dsp:cNvSpPr/>
      </dsp:nvSpPr>
      <dsp:spPr>
        <a:xfrm>
          <a:off x="0" y="2303301"/>
          <a:ext cx="10972800" cy="106470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MoU signed with 9 States</a:t>
          </a:r>
        </a:p>
      </dsp:txBody>
      <dsp:txXfrm>
        <a:off x="51974" y="2355275"/>
        <a:ext cx="10868852" cy="960752"/>
      </dsp:txXfrm>
    </dsp:sp>
    <dsp:sp modelId="{47A2CAEA-A3D5-4A5A-BAA6-27754B7B525F}">
      <dsp:nvSpPr>
        <dsp:cNvPr id="0" name=""/>
        <dsp:cNvSpPr/>
      </dsp:nvSpPr>
      <dsp:spPr>
        <a:xfrm>
          <a:off x="0" y="3448641"/>
          <a:ext cx="10972800" cy="106470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Programs like NPCB ,NACO,NPPCD,NPPA have also sent topics</a:t>
          </a:r>
        </a:p>
      </dsp:txBody>
      <dsp:txXfrm>
        <a:off x="51974" y="3500615"/>
        <a:ext cx="10868852" cy="9607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15E44-EAB9-4B40-B111-9456D76FC2D6}" type="datetimeFigureOut">
              <a:rPr lang="en-IN" smtClean="0"/>
              <a:t>16-11-2019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BA5E7-44C5-42A8-B8C8-35478FAEDF18}" type="slidenum">
              <a:rPr lang="en-IN" smtClean="0"/>
              <a:t>‹#›</a:t>
            </a:fld>
            <a:endParaRPr lang="en-IN"/>
          </a:p>
        </p:txBody>
      </p:sp>
    </p:spTree>
    <p:extLst>
      <p:ext uri="{BB962C8B-B14F-4D97-AF65-F5344CB8AC3E}">
        <p14:creationId xmlns:p14="http://schemas.microsoft.com/office/powerpoint/2010/main" val="415226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2094E3D-E25D-4E7C-B760-4130E9F0438A}" type="slidenum">
              <a:rPr lang="en-IN" smtClean="0">
                <a:solidFill>
                  <a:prstClr val="black"/>
                </a:solidFill>
              </a:rPr>
              <a:pPr/>
              <a:t>8</a:t>
            </a:fld>
            <a:endParaRPr lang="en-IN">
              <a:solidFill>
                <a:prstClr val="black"/>
              </a:solidFill>
            </a:endParaRPr>
          </a:p>
        </p:txBody>
      </p:sp>
    </p:spTree>
    <p:extLst>
      <p:ext uri="{BB962C8B-B14F-4D97-AF65-F5344CB8AC3E}">
        <p14:creationId xmlns:p14="http://schemas.microsoft.com/office/powerpoint/2010/main" val="153434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AD: Auto-disable- </a:t>
            </a:r>
            <a:r>
              <a:rPr lang="en-IN" sz="1200" b="0" i="0" u="none" strike="noStrike" kern="1200" baseline="0" dirty="0">
                <a:solidFill>
                  <a:schemeClr val="tx1"/>
                </a:solidFill>
                <a:latin typeface="+mn-lt"/>
                <a:ea typeface="+mn-ea"/>
                <a:cs typeface="+mn-cs"/>
              </a:rPr>
              <a:t>Auto-disabling, single-use needle permanently fixed to a plastic syringe, designed to prevent inadvertent or intentional reuse.</a:t>
            </a:r>
            <a:r>
              <a:rPr lang="en-IN" dirty="0"/>
              <a:t>, </a:t>
            </a:r>
          </a:p>
          <a:p>
            <a:r>
              <a:rPr lang="en-IN" dirty="0"/>
              <a:t>RUP: Reuse</a:t>
            </a:r>
            <a:r>
              <a:rPr lang="en-IN" baseline="0" dirty="0"/>
              <a:t> prevention, SIP: </a:t>
            </a:r>
            <a:endParaRPr lang="en-IN" dirty="0"/>
          </a:p>
        </p:txBody>
      </p:sp>
      <p:sp>
        <p:nvSpPr>
          <p:cNvPr id="4" name="Slide Number Placeholder 3"/>
          <p:cNvSpPr>
            <a:spLocks noGrp="1"/>
          </p:cNvSpPr>
          <p:nvPr>
            <p:ph type="sldNum" sz="quarter" idx="10"/>
          </p:nvPr>
        </p:nvSpPr>
        <p:spPr/>
        <p:txBody>
          <a:bodyPr/>
          <a:lstStyle/>
          <a:p>
            <a:fld id="{ED6CE5BE-F7A7-4050-80B4-184DB6EF70F9}" type="slidenum">
              <a:rPr lang="en-IN" smtClean="0">
                <a:solidFill>
                  <a:prstClr val="black"/>
                </a:solidFill>
              </a:rPr>
              <a:pPr/>
              <a:t>21</a:t>
            </a:fld>
            <a:endParaRPr lang="en-IN">
              <a:solidFill>
                <a:prstClr val="black"/>
              </a:solidFill>
            </a:endParaRPr>
          </a:p>
        </p:txBody>
      </p:sp>
    </p:spTree>
    <p:extLst>
      <p:ext uri="{BB962C8B-B14F-4D97-AF65-F5344CB8AC3E}">
        <p14:creationId xmlns:p14="http://schemas.microsoft.com/office/powerpoint/2010/main" val="250848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1E569947-AAD7-4B92-9CB5-6F94FBD6BE78}" type="datetimeFigureOut">
              <a:rPr lang="en-IN" smtClean="0"/>
              <a:t>16-11-2019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269357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1E569947-AAD7-4B92-9CB5-6F94FBD6BE78}" type="datetimeFigureOut">
              <a:rPr lang="en-IN" smtClean="0"/>
              <a:t>16-11-2019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4058212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1E569947-AAD7-4B92-9CB5-6F94FBD6BE78}" type="datetimeFigureOut">
              <a:rPr lang="en-IN" smtClean="0"/>
              <a:t>16-11-2019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139977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69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07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21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284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78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95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628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03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1E569947-AAD7-4B92-9CB5-6F94FBD6BE78}" type="datetimeFigureOut">
              <a:rPr lang="en-IN" smtClean="0"/>
              <a:t>16-11-2019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112864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10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864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319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514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270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131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328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821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888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75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569947-AAD7-4B92-9CB5-6F94FBD6BE78}" type="datetimeFigureOut">
              <a:rPr lang="en-IN" smtClean="0"/>
              <a:t>16-11-2019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2431669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443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000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64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760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E3C46DD9-9A8F-411D-B597-946818B71DE8}"/>
              </a:ext>
            </a:extLst>
          </p:cNvPr>
          <p:cNvGrpSpPr/>
          <p:nvPr userDrawn="1"/>
        </p:nvGrpSpPr>
        <p:grpSpPr>
          <a:xfrm>
            <a:off x="0" y="6597853"/>
            <a:ext cx="12192000" cy="260147"/>
            <a:chOff x="4379494" y="697832"/>
            <a:chExt cx="2586787" cy="168442"/>
          </a:xfrm>
        </p:grpSpPr>
        <p:sp>
          <p:nvSpPr>
            <p:cNvPr id="6" name="Rectangle 5">
              <a:extLst>
                <a:ext uri="{FF2B5EF4-FFF2-40B4-BE49-F238E27FC236}">
                  <a16:creationId xmlns:a16="http://schemas.microsoft.com/office/drawing/2014/main" id="{E6E330ED-CBD0-49D6-96D9-8A0C1C4518A4}"/>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7" name="Rectangle 6">
              <a:extLst>
                <a:ext uri="{FF2B5EF4-FFF2-40B4-BE49-F238E27FC236}">
                  <a16:creationId xmlns:a16="http://schemas.microsoft.com/office/drawing/2014/main" id="{7D028152-6864-487D-B9D6-395800F0CC7C}"/>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8" name="Rectangle 7">
              <a:extLst>
                <a:ext uri="{FF2B5EF4-FFF2-40B4-BE49-F238E27FC236}">
                  <a16:creationId xmlns:a16="http://schemas.microsoft.com/office/drawing/2014/main" id="{57E5C8F6-620C-4584-AE0A-5E4F2E6565C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9" name="Rectangle 8">
              <a:extLst>
                <a:ext uri="{FF2B5EF4-FFF2-40B4-BE49-F238E27FC236}">
                  <a16:creationId xmlns:a16="http://schemas.microsoft.com/office/drawing/2014/main" id="{B5925AB1-BE47-453E-8EF4-924465289B54}"/>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10" name="Rectangle 9">
              <a:extLst>
                <a:ext uri="{FF2B5EF4-FFF2-40B4-BE49-F238E27FC236}">
                  <a16:creationId xmlns:a16="http://schemas.microsoft.com/office/drawing/2014/main" id="{68FC2FC1-F83A-44D6-9D9A-A61E40D3B97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sp>
        <p:nvSpPr>
          <p:cNvPr id="3" name="Rectangle 2">
            <a:extLst>
              <a:ext uri="{FF2B5EF4-FFF2-40B4-BE49-F238E27FC236}">
                <a16:creationId xmlns:a16="http://schemas.microsoft.com/office/drawing/2014/main" id="{BC8EC325-CE62-415E-834A-7F70F7855117}"/>
              </a:ext>
            </a:extLst>
          </p:cNvPr>
          <p:cNvSpPr/>
          <p:nvPr userDrawn="1"/>
        </p:nvSpPr>
        <p:spPr>
          <a:xfrm flipV="1">
            <a:off x="0" y="3726714"/>
            <a:ext cx="17621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en-US">
              <a:solidFill>
                <a:prstClr val="white"/>
              </a:solidFill>
            </a:endParaRPr>
          </a:p>
        </p:txBody>
      </p:sp>
    </p:spTree>
    <p:extLst>
      <p:ext uri="{BB962C8B-B14F-4D97-AF65-F5344CB8AC3E}">
        <p14:creationId xmlns:p14="http://schemas.microsoft.com/office/powerpoint/2010/main" val="635578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329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67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465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12A631-1449-458D-8F7A-DD74ACB1BF08}"/>
              </a:ext>
            </a:extLst>
          </p:cNvPr>
          <p:cNvSpPr/>
          <p:nvPr userDrawn="1"/>
        </p:nvSpPr>
        <p:spPr>
          <a:xfrm>
            <a:off x="0" y="2858807"/>
            <a:ext cx="12191999" cy="2204134"/>
          </a:xfrm>
          <a:prstGeom prst="rect">
            <a:avLst/>
          </a:prstGeom>
          <a:gradFill flip="none" rotWithShape="1">
            <a:gsLst>
              <a:gs pos="74000">
                <a:schemeClr val="accent6">
                  <a:alpha val="70000"/>
                </a:schemeClr>
              </a:gs>
              <a:gs pos="45000">
                <a:schemeClr val="accent6">
                  <a:alpha val="75000"/>
                </a:schemeClr>
              </a:gs>
              <a:gs pos="8000">
                <a:schemeClr val="accent1">
                  <a:alpha val="0"/>
                </a:schemeClr>
              </a:gs>
              <a:gs pos="9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nvGrpSpPr>
          <p:cNvPr id="2" name="Graphic 14">
            <a:extLst>
              <a:ext uri="{FF2B5EF4-FFF2-40B4-BE49-F238E27FC236}">
                <a16:creationId xmlns:a16="http://schemas.microsoft.com/office/drawing/2014/main" id="{EB6248EF-B06C-43D0-91E9-33C54CEB5B7B}"/>
              </a:ext>
            </a:extLst>
          </p:cNvPr>
          <p:cNvGrpSpPr/>
          <p:nvPr userDrawn="1"/>
        </p:nvGrpSpPr>
        <p:grpSpPr>
          <a:xfrm>
            <a:off x="753445" y="2639304"/>
            <a:ext cx="4261727" cy="3351921"/>
            <a:chOff x="2444748" y="555045"/>
            <a:chExt cx="7282048" cy="5727454"/>
          </a:xfrm>
        </p:grpSpPr>
        <p:sp>
          <p:nvSpPr>
            <p:cNvPr id="3" name="Freeform: Shape 2">
              <a:extLst>
                <a:ext uri="{FF2B5EF4-FFF2-40B4-BE49-F238E27FC236}">
                  <a16:creationId xmlns:a16="http://schemas.microsoft.com/office/drawing/2014/main" id="{F4296F62-9662-4403-9A1B-140DFC6CEF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defTabSz="914286"/>
              <a:endParaRPr lang="en-US">
                <a:solidFill>
                  <a:prstClr val="black"/>
                </a:solidFill>
              </a:endParaRPr>
            </a:p>
          </p:txBody>
        </p:sp>
        <p:sp>
          <p:nvSpPr>
            <p:cNvPr id="4" name="Freeform: Shape 3">
              <a:extLst>
                <a:ext uri="{FF2B5EF4-FFF2-40B4-BE49-F238E27FC236}">
                  <a16:creationId xmlns:a16="http://schemas.microsoft.com/office/drawing/2014/main" id="{EC151A04-4E35-4F1C-99AA-68E3920CDF5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defTabSz="914286"/>
              <a:endParaRPr lang="en-US" dirty="0">
                <a:solidFill>
                  <a:prstClr val="black"/>
                </a:solidFill>
              </a:endParaRPr>
            </a:p>
          </p:txBody>
        </p:sp>
        <p:sp>
          <p:nvSpPr>
            <p:cNvPr id="5" name="Freeform: Shape 4">
              <a:extLst>
                <a:ext uri="{FF2B5EF4-FFF2-40B4-BE49-F238E27FC236}">
                  <a16:creationId xmlns:a16="http://schemas.microsoft.com/office/drawing/2014/main" id="{6924EC27-EA8E-48AC-B3BA-B86C7B65024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defTabSz="914286"/>
              <a:endParaRPr lang="en-US">
                <a:solidFill>
                  <a:prstClr val="black"/>
                </a:solidFill>
              </a:endParaRPr>
            </a:p>
          </p:txBody>
        </p:sp>
        <p:sp>
          <p:nvSpPr>
            <p:cNvPr id="6" name="Freeform: Shape 5">
              <a:extLst>
                <a:ext uri="{FF2B5EF4-FFF2-40B4-BE49-F238E27FC236}">
                  <a16:creationId xmlns:a16="http://schemas.microsoft.com/office/drawing/2014/main" id="{AF88730B-3EDA-490F-8B6F-5357A5EF0EC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defTabSz="914286"/>
              <a:endParaRPr lang="en-US" dirty="0">
                <a:solidFill>
                  <a:prstClr val="black"/>
                </a:solidFill>
              </a:endParaRPr>
            </a:p>
          </p:txBody>
        </p:sp>
        <p:sp>
          <p:nvSpPr>
            <p:cNvPr id="7" name="Freeform: Shape 6">
              <a:extLst>
                <a:ext uri="{FF2B5EF4-FFF2-40B4-BE49-F238E27FC236}">
                  <a16:creationId xmlns:a16="http://schemas.microsoft.com/office/drawing/2014/main" id="{8AAC3D30-A9EC-437B-BAEC-5158F522706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defTabSz="914286"/>
              <a:endParaRPr lang="en-US" dirty="0">
                <a:solidFill>
                  <a:prstClr val="black"/>
                </a:solidFill>
              </a:endParaRPr>
            </a:p>
          </p:txBody>
        </p:sp>
        <p:sp>
          <p:nvSpPr>
            <p:cNvPr id="8" name="Freeform: Shape 7">
              <a:extLst>
                <a:ext uri="{FF2B5EF4-FFF2-40B4-BE49-F238E27FC236}">
                  <a16:creationId xmlns:a16="http://schemas.microsoft.com/office/drawing/2014/main" id="{1460114B-7023-4F6E-B074-79932670ADD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defTabSz="914286"/>
              <a:endParaRPr lang="en-US">
                <a:solidFill>
                  <a:prstClr val="black"/>
                </a:solidFill>
              </a:endParaRPr>
            </a:p>
          </p:txBody>
        </p:sp>
        <p:sp>
          <p:nvSpPr>
            <p:cNvPr id="9" name="Freeform: Shape 8">
              <a:extLst>
                <a:ext uri="{FF2B5EF4-FFF2-40B4-BE49-F238E27FC236}">
                  <a16:creationId xmlns:a16="http://schemas.microsoft.com/office/drawing/2014/main" id="{3AC2F032-DFD7-46FF-8CCA-E33896C690D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defTabSz="914286"/>
              <a:endParaRPr lang="en-US">
                <a:solidFill>
                  <a:prstClr val="black"/>
                </a:solidFill>
              </a:endParaRPr>
            </a:p>
          </p:txBody>
        </p:sp>
        <p:sp>
          <p:nvSpPr>
            <p:cNvPr id="10" name="Freeform: Shape 9">
              <a:extLst>
                <a:ext uri="{FF2B5EF4-FFF2-40B4-BE49-F238E27FC236}">
                  <a16:creationId xmlns:a16="http://schemas.microsoft.com/office/drawing/2014/main" id="{EDDB5B76-DE90-4CC7-A371-1C02A86AF77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defTabSz="914286"/>
              <a:endParaRPr lang="en-US" dirty="0">
                <a:solidFill>
                  <a:prstClr val="black"/>
                </a:solidFill>
              </a:endParaRPr>
            </a:p>
          </p:txBody>
        </p:sp>
      </p:grpSp>
      <p:sp>
        <p:nvSpPr>
          <p:cNvPr id="11" name="Picture Placeholder 2">
            <a:extLst>
              <a:ext uri="{FF2B5EF4-FFF2-40B4-BE49-F238E27FC236}">
                <a16:creationId xmlns:a16="http://schemas.microsoft.com/office/drawing/2014/main" id="{D01CFF7D-B6F4-4B1B-9C6A-AB93A7AA88C1}"/>
              </a:ext>
            </a:extLst>
          </p:cNvPr>
          <p:cNvSpPr>
            <a:spLocks noGrp="1"/>
          </p:cNvSpPr>
          <p:nvPr>
            <p:ph type="pic" idx="10" hasCustomPrompt="1"/>
          </p:nvPr>
        </p:nvSpPr>
        <p:spPr>
          <a:xfrm>
            <a:off x="930752" y="2858807"/>
            <a:ext cx="3907112" cy="2186648"/>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486045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C54D7FD-BDA4-445B-8877-80F2FB48F04C}"/>
              </a:ext>
            </a:extLst>
          </p:cNvPr>
          <p:cNvSpPr/>
          <p:nvPr userDrawn="1"/>
        </p:nvSpPr>
        <p:spPr>
          <a:xfrm>
            <a:off x="292770" y="312821"/>
            <a:ext cx="7503694" cy="6304547"/>
          </a:xfrm>
          <a:custGeom>
            <a:avLst/>
            <a:gdLst>
              <a:gd name="connsiteX0" fmla="*/ 0 w 8066763"/>
              <a:gd name="connsiteY0" fmla="*/ 0 h 6304547"/>
              <a:gd name="connsiteX1" fmla="*/ 8066763 w 8066763"/>
              <a:gd name="connsiteY1" fmla="*/ 0 h 6304547"/>
              <a:gd name="connsiteX2" fmla="*/ 5597407 w 8066763"/>
              <a:gd name="connsiteY2" fmla="*/ 6304547 h 6304547"/>
              <a:gd name="connsiteX3" fmla="*/ 0 w 8066763"/>
              <a:gd name="connsiteY3" fmla="*/ 6304547 h 6304547"/>
            </a:gdLst>
            <a:ahLst/>
            <a:cxnLst>
              <a:cxn ang="0">
                <a:pos x="connsiteX0" y="connsiteY0"/>
              </a:cxn>
              <a:cxn ang="0">
                <a:pos x="connsiteX1" y="connsiteY1"/>
              </a:cxn>
              <a:cxn ang="0">
                <a:pos x="connsiteX2" y="connsiteY2"/>
              </a:cxn>
              <a:cxn ang="0">
                <a:pos x="connsiteX3" y="connsiteY3"/>
              </a:cxn>
            </a:cxnLst>
            <a:rect l="l" t="t" r="r" b="b"/>
            <a:pathLst>
              <a:path w="8066763" h="6304547">
                <a:moveTo>
                  <a:pt x="0" y="0"/>
                </a:moveTo>
                <a:lnTo>
                  <a:pt x="8066763" y="0"/>
                </a:lnTo>
                <a:lnTo>
                  <a:pt x="5597407" y="6304547"/>
                </a:lnTo>
                <a:lnTo>
                  <a:pt x="0" y="630454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a:solidFill>
                <a:prstClr val="white"/>
              </a:solidFill>
            </a:endParaRPr>
          </a:p>
        </p:txBody>
      </p:sp>
    </p:spTree>
    <p:extLst>
      <p:ext uri="{BB962C8B-B14F-4D97-AF65-F5344CB8AC3E}">
        <p14:creationId xmlns:p14="http://schemas.microsoft.com/office/powerpoint/2010/main" val="166382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1E569947-AAD7-4B92-9CB5-6F94FBD6BE78}" type="datetimeFigureOut">
              <a:rPr lang="en-IN" smtClean="0"/>
              <a:t>16-11-2019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3680586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B7E376F-0253-46E6-902C-2CA1892242CD}"/>
              </a:ext>
            </a:extLst>
          </p:cNvPr>
          <p:cNvSpPr>
            <a:spLocks noGrp="1"/>
          </p:cNvSpPr>
          <p:nvPr>
            <p:ph type="pic" sz="quarter" idx="11" hasCustomPrompt="1"/>
          </p:nvPr>
        </p:nvSpPr>
        <p:spPr>
          <a:xfrm>
            <a:off x="0" y="3"/>
            <a:ext cx="12192002" cy="37603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03897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8B8CAF3-9328-4AEF-8C03-A4E21A15B3DF}"/>
              </a:ext>
            </a:extLst>
          </p:cNvPr>
          <p:cNvSpPr>
            <a:spLocks noGrp="1"/>
          </p:cNvSpPr>
          <p:nvPr>
            <p:ph type="pic" sz="quarter" idx="14" hasCustomPrompt="1"/>
          </p:nvPr>
        </p:nvSpPr>
        <p:spPr>
          <a:xfrm>
            <a:off x="815007" y="564046"/>
            <a:ext cx="6624018" cy="5729909"/>
          </a:xfrm>
          <a:custGeom>
            <a:avLst/>
            <a:gdLst>
              <a:gd name="connsiteX0" fmla="*/ 1832943 w 6624018"/>
              <a:gd name="connsiteY0" fmla="*/ 4748834 h 5729909"/>
              <a:gd name="connsiteX1" fmla="*/ 6624018 w 6624018"/>
              <a:gd name="connsiteY1" fmla="*/ 4748834 h 5729909"/>
              <a:gd name="connsiteX2" fmla="*/ 6624018 w 6624018"/>
              <a:gd name="connsiteY2" fmla="*/ 5729909 h 5729909"/>
              <a:gd name="connsiteX3" fmla="*/ 1832943 w 6624018"/>
              <a:gd name="connsiteY3" fmla="*/ 5729909 h 5729909"/>
              <a:gd name="connsiteX4" fmla="*/ 1841224 w 6624018"/>
              <a:gd name="connsiteY4" fmla="*/ 2822714 h 5729909"/>
              <a:gd name="connsiteX5" fmla="*/ 3091438 w 6624018"/>
              <a:gd name="connsiteY5" fmla="*/ 2822714 h 5729909"/>
              <a:gd name="connsiteX6" fmla="*/ 3091438 w 6624018"/>
              <a:gd name="connsiteY6" fmla="*/ 4611758 h 5729909"/>
              <a:gd name="connsiteX7" fmla="*/ 1841224 w 6624018"/>
              <a:gd name="connsiteY7" fmla="*/ 4611758 h 5729909"/>
              <a:gd name="connsiteX8" fmla="*/ 0 w 6624018"/>
              <a:gd name="connsiteY8" fmla="*/ 2822714 h 5729909"/>
              <a:gd name="connsiteX9" fmla="*/ 1690847 w 6624018"/>
              <a:gd name="connsiteY9" fmla="*/ 2822714 h 5729909"/>
              <a:gd name="connsiteX10" fmla="*/ 1690847 w 6624018"/>
              <a:gd name="connsiteY10" fmla="*/ 4949686 h 5729909"/>
              <a:gd name="connsiteX11" fmla="*/ 0 w 6624018"/>
              <a:gd name="connsiteY11" fmla="*/ 4949686 h 5729909"/>
              <a:gd name="connsiteX12" fmla="*/ 3241814 w 6624018"/>
              <a:gd name="connsiteY12" fmla="*/ 1928192 h 5729909"/>
              <a:gd name="connsiteX13" fmla="*/ 6042992 w 6624018"/>
              <a:gd name="connsiteY13" fmla="*/ 1928192 h 5729909"/>
              <a:gd name="connsiteX14" fmla="*/ 6042992 w 6624018"/>
              <a:gd name="connsiteY14" fmla="*/ 4611758 h 5729909"/>
              <a:gd name="connsiteX15" fmla="*/ 3241814 w 6624018"/>
              <a:gd name="connsiteY15" fmla="*/ 4611758 h 5729909"/>
              <a:gd name="connsiteX16" fmla="*/ 290259 w 6624018"/>
              <a:gd name="connsiteY16" fmla="*/ 894522 h 5729909"/>
              <a:gd name="connsiteX17" fmla="*/ 3091436 w 6624018"/>
              <a:gd name="connsiteY17" fmla="*/ 894522 h 5729909"/>
              <a:gd name="connsiteX18" fmla="*/ 3091436 w 6624018"/>
              <a:gd name="connsiteY18" fmla="*/ 2683566 h 5729909"/>
              <a:gd name="connsiteX19" fmla="*/ 290259 w 6624018"/>
              <a:gd name="connsiteY19" fmla="*/ 2683566 h 5729909"/>
              <a:gd name="connsiteX20" fmla="*/ 3241813 w 6624018"/>
              <a:gd name="connsiteY20" fmla="*/ 0 h 5729909"/>
              <a:gd name="connsiteX21" fmla="*/ 4979872 w 6624018"/>
              <a:gd name="connsiteY21" fmla="*/ 0 h 5729909"/>
              <a:gd name="connsiteX22" fmla="*/ 4979872 w 6624018"/>
              <a:gd name="connsiteY22" fmla="*/ 1789044 h 5729909"/>
              <a:gd name="connsiteX23" fmla="*/ 3241813 w 6624018"/>
              <a:gd name="connsiteY23" fmla="*/ 1789044 h 57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24018" h="5729909">
                <a:moveTo>
                  <a:pt x="1832943" y="4748834"/>
                </a:moveTo>
                <a:lnTo>
                  <a:pt x="6624018" y="4748834"/>
                </a:lnTo>
                <a:lnTo>
                  <a:pt x="6624018" y="5729909"/>
                </a:lnTo>
                <a:lnTo>
                  <a:pt x="1832943" y="5729909"/>
                </a:lnTo>
                <a:close/>
                <a:moveTo>
                  <a:pt x="1841224" y="2822714"/>
                </a:moveTo>
                <a:lnTo>
                  <a:pt x="3091438" y="2822714"/>
                </a:lnTo>
                <a:lnTo>
                  <a:pt x="3091438" y="4611758"/>
                </a:lnTo>
                <a:lnTo>
                  <a:pt x="1841224" y="4611758"/>
                </a:lnTo>
                <a:close/>
                <a:moveTo>
                  <a:pt x="0" y="2822714"/>
                </a:moveTo>
                <a:lnTo>
                  <a:pt x="1690847" y="2822714"/>
                </a:lnTo>
                <a:lnTo>
                  <a:pt x="1690847" y="4949686"/>
                </a:lnTo>
                <a:lnTo>
                  <a:pt x="0" y="4949686"/>
                </a:lnTo>
                <a:close/>
                <a:moveTo>
                  <a:pt x="3241814" y="1928192"/>
                </a:moveTo>
                <a:lnTo>
                  <a:pt x="6042992" y="1928192"/>
                </a:lnTo>
                <a:lnTo>
                  <a:pt x="6042992" y="4611758"/>
                </a:lnTo>
                <a:lnTo>
                  <a:pt x="3241814" y="4611758"/>
                </a:lnTo>
                <a:close/>
                <a:moveTo>
                  <a:pt x="290259" y="894522"/>
                </a:moveTo>
                <a:lnTo>
                  <a:pt x="3091436" y="894522"/>
                </a:lnTo>
                <a:lnTo>
                  <a:pt x="3091436" y="2683566"/>
                </a:lnTo>
                <a:lnTo>
                  <a:pt x="290259" y="2683566"/>
                </a:lnTo>
                <a:close/>
                <a:moveTo>
                  <a:pt x="3241813" y="0"/>
                </a:moveTo>
                <a:lnTo>
                  <a:pt x="4979872" y="0"/>
                </a:lnTo>
                <a:lnTo>
                  <a:pt x="4979872" y="1789044"/>
                </a:lnTo>
                <a:lnTo>
                  <a:pt x="3241813" y="1789044"/>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4164672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C8F0B19-CA13-4D0E-B06E-67E3D54AF229}"/>
              </a:ext>
            </a:extLst>
          </p:cNvPr>
          <p:cNvGrpSpPr/>
          <p:nvPr userDrawn="1"/>
        </p:nvGrpSpPr>
        <p:grpSpPr>
          <a:xfrm>
            <a:off x="3907972" y="1063755"/>
            <a:ext cx="4376057" cy="77068"/>
            <a:chOff x="4379494" y="697832"/>
            <a:chExt cx="2586787" cy="168442"/>
          </a:xfrm>
        </p:grpSpPr>
        <p:sp>
          <p:nvSpPr>
            <p:cNvPr id="6" name="Rectangle 5">
              <a:extLst>
                <a:ext uri="{FF2B5EF4-FFF2-40B4-BE49-F238E27FC236}">
                  <a16:creationId xmlns:a16="http://schemas.microsoft.com/office/drawing/2014/main" id="{84D5EFAE-BB88-4B3D-8484-86A6CBBF386E}"/>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7" name="Rectangle 6">
              <a:extLst>
                <a:ext uri="{FF2B5EF4-FFF2-40B4-BE49-F238E27FC236}">
                  <a16:creationId xmlns:a16="http://schemas.microsoft.com/office/drawing/2014/main" id="{7C41C671-2564-42A5-83F2-E15989574371}"/>
                </a:ext>
              </a:extLst>
            </p:cNvPr>
            <p:cNvSpPr/>
            <p:nvPr/>
          </p:nvSpPr>
          <p:spPr>
            <a:xfrm>
              <a:off x="4896851"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8" name="Rectangle 7">
              <a:extLst>
                <a:ext uri="{FF2B5EF4-FFF2-40B4-BE49-F238E27FC236}">
                  <a16:creationId xmlns:a16="http://schemas.microsoft.com/office/drawing/2014/main" id="{646D60C6-F049-4E52-9CEF-E9FCF22BD3D4}"/>
                </a:ext>
              </a:extLst>
            </p:cNvPr>
            <p:cNvSpPr/>
            <p:nvPr/>
          </p:nvSpPr>
          <p:spPr>
            <a:xfrm>
              <a:off x="5414208"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9" name="Rectangle 8">
              <a:extLst>
                <a:ext uri="{FF2B5EF4-FFF2-40B4-BE49-F238E27FC236}">
                  <a16:creationId xmlns:a16="http://schemas.microsoft.com/office/drawing/2014/main" id="{6045A27E-892D-4D6B-BDFF-5FD860699634}"/>
                </a:ext>
              </a:extLst>
            </p:cNvPr>
            <p:cNvSpPr/>
            <p:nvPr/>
          </p:nvSpPr>
          <p:spPr>
            <a:xfrm>
              <a:off x="5931565"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sp>
          <p:nvSpPr>
            <p:cNvPr id="10" name="Rectangle 9">
              <a:extLst>
                <a:ext uri="{FF2B5EF4-FFF2-40B4-BE49-F238E27FC236}">
                  <a16:creationId xmlns:a16="http://schemas.microsoft.com/office/drawing/2014/main" id="{E19B937D-CA4A-46E0-8D5A-85C76FF0129D}"/>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a:solidFill>
                  <a:prstClr val="white"/>
                </a:solidFill>
              </a:endParaRPr>
            </a:p>
          </p:txBody>
        </p:sp>
      </p:gr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2380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625379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4282328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205475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307474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3192195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828050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413510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1E569947-AAD7-4B92-9CB5-6F94FBD6BE78}" type="datetimeFigureOut">
              <a:rPr lang="en-IN" smtClean="0"/>
              <a:t>16-11-2019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2996657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2790802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152294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2480285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4224260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1523984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973D83-2881-417C-BD2F-06C2E80EB992}" type="datetimeFigureOut">
              <a:rPr lang="en-IN" smtClean="0">
                <a:solidFill>
                  <a:prstClr val="black"/>
                </a:solidFill>
              </a:rPr>
              <a:pPr/>
              <a:t>16-11-2019</a:t>
            </a:fld>
            <a:endParaRPr lang="en-IN">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ABCB3D-F4E8-4572-BF4D-7E879CEE07B7}" type="slidenum">
              <a:rPr lang="en-IN" smtClean="0">
                <a:solidFill>
                  <a:prstClr val="black"/>
                </a:solidFill>
              </a:rPr>
              <a:pPr/>
              <a:t>‹#›</a:t>
            </a:fld>
            <a:endParaRPr lang="en-IN">
              <a:solidFill>
                <a:prstClr val="black"/>
              </a:solidFill>
            </a:endParaRPr>
          </a:p>
        </p:txBody>
      </p:sp>
    </p:spTree>
    <p:extLst>
      <p:ext uri="{BB962C8B-B14F-4D97-AF65-F5344CB8AC3E}">
        <p14:creationId xmlns:p14="http://schemas.microsoft.com/office/powerpoint/2010/main" val="3859690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690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436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59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98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1E569947-AAD7-4B92-9CB5-6F94FBD6BE78}" type="datetimeFigureOut">
              <a:rPr lang="en-IN" smtClean="0"/>
              <a:t>16-11-2019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29795618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787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446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138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33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395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047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64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69947-AAD7-4B92-9CB5-6F94FBD6BE78}" type="datetimeFigureOut">
              <a:rPr lang="en-IN" smtClean="0"/>
              <a:t>16-11-2019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41915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569947-AAD7-4B92-9CB5-6F94FBD6BE78}" type="datetimeFigureOut">
              <a:rPr lang="en-IN" smtClean="0"/>
              <a:t>16-11-2019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95074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569947-AAD7-4B92-9CB5-6F94FBD6BE78}" type="datetimeFigureOut">
              <a:rPr lang="en-IN" smtClean="0"/>
              <a:t>16-11-2019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0E5F14-A88A-4CA5-A61F-18815E66C661}" type="slidenum">
              <a:rPr lang="en-IN" smtClean="0"/>
              <a:t>‹#›</a:t>
            </a:fld>
            <a:endParaRPr lang="en-IN"/>
          </a:p>
        </p:txBody>
      </p:sp>
    </p:spTree>
    <p:extLst>
      <p:ext uri="{BB962C8B-B14F-4D97-AF65-F5344CB8AC3E}">
        <p14:creationId xmlns:p14="http://schemas.microsoft.com/office/powerpoint/2010/main" val="260773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69947-AAD7-4B92-9CB5-6F94FBD6BE78}" type="datetimeFigureOut">
              <a:rPr lang="en-IN" smtClean="0"/>
              <a:t>16-11-2019</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E5F14-A88A-4CA5-A61F-18815E66C661}" type="slidenum">
              <a:rPr lang="en-IN" smtClean="0"/>
              <a:t>‹#›</a:t>
            </a:fld>
            <a:endParaRPr lang="en-IN"/>
          </a:p>
        </p:txBody>
      </p:sp>
    </p:spTree>
    <p:extLst>
      <p:ext uri="{BB962C8B-B14F-4D97-AF65-F5344CB8AC3E}">
        <p14:creationId xmlns:p14="http://schemas.microsoft.com/office/powerpoint/2010/main" val="426450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00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821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2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Rectangle 12"/>
          <p:cNvSpPr>
            <a:spLocks noChangeArrowheads="1"/>
          </p:cNvSpPr>
          <p:nvPr userDrawn="1"/>
        </p:nvSpPr>
        <p:spPr bwMode="auto">
          <a:xfrm>
            <a:off x="1587" y="6191250"/>
            <a:ext cx="11495088" cy="692150"/>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147" tIns="40074" rIns="80147" bIns="40074" anchor="ct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en-US" sz="3400" b="1" kern="0">
              <a:solidFill>
                <a:srgbClr val="000066"/>
              </a:solidFill>
            </a:endParaRPr>
          </a:p>
        </p:txBody>
      </p:sp>
      <p:sp>
        <p:nvSpPr>
          <p:cNvPr id="9" name="Rectangle 13"/>
          <p:cNvSpPr>
            <a:spLocks noChangeArrowheads="1"/>
          </p:cNvSpPr>
          <p:nvPr userDrawn="1"/>
        </p:nvSpPr>
        <p:spPr bwMode="auto">
          <a:xfrm>
            <a:off x="538163" y="6343650"/>
            <a:ext cx="47244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IN" sz="1200" b="1" dirty="0">
                <a:solidFill>
                  <a:srgbClr val="96CCEE"/>
                </a:solidFill>
                <a:latin typeface="Arial Narrow" panose="020B0606020202030204" pitchFamily="34" charset="0"/>
              </a:rPr>
              <a:t>School of Public Health, PGIMER, Chandigarh</a:t>
            </a:r>
            <a:br>
              <a:rPr lang="en-GB" sz="1200" b="1" dirty="0">
                <a:solidFill>
                  <a:srgbClr val="96CCEE"/>
                </a:solidFill>
                <a:latin typeface="Arial Narrow" panose="020B0606020202030204" pitchFamily="34" charset="0"/>
              </a:rPr>
            </a:br>
            <a:r>
              <a:rPr lang="en-GB" sz="1200" b="1" dirty="0">
                <a:solidFill>
                  <a:srgbClr val="96CCEE"/>
                </a:solidFill>
                <a:latin typeface="Arial Narrow" panose="020B0606020202030204" pitchFamily="34" charset="0"/>
              </a:rPr>
              <a:t>December, 2017</a:t>
            </a:r>
          </a:p>
        </p:txBody>
      </p:sp>
      <p:pic>
        <p:nvPicPr>
          <p:cNvPr id="10" name="Picture 1"/>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496675" y="6156326"/>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7038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11/16/2019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145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htain.icmr.org.in/"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734893"/>
            <a:ext cx="12192000" cy="1325557"/>
          </a:xfrm>
          <a:gradFill flip="none" rotWithShape="1">
            <a:gsLst>
              <a:gs pos="0">
                <a:srgbClr val="F9CE45">
                  <a:shade val="30000"/>
                  <a:satMod val="115000"/>
                </a:srgbClr>
              </a:gs>
              <a:gs pos="50000">
                <a:srgbClr val="F9CE45">
                  <a:shade val="67500"/>
                  <a:satMod val="115000"/>
                </a:srgbClr>
              </a:gs>
              <a:gs pos="100000">
                <a:srgbClr val="F9CE45">
                  <a:shade val="100000"/>
                  <a:satMod val="115000"/>
                </a:srgbClr>
              </a:gs>
            </a:gsLst>
            <a:lin ang="16200000" scaled="1"/>
            <a:tileRect/>
          </a:gradFill>
          <a:ln>
            <a:solidFill>
              <a:srgbClr val="7E6000"/>
            </a:solidFill>
          </a:ln>
          <a:scene3d>
            <a:camera prst="orthographicFront">
              <a:rot lat="0" lon="0" rev="0"/>
            </a:camera>
            <a:lightRig rig="threePt" dir="t">
              <a:rot lat="0" lon="0" rev="1200000"/>
            </a:lightRig>
          </a:scene3d>
          <a:sp3d>
            <a:bevelT w="63500" h="25400" prst="coolSlant"/>
          </a:sp3d>
        </p:spPr>
        <p:style>
          <a:lnRef idx="0">
            <a:schemeClr val="accent6"/>
          </a:lnRef>
          <a:fillRef idx="3">
            <a:schemeClr val="accent6"/>
          </a:fillRef>
          <a:effectRef idx="3">
            <a:schemeClr val="accent6"/>
          </a:effectRef>
          <a:fontRef idx="minor">
            <a:schemeClr val="lt1"/>
          </a:fontRef>
        </p:style>
        <p:txBody>
          <a:bodyPr>
            <a:normAutofit/>
          </a:bodyPr>
          <a:lstStyle/>
          <a:p>
            <a:r>
              <a:rPr lang="en-IN" altLang="en-US" sz="4000" b="1" dirty="0">
                <a:solidFill>
                  <a:schemeClr val="tx1"/>
                </a:solidFill>
                <a:latin typeface="Times New Roman" panose="02020603050405020304" pitchFamily="18" charset="0"/>
                <a:cs typeface="Times New Roman" panose="02020603050405020304" pitchFamily="18" charset="0"/>
              </a:rPr>
              <a:t>Health Technology Assessment in India</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61616" y="5080497"/>
            <a:ext cx="7668768" cy="1015663"/>
          </a:xfrm>
          <a:prstGeom prst="rect">
            <a:avLst/>
          </a:prstGeom>
        </p:spPr>
        <p:txBody>
          <a:bodyPr wrap="square">
            <a:spAutoFit/>
          </a:bodyPr>
          <a:lstStyle/>
          <a:p>
            <a:pPr algn="ctr">
              <a:defRPr/>
            </a:pPr>
            <a:r>
              <a:rPr lang="en-US" sz="2000" b="1" dirty="0">
                <a:solidFill>
                  <a:prstClr val="black"/>
                </a:solidFill>
                <a:latin typeface="Times New Roman" panose="02020603050405020304" pitchFamily="18" charset="0"/>
                <a:cs typeface="Times New Roman" panose="02020603050405020304" pitchFamily="18" charset="0"/>
              </a:rPr>
              <a:t>Department of Health Research</a:t>
            </a:r>
            <a:endParaRPr lang="en-US" sz="2000" dirty="0">
              <a:solidFill>
                <a:prstClr val="black"/>
              </a:solidFill>
              <a:latin typeface="Times New Roman" panose="02020603050405020304" pitchFamily="18" charset="0"/>
              <a:cs typeface="Times New Roman" panose="02020603050405020304" pitchFamily="18" charset="0"/>
            </a:endParaRPr>
          </a:p>
          <a:p>
            <a:pPr algn="ctr">
              <a:defRPr/>
            </a:pPr>
            <a:r>
              <a:rPr lang="en-US" sz="2000" b="1" dirty="0">
                <a:solidFill>
                  <a:prstClr val="black"/>
                </a:solidFill>
                <a:latin typeface="Times New Roman" panose="02020603050405020304" pitchFamily="18" charset="0"/>
                <a:cs typeface="Times New Roman" panose="02020603050405020304" pitchFamily="18" charset="0"/>
              </a:rPr>
              <a:t>Ministry of Health and Family Welfare</a:t>
            </a:r>
            <a:endParaRPr lang="en-US" sz="2000" dirty="0">
              <a:solidFill>
                <a:prstClr val="black"/>
              </a:solidFill>
              <a:latin typeface="Times New Roman" panose="02020603050405020304" pitchFamily="18" charset="0"/>
              <a:cs typeface="Times New Roman" panose="02020603050405020304" pitchFamily="18" charset="0"/>
            </a:endParaRPr>
          </a:p>
          <a:p>
            <a:pPr algn="ctr">
              <a:defRPr/>
            </a:pPr>
            <a:r>
              <a:rPr lang="en-US" sz="2000" b="1" dirty="0">
                <a:solidFill>
                  <a:prstClr val="black"/>
                </a:solidFill>
                <a:latin typeface="Times New Roman" panose="02020603050405020304" pitchFamily="18" charset="0"/>
                <a:cs typeface="Times New Roman" panose="02020603050405020304" pitchFamily="18" charset="0"/>
              </a:rPr>
              <a:t>Government of India</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4A152C6E-45ED-4C04-BF47-89D887CA80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0807" y="3088397"/>
            <a:ext cx="1167720" cy="169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A7BB-4B9D-46B6-AD8A-18C3372373FC}"/>
              </a:ext>
            </a:extLst>
          </p:cNvPr>
          <p:cNvSpPr>
            <a:spLocks noGrp="1"/>
          </p:cNvSpPr>
          <p:nvPr>
            <p:ph type="title"/>
          </p:nvPr>
        </p:nvSpPr>
        <p:spPr>
          <a:xfrm>
            <a:off x="0" y="313863"/>
            <a:ext cx="12192000" cy="697989"/>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err="1">
                <a:latin typeface="Times New Roman" panose="02020603050405020304" pitchFamily="18" charset="0"/>
                <a:cs typeface="Times New Roman" panose="02020603050405020304" pitchFamily="18" charset="0"/>
              </a:rPr>
              <a:t>HTAIn</a:t>
            </a:r>
            <a:r>
              <a:rPr lang="en-US" sz="3200" b="1" dirty="0">
                <a:latin typeface="Times New Roman" panose="02020603050405020304" pitchFamily="18" charset="0"/>
                <a:cs typeface="Times New Roman" panose="02020603050405020304" pitchFamily="18" charset="0"/>
              </a:rPr>
              <a:t> Structure</a:t>
            </a:r>
            <a:endParaRPr lang="en-IN" sz="32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8F7D568-46F8-433A-B2B4-3E800D6115D8}"/>
              </a:ext>
            </a:extLst>
          </p:cNvPr>
          <p:cNvSpPr/>
          <p:nvPr/>
        </p:nvSpPr>
        <p:spPr>
          <a:xfrm>
            <a:off x="2053884" y="3429001"/>
            <a:ext cx="2380003" cy="881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350" b="1" dirty="0">
                <a:solidFill>
                  <a:prstClr val="white"/>
                </a:solidFill>
              </a:rPr>
              <a:t>HTA </a:t>
            </a:r>
          </a:p>
          <a:p>
            <a:pPr algn="ctr"/>
            <a:r>
              <a:rPr lang="en-US" sz="1350" b="1" dirty="0">
                <a:solidFill>
                  <a:prstClr val="white"/>
                </a:solidFill>
              </a:rPr>
              <a:t>Project Appraisal Committee </a:t>
            </a:r>
            <a:endParaRPr lang="en-IN" sz="1350" b="1" dirty="0">
              <a:solidFill>
                <a:prstClr val="white"/>
              </a:solidFill>
            </a:endParaRPr>
          </a:p>
        </p:txBody>
      </p:sp>
      <p:sp>
        <p:nvSpPr>
          <p:cNvPr id="7" name="Rectangle: Rounded Corners 6">
            <a:extLst>
              <a:ext uri="{FF2B5EF4-FFF2-40B4-BE49-F238E27FC236}">
                <a16:creationId xmlns:a16="http://schemas.microsoft.com/office/drawing/2014/main" id="{0B184990-2E3C-4AB8-B6A7-4027C1888007}"/>
              </a:ext>
            </a:extLst>
          </p:cNvPr>
          <p:cNvSpPr/>
          <p:nvPr/>
        </p:nvSpPr>
        <p:spPr>
          <a:xfrm>
            <a:off x="7758115" y="3429001"/>
            <a:ext cx="2595708" cy="88106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350" b="1" dirty="0">
                <a:solidFill>
                  <a:prstClr val="white"/>
                </a:solidFill>
              </a:rPr>
              <a:t>HTA </a:t>
            </a:r>
          </a:p>
          <a:p>
            <a:pPr algn="ctr"/>
            <a:r>
              <a:rPr lang="en-US" sz="1350" b="1" dirty="0">
                <a:solidFill>
                  <a:prstClr val="white"/>
                </a:solidFill>
              </a:rPr>
              <a:t>Technical Appraisal Committee </a:t>
            </a:r>
            <a:endParaRPr lang="en-IN" sz="1350" b="1" dirty="0">
              <a:solidFill>
                <a:prstClr val="white"/>
              </a:solidFill>
            </a:endParaRPr>
          </a:p>
        </p:txBody>
      </p:sp>
      <p:sp>
        <p:nvSpPr>
          <p:cNvPr id="9" name="Rectangle: Rounded Corners 8">
            <a:extLst>
              <a:ext uri="{FF2B5EF4-FFF2-40B4-BE49-F238E27FC236}">
                <a16:creationId xmlns:a16="http://schemas.microsoft.com/office/drawing/2014/main" id="{0BB5B3B9-5D40-45F1-8CE4-4D2E07806A48}"/>
              </a:ext>
            </a:extLst>
          </p:cNvPr>
          <p:cNvSpPr/>
          <p:nvPr/>
        </p:nvSpPr>
        <p:spPr>
          <a:xfrm>
            <a:off x="4600577" y="1856936"/>
            <a:ext cx="2895600" cy="103060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100" b="1" dirty="0" err="1">
                <a:solidFill>
                  <a:prstClr val="black"/>
                </a:solidFill>
              </a:rPr>
              <a:t>HTAIn</a:t>
            </a:r>
            <a:r>
              <a:rPr lang="en-US" sz="2100" b="1" dirty="0">
                <a:solidFill>
                  <a:prstClr val="black"/>
                </a:solidFill>
              </a:rPr>
              <a:t> Secretariat</a:t>
            </a:r>
            <a:endParaRPr lang="en-IN" sz="2100" b="1" dirty="0">
              <a:solidFill>
                <a:prstClr val="black"/>
              </a:solidFill>
            </a:endParaRPr>
          </a:p>
        </p:txBody>
      </p:sp>
      <p:sp>
        <p:nvSpPr>
          <p:cNvPr id="10" name="Rectangle: Rounded Corners 9">
            <a:extLst>
              <a:ext uri="{FF2B5EF4-FFF2-40B4-BE49-F238E27FC236}">
                <a16:creationId xmlns:a16="http://schemas.microsoft.com/office/drawing/2014/main" id="{E3BCC2EA-956D-45B1-B4CE-08BD707D901C}"/>
              </a:ext>
            </a:extLst>
          </p:cNvPr>
          <p:cNvSpPr/>
          <p:nvPr/>
        </p:nvSpPr>
        <p:spPr>
          <a:xfrm>
            <a:off x="4724400" y="5133978"/>
            <a:ext cx="2895600" cy="103060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350" b="1" dirty="0">
                <a:solidFill>
                  <a:prstClr val="black"/>
                </a:solidFill>
              </a:rPr>
              <a:t>Technical Partners and Resource Centre</a:t>
            </a:r>
            <a:endParaRPr lang="en-IN" sz="1350" b="1" dirty="0">
              <a:solidFill>
                <a:prstClr val="black"/>
              </a:solidFill>
            </a:endParaRPr>
          </a:p>
        </p:txBody>
      </p:sp>
      <p:sp>
        <p:nvSpPr>
          <p:cNvPr id="11" name="Diamond 10">
            <a:extLst>
              <a:ext uri="{FF2B5EF4-FFF2-40B4-BE49-F238E27FC236}">
                <a16:creationId xmlns:a16="http://schemas.microsoft.com/office/drawing/2014/main" id="{89B9E994-984B-46CE-835E-B0B7199FD79B}"/>
              </a:ext>
            </a:extLst>
          </p:cNvPr>
          <p:cNvSpPr/>
          <p:nvPr/>
        </p:nvSpPr>
        <p:spPr>
          <a:xfrm>
            <a:off x="4724401" y="2887546"/>
            <a:ext cx="2800497" cy="2246433"/>
          </a:xfrm>
          <a:prstGeom prst="diamon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100" b="1" dirty="0" err="1">
                <a:solidFill>
                  <a:prstClr val="black"/>
                </a:solidFill>
              </a:rPr>
              <a:t>HTAIn</a:t>
            </a:r>
            <a:endParaRPr lang="en-US" sz="2100" b="1" dirty="0">
              <a:solidFill>
                <a:prstClr val="black"/>
              </a:solidFill>
            </a:endParaRPr>
          </a:p>
          <a:p>
            <a:pPr algn="ctr"/>
            <a:r>
              <a:rPr lang="en-US" sz="1500" b="1" dirty="0">
                <a:solidFill>
                  <a:prstClr val="black"/>
                </a:solidFill>
              </a:rPr>
              <a:t>BOARD</a:t>
            </a:r>
            <a:endParaRPr lang="en-IN" sz="2100" b="1" dirty="0">
              <a:solidFill>
                <a:prstClr val="black"/>
              </a:solidFill>
            </a:endParaRPr>
          </a:p>
        </p:txBody>
      </p:sp>
    </p:spTree>
    <p:extLst>
      <p:ext uri="{BB962C8B-B14F-4D97-AF65-F5344CB8AC3E}">
        <p14:creationId xmlns:p14="http://schemas.microsoft.com/office/powerpoint/2010/main" val="425470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4395" y="57752"/>
            <a:ext cx="11419925" cy="6766558"/>
          </a:xfrm>
          <a:prstGeom prst="rect">
            <a:avLst/>
          </a:prstGeom>
        </p:spPr>
      </p:pic>
    </p:spTree>
    <p:extLst>
      <p:ext uri="{BB962C8B-B14F-4D97-AF65-F5344CB8AC3E}">
        <p14:creationId xmlns:p14="http://schemas.microsoft.com/office/powerpoint/2010/main" val="939857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304805"/>
            <a:ext cx="12192000" cy="639763"/>
          </a:xfrm>
        </p:spPr>
        <p:style>
          <a:lnRef idx="0">
            <a:schemeClr val="accent1"/>
          </a:lnRef>
          <a:fillRef idx="3">
            <a:schemeClr val="accent1"/>
          </a:fillRef>
          <a:effectRef idx="3">
            <a:schemeClr val="accent1"/>
          </a:effectRef>
          <a:fontRef idx="minor">
            <a:schemeClr val="lt1"/>
          </a:fontRef>
        </p:style>
        <p:txBody>
          <a:bodyPr>
            <a:normAutofit/>
          </a:bodyPr>
          <a:lstStyle/>
          <a:p>
            <a:r>
              <a:rPr lang="en-US" altLang="en-US" sz="3200" b="1" dirty="0">
                <a:solidFill>
                  <a:schemeClr val="bg1"/>
                </a:solidFill>
                <a:latin typeface="Times New Roman" panose="02020603050405020304" pitchFamily="18" charset="0"/>
                <a:cs typeface="Times New Roman" panose="02020603050405020304" pitchFamily="18" charset="0"/>
              </a:rPr>
              <a:t>Key Phases of the HTA Process</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Diagram 4"/>
          <p:cNvGraphicFramePr/>
          <p:nvPr/>
        </p:nvGraphicFramePr>
        <p:xfrm>
          <a:off x="3505200" y="1035888"/>
          <a:ext cx="5486400" cy="5608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3045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762000"/>
          </a:xfrm>
        </p:spPr>
        <p:style>
          <a:lnRef idx="0">
            <a:schemeClr val="accent1"/>
          </a:lnRef>
          <a:fillRef idx="3">
            <a:schemeClr val="accent1"/>
          </a:fillRef>
          <a:effectRef idx="3">
            <a:schemeClr val="accent1"/>
          </a:effectRef>
          <a:fontRef idx="minor">
            <a:schemeClr val="lt1"/>
          </a:fontRef>
        </p:style>
        <p:txBody>
          <a:bodyPr>
            <a:normAutofit fontScale="90000"/>
          </a:bodyPr>
          <a:lstStyle/>
          <a:p>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Progress of </a:t>
            </a:r>
            <a:r>
              <a:rPr lang="en-US" sz="3600" b="1" dirty="0" err="1">
                <a:latin typeface="Times New Roman" pitchFamily="18" charset="0"/>
                <a:cs typeface="Times New Roman" pitchFamily="18" charset="0"/>
              </a:rPr>
              <a:t>HTAIn</a:t>
            </a:r>
            <a:r>
              <a:rPr lang="en-US" sz="3600" b="1" dirty="0">
                <a:latin typeface="Times New Roman" pitchFamily="18" charset="0"/>
                <a:cs typeface="Times New Roman" pitchFamily="18" charset="0"/>
              </a:rPr>
              <a:t> from 2017 to August 2019:</a:t>
            </a:r>
            <a:br>
              <a:rPr lang="en-IN" dirty="0"/>
            </a:br>
            <a:endParaRPr lang="en-IN" dirty="0"/>
          </a:p>
        </p:txBody>
      </p:sp>
      <p:graphicFrame>
        <p:nvGraphicFramePr>
          <p:cNvPr id="5" name="Content Placeholder 4"/>
          <p:cNvGraphicFramePr>
            <a:graphicFrameLocks noGrp="1"/>
          </p:cNvGraphicFramePr>
          <p:nvPr>
            <p:ph idx="1"/>
          </p:nvPr>
        </p:nvGraphicFramePr>
        <p:xfrm>
          <a:off x="609600" y="1219200"/>
          <a:ext cx="11277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099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28600"/>
          <a:ext cx="109728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63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Rectangle 345"/>
          <p:cNvSpPr/>
          <p:nvPr/>
        </p:nvSpPr>
        <p:spPr>
          <a:xfrm>
            <a:off x="1209577" y="5565615"/>
            <a:ext cx="3305585" cy="300082"/>
          </a:xfrm>
          <a:prstGeom prst="rect">
            <a:avLst/>
          </a:prstGeom>
        </p:spPr>
        <p:txBody>
          <a:bodyPr wrap="none">
            <a:spAutoFit/>
          </a:bodyPr>
          <a:lstStyle/>
          <a:p>
            <a:pPr algn="ctr"/>
            <a:r>
              <a:rPr lang="en-US" sz="1350" b="1" dirty="0">
                <a:ln>
                  <a:solidFill>
                    <a:prstClr val="black"/>
                  </a:solidFill>
                </a:ln>
                <a:solidFill>
                  <a:prstClr val="black"/>
                </a:solidFill>
                <a:cs typeface="Calibri" panose="020F0502020204030204" pitchFamily="34" charset="0"/>
              </a:rPr>
              <a:t>Costing of Health Services – Study Coverage</a:t>
            </a:r>
          </a:p>
        </p:txBody>
      </p:sp>
      <p:sp>
        <p:nvSpPr>
          <p:cNvPr id="2" name="Rectangle 1"/>
          <p:cNvSpPr/>
          <p:nvPr/>
        </p:nvSpPr>
        <p:spPr>
          <a:xfrm>
            <a:off x="7568418" y="904781"/>
            <a:ext cx="4471182" cy="5244577"/>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sz="1500" dirty="0">
                <a:solidFill>
                  <a:prstClr val="black"/>
                </a:solidFill>
                <a:latin typeface="Times New Roman" panose="02020603050405020304" pitchFamily="18" charset="0"/>
                <a:cs typeface="Times New Roman" panose="02020603050405020304" pitchFamily="18" charset="0"/>
              </a:rPr>
              <a:t>To assess the cost information from different parts of the country, the study utilises the Multidisciplinary Research Units (MRUs) of DHR functional in government medical colleges in different states of India. </a:t>
            </a:r>
          </a:p>
          <a:p>
            <a:pPr marL="214313" indent="-214313" algn="just">
              <a:lnSpc>
                <a:spcPct val="150000"/>
              </a:lnSpc>
              <a:buFont typeface="Arial" panose="020B0604020202020204" pitchFamily="34" charset="0"/>
              <a:buChar char="•"/>
            </a:pPr>
            <a:r>
              <a:rPr lang="en-IN" sz="1500" dirty="0">
                <a:solidFill>
                  <a:prstClr val="black"/>
                </a:solidFill>
                <a:latin typeface="Times New Roman" panose="02020603050405020304" pitchFamily="18" charset="0"/>
                <a:cs typeface="Times New Roman" panose="02020603050405020304" pitchFamily="18" charset="0"/>
              </a:rPr>
              <a:t>This multistate costing study aims to collect cost information from 15 public tertiary medical colleges, 30 district hospitals and 40 private hospitals from across the above mentioned States.</a:t>
            </a:r>
          </a:p>
          <a:p>
            <a:pPr marL="214313" indent="-214313" algn="just">
              <a:lnSpc>
                <a:spcPct val="150000"/>
              </a:lnSpc>
              <a:buFont typeface="Arial" panose="020B0604020202020204" pitchFamily="34" charset="0"/>
              <a:buChar char="•"/>
            </a:pPr>
            <a:r>
              <a:rPr lang="en-IN" sz="1500" b="1" dirty="0">
                <a:solidFill>
                  <a:prstClr val="black"/>
                </a:solidFill>
                <a:latin typeface="Times New Roman" panose="02020603050405020304" pitchFamily="18" charset="0"/>
                <a:cs typeface="Times New Roman" panose="02020603050405020304" pitchFamily="18" charset="0"/>
              </a:rPr>
              <a:t>The Costing is used to revise the health benefit packages of </a:t>
            </a:r>
            <a:r>
              <a:rPr lang="en-IN" sz="1500" b="1" dirty="0" err="1">
                <a:solidFill>
                  <a:prstClr val="black"/>
                </a:solidFill>
                <a:latin typeface="Times New Roman" panose="02020603050405020304" pitchFamily="18" charset="0"/>
                <a:cs typeface="Times New Roman" panose="02020603050405020304" pitchFamily="18" charset="0"/>
              </a:rPr>
              <a:t>Ayushmann</a:t>
            </a:r>
            <a:r>
              <a:rPr lang="en-IN" sz="1500" b="1" dirty="0">
                <a:solidFill>
                  <a:prstClr val="black"/>
                </a:solidFill>
                <a:latin typeface="Times New Roman" panose="02020603050405020304" pitchFamily="18" charset="0"/>
                <a:cs typeface="Times New Roman" panose="02020603050405020304" pitchFamily="18" charset="0"/>
              </a:rPr>
              <a:t> Bharat-PMJAY </a:t>
            </a:r>
            <a:r>
              <a:rPr lang="en-IN" sz="1500" b="1" dirty="0" err="1">
                <a:solidFill>
                  <a:prstClr val="black"/>
                </a:solidFill>
                <a:latin typeface="Times New Roman" panose="02020603050405020304" pitchFamily="18" charset="0"/>
                <a:cs typeface="Times New Roman" panose="02020603050405020304" pitchFamily="18" charset="0"/>
              </a:rPr>
              <a:t>packages.the</a:t>
            </a:r>
            <a:r>
              <a:rPr lang="en-IN" sz="1500" b="1" dirty="0">
                <a:solidFill>
                  <a:prstClr val="black"/>
                </a:solidFill>
                <a:latin typeface="Times New Roman" panose="02020603050405020304" pitchFamily="18" charset="0"/>
                <a:cs typeface="Times New Roman" panose="02020603050405020304" pitchFamily="18" charset="0"/>
              </a:rPr>
              <a:t> study has been completed for 855 packages and Phase 2 has been initiated for 493 </a:t>
            </a:r>
            <a:r>
              <a:rPr lang="en-IN" sz="1500" b="1" dirty="0" err="1">
                <a:solidFill>
                  <a:prstClr val="black"/>
                </a:solidFill>
                <a:latin typeface="Times New Roman" panose="02020603050405020304" pitchFamily="18" charset="0"/>
                <a:cs typeface="Times New Roman" panose="02020603050405020304" pitchFamily="18" charset="0"/>
              </a:rPr>
              <a:t>packagaes</a:t>
            </a:r>
            <a:endParaRPr lang="en-IN" sz="1500" b="1" dirty="0">
              <a:solidFill>
                <a:prstClr val="black"/>
              </a:solidFill>
              <a:latin typeface="Times New Roman" panose="02020603050405020304" pitchFamily="18" charset="0"/>
              <a:cs typeface="Times New Roman" panose="02020603050405020304" pitchFamily="18" charset="0"/>
            </a:endParaRPr>
          </a:p>
          <a:p>
            <a:pPr marL="214313" indent="-214313" algn="just">
              <a:lnSpc>
                <a:spcPct val="150000"/>
              </a:lnSpc>
              <a:buFont typeface="Arial" panose="020B0604020202020204" pitchFamily="34" charset="0"/>
              <a:buChar char="•"/>
            </a:pPr>
            <a:endParaRPr lang="en-IN" sz="1500" dirty="0">
              <a:solidFill>
                <a:prstClr val="black"/>
              </a:solidFill>
              <a:latin typeface="Times New Roman" panose="02020603050405020304" pitchFamily="18" charset="0"/>
              <a:cs typeface="Times New Roman" panose="02020603050405020304" pitchFamily="18" charset="0"/>
            </a:endParaRPr>
          </a:p>
        </p:txBody>
      </p:sp>
      <p:pic>
        <p:nvPicPr>
          <p:cNvPr id="74" name="Picture 73"/>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09618"/>
            <a:ext cx="7416800" cy="4265206"/>
          </a:xfrm>
          <a:prstGeom prst="rect">
            <a:avLst/>
          </a:prstGeom>
          <a:noFill/>
          <a:ln>
            <a:noFill/>
          </a:ln>
        </p:spPr>
      </p:pic>
      <p:sp>
        <p:nvSpPr>
          <p:cNvPr id="3" name="TextBox 2"/>
          <p:cNvSpPr txBox="1"/>
          <p:nvPr/>
        </p:nvSpPr>
        <p:spPr>
          <a:xfrm>
            <a:off x="2743200" y="284491"/>
            <a:ext cx="6828459" cy="5078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lnSpc>
                <a:spcPct val="150000"/>
              </a:lnSpc>
            </a:pPr>
            <a:r>
              <a:rPr lang="en-US" b="1" dirty="0">
                <a:solidFill>
                  <a:prstClr val="white"/>
                </a:solidFill>
                <a:latin typeface="Times New Roman" panose="02020603050405020304" pitchFamily="18" charset="0"/>
                <a:cs typeface="Times New Roman" panose="02020603050405020304" pitchFamily="18" charset="0"/>
              </a:rPr>
              <a:t>Costing of Health Services in India: </a:t>
            </a:r>
          </a:p>
        </p:txBody>
      </p:sp>
    </p:spTree>
    <p:extLst>
      <p:ext uri="{BB962C8B-B14F-4D97-AF65-F5344CB8AC3E}">
        <p14:creationId xmlns:p14="http://schemas.microsoft.com/office/powerpoint/2010/main" val="2515200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3">
            <a:extLst>
              <a:ext uri="{FF2B5EF4-FFF2-40B4-BE49-F238E27FC236}">
                <a16:creationId xmlns:a16="http://schemas.microsoft.com/office/drawing/2014/main" id="{01AE33A1-5E70-5346-959F-BE96B0F99B7D}"/>
              </a:ext>
            </a:extLst>
          </p:cNvPr>
          <p:cNvGrpSpPr>
            <a:grpSpLocks/>
          </p:cNvGrpSpPr>
          <p:nvPr/>
        </p:nvGrpSpPr>
        <p:grpSpPr bwMode="auto">
          <a:xfrm>
            <a:off x="1447800" y="1295400"/>
            <a:ext cx="9557896" cy="3615250"/>
            <a:chOff x="1986212" y="533418"/>
            <a:chExt cx="6694150" cy="5323249"/>
          </a:xfrm>
        </p:grpSpPr>
        <p:sp>
          <p:nvSpPr>
            <p:cNvPr id="5" name="Rectangle 4">
              <a:extLst>
                <a:ext uri="{FF2B5EF4-FFF2-40B4-BE49-F238E27FC236}">
                  <a16:creationId xmlns:a16="http://schemas.microsoft.com/office/drawing/2014/main" id="{5AA1363B-C6BB-3042-9308-C2210F33D5FE}"/>
                </a:ext>
              </a:extLst>
            </p:cNvPr>
            <p:cNvSpPr>
              <a:spLocks noChangeArrowheads="1"/>
            </p:cNvSpPr>
            <p:nvPr/>
          </p:nvSpPr>
          <p:spPr bwMode="auto">
            <a:xfrm>
              <a:off x="2062620" y="695459"/>
              <a:ext cx="6617742" cy="516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IN" altLang="en-US" sz="2000">
                <a:solidFill>
                  <a:prstClr val="black"/>
                </a:solidFill>
              </a:endParaRPr>
            </a:p>
          </p:txBody>
        </p:sp>
        <p:sp>
          <p:nvSpPr>
            <p:cNvPr id="6" name="Text Box 4">
              <a:extLst>
                <a:ext uri="{FF2B5EF4-FFF2-40B4-BE49-F238E27FC236}">
                  <a16:creationId xmlns:a16="http://schemas.microsoft.com/office/drawing/2014/main" id="{4FD536FB-F204-0141-81D0-5D8B2B20E5F6}"/>
                </a:ext>
              </a:extLst>
            </p:cNvPr>
            <p:cNvSpPr txBox="1">
              <a:spLocks noChangeArrowheads="1"/>
            </p:cNvSpPr>
            <p:nvPr/>
          </p:nvSpPr>
          <p:spPr bwMode="auto">
            <a:xfrm>
              <a:off x="3733066" y="533418"/>
              <a:ext cx="2324415" cy="34253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en-IN" alt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Hospital</a:t>
              </a:r>
            </a:p>
          </p:txBody>
        </p:sp>
        <p:sp>
          <p:nvSpPr>
            <p:cNvPr id="7" name="Text Box 7">
              <a:extLst>
                <a:ext uri="{FF2B5EF4-FFF2-40B4-BE49-F238E27FC236}">
                  <a16:creationId xmlns:a16="http://schemas.microsoft.com/office/drawing/2014/main" id="{E8B2CF25-7A55-6140-8F8B-279FD861F0AD}"/>
                </a:ext>
              </a:extLst>
            </p:cNvPr>
            <p:cNvSpPr txBox="1">
              <a:spLocks noChangeArrowheads="1"/>
            </p:cNvSpPr>
            <p:nvPr/>
          </p:nvSpPr>
          <p:spPr bwMode="auto">
            <a:xfrm>
              <a:off x="2151454" y="2933845"/>
              <a:ext cx="1250642" cy="85406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IN" alt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 Service centre</a:t>
              </a:r>
              <a:endParaRPr lang="en-IN" altLang="en-US" sz="2000" b="1">
                <a:solidFill>
                  <a:prstClr val="black"/>
                </a:solidFill>
                <a:ea typeface="Calibri" panose="020F0502020204030204" pitchFamily="34" charset="0"/>
                <a:cs typeface="Times New Roman" panose="02020603050405020304" pitchFamily="18" charset="0"/>
              </a:endParaRPr>
            </a:p>
          </p:txBody>
        </p:sp>
        <p:sp>
          <p:nvSpPr>
            <p:cNvPr id="8" name="Text Box 8">
              <a:extLst>
                <a:ext uri="{FF2B5EF4-FFF2-40B4-BE49-F238E27FC236}">
                  <a16:creationId xmlns:a16="http://schemas.microsoft.com/office/drawing/2014/main" id="{BDD65BA4-6416-0345-B434-F6A6AAD2413B}"/>
                </a:ext>
              </a:extLst>
            </p:cNvPr>
            <p:cNvSpPr txBox="1">
              <a:spLocks noChangeArrowheads="1"/>
            </p:cNvSpPr>
            <p:nvPr/>
          </p:nvSpPr>
          <p:spPr bwMode="auto">
            <a:xfrm>
              <a:off x="3560575" y="2999717"/>
              <a:ext cx="1342935" cy="58218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IN" alt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Indirect Service centre</a:t>
              </a:r>
              <a:endParaRPr lang="en-IN" altLang="en-US" sz="2000" b="1">
                <a:solidFill>
                  <a:prstClr val="black"/>
                </a:solidFill>
                <a:ea typeface="Calibri" panose="020F0502020204030204" pitchFamily="34" charset="0"/>
                <a:cs typeface="Times New Roman" panose="02020603050405020304" pitchFamily="18" charset="0"/>
              </a:endParaRPr>
            </a:p>
          </p:txBody>
        </p:sp>
        <p:sp>
          <p:nvSpPr>
            <p:cNvPr id="9" name="Text Box 9">
              <a:extLst>
                <a:ext uri="{FF2B5EF4-FFF2-40B4-BE49-F238E27FC236}">
                  <a16:creationId xmlns:a16="http://schemas.microsoft.com/office/drawing/2014/main" id="{CEA00BB2-883B-5444-8B31-F614EDFE4646}"/>
                </a:ext>
              </a:extLst>
            </p:cNvPr>
            <p:cNvSpPr txBox="1">
              <a:spLocks noChangeArrowheads="1"/>
            </p:cNvSpPr>
            <p:nvPr/>
          </p:nvSpPr>
          <p:spPr bwMode="auto">
            <a:xfrm>
              <a:off x="5073089" y="2997854"/>
              <a:ext cx="1416800" cy="6007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IN" alt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Ancilliary service centre</a:t>
              </a:r>
              <a:endParaRPr lang="en-IN" altLang="en-US" sz="2000" b="1">
                <a:solidFill>
                  <a:prstClr val="black"/>
                </a:solidFill>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5A1562FD-3848-CC47-A798-B06C13C51D28}"/>
                </a:ext>
              </a:extLst>
            </p:cNvPr>
            <p:cNvSpPr txBox="1">
              <a:spLocks noChangeArrowheads="1"/>
            </p:cNvSpPr>
            <p:nvPr/>
          </p:nvSpPr>
          <p:spPr bwMode="auto">
            <a:xfrm>
              <a:off x="6566959" y="3017496"/>
              <a:ext cx="2113402" cy="25856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IN" alt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Site Management</a:t>
              </a:r>
              <a:r>
                <a:rPr lang="en-IN" altLang="en-US" sz="2000" b="1">
                  <a:solidFill>
                    <a:prstClr val="black"/>
                  </a:solidFill>
                  <a:ea typeface="Calibri" panose="020F0502020204030204" pitchFamily="34" charset="0"/>
                  <a:cs typeface="Times New Roman" panose="02020603050405020304" pitchFamily="18" charset="0"/>
                </a:rPr>
                <a:t> and </a:t>
              </a:r>
              <a:r>
                <a:rPr lang="en-IN" alt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Service centre</a:t>
              </a:r>
              <a:endParaRPr lang="en-IN" altLang="en-US" sz="2000" b="1">
                <a:solidFill>
                  <a:prstClr val="black"/>
                </a:solidFill>
                <a:ea typeface="Calibri" panose="020F0502020204030204" pitchFamily="34" charset="0"/>
                <a:cs typeface="Times New Roman" panose="02020603050405020304" pitchFamily="18" charset="0"/>
              </a:endParaRPr>
            </a:p>
          </p:txBody>
        </p:sp>
        <p:sp>
          <p:nvSpPr>
            <p:cNvPr id="11" name="Text Box 11">
              <a:extLst>
                <a:ext uri="{FF2B5EF4-FFF2-40B4-BE49-F238E27FC236}">
                  <a16:creationId xmlns:a16="http://schemas.microsoft.com/office/drawing/2014/main" id="{9C9F07B5-7F38-C74A-AEE6-A89C91853D5A}"/>
                </a:ext>
              </a:extLst>
            </p:cNvPr>
            <p:cNvSpPr txBox="1">
              <a:spLocks noChangeArrowheads="1"/>
            </p:cNvSpPr>
            <p:nvPr/>
          </p:nvSpPr>
          <p:spPr bwMode="auto">
            <a:xfrm>
              <a:off x="1986212" y="3853259"/>
              <a:ext cx="1545673" cy="15383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upright="1"/>
            <a:lstStyle/>
            <a:p>
              <a:pPr>
                <a:defRPr/>
              </a:pPr>
              <a:r>
                <a:rPr lang="en-I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Outpatient clinics</a:t>
              </a:r>
            </a:p>
            <a:p>
              <a:pPr>
                <a:defRPr/>
              </a:pPr>
              <a:r>
                <a:rPr lang="en-I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Inpatient wards</a:t>
              </a:r>
            </a:p>
            <a:p>
              <a:pPr>
                <a:defRPr/>
              </a:pPr>
              <a:r>
                <a:rPr lang="en-I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Intensive care unit</a:t>
              </a:r>
            </a:p>
            <a:p>
              <a:pPr>
                <a:defRPr/>
              </a:pPr>
              <a:r>
                <a:rPr lang="en-I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Operation theatre</a:t>
              </a:r>
              <a:endParaRPr lang="en-IN" sz="2000" dirty="0">
                <a:solidFill>
                  <a:prstClr val="black"/>
                </a:solidFill>
                <a:ea typeface="Calibri" panose="020F0502020204030204" pitchFamily="34" charset="0"/>
                <a:cs typeface="Times New Roman" panose="02020603050405020304" pitchFamily="18" charset="0"/>
              </a:endParaRPr>
            </a:p>
          </p:txBody>
        </p:sp>
        <p:sp>
          <p:nvSpPr>
            <p:cNvPr id="12" name="Text Box 12">
              <a:extLst>
                <a:ext uri="{FF2B5EF4-FFF2-40B4-BE49-F238E27FC236}">
                  <a16:creationId xmlns:a16="http://schemas.microsoft.com/office/drawing/2014/main" id="{2B780CD2-4FE1-424D-B35B-53072C786B43}"/>
                </a:ext>
              </a:extLst>
            </p:cNvPr>
            <p:cNvSpPr txBox="1">
              <a:spLocks noChangeArrowheads="1"/>
            </p:cNvSpPr>
            <p:nvPr/>
          </p:nvSpPr>
          <p:spPr bwMode="auto">
            <a:xfrm>
              <a:off x="3533910" y="4100836"/>
              <a:ext cx="1340023" cy="53059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Diagnostic centre</a:t>
              </a:r>
            </a:p>
          </p:txBody>
        </p:sp>
        <p:sp>
          <p:nvSpPr>
            <p:cNvPr id="13" name="Text Box 13">
              <a:extLst>
                <a:ext uri="{FF2B5EF4-FFF2-40B4-BE49-F238E27FC236}">
                  <a16:creationId xmlns:a16="http://schemas.microsoft.com/office/drawing/2014/main" id="{AA418E6C-9BA4-2446-8317-46A6ADD04B44}"/>
                </a:ext>
              </a:extLst>
            </p:cNvPr>
            <p:cNvSpPr txBox="1">
              <a:spLocks noChangeArrowheads="1"/>
            </p:cNvSpPr>
            <p:nvPr/>
          </p:nvSpPr>
          <p:spPr bwMode="auto">
            <a:xfrm>
              <a:off x="5079175" y="3923967"/>
              <a:ext cx="1404628" cy="11364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Dietetics</a:t>
              </a: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Laundry</a:t>
              </a:r>
              <a:endParaRPr lang="en-IN" altLang="en-US" sz="2000" dirty="0">
                <a:solidFill>
                  <a:prstClr val="black"/>
                </a:solidFill>
                <a:ea typeface="Calibri" panose="020F0502020204030204" pitchFamily="34" charset="0"/>
                <a:cs typeface="Times New Roman" panose="02020603050405020304" pitchFamily="18" charset="0"/>
              </a:endParaRP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Medical Records</a:t>
              </a:r>
              <a:endParaRPr lang="en-IN" altLang="en-US" sz="2000" dirty="0">
                <a:solidFill>
                  <a:prstClr val="black"/>
                </a:solidFill>
                <a:ea typeface="Calibri" panose="020F0502020204030204" pitchFamily="34" charset="0"/>
                <a:cs typeface="Times New Roman" panose="02020603050405020304" pitchFamily="18" charset="0"/>
              </a:endParaRP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Water supply</a:t>
              </a: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Electricity</a:t>
              </a:r>
              <a:endParaRPr lang="en-IN" altLang="en-US" sz="2000" dirty="0">
                <a:solidFill>
                  <a:prstClr val="black"/>
                </a:solidFill>
                <a:ea typeface="Calibri" panose="020F0502020204030204" pitchFamily="34" charset="0"/>
                <a:cs typeface="Times New Roman" panose="02020603050405020304" pitchFamily="18" charset="0"/>
              </a:endParaRPr>
            </a:p>
            <a:p>
              <a:pPr eaLnBrk="1" hangingPunct="1">
                <a:lnSpc>
                  <a:spcPct val="107000"/>
                </a:lnSpc>
                <a:spcBef>
                  <a:spcPct val="0"/>
                </a:spcBef>
                <a:buFont typeface="Arial" panose="020B0604020202020204" pitchFamily="34" charset="0"/>
                <a:buChar char="*"/>
              </a:pPr>
              <a:endPar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 Box 14">
              <a:extLst>
                <a:ext uri="{FF2B5EF4-FFF2-40B4-BE49-F238E27FC236}">
                  <a16:creationId xmlns:a16="http://schemas.microsoft.com/office/drawing/2014/main" id="{16FD278F-2EF1-944D-BDAB-CE6EDF395E72}"/>
                </a:ext>
              </a:extLst>
            </p:cNvPr>
            <p:cNvSpPr txBox="1">
              <a:spLocks noChangeArrowheads="1"/>
            </p:cNvSpPr>
            <p:nvPr/>
          </p:nvSpPr>
          <p:spPr bwMode="auto">
            <a:xfrm>
              <a:off x="6637617" y="3933817"/>
              <a:ext cx="1339481" cy="132256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Administration</a:t>
              </a:r>
              <a:endParaRPr lang="en-IN" altLang="en-US" sz="2000" dirty="0">
                <a:solidFill>
                  <a:prstClr val="black"/>
                </a:solidFill>
                <a:ea typeface="Calibri" panose="020F0502020204030204" pitchFamily="34" charset="0"/>
                <a:cs typeface="Times New Roman" panose="02020603050405020304" pitchFamily="18" charset="0"/>
              </a:endParaRP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Maintenance</a:t>
              </a:r>
              <a:endParaRPr lang="en-IN" altLang="en-US" sz="2000" dirty="0">
                <a:solidFill>
                  <a:prstClr val="black"/>
                </a:solidFill>
                <a:ea typeface="Calibri" panose="020F0502020204030204" pitchFamily="34" charset="0"/>
                <a:cs typeface="Times New Roman" panose="02020603050405020304" pitchFamily="18" charset="0"/>
              </a:endParaRP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Training</a:t>
              </a:r>
              <a:endParaRPr lang="en-IN" altLang="en-US" sz="2000" dirty="0">
                <a:solidFill>
                  <a:prstClr val="black"/>
                </a:solidFill>
                <a:ea typeface="Calibri" panose="020F0502020204030204" pitchFamily="34" charset="0"/>
                <a:cs typeface="Times New Roman" panose="02020603050405020304" pitchFamily="18" charset="0"/>
              </a:endParaRPr>
            </a:p>
            <a:p>
              <a:pPr marL="0" indent="0" eaLnBrk="1" hangingPunct="1">
                <a:lnSpc>
                  <a:spcPct val="107000"/>
                </a:lnSpc>
                <a:spcBef>
                  <a:spcPct val="0"/>
                </a:spcBef>
                <a:buFont typeface="Arial" panose="020B0604020202020204" pitchFamily="34" charset="0"/>
                <a:buNone/>
              </a:pPr>
              <a:r>
                <a:rPr lang="en-I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Supervision</a:t>
              </a:r>
              <a:endParaRPr lang="en-IN" altLang="en-US" sz="2000" dirty="0">
                <a:solidFill>
                  <a:prstClr val="black"/>
                </a:solidFill>
                <a:ea typeface="Calibri" panose="020F0502020204030204" pitchFamily="34" charset="0"/>
                <a:cs typeface="Times New Roman" panose="02020603050405020304" pitchFamily="18" charset="0"/>
              </a:endParaRPr>
            </a:p>
          </p:txBody>
        </p:sp>
        <p:grpSp>
          <p:nvGrpSpPr>
            <p:cNvPr id="19" name="Group 40">
              <a:extLst>
                <a:ext uri="{FF2B5EF4-FFF2-40B4-BE49-F238E27FC236}">
                  <a16:creationId xmlns:a16="http://schemas.microsoft.com/office/drawing/2014/main" id="{31D496E6-B896-D943-A55F-64E09C11A6EB}"/>
                </a:ext>
              </a:extLst>
            </p:cNvPr>
            <p:cNvGrpSpPr>
              <a:grpSpLocks/>
            </p:cNvGrpSpPr>
            <p:nvPr/>
          </p:nvGrpSpPr>
          <p:grpSpPr bwMode="auto">
            <a:xfrm>
              <a:off x="2506810" y="1032061"/>
              <a:ext cx="4688674" cy="1857560"/>
              <a:chOff x="2506810" y="1032061"/>
              <a:chExt cx="4688674" cy="1857560"/>
            </a:xfrm>
          </p:grpSpPr>
          <p:sp>
            <p:nvSpPr>
              <p:cNvPr id="22" name="Text Box 5">
                <a:extLst>
                  <a:ext uri="{FF2B5EF4-FFF2-40B4-BE49-F238E27FC236}">
                    <a16:creationId xmlns:a16="http://schemas.microsoft.com/office/drawing/2014/main" id="{A1A9365F-1D13-714A-B2AE-2D9FA08EF335}"/>
                  </a:ext>
                </a:extLst>
              </p:cNvPr>
              <p:cNvSpPr txBox="1">
                <a:spLocks noChangeArrowheads="1"/>
              </p:cNvSpPr>
              <p:nvPr/>
            </p:nvSpPr>
            <p:spPr bwMode="auto">
              <a:xfrm>
                <a:off x="2605519" y="1655420"/>
                <a:ext cx="1501363" cy="25216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en-IN" alt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Care Service centre</a:t>
                </a:r>
                <a:endParaRPr lang="en-IN" altLang="en-US" sz="2000" b="1" dirty="0">
                  <a:solidFill>
                    <a:prstClr val="black"/>
                  </a:solidFill>
                  <a:ea typeface="Calibri" panose="020F0502020204030204" pitchFamily="34" charset="0"/>
                  <a:cs typeface="Times New Roman" panose="02020603050405020304" pitchFamily="18" charset="0"/>
                </a:endParaRPr>
              </a:p>
            </p:txBody>
          </p:sp>
          <p:sp>
            <p:nvSpPr>
              <p:cNvPr id="23" name="Text Box 6">
                <a:extLst>
                  <a:ext uri="{FF2B5EF4-FFF2-40B4-BE49-F238E27FC236}">
                    <a16:creationId xmlns:a16="http://schemas.microsoft.com/office/drawing/2014/main" id="{EE44DF47-88CA-7C4B-AE3E-481FBA98B810}"/>
                  </a:ext>
                </a:extLst>
              </p:cNvPr>
              <p:cNvSpPr txBox="1">
                <a:spLocks noChangeArrowheads="1"/>
              </p:cNvSpPr>
              <p:nvPr/>
            </p:nvSpPr>
            <p:spPr bwMode="auto">
              <a:xfrm>
                <a:off x="5401820" y="1655420"/>
                <a:ext cx="1723458" cy="25216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5778" tIns="27889" rIns="55778" bIns="27889"/>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en-IN" alt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Support service centre</a:t>
                </a:r>
                <a:endParaRPr lang="en-IN" altLang="en-US" sz="2000" b="1" dirty="0">
                  <a:solidFill>
                    <a:prstClr val="black"/>
                  </a:solidFill>
                  <a:ea typeface="Calibri" panose="020F0502020204030204" pitchFamily="34" charset="0"/>
                  <a:cs typeface="Times New Roman" panose="02020603050405020304" pitchFamily="18" charset="0"/>
                </a:endParaRPr>
              </a:p>
            </p:txBody>
          </p:sp>
          <p:cxnSp>
            <p:nvCxnSpPr>
              <p:cNvPr id="24" name="Line 15">
                <a:extLst>
                  <a:ext uri="{FF2B5EF4-FFF2-40B4-BE49-F238E27FC236}">
                    <a16:creationId xmlns:a16="http://schemas.microsoft.com/office/drawing/2014/main" id="{79B911E8-96C0-5241-8A0E-5499CD12D0BB}"/>
                  </a:ext>
                </a:extLst>
              </p:cNvPr>
              <p:cNvCxnSpPr>
                <a:cxnSpLocks noChangeShapeType="1"/>
              </p:cNvCxnSpPr>
              <p:nvPr/>
            </p:nvCxnSpPr>
            <p:spPr bwMode="auto">
              <a:xfrm>
                <a:off x="4918707" y="1032061"/>
                <a:ext cx="0" cy="2094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5" name="Line 16">
                <a:extLst>
                  <a:ext uri="{FF2B5EF4-FFF2-40B4-BE49-F238E27FC236}">
                    <a16:creationId xmlns:a16="http://schemas.microsoft.com/office/drawing/2014/main" id="{7266A062-8F4B-FB44-A6F6-8261510780D6}"/>
                  </a:ext>
                </a:extLst>
              </p:cNvPr>
              <p:cNvCxnSpPr>
                <a:cxnSpLocks noChangeShapeType="1"/>
              </p:cNvCxnSpPr>
              <p:nvPr/>
            </p:nvCxnSpPr>
            <p:spPr bwMode="auto">
              <a:xfrm>
                <a:off x="4283572" y="2665221"/>
                <a:ext cx="0" cy="20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Line 17">
                <a:extLst>
                  <a:ext uri="{FF2B5EF4-FFF2-40B4-BE49-F238E27FC236}">
                    <a16:creationId xmlns:a16="http://schemas.microsoft.com/office/drawing/2014/main" id="{E7185AE8-FF2B-ED46-81F4-C5F0E7246C49}"/>
                  </a:ext>
                </a:extLst>
              </p:cNvPr>
              <p:cNvCxnSpPr>
                <a:cxnSpLocks noChangeShapeType="1"/>
              </p:cNvCxnSpPr>
              <p:nvPr/>
            </p:nvCxnSpPr>
            <p:spPr bwMode="auto">
              <a:xfrm>
                <a:off x="2506810" y="2680667"/>
                <a:ext cx="0" cy="20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Line 18">
                <a:extLst>
                  <a:ext uri="{FF2B5EF4-FFF2-40B4-BE49-F238E27FC236}">
                    <a16:creationId xmlns:a16="http://schemas.microsoft.com/office/drawing/2014/main" id="{51F88AD6-067B-0A43-A10E-60387BDAF8DA}"/>
                  </a:ext>
                </a:extLst>
              </p:cNvPr>
              <p:cNvCxnSpPr>
                <a:cxnSpLocks noChangeShapeType="1"/>
              </p:cNvCxnSpPr>
              <p:nvPr/>
            </p:nvCxnSpPr>
            <p:spPr bwMode="auto">
              <a:xfrm>
                <a:off x="5566787" y="2680667"/>
                <a:ext cx="0" cy="20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8" name="Line 19">
                <a:extLst>
                  <a:ext uri="{FF2B5EF4-FFF2-40B4-BE49-F238E27FC236}">
                    <a16:creationId xmlns:a16="http://schemas.microsoft.com/office/drawing/2014/main" id="{083690C1-4A22-6142-BBF0-79E92101F8AA}"/>
                  </a:ext>
                </a:extLst>
              </p:cNvPr>
              <p:cNvCxnSpPr>
                <a:cxnSpLocks noChangeShapeType="1"/>
              </p:cNvCxnSpPr>
              <p:nvPr/>
            </p:nvCxnSpPr>
            <p:spPr bwMode="auto">
              <a:xfrm>
                <a:off x="7195484" y="2680667"/>
                <a:ext cx="0" cy="20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Line 24">
                <a:extLst>
                  <a:ext uri="{FF2B5EF4-FFF2-40B4-BE49-F238E27FC236}">
                    <a16:creationId xmlns:a16="http://schemas.microsoft.com/office/drawing/2014/main" id="{40354BF9-6678-2C4D-B78A-14CC8F06A2E9}"/>
                  </a:ext>
                </a:extLst>
              </p:cNvPr>
              <p:cNvCxnSpPr>
                <a:cxnSpLocks noChangeShapeType="1"/>
              </p:cNvCxnSpPr>
              <p:nvPr/>
            </p:nvCxnSpPr>
            <p:spPr bwMode="auto">
              <a:xfrm>
                <a:off x="2506810" y="2665221"/>
                <a:ext cx="17767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0" name="Line 25">
                <a:extLst>
                  <a:ext uri="{FF2B5EF4-FFF2-40B4-BE49-F238E27FC236}">
                    <a16:creationId xmlns:a16="http://schemas.microsoft.com/office/drawing/2014/main" id="{C6DBAFF5-EB9E-0642-8684-6014295B7BD6}"/>
                  </a:ext>
                </a:extLst>
              </p:cNvPr>
              <p:cNvCxnSpPr>
                <a:cxnSpLocks noChangeShapeType="1"/>
              </p:cNvCxnSpPr>
              <p:nvPr/>
            </p:nvCxnSpPr>
            <p:spPr bwMode="auto">
              <a:xfrm>
                <a:off x="5566787" y="2665221"/>
                <a:ext cx="162869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1" name="Line 26">
                <a:extLst>
                  <a:ext uri="{FF2B5EF4-FFF2-40B4-BE49-F238E27FC236}">
                    <a16:creationId xmlns:a16="http://schemas.microsoft.com/office/drawing/2014/main" id="{60A2B518-A97E-F641-9A7E-141A79C41299}"/>
                  </a:ext>
                </a:extLst>
              </p:cNvPr>
              <p:cNvCxnSpPr>
                <a:cxnSpLocks noChangeShapeType="1"/>
              </p:cNvCxnSpPr>
              <p:nvPr/>
            </p:nvCxnSpPr>
            <p:spPr bwMode="auto">
              <a:xfrm>
                <a:off x="3356201" y="2064777"/>
                <a:ext cx="0" cy="31368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2" name="Line 27">
                <a:extLst>
                  <a:ext uri="{FF2B5EF4-FFF2-40B4-BE49-F238E27FC236}">
                    <a16:creationId xmlns:a16="http://schemas.microsoft.com/office/drawing/2014/main" id="{C3B530E5-2498-B04A-8CE8-0A86268BBBA3}"/>
                  </a:ext>
                </a:extLst>
              </p:cNvPr>
              <p:cNvCxnSpPr>
                <a:cxnSpLocks noChangeShapeType="1"/>
              </p:cNvCxnSpPr>
              <p:nvPr/>
            </p:nvCxnSpPr>
            <p:spPr bwMode="auto">
              <a:xfrm>
                <a:off x="6307104" y="2127135"/>
                <a:ext cx="0" cy="31368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Line 28">
                <a:extLst>
                  <a:ext uri="{FF2B5EF4-FFF2-40B4-BE49-F238E27FC236}">
                    <a16:creationId xmlns:a16="http://schemas.microsoft.com/office/drawing/2014/main" id="{1DDCB175-8C7C-E844-905A-7F3DF42A1F08}"/>
                  </a:ext>
                </a:extLst>
              </p:cNvPr>
              <p:cNvCxnSpPr>
                <a:cxnSpLocks noChangeShapeType="1"/>
              </p:cNvCxnSpPr>
              <p:nvPr/>
            </p:nvCxnSpPr>
            <p:spPr bwMode="auto">
              <a:xfrm>
                <a:off x="3356201" y="1256461"/>
                <a:ext cx="295090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4" name="Line 29">
                <a:extLst>
                  <a:ext uri="{FF2B5EF4-FFF2-40B4-BE49-F238E27FC236}">
                    <a16:creationId xmlns:a16="http://schemas.microsoft.com/office/drawing/2014/main" id="{D1C37DB7-D459-044B-90C3-07E892F00B05}"/>
                  </a:ext>
                </a:extLst>
              </p:cNvPr>
              <p:cNvCxnSpPr>
                <a:cxnSpLocks noChangeShapeType="1"/>
              </p:cNvCxnSpPr>
              <p:nvPr/>
            </p:nvCxnSpPr>
            <p:spPr bwMode="auto">
              <a:xfrm>
                <a:off x="3359583" y="1318819"/>
                <a:ext cx="0" cy="20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Line 30">
                <a:extLst>
                  <a:ext uri="{FF2B5EF4-FFF2-40B4-BE49-F238E27FC236}">
                    <a16:creationId xmlns:a16="http://schemas.microsoft.com/office/drawing/2014/main" id="{FBB5C755-4E59-704D-85DC-85B9A90356B7}"/>
                  </a:ext>
                </a:extLst>
              </p:cNvPr>
              <p:cNvCxnSpPr>
                <a:cxnSpLocks noChangeShapeType="1"/>
              </p:cNvCxnSpPr>
              <p:nvPr/>
            </p:nvCxnSpPr>
            <p:spPr bwMode="auto">
              <a:xfrm>
                <a:off x="6309091" y="1334265"/>
                <a:ext cx="0" cy="20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38" name="Title 37">
            <a:extLst>
              <a:ext uri="{FF2B5EF4-FFF2-40B4-BE49-F238E27FC236}">
                <a16:creationId xmlns:a16="http://schemas.microsoft.com/office/drawing/2014/main" id="{86EA31FC-51C8-5F48-8BDB-F786AE86A12F}"/>
              </a:ext>
            </a:extLst>
          </p:cNvPr>
          <p:cNvSpPr>
            <a:spLocks noGrp="1"/>
          </p:cNvSpPr>
          <p:nvPr>
            <p:ph type="title"/>
          </p:nvPr>
        </p:nvSpPr>
        <p:spPr>
          <a:xfrm>
            <a:off x="914400" y="353060"/>
            <a:ext cx="10363200" cy="654122"/>
          </a:xfrm>
        </p:spPr>
        <p:txBody>
          <a:bodyPr>
            <a:noAutofit/>
          </a:bodyPr>
          <a:lstStyle/>
          <a:p>
            <a:pPr algn="ctr"/>
            <a:r>
              <a:rPr lang="en-GB" sz="3200" b="1" dirty="0"/>
              <a:t>Methodology: Bottom-up costing methods</a:t>
            </a:r>
          </a:p>
        </p:txBody>
      </p:sp>
      <p:graphicFrame>
        <p:nvGraphicFramePr>
          <p:cNvPr id="40" name="Table 39">
            <a:extLst>
              <a:ext uri="{FF2B5EF4-FFF2-40B4-BE49-F238E27FC236}">
                <a16:creationId xmlns:a16="http://schemas.microsoft.com/office/drawing/2014/main" id="{6FD87D8A-1284-B642-92E4-E0F140E3B1FB}"/>
              </a:ext>
            </a:extLst>
          </p:cNvPr>
          <p:cNvGraphicFramePr>
            <a:graphicFrameLocks noGrp="1"/>
          </p:cNvGraphicFramePr>
          <p:nvPr/>
        </p:nvGraphicFramePr>
        <p:xfrm>
          <a:off x="1143000" y="5482431"/>
          <a:ext cx="10134600" cy="640080"/>
        </p:xfrm>
        <a:graphic>
          <a:graphicData uri="http://schemas.openxmlformats.org/drawingml/2006/table">
            <a:tbl>
              <a:tblPr firstRow="1" bandRow="1">
                <a:tableStyleId>{5C22544A-7EE6-4342-B048-85BDC9FD1C3A}</a:tableStyleId>
              </a:tblPr>
              <a:tblGrid>
                <a:gridCol w="1689100">
                  <a:extLst>
                    <a:ext uri="{9D8B030D-6E8A-4147-A177-3AD203B41FA5}">
                      <a16:colId xmlns:a16="http://schemas.microsoft.com/office/drawing/2014/main" val="406124628"/>
                    </a:ext>
                  </a:extLst>
                </a:gridCol>
                <a:gridCol w="1689100">
                  <a:extLst>
                    <a:ext uri="{9D8B030D-6E8A-4147-A177-3AD203B41FA5}">
                      <a16:colId xmlns:a16="http://schemas.microsoft.com/office/drawing/2014/main" val="4108969140"/>
                    </a:ext>
                  </a:extLst>
                </a:gridCol>
                <a:gridCol w="1689100">
                  <a:extLst>
                    <a:ext uri="{9D8B030D-6E8A-4147-A177-3AD203B41FA5}">
                      <a16:colId xmlns:a16="http://schemas.microsoft.com/office/drawing/2014/main" val="8808410"/>
                    </a:ext>
                  </a:extLst>
                </a:gridCol>
                <a:gridCol w="1689100">
                  <a:extLst>
                    <a:ext uri="{9D8B030D-6E8A-4147-A177-3AD203B41FA5}">
                      <a16:colId xmlns:a16="http://schemas.microsoft.com/office/drawing/2014/main" val="592525460"/>
                    </a:ext>
                  </a:extLst>
                </a:gridCol>
                <a:gridCol w="1689100">
                  <a:extLst>
                    <a:ext uri="{9D8B030D-6E8A-4147-A177-3AD203B41FA5}">
                      <a16:colId xmlns:a16="http://schemas.microsoft.com/office/drawing/2014/main" val="51815738"/>
                    </a:ext>
                  </a:extLst>
                </a:gridCol>
                <a:gridCol w="1689100">
                  <a:extLst>
                    <a:ext uri="{9D8B030D-6E8A-4147-A177-3AD203B41FA5}">
                      <a16:colId xmlns:a16="http://schemas.microsoft.com/office/drawing/2014/main" val="2908132035"/>
                    </a:ext>
                  </a:extLst>
                </a:gridCol>
              </a:tblGrid>
              <a:tr h="370840">
                <a:tc>
                  <a:txBody>
                    <a:bodyPr/>
                    <a:lstStyle/>
                    <a:p>
                      <a:pPr algn="ctr"/>
                      <a:r>
                        <a:rPr lang="en-GB" sz="1800" dirty="0">
                          <a:solidFill>
                            <a:schemeClr val="tx1"/>
                          </a:solidFill>
                          <a:latin typeface="Arial" panose="020B0604020202020204" pitchFamily="34" charset="0"/>
                          <a:cs typeface="Arial" panose="020B0604020202020204" pitchFamily="34" charset="0"/>
                        </a:rPr>
                        <a:t>Human Resources</a:t>
                      </a:r>
                    </a:p>
                  </a:txBody>
                  <a:tcPr>
                    <a:solidFill>
                      <a:schemeClr val="accent1">
                        <a:lumMod val="20000"/>
                        <a:lumOff val="80000"/>
                      </a:schemeClr>
                    </a:solidFill>
                  </a:tcPr>
                </a:tc>
                <a:tc>
                  <a:txBody>
                    <a:bodyPr/>
                    <a:lstStyle/>
                    <a:p>
                      <a:pPr algn="ctr"/>
                      <a:r>
                        <a:rPr lang="en-GB" dirty="0">
                          <a:solidFill>
                            <a:schemeClr val="tx1"/>
                          </a:solidFill>
                        </a:rPr>
                        <a:t>Capital</a:t>
                      </a:r>
                    </a:p>
                  </a:txBody>
                  <a:tcPr>
                    <a:solidFill>
                      <a:schemeClr val="accent1">
                        <a:lumMod val="20000"/>
                        <a:lumOff val="80000"/>
                      </a:schemeClr>
                    </a:solidFill>
                  </a:tcPr>
                </a:tc>
                <a:tc>
                  <a:txBody>
                    <a:bodyPr/>
                    <a:lstStyle/>
                    <a:p>
                      <a:pPr algn="ctr"/>
                      <a:r>
                        <a:rPr lang="en-GB" dirty="0">
                          <a:solidFill>
                            <a:schemeClr val="tx1"/>
                          </a:solidFill>
                        </a:rPr>
                        <a:t>Equipments</a:t>
                      </a:r>
                    </a:p>
                  </a:txBody>
                  <a:tcPr>
                    <a:solidFill>
                      <a:schemeClr val="accent1">
                        <a:lumMod val="20000"/>
                        <a:lumOff val="80000"/>
                      </a:schemeClr>
                    </a:solidFill>
                  </a:tcPr>
                </a:tc>
                <a:tc>
                  <a:txBody>
                    <a:bodyPr/>
                    <a:lstStyle/>
                    <a:p>
                      <a:pPr algn="ctr"/>
                      <a:r>
                        <a:rPr lang="en-GB" dirty="0">
                          <a:solidFill>
                            <a:schemeClr val="tx1"/>
                          </a:solidFill>
                        </a:rPr>
                        <a:t>Consumables</a:t>
                      </a:r>
                    </a:p>
                  </a:txBody>
                  <a:tcPr>
                    <a:solidFill>
                      <a:schemeClr val="accent1">
                        <a:lumMod val="20000"/>
                        <a:lumOff val="80000"/>
                      </a:schemeClr>
                    </a:solidFill>
                  </a:tcPr>
                </a:tc>
                <a:tc>
                  <a:txBody>
                    <a:bodyPr/>
                    <a:lstStyle/>
                    <a:p>
                      <a:pPr algn="ctr"/>
                      <a:r>
                        <a:rPr lang="en-GB" dirty="0">
                          <a:solidFill>
                            <a:schemeClr val="tx1"/>
                          </a:solidFill>
                        </a:rPr>
                        <a:t>Non-consumables</a:t>
                      </a:r>
                    </a:p>
                  </a:txBody>
                  <a:tcPr>
                    <a:solidFill>
                      <a:schemeClr val="accent1">
                        <a:lumMod val="20000"/>
                        <a:lumOff val="80000"/>
                      </a:schemeClr>
                    </a:solidFill>
                  </a:tcPr>
                </a:tc>
                <a:tc>
                  <a:txBody>
                    <a:bodyPr/>
                    <a:lstStyle/>
                    <a:p>
                      <a:pPr algn="ctr"/>
                      <a:r>
                        <a:rPr lang="en-GB" dirty="0">
                          <a:solidFill>
                            <a:schemeClr val="tx1"/>
                          </a:solidFill>
                        </a:rPr>
                        <a:t>Overhead</a:t>
                      </a:r>
                    </a:p>
                  </a:txBody>
                  <a:tcPr>
                    <a:solidFill>
                      <a:schemeClr val="accent1">
                        <a:lumMod val="20000"/>
                        <a:lumOff val="80000"/>
                      </a:schemeClr>
                    </a:solidFill>
                  </a:tcPr>
                </a:tc>
                <a:extLst>
                  <a:ext uri="{0D108BD9-81ED-4DB2-BD59-A6C34878D82A}">
                    <a16:rowId xmlns:a16="http://schemas.microsoft.com/office/drawing/2014/main" val="2761695792"/>
                  </a:ext>
                </a:extLst>
              </a:tr>
            </a:tbl>
          </a:graphicData>
        </a:graphic>
      </p:graphicFrame>
      <p:sp>
        <p:nvSpPr>
          <p:cNvPr id="41" name="Left Brace 40">
            <a:extLst>
              <a:ext uri="{FF2B5EF4-FFF2-40B4-BE49-F238E27FC236}">
                <a16:creationId xmlns:a16="http://schemas.microsoft.com/office/drawing/2014/main" id="{0FFCB41C-889F-2445-8211-8607F3826D32}"/>
              </a:ext>
            </a:extLst>
          </p:cNvPr>
          <p:cNvSpPr/>
          <p:nvPr/>
        </p:nvSpPr>
        <p:spPr>
          <a:xfrm rot="-5400000">
            <a:off x="6078674" y="175635"/>
            <a:ext cx="187052" cy="10210800"/>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solidFill>
                <a:prstClr val="black"/>
              </a:solidFill>
            </a:endParaRPr>
          </a:p>
        </p:txBody>
      </p:sp>
    </p:spTree>
    <p:extLst>
      <p:ext uri="{BB962C8B-B14F-4D97-AF65-F5344CB8AC3E}">
        <p14:creationId xmlns:p14="http://schemas.microsoft.com/office/powerpoint/2010/main" val="361413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344"/>
          <p:cNvPicPr>
            <a:picLocks noChangeAspect="1"/>
          </p:cNvPicPr>
          <p:nvPr/>
        </p:nvPicPr>
        <p:blipFill>
          <a:blip r:embed="rId2" cstate="print"/>
          <a:stretch>
            <a:fillRect/>
          </a:stretch>
        </p:blipFill>
        <p:spPr>
          <a:xfrm>
            <a:off x="859972" y="944384"/>
            <a:ext cx="4659085" cy="4517524"/>
          </a:xfrm>
          <a:prstGeom prst="rect">
            <a:avLst/>
          </a:prstGeom>
        </p:spPr>
      </p:pic>
      <p:sp>
        <p:nvSpPr>
          <p:cNvPr id="346" name="Rectangle 345"/>
          <p:cNvSpPr/>
          <p:nvPr/>
        </p:nvSpPr>
        <p:spPr>
          <a:xfrm>
            <a:off x="2698547" y="5623870"/>
            <a:ext cx="1813830" cy="300082"/>
          </a:xfrm>
          <a:prstGeom prst="rect">
            <a:avLst/>
          </a:prstGeom>
        </p:spPr>
        <p:txBody>
          <a:bodyPr wrap="none">
            <a:spAutoFit/>
          </a:bodyPr>
          <a:lstStyle/>
          <a:p>
            <a:pPr algn="ctr"/>
            <a:r>
              <a:rPr lang="en-US" sz="1350" b="1" dirty="0">
                <a:ln>
                  <a:solidFill>
                    <a:prstClr val="black"/>
                  </a:solidFill>
                </a:ln>
                <a:solidFill>
                  <a:prstClr val="black"/>
                </a:solidFill>
                <a:cs typeface="Calibri" panose="020F0502020204030204" pitchFamily="34" charset="0"/>
              </a:rPr>
              <a:t>EQ5D : Study Coverage</a:t>
            </a:r>
          </a:p>
        </p:txBody>
      </p:sp>
      <p:sp>
        <p:nvSpPr>
          <p:cNvPr id="347" name="Rectangle 346"/>
          <p:cNvSpPr/>
          <p:nvPr/>
        </p:nvSpPr>
        <p:spPr>
          <a:xfrm>
            <a:off x="6672945" y="1043432"/>
            <a:ext cx="4659085" cy="5401479"/>
          </a:xfrm>
          <a:prstGeom prst="rect">
            <a:avLst/>
          </a:prstGeom>
        </p:spPr>
        <p:txBody>
          <a:bodyPr wrap="square">
            <a:spAutoFit/>
          </a:bodyPr>
          <a:lstStyle/>
          <a:p>
            <a:pPr marL="257175" indent="-257175"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The present study aims to develop </a:t>
            </a:r>
            <a:r>
              <a:rPr lang="en-GB" sz="1500" dirty="0" err="1">
                <a:solidFill>
                  <a:prstClr val="black"/>
                </a:solidFill>
                <a:latin typeface="Times New Roman" panose="02020603050405020304" pitchFamily="18" charset="0"/>
                <a:cs typeface="Times New Roman" panose="02020603050405020304" pitchFamily="18" charset="0"/>
              </a:rPr>
              <a:t>EuroQol</a:t>
            </a:r>
            <a:r>
              <a:rPr lang="en-GB" sz="1500" dirty="0">
                <a:solidFill>
                  <a:prstClr val="black"/>
                </a:solidFill>
                <a:latin typeface="Times New Roman" panose="02020603050405020304" pitchFamily="18" charset="0"/>
                <a:cs typeface="Times New Roman" panose="02020603050405020304" pitchFamily="18" charset="0"/>
              </a:rPr>
              <a:t> five-dimensional (EQ-5D-5L) health states value set for Indian population. </a:t>
            </a:r>
          </a:p>
          <a:p>
            <a:pPr marL="257175" indent="-257175"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A cross-sectional survey using the </a:t>
            </a:r>
            <a:r>
              <a:rPr lang="en-GB" sz="1500" dirty="0" err="1">
                <a:solidFill>
                  <a:prstClr val="black"/>
                </a:solidFill>
                <a:latin typeface="Times New Roman" panose="02020603050405020304" pitchFamily="18" charset="0"/>
                <a:cs typeface="Times New Roman" panose="02020603050405020304" pitchFamily="18" charset="0"/>
              </a:rPr>
              <a:t>EuroQol</a:t>
            </a:r>
            <a:r>
              <a:rPr lang="en-GB" sz="1500" dirty="0">
                <a:solidFill>
                  <a:prstClr val="black"/>
                </a:solidFill>
                <a:latin typeface="Times New Roman" panose="02020603050405020304" pitchFamily="18" charset="0"/>
                <a:cs typeface="Times New Roman" panose="02020603050405020304" pitchFamily="18" charset="0"/>
              </a:rPr>
              <a:t> Group’s Valuation Technology (EQVT) software will be undertaken in representative sample of 2700 respondents. </a:t>
            </a:r>
          </a:p>
          <a:p>
            <a:pPr marL="257175" indent="-257175"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The respondents will be selected from 12 districts in 6 different states of India using a multistage stratified random sampling technique. </a:t>
            </a:r>
          </a:p>
          <a:p>
            <a:pPr marL="257175" indent="-257175"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The participants will be interviewed in a face to face setting using CAPI (computer assisted personal interviewing) technique. Time trade off (TTO) valuation will be done using 10 composite (</a:t>
            </a:r>
            <a:r>
              <a:rPr lang="en-GB" sz="1500" dirty="0" err="1">
                <a:solidFill>
                  <a:prstClr val="black"/>
                </a:solidFill>
                <a:latin typeface="Times New Roman" panose="02020603050405020304" pitchFamily="18" charset="0"/>
                <a:cs typeface="Times New Roman" panose="02020603050405020304" pitchFamily="18" charset="0"/>
              </a:rPr>
              <a:t>cTTO</a:t>
            </a:r>
            <a:r>
              <a:rPr lang="en-GB" sz="1500" dirty="0">
                <a:solidFill>
                  <a:prstClr val="black"/>
                </a:solidFill>
                <a:latin typeface="Times New Roman" panose="02020603050405020304" pitchFamily="18" charset="0"/>
                <a:cs typeface="Times New Roman" panose="02020603050405020304" pitchFamily="18" charset="0"/>
              </a:rPr>
              <a:t>) tasks and 7 discrete choice experiment (DCE) tasks. </a:t>
            </a:r>
          </a:p>
          <a:p>
            <a:pPr marL="257175" indent="-257175"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The demographic data will be </a:t>
            </a:r>
            <a:r>
              <a:rPr lang="en-GB" sz="1500" dirty="0" err="1">
                <a:solidFill>
                  <a:prstClr val="black"/>
                </a:solidFill>
                <a:latin typeface="Times New Roman" panose="02020603050405020304" pitchFamily="18" charset="0"/>
                <a:cs typeface="Times New Roman" panose="02020603050405020304" pitchFamily="18" charset="0"/>
              </a:rPr>
              <a:t>analyzed</a:t>
            </a:r>
            <a:r>
              <a:rPr lang="en-GB" sz="1500" dirty="0">
                <a:solidFill>
                  <a:prstClr val="black"/>
                </a:solidFill>
                <a:latin typeface="Times New Roman" panose="02020603050405020304" pitchFamily="18" charset="0"/>
                <a:cs typeface="Times New Roman" panose="02020603050405020304" pitchFamily="18" charset="0"/>
              </a:rPr>
              <a:t> by descriptive statistics. TTO values will be </a:t>
            </a:r>
            <a:r>
              <a:rPr lang="en-GB" sz="1500" dirty="0" err="1">
                <a:solidFill>
                  <a:prstClr val="black"/>
                </a:solidFill>
                <a:latin typeface="Times New Roman" panose="02020603050405020304" pitchFamily="18" charset="0"/>
                <a:cs typeface="Times New Roman" panose="02020603050405020304" pitchFamily="18" charset="0"/>
              </a:rPr>
              <a:t>modeled</a:t>
            </a:r>
            <a:r>
              <a:rPr lang="en-GB" sz="1500" dirty="0">
                <a:solidFill>
                  <a:prstClr val="black"/>
                </a:solidFill>
                <a:latin typeface="Times New Roman" panose="02020603050405020304" pitchFamily="18" charset="0"/>
                <a:cs typeface="Times New Roman" panose="02020603050405020304" pitchFamily="18" charset="0"/>
              </a:rPr>
              <a:t> using main effects model that will include constant and 20 main effects derived from the EQ- 5D-5L descriptive system, using ordinary least squares (OLS)and </a:t>
            </a:r>
            <a:r>
              <a:rPr lang="en-GB" sz="1500" dirty="0" err="1">
                <a:solidFill>
                  <a:prstClr val="black"/>
                </a:solidFill>
                <a:latin typeface="Times New Roman" panose="02020603050405020304" pitchFamily="18" charset="0"/>
                <a:cs typeface="Times New Roman" panose="02020603050405020304" pitchFamily="18" charset="0"/>
              </a:rPr>
              <a:t>tobit</a:t>
            </a:r>
            <a:r>
              <a:rPr lang="en-GB" sz="1500" dirty="0">
                <a:solidFill>
                  <a:prstClr val="black"/>
                </a:solidFill>
                <a:latin typeface="Times New Roman" panose="02020603050405020304" pitchFamily="18" charset="0"/>
                <a:cs typeface="Times New Roman" panose="02020603050405020304" pitchFamily="18" charset="0"/>
              </a:rPr>
              <a:t> models.</a:t>
            </a:r>
          </a:p>
          <a:p>
            <a:pPr marL="257175" indent="-257175" algn="just">
              <a:buFont typeface="Arial" panose="020B0604020202020204" pitchFamily="34" charset="0"/>
              <a:buChar char="•"/>
            </a:pPr>
            <a:r>
              <a:rPr lang="en-GB" sz="1500" b="1" dirty="0">
                <a:solidFill>
                  <a:prstClr val="black"/>
                </a:solidFill>
                <a:latin typeface="Times New Roman" panose="02020603050405020304" pitchFamily="18" charset="0"/>
                <a:cs typeface="Times New Roman" panose="02020603050405020304" pitchFamily="18" charset="0"/>
              </a:rPr>
              <a:t>The study will give a Health Index Threshold for India</a:t>
            </a:r>
            <a:endParaRPr lang="en-US" sz="1500" b="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 y="413089"/>
            <a:ext cx="1219199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b="1" dirty="0">
                <a:solidFill>
                  <a:prstClr val="white"/>
                </a:solidFill>
                <a:latin typeface="Times New Roman" panose="02020603050405020304" pitchFamily="18" charset="0"/>
                <a:cs typeface="Times New Roman" panose="02020603050405020304" pitchFamily="18" charset="0"/>
              </a:rPr>
              <a:t>EuroQoL-5-Quality of Life international Study </a:t>
            </a:r>
          </a:p>
        </p:txBody>
      </p:sp>
    </p:spTree>
    <p:extLst>
      <p:ext uri="{BB962C8B-B14F-4D97-AF65-F5344CB8AC3E}">
        <p14:creationId xmlns:p14="http://schemas.microsoft.com/office/powerpoint/2010/main" val="1127500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2160588"/>
            <a:ext cx="10972800" cy="1143000"/>
          </a:xfrm>
        </p:spPr>
        <p:txBody>
          <a:bodyPr/>
          <a:lstStyle/>
          <a:p>
            <a:r>
              <a:rPr lang="en-IN" b="1" dirty="0">
                <a:latin typeface="Times New Roman" panose="02020603050405020304" pitchFamily="18" charset="0"/>
                <a:cs typeface="Times New Roman" panose="02020603050405020304" pitchFamily="18" charset="0"/>
              </a:rPr>
              <a:t>Studies Completed</a:t>
            </a:r>
          </a:p>
        </p:txBody>
      </p:sp>
    </p:spTree>
    <p:extLst>
      <p:ext uri="{BB962C8B-B14F-4D97-AF65-F5344CB8AC3E}">
        <p14:creationId xmlns:p14="http://schemas.microsoft.com/office/powerpoint/2010/main" val="183032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639762"/>
          </a:xfrm>
        </p:spPr>
        <p:style>
          <a:lnRef idx="0">
            <a:schemeClr val="accent1"/>
          </a:lnRef>
          <a:fillRef idx="3">
            <a:schemeClr val="accent1"/>
          </a:fillRef>
          <a:effectRef idx="3">
            <a:schemeClr val="accent1"/>
          </a:effectRef>
          <a:fontRef idx="minor">
            <a:schemeClr val="lt1"/>
          </a:fontRef>
        </p:style>
        <p:txBody>
          <a:bodyPr>
            <a:normAutofit/>
          </a:bodyPr>
          <a:lstStyle/>
          <a:p>
            <a:r>
              <a:rPr lang="en-US" sz="3200" b="1" dirty="0">
                <a:latin typeface="Times New Roman" panose="02020603050405020304" pitchFamily="18" charset="0"/>
                <a:cs typeface="Times New Roman" panose="02020603050405020304" pitchFamily="18" charset="0"/>
              </a:rPr>
              <a:t>Topics Completed</a:t>
            </a:r>
            <a:endParaRPr lang="en-IN" sz="3200" b="1" dirty="0">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1927849122"/>
              </p:ext>
            </p:extLst>
          </p:nvPr>
        </p:nvGraphicFramePr>
        <p:xfrm>
          <a:off x="885826" y="1371600"/>
          <a:ext cx="10844212" cy="5214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6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639762"/>
          </a:xfr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IN" sz="3600" b="1" dirty="0">
                <a:solidFill>
                  <a:schemeClr val="bg1"/>
                </a:solidFill>
                <a:latin typeface="Times New Roman" pitchFamily="18" charset="0"/>
                <a:cs typeface="Times New Roman" pitchFamily="18" charset="0"/>
              </a:rPr>
              <a:t>Introduction</a:t>
            </a:r>
          </a:p>
        </p:txBody>
      </p:sp>
      <p:graphicFrame>
        <p:nvGraphicFramePr>
          <p:cNvPr id="4" name="Diagram 3"/>
          <p:cNvGraphicFramePr/>
          <p:nvPr>
            <p:extLst>
              <p:ext uri="{D42A27DB-BD31-4B8C-83A1-F6EECF244321}">
                <p14:modId xmlns:p14="http://schemas.microsoft.com/office/powerpoint/2010/main" val="781585993"/>
              </p:ext>
            </p:extLst>
          </p:nvPr>
        </p:nvGraphicFramePr>
        <p:xfrm>
          <a:off x="1042989" y="1371600"/>
          <a:ext cx="105727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8664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857251"/>
            <a:ext cx="12192000" cy="2645228"/>
          </a:xfrm>
          <a:prstGeom prst="rect">
            <a:avLst/>
          </a:prstGeom>
        </p:spPr>
      </p:pic>
      <p:sp>
        <p:nvSpPr>
          <p:cNvPr id="3" name="TextBox 2"/>
          <p:cNvSpPr txBox="1"/>
          <p:nvPr/>
        </p:nvSpPr>
        <p:spPr>
          <a:xfrm>
            <a:off x="711200" y="3818163"/>
            <a:ext cx="11016344" cy="1754326"/>
          </a:xfrm>
          <a:prstGeom prst="rect">
            <a:avLst/>
          </a:prstGeom>
          <a:noFill/>
        </p:spPr>
        <p:txBody>
          <a:bodyPr wrap="square" rtlCol="0">
            <a:spAutoFit/>
          </a:bodyPr>
          <a:lstStyle/>
          <a:p>
            <a:pPr algn="just"/>
            <a:r>
              <a:rPr lang="en-GB" b="1" dirty="0">
                <a:solidFill>
                  <a:prstClr val="black"/>
                </a:solidFill>
                <a:latin typeface="Times New Roman" panose="02020603050405020304" pitchFamily="18" charset="0"/>
                <a:cs typeface="Times New Roman" panose="02020603050405020304" pitchFamily="18" charset="0"/>
              </a:rPr>
              <a:t>Recommendations</a:t>
            </a:r>
          </a:p>
          <a:p>
            <a:pPr algn="just"/>
            <a:endParaRPr lang="en-GB" sz="1500" b="1" dirty="0">
              <a:solidFill>
                <a:prstClr val="black"/>
              </a:solidFill>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Our recommendations are that RUP should replace disposable/conventional syringes for therapeutic care in India. </a:t>
            </a:r>
          </a:p>
          <a:p>
            <a:pPr marL="214313" indent="-214313"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The prices of these SES should be reduced either through price negotiation using bulk purchasing, or through price regulation by central agencies such as NPPA. </a:t>
            </a:r>
          </a:p>
          <a:p>
            <a:pPr marL="214313" indent="-214313" algn="just">
              <a:buFont typeface="Arial" panose="020B0604020202020204" pitchFamily="34" charset="0"/>
              <a:buChar char="•"/>
            </a:pPr>
            <a:r>
              <a:rPr lang="en-GB" sz="1500" dirty="0">
                <a:solidFill>
                  <a:prstClr val="black"/>
                </a:solidFill>
                <a:latin typeface="Times New Roman" panose="02020603050405020304" pitchFamily="18" charset="0"/>
                <a:cs typeface="Times New Roman" panose="02020603050405020304" pitchFamily="18" charset="0"/>
              </a:rPr>
              <a:t>More future research could be done to assess the cost-effectiveness of SES in combination with behaviour change communication (BCC) strategies which can impact the demand of injections with better sensitization among population.</a:t>
            </a:r>
            <a:endParaRPr lang="en-IN" sz="15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08000" y="330079"/>
            <a:ext cx="11219544"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IN" sz="3200" b="1" dirty="0">
                <a:solidFill>
                  <a:prstClr val="white"/>
                </a:solidFill>
                <a:latin typeface="Times New Roman" panose="02020603050405020304" pitchFamily="18" charset="0"/>
                <a:cs typeface="Times New Roman" panose="02020603050405020304" pitchFamily="18" charset="0"/>
              </a:rPr>
              <a:t>Safety Engineered Syringes</a:t>
            </a:r>
          </a:p>
        </p:txBody>
      </p:sp>
    </p:spTree>
    <p:extLst>
      <p:ext uri="{BB962C8B-B14F-4D97-AF65-F5344CB8AC3E}">
        <p14:creationId xmlns:p14="http://schemas.microsoft.com/office/powerpoint/2010/main" val="325237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58"/>
          <p:cNvSpPr txBox="1"/>
          <p:nvPr/>
        </p:nvSpPr>
        <p:spPr>
          <a:xfrm>
            <a:off x="504497" y="252249"/>
            <a:ext cx="2885089" cy="584775"/>
          </a:xfrm>
          <a:prstGeom prst="rect">
            <a:avLst/>
          </a:prstGeom>
          <a:noFill/>
        </p:spPr>
        <p:txBody>
          <a:bodyPr wrap="square" rtlCol="0">
            <a:spAutoFit/>
          </a:bodyPr>
          <a:lstStyle/>
          <a:p>
            <a:r>
              <a:rPr lang="en-IN"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Decision Model</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9927" y="110519"/>
            <a:ext cx="8933988" cy="6137882"/>
          </a:xfrm>
          <a:prstGeom prst="rect">
            <a:avLst/>
          </a:prstGeom>
          <a:noFill/>
        </p:spPr>
      </p:pic>
    </p:spTree>
    <p:extLst>
      <p:ext uri="{BB962C8B-B14F-4D97-AF65-F5344CB8AC3E}">
        <p14:creationId xmlns:p14="http://schemas.microsoft.com/office/powerpoint/2010/main" val="288373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style>
          <a:lnRef idx="0">
            <a:schemeClr val="accent1"/>
          </a:lnRef>
          <a:fillRef idx="3">
            <a:schemeClr val="accent1"/>
          </a:fillRef>
          <a:effectRef idx="3">
            <a:schemeClr val="accent1"/>
          </a:effectRef>
          <a:fontRef idx="minor">
            <a:schemeClr val="lt1"/>
          </a:fontRef>
        </p:style>
        <p:txBody>
          <a:bodyPr>
            <a:normAutofit/>
          </a:bodyPr>
          <a:lstStyle/>
          <a:p>
            <a:r>
              <a:rPr lang="en-IN" sz="3600" dirty="0">
                <a:latin typeface="Times New Roman" panose="02020603050405020304" pitchFamily="18" charset="0"/>
                <a:cs typeface="Times New Roman" panose="02020603050405020304" pitchFamily="18" charset="0"/>
              </a:rPr>
              <a:t>Key Findings for Safety Engineered Syringes</a:t>
            </a:r>
          </a:p>
        </p:txBody>
      </p:sp>
      <p:graphicFrame>
        <p:nvGraphicFramePr>
          <p:cNvPr id="6" name="Diagram 5"/>
          <p:cNvGraphicFramePr/>
          <p:nvPr/>
        </p:nvGraphicFramePr>
        <p:xfrm>
          <a:off x="609600" y="1371600"/>
          <a:ext cx="11277600" cy="5072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46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
            <a:ext cx="3960000" cy="68441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000" y="0"/>
            <a:ext cx="3960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2000" y="-41564"/>
            <a:ext cx="3960000" cy="6899564"/>
          </a:xfrm>
          <a:prstGeom prst="rect">
            <a:avLst/>
          </a:prstGeom>
        </p:spPr>
      </p:pic>
    </p:spTree>
    <p:extLst>
      <p:ext uri="{BB962C8B-B14F-4D97-AF65-F5344CB8AC3E}">
        <p14:creationId xmlns:p14="http://schemas.microsoft.com/office/powerpoint/2010/main" val="1937307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839787"/>
          </a:xfrm>
        </p:spPr>
        <p:style>
          <a:lnRef idx="0">
            <a:schemeClr val="accent1"/>
          </a:lnRef>
          <a:fillRef idx="3">
            <a:schemeClr val="accent1"/>
          </a:fillRef>
          <a:effectRef idx="3">
            <a:schemeClr val="accent1"/>
          </a:effectRef>
          <a:fontRef idx="minor">
            <a:schemeClr val="lt1"/>
          </a:fontRef>
        </p:style>
        <p:txBody>
          <a:bodyPr>
            <a:normAutofit/>
          </a:bodyPr>
          <a:lstStyle/>
          <a:p>
            <a:pPr marL="342900" indent="-342900"/>
            <a:r>
              <a:rPr lang="en-US" sz="3200" dirty="0">
                <a:solidFill>
                  <a:schemeClr val="bg1"/>
                </a:solidFill>
                <a:latin typeface="Times New Roman" panose="02020603050405020304" pitchFamily="18" charset="0"/>
                <a:cs typeface="Times New Roman" panose="02020603050405020304" pitchFamily="18" charset="0"/>
              </a:rPr>
              <a:t>HTA on Intraocular Lens for Cataract Surgery in India</a:t>
            </a:r>
          </a:p>
        </p:txBody>
      </p:sp>
      <p:sp>
        <p:nvSpPr>
          <p:cNvPr id="3" name="Content Placeholder 2"/>
          <p:cNvSpPr>
            <a:spLocks noGrp="1"/>
          </p:cNvSpPr>
          <p:nvPr>
            <p:ph idx="1"/>
          </p:nvPr>
        </p:nvSpPr>
        <p:spPr/>
        <p:txBody>
          <a:bodyPr>
            <a:normAutofit fontScale="85000" lnSpcReduction="20000"/>
          </a:bodyPr>
          <a:lstStyle/>
          <a:p>
            <a:pPr marL="171450" indent="-171450" algn="just"/>
            <a:r>
              <a:rPr lang="en-US" dirty="0">
                <a:latin typeface="Times New Roman" panose="02020603050405020304" pitchFamily="18" charset="0"/>
                <a:cs typeface="Times New Roman" panose="02020603050405020304" pitchFamily="18" charset="0"/>
              </a:rPr>
              <a:t>On the basis of clinical efficacy, cost, accessibility, availability and feasibility, MSICS with rigid lens is most appropriate intervention to treat cataract patients in India in current scenario. </a:t>
            </a:r>
          </a:p>
          <a:p>
            <a:pPr marL="171450" indent="-171450" algn="just"/>
            <a:r>
              <a:rPr lang="en-US" dirty="0">
                <a:latin typeface="Times New Roman" panose="02020603050405020304" pitchFamily="18" charset="0"/>
                <a:cs typeface="Times New Roman" panose="02020603050405020304" pitchFamily="18" charset="0"/>
              </a:rPr>
              <a:t>Phacoemulsification cataract surgery can be provided in those areas where infrastructure and experts are available for </a:t>
            </a:r>
            <a:r>
              <a:rPr lang="en-US" dirty="0" err="1">
                <a:latin typeface="Times New Roman" panose="02020603050405020304" pitchFamily="18" charset="0"/>
                <a:cs typeface="Times New Roman" panose="02020603050405020304" pitchFamily="18" charset="0"/>
              </a:rPr>
              <a:t>Phaco</a:t>
            </a:r>
            <a:r>
              <a:rPr lang="en-US" dirty="0">
                <a:latin typeface="Times New Roman" panose="02020603050405020304" pitchFamily="18" charset="0"/>
                <a:cs typeface="Times New Roman" panose="02020603050405020304" pitchFamily="18" charset="0"/>
              </a:rPr>
              <a:t>. surgery.</a:t>
            </a:r>
          </a:p>
          <a:p>
            <a:pPr marL="171450" indent="-171450" algn="just"/>
            <a:r>
              <a:rPr lang="en-US" b="1" dirty="0">
                <a:latin typeface="Times New Roman" panose="02020603050405020304" pitchFamily="18" charset="0"/>
                <a:cs typeface="Times New Roman" panose="02020603050405020304" pitchFamily="18" charset="0"/>
              </a:rPr>
              <a:t>The benefit packages for </a:t>
            </a:r>
            <a:r>
              <a:rPr lang="en-US" b="1" dirty="0" err="1">
                <a:latin typeface="Times New Roman" panose="02020603050405020304" pitchFamily="18" charset="0"/>
                <a:cs typeface="Times New Roman" panose="02020603050405020304" pitchFamily="18" charset="0"/>
              </a:rPr>
              <a:t>Phaco</a:t>
            </a:r>
            <a:r>
              <a:rPr lang="en-US" b="1" dirty="0">
                <a:latin typeface="Times New Roman" panose="02020603050405020304" pitchFamily="18" charset="0"/>
                <a:cs typeface="Times New Roman" panose="02020603050405020304" pitchFamily="18" charset="0"/>
              </a:rPr>
              <a:t> with foldable lens and Small Incision Cataract Surgery with rigid PMMA lenses may cost as 9606 INR and 7405 INR, respectively.</a:t>
            </a:r>
          </a:p>
          <a:p>
            <a:pPr marL="171450" indent="-171450" algn="just"/>
            <a:r>
              <a:rPr lang="en-US" dirty="0">
                <a:latin typeface="Times New Roman" panose="02020603050405020304" pitchFamily="18" charset="0"/>
                <a:cs typeface="Times New Roman" panose="02020603050405020304" pitchFamily="18" charset="0"/>
              </a:rPr>
              <a:t>The package is inclusive of initial OPD consultation, diagnostic tests(optometry, vision test etc.), counselling, pre-surgery/ anesthetics, surgery, ward, drugs, medical consumables, lens, food for patient and one attendant and one follow-up visit cost.</a:t>
            </a:r>
          </a:p>
          <a:p>
            <a:endParaRPr lang="en-IN" dirty="0"/>
          </a:p>
        </p:txBody>
      </p:sp>
    </p:spTree>
    <p:extLst>
      <p:ext uri="{BB962C8B-B14F-4D97-AF65-F5344CB8AC3E}">
        <p14:creationId xmlns:p14="http://schemas.microsoft.com/office/powerpoint/2010/main" val="3064858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8612"/>
            <a:ext cx="12192000" cy="1089025"/>
          </a:xfrm>
        </p:spPr>
        <p:style>
          <a:lnRef idx="0">
            <a:schemeClr val="accent1"/>
          </a:lnRef>
          <a:fillRef idx="3">
            <a:schemeClr val="accent1"/>
          </a:fillRef>
          <a:effectRef idx="3">
            <a:schemeClr val="accent1"/>
          </a:effectRef>
          <a:fontRef idx="minor">
            <a:schemeClr val="lt1"/>
          </a:fontRef>
        </p:style>
        <p:txBody>
          <a:bodyPr>
            <a:normAutofit fontScale="90000"/>
          </a:bodyPr>
          <a:lstStyle/>
          <a:p>
            <a:br>
              <a:rPr lang="en-US" sz="3600" dirty="0">
                <a:solidFill>
                  <a:srgbClr val="C00000"/>
                </a:solidFill>
                <a:latin typeface="Times New Roman" panose="02020603050405020304" pitchFamily="18" charset="0"/>
                <a:cs typeface="Times New Roman" panose="02020603050405020304" pitchFamily="18" charset="0"/>
              </a:rPr>
            </a:br>
            <a:br>
              <a:rPr lang="en-US" sz="3600" dirty="0">
                <a:solidFill>
                  <a:srgbClr val="C00000"/>
                </a:solidFill>
                <a:latin typeface="Times New Roman" panose="02020603050405020304" pitchFamily="18" charset="0"/>
                <a:cs typeface="Times New Roman" panose="02020603050405020304" pitchFamily="18" charset="0"/>
              </a:rPr>
            </a:br>
            <a:r>
              <a:rPr lang="en-US" sz="3600" b="1" dirty="0">
                <a:solidFill>
                  <a:schemeClr val="bg1"/>
                </a:solidFill>
                <a:latin typeface="Times New Roman" panose="02020603050405020304" pitchFamily="18" charset="0"/>
                <a:cs typeface="Times New Roman" panose="02020603050405020304" pitchFamily="18" charset="0"/>
              </a:rPr>
              <a:t>HTA on Long Acting Reversible Contraceptives </a:t>
            </a:r>
            <a:br>
              <a:rPr lang="en-US" sz="3600" dirty="0">
                <a:solidFill>
                  <a:srgbClr val="C00000"/>
                </a:solidFill>
                <a:latin typeface="Times New Roman" panose="02020603050405020304" pitchFamily="18" charset="0"/>
                <a:cs typeface="Times New Roman" panose="02020603050405020304" pitchFamily="18" charset="0"/>
              </a:rPr>
            </a:br>
            <a:r>
              <a:rPr lang="en-US" sz="3600" dirty="0">
                <a:solidFill>
                  <a:srgbClr val="C00000"/>
                </a:solidFill>
                <a:latin typeface="Times New Roman" panose="02020603050405020304" pitchFamily="18" charset="0"/>
                <a:cs typeface="Times New Roman" panose="02020603050405020304" pitchFamily="18" charset="0"/>
              </a:rPr>
              <a:t>    </a:t>
            </a:r>
            <a:br>
              <a:rPr lang="en-US" u="sng" dirty="0">
                <a:solidFill>
                  <a:srgbClr val="C00000"/>
                </a:solidFill>
                <a:latin typeface="Calibri" panose="020F0502020204030204" pitchFamily="34" charset="0"/>
                <a:cs typeface="Calibri" panose="020F0502020204030204" pitchFamily="34" charset="0"/>
              </a:rPr>
            </a:br>
            <a:endParaRPr lang="en-IN" dirty="0"/>
          </a:p>
        </p:txBody>
      </p:sp>
      <p:sp>
        <p:nvSpPr>
          <p:cNvPr id="3" name="Content Placeholder 2"/>
          <p:cNvSpPr>
            <a:spLocks noGrp="1"/>
          </p:cNvSpPr>
          <p:nvPr>
            <p:ph idx="1"/>
          </p:nvPr>
        </p:nvSpPr>
        <p:spPr>
          <a:xfrm>
            <a:off x="609600" y="2028825"/>
            <a:ext cx="10972800" cy="4586288"/>
          </a:xfrm>
        </p:spPr>
        <p:txBody>
          <a:bodyPr>
            <a:normAutofit fontScale="70000" lnSpcReduction="20000"/>
          </a:bodyPr>
          <a:lstStyle/>
          <a:p>
            <a:pPr marL="171450" indent="-171450" algn="just"/>
            <a:r>
              <a:rPr lang="en-US" dirty="0">
                <a:latin typeface="Times New Roman" panose="02020603050405020304" pitchFamily="18" charset="0"/>
                <a:cs typeface="Times New Roman" panose="02020603050405020304" pitchFamily="18" charset="0"/>
              </a:rPr>
              <a:t>Addition of </a:t>
            </a:r>
            <a:r>
              <a:rPr lang="en-US" dirty="0" err="1">
                <a:latin typeface="Times New Roman" panose="02020603050405020304" pitchFamily="18" charset="0"/>
                <a:cs typeface="Times New Roman" panose="02020603050405020304" pitchFamily="18" charset="0"/>
              </a:rPr>
              <a:t>Nexplanon</a:t>
            </a:r>
            <a:r>
              <a:rPr lang="en-US" dirty="0">
                <a:latin typeface="Times New Roman" panose="02020603050405020304" pitchFamily="18" charset="0"/>
                <a:cs typeface="Times New Roman" panose="02020603050405020304" pitchFamily="18" charset="0"/>
              </a:rPr>
              <a:t> to current Family planning scenario in the public health sector of India is found to be cost-effective. It could be considered for program introduction to improve the contraceptive basket of choice in a phased manner. The model shows that larger the proportion of method users, the higher is the cost-effectiveness.</a:t>
            </a:r>
          </a:p>
          <a:p>
            <a:pPr marL="171450" indent="-171450" algn="just"/>
            <a:r>
              <a:rPr lang="en-US" dirty="0">
                <a:latin typeface="Times New Roman" panose="02020603050405020304" pitchFamily="18" charset="0"/>
                <a:cs typeface="Times New Roman" panose="02020603050405020304" pitchFamily="18" charset="0"/>
              </a:rPr>
              <a:t>The pre-requisites recommended for </a:t>
            </a:r>
            <a:r>
              <a:rPr lang="en-US" dirty="0" err="1">
                <a:latin typeface="Times New Roman" panose="02020603050405020304" pitchFamily="18" charset="0"/>
                <a:cs typeface="Times New Roman" panose="02020603050405020304" pitchFamily="18" charset="0"/>
              </a:rPr>
              <a:t>Nexplanon</a:t>
            </a:r>
            <a:r>
              <a:rPr lang="en-US" dirty="0">
                <a:latin typeface="Times New Roman" panose="02020603050405020304" pitchFamily="18" charset="0"/>
                <a:cs typeface="Times New Roman" panose="02020603050405020304" pitchFamily="18" charset="0"/>
              </a:rPr>
              <a:t> introduction into the public health sector of India are to be:</a:t>
            </a:r>
          </a:p>
          <a:p>
            <a:pPr marL="400050" indent="-285750" algn="just">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Conducting feasibility and acceptability studies before introducing </a:t>
            </a:r>
            <a:r>
              <a:rPr lang="en-US" b="1" dirty="0" err="1">
                <a:latin typeface="Times New Roman" panose="02020603050405020304" pitchFamily="18" charset="0"/>
                <a:cs typeface="Times New Roman" panose="02020603050405020304" pitchFamily="18" charset="0"/>
              </a:rPr>
              <a:t>Nexplanon</a:t>
            </a:r>
            <a:r>
              <a:rPr lang="en-US" dirty="0">
                <a:latin typeface="Times New Roman" panose="02020603050405020304" pitchFamily="18" charset="0"/>
                <a:cs typeface="Times New Roman" panose="02020603050405020304" pitchFamily="18" charset="0"/>
              </a:rPr>
              <a:t> with due consideration to ethical issues of autonomy and coercion.</a:t>
            </a:r>
          </a:p>
          <a:p>
            <a:pPr marL="400050" indent="-28575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Program introduction could be phased top-down from Medical Colleges to 24X7 PHC level manned by Medical Officers (MBBS), as </a:t>
            </a:r>
            <a:r>
              <a:rPr lang="en-US" dirty="0" err="1">
                <a:latin typeface="Times New Roman" panose="02020603050405020304" pitchFamily="18" charset="0"/>
                <a:cs typeface="Times New Roman" panose="02020603050405020304" pitchFamily="18" charset="0"/>
              </a:rPr>
              <a:t>Nexplanon</a:t>
            </a:r>
            <a:r>
              <a:rPr lang="en-US" dirty="0">
                <a:latin typeface="Times New Roman" panose="02020603050405020304" pitchFamily="18" charset="0"/>
                <a:cs typeface="Times New Roman" panose="02020603050405020304" pitchFamily="18" charset="0"/>
              </a:rPr>
              <a:t> requires surgical removal.</a:t>
            </a:r>
          </a:p>
          <a:p>
            <a:pPr marL="400050" indent="-28575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Effective pre-insertion counselling and preparedness for management of side-effects by trained health personnel.</a:t>
            </a:r>
          </a:p>
          <a:p>
            <a:pPr marL="400050" indent="-28575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Efficient follow-up and tracking mechanism for users of </a:t>
            </a:r>
            <a:r>
              <a:rPr lang="en-US" dirty="0" err="1">
                <a:latin typeface="Times New Roman" panose="02020603050405020304" pitchFamily="18" charset="0"/>
                <a:cs typeface="Times New Roman" panose="02020603050405020304" pitchFamily="18" charset="0"/>
              </a:rPr>
              <a:t>Nexplanon</a:t>
            </a:r>
            <a:endParaRPr lang="en-US" dirty="0">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410913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896937"/>
          </a:xfrm>
        </p:spPr>
        <p:style>
          <a:lnRef idx="0">
            <a:schemeClr val="accent1"/>
          </a:lnRef>
          <a:fillRef idx="3">
            <a:schemeClr val="accent1"/>
          </a:fillRef>
          <a:effectRef idx="3">
            <a:schemeClr val="accent1"/>
          </a:effectRef>
          <a:fontRef idx="minor">
            <a:schemeClr val="lt1"/>
          </a:fontRef>
        </p:style>
        <p:txBody>
          <a:bodyPr>
            <a:normAutofit/>
          </a:bodyPr>
          <a:lstStyle/>
          <a:p>
            <a:r>
              <a:rPr lang="en-US" sz="2800" dirty="0">
                <a:solidFill>
                  <a:schemeClr val="bg1"/>
                </a:solidFill>
                <a:latin typeface="Times New Roman" panose="02020603050405020304" pitchFamily="18" charset="0"/>
                <a:cs typeface="Times New Roman" panose="02020603050405020304" pitchFamily="18" charset="0"/>
              </a:rPr>
              <a:t>Health Technology Assessment of Strategies for Cervical Cancer Screening</a:t>
            </a:r>
            <a:endParaRPr lang="en-IN" sz="2800" dirty="0"/>
          </a:p>
        </p:txBody>
      </p:sp>
      <p:sp>
        <p:nvSpPr>
          <p:cNvPr id="3" name="Content Placeholder 2"/>
          <p:cNvSpPr>
            <a:spLocks noGrp="1"/>
          </p:cNvSpPr>
          <p:nvPr>
            <p:ph idx="1"/>
          </p:nvPr>
        </p:nvSpPr>
        <p:spPr/>
        <p:txBody>
          <a:bodyPr>
            <a:normAutofit fontScale="77500" lnSpcReduction="20000"/>
          </a:bodyPr>
          <a:lstStyle/>
          <a:p>
            <a:pPr marL="171450" indent="-171450" algn="just"/>
            <a:r>
              <a:rPr lang="en-US" sz="3100" dirty="0">
                <a:latin typeface="Times New Roman" panose="02020603050405020304" pitchFamily="18" charset="0"/>
                <a:cs typeface="Times New Roman" panose="02020603050405020304" pitchFamily="18" charset="0"/>
              </a:rPr>
              <a:t>Screening with VIA every 5 years among the women of age 30-65 years is recommended for India.</a:t>
            </a:r>
          </a:p>
          <a:p>
            <a:pPr marL="171450" indent="-171450" algn="just"/>
            <a:r>
              <a:rPr lang="en-US" sz="3100" b="1" dirty="0">
                <a:latin typeface="Times New Roman" panose="02020603050405020304" pitchFamily="18" charset="0"/>
                <a:cs typeface="Times New Roman" panose="02020603050405020304" pitchFamily="18" charset="0"/>
              </a:rPr>
              <a:t>A minimum 30% of screened positive patients are needed to be treated for VIA every 5 years to remain cost effective.</a:t>
            </a:r>
            <a:r>
              <a:rPr lang="en-US" sz="3100" dirty="0">
                <a:latin typeface="Times New Roman" panose="02020603050405020304" pitchFamily="18" charset="0"/>
                <a:cs typeface="Times New Roman" panose="02020603050405020304" pitchFamily="18" charset="0"/>
              </a:rPr>
              <a:t> Similarly, lifetime risk of cervical cancer of at least 0.7 is required for VIA 5 yearly to be cost effective.</a:t>
            </a:r>
          </a:p>
          <a:p>
            <a:pPr marL="171450" indent="-171450" algn="just"/>
            <a:r>
              <a:rPr lang="en-US" sz="3100" dirty="0">
                <a:latin typeface="Times New Roman" panose="02020603050405020304" pitchFamily="18" charset="0"/>
                <a:cs typeface="Times New Roman" panose="02020603050405020304" pitchFamily="18" charset="0"/>
              </a:rPr>
              <a:t> </a:t>
            </a:r>
            <a:r>
              <a:rPr lang="en-US" sz="3100" b="1" dirty="0">
                <a:latin typeface="Times New Roman" panose="02020603050405020304" pitchFamily="18" charset="0"/>
                <a:cs typeface="Times New Roman" panose="02020603050405020304" pitchFamily="18" charset="0"/>
              </a:rPr>
              <a:t>In terms of equity considerations and specifically considering the screening strategy of VIA every 5 years</a:t>
            </a:r>
            <a:r>
              <a:rPr lang="en-US" sz="3100" dirty="0">
                <a:latin typeface="Times New Roman" panose="02020603050405020304" pitchFamily="18" charset="0"/>
                <a:cs typeface="Times New Roman" panose="02020603050405020304" pitchFamily="18" charset="0"/>
              </a:rPr>
              <a:t>, it was seen that there was around 30% more reduction in cervical cancer cases and subsequent mortality in the bottom1/3rd of the income population group as compared to upper 2/3rd of the income group in India. Similarly, in terms of financial risk protection, bottom 1/3rd of the income group had greater reduction in OOP expenditure (INR 1073 vs INR 770respectively) and more households averted catastrophic health expenditure(520 vs 245 respectively) as compared to upper 2/3rd in the cohort of 1 lakh women screened with VIA 5 yearly.</a:t>
            </a:r>
          </a:p>
          <a:p>
            <a:endParaRPr lang="en-IN" dirty="0"/>
          </a:p>
        </p:txBody>
      </p:sp>
    </p:spTree>
    <p:extLst>
      <p:ext uri="{BB962C8B-B14F-4D97-AF65-F5344CB8AC3E}">
        <p14:creationId xmlns:p14="http://schemas.microsoft.com/office/powerpoint/2010/main" val="1700582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2562312" y="6156960"/>
            <a:ext cx="7003828" cy="580270"/>
          </a:xfrm>
          <a:prstGeom prst="rect">
            <a:avLst/>
          </a:prstGeom>
        </p:spPr>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ko-KR" sz="2800" b="1" dirty="0">
                <a:solidFill>
                  <a:srgbClr val="249ED2">
                    <a:lumMod val="75000"/>
                  </a:srgbClr>
                </a:solidFill>
              </a:rPr>
              <a:t>Selecting Efficient Delivery Platforms</a:t>
            </a:r>
            <a:endParaRPr lang="ko-KR" altLang="en-US" sz="2800" b="1" dirty="0">
              <a:solidFill>
                <a:srgbClr val="249ED2">
                  <a:lumMod val="75000"/>
                </a:srgbClr>
              </a:solidFill>
            </a:endParaRPr>
          </a:p>
        </p:txBody>
      </p:sp>
      <p:sp>
        <p:nvSpPr>
          <p:cNvPr id="7" name="Title 2"/>
          <p:cNvSpPr txBox="1">
            <a:spLocks/>
          </p:cNvSpPr>
          <p:nvPr/>
        </p:nvSpPr>
        <p:spPr>
          <a:xfrm>
            <a:off x="265406" y="489331"/>
            <a:ext cx="11597640" cy="654394"/>
          </a:xfrm>
          <a:prstGeom prst="rect">
            <a:avLst/>
          </a:prstGeom>
        </p:spPr>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ko-KR" sz="3600" b="1" dirty="0">
                <a:solidFill>
                  <a:srgbClr val="249ED2">
                    <a:lumMod val="75000"/>
                  </a:srgbClr>
                </a:solidFill>
                <a:effectLst>
                  <a:outerShdw blurRad="38100" dist="38100" dir="2700000" algn="tl">
                    <a:srgbClr val="000000">
                      <a:alpha val="43137"/>
                    </a:srgbClr>
                  </a:outerShdw>
                </a:effectLst>
              </a:rPr>
              <a:t>Applications of HTA</a:t>
            </a:r>
            <a:endParaRPr lang="ko-KR" altLang="en-US" sz="3600" b="1" dirty="0">
              <a:solidFill>
                <a:srgbClr val="249ED2">
                  <a:lumMod val="75000"/>
                </a:srgbClr>
              </a:solidFill>
              <a:effectLst>
                <a:outerShdw blurRad="38100" dist="38100" dir="2700000" algn="tl">
                  <a:srgbClr val="000000">
                    <a:alpha val="43137"/>
                  </a:srgbClr>
                </a:outerShdw>
              </a:effectLst>
            </a:endParaRPr>
          </a:p>
        </p:txBody>
      </p:sp>
      <p:sp>
        <p:nvSpPr>
          <p:cNvPr id="4" name="Rectangle 3"/>
          <p:cNvSpPr/>
          <p:nvPr/>
        </p:nvSpPr>
        <p:spPr>
          <a:xfrm>
            <a:off x="7791060" y="4601799"/>
            <a:ext cx="3620280"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249ED2">
                    <a:lumMod val="75000"/>
                  </a:srgbClr>
                </a:solidFill>
              </a:rPr>
              <a:t>Frequency</a:t>
            </a:r>
          </a:p>
          <a:p>
            <a:pPr marL="742950" lvl="1" indent="-285750">
              <a:buFont typeface="Arial" panose="020B0604020202020204" pitchFamily="34" charset="0"/>
              <a:buChar char="•"/>
            </a:pPr>
            <a:r>
              <a:rPr lang="en-US" dirty="0">
                <a:solidFill>
                  <a:srgbClr val="249ED2">
                    <a:lumMod val="75000"/>
                  </a:srgbClr>
                </a:solidFill>
              </a:rPr>
              <a:t>3 years</a:t>
            </a:r>
          </a:p>
          <a:p>
            <a:pPr marL="742950" lvl="1" indent="-285750">
              <a:buFont typeface="Arial" panose="020B0604020202020204" pitchFamily="34" charset="0"/>
              <a:buChar char="•"/>
            </a:pPr>
            <a:r>
              <a:rPr lang="en-US" dirty="0">
                <a:solidFill>
                  <a:srgbClr val="249ED2">
                    <a:lumMod val="75000"/>
                  </a:srgbClr>
                </a:solidFill>
              </a:rPr>
              <a:t>5 years</a:t>
            </a:r>
          </a:p>
          <a:p>
            <a:pPr marL="742950" lvl="1" indent="-285750">
              <a:buFont typeface="Arial" panose="020B0604020202020204" pitchFamily="34" charset="0"/>
              <a:buChar char="•"/>
            </a:pPr>
            <a:r>
              <a:rPr lang="en-US" dirty="0">
                <a:solidFill>
                  <a:srgbClr val="249ED2">
                    <a:lumMod val="75000"/>
                  </a:srgbClr>
                </a:solidFill>
              </a:rPr>
              <a:t>10 years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449355"/>
            <a:ext cx="847850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975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911225"/>
          </a:xfrm>
        </p:spPr>
        <p:style>
          <a:lnRef idx="0">
            <a:schemeClr val="accent1"/>
          </a:lnRef>
          <a:fillRef idx="3">
            <a:schemeClr val="accent1"/>
          </a:fillRef>
          <a:effectRef idx="3">
            <a:schemeClr val="accent1"/>
          </a:effectRef>
          <a:fontRef idx="minor">
            <a:schemeClr val="lt1"/>
          </a:fontRef>
        </p:style>
        <p:txBody>
          <a:bodyPr>
            <a:normAutofit fontScale="90000"/>
          </a:bodyPr>
          <a:lstStyle/>
          <a:p>
            <a:pPr>
              <a:spcBef>
                <a:spcPts val="0"/>
              </a:spcBef>
            </a:pPr>
            <a:br>
              <a:rPr lang="en-US" sz="2800" dirty="0">
                <a:solidFill>
                  <a:srgbClr val="D74520"/>
                </a:solidFill>
                <a:latin typeface="Times New Roman" panose="02020603050405020304" pitchFamily="18" charset="0"/>
                <a:cs typeface="Times New Roman" panose="02020603050405020304" pitchFamily="18" charset="0"/>
              </a:rPr>
            </a:br>
            <a:r>
              <a:rPr lang="en-US" sz="2800" b="1" dirty="0">
                <a:solidFill>
                  <a:schemeClr val="bg1"/>
                </a:solidFill>
                <a:latin typeface="Times New Roman" panose="02020603050405020304" pitchFamily="18" charset="0"/>
                <a:cs typeface="Times New Roman" panose="02020603050405020304" pitchFamily="18" charset="0"/>
              </a:rPr>
              <a:t>Diagnostic efficacy of digital </a:t>
            </a:r>
            <a:r>
              <a:rPr lang="en-US" sz="2800" b="1" dirty="0" err="1">
                <a:solidFill>
                  <a:schemeClr val="bg1"/>
                </a:solidFill>
                <a:latin typeface="Times New Roman" panose="02020603050405020304" pitchFamily="18" charset="0"/>
                <a:cs typeface="Times New Roman" panose="02020603050405020304" pitchFamily="18" charset="0"/>
              </a:rPr>
              <a:t>hemoglobinometer</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TrueHb</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HemoCue</a:t>
            </a:r>
            <a:r>
              <a:rPr lang="en-US" sz="2800" b="1" dirty="0">
                <a:solidFill>
                  <a:schemeClr val="bg1"/>
                </a:solidFill>
                <a:latin typeface="Times New Roman" panose="02020603050405020304" pitchFamily="18" charset="0"/>
                <a:cs typeface="Times New Roman" panose="02020603050405020304" pitchFamily="18" charset="0"/>
              </a:rPr>
              <a:t> and non- invasive devices for screening patients for anemia in the field settings</a:t>
            </a:r>
            <a:br>
              <a:rPr lang="en-US" sz="2800" dirty="0">
                <a:solidFill>
                  <a:srgbClr val="D74520"/>
                </a:solidFill>
                <a:latin typeface="Times New Roman" panose="02020603050405020304" pitchFamily="18" charset="0"/>
                <a:cs typeface="Times New Roman" panose="02020603050405020304" pitchFamily="18" charset="0"/>
              </a:rPr>
            </a:br>
            <a:endParaRPr lang="en-IN"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171450" indent="-171450" algn="just"/>
            <a:r>
              <a:rPr lang="en-US" sz="2200" dirty="0">
                <a:latin typeface="Times New Roman" panose="02020603050405020304" pitchFamily="18" charset="0"/>
                <a:cs typeface="Times New Roman" panose="02020603050405020304" pitchFamily="18" charset="0"/>
              </a:rPr>
              <a:t>Invasive devices shows overall better performance than Non-invasive devices in the field settings. </a:t>
            </a:r>
          </a:p>
          <a:p>
            <a:pPr marL="171450" indent="-171450" algn="just"/>
            <a:r>
              <a:rPr lang="en-US" sz="2200" b="1" dirty="0">
                <a:latin typeface="Times New Roman" panose="02020603050405020304" pitchFamily="18" charset="0"/>
                <a:cs typeface="Times New Roman" panose="02020603050405020304" pitchFamily="18" charset="0"/>
              </a:rPr>
              <a:t>For screening of Anemia, </a:t>
            </a:r>
            <a:r>
              <a:rPr lang="en-US" sz="2200" b="1" dirty="0" err="1">
                <a:latin typeface="Times New Roman" panose="02020603050405020304" pitchFamily="18" charset="0"/>
                <a:cs typeface="Times New Roman" panose="02020603050405020304" pitchFamily="18" charset="0"/>
              </a:rPr>
              <a:t>HemoCue</a:t>
            </a:r>
            <a:r>
              <a:rPr lang="en-US" sz="2200" b="1" dirty="0">
                <a:latin typeface="Times New Roman" panose="02020603050405020304" pitchFamily="18" charset="0"/>
                <a:cs typeface="Times New Roman" panose="02020603050405020304" pitchFamily="18" charset="0"/>
              </a:rPr>
              <a:t> (AUC 0.92, 95% CI 0.88-0.94) and True </a:t>
            </a:r>
            <a:r>
              <a:rPr lang="en-US" sz="2200" b="1" dirty="0" err="1">
                <a:latin typeface="Times New Roman" panose="02020603050405020304" pitchFamily="18" charset="0"/>
                <a:cs typeface="Times New Roman" panose="02020603050405020304" pitchFamily="18" charset="0"/>
              </a:rPr>
              <a:t>Hb</a:t>
            </a:r>
            <a:r>
              <a:rPr lang="en-US" sz="2200" b="1" dirty="0">
                <a:latin typeface="Times New Roman" panose="02020603050405020304" pitchFamily="18" charset="0"/>
                <a:cs typeface="Times New Roman" panose="02020603050405020304" pitchFamily="18" charset="0"/>
              </a:rPr>
              <a:t>  (AUC 0.85, 95% CI 0.83-0.89) are comparable with no statistically significant difference between  the two.</a:t>
            </a:r>
          </a:p>
          <a:p>
            <a:pPr marL="171450" indent="-171450" algn="just"/>
            <a:r>
              <a:rPr lang="en-US" sz="2200" dirty="0">
                <a:latin typeface="Times New Roman" panose="02020603050405020304" pitchFamily="18" charset="0"/>
                <a:cs typeface="Times New Roman" panose="02020603050405020304" pitchFamily="18" charset="0"/>
              </a:rPr>
              <a:t>For screening of Severe Anemia, </a:t>
            </a:r>
            <a:r>
              <a:rPr lang="en-US" sz="2200" dirty="0" err="1">
                <a:latin typeface="Times New Roman" panose="02020603050405020304" pitchFamily="18" charset="0"/>
                <a:cs typeface="Times New Roman" panose="02020603050405020304" pitchFamily="18" charset="0"/>
              </a:rPr>
              <a:t>TrueHb</a:t>
            </a:r>
            <a:r>
              <a:rPr lang="en-US" sz="2200" dirty="0">
                <a:latin typeface="Times New Roman" panose="02020603050405020304" pitchFamily="18" charset="0"/>
                <a:cs typeface="Times New Roman" panose="02020603050405020304" pitchFamily="18" charset="0"/>
              </a:rPr>
              <a:t> (AUC 0.91, 95% CI 0.85-0.97) fares better than all other devices including </a:t>
            </a:r>
            <a:r>
              <a:rPr lang="en-US" sz="2200" dirty="0" err="1">
                <a:latin typeface="Times New Roman" panose="02020603050405020304" pitchFamily="18" charset="0"/>
                <a:cs typeface="Times New Roman" panose="02020603050405020304" pitchFamily="18" charset="0"/>
              </a:rPr>
              <a:t>HemoCue</a:t>
            </a:r>
            <a:r>
              <a:rPr lang="en-US" sz="2200" dirty="0">
                <a:latin typeface="Times New Roman" panose="02020603050405020304" pitchFamily="18" charset="0"/>
                <a:cs typeface="Times New Roman" panose="02020603050405020304" pitchFamily="18" charset="0"/>
              </a:rPr>
              <a:t> (AUC 0.73, 95% CI 0.67-0.79)</a:t>
            </a:r>
          </a:p>
          <a:p>
            <a:pPr marL="171450" indent="-171450" algn="just"/>
            <a:r>
              <a:rPr lang="en-US" sz="2200" b="1" dirty="0">
                <a:latin typeface="Times New Roman" panose="02020603050405020304" pitchFamily="18" charset="0"/>
                <a:cs typeface="Times New Roman" panose="02020603050405020304" pitchFamily="18" charset="0"/>
              </a:rPr>
              <a:t>Overall it appears that </a:t>
            </a:r>
            <a:r>
              <a:rPr lang="en-US" sz="2200" b="1" dirty="0" err="1">
                <a:latin typeface="Times New Roman" panose="02020603050405020304" pitchFamily="18" charset="0"/>
                <a:cs typeface="Times New Roman" panose="02020603050405020304" pitchFamily="18" charset="0"/>
              </a:rPr>
              <a:t>TrueHb</a:t>
            </a:r>
            <a:r>
              <a:rPr lang="en-US" sz="2200" b="1" dirty="0">
                <a:latin typeface="Times New Roman" panose="02020603050405020304" pitchFamily="18" charset="0"/>
                <a:cs typeface="Times New Roman" panose="02020603050405020304" pitchFamily="18" charset="0"/>
              </a:rPr>
              <a:t> is better than </a:t>
            </a:r>
            <a:r>
              <a:rPr lang="en-US" sz="2200" b="1" dirty="0" err="1">
                <a:latin typeface="Times New Roman" panose="02020603050405020304" pitchFamily="18" charset="0"/>
                <a:cs typeface="Times New Roman" panose="02020603050405020304" pitchFamily="18" charset="0"/>
              </a:rPr>
              <a:t>HemoCue</a:t>
            </a:r>
            <a:r>
              <a:rPr lang="en-US" sz="2200" b="1" dirty="0">
                <a:latin typeface="Times New Roman" panose="02020603050405020304" pitchFamily="18" charset="0"/>
                <a:cs typeface="Times New Roman" panose="02020603050405020304" pitchFamily="18" charset="0"/>
              </a:rPr>
              <a:t> in estimating </a:t>
            </a:r>
            <a:r>
              <a:rPr lang="en-US" sz="2200" b="1" dirty="0" err="1">
                <a:latin typeface="Times New Roman" panose="02020603050405020304" pitchFamily="18" charset="0"/>
                <a:cs typeface="Times New Roman" panose="02020603050405020304" pitchFamily="18" charset="0"/>
              </a:rPr>
              <a:t>Hb</a:t>
            </a:r>
            <a:r>
              <a:rPr lang="en-US" sz="2200" b="1" dirty="0">
                <a:latin typeface="Times New Roman" panose="02020603050405020304" pitchFamily="18" charset="0"/>
                <a:cs typeface="Times New Roman" panose="02020603050405020304" pitchFamily="18" charset="0"/>
              </a:rPr>
              <a:t> including severe anemia</a:t>
            </a:r>
          </a:p>
          <a:p>
            <a:pPr marL="171450" indent="-171450" algn="just"/>
            <a:r>
              <a:rPr lang="en-US" sz="2200" dirty="0">
                <a:latin typeface="Times New Roman" panose="02020603050405020304" pitchFamily="18" charset="0"/>
                <a:cs typeface="Times New Roman" panose="02020603050405020304" pitchFamily="18" charset="0"/>
              </a:rPr>
              <a:t>The cost of True </a:t>
            </a:r>
            <a:r>
              <a:rPr lang="en-US" sz="2200" dirty="0" err="1">
                <a:latin typeface="Times New Roman" panose="02020603050405020304" pitchFamily="18" charset="0"/>
                <a:cs typeface="Times New Roman" panose="02020603050405020304" pitchFamily="18" charset="0"/>
              </a:rPr>
              <a:t>Hb</a:t>
            </a:r>
            <a:r>
              <a:rPr lang="en-US" sz="2200" dirty="0">
                <a:latin typeface="Times New Roman" panose="02020603050405020304" pitchFamily="18" charset="0"/>
                <a:cs typeface="Times New Roman" panose="02020603050405020304" pitchFamily="18" charset="0"/>
              </a:rPr>
              <a:t> device is less, but the running cost is high as compared to </a:t>
            </a:r>
            <a:r>
              <a:rPr lang="en-US" sz="2200" dirty="0" err="1">
                <a:latin typeface="Times New Roman" panose="02020603050405020304" pitchFamily="18" charset="0"/>
                <a:cs typeface="Times New Roman" panose="02020603050405020304" pitchFamily="18" charset="0"/>
              </a:rPr>
              <a:t>HemoCue</a:t>
            </a:r>
            <a:r>
              <a:rPr lang="en-US" sz="2200" dirty="0">
                <a:latin typeface="Times New Roman" panose="02020603050405020304" pitchFamily="18" charset="0"/>
                <a:cs typeface="Times New Roman" panose="02020603050405020304" pitchFamily="18" charset="0"/>
              </a:rPr>
              <a:t>. The cost of true </a:t>
            </a:r>
            <a:r>
              <a:rPr lang="en-US" sz="2200" dirty="0" err="1">
                <a:latin typeface="Times New Roman" panose="02020603050405020304" pitchFamily="18" charset="0"/>
                <a:cs typeface="Times New Roman" panose="02020603050405020304" pitchFamily="18" charset="0"/>
              </a:rPr>
              <a:t>Hb</a:t>
            </a:r>
            <a:r>
              <a:rPr lang="en-US" sz="2200" dirty="0">
                <a:latin typeface="Times New Roman" panose="02020603050405020304" pitchFamily="18" charset="0"/>
                <a:cs typeface="Times New Roman" panose="02020603050405020304" pitchFamily="18" charset="0"/>
              </a:rPr>
              <a:t> device is less but it's running cost is more than </a:t>
            </a:r>
            <a:r>
              <a:rPr lang="en-US" sz="2200" dirty="0" err="1">
                <a:latin typeface="Times New Roman" panose="02020603050405020304" pitchFamily="18" charset="0"/>
                <a:cs typeface="Times New Roman" panose="02020603050405020304" pitchFamily="18" charset="0"/>
              </a:rPr>
              <a:t>hemocue</a:t>
            </a:r>
            <a:r>
              <a:rPr lang="en-US" sz="2200" dirty="0">
                <a:latin typeface="Times New Roman" panose="02020603050405020304" pitchFamily="18" charset="0"/>
                <a:cs typeface="Times New Roman" panose="02020603050405020304" pitchFamily="18" charset="0"/>
              </a:rPr>
              <a:t>. The running  cost to the health system for measuring each test is RS 24.4 in rural areas for </a:t>
            </a:r>
            <a:r>
              <a:rPr lang="en-US" sz="2200" dirty="0" err="1">
                <a:latin typeface="Times New Roman" panose="02020603050405020304" pitchFamily="18" charset="0"/>
                <a:cs typeface="Times New Roman" panose="02020603050405020304" pitchFamily="18" charset="0"/>
              </a:rPr>
              <a:t>hemocue</a:t>
            </a:r>
            <a:r>
              <a:rPr lang="en-US" sz="2200" dirty="0">
                <a:latin typeface="Times New Roman" panose="02020603050405020304" pitchFamily="18" charset="0"/>
                <a:cs typeface="Times New Roman" panose="02020603050405020304" pitchFamily="18" charset="0"/>
              </a:rPr>
              <a:t> while it is RS 38.7 for true </a:t>
            </a:r>
            <a:r>
              <a:rPr lang="en-US" sz="2200" dirty="0" err="1">
                <a:latin typeface="Times New Roman" panose="02020603050405020304" pitchFamily="18" charset="0"/>
                <a:cs typeface="Times New Roman" panose="02020603050405020304" pitchFamily="18" charset="0"/>
              </a:rPr>
              <a:t>Hb</a:t>
            </a:r>
            <a:r>
              <a:rPr lang="en-US" sz="2200" dirty="0">
                <a:latin typeface="Times New Roman" panose="02020603050405020304" pitchFamily="18" charset="0"/>
                <a:cs typeface="Times New Roman" panose="02020603050405020304" pitchFamily="18" charset="0"/>
              </a:rPr>
              <a:t>. Considering operational issues, and accuracy across different weather conditions true </a:t>
            </a:r>
            <a:r>
              <a:rPr lang="en-US" sz="2200" dirty="0" err="1">
                <a:latin typeface="Times New Roman" panose="02020603050405020304" pitchFamily="18" charset="0"/>
                <a:cs typeface="Times New Roman" panose="02020603050405020304" pitchFamily="18" charset="0"/>
              </a:rPr>
              <a:t>Hb</a:t>
            </a:r>
            <a:r>
              <a:rPr lang="en-US" sz="2200" dirty="0">
                <a:latin typeface="Times New Roman" panose="02020603050405020304" pitchFamily="18" charset="0"/>
                <a:cs typeface="Times New Roman" panose="02020603050405020304" pitchFamily="18" charset="0"/>
              </a:rPr>
              <a:t> seems to fare better than </a:t>
            </a:r>
            <a:r>
              <a:rPr lang="en-US" sz="2200" dirty="0" err="1">
                <a:latin typeface="Times New Roman" panose="02020603050405020304" pitchFamily="18" charset="0"/>
                <a:cs typeface="Times New Roman" panose="02020603050405020304" pitchFamily="18" charset="0"/>
              </a:rPr>
              <a:t>hemocue</a:t>
            </a:r>
            <a:endParaRPr lang="en-I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723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554418"/>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600" dirty="0">
                <a:latin typeface="Times New Roman" panose="02020603050405020304" pitchFamily="18" charset="0"/>
                <a:cs typeface="Times New Roman" panose="02020603050405020304" pitchFamily="18" charset="0"/>
              </a:rPr>
              <a:t>Studies  Approved by TAC</a:t>
            </a:r>
            <a:endParaRPr lang="en-IN"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417639"/>
            <a:ext cx="10972800" cy="4239449"/>
          </a:xfrm>
        </p:spPr>
        <p:txBody>
          <a:bodyPr>
            <a:normAutofit/>
          </a:bodyPr>
          <a:lstStyle/>
          <a:p>
            <a:pPr algn="just"/>
            <a:r>
              <a:rPr lang="en-GB" sz="2200" dirty="0">
                <a:latin typeface="Times New Roman" panose="02020603050405020304" pitchFamily="18" charset="0"/>
                <a:ea typeface="Calibri" panose="020F0502020204030204" pitchFamily="34" charset="0"/>
                <a:cs typeface="Times New Roman" panose="02020603050405020304" pitchFamily="18" charset="0"/>
              </a:rPr>
              <a:t>Rapid Health Technology Assessment for incorporating </a:t>
            </a:r>
            <a:r>
              <a:rPr lang="en-GB" sz="2200" b="1" dirty="0" err="1">
                <a:latin typeface="Times New Roman" panose="02020603050405020304" pitchFamily="18" charset="0"/>
                <a:ea typeface="Calibri" panose="020F0502020204030204" pitchFamily="34" charset="0"/>
                <a:cs typeface="Times New Roman" panose="02020603050405020304" pitchFamily="18" charset="0"/>
              </a:rPr>
              <a:t>TrueNat</a:t>
            </a:r>
            <a:r>
              <a:rPr lang="en-GB" sz="2200" dirty="0">
                <a:latin typeface="Times New Roman" panose="02020603050405020304" pitchFamily="18" charset="0"/>
                <a:ea typeface="Calibri" panose="020F0502020204030204" pitchFamily="34" charset="0"/>
                <a:cs typeface="Times New Roman" panose="02020603050405020304" pitchFamily="18" charset="0"/>
              </a:rPr>
              <a:t> as a diagnostic tool for tuberculosis under RNTCP in India</a:t>
            </a:r>
            <a:endParaRPr lang="en-IN"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2200" dirty="0">
                <a:latin typeface="Times New Roman" panose="02020603050405020304" pitchFamily="18" charset="0"/>
                <a:ea typeface="Calibri" panose="020F0502020204030204" pitchFamily="34" charset="0"/>
                <a:cs typeface="Times New Roman" panose="02020603050405020304" pitchFamily="18" charset="0"/>
              </a:rPr>
              <a:t>Evaluation of </a:t>
            </a:r>
            <a:r>
              <a:rPr lang="en-GB" sz="2200" b="1" dirty="0">
                <a:latin typeface="Times New Roman" panose="02020603050405020304" pitchFamily="18" charset="0"/>
                <a:ea typeface="Calibri" panose="020F0502020204030204" pitchFamily="34" charset="0"/>
                <a:cs typeface="Times New Roman" panose="02020603050405020304" pitchFamily="18" charset="0"/>
              </a:rPr>
              <a:t>Pulse </a:t>
            </a:r>
            <a:r>
              <a:rPr lang="en-GB" sz="2200" b="1" dirty="0" err="1">
                <a:latin typeface="Times New Roman" panose="02020603050405020304" pitchFamily="18" charset="0"/>
                <a:ea typeface="Calibri" panose="020F0502020204030204" pitchFamily="34" charset="0"/>
                <a:cs typeface="Times New Roman" panose="02020603050405020304" pitchFamily="18" charset="0"/>
              </a:rPr>
              <a:t>Oximeter</a:t>
            </a:r>
            <a:r>
              <a:rPr lang="en-GB" sz="2200" b="1" dirty="0">
                <a:latin typeface="Times New Roman" panose="02020603050405020304" pitchFamily="18" charset="0"/>
                <a:ea typeface="Calibri" panose="020F0502020204030204" pitchFamily="34" charset="0"/>
                <a:cs typeface="Times New Roman" panose="02020603050405020304" pitchFamily="18" charset="0"/>
              </a:rPr>
              <a:t> </a:t>
            </a:r>
            <a:r>
              <a:rPr lang="en-GB" sz="2200" dirty="0">
                <a:latin typeface="Times New Roman" panose="02020603050405020304" pitchFamily="18" charset="0"/>
                <a:ea typeface="Calibri" panose="020F0502020204030204" pitchFamily="34" charset="0"/>
                <a:cs typeface="Times New Roman" panose="02020603050405020304" pitchFamily="18" charset="0"/>
              </a:rPr>
              <a:t>as the Tool to Prevent Childhood Pneumonia related Mortality and Morbidity </a:t>
            </a:r>
            <a:endParaRPr lang="en-IN"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Cost effectiveness analysis </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Hypothermia detection devices (BEPMU</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Thrmospot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fever Watch) for pre-mature and low birth weight neonates in India.</a:t>
            </a:r>
            <a:endParaRPr lang="en-IN"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Health Technology Assessment of </a:t>
            </a:r>
            <a:r>
              <a:rPr lang="en-GB"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Uterine Balloon </a:t>
            </a:r>
            <a:r>
              <a:rPr lang="en-GB" sz="2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Tamponade</a:t>
            </a:r>
            <a:r>
              <a:rPr lang="en-GB"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 Management of Postpartum Haemorrhage in India”</a:t>
            </a:r>
            <a:endParaRPr lang="en-IN"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Health Technology Assessment of </a:t>
            </a: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Portable automated ABR Neonatal Hearing Screening Device-</a:t>
            </a:r>
            <a:r>
              <a:rPr lang="en-US" sz="2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Soham</a:t>
            </a:r>
            <a:endParaRPr lang="en-IN" sz="2200" b="1" dirty="0">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039968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696912"/>
          </a:xfrm>
        </p:spPr>
        <p:style>
          <a:lnRef idx="0">
            <a:schemeClr val="accent1"/>
          </a:lnRef>
          <a:fillRef idx="3">
            <a:schemeClr val="accent1"/>
          </a:fillRef>
          <a:effectRef idx="3">
            <a:schemeClr val="accent1"/>
          </a:effectRef>
          <a:fontRef idx="minor">
            <a:schemeClr val="lt1"/>
          </a:fontRef>
        </p:style>
        <p:txBody>
          <a:bodyPr>
            <a:normAutofit/>
          </a:bodyPr>
          <a:lstStyle/>
          <a:p>
            <a:r>
              <a:rPr lang="en-IN" sz="3200" b="1" dirty="0">
                <a:latin typeface="Times New Roman" panose="02020603050405020304" pitchFamily="18" charset="0"/>
                <a:cs typeface="Times New Roman" panose="02020603050405020304" pitchFamily="18" charset="0"/>
              </a:rPr>
              <a:t>What is Health Technology Assessment</a:t>
            </a:r>
          </a:p>
        </p:txBody>
      </p:sp>
      <p:sp>
        <p:nvSpPr>
          <p:cNvPr id="3" name="Content Placeholder 2"/>
          <p:cNvSpPr>
            <a:spLocks noGrp="1"/>
          </p:cNvSpPr>
          <p:nvPr>
            <p:ph idx="1"/>
          </p:nvPr>
        </p:nvSpPr>
        <p:spPr/>
        <p:txBody>
          <a:bodyPr/>
          <a:lstStyle/>
          <a:p>
            <a:pPr algn="just">
              <a:buFont typeface="Wingdings" panose="05000000000000000000" pitchFamily="2" charset="2"/>
              <a:buChar char="Ø"/>
            </a:pPr>
            <a:r>
              <a:rPr lang="en-IN" i="1" dirty="0"/>
              <a:t> </a:t>
            </a:r>
            <a:r>
              <a:rPr lang="en-IN" sz="2800" i="1" dirty="0">
                <a:latin typeface="Times New Roman" panose="02020603050405020304" pitchFamily="18" charset="0"/>
                <a:cs typeface="Times New Roman" panose="02020603050405020304" pitchFamily="18" charset="0"/>
              </a:rPr>
              <a:t>A multidisciplinary decision-making process that uses information about the </a:t>
            </a:r>
            <a:r>
              <a:rPr lang="en-IN" sz="2800" b="1" i="1" dirty="0">
                <a:latin typeface="Times New Roman" panose="02020603050405020304" pitchFamily="18" charset="0"/>
                <a:cs typeface="Times New Roman" panose="02020603050405020304" pitchFamily="18" charset="0"/>
              </a:rPr>
              <a:t>medical (clinical), social, economic, organizational and ethical </a:t>
            </a:r>
            <a:r>
              <a:rPr lang="en-IN" sz="2800" i="1" dirty="0">
                <a:latin typeface="Times New Roman" panose="02020603050405020304" pitchFamily="18" charset="0"/>
                <a:cs typeface="Times New Roman" panose="02020603050405020304" pitchFamily="18" charset="0"/>
              </a:rPr>
              <a:t>issues related to the use of a HT (such as medicines, vaccines, biologicals, medical devices and clinical interventions) in a systematic, transparent, unbiased, and robust manner. </a:t>
            </a:r>
            <a:r>
              <a:rPr lang="en-IN" sz="2800" b="1" i="1" dirty="0">
                <a:latin typeface="Times New Roman" panose="02020603050405020304" pitchFamily="18" charset="0"/>
                <a:cs typeface="Times New Roman" panose="02020603050405020304" pitchFamily="18" charset="0"/>
              </a:rPr>
              <a:t>It aims to support the formulation of safe and effective health policies that are patient focused and seek to achieve best value of money and improved patients’ health outcomes.</a:t>
            </a:r>
          </a:p>
          <a:p>
            <a:pPr algn="just">
              <a:buFont typeface="Wingdings" panose="05000000000000000000" pitchFamily="2" charset="2"/>
              <a:buChar char="Ø"/>
            </a:pPr>
            <a:r>
              <a:rPr lang="en-IN" sz="2800" i="1" dirty="0">
                <a:latin typeface="Times New Roman" panose="02020603050405020304" pitchFamily="18" charset="0"/>
                <a:cs typeface="Times New Roman" panose="02020603050405020304" pitchFamily="18" charset="0"/>
              </a:rPr>
              <a:t>A tool for evidence based decision making for health care benefits</a:t>
            </a:r>
          </a:p>
          <a:p>
            <a:pPr marL="0" indent="0" algn="just">
              <a:buNone/>
            </a:pP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6555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Ongoing Studies</a:t>
            </a:r>
          </a:p>
        </p:txBody>
      </p:sp>
      <p:sp>
        <p:nvSpPr>
          <p:cNvPr id="3" name="Content Placeholder 2"/>
          <p:cNvSpPr>
            <a:spLocks noGrp="1"/>
          </p:cNvSpPr>
          <p:nvPr>
            <p:ph idx="1"/>
          </p:nvPr>
        </p:nvSpPr>
        <p:spPr>
          <a:xfrm>
            <a:off x="609600" y="1417639"/>
            <a:ext cx="10972800" cy="5026024"/>
          </a:xfrm>
        </p:spPr>
        <p:txBody>
          <a:bodyPr>
            <a:normAutofit lnSpcReduction="10000"/>
          </a:bodyPr>
          <a:lstStyle/>
          <a:p>
            <a:pPr>
              <a:buFont typeface="+mj-lt"/>
              <a:buAutoNum type="arabicPeriod"/>
            </a:pPr>
            <a:r>
              <a:rPr lang="en-US" b="1" dirty="0"/>
              <a:t>Breast Cancer Screening</a:t>
            </a:r>
          </a:p>
          <a:p>
            <a:pPr>
              <a:buFont typeface="+mj-lt"/>
              <a:buAutoNum type="arabicPeriod"/>
            </a:pPr>
            <a:r>
              <a:rPr lang="en-US" b="1" dirty="0"/>
              <a:t>Screening of Hypertension &amp; Diabetes</a:t>
            </a:r>
          </a:p>
          <a:p>
            <a:pPr>
              <a:buFont typeface="+mj-lt"/>
              <a:buAutoNum type="arabicPeriod"/>
            </a:pPr>
            <a:r>
              <a:rPr lang="en-US" dirty="0"/>
              <a:t>Mobile Application based health program (</a:t>
            </a:r>
            <a:r>
              <a:rPr lang="en-US" dirty="0" err="1"/>
              <a:t>TeCHO</a:t>
            </a:r>
            <a:r>
              <a:rPr lang="en-US" dirty="0"/>
              <a:t>-plus) In Gujarat State</a:t>
            </a:r>
          </a:p>
          <a:p>
            <a:pPr>
              <a:buFont typeface="+mj-lt"/>
              <a:buAutoNum type="arabicPeriod"/>
            </a:pPr>
            <a:r>
              <a:rPr lang="en-US" dirty="0"/>
              <a:t>Sickle-Scan For Diagnosis Of Sickle Cell </a:t>
            </a:r>
            <a:r>
              <a:rPr lang="en-US" dirty="0" err="1"/>
              <a:t>Anaemia</a:t>
            </a:r>
            <a:endParaRPr lang="en-US" dirty="0"/>
          </a:p>
          <a:p>
            <a:pPr>
              <a:buFont typeface="+mj-lt"/>
              <a:buAutoNum type="arabicPeriod"/>
            </a:pPr>
            <a:r>
              <a:rPr lang="en-US" dirty="0"/>
              <a:t>Real Time RT-PCR For H1N1</a:t>
            </a:r>
          </a:p>
          <a:p>
            <a:pPr>
              <a:buFont typeface="+mj-lt"/>
              <a:buAutoNum type="arabicPeriod"/>
            </a:pPr>
            <a:r>
              <a:rPr lang="en-US" dirty="0"/>
              <a:t>Urine Analyzer (Right Biotic)</a:t>
            </a:r>
          </a:p>
          <a:p>
            <a:pPr>
              <a:buFont typeface="+mj-lt"/>
              <a:buAutoNum type="arabicPeriod"/>
            </a:pPr>
            <a:r>
              <a:rPr lang="en-US" dirty="0"/>
              <a:t>Automated Portable Blood Analyzer (</a:t>
            </a:r>
            <a:r>
              <a:rPr lang="en-US" dirty="0" err="1"/>
              <a:t>Shonit</a:t>
            </a:r>
            <a:r>
              <a:rPr lang="en-US" dirty="0"/>
              <a:t>/ </a:t>
            </a:r>
            <a:r>
              <a:rPr lang="en-US" dirty="0" err="1"/>
              <a:t>i</a:t>
            </a:r>
            <a:r>
              <a:rPr lang="en-US" dirty="0"/>
              <a:t>-STAT)</a:t>
            </a:r>
          </a:p>
          <a:p>
            <a:pPr>
              <a:buFont typeface="+mj-lt"/>
              <a:buAutoNum type="arabicPeriod"/>
            </a:pPr>
            <a:r>
              <a:rPr lang="en-US" dirty="0"/>
              <a:t>Cost Effectiveness Of Community Based Screening Under NACP</a:t>
            </a:r>
          </a:p>
          <a:p>
            <a:endParaRPr lang="en-IN" dirty="0"/>
          </a:p>
        </p:txBody>
      </p:sp>
    </p:spTree>
    <p:extLst>
      <p:ext uri="{BB962C8B-B14F-4D97-AF65-F5344CB8AC3E}">
        <p14:creationId xmlns:p14="http://schemas.microsoft.com/office/powerpoint/2010/main" val="2945220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14351"/>
            <a:ext cx="10972800" cy="6086474"/>
          </a:xfrm>
        </p:spPr>
        <p:txBody>
          <a:bodyPr>
            <a:normAutofit fontScale="55000" lnSpcReduction="20000"/>
          </a:bodyPr>
          <a:lstStyle/>
          <a:p>
            <a:pPr>
              <a:buFont typeface="+mj-lt"/>
              <a:buAutoNum type="arabicPeriod" startAt="14"/>
            </a:pPr>
            <a:r>
              <a:rPr lang="en-US" dirty="0">
                <a:latin typeface="Times New Roman" panose="02020603050405020304" pitchFamily="18" charset="0"/>
                <a:cs typeface="Times New Roman" panose="02020603050405020304" pitchFamily="18" charset="0"/>
              </a:rPr>
              <a:t>Screening Of Hepatitis B &amp; C At PHC In Tamil Nadu</a:t>
            </a:r>
          </a:p>
          <a:p>
            <a:pPr defTabSz="3026755">
              <a:spcBef>
                <a:spcPts val="0"/>
              </a:spcBef>
              <a:buFont typeface="+mj-lt"/>
              <a:buAutoNum type="arabicPeriod" startAt="14"/>
              <a:defRPr/>
            </a:pPr>
            <a:r>
              <a:rPr lang="en-US" dirty="0">
                <a:latin typeface="Times New Roman" panose="02020603050405020304" pitchFamily="18" charset="0"/>
                <a:cs typeface="Times New Roman" panose="02020603050405020304" pitchFamily="18" charset="0"/>
              </a:rPr>
              <a:t>Low Cost Portable Ventilator</a:t>
            </a:r>
          </a:p>
          <a:p>
            <a:pPr defTabSz="3026755">
              <a:spcBef>
                <a:spcPts val="0"/>
              </a:spcBef>
              <a:buFont typeface="+mj-lt"/>
              <a:buAutoNum type="arabicPeriod" startAt="14"/>
              <a:defRPr/>
            </a:pPr>
            <a:r>
              <a:rPr lang="en-US" dirty="0">
                <a:latin typeface="Times New Roman" panose="02020603050405020304" pitchFamily="18" charset="0"/>
                <a:cs typeface="Times New Roman" panose="02020603050405020304" pitchFamily="18" charset="0"/>
              </a:rPr>
              <a:t>Neonatal Resuscitator </a:t>
            </a:r>
          </a:p>
          <a:p>
            <a:pPr>
              <a:buFont typeface="+mj-lt"/>
              <a:buAutoNum type="arabicPeriod" startAt="14"/>
            </a:pPr>
            <a:r>
              <a:rPr lang="en-US" dirty="0">
                <a:latin typeface="Times New Roman" panose="02020603050405020304" pitchFamily="18" charset="0"/>
                <a:cs typeface="Times New Roman" panose="02020603050405020304" pitchFamily="18" charset="0"/>
              </a:rPr>
              <a:t>PCI Vs CABG For LM Or TVD and PCI Vs. Optimal Medical Therapy For half Vessel Disease</a:t>
            </a:r>
          </a:p>
          <a:p>
            <a:pPr>
              <a:buFont typeface="+mj-lt"/>
              <a:buAutoNum type="arabicPeriod" startAt="14"/>
            </a:pPr>
            <a:r>
              <a:rPr lang="en-US" dirty="0">
                <a:latin typeface="Times New Roman" panose="02020603050405020304" pitchFamily="18" charset="0"/>
                <a:cs typeface="Times New Roman" panose="02020603050405020304" pitchFamily="18" charset="0"/>
              </a:rPr>
              <a:t>VVI Vs. DDD Pacemakers For Patients With CHB</a:t>
            </a:r>
          </a:p>
          <a:p>
            <a:pPr>
              <a:buFont typeface="+mj-lt"/>
              <a:buAutoNum type="arabicPeriod" startAt="14"/>
            </a:pPr>
            <a:r>
              <a:rPr lang="en-US" dirty="0">
                <a:latin typeface="Times New Roman" panose="02020603050405020304" pitchFamily="18" charset="0"/>
                <a:cs typeface="Times New Roman" panose="02020603050405020304" pitchFamily="18" charset="0"/>
              </a:rPr>
              <a:t>Inclusion Of Medtronic's </a:t>
            </a:r>
            <a:r>
              <a:rPr lang="en-US" dirty="0" err="1">
                <a:latin typeface="Times New Roman" panose="02020603050405020304" pitchFamily="18" charset="0"/>
                <a:cs typeface="Times New Roman" panose="02020603050405020304" pitchFamily="18" charset="0"/>
              </a:rPr>
              <a:t>ENTraview</a:t>
            </a:r>
            <a:r>
              <a:rPr lang="en-US" dirty="0">
                <a:latin typeface="Times New Roman" panose="02020603050405020304" pitchFamily="18" charset="0"/>
                <a:cs typeface="Times New Roman" panose="02020603050405020304" pitchFamily="18" charset="0"/>
              </a:rPr>
              <a:t> Device Under The National </a:t>
            </a:r>
            <a:r>
              <a:rPr lang="en-US" dirty="0" err="1">
                <a:latin typeface="Times New Roman" panose="02020603050405020304" pitchFamily="18" charset="0"/>
                <a:cs typeface="Times New Roman" panose="02020603050405020304" pitchFamily="18" charset="0"/>
              </a:rPr>
              <a:t>Programme</a:t>
            </a:r>
            <a:r>
              <a:rPr lang="en-US" dirty="0">
                <a:latin typeface="Times New Roman" panose="02020603050405020304" pitchFamily="18" charset="0"/>
                <a:cs typeface="Times New Roman" panose="02020603050405020304" pitchFamily="18" charset="0"/>
              </a:rPr>
              <a:t> For Prevention And Control Of Deafness (NPPCD)</a:t>
            </a:r>
          </a:p>
          <a:p>
            <a:pPr>
              <a:buFont typeface="+mj-lt"/>
              <a:buAutoNum type="arabicPeriod" startAt="14"/>
            </a:pPr>
            <a:r>
              <a:rPr lang="en-US" dirty="0">
                <a:latin typeface="Times New Roman" panose="02020603050405020304" pitchFamily="18" charset="0"/>
                <a:cs typeface="Times New Roman" panose="02020603050405020304" pitchFamily="18" charset="0"/>
              </a:rPr>
              <a:t>Portable ECG Facility at PHCs Of Ahmedabad District Of Gujarat</a:t>
            </a:r>
          </a:p>
          <a:p>
            <a:pPr>
              <a:buFont typeface="+mj-lt"/>
              <a:buAutoNum type="arabicPeriod" startAt="14"/>
            </a:pPr>
            <a:r>
              <a:rPr lang="en-US" dirty="0">
                <a:latin typeface="Times New Roman" panose="02020603050405020304" pitchFamily="18" charset="0"/>
                <a:cs typeface="Times New Roman" panose="02020603050405020304" pitchFamily="18" charset="0"/>
              </a:rPr>
              <a:t>Burden Of HIV/Patient Load In Private Sector &amp; How To Improve Private Sector Reporting</a:t>
            </a:r>
          </a:p>
          <a:p>
            <a:pPr>
              <a:buFont typeface="+mj-lt"/>
              <a:buAutoNum type="arabicPeriod" startAt="14"/>
            </a:pPr>
            <a:r>
              <a:rPr lang="en-US" b="1" dirty="0">
                <a:latin typeface="Times New Roman" panose="02020603050405020304" pitchFamily="18" charset="0"/>
                <a:cs typeface="Times New Roman" panose="02020603050405020304" pitchFamily="18" charset="0"/>
              </a:rPr>
              <a:t>Home Based New Born Care (HBNC) By ASHA Workers In Select States –An Exploratory Study-ICMR, NIMS, PHFI </a:t>
            </a:r>
          </a:p>
          <a:p>
            <a:pPr>
              <a:buFont typeface="+mj-lt"/>
              <a:buAutoNum type="arabicPeriod" startAt="14"/>
            </a:pPr>
            <a:r>
              <a:rPr lang="en-US" b="1" dirty="0">
                <a:latin typeface="Times New Roman" panose="02020603050405020304" pitchFamily="18" charset="0"/>
                <a:cs typeface="Times New Roman" panose="02020603050405020304" pitchFamily="18" charset="0"/>
              </a:rPr>
              <a:t>Validation Of Optometrists And Cost Analysis Of Glaucoma Screening In Community Based Setting - RPC, AIIMS, New Delhi </a:t>
            </a:r>
          </a:p>
          <a:p>
            <a:pPr>
              <a:buFont typeface="+mj-lt"/>
              <a:buAutoNum type="arabicPeriod" startAt="14"/>
            </a:pPr>
            <a:r>
              <a:rPr lang="en-US" dirty="0">
                <a:latin typeface="Times New Roman" panose="02020603050405020304" pitchFamily="18" charset="0"/>
                <a:cs typeface="Times New Roman" panose="02020603050405020304" pitchFamily="18" charset="0"/>
              </a:rPr>
              <a:t>Screening for Dengue</a:t>
            </a:r>
          </a:p>
          <a:p>
            <a:pPr>
              <a:buFont typeface="+mj-lt"/>
              <a:buAutoNum type="arabicPeriod" startAt="14"/>
            </a:pPr>
            <a:r>
              <a:rPr lang="en-US" dirty="0">
                <a:latin typeface="Times New Roman" panose="02020603050405020304" pitchFamily="18" charset="0"/>
                <a:cs typeface="Times New Roman" panose="02020603050405020304" pitchFamily="18" charset="0"/>
              </a:rPr>
              <a:t>HTA for high end </a:t>
            </a:r>
            <a:r>
              <a:rPr lang="en-US" dirty="0" err="1">
                <a:latin typeface="Times New Roman" panose="02020603050405020304" pitchFamily="18" charset="0"/>
                <a:cs typeface="Times New Roman" panose="02020603050405020304" pitchFamily="18" charset="0"/>
              </a:rPr>
              <a:t>equipments</a:t>
            </a:r>
            <a:endParaRPr lang="en-US" dirty="0">
              <a:latin typeface="Times New Roman" panose="02020603050405020304" pitchFamily="18" charset="0"/>
              <a:cs typeface="Times New Roman" panose="02020603050405020304" pitchFamily="18" charset="0"/>
            </a:endParaRPr>
          </a:p>
          <a:p>
            <a:pPr>
              <a:buFont typeface="+mj-lt"/>
              <a:buAutoNum type="arabicPeriod" startAt="14"/>
            </a:pPr>
            <a:r>
              <a:rPr lang="en-IN" dirty="0">
                <a:latin typeface="Times New Roman" panose="02020603050405020304" pitchFamily="18" charset="0"/>
                <a:cs typeface="Times New Roman" panose="02020603050405020304" pitchFamily="18" charset="0"/>
              </a:rPr>
              <a:t>Price Regulation &amp; Value-Based Pricing for Anti-Cancer Drugs: Implications for Patients, Industry, Insurer &amp; Regulator</a:t>
            </a:r>
          </a:p>
          <a:p>
            <a:pPr>
              <a:buFont typeface="+mj-lt"/>
              <a:buAutoNum type="arabicPeriod" startAt="14"/>
            </a:pPr>
            <a:r>
              <a:rPr lang="en-IN" dirty="0">
                <a:latin typeface="Times New Roman" panose="02020603050405020304" pitchFamily="18" charset="0"/>
                <a:cs typeface="Times New Roman" panose="02020603050405020304" pitchFamily="18" charset="0"/>
              </a:rPr>
              <a:t>HTA for </a:t>
            </a:r>
            <a:r>
              <a:rPr lang="en-IN" dirty="0" err="1">
                <a:latin typeface="Times New Roman" panose="02020603050405020304" pitchFamily="18" charset="0"/>
                <a:cs typeface="Times New Roman" panose="02020603050405020304" pitchFamily="18" charset="0"/>
              </a:rPr>
              <a:t>Techo</a:t>
            </a:r>
            <a:r>
              <a:rPr lang="en-IN" dirty="0">
                <a:latin typeface="Times New Roman" panose="02020603050405020304" pitchFamily="18" charset="0"/>
                <a:cs typeface="Times New Roman" panose="02020603050405020304" pitchFamily="18" charset="0"/>
              </a:rPr>
              <a:t> +</a:t>
            </a:r>
          </a:p>
          <a:p>
            <a:pPr>
              <a:buFont typeface="+mj-lt"/>
              <a:buAutoNum type="arabicPeriod" startAt="14"/>
            </a:pPr>
            <a:r>
              <a:rPr lang="en-IN" dirty="0">
                <a:latin typeface="Times New Roman" panose="02020603050405020304" pitchFamily="18" charset="0"/>
                <a:cs typeface="Times New Roman" panose="02020603050405020304" pitchFamily="18" charset="0"/>
              </a:rPr>
              <a:t>HTA on portable ECG</a:t>
            </a:r>
          </a:p>
          <a:p>
            <a:pPr marL="0" indent="0" algn="just">
              <a:buNone/>
            </a:pPr>
            <a:r>
              <a:rPr lang="en-IN" dirty="0">
                <a:latin typeface="Times New Roman" panose="02020603050405020304" pitchFamily="18" charset="0"/>
                <a:cs typeface="Times New Roman" panose="02020603050405020304" pitchFamily="18" charset="0"/>
              </a:rPr>
              <a:t>29  </a:t>
            </a:r>
            <a:r>
              <a:rPr lang="en-US" dirty="0">
                <a:latin typeface="Times New Roman" panose="02020603050405020304" pitchFamily="18" charset="0"/>
                <a:cs typeface="Times New Roman" panose="02020603050405020304" pitchFamily="18" charset="0"/>
              </a:rPr>
              <a:t>Cost-effectiveness of administering parenteral iron therapy through Iron-sucrose and Ferrous Carboxyl Maltose for first line management of iron deficiency anemia among pregnant women in a natural program setting at </a:t>
            </a:r>
            <a:r>
              <a:rPr lang="en-US" dirty="0" err="1">
                <a:latin typeface="Times New Roman" panose="02020603050405020304" pitchFamily="18" charset="0"/>
                <a:cs typeface="Times New Roman" panose="02020603050405020304" pitchFamily="18" charset="0"/>
              </a:rPr>
              <a:t>Sabarkantha</a:t>
            </a:r>
            <a:r>
              <a:rPr lang="en-US" dirty="0">
                <a:latin typeface="Times New Roman" panose="02020603050405020304" pitchFamily="18" charset="0"/>
                <a:cs typeface="Times New Roman" panose="02020603050405020304" pitchFamily="18" charset="0"/>
              </a:rPr>
              <a:t>, Gujarat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8D044C-FDC6-47B8-AAFD-3186561A1FBC}"/>
              </a:ext>
            </a:extLst>
          </p:cNvPr>
          <p:cNvSpPr/>
          <p:nvPr/>
        </p:nvSpPr>
        <p:spPr>
          <a:xfrm>
            <a:off x="1838325" y="3306267"/>
            <a:ext cx="8546825" cy="756543"/>
          </a:xfrm>
          <a:prstGeom prst="rect">
            <a:avLst/>
          </a:prstGeom>
          <a:gradFill flip="none" rotWithShape="1">
            <a:gsLst>
              <a:gs pos="66000">
                <a:schemeClr val="accent3">
                  <a:lumMod val="40000"/>
                  <a:lumOff val="60000"/>
                </a:schemeClr>
              </a:gs>
              <a:gs pos="33000">
                <a:schemeClr val="accent2">
                  <a:lumMod val="40000"/>
                  <a:lumOff val="60000"/>
                </a:schemeClr>
              </a:gs>
              <a:gs pos="0">
                <a:schemeClr val="accent1">
                  <a:lumMod val="40000"/>
                  <a:lumOff val="60000"/>
                </a:schemeClr>
              </a:gs>
              <a:gs pos="100000">
                <a:schemeClr val="accent4">
                  <a:lumMod val="40000"/>
                  <a:lumOff val="60000"/>
                </a:schemeClr>
              </a:gs>
            </a:gsLst>
            <a:lin ang="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800">
              <a:solidFill>
                <a:prstClr val="black">
                  <a:lumMod val="65000"/>
                  <a:lumOff val="35000"/>
                </a:prstClr>
              </a:solidFill>
            </a:endParaRPr>
          </a:p>
        </p:txBody>
      </p:sp>
      <p:grpSp>
        <p:nvGrpSpPr>
          <p:cNvPr id="6" name="Group 5">
            <a:extLst>
              <a:ext uri="{FF2B5EF4-FFF2-40B4-BE49-F238E27FC236}">
                <a16:creationId xmlns:a16="http://schemas.microsoft.com/office/drawing/2014/main" id="{F04E323A-1098-462E-8168-35CC15CFC7C7}"/>
              </a:ext>
            </a:extLst>
          </p:cNvPr>
          <p:cNvGrpSpPr/>
          <p:nvPr/>
        </p:nvGrpSpPr>
        <p:grpSpPr>
          <a:xfrm>
            <a:off x="1156124" y="2988851"/>
            <a:ext cx="1366517" cy="1366517"/>
            <a:chOff x="491147" y="1767507"/>
            <a:chExt cx="1228997" cy="1228997"/>
          </a:xfrm>
          <a:solidFill>
            <a:schemeClr val="accent1">
              <a:lumMod val="60000"/>
              <a:lumOff val="40000"/>
            </a:schemeClr>
          </a:solidFill>
        </p:grpSpPr>
        <p:sp>
          <p:nvSpPr>
            <p:cNvPr id="7" name="Oval 6">
              <a:extLst>
                <a:ext uri="{FF2B5EF4-FFF2-40B4-BE49-F238E27FC236}">
                  <a16:creationId xmlns:a16="http://schemas.microsoft.com/office/drawing/2014/main" id="{F8FD48EE-9204-4DAC-8DC4-070EF2CE9714}"/>
                </a:ext>
              </a:extLst>
            </p:cNvPr>
            <p:cNvSpPr/>
            <p:nvPr/>
          </p:nvSpPr>
          <p:spPr>
            <a:xfrm>
              <a:off x="491147" y="1767507"/>
              <a:ext cx="1228997" cy="1228997"/>
            </a:xfrm>
            <a:prstGeom prst="ellipse">
              <a:avLst/>
            </a:prstGeom>
            <a:solidFill>
              <a:schemeClr val="accent1">
                <a:lumMod val="40000"/>
                <a:lumOff val="6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800" dirty="0">
                <a:solidFill>
                  <a:prstClr val="black">
                    <a:lumMod val="65000"/>
                    <a:lumOff val="35000"/>
                  </a:prstClr>
                </a:solidFill>
              </a:endParaRPr>
            </a:p>
          </p:txBody>
        </p:sp>
        <p:sp>
          <p:nvSpPr>
            <p:cNvPr id="8" name="Oval 7">
              <a:extLst>
                <a:ext uri="{FF2B5EF4-FFF2-40B4-BE49-F238E27FC236}">
                  <a16:creationId xmlns:a16="http://schemas.microsoft.com/office/drawing/2014/main" id="{2EA4E879-0FD8-46A0-A902-72AC15C981F3}"/>
                </a:ext>
              </a:extLst>
            </p:cNvPr>
            <p:cNvSpPr/>
            <p:nvPr/>
          </p:nvSpPr>
          <p:spPr>
            <a:xfrm>
              <a:off x="631371" y="1907731"/>
              <a:ext cx="948548" cy="948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dirty="0">
                <a:solidFill>
                  <a:prstClr val="white"/>
                </a:solidFill>
              </a:endParaRPr>
            </a:p>
          </p:txBody>
        </p:sp>
      </p:grpSp>
      <p:grpSp>
        <p:nvGrpSpPr>
          <p:cNvPr id="9" name="Group 8">
            <a:extLst>
              <a:ext uri="{FF2B5EF4-FFF2-40B4-BE49-F238E27FC236}">
                <a16:creationId xmlns:a16="http://schemas.microsoft.com/office/drawing/2014/main" id="{2B8050A5-379A-4E6A-88D9-1A0E54598CCE}"/>
              </a:ext>
            </a:extLst>
          </p:cNvPr>
          <p:cNvGrpSpPr/>
          <p:nvPr/>
        </p:nvGrpSpPr>
        <p:grpSpPr>
          <a:xfrm>
            <a:off x="3999108" y="2988851"/>
            <a:ext cx="1366517" cy="1366517"/>
            <a:chOff x="491147" y="1767507"/>
            <a:chExt cx="1228997" cy="1228997"/>
          </a:xfrm>
        </p:grpSpPr>
        <p:sp>
          <p:nvSpPr>
            <p:cNvPr id="10" name="Oval 9">
              <a:extLst>
                <a:ext uri="{FF2B5EF4-FFF2-40B4-BE49-F238E27FC236}">
                  <a16:creationId xmlns:a16="http://schemas.microsoft.com/office/drawing/2014/main" id="{55BBF0BC-A588-4E39-BEB0-9338B1E6EDA7}"/>
                </a:ext>
              </a:extLst>
            </p:cNvPr>
            <p:cNvSpPr/>
            <p:nvPr/>
          </p:nvSpPr>
          <p:spPr>
            <a:xfrm>
              <a:off x="491147" y="1767507"/>
              <a:ext cx="1228997" cy="1228997"/>
            </a:xfrm>
            <a:prstGeom prst="ellipse">
              <a:avLst/>
            </a:prstGeom>
            <a:solidFill>
              <a:schemeClr val="accent2">
                <a:lumMod val="40000"/>
                <a:lumOff val="6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800" dirty="0">
                <a:solidFill>
                  <a:prstClr val="black">
                    <a:lumMod val="65000"/>
                    <a:lumOff val="35000"/>
                  </a:prstClr>
                </a:solidFill>
              </a:endParaRPr>
            </a:p>
          </p:txBody>
        </p:sp>
        <p:sp>
          <p:nvSpPr>
            <p:cNvPr id="11" name="Oval 10">
              <a:extLst>
                <a:ext uri="{FF2B5EF4-FFF2-40B4-BE49-F238E27FC236}">
                  <a16:creationId xmlns:a16="http://schemas.microsoft.com/office/drawing/2014/main" id="{119219BC-B536-4FBC-87E0-8047B748EA45}"/>
                </a:ext>
              </a:extLst>
            </p:cNvPr>
            <p:cNvSpPr/>
            <p:nvPr/>
          </p:nvSpPr>
          <p:spPr>
            <a:xfrm>
              <a:off x="631371" y="1907731"/>
              <a:ext cx="948548" cy="9485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white"/>
                </a:solidFill>
              </a:endParaRPr>
            </a:p>
          </p:txBody>
        </p:sp>
      </p:grpSp>
      <p:grpSp>
        <p:nvGrpSpPr>
          <p:cNvPr id="12" name="Group 11">
            <a:extLst>
              <a:ext uri="{FF2B5EF4-FFF2-40B4-BE49-F238E27FC236}">
                <a16:creationId xmlns:a16="http://schemas.microsoft.com/office/drawing/2014/main" id="{A9502380-A6F7-45E0-BDAC-77D2E4D6E144}"/>
              </a:ext>
            </a:extLst>
          </p:cNvPr>
          <p:cNvGrpSpPr/>
          <p:nvPr/>
        </p:nvGrpSpPr>
        <p:grpSpPr>
          <a:xfrm>
            <a:off x="6842092" y="2988851"/>
            <a:ext cx="1366517" cy="1366517"/>
            <a:chOff x="491147" y="1767507"/>
            <a:chExt cx="1228997" cy="1228997"/>
          </a:xfrm>
        </p:grpSpPr>
        <p:sp>
          <p:nvSpPr>
            <p:cNvPr id="13" name="Oval 12">
              <a:extLst>
                <a:ext uri="{FF2B5EF4-FFF2-40B4-BE49-F238E27FC236}">
                  <a16:creationId xmlns:a16="http://schemas.microsoft.com/office/drawing/2014/main" id="{9D03E3CD-14AC-4248-9CAE-07B911AAB394}"/>
                </a:ext>
              </a:extLst>
            </p:cNvPr>
            <p:cNvSpPr/>
            <p:nvPr/>
          </p:nvSpPr>
          <p:spPr>
            <a:xfrm>
              <a:off x="491147" y="1767507"/>
              <a:ext cx="1228997" cy="1228997"/>
            </a:xfrm>
            <a:prstGeom prst="ellipse">
              <a:avLst/>
            </a:prstGeom>
            <a:solidFill>
              <a:schemeClr val="accent3">
                <a:lumMod val="40000"/>
                <a:lumOff val="6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800" dirty="0">
                <a:solidFill>
                  <a:prstClr val="black">
                    <a:lumMod val="65000"/>
                    <a:lumOff val="35000"/>
                  </a:prstClr>
                </a:solidFill>
              </a:endParaRPr>
            </a:p>
          </p:txBody>
        </p:sp>
        <p:sp>
          <p:nvSpPr>
            <p:cNvPr id="14" name="Oval 13">
              <a:extLst>
                <a:ext uri="{FF2B5EF4-FFF2-40B4-BE49-F238E27FC236}">
                  <a16:creationId xmlns:a16="http://schemas.microsoft.com/office/drawing/2014/main" id="{AAE110FC-5B60-407B-97A2-3704DD923ABA}"/>
                </a:ext>
              </a:extLst>
            </p:cNvPr>
            <p:cNvSpPr/>
            <p:nvPr/>
          </p:nvSpPr>
          <p:spPr>
            <a:xfrm>
              <a:off x="631371" y="1907731"/>
              <a:ext cx="948548" cy="948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white"/>
                </a:solidFill>
              </a:endParaRPr>
            </a:p>
          </p:txBody>
        </p:sp>
      </p:grpSp>
      <p:grpSp>
        <p:nvGrpSpPr>
          <p:cNvPr id="15" name="Group 14">
            <a:extLst>
              <a:ext uri="{FF2B5EF4-FFF2-40B4-BE49-F238E27FC236}">
                <a16:creationId xmlns:a16="http://schemas.microsoft.com/office/drawing/2014/main" id="{A6AF1B2B-CFD0-46A2-B468-DCF977045C7B}"/>
              </a:ext>
            </a:extLst>
          </p:cNvPr>
          <p:cNvGrpSpPr/>
          <p:nvPr/>
        </p:nvGrpSpPr>
        <p:grpSpPr>
          <a:xfrm>
            <a:off x="9685075" y="2988851"/>
            <a:ext cx="1366517" cy="1366517"/>
            <a:chOff x="491147" y="1767507"/>
            <a:chExt cx="1228997" cy="1228997"/>
          </a:xfrm>
        </p:grpSpPr>
        <p:sp>
          <p:nvSpPr>
            <p:cNvPr id="16" name="Oval 15">
              <a:extLst>
                <a:ext uri="{FF2B5EF4-FFF2-40B4-BE49-F238E27FC236}">
                  <a16:creationId xmlns:a16="http://schemas.microsoft.com/office/drawing/2014/main" id="{097749C1-1C43-44E8-8E58-E712799A0D83}"/>
                </a:ext>
              </a:extLst>
            </p:cNvPr>
            <p:cNvSpPr/>
            <p:nvPr/>
          </p:nvSpPr>
          <p:spPr>
            <a:xfrm>
              <a:off x="491147" y="1767507"/>
              <a:ext cx="1228997" cy="1228997"/>
            </a:xfrm>
            <a:prstGeom prst="ellipse">
              <a:avLst/>
            </a:prstGeom>
            <a:solidFill>
              <a:schemeClr val="accent4">
                <a:lumMod val="40000"/>
                <a:lumOff val="6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800" dirty="0">
                <a:solidFill>
                  <a:prstClr val="black">
                    <a:lumMod val="65000"/>
                    <a:lumOff val="35000"/>
                  </a:prstClr>
                </a:solidFill>
              </a:endParaRPr>
            </a:p>
          </p:txBody>
        </p:sp>
        <p:sp>
          <p:nvSpPr>
            <p:cNvPr id="17" name="Oval 16">
              <a:extLst>
                <a:ext uri="{FF2B5EF4-FFF2-40B4-BE49-F238E27FC236}">
                  <a16:creationId xmlns:a16="http://schemas.microsoft.com/office/drawing/2014/main" id="{E72FE4F4-CA05-4798-9B3F-D420F36D2FD9}"/>
                </a:ext>
              </a:extLst>
            </p:cNvPr>
            <p:cNvSpPr/>
            <p:nvPr/>
          </p:nvSpPr>
          <p:spPr>
            <a:xfrm>
              <a:off x="631371" y="1907731"/>
              <a:ext cx="948548" cy="948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2700">
                <a:solidFill>
                  <a:prstClr val="white"/>
                </a:solidFill>
              </a:endParaRPr>
            </a:p>
          </p:txBody>
        </p:sp>
      </p:grpSp>
      <p:sp>
        <p:nvSpPr>
          <p:cNvPr id="19" name="TextBox 18">
            <a:extLst>
              <a:ext uri="{FF2B5EF4-FFF2-40B4-BE49-F238E27FC236}">
                <a16:creationId xmlns:a16="http://schemas.microsoft.com/office/drawing/2014/main" id="{0E0DB55C-6501-4149-93BE-B9EE24ACA8F8}"/>
              </a:ext>
            </a:extLst>
          </p:cNvPr>
          <p:cNvSpPr txBox="1"/>
          <p:nvPr/>
        </p:nvSpPr>
        <p:spPr>
          <a:xfrm>
            <a:off x="866721" y="4943810"/>
            <a:ext cx="1945320" cy="1200329"/>
          </a:xfrm>
          <a:prstGeom prst="rect">
            <a:avLst/>
          </a:prstGeom>
          <a:noFill/>
        </p:spPr>
        <p:txBody>
          <a:bodyPr wrap="square" rtlCol="0">
            <a:spAutoFit/>
          </a:bodyPr>
          <a:lstStyle/>
          <a:p>
            <a:pPr algn="ctr" defTabSz="914286"/>
            <a:r>
              <a:rPr lang="en-US" altLang="ko-KR" sz="1200" b="1" dirty="0">
                <a:solidFill>
                  <a:prstClr val="black">
                    <a:lumMod val="75000"/>
                    <a:lumOff val="25000"/>
                  </a:prstClr>
                </a:solidFill>
                <a:cs typeface="Arial" pitchFamily="34" charset="0"/>
              </a:rPr>
              <a:t>RUP Syringes for Therapeutic Use</a:t>
            </a:r>
          </a:p>
          <a:p>
            <a:pPr algn="ctr" defTabSz="914286"/>
            <a:endParaRPr lang="en-US" altLang="ko-KR" sz="1200" b="1" dirty="0">
              <a:solidFill>
                <a:prstClr val="black">
                  <a:lumMod val="75000"/>
                  <a:lumOff val="25000"/>
                </a:prstClr>
              </a:solidFill>
              <a:cs typeface="Arial" pitchFamily="34" charset="0"/>
            </a:endParaRPr>
          </a:p>
          <a:p>
            <a:pPr algn="ctr" defTabSz="914286"/>
            <a:r>
              <a:rPr lang="en-US" altLang="ko-KR" sz="1200" b="1" dirty="0">
                <a:solidFill>
                  <a:prstClr val="black">
                    <a:lumMod val="75000"/>
                    <a:lumOff val="25000"/>
                  </a:prstClr>
                </a:solidFill>
                <a:cs typeface="Arial" pitchFamily="34" charset="0"/>
              </a:rPr>
              <a:t>Intra Ocular Lenses for Cataract</a:t>
            </a:r>
          </a:p>
          <a:p>
            <a:pPr algn="ctr" defTabSz="914286"/>
            <a:endParaRPr lang="en-US" altLang="ko-KR" sz="1200" b="1" dirty="0">
              <a:solidFill>
                <a:prstClr val="black">
                  <a:lumMod val="75000"/>
                  <a:lumOff val="25000"/>
                </a:prstClr>
              </a:solidFill>
              <a:cs typeface="Arial" pitchFamily="34" charset="0"/>
            </a:endParaRPr>
          </a:p>
        </p:txBody>
      </p:sp>
      <p:sp>
        <p:nvSpPr>
          <p:cNvPr id="31" name="TextBox 30">
            <a:extLst>
              <a:ext uri="{FF2B5EF4-FFF2-40B4-BE49-F238E27FC236}">
                <a16:creationId xmlns:a16="http://schemas.microsoft.com/office/drawing/2014/main" id="{900225A1-A91C-4555-8169-8899C2337ED7}"/>
              </a:ext>
            </a:extLst>
          </p:cNvPr>
          <p:cNvSpPr txBox="1"/>
          <p:nvPr/>
        </p:nvSpPr>
        <p:spPr>
          <a:xfrm>
            <a:off x="3650052" y="2109723"/>
            <a:ext cx="2064629" cy="523220"/>
          </a:xfrm>
          <a:prstGeom prst="rect">
            <a:avLst/>
          </a:prstGeom>
          <a:noFill/>
        </p:spPr>
        <p:txBody>
          <a:bodyPr wrap="square" rtlCol="0">
            <a:spAutoFit/>
          </a:bodyPr>
          <a:lstStyle/>
          <a:p>
            <a:pPr algn="ctr" defTabSz="914286"/>
            <a:r>
              <a:rPr lang="en-US" altLang="ko-KR" sz="1400" b="1" dirty="0">
                <a:solidFill>
                  <a:srgbClr val="5CBE7A"/>
                </a:solidFill>
                <a:cs typeface="Arial" pitchFamily="34" charset="0"/>
              </a:rPr>
              <a:t>Selecting Efficient Delivery Platforms</a:t>
            </a:r>
            <a:endParaRPr lang="ko-KR" altLang="en-US" sz="1400" b="1" dirty="0">
              <a:solidFill>
                <a:srgbClr val="5CBE7A"/>
              </a:solidFill>
              <a:cs typeface="Arial" pitchFamily="34" charset="0"/>
            </a:endParaRPr>
          </a:p>
        </p:txBody>
      </p:sp>
      <p:sp>
        <p:nvSpPr>
          <p:cNvPr id="32" name="TextBox 31">
            <a:extLst>
              <a:ext uri="{FF2B5EF4-FFF2-40B4-BE49-F238E27FC236}">
                <a16:creationId xmlns:a16="http://schemas.microsoft.com/office/drawing/2014/main" id="{6746C89B-4371-4782-910F-22A8E6A8CC63}"/>
              </a:ext>
            </a:extLst>
          </p:cNvPr>
          <p:cNvSpPr txBox="1"/>
          <p:nvPr/>
        </p:nvSpPr>
        <p:spPr>
          <a:xfrm>
            <a:off x="6493036" y="2123371"/>
            <a:ext cx="2064629" cy="523220"/>
          </a:xfrm>
          <a:prstGeom prst="rect">
            <a:avLst/>
          </a:prstGeom>
          <a:noFill/>
        </p:spPr>
        <p:txBody>
          <a:bodyPr wrap="square" rtlCol="0">
            <a:spAutoFit/>
          </a:bodyPr>
          <a:lstStyle/>
          <a:p>
            <a:pPr algn="ctr" defTabSz="914286"/>
            <a:r>
              <a:rPr lang="en-US" altLang="ko-KR" sz="1400" b="1" dirty="0">
                <a:solidFill>
                  <a:srgbClr val="2CB8AE"/>
                </a:solidFill>
                <a:cs typeface="Arial" pitchFamily="34" charset="0"/>
              </a:rPr>
              <a:t>Developing Standard Treatment Guidelines</a:t>
            </a:r>
            <a:endParaRPr lang="ko-KR" altLang="en-US" sz="1400" b="1" dirty="0">
              <a:solidFill>
                <a:srgbClr val="2CB8AE"/>
              </a:solidFill>
              <a:cs typeface="Arial" pitchFamily="34" charset="0"/>
            </a:endParaRPr>
          </a:p>
        </p:txBody>
      </p:sp>
      <p:sp>
        <p:nvSpPr>
          <p:cNvPr id="33" name="TextBox 32">
            <a:extLst>
              <a:ext uri="{FF2B5EF4-FFF2-40B4-BE49-F238E27FC236}">
                <a16:creationId xmlns:a16="http://schemas.microsoft.com/office/drawing/2014/main" id="{FB9B6723-790F-4F47-99F1-39040432A51F}"/>
              </a:ext>
            </a:extLst>
          </p:cNvPr>
          <p:cNvSpPr txBox="1"/>
          <p:nvPr/>
        </p:nvSpPr>
        <p:spPr>
          <a:xfrm>
            <a:off x="9336019" y="2123371"/>
            <a:ext cx="2064629" cy="738664"/>
          </a:xfrm>
          <a:prstGeom prst="rect">
            <a:avLst/>
          </a:prstGeom>
          <a:noFill/>
        </p:spPr>
        <p:txBody>
          <a:bodyPr wrap="square" rtlCol="0">
            <a:spAutoFit/>
          </a:bodyPr>
          <a:lstStyle/>
          <a:p>
            <a:pPr algn="ctr" defTabSz="914286"/>
            <a:r>
              <a:rPr lang="en-US" altLang="ko-KR" sz="1400" b="1" dirty="0">
                <a:solidFill>
                  <a:srgbClr val="24A8C2"/>
                </a:solidFill>
                <a:cs typeface="Arial" pitchFamily="34" charset="0"/>
              </a:rPr>
              <a:t>Regulatory:</a:t>
            </a:r>
          </a:p>
          <a:p>
            <a:pPr algn="ctr" defTabSz="914286"/>
            <a:r>
              <a:rPr lang="en-US" altLang="ko-KR" sz="1400" b="1" dirty="0">
                <a:solidFill>
                  <a:srgbClr val="24A8C2"/>
                </a:solidFill>
                <a:cs typeface="Arial" pitchFamily="34" charset="0"/>
              </a:rPr>
              <a:t>Pricing and</a:t>
            </a:r>
          </a:p>
          <a:p>
            <a:pPr algn="ctr" defTabSz="914286"/>
            <a:r>
              <a:rPr lang="en-US" altLang="ko-KR" sz="1400" b="1" dirty="0">
                <a:solidFill>
                  <a:srgbClr val="24A8C2"/>
                </a:solidFill>
                <a:cs typeface="Arial" pitchFamily="34" charset="0"/>
              </a:rPr>
              <a:t>Procurement</a:t>
            </a:r>
            <a:endParaRPr lang="ko-KR" altLang="en-US" sz="1400" b="1" dirty="0">
              <a:solidFill>
                <a:srgbClr val="24A8C2"/>
              </a:solidFill>
              <a:cs typeface="Arial" pitchFamily="34" charset="0"/>
            </a:endParaRPr>
          </a:p>
        </p:txBody>
      </p:sp>
      <p:sp>
        <p:nvSpPr>
          <p:cNvPr id="39" name="TextBox 38">
            <a:extLst>
              <a:ext uri="{FF2B5EF4-FFF2-40B4-BE49-F238E27FC236}">
                <a16:creationId xmlns:a16="http://schemas.microsoft.com/office/drawing/2014/main" id="{BC4946BD-67B9-4D77-A567-BD74C9776561}"/>
              </a:ext>
            </a:extLst>
          </p:cNvPr>
          <p:cNvSpPr txBox="1"/>
          <p:nvPr/>
        </p:nvSpPr>
        <p:spPr>
          <a:xfrm>
            <a:off x="652793" y="2113640"/>
            <a:ext cx="2392550" cy="523220"/>
          </a:xfrm>
          <a:prstGeom prst="rect">
            <a:avLst/>
          </a:prstGeom>
          <a:noFill/>
        </p:spPr>
        <p:txBody>
          <a:bodyPr wrap="square" rtlCol="0">
            <a:spAutoFit/>
          </a:bodyPr>
          <a:lstStyle/>
          <a:p>
            <a:pPr algn="ctr"/>
            <a:r>
              <a:rPr lang="en-US" altLang="ko-KR" sz="1400" b="1" dirty="0">
                <a:solidFill>
                  <a:srgbClr val="82C650"/>
                </a:solidFill>
                <a:cs typeface="Arial" pitchFamily="34" charset="0"/>
              </a:rPr>
              <a:t>Inclusion of Interventions in Benefit Package</a:t>
            </a:r>
            <a:endParaRPr lang="ko-KR" altLang="en-US" sz="1400" b="1" dirty="0">
              <a:solidFill>
                <a:srgbClr val="82C650"/>
              </a:solidFill>
              <a:cs typeface="Arial" pitchFamily="34" charset="0"/>
            </a:endParaRPr>
          </a:p>
        </p:txBody>
      </p:sp>
      <p:sp>
        <p:nvSpPr>
          <p:cNvPr id="40" name="TextBox 39">
            <a:extLst>
              <a:ext uri="{FF2B5EF4-FFF2-40B4-BE49-F238E27FC236}">
                <a16:creationId xmlns:a16="http://schemas.microsoft.com/office/drawing/2014/main" id="{0E0DB55C-6501-4149-93BE-B9EE24ACA8F8}"/>
              </a:ext>
            </a:extLst>
          </p:cNvPr>
          <p:cNvSpPr txBox="1"/>
          <p:nvPr/>
        </p:nvSpPr>
        <p:spPr>
          <a:xfrm>
            <a:off x="3769361" y="4943810"/>
            <a:ext cx="1945320" cy="646331"/>
          </a:xfrm>
          <a:prstGeom prst="rect">
            <a:avLst/>
          </a:prstGeom>
          <a:noFill/>
        </p:spPr>
        <p:txBody>
          <a:bodyPr wrap="square" rtlCol="0">
            <a:spAutoFit/>
          </a:bodyPr>
          <a:lstStyle/>
          <a:p>
            <a:pPr algn="ctr" defTabSz="914286"/>
            <a:r>
              <a:rPr lang="en-US" altLang="ko-KR" sz="1200" b="1" dirty="0">
                <a:solidFill>
                  <a:prstClr val="black">
                    <a:lumMod val="75000"/>
                    <a:lumOff val="25000"/>
                  </a:prstClr>
                </a:solidFill>
                <a:cs typeface="Arial" pitchFamily="34" charset="0"/>
              </a:rPr>
              <a:t>Screening for Cervical Cancer with VIA at the Frequency of 5 years</a:t>
            </a:r>
            <a:endParaRPr lang="ko-KR" altLang="en-US" sz="1200" b="1" dirty="0">
              <a:solidFill>
                <a:prstClr val="black">
                  <a:lumMod val="75000"/>
                  <a:lumOff val="25000"/>
                </a:prstClr>
              </a:solidFill>
              <a:cs typeface="Arial" pitchFamily="34" charset="0"/>
            </a:endParaRPr>
          </a:p>
        </p:txBody>
      </p:sp>
      <p:sp>
        <p:nvSpPr>
          <p:cNvPr id="41" name="TextBox 40">
            <a:extLst>
              <a:ext uri="{FF2B5EF4-FFF2-40B4-BE49-F238E27FC236}">
                <a16:creationId xmlns:a16="http://schemas.microsoft.com/office/drawing/2014/main" id="{0E0DB55C-6501-4149-93BE-B9EE24ACA8F8}"/>
              </a:ext>
            </a:extLst>
          </p:cNvPr>
          <p:cNvSpPr txBox="1"/>
          <p:nvPr/>
        </p:nvSpPr>
        <p:spPr>
          <a:xfrm>
            <a:off x="6626508" y="4943810"/>
            <a:ext cx="1945320" cy="646331"/>
          </a:xfrm>
          <a:prstGeom prst="rect">
            <a:avLst/>
          </a:prstGeom>
          <a:noFill/>
        </p:spPr>
        <p:txBody>
          <a:bodyPr wrap="square" rtlCol="0">
            <a:spAutoFit/>
          </a:bodyPr>
          <a:lstStyle/>
          <a:p>
            <a:pPr algn="ctr" defTabSz="914286"/>
            <a:r>
              <a:rPr lang="en-US" altLang="ko-KR" sz="1200" b="1" dirty="0">
                <a:solidFill>
                  <a:prstClr val="black">
                    <a:lumMod val="75000"/>
                    <a:lumOff val="25000"/>
                  </a:prstClr>
                </a:solidFill>
                <a:cs typeface="Arial" pitchFamily="34" charset="0"/>
              </a:rPr>
              <a:t>Use of Directly Acting Antivirals (SOF/VAL)</a:t>
            </a:r>
          </a:p>
          <a:p>
            <a:pPr algn="ctr" defTabSz="914286"/>
            <a:r>
              <a:rPr lang="en-US" altLang="ko-KR" sz="1200" b="1" dirty="0">
                <a:solidFill>
                  <a:prstClr val="black">
                    <a:lumMod val="75000"/>
                    <a:lumOff val="25000"/>
                  </a:prstClr>
                </a:solidFill>
                <a:cs typeface="Arial" pitchFamily="34" charset="0"/>
              </a:rPr>
              <a:t>for Hepatitis C</a:t>
            </a:r>
            <a:endParaRPr lang="ko-KR" altLang="en-US" sz="1200" b="1" dirty="0">
              <a:solidFill>
                <a:prstClr val="black">
                  <a:lumMod val="75000"/>
                  <a:lumOff val="25000"/>
                </a:prstClr>
              </a:solidFill>
              <a:cs typeface="Arial" pitchFamily="34" charset="0"/>
            </a:endParaRPr>
          </a:p>
        </p:txBody>
      </p:sp>
      <p:sp>
        <p:nvSpPr>
          <p:cNvPr id="42" name="TextBox 41">
            <a:extLst>
              <a:ext uri="{FF2B5EF4-FFF2-40B4-BE49-F238E27FC236}">
                <a16:creationId xmlns:a16="http://schemas.microsoft.com/office/drawing/2014/main" id="{0E0DB55C-6501-4149-93BE-B9EE24ACA8F8}"/>
              </a:ext>
            </a:extLst>
          </p:cNvPr>
          <p:cNvSpPr txBox="1"/>
          <p:nvPr/>
        </p:nvSpPr>
        <p:spPr>
          <a:xfrm>
            <a:off x="9395673" y="4943810"/>
            <a:ext cx="1945320" cy="1015663"/>
          </a:xfrm>
          <a:prstGeom prst="rect">
            <a:avLst/>
          </a:prstGeom>
          <a:noFill/>
        </p:spPr>
        <p:txBody>
          <a:bodyPr wrap="square" rtlCol="0">
            <a:spAutoFit/>
          </a:bodyPr>
          <a:lstStyle/>
          <a:p>
            <a:pPr algn="ctr" defTabSz="914286"/>
            <a:r>
              <a:rPr lang="en-US" altLang="ko-KR" sz="1200" b="1" dirty="0">
                <a:solidFill>
                  <a:prstClr val="black">
                    <a:lumMod val="75000"/>
                    <a:lumOff val="25000"/>
                  </a:prstClr>
                </a:solidFill>
                <a:cs typeface="Arial" pitchFamily="34" charset="0"/>
              </a:rPr>
              <a:t>Safety Engineered Syringes</a:t>
            </a:r>
          </a:p>
          <a:p>
            <a:pPr algn="ctr" defTabSz="914286"/>
            <a:endParaRPr lang="en-US" altLang="ko-KR" sz="1200" b="1" dirty="0">
              <a:solidFill>
                <a:prstClr val="black">
                  <a:lumMod val="75000"/>
                  <a:lumOff val="25000"/>
                </a:prstClr>
              </a:solidFill>
              <a:cs typeface="Arial" pitchFamily="34" charset="0"/>
            </a:endParaRPr>
          </a:p>
          <a:p>
            <a:pPr algn="ctr" defTabSz="914286"/>
            <a:r>
              <a:rPr lang="en-US" altLang="ko-KR" sz="1200" b="1" dirty="0">
                <a:solidFill>
                  <a:prstClr val="black">
                    <a:lumMod val="75000"/>
                    <a:lumOff val="25000"/>
                  </a:prstClr>
                </a:solidFill>
                <a:cs typeface="Arial" pitchFamily="34" charset="0"/>
              </a:rPr>
              <a:t>Value Based Pricing of Anti Cancer Drugs</a:t>
            </a:r>
          </a:p>
        </p:txBody>
      </p:sp>
      <p:sp>
        <p:nvSpPr>
          <p:cNvPr id="43" name="Rounded Rectangle 25">
            <a:extLst>
              <a:ext uri="{FF2B5EF4-FFF2-40B4-BE49-F238E27FC236}">
                <a16:creationId xmlns:a16="http://schemas.microsoft.com/office/drawing/2014/main" id="{A53FDB1A-403D-4EBD-8EB6-3E1911FAEEC5}"/>
              </a:ext>
            </a:extLst>
          </p:cNvPr>
          <p:cNvSpPr/>
          <p:nvPr/>
        </p:nvSpPr>
        <p:spPr>
          <a:xfrm>
            <a:off x="1580901" y="3476072"/>
            <a:ext cx="520854" cy="37802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44" name="Block Arc 11">
            <a:extLst>
              <a:ext uri="{FF2B5EF4-FFF2-40B4-BE49-F238E27FC236}">
                <a16:creationId xmlns:a16="http://schemas.microsoft.com/office/drawing/2014/main" id="{6237B46C-EE2F-45F5-A452-AEF5853F7D2C}"/>
              </a:ext>
            </a:extLst>
          </p:cNvPr>
          <p:cNvSpPr/>
          <p:nvPr/>
        </p:nvSpPr>
        <p:spPr>
          <a:xfrm rot="10800000">
            <a:off x="10211566" y="3471956"/>
            <a:ext cx="343146" cy="42308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black"/>
              </a:solidFill>
            </a:endParaRPr>
          </a:p>
        </p:txBody>
      </p:sp>
      <p:sp>
        <p:nvSpPr>
          <p:cNvPr id="45" name="Rectangle 30">
            <a:extLst>
              <a:ext uri="{FF2B5EF4-FFF2-40B4-BE49-F238E27FC236}">
                <a16:creationId xmlns:a16="http://schemas.microsoft.com/office/drawing/2014/main" id="{3BFEE74E-183A-4C32-9BDF-AC2573B061E0}"/>
              </a:ext>
            </a:extLst>
          </p:cNvPr>
          <p:cNvSpPr/>
          <p:nvPr/>
        </p:nvSpPr>
        <p:spPr>
          <a:xfrm>
            <a:off x="7296908" y="3436790"/>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prstClr val="white"/>
              </a:solidFill>
            </a:endParaRPr>
          </a:p>
        </p:txBody>
      </p:sp>
      <p:sp>
        <p:nvSpPr>
          <p:cNvPr id="46" name="Rectangle 9">
            <a:extLst>
              <a:ext uri="{FF2B5EF4-FFF2-40B4-BE49-F238E27FC236}">
                <a16:creationId xmlns:a16="http://schemas.microsoft.com/office/drawing/2014/main" id="{F4DF7C3C-D955-465B-A7ED-DA6CEFF74209}"/>
              </a:ext>
            </a:extLst>
          </p:cNvPr>
          <p:cNvSpPr/>
          <p:nvPr/>
        </p:nvSpPr>
        <p:spPr>
          <a:xfrm>
            <a:off x="4423091" y="3393048"/>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prstClr val="white"/>
              </a:solidFill>
            </a:endParaRPr>
          </a:p>
        </p:txBody>
      </p:sp>
      <p:sp>
        <p:nvSpPr>
          <p:cNvPr id="47" name="Title 2"/>
          <p:cNvSpPr txBox="1">
            <a:spLocks/>
          </p:cNvSpPr>
          <p:nvPr/>
        </p:nvSpPr>
        <p:spPr>
          <a:xfrm>
            <a:off x="312917" y="437575"/>
            <a:ext cx="11597640" cy="654394"/>
          </a:xfrm>
          <a:prstGeom prst="rect">
            <a:avLst/>
          </a:prstGeom>
        </p:spPr>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ko-KR" sz="3600" b="1" dirty="0">
                <a:solidFill>
                  <a:srgbClr val="249ED2">
                    <a:lumMod val="75000"/>
                  </a:srgbClr>
                </a:solidFill>
                <a:effectLst>
                  <a:outerShdw blurRad="38100" dist="38100" dir="2700000" algn="tl">
                    <a:srgbClr val="000000">
                      <a:alpha val="43137"/>
                    </a:srgbClr>
                  </a:outerShdw>
                </a:effectLst>
              </a:rPr>
              <a:t>Applications of HTA</a:t>
            </a:r>
            <a:endParaRPr lang="ko-KR" altLang="en-US" sz="3600" b="1" dirty="0">
              <a:solidFill>
                <a:srgbClr val="249ED2">
                  <a:lumMod val="75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799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1"/>
          <p:cNvSpPr txBox="1">
            <a:spLocks noGrp="1"/>
          </p:cNvSpPr>
          <p:nvPr>
            <p:ph type="title"/>
          </p:nvPr>
        </p:nvSpPr>
        <p:spPr>
          <a:xfrm>
            <a:off x="0" y="211015"/>
            <a:ext cx="12192000" cy="475858"/>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lvl1pPr algn="ctr">
              <a:defRPr b="1" u="sng">
                <a:solidFill>
                  <a:srgbClr val="0433FF"/>
                </a:solidFill>
                <a:latin typeface="Times New Roman"/>
                <a:ea typeface="Times New Roman"/>
                <a:cs typeface="Times New Roman"/>
                <a:sym typeface="Times New Roman"/>
              </a:defRPr>
            </a:lvl1pPr>
          </a:lstStyle>
          <a:p>
            <a:r>
              <a:rPr sz="3600" u="none" dirty="0">
                <a:solidFill>
                  <a:schemeClr val="bg1"/>
                </a:solidFill>
              </a:rPr>
              <a:t>Safety Engineered Syringes</a:t>
            </a:r>
          </a:p>
        </p:txBody>
      </p:sp>
      <p:sp>
        <p:nvSpPr>
          <p:cNvPr id="157" name="Content Placeholder 2"/>
          <p:cNvSpPr txBox="1">
            <a:spLocks noGrp="1"/>
          </p:cNvSpPr>
          <p:nvPr>
            <p:ph type="body" sz="quarter" idx="1"/>
          </p:nvPr>
        </p:nvSpPr>
        <p:spPr>
          <a:xfrm>
            <a:off x="4419602" y="1143000"/>
            <a:ext cx="3114437" cy="2229358"/>
          </a:xfrm>
          <a:prstGeom prst="rect">
            <a:avLst/>
          </a:prstGeom>
        </p:spPr>
        <p:txBody>
          <a:bodyPr>
            <a:normAutofit fontScale="92500" lnSpcReduction="20000"/>
          </a:bodyPr>
          <a:lstStyle/>
          <a:p>
            <a:pPr marL="0" indent="0" algn="ctr" defTabSz="740663">
              <a:spcBef>
                <a:spcPts val="800"/>
              </a:spcBef>
              <a:buNone/>
              <a:defRPr sz="2268" b="1">
                <a:solidFill>
                  <a:srgbClr val="011993"/>
                </a:solidFill>
              </a:defRPr>
            </a:pPr>
            <a:r>
              <a:rPr dirty="0"/>
              <a:t>HTA outcome report on Safety Engineered Syringes has been implemented in </a:t>
            </a:r>
            <a:r>
              <a:rPr u="sng" dirty="0"/>
              <a:t>Punjab and Andhra Pradesh</a:t>
            </a:r>
            <a:r>
              <a:rPr dirty="0"/>
              <a:t> &amp; under the guidelines for </a:t>
            </a:r>
            <a:r>
              <a:rPr u="sng" dirty="0"/>
              <a:t>National prevention against Hepatitis</a:t>
            </a:r>
            <a:r>
              <a:rPr dirty="0"/>
              <a:t> program</a:t>
            </a:r>
          </a:p>
        </p:txBody>
      </p:sp>
      <p:pic>
        <p:nvPicPr>
          <p:cNvPr id="158" name="Image" descr="Image"/>
          <p:cNvPicPr>
            <a:picLocks noChangeAspect="1"/>
          </p:cNvPicPr>
          <p:nvPr/>
        </p:nvPicPr>
        <p:blipFill>
          <a:blip r:embed="rId2" cstate="print"/>
          <a:stretch>
            <a:fillRect/>
          </a:stretch>
        </p:blipFill>
        <p:spPr>
          <a:xfrm>
            <a:off x="797170" y="913267"/>
            <a:ext cx="3384653" cy="5976980"/>
          </a:xfrm>
          <a:prstGeom prst="rect">
            <a:avLst/>
          </a:prstGeom>
          <a:ln w="12700">
            <a:miter lim="400000"/>
          </a:ln>
        </p:spPr>
      </p:pic>
      <p:pic>
        <p:nvPicPr>
          <p:cNvPr id="159" name="Image" descr="Image"/>
          <p:cNvPicPr>
            <a:picLocks noChangeAspect="1"/>
          </p:cNvPicPr>
          <p:nvPr/>
        </p:nvPicPr>
        <p:blipFill>
          <a:blip r:embed="rId3" cstate="print"/>
          <a:stretch>
            <a:fillRect/>
          </a:stretch>
        </p:blipFill>
        <p:spPr>
          <a:xfrm>
            <a:off x="7615098" y="913267"/>
            <a:ext cx="3779735" cy="5867460"/>
          </a:xfrm>
          <a:prstGeom prst="rect">
            <a:avLst/>
          </a:prstGeom>
          <a:ln w="12700">
            <a:miter lim="400000"/>
          </a:ln>
        </p:spPr>
      </p:pic>
      <p:pic>
        <p:nvPicPr>
          <p:cNvPr id="6" name="Picture 2"/>
          <p:cNvPicPr>
            <a:picLocks noChangeAspect="1" noChangeArrowheads="1"/>
          </p:cNvPicPr>
          <p:nvPr/>
        </p:nvPicPr>
        <p:blipFill>
          <a:blip r:embed="rId4" cstate="print"/>
          <a:srcRect l="12884" t="5208" r="37921" b="27083"/>
          <a:stretch>
            <a:fillRect/>
          </a:stretch>
        </p:blipFill>
        <p:spPr bwMode="auto">
          <a:xfrm>
            <a:off x="4419602" y="3733800"/>
            <a:ext cx="3200399"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086670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0F63-5871-4C0A-81A6-31ED527C195F}"/>
              </a:ext>
            </a:extLst>
          </p:cNvPr>
          <p:cNvSpPr>
            <a:spLocks noGrp="1"/>
          </p:cNvSpPr>
          <p:nvPr>
            <p:ph type="title"/>
          </p:nvPr>
        </p:nvSpPr>
        <p:spPr>
          <a:xfrm>
            <a:off x="609600" y="274638"/>
            <a:ext cx="10972800" cy="880394"/>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dirty="0">
                <a:latin typeface="Times New Roman" panose="02020603050405020304" pitchFamily="18" charset="0"/>
                <a:cs typeface="Times New Roman" panose="02020603050405020304" pitchFamily="18" charset="0"/>
              </a:rPr>
              <a:t>Central/State Participation</a:t>
            </a:r>
          </a:p>
        </p:txBody>
      </p:sp>
      <p:graphicFrame>
        <p:nvGraphicFramePr>
          <p:cNvPr id="5" name="Content Placeholder 4">
            <a:extLst>
              <a:ext uri="{FF2B5EF4-FFF2-40B4-BE49-F238E27FC236}">
                <a16:creationId xmlns:a16="http://schemas.microsoft.com/office/drawing/2014/main" id="{CD7ECF97-8592-49E2-A5BE-6B73B48E8E4C}"/>
              </a:ext>
            </a:extLst>
          </p:cNvPr>
          <p:cNvGraphicFramePr>
            <a:graphicFrameLocks noGrp="1"/>
          </p:cNvGraphicFramePr>
          <p:nvPr>
            <p:ph idx="1"/>
            <p:extLst>
              <p:ext uri="{D42A27DB-BD31-4B8C-83A1-F6EECF244321}">
                <p14:modId xmlns:p14="http://schemas.microsoft.com/office/powerpoint/2010/main" val="2485343436"/>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141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33600" y="242434"/>
            <a:ext cx="7518400" cy="720436"/>
          </a:xfrm>
        </p:spPr>
        <p:style>
          <a:lnRef idx="0">
            <a:schemeClr val="accent1"/>
          </a:lnRef>
          <a:fillRef idx="3">
            <a:schemeClr val="accent1"/>
          </a:fillRef>
          <a:effectRef idx="3">
            <a:schemeClr val="accent1"/>
          </a:effectRef>
          <a:fontRef idx="minor">
            <a:schemeClr val="lt1"/>
          </a:fontRef>
        </p:style>
        <p:txBody>
          <a:bodyPr>
            <a:normAutofit/>
          </a:bodyPr>
          <a:lstStyle/>
          <a:p>
            <a:r>
              <a:rPr lang="en-IN" sz="3600" b="1" dirty="0">
                <a:solidFill>
                  <a:schemeClr val="bg1"/>
                </a:solidFill>
                <a:latin typeface="Times New Roman" pitchFamily="18" charset="0"/>
                <a:cs typeface="Times New Roman" pitchFamily="18" charset="0"/>
              </a:rPr>
              <a:t>HTAIn Website</a:t>
            </a:r>
          </a:p>
        </p:txBody>
      </p:sp>
      <p:sp>
        <p:nvSpPr>
          <p:cNvPr id="3" name="Content Placeholder 2"/>
          <p:cNvSpPr>
            <a:spLocks noGrp="1"/>
          </p:cNvSpPr>
          <p:nvPr>
            <p:ph idx="1"/>
          </p:nvPr>
        </p:nvSpPr>
        <p:spPr>
          <a:xfrm>
            <a:off x="3860800" y="5860477"/>
            <a:ext cx="4673600" cy="651165"/>
          </a:xfrm>
        </p:spPr>
        <p:txBody>
          <a:bodyPr>
            <a:normAutofit/>
          </a:bodyPr>
          <a:lstStyle/>
          <a:p>
            <a:pPr algn="ctr">
              <a:lnSpc>
                <a:spcPct val="150000"/>
              </a:lnSpc>
              <a:buNone/>
            </a:pPr>
            <a:r>
              <a:rPr lang="en-IN" sz="2000" dirty="0">
                <a:hlinkClick r:id="rId2"/>
              </a:rPr>
              <a:t>http://htain.icmr.org.in/</a:t>
            </a:r>
            <a:r>
              <a:rPr lang="en-IN" sz="2000" dirty="0"/>
              <a:t> </a:t>
            </a:r>
          </a:p>
        </p:txBody>
      </p:sp>
      <p:pic>
        <p:nvPicPr>
          <p:cNvPr id="6" name="Picture 2"/>
          <p:cNvPicPr>
            <a:picLocks noChangeAspect="1" noChangeArrowheads="1"/>
          </p:cNvPicPr>
          <p:nvPr/>
        </p:nvPicPr>
        <p:blipFill>
          <a:blip r:embed="rId3" cstate="print"/>
          <a:srcRect t="9824" b="9951"/>
          <a:stretch>
            <a:fillRect/>
          </a:stretch>
        </p:blipFill>
        <p:spPr bwMode="auto">
          <a:xfrm>
            <a:off x="508000" y="1219200"/>
            <a:ext cx="11353800" cy="4572000"/>
          </a:xfrm>
          <a:prstGeom prst="rect">
            <a:avLst/>
          </a:prstGeom>
          <a:noFill/>
          <a:ln w="9525">
            <a:noFill/>
            <a:miter lim="800000"/>
            <a:headEnd/>
            <a:tailEnd/>
          </a:ln>
        </p:spPr>
      </p:pic>
    </p:spTree>
    <p:extLst>
      <p:ext uri="{BB962C8B-B14F-4D97-AF65-F5344CB8AC3E}">
        <p14:creationId xmlns:p14="http://schemas.microsoft.com/office/powerpoint/2010/main" val="1340735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297" y="0"/>
            <a:ext cx="5587703"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1" y="0"/>
            <a:ext cx="5181897" cy="6858000"/>
          </a:xfrm>
          <a:prstGeom prst="rect">
            <a:avLst/>
          </a:prstGeom>
        </p:spPr>
      </p:pic>
      <p:sp>
        <p:nvSpPr>
          <p:cNvPr id="4" name="Title 3"/>
          <p:cNvSpPr txBox="1">
            <a:spLocks/>
          </p:cNvSpPr>
          <p:nvPr/>
        </p:nvSpPr>
        <p:spPr>
          <a:xfrm>
            <a:off x="2774873" y="2819405"/>
            <a:ext cx="2977321" cy="69965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600" b="1">
                <a:solidFill>
                  <a:prstClr val="black"/>
                </a:solidFill>
              </a:rPr>
              <a:t>HTAIn Manual</a:t>
            </a:r>
            <a:endParaRPr lang="en-IN" sz="3600" b="1" dirty="0">
              <a:solidFill>
                <a:prstClr val="black"/>
              </a:solidFill>
            </a:endParaRPr>
          </a:p>
        </p:txBody>
      </p:sp>
    </p:spTree>
    <p:extLst>
      <p:ext uri="{BB962C8B-B14F-4D97-AF65-F5344CB8AC3E}">
        <p14:creationId xmlns:p14="http://schemas.microsoft.com/office/powerpoint/2010/main" val="3008722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2494036"/>
            <a:ext cx="12192000" cy="1539875"/>
          </a:xfrm>
        </p:spPr>
        <p:style>
          <a:lnRef idx="1">
            <a:schemeClr val="accent2"/>
          </a:lnRef>
          <a:fillRef idx="2">
            <a:schemeClr val="accent2"/>
          </a:fillRef>
          <a:effectRef idx="1">
            <a:schemeClr val="accent2"/>
          </a:effectRef>
          <a:fontRef idx="minor">
            <a:schemeClr val="dk1"/>
          </a:fontRef>
        </p:style>
        <p:txBody>
          <a:bodyPr>
            <a:normAutofit/>
          </a:bodyPr>
          <a:lstStyle/>
          <a:p>
            <a:r>
              <a:rPr lang="en-IN" altLang="en-US" sz="3600" b="1" dirty="0">
                <a:solidFill>
                  <a:schemeClr val="tx1"/>
                </a:solidFill>
                <a:latin typeface="Times New Roman" panose="02020603050405020304" pitchFamily="18" charset="0"/>
                <a:cs typeface="Times New Roman" panose="02020603050405020304" pitchFamily="18" charset="0"/>
              </a:rPr>
              <a:t>Health Technology Assessment  Board Bill, 2019</a:t>
            </a:r>
            <a:endParaRPr lang="en-US" alt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165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71596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IN" b="1" dirty="0">
                <a:latin typeface="Times New Roman" pitchFamily="18" charset="0"/>
                <a:cs typeface="Times New Roman" pitchFamily="18" charset="0"/>
              </a:rPr>
              <a:t>Need for the Act</a:t>
            </a:r>
          </a:p>
        </p:txBody>
      </p:sp>
      <p:sp>
        <p:nvSpPr>
          <p:cNvPr id="3" name="Content Placeholder 2"/>
          <p:cNvSpPr>
            <a:spLocks noGrp="1"/>
          </p:cNvSpPr>
          <p:nvPr>
            <p:ph idx="1"/>
          </p:nvPr>
        </p:nvSpPr>
        <p:spPr>
          <a:xfrm>
            <a:off x="829994" y="1219200"/>
            <a:ext cx="10944664" cy="5364161"/>
          </a:xfrm>
        </p:spPr>
        <p:txBody>
          <a:bodyPr>
            <a:normAutofit fontScale="70000" lnSpcReduction="20000"/>
          </a:bodyPr>
          <a:lstStyle/>
          <a:p>
            <a:r>
              <a:rPr lang="en-IN" dirty="0">
                <a:latin typeface="Times New Roman" panose="02020603050405020304" pitchFamily="18" charset="0"/>
                <a:cs typeface="Times New Roman" pitchFamily="18" charset="0"/>
              </a:rPr>
              <a:t>An Act to </a:t>
            </a:r>
            <a:r>
              <a:rPr lang="en-IN" b="1" dirty="0">
                <a:latin typeface="Times New Roman" panose="02020603050405020304" pitchFamily="18" charset="0"/>
                <a:cs typeface="Times New Roman" pitchFamily="18" charset="0"/>
              </a:rPr>
              <a:t>institutionalise the structure </a:t>
            </a:r>
            <a:r>
              <a:rPr lang="en-IN" dirty="0">
                <a:latin typeface="Times New Roman" panose="02020603050405020304" pitchFamily="18" charset="0"/>
                <a:cs typeface="Times New Roman" pitchFamily="18" charset="0"/>
              </a:rPr>
              <a:t>and function of the </a:t>
            </a:r>
            <a:r>
              <a:rPr lang="en-IN" dirty="0" err="1">
                <a:latin typeface="Times New Roman" panose="02020603050405020304" pitchFamily="18" charset="0"/>
                <a:cs typeface="Times New Roman" pitchFamily="18" charset="0"/>
              </a:rPr>
              <a:t>HTAIn</a:t>
            </a:r>
            <a:r>
              <a:rPr lang="en-IN" dirty="0">
                <a:latin typeface="Times New Roman" pitchFamily="18" charset="0"/>
                <a:cs typeface="Times New Roman" pitchFamily="18" charset="0"/>
              </a:rPr>
              <a:t> body.  </a:t>
            </a:r>
          </a:p>
          <a:p>
            <a:r>
              <a:rPr lang="en-IN" dirty="0">
                <a:latin typeface="Times New Roman" pitchFamily="18" charset="0"/>
                <a:cs typeface="Times New Roman" pitchFamily="18" charset="0"/>
              </a:rPr>
              <a:t>It would not only make </a:t>
            </a:r>
            <a:r>
              <a:rPr lang="en-IN" b="1" dirty="0">
                <a:latin typeface="Times New Roman" pitchFamily="18" charset="0"/>
                <a:cs typeface="Times New Roman" pitchFamily="18" charset="0"/>
              </a:rPr>
              <a:t>innovative health tools reach patients faster</a:t>
            </a:r>
            <a:r>
              <a:rPr lang="en-IN" dirty="0">
                <a:latin typeface="Times New Roman" pitchFamily="18" charset="0"/>
                <a:cs typeface="Times New Roman" pitchFamily="18" charset="0"/>
              </a:rPr>
              <a:t>, but also boost innovation and improve competitiveness of the healthcare sector, which accounts for </a:t>
            </a:r>
            <a:r>
              <a:rPr lang="en-IN" b="1" dirty="0">
                <a:latin typeface="Times New Roman" pitchFamily="18" charset="0"/>
                <a:cs typeface="Times New Roman" pitchFamily="18" charset="0"/>
              </a:rPr>
              <a:t>10 % of the GDP. </a:t>
            </a:r>
          </a:p>
          <a:p>
            <a:r>
              <a:rPr lang="en-IN" dirty="0">
                <a:latin typeface="Times New Roman" pitchFamily="18" charset="0"/>
                <a:cs typeface="Times New Roman" pitchFamily="18" charset="0"/>
              </a:rPr>
              <a:t>Health technology assessment will inform prioritisation, selection, distribution, management and introduction of interventions for health promotion, disease prevention, diagnosis, treatment and rehabilitation</a:t>
            </a:r>
          </a:p>
          <a:p>
            <a:r>
              <a:rPr lang="en-IN" dirty="0">
                <a:latin typeface="Times New Roman" pitchFamily="18" charset="0"/>
                <a:cs typeface="Times New Roman" pitchFamily="18" charset="0"/>
              </a:rPr>
              <a:t>an opportunity to develop a </a:t>
            </a:r>
            <a:r>
              <a:rPr lang="en-IN" b="1" dirty="0">
                <a:latin typeface="Times New Roman" pitchFamily="18" charset="0"/>
                <a:cs typeface="Times New Roman" pitchFamily="18" charset="0"/>
              </a:rPr>
              <a:t>comprehensive HTA strategy </a:t>
            </a:r>
            <a:r>
              <a:rPr lang="en-IN" dirty="0">
                <a:latin typeface="Times New Roman" pitchFamily="18" charset="0"/>
                <a:cs typeface="Times New Roman" pitchFamily="18" charset="0"/>
              </a:rPr>
              <a:t>based on an existing foundation. </a:t>
            </a:r>
          </a:p>
          <a:p>
            <a:r>
              <a:rPr lang="en-IN" dirty="0">
                <a:latin typeface="Times New Roman" pitchFamily="18" charset="0"/>
                <a:cs typeface="Times New Roman" pitchFamily="18" charset="0"/>
              </a:rPr>
              <a:t>The establishment of a functioning system will create a </a:t>
            </a:r>
            <a:r>
              <a:rPr lang="en-IN" b="1" dirty="0">
                <a:latin typeface="Times New Roman" pitchFamily="18" charset="0"/>
                <a:cs typeface="Times New Roman" pitchFamily="18" charset="0"/>
              </a:rPr>
              <a:t>policy demand for HTA outputs</a:t>
            </a:r>
          </a:p>
          <a:p>
            <a:r>
              <a:rPr lang="en-IN" dirty="0">
                <a:latin typeface="Times New Roman" pitchFamily="18" charset="0"/>
                <a:cs typeface="Times New Roman" pitchFamily="18" charset="0"/>
              </a:rPr>
              <a:t>HTA outputs may be linked with the explicit </a:t>
            </a:r>
            <a:r>
              <a:rPr lang="en-IN" b="1" dirty="0">
                <a:latin typeface="Times New Roman" pitchFamily="18" charset="0"/>
                <a:cs typeface="Times New Roman" pitchFamily="18" charset="0"/>
              </a:rPr>
              <a:t>decision-making needs of UHC </a:t>
            </a:r>
            <a:r>
              <a:rPr lang="en-IN" dirty="0">
                <a:latin typeface="Times New Roman" pitchFamily="18" charset="0"/>
                <a:cs typeface="Times New Roman" pitchFamily="18" charset="0"/>
              </a:rPr>
              <a:t>policies </a:t>
            </a:r>
          </a:p>
          <a:p>
            <a:r>
              <a:rPr lang="en-IN" dirty="0">
                <a:latin typeface="Times New Roman" pitchFamily="18" charset="0"/>
                <a:cs typeface="Times New Roman" pitchFamily="18" charset="0"/>
              </a:rPr>
              <a:t>a central finding of </a:t>
            </a:r>
            <a:r>
              <a:rPr lang="en-IN" b="1" dirty="0">
                <a:latin typeface="Times New Roman" pitchFamily="18" charset="0"/>
                <a:cs typeface="Times New Roman" pitchFamily="18" charset="0"/>
              </a:rPr>
              <a:t>gap analysis in the health research </a:t>
            </a:r>
            <a:r>
              <a:rPr lang="en-IN" dirty="0">
                <a:latin typeface="Times New Roman" pitchFamily="18" charset="0"/>
                <a:cs typeface="Times New Roman" pitchFamily="18" charset="0"/>
              </a:rPr>
              <a:t>domains based on disease burden</a:t>
            </a:r>
          </a:p>
          <a:p>
            <a:r>
              <a:rPr lang="en-IN" b="1" dirty="0">
                <a:latin typeface="Times New Roman" pitchFamily="18" charset="0"/>
                <a:cs typeface="Times New Roman" pitchFamily="18" charset="0"/>
              </a:rPr>
              <a:t>New program </a:t>
            </a:r>
            <a:r>
              <a:rPr lang="en-IN" dirty="0">
                <a:latin typeface="Times New Roman" pitchFamily="18" charset="0"/>
                <a:cs typeface="Times New Roman" pitchFamily="18" charset="0"/>
              </a:rPr>
              <a:t>may be rolled out in priority areas</a:t>
            </a:r>
          </a:p>
          <a:p>
            <a:r>
              <a:rPr lang="en-IN" dirty="0">
                <a:latin typeface="Times New Roman" pitchFamily="18" charset="0"/>
                <a:cs typeface="Times New Roman" pitchFamily="18" charset="0"/>
              </a:rPr>
              <a:t>Introduction on </a:t>
            </a:r>
            <a:r>
              <a:rPr lang="en-IN" b="1" dirty="0">
                <a:latin typeface="Times New Roman" pitchFamily="18" charset="0"/>
                <a:cs typeface="Times New Roman" pitchFamily="18" charset="0"/>
              </a:rPr>
              <a:t>new technologies after due validation </a:t>
            </a:r>
            <a:r>
              <a:rPr lang="en-IN" dirty="0">
                <a:latin typeface="Times New Roman" pitchFamily="18" charset="0"/>
                <a:cs typeface="Times New Roman" pitchFamily="18" charset="0"/>
              </a:rPr>
              <a:t>at different levels</a:t>
            </a:r>
          </a:p>
          <a:p>
            <a:r>
              <a:rPr lang="en-IN" dirty="0">
                <a:latin typeface="Times New Roman" pitchFamily="18" charset="0"/>
                <a:cs typeface="Times New Roman" pitchFamily="18" charset="0"/>
              </a:rPr>
              <a:t>Budget impact analysis and </a:t>
            </a:r>
            <a:r>
              <a:rPr lang="en-IN" b="1" dirty="0">
                <a:latin typeface="Times New Roman" pitchFamily="18" charset="0"/>
                <a:cs typeface="Times New Roman" pitchFamily="18" charset="0"/>
              </a:rPr>
              <a:t>budget allocation</a:t>
            </a:r>
          </a:p>
          <a:p>
            <a:endParaRPr lang="en-IN" dirty="0">
              <a:latin typeface="Times New Roman" pitchFamily="18" charset="0"/>
              <a:cs typeface="Times New Roman" pitchFamily="18" charset="0"/>
            </a:endParaRPr>
          </a:p>
          <a:p>
            <a:pPr marL="0" indent="0">
              <a:buNone/>
            </a:pPr>
            <a:r>
              <a:rPr lang="en-IN" b="1" dirty="0">
                <a:latin typeface="Times New Roman" pitchFamily="18" charset="0"/>
                <a:cs typeface="Times New Roman" pitchFamily="18" charset="0"/>
              </a:rPr>
              <a:t>All points are based on the international best practices</a:t>
            </a:r>
          </a:p>
        </p:txBody>
      </p:sp>
    </p:spTree>
    <p:extLst>
      <p:ext uri="{BB962C8B-B14F-4D97-AF65-F5344CB8AC3E}">
        <p14:creationId xmlns:p14="http://schemas.microsoft.com/office/powerpoint/2010/main" val="3851933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63976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IN" sz="3600" b="1" dirty="0">
                <a:latin typeface="Times New Roman" pitchFamily="18" charset="0"/>
                <a:cs typeface="Times New Roman" pitchFamily="18" charset="0"/>
              </a:rPr>
              <a:t>Salient Features of the Bill</a:t>
            </a:r>
          </a:p>
        </p:txBody>
      </p:sp>
      <p:sp>
        <p:nvSpPr>
          <p:cNvPr id="3" name="Content Placeholder 2"/>
          <p:cNvSpPr>
            <a:spLocks noGrp="1"/>
          </p:cNvSpPr>
          <p:nvPr>
            <p:ph idx="1"/>
          </p:nvPr>
        </p:nvSpPr>
        <p:spPr>
          <a:xfrm>
            <a:off x="1575582" y="1143001"/>
            <a:ext cx="9495692" cy="5271867"/>
          </a:xfrm>
        </p:spPr>
        <p:txBody>
          <a:bodyPr>
            <a:noAutofit/>
          </a:bodyPr>
          <a:lstStyle/>
          <a:p>
            <a:pPr algn="just">
              <a:buNone/>
            </a:pPr>
            <a:r>
              <a:rPr lang="en-IN" dirty="0">
                <a:latin typeface="Times New Roman" pitchFamily="18" charset="0"/>
                <a:cs typeface="Times New Roman" pitchFamily="18" charset="0"/>
              </a:rPr>
              <a:t>The ACT has </a:t>
            </a:r>
            <a:r>
              <a:rPr lang="en-IN" b="1" dirty="0">
                <a:latin typeface="Times New Roman" pitchFamily="18" charset="0"/>
                <a:cs typeface="Times New Roman" pitchFamily="18" charset="0"/>
              </a:rPr>
              <a:t>5 chapters and 22 sections </a:t>
            </a:r>
            <a:r>
              <a:rPr lang="en-IN" dirty="0">
                <a:latin typeface="Times New Roman" pitchFamily="18" charset="0"/>
                <a:cs typeface="Times New Roman" pitchFamily="18" charset="0"/>
              </a:rPr>
              <a:t>elaborating </a:t>
            </a:r>
          </a:p>
          <a:p>
            <a:pPr algn="just">
              <a:buFont typeface="Wingdings" panose="05000000000000000000" pitchFamily="2" charset="2"/>
              <a:buChar char="Ø"/>
            </a:pPr>
            <a:r>
              <a:rPr lang="en-IN" b="1" dirty="0">
                <a:latin typeface="Times New Roman" pitchFamily="18" charset="0"/>
                <a:cs typeface="Times New Roman" pitchFamily="18" charset="0"/>
              </a:rPr>
              <a:t>the structure and its functions</a:t>
            </a:r>
          </a:p>
          <a:p>
            <a:pPr algn="just">
              <a:buFont typeface="Wingdings" panose="05000000000000000000" pitchFamily="2" charset="2"/>
              <a:buChar char="Ø"/>
            </a:pPr>
            <a:r>
              <a:rPr lang="en-IN" dirty="0">
                <a:latin typeface="Times New Roman" pitchFamily="18" charset="0"/>
                <a:cs typeface="Times New Roman" pitchFamily="18" charset="0"/>
              </a:rPr>
              <a:t>the functions and powers of the Board, </a:t>
            </a:r>
          </a:p>
          <a:p>
            <a:pPr algn="just">
              <a:buFont typeface="Wingdings" panose="05000000000000000000" pitchFamily="2" charset="2"/>
              <a:buChar char="Ø"/>
            </a:pPr>
            <a:r>
              <a:rPr lang="en-IN" dirty="0">
                <a:latin typeface="Times New Roman" pitchFamily="18" charset="0"/>
                <a:cs typeface="Times New Roman" pitchFamily="18" charset="0"/>
              </a:rPr>
              <a:t>Duties of the Technical Appraisal Committees and Secretariat,</a:t>
            </a:r>
          </a:p>
          <a:p>
            <a:pPr algn="just">
              <a:buFont typeface="Wingdings" panose="05000000000000000000" pitchFamily="2" charset="2"/>
              <a:buChar char="Ø"/>
            </a:pPr>
            <a:r>
              <a:rPr lang="en-IN" dirty="0">
                <a:latin typeface="Times New Roman" pitchFamily="18" charset="0"/>
                <a:cs typeface="Times New Roman" pitchFamily="18" charset="0"/>
              </a:rPr>
              <a:t> procedure for sanction of financial assistance, finance audit/ accounts and miscellaneous.</a:t>
            </a:r>
          </a:p>
          <a:p>
            <a:pPr lvl="0" algn="just">
              <a:buFont typeface="Wingdings" pitchFamily="2" charset="2"/>
              <a:buChar char="Ø"/>
            </a:pPr>
            <a:r>
              <a:rPr lang="en-IN" b="1" dirty="0">
                <a:latin typeface="Times New Roman" pitchFamily="18" charset="0"/>
                <a:cs typeface="Times New Roman" pitchFamily="18" charset="0"/>
              </a:rPr>
              <a:t>The power to make rules and regulations</a:t>
            </a:r>
          </a:p>
          <a:p>
            <a:pPr lvl="0" algn="just">
              <a:buFont typeface="Wingdings" pitchFamily="2" charset="2"/>
              <a:buChar char="Ø"/>
            </a:pPr>
            <a:endParaRPr lang="en-IN" sz="2800" b="1" dirty="0">
              <a:latin typeface="Times New Roman" pitchFamily="18" charset="0"/>
              <a:cs typeface="Times New Roman" pitchFamily="18" charset="0"/>
            </a:endParaRPr>
          </a:p>
          <a:p>
            <a:pPr lvl="0" algn="just">
              <a:buFont typeface="Wingdings" pitchFamily="2" charset="2"/>
              <a:buChar char="Ø"/>
            </a:pPr>
            <a:endParaRPr lang="en-IN" sz="2000" b="1" dirty="0">
              <a:latin typeface="Times New Roman" pitchFamily="18" charset="0"/>
              <a:cs typeface="Times New Roman" pitchFamily="18" charset="0"/>
            </a:endParaRPr>
          </a:p>
          <a:p>
            <a:pPr lvl="0" algn="just">
              <a:buFont typeface="Wingdings" pitchFamily="2" charset="2"/>
              <a:buChar char="Ø"/>
            </a:pPr>
            <a:endParaRPr lang="en-IN" sz="2000" dirty="0">
              <a:latin typeface="Times New Roman" pitchFamily="18" charset="0"/>
              <a:cs typeface="Times New Roman" pitchFamily="18" charset="0"/>
            </a:endParaRPr>
          </a:p>
        </p:txBody>
      </p:sp>
    </p:spTree>
    <p:extLst>
      <p:ext uri="{BB962C8B-B14F-4D97-AF65-F5344CB8AC3E}">
        <p14:creationId xmlns:p14="http://schemas.microsoft.com/office/powerpoint/2010/main" val="426361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39509"/>
            <a:ext cx="12191999" cy="724247"/>
          </a:xfrm>
        </p:spPr>
        <p:style>
          <a:lnRef idx="0">
            <a:schemeClr val="accent4"/>
          </a:lnRef>
          <a:fillRef idx="3">
            <a:schemeClr val="accent4"/>
          </a:fillRef>
          <a:effectRef idx="3">
            <a:schemeClr val="accent4"/>
          </a:effectRef>
          <a:fontRef idx="minor">
            <a:schemeClr val="lt1"/>
          </a:fontRef>
        </p:style>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Arial Unicode MS"/>
                <a:cs typeface="Times New Roman" panose="02020603050405020304" pitchFamily="18" charset="0"/>
              </a:rPr>
              <a:t>Health Technology Assessment-Procedure</a:t>
            </a:r>
          </a:p>
        </p:txBody>
      </p:sp>
      <p:grpSp>
        <p:nvGrpSpPr>
          <p:cNvPr id="3" name="그룹 6">
            <a:extLst>
              <a:ext uri="{FF2B5EF4-FFF2-40B4-BE49-F238E27FC236}">
                <a16:creationId xmlns:a16="http://schemas.microsoft.com/office/drawing/2014/main" id="{44D6482B-FF59-4C35-A9BC-7A0D87E498D5}"/>
              </a:ext>
            </a:extLst>
          </p:cNvPr>
          <p:cNvGrpSpPr/>
          <p:nvPr/>
        </p:nvGrpSpPr>
        <p:grpSpPr>
          <a:xfrm>
            <a:off x="3529668" y="2933748"/>
            <a:ext cx="1856554" cy="1763310"/>
            <a:chOff x="3432955" y="3105197"/>
            <a:chExt cx="1985378" cy="1885664"/>
          </a:xfrm>
        </p:grpSpPr>
        <p:sp>
          <p:nvSpPr>
            <p:cNvPr id="4" name="Freeform 88">
              <a:extLst>
                <a:ext uri="{FF2B5EF4-FFF2-40B4-BE49-F238E27FC236}">
                  <a16:creationId xmlns:a16="http://schemas.microsoft.com/office/drawing/2014/main" id="{7E522D9A-85E1-4B7C-AEE3-CD0BBA2380A5}"/>
                </a:ext>
              </a:extLst>
            </p:cNvPr>
            <p:cNvSpPr/>
            <p:nvPr/>
          </p:nvSpPr>
          <p:spPr>
            <a:xfrm rot="15392080">
              <a:off x="3380850" y="3157302"/>
              <a:ext cx="1862705" cy="1758496"/>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1">
                    <a:alpha val="70000"/>
                  </a:schemeClr>
                </a:gs>
                <a:gs pos="100000">
                  <a:schemeClr val="accent1">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white"/>
                </a:solidFill>
              </a:endParaRPr>
            </a:p>
          </p:txBody>
        </p:sp>
        <p:sp>
          <p:nvSpPr>
            <p:cNvPr id="5" name="Freeform 89">
              <a:extLst>
                <a:ext uri="{FF2B5EF4-FFF2-40B4-BE49-F238E27FC236}">
                  <a16:creationId xmlns:a16="http://schemas.microsoft.com/office/drawing/2014/main" id="{CB4E7B26-4167-40A3-8A8F-18E143AC4B07}"/>
                </a:ext>
              </a:extLst>
            </p:cNvPr>
            <p:cNvSpPr/>
            <p:nvPr/>
          </p:nvSpPr>
          <p:spPr>
            <a:xfrm rot="12600000">
              <a:off x="3468239" y="319483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1">
                    <a:alpha val="70000"/>
                  </a:schemeClr>
                </a:gs>
                <a:gs pos="100000">
                  <a:schemeClr val="accent1">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white"/>
                </a:solidFill>
              </a:endParaRPr>
            </a:p>
          </p:txBody>
        </p:sp>
        <p:sp>
          <p:nvSpPr>
            <p:cNvPr id="6" name="Freeform 90">
              <a:extLst>
                <a:ext uri="{FF2B5EF4-FFF2-40B4-BE49-F238E27FC236}">
                  <a16:creationId xmlns:a16="http://schemas.microsoft.com/office/drawing/2014/main" id="{6B78C2CD-2FE6-4E09-A657-91DADC960B33}"/>
                </a:ext>
              </a:extLst>
            </p:cNvPr>
            <p:cNvSpPr/>
            <p:nvPr/>
          </p:nvSpPr>
          <p:spPr>
            <a:xfrm rot="9900000">
              <a:off x="3555629" y="323236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1">
                    <a:alpha val="70000"/>
                  </a:schemeClr>
                </a:gs>
                <a:gs pos="100000">
                  <a:schemeClr val="accent1">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white"/>
                </a:solidFill>
              </a:endParaRPr>
            </a:p>
          </p:txBody>
        </p:sp>
      </p:grpSp>
      <p:grpSp>
        <p:nvGrpSpPr>
          <p:cNvPr id="7" name="그룹 5">
            <a:extLst>
              <a:ext uri="{FF2B5EF4-FFF2-40B4-BE49-F238E27FC236}">
                <a16:creationId xmlns:a16="http://schemas.microsoft.com/office/drawing/2014/main" id="{94AAB3CC-C24D-4588-8ED5-3EE43202FBA9}"/>
              </a:ext>
            </a:extLst>
          </p:cNvPr>
          <p:cNvGrpSpPr/>
          <p:nvPr/>
        </p:nvGrpSpPr>
        <p:grpSpPr>
          <a:xfrm>
            <a:off x="6795432" y="2933748"/>
            <a:ext cx="1856554" cy="1763310"/>
            <a:chOff x="6698719" y="3105197"/>
            <a:chExt cx="1985378" cy="1885664"/>
          </a:xfrm>
        </p:grpSpPr>
        <p:sp>
          <p:nvSpPr>
            <p:cNvPr id="8" name="Freeform 94">
              <a:extLst>
                <a:ext uri="{FF2B5EF4-FFF2-40B4-BE49-F238E27FC236}">
                  <a16:creationId xmlns:a16="http://schemas.microsoft.com/office/drawing/2014/main" id="{887B4BE0-3E27-4269-987F-A3515D303E3E}"/>
                </a:ext>
              </a:extLst>
            </p:cNvPr>
            <p:cNvSpPr/>
            <p:nvPr/>
          </p:nvSpPr>
          <p:spPr>
            <a:xfrm rot="15392080">
              <a:off x="6646614" y="3157302"/>
              <a:ext cx="1862705" cy="1758496"/>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4">
                    <a:alpha val="70000"/>
                  </a:schemeClr>
                </a:gs>
                <a:gs pos="100000">
                  <a:schemeClr val="accent4">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white"/>
                </a:solidFill>
              </a:endParaRPr>
            </a:p>
          </p:txBody>
        </p:sp>
        <p:sp>
          <p:nvSpPr>
            <p:cNvPr id="9" name="Freeform 95">
              <a:extLst>
                <a:ext uri="{FF2B5EF4-FFF2-40B4-BE49-F238E27FC236}">
                  <a16:creationId xmlns:a16="http://schemas.microsoft.com/office/drawing/2014/main" id="{ED2E2143-60FA-49FE-A815-0096BEB5BFBF}"/>
                </a:ext>
              </a:extLst>
            </p:cNvPr>
            <p:cNvSpPr/>
            <p:nvPr/>
          </p:nvSpPr>
          <p:spPr>
            <a:xfrm rot="12600000">
              <a:off x="6734003" y="319483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4">
                    <a:alpha val="70000"/>
                  </a:schemeClr>
                </a:gs>
                <a:gs pos="100000">
                  <a:schemeClr val="accent4">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white"/>
                </a:solidFill>
              </a:endParaRPr>
            </a:p>
          </p:txBody>
        </p:sp>
        <p:sp>
          <p:nvSpPr>
            <p:cNvPr id="10" name="Freeform 96">
              <a:extLst>
                <a:ext uri="{FF2B5EF4-FFF2-40B4-BE49-F238E27FC236}">
                  <a16:creationId xmlns:a16="http://schemas.microsoft.com/office/drawing/2014/main" id="{7996F686-BD4C-4986-844C-D48E624FE8A2}"/>
                </a:ext>
              </a:extLst>
            </p:cNvPr>
            <p:cNvSpPr/>
            <p:nvPr/>
          </p:nvSpPr>
          <p:spPr>
            <a:xfrm rot="9900000">
              <a:off x="6821393" y="3232363"/>
              <a:ext cx="1862704" cy="1758498"/>
            </a:xfrm>
            <a:custGeom>
              <a:avLst/>
              <a:gdLst>
                <a:gd name="connsiteX0" fmla="*/ 1884852 w 3784599"/>
                <a:gd name="connsiteY0" fmla="*/ 1 h 3572874"/>
                <a:gd name="connsiteX1" fmla="*/ 40812 w 3784599"/>
                <a:gd name="connsiteY1" fmla="*/ 3169921 h 3572874"/>
                <a:gd name="connsiteX2" fmla="*/ 3744132 w 3784599"/>
                <a:gd name="connsiteY2" fmla="*/ 3185161 h 3572874"/>
                <a:gd name="connsiteX3" fmla="*/ 1884852 w 3784599"/>
                <a:gd name="connsiteY3" fmla="*/ 1 h 3572874"/>
              </a:gdLst>
              <a:ahLst/>
              <a:cxnLst>
                <a:cxn ang="0">
                  <a:pos x="connsiteX0" y="connsiteY0"/>
                </a:cxn>
                <a:cxn ang="0">
                  <a:pos x="connsiteX1" y="connsiteY1"/>
                </a:cxn>
                <a:cxn ang="0">
                  <a:pos x="connsiteX2" y="connsiteY2"/>
                </a:cxn>
                <a:cxn ang="0">
                  <a:pos x="connsiteX3" y="connsiteY3"/>
                </a:cxn>
              </a:cxnLst>
              <a:rect l="l" t="t" r="r" b="b"/>
              <a:pathLst>
                <a:path w="3784599" h="3572874">
                  <a:moveTo>
                    <a:pt x="1884852" y="1"/>
                  </a:moveTo>
                  <a:cubicBezTo>
                    <a:pt x="1267632" y="-2539"/>
                    <a:pt x="-269068" y="2639061"/>
                    <a:pt x="40812" y="3169921"/>
                  </a:cubicBezTo>
                  <a:cubicBezTo>
                    <a:pt x="350692" y="3700781"/>
                    <a:pt x="3434252" y="3708401"/>
                    <a:pt x="3744132" y="3185161"/>
                  </a:cubicBezTo>
                  <a:cubicBezTo>
                    <a:pt x="4054012" y="2661921"/>
                    <a:pt x="2502072" y="2541"/>
                    <a:pt x="1884852" y="1"/>
                  </a:cubicBezTo>
                  <a:close/>
                </a:path>
              </a:pathLst>
            </a:custGeom>
            <a:gradFill flip="none" rotWithShape="1">
              <a:gsLst>
                <a:gs pos="0">
                  <a:schemeClr val="accent4">
                    <a:alpha val="70000"/>
                  </a:schemeClr>
                </a:gs>
                <a:gs pos="100000">
                  <a:schemeClr val="accent4">
                    <a:alpha val="4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white"/>
                </a:solidFill>
              </a:endParaRPr>
            </a:p>
          </p:txBody>
        </p:sp>
      </p:grpSp>
      <p:grpSp>
        <p:nvGrpSpPr>
          <p:cNvPr id="11" name="Group 10">
            <a:extLst>
              <a:ext uri="{FF2B5EF4-FFF2-40B4-BE49-F238E27FC236}">
                <a16:creationId xmlns:a16="http://schemas.microsoft.com/office/drawing/2014/main" id="{87BCB862-F765-4EB9-BE19-C62C3E2AF339}"/>
              </a:ext>
            </a:extLst>
          </p:cNvPr>
          <p:cNvGrpSpPr/>
          <p:nvPr/>
        </p:nvGrpSpPr>
        <p:grpSpPr>
          <a:xfrm>
            <a:off x="5524556" y="3493626"/>
            <a:ext cx="1132542" cy="643555"/>
            <a:chOff x="4728830" y="910644"/>
            <a:chExt cx="2388531" cy="1357260"/>
          </a:xfrm>
        </p:grpSpPr>
        <p:sp>
          <p:nvSpPr>
            <p:cNvPr id="12" name="Left-Right Arrow 1">
              <a:extLst>
                <a:ext uri="{FF2B5EF4-FFF2-40B4-BE49-F238E27FC236}">
                  <a16:creationId xmlns:a16="http://schemas.microsoft.com/office/drawing/2014/main" id="{0ACDD630-AE4F-4626-83CA-E751F402A039}"/>
                </a:ext>
              </a:extLst>
            </p:cNvPr>
            <p:cNvSpPr/>
            <p:nvPr/>
          </p:nvSpPr>
          <p:spPr>
            <a:xfrm>
              <a:off x="4833072" y="910644"/>
              <a:ext cx="2284289" cy="1357260"/>
            </a:xfrm>
            <a:custGeom>
              <a:avLst/>
              <a:gdLst/>
              <a:ahLst/>
              <a:cxnLst/>
              <a:rect l="l" t="t" r="r" b="b"/>
              <a:pathLst>
                <a:path w="2284289" h="1357260">
                  <a:moveTo>
                    <a:pt x="20525" y="658105"/>
                  </a:moveTo>
                  <a:lnTo>
                    <a:pt x="11850" y="690480"/>
                  </a:lnTo>
                  <a:lnTo>
                    <a:pt x="0" y="678630"/>
                  </a:lnTo>
                  <a:close/>
                  <a:moveTo>
                    <a:pt x="1605659" y="0"/>
                  </a:moveTo>
                  <a:lnTo>
                    <a:pt x="2284289" y="678630"/>
                  </a:lnTo>
                  <a:lnTo>
                    <a:pt x="1605659" y="1357260"/>
                  </a:lnTo>
                  <a:lnTo>
                    <a:pt x="1605659" y="1017945"/>
                  </a:lnTo>
                  <a:lnTo>
                    <a:pt x="1305184" y="1017945"/>
                  </a:lnTo>
                  <a:lnTo>
                    <a:pt x="913377" y="339315"/>
                  </a:lnTo>
                  <a:lnTo>
                    <a:pt x="1605659" y="33931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white"/>
                </a:solidFill>
              </a:endParaRPr>
            </a:p>
          </p:txBody>
        </p:sp>
        <p:sp>
          <p:nvSpPr>
            <p:cNvPr id="13" name="Left-Right Arrow 26">
              <a:extLst>
                <a:ext uri="{FF2B5EF4-FFF2-40B4-BE49-F238E27FC236}">
                  <a16:creationId xmlns:a16="http://schemas.microsoft.com/office/drawing/2014/main" id="{CB6E08AA-97D9-49E7-B6A6-2758E8F9FA8D}"/>
                </a:ext>
              </a:extLst>
            </p:cNvPr>
            <p:cNvSpPr/>
            <p:nvPr/>
          </p:nvSpPr>
          <p:spPr>
            <a:xfrm>
              <a:off x="4728830" y="910644"/>
              <a:ext cx="1302347" cy="1357260"/>
            </a:xfrm>
            <a:custGeom>
              <a:avLst/>
              <a:gdLst/>
              <a:ahLst/>
              <a:cxnLst/>
              <a:rect l="l" t="t" r="r" b="b"/>
              <a:pathLst>
                <a:path w="1302347" h="1357260">
                  <a:moveTo>
                    <a:pt x="678630" y="0"/>
                  </a:moveTo>
                  <a:lnTo>
                    <a:pt x="678630" y="339315"/>
                  </a:lnTo>
                  <a:lnTo>
                    <a:pt x="910540" y="339315"/>
                  </a:lnTo>
                  <a:lnTo>
                    <a:pt x="1302347" y="1017945"/>
                  </a:lnTo>
                  <a:lnTo>
                    <a:pt x="678630" y="1017945"/>
                  </a:lnTo>
                  <a:lnTo>
                    <a:pt x="678630" y="1357260"/>
                  </a:lnTo>
                  <a:lnTo>
                    <a:pt x="0" y="6786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white"/>
                </a:solidFill>
              </a:endParaRPr>
            </a:p>
          </p:txBody>
        </p:sp>
      </p:grpSp>
      <p:grpSp>
        <p:nvGrpSpPr>
          <p:cNvPr id="14" name="Group 13">
            <a:extLst>
              <a:ext uri="{FF2B5EF4-FFF2-40B4-BE49-F238E27FC236}">
                <a16:creationId xmlns:a16="http://schemas.microsoft.com/office/drawing/2014/main" id="{208B5D25-C237-4C73-88EE-36BCF041CE19}"/>
              </a:ext>
            </a:extLst>
          </p:cNvPr>
          <p:cNvGrpSpPr/>
          <p:nvPr/>
        </p:nvGrpSpPr>
        <p:grpSpPr>
          <a:xfrm>
            <a:off x="3051222" y="2332415"/>
            <a:ext cx="970926" cy="2844363"/>
            <a:chOff x="1712420" y="2600575"/>
            <a:chExt cx="866746" cy="2539163"/>
          </a:xfrm>
          <a:solidFill>
            <a:srgbClr val="F5679D"/>
          </a:solidFill>
        </p:grpSpPr>
        <p:sp>
          <p:nvSpPr>
            <p:cNvPr id="15" name="Up Arrow 48">
              <a:extLst>
                <a:ext uri="{FF2B5EF4-FFF2-40B4-BE49-F238E27FC236}">
                  <a16:creationId xmlns:a16="http://schemas.microsoft.com/office/drawing/2014/main" id="{1106EC12-5622-4248-BD06-A03034D231E6}"/>
                </a:ext>
              </a:extLst>
            </p:cNvPr>
            <p:cNvSpPr/>
            <p:nvPr/>
          </p:nvSpPr>
          <p:spPr>
            <a:xfrm rot="19800000">
              <a:off x="2217156" y="2600575"/>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sp>
          <p:nvSpPr>
            <p:cNvPr id="16" name="Up Arrow 49">
              <a:extLst>
                <a:ext uri="{FF2B5EF4-FFF2-40B4-BE49-F238E27FC236}">
                  <a16:creationId xmlns:a16="http://schemas.microsoft.com/office/drawing/2014/main" id="{9ABCAF4F-8AB8-4FA7-8C29-97F8A8E41ECB}"/>
                </a:ext>
              </a:extLst>
            </p:cNvPr>
            <p:cNvSpPr/>
            <p:nvPr/>
          </p:nvSpPr>
          <p:spPr>
            <a:xfrm rot="16800000">
              <a:off x="1726935" y="3230208"/>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sp>
          <p:nvSpPr>
            <p:cNvPr id="17" name="Up Arrow 50">
              <a:extLst>
                <a:ext uri="{FF2B5EF4-FFF2-40B4-BE49-F238E27FC236}">
                  <a16:creationId xmlns:a16="http://schemas.microsoft.com/office/drawing/2014/main" id="{E9D88E4A-24ED-4AE4-A12E-633DC04ED743}"/>
                </a:ext>
              </a:extLst>
            </p:cNvPr>
            <p:cNvSpPr/>
            <p:nvPr/>
          </p:nvSpPr>
          <p:spPr>
            <a:xfrm rot="1800000" flipV="1">
              <a:off x="2217156" y="4748698"/>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sp>
          <p:nvSpPr>
            <p:cNvPr id="18" name="Up Arrow 51">
              <a:extLst>
                <a:ext uri="{FF2B5EF4-FFF2-40B4-BE49-F238E27FC236}">
                  <a16:creationId xmlns:a16="http://schemas.microsoft.com/office/drawing/2014/main" id="{B9841DC7-CFBB-4602-AE66-1E010ED67AEF}"/>
                </a:ext>
              </a:extLst>
            </p:cNvPr>
            <p:cNvSpPr/>
            <p:nvPr/>
          </p:nvSpPr>
          <p:spPr>
            <a:xfrm rot="4800000" flipV="1">
              <a:off x="1726935" y="4119065"/>
              <a:ext cx="362010" cy="39104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grpSp>
      <p:grpSp>
        <p:nvGrpSpPr>
          <p:cNvPr id="19" name="Group 18">
            <a:extLst>
              <a:ext uri="{FF2B5EF4-FFF2-40B4-BE49-F238E27FC236}">
                <a16:creationId xmlns:a16="http://schemas.microsoft.com/office/drawing/2014/main" id="{1E058F95-ED90-461C-9169-AC132FA749B9}"/>
              </a:ext>
            </a:extLst>
          </p:cNvPr>
          <p:cNvGrpSpPr/>
          <p:nvPr/>
        </p:nvGrpSpPr>
        <p:grpSpPr>
          <a:xfrm flipH="1">
            <a:off x="8161062" y="2332415"/>
            <a:ext cx="970926" cy="2844363"/>
            <a:chOff x="1712420" y="2600575"/>
            <a:chExt cx="866746" cy="2539163"/>
          </a:xfrm>
          <a:solidFill>
            <a:schemeClr val="accent4"/>
          </a:solidFill>
        </p:grpSpPr>
        <p:sp>
          <p:nvSpPr>
            <p:cNvPr id="20" name="Up Arrow 53">
              <a:extLst>
                <a:ext uri="{FF2B5EF4-FFF2-40B4-BE49-F238E27FC236}">
                  <a16:creationId xmlns:a16="http://schemas.microsoft.com/office/drawing/2014/main" id="{0201723A-8BA0-493A-A842-3A5BB03ADD65}"/>
                </a:ext>
              </a:extLst>
            </p:cNvPr>
            <p:cNvSpPr/>
            <p:nvPr/>
          </p:nvSpPr>
          <p:spPr>
            <a:xfrm rot="19800000">
              <a:off x="2217156" y="260057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dirty="0">
                <a:solidFill>
                  <a:prstClr val="white"/>
                </a:solidFill>
              </a:endParaRPr>
            </a:p>
          </p:txBody>
        </p:sp>
        <p:sp>
          <p:nvSpPr>
            <p:cNvPr id="21" name="Up Arrow 54">
              <a:extLst>
                <a:ext uri="{FF2B5EF4-FFF2-40B4-BE49-F238E27FC236}">
                  <a16:creationId xmlns:a16="http://schemas.microsoft.com/office/drawing/2014/main" id="{DE7F2785-828C-4E21-9534-23F584F3F38A}"/>
                </a:ext>
              </a:extLst>
            </p:cNvPr>
            <p:cNvSpPr/>
            <p:nvPr/>
          </p:nvSpPr>
          <p:spPr>
            <a:xfrm rot="16800000">
              <a:off x="1726935" y="323020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sp>
          <p:nvSpPr>
            <p:cNvPr id="22" name="Up Arrow 55">
              <a:extLst>
                <a:ext uri="{FF2B5EF4-FFF2-40B4-BE49-F238E27FC236}">
                  <a16:creationId xmlns:a16="http://schemas.microsoft.com/office/drawing/2014/main" id="{9D048853-0ABF-4BD7-82D0-93F12C9808FE}"/>
                </a:ext>
              </a:extLst>
            </p:cNvPr>
            <p:cNvSpPr/>
            <p:nvPr/>
          </p:nvSpPr>
          <p:spPr>
            <a:xfrm rot="1800000" flipV="1">
              <a:off x="2217156" y="4748698"/>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sp>
          <p:nvSpPr>
            <p:cNvPr id="23" name="Up Arrow 56">
              <a:extLst>
                <a:ext uri="{FF2B5EF4-FFF2-40B4-BE49-F238E27FC236}">
                  <a16:creationId xmlns:a16="http://schemas.microsoft.com/office/drawing/2014/main" id="{801164CE-F2D7-4A5A-8CD5-23E1BC29186B}"/>
                </a:ext>
              </a:extLst>
            </p:cNvPr>
            <p:cNvSpPr/>
            <p:nvPr/>
          </p:nvSpPr>
          <p:spPr>
            <a:xfrm rot="4800000" flipV="1">
              <a:off x="1726935" y="4119065"/>
              <a:ext cx="362010" cy="39104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86"/>
              <a:endParaRPr lang="ko-KR" altLang="en-US" sz="1200">
                <a:solidFill>
                  <a:prstClr val="white"/>
                </a:solidFill>
              </a:endParaRPr>
            </a:p>
          </p:txBody>
        </p:sp>
      </p:grpSp>
      <p:sp>
        <p:nvSpPr>
          <p:cNvPr id="25" name="TextBox 24">
            <a:extLst>
              <a:ext uri="{FF2B5EF4-FFF2-40B4-BE49-F238E27FC236}">
                <a16:creationId xmlns:a16="http://schemas.microsoft.com/office/drawing/2014/main" id="{84855D77-8C60-4DB9-92FF-E9E33C0213A3}"/>
              </a:ext>
            </a:extLst>
          </p:cNvPr>
          <p:cNvSpPr txBox="1"/>
          <p:nvPr/>
        </p:nvSpPr>
        <p:spPr>
          <a:xfrm>
            <a:off x="3697641" y="3661514"/>
            <a:ext cx="1608024" cy="307777"/>
          </a:xfrm>
          <a:prstGeom prst="rect">
            <a:avLst/>
          </a:prstGeom>
          <a:noFill/>
        </p:spPr>
        <p:txBody>
          <a:bodyPr wrap="square" rtlCol="0">
            <a:spAutoFit/>
          </a:bodyPr>
          <a:lstStyle/>
          <a:p>
            <a:pPr algn="ctr" defTabSz="914286"/>
            <a:r>
              <a:rPr lang="en-US" altLang="ko-KR" sz="1400" b="1" dirty="0">
                <a:solidFill>
                  <a:prstClr val="white"/>
                </a:solidFill>
                <a:cs typeface="Arial" pitchFamily="34" charset="0"/>
              </a:rPr>
              <a:t>Choice A</a:t>
            </a:r>
            <a:endParaRPr lang="ko-KR" altLang="en-US" sz="1400" b="1" dirty="0">
              <a:solidFill>
                <a:prstClr val="white"/>
              </a:solidFill>
              <a:cs typeface="Arial" pitchFamily="34" charset="0"/>
            </a:endParaRPr>
          </a:p>
        </p:txBody>
      </p:sp>
      <p:sp>
        <p:nvSpPr>
          <p:cNvPr id="28" name="TextBox 27">
            <a:extLst>
              <a:ext uri="{FF2B5EF4-FFF2-40B4-BE49-F238E27FC236}">
                <a16:creationId xmlns:a16="http://schemas.microsoft.com/office/drawing/2014/main" id="{3A163EF8-5E25-433C-9862-CD5F61B9A986}"/>
              </a:ext>
            </a:extLst>
          </p:cNvPr>
          <p:cNvSpPr txBox="1"/>
          <p:nvPr/>
        </p:nvSpPr>
        <p:spPr>
          <a:xfrm>
            <a:off x="7026454" y="3663099"/>
            <a:ext cx="1608024" cy="307777"/>
          </a:xfrm>
          <a:prstGeom prst="rect">
            <a:avLst/>
          </a:prstGeom>
          <a:noFill/>
        </p:spPr>
        <p:txBody>
          <a:bodyPr wrap="square" rtlCol="0">
            <a:spAutoFit/>
          </a:bodyPr>
          <a:lstStyle/>
          <a:p>
            <a:pPr algn="ctr" defTabSz="914286"/>
            <a:r>
              <a:rPr lang="en-US" altLang="ko-KR" sz="1400" b="1" dirty="0">
                <a:solidFill>
                  <a:prstClr val="white"/>
                </a:solidFill>
                <a:cs typeface="Arial" pitchFamily="34" charset="0"/>
              </a:rPr>
              <a:t>Choice B</a:t>
            </a:r>
            <a:endParaRPr lang="ko-KR" altLang="en-US" sz="1400" b="1" dirty="0">
              <a:solidFill>
                <a:prstClr val="white"/>
              </a:solidFill>
              <a:cs typeface="Arial" pitchFamily="34" charset="0"/>
            </a:endParaRPr>
          </a:p>
        </p:txBody>
      </p:sp>
      <p:sp>
        <p:nvSpPr>
          <p:cNvPr id="44" name="TextBox 43">
            <a:extLst>
              <a:ext uri="{FF2B5EF4-FFF2-40B4-BE49-F238E27FC236}">
                <a16:creationId xmlns:a16="http://schemas.microsoft.com/office/drawing/2014/main" id="{9F272918-5790-4B27-905D-F2F2417E11B6}"/>
              </a:ext>
            </a:extLst>
          </p:cNvPr>
          <p:cNvSpPr txBox="1"/>
          <p:nvPr/>
        </p:nvSpPr>
        <p:spPr>
          <a:xfrm>
            <a:off x="1284122" y="1898844"/>
            <a:ext cx="2421224" cy="307777"/>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Efficacy &amp; Effectiveness</a:t>
            </a:r>
            <a:endParaRPr lang="ko-KR" altLang="en-US" sz="1400" b="1" dirty="0">
              <a:solidFill>
                <a:prstClr val="black">
                  <a:lumMod val="75000"/>
                  <a:lumOff val="25000"/>
                </a:prstClr>
              </a:solidFill>
              <a:cs typeface="Arial" pitchFamily="34" charset="0"/>
            </a:endParaRPr>
          </a:p>
        </p:txBody>
      </p:sp>
      <p:sp>
        <p:nvSpPr>
          <p:cNvPr id="47" name="TextBox 46">
            <a:extLst>
              <a:ext uri="{FF2B5EF4-FFF2-40B4-BE49-F238E27FC236}">
                <a16:creationId xmlns:a16="http://schemas.microsoft.com/office/drawing/2014/main" id="{E37C0D27-00E1-4274-A4B3-FA0D45156E27}"/>
              </a:ext>
            </a:extLst>
          </p:cNvPr>
          <p:cNvSpPr txBox="1"/>
          <p:nvPr/>
        </p:nvSpPr>
        <p:spPr>
          <a:xfrm>
            <a:off x="1560168" y="5225281"/>
            <a:ext cx="2421224" cy="307777"/>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Equity &amp; Budget Impact</a:t>
            </a:r>
            <a:endParaRPr lang="ko-KR" altLang="en-US" sz="1400" b="1" dirty="0">
              <a:solidFill>
                <a:prstClr val="black">
                  <a:lumMod val="75000"/>
                  <a:lumOff val="25000"/>
                </a:prstClr>
              </a:solidFill>
              <a:cs typeface="Arial" pitchFamily="34" charset="0"/>
            </a:endParaRPr>
          </a:p>
        </p:txBody>
      </p:sp>
      <p:sp>
        <p:nvSpPr>
          <p:cNvPr id="50" name="TextBox 49">
            <a:extLst>
              <a:ext uri="{FF2B5EF4-FFF2-40B4-BE49-F238E27FC236}">
                <a16:creationId xmlns:a16="http://schemas.microsoft.com/office/drawing/2014/main" id="{24CF80F8-718B-4917-AA6B-D952597FFD71}"/>
              </a:ext>
            </a:extLst>
          </p:cNvPr>
          <p:cNvSpPr txBox="1"/>
          <p:nvPr/>
        </p:nvSpPr>
        <p:spPr>
          <a:xfrm>
            <a:off x="713469" y="3068486"/>
            <a:ext cx="2316311" cy="307777"/>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Value for Money</a:t>
            </a:r>
            <a:endParaRPr lang="ko-KR" altLang="en-US" sz="1400" b="1" dirty="0">
              <a:solidFill>
                <a:prstClr val="black">
                  <a:lumMod val="75000"/>
                  <a:lumOff val="25000"/>
                </a:prstClr>
              </a:solidFill>
              <a:cs typeface="Arial" pitchFamily="34" charset="0"/>
            </a:endParaRPr>
          </a:p>
        </p:txBody>
      </p:sp>
      <p:sp>
        <p:nvSpPr>
          <p:cNvPr id="53" name="TextBox 52">
            <a:extLst>
              <a:ext uri="{FF2B5EF4-FFF2-40B4-BE49-F238E27FC236}">
                <a16:creationId xmlns:a16="http://schemas.microsoft.com/office/drawing/2014/main" id="{0A586426-053C-48D0-B2F5-FA66D7F5B4A8}"/>
              </a:ext>
            </a:extLst>
          </p:cNvPr>
          <p:cNvSpPr txBox="1"/>
          <p:nvPr/>
        </p:nvSpPr>
        <p:spPr>
          <a:xfrm>
            <a:off x="713469" y="4073567"/>
            <a:ext cx="2316311" cy="523220"/>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Social, Legal &amp; Ethical Considerations</a:t>
            </a:r>
            <a:endParaRPr lang="ko-KR" altLang="en-US" sz="1400" b="1" dirty="0">
              <a:solidFill>
                <a:prstClr val="black">
                  <a:lumMod val="75000"/>
                  <a:lumOff val="25000"/>
                </a:prstClr>
              </a:solidFill>
              <a:cs typeface="Arial" pitchFamily="34" charset="0"/>
            </a:endParaRPr>
          </a:p>
        </p:txBody>
      </p:sp>
      <p:sp>
        <p:nvSpPr>
          <p:cNvPr id="55" name="TextBox 54">
            <a:extLst>
              <a:ext uri="{FF2B5EF4-FFF2-40B4-BE49-F238E27FC236}">
                <a16:creationId xmlns:a16="http://schemas.microsoft.com/office/drawing/2014/main" id="{0F340E96-A660-4C38-AB96-93AE6CD15FDE}"/>
              </a:ext>
            </a:extLst>
          </p:cNvPr>
          <p:cNvSpPr txBox="1"/>
          <p:nvPr/>
        </p:nvSpPr>
        <p:spPr>
          <a:xfrm>
            <a:off x="5288236" y="2418884"/>
            <a:ext cx="1608024" cy="523220"/>
          </a:xfrm>
          <a:prstGeom prst="rect">
            <a:avLst/>
          </a:prstGeom>
          <a:noFill/>
        </p:spPr>
        <p:txBody>
          <a:bodyPr wrap="square" rtlCol="0">
            <a:spAutoFit/>
          </a:bodyPr>
          <a:lstStyle/>
          <a:p>
            <a:pPr algn="ctr" defTabSz="914286"/>
            <a:r>
              <a:rPr lang="en-US" altLang="ko-KR" sz="1400" b="1" dirty="0">
                <a:solidFill>
                  <a:prstClr val="black">
                    <a:lumMod val="75000"/>
                    <a:lumOff val="25000"/>
                  </a:prstClr>
                </a:solidFill>
                <a:cs typeface="Arial" pitchFamily="34" charset="0"/>
              </a:rPr>
              <a:t>Systematic Evaluation</a:t>
            </a:r>
            <a:endParaRPr lang="ko-KR" altLang="en-US" sz="1400" b="1" dirty="0">
              <a:solidFill>
                <a:prstClr val="black">
                  <a:lumMod val="75000"/>
                  <a:lumOff val="25000"/>
                </a:prstClr>
              </a:solidFill>
              <a:cs typeface="Arial" pitchFamily="34" charset="0"/>
            </a:endParaRPr>
          </a:p>
        </p:txBody>
      </p:sp>
      <p:sp>
        <p:nvSpPr>
          <p:cNvPr id="57" name="TextBox 56">
            <a:extLst>
              <a:ext uri="{FF2B5EF4-FFF2-40B4-BE49-F238E27FC236}">
                <a16:creationId xmlns:a16="http://schemas.microsoft.com/office/drawing/2014/main" id="{9F272918-5790-4B27-905D-F2F2417E11B6}"/>
              </a:ext>
            </a:extLst>
          </p:cNvPr>
          <p:cNvSpPr txBox="1"/>
          <p:nvPr/>
        </p:nvSpPr>
        <p:spPr>
          <a:xfrm>
            <a:off x="8291802" y="1947817"/>
            <a:ext cx="2421224" cy="307777"/>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Efficacy &amp; Effectiveness</a:t>
            </a:r>
            <a:endParaRPr lang="ko-KR" altLang="en-US" sz="1400" b="1" dirty="0">
              <a:solidFill>
                <a:prstClr val="black">
                  <a:lumMod val="75000"/>
                  <a:lumOff val="25000"/>
                </a:prstClr>
              </a:solidFill>
              <a:cs typeface="Arial" pitchFamily="34" charset="0"/>
            </a:endParaRPr>
          </a:p>
        </p:txBody>
      </p:sp>
      <p:sp>
        <p:nvSpPr>
          <p:cNvPr id="58" name="TextBox 57">
            <a:extLst>
              <a:ext uri="{FF2B5EF4-FFF2-40B4-BE49-F238E27FC236}">
                <a16:creationId xmlns:a16="http://schemas.microsoft.com/office/drawing/2014/main" id="{E37C0D27-00E1-4274-A4B3-FA0D45156E27}"/>
              </a:ext>
            </a:extLst>
          </p:cNvPr>
          <p:cNvSpPr txBox="1"/>
          <p:nvPr/>
        </p:nvSpPr>
        <p:spPr>
          <a:xfrm>
            <a:off x="7699347" y="5120932"/>
            <a:ext cx="2421224" cy="307777"/>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Equity &amp; Budget Impact</a:t>
            </a:r>
            <a:endParaRPr lang="ko-KR" altLang="en-US" sz="1400" b="1" dirty="0">
              <a:solidFill>
                <a:prstClr val="black">
                  <a:lumMod val="75000"/>
                  <a:lumOff val="25000"/>
                </a:prstClr>
              </a:solidFill>
              <a:cs typeface="Arial" pitchFamily="34" charset="0"/>
            </a:endParaRPr>
          </a:p>
        </p:txBody>
      </p:sp>
      <p:sp>
        <p:nvSpPr>
          <p:cNvPr id="59" name="TextBox 58">
            <a:extLst>
              <a:ext uri="{FF2B5EF4-FFF2-40B4-BE49-F238E27FC236}">
                <a16:creationId xmlns:a16="http://schemas.microsoft.com/office/drawing/2014/main" id="{24CF80F8-718B-4917-AA6B-D952597FFD71}"/>
              </a:ext>
            </a:extLst>
          </p:cNvPr>
          <p:cNvSpPr txBox="1"/>
          <p:nvPr/>
        </p:nvSpPr>
        <p:spPr>
          <a:xfrm>
            <a:off x="8474352" y="3032325"/>
            <a:ext cx="2316311" cy="307777"/>
          </a:xfrm>
          <a:prstGeom prst="rect">
            <a:avLst/>
          </a:prstGeom>
          <a:noFill/>
        </p:spPr>
        <p:txBody>
          <a:bodyPr wrap="square" rtlCol="0">
            <a:spAutoFit/>
          </a:bodyPr>
          <a:lstStyle/>
          <a:p>
            <a:pPr algn="r" defTabSz="914286"/>
            <a:r>
              <a:rPr lang="en-US" altLang="ko-KR" sz="1400" b="1" dirty="0">
                <a:solidFill>
                  <a:prstClr val="black">
                    <a:lumMod val="75000"/>
                    <a:lumOff val="25000"/>
                  </a:prstClr>
                </a:solidFill>
                <a:cs typeface="Arial" pitchFamily="34" charset="0"/>
              </a:rPr>
              <a:t>Value for Money</a:t>
            </a:r>
            <a:endParaRPr lang="ko-KR" altLang="en-US" sz="1400" b="1" dirty="0">
              <a:solidFill>
                <a:prstClr val="black">
                  <a:lumMod val="75000"/>
                  <a:lumOff val="25000"/>
                </a:prstClr>
              </a:solidFill>
              <a:cs typeface="Arial" pitchFamily="34" charset="0"/>
            </a:endParaRPr>
          </a:p>
        </p:txBody>
      </p:sp>
      <p:sp>
        <p:nvSpPr>
          <p:cNvPr id="60" name="TextBox 59">
            <a:extLst>
              <a:ext uri="{FF2B5EF4-FFF2-40B4-BE49-F238E27FC236}">
                <a16:creationId xmlns:a16="http://schemas.microsoft.com/office/drawing/2014/main" id="{0A586426-053C-48D0-B2F5-FA66D7F5B4A8}"/>
              </a:ext>
            </a:extLst>
          </p:cNvPr>
          <p:cNvSpPr txBox="1"/>
          <p:nvPr/>
        </p:nvSpPr>
        <p:spPr>
          <a:xfrm>
            <a:off x="9256619" y="4066840"/>
            <a:ext cx="2316311" cy="523220"/>
          </a:xfrm>
          <a:prstGeom prst="rect">
            <a:avLst/>
          </a:prstGeom>
          <a:noFill/>
        </p:spPr>
        <p:txBody>
          <a:bodyPr wrap="square" rtlCol="0">
            <a:spAutoFit/>
          </a:bodyPr>
          <a:lstStyle/>
          <a:p>
            <a:pPr defTabSz="914286"/>
            <a:r>
              <a:rPr lang="en-US" altLang="ko-KR" sz="1400" b="1" dirty="0">
                <a:solidFill>
                  <a:prstClr val="black">
                    <a:lumMod val="75000"/>
                    <a:lumOff val="25000"/>
                  </a:prstClr>
                </a:solidFill>
                <a:cs typeface="Arial" pitchFamily="34" charset="0"/>
              </a:rPr>
              <a:t>Social, Legal &amp; Ethical Considerations</a:t>
            </a:r>
            <a:endParaRPr lang="ko-KR" altLang="en-US" sz="1400" b="1" dirty="0">
              <a:solidFill>
                <a:prstClr val="black">
                  <a:lumMod val="75000"/>
                  <a:lumOff val="25000"/>
                </a:prstClr>
              </a:solidFill>
              <a:cs typeface="Arial" pitchFamily="34" charset="0"/>
            </a:endParaRPr>
          </a:p>
        </p:txBody>
      </p:sp>
    </p:spTree>
    <p:extLst>
      <p:ext uri="{BB962C8B-B14F-4D97-AF65-F5344CB8AC3E}">
        <p14:creationId xmlns:p14="http://schemas.microsoft.com/office/powerpoint/2010/main" val="1023154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590800"/>
            <a:ext cx="10972800" cy="1143000"/>
          </a:xfrm>
        </p:spPr>
        <p:style>
          <a:lnRef idx="0">
            <a:schemeClr val="accent1"/>
          </a:lnRef>
          <a:fillRef idx="3">
            <a:schemeClr val="accent1"/>
          </a:fillRef>
          <a:effectRef idx="3">
            <a:schemeClr val="accent1"/>
          </a:effectRef>
          <a:fontRef idx="minor">
            <a:schemeClr val="lt1"/>
          </a:fontRef>
        </p:style>
        <p:txBody>
          <a:bodyPr/>
          <a:lstStyle/>
          <a:p>
            <a:r>
              <a:rPr lang="en-IN" dirty="0"/>
              <a:t>Thank  You</a:t>
            </a:r>
          </a:p>
        </p:txBody>
      </p:sp>
    </p:spTree>
    <p:extLst>
      <p:ext uri="{BB962C8B-B14F-4D97-AF65-F5344CB8AC3E}">
        <p14:creationId xmlns:p14="http://schemas.microsoft.com/office/powerpoint/2010/main" val="375737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706438"/>
          </a:xfrm>
        </p:spPr>
        <p:style>
          <a:lnRef idx="0">
            <a:schemeClr val="accent5"/>
          </a:lnRef>
          <a:fillRef idx="3">
            <a:schemeClr val="accent5"/>
          </a:fillRef>
          <a:effectRef idx="3">
            <a:schemeClr val="accent5"/>
          </a:effectRef>
          <a:fontRef idx="minor">
            <a:schemeClr val="lt1"/>
          </a:fontRef>
        </p:style>
        <p:txBody>
          <a:bodyPr/>
          <a:lstStyle/>
          <a:p>
            <a:pPr algn="ctr"/>
            <a:r>
              <a:rPr lang="en-IN" dirty="0"/>
              <a:t> </a:t>
            </a:r>
            <a:r>
              <a:rPr lang="en-IN" sz="3200" b="1" dirty="0">
                <a:latin typeface="Times New Roman" panose="02020603050405020304" pitchFamily="18" charset="0"/>
                <a:cs typeface="Times New Roman" panose="02020603050405020304" pitchFamily="18" charset="0"/>
              </a:rPr>
              <a:t>Model for HTA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1380423"/>
              </p:ext>
            </p:extLst>
          </p:nvPr>
        </p:nvGraphicFramePr>
        <p:xfrm>
          <a:off x="838200" y="1414462"/>
          <a:ext cx="10820400" cy="5100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23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36E8C3E-B12B-43DC-A3B5-E8E625E4FB97}"/>
              </a:ext>
            </a:extLst>
          </p:cNvPr>
          <p:cNvSpPr/>
          <p:nvPr/>
        </p:nvSpPr>
        <p:spPr>
          <a:xfrm>
            <a:off x="5489529" y="3400429"/>
            <a:ext cx="1196553" cy="119655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grpSp>
        <p:nvGrpSpPr>
          <p:cNvPr id="4" name="Group 3">
            <a:extLst>
              <a:ext uri="{FF2B5EF4-FFF2-40B4-BE49-F238E27FC236}">
                <a16:creationId xmlns:a16="http://schemas.microsoft.com/office/drawing/2014/main" id="{AA09062A-6FE5-49E0-A97E-273093377F4C}"/>
              </a:ext>
            </a:extLst>
          </p:cNvPr>
          <p:cNvGrpSpPr/>
          <p:nvPr/>
        </p:nvGrpSpPr>
        <p:grpSpPr>
          <a:xfrm>
            <a:off x="5571727" y="3482627"/>
            <a:ext cx="1032157" cy="1032157"/>
            <a:chOff x="4023402" y="3219622"/>
            <a:chExt cx="1080120" cy="1080120"/>
          </a:xfrm>
        </p:grpSpPr>
        <p:sp>
          <p:nvSpPr>
            <p:cNvPr id="5" name="Block Arc 4">
              <a:extLst>
                <a:ext uri="{FF2B5EF4-FFF2-40B4-BE49-F238E27FC236}">
                  <a16:creationId xmlns:a16="http://schemas.microsoft.com/office/drawing/2014/main" id="{DFD625CE-C612-4C91-ABB9-1008B50870E9}"/>
                </a:ext>
              </a:extLst>
            </p:cNvPr>
            <p:cNvSpPr/>
            <p:nvPr/>
          </p:nvSpPr>
          <p:spPr>
            <a:xfrm rot="1800000">
              <a:off x="4023402" y="3219622"/>
              <a:ext cx="1080120" cy="1080120"/>
            </a:xfrm>
            <a:prstGeom prst="blockArc">
              <a:avLst>
                <a:gd name="adj1" fmla="val 10800000"/>
                <a:gd name="adj2" fmla="val 14902241"/>
                <a:gd name="adj3" fmla="val 205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6" name="Block Arc 5">
              <a:extLst>
                <a:ext uri="{FF2B5EF4-FFF2-40B4-BE49-F238E27FC236}">
                  <a16:creationId xmlns:a16="http://schemas.microsoft.com/office/drawing/2014/main" id="{729F0916-698B-4010-A9D3-7949AB98CD90}"/>
                </a:ext>
              </a:extLst>
            </p:cNvPr>
            <p:cNvSpPr/>
            <p:nvPr/>
          </p:nvSpPr>
          <p:spPr>
            <a:xfrm rot="19080000">
              <a:off x="4023402" y="3219622"/>
              <a:ext cx="1080120" cy="1080120"/>
            </a:xfrm>
            <a:prstGeom prst="blockArc">
              <a:avLst>
                <a:gd name="adj1" fmla="val 10800000"/>
                <a:gd name="adj2" fmla="val 14902241"/>
                <a:gd name="adj3" fmla="val 2056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7" name="Block Arc 6">
              <a:extLst>
                <a:ext uri="{FF2B5EF4-FFF2-40B4-BE49-F238E27FC236}">
                  <a16:creationId xmlns:a16="http://schemas.microsoft.com/office/drawing/2014/main" id="{58B3501A-EAA4-4F3F-9533-F92C5A1B516F}"/>
                </a:ext>
              </a:extLst>
            </p:cNvPr>
            <p:cNvSpPr/>
            <p:nvPr/>
          </p:nvSpPr>
          <p:spPr>
            <a:xfrm rot="14700000">
              <a:off x="4023402" y="3219622"/>
              <a:ext cx="1080120" cy="1080120"/>
            </a:xfrm>
            <a:prstGeom prst="blockArc">
              <a:avLst>
                <a:gd name="adj1" fmla="val 10800000"/>
                <a:gd name="adj2" fmla="val 14902241"/>
                <a:gd name="adj3" fmla="val 205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8" name="Block Arc 7">
              <a:extLst>
                <a:ext uri="{FF2B5EF4-FFF2-40B4-BE49-F238E27FC236}">
                  <a16:creationId xmlns:a16="http://schemas.microsoft.com/office/drawing/2014/main" id="{4BE8FD2A-6F28-4DCF-B57B-F10AE761A720}"/>
                </a:ext>
              </a:extLst>
            </p:cNvPr>
            <p:cNvSpPr/>
            <p:nvPr/>
          </p:nvSpPr>
          <p:spPr>
            <a:xfrm rot="10440000">
              <a:off x="4023402" y="3219622"/>
              <a:ext cx="1080120" cy="1080120"/>
            </a:xfrm>
            <a:prstGeom prst="blockArc">
              <a:avLst>
                <a:gd name="adj1" fmla="val 10800000"/>
                <a:gd name="adj2" fmla="val 14902241"/>
                <a:gd name="adj3" fmla="val 205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9" name="Block Arc 8">
              <a:extLst>
                <a:ext uri="{FF2B5EF4-FFF2-40B4-BE49-F238E27FC236}">
                  <a16:creationId xmlns:a16="http://schemas.microsoft.com/office/drawing/2014/main" id="{F4223758-EC06-49B8-828F-D45A4E532769}"/>
                </a:ext>
              </a:extLst>
            </p:cNvPr>
            <p:cNvSpPr/>
            <p:nvPr/>
          </p:nvSpPr>
          <p:spPr>
            <a:xfrm rot="6120000">
              <a:off x="4023402" y="3219622"/>
              <a:ext cx="1080120" cy="1080120"/>
            </a:xfrm>
            <a:prstGeom prst="blockArc">
              <a:avLst>
                <a:gd name="adj1" fmla="val 10800000"/>
                <a:gd name="adj2" fmla="val 14902241"/>
                <a:gd name="adj3" fmla="val 2056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grpSp>
      <p:grpSp>
        <p:nvGrpSpPr>
          <p:cNvPr id="10" name="Group 9">
            <a:extLst>
              <a:ext uri="{FF2B5EF4-FFF2-40B4-BE49-F238E27FC236}">
                <a16:creationId xmlns:a16="http://schemas.microsoft.com/office/drawing/2014/main" id="{EBAE1AB7-788A-4485-9526-28507D741C3D}"/>
              </a:ext>
            </a:extLst>
          </p:cNvPr>
          <p:cNvGrpSpPr/>
          <p:nvPr/>
        </p:nvGrpSpPr>
        <p:grpSpPr>
          <a:xfrm>
            <a:off x="3885422" y="1938560"/>
            <a:ext cx="4428772" cy="4259759"/>
            <a:chOff x="2185685" y="1605569"/>
            <a:chExt cx="4731783" cy="4551210"/>
          </a:xfrm>
        </p:grpSpPr>
        <p:grpSp>
          <p:nvGrpSpPr>
            <p:cNvPr id="11" name="Group 10">
              <a:extLst>
                <a:ext uri="{FF2B5EF4-FFF2-40B4-BE49-F238E27FC236}">
                  <a16:creationId xmlns:a16="http://schemas.microsoft.com/office/drawing/2014/main" id="{95B3B96D-07CA-4CE4-AD39-022BC30BFEB1}"/>
                </a:ext>
              </a:extLst>
            </p:cNvPr>
            <p:cNvGrpSpPr/>
            <p:nvPr/>
          </p:nvGrpSpPr>
          <p:grpSpPr>
            <a:xfrm rot="3600000">
              <a:off x="4888007" y="1768971"/>
              <a:ext cx="1261779" cy="1898518"/>
              <a:chOff x="3970237" y="1678193"/>
              <a:chExt cx="1091921" cy="1642943"/>
            </a:xfrm>
          </p:grpSpPr>
          <p:sp>
            <p:nvSpPr>
              <p:cNvPr id="24" name="Teardrop 4">
                <a:extLst>
                  <a:ext uri="{FF2B5EF4-FFF2-40B4-BE49-F238E27FC236}">
                    <a16:creationId xmlns:a16="http://schemas.microsoft.com/office/drawing/2014/main" id="{0AE06ED6-7ABE-404C-A6D5-791CEB790EC5}"/>
                  </a:ext>
                </a:extLst>
              </p:cNvPr>
              <p:cNvSpPr/>
              <p:nvPr/>
            </p:nvSpPr>
            <p:spPr>
              <a:xfrm rot="10800000">
                <a:off x="3970237" y="1678193"/>
                <a:ext cx="1091921" cy="1642943"/>
              </a:xfrm>
              <a:custGeom>
                <a:avLst/>
                <a:gdLst/>
                <a:ahLst/>
                <a:cxnLst/>
                <a:rect l="l" t="t" r="r" b="b"/>
                <a:pathLst>
                  <a:path w="1091921" h="1642943">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25" name="Oval 24">
                <a:extLst>
                  <a:ext uri="{FF2B5EF4-FFF2-40B4-BE49-F238E27FC236}">
                    <a16:creationId xmlns:a16="http://schemas.microsoft.com/office/drawing/2014/main" id="{DA7F8E9A-1F44-44EE-BDED-65DF9B8502D3}"/>
                  </a:ext>
                </a:extLst>
              </p:cNvPr>
              <p:cNvSpPr/>
              <p:nvPr/>
            </p:nvSpPr>
            <p:spPr>
              <a:xfrm>
                <a:off x="4136683" y="1760831"/>
                <a:ext cx="842835" cy="842835"/>
              </a:xfrm>
              <a:prstGeom prst="ellipse">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black">
                      <a:lumMod val="65000"/>
                      <a:lumOff val="35000"/>
                    </a:prstClr>
                  </a:solidFill>
                </a:endParaRPr>
              </a:p>
            </p:txBody>
          </p:sp>
        </p:grpSp>
        <p:grpSp>
          <p:nvGrpSpPr>
            <p:cNvPr id="12" name="Group 11">
              <a:extLst>
                <a:ext uri="{FF2B5EF4-FFF2-40B4-BE49-F238E27FC236}">
                  <a16:creationId xmlns:a16="http://schemas.microsoft.com/office/drawing/2014/main" id="{4810F96D-A941-488C-9371-7E11D0652AF6}"/>
                </a:ext>
              </a:extLst>
            </p:cNvPr>
            <p:cNvGrpSpPr/>
            <p:nvPr/>
          </p:nvGrpSpPr>
          <p:grpSpPr>
            <a:xfrm rot="20700000">
              <a:off x="3184574" y="1605569"/>
              <a:ext cx="1261779" cy="1898518"/>
              <a:chOff x="3954829" y="1674065"/>
              <a:chExt cx="1091921" cy="1642943"/>
            </a:xfrm>
          </p:grpSpPr>
          <p:sp>
            <p:nvSpPr>
              <p:cNvPr id="22" name="Teardrop 4">
                <a:extLst>
                  <a:ext uri="{FF2B5EF4-FFF2-40B4-BE49-F238E27FC236}">
                    <a16:creationId xmlns:a16="http://schemas.microsoft.com/office/drawing/2014/main" id="{C626E42D-5C30-4945-A63E-3F738FDC303A}"/>
                  </a:ext>
                </a:extLst>
              </p:cNvPr>
              <p:cNvSpPr/>
              <p:nvPr/>
            </p:nvSpPr>
            <p:spPr>
              <a:xfrm rot="10800000">
                <a:off x="3954829" y="1674065"/>
                <a:ext cx="1091921" cy="1642943"/>
              </a:xfrm>
              <a:custGeom>
                <a:avLst/>
                <a:gdLst/>
                <a:ahLst/>
                <a:cxnLst/>
                <a:rect l="l" t="t" r="r" b="b"/>
                <a:pathLst>
                  <a:path w="1091921" h="1642943">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23" name="Oval 22">
                <a:extLst>
                  <a:ext uri="{FF2B5EF4-FFF2-40B4-BE49-F238E27FC236}">
                    <a16:creationId xmlns:a16="http://schemas.microsoft.com/office/drawing/2014/main" id="{93BCB282-4E60-4051-BB32-7C0F1689F609}"/>
                  </a:ext>
                </a:extLst>
              </p:cNvPr>
              <p:cNvSpPr/>
              <p:nvPr/>
            </p:nvSpPr>
            <p:spPr>
              <a:xfrm>
                <a:off x="4121275" y="1756703"/>
                <a:ext cx="842835" cy="842835"/>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black">
                      <a:lumMod val="65000"/>
                      <a:lumOff val="35000"/>
                    </a:prstClr>
                  </a:solidFill>
                </a:endParaRPr>
              </a:p>
            </p:txBody>
          </p:sp>
        </p:grpSp>
        <p:grpSp>
          <p:nvGrpSpPr>
            <p:cNvPr id="13" name="Group 12">
              <a:extLst>
                <a:ext uri="{FF2B5EF4-FFF2-40B4-BE49-F238E27FC236}">
                  <a16:creationId xmlns:a16="http://schemas.microsoft.com/office/drawing/2014/main" id="{51103600-DB1F-45A3-9E46-DF4FD9D3149D}"/>
                </a:ext>
              </a:extLst>
            </p:cNvPr>
            <p:cNvGrpSpPr/>
            <p:nvPr/>
          </p:nvGrpSpPr>
          <p:grpSpPr>
            <a:xfrm rot="17100000">
              <a:off x="2504054" y="3011231"/>
              <a:ext cx="1261779" cy="1898518"/>
              <a:chOff x="3880957" y="1643161"/>
              <a:chExt cx="1091921" cy="1642943"/>
            </a:xfrm>
          </p:grpSpPr>
          <p:sp>
            <p:nvSpPr>
              <p:cNvPr id="20" name="Teardrop 4">
                <a:extLst>
                  <a:ext uri="{FF2B5EF4-FFF2-40B4-BE49-F238E27FC236}">
                    <a16:creationId xmlns:a16="http://schemas.microsoft.com/office/drawing/2014/main" id="{C80F5365-F10C-4ED6-B3F9-DA88CA2E50C4}"/>
                  </a:ext>
                </a:extLst>
              </p:cNvPr>
              <p:cNvSpPr/>
              <p:nvPr/>
            </p:nvSpPr>
            <p:spPr>
              <a:xfrm rot="10800000">
                <a:off x="3880957" y="1643161"/>
                <a:ext cx="1091921" cy="1642943"/>
              </a:xfrm>
              <a:custGeom>
                <a:avLst/>
                <a:gdLst/>
                <a:ahLst/>
                <a:cxnLst/>
                <a:rect l="l" t="t" r="r" b="b"/>
                <a:pathLst>
                  <a:path w="1091921" h="1642943">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21" name="Oval 20">
                <a:extLst>
                  <a:ext uri="{FF2B5EF4-FFF2-40B4-BE49-F238E27FC236}">
                    <a16:creationId xmlns:a16="http://schemas.microsoft.com/office/drawing/2014/main" id="{6905942A-44A2-4510-B77B-13E7762FC706}"/>
                  </a:ext>
                </a:extLst>
              </p:cNvPr>
              <p:cNvSpPr/>
              <p:nvPr/>
            </p:nvSpPr>
            <p:spPr>
              <a:xfrm>
                <a:off x="4047404" y="1725799"/>
                <a:ext cx="842835" cy="842835"/>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black">
                      <a:lumMod val="65000"/>
                      <a:lumOff val="35000"/>
                    </a:prstClr>
                  </a:solidFill>
                </a:endParaRPr>
              </a:p>
            </p:txBody>
          </p:sp>
        </p:grpSp>
        <p:grpSp>
          <p:nvGrpSpPr>
            <p:cNvPr id="14" name="Group 13">
              <a:extLst>
                <a:ext uri="{FF2B5EF4-FFF2-40B4-BE49-F238E27FC236}">
                  <a16:creationId xmlns:a16="http://schemas.microsoft.com/office/drawing/2014/main" id="{C2EAB603-E857-481E-9B2D-77FDCFA5B79B}"/>
                </a:ext>
              </a:extLst>
            </p:cNvPr>
            <p:cNvGrpSpPr/>
            <p:nvPr/>
          </p:nvGrpSpPr>
          <p:grpSpPr>
            <a:xfrm rot="12600000">
              <a:off x="3694237" y="4258261"/>
              <a:ext cx="1261779" cy="1898518"/>
              <a:chOff x="3906991" y="1595327"/>
              <a:chExt cx="1091921" cy="1642943"/>
            </a:xfrm>
          </p:grpSpPr>
          <p:sp>
            <p:nvSpPr>
              <p:cNvPr id="18" name="Teardrop 4">
                <a:extLst>
                  <a:ext uri="{FF2B5EF4-FFF2-40B4-BE49-F238E27FC236}">
                    <a16:creationId xmlns:a16="http://schemas.microsoft.com/office/drawing/2014/main" id="{DF417214-D11B-4167-A653-80439354ADEF}"/>
                  </a:ext>
                </a:extLst>
              </p:cNvPr>
              <p:cNvSpPr/>
              <p:nvPr/>
            </p:nvSpPr>
            <p:spPr>
              <a:xfrm rot="10800000">
                <a:off x="3906991" y="1595327"/>
                <a:ext cx="1091921" cy="1642943"/>
              </a:xfrm>
              <a:custGeom>
                <a:avLst/>
                <a:gdLst/>
                <a:ahLst/>
                <a:cxnLst/>
                <a:rect l="l" t="t" r="r" b="b"/>
                <a:pathLst>
                  <a:path w="1091921" h="1642943">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19" name="Oval 18">
                <a:extLst>
                  <a:ext uri="{FF2B5EF4-FFF2-40B4-BE49-F238E27FC236}">
                    <a16:creationId xmlns:a16="http://schemas.microsoft.com/office/drawing/2014/main" id="{5118BDFD-C0A2-464F-80C6-4CBA0C3E87AD}"/>
                  </a:ext>
                </a:extLst>
              </p:cNvPr>
              <p:cNvSpPr/>
              <p:nvPr/>
            </p:nvSpPr>
            <p:spPr>
              <a:xfrm>
                <a:off x="4073437" y="1677965"/>
                <a:ext cx="842835" cy="842835"/>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black">
                      <a:lumMod val="65000"/>
                      <a:lumOff val="35000"/>
                    </a:prstClr>
                  </a:solidFill>
                </a:endParaRPr>
              </a:p>
            </p:txBody>
          </p:sp>
        </p:grpSp>
        <p:grpSp>
          <p:nvGrpSpPr>
            <p:cNvPr id="15" name="Group 14">
              <a:extLst>
                <a:ext uri="{FF2B5EF4-FFF2-40B4-BE49-F238E27FC236}">
                  <a16:creationId xmlns:a16="http://schemas.microsoft.com/office/drawing/2014/main" id="{A2C248CF-AF02-407C-804C-A000613C10B4}"/>
                </a:ext>
              </a:extLst>
            </p:cNvPr>
            <p:cNvGrpSpPr/>
            <p:nvPr/>
          </p:nvGrpSpPr>
          <p:grpSpPr>
            <a:xfrm rot="7200000">
              <a:off x="5337319" y="3276515"/>
              <a:ext cx="1261779" cy="1898518"/>
              <a:chOff x="3983024" y="1653099"/>
              <a:chExt cx="1091921" cy="1642943"/>
            </a:xfrm>
          </p:grpSpPr>
          <p:sp>
            <p:nvSpPr>
              <p:cNvPr id="16" name="Teardrop 4">
                <a:extLst>
                  <a:ext uri="{FF2B5EF4-FFF2-40B4-BE49-F238E27FC236}">
                    <a16:creationId xmlns:a16="http://schemas.microsoft.com/office/drawing/2014/main" id="{2793EDA4-BBD9-423E-B9F7-98C54269BAA1}"/>
                  </a:ext>
                </a:extLst>
              </p:cNvPr>
              <p:cNvSpPr/>
              <p:nvPr/>
            </p:nvSpPr>
            <p:spPr>
              <a:xfrm rot="10800000">
                <a:off x="3983024" y="1653099"/>
                <a:ext cx="1091921" cy="1642943"/>
              </a:xfrm>
              <a:custGeom>
                <a:avLst/>
                <a:gdLst/>
                <a:ahLst/>
                <a:cxnLst/>
                <a:rect l="l" t="t" r="r" b="b"/>
                <a:pathLst>
                  <a:path w="1091921" h="1642943">
                    <a:moveTo>
                      <a:pt x="504056" y="1642943"/>
                    </a:moveTo>
                    <a:cubicBezTo>
                      <a:pt x="225674" y="1642943"/>
                      <a:pt x="0" y="1417269"/>
                      <a:pt x="0" y="1138887"/>
                    </a:cubicBezTo>
                    <a:cubicBezTo>
                      <a:pt x="0" y="894120"/>
                      <a:pt x="174465" y="690100"/>
                      <a:pt x="405888" y="644727"/>
                    </a:cubicBezTo>
                    <a:cubicBezTo>
                      <a:pt x="415871" y="637085"/>
                      <a:pt x="426805" y="631149"/>
                      <a:pt x="437891" y="625616"/>
                    </a:cubicBezTo>
                    <a:cubicBezTo>
                      <a:pt x="621825" y="533815"/>
                      <a:pt x="704331" y="158955"/>
                      <a:pt x="566414" y="0"/>
                    </a:cubicBezTo>
                    <a:cubicBezTo>
                      <a:pt x="1101455" y="231762"/>
                      <a:pt x="1193710" y="682767"/>
                      <a:pt x="996550" y="1248239"/>
                    </a:cubicBezTo>
                    <a:lnTo>
                      <a:pt x="990853" y="1263082"/>
                    </a:lnTo>
                    <a:cubicBezTo>
                      <a:pt x="937110" y="1481624"/>
                      <a:pt x="739422" y="1642943"/>
                      <a:pt x="504056" y="1642943"/>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a:solidFill>
                    <a:prstClr val="black"/>
                  </a:solidFill>
                </a:endParaRPr>
              </a:p>
            </p:txBody>
          </p:sp>
          <p:sp>
            <p:nvSpPr>
              <p:cNvPr id="17" name="Oval 16">
                <a:extLst>
                  <a:ext uri="{FF2B5EF4-FFF2-40B4-BE49-F238E27FC236}">
                    <a16:creationId xmlns:a16="http://schemas.microsoft.com/office/drawing/2014/main" id="{4316F574-D1E3-4A7E-86EC-A3D35F347EC7}"/>
                  </a:ext>
                </a:extLst>
              </p:cNvPr>
              <p:cNvSpPr/>
              <p:nvPr/>
            </p:nvSpPr>
            <p:spPr>
              <a:xfrm>
                <a:off x="4149466" y="1735740"/>
                <a:ext cx="842835" cy="84283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black">
                      <a:lumMod val="65000"/>
                      <a:lumOff val="35000"/>
                    </a:prstClr>
                  </a:solidFill>
                </a:endParaRPr>
              </a:p>
            </p:txBody>
          </p:sp>
        </p:grpSp>
      </p:grpSp>
      <p:sp>
        <p:nvSpPr>
          <p:cNvPr id="39" name="TextBox 38">
            <a:extLst>
              <a:ext uri="{FF2B5EF4-FFF2-40B4-BE49-F238E27FC236}">
                <a16:creationId xmlns:a16="http://schemas.microsoft.com/office/drawing/2014/main" id="{952F5E81-9E4C-4F5D-A828-F52503891CA5}"/>
              </a:ext>
            </a:extLst>
          </p:cNvPr>
          <p:cNvSpPr txBox="1"/>
          <p:nvPr/>
        </p:nvSpPr>
        <p:spPr>
          <a:xfrm>
            <a:off x="8062081" y="2522246"/>
            <a:ext cx="3016797" cy="584775"/>
          </a:xfrm>
          <a:prstGeom prst="rect">
            <a:avLst/>
          </a:prstGeom>
          <a:noFill/>
        </p:spPr>
        <p:txBody>
          <a:bodyPr wrap="square" rtlCol="0">
            <a:spAutoFit/>
          </a:bodyPr>
          <a:lstStyle/>
          <a:p>
            <a:pPr defTabSz="914286"/>
            <a:r>
              <a:rPr lang="en-US" altLang="ko-KR" sz="1600" b="1" dirty="0">
                <a:solidFill>
                  <a:prstClr val="black">
                    <a:lumMod val="75000"/>
                    <a:lumOff val="25000"/>
                  </a:prstClr>
                </a:solidFill>
                <a:cs typeface="Arial" pitchFamily="34" charset="0"/>
              </a:rPr>
              <a:t>Addressing Calls from User Departments</a:t>
            </a:r>
            <a:endParaRPr lang="ko-KR" altLang="en-US" sz="1600" b="1" dirty="0">
              <a:solidFill>
                <a:prstClr val="black">
                  <a:lumMod val="75000"/>
                  <a:lumOff val="25000"/>
                </a:prstClr>
              </a:solidFill>
              <a:cs typeface="Arial" pitchFamily="34" charset="0"/>
            </a:endParaRPr>
          </a:p>
        </p:txBody>
      </p:sp>
      <p:sp>
        <p:nvSpPr>
          <p:cNvPr id="42" name="Rectangle 15">
            <a:extLst>
              <a:ext uri="{FF2B5EF4-FFF2-40B4-BE49-F238E27FC236}">
                <a16:creationId xmlns:a16="http://schemas.microsoft.com/office/drawing/2014/main" id="{AABF92C9-3B45-4FD3-B608-4602D20B6B95}"/>
              </a:ext>
            </a:extLst>
          </p:cNvPr>
          <p:cNvSpPr/>
          <p:nvPr/>
        </p:nvSpPr>
        <p:spPr>
          <a:xfrm rot="5400000">
            <a:off x="5520570" y="5420581"/>
            <a:ext cx="322469" cy="322041"/>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prstClr val="white"/>
              </a:solidFill>
            </a:endParaRPr>
          </a:p>
        </p:txBody>
      </p:sp>
      <p:sp>
        <p:nvSpPr>
          <p:cNvPr id="47" name="Title 2"/>
          <p:cNvSpPr txBox="1">
            <a:spLocks/>
          </p:cNvSpPr>
          <p:nvPr/>
        </p:nvSpPr>
        <p:spPr>
          <a:xfrm>
            <a:off x="0" y="456107"/>
            <a:ext cx="12192000" cy="740861"/>
          </a:xfrm>
          <a:prstGeom prst="rect">
            <a:avLst/>
          </a:prstGeom>
        </p:spPr>
        <p:style>
          <a:lnRef idx="0">
            <a:schemeClr val="accent5"/>
          </a:lnRef>
          <a:fillRef idx="3">
            <a:schemeClr val="accent5"/>
          </a:fillRef>
          <a:effectRef idx="3">
            <a:schemeClr val="accent5"/>
          </a:effectRef>
          <a:fontRef idx="minor">
            <a:schemeClr val="lt1"/>
          </a:fontRef>
        </p:style>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ko-KR"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Applications of HTA</a:t>
            </a:r>
            <a:endParaRPr lang="ko-KR"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952F5E81-9E4C-4F5D-A828-F52503891CA5}"/>
              </a:ext>
            </a:extLst>
          </p:cNvPr>
          <p:cNvSpPr txBox="1"/>
          <p:nvPr/>
        </p:nvSpPr>
        <p:spPr>
          <a:xfrm>
            <a:off x="8404782" y="4538739"/>
            <a:ext cx="3236758" cy="338554"/>
          </a:xfrm>
          <a:prstGeom prst="rect">
            <a:avLst/>
          </a:prstGeom>
          <a:noFill/>
        </p:spPr>
        <p:txBody>
          <a:bodyPr wrap="square" rtlCol="0">
            <a:spAutoFit/>
          </a:bodyPr>
          <a:lstStyle/>
          <a:p>
            <a:pPr defTabSz="914286"/>
            <a:r>
              <a:rPr lang="en-US" altLang="ko-KR" sz="1600" b="1" dirty="0">
                <a:solidFill>
                  <a:prstClr val="black">
                    <a:lumMod val="75000"/>
                    <a:lumOff val="25000"/>
                  </a:prstClr>
                </a:solidFill>
                <a:cs typeface="Arial" pitchFamily="34" charset="0"/>
              </a:rPr>
              <a:t>Rationalizing Benefit Packages</a:t>
            </a:r>
            <a:endParaRPr lang="ko-KR" altLang="en-US" sz="1600" b="1" dirty="0">
              <a:solidFill>
                <a:prstClr val="black">
                  <a:lumMod val="75000"/>
                  <a:lumOff val="25000"/>
                </a:prstClr>
              </a:solidFill>
              <a:cs typeface="Arial" pitchFamily="34" charset="0"/>
            </a:endParaRPr>
          </a:p>
        </p:txBody>
      </p:sp>
      <p:sp>
        <p:nvSpPr>
          <p:cNvPr id="49" name="TextBox 48">
            <a:extLst>
              <a:ext uri="{FF2B5EF4-FFF2-40B4-BE49-F238E27FC236}">
                <a16:creationId xmlns:a16="http://schemas.microsoft.com/office/drawing/2014/main" id="{952F5E81-9E4C-4F5D-A828-F52503891CA5}"/>
              </a:ext>
            </a:extLst>
          </p:cNvPr>
          <p:cNvSpPr txBox="1"/>
          <p:nvPr/>
        </p:nvSpPr>
        <p:spPr>
          <a:xfrm>
            <a:off x="1626493" y="5428820"/>
            <a:ext cx="3427847" cy="338554"/>
          </a:xfrm>
          <a:prstGeom prst="rect">
            <a:avLst/>
          </a:prstGeom>
          <a:noFill/>
        </p:spPr>
        <p:txBody>
          <a:bodyPr wrap="square" rtlCol="0">
            <a:spAutoFit/>
          </a:bodyPr>
          <a:lstStyle/>
          <a:p>
            <a:pPr algn="r" defTabSz="914286"/>
            <a:r>
              <a:rPr lang="en-US" altLang="ko-KR" sz="1600" b="1" dirty="0">
                <a:solidFill>
                  <a:prstClr val="black">
                    <a:lumMod val="75000"/>
                    <a:lumOff val="25000"/>
                  </a:prstClr>
                </a:solidFill>
                <a:cs typeface="Arial" pitchFamily="34" charset="0"/>
              </a:rPr>
              <a:t>Efficient Pricing &amp; Procurement</a:t>
            </a:r>
            <a:endParaRPr lang="ko-KR" altLang="en-US" sz="1600" b="1" dirty="0">
              <a:solidFill>
                <a:prstClr val="black">
                  <a:lumMod val="75000"/>
                  <a:lumOff val="25000"/>
                </a:prstClr>
              </a:solidFill>
              <a:cs typeface="Arial" pitchFamily="34" charset="0"/>
            </a:endParaRPr>
          </a:p>
        </p:txBody>
      </p:sp>
      <p:sp>
        <p:nvSpPr>
          <p:cNvPr id="50" name="TextBox 49">
            <a:extLst>
              <a:ext uri="{FF2B5EF4-FFF2-40B4-BE49-F238E27FC236}">
                <a16:creationId xmlns:a16="http://schemas.microsoft.com/office/drawing/2014/main" id="{952F5E81-9E4C-4F5D-A828-F52503891CA5}"/>
              </a:ext>
            </a:extLst>
          </p:cNvPr>
          <p:cNvSpPr txBox="1"/>
          <p:nvPr/>
        </p:nvSpPr>
        <p:spPr>
          <a:xfrm>
            <a:off x="401481" y="3717656"/>
            <a:ext cx="3427847" cy="584775"/>
          </a:xfrm>
          <a:prstGeom prst="rect">
            <a:avLst/>
          </a:prstGeom>
          <a:noFill/>
        </p:spPr>
        <p:txBody>
          <a:bodyPr wrap="square" rtlCol="0">
            <a:spAutoFit/>
          </a:bodyPr>
          <a:lstStyle/>
          <a:p>
            <a:pPr algn="r" defTabSz="914286"/>
            <a:r>
              <a:rPr lang="en-US" altLang="ko-KR" sz="1600" b="1" dirty="0">
                <a:solidFill>
                  <a:prstClr val="black">
                    <a:lumMod val="75000"/>
                    <a:lumOff val="25000"/>
                  </a:prstClr>
                </a:solidFill>
                <a:cs typeface="Arial" pitchFamily="34" charset="0"/>
              </a:rPr>
              <a:t>Developing Standard Treatment Workflows</a:t>
            </a:r>
            <a:endParaRPr lang="ko-KR" altLang="en-US" sz="1600" b="1" dirty="0">
              <a:solidFill>
                <a:prstClr val="black">
                  <a:lumMod val="75000"/>
                  <a:lumOff val="25000"/>
                </a:prstClr>
              </a:solidFill>
              <a:cs typeface="Arial" pitchFamily="34" charset="0"/>
            </a:endParaRPr>
          </a:p>
        </p:txBody>
      </p:sp>
      <p:sp>
        <p:nvSpPr>
          <p:cNvPr id="51" name="TextBox 50">
            <a:extLst>
              <a:ext uri="{FF2B5EF4-FFF2-40B4-BE49-F238E27FC236}">
                <a16:creationId xmlns:a16="http://schemas.microsoft.com/office/drawing/2014/main" id="{952F5E81-9E4C-4F5D-A828-F52503891CA5}"/>
              </a:ext>
            </a:extLst>
          </p:cNvPr>
          <p:cNvSpPr txBox="1"/>
          <p:nvPr/>
        </p:nvSpPr>
        <p:spPr>
          <a:xfrm>
            <a:off x="777922" y="2292142"/>
            <a:ext cx="3972805" cy="338554"/>
          </a:xfrm>
          <a:prstGeom prst="rect">
            <a:avLst/>
          </a:prstGeom>
          <a:noFill/>
        </p:spPr>
        <p:txBody>
          <a:bodyPr wrap="square" rtlCol="0">
            <a:spAutoFit/>
          </a:bodyPr>
          <a:lstStyle/>
          <a:p>
            <a:pPr algn="r" defTabSz="914286"/>
            <a:r>
              <a:rPr lang="en-US" altLang="ko-KR" sz="1600" b="1" dirty="0">
                <a:solidFill>
                  <a:prstClr val="black">
                    <a:lumMod val="75000"/>
                    <a:lumOff val="25000"/>
                  </a:prstClr>
                </a:solidFill>
                <a:cs typeface="Arial" pitchFamily="34" charset="0"/>
              </a:rPr>
              <a:t>Streamlining Reimbursement Process</a:t>
            </a:r>
            <a:endParaRPr lang="ko-KR" altLang="en-US" sz="1600" b="1" dirty="0">
              <a:solidFill>
                <a:prstClr val="black">
                  <a:lumMod val="75000"/>
                  <a:lumOff val="25000"/>
                </a:prstClr>
              </a:solidFill>
              <a:cs typeface="Arial" pitchFamily="34" charset="0"/>
            </a:endParaRPr>
          </a:p>
        </p:txBody>
      </p:sp>
      <p:sp>
        <p:nvSpPr>
          <p:cNvPr id="53" name="Oval 52">
            <a:extLst>
              <a:ext uri="{FF2B5EF4-FFF2-40B4-BE49-F238E27FC236}">
                <a16:creationId xmlns:a16="http://schemas.microsoft.com/office/drawing/2014/main" id="{6905942A-44A2-4510-B77B-13E7762FC706}"/>
              </a:ext>
            </a:extLst>
          </p:cNvPr>
          <p:cNvSpPr/>
          <p:nvPr/>
        </p:nvSpPr>
        <p:spPr>
          <a:xfrm rot="17100000">
            <a:off x="5809946" y="3725225"/>
            <a:ext cx="553025" cy="545124"/>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endParaRPr lang="ko-KR" altLang="en-US" sz="1200" dirty="0">
              <a:solidFill>
                <a:prstClr val="black">
                  <a:lumMod val="65000"/>
                  <a:lumOff val="35000"/>
                </a:prstClr>
              </a:solidFill>
            </a:endParaRPr>
          </a:p>
        </p:txBody>
      </p:sp>
      <p:sp>
        <p:nvSpPr>
          <p:cNvPr id="52" name="TextBox 51">
            <a:extLst>
              <a:ext uri="{FF2B5EF4-FFF2-40B4-BE49-F238E27FC236}">
                <a16:creationId xmlns:a16="http://schemas.microsoft.com/office/drawing/2014/main" id="{952F5E81-9E4C-4F5D-A828-F52503891CA5}"/>
              </a:ext>
            </a:extLst>
          </p:cNvPr>
          <p:cNvSpPr txBox="1"/>
          <p:nvPr/>
        </p:nvSpPr>
        <p:spPr>
          <a:xfrm>
            <a:off x="5776779" y="3812310"/>
            <a:ext cx="723296" cy="338554"/>
          </a:xfrm>
          <a:prstGeom prst="rect">
            <a:avLst/>
          </a:prstGeom>
          <a:noFill/>
        </p:spPr>
        <p:txBody>
          <a:bodyPr wrap="square" rtlCol="0">
            <a:spAutoFit/>
          </a:bodyPr>
          <a:lstStyle/>
          <a:p>
            <a:pPr defTabSz="914286"/>
            <a:r>
              <a:rPr lang="en-US" altLang="ko-KR" sz="1600" b="1" dirty="0">
                <a:solidFill>
                  <a:prstClr val="white"/>
                </a:solidFill>
                <a:cs typeface="Arial" pitchFamily="34" charset="0"/>
              </a:rPr>
              <a:t>UHC</a:t>
            </a:r>
            <a:endParaRPr lang="ko-KR" altLang="en-US" sz="1600" b="1" dirty="0">
              <a:solidFill>
                <a:prstClr val="white"/>
              </a:solidFill>
              <a:cs typeface="Arial" pitchFamily="34" charset="0"/>
            </a:endParaRPr>
          </a:p>
        </p:txBody>
      </p:sp>
      <p:sp>
        <p:nvSpPr>
          <p:cNvPr id="54" name="Rounded Rectangle 25">
            <a:extLst>
              <a:ext uri="{FF2B5EF4-FFF2-40B4-BE49-F238E27FC236}">
                <a16:creationId xmlns:a16="http://schemas.microsoft.com/office/drawing/2014/main" id="{A53FDB1A-403D-4EBD-8EB6-3E1911FAEEC5}"/>
              </a:ext>
            </a:extLst>
          </p:cNvPr>
          <p:cNvSpPr/>
          <p:nvPr/>
        </p:nvSpPr>
        <p:spPr>
          <a:xfrm>
            <a:off x="7490399" y="4458716"/>
            <a:ext cx="443726" cy="3097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55" name="Block Arc 20">
            <a:extLst>
              <a:ext uri="{FF2B5EF4-FFF2-40B4-BE49-F238E27FC236}">
                <a16:creationId xmlns:a16="http://schemas.microsoft.com/office/drawing/2014/main" id="{442BD419-0F67-4BAB-976B-E90CC1C4AECE}"/>
              </a:ext>
            </a:extLst>
          </p:cNvPr>
          <p:cNvSpPr>
            <a:spLocks noChangeAspect="1"/>
          </p:cNvSpPr>
          <p:nvPr/>
        </p:nvSpPr>
        <p:spPr>
          <a:xfrm rot="10800000">
            <a:off x="4193129" y="3760564"/>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black"/>
              </a:solidFill>
            </a:endParaRPr>
          </a:p>
        </p:txBody>
      </p:sp>
      <p:sp>
        <p:nvSpPr>
          <p:cNvPr id="56" name="Rectangle 21">
            <a:extLst>
              <a:ext uri="{FF2B5EF4-FFF2-40B4-BE49-F238E27FC236}">
                <a16:creationId xmlns:a16="http://schemas.microsoft.com/office/drawing/2014/main" id="{3DFB5373-0015-4A31-8F01-1597E404815D}"/>
              </a:ext>
            </a:extLst>
          </p:cNvPr>
          <p:cNvSpPr/>
          <p:nvPr/>
        </p:nvSpPr>
        <p:spPr>
          <a:xfrm>
            <a:off x="5121837" y="2327924"/>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57" name="Teardrop 9">
            <a:extLst>
              <a:ext uri="{FF2B5EF4-FFF2-40B4-BE49-F238E27FC236}">
                <a16:creationId xmlns:a16="http://schemas.microsoft.com/office/drawing/2014/main" id="{4408BA9B-C6A7-4C33-9FEA-0E214549F256}"/>
              </a:ext>
            </a:extLst>
          </p:cNvPr>
          <p:cNvSpPr>
            <a:spLocks noChangeAspect="1"/>
          </p:cNvSpPr>
          <p:nvPr/>
        </p:nvSpPr>
        <p:spPr>
          <a:xfrm rot="18900000">
            <a:off x="7062834" y="2611621"/>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Tree>
    <p:extLst>
      <p:ext uri="{BB962C8B-B14F-4D97-AF65-F5344CB8AC3E}">
        <p14:creationId xmlns:p14="http://schemas.microsoft.com/office/powerpoint/2010/main" val="270235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3"/>
            <a:ext cx="12192000" cy="535259"/>
          </a:xfrm>
        </p:spPr>
        <p:style>
          <a:lnRef idx="0">
            <a:schemeClr val="accent1"/>
          </a:lnRef>
          <a:fillRef idx="3">
            <a:schemeClr val="accent1"/>
          </a:fillRef>
          <a:effectRef idx="3">
            <a:schemeClr val="accent1"/>
          </a:effectRef>
          <a:fontRef idx="minor">
            <a:schemeClr val="lt1"/>
          </a:fontRef>
        </p:style>
        <p:txBody>
          <a:bodyPr>
            <a:noAutofit/>
          </a:bodyPr>
          <a:lstStyle/>
          <a:p>
            <a:r>
              <a:rPr lang="en-GB" sz="3600" dirty="0">
                <a:latin typeface="Times New Roman" panose="02020603050405020304" pitchFamily="18" charset="0"/>
                <a:cs typeface="Times New Roman" panose="02020603050405020304" pitchFamily="18" charset="0"/>
              </a:rPr>
              <a:t>HTA  globally</a:t>
            </a:r>
            <a:endParaRPr lang="en-IN"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2057400" y="1066804"/>
            <a:ext cx="8382000" cy="646331"/>
          </a:xfrm>
          <a:prstGeom prst="rect">
            <a:avLst/>
          </a:prstGeom>
        </p:spPr>
        <p:txBody>
          <a:bodyPr wrap="square">
            <a:spAutoFit/>
          </a:bodyPr>
          <a:lstStyle/>
          <a:p>
            <a:r>
              <a:rPr lang="en-US" b="1" dirty="0">
                <a:solidFill>
                  <a:prstClr val="black"/>
                </a:solidFill>
                <a:latin typeface="Times New Roman" pitchFamily="18" charset="0"/>
                <a:cs typeface="Times New Roman" pitchFamily="18" charset="0"/>
              </a:rPr>
              <a:t>In 2014, the World Health Assembly adopted a resolution on use of HTA to ensure Universal Health Coverage.</a:t>
            </a:r>
            <a:endParaRPr lang="en-IN" b="1" dirty="0">
              <a:solidFill>
                <a:prstClr val="black"/>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CC6AF03-10FF-412D-85E0-6301CDD0C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992" y="1713133"/>
            <a:ext cx="10119360" cy="4912750"/>
          </a:xfrm>
          <a:prstGeom prst="rect">
            <a:avLst/>
          </a:prstGeom>
        </p:spPr>
      </p:pic>
    </p:spTree>
    <p:extLst>
      <p:ext uri="{BB962C8B-B14F-4D97-AF65-F5344CB8AC3E}">
        <p14:creationId xmlns:p14="http://schemas.microsoft.com/office/powerpoint/2010/main" val="2688367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563562"/>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IN" sz="3600" b="1" dirty="0">
                <a:solidFill>
                  <a:schemeClr val="bg1"/>
                </a:solidFill>
                <a:latin typeface="Times New Roman" pitchFamily="18" charset="0"/>
                <a:cs typeface="Times New Roman" pitchFamily="18" charset="0"/>
              </a:rPr>
              <a:t>Need for </a:t>
            </a:r>
            <a:r>
              <a:rPr lang="en-IN" sz="3600" b="1" dirty="0" err="1">
                <a:solidFill>
                  <a:schemeClr val="bg1"/>
                </a:solidFill>
                <a:latin typeface="Times New Roman" pitchFamily="18" charset="0"/>
                <a:cs typeface="Times New Roman" pitchFamily="18" charset="0"/>
              </a:rPr>
              <a:t>HTAIn</a:t>
            </a:r>
            <a:endParaRPr lang="en-IN" sz="3600" b="1" dirty="0">
              <a:solidFill>
                <a:schemeClr val="bg1"/>
              </a:solidFill>
              <a:latin typeface="Times New Roman" pitchFamily="18" charset="0"/>
              <a:cs typeface="Times New Roman" pitchFamily="18" charset="0"/>
            </a:endParaRPr>
          </a:p>
        </p:txBody>
      </p:sp>
      <p:graphicFrame>
        <p:nvGraphicFramePr>
          <p:cNvPr id="4" name="Diagram 3"/>
          <p:cNvGraphicFramePr/>
          <p:nvPr/>
        </p:nvGraphicFramePr>
        <p:xfrm>
          <a:off x="450166" y="1219200"/>
          <a:ext cx="11169747"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67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381000"/>
            <a:ext cx="12192000" cy="762000"/>
          </a:xfrm>
        </p:spPr>
        <p:style>
          <a:lnRef idx="0">
            <a:schemeClr val="accent1"/>
          </a:lnRef>
          <a:fillRef idx="3">
            <a:schemeClr val="accent1"/>
          </a:fillRef>
          <a:effectRef idx="3">
            <a:schemeClr val="accent1"/>
          </a:effectRef>
          <a:fontRef idx="minor">
            <a:schemeClr val="lt1"/>
          </a:fontRef>
        </p:style>
        <p:txBody>
          <a:bodyPr/>
          <a:lstStyle/>
          <a:p>
            <a:r>
              <a:rPr lang="en-GB" altLang="x-none" sz="3200" b="1" dirty="0">
                <a:solidFill>
                  <a:srgbClr val="002060"/>
                </a:solidFill>
                <a:latin typeface="Times New Roman" panose="02020603050405020304" pitchFamily="18" charset="0"/>
                <a:cs typeface="Times New Roman" panose="02020603050405020304" pitchFamily="18" charset="0"/>
              </a:rPr>
              <a:t>Objectives of </a:t>
            </a:r>
            <a:r>
              <a:rPr lang="en-IN" altLang="x-none" sz="3200" b="1" dirty="0" err="1">
                <a:solidFill>
                  <a:srgbClr val="002060"/>
                </a:solidFill>
                <a:latin typeface="Times New Roman" panose="02020603050405020304" pitchFamily="18" charset="0"/>
                <a:cs typeface="Times New Roman" panose="02020603050405020304" pitchFamily="18" charset="0"/>
              </a:rPr>
              <a:t>HTAIn</a:t>
            </a:r>
            <a:endParaRPr lang="en-US" altLang="x-none"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14475" y="2028826"/>
            <a:ext cx="7068741" cy="3477875"/>
          </a:xfrm>
          <a:prstGeom prst="rect">
            <a:avLst/>
          </a:prstGeom>
          <a:noFill/>
        </p:spPr>
        <p:txBody>
          <a:bodyPr wrap="square">
            <a:spAutoFit/>
          </a:bodyPr>
          <a:lstStyle/>
          <a:p>
            <a:pPr marL="342900" indent="-342900" algn="just">
              <a:buFont typeface="Wingdings" panose="05000000000000000000" pitchFamily="2" charset="2"/>
              <a:buChar char="v"/>
              <a:defRPr/>
            </a:pPr>
            <a:r>
              <a:rPr lang="en-IN" sz="2200" b="1" dirty="0">
                <a:solidFill>
                  <a:srgbClr val="C0504D">
                    <a:lumMod val="50000"/>
                  </a:srgbClr>
                </a:solidFill>
                <a:latin typeface="Times New Roman" pitchFamily="18" charset="0"/>
                <a:cs typeface="Times New Roman" pitchFamily="18" charset="0"/>
              </a:rPr>
              <a:t>Maximising Health –</a:t>
            </a:r>
            <a:r>
              <a:rPr lang="en-IN" sz="2200" dirty="0">
                <a:solidFill>
                  <a:srgbClr val="C0504D">
                    <a:lumMod val="50000"/>
                  </a:srgbClr>
                </a:solidFill>
                <a:latin typeface="Times New Roman" pitchFamily="18" charset="0"/>
                <a:cs typeface="Times New Roman" pitchFamily="18" charset="0"/>
              </a:rPr>
              <a:t> Expanding coverage without compromising the quality of healthcare services.</a:t>
            </a:r>
          </a:p>
          <a:p>
            <a:pPr marL="342900" indent="-342900">
              <a:buFont typeface="Wingdings" panose="05000000000000000000" pitchFamily="2" charset="2"/>
              <a:buChar char="v"/>
              <a:defRPr/>
            </a:pPr>
            <a:endParaRPr lang="en-IN" sz="2200" dirty="0">
              <a:solidFill>
                <a:srgbClr val="C0504D">
                  <a:lumMod val="50000"/>
                </a:srgbClr>
              </a:solidFill>
              <a:latin typeface="Times New Roman" pitchFamily="18" charset="0"/>
              <a:cs typeface="Times New Roman" pitchFamily="18" charset="0"/>
            </a:endParaRPr>
          </a:p>
          <a:p>
            <a:pPr marL="342900" indent="-342900" algn="just">
              <a:buFont typeface="Wingdings" panose="05000000000000000000" pitchFamily="2" charset="2"/>
              <a:buChar char="v"/>
              <a:defRPr/>
            </a:pPr>
            <a:r>
              <a:rPr lang="en-IN" sz="2200" b="1" dirty="0">
                <a:solidFill>
                  <a:srgbClr val="C0504D">
                    <a:lumMod val="50000"/>
                  </a:srgbClr>
                </a:solidFill>
                <a:latin typeface="Times New Roman" pitchFamily="18" charset="0"/>
                <a:cs typeface="Times New Roman" pitchFamily="18" charset="0"/>
              </a:rPr>
              <a:t>Reducing out of pocket expenditure - </a:t>
            </a:r>
            <a:r>
              <a:rPr lang="en-IN" sz="2200" dirty="0">
                <a:solidFill>
                  <a:srgbClr val="C0504D">
                    <a:lumMod val="50000"/>
                  </a:srgbClr>
                </a:solidFill>
                <a:latin typeface="Times New Roman" pitchFamily="18" charset="0"/>
                <a:cs typeface="Times New Roman" pitchFamily="18" charset="0"/>
              </a:rPr>
              <a:t>Achieving reduction in proportion of catastrophic households expenditures and consequent impoverishment.</a:t>
            </a:r>
          </a:p>
          <a:p>
            <a:pPr marL="342900" indent="-342900" algn="just">
              <a:buFont typeface="Wingdings" panose="05000000000000000000" pitchFamily="2" charset="2"/>
              <a:buChar char="v"/>
              <a:defRPr/>
            </a:pPr>
            <a:endParaRPr lang="en-IN" sz="2200" dirty="0">
              <a:solidFill>
                <a:srgbClr val="C0504D">
                  <a:lumMod val="50000"/>
                </a:srgbClr>
              </a:solidFill>
              <a:latin typeface="Times New Roman" pitchFamily="18" charset="0"/>
              <a:cs typeface="Times New Roman" pitchFamily="18" charset="0"/>
            </a:endParaRPr>
          </a:p>
          <a:p>
            <a:pPr marL="342900" indent="-342900" algn="just">
              <a:buFont typeface="Wingdings" panose="05000000000000000000" pitchFamily="2" charset="2"/>
              <a:buChar char="v"/>
              <a:defRPr/>
            </a:pPr>
            <a:r>
              <a:rPr lang="en-IN" sz="2200" b="1" dirty="0">
                <a:solidFill>
                  <a:srgbClr val="C0504D">
                    <a:lumMod val="50000"/>
                  </a:srgbClr>
                </a:solidFill>
                <a:latin typeface="Times New Roman" pitchFamily="18" charset="0"/>
                <a:cs typeface="Times New Roman" pitchFamily="18" charset="0"/>
              </a:rPr>
              <a:t>Reducing Inequality - </a:t>
            </a:r>
            <a:r>
              <a:rPr lang="en-IN" sz="2200" dirty="0">
                <a:solidFill>
                  <a:srgbClr val="C0504D">
                    <a:lumMod val="50000"/>
                  </a:srgbClr>
                </a:solidFill>
                <a:latin typeface="Times New Roman" pitchFamily="18" charset="0"/>
                <a:cs typeface="Times New Roman" pitchFamily="18" charset="0"/>
              </a:rPr>
              <a:t>Minimizing disparity on account of gender, poverty, caste, disability, other forms of social exclusion and geographical barriers</a:t>
            </a:r>
            <a:endParaRPr lang="en-US" sz="2200" dirty="0">
              <a:solidFill>
                <a:srgbClr val="C0504D">
                  <a:lumMod val="50000"/>
                </a:srgbClr>
              </a:solidFill>
              <a:latin typeface="Times New Roman" pitchFamily="18" charset="0"/>
              <a:cs typeface="Times New Roman" pitchFamily="18" charset="0"/>
            </a:endParaRPr>
          </a:p>
        </p:txBody>
      </p:sp>
      <p:pic>
        <p:nvPicPr>
          <p:cNvPr id="819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2613" y="1271588"/>
            <a:ext cx="2199595" cy="539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5751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s Slide Master">
  <a:themeElements>
    <a:clrScheme name="Leader for Success">
      <a:dk1>
        <a:sysClr val="windowText" lastClr="000000"/>
      </a:dk1>
      <a:lt1>
        <a:sysClr val="window" lastClr="FFFFFF"/>
      </a:lt1>
      <a:dk2>
        <a:srgbClr val="44546A"/>
      </a:dk2>
      <a:lt2>
        <a:srgbClr val="E7E6E6"/>
      </a:lt2>
      <a:accent1>
        <a:srgbClr val="82C650"/>
      </a:accent1>
      <a:accent2>
        <a:srgbClr val="5CBE7A"/>
      </a:accent2>
      <a:accent3>
        <a:srgbClr val="2CB8AE"/>
      </a:accent3>
      <a:accent4>
        <a:srgbClr val="24A8C2"/>
      </a:accent4>
      <a:accent5>
        <a:srgbClr val="249ED2"/>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2973</Words>
  <Application>Microsoft Office PowerPoint</Application>
  <PresentationFormat>Widescreen</PresentationFormat>
  <Paragraphs>258</Paragraphs>
  <Slides>40</Slides>
  <Notes>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40</vt:i4>
      </vt:variant>
    </vt:vector>
  </HeadingPairs>
  <TitlesOfParts>
    <vt:vector size="52" baseType="lpstr">
      <vt:lpstr>Arial</vt:lpstr>
      <vt:lpstr>Arial Narrow</vt:lpstr>
      <vt:lpstr>Calibri</vt:lpstr>
      <vt:lpstr>Calibri Light</vt:lpstr>
      <vt:lpstr>Times New Roman</vt:lpstr>
      <vt:lpstr>Wingdings</vt:lpstr>
      <vt:lpstr>Office Theme</vt:lpstr>
      <vt:lpstr>2_Office Theme</vt:lpstr>
      <vt:lpstr>1_Office Theme</vt:lpstr>
      <vt:lpstr>Contents Slide Master</vt:lpstr>
      <vt:lpstr>3_Office Theme</vt:lpstr>
      <vt:lpstr>7_Office Theme</vt:lpstr>
      <vt:lpstr>Health Technology Assessment in India</vt:lpstr>
      <vt:lpstr>Introduction</vt:lpstr>
      <vt:lpstr>What is Health Technology Assessment</vt:lpstr>
      <vt:lpstr>PowerPoint Presentation</vt:lpstr>
      <vt:lpstr> Model for HTA</vt:lpstr>
      <vt:lpstr>PowerPoint Presentation</vt:lpstr>
      <vt:lpstr>HTA  globally</vt:lpstr>
      <vt:lpstr>Need for HTAIn</vt:lpstr>
      <vt:lpstr>Objectives of HTAIn</vt:lpstr>
      <vt:lpstr>HTAIn Structure</vt:lpstr>
      <vt:lpstr>PowerPoint Presentation</vt:lpstr>
      <vt:lpstr>Key Phases of the HTA Process</vt:lpstr>
      <vt:lpstr> Progress of HTAIn from 2017 to August 2019: </vt:lpstr>
      <vt:lpstr>PowerPoint Presentation</vt:lpstr>
      <vt:lpstr>PowerPoint Presentation</vt:lpstr>
      <vt:lpstr>Methodology: Bottom-up costing methods</vt:lpstr>
      <vt:lpstr>PowerPoint Presentation</vt:lpstr>
      <vt:lpstr>Studies Completed</vt:lpstr>
      <vt:lpstr>Topics Completed</vt:lpstr>
      <vt:lpstr>PowerPoint Presentation</vt:lpstr>
      <vt:lpstr>PowerPoint Presentation</vt:lpstr>
      <vt:lpstr>Key Findings for Safety Engineered Syringes</vt:lpstr>
      <vt:lpstr>PowerPoint Presentation</vt:lpstr>
      <vt:lpstr>HTA on Intraocular Lens for Cataract Surgery in India</vt:lpstr>
      <vt:lpstr>  HTA on Long Acting Reversible Contraceptives       </vt:lpstr>
      <vt:lpstr>Health Technology Assessment of Strategies for Cervical Cancer Screening</vt:lpstr>
      <vt:lpstr>PowerPoint Presentation</vt:lpstr>
      <vt:lpstr> Diagnostic efficacy of digital hemoglobinometer  (TrueHb), HemoCue and non- invasive devices for screening patients for anemia in the field settings </vt:lpstr>
      <vt:lpstr>Studies  Approved by TAC</vt:lpstr>
      <vt:lpstr>Ongoing Studies</vt:lpstr>
      <vt:lpstr>PowerPoint Presentation</vt:lpstr>
      <vt:lpstr>PowerPoint Presentation</vt:lpstr>
      <vt:lpstr>Safety Engineered Syringes</vt:lpstr>
      <vt:lpstr>Central/State Participation</vt:lpstr>
      <vt:lpstr>HTAIn Website</vt:lpstr>
      <vt:lpstr>PowerPoint Presentation</vt:lpstr>
      <vt:lpstr>Health Technology Assessment  Board Bill, 2019</vt:lpstr>
      <vt:lpstr>Need for the Act</vt:lpstr>
      <vt:lpstr>Salient Features of the Bill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Technology Assessment in India</dc:title>
  <dc:creator>admin</dc:creator>
  <cp:lastModifiedBy>ARCHANA</cp:lastModifiedBy>
  <cp:revision>21</cp:revision>
  <dcterms:created xsi:type="dcterms:W3CDTF">2019-11-15T11:50:38Z</dcterms:created>
  <dcterms:modified xsi:type="dcterms:W3CDTF">2019-11-16T09:01:07Z</dcterms:modified>
</cp:coreProperties>
</file>