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8"/>
  </p:notesMasterIdLst>
  <p:sldIdLst>
    <p:sldId id="292" r:id="rId2"/>
    <p:sldId id="312" r:id="rId3"/>
    <p:sldId id="291" r:id="rId4"/>
    <p:sldId id="340" r:id="rId5"/>
    <p:sldId id="341" r:id="rId6"/>
    <p:sldId id="324" r:id="rId7"/>
    <p:sldId id="302" r:id="rId8"/>
    <p:sldId id="308" r:id="rId9"/>
    <p:sldId id="342" r:id="rId10"/>
    <p:sldId id="343" r:id="rId11"/>
    <p:sldId id="344" r:id="rId12"/>
    <p:sldId id="345" r:id="rId13"/>
    <p:sldId id="317" r:id="rId14"/>
    <p:sldId id="319" r:id="rId15"/>
    <p:sldId id="347" r:id="rId16"/>
    <p:sldId id="349" r:id="rId17"/>
    <p:sldId id="350" r:id="rId18"/>
    <p:sldId id="322" r:id="rId19"/>
    <p:sldId id="351" r:id="rId20"/>
    <p:sldId id="326" r:id="rId21"/>
    <p:sldId id="328" r:id="rId22"/>
    <p:sldId id="352" r:id="rId23"/>
    <p:sldId id="331" r:id="rId24"/>
    <p:sldId id="334" r:id="rId25"/>
    <p:sldId id="335" r:id="rId26"/>
    <p:sldId id="35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B25"/>
    <a:srgbClr val="FFE38B"/>
    <a:srgbClr val="FFC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6" autoAdjust="0"/>
  </p:normalViewPr>
  <p:slideViewPr>
    <p:cSldViewPr snapToGrid="0">
      <p:cViewPr>
        <p:scale>
          <a:sx n="75" d="100"/>
          <a:sy n="75" d="100"/>
        </p:scale>
        <p:origin x="-516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HFI-BLR\Dropbox\Projects\UHC\OOP%20&amp;%20Costing\OOP\Field%20Survey\Data\Stata\Analysis\hsb_oop_des_stat_v1.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vivek\Documents\Dropbox\Projects\UHC\OOP%20&amp;%20Costing\OOP\Field%20Survey\Data\Stata\Analysis\hsb_oop_des_stat_v1.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Sheet2!$A$9</c:f>
              <c:strCache>
                <c:ptCount val="1"/>
                <c:pt idx="0">
                  <c:v>Visits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1C1-47DB-9398-BC8B290849C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1C1-47DB-9398-BC8B290849CF}"/>
              </c:ext>
            </c:extLst>
          </c:dPt>
          <c:cat>
            <c:strRef>
              <c:f>Sheet2!$B$8:$C$8</c:f>
              <c:strCache>
                <c:ptCount val="2"/>
                <c:pt idx="0">
                  <c:v>Private</c:v>
                </c:pt>
                <c:pt idx="1">
                  <c:v>Government</c:v>
                </c:pt>
              </c:strCache>
            </c:strRef>
          </c:cat>
          <c:val>
            <c:numRef>
              <c:f>Sheet2!$B$9:$C$9</c:f>
              <c:numCache>
                <c:formatCode>0%</c:formatCode>
                <c:ptCount val="2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C1-47DB-9398-BC8B290849CF}"/>
            </c:ext>
          </c:extLst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OOPE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1C1-47DB-9398-BC8B290849CF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11C1-47DB-9398-BC8B290849CF}"/>
              </c:ext>
            </c:extLst>
          </c:dPt>
          <c:cat>
            <c:strRef>
              <c:f>Sheet2!$B$8:$C$8</c:f>
              <c:strCache>
                <c:ptCount val="2"/>
                <c:pt idx="0">
                  <c:v>Private</c:v>
                </c:pt>
                <c:pt idx="1">
                  <c:v>Government</c:v>
                </c:pt>
              </c:strCache>
            </c:strRef>
          </c:cat>
          <c:val>
            <c:numRef>
              <c:f>Sheet2!$B$10:$C$10</c:f>
              <c:numCache>
                <c:formatCode>#,##0</c:formatCode>
                <c:ptCount val="2"/>
                <c:pt idx="0">
                  <c:v>2433</c:v>
                </c:pt>
                <c:pt idx="1">
                  <c:v>1940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C1-47DB-9398-BC8B290849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42691155862707E-2"/>
          <c:y val="7.4119632714207226E-2"/>
          <c:w val="0.58575529472058641"/>
          <c:h val="0.669721452541790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hc_acc!$O$226</c:f>
              <c:strCache>
                <c:ptCount val="1"/>
                <c:pt idx="0">
                  <c:v>Rur Mys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6165092691532483E-2"/>
                  <c:y val="0.447049925217812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57-4A0B-A3C0-5C6233F0BAC1}"/>
                </c:ext>
              </c:extLst>
            </c:dLbl>
            <c:spPr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hc_acc!$P$224:$Q$224</c:f>
              <c:strCache>
                <c:ptCount val="2"/>
                <c:pt idx="0">
                  <c:v>ASHA</c:v>
                </c:pt>
                <c:pt idx="1">
                  <c:v>ANM</c:v>
                </c:pt>
              </c:strCache>
            </c:strRef>
          </c:cat>
          <c:val>
            <c:numRef>
              <c:f>hc_acc!$P$226:$Q$226</c:f>
              <c:numCache>
                <c:formatCode>0%</c:formatCode>
                <c:ptCount val="2"/>
                <c:pt idx="0">
                  <c:v>0.99</c:v>
                </c:pt>
                <c:pt idx="1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00-4645-B3D5-29EFE82B03F8}"/>
            </c:ext>
          </c:extLst>
        </c:ser>
        <c:ser>
          <c:idx val="2"/>
          <c:order val="1"/>
          <c:tx>
            <c:strRef>
              <c:f>hc_acc!$O$227</c:f>
              <c:strCache>
                <c:ptCount val="1"/>
                <c:pt idx="0">
                  <c:v>Rur Rai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hc_acc!$P$224:$Q$224</c:f>
              <c:strCache>
                <c:ptCount val="2"/>
                <c:pt idx="0">
                  <c:v>ASHA</c:v>
                </c:pt>
                <c:pt idx="1">
                  <c:v>ANM</c:v>
                </c:pt>
              </c:strCache>
            </c:strRef>
          </c:cat>
          <c:val>
            <c:numRef>
              <c:f>hc_acc!$P$227:$Q$227</c:f>
              <c:numCache>
                <c:formatCode>0%</c:formatCode>
                <c:ptCount val="2"/>
                <c:pt idx="0">
                  <c:v>0.81</c:v>
                </c:pt>
                <c:pt idx="1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00-4645-B3D5-29EFE82B0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970112"/>
        <c:axId val="122971648"/>
      </c:barChart>
      <c:catAx>
        <c:axId val="12297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1648"/>
        <c:crosses val="autoZero"/>
        <c:auto val="1"/>
        <c:lblAlgn val="ctr"/>
        <c:lblOffset val="100"/>
        <c:noMultiLvlLbl val="0"/>
      </c:catAx>
      <c:valAx>
        <c:axId val="122971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97011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626472784691142"/>
          <c:y val="0.86270362361777742"/>
          <c:w val="0.41041254136609601"/>
          <c:h val="8.2854169708515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solidFill>
                  <a:schemeClr val="tx1"/>
                </a:solidFill>
              </a:rPr>
              <a:t>OPD attendance</a:t>
            </a:r>
          </a:p>
        </c:rich>
      </c:tx>
      <c:layout>
        <c:manualLayout>
          <c:xMode val="edge"/>
          <c:yMode val="edge"/>
          <c:x val="0.37187277919616774"/>
          <c:y val="5.27200003906993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Mysore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mmm\-yy</c:formatCode>
                <c:ptCount val="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2899</c:v>
                </c:pt>
                <c:pt idx="1">
                  <c:v>30137</c:v>
                </c:pt>
                <c:pt idx="2">
                  <c:v>26613</c:v>
                </c:pt>
                <c:pt idx="3">
                  <c:v>31253</c:v>
                </c:pt>
                <c:pt idx="4">
                  <c:v>33997</c:v>
                </c:pt>
                <c:pt idx="5">
                  <c:v>33976</c:v>
                </c:pt>
                <c:pt idx="6">
                  <c:v>34425</c:v>
                </c:pt>
                <c:pt idx="7">
                  <c:v>33845</c:v>
                </c:pt>
                <c:pt idx="8">
                  <c:v>34361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65-48A7-9197-EF04B9BD61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Raichur</c:v>
                </c:pt>
              </c:strCache>
            </c:strRef>
          </c:tx>
          <c:spPr>
            <a:solidFill>
              <a:srgbClr val="FFCB2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9.7496029970433155E-3"/>
                  <c:y val="3.10117649357055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65-48A7-9197-EF04B9BD6161}"/>
                </c:ext>
              </c:extLst>
            </c:dLbl>
            <c:dLbl>
              <c:idx val="7"/>
              <c:layout>
                <c:manualLayout>
                  <c:x val="1.2535203853341302E-2"/>
                  <c:y val="3.10117649357049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65-48A7-9197-EF04B9BD6161}"/>
                </c:ext>
              </c:extLst>
            </c:dLbl>
            <c:dLbl>
              <c:idx val="8"/>
              <c:layout>
                <c:manualLayout>
                  <c:x val="1.2535203853341404E-2"/>
                  <c:y val="-1.2404705974282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65-48A7-9197-EF04B9BD6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mmm\-yy</c:formatCode>
                <c:ptCount val="9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1278</c:v>
                </c:pt>
                <c:pt idx="1">
                  <c:v>4463</c:v>
                </c:pt>
                <c:pt idx="2">
                  <c:v>14650</c:v>
                </c:pt>
                <c:pt idx="3">
                  <c:v>15828</c:v>
                </c:pt>
                <c:pt idx="4">
                  <c:v>17160</c:v>
                </c:pt>
                <c:pt idx="5">
                  <c:v>17974</c:v>
                </c:pt>
                <c:pt idx="6">
                  <c:v>20983</c:v>
                </c:pt>
                <c:pt idx="7">
                  <c:v>19131</c:v>
                </c:pt>
                <c:pt idx="8">
                  <c:v>14083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65-48A7-9197-EF04B9BD61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675392"/>
        <c:axId val="253676928"/>
      </c:barChart>
      <c:dateAx>
        <c:axId val="253675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76928"/>
        <c:crosses val="autoZero"/>
        <c:auto val="1"/>
        <c:lblOffset val="100"/>
        <c:baseTimeUnit val="months"/>
      </c:dateAx>
      <c:valAx>
        <c:axId val="25367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215715175602528"/>
          <c:y val="0.71110392115686094"/>
          <c:w val="0.2272971336825205"/>
          <c:h val="0.1028254892289059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>
                <a:solidFill>
                  <a:schemeClr val="tx1"/>
                </a:solidFill>
              </a:rPr>
              <a:t>HTN in Mysore</a:t>
            </a:r>
          </a:p>
        </c:rich>
      </c:tx>
      <c:layout>
        <c:manualLayout>
          <c:xMode val="edge"/>
          <c:yMode val="edge"/>
          <c:x val="0.18369716031449387"/>
          <c:y val="9.9310359208668181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9545859840621675E-2"/>
          <c:y val="0.13962300872448313"/>
          <c:w val="0.51290568202829157"/>
          <c:h val="0.6594485885707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19368</c:v>
                </c:pt>
                <c:pt idx="1">
                  <c:v>19946</c:v>
                </c:pt>
                <c:pt idx="2">
                  <c:v>19431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8D-4017-9ECE-8313FC685E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Referred for confirmation at higher centre</c:v>
                </c:pt>
              </c:strCache>
            </c:strRef>
          </c:tx>
          <c:spPr>
            <a:solidFill>
              <a:srgbClr val="FFCB2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513</c:v>
                </c:pt>
                <c:pt idx="1">
                  <c:v>627</c:v>
                </c:pt>
                <c:pt idx="2">
                  <c:v>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8D-4017-9ECE-8313FC685E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treatment and follow-up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2182</c:v>
                </c:pt>
                <c:pt idx="1">
                  <c:v>4339</c:v>
                </c:pt>
                <c:pt idx="2">
                  <c:v>4817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8D-4017-9ECE-8313FC685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786432"/>
        <c:axId val="174787968"/>
      </c:barChart>
      <c:catAx>
        <c:axId val="17478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87968"/>
        <c:crosses val="autoZero"/>
        <c:auto val="1"/>
        <c:lblAlgn val="ctr"/>
        <c:lblOffset val="100"/>
        <c:noMultiLvlLbl val="0"/>
      </c:catAx>
      <c:valAx>
        <c:axId val="17478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7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121714587706989"/>
          <c:y val="7.2597060019485571E-2"/>
          <c:w val="0.20704639156526358"/>
          <c:h val="0.92372477852834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>
                <a:solidFill>
                  <a:schemeClr val="tx1"/>
                </a:solidFill>
              </a:rPr>
              <a:t>HTN in </a:t>
            </a:r>
            <a:r>
              <a:rPr lang="en-IN" sz="1600" b="1" dirty="0" err="1">
                <a:solidFill>
                  <a:schemeClr val="tx1"/>
                </a:solidFill>
              </a:rPr>
              <a:t>Raichur</a:t>
            </a:r>
            <a:endParaRPr lang="en-IN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0324273412602409"/>
          <c:y val="9.195400967269296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72985078020204"/>
          <c:y val="0.12494423686257124"/>
          <c:w val="0.88127014921979796"/>
          <c:h val="0.6006141044325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5192</c:v>
                </c:pt>
                <c:pt idx="1">
                  <c:v>12640</c:v>
                </c:pt>
                <c:pt idx="2">
                  <c:v>13942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5B-4A75-A9BE-6C54EAF22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Referred for confirmation at higher centre</c:v>
                </c:pt>
              </c:strCache>
            </c:strRef>
          </c:tx>
          <c:spPr>
            <a:solidFill>
              <a:srgbClr val="FFCB2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266</c:v>
                </c:pt>
                <c:pt idx="1">
                  <c:v>616</c:v>
                </c:pt>
                <c:pt idx="2">
                  <c:v>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5B-4A75-A9BE-6C54EAF222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treatment and follow-up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239</c:v>
                </c:pt>
                <c:pt idx="1">
                  <c:v>649</c:v>
                </c:pt>
                <c:pt idx="2">
                  <c:v>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5B-4A75-A9BE-6C54EAF222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523712"/>
        <c:axId val="257525248"/>
      </c:barChart>
      <c:catAx>
        <c:axId val="25752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7525248"/>
        <c:crosses val="autoZero"/>
        <c:auto val="1"/>
        <c:lblAlgn val="ctr"/>
        <c:lblOffset val="100"/>
        <c:noMultiLvlLbl val="0"/>
      </c:catAx>
      <c:valAx>
        <c:axId val="2575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5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>
                <a:solidFill>
                  <a:schemeClr val="tx1"/>
                </a:solidFill>
              </a:rPr>
              <a:t>DM in </a:t>
            </a:r>
            <a:r>
              <a:rPr lang="en-IN" sz="1600" b="1" dirty="0" err="1">
                <a:solidFill>
                  <a:schemeClr val="tx1"/>
                </a:solidFill>
              </a:rPr>
              <a:t>Raichur</a:t>
            </a:r>
            <a:endParaRPr lang="en-IN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998677089967113"/>
          <c:y val="4.2288115708346619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72985078020204"/>
          <c:y val="0.12494423686257124"/>
          <c:w val="0.88127014921979796"/>
          <c:h val="0.6006141044325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8.1399987488757763E-2"/>
                  <c:y val="0.103152017616162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5D-480B-AFE4-D4AC2EB25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5099</c:v>
                </c:pt>
                <c:pt idx="1">
                  <c:v>12034</c:v>
                </c:pt>
                <c:pt idx="2">
                  <c:v>13108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5D-480B-AFE4-D4AC2EB25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Referred for confirmation at higher centre</c:v>
                </c:pt>
              </c:strCache>
            </c:strRef>
          </c:tx>
          <c:spPr>
            <a:solidFill>
              <a:srgbClr val="FFCB2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282</c:v>
                </c:pt>
                <c:pt idx="1">
                  <c:v>557</c:v>
                </c:pt>
                <c:pt idx="2">
                  <c:v>560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5D-480B-AFE4-D4AC2EB257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treatment and follow-up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229</c:v>
                </c:pt>
                <c:pt idx="1">
                  <c:v>548</c:v>
                </c:pt>
                <c:pt idx="2">
                  <c:v>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5D-480B-AFE4-D4AC2EB257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566592"/>
        <c:axId val="257568128"/>
      </c:barChart>
      <c:catAx>
        <c:axId val="257566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7568128"/>
        <c:crosses val="autoZero"/>
        <c:auto val="1"/>
        <c:lblAlgn val="ctr"/>
        <c:lblOffset val="100"/>
        <c:noMultiLvlLbl val="0"/>
      </c:catAx>
      <c:valAx>
        <c:axId val="2575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5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600" b="1" dirty="0">
                <a:solidFill>
                  <a:schemeClr val="tx1"/>
                </a:solidFill>
              </a:rPr>
              <a:t>DM in Mysore</a:t>
            </a:r>
          </a:p>
        </c:rich>
      </c:tx>
      <c:layout>
        <c:manualLayout>
          <c:xMode val="edge"/>
          <c:yMode val="edge"/>
          <c:x val="0.30324273412602409"/>
          <c:y val="9.195400967269296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72985078020204"/>
          <c:y val="0.12494423686257124"/>
          <c:w val="0.88127014921979796"/>
          <c:h val="0.600614104432562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Screened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15723</c:v>
                </c:pt>
                <c:pt idx="1">
                  <c:v>16796</c:v>
                </c:pt>
                <c:pt idx="2">
                  <c:v>16820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F-434E-9F50-60929F7BCD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Referred for confirmation at higher centre</c:v>
                </c:pt>
              </c:strCache>
            </c:strRef>
          </c:tx>
          <c:spPr>
            <a:solidFill>
              <a:srgbClr val="FFCB2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376</c:v>
                </c:pt>
                <c:pt idx="1">
                  <c:v>491</c:v>
                </c:pt>
                <c:pt idx="2">
                  <c:v>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0F-434E-9F50-60929F7BCD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treatment and follow-up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Feb-Mar 2018</c:v>
                </c:pt>
                <c:pt idx="1">
                  <c:v>April-Jun 2018</c:v>
                </c:pt>
                <c:pt idx="2">
                  <c:v>July-Sept 2018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1945</c:v>
                </c:pt>
                <c:pt idx="1">
                  <c:v>3950</c:v>
                </c:pt>
                <c:pt idx="2">
                  <c:v>4362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0F-434E-9F50-60929F7BCD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650048"/>
        <c:axId val="257668224"/>
      </c:barChart>
      <c:catAx>
        <c:axId val="25765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7668224"/>
        <c:crosses val="autoZero"/>
        <c:auto val="1"/>
        <c:lblAlgn val="ctr"/>
        <c:lblOffset val="100"/>
        <c:noMultiLvlLbl val="0"/>
      </c:catAx>
      <c:valAx>
        <c:axId val="25766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76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5815B-C448-498C-8B5D-461DB4C238D5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IN"/>
        </a:p>
      </dgm:t>
    </dgm:pt>
    <dgm:pt modelId="{43259982-C104-43F8-9FDA-7C27EC2AC9F1}">
      <dgm:prSet phldrT="[Text]" custT="1"/>
      <dgm:spPr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n-IN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Arogya Karnataka</a:t>
          </a:r>
        </a:p>
      </dgm:t>
    </dgm:pt>
    <dgm:pt modelId="{AD42056F-0C31-47FB-88A3-57BF5DFD925D}" type="parTrans" cxnId="{5F3A50AF-A774-4F33-9EAB-8FA7A8B0FAD5}">
      <dgm:prSet/>
      <dgm:spPr/>
      <dgm:t>
        <a:bodyPr/>
        <a:lstStyle/>
        <a:p>
          <a:pPr algn="l"/>
          <a:endParaRPr lang="en-IN"/>
        </a:p>
      </dgm:t>
    </dgm:pt>
    <dgm:pt modelId="{0ED1768B-D0B6-4549-B797-C120EA7F0097}" type="sibTrans" cxnId="{5F3A50AF-A774-4F33-9EAB-8FA7A8B0FAD5}">
      <dgm:prSet/>
      <dgm:spPr/>
      <dgm:t>
        <a:bodyPr/>
        <a:lstStyle/>
        <a:p>
          <a:pPr algn="l"/>
          <a:endParaRPr lang="en-IN"/>
        </a:p>
      </dgm:t>
    </dgm:pt>
    <dgm:pt modelId="{5D939BD8-AFF5-4436-BB9F-4039E68A697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HR Reforms</a:t>
          </a:r>
        </a:p>
        <a:p>
          <a:pPr algn="ctr"/>
          <a:r>
            <a:rPr lang="en-IN" sz="1600" b="0" dirty="0"/>
            <a:t>DNB, Bidding of Specialists, filling positions - field level functionaries </a:t>
          </a:r>
        </a:p>
      </dgm:t>
    </dgm:pt>
    <dgm:pt modelId="{B24D69AF-A62D-4C87-8D6B-3F2B0F3AD39F}" type="parTrans" cxnId="{0E4C55BD-81B0-4B0D-B873-6F0BBC986000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78A7B3B1-B531-44B0-AB4A-1139B8BB4075}" type="sibTrans" cxnId="{0E4C55BD-81B0-4B0D-B873-6F0BBC986000}">
      <dgm:prSet/>
      <dgm:spPr/>
      <dgm:t>
        <a:bodyPr/>
        <a:lstStyle/>
        <a:p>
          <a:pPr algn="l"/>
          <a:endParaRPr lang="en-IN"/>
        </a:p>
      </dgm:t>
    </dgm:pt>
    <dgm:pt modelId="{50DC4E69-3813-4E90-BEC4-7E170A134387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Comprehensive Primary Health Care</a:t>
          </a:r>
        </a:p>
        <a:p>
          <a:pPr algn="ctr"/>
          <a:r>
            <a:rPr lang="en-IN" sz="1600" b="0" dirty="0"/>
            <a:t>Health and Wellness Centres</a:t>
          </a:r>
        </a:p>
      </dgm:t>
    </dgm:pt>
    <dgm:pt modelId="{E8DDE009-8308-4212-BC58-E5200E1DA5B3}" type="parTrans" cxnId="{3DD6B1E2-4EE3-4658-BDA0-305532F207B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DA1237A3-AC45-450E-9C36-23EC41C47D56}" type="sibTrans" cxnId="{3DD6B1E2-4EE3-4658-BDA0-305532F207BC}">
      <dgm:prSet/>
      <dgm:spPr/>
      <dgm:t>
        <a:bodyPr/>
        <a:lstStyle/>
        <a:p>
          <a:pPr algn="l"/>
          <a:endParaRPr lang="en-IN"/>
        </a:p>
      </dgm:t>
    </dgm:pt>
    <dgm:pt modelId="{4CE5A057-94C2-493B-8C27-2D4C17FDE872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Free Drugs</a:t>
          </a:r>
        </a:p>
      </dgm:t>
    </dgm:pt>
    <dgm:pt modelId="{ECA53EB4-1592-4FC0-BC0D-FEB27BFDCC62}" type="parTrans" cxnId="{DE378F40-8124-45C6-992D-DBAFEC37F7F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D51B70FC-73F2-45B7-A8AB-85907A9C9C70}" type="sibTrans" cxnId="{DE378F40-8124-45C6-992D-DBAFEC37F7F7}">
      <dgm:prSet/>
      <dgm:spPr/>
      <dgm:t>
        <a:bodyPr/>
        <a:lstStyle/>
        <a:p>
          <a:pPr algn="l"/>
          <a:endParaRPr lang="en-IN"/>
        </a:p>
      </dgm:t>
    </dgm:pt>
    <dgm:pt modelId="{179C2043-BF5A-464E-95CF-CF297CD00D1B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Financial Protection Scheme Harmonization</a:t>
          </a:r>
        </a:p>
      </dgm:t>
    </dgm:pt>
    <dgm:pt modelId="{7BA78E4C-0662-4E29-A435-84F3A31A245F}" type="parTrans" cxnId="{DBBE491F-1C4E-4970-B42A-E59A1167FB3A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D6F76D74-8963-4C9B-8DE8-CDA0E697E8EF}" type="sibTrans" cxnId="{DBBE491F-1C4E-4970-B42A-E59A1167FB3A}">
      <dgm:prSet/>
      <dgm:spPr/>
      <dgm:t>
        <a:bodyPr/>
        <a:lstStyle/>
        <a:p>
          <a:pPr algn="l"/>
          <a:endParaRPr lang="en-IN"/>
        </a:p>
      </dgm:t>
    </dgm:pt>
    <dgm:pt modelId="{3F7D4C94-497A-4808-ABDF-9827797D509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Free Diagnostics </a:t>
          </a:r>
        </a:p>
      </dgm:t>
    </dgm:pt>
    <dgm:pt modelId="{A6B1DC38-172B-4BA7-A297-A0D495678E2C}" type="parTrans" cxnId="{8B98E0CF-7D6F-43E1-A47F-A1397F41435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5D34091C-8DD1-499C-87BE-DB77D9EDBE2E}" type="sibTrans" cxnId="{8B98E0CF-7D6F-43E1-A47F-A1397F41435C}">
      <dgm:prSet/>
      <dgm:spPr/>
      <dgm:t>
        <a:bodyPr/>
        <a:lstStyle/>
        <a:p>
          <a:pPr algn="l"/>
          <a:endParaRPr lang="en-IN"/>
        </a:p>
      </dgm:t>
    </dgm:pt>
    <dgm:pt modelId="{9CF025B3-22FE-40BE-8538-21778E8DB59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IN" sz="1800" b="1" dirty="0"/>
            <a:t>E-Hospital &amp; Convergence of IT platform </a:t>
          </a:r>
        </a:p>
        <a:p>
          <a:pPr algn="ctr"/>
          <a:r>
            <a:rPr lang="en-IN" sz="1600" b="0" dirty="0"/>
            <a:t>for continuity of care </a:t>
          </a:r>
        </a:p>
      </dgm:t>
    </dgm:pt>
    <dgm:pt modelId="{2A43CD58-B798-4067-8F37-5579F44EF984}" type="parTrans" cxnId="{07FD35FD-78A5-4706-B638-5D233A47C835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n-IN"/>
        </a:p>
      </dgm:t>
    </dgm:pt>
    <dgm:pt modelId="{7CA5210A-56A2-4C56-81E3-D9E5DA620135}" type="sibTrans" cxnId="{07FD35FD-78A5-4706-B638-5D233A47C835}">
      <dgm:prSet/>
      <dgm:spPr/>
      <dgm:t>
        <a:bodyPr/>
        <a:lstStyle/>
        <a:p>
          <a:pPr algn="l"/>
          <a:endParaRPr lang="en-IN"/>
        </a:p>
      </dgm:t>
    </dgm:pt>
    <dgm:pt modelId="{0B44ED84-AB16-4FEF-A937-327C27447D0E}" type="pres">
      <dgm:prSet presAssocID="{0AC5815B-C448-498C-8B5D-461DB4C238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47E4B59-C693-4413-9F3F-3874350971AC}" type="pres">
      <dgm:prSet presAssocID="{43259982-C104-43F8-9FDA-7C27EC2AC9F1}" presName="centerShape" presStyleLbl="node0" presStyleIdx="0" presStyleCnt="1" custScaleX="90199" custScaleY="87967" custLinFactNeighborX="-2961" custLinFactNeighborY="-5007"/>
      <dgm:spPr/>
      <dgm:t>
        <a:bodyPr/>
        <a:lstStyle/>
        <a:p>
          <a:endParaRPr lang="en-IN"/>
        </a:p>
      </dgm:t>
    </dgm:pt>
    <dgm:pt modelId="{02DF88A8-9B2D-45BB-BDEC-7639A84CFC6E}" type="pres">
      <dgm:prSet presAssocID="{B24D69AF-A62D-4C87-8D6B-3F2B0F3AD39F}" presName="parTrans" presStyleLbl="bgSibTrans2D1" presStyleIdx="0" presStyleCnt="6" custScaleX="88933" custScaleY="45689" custLinFactNeighborX="5033" custLinFactNeighborY="18342"/>
      <dgm:spPr/>
      <dgm:t>
        <a:bodyPr/>
        <a:lstStyle/>
        <a:p>
          <a:endParaRPr lang="en-IN"/>
        </a:p>
      </dgm:t>
    </dgm:pt>
    <dgm:pt modelId="{183A903C-783C-40CB-841A-6608F8DD5746}" type="pres">
      <dgm:prSet presAssocID="{5D939BD8-AFF5-4436-BB9F-4039E68A6974}" presName="node" presStyleLbl="node1" presStyleIdx="0" presStyleCnt="6" custScaleX="171086" custScaleY="103283" custRadScaleRad="77367" custRadScaleInc="1714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67E137-F9F8-43EB-ACD7-01B6AA954481}" type="pres">
      <dgm:prSet presAssocID="{7BA78E4C-0662-4E29-A435-84F3A31A245F}" presName="parTrans" presStyleLbl="bgSibTrans2D1" presStyleIdx="1" presStyleCnt="6" custAng="21376093" custScaleY="49645" custLinFactNeighborX="5914" custLinFactNeighborY="-1834"/>
      <dgm:spPr/>
      <dgm:t>
        <a:bodyPr/>
        <a:lstStyle/>
        <a:p>
          <a:endParaRPr lang="en-IN"/>
        </a:p>
      </dgm:t>
    </dgm:pt>
    <dgm:pt modelId="{78DFDDD4-8563-4275-9225-7E3D95DB7100}" type="pres">
      <dgm:prSet presAssocID="{179C2043-BF5A-464E-95CF-CF297CD00D1B}" presName="node" presStyleLbl="node1" presStyleIdx="1" presStyleCnt="6" custScaleX="116911" custScaleY="103724" custRadScaleRad="86948" custRadScaleInc="-810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5A20E7-E98E-4597-A0B5-0DC288139907}" type="pres">
      <dgm:prSet presAssocID="{E8DDE009-8308-4212-BC58-E5200E1DA5B3}" presName="parTrans" presStyleLbl="bgSibTrans2D1" presStyleIdx="2" presStyleCnt="6" custAng="252481" custScaleX="58403" custScaleY="41390" custLinFactNeighborX="-10224" custLinFactNeighborY="43025"/>
      <dgm:spPr/>
      <dgm:t>
        <a:bodyPr/>
        <a:lstStyle/>
        <a:p>
          <a:endParaRPr lang="en-IN"/>
        </a:p>
      </dgm:t>
    </dgm:pt>
    <dgm:pt modelId="{D0B1CC77-FABA-4D10-9B2F-1C16EDD8C446}" type="pres">
      <dgm:prSet presAssocID="{50DC4E69-3813-4E90-BEC4-7E170A134387}" presName="node" presStyleLbl="node1" presStyleIdx="2" presStyleCnt="6" custScaleX="154164" custScaleY="102988" custRadScaleRad="68466" custRadScaleInc="15435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A18C0D-F58B-44AE-B12F-A29B1F359521}" type="pres">
      <dgm:prSet presAssocID="{A6B1DC38-172B-4BA7-A297-A0D495678E2C}" presName="parTrans" presStyleLbl="bgSibTrans2D1" presStyleIdx="3" presStyleCnt="6" custScaleX="36806" custScaleY="45357" custLinFactNeighborX="57287" custLinFactNeighborY="34848"/>
      <dgm:spPr/>
      <dgm:t>
        <a:bodyPr/>
        <a:lstStyle/>
        <a:p>
          <a:endParaRPr lang="en-IN"/>
        </a:p>
      </dgm:t>
    </dgm:pt>
    <dgm:pt modelId="{AB2A7D94-A936-4FAD-8EA3-BA82CC35BE8A}" type="pres">
      <dgm:prSet presAssocID="{3F7D4C94-497A-4808-ABDF-9827797D5098}" presName="node" presStyleLbl="node1" presStyleIdx="3" presStyleCnt="6" custScaleX="129165" custScaleY="28523" custRadScaleRad="67833" custRadScaleInc="-39899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7972FB8-127D-4781-8003-67FAAD91A93F}" type="pres">
      <dgm:prSet presAssocID="{2A43CD58-B798-4067-8F37-5579F44EF984}" presName="parTrans" presStyleLbl="bgSibTrans2D1" presStyleIdx="4" presStyleCnt="6" custScaleX="95098" custScaleY="45263" custLinFactNeighborX="-7081" custLinFactNeighborY="-5503"/>
      <dgm:spPr/>
      <dgm:t>
        <a:bodyPr/>
        <a:lstStyle/>
        <a:p>
          <a:endParaRPr lang="en-IN"/>
        </a:p>
      </dgm:t>
    </dgm:pt>
    <dgm:pt modelId="{D07B7985-1320-4EDD-9AF0-08AC995FAE7C}" type="pres">
      <dgm:prSet presAssocID="{9CF025B3-22FE-40BE-8538-21778E8DB59E}" presName="node" presStyleLbl="node1" presStyleIdx="4" presStyleCnt="6" custScaleX="114990" custScaleY="106561" custRadScaleRad="69113" custRadScaleInc="7373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5C0792-19CF-424C-966F-8724B8FE1780}" type="pres">
      <dgm:prSet presAssocID="{ECA53EB4-1592-4FC0-BC0D-FEB27BFDCC62}" presName="parTrans" presStyleLbl="bgSibTrans2D1" presStyleIdx="5" presStyleCnt="6" custScaleX="51601" custScaleY="40942" custLinFactNeighborX="-41035" custLinFactNeighborY="23844"/>
      <dgm:spPr/>
      <dgm:t>
        <a:bodyPr/>
        <a:lstStyle/>
        <a:p>
          <a:endParaRPr lang="en-IN"/>
        </a:p>
      </dgm:t>
    </dgm:pt>
    <dgm:pt modelId="{45532D5D-CE01-4CAD-BC34-DC7FEE2961DF}" type="pres">
      <dgm:prSet presAssocID="{4CE5A057-94C2-493B-8C27-2D4C17FDE872}" presName="node" presStyleLbl="node1" presStyleIdx="5" presStyleCnt="6" custScaleX="97592" custScaleY="26367" custRadScaleRad="53912" custRadScaleInc="507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6A8DC48-5729-40BB-817B-9A0BD33FFC49}" type="presOf" srcId="{3F7D4C94-497A-4808-ABDF-9827797D5098}" destId="{AB2A7D94-A936-4FAD-8EA3-BA82CC35BE8A}" srcOrd="0" destOrd="0" presId="urn:microsoft.com/office/officeart/2005/8/layout/radial4"/>
    <dgm:cxn modelId="{5F3A50AF-A774-4F33-9EAB-8FA7A8B0FAD5}" srcId="{0AC5815B-C448-498C-8B5D-461DB4C238D5}" destId="{43259982-C104-43F8-9FDA-7C27EC2AC9F1}" srcOrd="0" destOrd="0" parTransId="{AD42056F-0C31-47FB-88A3-57BF5DFD925D}" sibTransId="{0ED1768B-D0B6-4549-B797-C120EA7F0097}"/>
    <dgm:cxn modelId="{334931D9-C6A6-4A12-9F7B-CBAF3F009FC9}" type="presOf" srcId="{179C2043-BF5A-464E-95CF-CF297CD00D1B}" destId="{78DFDDD4-8563-4275-9225-7E3D95DB7100}" srcOrd="0" destOrd="0" presId="urn:microsoft.com/office/officeart/2005/8/layout/radial4"/>
    <dgm:cxn modelId="{A3E9A8C5-8A1C-43C4-93E6-68FD28E35437}" type="presOf" srcId="{9CF025B3-22FE-40BE-8538-21778E8DB59E}" destId="{D07B7985-1320-4EDD-9AF0-08AC995FAE7C}" srcOrd="0" destOrd="0" presId="urn:microsoft.com/office/officeart/2005/8/layout/radial4"/>
    <dgm:cxn modelId="{DBBE491F-1C4E-4970-B42A-E59A1167FB3A}" srcId="{43259982-C104-43F8-9FDA-7C27EC2AC9F1}" destId="{179C2043-BF5A-464E-95CF-CF297CD00D1B}" srcOrd="1" destOrd="0" parTransId="{7BA78E4C-0662-4E29-A435-84F3A31A245F}" sibTransId="{D6F76D74-8963-4C9B-8DE8-CDA0E697E8EF}"/>
    <dgm:cxn modelId="{C0BE9332-818D-4CF0-A884-23DF0401C7C1}" type="presOf" srcId="{ECA53EB4-1592-4FC0-BC0D-FEB27BFDCC62}" destId="{045C0792-19CF-424C-966F-8724B8FE1780}" srcOrd="0" destOrd="0" presId="urn:microsoft.com/office/officeart/2005/8/layout/radial4"/>
    <dgm:cxn modelId="{486D4E08-DAA8-4DAA-BCA8-CF54050CAEDD}" type="presOf" srcId="{4CE5A057-94C2-493B-8C27-2D4C17FDE872}" destId="{45532D5D-CE01-4CAD-BC34-DC7FEE2961DF}" srcOrd="0" destOrd="0" presId="urn:microsoft.com/office/officeart/2005/8/layout/radial4"/>
    <dgm:cxn modelId="{E4F3BCD1-6188-4BAD-9D71-3B2C60FDA37B}" type="presOf" srcId="{7BA78E4C-0662-4E29-A435-84F3A31A245F}" destId="{4367E137-F9F8-43EB-ACD7-01B6AA954481}" srcOrd="0" destOrd="0" presId="urn:microsoft.com/office/officeart/2005/8/layout/radial4"/>
    <dgm:cxn modelId="{7BDDC9AB-1981-4754-AB4A-02BBA1A4058F}" type="presOf" srcId="{E8DDE009-8308-4212-BC58-E5200E1DA5B3}" destId="{B45A20E7-E98E-4597-A0B5-0DC288139907}" srcOrd="0" destOrd="0" presId="urn:microsoft.com/office/officeart/2005/8/layout/radial4"/>
    <dgm:cxn modelId="{4FDB4703-3C8E-4DAF-BFBC-43D661DDD017}" type="presOf" srcId="{0AC5815B-C448-498C-8B5D-461DB4C238D5}" destId="{0B44ED84-AB16-4FEF-A937-327C27447D0E}" srcOrd="0" destOrd="0" presId="urn:microsoft.com/office/officeart/2005/8/layout/radial4"/>
    <dgm:cxn modelId="{E288FD73-D501-45C8-92BE-8FD23DD1D69E}" type="presOf" srcId="{2A43CD58-B798-4067-8F37-5579F44EF984}" destId="{27972FB8-127D-4781-8003-67FAAD91A93F}" srcOrd="0" destOrd="0" presId="urn:microsoft.com/office/officeart/2005/8/layout/radial4"/>
    <dgm:cxn modelId="{5FFE85F7-9744-47DB-B651-B9E03A1214E5}" type="presOf" srcId="{5D939BD8-AFF5-4436-BB9F-4039E68A6974}" destId="{183A903C-783C-40CB-841A-6608F8DD5746}" srcOrd="0" destOrd="0" presId="urn:microsoft.com/office/officeart/2005/8/layout/radial4"/>
    <dgm:cxn modelId="{BE609E8F-20DE-4447-B636-8F19C041D9E5}" type="presOf" srcId="{43259982-C104-43F8-9FDA-7C27EC2AC9F1}" destId="{747E4B59-C693-4413-9F3F-3874350971AC}" srcOrd="0" destOrd="0" presId="urn:microsoft.com/office/officeart/2005/8/layout/radial4"/>
    <dgm:cxn modelId="{3DD6B1E2-4EE3-4658-BDA0-305532F207BC}" srcId="{43259982-C104-43F8-9FDA-7C27EC2AC9F1}" destId="{50DC4E69-3813-4E90-BEC4-7E170A134387}" srcOrd="2" destOrd="0" parTransId="{E8DDE009-8308-4212-BC58-E5200E1DA5B3}" sibTransId="{DA1237A3-AC45-450E-9C36-23EC41C47D56}"/>
    <dgm:cxn modelId="{A5E74023-18D4-4254-B51F-339BAB9EC837}" type="presOf" srcId="{50DC4E69-3813-4E90-BEC4-7E170A134387}" destId="{D0B1CC77-FABA-4D10-9B2F-1C16EDD8C446}" srcOrd="0" destOrd="0" presId="urn:microsoft.com/office/officeart/2005/8/layout/radial4"/>
    <dgm:cxn modelId="{DE378F40-8124-45C6-992D-DBAFEC37F7F7}" srcId="{43259982-C104-43F8-9FDA-7C27EC2AC9F1}" destId="{4CE5A057-94C2-493B-8C27-2D4C17FDE872}" srcOrd="5" destOrd="0" parTransId="{ECA53EB4-1592-4FC0-BC0D-FEB27BFDCC62}" sibTransId="{D51B70FC-73F2-45B7-A8AB-85907A9C9C70}"/>
    <dgm:cxn modelId="{07FD35FD-78A5-4706-B638-5D233A47C835}" srcId="{43259982-C104-43F8-9FDA-7C27EC2AC9F1}" destId="{9CF025B3-22FE-40BE-8538-21778E8DB59E}" srcOrd="4" destOrd="0" parTransId="{2A43CD58-B798-4067-8F37-5579F44EF984}" sibTransId="{7CA5210A-56A2-4C56-81E3-D9E5DA620135}"/>
    <dgm:cxn modelId="{8B98E0CF-7D6F-43E1-A47F-A1397F41435C}" srcId="{43259982-C104-43F8-9FDA-7C27EC2AC9F1}" destId="{3F7D4C94-497A-4808-ABDF-9827797D5098}" srcOrd="3" destOrd="0" parTransId="{A6B1DC38-172B-4BA7-A297-A0D495678E2C}" sibTransId="{5D34091C-8DD1-499C-87BE-DB77D9EDBE2E}"/>
    <dgm:cxn modelId="{D5AAA12D-1D88-4782-A957-4CE99CE5933B}" type="presOf" srcId="{B24D69AF-A62D-4C87-8D6B-3F2B0F3AD39F}" destId="{02DF88A8-9B2D-45BB-BDEC-7639A84CFC6E}" srcOrd="0" destOrd="0" presId="urn:microsoft.com/office/officeart/2005/8/layout/radial4"/>
    <dgm:cxn modelId="{0E4C55BD-81B0-4B0D-B873-6F0BBC986000}" srcId="{43259982-C104-43F8-9FDA-7C27EC2AC9F1}" destId="{5D939BD8-AFF5-4436-BB9F-4039E68A6974}" srcOrd="0" destOrd="0" parTransId="{B24D69AF-A62D-4C87-8D6B-3F2B0F3AD39F}" sibTransId="{78A7B3B1-B531-44B0-AB4A-1139B8BB4075}"/>
    <dgm:cxn modelId="{591877A4-76C6-4194-91D5-AEE4587F21D2}" type="presOf" srcId="{A6B1DC38-172B-4BA7-A297-A0D495678E2C}" destId="{D5A18C0D-F58B-44AE-B12F-A29B1F359521}" srcOrd="0" destOrd="0" presId="urn:microsoft.com/office/officeart/2005/8/layout/radial4"/>
    <dgm:cxn modelId="{5EEBA20C-992C-464E-B2D2-45000AC06F46}" type="presParOf" srcId="{0B44ED84-AB16-4FEF-A937-327C27447D0E}" destId="{747E4B59-C693-4413-9F3F-3874350971AC}" srcOrd="0" destOrd="0" presId="urn:microsoft.com/office/officeart/2005/8/layout/radial4"/>
    <dgm:cxn modelId="{F858E5A0-6304-4FF2-9C7F-A66AC1FF32E5}" type="presParOf" srcId="{0B44ED84-AB16-4FEF-A937-327C27447D0E}" destId="{02DF88A8-9B2D-45BB-BDEC-7639A84CFC6E}" srcOrd="1" destOrd="0" presId="urn:microsoft.com/office/officeart/2005/8/layout/radial4"/>
    <dgm:cxn modelId="{ABEB1C12-2534-4699-B827-D0DBF4DD939E}" type="presParOf" srcId="{0B44ED84-AB16-4FEF-A937-327C27447D0E}" destId="{183A903C-783C-40CB-841A-6608F8DD5746}" srcOrd="2" destOrd="0" presId="urn:microsoft.com/office/officeart/2005/8/layout/radial4"/>
    <dgm:cxn modelId="{0A138119-C726-4E6F-B607-2BD38F1B4128}" type="presParOf" srcId="{0B44ED84-AB16-4FEF-A937-327C27447D0E}" destId="{4367E137-F9F8-43EB-ACD7-01B6AA954481}" srcOrd="3" destOrd="0" presId="urn:microsoft.com/office/officeart/2005/8/layout/radial4"/>
    <dgm:cxn modelId="{733F8B91-1DF7-4EFE-8E97-FA70C77E3377}" type="presParOf" srcId="{0B44ED84-AB16-4FEF-A937-327C27447D0E}" destId="{78DFDDD4-8563-4275-9225-7E3D95DB7100}" srcOrd="4" destOrd="0" presId="urn:microsoft.com/office/officeart/2005/8/layout/radial4"/>
    <dgm:cxn modelId="{09995953-5529-4F6C-ABD2-24BA63695C24}" type="presParOf" srcId="{0B44ED84-AB16-4FEF-A937-327C27447D0E}" destId="{B45A20E7-E98E-4597-A0B5-0DC288139907}" srcOrd="5" destOrd="0" presId="urn:microsoft.com/office/officeart/2005/8/layout/radial4"/>
    <dgm:cxn modelId="{70621214-5396-409F-A9F3-894BBE6433D2}" type="presParOf" srcId="{0B44ED84-AB16-4FEF-A937-327C27447D0E}" destId="{D0B1CC77-FABA-4D10-9B2F-1C16EDD8C446}" srcOrd="6" destOrd="0" presId="urn:microsoft.com/office/officeart/2005/8/layout/radial4"/>
    <dgm:cxn modelId="{D738CA3B-EB3E-4DE8-8FEA-82B8B8ED064C}" type="presParOf" srcId="{0B44ED84-AB16-4FEF-A937-327C27447D0E}" destId="{D5A18C0D-F58B-44AE-B12F-A29B1F359521}" srcOrd="7" destOrd="0" presId="urn:microsoft.com/office/officeart/2005/8/layout/radial4"/>
    <dgm:cxn modelId="{5B542C5E-B2AA-4265-8DFB-B75C845D3827}" type="presParOf" srcId="{0B44ED84-AB16-4FEF-A937-327C27447D0E}" destId="{AB2A7D94-A936-4FAD-8EA3-BA82CC35BE8A}" srcOrd="8" destOrd="0" presId="urn:microsoft.com/office/officeart/2005/8/layout/radial4"/>
    <dgm:cxn modelId="{4483C5ED-130F-4157-8A39-BD6076110B3A}" type="presParOf" srcId="{0B44ED84-AB16-4FEF-A937-327C27447D0E}" destId="{27972FB8-127D-4781-8003-67FAAD91A93F}" srcOrd="9" destOrd="0" presId="urn:microsoft.com/office/officeart/2005/8/layout/radial4"/>
    <dgm:cxn modelId="{26DCE408-7A99-4C04-AE0F-4BDAC1D2BA7D}" type="presParOf" srcId="{0B44ED84-AB16-4FEF-A937-327C27447D0E}" destId="{D07B7985-1320-4EDD-9AF0-08AC995FAE7C}" srcOrd="10" destOrd="0" presId="urn:microsoft.com/office/officeart/2005/8/layout/radial4"/>
    <dgm:cxn modelId="{A6990BD5-7037-4729-83F2-BEA5633691AD}" type="presParOf" srcId="{0B44ED84-AB16-4FEF-A937-327C27447D0E}" destId="{045C0792-19CF-424C-966F-8724B8FE1780}" srcOrd="11" destOrd="0" presId="urn:microsoft.com/office/officeart/2005/8/layout/radial4"/>
    <dgm:cxn modelId="{CD957034-08BF-4A12-A6CA-D1A3F0B31772}" type="presParOf" srcId="{0B44ED84-AB16-4FEF-A937-327C27447D0E}" destId="{45532D5D-CE01-4CAD-BC34-DC7FEE2961D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710A94-FD9C-4626-A241-CA860F6F2A89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</dgm:pt>
    <dgm:pt modelId="{5793B2B2-8591-46CB-9430-8CFB94062004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marL="0" algn="l"/>
          <a:r>
            <a: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and Wellness Centres(HWCs)</a:t>
          </a:r>
        </a:p>
        <a:p>
          <a:pPr marL="85725" indent="0" algn="l"/>
          <a:r>
            <a:rPr lang="en-IN" sz="1800" dirty="0"/>
            <a:t>Developed through Increased infrastructure and resources for Health Sub-Centres at 5000 population in rural  areas</a:t>
          </a:r>
        </a:p>
      </dgm:t>
    </dgm:pt>
    <dgm:pt modelId="{0744FCC2-60F9-4A37-A4FF-2617F4B00B9C}" type="parTrans" cxnId="{43BB4E7C-888C-494E-B689-05B87BC2304B}">
      <dgm:prSet/>
      <dgm:spPr/>
      <dgm:t>
        <a:bodyPr/>
        <a:lstStyle/>
        <a:p>
          <a:endParaRPr lang="en-IN"/>
        </a:p>
      </dgm:t>
    </dgm:pt>
    <dgm:pt modelId="{D57C9D71-B119-411A-BF2B-B1151C3753FB}" type="sibTrans" cxnId="{43BB4E7C-888C-494E-B689-05B87BC2304B}">
      <dgm:prSet/>
      <dgm:spPr/>
      <dgm:t>
        <a:bodyPr/>
        <a:lstStyle/>
        <a:p>
          <a:endParaRPr lang="en-IN"/>
        </a:p>
      </dgm:t>
    </dgm:pt>
    <dgm:pt modelId="{1BDB41BA-88D8-4A98-B0EE-9512B0A9F49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marL="0" algn="l"/>
          <a:r>
            <a: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of Providers</a:t>
          </a:r>
        </a:p>
        <a:p>
          <a:pPr marL="85725" indent="0" algn="l"/>
          <a:r>
            <a:rPr lang="en-IN" sz="1800" dirty="0">
              <a:solidFill>
                <a:schemeClr val="tx1"/>
              </a:solidFill>
            </a:rPr>
            <a:t>Graduate Nurses in Addition to Five ASHAs, ANMs and Male Health Worker</a:t>
          </a:r>
        </a:p>
      </dgm:t>
    </dgm:pt>
    <dgm:pt modelId="{3E4800FE-4BAB-42EB-A4B0-C30B768EBE61}" type="parTrans" cxnId="{8EDAA56C-F16F-459A-B683-090397423E66}">
      <dgm:prSet/>
      <dgm:spPr/>
      <dgm:t>
        <a:bodyPr/>
        <a:lstStyle/>
        <a:p>
          <a:endParaRPr lang="en-IN"/>
        </a:p>
      </dgm:t>
    </dgm:pt>
    <dgm:pt modelId="{5B467EA9-207F-48B7-95FB-4C444734F8D8}" type="sibTrans" cxnId="{8EDAA56C-F16F-459A-B683-090397423E66}">
      <dgm:prSet/>
      <dgm:spPr/>
      <dgm:t>
        <a:bodyPr/>
        <a:lstStyle/>
        <a:p>
          <a:endParaRPr lang="en-IN"/>
        </a:p>
      </dgm:t>
    </dgm:pt>
    <dgm:pt modelId="{A7C1B5A3-ED6E-4CA9-9646-8227DB8E5304}">
      <dgm:prSet phldrT="[Text]" custT="1"/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</a:gradFill>
      </dgm:spPr>
      <dgm:t>
        <a:bodyPr/>
        <a:lstStyle/>
        <a:p>
          <a:pPr marL="0" algn="l"/>
          <a:r>
            <a: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quality training</a:t>
          </a:r>
          <a:r>
            <a:rPr lang="en-IN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185738" indent="0" algn="l"/>
          <a:r>
            <a:rPr lang="en-IN" sz="1800" dirty="0">
              <a:solidFill>
                <a:schemeClr val="tx1"/>
              </a:solidFill>
              <a:effectLst/>
            </a:rPr>
            <a:t>For expansion of services  through Bridge Programme and others</a:t>
          </a:r>
          <a:r>
            <a:rPr lang="en-IN" sz="1800" dirty="0">
              <a:solidFill>
                <a:schemeClr val="tx1"/>
              </a:solidFill>
            </a:rPr>
            <a:t> </a:t>
          </a:r>
        </a:p>
      </dgm:t>
    </dgm:pt>
    <dgm:pt modelId="{E6F8A059-4381-47EC-9CC3-67BA8EED2201}" type="parTrans" cxnId="{7282FA16-B408-42D6-B614-E075EBBE7F2D}">
      <dgm:prSet/>
      <dgm:spPr/>
      <dgm:t>
        <a:bodyPr/>
        <a:lstStyle/>
        <a:p>
          <a:endParaRPr lang="en-IN"/>
        </a:p>
      </dgm:t>
    </dgm:pt>
    <dgm:pt modelId="{3513BECF-0379-403A-AB08-E45694AB73C7}" type="sibTrans" cxnId="{7282FA16-B408-42D6-B614-E075EBBE7F2D}">
      <dgm:prSet/>
      <dgm:spPr/>
      <dgm:t>
        <a:bodyPr/>
        <a:lstStyle/>
        <a:p>
          <a:endParaRPr lang="en-IN"/>
        </a:p>
      </dgm:t>
    </dgm:pt>
    <dgm:pt modelId="{F02ED28A-CAE6-47F0-856B-20F6195441E2}">
      <dgm:prSet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/>
            </a:gs>
          </a:gsLst>
        </a:gradFill>
      </dgm:spPr>
      <dgm:t>
        <a:bodyPr/>
        <a:lstStyle/>
        <a:p>
          <a:pPr marL="0" algn="l"/>
          <a:r>
            <a:rPr lang="en-I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 have free access to</a:t>
          </a:r>
        </a:p>
        <a:p>
          <a:pPr marL="185738" indent="0" algn="l"/>
          <a:r>
            <a:rPr lang="en-IN" sz="1800" b="0" dirty="0">
              <a:solidFill>
                <a:schemeClr val="tx1"/>
              </a:solidFill>
            </a:rPr>
            <a:t>Universal Screening, Prevention and  Management of Maternal and Child Health, Communicable, Non-Communicable Diseases in rural remote areas  </a:t>
          </a:r>
          <a:endParaRPr lang="en-IN" sz="2000" b="0" dirty="0">
            <a:solidFill>
              <a:schemeClr val="tx1"/>
            </a:solidFill>
          </a:endParaRPr>
        </a:p>
      </dgm:t>
    </dgm:pt>
    <dgm:pt modelId="{FC0E55E3-EF0B-4F7A-B7FC-2A8E32FF5B71}" type="parTrans" cxnId="{3D159EF0-FD04-41CB-869C-941E98B719F1}">
      <dgm:prSet/>
      <dgm:spPr/>
      <dgm:t>
        <a:bodyPr/>
        <a:lstStyle/>
        <a:p>
          <a:endParaRPr lang="en-IN"/>
        </a:p>
      </dgm:t>
    </dgm:pt>
    <dgm:pt modelId="{535EA172-EBAC-4678-826E-56E6FF66AEBF}" type="sibTrans" cxnId="{3D159EF0-FD04-41CB-869C-941E98B719F1}">
      <dgm:prSet/>
      <dgm:spPr/>
      <dgm:t>
        <a:bodyPr/>
        <a:lstStyle/>
        <a:p>
          <a:endParaRPr lang="en-IN"/>
        </a:p>
      </dgm:t>
    </dgm:pt>
    <dgm:pt modelId="{D2092D41-709B-4B3D-BFD3-1BA6DE962BD3}" type="pres">
      <dgm:prSet presAssocID="{59710A94-FD9C-4626-A241-CA860F6F2A89}" presName="Name0" presStyleCnt="0">
        <dgm:presLayoutVars>
          <dgm:dir/>
          <dgm:resizeHandles val="exact"/>
        </dgm:presLayoutVars>
      </dgm:prSet>
      <dgm:spPr/>
    </dgm:pt>
    <dgm:pt modelId="{C1280DA7-AC5E-44EF-A837-BDD9718C9BC1}" type="pres">
      <dgm:prSet presAssocID="{5793B2B2-8591-46CB-9430-8CFB94062004}" presName="node" presStyleLbl="node1" presStyleIdx="0" presStyleCnt="4" custScaleX="86971" custScaleY="90167" custLinFactX="16761" custLinFactNeighborX="1000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B7A135E-8655-48A3-B669-1DC154F9E80B}" type="pres">
      <dgm:prSet presAssocID="{D57C9D71-B119-411A-BF2B-B1151C3753FB}" presName="sibTrans" presStyleCnt="0"/>
      <dgm:spPr/>
    </dgm:pt>
    <dgm:pt modelId="{9615E9FB-D8D2-4682-8E4E-E6D0B222B20B}" type="pres">
      <dgm:prSet presAssocID="{1BDB41BA-88D8-4A98-B0EE-9512B0A9F499}" presName="node" presStyleLbl="node1" presStyleIdx="1" presStyleCnt="4" custScaleX="66994" custScaleY="90167" custLinFactX="9281" custLinFactNeighborX="100000" custLinFactNeighborY="23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5FEB45-DA69-42EE-BBCD-544AF07BEBAD}" type="pres">
      <dgm:prSet presAssocID="{5B467EA9-207F-48B7-95FB-4C444734F8D8}" presName="sibTrans" presStyleCnt="0"/>
      <dgm:spPr/>
    </dgm:pt>
    <dgm:pt modelId="{E16F326F-EDB2-4BC7-9896-2B0C7CA58BB6}" type="pres">
      <dgm:prSet presAssocID="{A7C1B5A3-ED6E-4CA9-9646-8227DB8E5304}" presName="node" presStyleLbl="node1" presStyleIdx="2" presStyleCnt="4" custScaleX="67523" custScaleY="89010" custLinFactNeighborX="78211" custLinFactNeighborY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7E36DB-4645-4D0D-8D17-A0FDA53AE0EE}" type="pres">
      <dgm:prSet presAssocID="{3513BECF-0379-403A-AB08-E45694AB73C7}" presName="sibTrans" presStyleCnt="0"/>
      <dgm:spPr/>
    </dgm:pt>
    <dgm:pt modelId="{4B8C8B04-5BF5-4BD0-9AA5-D7924075BAF5}" type="pres">
      <dgm:prSet presAssocID="{F02ED28A-CAE6-47F0-856B-20F6195441E2}" presName="node" presStyleLbl="node1" presStyleIdx="3" presStyleCnt="4" custScaleX="101130" custScaleY="83226" custLinFactNeighborX="-75045" custLinFactNeighborY="462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17061F0-F62D-40F3-9DFD-A05FBF50FB15}" type="presOf" srcId="{A7C1B5A3-ED6E-4CA9-9646-8227DB8E5304}" destId="{E16F326F-EDB2-4BC7-9896-2B0C7CA58BB6}" srcOrd="0" destOrd="0" presId="urn:microsoft.com/office/officeart/2005/8/layout/hList6"/>
    <dgm:cxn modelId="{435866F9-3746-42FC-B751-D6E4ED215D8E}" type="presOf" srcId="{1BDB41BA-88D8-4A98-B0EE-9512B0A9F499}" destId="{9615E9FB-D8D2-4682-8E4E-E6D0B222B20B}" srcOrd="0" destOrd="0" presId="urn:microsoft.com/office/officeart/2005/8/layout/hList6"/>
    <dgm:cxn modelId="{8EDAA56C-F16F-459A-B683-090397423E66}" srcId="{59710A94-FD9C-4626-A241-CA860F6F2A89}" destId="{1BDB41BA-88D8-4A98-B0EE-9512B0A9F499}" srcOrd="1" destOrd="0" parTransId="{3E4800FE-4BAB-42EB-A4B0-C30B768EBE61}" sibTransId="{5B467EA9-207F-48B7-95FB-4C444734F8D8}"/>
    <dgm:cxn modelId="{3D159EF0-FD04-41CB-869C-941E98B719F1}" srcId="{59710A94-FD9C-4626-A241-CA860F6F2A89}" destId="{F02ED28A-CAE6-47F0-856B-20F6195441E2}" srcOrd="3" destOrd="0" parTransId="{FC0E55E3-EF0B-4F7A-B7FC-2A8E32FF5B71}" sibTransId="{535EA172-EBAC-4678-826E-56E6FF66AEBF}"/>
    <dgm:cxn modelId="{43BB4E7C-888C-494E-B689-05B87BC2304B}" srcId="{59710A94-FD9C-4626-A241-CA860F6F2A89}" destId="{5793B2B2-8591-46CB-9430-8CFB94062004}" srcOrd="0" destOrd="0" parTransId="{0744FCC2-60F9-4A37-A4FF-2617F4B00B9C}" sibTransId="{D57C9D71-B119-411A-BF2B-B1151C3753FB}"/>
    <dgm:cxn modelId="{7282FA16-B408-42D6-B614-E075EBBE7F2D}" srcId="{59710A94-FD9C-4626-A241-CA860F6F2A89}" destId="{A7C1B5A3-ED6E-4CA9-9646-8227DB8E5304}" srcOrd="2" destOrd="0" parTransId="{E6F8A059-4381-47EC-9CC3-67BA8EED2201}" sibTransId="{3513BECF-0379-403A-AB08-E45694AB73C7}"/>
    <dgm:cxn modelId="{CF13A0CB-A117-41E1-9431-18715A656BAA}" type="presOf" srcId="{F02ED28A-CAE6-47F0-856B-20F6195441E2}" destId="{4B8C8B04-5BF5-4BD0-9AA5-D7924075BAF5}" srcOrd="0" destOrd="0" presId="urn:microsoft.com/office/officeart/2005/8/layout/hList6"/>
    <dgm:cxn modelId="{F3DCDA3C-4A85-4D0F-8A5A-84D58162EBF7}" type="presOf" srcId="{59710A94-FD9C-4626-A241-CA860F6F2A89}" destId="{D2092D41-709B-4B3D-BFD3-1BA6DE962BD3}" srcOrd="0" destOrd="0" presId="urn:microsoft.com/office/officeart/2005/8/layout/hList6"/>
    <dgm:cxn modelId="{227A7151-86BC-4116-8374-218D0787E031}" type="presOf" srcId="{5793B2B2-8591-46CB-9430-8CFB94062004}" destId="{C1280DA7-AC5E-44EF-A837-BDD9718C9BC1}" srcOrd="0" destOrd="0" presId="urn:microsoft.com/office/officeart/2005/8/layout/hList6"/>
    <dgm:cxn modelId="{B429178F-522C-448A-90D7-D409B292349E}" type="presParOf" srcId="{D2092D41-709B-4B3D-BFD3-1BA6DE962BD3}" destId="{C1280DA7-AC5E-44EF-A837-BDD9718C9BC1}" srcOrd="0" destOrd="0" presId="urn:microsoft.com/office/officeart/2005/8/layout/hList6"/>
    <dgm:cxn modelId="{5B41DE72-A6F1-4402-AC2C-6B297F495A94}" type="presParOf" srcId="{D2092D41-709B-4B3D-BFD3-1BA6DE962BD3}" destId="{EB7A135E-8655-48A3-B669-1DC154F9E80B}" srcOrd="1" destOrd="0" presId="urn:microsoft.com/office/officeart/2005/8/layout/hList6"/>
    <dgm:cxn modelId="{29AF3760-C2AE-414D-B952-C39F73864589}" type="presParOf" srcId="{D2092D41-709B-4B3D-BFD3-1BA6DE962BD3}" destId="{9615E9FB-D8D2-4682-8E4E-E6D0B222B20B}" srcOrd="2" destOrd="0" presId="urn:microsoft.com/office/officeart/2005/8/layout/hList6"/>
    <dgm:cxn modelId="{E7DB3475-7180-4D87-BDFC-E1991249BB1C}" type="presParOf" srcId="{D2092D41-709B-4B3D-BFD3-1BA6DE962BD3}" destId="{DF5FEB45-DA69-42EE-BBCD-544AF07BEBAD}" srcOrd="3" destOrd="0" presId="urn:microsoft.com/office/officeart/2005/8/layout/hList6"/>
    <dgm:cxn modelId="{F9B8DA2B-17EA-4366-AC3C-AC6729EF64AB}" type="presParOf" srcId="{D2092D41-709B-4B3D-BFD3-1BA6DE962BD3}" destId="{E16F326F-EDB2-4BC7-9896-2B0C7CA58BB6}" srcOrd="4" destOrd="0" presId="urn:microsoft.com/office/officeart/2005/8/layout/hList6"/>
    <dgm:cxn modelId="{85AE19C9-1BB4-43EA-957C-770B8C2025F3}" type="presParOf" srcId="{D2092D41-709B-4B3D-BFD3-1BA6DE962BD3}" destId="{3E7E36DB-4645-4D0D-8D17-A0FDA53AE0EE}" srcOrd="5" destOrd="0" presId="urn:microsoft.com/office/officeart/2005/8/layout/hList6"/>
    <dgm:cxn modelId="{D905C71D-0ED1-4A6A-9E71-E1F24FDC5716}" type="presParOf" srcId="{D2092D41-709B-4B3D-BFD3-1BA6DE962BD3}" destId="{4B8C8B04-5BF5-4BD0-9AA5-D7924075BAF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BF3B9-1DF5-42D2-B457-385EB1F8A0E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5C2472-5A38-4924-AAB3-4EC6B4DC68E6}" type="pres">
      <dgm:prSet presAssocID="{9E1BF3B9-1DF5-42D2-B457-385EB1F8A0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</dgm:ptLst>
  <dgm:cxnLst>
    <dgm:cxn modelId="{4F277D1A-65C1-48ED-A20E-B1D3AE3B3EE5}" type="presOf" srcId="{9E1BF3B9-1DF5-42D2-B457-385EB1F8A0E4}" destId="{895C2472-5A38-4924-AAB3-4EC6B4DC68E6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E4B59-C693-4413-9F3F-3874350971AC}">
      <dsp:nvSpPr>
        <dsp:cNvPr id="0" name=""/>
        <dsp:cNvSpPr/>
      </dsp:nvSpPr>
      <dsp:spPr>
        <a:xfrm>
          <a:off x="4131325" y="2751043"/>
          <a:ext cx="2132160" cy="2079399"/>
        </a:xfrm>
        <a:prstGeom prst="ellipse">
          <a:avLst/>
        </a:prstGeom>
        <a:solidFill>
          <a:schemeClr val="bg2">
            <a:lumMod val="25000"/>
          </a:schemeClr>
        </a:solidFill>
        <a:ln w="15875" cap="rnd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Arogya Karnataka</a:t>
          </a:r>
        </a:p>
      </dsp:txBody>
      <dsp:txXfrm>
        <a:off x="4443573" y="3055564"/>
        <a:ext cx="1507664" cy="1470357"/>
      </dsp:txXfrm>
    </dsp:sp>
    <dsp:sp modelId="{02DF88A8-9B2D-45BB-BDEC-7639A84CFC6E}">
      <dsp:nvSpPr>
        <dsp:cNvPr id="0" name=""/>
        <dsp:cNvSpPr/>
      </dsp:nvSpPr>
      <dsp:spPr>
        <a:xfrm rot="13802213">
          <a:off x="3592379" y="2426639"/>
          <a:ext cx="1099042" cy="307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A903C-783C-40CB-841A-6608F8DD5746}">
      <dsp:nvSpPr>
        <dsp:cNvPr id="0" name=""/>
        <dsp:cNvSpPr/>
      </dsp:nvSpPr>
      <dsp:spPr>
        <a:xfrm>
          <a:off x="2267355" y="1299770"/>
          <a:ext cx="2830939" cy="13672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HR Reforms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/>
            <a:t>DNB, Bidding of Specialists, filling positions - field level functionaries </a:t>
          </a:r>
        </a:p>
      </dsp:txBody>
      <dsp:txXfrm>
        <a:off x="2307399" y="1339814"/>
        <a:ext cx="2750851" cy="1287121"/>
      </dsp:txXfrm>
    </dsp:sp>
    <dsp:sp modelId="{4367E137-F9F8-43EB-ACD7-01B6AA954481}">
      <dsp:nvSpPr>
        <dsp:cNvPr id="0" name=""/>
        <dsp:cNvSpPr/>
      </dsp:nvSpPr>
      <dsp:spPr>
        <a:xfrm rot="10904861">
          <a:off x="2456899" y="3419547"/>
          <a:ext cx="1685428" cy="33445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DDD4-8563-4275-9225-7E3D95DB7100}">
      <dsp:nvSpPr>
        <dsp:cNvPr id="0" name=""/>
        <dsp:cNvSpPr/>
      </dsp:nvSpPr>
      <dsp:spPr>
        <a:xfrm>
          <a:off x="1393817" y="2832137"/>
          <a:ext cx="1934512" cy="13730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Financial Protection Scheme Harmonization</a:t>
          </a:r>
        </a:p>
      </dsp:txBody>
      <dsp:txXfrm>
        <a:off x="1434032" y="2872352"/>
        <a:ext cx="1854082" cy="1292616"/>
      </dsp:txXfrm>
    </dsp:sp>
    <dsp:sp modelId="{B45A20E7-E98E-4597-A0B5-0DC288139907}">
      <dsp:nvSpPr>
        <dsp:cNvPr id="0" name=""/>
        <dsp:cNvSpPr/>
      </dsp:nvSpPr>
      <dsp:spPr>
        <a:xfrm rot="18694614">
          <a:off x="5770520" y="2597910"/>
          <a:ext cx="670661" cy="27884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1CC77-FABA-4D10-9B2F-1C16EDD8C446}">
      <dsp:nvSpPr>
        <dsp:cNvPr id="0" name=""/>
        <dsp:cNvSpPr/>
      </dsp:nvSpPr>
      <dsp:spPr>
        <a:xfrm>
          <a:off x="5296277" y="1309506"/>
          <a:ext cx="2550933" cy="13633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Comprehensive Primary Health Care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/>
            <a:t>Health and Wellness Centres</a:t>
          </a:r>
        </a:p>
      </dsp:txBody>
      <dsp:txXfrm>
        <a:off x="5336207" y="1349436"/>
        <a:ext cx="2471073" cy="1283444"/>
      </dsp:txXfrm>
    </dsp:sp>
    <dsp:sp modelId="{D5A18C0D-F58B-44AE-B12F-A29B1F359521}">
      <dsp:nvSpPr>
        <dsp:cNvPr id="0" name=""/>
        <dsp:cNvSpPr/>
      </dsp:nvSpPr>
      <dsp:spPr>
        <a:xfrm rot="9513207">
          <a:off x="4052305" y="4505130"/>
          <a:ext cx="439913" cy="3055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A7D94-A936-4FAD-8EA3-BA82CC35BE8A}">
      <dsp:nvSpPr>
        <dsp:cNvPr id="0" name=""/>
        <dsp:cNvSpPr/>
      </dsp:nvSpPr>
      <dsp:spPr>
        <a:xfrm>
          <a:off x="1962684" y="4452865"/>
          <a:ext cx="2137277" cy="3775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Free Diagnostics </a:t>
          </a:r>
        </a:p>
      </dsp:txBody>
      <dsp:txXfrm>
        <a:off x="1973743" y="4463924"/>
        <a:ext cx="2115159" cy="355455"/>
      </dsp:txXfrm>
    </dsp:sp>
    <dsp:sp modelId="{27972FB8-127D-4781-8003-67FAAD91A93F}">
      <dsp:nvSpPr>
        <dsp:cNvPr id="0" name=""/>
        <dsp:cNvSpPr/>
      </dsp:nvSpPr>
      <dsp:spPr>
        <a:xfrm rot="21291812">
          <a:off x="6273215" y="3432160"/>
          <a:ext cx="1400884" cy="30493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7985-1320-4EDD-9AF0-08AC995FAE7C}">
      <dsp:nvSpPr>
        <dsp:cNvPr id="0" name=""/>
        <dsp:cNvSpPr/>
      </dsp:nvSpPr>
      <dsp:spPr>
        <a:xfrm>
          <a:off x="6860195" y="2850458"/>
          <a:ext cx="1902725" cy="14106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E-Hospital &amp; Convergence of IT platform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0" kern="1200" dirty="0"/>
            <a:t>for continuity of care </a:t>
          </a:r>
        </a:p>
      </dsp:txBody>
      <dsp:txXfrm>
        <a:off x="6901510" y="2891773"/>
        <a:ext cx="1820095" cy="1327971"/>
      </dsp:txXfrm>
    </dsp:sp>
    <dsp:sp modelId="{045C0792-19CF-424C-966F-8724B8FE1780}">
      <dsp:nvSpPr>
        <dsp:cNvPr id="0" name=""/>
        <dsp:cNvSpPr/>
      </dsp:nvSpPr>
      <dsp:spPr>
        <a:xfrm rot="1358311">
          <a:off x="6006017" y="4462995"/>
          <a:ext cx="578141" cy="27582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32D5D-CE01-4CAD-BC34-DC7FEE2961DF}">
      <dsp:nvSpPr>
        <dsp:cNvPr id="0" name=""/>
        <dsp:cNvSpPr/>
      </dsp:nvSpPr>
      <dsp:spPr>
        <a:xfrm>
          <a:off x="6464466" y="4481386"/>
          <a:ext cx="1614843" cy="349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/>
            <a:t>Free Drugs</a:t>
          </a:r>
        </a:p>
      </dsp:txBody>
      <dsp:txXfrm>
        <a:off x="6474689" y="4491609"/>
        <a:ext cx="1594397" cy="328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80DA7-AC5E-44EF-A837-BDD9718C9BC1}">
      <dsp:nvSpPr>
        <dsp:cNvPr id="0" name=""/>
        <dsp:cNvSpPr/>
      </dsp:nvSpPr>
      <dsp:spPr>
        <a:xfrm rot="16200000">
          <a:off x="-159855" y="1145503"/>
          <a:ext cx="4454520" cy="2649292"/>
        </a:xfrm>
        <a:prstGeom prst="flowChartManualOperation">
          <a:avLst/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Health and Wellness Centres(HWCs)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/>
            <a:t>Developed through Increased infrastructure and resources for Health Sub-Centres at 5000 population in rural  areas</a:t>
          </a:r>
        </a:p>
      </dsp:txBody>
      <dsp:txXfrm rot="5400000">
        <a:off x="742759" y="1133793"/>
        <a:ext cx="2649292" cy="2672712"/>
      </dsp:txXfrm>
    </dsp:sp>
    <dsp:sp modelId="{9615E9FB-D8D2-4682-8E4E-E6D0B222B20B}">
      <dsp:nvSpPr>
        <dsp:cNvPr id="0" name=""/>
        <dsp:cNvSpPr/>
      </dsp:nvSpPr>
      <dsp:spPr>
        <a:xfrm rot="16200000">
          <a:off x="2185778" y="1564089"/>
          <a:ext cx="4454520" cy="2040757"/>
        </a:xfrm>
        <a:prstGeom prst="flowChartManualOperation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of Providers</a:t>
          </a:r>
        </a:p>
        <a:p>
          <a:pPr marL="85725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</a:rPr>
            <a:t>Graduate Nurses in Addition to Five ASHAs, ANMs and Male Health Worker</a:t>
          </a:r>
        </a:p>
      </dsp:txBody>
      <dsp:txXfrm rot="5400000">
        <a:off x="3392659" y="1248112"/>
        <a:ext cx="2040757" cy="2672712"/>
      </dsp:txXfrm>
    </dsp:sp>
    <dsp:sp modelId="{E16F326F-EDB2-4BC7-9896-2B0C7CA58BB6}">
      <dsp:nvSpPr>
        <dsp:cNvPr id="0" name=""/>
        <dsp:cNvSpPr/>
      </dsp:nvSpPr>
      <dsp:spPr>
        <a:xfrm rot="16200000">
          <a:off x="4159140" y="1441763"/>
          <a:ext cx="4397361" cy="2056871"/>
        </a:xfrm>
        <a:prstGeom prst="flowChartManualOperati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High quality training</a:t>
          </a:r>
          <a:r>
            <a:rPr lang="en-IN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>
              <a:solidFill>
                <a:schemeClr val="tx1"/>
              </a:solidFill>
              <a:effectLst/>
            </a:rPr>
            <a:t>For expansion of services  through Bridge Programme and others</a:t>
          </a:r>
          <a:r>
            <a:rPr lang="en-IN" sz="1800" kern="1200" dirty="0">
              <a:solidFill>
                <a:schemeClr val="tx1"/>
              </a:solidFill>
            </a:rPr>
            <a:t> </a:t>
          </a:r>
        </a:p>
      </dsp:txBody>
      <dsp:txXfrm rot="5400000">
        <a:off x="5329385" y="1150990"/>
        <a:ext cx="2056871" cy="2638417"/>
      </dsp:txXfrm>
    </dsp:sp>
    <dsp:sp modelId="{4B8C8B04-5BF5-4BD0-9AA5-D7924075BAF5}">
      <dsp:nvSpPr>
        <dsp:cNvPr id="0" name=""/>
        <dsp:cNvSpPr/>
      </dsp:nvSpPr>
      <dsp:spPr>
        <a:xfrm rot="16200000">
          <a:off x="6749079" y="1158289"/>
          <a:ext cx="4111614" cy="3080600"/>
        </a:xfrm>
        <a:prstGeom prst="flowChartManualOperation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/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People have free access to</a:t>
          </a:r>
        </a:p>
        <a:p>
          <a:pPr marL="1857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0" kern="1200" dirty="0">
              <a:solidFill>
                <a:schemeClr val="tx1"/>
              </a:solidFill>
            </a:rPr>
            <a:t>Universal Screening, Prevention and  Management of Maternal and Child Health, Communicable, Non-Communicable Diseases in rural remote areas  </a:t>
          </a:r>
          <a:endParaRPr lang="en-IN" sz="2000" b="0" kern="1200" dirty="0">
            <a:solidFill>
              <a:schemeClr val="tx1"/>
            </a:solidFill>
          </a:endParaRPr>
        </a:p>
      </dsp:txBody>
      <dsp:txXfrm rot="5400000">
        <a:off x="7264586" y="1465105"/>
        <a:ext cx="3080600" cy="2466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BBD8A-DFA4-427F-A4F4-ED968D34AAF9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7F0D-BC3D-4FDA-8EDF-1EEBAE711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11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17F0D-BC3D-4FDA-8EDF-1EEBAE7113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A9FCEF-FA25-4DD1-B715-28D74E614C6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5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17F0D-BC3D-4FDA-8EDF-1EEBAE7113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6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7F0D-BC3D-4FDA-8EDF-1EEBAE71137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8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4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63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6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06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334364"/>
            <a:ext cx="11442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2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8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4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335-FE34-497A-A756-6CE348FBDC6B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BC042A-D7FD-4015-AF26-4E1DAB71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5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8612" y="2710543"/>
            <a:ext cx="10482262" cy="143691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000" b="1" dirty="0"/>
              <a:t>Health and Wellness Centres</a:t>
            </a:r>
            <a:r>
              <a:rPr lang="en-IN" sz="4000" dirty="0"/>
              <a:t/>
            </a:r>
            <a:br>
              <a:rPr lang="en-IN" sz="4000" dirty="0"/>
            </a:br>
            <a:r>
              <a:rPr lang="en-IN" sz="4000" b="1" spc="-100" dirty="0">
                <a:solidFill>
                  <a:schemeClr val="tx2"/>
                </a:solidFill>
              </a:rPr>
              <a:t>the first port of call for </a:t>
            </a:r>
            <a:br>
              <a:rPr lang="en-IN" sz="4000" b="1" spc="-100" dirty="0">
                <a:solidFill>
                  <a:schemeClr val="tx2"/>
                </a:solidFill>
              </a:rPr>
            </a:br>
            <a:r>
              <a:rPr lang="en-IN" sz="4000" b="1" spc="-100" dirty="0">
                <a:solidFill>
                  <a:schemeClr val="tx2"/>
                </a:solidFill>
              </a:rPr>
              <a:t>Comprehensive Primary Health Care (CPHC)  towards “Arogya Karnataka</a:t>
            </a:r>
            <a:r>
              <a:rPr lang="en-IN" sz="4000" dirty="0"/>
              <a:t>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7346" y="4617040"/>
            <a:ext cx="8023640" cy="1540566"/>
          </a:xfrm>
        </p:spPr>
        <p:txBody>
          <a:bodyPr>
            <a:noAutofit/>
          </a:bodyPr>
          <a:lstStyle/>
          <a:p>
            <a:pPr algn="ctr"/>
            <a:r>
              <a:rPr lang="en-IN" sz="2800" b="1" i="1" dirty="0">
                <a:solidFill>
                  <a:schemeClr val="accent1">
                    <a:lumMod val="75000"/>
                  </a:schemeClr>
                </a:solidFill>
              </a:rPr>
              <a:t>National Health Mission </a:t>
            </a:r>
          </a:p>
          <a:p>
            <a:pPr algn="ctr"/>
            <a:r>
              <a:rPr lang="en-IN" sz="2800" b="1" i="1" dirty="0">
                <a:solidFill>
                  <a:schemeClr val="accent1">
                    <a:lumMod val="75000"/>
                  </a:schemeClr>
                </a:solidFill>
              </a:rPr>
              <a:t>Department of Health and Family Welfare, Government of Karnataka</a:t>
            </a:r>
          </a:p>
          <a:p>
            <a:pPr algn="ctr"/>
            <a:r>
              <a:rPr lang="en-IN" sz="2800" b="1" i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pic>
        <p:nvPicPr>
          <p:cNvPr id="7" name="Picture 6" descr="Image result for government of karnataka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73" y="118753"/>
            <a:ext cx="1582879" cy="156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332ADEAA-D7FD-4D2B-9D09-094597D0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7" r="8868" b="3232"/>
          <a:stretch/>
        </p:blipFill>
        <p:spPr bwMode="auto">
          <a:xfrm>
            <a:off x="9699564" y="-72063"/>
            <a:ext cx="2492436" cy="196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99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5123D28-0CE8-4B24-A172-1043C420D292}"/>
              </a:ext>
            </a:extLst>
          </p:cNvPr>
          <p:cNvSpPr txBox="1">
            <a:spLocks/>
          </p:cNvSpPr>
          <p:nvPr/>
        </p:nvSpPr>
        <p:spPr>
          <a:xfrm>
            <a:off x="1250856" y="2"/>
            <a:ext cx="10941144" cy="11898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Steps in Implementation of Health and Wellness Centres </a:t>
            </a:r>
          </a:p>
          <a:p>
            <a:r>
              <a:rPr lang="en-IN" sz="3000" dirty="0"/>
              <a:t>as pilots in Mysore &amp; </a:t>
            </a:r>
            <a:r>
              <a:rPr lang="en-IN" sz="3000" dirty="0" err="1"/>
              <a:t>Raichur</a:t>
            </a:r>
            <a:endParaRPr lang="en-IN" sz="3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2AD292-D73D-4A2B-A89F-87B593E21E34}"/>
              </a:ext>
            </a:extLst>
          </p:cNvPr>
          <p:cNvSpPr/>
          <p:nvPr/>
        </p:nvSpPr>
        <p:spPr>
          <a:xfrm>
            <a:off x="3724754" y="1379908"/>
            <a:ext cx="633378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6 Ensuring Infrastructure &amp; Resources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EF4D724C-E2A3-49B5-A9A9-4A9237FE3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5058" y="2202704"/>
            <a:ext cx="3954483" cy="3311013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IN" sz="2000" b="1" dirty="0"/>
              <a:t>Buildings and Civil Repair</a:t>
            </a:r>
          </a:p>
          <a:p>
            <a:pPr>
              <a:spcBef>
                <a:spcPts val="0"/>
              </a:spcBef>
            </a:pPr>
            <a:r>
              <a:rPr lang="en-IN" sz="1600" dirty="0"/>
              <a:t>One room for Mid Level Health Providers (MLHP), Additional Toilet and fittings as per to Type 1 HSC (IPHS)  </a:t>
            </a:r>
          </a:p>
          <a:p>
            <a:pPr>
              <a:spcBef>
                <a:spcPts val="0"/>
              </a:spcBef>
            </a:pPr>
            <a:r>
              <a:rPr lang="en-IN" sz="1600" dirty="0"/>
              <a:t>Type 2 HSC (IPHS) in 5-6 delivery points of Mysore and </a:t>
            </a:r>
            <a:r>
              <a:rPr lang="en-IN" sz="1600" dirty="0" err="1"/>
              <a:t>Raichur</a:t>
            </a:r>
            <a:r>
              <a:rPr lang="en-IN" sz="1600" dirty="0"/>
              <a:t> for HWCs serving as delivery points </a:t>
            </a:r>
          </a:p>
          <a:p>
            <a:pPr>
              <a:spcBef>
                <a:spcPts val="0"/>
              </a:spcBef>
            </a:pPr>
            <a:r>
              <a:rPr lang="en-IN" sz="1600" dirty="0"/>
              <a:t>Private rented buildings taken where no government buildings available for HSCs.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ED953899-0C7B-4FA4-B701-B082EC607007}"/>
              </a:ext>
            </a:extLst>
          </p:cNvPr>
          <p:cNvSpPr txBox="1">
            <a:spLocks/>
          </p:cNvSpPr>
          <p:nvPr/>
        </p:nvSpPr>
        <p:spPr>
          <a:xfrm>
            <a:off x="6462817" y="2202704"/>
            <a:ext cx="5115624" cy="3311013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ctr"/>
            <a:r>
              <a:rPr lang="en-IN" sz="2000" b="1" dirty="0"/>
              <a:t>Drugs  and Equipment</a:t>
            </a:r>
          </a:p>
          <a:p>
            <a:pPr marL="342900" indent="-342900">
              <a:buFont typeface="Wingdings 3" charset="2"/>
              <a:buChar char=""/>
            </a:pPr>
            <a:r>
              <a:rPr lang="en-IN" sz="1600" dirty="0"/>
              <a:t>Standard list of Clinical Equipment, Lab Equipment, Furniture, fixtures, Linens and Consumables prepared as per IPHS</a:t>
            </a:r>
          </a:p>
          <a:p>
            <a:pPr marL="342900" indent="-342900">
              <a:buFont typeface="Wingdings 3" charset="2"/>
              <a:buChar char=""/>
            </a:pPr>
            <a:r>
              <a:rPr lang="en-IN" sz="1600" dirty="0"/>
              <a:t>Procurement based on HSC wise Needs Assessment</a:t>
            </a:r>
          </a:p>
          <a:p>
            <a:pPr marL="342900" indent="-342900">
              <a:buFont typeface="Wingdings 3" charset="2"/>
              <a:buChar char=""/>
            </a:pPr>
            <a:r>
              <a:rPr lang="en-IN" sz="1600" dirty="0"/>
              <a:t>State Norms for Technical and Procurement Specifications by Karnataka Drug Ware House Logistics Society </a:t>
            </a:r>
          </a:p>
          <a:p>
            <a:pPr marL="342900" indent="-342900">
              <a:buFont typeface="Wingdings 3" charset="2"/>
              <a:buChar char=""/>
            </a:pPr>
            <a:r>
              <a:rPr lang="en-IN" sz="1600" dirty="0"/>
              <a:t>10% stock of Drugs as per PHC-EDL to be supplied from Jan 2018 onward </a:t>
            </a:r>
          </a:p>
          <a:p>
            <a:r>
              <a:rPr lang="en-IN" sz="1600" dirty="0"/>
              <a:t>	</a:t>
            </a:r>
            <a:r>
              <a:rPr lang="en-IN" sz="1400" dirty="0"/>
              <a:t>(subject to initiation of service delivery)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E845B7E-18F3-43DE-8931-06FC93262FB7}"/>
              </a:ext>
            </a:extLst>
          </p:cNvPr>
          <p:cNvSpPr/>
          <p:nvPr/>
        </p:nvSpPr>
        <p:spPr>
          <a:xfrm>
            <a:off x="2790640" y="6410579"/>
            <a:ext cx="6378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i="1" dirty="0"/>
              <a:t>IPHS – Indian Public Health Standards; HSC - Health Sub-Centre </a:t>
            </a:r>
          </a:p>
        </p:txBody>
      </p:sp>
    </p:spTree>
    <p:extLst>
      <p:ext uri="{BB962C8B-B14F-4D97-AF65-F5344CB8AC3E}">
        <p14:creationId xmlns:p14="http://schemas.microsoft.com/office/powerpoint/2010/main" val="39076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2F2A9E-BA3D-4ECA-8C49-4F0627AE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62134"/>
            <a:ext cx="8915400" cy="3777622"/>
          </a:xfrm>
        </p:spPr>
        <p:txBody>
          <a:bodyPr/>
          <a:lstStyle/>
          <a:p>
            <a:pPr lvl="0">
              <a:buClr>
                <a:srgbClr val="A53010"/>
              </a:buClr>
              <a:buFont typeface="Wingdings" pitchFamily="2" charset="2"/>
              <a:buChar char="Ø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Only BSc Nursing/Post Basic Nursing Personnel Identified as Mid Level Healthcare Providers</a:t>
            </a:r>
          </a:p>
          <a:p>
            <a:pPr lvl="0">
              <a:buClr>
                <a:srgbClr val="A53010"/>
              </a:buClr>
              <a:buFont typeface="Wingdings" pitchFamily="2" charset="2"/>
              <a:buChar char="ü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Good Response and robust selection</a:t>
            </a:r>
          </a:p>
          <a:p>
            <a:pPr lvl="1">
              <a:buClr>
                <a:srgbClr val="A53010"/>
              </a:buClr>
              <a:buFont typeface="Wingdings" pitchFamily="2" charset="2"/>
              <a:buChar char="ü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State Planned Local –District Level Selection of candidates</a:t>
            </a:r>
          </a:p>
          <a:p>
            <a:pPr lvl="1">
              <a:buClr>
                <a:srgbClr val="A53010"/>
              </a:buClr>
              <a:buFont typeface="Wingdings" pitchFamily="2" charset="2"/>
              <a:buChar char="ü"/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Selection based on written exam/interview and willingness to serve in rural and remotest areas to ensure minimum attrition and drop outs</a:t>
            </a:r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4CE43EC-9429-4B16-A83A-31D5CDC172DF}"/>
              </a:ext>
            </a:extLst>
          </p:cNvPr>
          <p:cNvSpPr txBox="1">
            <a:spLocks/>
          </p:cNvSpPr>
          <p:nvPr/>
        </p:nvSpPr>
        <p:spPr>
          <a:xfrm>
            <a:off x="1250856" y="2"/>
            <a:ext cx="10941144" cy="11898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Steps in Implementation of Health and Wellness Centres </a:t>
            </a:r>
          </a:p>
          <a:p>
            <a:r>
              <a:rPr lang="en-IN" sz="3000" dirty="0"/>
              <a:t>as pilots in Mysore &amp; </a:t>
            </a:r>
            <a:r>
              <a:rPr lang="en-IN" sz="3000" dirty="0" err="1"/>
              <a:t>Raichur</a:t>
            </a:r>
            <a:endParaRPr lang="en-IN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B5E70F4-AE2C-4A9D-85A2-6860261563F9}"/>
              </a:ext>
            </a:extLst>
          </p:cNvPr>
          <p:cNvSpPr/>
          <p:nvPr/>
        </p:nvSpPr>
        <p:spPr>
          <a:xfrm>
            <a:off x="3051623" y="1284906"/>
            <a:ext cx="6753772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7: Building Human Resources and Skills </a:t>
            </a: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xmlns="" id="{5F95007F-0EBC-4CC2-AE92-A38CFEAAE869}"/>
              </a:ext>
            </a:extLst>
          </p:cNvPr>
          <p:cNvSpPr/>
          <p:nvPr/>
        </p:nvSpPr>
        <p:spPr>
          <a:xfrm>
            <a:off x="4098286" y="3725630"/>
            <a:ext cx="6845940" cy="2905363"/>
          </a:xfrm>
          <a:prstGeom prst="irregularSeal2">
            <a:avLst/>
          </a:prstGeom>
          <a:solidFill>
            <a:srgbClr val="FFE38B"/>
          </a:solidFill>
          <a:ln>
            <a:solidFill>
              <a:srgbClr val="C00000"/>
            </a:solidFill>
          </a:ln>
        </p:spPr>
        <p:txBody>
          <a:bodyPr wrap="square" lIns="72000" tIns="0" rIns="0" bIns="0" anchor="ctr">
            <a:spAutoFit/>
          </a:bodyPr>
          <a:lstStyle/>
          <a:p>
            <a:pPr lvl="0">
              <a:buClr>
                <a:srgbClr val="A53010"/>
              </a:buClr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Deviation from </a:t>
            </a:r>
            <a:r>
              <a:rPr lang="en-IN" b="1" dirty="0" err="1">
                <a:solidFill>
                  <a:schemeClr val="bg2">
                    <a:lumMod val="10000"/>
                  </a:schemeClr>
                </a:solidFill>
              </a:rPr>
              <a:t>MoHFW</a:t>
            </a: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 Guidelines</a:t>
            </a:r>
          </a:p>
          <a:p>
            <a:pPr lvl="0">
              <a:buClr>
                <a:srgbClr val="A53010"/>
              </a:buClr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</a:rPr>
              <a:t> which specify centralized state level selection flexibility of hiring even GNMs</a:t>
            </a:r>
          </a:p>
        </p:txBody>
      </p:sp>
    </p:spTree>
    <p:extLst>
      <p:ext uri="{BB962C8B-B14F-4D97-AF65-F5344CB8AC3E}">
        <p14:creationId xmlns:p14="http://schemas.microsoft.com/office/powerpoint/2010/main" val="18801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C938D4-9D58-4D56-8E1B-6FCABE1ACBBC}"/>
              </a:ext>
            </a:extLst>
          </p:cNvPr>
          <p:cNvSpPr txBox="1">
            <a:spLocks/>
          </p:cNvSpPr>
          <p:nvPr/>
        </p:nvSpPr>
        <p:spPr>
          <a:xfrm>
            <a:off x="1394859" y="-1"/>
            <a:ext cx="10797141" cy="124301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  Early Activities accomplished by Nurse </a:t>
            </a:r>
          </a:p>
          <a:p>
            <a:r>
              <a:rPr lang="en-IN" dirty="0"/>
              <a:t>Mid Level Healthcare Providers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E489420-E8F8-4B7F-9E73-A632E755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632" y="1174543"/>
            <a:ext cx="6287368" cy="56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4D1776A9-8822-49ED-9998-86F057A99818}"/>
              </a:ext>
            </a:extLst>
          </p:cNvPr>
          <p:cNvSpPr txBox="1">
            <a:spLocks/>
          </p:cNvSpPr>
          <p:nvPr/>
        </p:nvSpPr>
        <p:spPr>
          <a:xfrm>
            <a:off x="1519889" y="1379537"/>
            <a:ext cx="4384743" cy="5178425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l"/>
            <a:r>
              <a:rPr lang="en-IN" b="0" dirty="0"/>
              <a:t>Team Building, Orientation Session with ASHAs, ANMs and Gram Panchayat Members on</a:t>
            </a:r>
          </a:p>
          <a:p>
            <a:pPr marL="442913" indent="-257175" algn="l">
              <a:buFont typeface="Wingdings 3" charset="2"/>
              <a:buChar char=""/>
            </a:pPr>
            <a:r>
              <a:rPr lang="en-IN" sz="1800" b="0" dirty="0"/>
              <a:t>Roles and Responsibilities of Mid Level Providers</a:t>
            </a:r>
          </a:p>
          <a:p>
            <a:pPr marL="442913" indent="-257175" algn="l">
              <a:buFont typeface="Wingdings 3" charset="2"/>
              <a:buChar char=""/>
            </a:pPr>
            <a:r>
              <a:rPr lang="en-IN" sz="1800" b="0" dirty="0"/>
              <a:t>Concept of Bridge Programme</a:t>
            </a:r>
          </a:p>
          <a:p>
            <a:pPr marL="442913" indent="-257175" algn="l">
              <a:buFont typeface="Wingdings 3" charset="2"/>
              <a:buChar char=""/>
            </a:pPr>
            <a:r>
              <a:rPr lang="en-IN" sz="1800" b="0" dirty="0"/>
              <a:t>Functions of the Team </a:t>
            </a:r>
          </a:p>
          <a:p>
            <a:pPr marL="342900" indent="-342900" algn="l">
              <a:buFont typeface="Wingdings 3" charset="2"/>
              <a:buChar char=""/>
            </a:pPr>
            <a:endParaRPr lang="en-IN" b="0" dirty="0"/>
          </a:p>
          <a:p>
            <a:pPr algn="l"/>
            <a:r>
              <a:rPr lang="en-IN" b="0" dirty="0"/>
              <a:t>Targeted Community immersion &amp; acceptance by existing field functionaries, VHSNC &amp; GP members in 105 HWCs</a:t>
            </a:r>
          </a:p>
        </p:txBody>
      </p:sp>
    </p:spTree>
    <p:extLst>
      <p:ext uri="{BB962C8B-B14F-4D97-AF65-F5344CB8AC3E}">
        <p14:creationId xmlns:p14="http://schemas.microsoft.com/office/powerpoint/2010/main" val="332537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F9F62-66EA-46F7-8112-8AA5E808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0"/>
            <a:ext cx="10834687" cy="1214438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Identification of Programme Study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CD6CF5-33CE-47A9-BF9B-F50F9009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305" y="1409700"/>
            <a:ext cx="4825608" cy="454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tx1"/>
                </a:solidFill>
              </a:rPr>
              <a:t>Karnataka: The only state to harness </a:t>
            </a:r>
            <a:r>
              <a:rPr lang="en-IN" b="1" dirty="0">
                <a:solidFill>
                  <a:schemeClr val="tx1"/>
                </a:solidFill>
              </a:rPr>
              <a:t>Medical Colleges as Centre of Excellence </a:t>
            </a:r>
            <a:r>
              <a:rPr lang="en-IN" dirty="0">
                <a:solidFill>
                  <a:schemeClr val="tx1"/>
                </a:solidFill>
              </a:rPr>
              <a:t>in trainings as Programme Study Centres (PSCs) for </a:t>
            </a:r>
            <a:r>
              <a:rPr lang="en-IN" dirty="0" smtClean="0">
                <a:solidFill>
                  <a:schemeClr val="tx1"/>
                </a:solidFill>
              </a:rPr>
              <a:t>Certificate course in Community Health.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0363C5-846A-41E8-9110-9FA94590E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640" y1="35202" x2="20640" y2="35202"/>
                        <a14:foregroundMark x1="20640" y1="35202" x2="20640" y2="35202"/>
                        <a14:foregroundMark x1="30935" y1="45000" x2="30935" y2="45000"/>
                        <a14:foregroundMark x1="30935" y1="45000" x2="30935" y2="45000"/>
                        <a14:foregroundMark x1="33783" y1="55645" x2="33783" y2="55645"/>
                        <a14:foregroundMark x1="33783" y1="55645" x2="33783" y2="55645"/>
                        <a14:foregroundMark x1="33783" y1="55645" x2="33783" y2="55645"/>
                        <a14:foregroundMark x1="31984" y1="60403" x2="31984" y2="60403"/>
                        <a14:foregroundMark x1="41779" y1="70847" x2="41779" y2="70847"/>
                        <a14:foregroundMark x1="48776" y1="53952" x2="48776" y2="53952"/>
                        <a14:foregroundMark x1="53173" y1="50403" x2="53173" y2="50403"/>
                        <a14:foregroundMark x1="56522" y1="59798" x2="56522" y2="59798"/>
                        <a14:foregroundMark x1="56522" y1="59798" x2="56522" y2="59798"/>
                        <a14:foregroundMark x1="56522" y1="59798" x2="56522" y2="59798"/>
                        <a14:foregroundMark x1="56522" y1="59798" x2="56522" y2="59798"/>
                        <a14:foregroundMark x1="58821" y1="46452" x2="58821" y2="46452"/>
                        <a14:foregroundMark x1="58821" y1="46452" x2="58821" y2="46452"/>
                        <a14:foregroundMark x1="58071" y1="46452" x2="58071" y2="46452"/>
                        <a14:foregroundMark x1="48226" y1="41452" x2="48226" y2="41452"/>
                        <a14:foregroundMark x1="48226" y1="41452" x2="48226" y2="41452"/>
                        <a14:foregroundMark x1="38681" y1="40645" x2="38681" y2="40645"/>
                        <a14:foregroundMark x1="38681" y1="40645" x2="38681" y2="40645"/>
                        <a14:foregroundMark x1="38431" y1="40645" x2="38431" y2="40645"/>
                        <a14:foregroundMark x1="40780" y1="46653" x2="40780" y2="46653"/>
                        <a14:foregroundMark x1="40780" y1="46653" x2="40780" y2="46653"/>
                        <a14:foregroundMark x1="43078" y1="23750" x2="43078" y2="23750"/>
                        <a14:foregroundMark x1="43078" y1="23750" x2="43078" y2="23750"/>
                        <a14:foregroundMark x1="42829" y1="23750" x2="42829" y2="23750"/>
                        <a14:foregroundMark x1="42829" y1="23750" x2="42829" y2="23750"/>
                        <a14:foregroundMark x1="22689" y1="38145" x2="22689" y2="38145"/>
                        <a14:foregroundMark x1="21139" y1="49798" x2="21139" y2="49798"/>
                        <a14:foregroundMark x1="21139" y1="49798" x2="21139" y2="49798"/>
                        <a14:foregroundMark x1="27336" y1="64597" x2="27336" y2="64597"/>
                        <a14:foregroundMark x1="27336" y1="64597" x2="27336" y2="64597"/>
                        <a14:foregroundMark x1="27086" y1="71895" x2="27086" y2="71895"/>
                        <a14:foregroundMark x1="27086" y1="71895" x2="27086" y2="71895"/>
                        <a14:foregroundMark x1="35082" y1="82903" x2="35082" y2="82903"/>
                        <a14:foregroundMark x1="35082" y1="82903" x2="35082" y2="82903"/>
                        <a14:foregroundMark x1="35082" y1="82903" x2="76912" y2="79597"/>
                        <a14:foregroundMark x1="54423" y1="64153" x2="54423" y2="64153"/>
                        <a14:foregroundMark x1="46677" y1="53952" x2="46677" y2="53952"/>
                        <a14:foregroundMark x1="80510" y1="70847" x2="80510" y2="70847"/>
                        <a14:foregroundMark x1="67616" y1="62097" x2="67616" y2="62097"/>
                        <a14:foregroundMark x1="72514" y1="61452" x2="72514" y2="61452"/>
                        <a14:foregroundMark x1="85407" y1="75847" x2="85407" y2="75847"/>
                        <a14:foregroundMark x1="74063" y1="74597" x2="74063" y2="74597"/>
                        <a14:foregroundMark x1="42329" y1="72298" x2="42329" y2="72298"/>
                        <a14:foregroundMark x1="42329" y1="86653" x2="42329" y2="86653"/>
                        <a14:foregroundMark x1="67366" y1="93548" x2="67366" y2="93548"/>
                        <a14:foregroundMark x1="71464" y1="93347" x2="71464" y2="93347"/>
                        <a14:foregroundMark x1="41779" y1="90645" x2="41779" y2="90645"/>
                        <a14:foregroundMark x1="24238" y1="53952" x2="24238" y2="53952"/>
                        <a14:foregroundMark x1="29635" y1="34597" x2="29635" y2="34597"/>
                        <a14:foregroundMark x1="22439" y1="28548" x2="46177" y2="27903"/>
                        <a14:foregroundMark x1="59370" y1="26895" x2="59370" y2="26895"/>
                        <a14:foregroundMark x1="19090" y1="52903" x2="19590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-475"/>
          <a:stretch/>
        </p:blipFill>
        <p:spPr>
          <a:xfrm>
            <a:off x="6278195" y="1578500"/>
            <a:ext cx="3005137" cy="37433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8226D4-B9B4-4E9D-BE6F-5D5BB34AA343}"/>
              </a:ext>
            </a:extLst>
          </p:cNvPr>
          <p:cNvSpPr/>
          <p:nvPr/>
        </p:nvSpPr>
        <p:spPr>
          <a:xfrm>
            <a:off x="9226964" y="1536174"/>
            <a:ext cx="27003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 err="1"/>
              <a:t>Bidar</a:t>
            </a:r>
            <a:r>
              <a:rPr lang="en-US" sz="1600" dirty="0"/>
              <a:t> Institute of Medical Sciences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Gulbarga Institute of Medical Sciences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 err="1"/>
              <a:t>Raichur</a:t>
            </a:r>
            <a:r>
              <a:rPr lang="en-US" sz="1600" dirty="0"/>
              <a:t> Institute of Medical Sciences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 err="1"/>
              <a:t>Koppal</a:t>
            </a:r>
            <a:r>
              <a:rPr lang="en-US" sz="1600" dirty="0"/>
              <a:t> Institute of Medical Sciences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District Hospital, </a:t>
            </a:r>
            <a:r>
              <a:rPr lang="en-US" sz="1600" dirty="0" err="1"/>
              <a:t>Tumkur</a:t>
            </a:r>
            <a:endParaRPr lang="en-US" sz="16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KC General Hospital, Bangalore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General Hospital, Jayanagar, Bangalore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1600" dirty="0"/>
              <a:t>Mysore Institute of Medical Sciences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xmlns="" id="{18F7BFFC-DCCF-434E-8E32-408CAAE11A35}"/>
              </a:ext>
            </a:extLst>
          </p:cNvPr>
          <p:cNvSpPr/>
          <p:nvPr/>
        </p:nvSpPr>
        <p:spPr>
          <a:xfrm>
            <a:off x="1321139" y="3968401"/>
            <a:ext cx="6845940" cy="2351961"/>
          </a:xfrm>
          <a:prstGeom prst="irregularSeal2">
            <a:avLst/>
          </a:prstGeom>
          <a:solidFill>
            <a:srgbClr val="FFE38B"/>
          </a:solidFill>
          <a:ln>
            <a:solidFill>
              <a:srgbClr val="C00000"/>
            </a:solidFill>
          </a:ln>
        </p:spPr>
        <p:txBody>
          <a:bodyPr wrap="square" lIns="72000" tIns="0" rIns="0" bIns="0" anchor="ctr">
            <a:spAutoFit/>
          </a:bodyPr>
          <a:lstStyle/>
          <a:p>
            <a:pPr lvl="0">
              <a:buClr>
                <a:srgbClr val="A53010"/>
              </a:buClr>
            </a:pP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Deviation from </a:t>
            </a:r>
            <a:r>
              <a:rPr lang="en-IN" b="1" dirty="0" err="1">
                <a:solidFill>
                  <a:schemeClr val="bg2">
                    <a:lumMod val="10000"/>
                  </a:schemeClr>
                </a:solidFill>
              </a:rPr>
              <a:t>MoHFW</a:t>
            </a:r>
            <a:r>
              <a:rPr lang="en-IN" b="1" dirty="0">
                <a:solidFill>
                  <a:schemeClr val="bg2">
                    <a:lumMod val="10000"/>
                  </a:schemeClr>
                </a:solidFill>
              </a:rPr>
              <a:t> Guidelines</a:t>
            </a:r>
          </a:p>
          <a:p>
            <a:pPr lvl="0">
              <a:buClr>
                <a:srgbClr val="A53010"/>
              </a:buClr>
            </a:pPr>
            <a:r>
              <a:rPr lang="en-IN" sz="1600" dirty="0">
                <a:solidFill>
                  <a:schemeClr val="bg2">
                    <a:lumMod val="10000"/>
                  </a:schemeClr>
                </a:solidFill>
              </a:rPr>
              <a:t>which specify using only &gt; 100 bedded District Hospitals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C0BDDE0-CE2B-4F71-9DFE-4A91F9209C83}"/>
              </a:ext>
            </a:extLst>
          </p:cNvPr>
          <p:cNvCxnSpPr/>
          <p:nvPr/>
        </p:nvCxnSpPr>
        <p:spPr>
          <a:xfrm>
            <a:off x="8460807" y="1700213"/>
            <a:ext cx="7661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60A5838-F12C-4BBA-AB59-40664AD4B76A}"/>
              </a:ext>
            </a:extLst>
          </p:cNvPr>
          <p:cNvCxnSpPr/>
          <p:nvPr/>
        </p:nvCxnSpPr>
        <p:spPr>
          <a:xfrm>
            <a:off x="8372475" y="2214563"/>
            <a:ext cx="8544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9C0F436-11DD-4777-B90B-63B19333F41F}"/>
              </a:ext>
            </a:extLst>
          </p:cNvPr>
          <p:cNvCxnSpPr/>
          <p:nvPr/>
        </p:nvCxnSpPr>
        <p:spPr>
          <a:xfrm flipV="1">
            <a:off x="8243888" y="2686050"/>
            <a:ext cx="983076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ECBC7AC-5AF3-45F5-90EB-B096260199E3}"/>
              </a:ext>
            </a:extLst>
          </p:cNvPr>
          <p:cNvCxnSpPr/>
          <p:nvPr/>
        </p:nvCxnSpPr>
        <p:spPr>
          <a:xfrm>
            <a:off x="7752187" y="3182407"/>
            <a:ext cx="1474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A22007E-E45B-4E6C-A361-AAFF2C7C0144}"/>
              </a:ext>
            </a:extLst>
          </p:cNvPr>
          <p:cNvCxnSpPr/>
          <p:nvPr/>
        </p:nvCxnSpPr>
        <p:spPr>
          <a:xfrm flipV="1">
            <a:off x="8243888" y="3683000"/>
            <a:ext cx="983076" cy="488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51D433D-6208-4243-BAE4-8C2DA47C6BE8}"/>
              </a:ext>
            </a:extLst>
          </p:cNvPr>
          <p:cNvCxnSpPr/>
          <p:nvPr/>
        </p:nvCxnSpPr>
        <p:spPr>
          <a:xfrm flipV="1">
            <a:off x="8534010" y="3936475"/>
            <a:ext cx="692954" cy="496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3C63793-AF9B-436A-B66E-E51FA2BF9F1A}"/>
              </a:ext>
            </a:extLst>
          </p:cNvPr>
          <p:cNvCxnSpPr/>
          <p:nvPr/>
        </p:nvCxnSpPr>
        <p:spPr>
          <a:xfrm flipV="1">
            <a:off x="8679071" y="4391820"/>
            <a:ext cx="547893" cy="14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E83EACF-8746-4555-A530-3C2B0C2DEA92}"/>
              </a:ext>
            </a:extLst>
          </p:cNvPr>
          <p:cNvCxnSpPr/>
          <p:nvPr/>
        </p:nvCxnSpPr>
        <p:spPr>
          <a:xfrm flipV="1">
            <a:off x="7979397" y="4943475"/>
            <a:ext cx="1247567" cy="13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AABC8-7B13-4B47-9B84-DEBDF99A9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1" y="0"/>
            <a:ext cx="10858499" cy="128270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Training under the Bridge Course in </a:t>
            </a:r>
            <a:r>
              <a:rPr lang="en-US" sz="3200" b="1">
                <a:solidFill>
                  <a:schemeClr val="tx1"/>
                </a:solidFill>
              </a:rPr>
              <a:t>Community Health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E:\I Phase\Raichur\UHC Photos\Bridge Programme\2017-06-03 11.45.57.jpg">
            <a:extLst>
              <a:ext uri="{FF2B5EF4-FFF2-40B4-BE49-F238E27FC236}">
                <a16:creationId xmlns:a16="http://schemas.microsoft.com/office/drawing/2014/main" xmlns="" id="{5F91FC51-71BF-4DC9-8DB1-39BE1BD18DEE}"/>
              </a:ext>
            </a:extLst>
          </p:cNvPr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90759" y="1414463"/>
            <a:ext cx="8286750" cy="487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651" y="1980333"/>
            <a:ext cx="7730660" cy="487766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9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1A3F0B-EF7B-4B97-9B7D-499C57E70A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888" y="1001814"/>
            <a:ext cx="9061316" cy="521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A8A556-33AD-4D44-A620-D4DC702DCE92}"/>
              </a:ext>
            </a:extLst>
          </p:cNvPr>
          <p:cNvSpPr txBox="1"/>
          <p:nvPr/>
        </p:nvSpPr>
        <p:spPr>
          <a:xfrm>
            <a:off x="1457325" y="15725"/>
            <a:ext cx="10734675" cy="115782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Post- Branding Look- Health &amp; Wellness Centers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BF2BC9-BCC2-49FB-8725-BB0737226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125" y="1076746"/>
            <a:ext cx="8506413" cy="560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23ADE6-FFF3-48FA-A0E3-BDA5B40576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256" y="1192527"/>
            <a:ext cx="8798497" cy="549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879914-6730-4CBC-A326-CA704587F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060" y="1245696"/>
            <a:ext cx="8917930" cy="558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3A6C4A-8856-49E5-8DB6-B54086CB5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631" y="1283932"/>
            <a:ext cx="7086895" cy="552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28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F0E3DE-AF22-491E-B04B-66AE128F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C:\Users\SECRET~1\AppData\Local\Temp\Rar$DIa0.678\IMG-20170412-WA0002.jpg">
            <a:extLst>
              <a:ext uri="{FF2B5EF4-FFF2-40B4-BE49-F238E27FC236}">
                <a16:creationId xmlns:a16="http://schemas.microsoft.com/office/drawing/2014/main" xmlns="" id="{92DD6BB8-9D91-420C-A114-3AAB6233BEA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851" y="1402723"/>
            <a:ext cx="7054371" cy="3994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4" descr="C:\Users\SECRET~1\AppData\Local\Temp\Rar$DIa0.579\IMG-20170509-WA0002.jpg">
            <a:extLst>
              <a:ext uri="{FF2B5EF4-FFF2-40B4-BE49-F238E27FC236}">
                <a16:creationId xmlns:a16="http://schemas.microsoft.com/office/drawing/2014/main" xmlns="" id="{6B254DE2-9E53-435B-92A9-853C7AF387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7700" y="1231899"/>
            <a:ext cx="7397272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CD5A0C7-F90D-4F9B-BA30-11F15208827F}"/>
              </a:ext>
            </a:extLst>
          </p:cNvPr>
          <p:cNvSpPr txBox="1">
            <a:spLocks/>
          </p:cNvSpPr>
          <p:nvPr/>
        </p:nvSpPr>
        <p:spPr>
          <a:xfrm>
            <a:off x="1157288" y="0"/>
            <a:ext cx="11034712" cy="12318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NCD Screening by Nurse Mid Level Healthcare Providers</a:t>
            </a:r>
          </a:p>
        </p:txBody>
      </p:sp>
    </p:spTree>
    <p:extLst>
      <p:ext uri="{BB962C8B-B14F-4D97-AF65-F5344CB8AC3E}">
        <p14:creationId xmlns:p14="http://schemas.microsoft.com/office/powerpoint/2010/main" val="14186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189EDC5-9776-4E3F-9C48-543990BC01D2}"/>
              </a:ext>
            </a:extLst>
          </p:cNvPr>
          <p:cNvSpPr txBox="1">
            <a:spLocks/>
          </p:cNvSpPr>
          <p:nvPr/>
        </p:nvSpPr>
        <p:spPr>
          <a:xfrm>
            <a:off x="1585913" y="19267"/>
            <a:ext cx="10606087" cy="109515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/>
              <a:t>Building Digital Platforms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1F7E7EA-573F-49F6-9633-DFB1651CCD17}"/>
              </a:ext>
            </a:extLst>
          </p:cNvPr>
          <p:cNvSpPr txBox="1">
            <a:spLocks/>
          </p:cNvSpPr>
          <p:nvPr/>
        </p:nvSpPr>
        <p:spPr>
          <a:xfrm>
            <a:off x="1901824" y="1587969"/>
            <a:ext cx="4356101" cy="4868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ANMOL and NCD app institutionalized</a:t>
            </a:r>
          </a:p>
          <a:p>
            <a:r>
              <a:rPr lang="en-US" sz="2000" dirty="0"/>
              <a:t>Desktops/ tablets and internet connectivity made available at HWCs.</a:t>
            </a:r>
          </a:p>
          <a:p>
            <a:r>
              <a:rPr lang="en-US" sz="2000" dirty="0"/>
              <a:t>Two representatives from each district given hands-on training by Dell Team who in turn have trained MOs/MLHPS/MPWs in their respective districts.</a:t>
            </a:r>
          </a:p>
          <a:p>
            <a:r>
              <a:rPr lang="en-US" sz="2000" dirty="0"/>
              <a:t>400 Tablets given to ASHAs and trained on use of digital app for NCD risk assessment.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C80311C-0B64-4123-9CE2-631118AB3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16" r="612" b="4634"/>
          <a:stretch/>
        </p:blipFill>
        <p:spPr bwMode="auto">
          <a:xfrm>
            <a:off x="6486525" y="1396954"/>
            <a:ext cx="5576887" cy="530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8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1" y="1244600"/>
            <a:ext cx="558800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A7650-7860-46DE-9E1C-34A7C6BA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0"/>
            <a:ext cx="10160000" cy="1104902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Community Outreach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641" y="2114551"/>
            <a:ext cx="5937019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71713" y="1244600"/>
            <a:ext cx="4192587" cy="54991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ASHA</a:t>
            </a:r>
          </a:p>
          <a:p>
            <a:pPr>
              <a:spcBef>
                <a:spcPts val="0"/>
              </a:spcBef>
            </a:pPr>
            <a:r>
              <a:rPr lang="en-US" dirty="0"/>
              <a:t>Enabled progress in all Community Outreach activities for HWCs</a:t>
            </a:r>
          </a:p>
          <a:p>
            <a:pPr>
              <a:spcBef>
                <a:spcPts val="0"/>
              </a:spcBef>
            </a:pPr>
            <a:r>
              <a:rPr lang="en-US" dirty="0"/>
              <a:t>Community Needs Assessment of population, line listed ~5 lakh persons from 2 blocks</a:t>
            </a:r>
          </a:p>
          <a:p>
            <a:pPr>
              <a:spcBef>
                <a:spcPts val="0"/>
              </a:spcBef>
            </a:pPr>
            <a:r>
              <a:rPr lang="en-US" dirty="0"/>
              <a:t>HH visit for population enumeration, risk assessment and distribute folders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HWC team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dirty="0"/>
              <a:t>Patients support groups formation facilitated </a:t>
            </a:r>
          </a:p>
          <a:p>
            <a:pPr>
              <a:spcBef>
                <a:spcPts val="0"/>
              </a:spcBef>
            </a:pPr>
            <a:r>
              <a:rPr lang="en-US" dirty="0"/>
              <a:t>School Health Camps, Special Awareness Camps for Tribal, Marginalized population THO supervised</a:t>
            </a:r>
          </a:p>
          <a:p>
            <a:pPr>
              <a:spcBef>
                <a:spcPts val="0"/>
              </a:spcBef>
            </a:pPr>
            <a:r>
              <a:rPr lang="en-US" dirty="0"/>
              <a:t>Monthly NCD camps</a:t>
            </a:r>
          </a:p>
          <a:p>
            <a:pPr>
              <a:spcBef>
                <a:spcPts val="0"/>
              </a:spcBef>
            </a:pPr>
            <a:r>
              <a:rPr lang="en-US" dirty="0"/>
              <a:t>Involvement in National </a:t>
            </a:r>
            <a:r>
              <a:rPr lang="en-US" dirty="0" err="1"/>
              <a:t>Programmes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85D7A-4058-46BC-9F9E-D8E0FB3B7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3" y="0"/>
            <a:ext cx="10663237" cy="128089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Prioritizing PHC as first referral centers and planning referral pathways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3AFE0-177B-4743-A224-28DEA1B3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0" y="2133600"/>
            <a:ext cx="8418512" cy="3777622"/>
          </a:xfrm>
        </p:spPr>
        <p:txBody>
          <a:bodyPr/>
          <a:lstStyle/>
          <a:p>
            <a:r>
              <a:rPr lang="en-US" sz="2000" dirty="0"/>
              <a:t>Recruitment of MBBS doctors and Specialists through KPSC</a:t>
            </a:r>
          </a:p>
          <a:p>
            <a:r>
              <a:rPr lang="en-US" sz="2000" dirty="0"/>
              <a:t>Special efforts to post MBBS MOs in all PHCs and Specialists to Block &amp; District Hospitals of Pilot Districts </a:t>
            </a:r>
          </a:p>
          <a:p>
            <a:r>
              <a:rPr lang="en-US" sz="2000" dirty="0"/>
              <a:t>At inception only 4/13 PHCs had MBBS MOs; now, 12/13 PHCs of </a:t>
            </a:r>
            <a:r>
              <a:rPr lang="en-US" sz="2000" dirty="0" err="1"/>
              <a:t>Raichur</a:t>
            </a:r>
            <a:r>
              <a:rPr lang="en-US" sz="2000" dirty="0"/>
              <a:t> (</a:t>
            </a:r>
            <a:r>
              <a:rPr lang="en-US" sz="2000" dirty="0" err="1"/>
              <a:t>Lingasagur</a:t>
            </a:r>
            <a:r>
              <a:rPr lang="en-US" sz="2000" dirty="0"/>
              <a:t> Block) have MOs</a:t>
            </a:r>
          </a:p>
          <a:p>
            <a:r>
              <a:rPr lang="en-US" sz="2000" dirty="0"/>
              <a:t>PHCs serve as first referral centers and specialist consultations are arranged at CHCs and Block Level Hospitals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374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1972044"/>
              </p:ext>
            </p:extLst>
          </p:nvPr>
        </p:nvGraphicFramePr>
        <p:xfrm>
          <a:off x="1657198" y="457200"/>
          <a:ext cx="10210800" cy="525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853080" y="5955960"/>
            <a:ext cx="934304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IN" b="1" i="1" dirty="0"/>
              <a:t>NHM Karnataka envisions HWCs along with other critical reforms in order to achieve Universal Health Coverage</a:t>
            </a:r>
            <a:endParaRPr lang="en-IN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9C441F-3160-4AF3-A9C4-2D6FEDF62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196" y="9721"/>
            <a:ext cx="10858804" cy="1270837"/>
          </a:xfrm>
          <a:solidFill>
            <a:srgbClr val="FFFFFF">
              <a:alpha val="50196"/>
            </a:srgbClr>
          </a:solidFill>
        </p:spPr>
        <p:txBody>
          <a:bodyPr lIns="0" rIns="36000" anchor="ctr" anchorCtr="0">
            <a:norm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</a:rPr>
              <a:t>Arogya Karnataka – Universal Health Coverage</a:t>
            </a:r>
          </a:p>
        </p:txBody>
      </p:sp>
    </p:spTree>
    <p:extLst>
      <p:ext uri="{BB962C8B-B14F-4D97-AF65-F5344CB8AC3E}">
        <p14:creationId xmlns:p14="http://schemas.microsoft.com/office/powerpoint/2010/main" val="21615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876800" cy="480060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867F083C-9A52-410C-BA35-07651C7D46CF}"/>
              </a:ext>
            </a:extLst>
          </p:cNvPr>
          <p:cNvSpPr txBox="1">
            <a:spLocks/>
          </p:cNvSpPr>
          <p:nvPr/>
        </p:nvSpPr>
        <p:spPr>
          <a:xfrm>
            <a:off x="1385888" y="-29753"/>
            <a:ext cx="10806112" cy="136113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 lnSpcReduction="10000"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Arogya Karnataka: Universal Health Coverage for APL and BPL families</a:t>
            </a:r>
            <a:br>
              <a:rPr lang="en-US" dirty="0"/>
            </a:br>
            <a:r>
              <a:rPr lang="en-US" sz="2600" b="0" i="1" dirty="0"/>
              <a:t>(CPHC, Secondary &amp; Tertiary Care Services)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C63D65D-5DDD-491F-8683-A2C3719A250C}"/>
              </a:ext>
            </a:extLst>
          </p:cNvPr>
          <p:cNvSpPr txBox="1">
            <a:spLocks/>
          </p:cNvSpPr>
          <p:nvPr/>
        </p:nvSpPr>
        <p:spPr>
          <a:xfrm>
            <a:off x="2429072" y="2461161"/>
            <a:ext cx="3657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endParaRPr lang="en-US" sz="1600"/>
          </a:p>
          <a:p>
            <a:endParaRPr lang="en-US" sz="1600" dirty="0"/>
          </a:p>
        </p:txBody>
      </p:sp>
      <p:sp>
        <p:nvSpPr>
          <p:cNvPr id="8" name="Circular Arrow 87">
            <a:extLst>
              <a:ext uri="{FF2B5EF4-FFF2-40B4-BE49-F238E27FC236}">
                <a16:creationId xmlns:a16="http://schemas.microsoft.com/office/drawing/2014/main" xmlns="" id="{A366DCAC-D4F8-4071-B868-5ADF23B4F8A0}"/>
              </a:ext>
            </a:extLst>
          </p:cNvPr>
          <p:cNvSpPr/>
          <p:nvPr/>
        </p:nvSpPr>
        <p:spPr>
          <a:xfrm>
            <a:off x="4083658" y="1978155"/>
            <a:ext cx="5679270" cy="4430838"/>
          </a:xfrm>
          <a:prstGeom prst="circularArrow">
            <a:avLst>
              <a:gd name="adj1" fmla="val 396"/>
              <a:gd name="adj2" fmla="val 1275714"/>
              <a:gd name="adj3" fmla="val 9274428"/>
              <a:gd name="adj4" fmla="val 10895865"/>
              <a:gd name="adj5" fmla="val 3738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92">
            <a:extLst>
              <a:ext uri="{FF2B5EF4-FFF2-40B4-BE49-F238E27FC236}">
                <a16:creationId xmlns:a16="http://schemas.microsoft.com/office/drawing/2014/main" xmlns="" id="{ED6182B6-6132-4D45-B037-5C4CEA44EED2}"/>
              </a:ext>
            </a:extLst>
          </p:cNvPr>
          <p:cNvSpPr/>
          <p:nvPr/>
        </p:nvSpPr>
        <p:spPr>
          <a:xfrm>
            <a:off x="5875457" y="1722751"/>
            <a:ext cx="1413421" cy="5212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>
                <a:solidFill>
                  <a:prstClr val="black"/>
                </a:solidFill>
                <a:latin typeface="+mj-lt"/>
              </a:rPr>
              <a:t>HWC</a:t>
            </a:r>
            <a:endParaRPr lang="en-US" sz="1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Rounded Rectangle 96">
            <a:extLst>
              <a:ext uri="{FF2B5EF4-FFF2-40B4-BE49-F238E27FC236}">
                <a16:creationId xmlns:a16="http://schemas.microsoft.com/office/drawing/2014/main" xmlns="" id="{264DF0F3-A6B9-43F8-9E14-379C796AA757}"/>
              </a:ext>
            </a:extLst>
          </p:cNvPr>
          <p:cNvSpPr/>
          <p:nvPr/>
        </p:nvSpPr>
        <p:spPr>
          <a:xfrm>
            <a:off x="3946364" y="4689799"/>
            <a:ext cx="1883828" cy="84944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Medical College/ Tertiary Hospital</a:t>
            </a:r>
          </a:p>
        </p:txBody>
      </p:sp>
      <p:sp>
        <p:nvSpPr>
          <p:cNvPr id="11" name="Rounded Rectangle 96">
            <a:extLst>
              <a:ext uri="{FF2B5EF4-FFF2-40B4-BE49-F238E27FC236}">
                <a16:creationId xmlns:a16="http://schemas.microsoft.com/office/drawing/2014/main" xmlns="" id="{8CE1C010-75D1-440E-8A11-BDF5B7BFC63A}"/>
              </a:ext>
            </a:extLst>
          </p:cNvPr>
          <p:cNvSpPr/>
          <p:nvPr/>
        </p:nvSpPr>
        <p:spPr>
          <a:xfrm>
            <a:off x="6817217" y="5419187"/>
            <a:ext cx="1841008" cy="38421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District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Hospital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95">
            <a:extLst>
              <a:ext uri="{FF2B5EF4-FFF2-40B4-BE49-F238E27FC236}">
                <a16:creationId xmlns:a16="http://schemas.microsoft.com/office/drawing/2014/main" xmlns="" id="{C5CC4F2F-048D-4033-8EF5-008A15D99848}"/>
              </a:ext>
            </a:extLst>
          </p:cNvPr>
          <p:cNvSpPr/>
          <p:nvPr/>
        </p:nvSpPr>
        <p:spPr>
          <a:xfrm>
            <a:off x="9156770" y="3784502"/>
            <a:ext cx="1223022" cy="4431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+mj-lt"/>
              </a:rPr>
              <a:t>CHC/ GH</a:t>
            </a:r>
          </a:p>
        </p:txBody>
      </p:sp>
      <p:sp>
        <p:nvSpPr>
          <p:cNvPr id="13" name="Rounded Rectangle 90">
            <a:extLst>
              <a:ext uri="{FF2B5EF4-FFF2-40B4-BE49-F238E27FC236}">
                <a16:creationId xmlns:a16="http://schemas.microsoft.com/office/drawing/2014/main" xmlns="" id="{6C5BA1D3-A469-4BAE-AD31-1DA83965A87C}"/>
              </a:ext>
            </a:extLst>
          </p:cNvPr>
          <p:cNvSpPr/>
          <p:nvPr/>
        </p:nvSpPr>
        <p:spPr>
          <a:xfrm>
            <a:off x="3655553" y="2867330"/>
            <a:ext cx="1430474" cy="52128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+mj-lt"/>
              </a:rPr>
              <a:t>Community</a:t>
            </a:r>
          </a:p>
        </p:txBody>
      </p:sp>
      <p:sp>
        <p:nvSpPr>
          <p:cNvPr id="14" name="Rounded Rectangle 93">
            <a:extLst>
              <a:ext uri="{FF2B5EF4-FFF2-40B4-BE49-F238E27FC236}">
                <a16:creationId xmlns:a16="http://schemas.microsoft.com/office/drawing/2014/main" xmlns="" id="{1C83E90D-119C-4F57-B0E4-21522FD7CD4E}"/>
              </a:ext>
            </a:extLst>
          </p:cNvPr>
          <p:cNvSpPr/>
          <p:nvPr/>
        </p:nvSpPr>
        <p:spPr>
          <a:xfrm>
            <a:off x="8339141" y="2364874"/>
            <a:ext cx="1223022" cy="44319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b="1">
                <a:solidFill>
                  <a:prstClr val="black"/>
                </a:solidFill>
                <a:latin typeface="+mj-lt"/>
              </a:rPr>
              <a:t>PHC</a:t>
            </a:r>
            <a:endParaRPr lang="en-US" sz="1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Rounded Rectangle 88">
            <a:extLst>
              <a:ext uri="{FF2B5EF4-FFF2-40B4-BE49-F238E27FC236}">
                <a16:creationId xmlns:a16="http://schemas.microsoft.com/office/drawing/2014/main" xmlns="" id="{D31B237C-F64D-4506-95FF-51B82609F064}"/>
              </a:ext>
            </a:extLst>
          </p:cNvPr>
          <p:cNvSpPr/>
          <p:nvPr/>
        </p:nvSpPr>
        <p:spPr>
          <a:xfrm>
            <a:off x="5403484" y="2170114"/>
            <a:ext cx="2364590" cy="643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MLHPs - Treatment/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Referral/ Follow up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Rounded Rectangle 88">
            <a:extLst>
              <a:ext uri="{FF2B5EF4-FFF2-40B4-BE49-F238E27FC236}">
                <a16:creationId xmlns:a16="http://schemas.microsoft.com/office/drawing/2014/main" xmlns="" id="{62F4DCF3-794A-4BE2-93A0-89CF06FC68EB}"/>
              </a:ext>
            </a:extLst>
          </p:cNvPr>
          <p:cNvSpPr/>
          <p:nvPr/>
        </p:nvSpPr>
        <p:spPr>
          <a:xfrm>
            <a:off x="7983537" y="2733965"/>
            <a:ext cx="2188625" cy="603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 – Primary Care/ Treatment/ referral </a:t>
            </a:r>
          </a:p>
        </p:txBody>
      </p:sp>
      <p:sp>
        <p:nvSpPr>
          <p:cNvPr id="18" name="Rounded Rectangle 88">
            <a:extLst>
              <a:ext uri="{FF2B5EF4-FFF2-40B4-BE49-F238E27FC236}">
                <a16:creationId xmlns:a16="http://schemas.microsoft.com/office/drawing/2014/main" xmlns="" id="{9EB3D287-5DD1-4E35-B8C3-EED7E69BDD5E}"/>
              </a:ext>
            </a:extLst>
          </p:cNvPr>
          <p:cNvSpPr/>
          <p:nvPr/>
        </p:nvSpPr>
        <p:spPr>
          <a:xfrm>
            <a:off x="8704882" y="4227692"/>
            <a:ext cx="2456037" cy="8168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Specialist – Primary&amp; Secondary Care Treatment/ referral</a:t>
            </a:r>
          </a:p>
        </p:txBody>
      </p:sp>
      <p:sp>
        <p:nvSpPr>
          <p:cNvPr id="19" name="Rounded Rectangle 88">
            <a:extLst>
              <a:ext uri="{FF2B5EF4-FFF2-40B4-BE49-F238E27FC236}">
                <a16:creationId xmlns:a16="http://schemas.microsoft.com/office/drawing/2014/main" xmlns="" id="{DADBE57F-53F5-4664-9321-C8F5B2BC2556}"/>
              </a:ext>
            </a:extLst>
          </p:cNvPr>
          <p:cNvSpPr/>
          <p:nvPr/>
        </p:nvSpPr>
        <p:spPr>
          <a:xfrm>
            <a:off x="6496880" y="5731787"/>
            <a:ext cx="2407264" cy="8294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Specialist –Secondary &amp; Tertiary Care Treatment/ referral</a:t>
            </a:r>
          </a:p>
        </p:txBody>
      </p:sp>
      <p:sp>
        <p:nvSpPr>
          <p:cNvPr id="20" name="Rounded Rectangle 88">
            <a:extLst>
              <a:ext uri="{FF2B5EF4-FFF2-40B4-BE49-F238E27FC236}">
                <a16:creationId xmlns:a16="http://schemas.microsoft.com/office/drawing/2014/main" xmlns="" id="{17C4D2B4-75E5-4F44-933F-2C253E7F88AF}"/>
              </a:ext>
            </a:extLst>
          </p:cNvPr>
          <p:cNvSpPr/>
          <p:nvPr/>
        </p:nvSpPr>
        <p:spPr>
          <a:xfrm>
            <a:off x="3842425" y="5551037"/>
            <a:ext cx="2026397" cy="6283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Specialist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treatment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Rounded Rectangle 88">
            <a:extLst>
              <a:ext uri="{FF2B5EF4-FFF2-40B4-BE49-F238E27FC236}">
                <a16:creationId xmlns:a16="http://schemas.microsoft.com/office/drawing/2014/main" xmlns="" id="{DB52A603-2CDC-4FA0-8F00-F0D839C74619}"/>
              </a:ext>
            </a:extLst>
          </p:cNvPr>
          <p:cNvSpPr/>
          <p:nvPr/>
        </p:nvSpPr>
        <p:spPr>
          <a:xfrm>
            <a:off x="3320898" y="3349892"/>
            <a:ext cx="2203822" cy="750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+mj-lt"/>
              </a:rPr>
              <a:t>ASHA/ ANMs- referral/ follow up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325CC2F-123F-469C-AE89-6DEEB2ABD0F0}"/>
              </a:ext>
            </a:extLst>
          </p:cNvPr>
          <p:cNvGrpSpPr/>
          <p:nvPr/>
        </p:nvGrpSpPr>
        <p:grpSpPr>
          <a:xfrm>
            <a:off x="5914505" y="3419760"/>
            <a:ext cx="2132160" cy="1547627"/>
            <a:chOff x="4131325" y="2751043"/>
            <a:chExt cx="2132160" cy="2079399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476B427-5BDD-4ADC-8650-70622D9E54F6}"/>
                </a:ext>
              </a:extLst>
            </p:cNvPr>
            <p:cNvSpPr/>
            <p:nvPr/>
          </p:nvSpPr>
          <p:spPr>
            <a:xfrm>
              <a:off x="4131325" y="2751043"/>
              <a:ext cx="2132160" cy="2079399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Oval 4">
              <a:extLst>
                <a:ext uri="{FF2B5EF4-FFF2-40B4-BE49-F238E27FC236}">
                  <a16:creationId xmlns:a16="http://schemas.microsoft.com/office/drawing/2014/main" xmlns="" id="{CE67BC93-11DA-47B3-8BC5-7807F6EC6471}"/>
                </a:ext>
              </a:extLst>
            </p:cNvPr>
            <p:cNvSpPr txBox="1"/>
            <p:nvPr/>
          </p:nvSpPr>
          <p:spPr>
            <a:xfrm>
              <a:off x="4443573" y="3055564"/>
              <a:ext cx="1507664" cy="14703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23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Arogya Karnataka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1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9380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Programme</a:t>
            </a:r>
            <a:r>
              <a:rPr lang="en-US" sz="3200" b="1" dirty="0">
                <a:solidFill>
                  <a:schemeClr val="tx1"/>
                </a:solidFill>
              </a:rPr>
              <a:t> Outcomes</a:t>
            </a:r>
            <a:endParaRPr lang="en-IN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5BBF54-7188-4892-9467-D67B17E8C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02316"/>
              </p:ext>
            </p:extLst>
          </p:nvPr>
        </p:nvGraphicFramePr>
        <p:xfrm>
          <a:off x="1969294" y="1423478"/>
          <a:ext cx="9472611" cy="419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77">
                  <a:extLst>
                    <a:ext uri="{9D8B030D-6E8A-4147-A177-3AD203B41FA5}">
                      <a16:colId xmlns:a16="http://schemas.microsoft.com/office/drawing/2014/main" xmlns="" val="1113171790"/>
                    </a:ext>
                  </a:extLst>
                </a:gridCol>
                <a:gridCol w="4714517">
                  <a:extLst>
                    <a:ext uri="{9D8B030D-6E8A-4147-A177-3AD203B41FA5}">
                      <a16:colId xmlns:a16="http://schemas.microsoft.com/office/drawing/2014/main" xmlns="" val="3140378299"/>
                    </a:ext>
                  </a:extLst>
                </a:gridCol>
                <a:gridCol w="1957387">
                  <a:extLst>
                    <a:ext uri="{9D8B030D-6E8A-4147-A177-3AD203B41FA5}">
                      <a16:colId xmlns:a16="http://schemas.microsoft.com/office/drawing/2014/main" xmlns="" val="2964156808"/>
                    </a:ext>
                  </a:extLst>
                </a:gridCol>
                <a:gridCol w="1812130">
                  <a:extLst>
                    <a:ext uri="{9D8B030D-6E8A-4147-A177-3AD203B41FA5}">
                      <a16:colId xmlns:a16="http://schemas.microsoft.com/office/drawing/2014/main" xmlns="" val="3321977887"/>
                    </a:ext>
                  </a:extLst>
                </a:gridCol>
              </a:tblGrid>
              <a:tr h="522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Service delivery in HWC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Mysore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Raichur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806496"/>
                  </a:ext>
                </a:extLst>
              </a:tr>
              <a:tr h="31210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Total </a:t>
                      </a:r>
                      <a:r>
                        <a:rPr lang="en-IN" sz="1800" b="1" dirty="0">
                          <a:effectLst/>
                          <a:latin typeface="+mj-lt"/>
                        </a:rPr>
                        <a:t>OPD Footfall </a:t>
                      </a:r>
                      <a:endParaRPr lang="en-IN" sz="18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2,58,607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1,24,227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2463"/>
                  </a:ext>
                </a:extLst>
              </a:tr>
              <a:tr h="6230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Reproductive and Child Health 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(RCH)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to 4th packages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11,416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10,777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663418"/>
                  </a:ext>
                </a:extLst>
              </a:tr>
              <a:tr h="88543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Common Communicable diseases (includes </a:t>
                      </a:r>
                      <a:r>
                        <a:rPr lang="en-IN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national programs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5,6</a:t>
                      </a:r>
                      <a:r>
                        <a:rPr lang="en-IN" sz="1800" kern="1200" baseline="300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packages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63,787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29,662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265630"/>
                  </a:ext>
                </a:extLst>
              </a:tr>
              <a:tr h="7153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Non Communicable diseases </a:t>
                      </a:r>
                      <a:r>
                        <a:rPr lang="en-IN" sz="1800" b="1" dirty="0">
                          <a:effectLst/>
                          <a:latin typeface="+mj-lt"/>
                        </a:rPr>
                        <a:t>(NCDs)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IN" sz="18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IN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53,452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31,880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293515"/>
                  </a:ext>
                </a:extLst>
              </a:tr>
              <a:tr h="100537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</a:rPr>
                        <a:t>Mental, Oral, Elderly, ENT, Ophthalmic, Basic trauma care, &amp;  additional services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8-12</a:t>
                      </a:r>
                      <a:r>
                        <a:rPr lang="en-IN" sz="18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IN" sz="18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package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1,29,952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51,908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893139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568957-1DD1-4F60-855C-A6F5FB22E35B}"/>
              </a:ext>
            </a:extLst>
          </p:cNvPr>
          <p:cNvSpPr/>
          <p:nvPr/>
        </p:nvSpPr>
        <p:spPr>
          <a:xfrm>
            <a:off x="2502692" y="5820476"/>
            <a:ext cx="8939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Progress at the HWCs: 12 Essential Service Packages (February- Sept 2018)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657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10972800" cy="119380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Programme</a:t>
            </a:r>
            <a:r>
              <a:rPr lang="en-US" sz="3200" b="1" dirty="0">
                <a:solidFill>
                  <a:schemeClr val="tx1"/>
                </a:solidFill>
              </a:rPr>
              <a:t> Outcomes</a:t>
            </a:r>
            <a:endParaRPr lang="en-IN" sz="2000" i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7568957-1DD1-4F60-855C-A6F5FB22E35B}"/>
              </a:ext>
            </a:extLst>
          </p:cNvPr>
          <p:cNvSpPr/>
          <p:nvPr/>
        </p:nvSpPr>
        <p:spPr>
          <a:xfrm>
            <a:off x="2502692" y="6049079"/>
            <a:ext cx="8939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Month-wise OPD attendance, Average daily footfall at HWCs </a:t>
            </a:r>
          </a:p>
          <a:p>
            <a:pPr algn="ctr"/>
            <a:r>
              <a:rPr lang="en-US" b="1" i="1" dirty="0"/>
              <a:t>in Mysore (T. </a:t>
            </a:r>
            <a:r>
              <a:rPr lang="en-US" b="1" i="1" dirty="0" err="1"/>
              <a:t>Narsipura</a:t>
            </a:r>
            <a:r>
              <a:rPr lang="en-US" b="1" i="1" dirty="0"/>
              <a:t>) and (</a:t>
            </a:r>
            <a:r>
              <a:rPr lang="en-US" b="1" i="1" dirty="0" err="1"/>
              <a:t>Raichur</a:t>
            </a:r>
            <a:r>
              <a:rPr lang="en-US" b="1" i="1" dirty="0"/>
              <a:t> )</a:t>
            </a:r>
            <a:r>
              <a:rPr lang="en-US" b="1" i="1" dirty="0" err="1"/>
              <a:t>Lingasagur</a:t>
            </a:r>
            <a:r>
              <a:rPr lang="en-US" b="1" i="1" dirty="0"/>
              <a:t> Jan - Sept 2018 </a:t>
            </a:r>
            <a:endParaRPr lang="en-IN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F4C3A93-1885-40A5-819C-9061F87FF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282702"/>
              </p:ext>
            </p:extLst>
          </p:nvPr>
        </p:nvGraphicFramePr>
        <p:xfrm>
          <a:off x="2323585" y="1005418"/>
          <a:ext cx="9118320" cy="409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BD267F1-DECC-47D1-A266-E4F40B42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14494"/>
              </p:ext>
            </p:extLst>
          </p:nvPr>
        </p:nvGraphicFramePr>
        <p:xfrm>
          <a:off x="3046412" y="4729798"/>
          <a:ext cx="821213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046">
                  <a:extLst>
                    <a:ext uri="{9D8B030D-6E8A-4147-A177-3AD203B41FA5}">
                      <a16:colId xmlns:a16="http://schemas.microsoft.com/office/drawing/2014/main" xmlns="" val="2945386409"/>
                    </a:ext>
                  </a:extLst>
                </a:gridCol>
                <a:gridCol w="905855">
                  <a:extLst>
                    <a:ext uri="{9D8B030D-6E8A-4147-A177-3AD203B41FA5}">
                      <a16:colId xmlns:a16="http://schemas.microsoft.com/office/drawing/2014/main" xmlns="" val="2150075770"/>
                    </a:ext>
                  </a:extLst>
                </a:gridCol>
                <a:gridCol w="1014053">
                  <a:extLst>
                    <a:ext uri="{9D8B030D-6E8A-4147-A177-3AD203B41FA5}">
                      <a16:colId xmlns:a16="http://schemas.microsoft.com/office/drawing/2014/main" xmlns="" val="359566492"/>
                    </a:ext>
                  </a:extLst>
                </a:gridCol>
                <a:gridCol w="952736">
                  <a:extLst>
                    <a:ext uri="{9D8B030D-6E8A-4147-A177-3AD203B41FA5}">
                      <a16:colId xmlns:a16="http://schemas.microsoft.com/office/drawing/2014/main" xmlns="" val="325242983"/>
                    </a:ext>
                  </a:extLst>
                </a:gridCol>
                <a:gridCol w="851689">
                  <a:extLst>
                    <a:ext uri="{9D8B030D-6E8A-4147-A177-3AD203B41FA5}">
                      <a16:colId xmlns:a16="http://schemas.microsoft.com/office/drawing/2014/main" xmlns="" val="4178641242"/>
                    </a:ext>
                  </a:extLst>
                </a:gridCol>
                <a:gridCol w="981607">
                  <a:extLst>
                    <a:ext uri="{9D8B030D-6E8A-4147-A177-3AD203B41FA5}">
                      <a16:colId xmlns:a16="http://schemas.microsoft.com/office/drawing/2014/main" xmlns="" val="3399773019"/>
                    </a:ext>
                  </a:extLst>
                </a:gridCol>
                <a:gridCol w="923865">
                  <a:extLst>
                    <a:ext uri="{9D8B030D-6E8A-4147-A177-3AD203B41FA5}">
                      <a16:colId xmlns:a16="http://schemas.microsoft.com/office/drawing/2014/main" xmlns="" val="2742593337"/>
                    </a:ext>
                  </a:extLst>
                </a:gridCol>
                <a:gridCol w="923865">
                  <a:extLst>
                    <a:ext uri="{9D8B030D-6E8A-4147-A177-3AD203B41FA5}">
                      <a16:colId xmlns:a16="http://schemas.microsoft.com/office/drawing/2014/main" xmlns="" val="2738458267"/>
                    </a:ext>
                  </a:extLst>
                </a:gridCol>
                <a:gridCol w="824422">
                  <a:extLst>
                    <a:ext uri="{9D8B030D-6E8A-4147-A177-3AD203B41FA5}">
                      <a16:colId xmlns:a16="http://schemas.microsoft.com/office/drawing/2014/main" xmlns="" val="132684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971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515887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4DC5E9-570F-4DE5-96CE-041074FB552F}"/>
              </a:ext>
            </a:extLst>
          </p:cNvPr>
          <p:cNvSpPr/>
          <p:nvPr/>
        </p:nvSpPr>
        <p:spPr>
          <a:xfrm>
            <a:off x="5552894" y="5449636"/>
            <a:ext cx="2388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Average daily footfall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4822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0"/>
            <a:ext cx="10566399" cy="1133475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NCD </a:t>
            </a:r>
            <a:r>
              <a:rPr lang="en-US" sz="3200" b="1" dirty="0">
                <a:solidFill>
                  <a:schemeClr val="tx1"/>
                </a:solidFill>
              </a:rPr>
              <a:t>screening, treatment </a:t>
            </a:r>
            <a:r>
              <a:rPr lang="en-US" sz="3200" b="1">
                <a:solidFill>
                  <a:schemeClr val="tx1"/>
                </a:solidFill>
              </a:rPr>
              <a:t>and follow-up 2K18Q1-Q3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7D2B9838-69B5-49EF-9D50-2592FFB651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953674"/>
              </p:ext>
            </p:extLst>
          </p:nvPr>
        </p:nvGraphicFramePr>
        <p:xfrm>
          <a:off x="1625602" y="781053"/>
          <a:ext cx="6989762" cy="345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A19A5DCA-7991-45B5-A255-DACA7121F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338804"/>
              </p:ext>
            </p:extLst>
          </p:nvPr>
        </p:nvGraphicFramePr>
        <p:xfrm>
          <a:off x="1766094" y="3643310"/>
          <a:ext cx="4063207" cy="34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0471B6BE-58CD-40D2-BAD1-8C1E04B15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625182"/>
              </p:ext>
            </p:extLst>
          </p:nvPr>
        </p:nvGraphicFramePr>
        <p:xfrm>
          <a:off x="7550344" y="3759988"/>
          <a:ext cx="4063207" cy="332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BC407E2E-CC53-44E8-B4E4-A807E3C18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3727348"/>
              </p:ext>
            </p:extLst>
          </p:nvPr>
        </p:nvGraphicFramePr>
        <p:xfrm>
          <a:off x="7583285" y="1038223"/>
          <a:ext cx="4063207" cy="3633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828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3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0"/>
            <a:ext cx="10553699" cy="128089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Top 10 Causes of out-patient utilization in HWCs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2B6B43D-F3F6-49F5-B2A5-DC064A43B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79268"/>
              </p:ext>
            </p:extLst>
          </p:nvPr>
        </p:nvGraphicFramePr>
        <p:xfrm>
          <a:off x="3322935" y="1580641"/>
          <a:ext cx="7184430" cy="444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77">
                  <a:extLst>
                    <a:ext uri="{9D8B030D-6E8A-4147-A177-3AD203B41FA5}">
                      <a16:colId xmlns:a16="http://schemas.microsoft.com/office/drawing/2014/main" xmlns="" val="1113171790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xmlns="" val="3140378299"/>
                    </a:ext>
                  </a:extLst>
                </a:gridCol>
                <a:gridCol w="1396324">
                  <a:extLst>
                    <a:ext uri="{9D8B030D-6E8A-4147-A177-3AD203B41FA5}">
                      <a16:colId xmlns:a16="http://schemas.microsoft.com/office/drawing/2014/main" xmlns="" val="2964156808"/>
                    </a:ext>
                  </a:extLst>
                </a:gridCol>
                <a:gridCol w="1467049">
                  <a:extLst>
                    <a:ext uri="{9D8B030D-6E8A-4147-A177-3AD203B41FA5}">
                      <a16:colId xmlns:a16="http://schemas.microsoft.com/office/drawing/2014/main" xmlns="" val="3321977887"/>
                    </a:ext>
                  </a:extLst>
                </a:gridCol>
              </a:tblGrid>
              <a:tr h="522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the Condition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Raichur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8806496"/>
                  </a:ext>
                </a:extLst>
              </a:tr>
              <a:tr h="1868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Hypertension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18.9 %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2463"/>
                  </a:ext>
                </a:extLst>
              </a:tr>
              <a:tr h="2747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Diabetes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15.9 %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12.7 %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663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Joint Pain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11.3 %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11.7 %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265630"/>
                  </a:ext>
                </a:extLst>
              </a:tr>
              <a:tr h="3574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Body Pain/Myalgia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9.3 %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10.2 %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293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Upper Respiratory Infections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6.8 %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4.6%*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893139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Gastritis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5.7 %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3.7%*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40711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Fever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5.6 %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7.0%*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514692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Headache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5.1 %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5.0%*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737959"/>
                  </a:ext>
                </a:extLst>
              </a:tr>
              <a:tr h="3793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Skin Infection/Skin Disease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2.1 %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3.2%*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378390"/>
                  </a:ext>
                </a:extLst>
              </a:tr>
              <a:tr h="41433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Minor wound injury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2.0 %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4.5%*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62004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B4E66-A0C3-4088-9E0D-5380093138ED}"/>
              </a:ext>
            </a:extLst>
          </p:cNvPr>
          <p:cNvSpPr txBox="1"/>
          <p:nvPr/>
        </p:nvSpPr>
        <p:spPr>
          <a:xfrm>
            <a:off x="2300288" y="6550223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i="1" dirty="0"/>
              <a:t>* Not according to order of rank</a:t>
            </a:r>
            <a:endParaRPr lang="en-IN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D61D8D30-1F94-4C1B-A787-B1EDDB9EC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774398"/>
              </p:ext>
            </p:extLst>
          </p:nvPr>
        </p:nvGraphicFramePr>
        <p:xfrm>
          <a:off x="3332457" y="1590162"/>
          <a:ext cx="7184430" cy="198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77">
                  <a:extLst>
                    <a:ext uri="{9D8B030D-6E8A-4147-A177-3AD203B41FA5}">
                      <a16:colId xmlns:a16="http://schemas.microsoft.com/office/drawing/2014/main" xmlns="" val="1113171790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xmlns="" val="3140378299"/>
                    </a:ext>
                  </a:extLst>
                </a:gridCol>
                <a:gridCol w="1396324">
                  <a:extLst>
                    <a:ext uri="{9D8B030D-6E8A-4147-A177-3AD203B41FA5}">
                      <a16:colId xmlns:a16="http://schemas.microsoft.com/office/drawing/2014/main" xmlns="" val="2964156808"/>
                    </a:ext>
                  </a:extLst>
                </a:gridCol>
                <a:gridCol w="1467049">
                  <a:extLst>
                    <a:ext uri="{9D8B030D-6E8A-4147-A177-3AD203B41FA5}">
                      <a16:colId xmlns:a16="http://schemas.microsoft.com/office/drawing/2014/main" xmlns="" val="3321977887"/>
                    </a:ext>
                  </a:extLst>
                </a:gridCol>
              </a:tblGrid>
              <a:tr h="522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the Condition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Raichur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8806496"/>
                  </a:ext>
                </a:extLst>
              </a:tr>
              <a:tr h="1868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Hypertension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18.9 %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2463"/>
                  </a:ext>
                </a:extLst>
              </a:tr>
              <a:tr h="2747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Diabetes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15.9 %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12.7 %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663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Joint Pain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11.3 %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11.7 %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265630"/>
                  </a:ext>
                </a:extLst>
              </a:tr>
              <a:tr h="35748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Body Pain/Myalgia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9.3 %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10.2 %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29351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951AF6-C48D-4D42-8E2E-81538234C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73302"/>
              </p:ext>
            </p:extLst>
          </p:nvPr>
        </p:nvGraphicFramePr>
        <p:xfrm>
          <a:off x="3327690" y="1599682"/>
          <a:ext cx="7184430" cy="125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77">
                  <a:extLst>
                    <a:ext uri="{9D8B030D-6E8A-4147-A177-3AD203B41FA5}">
                      <a16:colId xmlns:a16="http://schemas.microsoft.com/office/drawing/2014/main" xmlns="" val="1113171790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xmlns="" val="3140378299"/>
                    </a:ext>
                  </a:extLst>
                </a:gridCol>
                <a:gridCol w="1396324">
                  <a:extLst>
                    <a:ext uri="{9D8B030D-6E8A-4147-A177-3AD203B41FA5}">
                      <a16:colId xmlns:a16="http://schemas.microsoft.com/office/drawing/2014/main" xmlns="" val="2964156808"/>
                    </a:ext>
                  </a:extLst>
                </a:gridCol>
                <a:gridCol w="1467049">
                  <a:extLst>
                    <a:ext uri="{9D8B030D-6E8A-4147-A177-3AD203B41FA5}">
                      <a16:colId xmlns:a16="http://schemas.microsoft.com/office/drawing/2014/main" xmlns="" val="3321977887"/>
                    </a:ext>
                  </a:extLst>
                </a:gridCol>
              </a:tblGrid>
              <a:tr h="5220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Sl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 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  <a:r>
                        <a:rPr lang="en-US" baseline="0" dirty="0"/>
                        <a:t> of the Condition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Mysore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Raichur</a:t>
                      </a:r>
                      <a:endParaRPr lang="en-IN" sz="18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58806496"/>
                  </a:ext>
                </a:extLst>
              </a:tr>
              <a:tr h="1868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Hypertension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18.9 %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13.1 %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2463"/>
                  </a:ext>
                </a:extLst>
              </a:tr>
              <a:tr h="2747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Diabetes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+mj-lt"/>
                        </a:rPr>
                        <a:t>15.9 %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12.7 %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66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35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2C83F6-0B87-4529-8BCB-AD0F5E6E4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-1"/>
            <a:ext cx="10629901" cy="1227417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Scale up of Comprehensive Primary Health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1CC39D-C56E-49A7-BF31-5165101758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5989" y="1227416"/>
            <a:ext cx="2494238" cy="354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10EA08-DC34-48B4-B142-DF8E9FFAA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303" y="1287983"/>
            <a:ext cx="2464720" cy="354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470288-9E4E-49F1-9941-B0377CF41E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1099" y="1196938"/>
            <a:ext cx="2558349" cy="363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1417FF-7638-4B40-8B89-59D5996B728C}"/>
              </a:ext>
            </a:extLst>
          </p:cNvPr>
          <p:cNvSpPr txBox="1"/>
          <p:nvPr/>
        </p:nvSpPr>
        <p:spPr>
          <a:xfrm>
            <a:off x="2314576" y="4988748"/>
            <a:ext cx="223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Pilot phase</a:t>
            </a:r>
          </a:p>
          <a:p>
            <a:pPr algn="ctr"/>
            <a:r>
              <a:rPr lang="en-IN" b="1" dirty="0"/>
              <a:t>FY 2016-17</a:t>
            </a:r>
          </a:p>
          <a:p>
            <a:pPr algn="ctr"/>
            <a:r>
              <a:rPr lang="en-IN" dirty="0"/>
              <a:t>105 HWCs functionalized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E2EFB9-D4E0-4E78-92A2-A8089010B1CA}"/>
              </a:ext>
            </a:extLst>
          </p:cNvPr>
          <p:cNvSpPr txBox="1"/>
          <p:nvPr/>
        </p:nvSpPr>
        <p:spPr>
          <a:xfrm>
            <a:off x="5644689" y="4935428"/>
            <a:ext cx="2208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Scale up</a:t>
            </a:r>
          </a:p>
          <a:p>
            <a:pPr algn="ctr"/>
            <a:r>
              <a:rPr lang="en-IN" b="1" dirty="0"/>
              <a:t>FY 2017-18</a:t>
            </a:r>
          </a:p>
          <a:p>
            <a:pPr algn="ctr"/>
            <a:r>
              <a:rPr lang="en-IN" dirty="0"/>
              <a:t>460 HWCs functionalized </a:t>
            </a:r>
          </a:p>
          <a:p>
            <a:pPr algn="ctr"/>
            <a:r>
              <a:rPr lang="en-IN" dirty="0"/>
              <a:t>(Aug 2018)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D1FE55-E71E-41DF-B0C4-78A6997C7089}"/>
              </a:ext>
            </a:extLst>
          </p:cNvPr>
          <p:cNvSpPr txBox="1"/>
          <p:nvPr/>
        </p:nvSpPr>
        <p:spPr>
          <a:xfrm>
            <a:off x="8561099" y="4988748"/>
            <a:ext cx="2699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FY 2018-19</a:t>
            </a:r>
          </a:p>
          <a:p>
            <a:pPr algn="ctr"/>
            <a:r>
              <a:rPr lang="en-IN" dirty="0"/>
              <a:t>Approvals accorded in PIP for 368 HWCs</a:t>
            </a:r>
          </a:p>
          <a:p>
            <a:pPr algn="ctr"/>
            <a:r>
              <a:rPr lang="en-IN" dirty="0"/>
              <a:t>132 PHCs, 71 UPHCs converted as HWCs</a:t>
            </a:r>
          </a:p>
        </p:txBody>
      </p:sp>
    </p:spTree>
    <p:extLst>
      <p:ext uri="{BB962C8B-B14F-4D97-AF65-F5344CB8AC3E}">
        <p14:creationId xmlns:p14="http://schemas.microsoft.com/office/powerpoint/2010/main" val="70815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8612" y="2710543"/>
            <a:ext cx="10482262" cy="1436914"/>
          </a:xfrm>
          <a:solidFill>
            <a:srgbClr val="FFFFFF">
              <a:alpha val="69804"/>
            </a:srgbClr>
          </a:solidFill>
          <a:effectLst>
            <a:softEdge rad="31750"/>
          </a:effectLst>
        </p:spPr>
        <p:txBody>
          <a:bodyPr anchor="ctr">
            <a:normAutofit/>
          </a:bodyPr>
          <a:lstStyle/>
          <a:p>
            <a:pPr algn="ctr"/>
            <a:r>
              <a:rPr lang="en-IN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en-IN" sz="7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4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0999F885-D036-4375-BCE2-BBC744D58C47}"/>
              </a:ext>
            </a:extLst>
          </p:cNvPr>
          <p:cNvSpPr/>
          <p:nvPr/>
        </p:nvSpPr>
        <p:spPr>
          <a:xfrm rot="3524285">
            <a:off x="7479228" y="2940406"/>
            <a:ext cx="2233015" cy="3020633"/>
          </a:xfrm>
          <a:prstGeom prst="triangle">
            <a:avLst>
              <a:gd name="adj" fmla="val 53112"/>
            </a:avLst>
          </a:prstGeom>
          <a:gradFill flip="none" rotWithShape="1">
            <a:gsLst>
              <a:gs pos="45000">
                <a:srgbClr val="EBD1C9"/>
              </a:gs>
              <a:gs pos="76000">
                <a:schemeClr val="bg2">
                  <a:tint val="90000"/>
                  <a:satMod val="92000"/>
                  <a:lumMod val="120000"/>
                </a:schemeClr>
              </a:gs>
              <a:gs pos="21000">
                <a:srgbClr val="D6A192"/>
              </a:gs>
              <a:gs pos="100000">
                <a:schemeClr val="bg1"/>
              </a:gs>
              <a:gs pos="3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196" y="9721"/>
            <a:ext cx="10858804" cy="1270837"/>
          </a:xfrm>
          <a:solidFill>
            <a:srgbClr val="FFFFFF">
              <a:alpha val="50196"/>
            </a:srgbClr>
          </a:solidFill>
        </p:spPr>
        <p:txBody>
          <a:bodyPr lIns="0" rIns="36000" anchor="ctr" anchorCtr="0">
            <a:norm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</a:rPr>
              <a:t>Evidence Led Planning for Health and Wellness Centres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210" y="1743075"/>
            <a:ext cx="3890111" cy="4263638"/>
          </a:xfrm>
        </p:spPr>
        <p:txBody>
          <a:bodyPr>
            <a:normAutofit/>
          </a:bodyPr>
          <a:lstStyle/>
          <a:p>
            <a:pPr lvl="0"/>
            <a:r>
              <a:rPr lang="en-IN" sz="2200" dirty="0"/>
              <a:t>Started in 2015-16 for Piloting Universal Health Coverage in</a:t>
            </a:r>
          </a:p>
          <a:p>
            <a:pPr lvl="1"/>
            <a:r>
              <a:rPr lang="en-IN" sz="2000" dirty="0"/>
              <a:t>Mysore a Non High Priority District</a:t>
            </a:r>
          </a:p>
          <a:p>
            <a:pPr lvl="1"/>
            <a:r>
              <a:rPr lang="en-IN" sz="2000" dirty="0" err="1"/>
              <a:t>Raichur</a:t>
            </a:r>
            <a:r>
              <a:rPr lang="en-IN" sz="2000" dirty="0"/>
              <a:t> a High Priority District</a:t>
            </a:r>
          </a:p>
          <a:p>
            <a:r>
              <a:rPr lang="en-IN" sz="2200" dirty="0"/>
              <a:t>1326 Rural HH surveyed. Assessed for access, expenditure, health seeking, health events  </a:t>
            </a:r>
          </a:p>
          <a:p>
            <a:pPr marL="0" lvl="0" indent="0">
              <a:buNone/>
            </a:pPr>
            <a:endParaRPr lang="en-IN" sz="2400" dirty="0"/>
          </a:p>
          <a:p>
            <a:pPr lvl="0"/>
            <a:endParaRPr lang="en-IN" sz="2400" b="1" i="1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377054-7CAB-4C7C-A4EA-C36051959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6" l="250" r="100000"/>
                    </a14:imgEffect>
                    <a14:imgEffect>
                      <a14:sharpenSoften amount="-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676" y="1957653"/>
            <a:ext cx="2050392" cy="2334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B80267-6C49-497D-B861-E1F2E1F58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89" b="97823" l="0" r="100000">
                        <a14:foregroundMark x1="70130" y1="5927" x2="70130" y2="5927"/>
                        <a14:foregroundMark x1="71678" y1="1089" x2="71678" y2="1089"/>
                        <a14:foregroundMark x1="19880" y1="56411" x2="19880" y2="56411"/>
                        <a14:foregroundMark x1="23027" y1="53710" x2="23027" y2="53710"/>
                        <a14:foregroundMark x1="44905" y1="88306" x2="44905" y2="88306"/>
                        <a14:foregroundMark x1="44905" y1="88306" x2="44905" y2="88306"/>
                        <a14:foregroundMark x1="62288" y1="86129" x2="62288" y2="86129"/>
                        <a14:foregroundMark x1="62288" y1="86129" x2="62288" y2="86129"/>
                        <a14:foregroundMark x1="68132" y1="93871" x2="68132" y2="93871"/>
                        <a14:foregroundMark x1="60290" y1="96411" x2="60290" y2="96411"/>
                        <a14:foregroundMark x1="70779" y1="94073" x2="70779" y2="94073"/>
                        <a14:foregroundMark x1="70779" y1="94073" x2="70779" y2="94073"/>
                        <a14:foregroundMark x1="70779" y1="94073" x2="70779" y2="94073"/>
                        <a14:foregroundMark x1="60989" y1="97823" x2="60989" y2="97823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7749" y="3381850"/>
            <a:ext cx="2299414" cy="28483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ED6B83-A780-4ABF-B567-0DFA1631510B}"/>
              </a:ext>
            </a:extLst>
          </p:cNvPr>
          <p:cNvSpPr txBox="1"/>
          <p:nvPr/>
        </p:nvSpPr>
        <p:spPr>
          <a:xfrm>
            <a:off x="8405136" y="462133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/>
              <a:t>Raichur</a:t>
            </a:r>
            <a:endParaRPr lang="en-IN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28C80B-429C-4B14-8524-B1D642C627AC}"/>
              </a:ext>
            </a:extLst>
          </p:cNvPr>
          <p:cNvSpPr txBox="1"/>
          <p:nvPr/>
        </p:nvSpPr>
        <p:spPr>
          <a:xfrm>
            <a:off x="8327518" y="582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Mysore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059CAE-5C46-4037-93F7-CDF5F7D6286D}"/>
              </a:ext>
            </a:extLst>
          </p:cNvPr>
          <p:cNvSpPr txBox="1"/>
          <p:nvPr/>
        </p:nvSpPr>
        <p:spPr>
          <a:xfrm>
            <a:off x="10307108" y="3536882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/>
              <a:t>Karnataka</a:t>
            </a:r>
            <a:endParaRPr lang="en-IN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13689D0-0C17-47DC-9876-55FCF37C30F6}"/>
              </a:ext>
            </a:extLst>
          </p:cNvPr>
          <p:cNvCxnSpPr>
            <a:endCxn id="13" idx="1"/>
          </p:cNvCxnSpPr>
          <p:nvPr/>
        </p:nvCxnSpPr>
        <p:spPr>
          <a:xfrm>
            <a:off x="8405136" y="480600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6A15FBA-15CF-4997-8D16-344AE484C426}"/>
              </a:ext>
            </a:extLst>
          </p:cNvPr>
          <p:cNvCxnSpPr>
            <a:endCxn id="13" idx="1"/>
          </p:cNvCxnSpPr>
          <p:nvPr/>
        </p:nvCxnSpPr>
        <p:spPr>
          <a:xfrm>
            <a:off x="7834181" y="4429109"/>
            <a:ext cx="570955" cy="376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FE1E67-BDF9-4236-B292-A4E18BFA07D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772397" y="5912600"/>
            <a:ext cx="555121" cy="94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172" y="-5896"/>
            <a:ext cx="10869827" cy="1092200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</a:rPr>
              <a:t>Baseline Health Status and Care Seeking Pattern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39F091-B159-4692-8FAD-C582F5CBC8D7}"/>
              </a:ext>
            </a:extLst>
          </p:cNvPr>
          <p:cNvSpPr/>
          <p:nvPr/>
        </p:nvSpPr>
        <p:spPr>
          <a:xfrm>
            <a:off x="2489698" y="765656"/>
            <a:ext cx="903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i="1" dirty="0"/>
              <a:t>(Source: Assessments and Evaluations by Public Health Foundation of India -2015-16)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2651212-62A4-4B77-B8A3-A061DD4AE773}"/>
              </a:ext>
            </a:extLst>
          </p:cNvPr>
          <p:cNvSpPr txBox="1">
            <a:spLocks/>
          </p:cNvSpPr>
          <p:nvPr/>
        </p:nvSpPr>
        <p:spPr>
          <a:xfrm>
            <a:off x="2197638" y="1293906"/>
            <a:ext cx="6242027" cy="51224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A53010"/>
              </a:buClr>
            </a:pPr>
            <a:r>
              <a:rPr lang="en-IN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Changing disease pattern-Epidemiologic Transition</a:t>
            </a:r>
            <a:endParaRPr lang="en-US" b="1" i="1" dirty="0">
              <a:solidFill>
                <a:srgbClr val="0070C0"/>
              </a:solidFill>
            </a:endParaRPr>
          </a:p>
          <a:p>
            <a:pPr lvl="1" algn="just">
              <a:buClr>
                <a:srgbClr val="A53010"/>
              </a:buClr>
            </a:pPr>
            <a:r>
              <a:rPr lang="en-IN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NCD* Deaths </a:t>
            </a: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account for nearly 30- 33% of all mortalities in the districts</a:t>
            </a:r>
          </a:p>
          <a:p>
            <a:pPr lvl="1" algn="just">
              <a:buClr>
                <a:srgbClr val="A53010"/>
              </a:buClr>
            </a:pPr>
            <a:r>
              <a:rPr lang="en-IN" dirty="0">
                <a:solidFill>
                  <a:prstClr val="black">
                    <a:lumMod val="75000"/>
                    <a:lumOff val="25000"/>
                  </a:prstClr>
                </a:solidFill>
              </a:rPr>
              <a:t>Mortality due to Accident &amp; injuries 3%, infectious diseases -7.4%, Suicides-2%, pregnancy &amp; related causes - 4% and senility - 8% .</a:t>
            </a:r>
          </a:p>
          <a:p>
            <a:pPr algn="just"/>
            <a:r>
              <a:rPr lang="en-IN" b="1" dirty="0"/>
              <a:t>Health Seeking was low</a:t>
            </a:r>
            <a:r>
              <a:rPr lang="en-IN" dirty="0"/>
              <a:t> at PHC level for routine ambulatory care (33% in Mysore; 25% in </a:t>
            </a:r>
            <a:r>
              <a:rPr lang="en-IN" dirty="0" err="1"/>
              <a:t>Raichur</a:t>
            </a:r>
            <a:r>
              <a:rPr lang="en-IN" dirty="0"/>
              <a:t>)</a:t>
            </a:r>
          </a:p>
          <a:p>
            <a:pPr lvl="1" algn="just">
              <a:spcBef>
                <a:spcPts val="0"/>
              </a:spcBef>
            </a:pPr>
            <a:r>
              <a:rPr lang="en-IN" dirty="0"/>
              <a:t>85-90% of ambulatory care related to RCH and communicable diseases</a:t>
            </a:r>
          </a:p>
          <a:p>
            <a:pPr algn="just"/>
            <a:r>
              <a:rPr lang="en-US" dirty="0"/>
              <a:t>29% of Households (HH) reported </a:t>
            </a:r>
            <a:r>
              <a:rPr lang="en-US" b="1" dirty="0"/>
              <a:t>financial difficulties </a:t>
            </a:r>
            <a:r>
              <a:rPr lang="en-US" dirty="0"/>
              <a:t>due to health care**</a:t>
            </a:r>
          </a:p>
          <a:p>
            <a:pPr algn="just"/>
            <a:r>
              <a:rPr lang="en-US" dirty="0"/>
              <a:t>20% of HHs experienced a </a:t>
            </a:r>
            <a:r>
              <a:rPr lang="en-US" b="1" dirty="0"/>
              <a:t>catastrophic health event</a:t>
            </a:r>
          </a:p>
          <a:p>
            <a:pPr algn="just"/>
            <a:r>
              <a:rPr lang="en-IN" b="1" dirty="0"/>
              <a:t>Regional disparities </a:t>
            </a:r>
            <a:r>
              <a:rPr lang="en-IN" dirty="0"/>
              <a:t>in distribution of health resources, access, outcomes exist within the state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62C614C-46BD-46BA-9CA9-190830A06176}"/>
              </a:ext>
            </a:extLst>
          </p:cNvPr>
          <p:cNvSpPr/>
          <p:nvPr/>
        </p:nvSpPr>
        <p:spPr>
          <a:xfrm>
            <a:off x="1645698" y="65529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*Cancer, CVD, Diabetes, and Respiratory Diseases, Chronic Liver diseases </a:t>
            </a:r>
            <a:endParaRPr lang="en-IN" sz="1200" i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4CAACB7-5D69-427C-A754-108FD6867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26238"/>
              </p:ext>
            </p:extLst>
          </p:nvPr>
        </p:nvGraphicFramePr>
        <p:xfrm>
          <a:off x="8600303" y="1835028"/>
          <a:ext cx="3215280" cy="404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123">
                  <a:extLst>
                    <a:ext uri="{9D8B030D-6E8A-4147-A177-3AD203B41FA5}">
                      <a16:colId xmlns:a16="http://schemas.microsoft.com/office/drawing/2014/main" xmlns="" val="1113171790"/>
                    </a:ext>
                  </a:extLst>
                </a:gridCol>
                <a:gridCol w="1953157">
                  <a:extLst>
                    <a:ext uri="{9D8B030D-6E8A-4147-A177-3AD203B41FA5}">
                      <a16:colId xmlns:a16="http://schemas.microsoft.com/office/drawing/2014/main" xmlns="" val="3140378299"/>
                    </a:ext>
                  </a:extLst>
                </a:gridCol>
              </a:tblGrid>
              <a:tr h="6230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Health Sub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Centers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(HSC)</a:t>
                      </a:r>
                      <a:endParaRPr lang="en-IN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806496"/>
                  </a:ext>
                </a:extLst>
              </a:tr>
              <a:tr h="623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Access to HSC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2 of 3 rural HHs had no access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2463"/>
                  </a:ext>
                </a:extLst>
              </a:tr>
              <a:tr h="6230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Rural Mysore                   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25% had access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2 Kms distance 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4663418"/>
                  </a:ext>
                </a:extLst>
              </a:tr>
              <a:tr h="8854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Rural </a:t>
                      </a:r>
                      <a:r>
                        <a:rPr lang="en-IN" sz="1600" dirty="0" err="1">
                          <a:solidFill>
                            <a:schemeClr val="tx1"/>
                          </a:solidFill>
                          <a:effectLst/>
                        </a:rPr>
                        <a:t>Raichur</a:t>
                      </a:r>
                      <a:r>
                        <a:rPr lang="en-IN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40% had access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effectLst/>
                        </a:rPr>
                        <a:t>4.11 kms distance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8265630"/>
                  </a:ext>
                </a:extLst>
              </a:tr>
              <a:tr h="12855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Reason for not accessing 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51% </a:t>
                      </a:r>
                      <a:r>
                        <a:rPr lang="en-IN" sz="1600" dirty="0">
                          <a:effectLst/>
                        </a:rPr>
                        <a:t>Not aware about the centre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16% Aware but had no centre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293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796" y="-5609"/>
            <a:ext cx="10927203" cy="1024688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0000"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Utilization of institution-based services, OOPE, Implications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57915" y="1606006"/>
            <a:ext cx="4713601" cy="4260404"/>
          </a:xfrm>
        </p:spPr>
        <p:txBody>
          <a:bodyPr>
            <a:normAutofit/>
          </a:bodyPr>
          <a:lstStyle/>
          <a:p>
            <a:pPr algn="just">
              <a:buClr>
                <a:srgbClr val="A53010"/>
              </a:buClr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Low uptake of OP and IP care in government facilities</a:t>
            </a:r>
          </a:p>
          <a:p>
            <a:pPr algn="just">
              <a:buClr>
                <a:srgbClr val="A53010"/>
              </a:buClr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High OOPE incurred accessing care</a:t>
            </a:r>
          </a:p>
          <a:p>
            <a:pPr algn="just">
              <a:buClr>
                <a:srgbClr val="A53010"/>
              </a:buClr>
              <a:defRPr/>
            </a:pPr>
            <a:r>
              <a:rPr lang="en-GB" dirty="0"/>
              <a:t>Annual out of pocket expenditure per HH was Rs 16,189</a:t>
            </a:r>
          </a:p>
          <a:p>
            <a:pPr algn="just">
              <a:buClr>
                <a:srgbClr val="A53010"/>
              </a:buClr>
              <a:defRPr/>
            </a:pPr>
            <a:r>
              <a:rPr lang="en-GB" b="1" dirty="0"/>
              <a:t>Catastrophic health events reported by 20% of HH</a:t>
            </a:r>
          </a:p>
          <a:p>
            <a:pPr lvl="1" algn="just">
              <a:buClr>
                <a:srgbClr val="A53010"/>
              </a:buClr>
              <a:defRPr/>
            </a:pPr>
            <a:r>
              <a:rPr lang="en-GB" dirty="0"/>
              <a:t>25% Rural </a:t>
            </a:r>
            <a:r>
              <a:rPr lang="en-GB" dirty="0" err="1"/>
              <a:t>Raichur</a:t>
            </a:r>
            <a:r>
              <a:rPr lang="en-GB" dirty="0"/>
              <a:t>; 19% Rural Mysore</a:t>
            </a:r>
          </a:p>
          <a:p>
            <a:pPr lvl="1" algn="just">
              <a:buClr>
                <a:srgbClr val="A53010"/>
              </a:buClr>
              <a:defRPr/>
            </a:pPr>
            <a:r>
              <a:rPr lang="en-GB" dirty="0"/>
              <a:t>21 % amongst SC, ST HH</a:t>
            </a:r>
          </a:p>
          <a:p>
            <a:pPr lvl="1" algn="just">
              <a:buClr>
                <a:srgbClr val="A53010"/>
              </a:buClr>
              <a:defRPr/>
            </a:pPr>
            <a:r>
              <a:rPr lang="en-GB" dirty="0"/>
              <a:t>27% amongst the poorest HH; 17% amongst richest HH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GB" sz="1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91689846"/>
              </p:ext>
            </p:extLst>
          </p:nvPr>
        </p:nvGraphicFramePr>
        <p:xfrm>
          <a:off x="6815176" y="1175516"/>
          <a:ext cx="5009811" cy="211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92199" y="1661311"/>
            <a:ext cx="74411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dirty="0" err="1" smtClean="0">
                <a:solidFill>
                  <a:srgbClr val="000000"/>
                </a:solidFill>
              </a:rPr>
              <a:t>Govt</a:t>
            </a:r>
            <a:endParaRPr lang="en-GB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42%</a:t>
            </a:r>
          </a:p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8853" y="2176010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Pvt</a:t>
            </a:r>
          </a:p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58%</a:t>
            </a:r>
          </a:p>
        </p:txBody>
      </p:sp>
      <p:cxnSp>
        <p:nvCxnSpPr>
          <p:cNvPr id="15" name="Straight Connector 14"/>
          <p:cNvCxnSpPr>
            <a:cxnSpLocks/>
            <a:stCxn id="12" idx="3"/>
          </p:cNvCxnSpPr>
          <p:nvPr/>
        </p:nvCxnSpPr>
        <p:spPr>
          <a:xfrm>
            <a:off x="8236312" y="2107587"/>
            <a:ext cx="183294" cy="219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/>
        </p:nvCxnSpPr>
        <p:spPr>
          <a:xfrm flipH="1" flipV="1">
            <a:off x="9557638" y="2438021"/>
            <a:ext cx="991215" cy="61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F25EBCF-4B6D-4ED3-BF6B-C296E5DE3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52702"/>
              </p:ext>
            </p:extLst>
          </p:nvPr>
        </p:nvGraphicFramePr>
        <p:xfrm>
          <a:off x="7259021" y="4061455"/>
          <a:ext cx="4263174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687">
                  <a:extLst>
                    <a:ext uri="{9D8B030D-6E8A-4147-A177-3AD203B41FA5}">
                      <a16:colId xmlns:a16="http://schemas.microsoft.com/office/drawing/2014/main" xmlns="" val="1495500247"/>
                    </a:ext>
                  </a:extLst>
                </a:gridCol>
                <a:gridCol w="857568">
                  <a:extLst>
                    <a:ext uri="{9D8B030D-6E8A-4147-A177-3AD203B41FA5}">
                      <a16:colId xmlns:a16="http://schemas.microsoft.com/office/drawing/2014/main" xmlns="" val="3594650005"/>
                    </a:ext>
                  </a:extLst>
                </a:gridCol>
                <a:gridCol w="1184919">
                  <a:extLst>
                    <a:ext uri="{9D8B030D-6E8A-4147-A177-3AD203B41FA5}">
                      <a16:colId xmlns:a16="http://schemas.microsoft.com/office/drawing/2014/main" xmlns="" val="2110564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b="1" dirty="0">
                          <a:solidFill>
                            <a:sysClr val="windowText" lastClr="000000"/>
                          </a:solidFill>
                        </a:rPr>
                        <a:t>Out of Pocket Expenditure (OOPE)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ysClr val="windowText" lastClr="000000"/>
                          </a:solidFill>
                        </a:rPr>
                        <a:t>Govt in INR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bg1"/>
                          </a:solidFill>
                        </a:rPr>
                        <a:t>Private in INR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3227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ysClr val="windowText" lastClr="000000"/>
                          </a:solidFill>
                        </a:rPr>
                        <a:t>Out-Patient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ysClr val="windowText" lastClr="000000"/>
                          </a:solidFill>
                        </a:rPr>
                        <a:t>2,220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2,433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77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ysClr val="windowText" lastClr="000000"/>
                          </a:solidFill>
                        </a:rPr>
                        <a:t>In-Patient 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ysClr val="windowText" lastClr="000000"/>
                          </a:solidFill>
                        </a:rPr>
                        <a:t>11,032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600" b="1" dirty="0">
                          <a:solidFill>
                            <a:schemeClr val="bg1"/>
                          </a:solidFill>
                        </a:rPr>
                        <a:t>30,300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94551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C2803C-9A9B-48C4-94B4-2DBF4481F3E4}"/>
              </a:ext>
            </a:extLst>
          </p:cNvPr>
          <p:cNvSpPr/>
          <p:nvPr/>
        </p:nvSpPr>
        <p:spPr>
          <a:xfrm>
            <a:off x="7988660" y="3206111"/>
            <a:ext cx="2662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Accessing out/in-patient health care services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BEBCAB1-4CA5-4AA4-80A5-261E7E10FE80}"/>
              </a:ext>
            </a:extLst>
          </p:cNvPr>
          <p:cNvSpPr/>
          <p:nvPr/>
        </p:nvSpPr>
        <p:spPr>
          <a:xfrm>
            <a:off x="2489698" y="765656"/>
            <a:ext cx="903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i="1" dirty="0"/>
              <a:t>(Source: Assessments and Evaluations by Public Health Foundation of India -2015-16)</a:t>
            </a:r>
          </a:p>
        </p:txBody>
      </p:sp>
    </p:spTree>
    <p:extLst>
      <p:ext uri="{BB962C8B-B14F-4D97-AF65-F5344CB8AC3E}">
        <p14:creationId xmlns:p14="http://schemas.microsoft.com/office/powerpoint/2010/main" val="38259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84" y="0"/>
            <a:ext cx="10933215" cy="1122659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IN" sz="3200" b="1" dirty="0">
                <a:solidFill>
                  <a:schemeClr val="tx1"/>
                </a:solidFill>
              </a:rPr>
              <a:t>Access and Outreach of Field Functionaries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31149"/>
              </p:ext>
            </p:extLst>
          </p:nvPr>
        </p:nvGraphicFramePr>
        <p:xfrm>
          <a:off x="7652783" y="1353788"/>
          <a:ext cx="5010746" cy="388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932495" y="1620885"/>
            <a:ext cx="3573832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Reach of ASHAs to vulnerable households is better compared to ANMs</a:t>
            </a:r>
          </a:p>
          <a:p>
            <a:pPr marL="34290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Positioning of Mid Level Health Providers (MLHPs) and operationalizing Health and Wellness Centres would help increase visits by ANMs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8456" y="6025310"/>
            <a:ext cx="1057354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i="1" dirty="0"/>
              <a:t>The baseline findings built a strong case to prioritize </a:t>
            </a:r>
          </a:p>
          <a:p>
            <a:pPr algn="ctr"/>
            <a:r>
              <a:rPr lang="en-IN" b="1" i="1" dirty="0"/>
              <a:t>HWCs/CPHC for inclusive and equitable distribution of health.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1037B6-B53E-4F5A-8687-0CCBB2CFAE5A}"/>
              </a:ext>
            </a:extLst>
          </p:cNvPr>
          <p:cNvSpPr/>
          <p:nvPr/>
        </p:nvSpPr>
        <p:spPr>
          <a:xfrm>
            <a:off x="8398257" y="5089010"/>
            <a:ext cx="3093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Proportion of HHs having ASHA/ ANM in their area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261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E1CB048-7B67-4BC0-8A54-83FD6839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"/>
            <a:ext cx="10896599" cy="1100138"/>
          </a:xfr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Project Overview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BBA3EE96-261A-4413-8A64-D07227C7E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226255"/>
              </p:ext>
            </p:extLst>
          </p:nvPr>
        </p:nvGraphicFramePr>
        <p:xfrm>
          <a:off x="1509714" y="1257300"/>
          <a:ext cx="10520362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8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084C5-20F4-4F43-9888-57B1E4D8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358" y="1232627"/>
            <a:ext cx="10594641" cy="461665"/>
          </a:xfr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 Institutionalizing a Team Led 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BE9B26D-19F5-4CAB-A4F9-A39194416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093655"/>
              </p:ext>
            </p:extLst>
          </p:nvPr>
        </p:nvGraphicFramePr>
        <p:xfrm>
          <a:off x="7018411" y="1963705"/>
          <a:ext cx="4380914" cy="3881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E80F9E-8349-4255-A7F9-370848F29F54}"/>
              </a:ext>
            </a:extLst>
          </p:cNvPr>
          <p:cNvSpPr txBox="1"/>
          <p:nvPr/>
        </p:nvSpPr>
        <p:spPr>
          <a:xfrm>
            <a:off x="4089129" y="1854791"/>
            <a:ext cx="251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NHM, Karnataka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109653-6A7D-402B-8487-3174DCAF61F6}"/>
              </a:ext>
            </a:extLst>
          </p:cNvPr>
          <p:cNvSpPr txBox="1"/>
          <p:nvPr/>
        </p:nvSpPr>
        <p:spPr>
          <a:xfrm>
            <a:off x="7589942" y="1918326"/>
            <a:ext cx="228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NHSRC and PHFI* </a:t>
            </a:r>
          </a:p>
          <a:p>
            <a:pPr algn="ctr"/>
            <a:r>
              <a:rPr lang="en-US" b="1" dirty="0"/>
              <a:t>- Technical Partner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C1B799-CECB-4812-8323-22A7A13AA99E}"/>
              </a:ext>
            </a:extLst>
          </p:cNvPr>
          <p:cNvSpPr txBox="1"/>
          <p:nvPr/>
        </p:nvSpPr>
        <p:spPr>
          <a:xfrm>
            <a:off x="2493842" y="4922626"/>
            <a:ext cx="9480826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buClr>
                <a:srgbClr val="A53010"/>
              </a:buClr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Undertaking all technical and administrative  decisions  of the project are</a:t>
            </a:r>
          </a:p>
          <a:p>
            <a:pPr marL="34290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Four Member Technical Committee</a:t>
            </a:r>
          </a:p>
          <a:p>
            <a:pPr marL="342900" indent="-342900" algn="just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Seven member  State Working Team for CPHC-UHC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xmlns="" id="{CEE1BB1B-E9F7-4A7E-AFDE-079AC49C14A0}"/>
              </a:ext>
            </a:extLst>
          </p:cNvPr>
          <p:cNvSpPr txBox="1">
            <a:spLocks/>
          </p:cNvSpPr>
          <p:nvPr/>
        </p:nvSpPr>
        <p:spPr>
          <a:xfrm>
            <a:off x="1250856" y="2"/>
            <a:ext cx="10941144" cy="11898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Steps in Implementation of Health and Wellness Centres </a:t>
            </a:r>
          </a:p>
          <a:p>
            <a:r>
              <a:rPr lang="en-IN" sz="3000" dirty="0"/>
              <a:t>as pilots in Mysore &amp; </a:t>
            </a:r>
            <a:r>
              <a:rPr lang="en-IN" sz="3000" dirty="0" err="1"/>
              <a:t>Raichur</a:t>
            </a:r>
            <a:endParaRPr lang="en-IN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680636-D337-489C-894C-51A3F926B386}"/>
              </a:ext>
            </a:extLst>
          </p:cNvPr>
          <p:cNvSpPr/>
          <p:nvPr/>
        </p:nvSpPr>
        <p:spPr>
          <a:xfrm>
            <a:off x="2028873" y="6490157"/>
            <a:ext cx="5256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* Public Health Foundation of India  Bangalore Unit </a:t>
            </a:r>
            <a:endParaRPr lang="en-IN" sz="16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01B0BC5-4AD6-4E7B-834B-C2A7B5711A20}"/>
              </a:ext>
            </a:extLst>
          </p:cNvPr>
          <p:cNvGrpSpPr/>
          <p:nvPr/>
        </p:nvGrpSpPr>
        <p:grpSpPr>
          <a:xfrm>
            <a:off x="3651141" y="2730560"/>
            <a:ext cx="3361445" cy="749623"/>
            <a:chOff x="138011" y="498039"/>
            <a:chExt cx="4171081" cy="804510"/>
          </a:xfrm>
          <a:solidFill>
            <a:schemeClr val="bg2">
              <a:lumMod val="75000"/>
            </a:schemeClr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E9D68A90-5FD1-4A84-81F6-1922D4483CDE}"/>
                </a:ext>
              </a:extLst>
            </p:cNvPr>
            <p:cNvSpPr/>
            <p:nvPr/>
          </p:nvSpPr>
          <p:spPr>
            <a:xfrm>
              <a:off x="138011" y="498039"/>
              <a:ext cx="4171081" cy="80451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xmlns="" id="{1940603D-CB7A-41E3-BAC4-220B9EDDA98E}"/>
                </a:ext>
              </a:extLst>
            </p:cNvPr>
            <p:cNvSpPr txBox="1"/>
            <p:nvPr/>
          </p:nvSpPr>
          <p:spPr>
            <a:xfrm>
              <a:off x="177284" y="537312"/>
              <a:ext cx="4092535" cy="7259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2">
                      <a:lumMod val="10000"/>
                    </a:schemeClr>
                  </a:solidFill>
                </a:rPr>
                <a:t> State Nodal Officer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2">
                      <a:lumMod val="10000"/>
                    </a:schemeClr>
                  </a:solidFill>
                </a:rPr>
                <a:t>(CPHC-UHC)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F11227A-91B2-46AA-927A-894616349D74}"/>
              </a:ext>
            </a:extLst>
          </p:cNvPr>
          <p:cNvGrpSpPr/>
          <p:nvPr/>
        </p:nvGrpSpPr>
        <p:grpSpPr>
          <a:xfrm>
            <a:off x="7140539" y="2730560"/>
            <a:ext cx="3589374" cy="749623"/>
            <a:chOff x="106802" y="335429"/>
            <a:chExt cx="4167310" cy="999115"/>
          </a:xfrm>
          <a:solidFill>
            <a:schemeClr val="bg2">
              <a:lumMod val="75000"/>
            </a:schemeClr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21E6A3D-2A7A-4A61-BEB6-5C3AD1976478}"/>
                </a:ext>
              </a:extLst>
            </p:cNvPr>
            <p:cNvSpPr/>
            <p:nvPr/>
          </p:nvSpPr>
          <p:spPr>
            <a:xfrm>
              <a:off x="106802" y="335429"/>
              <a:ext cx="4167310" cy="99911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xmlns="" id="{42E25230-D340-4BF8-820F-867B504D33CA}"/>
                </a:ext>
              </a:extLst>
            </p:cNvPr>
            <p:cNvSpPr txBox="1"/>
            <p:nvPr/>
          </p:nvSpPr>
          <p:spPr>
            <a:xfrm>
              <a:off x="155575" y="384202"/>
              <a:ext cx="4069764" cy="9015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solidFill>
                    <a:schemeClr val="bg2">
                      <a:lumMod val="10000"/>
                    </a:schemeClr>
                  </a:solidFill>
                </a:rPr>
                <a:t>State Programme Manager (CPHC UHC)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7368B71-2E80-44A5-80B6-7F1FEE499533}"/>
              </a:ext>
            </a:extLst>
          </p:cNvPr>
          <p:cNvGrpSpPr/>
          <p:nvPr/>
        </p:nvGrpSpPr>
        <p:grpSpPr>
          <a:xfrm>
            <a:off x="3655084" y="3561277"/>
            <a:ext cx="3343201" cy="514193"/>
            <a:chOff x="236278" y="681774"/>
            <a:chExt cx="3066639" cy="774792"/>
          </a:xfrm>
          <a:solidFill>
            <a:schemeClr val="bg2">
              <a:lumMod val="5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6D02CE46-4EBC-483B-8130-74FC1B03208E}"/>
                </a:ext>
              </a:extLst>
            </p:cNvPr>
            <p:cNvSpPr/>
            <p:nvPr/>
          </p:nvSpPr>
          <p:spPr>
            <a:xfrm>
              <a:off x="236278" y="681774"/>
              <a:ext cx="3066639" cy="73502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xmlns="" id="{8BF4F914-17FD-434D-ADDB-49D76D6C9B3F}"/>
                </a:ext>
              </a:extLst>
            </p:cNvPr>
            <p:cNvSpPr txBox="1"/>
            <p:nvPr/>
          </p:nvSpPr>
          <p:spPr>
            <a:xfrm>
              <a:off x="276041" y="721537"/>
              <a:ext cx="2987113" cy="735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 Consultant(CPHC-UHC)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59154F3-AA82-4BB8-893F-4740ADADD52D}"/>
              </a:ext>
            </a:extLst>
          </p:cNvPr>
          <p:cNvGrpSpPr/>
          <p:nvPr/>
        </p:nvGrpSpPr>
        <p:grpSpPr>
          <a:xfrm>
            <a:off x="7148175" y="3542816"/>
            <a:ext cx="3581738" cy="535940"/>
            <a:chOff x="124363" y="692889"/>
            <a:chExt cx="4167310" cy="1351692"/>
          </a:xfrm>
          <a:solidFill>
            <a:schemeClr val="bg2">
              <a:lumMod val="50000"/>
            </a:scheme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CDBD01AC-96A2-4DCC-8821-FB40B1A7F703}"/>
                </a:ext>
              </a:extLst>
            </p:cNvPr>
            <p:cNvSpPr/>
            <p:nvPr/>
          </p:nvSpPr>
          <p:spPr>
            <a:xfrm>
              <a:off x="124363" y="692889"/>
              <a:ext cx="4167310" cy="135169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xmlns="" id="{24DB1F0E-71C9-42FA-A92E-C75167B6E990}"/>
                </a:ext>
              </a:extLst>
            </p:cNvPr>
            <p:cNvSpPr txBox="1"/>
            <p:nvPr/>
          </p:nvSpPr>
          <p:spPr>
            <a:xfrm>
              <a:off x="190347" y="758873"/>
              <a:ext cx="4035342" cy="12197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State Technical Coordinator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8D7A11-490B-43BB-9135-6A2F88583ADA}"/>
              </a:ext>
            </a:extLst>
          </p:cNvPr>
          <p:cNvGrpSpPr/>
          <p:nvPr/>
        </p:nvGrpSpPr>
        <p:grpSpPr>
          <a:xfrm>
            <a:off x="3636840" y="4123725"/>
            <a:ext cx="3361445" cy="612208"/>
            <a:chOff x="219045" y="1489521"/>
            <a:chExt cx="3066639" cy="1303359"/>
          </a:xfrm>
          <a:solidFill>
            <a:schemeClr val="bg2">
              <a:lumMod val="25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1020F0C7-5986-4893-A3D5-FACD7EE2246C}"/>
                </a:ext>
              </a:extLst>
            </p:cNvPr>
            <p:cNvSpPr/>
            <p:nvPr/>
          </p:nvSpPr>
          <p:spPr>
            <a:xfrm>
              <a:off x="219045" y="1489521"/>
              <a:ext cx="3066639" cy="130335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xmlns="" id="{972DEBCB-4204-49C5-A5C6-4714364D8EB5}"/>
                </a:ext>
              </a:extLst>
            </p:cNvPr>
            <p:cNvSpPr txBox="1"/>
            <p:nvPr/>
          </p:nvSpPr>
          <p:spPr>
            <a:xfrm>
              <a:off x="282670" y="1553146"/>
              <a:ext cx="2939389" cy="1176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District Coordinators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E221131-F7D7-4196-B854-09A6AC87D885}"/>
              </a:ext>
            </a:extLst>
          </p:cNvPr>
          <p:cNvGrpSpPr/>
          <p:nvPr/>
        </p:nvGrpSpPr>
        <p:grpSpPr>
          <a:xfrm>
            <a:off x="7140538" y="4135159"/>
            <a:ext cx="3589373" cy="600774"/>
            <a:chOff x="148774" y="1686440"/>
            <a:chExt cx="4171276" cy="898209"/>
          </a:xfrm>
          <a:solidFill>
            <a:schemeClr val="bg2">
              <a:lumMod val="25000"/>
            </a:schemeClr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31A81A7B-C827-415C-8173-F3C10E3D0BB0}"/>
                </a:ext>
              </a:extLst>
            </p:cNvPr>
            <p:cNvSpPr/>
            <p:nvPr/>
          </p:nvSpPr>
          <p:spPr>
            <a:xfrm>
              <a:off x="148774" y="1686440"/>
              <a:ext cx="4171276" cy="8982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xmlns="" id="{27084789-2C14-4853-86D7-6B6875247956}"/>
                </a:ext>
              </a:extLst>
            </p:cNvPr>
            <p:cNvSpPr txBox="1"/>
            <p:nvPr/>
          </p:nvSpPr>
          <p:spPr>
            <a:xfrm>
              <a:off x="192621" y="1730287"/>
              <a:ext cx="4083582" cy="8105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Regional  Coordinator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(CPHC UHC)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0B17A89-ECFE-4B9A-BD94-652CC483A54B}"/>
              </a:ext>
            </a:extLst>
          </p:cNvPr>
          <p:cNvGrpSpPr/>
          <p:nvPr/>
        </p:nvGrpSpPr>
        <p:grpSpPr>
          <a:xfrm>
            <a:off x="3682791" y="2232153"/>
            <a:ext cx="3315494" cy="447926"/>
            <a:chOff x="237570" y="0"/>
            <a:chExt cx="3066639" cy="1537457"/>
          </a:xfrm>
          <a:solidFill>
            <a:srgbClr val="FFCB25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78D340CE-5DAC-403A-8598-F76CED1B6C1A}"/>
                </a:ext>
              </a:extLst>
            </p:cNvPr>
            <p:cNvSpPr/>
            <p:nvPr/>
          </p:nvSpPr>
          <p:spPr>
            <a:xfrm>
              <a:off x="237570" y="0"/>
              <a:ext cx="3066639" cy="15374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xmlns="" id="{153ABBFA-C1DC-4880-BFED-15CB3A20A4BB}"/>
                </a:ext>
              </a:extLst>
            </p:cNvPr>
            <p:cNvSpPr txBox="1"/>
            <p:nvPr/>
          </p:nvSpPr>
          <p:spPr>
            <a:xfrm>
              <a:off x="312622" y="75051"/>
              <a:ext cx="2916535" cy="13873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5912" tIns="0" rIns="115912" bIns="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>
                  <a:solidFill>
                    <a:schemeClr val="bg2">
                      <a:lumMod val="10000"/>
                    </a:schemeClr>
                  </a:solidFill>
                </a:rPr>
                <a:t>Mission Director, NHM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56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3521713-0198-4FC6-A5D9-78A331016B7C}"/>
              </a:ext>
            </a:extLst>
          </p:cNvPr>
          <p:cNvSpPr txBox="1">
            <a:spLocks/>
          </p:cNvSpPr>
          <p:nvPr/>
        </p:nvSpPr>
        <p:spPr>
          <a:xfrm>
            <a:off x="1250856" y="2"/>
            <a:ext cx="10941144" cy="1189858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0" tIns="45720" rIns="36000" bIns="45720" rtlCol="0" anchor="ctr" anchorCtr="0">
            <a:normAutofit fontScale="92500"/>
          </a:bodyPr>
          <a:lstStyle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IN" dirty="0"/>
              <a:t>Steps in Implementation of Health and Wellness Centres </a:t>
            </a:r>
          </a:p>
          <a:p>
            <a:r>
              <a:rPr lang="en-IN" sz="3000" dirty="0"/>
              <a:t>as pilots in Mysore &amp; </a:t>
            </a:r>
            <a:r>
              <a:rPr lang="en-IN" sz="3000" dirty="0" err="1"/>
              <a:t>Raichur</a:t>
            </a:r>
            <a:endParaRPr lang="en-IN" sz="30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7B123F03-8ABB-4FFB-9FD6-35E28AED54EB}"/>
              </a:ext>
            </a:extLst>
          </p:cNvPr>
          <p:cNvSpPr txBox="1">
            <a:spLocks/>
          </p:cNvSpPr>
          <p:nvPr/>
        </p:nvSpPr>
        <p:spPr>
          <a:xfrm>
            <a:off x="2046649" y="2001846"/>
            <a:ext cx="5052535" cy="1958916"/>
          </a:xfrm>
          <a:prstGeom prst="round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IN" dirty="0"/>
              <a:t>Healthcare Access-Awareness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IN" dirty="0"/>
              <a:t>Health Accessing Pattern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IN" dirty="0"/>
              <a:t>Morbidity-Mortality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IN" dirty="0"/>
              <a:t>Out of Pocket Expenditures  and </a:t>
            </a:r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IN" dirty="0"/>
              <a:t>System Preparedness - drug availability etc. </a:t>
            </a:r>
            <a:endParaRPr lang="en-IN" b="1" dirty="0"/>
          </a:p>
          <a:p>
            <a:pPr>
              <a:spcBef>
                <a:spcPts val="0"/>
              </a:spcBef>
            </a:pPr>
            <a:endParaRPr lang="en-IN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8F7D14E-2F5A-440F-97BB-4F8BED4720AC}"/>
              </a:ext>
            </a:extLst>
          </p:cNvPr>
          <p:cNvSpPr txBox="1">
            <a:spLocks/>
          </p:cNvSpPr>
          <p:nvPr/>
        </p:nvSpPr>
        <p:spPr>
          <a:xfrm>
            <a:off x="7315206" y="2044647"/>
            <a:ext cx="4489447" cy="1189858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Wingdings 3" charset="2"/>
              <a:buNone/>
            </a:pPr>
            <a:r>
              <a:rPr lang="en-IN" dirty="0"/>
              <a:t>Use of findings to </a:t>
            </a:r>
            <a:r>
              <a:rPr lang="en-IN" dirty="0" smtClean="0"/>
              <a:t>plan infrastructure, HR, Equipment. </a:t>
            </a:r>
            <a:endParaRPr lang="en-IN" dirty="0"/>
          </a:p>
          <a:p>
            <a:pPr marL="114300" indent="0">
              <a:buFont typeface="Wingdings 3" charset="2"/>
              <a:buNone/>
            </a:pPr>
            <a:r>
              <a:rPr lang="en-IN" dirty="0"/>
              <a:t>Health and Wellness Centres with District, Taluk Health Officers</a:t>
            </a:r>
          </a:p>
          <a:p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92C3C64-860B-4B74-8ACC-87A7A1F45079}"/>
              </a:ext>
            </a:extLst>
          </p:cNvPr>
          <p:cNvSpPr/>
          <p:nvPr/>
        </p:nvSpPr>
        <p:spPr>
          <a:xfrm>
            <a:off x="2046650" y="4769136"/>
            <a:ext cx="5052535" cy="1021556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 of District, Taluk Health Officers on rationale and objective of CPHC and Health and Wellness Centres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07AAEE-CF43-4732-932E-67DC2ED72430}"/>
              </a:ext>
            </a:extLst>
          </p:cNvPr>
          <p:cNvSpPr txBox="1"/>
          <p:nvPr/>
        </p:nvSpPr>
        <p:spPr>
          <a:xfrm>
            <a:off x="7334598" y="4655673"/>
            <a:ext cx="4432300" cy="1224732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4300"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PIP- as coordinated action by </a:t>
            </a:r>
          </a:p>
          <a:p>
            <a:pPr marL="114300" algn="ctr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District, Taluk Health Officers, Technical Partners and State NHM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698898E-9B5B-4AF5-9FE5-6319BE5E407C}"/>
              </a:ext>
            </a:extLst>
          </p:cNvPr>
          <p:cNvSpPr/>
          <p:nvPr/>
        </p:nvSpPr>
        <p:spPr>
          <a:xfrm>
            <a:off x="2046650" y="1519385"/>
            <a:ext cx="5052534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2: Baseline Measurements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EB25C3-1FFA-4719-9CC9-B55611CC7AA1}"/>
              </a:ext>
            </a:extLst>
          </p:cNvPr>
          <p:cNvSpPr/>
          <p:nvPr/>
        </p:nvSpPr>
        <p:spPr>
          <a:xfrm>
            <a:off x="7358065" y="1541955"/>
            <a:ext cx="4432299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3: Gap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C777FC-0BF7-4265-9847-985AF23E59A2}"/>
              </a:ext>
            </a:extLst>
          </p:cNvPr>
          <p:cNvSpPr/>
          <p:nvPr/>
        </p:nvSpPr>
        <p:spPr>
          <a:xfrm>
            <a:off x="2046650" y="4185715"/>
            <a:ext cx="5052535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4: Orientation workshops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EE85BB-D58E-424A-AC2C-2939D859BE8B}"/>
              </a:ext>
            </a:extLst>
          </p:cNvPr>
          <p:cNvSpPr/>
          <p:nvPr/>
        </p:nvSpPr>
        <p:spPr>
          <a:xfrm>
            <a:off x="7358066" y="4173840"/>
            <a:ext cx="443230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2400" b="1" i="1" dirty="0"/>
              <a:t>Step 5: Planning of Budget</a:t>
            </a:r>
          </a:p>
        </p:txBody>
      </p:sp>
    </p:spTree>
    <p:extLst>
      <p:ext uri="{BB962C8B-B14F-4D97-AF65-F5344CB8AC3E}">
        <p14:creationId xmlns:p14="http://schemas.microsoft.com/office/powerpoint/2010/main" val="15433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2144</TotalTime>
  <Words>1826</Words>
  <Application>Microsoft Office PowerPoint</Application>
  <PresentationFormat>Custom</PresentationFormat>
  <Paragraphs>361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Wisp</vt:lpstr>
      <vt:lpstr>Health and Wellness Centres the first port of call for  Comprehensive Primary Health Care (CPHC)  towards “Arogya Karnataka”</vt:lpstr>
      <vt:lpstr>Arogya Karnataka – Universal Health Coverage</vt:lpstr>
      <vt:lpstr>Evidence Led Planning for Health and Wellness Centres  </vt:lpstr>
      <vt:lpstr>Baseline Health Status and Care Seeking Pattern</vt:lpstr>
      <vt:lpstr>Utilization of institution-based services, OOPE, Implications</vt:lpstr>
      <vt:lpstr>Access and Outreach of Field Functionaries </vt:lpstr>
      <vt:lpstr>Project Overview</vt:lpstr>
      <vt:lpstr>Step 1 Institutionalizing a Team Led Action</vt:lpstr>
      <vt:lpstr>PowerPoint Presentation</vt:lpstr>
      <vt:lpstr>PowerPoint Presentation</vt:lpstr>
      <vt:lpstr>PowerPoint Presentation</vt:lpstr>
      <vt:lpstr>PowerPoint Presentation</vt:lpstr>
      <vt:lpstr>Identification of Programme Study Centers</vt:lpstr>
      <vt:lpstr>Training under the Bridge Course in Community Health</vt:lpstr>
      <vt:lpstr>PowerPoint Presentation</vt:lpstr>
      <vt:lpstr>PowerPoint Presentation</vt:lpstr>
      <vt:lpstr>PowerPoint Presentation</vt:lpstr>
      <vt:lpstr>Community Outreach</vt:lpstr>
      <vt:lpstr>Prioritizing PHC as first referral centers and planning referral pathways</vt:lpstr>
      <vt:lpstr>PowerPoint Presentation</vt:lpstr>
      <vt:lpstr>Programme Outcomes</vt:lpstr>
      <vt:lpstr>Programme Outcomes</vt:lpstr>
      <vt:lpstr>NCD screening, treatment and follow-up 2K18Q1-Q3</vt:lpstr>
      <vt:lpstr>Top 10 Causes of out-patient utilization in HWCs</vt:lpstr>
      <vt:lpstr>Scale up of Comprehensive Primary Health Care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Health Cards</dc:title>
  <dc:creator>deeksha khurana</dc:creator>
  <cp:lastModifiedBy>admin</cp:lastModifiedBy>
  <cp:revision>241</cp:revision>
  <dcterms:created xsi:type="dcterms:W3CDTF">2017-06-19T04:30:50Z</dcterms:created>
  <dcterms:modified xsi:type="dcterms:W3CDTF">2018-10-31T04:16:10Z</dcterms:modified>
</cp:coreProperties>
</file>