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83" r:id="rId3"/>
    <p:sldId id="277" r:id="rId4"/>
    <p:sldId id="262" r:id="rId5"/>
    <p:sldId id="264" r:id="rId6"/>
    <p:sldId id="269" r:id="rId7"/>
    <p:sldId id="268" r:id="rId8"/>
    <p:sldId id="265" r:id="rId9"/>
    <p:sldId id="266" r:id="rId10"/>
    <p:sldId id="273"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041" autoAdjust="0"/>
  </p:normalViewPr>
  <p:slideViewPr>
    <p:cSldViewPr>
      <p:cViewPr>
        <p:scale>
          <a:sx n="56" d="100"/>
          <a:sy n="56" d="100"/>
        </p:scale>
        <p:origin x="-17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CA033-21F2-4AFC-8B70-E4B5FEC7243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DA7EF428-2F2C-41D8-917C-F96C9165E7D2}">
      <dgm:prSet phldrT="[Text]"/>
      <dgm:spPr/>
      <dgm:t>
        <a:bodyPr/>
        <a:lstStyle/>
        <a:p>
          <a:r>
            <a:rPr lang="en-IN" dirty="0" smtClean="0"/>
            <a:t>Drugs</a:t>
          </a:r>
          <a:endParaRPr lang="en-IN" dirty="0"/>
        </a:p>
      </dgm:t>
    </dgm:pt>
    <dgm:pt modelId="{78934454-06F3-44B7-B8EF-E01F4B7B1A3F}" type="parTrans" cxnId="{8B51AA77-3F93-4461-A7BD-88A9DFCEA49F}">
      <dgm:prSet/>
      <dgm:spPr/>
      <dgm:t>
        <a:bodyPr/>
        <a:lstStyle/>
        <a:p>
          <a:endParaRPr lang="en-IN"/>
        </a:p>
      </dgm:t>
    </dgm:pt>
    <dgm:pt modelId="{6C9E51A6-C312-4D08-841B-63549A9FEEF7}" type="sibTrans" cxnId="{8B51AA77-3F93-4461-A7BD-88A9DFCEA49F}">
      <dgm:prSet/>
      <dgm:spPr/>
      <dgm:t>
        <a:bodyPr/>
        <a:lstStyle/>
        <a:p>
          <a:endParaRPr lang="en-IN"/>
        </a:p>
      </dgm:t>
    </dgm:pt>
    <dgm:pt modelId="{D3A556E8-6EB0-4C3B-A91F-9DB847314AD8}">
      <dgm:prSet phldrT="[Text]" custT="1"/>
      <dgm:spPr/>
      <dgm:t>
        <a:bodyPr/>
        <a:lstStyle/>
        <a:p>
          <a:r>
            <a:rPr lang="en-IN" sz="2400" dirty="0" smtClean="0"/>
            <a:t>Easy access to Govt. drugs</a:t>
          </a:r>
          <a:endParaRPr lang="en-IN" sz="2400" dirty="0"/>
        </a:p>
      </dgm:t>
    </dgm:pt>
    <dgm:pt modelId="{E82DA3F8-B717-4599-B9B8-5B0F3BBCDBCF}" type="parTrans" cxnId="{31EEA6D0-7B07-47AD-A895-10ECA256C440}">
      <dgm:prSet/>
      <dgm:spPr/>
      <dgm:t>
        <a:bodyPr/>
        <a:lstStyle/>
        <a:p>
          <a:endParaRPr lang="en-IN"/>
        </a:p>
      </dgm:t>
    </dgm:pt>
    <dgm:pt modelId="{03864FB2-01FF-49A9-90E1-1A205983BE95}" type="sibTrans" cxnId="{31EEA6D0-7B07-47AD-A895-10ECA256C440}">
      <dgm:prSet/>
      <dgm:spPr/>
      <dgm:t>
        <a:bodyPr/>
        <a:lstStyle/>
        <a:p>
          <a:endParaRPr lang="en-IN"/>
        </a:p>
      </dgm:t>
    </dgm:pt>
    <dgm:pt modelId="{626B1A4A-EADE-443F-A7F8-85A9A7F9B3FD}">
      <dgm:prSet phldrT="[Text]"/>
      <dgm:spPr/>
      <dgm:t>
        <a:bodyPr/>
        <a:lstStyle/>
        <a:p>
          <a:r>
            <a:rPr lang="en-IN" dirty="0" smtClean="0"/>
            <a:t>Adherence support </a:t>
          </a:r>
          <a:endParaRPr lang="en-IN" dirty="0"/>
        </a:p>
      </dgm:t>
    </dgm:pt>
    <dgm:pt modelId="{D6491FF8-41CD-4C05-8FAD-0F1D8651FD95}" type="parTrans" cxnId="{E669D102-9E49-4822-B9B8-8C466AF4749A}">
      <dgm:prSet/>
      <dgm:spPr/>
      <dgm:t>
        <a:bodyPr/>
        <a:lstStyle/>
        <a:p>
          <a:endParaRPr lang="en-IN"/>
        </a:p>
      </dgm:t>
    </dgm:pt>
    <dgm:pt modelId="{E554C738-3DA7-4E9D-81A4-F9D18D97AFC3}" type="sibTrans" cxnId="{E669D102-9E49-4822-B9B8-8C466AF4749A}">
      <dgm:prSet/>
      <dgm:spPr/>
      <dgm:t>
        <a:bodyPr/>
        <a:lstStyle/>
        <a:p>
          <a:endParaRPr lang="en-IN"/>
        </a:p>
      </dgm:t>
    </dgm:pt>
    <dgm:pt modelId="{35655D08-DB37-4C0F-8816-6AA573D5B2DE}">
      <dgm:prSet phldrT="[Text]" custT="1"/>
      <dgm:spPr/>
      <dgm:t>
        <a:bodyPr/>
        <a:lstStyle/>
        <a:p>
          <a:r>
            <a:rPr lang="en-IN" sz="2400" dirty="0" smtClean="0"/>
            <a:t>IT enabled Treatment support </a:t>
          </a:r>
          <a:endParaRPr lang="en-IN" sz="2400" dirty="0"/>
        </a:p>
      </dgm:t>
    </dgm:pt>
    <dgm:pt modelId="{5F41A218-C620-4D2D-85EC-7695EB4282D6}" type="parTrans" cxnId="{B101CEE7-0A4C-403B-8039-32CD546F270E}">
      <dgm:prSet/>
      <dgm:spPr/>
      <dgm:t>
        <a:bodyPr/>
        <a:lstStyle/>
        <a:p>
          <a:endParaRPr lang="en-IN"/>
        </a:p>
      </dgm:t>
    </dgm:pt>
    <dgm:pt modelId="{5C454B7D-6FFF-4247-BEAF-9FF3E6EB0682}" type="sibTrans" cxnId="{B101CEE7-0A4C-403B-8039-32CD546F270E}">
      <dgm:prSet/>
      <dgm:spPr/>
      <dgm:t>
        <a:bodyPr/>
        <a:lstStyle/>
        <a:p>
          <a:endParaRPr lang="en-IN"/>
        </a:p>
      </dgm:t>
    </dgm:pt>
    <dgm:pt modelId="{795B24C4-A7D8-4D0B-A0E8-55FA823E596A}">
      <dgm:prSet phldrT="[Text]"/>
      <dgm:spPr/>
      <dgm:t>
        <a:bodyPr/>
        <a:lstStyle/>
        <a:p>
          <a:r>
            <a:rPr lang="en-IN" dirty="0" smtClean="0"/>
            <a:t>Public Health Action </a:t>
          </a:r>
          <a:endParaRPr lang="en-IN" dirty="0"/>
        </a:p>
      </dgm:t>
    </dgm:pt>
    <dgm:pt modelId="{F6E183B0-932D-4336-B0E5-D637561A1F50}" type="parTrans" cxnId="{BB0A9B3D-5C21-4256-BD32-18D0DBFA269E}">
      <dgm:prSet/>
      <dgm:spPr/>
      <dgm:t>
        <a:bodyPr/>
        <a:lstStyle/>
        <a:p>
          <a:endParaRPr lang="en-IN"/>
        </a:p>
      </dgm:t>
    </dgm:pt>
    <dgm:pt modelId="{02D5281C-AA3F-45EA-9C8B-5A85F3D579AC}" type="sibTrans" cxnId="{BB0A9B3D-5C21-4256-BD32-18D0DBFA269E}">
      <dgm:prSet/>
      <dgm:spPr/>
      <dgm:t>
        <a:bodyPr/>
        <a:lstStyle/>
        <a:p>
          <a:endParaRPr lang="en-IN"/>
        </a:p>
      </dgm:t>
    </dgm:pt>
    <dgm:pt modelId="{BBA8FF6A-8367-4E96-BE62-F8B940C6D193}">
      <dgm:prSet phldrT="[Text]" custT="1"/>
      <dgm:spPr/>
      <dgm:t>
        <a:bodyPr/>
        <a:lstStyle/>
        <a:p>
          <a:r>
            <a:rPr lang="en-IN" sz="2400" dirty="0" smtClean="0"/>
            <a:t>HIV screening</a:t>
          </a:r>
          <a:endParaRPr lang="en-IN" sz="2400" dirty="0"/>
        </a:p>
      </dgm:t>
    </dgm:pt>
    <dgm:pt modelId="{901026D5-FAE7-4D02-8885-5BCC4CFD4C8A}" type="parTrans" cxnId="{53B50FE9-7833-44F7-A835-57AB18FDE32B}">
      <dgm:prSet/>
      <dgm:spPr/>
      <dgm:t>
        <a:bodyPr/>
        <a:lstStyle/>
        <a:p>
          <a:endParaRPr lang="en-IN"/>
        </a:p>
      </dgm:t>
    </dgm:pt>
    <dgm:pt modelId="{D7D1333A-9CE3-45B8-9D8B-3B93C65910E9}" type="sibTrans" cxnId="{53B50FE9-7833-44F7-A835-57AB18FDE32B}">
      <dgm:prSet/>
      <dgm:spPr/>
      <dgm:t>
        <a:bodyPr/>
        <a:lstStyle/>
        <a:p>
          <a:endParaRPr lang="en-IN"/>
        </a:p>
      </dgm:t>
    </dgm:pt>
    <dgm:pt modelId="{01A73F92-0215-41D4-90E0-B56A3B273415}">
      <dgm:prSet phldrT="[Text]" custT="1"/>
      <dgm:spPr/>
      <dgm:t>
        <a:bodyPr/>
        <a:lstStyle/>
        <a:p>
          <a:r>
            <a:rPr lang="en-IN" sz="2400" dirty="0" smtClean="0"/>
            <a:t>Diabetes screening</a:t>
          </a:r>
          <a:endParaRPr lang="en-IN" sz="2400" dirty="0"/>
        </a:p>
      </dgm:t>
    </dgm:pt>
    <dgm:pt modelId="{595C6983-FB44-4758-A241-D8648E877940}" type="parTrans" cxnId="{1140F5B7-36EF-4435-ACBD-CEAF81D5B4FC}">
      <dgm:prSet/>
      <dgm:spPr/>
      <dgm:t>
        <a:bodyPr/>
        <a:lstStyle/>
        <a:p>
          <a:endParaRPr lang="en-IN"/>
        </a:p>
      </dgm:t>
    </dgm:pt>
    <dgm:pt modelId="{E24F6522-6898-4860-B3E5-07E1DA9EC3C4}" type="sibTrans" cxnId="{1140F5B7-36EF-4435-ACBD-CEAF81D5B4FC}">
      <dgm:prSet/>
      <dgm:spPr/>
      <dgm:t>
        <a:bodyPr/>
        <a:lstStyle/>
        <a:p>
          <a:endParaRPr lang="en-IN"/>
        </a:p>
      </dgm:t>
    </dgm:pt>
    <dgm:pt modelId="{8505724E-DA9F-48FB-83FE-80121A660E2B}">
      <dgm:prSet phldrT="[Text]" custT="1"/>
      <dgm:spPr/>
      <dgm:t>
        <a:bodyPr/>
        <a:lstStyle/>
        <a:p>
          <a:r>
            <a:rPr lang="en-IN" sz="2400" dirty="0" smtClean="0"/>
            <a:t>DR TB screening </a:t>
          </a:r>
          <a:endParaRPr lang="en-IN" sz="2400" dirty="0"/>
        </a:p>
      </dgm:t>
    </dgm:pt>
    <dgm:pt modelId="{74329DB7-C4CF-45DB-9D51-AB4E3EFCF693}" type="parTrans" cxnId="{BB51573C-1C19-434E-A577-07612859444C}">
      <dgm:prSet/>
      <dgm:spPr/>
      <dgm:t>
        <a:bodyPr/>
        <a:lstStyle/>
        <a:p>
          <a:endParaRPr lang="en-IN"/>
        </a:p>
      </dgm:t>
    </dgm:pt>
    <dgm:pt modelId="{AC6EA2B2-ACC4-4ECA-8ED2-FEF537381B33}" type="sibTrans" cxnId="{BB51573C-1C19-434E-A577-07612859444C}">
      <dgm:prSet/>
      <dgm:spPr/>
      <dgm:t>
        <a:bodyPr/>
        <a:lstStyle/>
        <a:p>
          <a:endParaRPr lang="en-IN"/>
        </a:p>
      </dgm:t>
    </dgm:pt>
    <dgm:pt modelId="{4F973F7C-E272-4130-AEFD-795AE3C2FE9D}">
      <dgm:prSet phldrT="[Text]" custT="1"/>
      <dgm:spPr/>
      <dgm:t>
        <a:bodyPr/>
        <a:lstStyle/>
        <a:p>
          <a:r>
            <a:rPr lang="en-IN" sz="2400" dirty="0" smtClean="0"/>
            <a:t>Patient counselling </a:t>
          </a:r>
          <a:endParaRPr lang="en-IN" sz="2400" dirty="0"/>
        </a:p>
      </dgm:t>
    </dgm:pt>
    <dgm:pt modelId="{09660CD9-A646-440C-AA83-6E7612226989}" type="parTrans" cxnId="{482116FA-705D-4359-980A-BA5AFB362DAB}">
      <dgm:prSet/>
      <dgm:spPr/>
      <dgm:t>
        <a:bodyPr/>
        <a:lstStyle/>
        <a:p>
          <a:endParaRPr lang="en-IN"/>
        </a:p>
      </dgm:t>
    </dgm:pt>
    <dgm:pt modelId="{AF449938-9253-4429-BAC1-24B9EDB57A97}" type="sibTrans" cxnId="{482116FA-705D-4359-980A-BA5AFB362DAB}">
      <dgm:prSet/>
      <dgm:spPr/>
      <dgm:t>
        <a:bodyPr/>
        <a:lstStyle/>
        <a:p>
          <a:endParaRPr lang="en-IN"/>
        </a:p>
      </dgm:t>
    </dgm:pt>
    <dgm:pt modelId="{48CD4119-DAE0-4085-9627-51BFBF7003FA}" type="pres">
      <dgm:prSet presAssocID="{427CA033-21F2-4AFC-8B70-E4B5FEC72435}" presName="Name0" presStyleCnt="0">
        <dgm:presLayoutVars>
          <dgm:dir/>
          <dgm:animLvl val="lvl"/>
          <dgm:resizeHandles/>
        </dgm:presLayoutVars>
      </dgm:prSet>
      <dgm:spPr/>
      <dgm:t>
        <a:bodyPr/>
        <a:lstStyle/>
        <a:p>
          <a:endParaRPr lang="en-IN"/>
        </a:p>
      </dgm:t>
    </dgm:pt>
    <dgm:pt modelId="{5D05ACE8-E332-401C-93DE-D2CCCDD0FD0A}" type="pres">
      <dgm:prSet presAssocID="{DA7EF428-2F2C-41D8-917C-F96C9165E7D2}" presName="linNode" presStyleCnt="0"/>
      <dgm:spPr/>
    </dgm:pt>
    <dgm:pt modelId="{D5877E3F-525A-4068-BF42-F71E85107421}" type="pres">
      <dgm:prSet presAssocID="{DA7EF428-2F2C-41D8-917C-F96C9165E7D2}" presName="parentShp" presStyleLbl="node1" presStyleIdx="0" presStyleCnt="3" custScaleY="56000">
        <dgm:presLayoutVars>
          <dgm:bulletEnabled val="1"/>
        </dgm:presLayoutVars>
      </dgm:prSet>
      <dgm:spPr/>
      <dgm:t>
        <a:bodyPr/>
        <a:lstStyle/>
        <a:p>
          <a:endParaRPr lang="en-IN"/>
        </a:p>
      </dgm:t>
    </dgm:pt>
    <dgm:pt modelId="{4E9C6602-EE63-4F55-BD86-9FDC9943CE1F}" type="pres">
      <dgm:prSet presAssocID="{DA7EF428-2F2C-41D8-917C-F96C9165E7D2}" presName="childShp" presStyleLbl="bgAccFollowNode1" presStyleIdx="0" presStyleCnt="3" custScaleY="56000">
        <dgm:presLayoutVars>
          <dgm:bulletEnabled val="1"/>
        </dgm:presLayoutVars>
      </dgm:prSet>
      <dgm:spPr/>
      <dgm:t>
        <a:bodyPr/>
        <a:lstStyle/>
        <a:p>
          <a:endParaRPr lang="en-IN"/>
        </a:p>
      </dgm:t>
    </dgm:pt>
    <dgm:pt modelId="{941E0249-EFA1-42BC-AD33-F98BF75DC300}" type="pres">
      <dgm:prSet presAssocID="{6C9E51A6-C312-4D08-841B-63549A9FEEF7}" presName="spacing" presStyleCnt="0"/>
      <dgm:spPr/>
    </dgm:pt>
    <dgm:pt modelId="{3C07889A-1130-4113-B4C5-3EE855460B67}" type="pres">
      <dgm:prSet presAssocID="{626B1A4A-EADE-443F-A7F8-85A9A7F9B3FD}" presName="linNode" presStyleCnt="0"/>
      <dgm:spPr/>
    </dgm:pt>
    <dgm:pt modelId="{B64299A6-0039-46B7-8FBD-225C0816E8F7}" type="pres">
      <dgm:prSet presAssocID="{626B1A4A-EADE-443F-A7F8-85A9A7F9B3FD}" presName="parentShp" presStyleLbl="node1" presStyleIdx="1" presStyleCnt="3" custScaleY="68151">
        <dgm:presLayoutVars>
          <dgm:bulletEnabled val="1"/>
        </dgm:presLayoutVars>
      </dgm:prSet>
      <dgm:spPr/>
      <dgm:t>
        <a:bodyPr/>
        <a:lstStyle/>
        <a:p>
          <a:endParaRPr lang="en-IN"/>
        </a:p>
      </dgm:t>
    </dgm:pt>
    <dgm:pt modelId="{0E7D20DD-6FDF-4A78-BC91-4A78BDCE225A}" type="pres">
      <dgm:prSet presAssocID="{626B1A4A-EADE-443F-A7F8-85A9A7F9B3FD}" presName="childShp" presStyleLbl="bgAccFollowNode1" presStyleIdx="1" presStyleCnt="3" custScaleY="57801">
        <dgm:presLayoutVars>
          <dgm:bulletEnabled val="1"/>
        </dgm:presLayoutVars>
      </dgm:prSet>
      <dgm:spPr/>
      <dgm:t>
        <a:bodyPr/>
        <a:lstStyle/>
        <a:p>
          <a:endParaRPr lang="en-IN"/>
        </a:p>
      </dgm:t>
    </dgm:pt>
    <dgm:pt modelId="{A9E8BC65-D878-4F02-974A-DE68DBFBF041}" type="pres">
      <dgm:prSet presAssocID="{E554C738-3DA7-4E9D-81A4-F9D18D97AFC3}" presName="spacing" presStyleCnt="0"/>
      <dgm:spPr/>
    </dgm:pt>
    <dgm:pt modelId="{53B385CA-4CCB-45C2-B330-10F38E2EFE1C}" type="pres">
      <dgm:prSet presAssocID="{795B24C4-A7D8-4D0B-A0E8-55FA823E596A}" presName="linNode" presStyleCnt="0"/>
      <dgm:spPr/>
    </dgm:pt>
    <dgm:pt modelId="{32FDE443-890B-4339-8E7F-049D0E1C219E}" type="pres">
      <dgm:prSet presAssocID="{795B24C4-A7D8-4D0B-A0E8-55FA823E596A}" presName="parentShp" presStyleLbl="node1" presStyleIdx="2" presStyleCnt="3" custScaleY="188684">
        <dgm:presLayoutVars>
          <dgm:bulletEnabled val="1"/>
        </dgm:presLayoutVars>
      </dgm:prSet>
      <dgm:spPr/>
      <dgm:t>
        <a:bodyPr/>
        <a:lstStyle/>
        <a:p>
          <a:endParaRPr lang="en-IN"/>
        </a:p>
      </dgm:t>
    </dgm:pt>
    <dgm:pt modelId="{252819D9-0E42-4B67-A12A-FB0AEE102479}" type="pres">
      <dgm:prSet presAssocID="{795B24C4-A7D8-4D0B-A0E8-55FA823E596A}" presName="childShp" presStyleLbl="bgAccFollowNode1" presStyleIdx="2" presStyleCnt="3" custScaleY="217669">
        <dgm:presLayoutVars>
          <dgm:bulletEnabled val="1"/>
        </dgm:presLayoutVars>
      </dgm:prSet>
      <dgm:spPr/>
      <dgm:t>
        <a:bodyPr/>
        <a:lstStyle/>
        <a:p>
          <a:endParaRPr lang="en-IN"/>
        </a:p>
      </dgm:t>
    </dgm:pt>
  </dgm:ptLst>
  <dgm:cxnLst>
    <dgm:cxn modelId="{482116FA-705D-4359-980A-BA5AFB362DAB}" srcId="{795B24C4-A7D8-4D0B-A0E8-55FA823E596A}" destId="{4F973F7C-E272-4130-AEFD-795AE3C2FE9D}" srcOrd="3" destOrd="0" parTransId="{09660CD9-A646-440C-AA83-6E7612226989}" sibTransId="{AF449938-9253-4429-BAC1-24B9EDB57A97}"/>
    <dgm:cxn modelId="{66785337-A2C3-4EC2-A258-AA6647C38A18}" type="presOf" srcId="{626B1A4A-EADE-443F-A7F8-85A9A7F9B3FD}" destId="{B64299A6-0039-46B7-8FBD-225C0816E8F7}" srcOrd="0" destOrd="0" presId="urn:microsoft.com/office/officeart/2005/8/layout/vList6"/>
    <dgm:cxn modelId="{69924CE1-5B3A-4B4D-9A6A-CFDEAC25EC80}" type="presOf" srcId="{35655D08-DB37-4C0F-8816-6AA573D5B2DE}" destId="{0E7D20DD-6FDF-4A78-BC91-4A78BDCE225A}" srcOrd="0" destOrd="0" presId="urn:microsoft.com/office/officeart/2005/8/layout/vList6"/>
    <dgm:cxn modelId="{8B51AA77-3F93-4461-A7BD-88A9DFCEA49F}" srcId="{427CA033-21F2-4AFC-8B70-E4B5FEC72435}" destId="{DA7EF428-2F2C-41D8-917C-F96C9165E7D2}" srcOrd="0" destOrd="0" parTransId="{78934454-06F3-44B7-B8EF-E01F4B7B1A3F}" sibTransId="{6C9E51A6-C312-4D08-841B-63549A9FEEF7}"/>
    <dgm:cxn modelId="{31EEA6D0-7B07-47AD-A895-10ECA256C440}" srcId="{DA7EF428-2F2C-41D8-917C-F96C9165E7D2}" destId="{D3A556E8-6EB0-4C3B-A91F-9DB847314AD8}" srcOrd="0" destOrd="0" parTransId="{E82DA3F8-B717-4599-B9B8-5B0F3BBCDBCF}" sibTransId="{03864FB2-01FF-49A9-90E1-1A205983BE95}"/>
    <dgm:cxn modelId="{53B50FE9-7833-44F7-A835-57AB18FDE32B}" srcId="{795B24C4-A7D8-4D0B-A0E8-55FA823E596A}" destId="{BBA8FF6A-8367-4E96-BE62-F8B940C6D193}" srcOrd="0" destOrd="0" parTransId="{901026D5-FAE7-4D02-8885-5BCC4CFD4C8A}" sibTransId="{D7D1333A-9CE3-45B8-9D8B-3B93C65910E9}"/>
    <dgm:cxn modelId="{BB51573C-1C19-434E-A577-07612859444C}" srcId="{795B24C4-A7D8-4D0B-A0E8-55FA823E596A}" destId="{8505724E-DA9F-48FB-83FE-80121A660E2B}" srcOrd="2" destOrd="0" parTransId="{74329DB7-C4CF-45DB-9D51-AB4E3EFCF693}" sibTransId="{AC6EA2B2-ACC4-4ECA-8ED2-FEF537381B33}"/>
    <dgm:cxn modelId="{75CE078E-AA86-4D9F-84AC-9EBE3337519A}" type="presOf" srcId="{BBA8FF6A-8367-4E96-BE62-F8B940C6D193}" destId="{252819D9-0E42-4B67-A12A-FB0AEE102479}" srcOrd="0" destOrd="0" presId="urn:microsoft.com/office/officeart/2005/8/layout/vList6"/>
    <dgm:cxn modelId="{B5268D69-A6D4-4382-B967-8BC8BB347E3D}" type="presOf" srcId="{01A73F92-0215-41D4-90E0-B56A3B273415}" destId="{252819D9-0E42-4B67-A12A-FB0AEE102479}" srcOrd="0" destOrd="1" presId="urn:microsoft.com/office/officeart/2005/8/layout/vList6"/>
    <dgm:cxn modelId="{5103CD8B-2702-4911-80F4-0E09CE749B55}" type="presOf" srcId="{4F973F7C-E272-4130-AEFD-795AE3C2FE9D}" destId="{252819D9-0E42-4B67-A12A-FB0AEE102479}" srcOrd="0" destOrd="3" presId="urn:microsoft.com/office/officeart/2005/8/layout/vList6"/>
    <dgm:cxn modelId="{A02E0B7B-9614-4DC9-8BD7-542DB4439517}" type="presOf" srcId="{8505724E-DA9F-48FB-83FE-80121A660E2B}" destId="{252819D9-0E42-4B67-A12A-FB0AEE102479}" srcOrd="0" destOrd="2" presId="urn:microsoft.com/office/officeart/2005/8/layout/vList6"/>
    <dgm:cxn modelId="{205B72A8-E9ED-4EFB-860A-4815FA4FBE46}" type="presOf" srcId="{795B24C4-A7D8-4D0B-A0E8-55FA823E596A}" destId="{32FDE443-890B-4339-8E7F-049D0E1C219E}" srcOrd="0" destOrd="0" presId="urn:microsoft.com/office/officeart/2005/8/layout/vList6"/>
    <dgm:cxn modelId="{B101CEE7-0A4C-403B-8039-32CD546F270E}" srcId="{626B1A4A-EADE-443F-A7F8-85A9A7F9B3FD}" destId="{35655D08-DB37-4C0F-8816-6AA573D5B2DE}" srcOrd="0" destOrd="0" parTransId="{5F41A218-C620-4D2D-85EC-7695EB4282D6}" sibTransId="{5C454B7D-6FFF-4247-BEAF-9FF3E6EB0682}"/>
    <dgm:cxn modelId="{15D5B01F-25C6-46AD-A35F-BD24FBCFD0FE}" type="presOf" srcId="{427CA033-21F2-4AFC-8B70-E4B5FEC72435}" destId="{48CD4119-DAE0-4085-9627-51BFBF7003FA}" srcOrd="0" destOrd="0" presId="urn:microsoft.com/office/officeart/2005/8/layout/vList6"/>
    <dgm:cxn modelId="{EBFB3EBA-2588-4D33-9F26-83C02130BF13}" type="presOf" srcId="{D3A556E8-6EB0-4C3B-A91F-9DB847314AD8}" destId="{4E9C6602-EE63-4F55-BD86-9FDC9943CE1F}" srcOrd="0" destOrd="0" presId="urn:microsoft.com/office/officeart/2005/8/layout/vList6"/>
    <dgm:cxn modelId="{BB0A9B3D-5C21-4256-BD32-18D0DBFA269E}" srcId="{427CA033-21F2-4AFC-8B70-E4B5FEC72435}" destId="{795B24C4-A7D8-4D0B-A0E8-55FA823E596A}" srcOrd="2" destOrd="0" parTransId="{F6E183B0-932D-4336-B0E5-D637561A1F50}" sibTransId="{02D5281C-AA3F-45EA-9C8B-5A85F3D579AC}"/>
    <dgm:cxn modelId="{59A36149-CDA8-41A6-90C9-9489AA46BA77}" type="presOf" srcId="{DA7EF428-2F2C-41D8-917C-F96C9165E7D2}" destId="{D5877E3F-525A-4068-BF42-F71E85107421}" srcOrd="0" destOrd="0" presId="urn:microsoft.com/office/officeart/2005/8/layout/vList6"/>
    <dgm:cxn modelId="{E669D102-9E49-4822-B9B8-8C466AF4749A}" srcId="{427CA033-21F2-4AFC-8B70-E4B5FEC72435}" destId="{626B1A4A-EADE-443F-A7F8-85A9A7F9B3FD}" srcOrd="1" destOrd="0" parTransId="{D6491FF8-41CD-4C05-8FAD-0F1D8651FD95}" sibTransId="{E554C738-3DA7-4E9D-81A4-F9D18D97AFC3}"/>
    <dgm:cxn modelId="{1140F5B7-36EF-4435-ACBD-CEAF81D5B4FC}" srcId="{795B24C4-A7D8-4D0B-A0E8-55FA823E596A}" destId="{01A73F92-0215-41D4-90E0-B56A3B273415}" srcOrd="1" destOrd="0" parTransId="{595C6983-FB44-4758-A241-D8648E877940}" sibTransId="{E24F6522-6898-4860-B3E5-07E1DA9EC3C4}"/>
    <dgm:cxn modelId="{931AE503-2861-484F-9329-4C398B69B5B2}" type="presParOf" srcId="{48CD4119-DAE0-4085-9627-51BFBF7003FA}" destId="{5D05ACE8-E332-401C-93DE-D2CCCDD0FD0A}" srcOrd="0" destOrd="0" presId="urn:microsoft.com/office/officeart/2005/8/layout/vList6"/>
    <dgm:cxn modelId="{53EAEAA9-4E45-4431-AD03-85DA8DC4BCC4}" type="presParOf" srcId="{5D05ACE8-E332-401C-93DE-D2CCCDD0FD0A}" destId="{D5877E3F-525A-4068-BF42-F71E85107421}" srcOrd="0" destOrd="0" presId="urn:microsoft.com/office/officeart/2005/8/layout/vList6"/>
    <dgm:cxn modelId="{C1BF4643-8801-4542-BF6D-287C0A4CA1A9}" type="presParOf" srcId="{5D05ACE8-E332-401C-93DE-D2CCCDD0FD0A}" destId="{4E9C6602-EE63-4F55-BD86-9FDC9943CE1F}" srcOrd="1" destOrd="0" presId="urn:microsoft.com/office/officeart/2005/8/layout/vList6"/>
    <dgm:cxn modelId="{60DFAB6B-D5A8-4B1F-A84B-2BCE9722C330}" type="presParOf" srcId="{48CD4119-DAE0-4085-9627-51BFBF7003FA}" destId="{941E0249-EFA1-42BC-AD33-F98BF75DC300}" srcOrd="1" destOrd="0" presId="urn:microsoft.com/office/officeart/2005/8/layout/vList6"/>
    <dgm:cxn modelId="{83B9A871-60E5-480D-8F94-A49A8980211B}" type="presParOf" srcId="{48CD4119-DAE0-4085-9627-51BFBF7003FA}" destId="{3C07889A-1130-4113-B4C5-3EE855460B67}" srcOrd="2" destOrd="0" presId="urn:microsoft.com/office/officeart/2005/8/layout/vList6"/>
    <dgm:cxn modelId="{AA2AABFF-A2FF-461D-AA92-190F3D628A69}" type="presParOf" srcId="{3C07889A-1130-4113-B4C5-3EE855460B67}" destId="{B64299A6-0039-46B7-8FBD-225C0816E8F7}" srcOrd="0" destOrd="0" presId="urn:microsoft.com/office/officeart/2005/8/layout/vList6"/>
    <dgm:cxn modelId="{AA137ACA-F911-4428-BBF2-26CF123BF21F}" type="presParOf" srcId="{3C07889A-1130-4113-B4C5-3EE855460B67}" destId="{0E7D20DD-6FDF-4A78-BC91-4A78BDCE225A}" srcOrd="1" destOrd="0" presId="urn:microsoft.com/office/officeart/2005/8/layout/vList6"/>
    <dgm:cxn modelId="{6C638912-6963-4754-9FEB-3FFE853A825F}" type="presParOf" srcId="{48CD4119-DAE0-4085-9627-51BFBF7003FA}" destId="{A9E8BC65-D878-4F02-974A-DE68DBFBF041}" srcOrd="3" destOrd="0" presId="urn:microsoft.com/office/officeart/2005/8/layout/vList6"/>
    <dgm:cxn modelId="{4AD2C735-F720-4C7F-9E4E-940A5DD0B98F}" type="presParOf" srcId="{48CD4119-DAE0-4085-9627-51BFBF7003FA}" destId="{53B385CA-4CCB-45C2-B330-10F38E2EFE1C}" srcOrd="4" destOrd="0" presId="urn:microsoft.com/office/officeart/2005/8/layout/vList6"/>
    <dgm:cxn modelId="{886D9F9D-13FB-4950-870B-435E202D0530}" type="presParOf" srcId="{53B385CA-4CCB-45C2-B330-10F38E2EFE1C}" destId="{32FDE443-890B-4339-8E7F-049D0E1C219E}" srcOrd="0" destOrd="0" presId="urn:microsoft.com/office/officeart/2005/8/layout/vList6"/>
    <dgm:cxn modelId="{121F453C-9C29-4FB5-BFD1-5467D90D7F46}" type="presParOf" srcId="{53B385CA-4CCB-45C2-B330-10F38E2EFE1C}" destId="{252819D9-0E42-4B67-A12A-FB0AEE102479}"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C6602-EE63-4F55-BD86-9FDC9943CE1F}">
      <dsp:nvSpPr>
        <dsp:cNvPr id="0" name=""/>
        <dsp:cNvSpPr/>
      </dsp:nvSpPr>
      <dsp:spPr>
        <a:xfrm>
          <a:off x="2895599" y="79"/>
          <a:ext cx="4343400" cy="5110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IN" sz="2400" kern="1200" dirty="0" smtClean="0"/>
            <a:t>Easy access </a:t>
          </a:r>
          <a:r>
            <a:rPr lang="en-IN" sz="2400" kern="1200" dirty="0" smtClean="0"/>
            <a:t>to </a:t>
          </a:r>
          <a:r>
            <a:rPr lang="en-IN" sz="2400" kern="1200" dirty="0" smtClean="0"/>
            <a:t>Govt. drugs</a:t>
          </a:r>
          <a:endParaRPr lang="en-IN" sz="2400" kern="1200" dirty="0"/>
        </a:p>
      </dsp:txBody>
      <dsp:txXfrm>
        <a:off x="2895599" y="63958"/>
        <a:ext cx="4151762" cy="383277"/>
      </dsp:txXfrm>
    </dsp:sp>
    <dsp:sp modelId="{D5877E3F-525A-4068-BF42-F71E85107421}">
      <dsp:nvSpPr>
        <dsp:cNvPr id="0" name=""/>
        <dsp:cNvSpPr/>
      </dsp:nvSpPr>
      <dsp:spPr>
        <a:xfrm>
          <a:off x="0" y="79"/>
          <a:ext cx="2895600" cy="511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IN" sz="2500" kern="1200" dirty="0" smtClean="0"/>
            <a:t>Drugs</a:t>
          </a:r>
          <a:endParaRPr lang="en-IN" sz="2500" kern="1200" dirty="0"/>
        </a:p>
      </dsp:txBody>
      <dsp:txXfrm>
        <a:off x="24947" y="25026"/>
        <a:ext cx="2845706" cy="461141"/>
      </dsp:txXfrm>
    </dsp:sp>
    <dsp:sp modelId="{0E7D20DD-6FDF-4A78-BC91-4A78BDCE225A}">
      <dsp:nvSpPr>
        <dsp:cNvPr id="0" name=""/>
        <dsp:cNvSpPr/>
      </dsp:nvSpPr>
      <dsp:spPr>
        <a:xfrm>
          <a:off x="2895599" y="649597"/>
          <a:ext cx="4343400" cy="5274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IN" sz="2400" kern="1200" dirty="0" smtClean="0"/>
            <a:t>IT enabled Treatment support </a:t>
          </a:r>
          <a:endParaRPr lang="en-IN" sz="2400" kern="1200" dirty="0"/>
        </a:p>
      </dsp:txBody>
      <dsp:txXfrm>
        <a:off x="2895599" y="715531"/>
        <a:ext cx="4145598" cy="395603"/>
      </dsp:txXfrm>
    </dsp:sp>
    <dsp:sp modelId="{B64299A6-0039-46B7-8FBD-225C0816E8F7}">
      <dsp:nvSpPr>
        <dsp:cNvPr id="0" name=""/>
        <dsp:cNvSpPr/>
      </dsp:nvSpPr>
      <dsp:spPr>
        <a:xfrm>
          <a:off x="0" y="602372"/>
          <a:ext cx="2895600" cy="6219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IN" sz="2500" kern="1200" dirty="0" smtClean="0"/>
            <a:t>Adherence support </a:t>
          </a:r>
          <a:endParaRPr lang="en-IN" sz="2500" kern="1200" dirty="0"/>
        </a:p>
      </dsp:txBody>
      <dsp:txXfrm>
        <a:off x="30360" y="632732"/>
        <a:ext cx="2834880" cy="561201"/>
      </dsp:txXfrm>
    </dsp:sp>
    <dsp:sp modelId="{252819D9-0E42-4B67-A12A-FB0AEE102479}">
      <dsp:nvSpPr>
        <dsp:cNvPr id="0" name=""/>
        <dsp:cNvSpPr/>
      </dsp:nvSpPr>
      <dsp:spPr>
        <a:xfrm>
          <a:off x="2896306" y="1315550"/>
          <a:ext cx="4339158" cy="19863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IN" sz="2400" kern="1200" dirty="0" smtClean="0"/>
            <a:t>HIV screening</a:t>
          </a:r>
          <a:endParaRPr lang="en-IN" sz="2400" kern="1200" dirty="0"/>
        </a:p>
        <a:p>
          <a:pPr marL="228600" lvl="1" indent="-228600" algn="l" defTabSz="1066800">
            <a:lnSpc>
              <a:spcPct val="90000"/>
            </a:lnSpc>
            <a:spcBef>
              <a:spcPct val="0"/>
            </a:spcBef>
            <a:spcAft>
              <a:spcPct val="15000"/>
            </a:spcAft>
            <a:buChar char="••"/>
          </a:pPr>
          <a:r>
            <a:rPr lang="en-IN" sz="2400" kern="1200" dirty="0" smtClean="0"/>
            <a:t>Diabetes screening</a:t>
          </a:r>
          <a:endParaRPr lang="en-IN" sz="2400" kern="1200" dirty="0"/>
        </a:p>
        <a:p>
          <a:pPr marL="228600" lvl="1" indent="-228600" algn="l" defTabSz="1066800">
            <a:lnSpc>
              <a:spcPct val="90000"/>
            </a:lnSpc>
            <a:spcBef>
              <a:spcPct val="0"/>
            </a:spcBef>
            <a:spcAft>
              <a:spcPct val="15000"/>
            </a:spcAft>
            <a:buChar char="••"/>
          </a:pPr>
          <a:r>
            <a:rPr lang="en-IN" sz="2400" kern="1200" dirty="0" smtClean="0"/>
            <a:t>DR TB screening </a:t>
          </a:r>
          <a:endParaRPr lang="en-IN" sz="2400" kern="1200" dirty="0"/>
        </a:p>
        <a:p>
          <a:pPr marL="228600" lvl="1" indent="-228600" algn="l" defTabSz="1066800">
            <a:lnSpc>
              <a:spcPct val="90000"/>
            </a:lnSpc>
            <a:spcBef>
              <a:spcPct val="0"/>
            </a:spcBef>
            <a:spcAft>
              <a:spcPct val="15000"/>
            </a:spcAft>
            <a:buChar char="••"/>
          </a:pPr>
          <a:r>
            <a:rPr lang="en-IN" sz="2400" kern="1200" dirty="0" smtClean="0"/>
            <a:t>Patient counselling </a:t>
          </a:r>
          <a:endParaRPr lang="en-IN" sz="2400" kern="1200" dirty="0"/>
        </a:p>
      </dsp:txBody>
      <dsp:txXfrm>
        <a:off x="2896306" y="1563846"/>
        <a:ext cx="3594270" cy="1489777"/>
      </dsp:txXfrm>
    </dsp:sp>
    <dsp:sp modelId="{32FDE443-890B-4339-8E7F-049D0E1C219E}">
      <dsp:nvSpPr>
        <dsp:cNvPr id="0" name=""/>
        <dsp:cNvSpPr/>
      </dsp:nvSpPr>
      <dsp:spPr>
        <a:xfrm>
          <a:off x="3534" y="1447803"/>
          <a:ext cx="2892772" cy="1721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IN" sz="2500" kern="1200" dirty="0" smtClean="0"/>
            <a:t>Public Health Action </a:t>
          </a:r>
          <a:endParaRPr lang="en-IN" sz="2500" kern="1200" dirty="0"/>
        </a:p>
      </dsp:txBody>
      <dsp:txXfrm>
        <a:off x="87588" y="1531857"/>
        <a:ext cx="2724664" cy="155375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E4967-C531-4CA4-BFCF-EE6D9642F0BB}" type="datetimeFigureOut">
              <a:rPr lang="en-IN" smtClean="0"/>
              <a:pPr/>
              <a:t>29-08-2016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129E0-D298-44A7-B4AF-6B3742593E26}" type="slidenum">
              <a:rPr lang="en-IN" smtClean="0"/>
              <a:pPr/>
              <a:t>‹#›</a:t>
            </a:fld>
            <a:endParaRPr lang="en-IN"/>
          </a:p>
        </p:txBody>
      </p:sp>
    </p:spTree>
    <p:extLst>
      <p:ext uri="{BB962C8B-B14F-4D97-AF65-F5344CB8AC3E}">
        <p14:creationId xmlns="" xmlns:p14="http://schemas.microsoft.com/office/powerpoint/2010/main" val="8830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2F97A25-C611-436E-B9AC-556AC1679287}" type="slidenum">
              <a:rPr lang="en-US" altLang="en-US" smtClean="0"/>
              <a:pPr/>
              <a:t>1</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ltLang="en-US" dirty="0" smtClean="0"/>
              <a:t>ICT enabled</a:t>
            </a:r>
            <a:r>
              <a:rPr lang="en-US" altLang="en-US" baseline="0" dirty="0" smtClean="0"/>
              <a:t> intervention project is currently running in Rajkot district of Gujarat state where technology support is provided by 99 DOT which is an innovation of Microsoft research.</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  99 DOT improves confidence of provider for drug consumed by patient which is a very important but rarely observed in private sector. As per the feedback received from the patients, SMS reminder is one of the important activity which helps even a regular patient those who forgot to call after drug consumption. There are set of supportive mechanism for patient as well as for provider to improve the treatment outcome. It was observed that few proportion of private practitioners are not much interested in monitoring treatment personally, however they do not have any issue if programme plays that roll for their patients. There was a demand from the private practitioners for provision of daily regimen which expected to be available in next couple of years.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10</a:t>
            </a:fld>
            <a:endParaRPr lang="en-IN"/>
          </a:p>
        </p:txBody>
      </p:sp>
    </p:spTree>
    <p:extLst>
      <p:ext uri="{BB962C8B-B14F-4D97-AF65-F5344CB8AC3E}">
        <p14:creationId xmlns="" xmlns:p14="http://schemas.microsoft.com/office/powerpoint/2010/main" val="280593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 would</a:t>
            </a:r>
            <a:r>
              <a:rPr lang="en-IN" baseline="0" dirty="0" smtClean="0"/>
              <a:t> like to acknowledge all involved private practitioners, patients, 99 DOTs team and state RNTCP team for their contribution. </a:t>
            </a:r>
            <a:r>
              <a:rPr lang="en-IN" baseline="0" smtClean="0"/>
              <a:t>Thank you</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11</a:t>
            </a:fld>
            <a:endParaRPr lang="en-IN"/>
          </a:p>
        </p:txBody>
      </p:sp>
    </p:spTree>
    <p:extLst>
      <p:ext uri="{BB962C8B-B14F-4D97-AF65-F5344CB8AC3E}">
        <p14:creationId xmlns="" xmlns:p14="http://schemas.microsoft.com/office/powerpoint/2010/main" val="177278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a:t>
            </a:r>
            <a:r>
              <a:rPr lang="en-IN" baseline="0" dirty="0" smtClean="0"/>
              <a:t> challenge for the Revised National TB Control Programme  in Gujarat is involving dominant private sector. Health care seeking behaviour in community is skew towards private sector though the out of pocket expenditure is high for TB diagnosis and treatment. All the services for management of TB disease is free in Government sector, even though, community is unwilling to approach Government health facility not even for treatment initiation. </a:t>
            </a:r>
          </a:p>
          <a:p>
            <a:r>
              <a:rPr lang="en-IN" baseline="0" dirty="0" smtClean="0"/>
              <a:t>Intervention was planned to provide easy access to government  free drugs for private patient with inbuilt adherence support by 99 DOTs. Additional objective was to offer HIV screening, Diabetes screening and DR TB screening for those who are eligible. Patient counselling is one of the important intervention. </a:t>
            </a:r>
          </a:p>
          <a:p>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2</a:t>
            </a:fld>
            <a:endParaRPr lang="en-IN"/>
          </a:p>
        </p:txBody>
      </p:sp>
    </p:spTree>
    <p:extLst>
      <p:ext uri="{BB962C8B-B14F-4D97-AF65-F5344CB8AC3E}">
        <p14:creationId xmlns="" xmlns:p14="http://schemas.microsoft.com/office/powerpoint/2010/main" val="121651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Preparation was began</a:t>
            </a:r>
            <a:r>
              <a:rPr lang="en-IN" baseline="0" dirty="0" smtClean="0"/>
              <a:t> with advocacy about the intervention at all district level officials including DM, DDO and Chief District Health Officer. Lots of personal visit was carried out to sensitize private practitioners. Formal invitation was circulated to selected PPs for launch of project by District collector and IMA state president. This news was circulated in media to create wider awareness. One to one session with private practitioner was the main course of intervention to explain the model and involve them.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3</a:t>
            </a:fld>
            <a:endParaRPr lang="en-IN"/>
          </a:p>
        </p:txBody>
      </p:sp>
    </p:spTree>
    <p:extLst>
      <p:ext uri="{BB962C8B-B14F-4D97-AF65-F5344CB8AC3E}">
        <p14:creationId xmlns="" xmlns:p14="http://schemas.microsoft.com/office/powerpoint/2010/main" val="2715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Model of intervention</a:t>
            </a:r>
            <a:r>
              <a:rPr lang="en-IN" baseline="0" dirty="0" smtClean="0"/>
              <a:t> is composed of providing government TB drug to the private practitioners to prevent delay in treatment initiation. When the presumptive TB case approached to private sector, practitioner will do the diagnosis of TB disease with the help of laboratory and radiology. Once the practitioner confirm TB diagnosis, he is suppose to notify patient details to TB center and patient will be offered government drugs wrapped in 99 DOTS blister. Patient is expected to take medicine at home. Practitioner will brief patient about the 99 DOTS and inform Project coordinator to explain further detail to the patient. RNTCP programme arrange the patient home visit at patient convenient time. Date of follow up visit is decided by treating practitioner.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4</a:t>
            </a:fld>
            <a:endParaRPr lang="en-IN"/>
          </a:p>
        </p:txBody>
      </p:sp>
    </p:spTree>
    <p:extLst>
      <p:ext uri="{BB962C8B-B14F-4D97-AF65-F5344CB8AC3E}">
        <p14:creationId xmlns="" xmlns:p14="http://schemas.microsoft.com/office/powerpoint/2010/main" val="54889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Now,</a:t>
            </a:r>
            <a:r>
              <a:rPr lang="en-IN" baseline="0" dirty="0" smtClean="0"/>
              <a:t> I would like to brief how the mechanism of 99 DOTS works. You can see the blister of TB drug wrapped in 99 DOTs envelop. Once the patient take out tables from the blister, a hidden number will be appear from the back side of pill. Patient suppose to give a call on appeared number which is toll free number so even without balance also he can call to the number. Phone can be made from landline as well. Once the phone connected with server patient dose is registered with the system and phone gets disconnected after saying ‘Thank you’. Daily SMS generated by system for the patient if patient is not registered for that day dose. Similarly one massage is sent to the treatment observer on set frequency either daily or weekly. Treatment observer is expected to follow it up and ensure that day dose. Thus, system is able to generate, alert at the earliest possible time to take corrective action.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5</a:t>
            </a:fld>
            <a:endParaRPr lang="en-IN"/>
          </a:p>
        </p:txBody>
      </p:sp>
    </p:spTree>
    <p:extLst>
      <p:ext uri="{BB962C8B-B14F-4D97-AF65-F5344CB8AC3E}">
        <p14:creationId xmlns="" xmlns:p14="http://schemas.microsoft.com/office/powerpoint/2010/main" val="351479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All such information is</a:t>
            </a:r>
            <a:r>
              <a:rPr lang="en-IN" baseline="0" dirty="0" smtClean="0"/>
              <a:t> easily accessible in real time through dashboard of 99 DOTS website. Here each dose of all patient is recorded as colour coding for that date. Dark green colour is for the call received from the patient side while light green colour is where dose is verified by treatment observer and manually updated on website as dose consumed. However, missed doses will be seen as pink colour.  White cell represents the day where patient are not expected to take medicine. Please keep in mind that patient expected to give call on alternate day during intensive phase of 2 to 3 months while daily during continuation phase of 4 months. Few more colour code is given to capture out of coverage area, adverse drug reaction and hospitalization. There are many more modules where you keep a patient details like note for reason of missed dose, HIV screening status, Diabetic status, follow up investigation status and many more. Due to time constrain I am unable to show you here.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6</a:t>
            </a:fld>
            <a:endParaRPr lang="en-IN"/>
          </a:p>
        </p:txBody>
      </p:sp>
    </p:spTree>
    <p:extLst>
      <p:ext uri="{BB962C8B-B14F-4D97-AF65-F5344CB8AC3E}">
        <p14:creationId xmlns="" xmlns:p14="http://schemas.microsoft.com/office/powerpoint/2010/main" val="242999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high risk patient, those</a:t>
            </a:r>
            <a:r>
              <a:rPr lang="en-US" baseline="0" dirty="0" smtClean="0"/>
              <a:t> who have missed more than 3 doses are seen on the dashboard to identify priority patient for focus intervention. Every day, cumulative treatment adherence is seen on dashboard. </a:t>
            </a:r>
          </a:p>
          <a:p>
            <a:r>
              <a:rPr lang="en-US" baseline="0" dirty="0" smtClean="0"/>
              <a:t>If we calculate the proportion of patient missed the doses is hardly 3% including those who had missed due medical reasons. This holds true for those who are currently on treatment or completed their treatment course. While those who has already discontinued their treatment due to various reason including medical advice they shows poor compliance as expected. Out of total expected calls for due dose, more than 81% doses are reported by patients themselves while only 15% doses are updated by health worker after validation with the patient. We have observed that many times patient forgot to call the system even after drug consumption usually in initial days of treatment. One of the best advantage of this system is real time monitoring at every level.</a:t>
            </a:r>
          </a:p>
        </p:txBody>
      </p:sp>
      <p:sp>
        <p:nvSpPr>
          <p:cNvPr id="4" name="Slide Number Placeholder 3"/>
          <p:cNvSpPr>
            <a:spLocks noGrp="1"/>
          </p:cNvSpPr>
          <p:nvPr>
            <p:ph type="sldNum" sz="quarter" idx="10"/>
          </p:nvPr>
        </p:nvSpPr>
        <p:spPr/>
        <p:txBody>
          <a:bodyPr/>
          <a:lstStyle/>
          <a:p>
            <a:fld id="{45CE00E4-D1E5-4A3B-AF78-0F2489D36710}" type="slidenum">
              <a:rPr lang="en-US" smtClean="0"/>
              <a:pPr/>
              <a:t>7</a:t>
            </a:fld>
            <a:endParaRPr lang="en-US"/>
          </a:p>
        </p:txBody>
      </p:sp>
    </p:spTree>
    <p:extLst>
      <p:ext uri="{BB962C8B-B14F-4D97-AF65-F5344CB8AC3E}">
        <p14:creationId xmlns="" xmlns:p14="http://schemas.microsoft.com/office/powerpoint/2010/main" val="241827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Programme has</a:t>
            </a:r>
            <a:r>
              <a:rPr lang="en-IN" baseline="0" dirty="0" smtClean="0"/>
              <a:t> provided two different options for treatment initiation to the involved practitioners. First option insist for the referral of TB patient to the RNTCP system for initiation of treatment. However, the field experience suggests, even though the practitioner refers the patient to the Government facility, patient refuses due to various reasons commonly due to objection against a system of physical DOTs. Such cases usually treated by prescribing medicines from the private sector which invariably increase out of pocket expenditure of patient. The second option of initiating RNTCP drugs directly by private practitioner and monitoring the treatment with ICT enabled mechanism which will help the practitioners to convince the patient to initiate government free drugs. Practitioner is also able to track his patient during the course which is really difficult in private sector otherwise. So, the second option works for Practitioner, patient and even for programme to offer additional services to the patient. Total enrolment till 25/08/16 under option 1 is 24 patient while 95 % enrolled under second option by currently active 28 practitioners. Moreover, programme is able to offer additional services like HIV screening, Diabetes screening and drug resistant screening. Significant number of patient underwent investigation for microbiological confirmation also. 21 pulmonary TB patient have been offered follow up sputum smear microscopy also.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8</a:t>
            </a:fld>
            <a:endParaRPr lang="en-IN"/>
          </a:p>
        </p:txBody>
      </p:sp>
    </p:spTree>
    <p:extLst>
      <p:ext uri="{BB962C8B-B14F-4D97-AF65-F5344CB8AC3E}">
        <p14:creationId xmlns="" xmlns:p14="http://schemas.microsoft.com/office/powerpoint/2010/main" val="223038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If we look at the treatment adherence of </a:t>
            </a:r>
            <a:r>
              <a:rPr lang="en-IN" baseline="0" dirty="0" smtClean="0"/>
              <a:t>enrolled 95 patient till 25</a:t>
            </a:r>
            <a:r>
              <a:rPr lang="en-IN" baseline="30000" dirty="0" smtClean="0"/>
              <a:t>th</a:t>
            </a:r>
            <a:r>
              <a:rPr lang="en-IN" baseline="0" dirty="0" smtClean="0"/>
              <a:t> August, it reflects around 79% of them currently on treatment and 7% has completed their treatment successfully while 14% has discontinued their treatment due to various reason like change to daily regime at another private practitioner, discontinued as per practitioners advice or patient himself defaulted treatment. </a:t>
            </a:r>
            <a:endParaRPr lang="en-IN" dirty="0"/>
          </a:p>
        </p:txBody>
      </p:sp>
      <p:sp>
        <p:nvSpPr>
          <p:cNvPr id="4" name="Slide Number Placeholder 3"/>
          <p:cNvSpPr>
            <a:spLocks noGrp="1"/>
          </p:cNvSpPr>
          <p:nvPr>
            <p:ph type="sldNum" sz="quarter" idx="10"/>
          </p:nvPr>
        </p:nvSpPr>
        <p:spPr/>
        <p:txBody>
          <a:bodyPr/>
          <a:lstStyle/>
          <a:p>
            <a:fld id="{93B129E0-D298-44A7-B4AF-6B3742593E26}" type="slidenum">
              <a:rPr lang="en-IN" smtClean="0"/>
              <a:pPr/>
              <a:t>9</a:t>
            </a:fld>
            <a:endParaRPr lang="en-IN"/>
          </a:p>
        </p:txBody>
      </p:sp>
    </p:spTree>
    <p:extLst>
      <p:ext uri="{BB962C8B-B14F-4D97-AF65-F5344CB8AC3E}">
        <p14:creationId xmlns="" xmlns:p14="http://schemas.microsoft.com/office/powerpoint/2010/main" val="205644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8707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64520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084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9042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04912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19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750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997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45661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7872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FDCB7"/>
                </a:solidFill>
              </a:rPr>
              <a:pPr/>
              <a:t>8/29/2016</a:t>
            </a:fld>
            <a:endParaRPr lang="en-US">
              <a:solidFill>
                <a:srgbClr val="DFDCB7"/>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 xmlns:p14="http://schemas.microsoft.com/office/powerpoint/2010/main" val="261869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4B4528C-285F-4E7A-9D79-F791DA5B12F0}"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prstClr val="black">
                  <a:tint val="7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480CE68-4E65-43B2-B9A9-231B9F035561}" type="datetimeFigureOut">
              <a:rPr lang="en-US" smtClean="0">
                <a:solidFill>
                  <a:prstClr val="black">
                    <a:tint val="75000"/>
                  </a:prstClr>
                </a:solidFill>
              </a:rPr>
              <a:pPr/>
              <a:t>8/29/2016</a:t>
            </a:fld>
            <a:endParaRPr lang="en-US">
              <a:solidFill>
                <a:prstClr val="black">
                  <a:tint val="75000"/>
                </a:prstClr>
              </a:solidFill>
            </a:endParaRPr>
          </a:p>
        </p:txBody>
      </p:sp>
    </p:spTree>
    <p:extLst>
      <p:ext uri="{BB962C8B-B14F-4D97-AF65-F5344CB8AC3E}">
        <p14:creationId xmlns="" xmlns:p14="http://schemas.microsoft.com/office/powerpoint/2010/main" val="1341663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4"/>
          <p:cNvPicPr>
            <a:picLocks noChangeAspect="1" noChangeArrowheads="1"/>
          </p:cNvPicPr>
          <p:nvPr/>
        </p:nvPicPr>
        <p:blipFill>
          <a:blip r:embed="rId3"/>
          <a:srcRect l="2263" r="57001"/>
          <a:stretch>
            <a:fillRect/>
          </a:stretch>
        </p:blipFill>
        <p:spPr bwMode="auto">
          <a:xfrm>
            <a:off x="76200" y="1092200"/>
            <a:ext cx="1295400" cy="1265230"/>
          </a:xfrm>
          <a:prstGeom prst="rect">
            <a:avLst/>
          </a:prstGeom>
          <a:noFill/>
          <a:ln w="9525">
            <a:noFill/>
            <a:miter lim="800000"/>
            <a:headEnd/>
            <a:tailEnd/>
          </a:ln>
        </p:spPr>
      </p:pic>
      <p:pic>
        <p:nvPicPr>
          <p:cNvPr id="72708" name="Picture 1"/>
          <p:cNvPicPr>
            <a:picLocks noChangeAspect="1" noChangeArrowheads="1"/>
          </p:cNvPicPr>
          <p:nvPr/>
        </p:nvPicPr>
        <p:blipFill>
          <a:blip r:embed="rId4"/>
          <a:srcRect l="5147" r="9705"/>
          <a:stretch>
            <a:fillRect/>
          </a:stretch>
        </p:blipFill>
        <p:spPr bwMode="auto">
          <a:xfrm>
            <a:off x="7164288" y="1020229"/>
            <a:ext cx="1270789" cy="1337201"/>
          </a:xfrm>
          <a:prstGeom prst="rect">
            <a:avLst/>
          </a:prstGeom>
          <a:noFill/>
          <a:ln w="9525">
            <a:noFill/>
            <a:miter lim="800000"/>
            <a:headEnd/>
            <a:tailEnd/>
          </a:ln>
        </p:spPr>
      </p:pic>
      <p:pic>
        <p:nvPicPr>
          <p:cNvPr id="72709" name="Picture 2"/>
          <p:cNvPicPr>
            <a:picLocks noChangeAspect="1" noChangeArrowheads="1"/>
          </p:cNvPicPr>
          <p:nvPr/>
        </p:nvPicPr>
        <p:blipFill>
          <a:blip r:embed="rId5"/>
          <a:srcRect/>
          <a:stretch>
            <a:fillRect/>
          </a:stretch>
        </p:blipFill>
        <p:spPr bwMode="auto">
          <a:xfrm>
            <a:off x="1476396" y="692696"/>
            <a:ext cx="5592968" cy="2936308"/>
          </a:xfrm>
          <a:prstGeom prst="rect">
            <a:avLst/>
          </a:prstGeom>
          <a:noFill/>
          <a:ln w="9525">
            <a:noFill/>
            <a:miter lim="800000"/>
            <a:headEnd/>
            <a:tailEnd/>
          </a:ln>
        </p:spPr>
      </p:pic>
      <p:sp>
        <p:nvSpPr>
          <p:cNvPr id="8" name="Rectangle 2"/>
          <p:cNvSpPr txBox="1">
            <a:spLocks noChangeArrowheads="1"/>
          </p:cNvSpPr>
          <p:nvPr/>
        </p:nvSpPr>
        <p:spPr bwMode="auto">
          <a:xfrm>
            <a:off x="533400" y="4643446"/>
            <a:ext cx="8610600" cy="762000"/>
          </a:xfrm>
          <a:prstGeom prst="rect">
            <a:avLst/>
          </a:prstGeom>
          <a:noFill/>
          <a:ln w="9525">
            <a:noFill/>
            <a:miter lim="800000"/>
            <a:headEnd/>
            <a:tailEnd/>
          </a:ln>
        </p:spPr>
        <p:txBody>
          <a:bodyPr anchor="ctr"/>
          <a:lstStyle/>
          <a:p>
            <a:pPr>
              <a:lnSpc>
                <a:spcPct val="90000"/>
              </a:lnSpc>
            </a:pPr>
            <a:r>
              <a:rPr lang="en-US" altLang="en-US" sz="2200" b="1" dirty="0" smtClean="0">
                <a:solidFill>
                  <a:srgbClr val="FF0000"/>
                </a:solidFill>
                <a:latin typeface="Bell MT" pitchFamily="18" charset="0"/>
              </a:rPr>
              <a:t>                                                </a:t>
            </a:r>
            <a:endParaRPr lang="en-US" altLang="en-US" sz="2200" b="1" dirty="0">
              <a:solidFill>
                <a:srgbClr val="FF0000"/>
              </a:solidFill>
              <a:latin typeface="Bell MT" pitchFamily="18" charset="0"/>
            </a:endParaRPr>
          </a:p>
        </p:txBody>
      </p:sp>
      <p:sp>
        <p:nvSpPr>
          <p:cNvPr id="9" name="Rectangle 8"/>
          <p:cNvSpPr/>
          <p:nvPr/>
        </p:nvSpPr>
        <p:spPr>
          <a:xfrm>
            <a:off x="323528" y="3857628"/>
            <a:ext cx="7929618" cy="1261884"/>
          </a:xfrm>
          <a:prstGeom prst="rect">
            <a:avLst/>
          </a:prstGeom>
        </p:spPr>
        <p:txBody>
          <a:bodyPr wrap="square">
            <a:spAutoFit/>
          </a:bodyPr>
          <a:lstStyle/>
          <a:p>
            <a:pPr algn="ctr"/>
            <a:r>
              <a:rPr lang="en-IN" sz="2400" dirty="0" smtClean="0"/>
              <a:t>ICT enabled (99DOT) free access to TB drug for </a:t>
            </a:r>
          </a:p>
          <a:p>
            <a:pPr algn="ctr"/>
            <a:r>
              <a:rPr lang="en-IN" sz="2400" dirty="0" smtClean="0"/>
              <a:t>private sector patients in Rajkot</a:t>
            </a:r>
          </a:p>
          <a:p>
            <a:r>
              <a:rPr lang="en-IN" sz="2800" dirty="0" smtClean="0"/>
              <a:t>                         (</a:t>
            </a:r>
            <a:r>
              <a:rPr lang="en-IN" sz="2800" b="1" dirty="0" smtClean="0"/>
              <a:t>TB free project Gujarat)</a:t>
            </a:r>
            <a:endParaRPr lang="en-IN" sz="3200" dirty="0"/>
          </a:p>
        </p:txBody>
      </p:sp>
      <p:sp>
        <p:nvSpPr>
          <p:cNvPr id="7" name="Rectangle 6"/>
          <p:cNvSpPr/>
          <p:nvPr/>
        </p:nvSpPr>
        <p:spPr>
          <a:xfrm>
            <a:off x="323527" y="5469031"/>
            <a:ext cx="7929619" cy="1200329"/>
          </a:xfrm>
          <a:prstGeom prst="rect">
            <a:avLst/>
          </a:prstGeom>
          <a:solidFill>
            <a:schemeClr val="accent3">
              <a:lumMod val="75000"/>
            </a:schemeClr>
          </a:solidFill>
        </p:spPr>
        <p:txBody>
          <a:bodyPr wrap="square">
            <a:spAutoFit/>
          </a:bodyPr>
          <a:lstStyle/>
          <a:p>
            <a:pPr algn="ctr"/>
            <a:r>
              <a:rPr lang="en-IN" sz="2400" dirty="0" err="1" smtClean="0"/>
              <a:t>Dr.</a:t>
            </a:r>
            <a:r>
              <a:rPr lang="en-IN" sz="2400" dirty="0" smtClean="0"/>
              <a:t> Suresh G. </a:t>
            </a:r>
            <a:r>
              <a:rPr lang="en-IN" sz="2400" dirty="0" err="1" smtClean="0"/>
              <a:t>Lakkad</a:t>
            </a:r>
            <a:r>
              <a:rPr lang="en-IN" sz="2400" dirty="0" smtClean="0"/>
              <a:t>,</a:t>
            </a:r>
          </a:p>
          <a:p>
            <a:pPr algn="ctr"/>
            <a:r>
              <a:rPr lang="en-IN" sz="2400" dirty="0" smtClean="0"/>
              <a:t>District TB officer, Rajkot</a:t>
            </a:r>
          </a:p>
          <a:p>
            <a:pPr algn="ctr"/>
            <a:r>
              <a:rPr lang="en-IN" sz="2400" dirty="0" smtClean="0"/>
              <a:t>Gujarat</a:t>
            </a:r>
            <a:endParaRPr lang="en-IN"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IN" dirty="0" smtClean="0"/>
              <a:t>Observation &amp; recommendation </a:t>
            </a:r>
            <a:endParaRPr lang="en-IN" dirty="0"/>
          </a:p>
        </p:txBody>
      </p:sp>
      <p:sp>
        <p:nvSpPr>
          <p:cNvPr id="3" name="Content Placeholder 2"/>
          <p:cNvSpPr>
            <a:spLocks noGrp="1"/>
          </p:cNvSpPr>
          <p:nvPr>
            <p:ph idx="1"/>
          </p:nvPr>
        </p:nvSpPr>
        <p:spPr>
          <a:xfrm>
            <a:off x="343123" y="3645024"/>
            <a:ext cx="8229600" cy="2664296"/>
          </a:xfrm>
        </p:spPr>
        <p:txBody>
          <a:bodyPr>
            <a:normAutofit/>
          </a:bodyPr>
          <a:lstStyle/>
          <a:p>
            <a:r>
              <a:rPr lang="en-IN" sz="2400" dirty="0" smtClean="0"/>
              <a:t>99 DOT - ICT </a:t>
            </a:r>
            <a:r>
              <a:rPr lang="en-IN" sz="2400" dirty="0"/>
              <a:t>enable system </a:t>
            </a:r>
            <a:r>
              <a:rPr lang="en-IN" sz="2400" dirty="0" smtClean="0"/>
              <a:t>helps in improving patient </a:t>
            </a:r>
            <a:r>
              <a:rPr lang="en-IN" sz="2400" dirty="0"/>
              <a:t>compliance </a:t>
            </a:r>
            <a:r>
              <a:rPr lang="en-IN" sz="2400" dirty="0" smtClean="0"/>
              <a:t>in private sector especially through SMS reminder</a:t>
            </a:r>
            <a:endParaRPr lang="en-IN" sz="2400" dirty="0"/>
          </a:p>
          <a:p>
            <a:r>
              <a:rPr lang="en-IN" sz="2400" dirty="0"/>
              <a:t>Regular patients also missed to give call </a:t>
            </a:r>
            <a:r>
              <a:rPr lang="en-IN" sz="2400" dirty="0" smtClean="0"/>
              <a:t>on toll free</a:t>
            </a:r>
            <a:endParaRPr lang="en-IN" sz="2400" dirty="0"/>
          </a:p>
          <a:p>
            <a:r>
              <a:rPr lang="en-IN" sz="2400" dirty="0" smtClean="0"/>
              <a:t>Small part of practitioners are interested to see the patient compliance </a:t>
            </a:r>
          </a:p>
          <a:p>
            <a:r>
              <a:rPr lang="en-IN" sz="2400" b="1" dirty="0" smtClean="0">
                <a:solidFill>
                  <a:srgbClr val="FF0000"/>
                </a:solidFill>
              </a:rPr>
              <a:t>Practitioner demands for daily regimen for their patients</a:t>
            </a:r>
          </a:p>
          <a:p>
            <a:endParaRPr lang="en-IN" sz="2400" dirty="0"/>
          </a:p>
        </p:txBody>
      </p:sp>
      <p:grpSp>
        <p:nvGrpSpPr>
          <p:cNvPr id="4" name="Group 3"/>
          <p:cNvGrpSpPr/>
          <p:nvPr/>
        </p:nvGrpSpPr>
        <p:grpSpPr>
          <a:xfrm>
            <a:off x="755576" y="1052736"/>
            <a:ext cx="7005539" cy="2233495"/>
            <a:chOff x="279037" y="2867086"/>
            <a:chExt cx="7561715" cy="3661849"/>
          </a:xfrm>
        </p:grpSpPr>
        <p:sp>
          <p:nvSpPr>
            <p:cNvPr id="5" name="Rectangle 4"/>
            <p:cNvSpPr/>
            <p:nvPr/>
          </p:nvSpPr>
          <p:spPr>
            <a:xfrm>
              <a:off x="6704019" y="4106250"/>
              <a:ext cx="815302" cy="428914"/>
            </a:xfrm>
            <a:prstGeom prst="rect">
              <a:avLst/>
            </a:prstGeom>
          </p:spPr>
          <p:txBody>
            <a:bodyPr wrap="none">
              <a:spAutoFit/>
            </a:bodyPr>
            <a:lstStyle/>
            <a:p>
              <a:r>
                <a:rPr lang="en-US" sz="1100" dirty="0">
                  <a:latin typeface="Segoe UI" panose="020B0502040204020203" pitchFamily="34" charset="0"/>
                  <a:cs typeface="Segoe UI" panose="020B0502040204020203" pitchFamily="34" charset="0"/>
                </a:rPr>
                <a:t>Currently</a:t>
              </a:r>
            </a:p>
          </p:txBody>
        </p:sp>
        <p:sp>
          <p:nvSpPr>
            <p:cNvPr id="6" name="Rectangle 5"/>
            <p:cNvSpPr/>
            <p:nvPr/>
          </p:nvSpPr>
          <p:spPr>
            <a:xfrm>
              <a:off x="6738226" y="3004948"/>
              <a:ext cx="1102526" cy="428914"/>
            </a:xfrm>
            <a:prstGeom prst="rect">
              <a:avLst/>
            </a:prstGeom>
          </p:spPr>
          <p:txBody>
            <a:bodyPr wrap="none">
              <a:spAutoFit/>
            </a:bodyPr>
            <a:lstStyle/>
            <a:p>
              <a:r>
                <a:rPr lang="en-US" sz="1100" dirty="0">
                  <a:latin typeface="Segoe UI" panose="020B0502040204020203" pitchFamily="34" charset="0"/>
                  <a:cs typeface="Segoe UI" panose="020B0502040204020203" pitchFamily="34" charset="0"/>
                </a:rPr>
                <a:t>With 99DOTS</a:t>
              </a:r>
            </a:p>
          </p:txBody>
        </p:sp>
        <p:grpSp>
          <p:nvGrpSpPr>
            <p:cNvPr id="7" name="Group 6"/>
            <p:cNvGrpSpPr/>
            <p:nvPr/>
          </p:nvGrpSpPr>
          <p:grpSpPr>
            <a:xfrm>
              <a:off x="279037" y="2867086"/>
              <a:ext cx="7514014" cy="3661849"/>
              <a:chOff x="279037" y="2867086"/>
              <a:chExt cx="7514014" cy="3661849"/>
            </a:xfrm>
          </p:grpSpPr>
          <p:sp>
            <p:nvSpPr>
              <p:cNvPr id="8" name="Content Placeholder 2"/>
              <p:cNvSpPr txBox="1">
                <a:spLocks/>
              </p:cNvSpPr>
              <p:nvPr/>
            </p:nvSpPr>
            <p:spPr>
              <a:xfrm>
                <a:off x="279037" y="4122873"/>
                <a:ext cx="1132433" cy="1192264"/>
              </a:xfrm>
              <a:prstGeom prst="rect">
                <a:avLst/>
              </a:prstGeom>
            </p:spPr>
            <p:txBody>
              <a:bodyPr vert="horz" lIns="0" tIns="0" rIns="0" bIns="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dirty="0" smtClean="0">
                    <a:latin typeface="Segoe UI" panose="020B0502040204020203" pitchFamily="34" charset="0"/>
                    <a:cs typeface="Segoe UI" panose="020B0502040204020203" pitchFamily="34" charset="0"/>
                  </a:rPr>
                  <a:t>Confidence that </a:t>
                </a:r>
                <a:r>
                  <a:rPr lang="en-US" sz="1400" dirty="0">
                    <a:latin typeface="Segoe UI" panose="020B0502040204020203" pitchFamily="34" charset="0"/>
                    <a:cs typeface="Segoe UI" panose="020B0502040204020203" pitchFamily="34" charset="0"/>
                  </a:rPr>
                  <a:t>drugs are taken</a:t>
                </a:r>
                <a:br>
                  <a:rPr lang="en-US" sz="1400" dirty="0">
                    <a:latin typeface="Segoe UI" panose="020B0502040204020203" pitchFamily="34" charset="0"/>
                    <a:cs typeface="Segoe UI" panose="020B0502040204020203" pitchFamily="34" charset="0"/>
                  </a:rPr>
                </a:br>
                <a:endParaRPr lang="en-US" sz="1400" dirty="0">
                  <a:latin typeface="Segoe UI" panose="020B0502040204020203" pitchFamily="34" charset="0"/>
                  <a:cs typeface="Segoe UI" panose="020B0502040204020203" pitchFamily="34" charset="0"/>
                </a:endParaRPr>
              </a:p>
            </p:txBody>
          </p:sp>
          <p:grpSp>
            <p:nvGrpSpPr>
              <p:cNvPr id="9" name="Group 8"/>
              <p:cNvGrpSpPr/>
              <p:nvPr/>
            </p:nvGrpSpPr>
            <p:grpSpPr>
              <a:xfrm>
                <a:off x="1586926" y="2867086"/>
                <a:ext cx="6206125" cy="3661849"/>
                <a:chOff x="1586926" y="2867086"/>
                <a:chExt cx="6206125" cy="3661849"/>
              </a:xfrm>
            </p:grpSpPr>
            <p:sp>
              <p:nvSpPr>
                <p:cNvPr id="10" name="Content Placeholder 2"/>
                <p:cNvSpPr txBox="1">
                  <a:spLocks/>
                </p:cNvSpPr>
                <p:nvPr/>
              </p:nvSpPr>
              <p:spPr>
                <a:xfrm>
                  <a:off x="1743787" y="6243184"/>
                  <a:ext cx="1571106" cy="285751"/>
                </a:xfrm>
                <a:prstGeom prst="rect">
                  <a:avLst/>
                </a:prstGeom>
              </p:spPr>
              <p:txBody>
                <a:bodyPr vert="horz" lIns="0" tIns="0" rIns="0" bIns="0" rtlCol="0">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dirty="0">
                      <a:latin typeface="Segoe UI" panose="020B0502040204020203" pitchFamily="34" charset="0"/>
                      <a:cs typeface="Segoe UI" panose="020B0502040204020203" pitchFamily="34" charset="0"/>
                    </a:rPr>
                    <a:t>Private sector</a:t>
                  </a:r>
                </a:p>
              </p:txBody>
            </p:sp>
            <p:sp>
              <p:nvSpPr>
                <p:cNvPr id="11" name="Content Placeholder 2"/>
                <p:cNvSpPr txBox="1">
                  <a:spLocks/>
                </p:cNvSpPr>
                <p:nvPr/>
              </p:nvSpPr>
              <p:spPr>
                <a:xfrm>
                  <a:off x="6556901" y="6243183"/>
                  <a:ext cx="803407" cy="285751"/>
                </a:xfrm>
                <a:prstGeom prst="rect">
                  <a:avLst/>
                </a:prstGeom>
              </p:spPr>
              <p:txBody>
                <a:bodyPr vert="horz" lIns="0" tIns="0" rIns="0" bIns="0" rtlCol="0">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dirty="0">
                      <a:latin typeface="Segoe UI" panose="020B0502040204020203" pitchFamily="34" charset="0"/>
                      <a:cs typeface="Segoe UI" panose="020B0502040204020203" pitchFamily="34" charset="0"/>
                    </a:rPr>
                    <a:t>DOTS</a:t>
                  </a:r>
                </a:p>
              </p:txBody>
            </p:sp>
            <p:grpSp>
              <p:nvGrpSpPr>
                <p:cNvPr id="12" name="Group 11"/>
                <p:cNvGrpSpPr/>
                <p:nvPr/>
              </p:nvGrpSpPr>
              <p:grpSpPr>
                <a:xfrm>
                  <a:off x="1586926" y="2867086"/>
                  <a:ext cx="6206125" cy="3661848"/>
                  <a:chOff x="1586926" y="2867086"/>
                  <a:chExt cx="6206125" cy="3661848"/>
                </a:xfrm>
              </p:grpSpPr>
              <p:sp>
                <p:nvSpPr>
                  <p:cNvPr id="13" name="Content Placeholder 2"/>
                  <p:cNvSpPr txBox="1">
                    <a:spLocks/>
                  </p:cNvSpPr>
                  <p:nvPr/>
                </p:nvSpPr>
                <p:spPr>
                  <a:xfrm>
                    <a:off x="3965731" y="6243183"/>
                    <a:ext cx="1571106" cy="285751"/>
                  </a:xfrm>
                  <a:prstGeom prst="rect">
                    <a:avLst/>
                  </a:prstGeom>
                </p:spPr>
                <p:txBody>
                  <a:bodyPr vert="horz" lIns="0" tIns="0" rIns="0" bIns="0" rtlCol="0">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dirty="0">
                        <a:latin typeface="Segoe UI" panose="020B0502040204020203" pitchFamily="34" charset="0"/>
                        <a:cs typeface="Segoe UI" panose="020B0502040204020203" pitchFamily="34" charset="0"/>
                      </a:rPr>
                      <a:t>Family DOTS</a:t>
                    </a:r>
                  </a:p>
                </p:txBody>
              </p:sp>
              <p:grpSp>
                <p:nvGrpSpPr>
                  <p:cNvPr id="14" name="Group 13"/>
                  <p:cNvGrpSpPr/>
                  <p:nvPr/>
                </p:nvGrpSpPr>
                <p:grpSpPr>
                  <a:xfrm>
                    <a:off x="1586926" y="2867086"/>
                    <a:ext cx="6206125" cy="3156533"/>
                    <a:chOff x="2514231" y="3402748"/>
                    <a:chExt cx="4629150" cy="1641578"/>
                  </a:xfrm>
                </p:grpSpPr>
                <p:grpSp>
                  <p:nvGrpSpPr>
                    <p:cNvPr id="15" name="Group 14"/>
                    <p:cNvGrpSpPr/>
                    <p:nvPr/>
                  </p:nvGrpSpPr>
                  <p:grpSpPr>
                    <a:xfrm>
                      <a:off x="2514231" y="3402748"/>
                      <a:ext cx="4629150" cy="1641578"/>
                      <a:chOff x="1295400" y="1809750"/>
                      <a:chExt cx="6781800" cy="1697237"/>
                    </a:xfrm>
                  </p:grpSpPr>
                  <p:cxnSp>
                    <p:nvCxnSpPr>
                      <p:cNvPr id="27" name="Straight Arrow Connector 26"/>
                      <p:cNvCxnSpPr/>
                      <p:nvPr/>
                    </p:nvCxnSpPr>
                    <p:spPr>
                      <a:xfrm flipV="1">
                        <a:off x="1295400" y="1809750"/>
                        <a:ext cx="0" cy="16972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400" y="3506987"/>
                        <a:ext cx="6781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3200033" y="4844579"/>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sp>
                  <p:nvSpPr>
                    <p:cNvPr id="17" name="Oval 16"/>
                    <p:cNvSpPr/>
                    <p:nvPr/>
                  </p:nvSpPr>
                  <p:spPr>
                    <a:xfrm>
                      <a:off x="4857382" y="4554665"/>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sp>
                  <p:nvSpPr>
                    <p:cNvPr id="18" name="Oval 17"/>
                    <p:cNvSpPr/>
                    <p:nvPr/>
                  </p:nvSpPr>
                  <p:spPr>
                    <a:xfrm>
                      <a:off x="6538112" y="4244752"/>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cxnSp>
                  <p:nvCxnSpPr>
                    <p:cNvPr id="19" name="Straight Connector 18"/>
                    <p:cNvCxnSpPr>
                      <a:stCxn id="16" idx="6"/>
                      <a:endCxn id="17" idx="6"/>
                    </p:cNvCxnSpPr>
                    <p:nvPr/>
                  </p:nvCxnSpPr>
                  <p:spPr>
                    <a:xfrm flipV="1">
                      <a:off x="3234322" y="4571808"/>
                      <a:ext cx="1657349" cy="2899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a:endCxn id="18" idx="3"/>
                    </p:cNvCxnSpPr>
                    <p:nvPr/>
                  </p:nvCxnSpPr>
                  <p:spPr>
                    <a:xfrm flipV="1">
                      <a:off x="4891671" y="4274020"/>
                      <a:ext cx="1651462" cy="2977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65744" y="4045003"/>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sp>
                  <p:nvSpPr>
                    <p:cNvPr id="22" name="Oval 21"/>
                    <p:cNvSpPr/>
                    <p:nvPr/>
                  </p:nvSpPr>
                  <p:spPr>
                    <a:xfrm>
                      <a:off x="4823093" y="3755089"/>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sp>
                  <p:nvSpPr>
                    <p:cNvPr id="23" name="Oval 22"/>
                    <p:cNvSpPr/>
                    <p:nvPr/>
                  </p:nvSpPr>
                  <p:spPr>
                    <a:xfrm>
                      <a:off x="6503823" y="3445176"/>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cxnSp>
                  <p:nvCxnSpPr>
                    <p:cNvPr id="24" name="Straight Connector 23"/>
                    <p:cNvCxnSpPr>
                      <a:stCxn id="21" idx="6"/>
                      <a:endCxn id="22" idx="6"/>
                    </p:cNvCxnSpPr>
                    <p:nvPr/>
                  </p:nvCxnSpPr>
                  <p:spPr>
                    <a:xfrm flipV="1">
                      <a:off x="3200033" y="3772232"/>
                      <a:ext cx="1657349" cy="2899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6"/>
                      <a:endCxn id="23" idx="3"/>
                    </p:cNvCxnSpPr>
                    <p:nvPr/>
                  </p:nvCxnSpPr>
                  <p:spPr>
                    <a:xfrm flipV="1">
                      <a:off x="4857382" y="3474444"/>
                      <a:ext cx="1651462" cy="29779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Up Arrow 25"/>
                    <p:cNvSpPr/>
                    <p:nvPr/>
                  </p:nvSpPr>
                  <p:spPr>
                    <a:xfrm>
                      <a:off x="4519502" y="3903746"/>
                      <a:ext cx="685800" cy="438794"/>
                    </a:xfrm>
                    <a:prstGeom prst="upArrow">
                      <a:avLst/>
                    </a:prstGeom>
                    <a:solidFill>
                      <a:srgbClr val="A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Segoe UI" panose="020B0502040204020203" pitchFamily="34" charset="0"/>
                        <a:cs typeface="Segoe UI" panose="020B0502040204020203" pitchFamily="34" charset="0"/>
                      </a:endParaRPr>
                    </a:p>
                  </p:txBody>
                </p:sp>
              </p:grpSp>
            </p:grpSp>
          </p:grpSp>
        </p:grpSp>
      </p:grpSp>
    </p:spTree>
    <p:extLst>
      <p:ext uri="{BB962C8B-B14F-4D97-AF65-F5344CB8AC3E}">
        <p14:creationId xmlns="" xmlns:p14="http://schemas.microsoft.com/office/powerpoint/2010/main" val="398441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2782" y="5638800"/>
            <a:ext cx="221471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179677" y="206009"/>
            <a:ext cx="8280920" cy="1200329"/>
          </a:xfrm>
          <a:prstGeom prst="rect">
            <a:avLst/>
          </a:prstGeom>
          <a:noFill/>
        </p:spPr>
        <p:txBody>
          <a:bodyPr wrap="square" rtlCol="0">
            <a:spAutoFit/>
          </a:bodyPr>
          <a:lstStyle/>
          <a:p>
            <a:r>
              <a:rPr lang="en-IN" sz="2400" b="1" dirty="0" smtClean="0"/>
              <a:t>Acknowledgement</a:t>
            </a:r>
            <a:r>
              <a:rPr lang="en-IN" sz="2400" dirty="0" smtClean="0"/>
              <a:t>: All involved Private </a:t>
            </a:r>
            <a:r>
              <a:rPr lang="en-IN" sz="2400" dirty="0"/>
              <a:t>practitioners, participants of </a:t>
            </a:r>
            <a:r>
              <a:rPr lang="en-IN" sz="2400" dirty="0" smtClean="0"/>
              <a:t>study (Patients), 99 DOTs team and state team are acknowledge for their contribution</a:t>
            </a:r>
            <a:endParaRPr lang="en-IN" sz="2400" dirty="0"/>
          </a:p>
        </p:txBody>
      </p:sp>
      <p:pic>
        <p:nvPicPr>
          <p:cNvPr id="8" name="Picture 7" descr="C:\Users\ASUS\Downloads\IMG_5030.JPG"/>
          <p:cNvPicPr/>
          <p:nvPr/>
        </p:nvPicPr>
        <p:blipFill>
          <a:blip r:embed="rId3"/>
          <a:srcRect/>
          <a:stretch>
            <a:fillRect/>
          </a:stretch>
        </p:blipFill>
        <p:spPr bwMode="auto">
          <a:xfrm>
            <a:off x="1031828" y="1410861"/>
            <a:ext cx="6126701" cy="363589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677"/>
            <a:ext cx="7620000" cy="1774723"/>
          </a:xfrm>
        </p:spPr>
        <p:txBody>
          <a:bodyPr>
            <a:normAutofit/>
          </a:bodyPr>
          <a:lstStyle/>
          <a:p>
            <a:r>
              <a:rPr lang="en-IN" dirty="0" smtClean="0"/>
              <a:t>Private sector is dominant in Gujarat especially in urban area</a:t>
            </a:r>
          </a:p>
          <a:p>
            <a:r>
              <a:rPr lang="en-IN" dirty="0" smtClean="0"/>
              <a:t>Out of pocket expenditure is high for private patients </a:t>
            </a:r>
          </a:p>
          <a:p>
            <a:r>
              <a:rPr lang="en-IN" dirty="0" smtClean="0"/>
              <a:t>Patient unwilling to approach Government health facility for treatment initiation</a:t>
            </a:r>
            <a:endParaRPr lang="en-IN" dirty="0"/>
          </a:p>
        </p:txBody>
      </p:sp>
      <p:sp>
        <p:nvSpPr>
          <p:cNvPr id="4" name="Title 1"/>
          <p:cNvSpPr txBox="1">
            <a:spLocks/>
          </p:cNvSpPr>
          <p:nvPr/>
        </p:nvSpPr>
        <p:spPr>
          <a:xfrm>
            <a:off x="457200" y="274638"/>
            <a:ext cx="8476488" cy="792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IN" sz="3200" b="1" dirty="0" smtClean="0"/>
              <a:t>Problem statement </a:t>
            </a:r>
            <a:endParaRPr lang="en-IN" sz="3200" b="1" dirty="0"/>
          </a:p>
        </p:txBody>
      </p:sp>
      <p:sp>
        <p:nvSpPr>
          <p:cNvPr id="8" name="Title 1"/>
          <p:cNvSpPr txBox="1">
            <a:spLocks/>
          </p:cNvSpPr>
          <p:nvPr/>
        </p:nvSpPr>
        <p:spPr>
          <a:xfrm>
            <a:off x="457200" y="2714620"/>
            <a:ext cx="8476488" cy="5619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IN" sz="3200" b="1" dirty="0" smtClean="0"/>
              <a:t>Objective of intervention </a:t>
            </a:r>
            <a:endParaRPr lang="en-IN" sz="3200" b="1" dirty="0"/>
          </a:p>
        </p:txBody>
      </p:sp>
      <p:graphicFrame>
        <p:nvGraphicFramePr>
          <p:cNvPr id="9" name="Diagram 8"/>
          <p:cNvGraphicFramePr/>
          <p:nvPr>
            <p:extLst>
              <p:ext uri="{D42A27DB-BD31-4B8C-83A1-F6EECF244321}">
                <p14:modId xmlns="" xmlns:p14="http://schemas.microsoft.com/office/powerpoint/2010/main" val="1109450076"/>
              </p:ext>
            </p:extLst>
          </p:nvPr>
        </p:nvGraphicFramePr>
        <p:xfrm>
          <a:off x="420329" y="3276600"/>
          <a:ext cx="7239000" cy="330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61643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582594"/>
          </a:xfrm>
        </p:spPr>
        <p:txBody>
          <a:bodyPr>
            <a:normAutofit fontScale="90000"/>
          </a:bodyPr>
          <a:lstStyle/>
          <a:p>
            <a:r>
              <a:rPr lang="en-IN" sz="3600" dirty="0" smtClean="0"/>
              <a:t>Preparatory activities - 99 DOTS</a:t>
            </a:r>
            <a:endParaRPr lang="en-IN" sz="3600" dirty="0"/>
          </a:p>
        </p:txBody>
      </p:sp>
      <p:sp>
        <p:nvSpPr>
          <p:cNvPr id="5" name="Text Placeholder 4"/>
          <p:cNvSpPr>
            <a:spLocks noGrp="1"/>
          </p:cNvSpPr>
          <p:nvPr>
            <p:ph type="body" idx="1"/>
          </p:nvPr>
        </p:nvSpPr>
        <p:spPr>
          <a:xfrm>
            <a:off x="3894659" y="3485121"/>
            <a:ext cx="2693565" cy="482794"/>
          </a:xfrm>
        </p:spPr>
        <p:txBody>
          <a:bodyPr>
            <a:normAutofit fontScale="92500"/>
          </a:bodyPr>
          <a:lstStyle/>
          <a:p>
            <a:r>
              <a:rPr lang="en-IN" sz="2000" dirty="0" smtClean="0">
                <a:solidFill>
                  <a:srgbClr val="0070C0"/>
                </a:solidFill>
              </a:rPr>
              <a:t>Letter to all PP </a:t>
            </a:r>
            <a:r>
              <a:rPr lang="en-IN" dirty="0" smtClean="0">
                <a:solidFill>
                  <a:srgbClr val="0070C0"/>
                </a:solidFill>
              </a:rPr>
              <a:t>from DM</a:t>
            </a:r>
            <a:endParaRPr lang="en-IN" sz="2000" dirty="0">
              <a:solidFill>
                <a:srgbClr val="0070C0"/>
              </a:solidFill>
            </a:endParaRPr>
          </a:p>
        </p:txBody>
      </p:sp>
      <p:pic>
        <p:nvPicPr>
          <p:cNvPr id="9" name="Picture 2"/>
          <p:cNvPicPr>
            <a:picLocks noGrp="1" noChangeAspect="1" noChangeArrowheads="1"/>
          </p:cNvPicPr>
          <p:nvPr>
            <p:ph sz="half" idx="2"/>
          </p:nvPr>
        </p:nvPicPr>
        <p:blipFill>
          <a:blip r:embed="rId3" cstate="print"/>
          <a:srcRect/>
          <a:stretch>
            <a:fillRect/>
          </a:stretch>
        </p:blipFill>
        <p:spPr bwMode="auto">
          <a:xfrm>
            <a:off x="4408230" y="813321"/>
            <a:ext cx="1911716" cy="2616952"/>
          </a:xfrm>
          <a:prstGeom prst="rect">
            <a:avLst/>
          </a:prstGeom>
          <a:ln w="88900" cap="sq" cmpd="thickThin">
            <a:solidFill>
              <a:srgbClr val="000000"/>
            </a:solidFill>
            <a:prstDash val="solid"/>
            <a:miter lim="800000"/>
          </a:ln>
          <a:effectLst>
            <a:innerShdw blurRad="76200">
              <a:srgbClr val="000000"/>
            </a:innerShdw>
          </a:effectLst>
        </p:spPr>
      </p:pic>
      <p:sp>
        <p:nvSpPr>
          <p:cNvPr id="7" name="Text Placeholder 6"/>
          <p:cNvSpPr>
            <a:spLocks noGrp="1"/>
          </p:cNvSpPr>
          <p:nvPr>
            <p:ph type="body" sz="quarter" idx="3"/>
          </p:nvPr>
        </p:nvSpPr>
        <p:spPr>
          <a:xfrm>
            <a:off x="3410545" y="4067588"/>
            <a:ext cx="4041775" cy="428628"/>
          </a:xfrm>
        </p:spPr>
        <p:txBody>
          <a:bodyPr>
            <a:normAutofit/>
          </a:bodyPr>
          <a:lstStyle/>
          <a:p>
            <a:r>
              <a:rPr lang="en-IN" sz="2000" dirty="0" smtClean="0">
                <a:solidFill>
                  <a:srgbClr val="0070C0"/>
                </a:solidFill>
              </a:rPr>
              <a:t>   Invitation to </a:t>
            </a:r>
            <a:r>
              <a:rPr lang="en-IN" sz="2000" dirty="0" err="1" smtClean="0">
                <a:solidFill>
                  <a:srgbClr val="0070C0"/>
                </a:solidFill>
              </a:rPr>
              <a:t>IMA</a:t>
            </a:r>
            <a:r>
              <a:rPr lang="en-IN" sz="2000" dirty="0" smtClean="0">
                <a:solidFill>
                  <a:srgbClr val="0070C0"/>
                </a:solidFill>
              </a:rPr>
              <a:t> &amp; NGO</a:t>
            </a:r>
            <a:endParaRPr lang="en-IN" sz="2000" dirty="0">
              <a:solidFill>
                <a:srgbClr val="0070C0"/>
              </a:solidFill>
            </a:endParaRPr>
          </a:p>
        </p:txBody>
      </p:sp>
      <p:pic>
        <p:nvPicPr>
          <p:cNvPr id="13" name="Content Placeholder 6" descr="C:\Users\ASUS\Downloads\FullSizeRender (2).jpg"/>
          <p:cNvPicPr>
            <a:picLocks noGrp="1"/>
          </p:cNvPicPr>
          <p:nvPr>
            <p:ph sz="quarter" idx="4"/>
          </p:nvPr>
        </p:nvPicPr>
        <p:blipFill>
          <a:blip r:embed="rId4" cstate="print"/>
          <a:srcRect/>
          <a:stretch>
            <a:fillRect/>
          </a:stretch>
        </p:blipFill>
        <p:spPr bwMode="auto">
          <a:xfrm>
            <a:off x="6876256" y="908720"/>
            <a:ext cx="2267744"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3" descr="C:\Users\ASUS\Downloads\FullSizeRender (1).jpg"/>
          <p:cNvPicPr>
            <a:picLocks noGrp="1"/>
          </p:cNvPicPr>
          <p:nvPr>
            <p:ph sz="quarter" idx="4294967295"/>
          </p:nvPr>
        </p:nvPicPr>
        <p:blipFill>
          <a:blip r:embed="rId5" cstate="print"/>
          <a:srcRect/>
          <a:stretch>
            <a:fillRect/>
          </a:stretch>
        </p:blipFill>
        <p:spPr bwMode="auto">
          <a:xfrm>
            <a:off x="6975475" y="4102100"/>
            <a:ext cx="2168525" cy="264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ASUS\Desktop\all photos\iec dtc\IMG_6818.JPG"/>
          <p:cNvPicPr>
            <a:picLocks noChangeAspect="1" noChangeArrowheads="1"/>
          </p:cNvPicPr>
          <p:nvPr/>
        </p:nvPicPr>
        <p:blipFill>
          <a:blip r:embed="rId6" cstate="print"/>
          <a:srcRect/>
          <a:stretch>
            <a:fillRect/>
          </a:stretch>
        </p:blipFill>
        <p:spPr bwMode="auto">
          <a:xfrm>
            <a:off x="323528" y="908720"/>
            <a:ext cx="3571130" cy="2182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6"/>
          <p:cNvSpPr txBox="1">
            <a:spLocks/>
          </p:cNvSpPr>
          <p:nvPr/>
        </p:nvSpPr>
        <p:spPr>
          <a:xfrm>
            <a:off x="152383" y="3489978"/>
            <a:ext cx="3411506" cy="428628"/>
          </a:xfrm>
          <a:prstGeom prst="rect">
            <a:avLst/>
          </a:prstGeom>
          <a:ln>
            <a:solidFill>
              <a:schemeClr val="tx1"/>
            </a:solidFill>
          </a:ln>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IN" sz="2000" dirty="0" smtClean="0">
                <a:solidFill>
                  <a:srgbClr val="0070C0"/>
                </a:solidFill>
              </a:rPr>
              <a:t>Personal visit to practitioner </a:t>
            </a:r>
            <a:endParaRPr lang="en-IN" sz="2000" dirty="0">
              <a:solidFill>
                <a:srgbClr val="0070C0"/>
              </a:solidFill>
            </a:endParaRPr>
          </a:p>
        </p:txBody>
      </p:sp>
      <p:sp>
        <p:nvSpPr>
          <p:cNvPr id="11" name="Text Placeholder 6"/>
          <p:cNvSpPr txBox="1">
            <a:spLocks/>
          </p:cNvSpPr>
          <p:nvPr/>
        </p:nvSpPr>
        <p:spPr>
          <a:xfrm>
            <a:off x="323529" y="908720"/>
            <a:ext cx="3571130" cy="382157"/>
          </a:xfrm>
          <a:prstGeom prst="rect">
            <a:avLst/>
          </a:prstGeom>
          <a:solidFill>
            <a:schemeClr val="bg1"/>
          </a:solidFill>
        </p:spPr>
        <p:txBody>
          <a:bodyPr vert="horz" lIns="91440" tIns="45720" rIns="91440" bIns="45720" rtlCol="0" anchor="b">
            <a:normAutofit fontScale="625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IN" dirty="0" smtClean="0">
                <a:solidFill>
                  <a:srgbClr val="0070C0"/>
                </a:solidFill>
              </a:rPr>
              <a:t>Advocacy meeting with district officials </a:t>
            </a:r>
            <a:endParaRPr lang="en-IN" dirty="0">
              <a:solidFill>
                <a:srgbClr val="0070C0"/>
              </a:solidFill>
            </a:endParaRPr>
          </a:p>
        </p:txBody>
      </p:sp>
      <p:grpSp>
        <p:nvGrpSpPr>
          <p:cNvPr id="17" name="Group 16"/>
          <p:cNvGrpSpPr/>
          <p:nvPr/>
        </p:nvGrpSpPr>
        <p:grpSpPr>
          <a:xfrm>
            <a:off x="107504" y="4067587"/>
            <a:ext cx="4053607" cy="2705583"/>
            <a:chOff x="107504" y="4581128"/>
            <a:chExt cx="3690565" cy="2192043"/>
          </a:xfrm>
        </p:grpSpPr>
        <p:pic>
          <p:nvPicPr>
            <p:cNvPr id="16" name="Picture 2"/>
            <p:cNvPicPr>
              <a:picLocks noChangeAspect="1" noChangeArrowheads="1"/>
            </p:cNvPicPr>
            <p:nvPr/>
          </p:nvPicPr>
          <p:blipFill>
            <a:blip r:embed="rId7" cstate="print"/>
            <a:srcRect/>
            <a:stretch>
              <a:fillRect/>
            </a:stretch>
          </p:blipFill>
          <p:spPr>
            <a:xfrm>
              <a:off x="107504" y="4581128"/>
              <a:ext cx="3690565" cy="2192043"/>
            </a:xfrm>
            <a:prstGeom prst="rect">
              <a:avLst/>
            </a:prstGeom>
            <a:effectLst>
              <a:prstShdw prst="shdw17" dist="17961" dir="2700000">
                <a:schemeClr val="accent1">
                  <a:gamma/>
                  <a:shade val="60000"/>
                  <a:invGamma/>
                </a:schemeClr>
              </a:prstShdw>
            </a:effectLst>
          </p:spPr>
        </p:pic>
        <p:sp>
          <p:nvSpPr>
            <p:cNvPr id="12" name="Text Placeholder 6"/>
            <p:cNvSpPr txBox="1">
              <a:spLocks/>
            </p:cNvSpPr>
            <p:nvPr/>
          </p:nvSpPr>
          <p:spPr>
            <a:xfrm>
              <a:off x="119335" y="4581129"/>
              <a:ext cx="3678733" cy="589934"/>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IN" sz="1800" dirty="0" smtClean="0">
                  <a:solidFill>
                    <a:srgbClr val="0070C0"/>
                  </a:solidFill>
                </a:rPr>
                <a:t>Launch on </a:t>
              </a:r>
              <a:r>
                <a:rPr lang="en-IN" sz="1800" dirty="0">
                  <a:solidFill>
                    <a:srgbClr val="0070C0"/>
                  </a:solidFill>
                </a:rPr>
                <a:t>1st </a:t>
              </a:r>
              <a:r>
                <a:rPr lang="en-IN" sz="1800" dirty="0" smtClean="0">
                  <a:solidFill>
                    <a:srgbClr val="0070C0"/>
                  </a:solidFill>
                </a:rPr>
                <a:t>Feb’16 </a:t>
              </a:r>
              <a:r>
                <a:rPr lang="en-IN" sz="1800" dirty="0">
                  <a:solidFill>
                    <a:srgbClr val="0070C0"/>
                  </a:solidFill>
                </a:rPr>
                <a:t>by </a:t>
              </a:r>
              <a:br>
                <a:rPr lang="en-IN" sz="1800" dirty="0">
                  <a:solidFill>
                    <a:srgbClr val="0070C0"/>
                  </a:solidFill>
                </a:rPr>
              </a:br>
              <a:r>
                <a:rPr lang="en-IN" sz="1800" dirty="0">
                  <a:solidFill>
                    <a:srgbClr val="0070C0"/>
                  </a:solidFill>
                </a:rPr>
                <a:t>District collector Rajkot &amp; IMA president </a:t>
              </a:r>
            </a:p>
          </p:txBody>
        </p:sp>
      </p:grpSp>
      <p:sp>
        <p:nvSpPr>
          <p:cNvPr id="14" name="Text Placeholder 6"/>
          <p:cNvSpPr txBox="1">
            <a:spLocks/>
          </p:cNvSpPr>
          <p:nvPr/>
        </p:nvSpPr>
        <p:spPr>
          <a:xfrm>
            <a:off x="6876255" y="3645024"/>
            <a:ext cx="2248355" cy="42256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IN" sz="2000" dirty="0" smtClean="0">
                <a:solidFill>
                  <a:srgbClr val="0070C0"/>
                </a:solidFill>
              </a:rPr>
              <a:t>Media coverage</a:t>
            </a:r>
            <a:endParaRPr lang="en-IN" sz="2000" dirty="0">
              <a:solidFill>
                <a:srgbClr val="0070C0"/>
              </a:solidFill>
            </a:endParaRPr>
          </a:p>
        </p:txBody>
      </p:sp>
      <p:pic>
        <p:nvPicPr>
          <p:cNvPr id="18" name="Picture 17"/>
          <p:cNvPicPr>
            <a:picLocks noGrp="1" noChangeAspect="1" noChangeArrowheads="1"/>
          </p:cNvPicPr>
          <p:nvPr/>
        </p:nvPicPr>
        <p:blipFill rotWithShape="1">
          <a:blip r:embed="rId8" cstate="print"/>
          <a:srcRect b="18939"/>
          <a:stretch/>
        </p:blipFill>
        <p:spPr bwMode="auto">
          <a:xfrm>
            <a:off x="4411385" y="4666598"/>
            <a:ext cx="1853782" cy="202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0"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31316" y="5449484"/>
            <a:ext cx="2557003" cy="1456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3851" y="555163"/>
            <a:ext cx="1386349" cy="1747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409105" y="2295713"/>
            <a:ext cx="1211701" cy="1469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381000" y="2870139"/>
            <a:ext cx="357636" cy="1297749"/>
          </a:xfrm>
          <a:prstGeom prst="downArrow">
            <a:avLst>
              <a:gd name="adj1" fmla="val 30645"/>
              <a:gd name="adj2" fmla="val 1080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 name="TextBox 6"/>
          <p:cNvSpPr txBox="1"/>
          <p:nvPr/>
        </p:nvSpPr>
        <p:spPr>
          <a:xfrm>
            <a:off x="114299" y="4365163"/>
            <a:ext cx="2119595" cy="923330"/>
          </a:xfrm>
          <a:prstGeom prst="rect">
            <a:avLst/>
          </a:prstGeom>
          <a:noFill/>
        </p:spPr>
        <p:txBody>
          <a:bodyPr wrap="square" rtlCol="0">
            <a:spAutoFit/>
          </a:bodyPr>
          <a:lstStyle/>
          <a:p>
            <a:pPr algn="ctr"/>
            <a:r>
              <a:rPr lang="en-IN" dirty="0" smtClean="0">
                <a:solidFill>
                  <a:prstClr val="black"/>
                </a:solidFill>
              </a:rPr>
              <a:t>Private/ MOU / Public</a:t>
            </a:r>
          </a:p>
          <a:p>
            <a:pPr algn="ctr"/>
            <a:r>
              <a:rPr lang="en-IN" dirty="0" smtClean="0">
                <a:solidFill>
                  <a:prstClr val="black"/>
                </a:solidFill>
              </a:rPr>
              <a:t>Laboratory </a:t>
            </a:r>
            <a:endParaRPr lang="en-IN" dirty="0">
              <a:solidFill>
                <a:prstClr val="black"/>
              </a:solidFill>
            </a:endParaRPr>
          </a:p>
        </p:txBody>
      </p:sp>
      <p:pic>
        <p:nvPicPr>
          <p:cNvPr id="1030"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048000" y="3562044"/>
            <a:ext cx="361950"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Down Arrow 18"/>
          <p:cNvSpPr/>
          <p:nvPr/>
        </p:nvSpPr>
        <p:spPr>
          <a:xfrm rot="19167059">
            <a:off x="3287717" y="1953465"/>
            <a:ext cx="520339" cy="3149167"/>
          </a:xfrm>
          <a:prstGeom prst="downArrow">
            <a:avLst>
              <a:gd name="adj1" fmla="val 30645"/>
              <a:gd name="adj2" fmla="val 652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prstClr val="white"/>
              </a:solidFill>
            </a:endParaRPr>
          </a:p>
        </p:txBody>
      </p:sp>
      <p:pic>
        <p:nvPicPr>
          <p:cNvPr id="1039" name="Picture 1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643610" y="1879475"/>
            <a:ext cx="653209" cy="304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907291" y="1741025"/>
            <a:ext cx="653209" cy="304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rot="2845859">
            <a:off x="3115662" y="3318993"/>
            <a:ext cx="1600200" cy="369332"/>
          </a:xfrm>
          <a:prstGeom prst="rect">
            <a:avLst/>
          </a:prstGeom>
          <a:noFill/>
        </p:spPr>
        <p:txBody>
          <a:bodyPr wrap="square" rtlCol="0">
            <a:spAutoFit/>
          </a:bodyPr>
          <a:lstStyle/>
          <a:p>
            <a:pPr algn="ctr"/>
            <a:r>
              <a:rPr lang="en-IN" dirty="0" smtClean="0">
                <a:solidFill>
                  <a:prstClr val="black"/>
                </a:solidFill>
              </a:rPr>
              <a:t>TB notification </a:t>
            </a:r>
            <a:endParaRPr lang="en-IN" dirty="0">
              <a:solidFill>
                <a:prstClr val="black"/>
              </a:solidFill>
            </a:endParaRPr>
          </a:p>
        </p:txBody>
      </p:sp>
      <p:sp>
        <p:nvSpPr>
          <p:cNvPr id="29" name="Down Arrow 28"/>
          <p:cNvSpPr/>
          <p:nvPr/>
        </p:nvSpPr>
        <p:spPr>
          <a:xfrm rot="6504425">
            <a:off x="4426479" y="800620"/>
            <a:ext cx="427732" cy="2862793"/>
          </a:xfrm>
          <a:prstGeom prst="downArrow">
            <a:avLst>
              <a:gd name="adj1" fmla="val 30645"/>
              <a:gd name="adj2" fmla="val 652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1" name="Down Arrow 30"/>
          <p:cNvSpPr/>
          <p:nvPr/>
        </p:nvSpPr>
        <p:spPr>
          <a:xfrm rot="8386297">
            <a:off x="3682508" y="1489743"/>
            <a:ext cx="534384" cy="3458947"/>
          </a:xfrm>
          <a:prstGeom prst="downArrow">
            <a:avLst>
              <a:gd name="adj1" fmla="val 30645"/>
              <a:gd name="adj2" fmla="val 65238"/>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prstClr val="white"/>
              </a:solidFill>
            </a:endParaRPr>
          </a:p>
        </p:txBody>
      </p:sp>
      <p:sp>
        <p:nvSpPr>
          <p:cNvPr id="32" name="TextBox 31"/>
          <p:cNvSpPr txBox="1"/>
          <p:nvPr/>
        </p:nvSpPr>
        <p:spPr>
          <a:xfrm rot="2741157">
            <a:off x="4214563" y="3691100"/>
            <a:ext cx="1600200" cy="369332"/>
          </a:xfrm>
          <a:prstGeom prst="rect">
            <a:avLst/>
          </a:prstGeom>
          <a:noFill/>
        </p:spPr>
        <p:txBody>
          <a:bodyPr wrap="square" rtlCol="0">
            <a:spAutoFit/>
          </a:bodyPr>
          <a:lstStyle/>
          <a:p>
            <a:pPr algn="ctr"/>
            <a:r>
              <a:rPr lang="en-IN" dirty="0" smtClean="0">
                <a:solidFill>
                  <a:prstClr val="black"/>
                </a:solidFill>
              </a:rPr>
              <a:t>Free drugs</a:t>
            </a:r>
            <a:endParaRPr lang="en-IN" dirty="0">
              <a:solidFill>
                <a:prstClr val="black"/>
              </a:solidFill>
            </a:endParaRPr>
          </a:p>
        </p:txBody>
      </p:sp>
      <p:sp>
        <p:nvSpPr>
          <p:cNvPr id="37" name="TextBox 36"/>
          <p:cNvSpPr txBox="1"/>
          <p:nvPr/>
        </p:nvSpPr>
        <p:spPr>
          <a:xfrm rot="1129936">
            <a:off x="3663705" y="2353541"/>
            <a:ext cx="2122145" cy="369332"/>
          </a:xfrm>
          <a:prstGeom prst="rect">
            <a:avLst/>
          </a:prstGeom>
          <a:noFill/>
        </p:spPr>
        <p:txBody>
          <a:bodyPr wrap="square" rtlCol="0">
            <a:spAutoFit/>
          </a:bodyPr>
          <a:lstStyle/>
          <a:p>
            <a:r>
              <a:rPr lang="en-IN" dirty="0" smtClean="0">
                <a:solidFill>
                  <a:prstClr val="black"/>
                </a:solidFill>
              </a:rPr>
              <a:t>Presumptive TB case</a:t>
            </a:r>
            <a:endParaRPr lang="en-IN" dirty="0">
              <a:solidFill>
                <a:prstClr val="black"/>
              </a:solidFill>
            </a:endParaRPr>
          </a:p>
        </p:txBody>
      </p:sp>
      <p:sp>
        <p:nvSpPr>
          <p:cNvPr id="38" name="Down Arrow 37"/>
          <p:cNvSpPr/>
          <p:nvPr/>
        </p:nvSpPr>
        <p:spPr>
          <a:xfrm rot="10800000">
            <a:off x="790080" y="2826735"/>
            <a:ext cx="384016" cy="1301646"/>
          </a:xfrm>
          <a:prstGeom prst="downArrow">
            <a:avLst>
              <a:gd name="adj1" fmla="val 30645"/>
              <a:gd name="adj2" fmla="val 1080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045" name="Picture 21" descr="https://upload.wikimedia.org/wikipedia/commons/thumb/7/71/Mycobacterium_tuberculosis_Ziehl-Neelsen_stain_02.jpg/220px-Mycobacterium_tuberculosis_Ziehl-Neelsen_stain_02.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779665" y="4947516"/>
            <a:ext cx="785472" cy="301252"/>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x-rays, electromagnetic radiation"/>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6200" y="4705396"/>
            <a:ext cx="567712" cy="502178"/>
          </a:xfrm>
          <a:prstGeom prst="rect">
            <a:avLst/>
          </a:prstGeom>
          <a:noFill/>
          <a:extLst>
            <a:ext uri="{909E8E84-426E-40DD-AFC4-6F175D3DCCD1}">
              <a14:hiddenFill xmlns="" xmlns:a14="http://schemas.microsoft.com/office/drawing/2010/main">
                <a:solidFill>
                  <a:srgbClr val="FFFFFF"/>
                </a:solidFill>
              </a14:hiddenFill>
            </a:ext>
          </a:extLst>
        </p:spPr>
      </p:pic>
      <p:sp>
        <p:nvSpPr>
          <p:cNvPr id="54" name="TextBox 53"/>
          <p:cNvSpPr txBox="1"/>
          <p:nvPr/>
        </p:nvSpPr>
        <p:spPr>
          <a:xfrm>
            <a:off x="1415678" y="470883"/>
            <a:ext cx="1632322" cy="830997"/>
          </a:xfrm>
          <a:prstGeom prst="rect">
            <a:avLst/>
          </a:prstGeom>
          <a:noFill/>
        </p:spPr>
        <p:txBody>
          <a:bodyPr wrap="square" rtlCol="0">
            <a:spAutoFit/>
          </a:bodyPr>
          <a:lstStyle/>
          <a:p>
            <a:r>
              <a:rPr lang="en-IN" sz="1600" dirty="0" smtClean="0">
                <a:solidFill>
                  <a:prstClr val="black"/>
                </a:solidFill>
              </a:rPr>
              <a:t>Counselling before treatment initiation </a:t>
            </a:r>
            <a:endParaRPr lang="en-IN" sz="1600" dirty="0">
              <a:solidFill>
                <a:prstClr val="black"/>
              </a:solidFill>
            </a:endParaRPr>
          </a:p>
        </p:txBody>
      </p:sp>
      <p:sp>
        <p:nvSpPr>
          <p:cNvPr id="4" name="TextBox 3"/>
          <p:cNvSpPr txBox="1"/>
          <p:nvPr/>
        </p:nvSpPr>
        <p:spPr>
          <a:xfrm>
            <a:off x="256680" y="2261209"/>
            <a:ext cx="1471690" cy="276999"/>
          </a:xfrm>
          <a:prstGeom prst="rect">
            <a:avLst/>
          </a:prstGeom>
          <a:noFill/>
        </p:spPr>
        <p:txBody>
          <a:bodyPr wrap="square" rtlCol="0">
            <a:spAutoFit/>
          </a:bodyPr>
          <a:lstStyle/>
          <a:p>
            <a:r>
              <a:rPr lang="en-IN" sz="1200" dirty="0" smtClean="0">
                <a:solidFill>
                  <a:prstClr val="black"/>
                </a:solidFill>
              </a:rPr>
              <a:t>Private practitioner </a:t>
            </a:r>
            <a:endParaRPr lang="en-IN" sz="1200" dirty="0">
              <a:solidFill>
                <a:prstClr val="black"/>
              </a:solidFill>
            </a:endParaRPr>
          </a:p>
        </p:txBody>
      </p:sp>
      <p:pic>
        <p:nvPicPr>
          <p:cNvPr id="49" name="Picture 17"/>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300026" y="2631223"/>
            <a:ext cx="331704" cy="629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4273995" y="2765423"/>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1</a:t>
            </a:r>
            <a:endParaRPr lang="en-IN" dirty="0">
              <a:solidFill>
                <a:sysClr val="windowText" lastClr="000000"/>
              </a:solidFill>
            </a:endParaRPr>
          </a:p>
        </p:txBody>
      </p:sp>
      <p:sp>
        <p:nvSpPr>
          <p:cNvPr id="50" name="Rounded Rectangle 49"/>
          <p:cNvSpPr/>
          <p:nvPr/>
        </p:nvSpPr>
        <p:spPr>
          <a:xfrm>
            <a:off x="4023298" y="1588793"/>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ysClr val="windowText" lastClr="000000"/>
                </a:solidFill>
              </a:rPr>
              <a:t>2</a:t>
            </a:r>
          </a:p>
        </p:txBody>
      </p:sp>
      <p:sp>
        <p:nvSpPr>
          <p:cNvPr id="51" name="Rounded Rectangle 50"/>
          <p:cNvSpPr/>
          <p:nvPr/>
        </p:nvSpPr>
        <p:spPr>
          <a:xfrm>
            <a:off x="2765166" y="3128256"/>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5</a:t>
            </a:r>
            <a:endParaRPr lang="en-IN" dirty="0">
              <a:solidFill>
                <a:sysClr val="windowText" lastClr="000000"/>
              </a:solidFill>
            </a:endParaRPr>
          </a:p>
        </p:txBody>
      </p:sp>
      <p:sp>
        <p:nvSpPr>
          <p:cNvPr id="12" name="TextBox 11"/>
          <p:cNvSpPr txBox="1"/>
          <p:nvPr/>
        </p:nvSpPr>
        <p:spPr>
          <a:xfrm>
            <a:off x="3556836" y="5374865"/>
            <a:ext cx="2513476" cy="338554"/>
          </a:xfrm>
          <a:prstGeom prst="rect">
            <a:avLst/>
          </a:prstGeom>
          <a:solidFill>
            <a:schemeClr val="tx2">
              <a:lumMod val="40000"/>
              <a:lumOff val="60000"/>
            </a:schemeClr>
          </a:solidFill>
        </p:spPr>
        <p:txBody>
          <a:bodyPr wrap="square" rtlCol="0">
            <a:spAutoFit/>
          </a:bodyPr>
          <a:lstStyle/>
          <a:p>
            <a:pPr algn="ctr"/>
            <a:r>
              <a:rPr lang="en-IN" sz="1600" dirty="0" smtClean="0">
                <a:solidFill>
                  <a:prstClr val="black"/>
                </a:solidFill>
              </a:rPr>
              <a:t>District TB center </a:t>
            </a:r>
            <a:endParaRPr lang="en-IN" sz="1600" dirty="0">
              <a:solidFill>
                <a:prstClr val="black"/>
              </a:solidFill>
            </a:endParaRPr>
          </a:p>
        </p:txBody>
      </p:sp>
      <p:sp>
        <p:nvSpPr>
          <p:cNvPr id="55" name="Rounded Rectangle 54"/>
          <p:cNvSpPr/>
          <p:nvPr/>
        </p:nvSpPr>
        <p:spPr>
          <a:xfrm>
            <a:off x="79749" y="3174270"/>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3</a:t>
            </a:r>
            <a:endParaRPr lang="en-IN" dirty="0">
              <a:solidFill>
                <a:sysClr val="windowText" lastClr="000000"/>
              </a:solidFill>
            </a:endParaRPr>
          </a:p>
        </p:txBody>
      </p:sp>
      <p:sp>
        <p:nvSpPr>
          <p:cNvPr id="56" name="Rounded Rectangle 55"/>
          <p:cNvSpPr/>
          <p:nvPr/>
        </p:nvSpPr>
        <p:spPr>
          <a:xfrm>
            <a:off x="1088085" y="3397416"/>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4</a:t>
            </a:r>
            <a:endParaRPr lang="en-IN" dirty="0">
              <a:solidFill>
                <a:sysClr val="windowText" lastClr="000000"/>
              </a:solidFill>
            </a:endParaRPr>
          </a:p>
        </p:txBody>
      </p:sp>
      <p:pic>
        <p:nvPicPr>
          <p:cNvPr id="61"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7203615" y="1813325"/>
            <a:ext cx="571499" cy="543121"/>
          </a:xfrm>
          <a:prstGeom prst="rect">
            <a:avLst/>
          </a:prstGeom>
          <a:noFill/>
          <a:extLst>
            <a:ext uri="{909E8E84-426E-40DD-AFC4-6F175D3DCCD1}">
              <a14:hiddenFill xmlns="" xmlns:a14="http://schemas.microsoft.com/office/drawing/2010/main">
                <a:solidFill>
                  <a:srgbClr val="FFFFFF"/>
                </a:solidFill>
              </a14:hiddenFill>
            </a:ext>
          </a:extLst>
        </p:spPr>
      </p:pic>
      <p:pic>
        <p:nvPicPr>
          <p:cNvPr id="62"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7295013" y="1766923"/>
            <a:ext cx="571499" cy="543121"/>
          </a:xfrm>
          <a:prstGeom prst="rect">
            <a:avLst/>
          </a:prstGeom>
          <a:noFill/>
          <a:extLst>
            <a:ext uri="{909E8E84-426E-40DD-AFC4-6F175D3DCCD1}">
              <a14:hiddenFill xmlns="" xmlns:a14="http://schemas.microsoft.com/office/drawing/2010/main">
                <a:solidFill>
                  <a:srgbClr val="FFFFFF"/>
                </a:solidFill>
              </a14:hiddenFill>
            </a:ext>
          </a:extLst>
        </p:spPr>
      </p:pic>
      <p:pic>
        <p:nvPicPr>
          <p:cNvPr id="63"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7358324" y="1742041"/>
            <a:ext cx="571499" cy="543121"/>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7443054" y="1742039"/>
            <a:ext cx="571499" cy="543121"/>
          </a:xfrm>
          <a:prstGeom prst="rect">
            <a:avLst/>
          </a:prstGeom>
          <a:noFill/>
          <a:extLst>
            <a:ext uri="{909E8E84-426E-40DD-AFC4-6F175D3DCCD1}">
              <a14:hiddenFill xmlns="" xmlns:a14="http://schemas.microsoft.com/office/drawing/2010/main">
                <a:solidFill>
                  <a:srgbClr val="FFFFFF"/>
                </a:solidFill>
              </a14:hiddenFill>
            </a:ext>
          </a:extLst>
        </p:spPr>
      </p:pic>
      <p:sp>
        <p:nvSpPr>
          <p:cNvPr id="65" name="Down Arrow 64"/>
          <p:cNvSpPr/>
          <p:nvPr/>
        </p:nvSpPr>
        <p:spPr>
          <a:xfrm rot="16911336">
            <a:off x="5118240" y="143873"/>
            <a:ext cx="566069" cy="2712527"/>
          </a:xfrm>
          <a:prstGeom prst="downArrow">
            <a:avLst>
              <a:gd name="adj1" fmla="val 30645"/>
              <a:gd name="adj2" fmla="val 652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0" name="Rounded Rectangle 69"/>
          <p:cNvSpPr/>
          <p:nvPr/>
        </p:nvSpPr>
        <p:spPr>
          <a:xfrm>
            <a:off x="6409105" y="1149648"/>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8</a:t>
            </a:r>
            <a:endParaRPr lang="en-IN" dirty="0">
              <a:solidFill>
                <a:sysClr val="windowText" lastClr="000000"/>
              </a:solidFill>
            </a:endParaRPr>
          </a:p>
        </p:txBody>
      </p:sp>
      <p:sp>
        <p:nvSpPr>
          <p:cNvPr id="71" name="Rounded Rectangle 70"/>
          <p:cNvSpPr/>
          <p:nvPr/>
        </p:nvSpPr>
        <p:spPr>
          <a:xfrm>
            <a:off x="6301099" y="4468597"/>
            <a:ext cx="387795" cy="304463"/>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ysClr val="windowText" lastClr="000000"/>
                </a:solidFill>
              </a:rPr>
              <a:t>9</a:t>
            </a:r>
            <a:endParaRPr lang="en-IN" dirty="0">
              <a:solidFill>
                <a:sysClr val="windowText" lastClr="000000"/>
              </a:solidFill>
            </a:endParaRPr>
          </a:p>
        </p:txBody>
      </p:sp>
      <p:sp>
        <p:nvSpPr>
          <p:cNvPr id="72" name="TextBox 71"/>
          <p:cNvSpPr txBox="1"/>
          <p:nvPr/>
        </p:nvSpPr>
        <p:spPr>
          <a:xfrm rot="777472">
            <a:off x="4237353" y="970895"/>
            <a:ext cx="2138618" cy="369332"/>
          </a:xfrm>
          <a:prstGeom prst="rect">
            <a:avLst/>
          </a:prstGeom>
          <a:noFill/>
        </p:spPr>
        <p:txBody>
          <a:bodyPr wrap="square" rtlCol="0">
            <a:spAutoFit/>
          </a:bodyPr>
          <a:lstStyle/>
          <a:p>
            <a:pPr algn="ctr"/>
            <a:r>
              <a:rPr lang="en-IN" dirty="0" smtClean="0">
                <a:solidFill>
                  <a:prstClr val="black"/>
                </a:solidFill>
              </a:rPr>
              <a:t>Free Monthly dose</a:t>
            </a:r>
            <a:endParaRPr lang="en-IN" dirty="0">
              <a:solidFill>
                <a:prstClr val="black"/>
              </a:solidFill>
            </a:endParaRPr>
          </a:p>
        </p:txBody>
      </p:sp>
      <p:sp>
        <p:nvSpPr>
          <p:cNvPr id="23" name="TextBox 22"/>
          <p:cNvSpPr txBox="1"/>
          <p:nvPr/>
        </p:nvSpPr>
        <p:spPr>
          <a:xfrm>
            <a:off x="35496" y="0"/>
            <a:ext cx="8424936" cy="523220"/>
          </a:xfrm>
          <a:prstGeom prst="rect">
            <a:avLst/>
          </a:prstGeom>
          <a:solidFill>
            <a:schemeClr val="accent5">
              <a:lumMod val="60000"/>
              <a:lumOff val="40000"/>
            </a:schemeClr>
          </a:solidFill>
        </p:spPr>
        <p:txBody>
          <a:bodyPr wrap="square" rtlCol="0">
            <a:spAutoFit/>
          </a:bodyPr>
          <a:lstStyle/>
          <a:p>
            <a:r>
              <a:rPr lang="en-IN" sz="2800" dirty="0" smtClean="0">
                <a:solidFill>
                  <a:prstClr val="white"/>
                </a:solidFill>
              </a:rPr>
              <a:t>Model of intervention for empowering private patients  </a:t>
            </a:r>
            <a:endParaRPr lang="en-IN" sz="2800" dirty="0">
              <a:solidFill>
                <a:prstClr val="white"/>
              </a:solidFill>
            </a:endParaRPr>
          </a:p>
        </p:txBody>
      </p:sp>
      <p:pic>
        <p:nvPicPr>
          <p:cNvPr id="52" name="Picture 6"/>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flipH="1">
            <a:off x="6841103" y="4933629"/>
            <a:ext cx="1094243" cy="10536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6509520" y="5939988"/>
            <a:ext cx="1950912" cy="369332"/>
          </a:xfrm>
          <a:prstGeom prst="rect">
            <a:avLst/>
          </a:prstGeom>
          <a:noFill/>
        </p:spPr>
        <p:txBody>
          <a:bodyPr wrap="square" rtlCol="0">
            <a:spAutoFit/>
          </a:bodyPr>
          <a:lstStyle/>
          <a:p>
            <a:r>
              <a:rPr lang="en-IN" b="1" dirty="0" smtClean="0"/>
              <a:t>RNTCP staff</a:t>
            </a:r>
            <a:endParaRPr lang="en-IN" b="1" dirty="0"/>
          </a:p>
        </p:txBody>
      </p:sp>
      <p:sp>
        <p:nvSpPr>
          <p:cNvPr id="30" name="Down Arrow 29"/>
          <p:cNvSpPr/>
          <p:nvPr/>
        </p:nvSpPr>
        <p:spPr>
          <a:xfrm rot="10377596">
            <a:off x="6821706" y="3719327"/>
            <a:ext cx="523740" cy="1135915"/>
          </a:xfrm>
          <a:prstGeom prst="downArrow">
            <a:avLst>
              <a:gd name="adj1" fmla="val 30645"/>
              <a:gd name="adj2" fmla="val 652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prstClr val="white"/>
              </a:solidFill>
            </a:endParaRPr>
          </a:p>
        </p:txBody>
      </p:sp>
      <p:sp>
        <p:nvSpPr>
          <p:cNvPr id="48" name="TextBox 47"/>
          <p:cNvSpPr txBox="1"/>
          <p:nvPr/>
        </p:nvSpPr>
        <p:spPr>
          <a:xfrm>
            <a:off x="7484976" y="3857331"/>
            <a:ext cx="1016309" cy="1015663"/>
          </a:xfrm>
          <a:prstGeom prst="rect">
            <a:avLst/>
          </a:prstGeom>
          <a:solidFill>
            <a:schemeClr val="bg1"/>
          </a:solidFill>
          <a:ln w="38100">
            <a:solidFill>
              <a:schemeClr val="accent6">
                <a:lumMod val="50000"/>
              </a:schemeClr>
            </a:solidFill>
            <a:prstDash val="sysDot"/>
          </a:ln>
        </p:spPr>
        <p:txBody>
          <a:bodyPr wrap="square" rtlCol="0">
            <a:spAutoFit/>
          </a:bodyPr>
          <a:lstStyle/>
          <a:p>
            <a:r>
              <a:rPr lang="en-IN" sz="2000" dirty="0" smtClean="0">
                <a:solidFill>
                  <a:prstClr val="black"/>
                </a:solidFill>
              </a:rPr>
              <a:t>Public Health action </a:t>
            </a:r>
          </a:p>
        </p:txBody>
      </p:sp>
      <p:pic>
        <p:nvPicPr>
          <p:cNvPr id="68"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3150229" y="854701"/>
            <a:ext cx="571499" cy="543121"/>
          </a:xfrm>
          <a:prstGeom prst="rect">
            <a:avLst/>
          </a:prstGeom>
          <a:noFill/>
          <a:extLst>
            <a:ext uri="{909E8E84-426E-40DD-AFC4-6F175D3DCCD1}">
              <a14:hiddenFill xmlns="" xmlns:a14="http://schemas.microsoft.com/office/drawing/2010/main">
                <a:solidFill>
                  <a:srgbClr val="FFFFFF"/>
                </a:solidFill>
              </a14:hiddenFill>
            </a:ext>
          </a:extLst>
        </p:spPr>
      </p:pic>
      <p:pic>
        <p:nvPicPr>
          <p:cNvPr id="69"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3241627" y="808299"/>
            <a:ext cx="571499" cy="543121"/>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3304938" y="783417"/>
            <a:ext cx="571499" cy="543121"/>
          </a:xfrm>
          <a:prstGeom prst="rect">
            <a:avLst/>
          </a:prstGeom>
          <a:noFill/>
          <a:extLst>
            <a:ext uri="{909E8E84-426E-40DD-AFC4-6F175D3DCCD1}">
              <a14:hiddenFill xmlns="" xmlns:a14="http://schemas.microsoft.com/office/drawing/2010/main">
                <a:solidFill>
                  <a:srgbClr val="FFFFFF"/>
                </a:solidFill>
              </a14:hiddenFill>
            </a:ext>
          </a:extLst>
        </p:spPr>
      </p:pic>
      <p:pic>
        <p:nvPicPr>
          <p:cNvPr id="74" name="Picture 2" descr="C:\Users\Dell\Desktop\TB Free rajkot\RNTCP Drugs Rajkot\IP_Intermittent.png"/>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3963" t="7704" r="56253" b="14924"/>
          <a:stretch/>
        </p:blipFill>
        <p:spPr bwMode="auto">
          <a:xfrm rot="16920610">
            <a:off x="3389668" y="783415"/>
            <a:ext cx="571499" cy="543121"/>
          </a:xfrm>
          <a:prstGeom prst="rect">
            <a:avLst/>
          </a:prstGeom>
          <a:noFill/>
          <a:extLst>
            <a:ext uri="{909E8E84-426E-40DD-AFC4-6F175D3DCCD1}">
              <a14:hiddenFill xmlns="" xmlns:a14="http://schemas.microsoft.com/office/drawing/2010/main">
                <a:solidFill>
                  <a:srgbClr val="FFFFFF"/>
                </a:solidFill>
              </a14:hiddenFill>
            </a:ext>
          </a:extLst>
        </p:spPr>
      </p:pic>
      <p:sp>
        <p:nvSpPr>
          <p:cNvPr id="66" name="TextBox 65"/>
          <p:cNvSpPr txBox="1"/>
          <p:nvPr/>
        </p:nvSpPr>
        <p:spPr>
          <a:xfrm>
            <a:off x="3082551" y="4655666"/>
            <a:ext cx="2977949" cy="646331"/>
          </a:xfrm>
          <a:prstGeom prst="rect">
            <a:avLst/>
          </a:prstGeom>
          <a:noFill/>
        </p:spPr>
        <p:txBody>
          <a:bodyPr wrap="square" rtlCol="0">
            <a:spAutoFit/>
          </a:bodyPr>
          <a:lstStyle/>
          <a:p>
            <a:pPr algn="ctr"/>
            <a:r>
              <a:rPr lang="en-IN" dirty="0" smtClean="0">
                <a:solidFill>
                  <a:prstClr val="black"/>
                </a:solidFill>
              </a:rPr>
              <a:t>Monthly supply as per requirement</a:t>
            </a:r>
            <a:endParaRPr lang="en-IN" dirty="0">
              <a:solidFill>
                <a:prstClr val="black"/>
              </a:solidFill>
            </a:endParaRPr>
          </a:p>
        </p:txBody>
      </p:sp>
    </p:spTree>
    <p:extLst>
      <p:ext uri="{BB962C8B-B14F-4D97-AF65-F5344CB8AC3E}">
        <p14:creationId xmlns="" xmlns:p14="http://schemas.microsoft.com/office/powerpoint/2010/main" val="140355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ppt_x"/>
                                          </p:val>
                                        </p:tav>
                                        <p:tav tm="100000">
                                          <p:val>
                                            <p:strVal val="#ppt_x"/>
                                          </p:val>
                                        </p:tav>
                                      </p:tavLst>
                                    </p:anim>
                                    <p:anim calcmode="lin" valueType="num">
                                      <p:cBhvr additive="base">
                                        <p:cTn id="17" dur="500" fill="hold"/>
                                        <p:tgtEl>
                                          <p:spTgt spid="6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fill="hold"/>
                                        <p:tgtEl>
                                          <p:spTgt spid="66"/>
                                        </p:tgtEl>
                                        <p:attrNameLst>
                                          <p:attrName>ppt_x</p:attrName>
                                        </p:attrNameLst>
                                      </p:cBhvr>
                                      <p:tavLst>
                                        <p:tav tm="0">
                                          <p:val>
                                            <p:strVal val="#ppt_x"/>
                                          </p:val>
                                        </p:tav>
                                        <p:tav tm="100000">
                                          <p:val>
                                            <p:strVal val="#ppt_x"/>
                                          </p:val>
                                        </p:tav>
                                      </p:tavLst>
                                    </p:anim>
                                    <p:anim calcmode="lin" valueType="num">
                                      <p:cBhvr additive="base">
                                        <p:cTn id="21" dur="500" fill="hold"/>
                                        <p:tgtEl>
                                          <p:spTgt spid="66"/>
                                        </p:tgtEl>
                                        <p:attrNameLst>
                                          <p:attrName>ppt_y</p:attrName>
                                        </p:attrNameLst>
                                      </p:cBhvr>
                                      <p:tavLst>
                                        <p:tav tm="0">
                                          <p:val>
                                            <p:strVal val="1+#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9"/>
                                        </p:tgtEl>
                                        <p:attrNameLst>
                                          <p:attrName>style.visibility</p:attrName>
                                        </p:attrNameLst>
                                      </p:cBhvr>
                                      <p:to>
                                        <p:strVal val="visible"/>
                                      </p:to>
                                    </p:set>
                                    <p:animEffect transition="in" filter="fade">
                                      <p:cBhvr>
                                        <p:cTn id="24" dur="1000"/>
                                        <p:tgtEl>
                                          <p:spTgt spid="1039"/>
                                        </p:tgtEl>
                                      </p:cBhvr>
                                    </p:animEffect>
                                    <p:anim calcmode="lin" valueType="num">
                                      <p:cBhvr>
                                        <p:cTn id="25" dur="1000" fill="hold"/>
                                        <p:tgtEl>
                                          <p:spTgt spid="1039"/>
                                        </p:tgtEl>
                                        <p:attrNameLst>
                                          <p:attrName>ppt_x</p:attrName>
                                        </p:attrNameLst>
                                      </p:cBhvr>
                                      <p:tavLst>
                                        <p:tav tm="0">
                                          <p:val>
                                            <p:strVal val="#ppt_x"/>
                                          </p:val>
                                        </p:tav>
                                        <p:tav tm="100000">
                                          <p:val>
                                            <p:strVal val="#ppt_x"/>
                                          </p:val>
                                        </p:tav>
                                      </p:tavLst>
                                    </p:anim>
                                    <p:anim calcmode="lin" valueType="num">
                                      <p:cBhvr>
                                        <p:cTn id="26" dur="1000" fill="hold"/>
                                        <p:tgtEl>
                                          <p:spTgt spid="103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anim calcmode="lin" valueType="num">
                                      <p:cBhvr>
                                        <p:cTn id="40" dur="1000" fill="hold"/>
                                        <p:tgtEl>
                                          <p:spTgt spid="1026"/>
                                        </p:tgtEl>
                                        <p:attrNameLst>
                                          <p:attrName>ppt_x</p:attrName>
                                        </p:attrNameLst>
                                      </p:cBhvr>
                                      <p:tavLst>
                                        <p:tav tm="0">
                                          <p:val>
                                            <p:strVal val="#ppt_x"/>
                                          </p:val>
                                        </p:tav>
                                        <p:tav tm="100000">
                                          <p:val>
                                            <p:strVal val="#ppt_x"/>
                                          </p:val>
                                        </p:tav>
                                      </p:tavLst>
                                    </p:anim>
                                    <p:anim calcmode="lin" valueType="num">
                                      <p:cBhvr>
                                        <p:cTn id="41" dur="1000" fill="hold"/>
                                        <p:tgtEl>
                                          <p:spTgt spid="102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027"/>
                                        </p:tgtEl>
                                        <p:attrNameLst>
                                          <p:attrName>style.visibility</p:attrName>
                                        </p:attrNameLst>
                                      </p:cBhvr>
                                      <p:to>
                                        <p:strVal val="visible"/>
                                      </p:to>
                                    </p:set>
                                    <p:animEffect transition="in" filter="fade">
                                      <p:cBhvr>
                                        <p:cTn id="53" dur="1000"/>
                                        <p:tgtEl>
                                          <p:spTgt spid="1027"/>
                                        </p:tgtEl>
                                      </p:cBhvr>
                                    </p:animEffect>
                                    <p:anim calcmode="lin" valueType="num">
                                      <p:cBhvr>
                                        <p:cTn id="54" dur="1000" fill="hold"/>
                                        <p:tgtEl>
                                          <p:spTgt spid="1027"/>
                                        </p:tgtEl>
                                        <p:attrNameLst>
                                          <p:attrName>ppt_x</p:attrName>
                                        </p:attrNameLst>
                                      </p:cBhvr>
                                      <p:tavLst>
                                        <p:tav tm="0">
                                          <p:val>
                                            <p:strVal val="#ppt_x"/>
                                          </p:val>
                                        </p:tav>
                                        <p:tav tm="100000">
                                          <p:val>
                                            <p:strVal val="#ppt_x"/>
                                          </p:val>
                                        </p:tav>
                                      </p:tavLst>
                                    </p:anim>
                                    <p:anim calcmode="lin" valueType="num">
                                      <p:cBhvr>
                                        <p:cTn id="55" dur="1000" fill="hold"/>
                                        <p:tgtEl>
                                          <p:spTgt spid="10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045"/>
                                        </p:tgtEl>
                                        <p:attrNameLst>
                                          <p:attrName>style.visibility</p:attrName>
                                        </p:attrNameLst>
                                      </p:cBhvr>
                                      <p:to>
                                        <p:strVal val="visible"/>
                                      </p:to>
                                    </p:set>
                                    <p:animEffect transition="in" filter="fade">
                                      <p:cBhvr>
                                        <p:cTn id="83" dur="1000"/>
                                        <p:tgtEl>
                                          <p:spTgt spid="1045"/>
                                        </p:tgtEl>
                                      </p:cBhvr>
                                    </p:animEffect>
                                    <p:anim calcmode="lin" valueType="num">
                                      <p:cBhvr>
                                        <p:cTn id="84" dur="1000" fill="hold"/>
                                        <p:tgtEl>
                                          <p:spTgt spid="1045"/>
                                        </p:tgtEl>
                                        <p:attrNameLst>
                                          <p:attrName>ppt_x</p:attrName>
                                        </p:attrNameLst>
                                      </p:cBhvr>
                                      <p:tavLst>
                                        <p:tav tm="0">
                                          <p:val>
                                            <p:strVal val="#ppt_x"/>
                                          </p:val>
                                        </p:tav>
                                        <p:tav tm="100000">
                                          <p:val>
                                            <p:strVal val="#ppt_x"/>
                                          </p:val>
                                        </p:tav>
                                      </p:tavLst>
                                    </p:anim>
                                    <p:anim calcmode="lin" valueType="num">
                                      <p:cBhvr>
                                        <p:cTn id="85" dur="1000" fill="hold"/>
                                        <p:tgtEl>
                                          <p:spTgt spid="104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047"/>
                                        </p:tgtEl>
                                        <p:attrNameLst>
                                          <p:attrName>style.visibility</p:attrName>
                                        </p:attrNameLst>
                                      </p:cBhvr>
                                      <p:to>
                                        <p:strVal val="visible"/>
                                      </p:to>
                                    </p:set>
                                    <p:animEffect transition="in" filter="fade">
                                      <p:cBhvr>
                                        <p:cTn id="88" dur="1000"/>
                                        <p:tgtEl>
                                          <p:spTgt spid="1047"/>
                                        </p:tgtEl>
                                      </p:cBhvr>
                                    </p:animEffect>
                                    <p:anim calcmode="lin" valueType="num">
                                      <p:cBhvr>
                                        <p:cTn id="89" dur="1000" fill="hold"/>
                                        <p:tgtEl>
                                          <p:spTgt spid="1047"/>
                                        </p:tgtEl>
                                        <p:attrNameLst>
                                          <p:attrName>ppt_x</p:attrName>
                                        </p:attrNameLst>
                                      </p:cBhvr>
                                      <p:tavLst>
                                        <p:tav tm="0">
                                          <p:val>
                                            <p:strVal val="#ppt_x"/>
                                          </p:val>
                                        </p:tav>
                                        <p:tav tm="100000">
                                          <p:val>
                                            <p:strVal val="#ppt_x"/>
                                          </p:val>
                                        </p:tav>
                                      </p:tavLst>
                                    </p:anim>
                                    <p:anim calcmode="lin" valueType="num">
                                      <p:cBhvr>
                                        <p:cTn id="90" dur="1000" fill="hold"/>
                                        <p:tgtEl>
                                          <p:spTgt spid="1047"/>
                                        </p:tgtEl>
                                        <p:attrNameLst>
                                          <p:attrName>ppt_y</p:attrName>
                                        </p:attrNameLst>
                                      </p:cBhvr>
                                      <p:tavLst>
                                        <p:tav tm="0">
                                          <p:val>
                                            <p:strVal val="#ppt_y+.1"/>
                                          </p:val>
                                        </p:tav>
                                        <p:tav tm="100000">
                                          <p:val>
                                            <p:strVal val="#ppt_y"/>
                                          </p:val>
                                        </p:tav>
                                      </p:tavLst>
                                    </p:anim>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1030"/>
                                        </p:tgtEl>
                                        <p:attrNameLst>
                                          <p:attrName>style.visibility</p:attrName>
                                        </p:attrNameLst>
                                      </p:cBhvr>
                                      <p:to>
                                        <p:strVal val="visible"/>
                                      </p:to>
                                    </p:set>
                                    <p:animEffect transition="in" filter="fade">
                                      <p:cBhvr>
                                        <p:cTn id="104" dur="1000"/>
                                        <p:tgtEl>
                                          <p:spTgt spid="1030"/>
                                        </p:tgtEl>
                                      </p:cBhvr>
                                    </p:animEffect>
                                    <p:anim calcmode="lin" valueType="num">
                                      <p:cBhvr>
                                        <p:cTn id="105" dur="1000" fill="hold"/>
                                        <p:tgtEl>
                                          <p:spTgt spid="1030"/>
                                        </p:tgtEl>
                                        <p:attrNameLst>
                                          <p:attrName>ppt_x</p:attrName>
                                        </p:attrNameLst>
                                      </p:cBhvr>
                                      <p:tavLst>
                                        <p:tav tm="0">
                                          <p:val>
                                            <p:strVal val="#ppt_x"/>
                                          </p:val>
                                        </p:tav>
                                        <p:tav tm="100000">
                                          <p:val>
                                            <p:strVal val="#ppt_x"/>
                                          </p:val>
                                        </p:tav>
                                      </p:tavLst>
                                    </p:anim>
                                    <p:anim calcmode="lin" valueType="num">
                                      <p:cBhvr>
                                        <p:cTn id="106" dur="1000" fill="hold"/>
                                        <p:tgtEl>
                                          <p:spTgt spid="103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anim calcmode="lin" valueType="num">
                                      <p:cBhvr>
                                        <p:cTn id="115" dur="1000" fill="hold"/>
                                        <p:tgtEl>
                                          <p:spTgt spid="19"/>
                                        </p:tgtEl>
                                        <p:attrNameLst>
                                          <p:attrName>ppt_x</p:attrName>
                                        </p:attrNameLst>
                                      </p:cBhvr>
                                      <p:tavLst>
                                        <p:tav tm="0">
                                          <p:val>
                                            <p:strVal val="#ppt_x"/>
                                          </p:val>
                                        </p:tav>
                                        <p:tav tm="100000">
                                          <p:val>
                                            <p:strVal val="#ppt_x"/>
                                          </p:val>
                                        </p:tav>
                                      </p:tavLst>
                                    </p:anim>
                                    <p:anim calcmode="lin" valueType="num">
                                      <p:cBhvr>
                                        <p:cTn id="116" dur="1000" fill="hold"/>
                                        <p:tgtEl>
                                          <p:spTgt spid="19"/>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1000"/>
                                        <p:tgtEl>
                                          <p:spTgt spid="49"/>
                                        </p:tgtEl>
                                      </p:cBhvr>
                                    </p:animEffect>
                                    <p:anim calcmode="lin" valueType="num">
                                      <p:cBhvr>
                                        <p:cTn id="120" dur="1000" fill="hold"/>
                                        <p:tgtEl>
                                          <p:spTgt spid="49"/>
                                        </p:tgtEl>
                                        <p:attrNameLst>
                                          <p:attrName>ppt_x</p:attrName>
                                        </p:attrNameLst>
                                      </p:cBhvr>
                                      <p:tavLst>
                                        <p:tav tm="0">
                                          <p:val>
                                            <p:strVal val="#ppt_x"/>
                                          </p:val>
                                        </p:tav>
                                        <p:tav tm="100000">
                                          <p:val>
                                            <p:strVal val="#ppt_x"/>
                                          </p:val>
                                        </p:tav>
                                      </p:tavLst>
                                    </p:anim>
                                    <p:anim calcmode="lin" valueType="num">
                                      <p:cBhvr>
                                        <p:cTn id="121" dur="1000" fill="hold"/>
                                        <p:tgtEl>
                                          <p:spTgt spid="49"/>
                                        </p:tgtEl>
                                        <p:attrNameLst>
                                          <p:attrName>ppt_y</p:attrName>
                                        </p:attrNameLst>
                                      </p:cBhvr>
                                      <p:tavLst>
                                        <p:tav tm="0">
                                          <p:val>
                                            <p:strVal val="#ppt_y+.1"/>
                                          </p:val>
                                        </p:tav>
                                        <p:tav tm="100000">
                                          <p:val>
                                            <p:strVal val="#ppt_y"/>
                                          </p:val>
                                        </p:tav>
                                      </p:tavLst>
                                    </p:anim>
                                  </p:childTnLst>
                                </p:cTn>
                              </p:par>
                              <p:par>
                                <p:cTn id="122" presetID="1" presetClass="entr" presetSubtype="0"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1000"/>
                                        <p:tgtEl>
                                          <p:spTgt spid="68"/>
                                        </p:tgtEl>
                                      </p:cBhvr>
                                    </p:animEffect>
                                    <p:anim calcmode="lin" valueType="num">
                                      <p:cBhvr>
                                        <p:cTn id="129" dur="1000" fill="hold"/>
                                        <p:tgtEl>
                                          <p:spTgt spid="68"/>
                                        </p:tgtEl>
                                        <p:attrNameLst>
                                          <p:attrName>ppt_x</p:attrName>
                                        </p:attrNameLst>
                                      </p:cBhvr>
                                      <p:tavLst>
                                        <p:tav tm="0">
                                          <p:val>
                                            <p:strVal val="#ppt_x"/>
                                          </p:val>
                                        </p:tav>
                                        <p:tav tm="100000">
                                          <p:val>
                                            <p:strVal val="#ppt_x"/>
                                          </p:val>
                                        </p:tav>
                                      </p:tavLst>
                                    </p:anim>
                                    <p:anim calcmode="lin" valueType="num">
                                      <p:cBhvr>
                                        <p:cTn id="130" dur="1000" fill="hold"/>
                                        <p:tgtEl>
                                          <p:spTgt spid="68"/>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1000"/>
                                        <p:tgtEl>
                                          <p:spTgt spid="69"/>
                                        </p:tgtEl>
                                      </p:cBhvr>
                                    </p:animEffect>
                                    <p:anim calcmode="lin" valueType="num">
                                      <p:cBhvr>
                                        <p:cTn id="134" dur="1000" fill="hold"/>
                                        <p:tgtEl>
                                          <p:spTgt spid="69"/>
                                        </p:tgtEl>
                                        <p:attrNameLst>
                                          <p:attrName>ppt_x</p:attrName>
                                        </p:attrNameLst>
                                      </p:cBhvr>
                                      <p:tavLst>
                                        <p:tav tm="0">
                                          <p:val>
                                            <p:strVal val="#ppt_x"/>
                                          </p:val>
                                        </p:tav>
                                        <p:tav tm="100000">
                                          <p:val>
                                            <p:strVal val="#ppt_x"/>
                                          </p:val>
                                        </p:tav>
                                      </p:tavLst>
                                    </p:anim>
                                    <p:anim calcmode="lin" valueType="num">
                                      <p:cBhvr>
                                        <p:cTn id="135" dur="1000" fill="hold"/>
                                        <p:tgtEl>
                                          <p:spTgt spid="69"/>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fade">
                                      <p:cBhvr>
                                        <p:cTn id="138" dur="1000"/>
                                        <p:tgtEl>
                                          <p:spTgt spid="73"/>
                                        </p:tgtEl>
                                      </p:cBhvr>
                                    </p:animEffect>
                                    <p:anim calcmode="lin" valueType="num">
                                      <p:cBhvr>
                                        <p:cTn id="139" dur="1000" fill="hold"/>
                                        <p:tgtEl>
                                          <p:spTgt spid="73"/>
                                        </p:tgtEl>
                                        <p:attrNameLst>
                                          <p:attrName>ppt_x</p:attrName>
                                        </p:attrNameLst>
                                      </p:cBhvr>
                                      <p:tavLst>
                                        <p:tav tm="0">
                                          <p:val>
                                            <p:strVal val="#ppt_x"/>
                                          </p:val>
                                        </p:tav>
                                        <p:tav tm="100000">
                                          <p:val>
                                            <p:strVal val="#ppt_x"/>
                                          </p:val>
                                        </p:tav>
                                      </p:tavLst>
                                    </p:anim>
                                    <p:anim calcmode="lin" valueType="num">
                                      <p:cBhvr>
                                        <p:cTn id="140" dur="1000" fill="hold"/>
                                        <p:tgtEl>
                                          <p:spTgt spid="73"/>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fade">
                                      <p:cBhvr>
                                        <p:cTn id="143" dur="1000"/>
                                        <p:tgtEl>
                                          <p:spTgt spid="74"/>
                                        </p:tgtEl>
                                      </p:cBhvr>
                                    </p:animEffect>
                                    <p:anim calcmode="lin" valueType="num">
                                      <p:cBhvr>
                                        <p:cTn id="144" dur="1000" fill="hold"/>
                                        <p:tgtEl>
                                          <p:spTgt spid="74"/>
                                        </p:tgtEl>
                                        <p:attrNameLst>
                                          <p:attrName>ppt_x</p:attrName>
                                        </p:attrNameLst>
                                      </p:cBhvr>
                                      <p:tavLst>
                                        <p:tav tm="0">
                                          <p:val>
                                            <p:strVal val="#ppt_x"/>
                                          </p:val>
                                        </p:tav>
                                        <p:tav tm="100000">
                                          <p:val>
                                            <p:strVal val="#ppt_x"/>
                                          </p:val>
                                        </p:tav>
                                      </p:tavLst>
                                    </p:anim>
                                    <p:anim calcmode="lin" valueType="num">
                                      <p:cBhvr>
                                        <p:cTn id="145" dur="1000" fill="hold"/>
                                        <p:tgtEl>
                                          <p:spTgt spid="74"/>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fade">
                                      <p:cBhvr>
                                        <p:cTn id="148" dur="1000"/>
                                        <p:tgtEl>
                                          <p:spTgt spid="61"/>
                                        </p:tgtEl>
                                      </p:cBhvr>
                                    </p:animEffect>
                                    <p:anim calcmode="lin" valueType="num">
                                      <p:cBhvr>
                                        <p:cTn id="149" dur="1000" fill="hold"/>
                                        <p:tgtEl>
                                          <p:spTgt spid="61"/>
                                        </p:tgtEl>
                                        <p:attrNameLst>
                                          <p:attrName>ppt_x</p:attrName>
                                        </p:attrNameLst>
                                      </p:cBhvr>
                                      <p:tavLst>
                                        <p:tav tm="0">
                                          <p:val>
                                            <p:strVal val="#ppt_x"/>
                                          </p:val>
                                        </p:tav>
                                        <p:tav tm="100000">
                                          <p:val>
                                            <p:strVal val="#ppt_x"/>
                                          </p:val>
                                        </p:tav>
                                      </p:tavLst>
                                    </p:anim>
                                    <p:anim calcmode="lin" valueType="num">
                                      <p:cBhvr>
                                        <p:cTn id="150" dur="1000" fill="hold"/>
                                        <p:tgtEl>
                                          <p:spTgt spid="61"/>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fade">
                                      <p:cBhvr>
                                        <p:cTn id="153" dur="1000"/>
                                        <p:tgtEl>
                                          <p:spTgt spid="62"/>
                                        </p:tgtEl>
                                      </p:cBhvr>
                                    </p:animEffect>
                                    <p:anim calcmode="lin" valueType="num">
                                      <p:cBhvr>
                                        <p:cTn id="154" dur="1000" fill="hold"/>
                                        <p:tgtEl>
                                          <p:spTgt spid="62"/>
                                        </p:tgtEl>
                                        <p:attrNameLst>
                                          <p:attrName>ppt_x</p:attrName>
                                        </p:attrNameLst>
                                      </p:cBhvr>
                                      <p:tavLst>
                                        <p:tav tm="0">
                                          <p:val>
                                            <p:strVal val="#ppt_x"/>
                                          </p:val>
                                        </p:tav>
                                        <p:tav tm="100000">
                                          <p:val>
                                            <p:strVal val="#ppt_x"/>
                                          </p:val>
                                        </p:tav>
                                      </p:tavLst>
                                    </p:anim>
                                    <p:anim calcmode="lin" valueType="num">
                                      <p:cBhvr>
                                        <p:cTn id="155" dur="1000" fill="hold"/>
                                        <p:tgtEl>
                                          <p:spTgt spid="62"/>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fade">
                                      <p:cBhvr>
                                        <p:cTn id="158" dur="1000"/>
                                        <p:tgtEl>
                                          <p:spTgt spid="63"/>
                                        </p:tgtEl>
                                      </p:cBhvr>
                                    </p:animEffect>
                                    <p:anim calcmode="lin" valueType="num">
                                      <p:cBhvr>
                                        <p:cTn id="159" dur="1000" fill="hold"/>
                                        <p:tgtEl>
                                          <p:spTgt spid="63"/>
                                        </p:tgtEl>
                                        <p:attrNameLst>
                                          <p:attrName>ppt_x</p:attrName>
                                        </p:attrNameLst>
                                      </p:cBhvr>
                                      <p:tavLst>
                                        <p:tav tm="0">
                                          <p:val>
                                            <p:strVal val="#ppt_x"/>
                                          </p:val>
                                        </p:tav>
                                        <p:tav tm="100000">
                                          <p:val>
                                            <p:strVal val="#ppt_x"/>
                                          </p:val>
                                        </p:tav>
                                      </p:tavLst>
                                    </p:anim>
                                    <p:anim calcmode="lin" valueType="num">
                                      <p:cBhvr>
                                        <p:cTn id="160" dur="1000" fill="hold"/>
                                        <p:tgtEl>
                                          <p:spTgt spid="63"/>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64"/>
                                        </p:tgtEl>
                                        <p:attrNameLst>
                                          <p:attrName>style.visibility</p:attrName>
                                        </p:attrNameLst>
                                      </p:cBhvr>
                                      <p:to>
                                        <p:strVal val="visible"/>
                                      </p:to>
                                    </p:set>
                                    <p:animEffect transition="in" filter="fade">
                                      <p:cBhvr>
                                        <p:cTn id="163" dur="1000"/>
                                        <p:tgtEl>
                                          <p:spTgt spid="64"/>
                                        </p:tgtEl>
                                      </p:cBhvr>
                                    </p:animEffect>
                                    <p:anim calcmode="lin" valueType="num">
                                      <p:cBhvr>
                                        <p:cTn id="164" dur="1000" fill="hold"/>
                                        <p:tgtEl>
                                          <p:spTgt spid="64"/>
                                        </p:tgtEl>
                                        <p:attrNameLst>
                                          <p:attrName>ppt_x</p:attrName>
                                        </p:attrNameLst>
                                      </p:cBhvr>
                                      <p:tavLst>
                                        <p:tav tm="0">
                                          <p:val>
                                            <p:strVal val="#ppt_x"/>
                                          </p:val>
                                        </p:tav>
                                        <p:tav tm="100000">
                                          <p:val>
                                            <p:strVal val="#ppt_x"/>
                                          </p:val>
                                        </p:tav>
                                      </p:tavLst>
                                    </p:anim>
                                    <p:anim calcmode="lin" valueType="num">
                                      <p:cBhvr>
                                        <p:cTn id="165" dur="1000" fill="hold"/>
                                        <p:tgtEl>
                                          <p:spTgt spid="64"/>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fade">
                                      <p:cBhvr>
                                        <p:cTn id="168" dur="1000"/>
                                        <p:tgtEl>
                                          <p:spTgt spid="65"/>
                                        </p:tgtEl>
                                      </p:cBhvr>
                                    </p:animEffect>
                                    <p:anim calcmode="lin" valueType="num">
                                      <p:cBhvr>
                                        <p:cTn id="169" dur="1000" fill="hold"/>
                                        <p:tgtEl>
                                          <p:spTgt spid="65"/>
                                        </p:tgtEl>
                                        <p:attrNameLst>
                                          <p:attrName>ppt_x</p:attrName>
                                        </p:attrNameLst>
                                      </p:cBhvr>
                                      <p:tavLst>
                                        <p:tav tm="0">
                                          <p:val>
                                            <p:strVal val="#ppt_x"/>
                                          </p:val>
                                        </p:tav>
                                        <p:tav tm="100000">
                                          <p:val>
                                            <p:strVal val="#ppt_x"/>
                                          </p:val>
                                        </p:tav>
                                      </p:tavLst>
                                    </p:anim>
                                    <p:anim calcmode="lin" valueType="num">
                                      <p:cBhvr>
                                        <p:cTn id="170" dur="1000" fill="hold"/>
                                        <p:tgtEl>
                                          <p:spTgt spid="65"/>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70"/>
                                        </p:tgtEl>
                                        <p:attrNameLst>
                                          <p:attrName>style.visibility</p:attrName>
                                        </p:attrNameLst>
                                      </p:cBhvr>
                                      <p:to>
                                        <p:strVal val="visible"/>
                                      </p:to>
                                    </p:set>
                                    <p:animEffect transition="in" filter="fade">
                                      <p:cBhvr>
                                        <p:cTn id="173" dur="1000"/>
                                        <p:tgtEl>
                                          <p:spTgt spid="70"/>
                                        </p:tgtEl>
                                      </p:cBhvr>
                                    </p:animEffect>
                                    <p:anim calcmode="lin" valueType="num">
                                      <p:cBhvr>
                                        <p:cTn id="174" dur="1000" fill="hold"/>
                                        <p:tgtEl>
                                          <p:spTgt spid="70"/>
                                        </p:tgtEl>
                                        <p:attrNameLst>
                                          <p:attrName>ppt_x</p:attrName>
                                        </p:attrNameLst>
                                      </p:cBhvr>
                                      <p:tavLst>
                                        <p:tav tm="0">
                                          <p:val>
                                            <p:strVal val="#ppt_x"/>
                                          </p:val>
                                        </p:tav>
                                        <p:tav tm="100000">
                                          <p:val>
                                            <p:strVal val="#ppt_x"/>
                                          </p:val>
                                        </p:tav>
                                      </p:tavLst>
                                    </p:anim>
                                    <p:anim calcmode="lin" valueType="num">
                                      <p:cBhvr>
                                        <p:cTn id="175" dur="1000" fill="hold"/>
                                        <p:tgtEl>
                                          <p:spTgt spid="70"/>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72"/>
                                        </p:tgtEl>
                                        <p:attrNameLst>
                                          <p:attrName>style.visibility</p:attrName>
                                        </p:attrNameLst>
                                      </p:cBhvr>
                                      <p:to>
                                        <p:strVal val="visible"/>
                                      </p:to>
                                    </p:set>
                                    <p:animEffect transition="in" filter="fade">
                                      <p:cBhvr>
                                        <p:cTn id="178" dur="1000"/>
                                        <p:tgtEl>
                                          <p:spTgt spid="72"/>
                                        </p:tgtEl>
                                      </p:cBhvr>
                                    </p:animEffect>
                                    <p:anim calcmode="lin" valueType="num">
                                      <p:cBhvr>
                                        <p:cTn id="179" dur="1000" fill="hold"/>
                                        <p:tgtEl>
                                          <p:spTgt spid="72"/>
                                        </p:tgtEl>
                                        <p:attrNameLst>
                                          <p:attrName>ppt_x</p:attrName>
                                        </p:attrNameLst>
                                      </p:cBhvr>
                                      <p:tavLst>
                                        <p:tav tm="0">
                                          <p:val>
                                            <p:strVal val="#ppt_x"/>
                                          </p:val>
                                        </p:tav>
                                        <p:tav tm="100000">
                                          <p:val>
                                            <p:strVal val="#ppt_x"/>
                                          </p:val>
                                        </p:tav>
                                      </p:tavLst>
                                    </p:anim>
                                    <p:anim calcmode="lin" valueType="num">
                                      <p:cBhvr>
                                        <p:cTn id="18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30"/>
                                        </p:tgtEl>
                                        <p:attrNameLst>
                                          <p:attrName>style.visibility</p:attrName>
                                        </p:attrNameLst>
                                      </p:cBhvr>
                                      <p:to>
                                        <p:strVal val="visible"/>
                                      </p:to>
                                    </p:set>
                                    <p:animEffect transition="in" filter="fade">
                                      <p:cBhvr>
                                        <p:cTn id="185" dur="1000"/>
                                        <p:tgtEl>
                                          <p:spTgt spid="30"/>
                                        </p:tgtEl>
                                      </p:cBhvr>
                                    </p:animEffect>
                                    <p:anim calcmode="lin" valueType="num">
                                      <p:cBhvr>
                                        <p:cTn id="186" dur="1000" fill="hold"/>
                                        <p:tgtEl>
                                          <p:spTgt spid="30"/>
                                        </p:tgtEl>
                                        <p:attrNameLst>
                                          <p:attrName>ppt_x</p:attrName>
                                        </p:attrNameLst>
                                      </p:cBhvr>
                                      <p:tavLst>
                                        <p:tav tm="0">
                                          <p:val>
                                            <p:strVal val="#ppt_x"/>
                                          </p:val>
                                        </p:tav>
                                        <p:tav tm="100000">
                                          <p:val>
                                            <p:strVal val="#ppt_x"/>
                                          </p:val>
                                        </p:tav>
                                      </p:tavLst>
                                    </p:anim>
                                    <p:anim calcmode="lin" valueType="num">
                                      <p:cBhvr>
                                        <p:cTn id="187" dur="1000" fill="hold"/>
                                        <p:tgtEl>
                                          <p:spTgt spid="30"/>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fade">
                                      <p:cBhvr>
                                        <p:cTn id="190" dur="1000"/>
                                        <p:tgtEl>
                                          <p:spTgt spid="48"/>
                                        </p:tgtEl>
                                      </p:cBhvr>
                                    </p:animEffect>
                                    <p:anim calcmode="lin" valueType="num">
                                      <p:cBhvr>
                                        <p:cTn id="191" dur="1000" fill="hold"/>
                                        <p:tgtEl>
                                          <p:spTgt spid="48"/>
                                        </p:tgtEl>
                                        <p:attrNameLst>
                                          <p:attrName>ppt_x</p:attrName>
                                        </p:attrNameLst>
                                      </p:cBhvr>
                                      <p:tavLst>
                                        <p:tav tm="0">
                                          <p:val>
                                            <p:strVal val="#ppt_x"/>
                                          </p:val>
                                        </p:tav>
                                        <p:tav tm="100000">
                                          <p:val>
                                            <p:strVal val="#ppt_x"/>
                                          </p:val>
                                        </p:tav>
                                      </p:tavLst>
                                    </p:anim>
                                    <p:anim calcmode="lin" valueType="num">
                                      <p:cBhvr>
                                        <p:cTn id="192" dur="1000" fill="hold"/>
                                        <p:tgtEl>
                                          <p:spTgt spid="48"/>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fade">
                                      <p:cBhvr>
                                        <p:cTn id="195" dur="1000"/>
                                        <p:tgtEl>
                                          <p:spTgt spid="71"/>
                                        </p:tgtEl>
                                      </p:cBhvr>
                                    </p:animEffect>
                                    <p:anim calcmode="lin" valueType="num">
                                      <p:cBhvr>
                                        <p:cTn id="196" dur="1000" fill="hold"/>
                                        <p:tgtEl>
                                          <p:spTgt spid="71"/>
                                        </p:tgtEl>
                                        <p:attrNameLst>
                                          <p:attrName>ppt_x</p:attrName>
                                        </p:attrNameLst>
                                      </p:cBhvr>
                                      <p:tavLst>
                                        <p:tav tm="0">
                                          <p:val>
                                            <p:strVal val="#ppt_x"/>
                                          </p:val>
                                        </p:tav>
                                        <p:tav tm="100000">
                                          <p:val>
                                            <p:strVal val="#ppt_x"/>
                                          </p:val>
                                        </p:tav>
                                      </p:tavLst>
                                    </p:anim>
                                    <p:anim calcmode="lin" valueType="num">
                                      <p:cBhvr>
                                        <p:cTn id="197" dur="1000" fill="hold"/>
                                        <p:tgtEl>
                                          <p:spTgt spid="71"/>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52"/>
                                        </p:tgtEl>
                                        <p:attrNameLst>
                                          <p:attrName>style.visibility</p:attrName>
                                        </p:attrNameLst>
                                      </p:cBhvr>
                                      <p:to>
                                        <p:strVal val="visible"/>
                                      </p:to>
                                    </p:set>
                                    <p:animEffect transition="in" filter="fade">
                                      <p:cBhvr>
                                        <p:cTn id="200" dur="1000"/>
                                        <p:tgtEl>
                                          <p:spTgt spid="52"/>
                                        </p:tgtEl>
                                      </p:cBhvr>
                                    </p:animEffect>
                                    <p:anim calcmode="lin" valueType="num">
                                      <p:cBhvr>
                                        <p:cTn id="201" dur="1000" fill="hold"/>
                                        <p:tgtEl>
                                          <p:spTgt spid="52"/>
                                        </p:tgtEl>
                                        <p:attrNameLst>
                                          <p:attrName>ppt_x</p:attrName>
                                        </p:attrNameLst>
                                      </p:cBhvr>
                                      <p:tavLst>
                                        <p:tav tm="0">
                                          <p:val>
                                            <p:strVal val="#ppt_x"/>
                                          </p:val>
                                        </p:tav>
                                        <p:tav tm="100000">
                                          <p:val>
                                            <p:strVal val="#ppt_x"/>
                                          </p:val>
                                        </p:tav>
                                      </p:tavLst>
                                    </p:anim>
                                    <p:anim calcmode="lin" valueType="num">
                                      <p:cBhvr>
                                        <p:cTn id="202" dur="1000" fill="hold"/>
                                        <p:tgtEl>
                                          <p:spTgt spid="52"/>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9" grpId="0" animBg="1"/>
      <p:bldP spid="28" grpId="0"/>
      <p:bldP spid="29" grpId="0" animBg="1"/>
      <p:bldP spid="31" grpId="0" animBg="1"/>
      <p:bldP spid="32" grpId="0"/>
      <p:bldP spid="37" grpId="0"/>
      <p:bldP spid="38" grpId="0" animBg="1"/>
      <p:bldP spid="54" grpId="0"/>
      <p:bldP spid="4" grpId="0"/>
      <p:bldP spid="10" grpId="0" animBg="1"/>
      <p:bldP spid="50" grpId="0" animBg="1"/>
      <p:bldP spid="51" grpId="0" animBg="1"/>
      <p:bldP spid="12" grpId="0" animBg="1"/>
      <p:bldP spid="55" grpId="0" animBg="1"/>
      <p:bldP spid="56" grpId="0" animBg="1"/>
      <p:bldP spid="65" grpId="0" animBg="1"/>
      <p:bldP spid="70" grpId="0" animBg="1"/>
      <p:bldP spid="71" grpId="0" animBg="1"/>
      <p:bldP spid="72" grpId="0"/>
      <p:bldP spid="53" grpId="0"/>
      <p:bldP spid="30" grpId="0" animBg="1"/>
      <p:bldP spid="48" grpId="0" animBg="1"/>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TB Free rajkot\RNTCP Drugs Rajkot\IP_Intermittent.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1018" y="954171"/>
            <a:ext cx="8037405" cy="392750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44624"/>
            <a:ext cx="7620000" cy="720080"/>
          </a:xfrm>
        </p:spPr>
        <p:txBody>
          <a:bodyPr/>
          <a:lstStyle/>
          <a:p>
            <a:r>
              <a:rPr lang="en-IN" sz="3600" dirty="0" smtClean="0"/>
              <a:t>99 DOTs intervention- Toll free number </a:t>
            </a:r>
            <a:endParaRPr lang="en-IN" sz="3600" dirty="0"/>
          </a:p>
        </p:txBody>
      </p:sp>
      <p:pic>
        <p:nvPicPr>
          <p:cNvPr id="1026" name="Picture 2" descr="Image result for phone cartoon"/>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65648" t="1" b="5659"/>
          <a:stretch/>
        </p:blipFill>
        <p:spPr bwMode="auto">
          <a:xfrm>
            <a:off x="7806267" y="5712033"/>
            <a:ext cx="582156" cy="99002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phone cartoon"/>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21619" r="69233" b="39190"/>
          <a:stretch/>
        </p:blipFill>
        <p:spPr bwMode="auto">
          <a:xfrm rot="18092343">
            <a:off x="7054383" y="5184926"/>
            <a:ext cx="1175684" cy="60093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Image result for server cartoo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60032" y="4941168"/>
            <a:ext cx="921544" cy="1428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Left Arrow 4"/>
          <p:cNvSpPr/>
          <p:nvPr/>
        </p:nvSpPr>
        <p:spPr>
          <a:xfrm rot="20606537">
            <a:off x="5920089" y="5163324"/>
            <a:ext cx="1368151" cy="500843"/>
          </a:xfrm>
          <a:prstGeom prst="leftArrow">
            <a:avLst>
              <a:gd name="adj1" fmla="val 24074"/>
              <a:gd name="adj2" fmla="val 37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Left Arrow 9"/>
          <p:cNvSpPr/>
          <p:nvPr/>
        </p:nvSpPr>
        <p:spPr>
          <a:xfrm rot="772427">
            <a:off x="5820176" y="5905265"/>
            <a:ext cx="1368151" cy="500843"/>
          </a:xfrm>
          <a:prstGeom prst="leftArrow">
            <a:avLst>
              <a:gd name="adj1" fmla="val 24074"/>
              <a:gd name="adj2" fmla="val 37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4848067" y="6332725"/>
            <a:ext cx="828092" cy="369332"/>
          </a:xfrm>
          <a:prstGeom prst="rect">
            <a:avLst/>
          </a:prstGeom>
          <a:noFill/>
        </p:spPr>
        <p:txBody>
          <a:bodyPr wrap="square" rtlCol="0">
            <a:spAutoFit/>
          </a:bodyPr>
          <a:lstStyle/>
          <a:p>
            <a:r>
              <a:rPr lang="en-IN" dirty="0" smtClean="0"/>
              <a:t>Server</a:t>
            </a:r>
            <a:endParaRPr lang="en-IN" dirty="0"/>
          </a:p>
        </p:txBody>
      </p:sp>
      <p:sp>
        <p:nvSpPr>
          <p:cNvPr id="12" name="Left Arrow 11"/>
          <p:cNvSpPr/>
          <p:nvPr/>
        </p:nvSpPr>
        <p:spPr>
          <a:xfrm>
            <a:off x="4139952" y="5174729"/>
            <a:ext cx="700174" cy="250422"/>
          </a:xfrm>
          <a:prstGeom prst="leftArrow">
            <a:avLst>
              <a:gd name="adj1" fmla="val 24074"/>
              <a:gd name="adj2" fmla="val 37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043608" y="5156787"/>
            <a:ext cx="3096344" cy="369332"/>
          </a:xfrm>
          <a:prstGeom prst="rect">
            <a:avLst/>
          </a:prstGeom>
          <a:noFill/>
        </p:spPr>
        <p:txBody>
          <a:bodyPr wrap="square" rtlCol="0">
            <a:spAutoFit/>
          </a:bodyPr>
          <a:lstStyle/>
          <a:p>
            <a:r>
              <a:rPr lang="en-IN" dirty="0" smtClean="0"/>
              <a:t>Daily reminder for missed dose</a:t>
            </a:r>
            <a:endParaRPr lang="en-IN" dirty="0"/>
          </a:p>
        </p:txBody>
      </p:sp>
      <p:pic>
        <p:nvPicPr>
          <p:cNvPr id="14" name="Picture 4" descr="C:\Users\Dell\Desktop\dc9K9oRdi.png"/>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r="16356" b="11569"/>
          <a:stretch/>
        </p:blipFill>
        <p:spPr bwMode="auto">
          <a:xfrm>
            <a:off x="135452" y="4881677"/>
            <a:ext cx="795915" cy="102862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ounded Rectangle 7"/>
          <p:cNvSpPr/>
          <p:nvPr/>
        </p:nvSpPr>
        <p:spPr>
          <a:xfrm>
            <a:off x="5508104" y="3212976"/>
            <a:ext cx="1056081" cy="504056"/>
          </a:xfrm>
          <a:prstGeom prst="roundRect">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pic>
        <p:nvPicPr>
          <p:cNvPr id="16" name="Picture 6"/>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5496" y="5910304"/>
            <a:ext cx="953504" cy="947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Left Arrow 18"/>
          <p:cNvSpPr/>
          <p:nvPr/>
        </p:nvSpPr>
        <p:spPr>
          <a:xfrm rot="20474635">
            <a:off x="4089614" y="6241012"/>
            <a:ext cx="700174" cy="250422"/>
          </a:xfrm>
          <a:prstGeom prst="leftArrow">
            <a:avLst>
              <a:gd name="adj1" fmla="val 24074"/>
              <a:gd name="adj2" fmla="val 37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1259725" y="6041651"/>
            <a:ext cx="3096344" cy="646331"/>
          </a:xfrm>
          <a:prstGeom prst="rect">
            <a:avLst/>
          </a:prstGeom>
          <a:noFill/>
        </p:spPr>
        <p:txBody>
          <a:bodyPr wrap="square" rtlCol="0">
            <a:spAutoFit/>
          </a:bodyPr>
          <a:lstStyle/>
          <a:p>
            <a:r>
              <a:rPr lang="en-IN" dirty="0" smtClean="0"/>
              <a:t>Daily / weekly reminder for missed dose</a:t>
            </a:r>
            <a:endParaRPr lang="en-IN" dirty="0"/>
          </a:p>
        </p:txBody>
      </p:sp>
    </p:spTree>
    <p:extLst>
      <p:ext uri="{BB962C8B-B14F-4D97-AF65-F5344CB8AC3E}">
        <p14:creationId xmlns="" xmlns:p14="http://schemas.microsoft.com/office/powerpoint/2010/main" val="32012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6" grpId="0"/>
      <p:bldP spid="12" grpId="0" animBg="1"/>
      <p:bldP spid="7" grpId="0"/>
      <p:bldP spid="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1008852"/>
            <a:ext cx="8686800" cy="29874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400" y="4114800"/>
            <a:ext cx="8686800" cy="243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7620000" cy="700347"/>
          </a:xfrm>
        </p:spPr>
        <p:txBody>
          <a:bodyPr/>
          <a:lstStyle/>
          <a:p>
            <a:r>
              <a:rPr lang="en-IN" dirty="0" smtClean="0"/>
              <a:t>Dashboard – 99 DOTs</a:t>
            </a:r>
            <a:endParaRPr lang="en-IN" dirty="0"/>
          </a:p>
        </p:txBody>
      </p:sp>
      <p:sp>
        <p:nvSpPr>
          <p:cNvPr id="4" name="Up Arrow Callout 3"/>
          <p:cNvSpPr/>
          <p:nvPr/>
        </p:nvSpPr>
        <p:spPr>
          <a:xfrm>
            <a:off x="1219200" y="3048000"/>
            <a:ext cx="2590800" cy="914400"/>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rPr>
              <a:t>Patient wise detail  </a:t>
            </a:r>
            <a:endParaRPr lang="en-IN" sz="2400" dirty="0">
              <a:solidFill>
                <a:schemeClr val="tx1"/>
              </a:solidFill>
            </a:endParaRPr>
          </a:p>
        </p:txBody>
      </p:sp>
      <p:sp>
        <p:nvSpPr>
          <p:cNvPr id="5" name="Down Arrow Callout 4"/>
          <p:cNvSpPr/>
          <p:nvPr/>
        </p:nvSpPr>
        <p:spPr>
          <a:xfrm>
            <a:off x="6096000" y="4610100"/>
            <a:ext cx="2286000" cy="723900"/>
          </a:xfrm>
          <a:prstGeom prst="downArrow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t>Daily log </a:t>
            </a:r>
            <a:endParaRPr lang="en-IN" sz="3200" dirty="0"/>
          </a:p>
        </p:txBody>
      </p:sp>
    </p:spTree>
    <p:extLst>
      <p:ext uri="{BB962C8B-B14F-4D97-AF65-F5344CB8AC3E}">
        <p14:creationId xmlns="" xmlns:p14="http://schemas.microsoft.com/office/powerpoint/2010/main" val="32910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859" b="48064"/>
          <a:stretch/>
        </p:blipFill>
        <p:spPr>
          <a:xfrm>
            <a:off x="107504" y="533400"/>
            <a:ext cx="7977917" cy="3278155"/>
          </a:xfrm>
          <a:prstGeom prst="rect">
            <a:avLst/>
          </a:prstGeom>
        </p:spPr>
      </p:pic>
      <p:sp>
        <p:nvSpPr>
          <p:cNvPr id="3" name="Title 2"/>
          <p:cNvSpPr>
            <a:spLocks noGrp="1"/>
          </p:cNvSpPr>
          <p:nvPr>
            <p:ph type="title"/>
          </p:nvPr>
        </p:nvSpPr>
        <p:spPr>
          <a:xfrm>
            <a:off x="1143000" y="46038"/>
            <a:ext cx="7620000" cy="563562"/>
          </a:xfrm>
        </p:spPr>
        <p:txBody>
          <a:bodyPr/>
          <a:lstStyle/>
          <a:p>
            <a:r>
              <a:rPr lang="en-IN" sz="3600" dirty="0" smtClean="0"/>
              <a:t>Dashboard 99 DOT</a:t>
            </a:r>
            <a:endParaRPr lang="en-IN" sz="3600" dirty="0"/>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96462" y="692697"/>
            <a:ext cx="4186256"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ounded Rectangle 3"/>
          <p:cNvSpPr/>
          <p:nvPr/>
        </p:nvSpPr>
        <p:spPr>
          <a:xfrm>
            <a:off x="3923928" y="533400"/>
            <a:ext cx="1813242" cy="879376"/>
          </a:xfrm>
          <a:prstGeom prst="round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graphicFrame>
        <p:nvGraphicFramePr>
          <p:cNvPr id="6" name="Table 5"/>
          <p:cNvGraphicFramePr>
            <a:graphicFrameLocks noGrp="1"/>
          </p:cNvGraphicFramePr>
          <p:nvPr>
            <p:extLst>
              <p:ext uri="{D42A27DB-BD31-4B8C-83A1-F6EECF244321}">
                <p14:modId xmlns="" xmlns:p14="http://schemas.microsoft.com/office/powerpoint/2010/main" val="2136228815"/>
              </p:ext>
            </p:extLst>
          </p:nvPr>
        </p:nvGraphicFramePr>
        <p:xfrm>
          <a:off x="145784" y="3284984"/>
          <a:ext cx="8136934" cy="3187975"/>
        </p:xfrm>
        <a:graphic>
          <a:graphicData uri="http://schemas.openxmlformats.org/drawingml/2006/table">
            <a:tbl>
              <a:tblPr firstRow="1" bandRow="1">
                <a:tableStyleId>{5C22544A-7EE6-4342-B048-85BDC9FD1C3A}</a:tableStyleId>
              </a:tblPr>
              <a:tblGrid>
                <a:gridCol w="2121960"/>
                <a:gridCol w="936104"/>
                <a:gridCol w="1080120"/>
                <a:gridCol w="1800200"/>
                <a:gridCol w="2198550"/>
              </a:tblGrid>
              <a:tr h="1008112">
                <a:tc>
                  <a:txBody>
                    <a:bodyPr/>
                    <a:lstStyle/>
                    <a:p>
                      <a:pPr algn="ctr"/>
                      <a:r>
                        <a:rPr lang="en-IN" sz="1800" b="1" dirty="0" smtClean="0"/>
                        <a:t>Adherence score</a:t>
                      </a:r>
                      <a:r>
                        <a:rPr lang="en-IN" sz="1800" b="1" baseline="0" dirty="0" smtClean="0"/>
                        <a:t> </a:t>
                      </a:r>
                      <a:r>
                        <a:rPr lang="en-IN" sz="1800" b="1" dirty="0" smtClean="0"/>
                        <a:t>Till 24/08/2016</a:t>
                      </a:r>
                      <a:endParaRPr lang="en-IN" sz="1800" b="1" dirty="0"/>
                    </a:p>
                  </a:txBody>
                  <a:tcPr marL="36000" marR="36000" marT="36000" marB="36000" anchor="ctr"/>
                </a:tc>
                <a:tc>
                  <a:txBody>
                    <a:bodyPr/>
                    <a:lstStyle/>
                    <a:p>
                      <a:pPr algn="ctr" fontAlgn="b"/>
                      <a:r>
                        <a:rPr lang="en-IN" sz="1800" b="1" i="0" u="none" strike="noStrike" dirty="0" smtClean="0">
                          <a:solidFill>
                            <a:schemeClr val="bg1"/>
                          </a:solidFill>
                          <a:effectLst/>
                          <a:latin typeface="Calibri"/>
                        </a:rPr>
                        <a:t>No. of call expected</a:t>
                      </a:r>
                      <a:endParaRPr lang="en-IN" sz="1800" b="1" i="0" u="none" strike="noStrike" dirty="0">
                        <a:solidFill>
                          <a:schemeClr val="bg1"/>
                        </a:solidFill>
                        <a:effectLst/>
                        <a:latin typeface="Calibri"/>
                      </a:endParaRPr>
                    </a:p>
                  </a:txBody>
                  <a:tcPr marL="36000" marR="36000" marT="36000" marB="36000" anchor="ctr"/>
                </a:tc>
                <a:tc>
                  <a:txBody>
                    <a:bodyPr/>
                    <a:lstStyle/>
                    <a:p>
                      <a:pPr algn="ctr" fontAlgn="b"/>
                      <a:r>
                        <a:rPr lang="en-IN" sz="1800" b="1" i="0" u="none" strike="noStrike" dirty="0" smtClean="0">
                          <a:solidFill>
                            <a:schemeClr val="bg1"/>
                          </a:solidFill>
                          <a:effectLst/>
                          <a:latin typeface="Calibri"/>
                        </a:rPr>
                        <a:t>No. of call made by patient</a:t>
                      </a:r>
                      <a:endParaRPr lang="en-IN" sz="1800" b="1" i="0" u="none" strike="noStrike" dirty="0">
                        <a:solidFill>
                          <a:schemeClr val="bg1"/>
                        </a:solidFill>
                        <a:effectLst/>
                        <a:latin typeface="Calibri"/>
                      </a:endParaRPr>
                    </a:p>
                  </a:txBody>
                  <a:tcPr marL="36000" marR="36000" marT="36000" marB="36000" anchor="ctr"/>
                </a:tc>
                <a:tc>
                  <a:txBody>
                    <a:bodyPr/>
                    <a:lstStyle/>
                    <a:p>
                      <a:pPr algn="ctr" fontAlgn="b"/>
                      <a:r>
                        <a:rPr lang="en-IN" sz="1800" b="1" i="0" u="none" strike="noStrike" dirty="0">
                          <a:solidFill>
                            <a:schemeClr val="bg1"/>
                          </a:solidFill>
                          <a:effectLst/>
                          <a:latin typeface="Calibri"/>
                        </a:rPr>
                        <a:t>No. of doses manually updated by Health worker</a:t>
                      </a:r>
                    </a:p>
                  </a:txBody>
                  <a:tcPr marL="36000" marR="36000" marT="36000" marB="36000" anchor="ctr"/>
                </a:tc>
                <a:tc>
                  <a:txBody>
                    <a:bodyPr/>
                    <a:lstStyle/>
                    <a:p>
                      <a:pPr algn="ctr" fontAlgn="b"/>
                      <a:r>
                        <a:rPr lang="en-IN" sz="1800" b="1" i="0" u="none" strike="noStrike" dirty="0" smtClean="0">
                          <a:solidFill>
                            <a:schemeClr val="bg1"/>
                          </a:solidFill>
                          <a:effectLst/>
                          <a:latin typeface="Calibri"/>
                        </a:rPr>
                        <a:t>No. of doses actually missed by patient (no drug and no call)</a:t>
                      </a:r>
                      <a:endParaRPr lang="en-IN" sz="1800" b="1" i="0" u="none" strike="noStrike" dirty="0">
                        <a:solidFill>
                          <a:schemeClr val="bg1"/>
                        </a:solidFill>
                        <a:effectLst/>
                        <a:latin typeface="Calibri"/>
                      </a:endParaRPr>
                    </a:p>
                  </a:txBody>
                  <a:tcPr marL="36000" marR="36000" marT="36000" marB="36000" anchor="ctr"/>
                </a:tc>
              </a:tr>
              <a:tr h="726621">
                <a:tc>
                  <a:txBody>
                    <a:bodyPr/>
                    <a:lstStyle/>
                    <a:p>
                      <a:pPr algn="ctr"/>
                      <a:r>
                        <a:rPr lang="en-IN" b="1" dirty="0" smtClean="0"/>
                        <a:t>On treatment</a:t>
                      </a:r>
                      <a:r>
                        <a:rPr lang="en-IN" b="1" baseline="0" dirty="0" smtClean="0"/>
                        <a:t> + treatment completed</a:t>
                      </a:r>
                      <a:endParaRPr lang="en-IN" b="1" dirty="0"/>
                    </a:p>
                  </a:txBody>
                  <a:tcPr marL="36000" marR="36000" marT="36000" marB="36000" anchor="ctr">
                    <a:solidFill>
                      <a:srgbClr val="92D050"/>
                    </a:solidFill>
                  </a:tcPr>
                </a:tc>
                <a:tc>
                  <a:txBody>
                    <a:bodyPr/>
                    <a:lstStyle/>
                    <a:p>
                      <a:pPr algn="ctr" fontAlgn="b"/>
                      <a:r>
                        <a:rPr lang="en-IN" sz="1800" b="1" i="0" u="none" strike="noStrike" dirty="0">
                          <a:solidFill>
                            <a:srgbClr val="000000"/>
                          </a:solidFill>
                          <a:effectLst/>
                          <a:latin typeface="Calibri"/>
                        </a:rPr>
                        <a:t>7419</a:t>
                      </a:r>
                    </a:p>
                  </a:txBody>
                  <a:tcPr marL="9525" marR="9525" marT="9525" marB="0" anchor="ctr">
                    <a:solidFill>
                      <a:srgbClr val="92D050"/>
                    </a:solidFill>
                  </a:tcPr>
                </a:tc>
                <a:tc>
                  <a:txBody>
                    <a:bodyPr/>
                    <a:lstStyle/>
                    <a:p>
                      <a:pPr algn="ctr" fontAlgn="b"/>
                      <a:r>
                        <a:rPr lang="en-IN" sz="1800" b="1" i="0" u="none" strike="noStrike" dirty="0" smtClean="0">
                          <a:solidFill>
                            <a:srgbClr val="000000"/>
                          </a:solidFill>
                          <a:effectLst/>
                          <a:latin typeface="Calibri"/>
                        </a:rPr>
                        <a:t>6109     (82%)</a:t>
                      </a:r>
                      <a:endParaRPr lang="en-IN" sz="1800" b="1" i="0" u="none" strike="noStrike" dirty="0">
                        <a:solidFill>
                          <a:srgbClr val="000000"/>
                        </a:solidFill>
                        <a:effectLst/>
                        <a:latin typeface="Calibri"/>
                      </a:endParaRPr>
                    </a:p>
                  </a:txBody>
                  <a:tcPr marL="9525" marR="9525" marT="9525" marB="0" anchor="ctr">
                    <a:solidFill>
                      <a:srgbClr val="92D050"/>
                    </a:solidFill>
                  </a:tcPr>
                </a:tc>
                <a:tc>
                  <a:txBody>
                    <a:bodyPr/>
                    <a:lstStyle/>
                    <a:p>
                      <a:pPr algn="ctr" fontAlgn="b"/>
                      <a:r>
                        <a:rPr lang="en-IN" sz="1800" b="1" i="0" u="none" strike="noStrike" dirty="0" smtClean="0">
                          <a:solidFill>
                            <a:srgbClr val="000000"/>
                          </a:solidFill>
                          <a:effectLst/>
                          <a:latin typeface="Calibri"/>
                        </a:rPr>
                        <a:t>1073                        (14%)</a:t>
                      </a:r>
                      <a:endParaRPr lang="en-IN" sz="1800" b="1" i="0" u="none" strike="noStrike" dirty="0">
                        <a:solidFill>
                          <a:srgbClr val="000000"/>
                        </a:solidFill>
                        <a:effectLst/>
                        <a:latin typeface="Calibri"/>
                      </a:endParaRPr>
                    </a:p>
                  </a:txBody>
                  <a:tcPr marL="9525" marR="9525" marT="9525" marB="0" anchor="ctr">
                    <a:solidFill>
                      <a:srgbClr val="92D050"/>
                    </a:solidFill>
                  </a:tcPr>
                </a:tc>
                <a:tc>
                  <a:txBody>
                    <a:bodyPr/>
                    <a:lstStyle/>
                    <a:p>
                      <a:pPr algn="ctr" fontAlgn="b"/>
                      <a:r>
                        <a:rPr lang="en-IN" sz="1800" b="1" i="0" u="none" strike="noStrike" dirty="0" smtClean="0">
                          <a:solidFill>
                            <a:srgbClr val="000000"/>
                          </a:solidFill>
                          <a:effectLst/>
                          <a:latin typeface="Calibri"/>
                        </a:rPr>
                        <a:t>237                               (3%)</a:t>
                      </a:r>
                      <a:endParaRPr lang="en-IN" sz="1800" b="1" i="0" u="none" strike="noStrike" dirty="0">
                        <a:solidFill>
                          <a:srgbClr val="000000"/>
                        </a:solidFill>
                        <a:effectLst/>
                        <a:latin typeface="Calibri"/>
                      </a:endParaRPr>
                    </a:p>
                  </a:txBody>
                  <a:tcPr marL="9525" marR="9525" marT="9525" marB="0" anchor="ctr">
                    <a:solidFill>
                      <a:srgbClr val="92D050"/>
                    </a:solidFill>
                  </a:tcPr>
                </a:tc>
              </a:tr>
              <a:tr h="726621">
                <a:tc>
                  <a:txBody>
                    <a:bodyPr/>
                    <a:lstStyle/>
                    <a:p>
                      <a:pPr algn="ctr"/>
                      <a:r>
                        <a:rPr lang="en-IN" b="1" dirty="0" smtClean="0"/>
                        <a:t>Treatment discontinued</a:t>
                      </a:r>
                      <a:r>
                        <a:rPr lang="en-IN" b="1" baseline="0" dirty="0" smtClean="0"/>
                        <a:t> </a:t>
                      </a:r>
                      <a:endParaRPr lang="en-IN" b="1" dirty="0"/>
                    </a:p>
                  </a:txBody>
                  <a:tcPr marL="36000" marR="36000" marT="36000" marB="36000" anchor="ctr"/>
                </a:tc>
                <a:tc>
                  <a:txBody>
                    <a:bodyPr/>
                    <a:lstStyle/>
                    <a:p>
                      <a:pPr algn="ctr" fontAlgn="b"/>
                      <a:r>
                        <a:rPr lang="en-IN" sz="1800" b="1" i="0" u="none" strike="noStrike" dirty="0">
                          <a:solidFill>
                            <a:srgbClr val="000000"/>
                          </a:solidFill>
                          <a:effectLst/>
                          <a:latin typeface="Calibri"/>
                        </a:rPr>
                        <a:t>341</a:t>
                      </a:r>
                    </a:p>
                  </a:txBody>
                  <a:tcPr marL="9525" marR="9525" marT="9525" marB="0" anchor="ctr"/>
                </a:tc>
                <a:tc>
                  <a:txBody>
                    <a:bodyPr/>
                    <a:lstStyle/>
                    <a:p>
                      <a:pPr algn="ctr" fontAlgn="b"/>
                      <a:r>
                        <a:rPr lang="en-IN" sz="1800" b="1" i="0" u="none" strike="noStrike" dirty="0" smtClean="0">
                          <a:solidFill>
                            <a:srgbClr val="000000"/>
                          </a:solidFill>
                          <a:effectLst/>
                          <a:latin typeface="Calibri"/>
                        </a:rPr>
                        <a:t>146               (43%)</a:t>
                      </a:r>
                      <a:endParaRPr lang="en-IN" sz="1800" b="1" i="0" u="none" strike="noStrike" dirty="0">
                        <a:solidFill>
                          <a:srgbClr val="000000"/>
                        </a:solidFill>
                        <a:effectLst/>
                        <a:latin typeface="Calibri"/>
                      </a:endParaRPr>
                    </a:p>
                  </a:txBody>
                  <a:tcPr marL="9525" marR="9525" marT="9525" marB="0" anchor="ctr"/>
                </a:tc>
                <a:tc>
                  <a:txBody>
                    <a:bodyPr/>
                    <a:lstStyle/>
                    <a:p>
                      <a:pPr algn="ctr" fontAlgn="b"/>
                      <a:r>
                        <a:rPr lang="en-IN" sz="1800" b="1" i="0" u="none" strike="noStrike" dirty="0" smtClean="0">
                          <a:solidFill>
                            <a:srgbClr val="000000"/>
                          </a:solidFill>
                          <a:effectLst/>
                          <a:latin typeface="Calibri"/>
                        </a:rPr>
                        <a:t>93                             (27%)</a:t>
                      </a:r>
                      <a:endParaRPr lang="en-IN" sz="1800" b="1" i="0" u="none" strike="noStrike" dirty="0">
                        <a:solidFill>
                          <a:srgbClr val="000000"/>
                        </a:solidFill>
                        <a:effectLst/>
                        <a:latin typeface="Calibri"/>
                      </a:endParaRPr>
                    </a:p>
                  </a:txBody>
                  <a:tcPr marL="9525" marR="9525" marT="9525" marB="0" anchor="ctr"/>
                </a:tc>
                <a:tc>
                  <a:txBody>
                    <a:bodyPr/>
                    <a:lstStyle/>
                    <a:p>
                      <a:pPr algn="ctr" fontAlgn="b"/>
                      <a:r>
                        <a:rPr lang="en-IN" sz="1800" b="1" i="0" u="none" strike="noStrike" dirty="0" smtClean="0">
                          <a:solidFill>
                            <a:srgbClr val="000000"/>
                          </a:solidFill>
                          <a:effectLst/>
                          <a:latin typeface="Calibri"/>
                        </a:rPr>
                        <a:t>102                                        (30%)</a:t>
                      </a:r>
                      <a:endParaRPr lang="en-IN" sz="1800" b="1" i="0" u="none" strike="noStrike" dirty="0">
                        <a:solidFill>
                          <a:srgbClr val="000000"/>
                        </a:solidFill>
                        <a:effectLst/>
                        <a:latin typeface="Calibri"/>
                      </a:endParaRPr>
                    </a:p>
                  </a:txBody>
                  <a:tcPr marL="9525" marR="9525" marT="9525" marB="0" anchor="ctr"/>
                </a:tc>
              </a:tr>
              <a:tr h="726621">
                <a:tc>
                  <a:txBody>
                    <a:bodyPr/>
                    <a:lstStyle/>
                    <a:p>
                      <a:pPr algn="ctr"/>
                      <a:r>
                        <a:rPr lang="en-IN" b="1" dirty="0" smtClean="0"/>
                        <a:t>Total </a:t>
                      </a:r>
                      <a:endParaRPr lang="en-IN" b="1" dirty="0"/>
                    </a:p>
                  </a:txBody>
                  <a:tcPr marL="36000" marR="36000" marT="36000" marB="36000" anchor="ctr">
                    <a:solidFill>
                      <a:schemeClr val="accent3">
                        <a:lumMod val="60000"/>
                        <a:lumOff val="40000"/>
                      </a:schemeClr>
                    </a:solidFill>
                  </a:tcPr>
                </a:tc>
                <a:tc>
                  <a:txBody>
                    <a:bodyPr/>
                    <a:lstStyle/>
                    <a:p>
                      <a:pPr algn="ctr" fontAlgn="b"/>
                      <a:r>
                        <a:rPr lang="en-IN" sz="1800" b="1" i="0" u="none" strike="noStrike" dirty="0">
                          <a:solidFill>
                            <a:srgbClr val="000000"/>
                          </a:solidFill>
                          <a:effectLst/>
                          <a:latin typeface="Calibri"/>
                        </a:rPr>
                        <a:t>7760</a:t>
                      </a:r>
                    </a:p>
                  </a:txBody>
                  <a:tcPr marL="9525" marR="9525" marT="9525" marB="0" anchor="ctr">
                    <a:solidFill>
                      <a:schemeClr val="accent3">
                        <a:lumMod val="60000"/>
                        <a:lumOff val="40000"/>
                      </a:schemeClr>
                    </a:solidFill>
                  </a:tcPr>
                </a:tc>
                <a:tc>
                  <a:txBody>
                    <a:bodyPr/>
                    <a:lstStyle/>
                    <a:p>
                      <a:pPr algn="ctr" fontAlgn="b"/>
                      <a:r>
                        <a:rPr lang="en-IN" sz="1800" b="1" i="0" u="none" strike="noStrike" dirty="0" smtClean="0">
                          <a:solidFill>
                            <a:srgbClr val="000000"/>
                          </a:solidFill>
                          <a:effectLst/>
                          <a:latin typeface="Calibri"/>
                        </a:rPr>
                        <a:t>6255                    (81%)</a:t>
                      </a:r>
                      <a:endParaRPr lang="en-IN" sz="18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c>
                  <a:txBody>
                    <a:bodyPr/>
                    <a:lstStyle/>
                    <a:p>
                      <a:pPr algn="ctr" fontAlgn="b"/>
                      <a:r>
                        <a:rPr lang="en-IN" sz="1800" b="1" i="0" u="none" strike="noStrike" dirty="0" smtClean="0">
                          <a:solidFill>
                            <a:srgbClr val="000000"/>
                          </a:solidFill>
                          <a:effectLst/>
                          <a:latin typeface="Calibri"/>
                        </a:rPr>
                        <a:t>1166                               (15%)</a:t>
                      </a:r>
                      <a:endParaRPr lang="en-IN" sz="18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c>
                  <a:txBody>
                    <a:bodyPr/>
                    <a:lstStyle/>
                    <a:p>
                      <a:pPr algn="ctr" fontAlgn="b"/>
                      <a:r>
                        <a:rPr lang="en-IN" sz="1800" b="1" i="0" u="none" strike="noStrike" dirty="0" smtClean="0">
                          <a:solidFill>
                            <a:srgbClr val="000000"/>
                          </a:solidFill>
                          <a:effectLst/>
                          <a:latin typeface="Calibri"/>
                        </a:rPr>
                        <a:t>339                                (4%)</a:t>
                      </a:r>
                      <a:endParaRPr lang="en-IN" sz="1800" b="1" i="0" u="none" strike="noStrike" dirty="0">
                        <a:solidFill>
                          <a:srgbClr val="000000"/>
                        </a:solidFill>
                        <a:effectLst/>
                        <a:latin typeface="Calibri"/>
                      </a:endParaRPr>
                    </a:p>
                  </a:txBody>
                  <a:tcPr marL="9525" marR="9525" marT="9525" marB="0" anchor="ctr">
                    <a:solidFill>
                      <a:schemeClr val="accent3">
                        <a:lumMod val="60000"/>
                        <a:lumOff val="40000"/>
                      </a:schemeClr>
                    </a:solidFill>
                  </a:tcPr>
                </a:tc>
              </a:tr>
            </a:tbl>
          </a:graphicData>
        </a:graphic>
      </p:graphicFrame>
    </p:spTree>
    <p:extLst>
      <p:ext uri="{BB962C8B-B14F-4D97-AF65-F5344CB8AC3E}">
        <p14:creationId xmlns="" xmlns:p14="http://schemas.microsoft.com/office/powerpoint/2010/main" val="35492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74638"/>
            <a:ext cx="8229600" cy="79216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IN" sz="3600" dirty="0" smtClean="0"/>
              <a:t>Enrollment of Patient in project by </a:t>
            </a:r>
            <a:r>
              <a:rPr lang="en-IN" sz="3600" dirty="0" smtClean="0">
                <a:solidFill>
                  <a:srgbClr val="FF0000"/>
                </a:solidFill>
              </a:rPr>
              <a:t>28</a:t>
            </a:r>
            <a:r>
              <a:rPr lang="en-IN" sz="3600" dirty="0" smtClean="0"/>
              <a:t> PPs</a:t>
            </a:r>
            <a:endParaRPr lang="en-IN" sz="3600" dirty="0"/>
          </a:p>
        </p:txBody>
      </p:sp>
      <p:graphicFrame>
        <p:nvGraphicFramePr>
          <p:cNvPr id="3" name="Table 2"/>
          <p:cNvGraphicFramePr>
            <a:graphicFrameLocks noGrp="1"/>
          </p:cNvGraphicFramePr>
          <p:nvPr>
            <p:extLst>
              <p:ext uri="{D42A27DB-BD31-4B8C-83A1-F6EECF244321}">
                <p14:modId xmlns="" xmlns:p14="http://schemas.microsoft.com/office/powerpoint/2010/main" val="671680284"/>
              </p:ext>
            </p:extLst>
          </p:nvPr>
        </p:nvGraphicFramePr>
        <p:xfrm>
          <a:off x="228601" y="1066804"/>
          <a:ext cx="8001000" cy="5314523"/>
        </p:xfrm>
        <a:graphic>
          <a:graphicData uri="http://schemas.openxmlformats.org/drawingml/2006/table">
            <a:tbl>
              <a:tblPr firstRow="1" firstCol="1" bandRow="1">
                <a:tableStyleId>{5C22544A-7EE6-4342-B048-85BDC9FD1C3A}</a:tableStyleId>
              </a:tblPr>
              <a:tblGrid>
                <a:gridCol w="4631431"/>
                <a:gridCol w="1656184"/>
                <a:gridCol w="1713385"/>
              </a:tblGrid>
              <a:tr h="1349261">
                <a:tc>
                  <a:txBody>
                    <a:bodyPr/>
                    <a:lstStyle/>
                    <a:p>
                      <a:pPr algn="ctr">
                        <a:lnSpc>
                          <a:spcPct val="115000"/>
                        </a:lnSpc>
                        <a:spcAft>
                          <a:spcPts val="0"/>
                        </a:spcAft>
                      </a:pPr>
                      <a:r>
                        <a:rPr lang="en-IN" sz="1600" dirty="0">
                          <a:effectLst/>
                        </a:rPr>
                        <a:t>Status on </a:t>
                      </a:r>
                      <a:r>
                        <a:rPr lang="en-IN" sz="1600" dirty="0" smtClean="0">
                          <a:effectLst/>
                        </a:rPr>
                        <a:t>25/16</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solidFill>
                            <a:srgbClr val="002060"/>
                          </a:solidFill>
                          <a:effectLst/>
                        </a:rPr>
                        <a:t>Option 1</a:t>
                      </a:r>
                      <a:r>
                        <a:rPr lang="en-IN" sz="1600" dirty="0">
                          <a:effectLst/>
                        </a:rPr>
                        <a:t> (Patient referred to </a:t>
                      </a:r>
                      <a:r>
                        <a:rPr lang="en-IN" sz="1600" dirty="0" smtClean="0">
                          <a:effectLst/>
                        </a:rPr>
                        <a:t>Government for </a:t>
                      </a:r>
                      <a:r>
                        <a:rPr lang="en-IN" sz="1600" dirty="0">
                          <a:effectLst/>
                        </a:rPr>
                        <a:t>treatment)</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solidFill>
                            <a:srgbClr val="002060"/>
                          </a:solidFill>
                          <a:effectLst/>
                        </a:rPr>
                        <a:t>Option 2</a:t>
                      </a:r>
                      <a:r>
                        <a:rPr lang="en-IN" sz="1600" dirty="0">
                          <a:effectLst/>
                        </a:rPr>
                        <a:t> (patient initiated </a:t>
                      </a:r>
                      <a:r>
                        <a:rPr lang="en-IN" sz="1600" dirty="0" smtClean="0">
                          <a:effectLst/>
                        </a:rPr>
                        <a:t>Govt. </a:t>
                      </a:r>
                      <a:r>
                        <a:rPr lang="en-IN" sz="1600" dirty="0">
                          <a:effectLst/>
                        </a:rPr>
                        <a:t>drugs with 99 DOT)</a:t>
                      </a:r>
                      <a:endParaRPr lang="en-IN" sz="1600" dirty="0">
                        <a:effectLst/>
                        <a:latin typeface="Calibri"/>
                        <a:ea typeface="Calibri"/>
                        <a:cs typeface="Times New Roman"/>
                      </a:endParaRPr>
                    </a:p>
                  </a:txBody>
                  <a:tcPr marL="68580" marR="68580" marT="0" marB="0" anchor="ctr"/>
                </a:tc>
              </a:tr>
              <a:tr h="328601">
                <a:tc>
                  <a:txBody>
                    <a:bodyPr/>
                    <a:lstStyle/>
                    <a:p>
                      <a:pPr algn="l">
                        <a:lnSpc>
                          <a:spcPct val="115000"/>
                        </a:lnSpc>
                        <a:spcAft>
                          <a:spcPts val="0"/>
                        </a:spcAft>
                      </a:pPr>
                      <a:r>
                        <a:rPr lang="en-IN" sz="1600" dirty="0">
                          <a:effectLst/>
                        </a:rPr>
                        <a:t>No. of patients </a:t>
                      </a:r>
                      <a:r>
                        <a:rPr lang="en-IN" sz="1600" dirty="0" smtClean="0">
                          <a:effectLst/>
                        </a:rPr>
                        <a:t>enrolled</a:t>
                      </a:r>
                      <a:r>
                        <a:rPr lang="en-IN" sz="1600" baseline="0" dirty="0" smtClean="0">
                          <a:effectLst/>
                        </a:rPr>
                        <a:t> </a:t>
                      </a:r>
                      <a:r>
                        <a:rPr lang="en-IN" sz="1600" dirty="0" smtClean="0">
                          <a:effectLst/>
                        </a:rPr>
                        <a:t>(A</a:t>
                      </a:r>
                      <a:r>
                        <a:rPr lang="en-IN" sz="1600" dirty="0">
                          <a:effectLst/>
                        </a:rPr>
                        <a:t>)</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24</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95</a:t>
                      </a:r>
                      <a:r>
                        <a:rPr lang="en-IN" sz="1600" dirty="0">
                          <a:effectLst/>
                        </a:rPr>
                        <a:t> </a:t>
                      </a:r>
                      <a:endParaRPr lang="en-IN" sz="1600" dirty="0">
                        <a:effectLst/>
                        <a:latin typeface="Calibri"/>
                        <a:ea typeface="Calibri"/>
                        <a:cs typeface="Times New Roman"/>
                      </a:endParaRPr>
                    </a:p>
                  </a:txBody>
                  <a:tcPr marL="68580" marR="68580" marT="0" marB="0" anchor="ctr"/>
                </a:tc>
              </a:tr>
              <a:tr h="664552">
                <a:tc>
                  <a:txBody>
                    <a:bodyPr/>
                    <a:lstStyle/>
                    <a:p>
                      <a:pPr algn="l">
                        <a:lnSpc>
                          <a:spcPct val="115000"/>
                        </a:lnSpc>
                        <a:spcAft>
                          <a:spcPts val="0"/>
                        </a:spcAft>
                      </a:pPr>
                      <a:r>
                        <a:rPr lang="en-IN" sz="1600" dirty="0">
                          <a:effectLst/>
                        </a:rPr>
                        <a:t>Out of A, no. of patient home visit carried out for Initial </a:t>
                      </a:r>
                      <a:r>
                        <a:rPr lang="en-IN" sz="1600" dirty="0" smtClean="0">
                          <a:effectLst/>
                        </a:rPr>
                        <a:t>counselling </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24</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95 (100%)</a:t>
                      </a:r>
                      <a:endParaRPr lang="en-IN" sz="1600" dirty="0">
                        <a:effectLst/>
                        <a:latin typeface="Calibri"/>
                        <a:ea typeface="Calibri"/>
                        <a:cs typeface="Times New Roman"/>
                      </a:endParaRPr>
                    </a:p>
                  </a:txBody>
                  <a:tcPr marL="68580" marR="68580" marT="0" marB="0" anchor="ctr"/>
                </a:tc>
              </a:tr>
              <a:tr h="328601">
                <a:tc>
                  <a:txBody>
                    <a:bodyPr/>
                    <a:lstStyle/>
                    <a:p>
                      <a:pPr algn="l">
                        <a:lnSpc>
                          <a:spcPct val="115000"/>
                        </a:lnSpc>
                        <a:spcAft>
                          <a:spcPts val="0"/>
                        </a:spcAft>
                      </a:pPr>
                      <a:r>
                        <a:rPr lang="en-IN" sz="1600" dirty="0">
                          <a:effectLst/>
                        </a:rPr>
                        <a:t>Out of A, no. of cases with known HIV status(B)</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22</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91</a:t>
                      </a:r>
                      <a:r>
                        <a:rPr lang="en-IN" sz="1600" dirty="0">
                          <a:effectLst/>
                        </a:rPr>
                        <a:t> </a:t>
                      </a:r>
                      <a:r>
                        <a:rPr lang="en-IN" sz="1600" dirty="0" smtClean="0">
                          <a:effectLst/>
                        </a:rPr>
                        <a:t>(96%)</a:t>
                      </a:r>
                      <a:endParaRPr lang="en-IN" sz="1600" dirty="0">
                        <a:effectLst/>
                        <a:latin typeface="Calibri"/>
                        <a:ea typeface="Calibri"/>
                        <a:cs typeface="Times New Roman"/>
                      </a:endParaRPr>
                    </a:p>
                  </a:txBody>
                  <a:tcPr marL="68580" marR="68580" marT="0" marB="0" anchor="ctr"/>
                </a:tc>
              </a:tr>
              <a:tr h="328601">
                <a:tc>
                  <a:txBody>
                    <a:bodyPr/>
                    <a:lstStyle/>
                    <a:p>
                      <a:pPr algn="l">
                        <a:lnSpc>
                          <a:spcPct val="115000"/>
                        </a:lnSpc>
                        <a:spcAft>
                          <a:spcPts val="0"/>
                        </a:spcAft>
                      </a:pPr>
                      <a:r>
                        <a:rPr lang="en-IN" sz="1600" dirty="0">
                          <a:effectLst/>
                        </a:rPr>
                        <a:t>out of B, HIV positive</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00</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01</a:t>
                      </a:r>
                      <a:endParaRPr lang="en-IN" sz="1600" dirty="0">
                        <a:effectLst/>
                        <a:latin typeface="Calibri"/>
                        <a:ea typeface="Calibri"/>
                        <a:cs typeface="Times New Roman"/>
                      </a:endParaRPr>
                    </a:p>
                  </a:txBody>
                  <a:tcPr marL="68580" marR="68580" marT="0" marB="0" anchor="ctr"/>
                </a:tc>
              </a:tr>
              <a:tr h="328601">
                <a:tc>
                  <a:txBody>
                    <a:bodyPr/>
                    <a:lstStyle/>
                    <a:p>
                      <a:pPr algn="l">
                        <a:lnSpc>
                          <a:spcPct val="115000"/>
                        </a:lnSpc>
                        <a:spcAft>
                          <a:spcPts val="0"/>
                        </a:spcAft>
                      </a:pPr>
                      <a:r>
                        <a:rPr lang="en-IN" sz="1600" dirty="0">
                          <a:effectLst/>
                        </a:rPr>
                        <a:t>Out of A, Tested for DM (RBS or U. sugar) (C )</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22</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92</a:t>
                      </a:r>
                      <a:r>
                        <a:rPr lang="en-IN" sz="1600" dirty="0">
                          <a:effectLst/>
                        </a:rPr>
                        <a:t> </a:t>
                      </a:r>
                      <a:r>
                        <a:rPr lang="en-IN" sz="1600" dirty="0" smtClean="0">
                          <a:effectLst/>
                        </a:rPr>
                        <a:t>(97%)</a:t>
                      </a:r>
                      <a:endParaRPr lang="en-IN" sz="1600" dirty="0">
                        <a:effectLst/>
                        <a:latin typeface="Calibri"/>
                        <a:ea typeface="Calibri"/>
                        <a:cs typeface="Times New Roman"/>
                      </a:endParaRPr>
                    </a:p>
                  </a:txBody>
                  <a:tcPr marL="68580" marR="68580" marT="0" marB="0" anchor="ctr"/>
                </a:tc>
              </a:tr>
              <a:tr h="328601">
                <a:tc>
                  <a:txBody>
                    <a:bodyPr/>
                    <a:lstStyle/>
                    <a:p>
                      <a:pPr algn="l">
                        <a:lnSpc>
                          <a:spcPct val="115000"/>
                        </a:lnSpc>
                        <a:spcAft>
                          <a:spcPts val="0"/>
                        </a:spcAft>
                      </a:pPr>
                      <a:r>
                        <a:rPr lang="en-IN" sz="1600" dirty="0">
                          <a:effectLst/>
                        </a:rPr>
                        <a:t>Out of C, found Diabetic</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00</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02</a:t>
                      </a:r>
                      <a:endParaRPr lang="en-IN" sz="1600" dirty="0">
                        <a:effectLst/>
                        <a:latin typeface="Calibri"/>
                        <a:ea typeface="Calibri"/>
                        <a:cs typeface="Times New Roman"/>
                      </a:endParaRPr>
                    </a:p>
                  </a:txBody>
                  <a:tcPr marL="68580" marR="68580" marT="0" marB="0" anchor="ctr"/>
                </a:tc>
              </a:tr>
              <a:tr h="328601">
                <a:tc>
                  <a:txBody>
                    <a:bodyPr/>
                    <a:lstStyle/>
                    <a:p>
                      <a:pPr algn="l">
                        <a:lnSpc>
                          <a:spcPct val="115000"/>
                        </a:lnSpc>
                        <a:spcAft>
                          <a:spcPts val="0"/>
                        </a:spcAft>
                      </a:pPr>
                      <a:r>
                        <a:rPr lang="en-IN" sz="1600" dirty="0">
                          <a:effectLst/>
                        </a:rPr>
                        <a:t>Out of A, Pulmonary TB cases (D)</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17</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62 (64%)</a:t>
                      </a:r>
                      <a:endParaRPr lang="en-IN" sz="1600" dirty="0">
                        <a:effectLst/>
                        <a:latin typeface="Calibri"/>
                        <a:ea typeface="Calibri"/>
                        <a:cs typeface="Times New Roman"/>
                      </a:endParaRPr>
                    </a:p>
                  </a:txBody>
                  <a:tcPr marL="68580" marR="68580" marT="0" marB="0" anchor="ctr"/>
                </a:tc>
              </a:tr>
              <a:tr h="664552">
                <a:tc>
                  <a:txBody>
                    <a:bodyPr/>
                    <a:lstStyle/>
                    <a:p>
                      <a:pPr algn="l">
                        <a:lnSpc>
                          <a:spcPct val="115000"/>
                        </a:lnSpc>
                        <a:spcAft>
                          <a:spcPts val="0"/>
                        </a:spcAft>
                      </a:pPr>
                      <a:r>
                        <a:rPr lang="en-IN" sz="1600" dirty="0">
                          <a:effectLst/>
                        </a:rPr>
                        <a:t>Out of D, </a:t>
                      </a:r>
                      <a:r>
                        <a:rPr lang="en-IN" sz="1600" dirty="0" smtClean="0">
                          <a:effectLst/>
                        </a:rPr>
                        <a:t>under gon</a:t>
                      </a:r>
                      <a:r>
                        <a:rPr lang="en-IN" sz="1600" baseline="0" dirty="0" smtClean="0">
                          <a:effectLst/>
                        </a:rPr>
                        <a:t>e</a:t>
                      </a:r>
                      <a:r>
                        <a:rPr lang="en-IN" sz="1600" dirty="0" smtClean="0">
                          <a:effectLst/>
                        </a:rPr>
                        <a:t> </a:t>
                      </a:r>
                      <a:r>
                        <a:rPr lang="en-IN" sz="1600" dirty="0">
                          <a:effectLst/>
                        </a:rPr>
                        <a:t>Sputum smear microscopy or CBNAAT </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a:effectLst/>
                        </a:rPr>
                        <a:t> </a:t>
                      </a:r>
                      <a:r>
                        <a:rPr lang="en-IN" sz="1600" dirty="0" smtClean="0">
                          <a:effectLst/>
                        </a:rPr>
                        <a:t>17</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rPr>
                        <a:t>42 (68%)</a:t>
                      </a:r>
                      <a:endParaRPr lang="en-IN" sz="1600" dirty="0">
                        <a:effectLst/>
                        <a:latin typeface="Calibri"/>
                        <a:ea typeface="Calibri"/>
                        <a:cs typeface="Times New Roman"/>
                      </a:endParaRPr>
                    </a:p>
                  </a:txBody>
                  <a:tcPr marL="68580" marR="68580" marT="0" marB="0" anchor="ctr"/>
                </a:tc>
              </a:tr>
              <a:tr h="664552">
                <a:tc>
                  <a:txBody>
                    <a:bodyPr/>
                    <a:lstStyle/>
                    <a:p>
                      <a:pPr algn="l">
                        <a:lnSpc>
                          <a:spcPct val="115000"/>
                        </a:lnSpc>
                        <a:spcAft>
                          <a:spcPts val="0"/>
                        </a:spcAft>
                      </a:pPr>
                      <a:r>
                        <a:rPr lang="en-IN" sz="1600" dirty="0" smtClean="0">
                          <a:effectLst/>
                          <a:latin typeface="Calibri"/>
                          <a:ea typeface="Calibri"/>
                          <a:cs typeface="Times New Roman"/>
                        </a:rPr>
                        <a:t>Out of</a:t>
                      </a:r>
                      <a:r>
                        <a:rPr lang="en-IN" sz="1600" baseline="0" dirty="0" smtClean="0">
                          <a:effectLst/>
                          <a:latin typeface="Calibri"/>
                          <a:ea typeface="Calibri"/>
                          <a:cs typeface="Times New Roman"/>
                        </a:rPr>
                        <a:t> D, Proportion of  eligible patient tested for follow up sputum examination</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latin typeface="Calibri"/>
                          <a:ea typeface="Calibri"/>
                          <a:cs typeface="Times New Roman"/>
                        </a:rPr>
                        <a:t>12</a:t>
                      </a:r>
                      <a:endParaRPr lang="en-IN"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IN" sz="1600" dirty="0" smtClean="0">
                          <a:effectLst/>
                          <a:latin typeface="Calibri"/>
                          <a:ea typeface="Calibri"/>
                          <a:cs typeface="Times New Roman"/>
                        </a:rPr>
                        <a:t>21</a:t>
                      </a:r>
                      <a:endParaRPr lang="en-IN"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2798891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9144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IN" sz="4000" dirty="0" smtClean="0"/>
              <a:t>Patient Treatment adherence status </a:t>
            </a:r>
            <a:endParaRPr lang="en-IN" sz="4000" dirty="0"/>
          </a:p>
        </p:txBody>
      </p:sp>
      <p:graphicFrame>
        <p:nvGraphicFramePr>
          <p:cNvPr id="3" name="Content Placeholder 4"/>
          <p:cNvGraphicFramePr>
            <a:graphicFrameLocks/>
          </p:cNvGraphicFramePr>
          <p:nvPr>
            <p:extLst>
              <p:ext uri="{D42A27DB-BD31-4B8C-83A1-F6EECF244321}">
                <p14:modId xmlns="" xmlns:p14="http://schemas.microsoft.com/office/powerpoint/2010/main" val="3311094299"/>
              </p:ext>
            </p:extLst>
          </p:nvPr>
        </p:nvGraphicFramePr>
        <p:xfrm>
          <a:off x="152400" y="930376"/>
          <a:ext cx="8229600" cy="5594970"/>
        </p:xfrm>
        <a:graphic>
          <a:graphicData uri="http://schemas.openxmlformats.org/drawingml/2006/table">
            <a:tbl>
              <a:tblPr firstRow="1" bandRow="1">
                <a:tableStyleId>{5C22544A-7EE6-4342-B048-85BDC9FD1C3A}</a:tableStyleId>
              </a:tblPr>
              <a:tblGrid>
                <a:gridCol w="5859760"/>
                <a:gridCol w="2369840"/>
              </a:tblGrid>
              <a:tr h="456088">
                <a:tc>
                  <a:txBody>
                    <a:bodyPr/>
                    <a:lstStyle/>
                    <a:p>
                      <a:r>
                        <a:rPr lang="en-IN" sz="2000" b="1" kern="1200" dirty="0" smtClean="0">
                          <a:solidFill>
                            <a:schemeClr val="bg1"/>
                          </a:solidFill>
                          <a:latin typeface="+mn-lt"/>
                          <a:ea typeface="+mn-ea"/>
                          <a:cs typeface="+mn-cs"/>
                        </a:rPr>
                        <a:t>Patient treatment status</a:t>
                      </a:r>
                      <a:endParaRPr lang="en-IN" sz="2000" b="1" kern="1200" dirty="0">
                        <a:solidFill>
                          <a:schemeClr val="bg1"/>
                        </a:solidFill>
                        <a:latin typeface="+mn-lt"/>
                        <a:ea typeface="+mn-ea"/>
                        <a:cs typeface="+mn-cs"/>
                      </a:endParaRPr>
                    </a:p>
                  </a:txBody>
                  <a:tcPr/>
                </a:tc>
                <a:tc>
                  <a:txBody>
                    <a:bodyPr/>
                    <a:lstStyle/>
                    <a:p>
                      <a:r>
                        <a:rPr lang="en-IN" sz="2000" b="1" kern="1200" dirty="0" smtClean="0">
                          <a:solidFill>
                            <a:schemeClr val="bg1"/>
                          </a:solidFill>
                          <a:latin typeface="+mn-lt"/>
                          <a:ea typeface="+mn-ea"/>
                          <a:cs typeface="+mn-cs"/>
                        </a:rPr>
                        <a:t>Number of patient </a:t>
                      </a:r>
                      <a:endParaRPr lang="en-IN" sz="2000" b="1" kern="1200" dirty="0">
                        <a:solidFill>
                          <a:schemeClr val="bg1"/>
                        </a:solidFill>
                        <a:latin typeface="+mn-lt"/>
                        <a:ea typeface="+mn-ea"/>
                        <a:cs typeface="+mn-cs"/>
                      </a:endParaRPr>
                    </a:p>
                  </a:txBody>
                  <a:tcPr/>
                </a:tc>
              </a:tr>
              <a:tr h="456088">
                <a:tc>
                  <a:txBody>
                    <a:bodyPr/>
                    <a:lstStyle/>
                    <a:p>
                      <a:pPr algn="l"/>
                      <a:r>
                        <a:rPr lang="en-IN" sz="2000" dirty="0" smtClean="0"/>
                        <a:t>Number of  Patient registered</a:t>
                      </a:r>
                      <a:r>
                        <a:rPr lang="en-IN" sz="2000" baseline="0" dirty="0" smtClean="0"/>
                        <a:t>  (Till 25/08/2016)</a:t>
                      </a:r>
                      <a:endParaRPr lang="en-IN" sz="2000" dirty="0"/>
                    </a:p>
                  </a:txBody>
                  <a:tcPr/>
                </a:tc>
                <a:tc>
                  <a:txBody>
                    <a:bodyPr/>
                    <a:lstStyle/>
                    <a:p>
                      <a:pPr algn="ctr"/>
                      <a:r>
                        <a:rPr lang="en-IN" sz="2000" dirty="0" smtClean="0"/>
                        <a:t>95</a:t>
                      </a:r>
                      <a:endParaRPr lang="en-IN" sz="2000" dirty="0"/>
                    </a:p>
                  </a:txBody>
                  <a:tcPr/>
                </a:tc>
              </a:tr>
              <a:tr h="379780">
                <a:tc>
                  <a:txBody>
                    <a:bodyPr/>
                    <a:lstStyle/>
                    <a:p>
                      <a:pPr algn="l">
                        <a:lnSpc>
                          <a:spcPct val="115000"/>
                        </a:lnSpc>
                        <a:spcAft>
                          <a:spcPts val="0"/>
                        </a:spcAft>
                      </a:pPr>
                      <a:r>
                        <a:rPr lang="en-IN" sz="2000" dirty="0" smtClean="0">
                          <a:effectLst/>
                          <a:latin typeface="Calibri"/>
                          <a:ea typeface="Calibri"/>
                          <a:cs typeface="Times New Roman"/>
                        </a:rPr>
                        <a:t>Current on treatment </a:t>
                      </a:r>
                      <a:endParaRPr lang="en-IN" sz="2000" dirty="0">
                        <a:effectLst/>
                        <a:latin typeface="Calibri"/>
                        <a:ea typeface="Calibri"/>
                        <a:cs typeface="Times New Roman"/>
                      </a:endParaRPr>
                    </a:p>
                  </a:txBody>
                  <a:tcPr marL="68580" marR="68580" marT="0" marB="0" anchor="ctr">
                    <a:solidFill>
                      <a:srgbClr val="92D050"/>
                    </a:solidFill>
                  </a:tcPr>
                </a:tc>
                <a:tc>
                  <a:txBody>
                    <a:bodyPr/>
                    <a:lstStyle/>
                    <a:p>
                      <a:pPr algn="ctr">
                        <a:lnSpc>
                          <a:spcPct val="115000"/>
                        </a:lnSpc>
                        <a:spcAft>
                          <a:spcPts val="0"/>
                        </a:spcAft>
                      </a:pPr>
                      <a:r>
                        <a:rPr lang="en-IN" sz="2000" dirty="0" smtClean="0">
                          <a:effectLst/>
                          <a:latin typeface="Calibri"/>
                          <a:ea typeface="Calibri"/>
                          <a:cs typeface="Times New Roman"/>
                        </a:rPr>
                        <a:t>75 (79%)</a:t>
                      </a:r>
                      <a:endParaRPr lang="en-IN" sz="2000" dirty="0">
                        <a:effectLst/>
                        <a:latin typeface="Calibri"/>
                        <a:ea typeface="Calibri"/>
                        <a:cs typeface="Times New Roman"/>
                      </a:endParaRPr>
                    </a:p>
                  </a:txBody>
                  <a:tcPr marL="68580" marR="68580" marT="0" marB="0" anchor="ctr">
                    <a:solidFill>
                      <a:srgbClr val="92D050"/>
                    </a:solidFill>
                  </a:tcPr>
                </a:tc>
              </a:tr>
              <a:tr h="783243">
                <a:tc>
                  <a:txBody>
                    <a:bodyPr/>
                    <a:lstStyle/>
                    <a:p>
                      <a:pPr algn="l">
                        <a:lnSpc>
                          <a:spcPct val="115000"/>
                        </a:lnSpc>
                        <a:spcAft>
                          <a:spcPts val="0"/>
                        </a:spcAft>
                      </a:pPr>
                      <a:r>
                        <a:rPr lang="en-IN" sz="2000" dirty="0" smtClean="0">
                          <a:effectLst/>
                        </a:rPr>
                        <a:t>Proportion </a:t>
                      </a:r>
                      <a:r>
                        <a:rPr lang="en-IN" sz="2000" dirty="0">
                          <a:effectLst/>
                        </a:rPr>
                        <a:t>of patient </a:t>
                      </a:r>
                      <a:r>
                        <a:rPr lang="en-IN" sz="2000" dirty="0" smtClean="0">
                          <a:effectLst/>
                        </a:rPr>
                        <a:t>in Intensive</a:t>
                      </a:r>
                      <a:r>
                        <a:rPr lang="en-IN" sz="2000" baseline="0" dirty="0" smtClean="0">
                          <a:effectLst/>
                        </a:rPr>
                        <a:t> phase (Initial 2 months)</a:t>
                      </a:r>
                      <a:endParaRPr lang="en-IN" sz="2000" dirty="0">
                        <a:effectLst/>
                        <a:latin typeface="Calibri"/>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n-IN" sz="2000" dirty="0">
                          <a:effectLst/>
                        </a:rPr>
                        <a:t> </a:t>
                      </a:r>
                      <a:r>
                        <a:rPr lang="en-IN" sz="2000" dirty="0" smtClean="0">
                          <a:effectLst/>
                        </a:rPr>
                        <a:t>15</a:t>
                      </a:r>
                      <a:endParaRPr lang="en-IN" sz="2000" dirty="0">
                        <a:effectLst/>
                        <a:latin typeface="Calibri"/>
                        <a:ea typeface="Calibri"/>
                        <a:cs typeface="Times New Roman"/>
                      </a:endParaRPr>
                    </a:p>
                  </a:txBody>
                  <a:tcPr marL="68580" marR="68580" marT="0" marB="0" anchor="ctr">
                    <a:solidFill>
                      <a:schemeClr val="accent3">
                        <a:lumMod val="20000"/>
                        <a:lumOff val="80000"/>
                      </a:schemeClr>
                    </a:solidFill>
                  </a:tcPr>
                </a:tc>
              </a:tr>
              <a:tr h="783243">
                <a:tc>
                  <a:txBody>
                    <a:bodyPr/>
                    <a:lstStyle/>
                    <a:p>
                      <a:pPr algn="l">
                        <a:lnSpc>
                          <a:spcPct val="115000"/>
                        </a:lnSpc>
                        <a:spcAft>
                          <a:spcPts val="0"/>
                        </a:spcAft>
                      </a:pPr>
                      <a:r>
                        <a:rPr lang="en-IN" sz="2000" dirty="0" smtClean="0">
                          <a:effectLst/>
                        </a:rPr>
                        <a:t>Proportion </a:t>
                      </a:r>
                      <a:r>
                        <a:rPr lang="en-IN" sz="2000" dirty="0">
                          <a:effectLst/>
                        </a:rPr>
                        <a:t>of patients </a:t>
                      </a:r>
                      <a:r>
                        <a:rPr lang="en-IN" sz="2000" dirty="0" smtClean="0">
                          <a:effectLst/>
                        </a:rPr>
                        <a:t>in Continuation phase (more than 3 months)</a:t>
                      </a:r>
                      <a:endParaRPr lang="en-IN" sz="2000" dirty="0">
                        <a:effectLst/>
                        <a:latin typeface="Calibri"/>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n-IN" sz="2000" dirty="0">
                          <a:effectLst/>
                        </a:rPr>
                        <a:t> </a:t>
                      </a:r>
                      <a:r>
                        <a:rPr lang="en-IN" sz="2000" dirty="0" smtClean="0">
                          <a:effectLst/>
                        </a:rPr>
                        <a:t>60</a:t>
                      </a:r>
                      <a:endParaRPr lang="en-IN" sz="2000" dirty="0">
                        <a:effectLst/>
                        <a:latin typeface="Calibri"/>
                        <a:ea typeface="Calibri"/>
                        <a:cs typeface="Times New Roman"/>
                      </a:endParaRPr>
                    </a:p>
                  </a:txBody>
                  <a:tcPr marL="68580" marR="68580" marT="0" marB="0" anchor="ctr">
                    <a:solidFill>
                      <a:schemeClr val="accent3">
                        <a:lumMod val="20000"/>
                        <a:lumOff val="80000"/>
                      </a:schemeClr>
                    </a:solidFill>
                  </a:tcPr>
                </a:tc>
              </a:tr>
              <a:tr h="45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t>Treatment</a:t>
                      </a:r>
                      <a:r>
                        <a:rPr lang="en-IN" sz="2000" baseline="0" dirty="0" smtClean="0"/>
                        <a:t> successfully completed</a:t>
                      </a:r>
                      <a:endParaRPr lang="en-IN" sz="2000" dirty="0" smtClean="0"/>
                    </a:p>
                  </a:txBody>
                  <a:tcPr>
                    <a:solidFill>
                      <a:srgbClr val="FF33CC"/>
                    </a:solidFill>
                  </a:tcPr>
                </a:tc>
                <a:tc>
                  <a:txBody>
                    <a:bodyPr/>
                    <a:lstStyle/>
                    <a:p>
                      <a:pPr algn="ctr"/>
                      <a:r>
                        <a:rPr lang="en-IN" sz="2000" b="1" dirty="0" smtClean="0">
                          <a:solidFill>
                            <a:schemeClr val="bg1"/>
                          </a:solidFill>
                        </a:rPr>
                        <a:t>07 (7%)</a:t>
                      </a:r>
                      <a:endParaRPr lang="en-IN" sz="2000" b="1" dirty="0">
                        <a:solidFill>
                          <a:schemeClr val="bg1"/>
                        </a:solidFill>
                      </a:endParaRPr>
                    </a:p>
                  </a:txBody>
                  <a:tcPr>
                    <a:solidFill>
                      <a:srgbClr val="FF33CC"/>
                    </a:solidFill>
                  </a:tcPr>
                </a:tc>
              </a:tr>
              <a:tr h="456088">
                <a:tc>
                  <a:txBody>
                    <a:bodyPr/>
                    <a:lstStyle/>
                    <a:p>
                      <a:pPr algn="l"/>
                      <a:r>
                        <a:rPr lang="en-IN" sz="2000" dirty="0" smtClean="0">
                          <a:solidFill>
                            <a:schemeClr val="bg1"/>
                          </a:solidFill>
                        </a:rPr>
                        <a:t>Treatment</a:t>
                      </a:r>
                      <a:r>
                        <a:rPr lang="en-IN" sz="2000" baseline="0" dirty="0" smtClean="0">
                          <a:solidFill>
                            <a:schemeClr val="bg1"/>
                          </a:solidFill>
                        </a:rPr>
                        <a:t> discontinued  from 99 DOTs</a:t>
                      </a:r>
                      <a:endParaRPr lang="en-IN" sz="2000" dirty="0">
                        <a:solidFill>
                          <a:schemeClr val="bg1"/>
                        </a:solidFill>
                      </a:endParaRPr>
                    </a:p>
                  </a:txBody>
                  <a:tcPr>
                    <a:solidFill>
                      <a:srgbClr val="0070C0"/>
                    </a:solidFill>
                  </a:tcPr>
                </a:tc>
                <a:tc>
                  <a:txBody>
                    <a:bodyPr/>
                    <a:lstStyle/>
                    <a:p>
                      <a:pPr algn="ctr"/>
                      <a:r>
                        <a:rPr lang="en-IN" sz="2000" dirty="0" smtClean="0">
                          <a:solidFill>
                            <a:schemeClr val="bg1"/>
                          </a:solidFill>
                        </a:rPr>
                        <a:t>13</a:t>
                      </a:r>
                      <a:r>
                        <a:rPr lang="en-IN" sz="2000" baseline="0" dirty="0" smtClean="0">
                          <a:solidFill>
                            <a:schemeClr val="bg1"/>
                          </a:solidFill>
                        </a:rPr>
                        <a:t> (14%)</a:t>
                      </a:r>
                      <a:endParaRPr lang="en-IN" sz="2000" dirty="0">
                        <a:solidFill>
                          <a:schemeClr val="bg1"/>
                        </a:solidFill>
                      </a:endParaRPr>
                    </a:p>
                  </a:txBody>
                  <a:tcPr>
                    <a:solidFill>
                      <a:srgbClr val="0070C0"/>
                    </a:solidFill>
                  </a:tcPr>
                </a:tc>
              </a:tr>
              <a:tr h="456088">
                <a:tc>
                  <a:txBody>
                    <a:bodyPr/>
                    <a:lstStyle/>
                    <a:p>
                      <a:pPr algn="l"/>
                      <a:r>
                        <a:rPr lang="en-IN" sz="2000" dirty="0" smtClean="0"/>
                        <a:t>Died </a:t>
                      </a:r>
                      <a:endParaRPr lang="en-IN" sz="2000" dirty="0"/>
                    </a:p>
                  </a:txBody>
                  <a:tcPr>
                    <a:solidFill>
                      <a:schemeClr val="accent6">
                        <a:lumMod val="20000"/>
                        <a:lumOff val="80000"/>
                      </a:schemeClr>
                    </a:solidFill>
                  </a:tcPr>
                </a:tc>
                <a:tc>
                  <a:txBody>
                    <a:bodyPr/>
                    <a:lstStyle/>
                    <a:p>
                      <a:pPr algn="ctr"/>
                      <a:r>
                        <a:rPr lang="en-IN" sz="2000" dirty="0" smtClean="0"/>
                        <a:t>00</a:t>
                      </a:r>
                      <a:endParaRPr lang="en-IN" sz="2000" dirty="0"/>
                    </a:p>
                  </a:txBody>
                  <a:tcPr>
                    <a:solidFill>
                      <a:schemeClr val="accent6">
                        <a:lumMod val="20000"/>
                        <a:lumOff val="80000"/>
                      </a:schemeClr>
                    </a:solidFill>
                  </a:tcPr>
                </a:tc>
              </a:tr>
              <a:tr h="456088">
                <a:tc>
                  <a:txBody>
                    <a:bodyPr/>
                    <a:lstStyle/>
                    <a:p>
                      <a:pPr algn="l"/>
                      <a:r>
                        <a:rPr lang="en-IN" sz="2000" dirty="0" smtClean="0"/>
                        <a:t>Loss</a:t>
                      </a:r>
                      <a:r>
                        <a:rPr lang="en-IN" sz="2000" baseline="0" dirty="0" smtClean="0"/>
                        <a:t> to follow up (treatment interrupted )</a:t>
                      </a:r>
                      <a:endParaRPr lang="en-IN" sz="2000" dirty="0"/>
                    </a:p>
                  </a:txBody>
                  <a:tcPr>
                    <a:solidFill>
                      <a:schemeClr val="accent6">
                        <a:lumMod val="20000"/>
                        <a:lumOff val="80000"/>
                      </a:schemeClr>
                    </a:solidFill>
                  </a:tcPr>
                </a:tc>
                <a:tc>
                  <a:txBody>
                    <a:bodyPr/>
                    <a:lstStyle/>
                    <a:p>
                      <a:pPr algn="ctr"/>
                      <a:r>
                        <a:rPr lang="en-IN" sz="2000" dirty="0" smtClean="0"/>
                        <a:t>04 </a:t>
                      </a:r>
                      <a:endParaRPr lang="en-IN" sz="2000" dirty="0"/>
                    </a:p>
                  </a:txBody>
                  <a:tcPr>
                    <a:solidFill>
                      <a:schemeClr val="accent6">
                        <a:lumMod val="20000"/>
                        <a:lumOff val="80000"/>
                      </a:schemeClr>
                    </a:solidFill>
                  </a:tcPr>
                </a:tc>
              </a:tr>
              <a:tr h="456088">
                <a:tc>
                  <a:txBody>
                    <a:bodyPr/>
                    <a:lstStyle/>
                    <a:p>
                      <a:pPr algn="l"/>
                      <a:r>
                        <a:rPr lang="en-IN" sz="2000" dirty="0" smtClean="0"/>
                        <a:t>Loss to follow up (Switch to daily regimen)</a:t>
                      </a:r>
                      <a:endParaRPr lang="en-IN" sz="2000" dirty="0"/>
                    </a:p>
                  </a:txBody>
                  <a:tcPr>
                    <a:solidFill>
                      <a:schemeClr val="accent6">
                        <a:lumMod val="20000"/>
                        <a:lumOff val="80000"/>
                      </a:schemeClr>
                    </a:solidFill>
                  </a:tcPr>
                </a:tc>
                <a:tc>
                  <a:txBody>
                    <a:bodyPr/>
                    <a:lstStyle/>
                    <a:p>
                      <a:pPr algn="ctr"/>
                      <a:r>
                        <a:rPr lang="en-IN" sz="2000" dirty="0" smtClean="0"/>
                        <a:t>06 </a:t>
                      </a:r>
                      <a:endParaRPr lang="en-IN" sz="2000" dirty="0"/>
                    </a:p>
                  </a:txBody>
                  <a:tcPr>
                    <a:solidFill>
                      <a:schemeClr val="accent6">
                        <a:lumMod val="20000"/>
                        <a:lumOff val="80000"/>
                      </a:schemeClr>
                    </a:solidFill>
                  </a:tcPr>
                </a:tc>
              </a:tr>
              <a:tr h="456088">
                <a:tc>
                  <a:txBody>
                    <a:bodyPr/>
                    <a:lstStyle/>
                    <a:p>
                      <a:pPr algn="l"/>
                      <a:r>
                        <a:rPr lang="en-IN" sz="2000" dirty="0" smtClean="0"/>
                        <a:t>Loss to follow up (discontinued</a:t>
                      </a:r>
                      <a:r>
                        <a:rPr lang="en-IN" sz="2000" baseline="0" dirty="0" smtClean="0"/>
                        <a:t> as per doctors advice)</a:t>
                      </a:r>
                      <a:endParaRPr lang="en-IN" sz="2000" dirty="0"/>
                    </a:p>
                  </a:txBody>
                  <a:tcPr>
                    <a:solidFill>
                      <a:schemeClr val="accent6">
                        <a:lumMod val="20000"/>
                        <a:lumOff val="80000"/>
                      </a:schemeClr>
                    </a:solidFill>
                  </a:tcPr>
                </a:tc>
                <a:tc>
                  <a:txBody>
                    <a:bodyPr/>
                    <a:lstStyle/>
                    <a:p>
                      <a:pPr algn="ctr"/>
                      <a:r>
                        <a:rPr lang="en-IN" sz="2000" dirty="0" smtClean="0"/>
                        <a:t>03 </a:t>
                      </a:r>
                      <a:endParaRPr lang="en-IN" sz="2000" dirty="0"/>
                    </a:p>
                  </a:txBody>
                  <a:tcPr>
                    <a:solidFill>
                      <a:schemeClr val="accent6">
                        <a:lumMod val="20000"/>
                        <a:lumOff val="80000"/>
                      </a:schemeClr>
                    </a:solidFill>
                  </a:tcPr>
                </a:tc>
              </a:tr>
            </a:tbl>
          </a:graphicData>
        </a:graphic>
      </p:graphicFrame>
    </p:spTree>
    <p:extLst>
      <p:ext uri="{BB962C8B-B14F-4D97-AF65-F5344CB8AC3E}">
        <p14:creationId xmlns="" xmlns:p14="http://schemas.microsoft.com/office/powerpoint/2010/main" val="195817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3851</TotalTime>
  <Words>2006</Words>
  <Application>Microsoft Office PowerPoint</Application>
  <PresentationFormat>On-screen Show (4:3)</PresentationFormat>
  <Paragraphs>167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Slide 1</vt:lpstr>
      <vt:lpstr>Slide 2</vt:lpstr>
      <vt:lpstr>Preparatory activities - 99 DOTS</vt:lpstr>
      <vt:lpstr>Slide 4</vt:lpstr>
      <vt:lpstr>99 DOTs intervention- Toll free number </vt:lpstr>
      <vt:lpstr>Dashboard – 99 DOTs</vt:lpstr>
      <vt:lpstr>Dashboard 99 DOT</vt:lpstr>
      <vt:lpstr>Slide 8</vt:lpstr>
      <vt:lpstr>Slide 9</vt:lpstr>
      <vt:lpstr>Observation &amp; recommendation </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HEALTH 7</cp:lastModifiedBy>
  <cp:revision>92</cp:revision>
  <dcterms:created xsi:type="dcterms:W3CDTF">2006-08-16T00:00:00Z</dcterms:created>
  <dcterms:modified xsi:type="dcterms:W3CDTF">2016-08-29T14:19:13Z</dcterms:modified>
</cp:coreProperties>
</file>