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33"/>
  </p:notesMasterIdLst>
  <p:handoutMasterIdLst>
    <p:handoutMasterId r:id="rId34"/>
  </p:handoutMasterIdLst>
  <p:sldIdLst>
    <p:sldId id="263" r:id="rId3"/>
    <p:sldId id="260" r:id="rId4"/>
    <p:sldId id="262" r:id="rId5"/>
    <p:sldId id="1365" r:id="rId6"/>
    <p:sldId id="1366" r:id="rId7"/>
    <p:sldId id="266" r:id="rId8"/>
    <p:sldId id="267" r:id="rId9"/>
    <p:sldId id="274" r:id="rId10"/>
    <p:sldId id="1332" r:id="rId11"/>
    <p:sldId id="1278" r:id="rId12"/>
    <p:sldId id="1279" r:id="rId13"/>
    <p:sldId id="1281" r:id="rId14"/>
    <p:sldId id="279" r:id="rId15"/>
    <p:sldId id="1334" r:id="rId16"/>
    <p:sldId id="1378" r:id="rId17"/>
    <p:sldId id="1282" r:id="rId18"/>
    <p:sldId id="1376" r:id="rId19"/>
    <p:sldId id="1287" r:id="rId20"/>
    <p:sldId id="1288" r:id="rId21"/>
    <p:sldId id="280" r:id="rId22"/>
    <p:sldId id="1379" r:id="rId23"/>
    <p:sldId id="1380" r:id="rId24"/>
    <p:sldId id="1382" r:id="rId25"/>
    <p:sldId id="276" r:id="rId26"/>
    <p:sldId id="282" r:id="rId27"/>
    <p:sldId id="278" r:id="rId28"/>
    <p:sldId id="287" r:id="rId29"/>
    <p:sldId id="289" r:id="rId30"/>
    <p:sldId id="1384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116" y="1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604A5-3940-4ECA-942D-43CB960430D4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5A259-834B-4026-944B-34439D30AB0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2504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459AA-23A3-4F16-A846-029BF31F4F65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BE29B-E5B8-4F50-BD90-0571B469F92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240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0FB0B-059F-4909-8B22-F4C5D21D6E80}" type="slidenum">
              <a:rPr lang="en-US" smtClean="0">
                <a:latin typeface="Arial" pitchFamily="34" charset="0"/>
              </a:rPr>
              <a:pPr/>
              <a:t>1</a:t>
            </a:fld>
            <a:endParaRPr lang="en-US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Same as</a:t>
            </a:r>
            <a:r>
              <a:rPr lang="en-IN" baseline="0" dirty="0"/>
              <a:t> the EMR- clinical , lab features, death records.. Every record has a document no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BE29B-E5B8-4F50-BD90-0571B469F92E}" type="slidenum">
              <a:rPr lang="en-IN" smtClean="0"/>
              <a:pPr/>
              <a:t>25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BE29B-E5B8-4F50-BD90-0571B469F92E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BE29B-E5B8-4F50-BD90-0571B469F92E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Able</a:t>
            </a:r>
            <a:r>
              <a:rPr lang="en-IN" baseline="0" dirty="0"/>
              <a:t> to connect Electronic Medical records, HMIS by linking the API( Application programming Interface)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BE29B-E5B8-4F50-BD90-0571B469F92E}" type="slidenum">
              <a:rPr lang="en-IN" smtClean="0"/>
              <a:pPr/>
              <a:t>5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9C1F8-C1EB-D746-ACB2-40BAF8CB843F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49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52463"/>
            <a:ext cx="6184900" cy="34798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9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758" y="4349751"/>
            <a:ext cx="1314153" cy="261559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th-T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1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B9DF46-35E3-F84C-9CA9-3AFEBB86E63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49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52463"/>
            <a:ext cx="6184900" cy="34798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9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758" y="4349751"/>
            <a:ext cx="1314153" cy="261559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IN" dirty="0">
                <a:cs typeface="+mn-cs"/>
              </a:rPr>
              <a:t>Off line entries are possible</a:t>
            </a:r>
          </a:p>
          <a:p>
            <a:pPr>
              <a:defRPr/>
            </a:pPr>
            <a:endParaRPr lang="th-TH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588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Secured login – user controlled, cannot be viewed by others, Total no of users in Karnataka-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BE29B-E5B8-4F50-BD90-0571B469F92E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Patient info being locked</a:t>
            </a:r>
            <a:r>
              <a:rPr lang="en-IN" baseline="0" dirty="0"/>
              <a:t> in to the system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BE29B-E5B8-4F50-BD90-0571B469F92E}" type="slidenum">
              <a:rPr lang="en-IN" smtClean="0"/>
              <a:pPr/>
              <a:t>11</a:t>
            </a:fld>
            <a:endParaRPr lang="en-I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BE29B-E5B8-4F50-BD90-0571B469F92E}" type="slidenum">
              <a:rPr lang="en-IN" smtClean="0"/>
              <a:pPr/>
              <a:t>12</a:t>
            </a:fld>
            <a:endParaRPr lang="en-I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BE29B-E5B8-4F50-BD90-0571B469F92E}" type="slidenum">
              <a:rPr lang="en-IN" smtClean="0"/>
              <a:pPr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066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457200"/>
            <a:ext cx="10160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1600200"/>
            <a:ext cx="4936067" cy="401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4967" y="1600200"/>
            <a:ext cx="4938184" cy="193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4967" y="3683000"/>
            <a:ext cx="4938184" cy="193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769600" y="6324600"/>
            <a:ext cx="142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F427D4A-5043-E04A-AC09-A163D282D841}" type="slidenum">
              <a:rPr lang="en-US" sz="1100"/>
              <a:pPr>
                <a:defRPr/>
              </a:pPr>
              <a:t>‹#›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252850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8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0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78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38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1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39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75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5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3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8" indent="0">
              <a:buNone/>
              <a:defRPr sz="1500" b="1"/>
            </a:lvl2pPr>
            <a:lvl3pPr marL="685759" indent="0">
              <a:buNone/>
              <a:defRPr sz="1351" b="1"/>
            </a:lvl3pPr>
            <a:lvl4pPr marL="1028638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397" indent="0">
              <a:buNone/>
              <a:defRPr sz="1200" b="1"/>
            </a:lvl6pPr>
            <a:lvl7pPr marL="2057275" indent="0">
              <a:buNone/>
              <a:defRPr sz="1200" b="1"/>
            </a:lvl7pPr>
            <a:lvl8pPr marL="2400156" indent="0">
              <a:buNone/>
              <a:defRPr sz="1200" b="1"/>
            </a:lvl8pPr>
            <a:lvl9pPr marL="27430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3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8" indent="0">
              <a:buNone/>
              <a:defRPr sz="1500" b="1"/>
            </a:lvl2pPr>
            <a:lvl3pPr marL="685759" indent="0">
              <a:buNone/>
              <a:defRPr sz="1351" b="1"/>
            </a:lvl3pPr>
            <a:lvl4pPr marL="1028638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397" indent="0">
              <a:buNone/>
              <a:defRPr sz="1200" b="1"/>
            </a:lvl6pPr>
            <a:lvl7pPr marL="2057275" indent="0">
              <a:buNone/>
              <a:defRPr sz="1200" b="1"/>
            </a:lvl7pPr>
            <a:lvl8pPr marL="2400156" indent="0">
              <a:buNone/>
              <a:defRPr sz="1200" b="1"/>
            </a:lvl8pPr>
            <a:lvl9pPr marL="27430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2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2" y="273049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2" y="1435104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78" indent="0">
              <a:buNone/>
              <a:defRPr sz="900"/>
            </a:lvl2pPr>
            <a:lvl3pPr marL="685759" indent="0">
              <a:buNone/>
              <a:defRPr sz="751"/>
            </a:lvl3pPr>
            <a:lvl4pPr marL="1028638" indent="0">
              <a:buNone/>
              <a:defRPr sz="675"/>
            </a:lvl4pPr>
            <a:lvl5pPr marL="1371519" indent="0">
              <a:buNone/>
              <a:defRPr sz="675"/>
            </a:lvl5pPr>
            <a:lvl6pPr marL="1714397" indent="0">
              <a:buNone/>
              <a:defRPr sz="675"/>
            </a:lvl6pPr>
            <a:lvl7pPr marL="2057275" indent="0">
              <a:buNone/>
              <a:defRPr sz="675"/>
            </a:lvl7pPr>
            <a:lvl8pPr marL="2400156" indent="0">
              <a:buNone/>
              <a:defRPr sz="675"/>
            </a:lvl8pPr>
            <a:lvl9pPr marL="274303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78" indent="0">
              <a:buNone/>
              <a:defRPr sz="2100"/>
            </a:lvl2pPr>
            <a:lvl3pPr marL="685759" indent="0">
              <a:buNone/>
              <a:defRPr sz="1800"/>
            </a:lvl3pPr>
            <a:lvl4pPr marL="1028638" indent="0">
              <a:buNone/>
              <a:defRPr sz="1500"/>
            </a:lvl4pPr>
            <a:lvl5pPr marL="1371519" indent="0">
              <a:buNone/>
              <a:defRPr sz="1500"/>
            </a:lvl5pPr>
            <a:lvl6pPr marL="1714397" indent="0">
              <a:buNone/>
              <a:defRPr sz="1500"/>
            </a:lvl6pPr>
            <a:lvl7pPr marL="2057275" indent="0">
              <a:buNone/>
              <a:defRPr sz="1500"/>
            </a:lvl7pPr>
            <a:lvl8pPr marL="2400156" indent="0">
              <a:buNone/>
              <a:defRPr sz="1500"/>
            </a:lvl8pPr>
            <a:lvl9pPr marL="27430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051"/>
            </a:lvl1pPr>
            <a:lvl2pPr marL="342878" indent="0">
              <a:buNone/>
              <a:defRPr sz="900"/>
            </a:lvl2pPr>
            <a:lvl3pPr marL="685759" indent="0">
              <a:buNone/>
              <a:defRPr sz="751"/>
            </a:lvl3pPr>
            <a:lvl4pPr marL="1028638" indent="0">
              <a:buNone/>
              <a:defRPr sz="675"/>
            </a:lvl4pPr>
            <a:lvl5pPr marL="1371519" indent="0">
              <a:buNone/>
              <a:defRPr sz="675"/>
            </a:lvl5pPr>
            <a:lvl6pPr marL="1714397" indent="0">
              <a:buNone/>
              <a:defRPr sz="675"/>
            </a:lvl6pPr>
            <a:lvl7pPr marL="2057275" indent="0">
              <a:buNone/>
              <a:defRPr sz="675"/>
            </a:lvl7pPr>
            <a:lvl8pPr marL="2400156" indent="0">
              <a:buNone/>
              <a:defRPr sz="675"/>
            </a:lvl8pPr>
            <a:lvl9pPr marL="274303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CB1B604-4628-4B7E-87E1-F5F5D907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1" y="457200"/>
            <a:ext cx="10160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699" y="1600200"/>
            <a:ext cx="4936068" cy="401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4968" y="1600201"/>
            <a:ext cx="4938185" cy="193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4968" y="3683001"/>
            <a:ext cx="4938185" cy="193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769600" y="6324600"/>
            <a:ext cx="142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F427D4A-5043-E04A-AC09-A163D282D841}" type="slidenum">
              <a:rPr lang="en-US" sz="825"/>
              <a:pPr>
                <a:defRPr/>
              </a:pPr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1418543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8" y="22050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4418" y="3429001"/>
            <a:ext cx="10972800" cy="2725739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6182350"/>
      </p:ext>
    </p:extLst>
  </p:cSld>
  <p:clrMapOvr>
    <a:masterClrMapping/>
  </p:clrMapOvr>
  <p:transition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IHIP implementation- Karnataka,  6th National Summit on "Good &amp; Replicable Practices on Public Health care in India, Gujarat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590549" y="6340976"/>
            <a:ext cx="7435851" cy="44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0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India’s Integrated Health Information Platform  - Presentation to NITI </a:t>
            </a:r>
          </a:p>
          <a:p>
            <a:r>
              <a:rPr lang="en-US" sz="10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New </a:t>
            </a:r>
            <a:r>
              <a:rPr lang="en-US" sz="1000" b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Delhi, India  | 1</a:t>
            </a:r>
            <a:r>
              <a:rPr lang="en-US" sz="1000" b="0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May </a:t>
            </a:r>
            <a:r>
              <a:rPr lang="en-US" sz="1000" b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2019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50799" y="6172200"/>
            <a:ext cx="122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5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/>
  <p:txStyles>
    <p:titleStyle>
      <a:lvl1pPr algn="ctr" defTabSz="685759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9" indent="-257159" algn="l" defTabSz="6857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9" indent="-214301" algn="l" defTabSz="68575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7" indent="-171441" algn="l" defTabSz="68575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78" indent="-171441" algn="l" defTabSz="68575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59" indent="-171441" algn="l" defTabSz="68575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37" indent="-171441" algn="l" defTabSz="6857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6" indent="-171441" algn="l" defTabSz="6857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96" indent="-171441" algn="l" defTabSz="6857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78" indent="-171441" algn="l" defTabSz="68575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9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8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9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7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5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56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37" algn="l" defTabSz="68575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dsp.nhp.gov.in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5.emf"/><Relationship Id="rId5" Type="http://schemas.openxmlformats.org/officeDocument/2006/relationships/image" Target="../media/image7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9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1.emf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81200"/>
            <a:ext cx="11887200" cy="4343400"/>
          </a:xfrm>
        </p:spPr>
        <p:txBody>
          <a:bodyPr>
            <a:normAutofit/>
          </a:bodyPr>
          <a:lstStyle/>
          <a:p>
            <a:r>
              <a:rPr lang="en-US" b="1" dirty="0">
                <a:latin typeface="Book Antiqua" pitchFamily="18" charset="0"/>
              </a:rPr>
              <a:t>IMPLEMENTATION OF NEW IHIP/IDSP, KARNATAKA</a:t>
            </a:r>
            <a:br>
              <a:rPr lang="en-US" sz="2400" dirty="0">
                <a:latin typeface="Book Antiqua" pitchFamily="18" charset="0"/>
              </a:rPr>
            </a:br>
            <a:r>
              <a:rPr lang="en-US" sz="2400" dirty="0">
                <a:latin typeface="Book Antiqua" pitchFamily="18" charset="0"/>
              </a:rPr>
              <a:t>“ National Summit on ‘Good &amp; Replicable Practices on Public Healthcare in India</a:t>
            </a:r>
            <a:br>
              <a:rPr lang="en-US" sz="2400" dirty="0">
                <a:latin typeface="Book Antiqua" pitchFamily="18" charset="0"/>
              </a:rPr>
            </a:br>
            <a:r>
              <a:rPr lang="en-US" sz="2400" dirty="0">
                <a:latin typeface="Book Antiqua" pitchFamily="18" charset="0"/>
              </a:rPr>
              <a:t>16</a:t>
            </a:r>
            <a:r>
              <a:rPr lang="en-US" sz="2400" baseline="30000" dirty="0">
                <a:latin typeface="Book Antiqua" pitchFamily="18" charset="0"/>
              </a:rPr>
              <a:t>th</a:t>
            </a:r>
            <a:r>
              <a:rPr lang="en-US" sz="2400" dirty="0">
                <a:latin typeface="Book Antiqua" pitchFamily="18" charset="0"/>
              </a:rPr>
              <a:t> -18</a:t>
            </a:r>
            <a:r>
              <a:rPr lang="en-US" sz="2400" baseline="30000" dirty="0">
                <a:latin typeface="Book Antiqua" pitchFamily="18" charset="0"/>
              </a:rPr>
              <a:t>th</a:t>
            </a:r>
            <a:r>
              <a:rPr lang="en-US" sz="2400" dirty="0">
                <a:latin typeface="Book Antiqua" pitchFamily="18" charset="0"/>
              </a:rPr>
              <a:t> Nov 2019,  Mahatma </a:t>
            </a:r>
            <a:r>
              <a:rPr lang="en-US" sz="2400" dirty="0" err="1">
                <a:latin typeface="Book Antiqua" pitchFamily="18" charset="0"/>
              </a:rPr>
              <a:t>Mandir</a:t>
            </a:r>
            <a:r>
              <a:rPr lang="en-US" sz="2400" dirty="0">
                <a:latin typeface="Book Antiqua" pitchFamily="18" charset="0"/>
              </a:rPr>
              <a:t>, Gandhi Nagar, Gujarat”</a:t>
            </a:r>
            <a:br>
              <a:rPr lang="en-US" sz="2400" dirty="0">
                <a:latin typeface="Book Antiqua" pitchFamily="18" charset="0"/>
              </a:rPr>
            </a:br>
            <a:r>
              <a:rPr lang="en-IN" sz="4000" dirty="0">
                <a:latin typeface="Book Antiqua" pitchFamily="18" charset="0"/>
              </a:rPr>
              <a:t> </a:t>
            </a:r>
            <a:r>
              <a:rPr lang="en-IN" sz="2300" b="1" dirty="0">
                <a:latin typeface="Book Antiqua" pitchFamily="18" charset="0"/>
              </a:rPr>
              <a:t>Dr </a:t>
            </a:r>
            <a:r>
              <a:rPr lang="en-IN" sz="2300" b="1" dirty="0" err="1">
                <a:latin typeface="Book Antiqua" pitchFamily="18" charset="0"/>
              </a:rPr>
              <a:t>Padma</a:t>
            </a:r>
            <a:r>
              <a:rPr lang="en-IN" sz="2300" b="1" dirty="0">
                <a:latin typeface="Book Antiqua" pitchFamily="18" charset="0"/>
              </a:rPr>
              <a:t>. M.R</a:t>
            </a:r>
            <a:br>
              <a:rPr lang="en-IN" sz="2300" b="1" dirty="0">
                <a:latin typeface="Book Antiqua" pitchFamily="18" charset="0"/>
              </a:rPr>
            </a:br>
            <a:r>
              <a:rPr lang="en-IN" sz="2300" dirty="0">
                <a:latin typeface="Book Antiqua" pitchFamily="18" charset="0"/>
              </a:rPr>
              <a:t>Epidemiologist- State Surveillance Unit</a:t>
            </a:r>
            <a:br>
              <a:rPr lang="en-IN" sz="2300" dirty="0">
                <a:latin typeface="Book Antiqua" pitchFamily="18" charset="0"/>
              </a:rPr>
            </a:br>
            <a:r>
              <a:rPr lang="en-IN" sz="2300" dirty="0">
                <a:latin typeface="Book Antiqua" pitchFamily="18" charset="0"/>
              </a:rPr>
              <a:t>Directorate of Health &amp; Family Welfare Services</a:t>
            </a:r>
            <a:br>
              <a:rPr lang="en-IN" sz="2300" dirty="0">
                <a:latin typeface="Book Antiqua" pitchFamily="18" charset="0"/>
              </a:rPr>
            </a:br>
            <a:r>
              <a:rPr lang="en-IN" sz="2300" dirty="0">
                <a:latin typeface="Book Antiqua" pitchFamily="18" charset="0"/>
              </a:rPr>
              <a:t>Karnataka</a:t>
            </a:r>
            <a:br>
              <a:rPr lang="en-IN" sz="2300" dirty="0">
                <a:latin typeface="Book Antiqua" pitchFamily="18" charset="0"/>
              </a:rPr>
            </a:br>
            <a:r>
              <a:rPr lang="en-IN" sz="2300" dirty="0">
                <a:latin typeface="Book Antiqua" pitchFamily="18" charset="0"/>
              </a:rPr>
              <a:t>Mobile No. 9449843146 / 9448468054</a:t>
            </a:r>
            <a:endParaRPr lang="en-US" sz="23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6" name="Picture 4" descr="C:\Users\Rajashree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"/>
            <a:ext cx="1676400" cy="1524000"/>
          </a:xfrm>
          <a:prstGeom prst="rect">
            <a:avLst/>
          </a:prstGeom>
          <a:noFill/>
        </p:spPr>
      </p:pic>
      <p:pic>
        <p:nvPicPr>
          <p:cNvPr id="2" name="Picture 2" descr="Image result for idsp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1" y="152401"/>
            <a:ext cx="1762125" cy="1762125"/>
          </a:xfrm>
          <a:prstGeom prst="rect">
            <a:avLst/>
          </a:prstGeom>
          <a:noFill/>
        </p:spPr>
      </p:pic>
      <p:pic>
        <p:nvPicPr>
          <p:cNvPr id="3" name="Picture 4" descr="Image result for NHM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0"/>
            <a:ext cx="1752600" cy="17526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91DB7-B956-FE45-8CC7-D2ABE4A6B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52480"/>
            <a:ext cx="3962399" cy="617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3F6031-11E0-6F46-B3EE-19F43E5A3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169" y="152480"/>
            <a:ext cx="3946831" cy="617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CC7FD-8E3E-B449-9D18-0CD1D3986199}"/>
              </a:ext>
            </a:extLst>
          </p:cNvPr>
          <p:cNvSpPr txBox="1"/>
          <p:nvPr/>
        </p:nvSpPr>
        <p:spPr>
          <a:xfrm>
            <a:off x="1521637" y="5461000"/>
            <a:ext cx="9144000" cy="666977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Mobile-based or Tablet-based data collection</a:t>
            </a:r>
          </a:p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for peripheral health workers(real-time or offline data collection abilities)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10</a:t>
            </a:fld>
            <a:endParaRPr lang="en-US">
              <a:latin typeface="Book Antiqua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76400" y="6356351"/>
            <a:ext cx="93726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2602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2E980D-7734-2440-A5F9-1D1EC4C88018}"/>
              </a:ext>
            </a:extLst>
          </p:cNvPr>
          <p:cNvSpPr txBox="1"/>
          <p:nvPr/>
        </p:nvSpPr>
        <p:spPr>
          <a:xfrm>
            <a:off x="651307" y="640081"/>
            <a:ext cx="3377183" cy="36819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>
                <a:latin typeface="+mj-lt"/>
                <a:ea typeface="+mj-ea"/>
                <a:cs typeface="+mj-cs"/>
              </a:rPr>
              <a:t>Syndromic Surveillance Data Collection on Mobile Platform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>
                <a:latin typeface="+mj-lt"/>
                <a:ea typeface="+mj-ea"/>
                <a:cs typeface="+mj-cs"/>
              </a:rPr>
              <a:t>(from villages, rural and urban communities)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1114F-2D1B-E344-8A09-EB7AD31B7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  <a:solidFill>
            <a:srgbClr val="FFFF00">
              <a:alpha val="85000"/>
            </a:srgbClr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76400" y="6356351"/>
            <a:ext cx="9296400" cy="365125"/>
          </a:xfrm>
        </p:spPr>
        <p:txBody>
          <a:bodyPr/>
          <a:lstStyle/>
          <a:p>
            <a:r>
              <a:rPr lang="en-IN" dirty="0"/>
              <a:t>IHIP implementation- Karnataka,  6th National Summit on "Good &amp; Replicable Practices on Public Health care in India, Gujarat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11892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06EF3-AF75-F34B-BAC2-5EE233C8E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0" b="13478"/>
          <a:stretch/>
        </p:blipFill>
        <p:spPr>
          <a:xfrm>
            <a:off x="20" y="10"/>
            <a:ext cx="12191980" cy="6476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>
              <a:latin typeface="Book Antiqua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C7FD-8E3E-B449-9D18-0CD1D3986199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Book Antiqua" pitchFamily="18" charset="0"/>
                <a:ea typeface="+mj-ea"/>
                <a:cs typeface="+mj-cs"/>
              </a:rPr>
              <a:t>Desktop-based data entry at health facilities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Book Antiqua" pitchFamily="18" charset="0"/>
                <a:ea typeface="+mj-ea"/>
                <a:cs typeface="+mj-cs"/>
              </a:rPr>
              <a:t>(real-time or offline data collection abilities)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12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86000" y="6492875"/>
            <a:ext cx="80772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844800" cy="365125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10993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>
            <a:normAutofit/>
          </a:bodyPr>
          <a:lstStyle/>
          <a:p>
            <a:r>
              <a:rPr lang="en-IN" dirty="0">
                <a:latin typeface="Book Antiqua" pitchFamily="18" charset="0"/>
              </a:rPr>
              <a:t>Disease summary Dashboard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91234-B7A0-4872-8764-AC700E89FA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13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89154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A934C-5018-448C-93AE-909E15DE7A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170219-E83C-E84D-8B78-C26AB9A9DA0E}"/>
              </a:ext>
            </a:extLst>
          </p:cNvPr>
          <p:cNvSpPr txBox="1"/>
          <p:nvPr/>
        </p:nvSpPr>
        <p:spPr>
          <a:xfrm>
            <a:off x="1828801" y="5867400"/>
            <a:ext cx="8229600" cy="461665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Book Antiqua" pitchFamily="18" charset="0"/>
              </a:rPr>
              <a:t>Real-time Lab confirmed cases of health conditions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14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93726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9591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0994D-701A-4B1A-B4BE-4F9A61940B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6448" y="0"/>
            <a:ext cx="9899104" cy="655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9A1C77-34C0-4DA0-B9D6-A200C5AE0EA5}"/>
              </a:ext>
            </a:extLst>
          </p:cNvPr>
          <p:cNvSpPr txBox="1"/>
          <p:nvPr/>
        </p:nvSpPr>
        <p:spPr>
          <a:xfrm>
            <a:off x="1828800" y="5715000"/>
            <a:ext cx="8229600" cy="461665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Book Antiqua" pitchFamily="18" charset="0"/>
              </a:rPr>
              <a:t>Summary downloadable real-time charts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15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33600" y="6492875"/>
            <a:ext cx="91440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387932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D2C63-D391-4541-A8D5-D5ED9E576B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3035" r="3875" b="5896"/>
          <a:stretch/>
        </p:blipFill>
        <p:spPr>
          <a:xfrm>
            <a:off x="533400" y="0"/>
            <a:ext cx="108204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CC7FD-8E3E-B449-9D18-0CD1D3986199}"/>
              </a:ext>
            </a:extLst>
          </p:cNvPr>
          <p:cNvSpPr txBox="1"/>
          <p:nvPr/>
        </p:nvSpPr>
        <p:spPr>
          <a:xfrm>
            <a:off x="1524000" y="5654862"/>
            <a:ext cx="9144000" cy="666977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Real-time view of lab-confirmed cases of </a:t>
            </a:r>
          </a:p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And progression and daily/weekly monitoring of activity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D084E-1F2A-1345-B260-2DF28BFF34D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442" y="3048001"/>
            <a:ext cx="2571751" cy="165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1C429-FEB5-2049-BB65-76A6655CC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2343151"/>
            <a:ext cx="2027849" cy="142875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16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89916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26294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3128E-2F8C-0442-B588-A7F48BC3D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28601"/>
            <a:ext cx="11582400" cy="7561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CC7FD-8E3E-B449-9D18-0CD1D3986199}"/>
              </a:ext>
            </a:extLst>
          </p:cNvPr>
          <p:cNvSpPr txBox="1"/>
          <p:nvPr/>
        </p:nvSpPr>
        <p:spPr>
          <a:xfrm>
            <a:off x="1546087" y="5867400"/>
            <a:ext cx="9144000" cy="379656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70C0"/>
                </a:solidFill>
              </a:rPr>
              <a:t>Real-time end-to-end management of outbreaks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9800" y="6356351"/>
            <a:ext cx="8229600" cy="365125"/>
          </a:xfrm>
        </p:spPr>
        <p:txBody>
          <a:bodyPr/>
          <a:lstStyle/>
          <a:p>
            <a:r>
              <a:rPr lang="en-IN" dirty="0"/>
              <a:t>IHIP implementation- Karnataka,  6th National Summit on "Good &amp; Replicable Practices on Public Health care in India, Gujarat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31167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E4DA5D-75BD-4127-80A9-DE754D2873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1" y="0"/>
            <a:ext cx="10668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DCC4B-7655-714D-B771-CE2040BB1FEE}"/>
              </a:ext>
            </a:extLst>
          </p:cNvPr>
          <p:cNvSpPr txBox="1"/>
          <p:nvPr/>
        </p:nvSpPr>
        <p:spPr>
          <a:xfrm>
            <a:off x="1524000" y="5664201"/>
            <a:ext cx="9144000" cy="666977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Manage health facilities along with the list of health workforce, </a:t>
            </a:r>
          </a:p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essential and emergency medicines and supplies within them.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18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905000" y="6492875"/>
            <a:ext cx="89154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15795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92193-995E-2148-AFA1-F2A6328B3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-240801"/>
            <a:ext cx="10439401" cy="7491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CC7FD-8E3E-B449-9D18-0CD1D3986199}"/>
              </a:ext>
            </a:extLst>
          </p:cNvPr>
          <p:cNvSpPr txBox="1"/>
          <p:nvPr/>
        </p:nvSpPr>
        <p:spPr>
          <a:xfrm>
            <a:off x="1524000" y="5765800"/>
            <a:ext cx="9144000" cy="379656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View heatmaps and distribution of lab-confirmed cases.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2575A-318C-4545-BF30-B3E95A04E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97098"/>
            <a:ext cx="1447800" cy="116530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392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19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05000" y="6492875"/>
            <a:ext cx="85344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844800" cy="365125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20179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C0724A1-B0A9-4704-9509-C1A4249B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5979"/>
            <a:ext cx="10972800" cy="857250"/>
          </a:xfrm>
        </p:spPr>
        <p:txBody>
          <a:bodyPr>
            <a:normAutofit/>
          </a:bodyPr>
          <a:lstStyle/>
          <a:p>
            <a:r>
              <a:rPr lang="en-US" dirty="0">
                <a:latin typeface="Book Antiqua" pitchFamily="18" charset="0"/>
              </a:rPr>
              <a:t>Integrated Health Information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Book Antiqua" pitchFamily="18" charset="0"/>
              </a:rPr>
              <a:t>Supports the e governance vision of the Ministry of Health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Book Antiqua" pitchFamily="18" charset="0"/>
              </a:rPr>
              <a:t>Integrates data from various sources to </a:t>
            </a:r>
            <a:r>
              <a:rPr lang="en-US" b="1" dirty="0">
                <a:latin typeface="Book Antiqua" pitchFamily="18" charset="0"/>
              </a:rPr>
              <a:t>provide real-time information on human health from across India </a:t>
            </a:r>
            <a:r>
              <a:rPr lang="en-US" dirty="0">
                <a:latin typeface="Book Antiqua" pitchFamily="18" charset="0"/>
              </a:rPr>
              <a:t>for decision-makers to take action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Book Antiqua" pitchFamily="18" charset="0"/>
              </a:rPr>
              <a:t>Reduces data and information fragmentation and provides a </a:t>
            </a:r>
            <a:r>
              <a:rPr lang="en-US" b="1" dirty="0">
                <a:latin typeface="Book Antiqua" pitchFamily="18" charset="0"/>
              </a:rPr>
              <a:t>single operating platform of the health data and information of India.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>
                <a:latin typeface="Book Antiqua" pitchFamily="18" charset="0"/>
              </a:rPr>
              <a:t>Karnataka was one of the first states to adopt and implement the new IHIP/IDSP on 26 November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</a:t>
            </a:fld>
            <a:endParaRPr lang="en-US">
              <a:latin typeface="Book Antiqua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56351"/>
            <a:ext cx="8763000" cy="365125"/>
          </a:xfrm>
        </p:spPr>
        <p:txBody>
          <a:bodyPr/>
          <a:lstStyle/>
          <a:p>
            <a:r>
              <a:rPr lang="en-IN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21169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8229600" cy="609600"/>
          </a:xfrm>
        </p:spPr>
        <p:txBody>
          <a:bodyPr>
            <a:normAutofit fontScale="90000"/>
          </a:bodyPr>
          <a:lstStyle/>
          <a:p>
            <a:pPr lvl="0"/>
            <a:br>
              <a:rPr lang="en-IN" dirty="0">
                <a:latin typeface="Book Antiqua" pitchFamily="18" charset="0"/>
              </a:rPr>
            </a:br>
            <a:r>
              <a:rPr lang="en-IN" dirty="0">
                <a:latin typeface="Book Antiqua" pitchFamily="18" charset="0"/>
              </a:rPr>
              <a:t>KFD Cases on GIS map</a:t>
            </a:r>
            <a:br>
              <a:rPr lang="en-IN" dirty="0">
                <a:latin typeface="Book Antiqua" pitchFamily="18" charset="0"/>
              </a:rPr>
            </a:br>
            <a:endParaRPr lang="en-IN" dirty="0">
              <a:latin typeface="Book Antiqua" pitchFamily="18" charset="0"/>
            </a:endParaRPr>
          </a:p>
        </p:txBody>
      </p:sp>
      <p:pic>
        <p:nvPicPr>
          <p:cNvPr id="27650" name="Picture 2" descr="E:\state Epidemiologist\Kanti\IHIP Roll-Out\IHIP_2019\nationa Health Summit\SC\KF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10058400" cy="59436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20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3000" y="6492875"/>
            <a:ext cx="92964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844800" cy="365125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3132B-AAF7-4DD3-B465-384E729B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8200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Presumptive cases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7FD00-9533-46ED-BD48-6AA8668D3C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11810999" cy="5257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9C5F9-3740-44D6-9306-989A3A20DDAB}"/>
              </a:ext>
            </a:extLst>
          </p:cNvPr>
          <p:cNvSpPr txBox="1"/>
          <p:nvPr/>
        </p:nvSpPr>
        <p:spPr>
          <a:xfrm>
            <a:off x="1524000" y="5664201"/>
            <a:ext cx="9144000" cy="379656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Hyperlinked to line list and view on map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21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43000" y="6356351"/>
            <a:ext cx="95250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2235901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3BEE-D399-4274-BB36-B1265E27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Presumptive cases - dog bites in Karnataka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FB990-8104-4997-8989-A5E4B7489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Book Antiqua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9729E-8FA7-489D-8EE9-3040F79A43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12051823" cy="5440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73232-2EF2-4A52-8CBA-9B6192417C40}"/>
              </a:ext>
            </a:extLst>
          </p:cNvPr>
          <p:cNvSpPr txBox="1"/>
          <p:nvPr/>
        </p:nvSpPr>
        <p:spPr>
          <a:xfrm>
            <a:off x="1524000" y="5664201"/>
            <a:ext cx="9144000" cy="379656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70C0"/>
                </a:solidFill>
                <a:latin typeface="Book Antiqua" pitchFamily="18" charset="0"/>
              </a:rPr>
              <a:t>Time place and person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22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05000" y="6492875"/>
            <a:ext cx="94488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3948166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A0EE-0CF3-4FE9-A408-70D2B260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875"/>
            <a:ext cx="10972800" cy="6896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ook Antiqua" pitchFamily="18" charset="0"/>
              </a:rPr>
              <a:t>Patient case summaries – real time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F080E1-23A7-4A6D-B558-848574C15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12192000" cy="573953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23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28800" y="6492875"/>
            <a:ext cx="90678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844800" cy="365125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121344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ook Antiqua" pitchFamily="18" charset="0"/>
              </a:rPr>
              <a:t>Status of Integrated Health Information Platform (IHIP) 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1896081"/>
              </p:ext>
            </p:extLst>
          </p:nvPr>
        </p:nvGraphicFramePr>
        <p:xfrm>
          <a:off x="381000" y="1143000"/>
          <a:ext cx="11430000" cy="5134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016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6876">
                <a:tc gridSpan="6">
                  <a:txBody>
                    <a:bodyPr/>
                    <a:lstStyle/>
                    <a:p>
                      <a:r>
                        <a:rPr lang="en-IN" sz="2800" dirty="0">
                          <a:latin typeface="Book Antiqua" pitchFamily="18" charset="0"/>
                        </a:rPr>
                        <a:t> Reporting </a:t>
                      </a:r>
                      <a:r>
                        <a:rPr lang="en-IN" sz="2800" baseline="0" dirty="0">
                          <a:latin typeface="Book Antiqua" pitchFamily="18" charset="0"/>
                        </a:rPr>
                        <a:t> Units</a:t>
                      </a:r>
                      <a:endParaRPr lang="en-IN" sz="2800" dirty="0">
                        <a:latin typeface="Book Antiqua" pitchFamily="18" charset="0"/>
                      </a:endParaRP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876">
                <a:tc gridSpan="2">
                  <a:txBody>
                    <a:bodyPr/>
                    <a:lstStyle/>
                    <a:p>
                      <a:r>
                        <a:rPr lang="en-IN" sz="2800" dirty="0">
                          <a:latin typeface="Book Antiqua" pitchFamily="18" charset="0"/>
                        </a:rPr>
                        <a:t>S-form:  9844</a:t>
                      </a: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IN" sz="2800" dirty="0">
                          <a:latin typeface="Book Antiqua" pitchFamily="18" charset="0"/>
                        </a:rPr>
                        <a:t>P-form:  2987</a:t>
                      </a: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IN" sz="2800" dirty="0">
                          <a:latin typeface="Book Antiqua" pitchFamily="18" charset="0"/>
                        </a:rPr>
                        <a:t>L-form:   2952</a:t>
                      </a: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76">
                <a:tc gridSpan="6">
                  <a:txBody>
                    <a:bodyPr/>
                    <a:lstStyle/>
                    <a:p>
                      <a:r>
                        <a:rPr lang="en-IN" sz="2800" b="1" dirty="0">
                          <a:solidFill>
                            <a:schemeClr val="bg1"/>
                          </a:solidFill>
                          <a:latin typeface="Book Antiqua" pitchFamily="18" charset="0"/>
                        </a:rPr>
                        <a:t>Training pertaining</a:t>
                      </a:r>
                      <a:r>
                        <a:rPr lang="en-IN" sz="2800" b="1" baseline="0" dirty="0">
                          <a:solidFill>
                            <a:schemeClr val="bg1"/>
                          </a:solidFill>
                          <a:latin typeface="Book Antiqua" pitchFamily="18" charset="0"/>
                        </a:rPr>
                        <a:t> to IHIP </a:t>
                      </a:r>
                      <a:endParaRPr lang="en-IN" sz="2800" b="1" dirty="0">
                        <a:solidFill>
                          <a:schemeClr val="bg1"/>
                        </a:solidFill>
                        <a:latin typeface="Book Antiqua" pitchFamily="18" charset="0"/>
                      </a:endParaRPr>
                    </a:p>
                  </a:txBody>
                  <a:tcPr marL="68580" marR="6858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876">
                <a:tc>
                  <a:txBody>
                    <a:bodyPr/>
                    <a:lstStyle/>
                    <a:p>
                      <a:endParaRPr lang="en-IN" sz="2800" dirty="0">
                        <a:latin typeface="Book Antiqua" pitchFamily="18" charset="0"/>
                      </a:endParaRPr>
                    </a:p>
                  </a:txBody>
                  <a:tcPr marL="68580" marR="68580"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1" dirty="0">
                          <a:latin typeface="Book Antiqua" pitchFamily="18" charset="0"/>
                        </a:rPr>
                        <a:t>S-form: </a:t>
                      </a: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endParaRPr lang="en-IN" b="1" dirty="0"/>
                    </a:p>
                  </a:txBody>
                  <a:tcPr marL="68580" marR="68580" anchor="ctr"/>
                </a:tc>
                <a:tc gridSpan="2">
                  <a:txBody>
                    <a:bodyPr/>
                    <a:lstStyle/>
                    <a:p>
                      <a:r>
                        <a:rPr lang="en-IN" sz="2800" b="1" dirty="0">
                          <a:latin typeface="Book Antiqua" pitchFamily="18" charset="0"/>
                        </a:rPr>
                        <a:t>P-form:</a:t>
                      </a: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endParaRPr lang="en-IN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r>
                        <a:rPr lang="en-IN" sz="2800" b="1" dirty="0">
                          <a:latin typeface="Book Antiqua" pitchFamily="18" charset="0"/>
                        </a:rPr>
                        <a:t>L-form: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2267">
                <a:tc>
                  <a:txBody>
                    <a:bodyPr/>
                    <a:lstStyle/>
                    <a:p>
                      <a:r>
                        <a:rPr lang="en-IN" sz="2800" b="1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No of Districts:</a:t>
                      </a:r>
                      <a:r>
                        <a:rPr lang="en-IN" sz="2800" b="1" baseline="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 Covered</a:t>
                      </a:r>
                      <a:endParaRPr lang="en-IN" sz="28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IN" sz="2800" b="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30</a:t>
                      </a: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30</a:t>
                      </a: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30</a:t>
                      </a: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630">
                <a:tc>
                  <a:txBody>
                    <a:bodyPr/>
                    <a:lstStyle/>
                    <a:p>
                      <a:r>
                        <a:rPr lang="en-IN" sz="2800" b="1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No. of</a:t>
                      </a:r>
                      <a:r>
                        <a:rPr lang="en-IN" sz="2800" b="1" baseline="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 Participants:  Trained </a:t>
                      </a:r>
                      <a:endParaRPr lang="en-IN" sz="28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9597</a:t>
                      </a: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8092</a:t>
                      </a: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8092</a:t>
                      </a:r>
                    </a:p>
                  </a:txBody>
                  <a:tcPr marL="68580" marR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24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752600" y="6356351"/>
            <a:ext cx="91440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3712649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IN" dirty="0">
                <a:latin typeface="Book Antiqua" pitchFamily="18" charset="0"/>
              </a:rPr>
              <a:t>Report submission Status</a:t>
            </a:r>
          </a:p>
        </p:txBody>
      </p:sp>
      <p:pic>
        <p:nvPicPr>
          <p:cNvPr id="8" name="Picture 7" descr="E:\state Epidemiologist\Kanti\IHIP Roll-Out\IHIP_2019\nationa Health Summit\SC\Submiss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657496"/>
            <a:ext cx="10439400" cy="566710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25</a:t>
            </a:fld>
            <a:endParaRPr lang="en-US">
              <a:latin typeface="Book Antiqua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05000" y="6324600"/>
            <a:ext cx="89916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Book Antiqua" pitchFamily="18" charset="0"/>
              </a:rPr>
              <a:t>18/11/2019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:\state Epidemiologist\Kanti\IHIP Roll-Out\IHIP_2019\Pics\WhatsApp Image 2019-11-02 at 1.15.05 PM.jpeg"/>
          <p:cNvPicPr/>
          <p:nvPr/>
        </p:nvPicPr>
        <p:blipFill rotWithShape="1">
          <a:blip r:embed="rId2" cstate="print">
            <a:alphaModFix/>
          </a:blip>
          <a:srcRect l="6300" r="4533"/>
          <a:stretch/>
        </p:blipFill>
        <p:spPr bwMode="auto">
          <a:xfrm>
            <a:off x="6083786" y="-168318"/>
            <a:ext cx="6261330" cy="3932313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6" name="Picture 5" descr="E:\state Epidemiologist\Kanti\IHIP Roll-Out\IHIP_2019\Pics\PHOTO-2019-11-02-12-45-25.jpg"/>
          <p:cNvPicPr/>
          <p:nvPr/>
        </p:nvPicPr>
        <p:blipFill rotWithShape="1">
          <a:blip r:embed="rId3" cstate="print"/>
          <a:srcRect r="16418"/>
          <a:stretch/>
        </p:blipFill>
        <p:spPr bwMode="auto">
          <a:xfrm>
            <a:off x="6089904" y="2487168"/>
            <a:ext cx="6263640" cy="4215384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165736"/>
            <a:ext cx="6908800" cy="131166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00"/>
                </a:solidFill>
                <a:latin typeface="Book Antiqua" pitchFamily="18" charset="0"/>
              </a:rPr>
              <a:t>Innovation/Activities to improve the Quality and Quantity of IHIP reporting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997" y="1845588"/>
            <a:ext cx="4803637" cy="4743041"/>
          </a:xfrm>
        </p:spPr>
        <p:txBody>
          <a:bodyPr anchor="ctr">
            <a:normAutofit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Book Antiqua" pitchFamily="18" charset="0"/>
              </a:rPr>
              <a:t>Identified Block, District and State Nodal officers for IHIP to ensure IHIP implementation</a:t>
            </a:r>
          </a:p>
          <a:p>
            <a:r>
              <a:rPr lang="en-US" sz="2800" dirty="0">
                <a:solidFill>
                  <a:srgbClr val="000000"/>
                </a:solidFill>
                <a:latin typeface="Book Antiqua" pitchFamily="18" charset="0"/>
              </a:rPr>
              <a:t>Regular follow by State and District Teams</a:t>
            </a:r>
          </a:p>
          <a:p>
            <a:r>
              <a:rPr lang="en-US" sz="2800" dirty="0">
                <a:solidFill>
                  <a:srgbClr val="000000"/>
                </a:solidFill>
                <a:latin typeface="Book Antiqua" pitchFamily="18" charset="0"/>
              </a:rPr>
              <a:t>Use of applications like Helpdesk, email and Team-viewer to solve issues on-time and to provide suggestions</a:t>
            </a:r>
          </a:p>
          <a:p>
            <a:endParaRPr lang="en-US" sz="28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26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905000" y="6356351"/>
            <a:ext cx="89916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Book Antiqua" pitchFamily="18" charset="0"/>
              </a:rPr>
              <a:t>18/11/2019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421" y="-96168"/>
            <a:ext cx="8229600" cy="457200"/>
          </a:xfrm>
        </p:spPr>
        <p:txBody>
          <a:bodyPr>
            <a:noAutofit/>
          </a:bodyPr>
          <a:lstStyle/>
          <a:p>
            <a:br>
              <a:rPr lang="en-IN" sz="3200" b="1" dirty="0">
                <a:latin typeface="+mn-lt"/>
              </a:rPr>
            </a:br>
            <a:r>
              <a:rPr lang="en-IN" sz="3200" b="1" dirty="0">
                <a:latin typeface="+mn-lt"/>
              </a:rPr>
              <a:t>Key activities</a:t>
            </a:r>
          </a:p>
        </p:txBody>
      </p:sp>
      <p:pic>
        <p:nvPicPr>
          <p:cNvPr id="4" name="Content Placeholder 3" descr="E:\state Epidemiologist\Kanti\IHIP Roll-Out\IHIP_2019\Pics\IMG_018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85800"/>
            <a:ext cx="4114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state Epidemiologist\Kanti\IHIP Roll-Out\IHIP_2019\Pics\e1f31c68-6b43-41ba-b82a-e3da1bec79b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685800"/>
            <a:ext cx="396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3118837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/>
              <a:t>Inauguration of State Level </a:t>
            </a:r>
            <a:r>
              <a:rPr lang="en-IN" sz="1500" dirty="0" err="1"/>
              <a:t>ToT</a:t>
            </a:r>
            <a:r>
              <a:rPr lang="en-IN" sz="1500" dirty="0"/>
              <a:t> workshop on IHIP               State level </a:t>
            </a:r>
            <a:r>
              <a:rPr lang="en-IN" sz="1500" dirty="0" err="1"/>
              <a:t>ToT</a:t>
            </a:r>
            <a:r>
              <a:rPr lang="en-IN" sz="1500" dirty="0"/>
              <a:t> workshop on IHIP to District Teams</a:t>
            </a:r>
            <a:r>
              <a:rPr lang="en-IN" sz="1500" b="1" dirty="0"/>
              <a:t>	</a:t>
            </a:r>
            <a:r>
              <a:rPr lang="en-IN" b="1" dirty="0"/>
              <a:t>	</a:t>
            </a:r>
            <a:endParaRPr lang="en-IN" dirty="0"/>
          </a:p>
          <a:p>
            <a:endParaRPr lang="en-IN" dirty="0"/>
          </a:p>
        </p:txBody>
      </p:sp>
      <p:pic>
        <p:nvPicPr>
          <p:cNvPr id="9" name="Picture 8" descr="IMG_830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581400"/>
            <a:ext cx="4114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6164014"/>
            <a:ext cx="952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/>
              <a:t>Presentation at New Delhi on the implementation              Pre-testing of IHIP for IDSP in the Mysuru District      </a:t>
            </a:r>
          </a:p>
          <a:p>
            <a:r>
              <a:rPr lang="en-IN" sz="1500" dirty="0"/>
              <a:t>of IHIP in the Karnataka</a:t>
            </a:r>
          </a:p>
        </p:txBody>
      </p:sp>
      <p:pic>
        <p:nvPicPr>
          <p:cNvPr id="11" name="Picture 10" descr="Attachment-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1" y="3581400"/>
            <a:ext cx="4054549" cy="25908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2133600" y="6356351"/>
            <a:ext cx="8686800" cy="365125"/>
          </a:xfrm>
        </p:spPr>
        <p:txBody>
          <a:bodyPr/>
          <a:lstStyle/>
          <a:p>
            <a:r>
              <a:rPr lang="en-IN" dirty="0"/>
              <a:t>IHIP implementation- Karnataka,  6th National Summit on "Good &amp; Replicable Practices on Public Health care in India, Gujarat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state Epidemiologist\Kanti\IHIP Roll-Out\IHIP_2019\Pics\c9590e46-c1bb-44f7-a6ad-068b065bfebd.JPG"/>
          <p:cNvPicPr/>
          <p:nvPr/>
        </p:nvPicPr>
        <p:blipFill rotWithShape="1">
          <a:blip r:embed="rId3" cstate="print">
            <a:alphaModFix/>
          </a:blip>
          <a:srcRect r="17601" b="2"/>
          <a:stretch/>
        </p:blipFill>
        <p:spPr bwMode="auto">
          <a:xfrm>
            <a:off x="6083786" y="-168318"/>
            <a:ext cx="6261330" cy="3932313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4" name="Picture 3" descr="E:\state Epidemiologist\Kanti\IHIP Roll-Out\IHIP_2019\Pics\83c6f6eb-c93d-45cf-be7e-a11ea2bea08b.JPG"/>
          <p:cNvPicPr/>
          <p:nvPr/>
        </p:nvPicPr>
        <p:blipFill rotWithShape="1">
          <a:blip r:embed="rId4" cstate="print"/>
          <a:srcRect l="16934" r="6915" b="1"/>
          <a:stretch/>
        </p:blipFill>
        <p:spPr bwMode="auto">
          <a:xfrm>
            <a:off x="6089904" y="2487168"/>
            <a:ext cx="6263640" cy="4215384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868"/>
            <a:ext cx="6553200" cy="13116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Book Antiqua" pitchFamily="18" charset="0"/>
              </a:rPr>
              <a:t>Innovation/Activities to improve the Quality and Quantity of IHIP reporting</a:t>
            </a:r>
            <a:endParaRPr lang="en-IN" sz="28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997" y="1845589"/>
            <a:ext cx="4803637" cy="421538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Book Antiqua" pitchFamily="18" charset="0"/>
              </a:rPr>
              <a:t>Fortnightly/Monthly Monitoring  of IHIP implementation at the Block level meetings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Book Antiqua" pitchFamily="18" charset="0"/>
              </a:rPr>
              <a:t>Dedicated involvement of SSU &amp; DSU staffs in the Implementation of IHIP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Book Antiqua" pitchFamily="18" charset="0"/>
              </a:rPr>
              <a:t>State/District/Block level WhatsApp groups for immediate response and to ensure daily reporting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Book Antiqua" pitchFamily="18" charset="0"/>
              </a:rPr>
              <a:t>Regular visits to Health Facilities by Epidemiologists, Data Managers and identified Nodal Officers of IHIP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Book Antiqua" pitchFamily="18" charset="0"/>
              </a:rPr>
              <a:t>Link:</a:t>
            </a:r>
            <a:r>
              <a:rPr lang="en-IN" sz="2400" dirty="0">
                <a:solidFill>
                  <a:srgbClr val="000000"/>
                </a:solidFill>
                <a:latin typeface="Book Antiqua" pitchFamily="18" charset="0"/>
                <a:hlinkClick r:id="rId6"/>
              </a:rPr>
              <a:t>https://idsp.nhp.gov.in/#!/</a:t>
            </a:r>
            <a:endParaRPr lang="en-US" sz="2400" dirty="0">
              <a:solidFill>
                <a:srgbClr val="0000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</a:pPr>
            <a:endParaRPr lang="en-IN" sz="24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28</a:t>
            </a:fld>
            <a:endParaRPr lang="en-US">
              <a:latin typeface="Book Antiqua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752600" y="6356351"/>
            <a:ext cx="89154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Book Antiqua" pitchFamily="18" charset="0"/>
              </a:rPr>
              <a:t>18/11/2019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Book Antiqua" pitchFamily="18" charset="0"/>
              </a:rPr>
              <a:t>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201400" cy="4525963"/>
          </a:xfrm>
        </p:spPr>
        <p:txBody>
          <a:bodyPr>
            <a:normAutofit fontScale="92500" lnSpcReduction="10000"/>
          </a:bodyPr>
          <a:lstStyle/>
          <a:p>
            <a:r>
              <a:rPr lang="en-IN" dirty="0">
                <a:latin typeface="Book Antiqua" pitchFamily="18" charset="0"/>
              </a:rPr>
              <a:t>GIS is the strength of IHIP with different </a:t>
            </a:r>
            <a:r>
              <a:rPr lang="en-IN">
                <a:latin typeface="Book Antiqua" pitchFamily="18" charset="0"/>
              </a:rPr>
              <a:t>features and </a:t>
            </a:r>
            <a:r>
              <a:rPr lang="en-IN" dirty="0">
                <a:latin typeface="Book Antiqua" pitchFamily="18" charset="0"/>
              </a:rPr>
              <a:t>real-time data for timely action.</a:t>
            </a:r>
          </a:p>
          <a:p>
            <a:r>
              <a:rPr lang="en-IN" dirty="0">
                <a:latin typeface="Book Antiqua" pitchFamily="18" charset="0"/>
              </a:rPr>
              <a:t>User can customize the tool according to state specific requirements</a:t>
            </a:r>
          </a:p>
          <a:p>
            <a:r>
              <a:rPr lang="en-IN" dirty="0">
                <a:latin typeface="Book Antiqua" pitchFamily="18" charset="0"/>
              </a:rPr>
              <a:t>The IHIP is a great tool for Surveillance activities of Communicable &amp; Non communicable Diseases</a:t>
            </a:r>
          </a:p>
          <a:p>
            <a:r>
              <a:rPr lang="en-IN" dirty="0">
                <a:latin typeface="Book Antiqua" pitchFamily="18" charset="0"/>
              </a:rPr>
              <a:t>Aids in decision making and allocation of resources</a:t>
            </a:r>
          </a:p>
          <a:p>
            <a:pPr>
              <a:buNone/>
            </a:pPr>
            <a:r>
              <a:rPr lang="en-IN" b="1" dirty="0">
                <a:latin typeface="Book Antiqua" pitchFamily="18" charset="0"/>
              </a:rPr>
              <a:t>Acknowledgement:</a:t>
            </a:r>
          </a:p>
          <a:p>
            <a:pPr>
              <a:buNone/>
            </a:pPr>
            <a:r>
              <a:rPr lang="en-IN" dirty="0">
                <a:latin typeface="Book Antiqua" pitchFamily="18" charset="0"/>
              </a:rPr>
              <a:t>NCDC-</a:t>
            </a:r>
            <a:r>
              <a:rPr lang="en-IN" dirty="0" err="1">
                <a:latin typeface="Book Antiqua" pitchFamily="18" charset="0"/>
              </a:rPr>
              <a:t>GoI</a:t>
            </a:r>
            <a:r>
              <a:rPr lang="en-IN" dirty="0">
                <a:latin typeface="Book Antiqua" pitchFamily="18" charset="0"/>
              </a:rPr>
              <a:t>, WHO (India &amp; Geneva ), </a:t>
            </a:r>
            <a:r>
              <a:rPr lang="en-IN" dirty="0" err="1">
                <a:latin typeface="Book Antiqua" pitchFamily="18" charset="0"/>
              </a:rPr>
              <a:t>GoK</a:t>
            </a:r>
            <a:endParaRPr lang="en-IN" dirty="0">
              <a:latin typeface="Book Antiqu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8991600" cy="365125"/>
          </a:xfrm>
        </p:spPr>
        <p:txBody>
          <a:bodyPr/>
          <a:lstStyle/>
          <a:p>
            <a:r>
              <a:rPr lang="en-IN" dirty="0"/>
              <a:t>IHIP implementation- Karnataka,  6th National Summit on "Good &amp; Replicable Practices on Public Health care in India, Gujarat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6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Book Antiqua" pitchFamily="18" charset="0"/>
              </a:rPr>
              <a:t>Old and New IDSP portal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454956-9AB8-5C43-8DAC-69141F94382F}"/>
              </a:ext>
            </a:extLst>
          </p:cNvPr>
          <p:cNvSpPr txBox="1">
            <a:spLocks/>
          </p:cNvSpPr>
          <p:nvPr/>
        </p:nvSpPr>
        <p:spPr>
          <a:xfrm>
            <a:off x="6105738" y="1066800"/>
            <a:ext cx="5492496" cy="5431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Book Antiqua" pitchFamily="18" charset="0"/>
              </a:rPr>
              <a:t>New IDSP: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Capture disaggregate data of persons at all levels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Link data from S, P L, EWS 1 and 2 forms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Capture real-time or daily surveillance data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Provide analysis on mobile and electronic devices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Monitor more than 33+ health conditions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Integrate with ongoing surveillance programs</a:t>
            </a:r>
          </a:p>
          <a:p>
            <a:endParaRPr lang="en-US" sz="2400" dirty="0">
              <a:latin typeface="Book Antiqua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686BE5-490A-5F4E-B1B9-564AD249E3F1}"/>
              </a:ext>
            </a:extLst>
          </p:cNvPr>
          <p:cNvSpPr txBox="1">
            <a:spLocks/>
          </p:cNvSpPr>
          <p:nvPr/>
        </p:nvSpPr>
        <p:spPr>
          <a:xfrm>
            <a:off x="627413" y="1143000"/>
            <a:ext cx="5480304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Book Antiqua" pitchFamily="18" charset="0"/>
              </a:rPr>
              <a:t>Old IDSP: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Capture aggregate data only 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Paper-based data collection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Not to link data from S, P and L forms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Weekly surveillance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Monitor only 13 health conditions</a:t>
            </a:r>
          </a:p>
          <a:p>
            <a:endParaRPr lang="en-US" sz="2400" dirty="0">
              <a:latin typeface="Book Antiqua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3</a:t>
            </a:fld>
            <a:endParaRPr lang="en-US">
              <a:latin typeface="Book Antiqua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52600" y="6356351"/>
            <a:ext cx="89916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Book Antiqua" pitchFamily="18" charset="0"/>
              </a:rPr>
              <a:t>18/11/2019</a:t>
            </a:r>
            <a:endParaRPr lang="en-US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thank you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9129527" cy="6858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30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24600"/>
            <a:ext cx="90678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Book Antiqua" pitchFamily="18" charset="0"/>
              </a:rPr>
              <a:t>18/11/2019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381000"/>
            <a:ext cx="10515600" cy="857251"/>
          </a:xfrm>
        </p:spPr>
        <p:txBody>
          <a:bodyPr>
            <a:noAutofit/>
          </a:bodyPr>
          <a:lstStyle/>
          <a:p>
            <a:r>
              <a:rPr lang="en-US" sz="4400" dirty="0">
                <a:latin typeface="Book Antiqua" pitchFamily="18" charset="0"/>
              </a:rPr>
              <a:t>Geospatial Information Platform </a:t>
            </a:r>
            <a:br>
              <a:rPr lang="en-US" sz="4400" dirty="0">
                <a:latin typeface="Book Antiqua" pitchFamily="18" charset="0"/>
              </a:rPr>
            </a:br>
            <a:endParaRPr lang="en-US" sz="4400" dirty="0"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744200" cy="4419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>
                <a:latin typeface="Book Antiqua" pitchFamily="18" charset="0"/>
              </a:rPr>
              <a:t>The Integrated Health Information Platform provides the</a:t>
            </a:r>
            <a:r>
              <a:rPr lang="en-US" dirty="0">
                <a:latin typeface="Book Antiqua" pitchFamily="18" charset="0"/>
              </a:rPr>
              <a:t> </a:t>
            </a:r>
            <a:r>
              <a:rPr lang="en-US" b="1" dirty="0">
                <a:latin typeface="Book Antiqua" pitchFamily="18" charset="0"/>
              </a:rPr>
              <a:t>ability</a:t>
            </a:r>
            <a:r>
              <a:rPr lang="en-US" dirty="0">
                <a:latin typeface="Book Antiqua" pitchFamily="18" charset="0"/>
              </a:rPr>
              <a:t> </a:t>
            </a:r>
            <a:r>
              <a:rPr lang="en-US" b="1" dirty="0">
                <a:latin typeface="Book Antiqua" pitchFamily="18" charset="0"/>
              </a:rPr>
              <a:t>to: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integrate data sources from </a:t>
            </a:r>
            <a:r>
              <a:rPr lang="en-US" sz="2400" b="1" dirty="0">
                <a:latin typeface="Book Antiqua" pitchFamily="18" charset="0"/>
              </a:rPr>
              <a:t>Public</a:t>
            </a:r>
            <a:r>
              <a:rPr lang="en-US" sz="2400" dirty="0">
                <a:latin typeface="Book Antiqua" pitchFamily="18" charset="0"/>
              </a:rPr>
              <a:t> and </a:t>
            </a:r>
            <a:r>
              <a:rPr lang="en-US" sz="2400" b="1" dirty="0">
                <a:latin typeface="Book Antiqua" pitchFamily="18" charset="0"/>
              </a:rPr>
              <a:t>Private</a:t>
            </a:r>
            <a:r>
              <a:rPr lang="en-US" sz="2400" dirty="0">
                <a:latin typeface="Book Antiqua" pitchFamily="18" charset="0"/>
              </a:rPr>
              <a:t> sector facilities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describe and analyze geographic variations in diseases in the context of demographic, environmental, behavioral, socioeconomic, genetic, and infectious risk factors</a:t>
            </a:r>
          </a:p>
          <a:p>
            <a:pPr lvl="1"/>
            <a:r>
              <a:rPr lang="en-US" sz="2400" dirty="0">
                <a:latin typeface="Book Antiqua" pitchFamily="18" charset="0"/>
              </a:rPr>
              <a:t>interpret geographic correlations of persons with their socioeconomic and demographics attributes</a:t>
            </a:r>
          </a:p>
          <a:p>
            <a:pPr lvl="1"/>
            <a:endParaRPr lang="en-US" sz="2400" dirty="0">
              <a:latin typeface="Book Antiqua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B1B604-4628-4B7E-87E1-F5F5D90752C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rPr>
              <a:pPr algn="r"/>
              <a:t>4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28800" y="6356352"/>
            <a:ext cx="8686800" cy="365125"/>
          </a:xfrm>
        </p:spPr>
        <p:txBody>
          <a:bodyPr/>
          <a:lstStyle/>
          <a:p>
            <a:pPr algn="ctr"/>
            <a:r>
              <a:rPr lang="en-IN" sz="120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rPr>
              <a:t>18/11/2019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Book Antiqua" pitchFamily="18" charset="0"/>
              </a:rPr>
              <a:t>New IDSP is a </a:t>
            </a:r>
            <a:r>
              <a:rPr lang="en-US" sz="4400" i="1" dirty="0">
                <a:latin typeface="Book Antiqua" pitchFamily="18" charset="0"/>
              </a:rPr>
              <a:t>System of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191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Book Antiqua" pitchFamily="18" charset="0"/>
              </a:rPr>
              <a:t>Architecture is based on </a:t>
            </a:r>
            <a:r>
              <a:rPr lang="en-US" b="1" dirty="0" err="1">
                <a:latin typeface="Book Antiqua" pitchFamily="18" charset="0"/>
              </a:rPr>
              <a:t>eGovernance</a:t>
            </a:r>
            <a:r>
              <a:rPr lang="en-US" b="1" dirty="0">
                <a:latin typeface="Book Antiqua" pitchFamily="18" charset="0"/>
              </a:rPr>
              <a:t> Data and Information Standards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Book Antiqua" pitchFamily="18" charset="0"/>
              </a:rPr>
              <a:t>A java-based </a:t>
            </a:r>
            <a:r>
              <a:rPr lang="en-US" dirty="0" err="1">
                <a:latin typeface="Book Antiqua" pitchFamily="18" charset="0"/>
              </a:rPr>
              <a:t>programme</a:t>
            </a:r>
            <a:endParaRPr lang="en-US" dirty="0">
              <a:latin typeface="Book Antiqu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Book Antiqua" pitchFamily="18" charset="0"/>
              </a:rPr>
              <a:t>Ability to connect with </a:t>
            </a:r>
            <a:r>
              <a:rPr lang="en-US" dirty="0" err="1">
                <a:latin typeface="Book Antiqua" pitchFamily="18" charset="0"/>
              </a:rPr>
              <a:t>eHospital</a:t>
            </a:r>
            <a:r>
              <a:rPr lang="en-US" dirty="0">
                <a:latin typeface="Book Antiqua" pitchFamily="18" charset="0"/>
              </a:rPr>
              <a:t> Systems and the new Health Management Information System.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Book Antiqua" pitchFamily="18" charset="0"/>
              </a:rPr>
              <a:t>Ability to connect with public and private hospitals, laboratories, and research centers under one platform to exchange health data.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B1B604-4628-4B7E-87E1-F5F5D90752C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rPr>
              <a:pPr algn="r"/>
              <a:t>5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52600" y="6356352"/>
            <a:ext cx="8839200" cy="365125"/>
          </a:xfrm>
        </p:spPr>
        <p:txBody>
          <a:bodyPr/>
          <a:lstStyle/>
          <a:p>
            <a:pPr algn="ctr"/>
            <a:r>
              <a:rPr lang="en-IN" sz="120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IN" sz="1200" dirty="0">
              <a:solidFill>
                <a:schemeClr val="tx1">
                  <a:tint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9601200" cy="365125"/>
          </a:xfrm>
        </p:spPr>
        <p:txBody>
          <a:bodyPr/>
          <a:lstStyle/>
          <a:p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21909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30"/>
          <p:cNvSpPr>
            <a:spLocks noGrp="1" noChangeArrowheads="1"/>
          </p:cNvSpPr>
          <p:nvPr>
            <p:ph type="title"/>
          </p:nvPr>
        </p:nvSpPr>
        <p:spPr>
          <a:xfrm>
            <a:off x="8435976" y="4762500"/>
            <a:ext cx="1693863" cy="63023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latin typeface="Book Antiqua" pitchFamily="18" charset="0"/>
                <a:ea typeface="ＭＳ Ｐゴシック" charset="0"/>
              </a:rPr>
              <a:t>State</a:t>
            </a:r>
            <a:br>
              <a:rPr lang="en-US" sz="2400" dirty="0">
                <a:latin typeface="Book Antiqua" pitchFamily="18" charset="0"/>
                <a:ea typeface="ＭＳ Ｐゴシック" charset="0"/>
              </a:rPr>
            </a:br>
            <a:r>
              <a:rPr lang="en-US" sz="1600" dirty="0">
                <a:latin typeface="Book Antiqua" pitchFamily="18" charset="0"/>
                <a:ea typeface="ＭＳ Ｐゴシック" charset="0"/>
              </a:rPr>
              <a:t>(36 States/UTs)</a:t>
            </a:r>
          </a:p>
        </p:txBody>
      </p:sp>
      <p:pic>
        <p:nvPicPr>
          <p:cNvPr id="24965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4429126"/>
            <a:ext cx="957262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9651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3425" y="3362326"/>
            <a:ext cx="1417638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9651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225" y="2219325"/>
            <a:ext cx="13335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9651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26" y="1174751"/>
            <a:ext cx="925513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96522" name="Rectangle 10"/>
          <p:cNvSpPr>
            <a:spLocks noChangeArrowheads="1"/>
          </p:cNvSpPr>
          <p:nvPr/>
        </p:nvSpPr>
        <p:spPr bwMode="auto">
          <a:xfrm>
            <a:off x="3989388" y="2297114"/>
            <a:ext cx="317426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latin typeface="Book Antiqua" pitchFamily="18" charset="0"/>
              </a:rPr>
              <a:t>Block PHC</a:t>
            </a:r>
            <a:br>
              <a:rPr lang="en-US" dirty="0">
                <a:latin typeface="Book Antiqua" pitchFamily="18" charset="0"/>
              </a:rPr>
            </a:br>
            <a:r>
              <a:rPr lang="en-US" i="1" dirty="0">
                <a:latin typeface="Book Antiqua" pitchFamily="18" charset="0"/>
              </a:rPr>
              <a:t>or</a:t>
            </a:r>
            <a:r>
              <a:rPr lang="en-US" dirty="0">
                <a:latin typeface="Book Antiqua" pitchFamily="18" charset="0"/>
              </a:rPr>
              <a:t> Community Health Center</a:t>
            </a:r>
          </a:p>
          <a:p>
            <a:pPr algn="l">
              <a:defRPr/>
            </a:pPr>
            <a:r>
              <a:rPr lang="en-US" sz="1000" dirty="0">
                <a:latin typeface="Book Antiqua" pitchFamily="18" charset="0"/>
              </a:rPr>
              <a:t>(Medical Doctor + helper) </a:t>
            </a:r>
          </a:p>
        </p:txBody>
      </p:sp>
      <p:sp>
        <p:nvSpPr>
          <p:cNvPr id="2496523" name="Rectangle 11"/>
          <p:cNvSpPr>
            <a:spLocks noChangeArrowheads="1"/>
          </p:cNvSpPr>
          <p:nvPr/>
        </p:nvSpPr>
        <p:spPr bwMode="auto">
          <a:xfrm>
            <a:off x="3989388" y="1149351"/>
            <a:ext cx="317341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Book Antiqua" pitchFamily="18" charset="0"/>
              </a:rPr>
              <a:t>Sub Center</a:t>
            </a:r>
            <a:br>
              <a:rPr lang="en-US" dirty="0">
                <a:latin typeface="Book Antiqua" pitchFamily="18" charset="0"/>
              </a:rPr>
            </a:br>
            <a:r>
              <a:rPr lang="en-US" dirty="0">
                <a:latin typeface="Book Antiqua" pitchFamily="18" charset="0"/>
              </a:rPr>
              <a:t>Primary Health Center</a:t>
            </a:r>
          </a:p>
          <a:p>
            <a:pPr algn="l">
              <a:defRPr/>
            </a:pPr>
            <a:r>
              <a:rPr lang="en-US" sz="1000" dirty="0">
                <a:latin typeface="Book Antiqua" pitchFamily="18" charset="0"/>
              </a:rPr>
              <a:t>(Auxiliary Nurse Midwife, or Male Health Worker)</a:t>
            </a:r>
          </a:p>
        </p:txBody>
      </p:sp>
      <p:sp>
        <p:nvSpPr>
          <p:cNvPr id="2496524" name="Rectangle 12"/>
          <p:cNvSpPr>
            <a:spLocks noChangeArrowheads="1"/>
          </p:cNvSpPr>
          <p:nvPr/>
        </p:nvSpPr>
        <p:spPr bwMode="auto">
          <a:xfrm>
            <a:off x="3981451" y="3446463"/>
            <a:ext cx="277031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latin typeface="Book Antiqua" pitchFamily="18" charset="0"/>
              </a:rPr>
              <a:t>District Surveillance Unit</a:t>
            </a:r>
            <a:br>
              <a:rPr lang="en-US" dirty="0">
                <a:latin typeface="Book Antiqua" pitchFamily="18" charset="0"/>
              </a:rPr>
            </a:br>
            <a:r>
              <a:rPr lang="en-US" sz="1000" dirty="0">
                <a:latin typeface="Book Antiqua" pitchFamily="18" charset="0"/>
              </a:rPr>
              <a:t>(District Surveillance Officer, </a:t>
            </a:r>
            <a:br>
              <a:rPr lang="en-US" sz="1000" dirty="0">
                <a:latin typeface="Book Antiqua" pitchFamily="18" charset="0"/>
              </a:rPr>
            </a:br>
            <a:r>
              <a:rPr lang="en-US" sz="1000" dirty="0">
                <a:latin typeface="Book Antiqua" pitchFamily="18" charset="0"/>
              </a:rPr>
              <a:t>Data Manager, Data Entry Operator)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2496525" name="Rectangle 13"/>
          <p:cNvSpPr>
            <a:spLocks noChangeArrowheads="1"/>
          </p:cNvSpPr>
          <p:nvPr/>
        </p:nvSpPr>
        <p:spPr bwMode="auto">
          <a:xfrm>
            <a:off x="4008439" y="4552951"/>
            <a:ext cx="25715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latin typeface="Book Antiqua" pitchFamily="18" charset="0"/>
              </a:rPr>
              <a:t>State Surveillance Unit </a:t>
            </a:r>
          </a:p>
          <a:p>
            <a:pPr algn="l">
              <a:defRPr/>
            </a:pPr>
            <a:r>
              <a:rPr lang="en-US" sz="1000" dirty="0">
                <a:latin typeface="Book Antiqua" pitchFamily="18" charset="0"/>
              </a:rPr>
              <a:t>(State Surveillance Officer, </a:t>
            </a:r>
            <a:br>
              <a:rPr lang="en-US" sz="1000" dirty="0">
                <a:latin typeface="Book Antiqua" pitchFamily="18" charset="0"/>
              </a:rPr>
            </a:br>
            <a:r>
              <a:rPr lang="en-US" sz="1000" dirty="0">
                <a:latin typeface="Book Antiqua" pitchFamily="18" charset="0"/>
              </a:rPr>
              <a:t>Data Manager, Data Entry Operator)</a:t>
            </a:r>
          </a:p>
          <a:p>
            <a:pPr algn="l">
              <a:defRPr/>
            </a:pPr>
            <a:endParaRPr lang="en-US" sz="1000" dirty="0">
              <a:latin typeface="Book Antiqua" pitchFamily="18" charset="0"/>
            </a:endParaRPr>
          </a:p>
        </p:txBody>
      </p:sp>
      <p:sp>
        <p:nvSpPr>
          <p:cNvPr id="2496527" name="Line 15"/>
          <p:cNvSpPr>
            <a:spLocks noChangeShapeType="1"/>
          </p:cNvSpPr>
          <p:nvPr/>
        </p:nvSpPr>
        <p:spPr bwMode="auto">
          <a:xfrm>
            <a:off x="3962400" y="1162051"/>
            <a:ext cx="0" cy="4772025"/>
          </a:xfrm>
          <a:prstGeom prst="line">
            <a:avLst/>
          </a:prstGeom>
          <a:noFill/>
          <a:ln w="31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Book Antiqua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588001" y="1062038"/>
            <a:ext cx="2555875" cy="798512"/>
            <a:chOff x="2560" y="669"/>
            <a:chExt cx="1610" cy="503"/>
          </a:xfrm>
        </p:grpSpPr>
        <p:sp>
          <p:nvSpPr>
            <p:cNvPr id="2496531" name="Line 19"/>
            <p:cNvSpPr>
              <a:spLocks noChangeShapeType="1"/>
            </p:cNvSpPr>
            <p:nvPr/>
          </p:nvSpPr>
          <p:spPr bwMode="auto">
            <a:xfrm>
              <a:off x="2560" y="798"/>
              <a:ext cx="10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32" name="Line 20"/>
            <p:cNvSpPr>
              <a:spLocks noChangeShapeType="1"/>
            </p:cNvSpPr>
            <p:nvPr/>
          </p:nvSpPr>
          <p:spPr bwMode="auto">
            <a:xfrm>
              <a:off x="3604" y="802"/>
              <a:ext cx="190" cy="2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33" name="Line 21"/>
            <p:cNvSpPr>
              <a:spLocks noChangeShapeType="1"/>
            </p:cNvSpPr>
            <p:nvPr/>
          </p:nvSpPr>
          <p:spPr bwMode="auto">
            <a:xfrm>
              <a:off x="3600" y="794"/>
              <a:ext cx="414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34" name="Line 22"/>
            <p:cNvSpPr>
              <a:spLocks noChangeShapeType="1"/>
            </p:cNvSpPr>
            <p:nvPr/>
          </p:nvSpPr>
          <p:spPr bwMode="auto">
            <a:xfrm>
              <a:off x="3602" y="796"/>
              <a:ext cx="330" cy="3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35" name="Line 23"/>
            <p:cNvSpPr>
              <a:spLocks noChangeShapeType="1"/>
            </p:cNvSpPr>
            <p:nvPr/>
          </p:nvSpPr>
          <p:spPr bwMode="auto">
            <a:xfrm>
              <a:off x="3600" y="796"/>
              <a:ext cx="562" cy="7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36" name="Line 24"/>
            <p:cNvSpPr>
              <a:spLocks noChangeShapeType="1"/>
            </p:cNvSpPr>
            <p:nvPr/>
          </p:nvSpPr>
          <p:spPr bwMode="auto">
            <a:xfrm>
              <a:off x="3604" y="796"/>
              <a:ext cx="566" cy="2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37" name="Rectangle 25"/>
            <p:cNvSpPr>
              <a:spLocks noChangeArrowheads="1"/>
            </p:cNvSpPr>
            <p:nvPr/>
          </p:nvSpPr>
          <p:spPr bwMode="auto">
            <a:xfrm>
              <a:off x="2775" y="669"/>
              <a:ext cx="820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>
                  <a:latin typeface="Book Antiqua" pitchFamily="18" charset="0"/>
                </a:rPr>
                <a:t>Weekly household</a:t>
              </a:r>
            </a:p>
            <a:p>
              <a:pPr>
                <a:defRPr/>
              </a:pPr>
              <a:r>
                <a:rPr lang="en-US" sz="1000">
                  <a:latin typeface="Book Antiqua" pitchFamily="18" charset="0"/>
                </a:rPr>
                <a:t>visits to collect data</a:t>
              </a: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2062164" y="2309812"/>
            <a:ext cx="1685925" cy="909638"/>
            <a:chOff x="363" y="1383"/>
            <a:chExt cx="1062" cy="573"/>
          </a:xfrm>
        </p:grpSpPr>
        <p:grpSp>
          <p:nvGrpSpPr>
            <p:cNvPr id="5" name="Group 56"/>
            <p:cNvGrpSpPr>
              <a:grpSpLocks/>
            </p:cNvGrpSpPr>
            <p:nvPr/>
          </p:nvGrpSpPr>
          <p:grpSpPr bwMode="auto">
            <a:xfrm>
              <a:off x="641" y="1383"/>
              <a:ext cx="524" cy="573"/>
              <a:chOff x="317" y="1528"/>
              <a:chExt cx="524" cy="396"/>
            </a:xfrm>
          </p:grpSpPr>
          <p:graphicFrame>
            <p:nvGraphicFramePr>
              <p:cNvPr id="46134" name="Object 57"/>
              <p:cNvGraphicFramePr>
                <a:graphicFrameLocks noChangeAspect="1"/>
              </p:cNvGraphicFramePr>
              <p:nvPr/>
            </p:nvGraphicFramePr>
            <p:xfrm>
              <a:off x="401" y="1528"/>
              <a:ext cx="351" cy="3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50" name="Visio" r:id="rId8" imgW="1128600" imgH="991768" progId="">
                      <p:embed/>
                    </p:oleObj>
                  </mc:Choice>
                  <mc:Fallback>
                    <p:oleObj name="Visio" r:id="rId8" imgW="1128600" imgH="991768" progId="">
                      <p:embed/>
                      <p:pic>
                        <p:nvPicPr>
                          <p:cNvPr id="0" name="Picture 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1" y="1528"/>
                            <a:ext cx="351" cy="3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96570" name="Rectangle 58"/>
              <p:cNvSpPr>
                <a:spLocks noChangeArrowheads="1"/>
              </p:cNvSpPr>
              <p:nvPr/>
            </p:nvSpPr>
            <p:spPr bwMode="auto">
              <a:xfrm>
                <a:off x="317" y="1824"/>
                <a:ext cx="524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latin typeface="Book Antiqua" pitchFamily="18" charset="0"/>
                  </a:rPr>
                  <a:t>Paper Forms</a:t>
                </a:r>
              </a:p>
            </p:txBody>
          </p:sp>
        </p:grpSp>
        <p:sp>
          <p:nvSpPr>
            <p:cNvPr id="2496539" name="Rectangle 27"/>
            <p:cNvSpPr>
              <a:spLocks noChangeArrowheads="1"/>
            </p:cNvSpPr>
            <p:nvPr/>
          </p:nvSpPr>
          <p:spPr bwMode="auto">
            <a:xfrm>
              <a:off x="363" y="1538"/>
              <a:ext cx="1062" cy="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900">
                  <a:latin typeface="Book Antiqua" pitchFamily="18" charset="0"/>
                </a:rPr>
                <a:t>One consolidated </a:t>
              </a:r>
              <a:r>
                <a:rPr lang="ja-JP" altLang="en-US" sz="900">
                  <a:latin typeface="Book Antiqua" pitchFamily="18" charset="0"/>
                </a:rPr>
                <a:t>“</a:t>
              </a:r>
              <a:r>
                <a:rPr lang="en-US" sz="900">
                  <a:latin typeface="Book Antiqua" pitchFamily="18" charset="0"/>
                </a:rPr>
                <a:t>P</a:t>
              </a:r>
              <a:r>
                <a:rPr lang="ja-JP" altLang="en-US" sz="900">
                  <a:latin typeface="Book Antiqua" pitchFamily="18" charset="0"/>
                </a:rPr>
                <a:t>”</a:t>
              </a:r>
              <a:r>
                <a:rPr lang="en-US" sz="900">
                  <a:latin typeface="Book Antiqua" pitchFamily="18" charset="0"/>
                </a:rPr>
                <a:t> form/PHC/week + </a:t>
              </a:r>
              <a:r>
                <a:rPr lang="ja-JP" altLang="en-US" sz="900">
                  <a:latin typeface="Book Antiqua" pitchFamily="18" charset="0"/>
                </a:rPr>
                <a:t>“</a:t>
              </a:r>
              <a:r>
                <a:rPr lang="en-US" sz="900">
                  <a:latin typeface="Book Antiqua" pitchFamily="18" charset="0"/>
                </a:rPr>
                <a:t>L</a:t>
              </a:r>
              <a:r>
                <a:rPr lang="ja-JP" altLang="en-US" sz="900">
                  <a:latin typeface="Book Antiqua" pitchFamily="18" charset="0"/>
                </a:rPr>
                <a:t>”</a:t>
              </a:r>
              <a:r>
                <a:rPr lang="en-US" sz="900">
                  <a:latin typeface="Book Antiqua" pitchFamily="18" charset="0"/>
                </a:rPr>
                <a:t> forms</a:t>
              </a:r>
            </a:p>
          </p:txBody>
        </p:sp>
      </p:grpSp>
      <p:sp>
        <p:nvSpPr>
          <p:cNvPr id="2496542" name="Line 30"/>
          <p:cNvSpPr>
            <a:spLocks noChangeShapeType="1"/>
          </p:cNvSpPr>
          <p:nvPr/>
        </p:nvSpPr>
        <p:spPr bwMode="auto">
          <a:xfrm>
            <a:off x="5705476" y="3006725"/>
            <a:ext cx="16478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Book Antiqua" pitchFamily="18" charset="0"/>
            </a:endParaRPr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 rot="17924388">
            <a:off x="7443788" y="2686051"/>
            <a:ext cx="444500" cy="473075"/>
            <a:chOff x="3674" y="1890"/>
            <a:chExt cx="570" cy="298"/>
          </a:xfrm>
        </p:grpSpPr>
        <p:sp>
          <p:nvSpPr>
            <p:cNvPr id="2496544" name="Line 32"/>
            <p:cNvSpPr>
              <a:spLocks noChangeShapeType="1"/>
            </p:cNvSpPr>
            <p:nvPr/>
          </p:nvSpPr>
          <p:spPr bwMode="auto">
            <a:xfrm>
              <a:off x="3685" y="1894"/>
              <a:ext cx="189" cy="2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45" name="Line 33"/>
            <p:cNvSpPr>
              <a:spLocks noChangeShapeType="1"/>
            </p:cNvSpPr>
            <p:nvPr/>
          </p:nvSpPr>
          <p:spPr bwMode="auto">
            <a:xfrm>
              <a:off x="3680" y="1887"/>
              <a:ext cx="413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46" name="Line 34"/>
            <p:cNvSpPr>
              <a:spLocks noChangeShapeType="1"/>
            </p:cNvSpPr>
            <p:nvPr/>
          </p:nvSpPr>
          <p:spPr bwMode="auto">
            <a:xfrm>
              <a:off x="3678" y="1890"/>
              <a:ext cx="564" cy="7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  <p:sp>
          <p:nvSpPr>
            <p:cNvPr id="2496547" name="Line 35"/>
            <p:cNvSpPr>
              <a:spLocks noChangeShapeType="1"/>
            </p:cNvSpPr>
            <p:nvPr/>
          </p:nvSpPr>
          <p:spPr bwMode="auto">
            <a:xfrm>
              <a:off x="3679" y="1890"/>
              <a:ext cx="566" cy="2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</p:grpSp>
      <p:sp>
        <p:nvSpPr>
          <p:cNvPr id="2496548" name="Rectangle 36"/>
          <p:cNvSpPr>
            <a:spLocks noChangeArrowheads="1"/>
          </p:cNvSpPr>
          <p:nvPr/>
        </p:nvSpPr>
        <p:spPr bwMode="auto">
          <a:xfrm>
            <a:off x="6046788" y="2851150"/>
            <a:ext cx="130175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latin typeface="Book Antiqua" pitchFamily="18" charset="0"/>
              </a:rPr>
              <a:t>B-PHC or CHC data collected from PHCs</a:t>
            </a:r>
          </a:p>
        </p:txBody>
      </p: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2074864" y="3514725"/>
            <a:ext cx="1889125" cy="649288"/>
            <a:chOff x="347" y="2214"/>
            <a:chExt cx="1190" cy="409"/>
          </a:xfrm>
        </p:grpSpPr>
        <p:sp>
          <p:nvSpPr>
            <p:cNvPr id="2496549" name="Rectangle 37"/>
            <p:cNvSpPr>
              <a:spLocks noChangeArrowheads="1"/>
            </p:cNvSpPr>
            <p:nvPr/>
          </p:nvSpPr>
          <p:spPr bwMode="auto">
            <a:xfrm>
              <a:off x="806" y="2231"/>
              <a:ext cx="731" cy="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Book Antiqua" pitchFamily="18" charset="0"/>
                </a:rPr>
                <a:t>Paper forms are converted to electronic data</a:t>
              </a:r>
            </a:p>
          </p:txBody>
        </p:sp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347" y="2214"/>
              <a:ext cx="538" cy="409"/>
              <a:chOff x="257" y="2142"/>
              <a:chExt cx="538" cy="409"/>
            </a:xfrm>
          </p:grpSpPr>
          <p:graphicFrame>
            <p:nvGraphicFramePr>
              <p:cNvPr id="46126" name="Object 49"/>
              <p:cNvGraphicFramePr>
                <a:graphicFrameLocks noChangeAspect="1"/>
              </p:cNvGraphicFramePr>
              <p:nvPr/>
            </p:nvGraphicFramePr>
            <p:xfrm>
              <a:off x="378" y="2142"/>
              <a:ext cx="276" cy="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51" name="Visio" r:id="rId10" imgW="266220" imgH="266341" progId="">
                      <p:embed/>
                    </p:oleObj>
                  </mc:Choice>
                  <mc:Fallback>
                    <p:oleObj name="Visio" r:id="rId10" imgW="266220" imgH="266341" progId="">
                      <p:embed/>
                      <p:pic>
                        <p:nvPicPr>
                          <p:cNvPr id="0" name="Picture 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8" y="2142"/>
                            <a:ext cx="276" cy="2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96562" name="Rectangle 50"/>
              <p:cNvSpPr>
                <a:spLocks noChangeArrowheads="1"/>
              </p:cNvSpPr>
              <p:nvPr/>
            </p:nvSpPr>
            <p:spPr bwMode="auto">
              <a:xfrm>
                <a:off x="257" y="2406"/>
                <a:ext cx="538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dirty="0">
                    <a:latin typeface="Book Antiqua" pitchFamily="18" charset="0"/>
                  </a:rPr>
                  <a:t>Spreadsheets</a:t>
                </a:r>
              </a:p>
            </p:txBody>
          </p:sp>
        </p:grpSp>
      </p:grp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1965326" y="4757738"/>
            <a:ext cx="1901825" cy="1092200"/>
            <a:chOff x="278" y="2997"/>
            <a:chExt cx="1198" cy="688"/>
          </a:xfrm>
        </p:grpSpPr>
        <p:sp>
          <p:nvSpPr>
            <p:cNvPr id="2496540" name="Rectangle 28"/>
            <p:cNvSpPr>
              <a:spLocks noChangeArrowheads="1"/>
            </p:cNvSpPr>
            <p:nvPr/>
          </p:nvSpPr>
          <p:spPr bwMode="auto">
            <a:xfrm>
              <a:off x="278" y="2997"/>
              <a:ext cx="1198" cy="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Book Antiqua" pitchFamily="18" charset="0"/>
                </a:rPr>
                <a:t>Electronic data, kept in the form of XL sheets or on a DB / </a:t>
              </a:r>
              <a:r>
                <a:rPr lang="en-US" sz="1000" b="1" dirty="0">
                  <a:solidFill>
                    <a:srgbClr val="FF0000"/>
                  </a:solidFill>
                  <a:latin typeface="Book Antiqua" pitchFamily="18" charset="0"/>
                </a:rPr>
                <a:t>Portal</a:t>
              </a:r>
            </a:p>
          </p:txBody>
        </p:sp>
        <p:sp>
          <p:nvSpPr>
            <p:cNvPr id="2496564" name="AutoShape 52"/>
            <p:cNvSpPr>
              <a:spLocks noChangeArrowheads="1"/>
            </p:cNvSpPr>
            <p:nvPr/>
          </p:nvSpPr>
          <p:spPr bwMode="auto">
            <a:xfrm>
              <a:off x="432" y="3258"/>
              <a:ext cx="372" cy="408"/>
            </a:xfrm>
            <a:prstGeom prst="can">
              <a:avLst>
                <a:gd name="adj" fmla="val 27419"/>
              </a:avLst>
            </a:prstGeom>
            <a:solidFill>
              <a:srgbClr val="FFFFFF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>
                  <a:latin typeface="Book Antiqua" pitchFamily="18" charset="0"/>
                </a:rPr>
                <a:t>IDSP</a:t>
              </a:r>
            </a:p>
            <a:p>
              <a:pPr>
                <a:defRPr/>
              </a:pPr>
              <a:r>
                <a:rPr lang="en-US" sz="1000">
                  <a:latin typeface="Book Antiqua" pitchFamily="18" charset="0"/>
                </a:rPr>
                <a:t>Database</a:t>
              </a:r>
            </a:p>
          </p:txBody>
        </p:sp>
        <p:grpSp>
          <p:nvGrpSpPr>
            <p:cNvPr id="10" name="Group 53"/>
            <p:cNvGrpSpPr>
              <a:grpSpLocks/>
            </p:cNvGrpSpPr>
            <p:nvPr/>
          </p:nvGrpSpPr>
          <p:grpSpPr bwMode="auto">
            <a:xfrm>
              <a:off x="845" y="3276"/>
              <a:ext cx="538" cy="409"/>
              <a:chOff x="257" y="2142"/>
              <a:chExt cx="538" cy="409"/>
            </a:xfrm>
          </p:grpSpPr>
          <p:graphicFrame>
            <p:nvGraphicFramePr>
              <p:cNvPr id="46122" name="Object 54"/>
              <p:cNvGraphicFramePr>
                <a:graphicFrameLocks noChangeAspect="1"/>
              </p:cNvGraphicFramePr>
              <p:nvPr/>
            </p:nvGraphicFramePr>
            <p:xfrm>
              <a:off x="378" y="2142"/>
              <a:ext cx="276" cy="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52" name="Visio" r:id="rId12" imgW="266220" imgH="266341" progId="">
                      <p:embed/>
                    </p:oleObj>
                  </mc:Choice>
                  <mc:Fallback>
                    <p:oleObj name="Visio" r:id="rId12" imgW="266220" imgH="266341" progId="">
                      <p:embed/>
                      <p:pic>
                        <p:nvPicPr>
                          <p:cNvPr id="0" name="Picture 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8" y="2142"/>
                            <a:ext cx="276" cy="2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96567" name="Rectangle 55"/>
              <p:cNvSpPr>
                <a:spLocks noChangeArrowheads="1"/>
              </p:cNvSpPr>
              <p:nvPr/>
            </p:nvSpPr>
            <p:spPr bwMode="auto">
              <a:xfrm>
                <a:off x="257" y="2406"/>
                <a:ext cx="538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latin typeface="Book Antiqua" pitchFamily="18" charset="0"/>
                  </a:rPr>
                  <a:t>Spreadsheets</a:t>
                </a:r>
              </a:p>
            </p:txBody>
          </p:sp>
        </p:grpSp>
      </p:grpSp>
      <p:grpSp>
        <p:nvGrpSpPr>
          <p:cNvPr id="11" name="Group 67"/>
          <p:cNvGrpSpPr>
            <a:grpSpLocks/>
          </p:cNvGrpSpPr>
          <p:nvPr/>
        </p:nvGrpSpPr>
        <p:grpSpPr bwMode="auto">
          <a:xfrm>
            <a:off x="2124076" y="1158876"/>
            <a:ext cx="1819275" cy="1008063"/>
            <a:chOff x="378" y="730"/>
            <a:chExt cx="1146" cy="635"/>
          </a:xfrm>
        </p:grpSpPr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647" y="730"/>
              <a:ext cx="524" cy="635"/>
              <a:chOff x="317" y="1528"/>
              <a:chExt cx="524" cy="384"/>
            </a:xfrm>
          </p:grpSpPr>
          <p:graphicFrame>
            <p:nvGraphicFramePr>
              <p:cNvPr id="46117" name="Object 44"/>
              <p:cNvGraphicFramePr>
                <a:graphicFrameLocks noChangeAspect="1"/>
              </p:cNvGraphicFramePr>
              <p:nvPr/>
            </p:nvGraphicFramePr>
            <p:xfrm>
              <a:off x="401" y="1528"/>
              <a:ext cx="351" cy="3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53" name="Visio" r:id="rId13" imgW="1128600" imgH="991768" progId="">
                      <p:embed/>
                    </p:oleObj>
                  </mc:Choice>
                  <mc:Fallback>
                    <p:oleObj name="Visio" r:id="rId13" imgW="1128600" imgH="991768" progId="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1" y="1528"/>
                            <a:ext cx="351" cy="3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96557" name="Rectangle 45"/>
              <p:cNvSpPr>
                <a:spLocks noChangeArrowheads="1"/>
              </p:cNvSpPr>
              <p:nvPr/>
            </p:nvSpPr>
            <p:spPr bwMode="auto">
              <a:xfrm>
                <a:off x="317" y="1824"/>
                <a:ext cx="524" cy="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latin typeface="Book Antiqua" pitchFamily="18" charset="0"/>
                  </a:rPr>
                  <a:t>Paper Forms</a:t>
                </a:r>
              </a:p>
            </p:txBody>
          </p:sp>
        </p:grpSp>
        <p:sp>
          <p:nvSpPr>
            <p:cNvPr id="2496538" name="Rectangle 26"/>
            <p:cNvSpPr>
              <a:spLocks noChangeArrowheads="1"/>
            </p:cNvSpPr>
            <p:nvPr/>
          </p:nvSpPr>
          <p:spPr bwMode="auto">
            <a:xfrm>
              <a:off x="378" y="930"/>
              <a:ext cx="1146" cy="2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900">
                  <a:latin typeface="Book Antiqua" pitchFamily="18" charset="0"/>
                </a:rPr>
                <a:t>One Consolidated </a:t>
              </a:r>
              <a:r>
                <a:rPr lang="ja-JP" altLang="en-US" sz="900">
                  <a:latin typeface="Book Antiqua" pitchFamily="18" charset="0"/>
                </a:rPr>
                <a:t>“</a:t>
              </a:r>
              <a:r>
                <a:rPr lang="en-US" sz="900">
                  <a:latin typeface="Book Antiqua" pitchFamily="18" charset="0"/>
                </a:rPr>
                <a:t>S</a:t>
              </a:r>
              <a:r>
                <a:rPr lang="ja-JP" altLang="en-US" sz="900">
                  <a:latin typeface="Book Antiqua" pitchFamily="18" charset="0"/>
                </a:rPr>
                <a:t>”</a:t>
              </a:r>
              <a:r>
                <a:rPr lang="en-US" sz="900">
                  <a:latin typeface="Book Antiqua" pitchFamily="18" charset="0"/>
                </a:rPr>
                <a:t> Form per Sub-center per week</a:t>
              </a:r>
            </a:p>
          </p:txBody>
        </p:sp>
      </p:grpSp>
      <p:sp>
        <p:nvSpPr>
          <p:cNvPr id="2496573" name="Line 61"/>
          <p:cNvSpPr>
            <a:spLocks noChangeShapeType="1"/>
          </p:cNvSpPr>
          <p:nvPr/>
        </p:nvSpPr>
        <p:spPr bwMode="auto">
          <a:xfrm>
            <a:off x="2876550" y="4152900"/>
            <a:ext cx="0" cy="590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Book Antiqua" pitchFamily="18" charset="0"/>
            </a:endParaRPr>
          </a:p>
        </p:txBody>
      </p:sp>
      <p:sp>
        <p:nvSpPr>
          <p:cNvPr id="2496574" name="Rectangle 62"/>
          <p:cNvSpPr>
            <a:spLocks noChangeArrowheads="1"/>
          </p:cNvSpPr>
          <p:nvPr/>
        </p:nvSpPr>
        <p:spPr bwMode="auto">
          <a:xfrm>
            <a:off x="2355851" y="4313238"/>
            <a:ext cx="1160463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00">
                <a:latin typeface="Book Antiqua" pitchFamily="18" charset="0"/>
              </a:rPr>
              <a:t>Email/Web Entry</a:t>
            </a:r>
          </a:p>
        </p:txBody>
      </p: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1666875" y="1657350"/>
            <a:ext cx="712788" cy="1028700"/>
            <a:chOff x="84" y="1086"/>
            <a:chExt cx="449" cy="648"/>
          </a:xfrm>
        </p:grpSpPr>
        <p:sp>
          <p:nvSpPr>
            <p:cNvPr id="2496576" name="Rectangle 64"/>
            <p:cNvSpPr>
              <a:spLocks noChangeArrowheads="1"/>
            </p:cNvSpPr>
            <p:nvPr/>
          </p:nvSpPr>
          <p:spPr bwMode="auto">
            <a:xfrm>
              <a:off x="84" y="1247"/>
              <a:ext cx="449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900">
                  <a:latin typeface="Book Antiqua" pitchFamily="18" charset="0"/>
                </a:rPr>
                <a:t>Hand</a:t>
              </a:r>
            </a:p>
            <a:p>
              <a:pPr>
                <a:defRPr/>
              </a:pPr>
              <a:r>
                <a:rPr lang="en-US" sz="900">
                  <a:latin typeface="Book Antiqua" pitchFamily="18" charset="0"/>
                </a:rPr>
                <a:t> deliver</a:t>
              </a:r>
            </a:p>
          </p:txBody>
        </p:sp>
        <p:sp>
          <p:nvSpPr>
            <p:cNvPr id="2496583" name="AutoShape 71"/>
            <p:cNvSpPr>
              <a:spLocks noChangeArrowheads="1"/>
            </p:cNvSpPr>
            <p:nvPr/>
          </p:nvSpPr>
          <p:spPr bwMode="auto">
            <a:xfrm>
              <a:off x="114" y="1086"/>
              <a:ext cx="312" cy="648"/>
            </a:xfrm>
            <a:prstGeom prst="curvedRightArrow">
              <a:avLst>
                <a:gd name="adj1" fmla="val 41538"/>
                <a:gd name="adj2" fmla="val 83077"/>
                <a:gd name="adj3" fmla="val 33333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</p:grpSp>
      <p:grpSp>
        <p:nvGrpSpPr>
          <p:cNvPr id="14" name="Group 73"/>
          <p:cNvGrpSpPr>
            <a:grpSpLocks/>
          </p:cNvGrpSpPr>
          <p:nvPr/>
        </p:nvGrpSpPr>
        <p:grpSpPr bwMode="auto">
          <a:xfrm>
            <a:off x="1666875" y="2924175"/>
            <a:ext cx="712788" cy="1028700"/>
            <a:chOff x="84" y="1086"/>
            <a:chExt cx="449" cy="648"/>
          </a:xfrm>
        </p:grpSpPr>
        <p:sp>
          <p:nvSpPr>
            <p:cNvPr id="2496586" name="Rectangle 74"/>
            <p:cNvSpPr>
              <a:spLocks noChangeArrowheads="1"/>
            </p:cNvSpPr>
            <p:nvPr/>
          </p:nvSpPr>
          <p:spPr bwMode="auto">
            <a:xfrm>
              <a:off x="84" y="1247"/>
              <a:ext cx="449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900">
                  <a:latin typeface="Book Antiqua" pitchFamily="18" charset="0"/>
                </a:rPr>
                <a:t>Hand</a:t>
              </a:r>
            </a:p>
            <a:p>
              <a:pPr>
                <a:defRPr/>
              </a:pPr>
              <a:r>
                <a:rPr lang="en-US" sz="900">
                  <a:latin typeface="Book Antiqua" pitchFamily="18" charset="0"/>
                </a:rPr>
                <a:t> deliver</a:t>
              </a:r>
            </a:p>
          </p:txBody>
        </p:sp>
        <p:sp>
          <p:nvSpPr>
            <p:cNvPr id="2496587" name="AutoShape 75"/>
            <p:cNvSpPr>
              <a:spLocks noChangeArrowheads="1"/>
            </p:cNvSpPr>
            <p:nvPr/>
          </p:nvSpPr>
          <p:spPr bwMode="auto">
            <a:xfrm>
              <a:off x="114" y="1086"/>
              <a:ext cx="312" cy="648"/>
            </a:xfrm>
            <a:prstGeom prst="curvedRightArrow">
              <a:avLst>
                <a:gd name="adj1" fmla="val 41538"/>
                <a:gd name="adj2" fmla="val 83077"/>
                <a:gd name="adj3" fmla="val 33333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Book Antiqua" pitchFamily="18" charset="0"/>
              </a:endParaRPr>
            </a:p>
          </p:txBody>
        </p:sp>
      </p:grpSp>
      <p:sp>
        <p:nvSpPr>
          <p:cNvPr id="66" name="Rectangle 31"/>
          <p:cNvSpPr>
            <a:spLocks noChangeArrowheads="1"/>
          </p:cNvSpPr>
          <p:nvPr/>
        </p:nvSpPr>
        <p:spPr bwMode="auto">
          <a:xfrm>
            <a:off x="8467726" y="3595689"/>
            <a:ext cx="169386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latin typeface="Book Antiqua" pitchFamily="18" charset="0"/>
              </a:rPr>
              <a:t>District</a:t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1400" b="1" dirty="0">
                <a:latin typeface="Book Antiqua" pitchFamily="18" charset="0"/>
              </a:rPr>
              <a:t>(707)</a:t>
            </a: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8455026" y="2422525"/>
            <a:ext cx="18954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latin typeface="Book Antiqua" pitchFamily="18" charset="0"/>
              </a:rPr>
              <a:t>Sub-district</a:t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1400" b="1" dirty="0">
                <a:latin typeface="Book Antiqua" pitchFamily="18" charset="0"/>
              </a:rPr>
              <a:t>(6267)</a:t>
            </a:r>
          </a:p>
        </p:txBody>
      </p:sp>
      <p:sp>
        <p:nvSpPr>
          <p:cNvPr id="68" name="Rectangle 33"/>
          <p:cNvSpPr>
            <a:spLocks noChangeArrowheads="1"/>
          </p:cNvSpPr>
          <p:nvPr/>
        </p:nvSpPr>
        <p:spPr bwMode="auto">
          <a:xfrm>
            <a:off x="8453439" y="1276350"/>
            <a:ext cx="17811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latin typeface="Book Antiqua" pitchFamily="18" charset="0"/>
              </a:rPr>
              <a:t>Village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b="1" dirty="0">
                <a:latin typeface="Book Antiqua" pitchFamily="18" charset="0"/>
              </a:rPr>
              <a:t>(</a:t>
            </a:r>
            <a:r>
              <a:rPr lang="en-GB" sz="1400" b="1" dirty="0">
                <a:latin typeface="Book Antiqua" pitchFamily="18" charset="0"/>
              </a:rPr>
              <a:t>655075</a:t>
            </a:r>
            <a:r>
              <a:rPr lang="en-US" sz="1400" b="1" dirty="0">
                <a:latin typeface="Book Antiqua" pitchFamily="18" charset="0"/>
              </a:rPr>
              <a:t>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791200" y="3258980"/>
            <a:ext cx="1524000" cy="246221"/>
          </a:xfrm>
          <a:prstGeom prst="rect">
            <a:avLst/>
          </a:prstGeom>
          <a:ln w="12700" cmpd="sng">
            <a:noFill/>
            <a:prstDash val="solid"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0000FF"/>
                </a:solidFill>
                <a:latin typeface="Book Antiqua" pitchFamily="18" charset="0"/>
              </a:rPr>
              <a:t>Laboratory Presence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943600" y="4401980"/>
            <a:ext cx="1524000" cy="246221"/>
          </a:xfrm>
          <a:prstGeom prst="rect">
            <a:avLst/>
          </a:prstGeom>
          <a:ln w="12700" cmpd="sng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00FF"/>
                </a:solidFill>
                <a:latin typeface="Book Antiqua" pitchFamily="18" charset="0"/>
              </a:rPr>
              <a:t>Laboratory Presence</a:t>
            </a:r>
            <a:endParaRPr lang="en-GB" sz="1000" b="1" dirty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943600" y="2133601"/>
            <a:ext cx="1524000" cy="246221"/>
          </a:xfrm>
          <a:prstGeom prst="rect">
            <a:avLst/>
          </a:prstGeom>
          <a:ln w="12700" cmpd="sng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00FF"/>
                </a:solidFill>
                <a:latin typeface="Book Antiqua" pitchFamily="18" charset="0"/>
              </a:rPr>
              <a:t>Laboratory Presence</a:t>
            </a:r>
            <a:endParaRPr lang="en-GB" sz="1000" b="1" dirty="0">
              <a:solidFill>
                <a:srgbClr val="0000FF"/>
              </a:solidFill>
              <a:latin typeface="Book Antiqua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400301" y="3327401"/>
            <a:ext cx="6078537" cy="4929"/>
          </a:xfrm>
          <a:prstGeom prst="line">
            <a:avLst/>
          </a:prstGeom>
          <a:ln w="31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2379664" y="4414672"/>
            <a:ext cx="6078537" cy="4929"/>
          </a:xfrm>
          <a:prstGeom prst="line">
            <a:avLst/>
          </a:prstGeom>
          <a:ln w="31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405064" y="2184401"/>
            <a:ext cx="6078537" cy="4929"/>
          </a:xfrm>
          <a:prstGeom prst="line">
            <a:avLst/>
          </a:prstGeom>
          <a:ln w="31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685803" y="304801"/>
            <a:ext cx="1059179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3200" b="1" dirty="0">
                <a:latin typeface="Book Antiqua" pitchFamily="18" charset="0"/>
              </a:rPr>
              <a:t>Conventional IDSP’s Data Collection Process - Karnataka </a:t>
            </a:r>
            <a:endParaRPr lang="en-US" sz="3200" dirty="0">
              <a:solidFill>
                <a:srgbClr val="7F7F7F"/>
              </a:solidFill>
              <a:latin typeface="Book Antiqua" pitchFamily="18" charset="0"/>
            </a:endParaRPr>
          </a:p>
        </p:txBody>
      </p:sp>
      <p:sp>
        <p:nvSpPr>
          <p:cNvPr id="70" name="Date Placeholder 6"/>
          <p:cNvSpPr txBox="1">
            <a:spLocks/>
          </p:cNvSpPr>
          <p:nvPr/>
        </p:nvSpPr>
        <p:spPr>
          <a:xfrm>
            <a:off x="304800" y="6675437"/>
            <a:ext cx="16002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71" name="Date Placeholder 6"/>
          <p:cNvSpPr txBox="1">
            <a:spLocks/>
          </p:cNvSpPr>
          <p:nvPr/>
        </p:nvSpPr>
        <p:spPr>
          <a:xfrm>
            <a:off x="838200" y="6324600"/>
            <a:ext cx="96012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18/11/2019</a:t>
            </a:r>
          </a:p>
        </p:txBody>
      </p:sp>
      <p:sp>
        <p:nvSpPr>
          <p:cNvPr id="72" name="Footer Placeholder 5"/>
          <p:cNvSpPr txBox="1">
            <a:spLocks/>
          </p:cNvSpPr>
          <p:nvPr/>
        </p:nvSpPr>
        <p:spPr>
          <a:xfrm>
            <a:off x="1752600" y="6356352"/>
            <a:ext cx="8839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7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439400" y="6356352"/>
            <a:ext cx="1143000" cy="365125"/>
          </a:xfrm>
          <a:prstGeom prst="rect">
            <a:avLst/>
          </a:prstGeom>
        </p:spPr>
        <p:txBody>
          <a:bodyPr/>
          <a:lstStyle/>
          <a:p>
            <a:pPr algn="r"/>
            <a:fld id="{9CB1B604-4628-4B7E-87E1-F5F5D90752C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rPr>
              <a:pPr algn="r"/>
              <a:t>6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5050"/>
              </a:buClr>
              <a:buFont typeface="Times New Roman" charset="0"/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5050"/>
              </a:buClr>
              <a:buFont typeface="Times New Roman" charset="0"/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5050"/>
              </a:buClr>
              <a:buFont typeface="Times New Roman" charset="0"/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5050"/>
              </a:buClr>
              <a:buFont typeface="Times New Roman" charset="0"/>
              <a:defRPr kumimoji="1"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sz="900">
                <a:solidFill>
                  <a:srgbClr val="777777"/>
                </a:solidFill>
              </a:rPr>
              <a:t>Slide </a:t>
            </a:r>
            <a:fld id="{E3830A84-65C9-4A4B-87C4-E9FE63A04E14}" type="slidenum">
              <a:rPr kumimoji="0" lang="en-US" sz="1100">
                <a:solidFill>
                  <a:srgbClr val="777777"/>
                </a:solidFill>
              </a:rPr>
              <a:pPr/>
              <a:t>7</a:t>
            </a:fld>
            <a:endParaRPr kumimoji="0" lang="en-US" sz="1100">
              <a:solidFill>
                <a:srgbClr val="777777"/>
              </a:solidFill>
            </a:endParaRPr>
          </a:p>
        </p:txBody>
      </p:sp>
      <p:pic>
        <p:nvPicPr>
          <p:cNvPr id="249446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4429126"/>
            <a:ext cx="957262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9446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3425" y="3362326"/>
            <a:ext cx="1417638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9446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225" y="2219325"/>
            <a:ext cx="13335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94469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26" y="1174751"/>
            <a:ext cx="925513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94475" name="Rectangle 11"/>
          <p:cNvSpPr>
            <a:spLocks noChangeArrowheads="1"/>
          </p:cNvSpPr>
          <p:nvPr/>
        </p:nvSpPr>
        <p:spPr bwMode="auto">
          <a:xfrm>
            <a:off x="3989388" y="2209801"/>
            <a:ext cx="28952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Block PHC</a:t>
            </a:r>
            <a:br>
              <a:rPr lang="en-US" dirty="0"/>
            </a:br>
            <a:r>
              <a:rPr lang="en-US" i="1" dirty="0"/>
              <a:t>or</a:t>
            </a:r>
            <a:r>
              <a:rPr lang="en-US" dirty="0"/>
              <a:t> Community Health Center</a:t>
            </a:r>
          </a:p>
        </p:txBody>
      </p:sp>
      <p:sp>
        <p:nvSpPr>
          <p:cNvPr id="2494476" name="Rectangle 12"/>
          <p:cNvSpPr>
            <a:spLocks noChangeArrowheads="1"/>
          </p:cNvSpPr>
          <p:nvPr/>
        </p:nvSpPr>
        <p:spPr bwMode="auto">
          <a:xfrm>
            <a:off x="3989388" y="1149351"/>
            <a:ext cx="32249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Sub Center </a:t>
            </a:r>
            <a:r>
              <a:rPr lang="en-US" i="1" dirty="0"/>
              <a:t>or </a:t>
            </a:r>
            <a:r>
              <a:rPr lang="en-US" dirty="0"/>
              <a:t>Health Sub Center</a:t>
            </a:r>
          </a:p>
          <a:p>
            <a:pPr>
              <a:defRPr/>
            </a:pPr>
            <a:r>
              <a:rPr lang="en-US" dirty="0"/>
              <a:t>Primary Health Center </a:t>
            </a:r>
          </a:p>
        </p:txBody>
      </p:sp>
      <p:sp>
        <p:nvSpPr>
          <p:cNvPr id="2494477" name="Rectangle 13"/>
          <p:cNvSpPr>
            <a:spLocks noChangeArrowheads="1"/>
          </p:cNvSpPr>
          <p:nvPr/>
        </p:nvSpPr>
        <p:spPr bwMode="auto">
          <a:xfrm>
            <a:off x="3981451" y="3352800"/>
            <a:ext cx="25415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District Surveillance Unit </a:t>
            </a:r>
          </a:p>
        </p:txBody>
      </p:sp>
      <p:sp>
        <p:nvSpPr>
          <p:cNvPr id="2494478" name="Rectangle 14"/>
          <p:cNvSpPr>
            <a:spLocks noChangeArrowheads="1"/>
          </p:cNvSpPr>
          <p:nvPr/>
        </p:nvSpPr>
        <p:spPr bwMode="auto">
          <a:xfrm>
            <a:off x="4008439" y="4419600"/>
            <a:ext cx="23523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State Surveillance Unit </a:t>
            </a:r>
          </a:p>
        </p:txBody>
      </p:sp>
      <p:sp>
        <p:nvSpPr>
          <p:cNvPr id="2494480" name="Line 16"/>
          <p:cNvSpPr>
            <a:spLocks noChangeShapeType="1"/>
          </p:cNvSpPr>
          <p:nvPr/>
        </p:nvSpPr>
        <p:spPr bwMode="auto">
          <a:xfrm>
            <a:off x="3962400" y="1162051"/>
            <a:ext cx="0" cy="4772025"/>
          </a:xfrm>
          <a:prstGeom prst="line">
            <a:avLst/>
          </a:prstGeom>
          <a:noFill/>
          <a:ln w="31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  <p:graphicFrame>
        <p:nvGraphicFramePr>
          <p:cNvPr id="2494663" name="Object 199"/>
          <p:cNvGraphicFramePr>
            <a:graphicFrameLocks noChangeAspect="1"/>
          </p:cNvGraphicFramePr>
          <p:nvPr/>
        </p:nvGraphicFramePr>
        <p:xfrm>
          <a:off x="4233864" y="4860926"/>
          <a:ext cx="50482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2" name="Visio" r:id="rId8" imgW="1171530" imgH="1413654" progId="">
                  <p:embed/>
                </p:oleObj>
              </mc:Choice>
              <mc:Fallback>
                <p:oleObj name="Visio" r:id="rId8" imgW="1171530" imgH="1413654" progId="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64" y="4860926"/>
                        <a:ext cx="504825" cy="60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4664" name="Object 200"/>
          <p:cNvGraphicFramePr>
            <a:graphicFrameLocks noChangeAspect="1"/>
          </p:cNvGraphicFramePr>
          <p:nvPr/>
        </p:nvGraphicFramePr>
        <p:xfrm>
          <a:off x="4219576" y="3717926"/>
          <a:ext cx="50482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3" name="Visio" r:id="rId10" imgW="1171530" imgH="1413654" progId="">
                  <p:embed/>
                </p:oleObj>
              </mc:Choice>
              <mc:Fallback>
                <p:oleObj name="Visio" r:id="rId10" imgW="1171530" imgH="1413654" progId="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9576" y="3717926"/>
                        <a:ext cx="504825" cy="60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94665" name="Rectangle 201"/>
          <p:cNvSpPr>
            <a:spLocks noChangeArrowheads="1"/>
          </p:cNvSpPr>
          <p:nvPr/>
        </p:nvSpPr>
        <p:spPr bwMode="auto">
          <a:xfrm>
            <a:off x="4953000" y="3938588"/>
            <a:ext cx="850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900" b="1" dirty="0"/>
              <a:t>Broadband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900" b="1" dirty="0"/>
              <a:t>Connectivity</a:t>
            </a:r>
          </a:p>
        </p:txBody>
      </p:sp>
      <p:sp>
        <p:nvSpPr>
          <p:cNvPr id="2494666" name="Rectangle 202"/>
          <p:cNvSpPr>
            <a:spLocks noChangeArrowheads="1"/>
          </p:cNvSpPr>
          <p:nvPr/>
        </p:nvSpPr>
        <p:spPr bwMode="auto">
          <a:xfrm>
            <a:off x="4908550" y="4978570"/>
            <a:ext cx="9588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900" b="1" dirty="0"/>
              <a:t>Broadband and Satellite-based Connectivity</a:t>
            </a:r>
          </a:p>
        </p:txBody>
      </p:sp>
      <p:sp>
        <p:nvSpPr>
          <p:cNvPr id="39" name="Rectangle 30"/>
          <p:cNvSpPr txBox="1">
            <a:spLocks noChangeArrowheads="1"/>
          </p:cNvSpPr>
          <p:nvPr/>
        </p:nvSpPr>
        <p:spPr>
          <a:xfrm>
            <a:off x="172977" y="4948820"/>
            <a:ext cx="1693863" cy="6302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charset="0"/>
                <a:ea typeface="ＭＳ Ｐゴシック" charset="0"/>
              </a:rPr>
              <a:t>State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1400" dirty="0">
                <a:latin typeface="Arial" charset="0"/>
                <a:ea typeface="ＭＳ Ｐゴシック" charset="0"/>
              </a:rPr>
              <a:t>(36 States/UTs)</a:t>
            </a:r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242094" y="3770253"/>
            <a:ext cx="169386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/>
              <a:t>District</a:t>
            </a:r>
            <a:br>
              <a:rPr lang="en-US" sz="2400" dirty="0"/>
            </a:br>
            <a:r>
              <a:rPr lang="en-US" sz="1400" b="1" dirty="0"/>
              <a:t>(707)</a:t>
            </a:r>
          </a:p>
        </p:txBody>
      </p:sp>
      <p:sp>
        <p:nvSpPr>
          <p:cNvPr id="41" name="Rectangle 32"/>
          <p:cNvSpPr>
            <a:spLocks noChangeArrowheads="1"/>
          </p:cNvSpPr>
          <p:nvPr/>
        </p:nvSpPr>
        <p:spPr bwMode="auto">
          <a:xfrm>
            <a:off x="62590" y="2425700"/>
            <a:ext cx="18954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/>
              <a:t>Sub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/>
              <a:t>-district</a:t>
            </a:r>
            <a:br>
              <a:rPr lang="en-US" sz="2400" b="1" dirty="0"/>
            </a:br>
            <a:r>
              <a:rPr lang="en-US" sz="1400" b="1" dirty="0"/>
              <a:t>(6267)</a:t>
            </a:r>
          </a:p>
        </p:txBody>
      </p:sp>
      <p:sp>
        <p:nvSpPr>
          <p:cNvPr id="42" name="Rectangle 33"/>
          <p:cNvSpPr>
            <a:spLocks noChangeArrowheads="1"/>
          </p:cNvSpPr>
          <p:nvPr/>
        </p:nvSpPr>
        <p:spPr bwMode="auto">
          <a:xfrm>
            <a:off x="152439" y="1431294"/>
            <a:ext cx="17811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/>
              <a:t>Village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b="1" dirty="0"/>
              <a:t>(</a:t>
            </a:r>
            <a:r>
              <a:rPr lang="en-GB" sz="1400" b="1" dirty="0"/>
              <a:t>655075</a:t>
            </a:r>
            <a:r>
              <a:rPr lang="en-US" sz="1400" b="1" dirty="0"/>
              <a:t>)</a:t>
            </a:r>
          </a:p>
        </p:txBody>
      </p:sp>
      <p:pic>
        <p:nvPicPr>
          <p:cNvPr id="43" name="Picture 4" descr="Image result for sms icon 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337" y="1624013"/>
            <a:ext cx="401837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62" name="Object 204"/>
          <p:cNvGraphicFramePr>
            <a:graphicFrameLocks noChangeAspect="1"/>
          </p:cNvGraphicFramePr>
          <p:nvPr/>
        </p:nvGraphicFramePr>
        <p:xfrm>
          <a:off x="3192464" y="2766268"/>
          <a:ext cx="844550" cy="615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4" name="Visio" r:id="rId12" imgW="1063530" imgH="762899" progId="">
                  <p:embed/>
                </p:oleObj>
              </mc:Choice>
              <mc:Fallback>
                <p:oleObj name="Visio" r:id="rId12" imgW="1063530" imgH="762899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2464" y="2766268"/>
                        <a:ext cx="844550" cy="6151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" name="Picture 4" descr="Image result for sms icon 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1" y="2776537"/>
            <a:ext cx="401837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/>
          <p:cNvGrpSpPr/>
          <p:nvPr/>
        </p:nvGrpSpPr>
        <p:grpSpPr>
          <a:xfrm>
            <a:off x="2895600" y="3733800"/>
            <a:ext cx="1244600" cy="762000"/>
            <a:chOff x="1371600" y="3810000"/>
            <a:chExt cx="1244600" cy="762000"/>
          </a:xfrm>
        </p:grpSpPr>
        <p:graphicFrame>
          <p:nvGraphicFramePr>
            <p:cNvPr id="2494582" name="Object 118"/>
            <p:cNvGraphicFramePr>
              <a:graphicFrameLocks noChangeAspect="1"/>
            </p:cNvGraphicFramePr>
            <p:nvPr/>
          </p:nvGraphicFramePr>
          <p:xfrm>
            <a:off x="1549400" y="3810000"/>
            <a:ext cx="10668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5" name="Visio" r:id="rId14" imgW="1063530" imgH="762899" progId="">
                    <p:embed/>
                  </p:oleObj>
                </mc:Choice>
                <mc:Fallback>
                  <p:oleObj name="Visio" r:id="rId14" imgW="1063530" imgH="762899" progId="">
                    <p:embed/>
                    <p:pic>
                      <p:nvPicPr>
                        <p:cNvPr id="0" name="Picture 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9400" y="3810000"/>
                          <a:ext cx="1066800" cy="76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5" name="Picture 4" descr="Image result for sms icon 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914774"/>
              <a:ext cx="401837" cy="42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5"/>
          <p:cNvGrpSpPr/>
          <p:nvPr/>
        </p:nvGrpSpPr>
        <p:grpSpPr>
          <a:xfrm>
            <a:off x="1981200" y="4960939"/>
            <a:ext cx="1785938" cy="1012825"/>
            <a:chOff x="457200" y="4960938"/>
            <a:chExt cx="1785938" cy="1012825"/>
          </a:xfrm>
        </p:grpSpPr>
        <p:graphicFrame>
          <p:nvGraphicFramePr>
            <p:cNvPr id="2494660" name="Object 196"/>
            <p:cNvGraphicFramePr>
              <a:graphicFrameLocks noChangeAspect="1"/>
            </p:cNvGraphicFramePr>
            <p:nvPr/>
          </p:nvGraphicFramePr>
          <p:xfrm>
            <a:off x="663575" y="5181600"/>
            <a:ext cx="10668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6" name="Visio" r:id="rId15" imgW="1063530" imgH="762899" progId="">
                    <p:embed/>
                  </p:oleObj>
                </mc:Choice>
                <mc:Fallback>
                  <p:oleObj name="Visio" r:id="rId15" imgW="1063530" imgH="762899" progId="">
                    <p:embed/>
                    <p:pic>
                      <p:nvPicPr>
                        <p:cNvPr id="0" name="Picture 9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575" y="5181600"/>
                          <a:ext cx="1066800" cy="76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94661" name="Object 197"/>
            <p:cNvGraphicFramePr>
              <a:graphicFrameLocks noChangeAspect="1"/>
            </p:cNvGraphicFramePr>
            <p:nvPr/>
          </p:nvGraphicFramePr>
          <p:xfrm>
            <a:off x="1449388" y="4960938"/>
            <a:ext cx="793750" cy="1012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7" name="Visio" r:id="rId16" imgW="1156680" imgH="1423089" progId="">
                    <p:embed/>
                  </p:oleObj>
                </mc:Choice>
                <mc:Fallback>
                  <p:oleObj name="Visio" r:id="rId16" imgW="1156680" imgH="1423089" progId="">
                    <p:embed/>
                    <p:pic>
                      <p:nvPicPr>
                        <p:cNvPr id="0" name="Picture 9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9388" y="4960938"/>
                          <a:ext cx="793750" cy="1012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6" name="Picture 4" descr="Image result for sms icon 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245100"/>
              <a:ext cx="401837" cy="42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Rectangle 201"/>
          <p:cNvSpPr>
            <a:spLocks noChangeArrowheads="1"/>
          </p:cNvSpPr>
          <p:nvPr/>
        </p:nvSpPr>
        <p:spPr bwMode="auto">
          <a:xfrm>
            <a:off x="4953000" y="2895600"/>
            <a:ext cx="850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900" b="1" dirty="0"/>
              <a:t>Broadband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900" b="1" dirty="0"/>
              <a:t>Connectivity</a:t>
            </a:r>
          </a:p>
        </p:txBody>
      </p:sp>
      <p:grpSp>
        <p:nvGrpSpPr>
          <p:cNvPr id="10" name="Group 47"/>
          <p:cNvGrpSpPr/>
          <p:nvPr/>
        </p:nvGrpSpPr>
        <p:grpSpPr>
          <a:xfrm>
            <a:off x="2667000" y="1143000"/>
            <a:ext cx="6553200" cy="4973598"/>
            <a:chOff x="1143000" y="1143000"/>
            <a:chExt cx="6553200" cy="4973598"/>
          </a:xfrm>
        </p:grpSpPr>
        <p:sp>
          <p:nvSpPr>
            <p:cNvPr id="51" name="Rectangle 50"/>
            <p:cNvSpPr/>
            <p:nvPr/>
          </p:nvSpPr>
          <p:spPr>
            <a:xfrm>
              <a:off x="1143001" y="2133600"/>
              <a:ext cx="12953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FF0000"/>
                  </a:solidFill>
                </a:rPr>
                <a:t>Portal access</a:t>
              </a:r>
            </a:p>
            <a:p>
              <a:pPr algn="r"/>
              <a:r>
                <a:rPr lang="en-US" sz="1000" b="1" dirty="0">
                  <a:solidFill>
                    <a:srgbClr val="FF0000"/>
                  </a:solidFill>
                </a:rPr>
                <a:t>Mobile Reporting</a:t>
              </a:r>
              <a:endParaRPr lang="en-GB" sz="10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43000" y="1143000"/>
              <a:ext cx="1371600" cy="400110"/>
            </a:xfrm>
            <a:prstGeom prst="rect">
              <a:avLst/>
            </a:prstGeom>
            <a:ln w="12700" cmpd="sng">
              <a:noFill/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endParaRPr lang="en-US" sz="10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Mobile/Tab reporting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43000" y="3257490"/>
              <a:ext cx="12953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FF0000"/>
                  </a:solidFill>
                </a:rPr>
                <a:t>Portal access</a:t>
              </a:r>
            </a:p>
            <a:p>
              <a:pPr algn="r"/>
              <a:r>
                <a:rPr lang="en-US" sz="1000" b="1" dirty="0">
                  <a:solidFill>
                    <a:srgbClr val="FF0000"/>
                  </a:solidFill>
                </a:rPr>
                <a:t>Mobile Reporting</a:t>
              </a:r>
              <a:endParaRPr lang="en-GB" sz="1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43000" y="4400490"/>
              <a:ext cx="12953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FF0000"/>
                  </a:solidFill>
                </a:rPr>
                <a:t>Portal access</a:t>
              </a:r>
            </a:p>
            <a:p>
              <a:pPr algn="r"/>
              <a:r>
                <a:rPr lang="en-US" sz="1000" b="1" dirty="0">
                  <a:solidFill>
                    <a:srgbClr val="FF0000"/>
                  </a:solidFill>
                </a:rPr>
                <a:t>Mobile Reporting</a:t>
              </a:r>
              <a:endParaRPr lang="en-GB" sz="100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38400" y="5562600"/>
              <a:ext cx="5257800" cy="553998"/>
            </a:xfrm>
            <a:prstGeom prst="rect">
              <a:avLst/>
            </a:prstGeom>
            <a:ln w="12700" cmpd="sng">
              <a:noFill/>
              <a:prstDash val="solid"/>
            </a:ln>
          </p:spPr>
          <p:txBody>
            <a:bodyPr wrap="square">
              <a:spAutoFit/>
            </a:bodyPr>
            <a:lstStyle/>
            <a:p>
              <a:r>
                <a:rPr lang="en-US" sz="1000" b="1" u="sng" dirty="0">
                  <a:solidFill>
                    <a:srgbClr val="FF0000"/>
                  </a:solidFill>
                </a:rPr>
                <a:t>Proposed System</a:t>
              </a:r>
              <a:r>
                <a:rPr lang="en-US" sz="1000" b="1" dirty="0">
                  <a:solidFill>
                    <a:srgbClr val="FF0000"/>
                  </a:solidFill>
                </a:rPr>
                <a:t>: Portal access allows reporting of all data from </a:t>
              </a:r>
            </a:p>
            <a:p>
              <a:r>
                <a:rPr lang="en-US" sz="1000" b="1" dirty="0">
                  <a:solidFill>
                    <a:srgbClr val="FF0000"/>
                  </a:solidFill>
                </a:rPr>
                <a:t>DSU, CSU, SSU to CSU/IDSP in near real-time.  Mobile reporting is both store and forward and near real-time. Data analytics and results will be accessible at all levels for action.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5791200" y="3258980"/>
            <a:ext cx="1524000" cy="246221"/>
          </a:xfrm>
          <a:prstGeom prst="rect">
            <a:avLst/>
          </a:prstGeom>
          <a:ln w="12700" cmpd="sng">
            <a:noFill/>
            <a:prstDash val="solid"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0000FF"/>
                </a:solidFill>
              </a:rPr>
              <a:t>Laboratory Presence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943600" y="4354593"/>
            <a:ext cx="1524000" cy="246221"/>
          </a:xfrm>
          <a:prstGeom prst="rect">
            <a:avLst/>
          </a:prstGeom>
          <a:ln w="12700" cmpd="sng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00FF"/>
                </a:solidFill>
              </a:rPr>
              <a:t>Laboratory Presence</a:t>
            </a:r>
            <a:endParaRPr lang="en-GB" sz="1000" b="1" dirty="0">
              <a:solidFill>
                <a:srgbClr val="0000FF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43600" y="2133601"/>
            <a:ext cx="1524000" cy="246221"/>
          </a:xfrm>
          <a:prstGeom prst="rect">
            <a:avLst/>
          </a:prstGeom>
          <a:ln w="12700" cmpd="sng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00FF"/>
                </a:solidFill>
              </a:rPr>
              <a:t>Laboratory Presence</a:t>
            </a:r>
            <a:endParaRPr lang="en-GB" sz="1000" b="1" dirty="0">
              <a:solidFill>
                <a:srgbClr val="0000FF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400301" y="3327401"/>
            <a:ext cx="6078537" cy="4929"/>
          </a:xfrm>
          <a:prstGeom prst="line">
            <a:avLst/>
          </a:prstGeom>
          <a:ln w="31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379664" y="4414672"/>
            <a:ext cx="6078537" cy="4929"/>
          </a:xfrm>
          <a:prstGeom prst="line">
            <a:avLst/>
          </a:prstGeom>
          <a:ln w="31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2405064" y="2184401"/>
            <a:ext cx="6078537" cy="4929"/>
          </a:xfrm>
          <a:prstGeom prst="line">
            <a:avLst/>
          </a:prstGeom>
          <a:ln w="31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13"/>
          <p:cNvSpPr>
            <a:spLocks noChangeArrowheads="1"/>
          </p:cNvSpPr>
          <p:nvPr/>
        </p:nvSpPr>
        <p:spPr bwMode="auto">
          <a:xfrm>
            <a:off x="304800" y="304801"/>
            <a:ext cx="8763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2800" b="1" dirty="0"/>
              <a:t>Real time data flow processes – New IDSP - Karnataka </a:t>
            </a: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8E35D9B6-843A-4622-9D66-0C146F4661F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977"/>
          <a:stretch/>
        </p:blipFill>
        <p:spPr>
          <a:xfrm>
            <a:off x="9147176" y="-41564"/>
            <a:ext cx="3016248" cy="6858000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70" name="Date Placeholder 6"/>
          <p:cNvSpPr txBox="1">
            <a:spLocks/>
          </p:cNvSpPr>
          <p:nvPr/>
        </p:nvSpPr>
        <p:spPr>
          <a:xfrm>
            <a:off x="304800" y="6492875"/>
            <a:ext cx="16764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18/11/2019</a:t>
            </a:r>
          </a:p>
        </p:txBody>
      </p:sp>
      <p:sp>
        <p:nvSpPr>
          <p:cNvPr id="71" name="Footer Placeholder 5"/>
          <p:cNvSpPr txBox="1">
            <a:spLocks/>
          </p:cNvSpPr>
          <p:nvPr/>
        </p:nvSpPr>
        <p:spPr>
          <a:xfrm>
            <a:off x="1676400" y="6492875"/>
            <a:ext cx="8839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IHIP implementation- Karnataka,  6th National Summit on "Good &amp; Replicable Practices on Public Health care in India, Gujarat</a:t>
            </a:r>
          </a:p>
        </p:txBody>
      </p:sp>
      <p:sp>
        <p:nvSpPr>
          <p:cNvPr id="72" name="Slide Number Placeholder 4"/>
          <p:cNvSpPr txBox="1">
            <a:spLocks/>
          </p:cNvSpPr>
          <p:nvPr/>
        </p:nvSpPr>
        <p:spPr>
          <a:xfrm>
            <a:off x="10439400" y="64928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1B604-4628-4B7E-87E1-F5F5D9075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9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11049000" cy="86836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Milestones of IHIP Implementation in Karnataka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412540"/>
              </p:ext>
            </p:extLst>
          </p:nvPr>
        </p:nvGraphicFramePr>
        <p:xfrm>
          <a:off x="228600" y="1371600"/>
          <a:ext cx="11658600" cy="5140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586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Time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586"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March 2018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Pre-testing of IHIP in Hassan &amp; Mysore district- 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586"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End March &amp; Early April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Piloting of IHIP at Mysore &amp; Hassan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776"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3</a:t>
                      </a:r>
                      <a:r>
                        <a:rPr lang="en-IN" baseline="30000" dirty="0">
                          <a:latin typeface="+mn-lt"/>
                        </a:rPr>
                        <a:t>rd</a:t>
                      </a:r>
                      <a:r>
                        <a:rPr lang="en-IN" dirty="0">
                          <a:latin typeface="+mn-lt"/>
                        </a:rPr>
                        <a:t> – 5</a:t>
                      </a:r>
                      <a:r>
                        <a:rPr lang="en-IN" baseline="30000" dirty="0">
                          <a:latin typeface="+mn-lt"/>
                        </a:rPr>
                        <a:t>th</a:t>
                      </a:r>
                      <a:r>
                        <a:rPr lang="en-IN" dirty="0">
                          <a:latin typeface="+mn-lt"/>
                        </a:rPr>
                        <a:t> May 2018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State presented the piloting findings at the National Review Meeting of IDSP, </a:t>
                      </a:r>
                      <a:r>
                        <a:rPr lang="en-IN" dirty="0" err="1">
                          <a:latin typeface="+mn-lt"/>
                        </a:rPr>
                        <a:t>Lucknow</a:t>
                      </a:r>
                      <a:r>
                        <a:rPr lang="en-IN" dirty="0">
                          <a:latin typeface="+mn-lt"/>
                        </a:rPr>
                        <a:t> 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776"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26</a:t>
                      </a:r>
                      <a:r>
                        <a:rPr lang="en-IN" baseline="30000" dirty="0">
                          <a:latin typeface="+mn-lt"/>
                        </a:rPr>
                        <a:t>th</a:t>
                      </a:r>
                      <a:r>
                        <a:rPr lang="en-IN" dirty="0">
                          <a:latin typeface="+mn-lt"/>
                        </a:rPr>
                        <a:t> &amp; 27</a:t>
                      </a:r>
                      <a:r>
                        <a:rPr lang="en-IN" baseline="30000" dirty="0">
                          <a:latin typeface="+mn-lt"/>
                        </a:rPr>
                        <a:t>th</a:t>
                      </a:r>
                      <a:r>
                        <a:rPr lang="en-IN" dirty="0">
                          <a:latin typeface="+mn-lt"/>
                        </a:rPr>
                        <a:t> June 2018 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Hands on training on IHIP</a:t>
                      </a:r>
                      <a:r>
                        <a:rPr lang="en-IN" baseline="0" dirty="0">
                          <a:latin typeface="+mn-lt"/>
                        </a:rPr>
                        <a:t> </a:t>
                      </a:r>
                      <a:r>
                        <a:rPr lang="en-IN" dirty="0">
                          <a:latin typeface="+mn-lt"/>
                        </a:rPr>
                        <a:t>at New Delhi ( 5 members )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966"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9</a:t>
                      </a:r>
                      <a:r>
                        <a:rPr lang="en-IN" baseline="30000" dirty="0">
                          <a:latin typeface="+mn-lt"/>
                        </a:rPr>
                        <a:t>th</a:t>
                      </a:r>
                      <a:r>
                        <a:rPr lang="en-IN" dirty="0">
                          <a:latin typeface="+mn-lt"/>
                        </a:rPr>
                        <a:t> to 13</a:t>
                      </a:r>
                      <a:r>
                        <a:rPr lang="en-IN" baseline="30000" dirty="0">
                          <a:latin typeface="+mn-lt"/>
                        </a:rPr>
                        <a:t>th</a:t>
                      </a:r>
                      <a:r>
                        <a:rPr lang="en-IN" dirty="0">
                          <a:latin typeface="+mn-lt"/>
                        </a:rPr>
                        <a:t>  July 2018 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State level</a:t>
                      </a:r>
                      <a:r>
                        <a:rPr lang="en-IN" baseline="0" dirty="0">
                          <a:latin typeface="+mn-lt"/>
                        </a:rPr>
                        <a:t> IHIP TOT</a:t>
                      </a:r>
                      <a:r>
                        <a:rPr lang="en-IN" dirty="0">
                          <a:latin typeface="+mn-lt"/>
                        </a:rPr>
                        <a:t> workshop</a:t>
                      </a:r>
                      <a:r>
                        <a:rPr lang="en-IN" baseline="0" dirty="0">
                          <a:latin typeface="+mn-lt"/>
                        </a:rPr>
                        <a:t> of </a:t>
                      </a:r>
                      <a:r>
                        <a:rPr lang="en-IN" dirty="0">
                          <a:latin typeface="+mn-lt"/>
                        </a:rPr>
                        <a:t>( 124 members) DSOs, Epidemiologists, Microbiologist, Data Managers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3966"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July 15</a:t>
                      </a:r>
                      <a:r>
                        <a:rPr lang="en-IN" baseline="30000" dirty="0">
                          <a:latin typeface="+mn-lt"/>
                        </a:rPr>
                        <a:t>th</a:t>
                      </a:r>
                      <a:r>
                        <a:rPr lang="en-IN" dirty="0">
                          <a:latin typeface="+mn-lt"/>
                        </a:rPr>
                        <a:t> to end August 2018 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+mn-lt"/>
                        </a:rPr>
                        <a:t>District level training-  THO, MO, Pharmacist , lab technician</a:t>
                      </a:r>
                      <a:r>
                        <a:rPr lang="en-IN" baseline="0" dirty="0">
                          <a:latin typeface="+mn-lt"/>
                        </a:rPr>
                        <a:t> ( 8092 trainees)</a:t>
                      </a:r>
                      <a:endParaRPr lang="en-IN" dirty="0">
                        <a:latin typeface="+mn-lt"/>
                      </a:endParaRP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586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26</a:t>
                      </a:r>
                      <a:r>
                        <a:rPr lang="en-US" baseline="30000" dirty="0">
                          <a:latin typeface="+mn-lt"/>
                        </a:rPr>
                        <a:t>th</a:t>
                      </a:r>
                      <a:r>
                        <a:rPr lang="en-US" dirty="0">
                          <a:latin typeface="+mn-lt"/>
                        </a:rPr>
                        <a:t> November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+mn-lt"/>
                        </a:rPr>
                        <a:t>Soft launch of</a:t>
                      </a:r>
                      <a:r>
                        <a:rPr lang="en-IN" baseline="0" dirty="0">
                          <a:latin typeface="+mn-lt"/>
                        </a:rPr>
                        <a:t> IHIP </a:t>
                      </a:r>
                      <a:r>
                        <a:rPr lang="en-IN" dirty="0">
                          <a:latin typeface="+mn-lt"/>
                        </a:rPr>
                        <a:t>by GOI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586"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19th  Dec 2018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+mn-lt"/>
                        </a:rPr>
                        <a:t>ANMOL tablet distributed  (7820</a:t>
                      </a:r>
                      <a:r>
                        <a:rPr lang="en-US" dirty="0">
                          <a:latin typeface="+mn-lt"/>
                        </a:rPr>
                        <a:t>)</a:t>
                      </a:r>
                      <a:endParaRPr lang="en-IN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586">
                <a:tc>
                  <a:txBody>
                    <a:bodyPr/>
                    <a:lstStyle/>
                    <a:p>
                      <a:r>
                        <a:rPr lang="en-IN" dirty="0">
                          <a:latin typeface="+mn-lt"/>
                        </a:rPr>
                        <a:t>Nov 18 to end of March 19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+mn-lt"/>
                        </a:rPr>
                        <a:t>Block level training of ANMs</a:t>
                      </a:r>
                      <a:r>
                        <a:rPr lang="en-IN" baseline="0" dirty="0">
                          <a:latin typeface="+mn-lt"/>
                        </a:rPr>
                        <a:t> </a:t>
                      </a:r>
                      <a:r>
                        <a:rPr lang="en-IN" dirty="0">
                          <a:latin typeface="+mn-lt"/>
                        </a:rPr>
                        <a:t>( 9597</a:t>
                      </a:r>
                      <a:r>
                        <a:rPr lang="en-IN" baseline="0" dirty="0">
                          <a:latin typeface="+mn-lt"/>
                        </a:rPr>
                        <a:t> </a:t>
                      </a:r>
                      <a:r>
                        <a:rPr lang="en-IN" dirty="0">
                          <a:latin typeface="+mn-lt"/>
                        </a:rPr>
                        <a:t>members)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752600" y="6492875"/>
            <a:ext cx="8839200" cy="365125"/>
          </a:xfrm>
        </p:spPr>
        <p:txBody>
          <a:bodyPr/>
          <a:lstStyle/>
          <a:p>
            <a:r>
              <a:rPr lang="en-IN" dirty="0"/>
              <a:t>IHIP implementation- Karnataka,  6th National Summit on "Good &amp; Replicable Practices on Public Health care in India, Gujarat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18/11/2019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F57696-C0F3-2643-83B0-3C8672EF1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9394"/>
            <a:ext cx="11658600" cy="68673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392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Book Antiqua" pitchFamily="18" charset="0"/>
              </a:rPr>
              <a:pPr/>
              <a:t>9</a:t>
            </a:fld>
            <a:endParaRPr lang="en-US" dirty="0">
              <a:latin typeface="Book Antiqua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492875"/>
            <a:ext cx="9220200" cy="365125"/>
          </a:xfrm>
        </p:spPr>
        <p:txBody>
          <a:bodyPr/>
          <a:lstStyle/>
          <a:p>
            <a:r>
              <a:rPr lang="en-IN" dirty="0">
                <a:latin typeface="Book Antiqua" pitchFamily="18" charset="0"/>
              </a:rPr>
              <a:t>IHIP implementation- Karnataka,  6th National Summit on "Good &amp; Replicable Practices on Public Health care in India, Gujarat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844800" cy="365125"/>
          </a:xfrm>
        </p:spPr>
        <p:txBody>
          <a:bodyPr/>
          <a:lstStyle/>
          <a:p>
            <a:r>
              <a:rPr lang="en-US" dirty="0">
                <a:latin typeface="Book Antiqua" pitchFamily="18" charset="0"/>
              </a:rPr>
              <a:t>18/11/2019</a:t>
            </a:r>
          </a:p>
        </p:txBody>
      </p:sp>
    </p:spTree>
    <p:extLst>
      <p:ext uri="{BB962C8B-B14F-4D97-AF65-F5344CB8AC3E}">
        <p14:creationId xmlns:p14="http://schemas.microsoft.com/office/powerpoint/2010/main" val="26300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</TotalTime>
  <Words>1970</Words>
  <Application>Microsoft Office PowerPoint</Application>
  <PresentationFormat>Widescreen</PresentationFormat>
  <Paragraphs>279</Paragraphs>
  <Slides>30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Book Antiqua</vt:lpstr>
      <vt:lpstr>Calibri</vt:lpstr>
      <vt:lpstr>Wingdings</vt:lpstr>
      <vt:lpstr>Office Theme</vt:lpstr>
      <vt:lpstr>1_Office Theme</vt:lpstr>
      <vt:lpstr>Visio</vt:lpstr>
      <vt:lpstr>IMPLEMENTATION OF NEW IHIP/IDSP, KARNATAKA “ National Summit on ‘Good &amp; Replicable Practices on Public Healthcare in India 16th -18th Nov 2019,  Mahatma Mandir, Gandhi Nagar, Gujarat”  Dr Padma. M.R Epidemiologist- State Surveillance Unit Directorate of Health &amp; Family Welfare Services Karnataka Mobile No. 9449843146 / 9448468054</vt:lpstr>
      <vt:lpstr>Integrated Health Information Platform</vt:lpstr>
      <vt:lpstr>Old and New IDSP portal</vt:lpstr>
      <vt:lpstr>Geospatial Information Platform  </vt:lpstr>
      <vt:lpstr>New IDSP is a System of Systems</vt:lpstr>
      <vt:lpstr>State (36 States/UTs)</vt:lpstr>
      <vt:lpstr>PowerPoint Presentation</vt:lpstr>
      <vt:lpstr>Milestones of IHIP Implementation in Karnataka</vt:lpstr>
      <vt:lpstr>PowerPoint Presentation</vt:lpstr>
      <vt:lpstr>PowerPoint Presentation</vt:lpstr>
      <vt:lpstr>PowerPoint Presentation</vt:lpstr>
      <vt:lpstr>PowerPoint Presentation</vt:lpstr>
      <vt:lpstr>Disease summary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KFD Cases on GIS map </vt:lpstr>
      <vt:lpstr>Presumptive cases summary</vt:lpstr>
      <vt:lpstr>Presumptive cases - dog bites in Karnataka</vt:lpstr>
      <vt:lpstr>Patient case summaries – real time</vt:lpstr>
      <vt:lpstr>Status of Integrated Health Information Platform (IHIP) </vt:lpstr>
      <vt:lpstr>Report submission Status</vt:lpstr>
      <vt:lpstr>Innovation/Activities to improve the Quality and Quantity of IHIP reporting </vt:lpstr>
      <vt:lpstr> Key activities</vt:lpstr>
      <vt:lpstr>Innovation/Activities to improve the Quality and Quantity of IHIP reporting</vt:lpstr>
      <vt:lpstr>Take home message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 INTEGRATED HEALTH INFORMATION PLATFORM (IHIP) FOR  INTEGRATED DISEASE SURVEILLANCE PROGRAMME (IDSP),  KARNATAKA</dc:title>
  <dc:creator>IDSP 1</dc:creator>
  <cp:lastModifiedBy>I Sushil Kumar</cp:lastModifiedBy>
  <cp:revision>115</cp:revision>
  <dcterms:created xsi:type="dcterms:W3CDTF">2006-08-16T00:00:00Z</dcterms:created>
  <dcterms:modified xsi:type="dcterms:W3CDTF">2019-11-17T08:30:22Z</dcterms:modified>
</cp:coreProperties>
</file>