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1" r:id="rId3"/>
    <p:sldId id="273" r:id="rId4"/>
    <p:sldId id="268" r:id="rId5"/>
    <p:sldId id="269" r:id="rId6"/>
    <p:sldId id="274" r:id="rId7"/>
    <p:sldId id="260" r:id="rId8"/>
    <p:sldId id="261" r:id="rId9"/>
    <p:sldId id="287" r:id="rId10"/>
    <p:sldId id="266" r:id="rId11"/>
    <p:sldId id="278" r:id="rId12"/>
    <p:sldId id="263" r:id="rId13"/>
    <p:sldId id="279" r:id="rId14"/>
    <p:sldId id="281" r:id="rId15"/>
    <p:sldId id="264" r:id="rId16"/>
    <p:sldId id="283" r:id="rId17"/>
    <p:sldId id="284" r:id="rId18"/>
    <p:sldId id="282" r:id="rId19"/>
    <p:sldId id="265" r:id="rId20"/>
    <p:sldId id="267" r:id="rId21"/>
    <p:sldId id="288" r:id="rId2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4"/>
    <p:restoredTop sz="86380" autoAdjust="0"/>
  </p:normalViewPr>
  <p:slideViewPr>
    <p:cSldViewPr>
      <p:cViewPr>
        <p:scale>
          <a:sx n="75" d="100"/>
          <a:sy n="75" d="100"/>
        </p:scale>
        <p:origin x="-1146" y="-34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-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iyadarsiAshutosh\Desktop\Malaria%20Update\Work%20Shee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Work%20Sheet%20Malari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1NVBDCP\8%20Surveillance%20contribution%20format\Surveillance%20Contribution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Sheet1!$C$154</c:f>
              <c:strCache>
                <c:ptCount val="1"/>
                <c:pt idx="0">
                  <c:v>API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2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4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6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8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Sheet1!$B$155:$B$185</c:f>
              <c:strCache>
                <c:ptCount val="31"/>
                <c:pt idx="0">
                  <c:v>Kendrapada</c:v>
                </c:pt>
                <c:pt idx="1">
                  <c:v>J.S PUR</c:v>
                </c:pt>
                <c:pt idx="2">
                  <c:v>Puri</c:v>
                </c:pt>
                <c:pt idx="3">
                  <c:v>Cuttack</c:v>
                </c:pt>
                <c:pt idx="4">
                  <c:v>Balasore</c:v>
                </c:pt>
                <c:pt idx="5">
                  <c:v>Bhadrak</c:v>
                </c:pt>
                <c:pt idx="6">
                  <c:v>Khurda</c:v>
                </c:pt>
                <c:pt idx="7">
                  <c:v>Jajpur</c:v>
                </c:pt>
                <c:pt idx="8">
                  <c:v>Dhenkanal</c:v>
                </c:pt>
                <c:pt idx="9">
                  <c:v>Bargarh</c:v>
                </c:pt>
                <c:pt idx="10">
                  <c:v>Jharsuguda</c:v>
                </c:pt>
                <c:pt idx="11">
                  <c:v>Ganjam</c:v>
                </c:pt>
                <c:pt idx="12">
                  <c:v>Nayagarh</c:v>
                </c:pt>
                <c:pt idx="13">
                  <c:v>Sonepur</c:v>
                </c:pt>
                <c:pt idx="14">
                  <c:v>Bolangir</c:v>
                </c:pt>
                <c:pt idx="15">
                  <c:v>Boudh</c:v>
                </c:pt>
                <c:pt idx="16">
                  <c:v>Nuapada</c:v>
                </c:pt>
                <c:pt idx="17">
                  <c:v>Mayurbhanj</c:v>
                </c:pt>
                <c:pt idx="18">
                  <c:v>State</c:v>
                </c:pt>
                <c:pt idx="19">
                  <c:v>Deogarh</c:v>
                </c:pt>
                <c:pt idx="20">
                  <c:v>Angul</c:v>
                </c:pt>
                <c:pt idx="21">
                  <c:v>Sambalpur</c:v>
                </c:pt>
                <c:pt idx="22">
                  <c:v>Sundargarh</c:v>
                </c:pt>
                <c:pt idx="23">
                  <c:v>Gajpati</c:v>
                </c:pt>
                <c:pt idx="24">
                  <c:v>Nawarangpur</c:v>
                </c:pt>
                <c:pt idx="25">
                  <c:v>Keonjhar</c:v>
                </c:pt>
                <c:pt idx="26">
                  <c:v>Kalahandi</c:v>
                </c:pt>
                <c:pt idx="27">
                  <c:v>Koraput</c:v>
                </c:pt>
                <c:pt idx="28">
                  <c:v>Kandhamal</c:v>
                </c:pt>
                <c:pt idx="29">
                  <c:v>Malkangiri</c:v>
                </c:pt>
                <c:pt idx="30">
                  <c:v>Rayagada</c:v>
                </c:pt>
              </c:strCache>
            </c:strRef>
          </c:cat>
          <c:val>
            <c:numRef>
              <c:f>Sheet1!$C$155:$C$185</c:f>
              <c:numCache>
                <c:formatCode>0.00</c:formatCode>
                <c:ptCount val="31"/>
                <c:pt idx="0">
                  <c:v>0.10064123798053815</c:v>
                </c:pt>
                <c:pt idx="1">
                  <c:v>0.13100029643015801</c:v>
                </c:pt>
                <c:pt idx="2">
                  <c:v>0.15780751275285401</c:v>
                </c:pt>
                <c:pt idx="3">
                  <c:v>0.22904178094859926</c:v>
                </c:pt>
                <c:pt idx="4">
                  <c:v>0.24975431523831501</c:v>
                </c:pt>
                <c:pt idx="5">
                  <c:v>0.258413518773075</c:v>
                </c:pt>
                <c:pt idx="6">
                  <c:v>0.32316032034652331</c:v>
                </c:pt>
                <c:pt idx="7">
                  <c:v>0.41110351338566065</c:v>
                </c:pt>
                <c:pt idx="8">
                  <c:v>1.1710584658263385</c:v>
                </c:pt>
                <c:pt idx="9">
                  <c:v>2.2908310170930211</c:v>
                </c:pt>
                <c:pt idx="10">
                  <c:v>2.6606196429140452</c:v>
                </c:pt>
                <c:pt idx="11">
                  <c:v>3.1818518506590752</c:v>
                </c:pt>
                <c:pt idx="12">
                  <c:v>4.344918455653171</c:v>
                </c:pt>
                <c:pt idx="13">
                  <c:v>5.2612364979491923</c:v>
                </c:pt>
                <c:pt idx="14">
                  <c:v>5.2805501223175115</c:v>
                </c:pt>
                <c:pt idx="15">
                  <c:v>8.4952701007081188</c:v>
                </c:pt>
                <c:pt idx="16">
                  <c:v>8.766872120712403</c:v>
                </c:pt>
                <c:pt idx="17">
                  <c:v>10.147614672337244</c:v>
                </c:pt>
                <c:pt idx="18">
                  <c:v>10.242792472169254</c:v>
                </c:pt>
                <c:pt idx="19">
                  <c:v>11.208136366670498</c:v>
                </c:pt>
                <c:pt idx="20">
                  <c:v>12.898078585200448</c:v>
                </c:pt>
                <c:pt idx="21">
                  <c:v>13.614456379969596</c:v>
                </c:pt>
                <c:pt idx="22">
                  <c:v>13.742178162289997</c:v>
                </c:pt>
                <c:pt idx="23">
                  <c:v>18.71217656649711</c:v>
                </c:pt>
                <c:pt idx="24">
                  <c:v>19.140021340790327</c:v>
                </c:pt>
                <c:pt idx="25">
                  <c:v>19.294945386140732</c:v>
                </c:pt>
                <c:pt idx="26">
                  <c:v>28.602611029381226</c:v>
                </c:pt>
                <c:pt idx="27">
                  <c:v>29.35510838708521</c:v>
                </c:pt>
                <c:pt idx="28">
                  <c:v>38.148694287209246</c:v>
                </c:pt>
                <c:pt idx="29">
                  <c:v>60.777330676930013</c:v>
                </c:pt>
                <c:pt idx="30">
                  <c:v>70.317641534708869</c:v>
                </c:pt>
              </c:numCache>
            </c:numRef>
          </c:val>
        </c:ser>
        <c:dLbls>
          <c:showVal val="1"/>
        </c:dLbls>
        <c:gapWidth val="75"/>
        <c:axId val="60785024"/>
        <c:axId val="60786560"/>
      </c:barChart>
      <c:catAx>
        <c:axId val="6078502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 sz="900"/>
            </a:pPr>
            <a:endParaRPr lang="en-US"/>
          </a:p>
        </c:txPr>
        <c:crossAx val="60786560"/>
        <c:crosses val="autoZero"/>
        <c:auto val="1"/>
        <c:lblAlgn val="ctr"/>
        <c:lblOffset val="100"/>
      </c:catAx>
      <c:valAx>
        <c:axId val="60786560"/>
        <c:scaling>
          <c:orientation val="minMax"/>
        </c:scaling>
        <c:axPos val="b"/>
        <c:numFmt formatCode="0.00" sourceLinked="1"/>
        <c:majorTickMark val="none"/>
        <c:tickLblPos val="nextTo"/>
        <c:txPr>
          <a:bodyPr/>
          <a:lstStyle/>
          <a:p>
            <a:pPr>
              <a:defRPr lang="en-US" sz="800"/>
            </a:pPr>
            <a:endParaRPr lang="en-US"/>
          </a:p>
        </c:txPr>
        <c:crossAx val="60785024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autoTitleDeleted val="1"/>
    <c:plotArea>
      <c:layout>
        <c:manualLayout>
          <c:layoutTarget val="inner"/>
          <c:xMode val="edge"/>
          <c:yMode val="edge"/>
          <c:x val="0.140881117974437"/>
          <c:y val="3.2368493437782975E-2"/>
          <c:w val="0.81207230186089951"/>
          <c:h val="0.71984333727597816"/>
        </c:manualLayout>
      </c:layout>
      <c:barChart>
        <c:barDir val="col"/>
        <c:grouping val="clustered"/>
        <c:ser>
          <c:idx val="0"/>
          <c:order val="0"/>
          <c:tx>
            <c:strRef>
              <c:f>Sheet1!$F$192</c:f>
              <c:strCache>
                <c:ptCount val="1"/>
                <c:pt idx="0">
                  <c:v>ABER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Sheet1!$G$191:$O$191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Sheet1!$G$192:$O$192</c:f>
              <c:numCache>
                <c:formatCode>General</c:formatCode>
                <c:ptCount val="9"/>
                <c:pt idx="0">
                  <c:v>12.23</c:v>
                </c:pt>
                <c:pt idx="1">
                  <c:v>12</c:v>
                </c:pt>
                <c:pt idx="2">
                  <c:v>12.3</c:v>
                </c:pt>
                <c:pt idx="3">
                  <c:v>10.92</c:v>
                </c:pt>
                <c:pt idx="4">
                  <c:v>10.83</c:v>
                </c:pt>
                <c:pt idx="5">
                  <c:v>11.81</c:v>
                </c:pt>
                <c:pt idx="6">
                  <c:v>14.6</c:v>
                </c:pt>
                <c:pt idx="7">
                  <c:v>15.14</c:v>
                </c:pt>
                <c:pt idx="8">
                  <c:v>16.37</c:v>
                </c:pt>
              </c:numCache>
            </c:numRef>
          </c:val>
        </c:ser>
        <c:ser>
          <c:idx val="1"/>
          <c:order val="1"/>
          <c:tx>
            <c:strRef>
              <c:f>Sheet1!$F$193</c:f>
              <c:strCache>
                <c:ptCount val="1"/>
                <c:pt idx="0">
                  <c:v>API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Sheet1!$G$191:$O$191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Sheet1!$G$193:$O$193</c:f>
              <c:numCache>
                <c:formatCode>General</c:formatCode>
                <c:ptCount val="9"/>
                <c:pt idx="0">
                  <c:v>9.129999999999999</c:v>
                </c:pt>
                <c:pt idx="1">
                  <c:v>9.120000000000001</c:v>
                </c:pt>
                <c:pt idx="2">
                  <c:v>9.2900000000000009</c:v>
                </c:pt>
                <c:pt idx="3">
                  <c:v>7.25</c:v>
                </c:pt>
                <c:pt idx="4">
                  <c:v>6.17</c:v>
                </c:pt>
                <c:pt idx="5">
                  <c:v>5.3</c:v>
                </c:pt>
                <c:pt idx="6">
                  <c:v>9.08</c:v>
                </c:pt>
                <c:pt idx="7">
                  <c:v>9.9700000000000006</c:v>
                </c:pt>
                <c:pt idx="8">
                  <c:v>10.24</c:v>
                </c:pt>
              </c:numCache>
            </c:numRef>
          </c:val>
        </c:ser>
        <c:axId val="61153664"/>
        <c:axId val="61155200"/>
      </c:barChart>
      <c:lineChart>
        <c:grouping val="standard"/>
        <c:ser>
          <c:idx val="2"/>
          <c:order val="2"/>
          <c:tx>
            <c:strRef>
              <c:f>Sheet1!$F$194</c:f>
              <c:strCache>
                <c:ptCount val="1"/>
                <c:pt idx="0">
                  <c:v>Deaths</c:v>
                </c:pt>
              </c:strCache>
            </c:strRef>
          </c:tx>
          <c:marker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numRef>
              <c:f>Sheet1!$G$191:$O$191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Sheet1!$G$194:$O$194</c:f>
              <c:numCache>
                <c:formatCode>General</c:formatCode>
                <c:ptCount val="9"/>
                <c:pt idx="0">
                  <c:v>239</c:v>
                </c:pt>
                <c:pt idx="1">
                  <c:v>198</c:v>
                </c:pt>
                <c:pt idx="2">
                  <c:v>247</c:v>
                </c:pt>
                <c:pt idx="3">
                  <c:v>100</c:v>
                </c:pt>
                <c:pt idx="4">
                  <c:v>79</c:v>
                </c:pt>
                <c:pt idx="5">
                  <c:v>67</c:v>
                </c:pt>
                <c:pt idx="6">
                  <c:v>89</c:v>
                </c:pt>
                <c:pt idx="7">
                  <c:v>80</c:v>
                </c:pt>
                <c:pt idx="8">
                  <c:v>77</c:v>
                </c:pt>
              </c:numCache>
            </c:numRef>
          </c:val>
        </c:ser>
        <c:ser>
          <c:idx val="3"/>
          <c:order val="3"/>
          <c:tx>
            <c:strRef>
              <c:f>Sheet1!$F$195</c:f>
              <c:strCache>
                <c:ptCount val="1"/>
                <c:pt idx="0">
                  <c:v>TPR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</c:spPr>
          </c:marker>
          <c:cat>
            <c:numRef>
              <c:f>Sheet1!$G$191:$O$191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Sheet1!$G$195:$O$195</c:f>
              <c:numCache>
                <c:formatCode>_ * #,##0.00_ ;_ * \-#,##0.00_ ;_ * "-"??_ ;_ @_ </c:formatCode>
                <c:ptCount val="9"/>
                <c:pt idx="0">
                  <c:v>7.4642964150580724</c:v>
                </c:pt>
                <c:pt idx="1">
                  <c:v>7.5945535918830664</c:v>
                </c:pt>
                <c:pt idx="2" formatCode="0.00">
                  <c:v>7.549931704442681</c:v>
                </c:pt>
                <c:pt idx="3" formatCode="0.00">
                  <c:v>6.6433316081817306</c:v>
                </c:pt>
                <c:pt idx="4">
                  <c:v>5.6936080616232418</c:v>
                </c:pt>
                <c:pt idx="5">
                  <c:v>4.4896430419690443</c:v>
                </c:pt>
                <c:pt idx="6">
                  <c:v>6.2183330659739564</c:v>
                </c:pt>
                <c:pt idx="7" formatCode="0.00">
                  <c:v>6.6104729805901634</c:v>
                </c:pt>
                <c:pt idx="8" formatCode="General">
                  <c:v>6.26</c:v>
                </c:pt>
              </c:numCache>
            </c:numRef>
          </c:val>
        </c:ser>
        <c:ser>
          <c:idx val="4"/>
          <c:order val="4"/>
          <c:tx>
            <c:strRef>
              <c:f>Sheet1!$F$196</c:f>
              <c:strCache>
                <c:ptCount val="1"/>
                <c:pt idx="0">
                  <c:v>CFR</c:v>
                </c:pt>
              </c:strCache>
            </c:strRef>
          </c:tx>
          <c:cat>
            <c:numRef>
              <c:f>Sheet1!$G$191:$O$191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Sheet1!$G$196:$O$196</c:f>
              <c:numCache>
                <c:formatCode>0.00</c:formatCode>
                <c:ptCount val="9"/>
                <c:pt idx="0">
                  <c:v>6.3660336147883814E-2</c:v>
                </c:pt>
                <c:pt idx="1">
                  <c:v>5.1981601663411314E-2</c:v>
                </c:pt>
                <c:pt idx="2">
                  <c:v>6.2428756656750496E-2</c:v>
                </c:pt>
                <c:pt idx="3">
                  <c:v>3.2365811346158804E-2</c:v>
                </c:pt>
                <c:pt idx="4">
                  <c:v>3.0056079317612901E-2</c:v>
                </c:pt>
                <c:pt idx="5">
                  <c:v>2.9387253826922206E-2</c:v>
                </c:pt>
                <c:pt idx="6">
                  <c:v>2.253141740336858E-2</c:v>
                </c:pt>
                <c:pt idx="7">
                  <c:v>1.8312922055625503E-2</c:v>
                </c:pt>
                <c:pt idx="8">
                  <c:v>1.7122640355617207E-2</c:v>
                </c:pt>
              </c:numCache>
            </c:numRef>
          </c:val>
        </c:ser>
        <c:marker val="1"/>
        <c:axId val="61158528"/>
        <c:axId val="61156736"/>
      </c:lineChart>
      <c:catAx>
        <c:axId val="611536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61155200"/>
        <c:crosses val="autoZero"/>
        <c:auto val="1"/>
        <c:lblAlgn val="ctr"/>
        <c:lblOffset val="100"/>
      </c:catAx>
      <c:valAx>
        <c:axId val="611552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61153664"/>
        <c:crosses val="autoZero"/>
        <c:crossBetween val="between"/>
      </c:valAx>
      <c:valAx>
        <c:axId val="61156736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61158528"/>
        <c:crosses val="max"/>
        <c:crossBetween val="between"/>
      </c:valAx>
      <c:catAx>
        <c:axId val="61158528"/>
        <c:scaling>
          <c:orientation val="minMax"/>
        </c:scaling>
        <c:delete val="1"/>
        <c:axPos val="b"/>
        <c:numFmt formatCode="General" sourceLinked="1"/>
        <c:tickLblPos val="none"/>
        <c:crossAx val="61156736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</c:chart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24"/>
  <c:chart>
    <c:autoTitleDeleted val="1"/>
    <c:plotArea>
      <c:layout>
        <c:manualLayout>
          <c:layoutTarget val="inner"/>
          <c:xMode val="edge"/>
          <c:yMode val="edge"/>
          <c:x val="0.26788338957630331"/>
          <c:y val="0.2460953204020235"/>
          <c:w val="0.57643278965129185"/>
          <c:h val="0.72138435439472504"/>
        </c:manualLayout>
      </c:layout>
      <c:pieChart>
        <c:varyColors val="1"/>
        <c:ser>
          <c:idx val="0"/>
          <c:order val="0"/>
          <c:spPr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explosion val="7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spPr>
              <a:solidFill>
                <a:srgbClr val="00B0F0"/>
              </a:solidFill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'Jul-Sep'!$K$197:$L$197</c:f>
              <c:strCache>
                <c:ptCount val="2"/>
                <c:pt idx="0">
                  <c:v>Contribution By ASHA</c:v>
                </c:pt>
                <c:pt idx="1">
                  <c:v>Contribution By Others</c:v>
                </c:pt>
              </c:strCache>
            </c:strRef>
          </c:cat>
          <c:val>
            <c:numRef>
              <c:f>'Jul-Sep'!$K$198:$L$198</c:f>
              <c:numCache>
                <c:formatCode>General</c:formatCode>
                <c:ptCount val="2"/>
                <c:pt idx="0">
                  <c:v>59.230000000000011</c:v>
                </c:pt>
                <c:pt idx="1">
                  <c:v>40.770000000000003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8.9724878140233097E-2"/>
          <c:y val="0.17073170731707304"/>
          <c:w val="0.820550243719535"/>
          <c:h val="7.8437680046091945E-2"/>
        </c:manualLayout>
      </c:layout>
      <c:txPr>
        <a:bodyPr/>
        <a:lstStyle/>
        <a:p>
          <a:pPr>
            <a:defRPr lang="en-US" sz="1100" b="1"/>
          </a:pPr>
          <a:endParaRPr lang="en-US"/>
        </a:p>
      </c:txPr>
    </c:legend>
    <c:plotVisOnly val="1"/>
    <c:dispBlanksAs val="zero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9F901-B71E-472A-AAB9-93C6AE51D97C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CB75308-6F86-41A5-BA46-EB9DC602E5CD}">
      <dgm:prSet custT="1"/>
      <dgm:spPr/>
      <dgm:t>
        <a:bodyPr/>
        <a:lstStyle/>
        <a:p>
          <a:r>
            <a:rPr lang="en-US" sz="1800" b="1" dirty="0" smtClean="0">
              <a:latin typeface="+mn-lt"/>
            </a:rPr>
            <a:t> </a:t>
          </a:r>
          <a:r>
            <a:rPr lang="en-US" sz="1800" b="0" dirty="0" smtClean="0">
              <a:latin typeface="+mn-lt"/>
              <a:ea typeface="Arial" charset="0"/>
              <a:cs typeface="Arial" charset="0"/>
            </a:rPr>
            <a:t>32 Districts- 30</a:t>
          </a:r>
          <a:r>
            <a:rPr lang="en-US" sz="1800" b="0" baseline="0" dirty="0" smtClean="0">
              <a:latin typeface="+mn-lt"/>
              <a:ea typeface="Arial" charset="0"/>
              <a:cs typeface="Arial" charset="0"/>
            </a:rPr>
            <a:t> DHs &amp; 2 Capital Hospitals</a:t>
          </a:r>
          <a:r>
            <a:rPr lang="en-US" sz="1800" b="0" dirty="0" smtClean="0">
              <a:latin typeface="+mn-lt"/>
              <a:ea typeface="Arial" charset="0"/>
              <a:cs typeface="Arial" charset="0"/>
            </a:rPr>
            <a:t>  </a:t>
          </a:r>
          <a:endParaRPr lang="en-GB" sz="1800" b="0" dirty="0">
            <a:latin typeface="+mn-lt"/>
            <a:ea typeface="Arial" charset="0"/>
            <a:cs typeface="Arial" charset="0"/>
          </a:endParaRPr>
        </a:p>
      </dgm:t>
    </dgm:pt>
    <dgm:pt modelId="{6246CED4-51DD-4701-847F-1FC98AC13793}" type="parTrans" cxnId="{61A30AA4-8760-4C7D-835D-8BBC6635D6B9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FEC15221-EA66-4113-810A-E23E9B0BF8B9}" type="sibTrans" cxnId="{61A30AA4-8760-4C7D-835D-8BBC6635D6B9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4A481A6F-6583-480D-AA55-99C33E4466DC}">
      <dgm:prSet custT="1"/>
      <dgm:spPr/>
      <dgm:t>
        <a:bodyPr/>
        <a:lstStyle/>
        <a:p>
          <a:r>
            <a:rPr lang="en-US" sz="1800" b="0" dirty="0" smtClean="0">
              <a:latin typeface="+mn-lt"/>
              <a:ea typeface="Arial" charset="0"/>
              <a:cs typeface="Arial" charset="0"/>
            </a:rPr>
            <a:t>314 Blocks- 377 </a:t>
          </a:r>
          <a:r>
            <a:rPr lang="en-US" sz="1800" b="0" dirty="0" smtClean="0">
              <a:latin typeface="+mn-lt"/>
              <a:ea typeface="Arial" charset="0"/>
              <a:cs typeface="Arial" charset="0"/>
            </a:rPr>
            <a:t>CHCs</a:t>
          </a:r>
          <a:r>
            <a:rPr lang="en-US" sz="1800" b="0" dirty="0" smtClean="0">
              <a:latin typeface="+mn-lt"/>
            </a:rPr>
            <a:t> </a:t>
          </a:r>
          <a:r>
            <a:rPr lang="en-US" sz="1800" b="0" dirty="0" smtClean="0">
              <a:latin typeface="+mn-lt"/>
            </a:rPr>
            <a:t/>
          </a:r>
          <a:br>
            <a:rPr lang="en-US" sz="1800" b="0" dirty="0" smtClean="0">
              <a:latin typeface="+mn-lt"/>
            </a:rPr>
          </a:br>
          <a:endParaRPr lang="en-GB" sz="1800" b="0" dirty="0">
            <a:latin typeface="+mn-lt"/>
          </a:endParaRPr>
        </a:p>
      </dgm:t>
    </dgm:pt>
    <dgm:pt modelId="{AB628433-DCC5-43F7-998B-DD5174411736}" type="parTrans" cxnId="{63A5F435-2AE4-44F1-B2F1-B9B725A3963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C2833BAD-229B-4149-A8E9-2CFC8B500241}" type="sibTrans" cxnId="{63A5F435-2AE4-44F1-B2F1-B9B725A3963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C2116987-D240-476D-A247-53FCF149DAE9}">
      <dgm:prSet custT="1"/>
      <dgm:spPr/>
      <dgm:t>
        <a:bodyPr/>
        <a:lstStyle/>
        <a:p>
          <a:r>
            <a:rPr lang="en-GB" sz="1800" b="0" dirty="0" smtClean="0">
              <a:latin typeface="+mn-lt"/>
              <a:ea typeface="Arial" charset="0"/>
              <a:cs typeface="Arial" charset="0"/>
            </a:rPr>
            <a:t>PHCs-</a:t>
          </a:r>
          <a:r>
            <a:rPr lang="en-GB" sz="1800" b="0" baseline="0" dirty="0" smtClean="0">
              <a:latin typeface="+mn-lt"/>
              <a:ea typeface="Arial" charset="0"/>
              <a:cs typeface="Arial" charset="0"/>
            </a:rPr>
            <a:t> 1236</a:t>
          </a:r>
          <a:endParaRPr lang="en-GB" sz="1800" b="0" dirty="0">
            <a:latin typeface="+mn-lt"/>
            <a:ea typeface="Arial" charset="0"/>
            <a:cs typeface="Arial" charset="0"/>
          </a:endParaRPr>
        </a:p>
      </dgm:t>
    </dgm:pt>
    <dgm:pt modelId="{8EBF24F5-C4B7-4831-A58B-A42F1B71776D}" type="parTrans" cxnId="{3E04E884-80DA-4142-8634-DE9540C9F574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8F00F46-358B-48BF-92FF-B6DA0BBBA831}" type="sibTrans" cxnId="{3E04E884-80DA-4142-8634-DE9540C9F574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B07BF939-1053-48E1-B543-DC0EF35C3F1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SCs-</a:t>
          </a:r>
          <a:r>
            <a:rPr lang="en-GB" sz="1800" baseline="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6688</a:t>
          </a:r>
          <a:r>
            <a:rPr lang="en-GB" sz="18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</a:t>
          </a:r>
          <a:endParaRPr lang="en-GB" sz="1800" dirty="0">
            <a:solidFill>
              <a:schemeClr val="tx1"/>
            </a:solidFill>
            <a:latin typeface="+mn-lt"/>
            <a:ea typeface="Arial" charset="0"/>
            <a:cs typeface="Arial" charset="0"/>
          </a:endParaRPr>
        </a:p>
      </dgm:t>
    </dgm:pt>
    <dgm:pt modelId="{115F2865-AC65-4D81-9539-B07EDEEA4701}" type="parTrans" cxnId="{76A6E7AE-2E46-4020-8945-76407C51E78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A9325FA7-3ACA-4A7A-BE0B-342B7B4A8ED4}" type="sibTrans" cxnId="{76A6E7AE-2E46-4020-8945-76407C51E78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8F80933-7F1A-4592-8B36-97183347159B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51,000 villages</a:t>
          </a:r>
          <a:r>
            <a:rPr lang="en-GB" sz="1800" baseline="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(no. of ASHAs- 47294; 45230 ASHAs are trained in malaria)</a:t>
          </a:r>
          <a:endParaRPr lang="en-GB" sz="1800" dirty="0">
            <a:solidFill>
              <a:schemeClr val="tx1"/>
            </a:solidFill>
            <a:latin typeface="+mn-lt"/>
            <a:ea typeface="Arial" charset="0"/>
            <a:cs typeface="Arial" charset="0"/>
          </a:endParaRPr>
        </a:p>
      </dgm:t>
    </dgm:pt>
    <dgm:pt modelId="{47B46044-7456-4069-80EF-2925936ABF56}" type="parTrans" cxnId="{F6957A57-BC6D-402F-B36E-C1CB9BB4C0C5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692792D5-3362-4A8F-8D7E-29B795FC36C2}" type="sibTrans" cxnId="{F6957A57-BC6D-402F-B36E-C1CB9BB4C0C5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3182B0B4-8442-4BF9-B565-9972FEFC8EA5}">
      <dgm:prSet phldrT="[Text]" custT="1"/>
      <dgm:spPr/>
      <dgm:t>
        <a:bodyPr/>
        <a:lstStyle/>
        <a:p>
          <a:r>
            <a:rPr lang="en-US" sz="1800" b="0" dirty="0" smtClean="0">
              <a:latin typeface="+mn-lt"/>
              <a:ea typeface="Arial" charset="0"/>
              <a:cs typeface="Arial" charset="0"/>
            </a:rPr>
            <a:t>Odisha-</a:t>
          </a:r>
          <a:r>
            <a:rPr lang="en-US" sz="1800" b="0" baseline="0" dirty="0" smtClean="0">
              <a:latin typeface="+mn-lt"/>
              <a:ea typeface="Arial" charset="0"/>
              <a:cs typeface="Arial" charset="0"/>
            </a:rPr>
            <a:t> Medical Colleges-9</a:t>
          </a:r>
          <a:r>
            <a:rPr lang="en-US" sz="1800" b="0" dirty="0" smtClean="0">
              <a:latin typeface="+mn-lt"/>
              <a:ea typeface="Arial" charset="0"/>
              <a:cs typeface="Arial" charset="0"/>
            </a:rPr>
            <a:t> </a:t>
          </a:r>
          <a:endParaRPr lang="en-GB" sz="1800" b="0" dirty="0">
            <a:latin typeface="+mn-lt"/>
            <a:ea typeface="Arial" charset="0"/>
            <a:cs typeface="Arial" charset="0"/>
          </a:endParaRPr>
        </a:p>
      </dgm:t>
    </dgm:pt>
    <dgm:pt modelId="{37C5AD4F-24DF-4DBF-8038-6E5C75C193E5}" type="sibTrans" cxnId="{820FD1CE-2B3D-496E-9A96-168B0E35A2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E53C8DCF-FF1C-4EFA-AE41-D60CBF53250C}" type="parTrans" cxnId="{820FD1CE-2B3D-496E-9A96-168B0E35A2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192A4DFD-F60A-46AB-9D45-69AE748F1BCD}" type="pres">
      <dgm:prSet presAssocID="{25E9F901-B71E-472A-AAB9-93C6AE51D9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3DB100B-0629-40BD-9CCB-0EDD1F4FF9B0}" type="pres">
      <dgm:prSet presAssocID="{3182B0B4-8442-4BF9-B565-9972FEFC8EA5}" presName="hierRoot1" presStyleCnt="0">
        <dgm:presLayoutVars>
          <dgm:hierBranch val="init"/>
        </dgm:presLayoutVars>
      </dgm:prSet>
      <dgm:spPr/>
    </dgm:pt>
    <dgm:pt modelId="{598EAE33-1E83-48E4-BCBF-D1B469E1E382}" type="pres">
      <dgm:prSet presAssocID="{3182B0B4-8442-4BF9-B565-9972FEFC8EA5}" presName="rootComposite1" presStyleCnt="0"/>
      <dgm:spPr/>
    </dgm:pt>
    <dgm:pt modelId="{6A4FE259-AFC8-4AFD-9DDF-3C7463995384}" type="pres">
      <dgm:prSet presAssocID="{3182B0B4-8442-4BF9-B565-9972FEFC8EA5}" presName="rootText1" presStyleLbl="node0" presStyleIdx="0" presStyleCnt="1" custScaleX="564935" custScaleY="1235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66C12D4-C70E-469B-8ACE-863D0BAC404D}" type="pres">
      <dgm:prSet presAssocID="{3182B0B4-8442-4BF9-B565-9972FEFC8EA5}" presName="rootConnector1" presStyleLbl="node1" presStyleIdx="0" presStyleCnt="0"/>
      <dgm:spPr/>
      <dgm:t>
        <a:bodyPr/>
        <a:lstStyle/>
        <a:p>
          <a:endParaRPr lang="en-GB"/>
        </a:p>
      </dgm:t>
    </dgm:pt>
    <dgm:pt modelId="{5B303CD5-BDF7-4869-B98A-5931F8E25413}" type="pres">
      <dgm:prSet presAssocID="{3182B0B4-8442-4BF9-B565-9972FEFC8EA5}" presName="hierChild2" presStyleCnt="0"/>
      <dgm:spPr/>
    </dgm:pt>
    <dgm:pt modelId="{21662AE0-BFC0-4BA4-8271-383F489B4D10}" type="pres">
      <dgm:prSet presAssocID="{6246CED4-51DD-4701-847F-1FC98AC13793}" presName="Name37" presStyleLbl="parChTrans1D2" presStyleIdx="0" presStyleCnt="1"/>
      <dgm:spPr/>
      <dgm:t>
        <a:bodyPr/>
        <a:lstStyle/>
        <a:p>
          <a:endParaRPr lang="en-GB"/>
        </a:p>
      </dgm:t>
    </dgm:pt>
    <dgm:pt modelId="{34F2FC0C-511A-4B04-BACC-1A8600679211}" type="pres">
      <dgm:prSet presAssocID="{2CB75308-6F86-41A5-BA46-EB9DC602E5CD}" presName="hierRoot2" presStyleCnt="0">
        <dgm:presLayoutVars>
          <dgm:hierBranch val="init"/>
        </dgm:presLayoutVars>
      </dgm:prSet>
      <dgm:spPr/>
    </dgm:pt>
    <dgm:pt modelId="{22AE6624-5CA4-4BB3-B1CC-CC185D5966EB}" type="pres">
      <dgm:prSet presAssocID="{2CB75308-6F86-41A5-BA46-EB9DC602E5CD}" presName="rootComposite" presStyleCnt="0"/>
      <dgm:spPr/>
    </dgm:pt>
    <dgm:pt modelId="{D76661AD-5207-4E2F-9EAB-E891278F3C9E}" type="pres">
      <dgm:prSet presAssocID="{2CB75308-6F86-41A5-BA46-EB9DC602E5CD}" presName="rootText" presStyleLbl="node2" presStyleIdx="0" presStyleCnt="1" custScaleX="499131" custScaleY="142947" custLinFactNeighborX="-1341" custLinFactNeighborY="-1130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7E7-1016-469E-8A7D-628A8BD35C86}" type="pres">
      <dgm:prSet presAssocID="{2CB75308-6F86-41A5-BA46-EB9DC602E5CD}" presName="rootConnector" presStyleLbl="node2" presStyleIdx="0" presStyleCnt="1"/>
      <dgm:spPr/>
      <dgm:t>
        <a:bodyPr/>
        <a:lstStyle/>
        <a:p>
          <a:endParaRPr lang="en-GB"/>
        </a:p>
      </dgm:t>
    </dgm:pt>
    <dgm:pt modelId="{D4519224-B8E2-48A1-9B99-A2803A0EE58E}" type="pres">
      <dgm:prSet presAssocID="{2CB75308-6F86-41A5-BA46-EB9DC602E5CD}" presName="hierChild4" presStyleCnt="0"/>
      <dgm:spPr/>
    </dgm:pt>
    <dgm:pt modelId="{6A20DF90-A009-4253-8FA0-D802B41CA11A}" type="pres">
      <dgm:prSet presAssocID="{AB628433-DCC5-43F7-998B-DD5174411736}" presName="Name37" presStyleLbl="parChTrans1D3" presStyleIdx="0" presStyleCnt="1"/>
      <dgm:spPr/>
      <dgm:t>
        <a:bodyPr/>
        <a:lstStyle/>
        <a:p>
          <a:endParaRPr lang="en-GB"/>
        </a:p>
      </dgm:t>
    </dgm:pt>
    <dgm:pt modelId="{2639AD87-68EF-4675-B7A2-D53903E6EE02}" type="pres">
      <dgm:prSet presAssocID="{4A481A6F-6583-480D-AA55-99C33E4466DC}" presName="hierRoot2" presStyleCnt="0">
        <dgm:presLayoutVars>
          <dgm:hierBranch val="init"/>
        </dgm:presLayoutVars>
      </dgm:prSet>
      <dgm:spPr/>
    </dgm:pt>
    <dgm:pt modelId="{1648A34C-97D2-49FC-AD1A-851A650B2186}" type="pres">
      <dgm:prSet presAssocID="{4A481A6F-6583-480D-AA55-99C33E4466DC}" presName="rootComposite" presStyleCnt="0"/>
      <dgm:spPr/>
    </dgm:pt>
    <dgm:pt modelId="{0C03DEB7-3341-4609-B330-C17D77579C64}" type="pres">
      <dgm:prSet presAssocID="{4A481A6F-6583-480D-AA55-99C33E4466DC}" presName="rootText" presStyleLbl="node3" presStyleIdx="0" presStyleCnt="1" custScaleX="412048" custScaleY="165147" custLinFactNeighborX="-1396" custLinFactNeighborY="-2405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794C043-A55F-47AA-B675-6EE34811EDEB}" type="pres">
      <dgm:prSet presAssocID="{4A481A6F-6583-480D-AA55-99C33E4466DC}" presName="rootConnector" presStyleLbl="node3" presStyleIdx="0" presStyleCnt="1"/>
      <dgm:spPr/>
      <dgm:t>
        <a:bodyPr/>
        <a:lstStyle/>
        <a:p>
          <a:endParaRPr lang="en-GB"/>
        </a:p>
      </dgm:t>
    </dgm:pt>
    <dgm:pt modelId="{19C775BF-1348-4D69-8B1E-8C727B64A72F}" type="pres">
      <dgm:prSet presAssocID="{4A481A6F-6583-480D-AA55-99C33E4466DC}" presName="hierChild4" presStyleCnt="0"/>
      <dgm:spPr/>
    </dgm:pt>
    <dgm:pt modelId="{41F3B3CB-2FFD-481C-8E85-E3631C6BC7F5}" type="pres">
      <dgm:prSet presAssocID="{8EBF24F5-C4B7-4831-A58B-A42F1B71776D}" presName="Name37" presStyleLbl="parChTrans1D4" presStyleIdx="0" presStyleCnt="3"/>
      <dgm:spPr/>
      <dgm:t>
        <a:bodyPr/>
        <a:lstStyle/>
        <a:p>
          <a:endParaRPr lang="en-GB"/>
        </a:p>
      </dgm:t>
    </dgm:pt>
    <dgm:pt modelId="{4B702427-BA19-46ED-98AB-851DFF71392D}" type="pres">
      <dgm:prSet presAssocID="{C2116987-D240-476D-A247-53FCF149DAE9}" presName="hierRoot2" presStyleCnt="0">
        <dgm:presLayoutVars>
          <dgm:hierBranch val="init"/>
        </dgm:presLayoutVars>
      </dgm:prSet>
      <dgm:spPr/>
    </dgm:pt>
    <dgm:pt modelId="{A43F70C9-EEB0-47EC-8DDC-A8F2C508A3A8}" type="pres">
      <dgm:prSet presAssocID="{C2116987-D240-476D-A247-53FCF149DAE9}" presName="rootComposite" presStyleCnt="0"/>
      <dgm:spPr/>
    </dgm:pt>
    <dgm:pt modelId="{16AB72F4-5226-4FB2-8ACE-5908A82CDACB}" type="pres">
      <dgm:prSet presAssocID="{C2116987-D240-476D-A247-53FCF149DAE9}" presName="rootText" presStyleLbl="node4" presStyleIdx="0" presStyleCnt="3" custScaleX="585452" custScaleY="169528" custLinFactNeighborX="-4569" custLinFactNeighborY="-433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E43358C-B285-4EE8-9FA9-D0212A3E609E}" type="pres">
      <dgm:prSet presAssocID="{C2116987-D240-476D-A247-53FCF149DAE9}" presName="rootConnector" presStyleLbl="node4" presStyleIdx="0" presStyleCnt="3"/>
      <dgm:spPr/>
      <dgm:t>
        <a:bodyPr/>
        <a:lstStyle/>
        <a:p>
          <a:endParaRPr lang="en-GB"/>
        </a:p>
      </dgm:t>
    </dgm:pt>
    <dgm:pt modelId="{9B5A261E-5A29-414F-90A8-5BA66D1E100E}" type="pres">
      <dgm:prSet presAssocID="{C2116987-D240-476D-A247-53FCF149DAE9}" presName="hierChild4" presStyleCnt="0"/>
      <dgm:spPr/>
    </dgm:pt>
    <dgm:pt modelId="{9BF6A75B-4D50-4C15-9FF8-E5A641C0CB65}" type="pres">
      <dgm:prSet presAssocID="{115F2865-AC65-4D81-9539-B07EDEEA4701}" presName="Name37" presStyleLbl="parChTrans1D4" presStyleIdx="1" presStyleCnt="3"/>
      <dgm:spPr/>
      <dgm:t>
        <a:bodyPr/>
        <a:lstStyle/>
        <a:p>
          <a:endParaRPr lang="en-GB"/>
        </a:p>
      </dgm:t>
    </dgm:pt>
    <dgm:pt modelId="{F167BA58-3514-4E3E-A42A-791869F23F7E}" type="pres">
      <dgm:prSet presAssocID="{B07BF939-1053-48E1-B543-DC0EF35C3F1C}" presName="hierRoot2" presStyleCnt="0">
        <dgm:presLayoutVars>
          <dgm:hierBranch val="init"/>
        </dgm:presLayoutVars>
      </dgm:prSet>
      <dgm:spPr/>
    </dgm:pt>
    <dgm:pt modelId="{D3491EE2-25C4-41CF-B4A1-8FA36728ABCF}" type="pres">
      <dgm:prSet presAssocID="{B07BF939-1053-48E1-B543-DC0EF35C3F1C}" presName="rootComposite" presStyleCnt="0"/>
      <dgm:spPr/>
    </dgm:pt>
    <dgm:pt modelId="{BBCE4DD3-A413-4C01-BF94-0DC4E52CFC75}" type="pres">
      <dgm:prSet presAssocID="{B07BF939-1053-48E1-B543-DC0EF35C3F1C}" presName="rootText" presStyleLbl="node4" presStyleIdx="1" presStyleCnt="3" custScaleX="325606" custScaleY="158358" custLinFactNeighborX="-5158" custLinFactNeighborY="-5203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A7CE481-1636-4106-BB3C-1DB0E861F651}" type="pres">
      <dgm:prSet presAssocID="{B07BF939-1053-48E1-B543-DC0EF35C3F1C}" presName="rootConnector" presStyleLbl="node4" presStyleIdx="1" presStyleCnt="3"/>
      <dgm:spPr/>
      <dgm:t>
        <a:bodyPr/>
        <a:lstStyle/>
        <a:p>
          <a:endParaRPr lang="en-GB"/>
        </a:p>
      </dgm:t>
    </dgm:pt>
    <dgm:pt modelId="{1F6F800B-BD75-4CAC-986E-B06C936DF624}" type="pres">
      <dgm:prSet presAssocID="{B07BF939-1053-48E1-B543-DC0EF35C3F1C}" presName="hierChild4" presStyleCnt="0"/>
      <dgm:spPr/>
    </dgm:pt>
    <dgm:pt modelId="{DFED09F2-8AE5-44FD-8864-BAC88C497088}" type="pres">
      <dgm:prSet presAssocID="{47B46044-7456-4069-80EF-2925936ABF56}" presName="Name37" presStyleLbl="parChTrans1D4" presStyleIdx="2" presStyleCnt="3"/>
      <dgm:spPr/>
      <dgm:t>
        <a:bodyPr/>
        <a:lstStyle/>
        <a:p>
          <a:endParaRPr lang="en-GB"/>
        </a:p>
      </dgm:t>
    </dgm:pt>
    <dgm:pt modelId="{8B56F2D1-6438-4213-8850-9347DB4034F3}" type="pres">
      <dgm:prSet presAssocID="{88F80933-7F1A-4592-8B36-97183347159B}" presName="hierRoot2" presStyleCnt="0">
        <dgm:presLayoutVars>
          <dgm:hierBranch val="init"/>
        </dgm:presLayoutVars>
      </dgm:prSet>
      <dgm:spPr/>
    </dgm:pt>
    <dgm:pt modelId="{8991CC7E-30D5-4F71-93D5-53202138D1F4}" type="pres">
      <dgm:prSet presAssocID="{88F80933-7F1A-4592-8B36-97183347159B}" presName="rootComposite" presStyleCnt="0"/>
      <dgm:spPr/>
    </dgm:pt>
    <dgm:pt modelId="{97E1AC83-E0E2-4E5B-A066-A689F30AB145}" type="pres">
      <dgm:prSet presAssocID="{88F80933-7F1A-4592-8B36-97183347159B}" presName="rootText" presStyleLbl="node4" presStyleIdx="2" presStyleCnt="3" custScaleX="485887" custScaleY="161276" custLinFactNeighborX="-24104" custLinFactNeighborY="-4904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460302D-699B-4DC0-8014-473630C8778B}" type="pres">
      <dgm:prSet presAssocID="{88F80933-7F1A-4592-8B36-97183347159B}" presName="rootConnector" presStyleLbl="node4" presStyleIdx="2" presStyleCnt="3"/>
      <dgm:spPr/>
      <dgm:t>
        <a:bodyPr/>
        <a:lstStyle/>
        <a:p>
          <a:endParaRPr lang="en-GB"/>
        </a:p>
      </dgm:t>
    </dgm:pt>
    <dgm:pt modelId="{E1D1DC36-7927-4A87-A8B7-F5809DFBD883}" type="pres">
      <dgm:prSet presAssocID="{88F80933-7F1A-4592-8B36-97183347159B}" presName="hierChild4" presStyleCnt="0"/>
      <dgm:spPr/>
    </dgm:pt>
    <dgm:pt modelId="{B9345DE5-4B80-4C15-BAFE-3A8597C6E529}" type="pres">
      <dgm:prSet presAssocID="{88F80933-7F1A-4592-8B36-97183347159B}" presName="hierChild5" presStyleCnt="0"/>
      <dgm:spPr/>
    </dgm:pt>
    <dgm:pt modelId="{89A9DA99-85B2-4F2E-A013-2F0BA956FC0B}" type="pres">
      <dgm:prSet presAssocID="{B07BF939-1053-48E1-B543-DC0EF35C3F1C}" presName="hierChild5" presStyleCnt="0"/>
      <dgm:spPr/>
    </dgm:pt>
    <dgm:pt modelId="{E00FF5CB-9CD0-4986-B3E6-C62A864A9F2E}" type="pres">
      <dgm:prSet presAssocID="{C2116987-D240-476D-A247-53FCF149DAE9}" presName="hierChild5" presStyleCnt="0"/>
      <dgm:spPr/>
    </dgm:pt>
    <dgm:pt modelId="{2D8F99C7-BBC7-44B9-BE9A-7374E8007DB8}" type="pres">
      <dgm:prSet presAssocID="{4A481A6F-6583-480D-AA55-99C33E4466DC}" presName="hierChild5" presStyleCnt="0"/>
      <dgm:spPr/>
    </dgm:pt>
    <dgm:pt modelId="{9BF84BCE-590B-428E-84D1-3C2ABB0DFA6D}" type="pres">
      <dgm:prSet presAssocID="{2CB75308-6F86-41A5-BA46-EB9DC602E5CD}" presName="hierChild5" presStyleCnt="0"/>
      <dgm:spPr/>
    </dgm:pt>
    <dgm:pt modelId="{04FBBF96-55E9-4F77-8E24-FA58A073B0B6}" type="pres">
      <dgm:prSet presAssocID="{3182B0B4-8442-4BF9-B565-9972FEFC8EA5}" presName="hierChild3" presStyleCnt="0"/>
      <dgm:spPr/>
    </dgm:pt>
  </dgm:ptLst>
  <dgm:cxnLst>
    <dgm:cxn modelId="{E1389EA6-140F-47A3-8FB7-FD5976948907}" type="presOf" srcId="{4A481A6F-6583-480D-AA55-99C33E4466DC}" destId="{0C03DEB7-3341-4609-B330-C17D77579C64}" srcOrd="0" destOrd="0" presId="urn:microsoft.com/office/officeart/2005/8/layout/orgChart1"/>
    <dgm:cxn modelId="{F07CF90C-4697-49E0-936A-CE0077400587}" type="presOf" srcId="{3182B0B4-8442-4BF9-B565-9972FEFC8EA5}" destId="{B66C12D4-C70E-469B-8ACE-863D0BAC404D}" srcOrd="1" destOrd="0" presId="urn:microsoft.com/office/officeart/2005/8/layout/orgChart1"/>
    <dgm:cxn modelId="{61A30AA4-8760-4C7D-835D-8BBC6635D6B9}" srcId="{3182B0B4-8442-4BF9-B565-9972FEFC8EA5}" destId="{2CB75308-6F86-41A5-BA46-EB9DC602E5CD}" srcOrd="0" destOrd="0" parTransId="{6246CED4-51DD-4701-847F-1FC98AC13793}" sibTransId="{FEC15221-EA66-4113-810A-E23E9B0BF8B9}"/>
    <dgm:cxn modelId="{04B4248A-3F35-4BB9-960C-4AE69CDDB8D9}" type="presOf" srcId="{4A481A6F-6583-480D-AA55-99C33E4466DC}" destId="{D794C043-A55F-47AA-B675-6EE34811EDEB}" srcOrd="1" destOrd="0" presId="urn:microsoft.com/office/officeart/2005/8/layout/orgChart1"/>
    <dgm:cxn modelId="{05B75B9F-E848-4780-A61F-6A77D789321E}" type="presOf" srcId="{3182B0B4-8442-4BF9-B565-9972FEFC8EA5}" destId="{6A4FE259-AFC8-4AFD-9DDF-3C7463995384}" srcOrd="0" destOrd="0" presId="urn:microsoft.com/office/officeart/2005/8/layout/orgChart1"/>
    <dgm:cxn modelId="{655B4803-D0CE-433A-AF04-CF0515327B69}" type="presOf" srcId="{B07BF939-1053-48E1-B543-DC0EF35C3F1C}" destId="{0A7CE481-1636-4106-BB3C-1DB0E861F651}" srcOrd="1" destOrd="0" presId="urn:microsoft.com/office/officeart/2005/8/layout/orgChart1"/>
    <dgm:cxn modelId="{820FD1CE-2B3D-496E-9A96-168B0E35A2E3}" srcId="{25E9F901-B71E-472A-AAB9-93C6AE51D97C}" destId="{3182B0B4-8442-4BF9-B565-9972FEFC8EA5}" srcOrd="0" destOrd="0" parTransId="{E53C8DCF-FF1C-4EFA-AE41-D60CBF53250C}" sibTransId="{37C5AD4F-24DF-4DBF-8038-6E5C75C193E5}"/>
    <dgm:cxn modelId="{76A6E7AE-2E46-4020-8945-76407C51E78F}" srcId="{C2116987-D240-476D-A247-53FCF149DAE9}" destId="{B07BF939-1053-48E1-B543-DC0EF35C3F1C}" srcOrd="0" destOrd="0" parTransId="{115F2865-AC65-4D81-9539-B07EDEEA4701}" sibTransId="{A9325FA7-3ACA-4A7A-BE0B-342B7B4A8ED4}"/>
    <dgm:cxn modelId="{988A1712-A6BB-4F48-ABE3-B6DE380AA9FE}" type="presOf" srcId="{AB628433-DCC5-43F7-998B-DD5174411736}" destId="{6A20DF90-A009-4253-8FA0-D802B41CA11A}" srcOrd="0" destOrd="0" presId="urn:microsoft.com/office/officeart/2005/8/layout/orgChart1"/>
    <dgm:cxn modelId="{17B564BD-A80B-4318-94AD-9E684061605E}" type="presOf" srcId="{25E9F901-B71E-472A-AAB9-93C6AE51D97C}" destId="{192A4DFD-F60A-46AB-9D45-69AE748F1BCD}" srcOrd="0" destOrd="0" presId="urn:microsoft.com/office/officeart/2005/8/layout/orgChart1"/>
    <dgm:cxn modelId="{9C271CFD-8C13-4991-9451-734B4A9BE62F}" type="presOf" srcId="{2CB75308-6F86-41A5-BA46-EB9DC602E5CD}" destId="{29C077E7-1016-469E-8A7D-628A8BD35C86}" srcOrd="1" destOrd="0" presId="urn:microsoft.com/office/officeart/2005/8/layout/orgChart1"/>
    <dgm:cxn modelId="{39FE3512-56B1-47CE-AB6C-E4850A5EB363}" type="presOf" srcId="{2CB75308-6F86-41A5-BA46-EB9DC602E5CD}" destId="{D76661AD-5207-4E2F-9EAB-E891278F3C9E}" srcOrd="0" destOrd="0" presId="urn:microsoft.com/office/officeart/2005/8/layout/orgChart1"/>
    <dgm:cxn modelId="{5AC0AB04-A27E-47F0-AB7D-70AB42755C97}" type="presOf" srcId="{8EBF24F5-C4B7-4831-A58B-A42F1B71776D}" destId="{41F3B3CB-2FFD-481C-8E85-E3631C6BC7F5}" srcOrd="0" destOrd="0" presId="urn:microsoft.com/office/officeart/2005/8/layout/orgChart1"/>
    <dgm:cxn modelId="{D6390545-CB1D-4B64-B281-795FA5C9B29D}" type="presOf" srcId="{47B46044-7456-4069-80EF-2925936ABF56}" destId="{DFED09F2-8AE5-44FD-8864-BAC88C497088}" srcOrd="0" destOrd="0" presId="urn:microsoft.com/office/officeart/2005/8/layout/orgChart1"/>
    <dgm:cxn modelId="{F9CAFE86-8590-4176-A8DB-D38611F24E79}" type="presOf" srcId="{88F80933-7F1A-4592-8B36-97183347159B}" destId="{97E1AC83-E0E2-4E5B-A066-A689F30AB145}" srcOrd="0" destOrd="0" presId="urn:microsoft.com/office/officeart/2005/8/layout/orgChart1"/>
    <dgm:cxn modelId="{F6957A57-BC6D-402F-B36E-C1CB9BB4C0C5}" srcId="{B07BF939-1053-48E1-B543-DC0EF35C3F1C}" destId="{88F80933-7F1A-4592-8B36-97183347159B}" srcOrd="0" destOrd="0" parTransId="{47B46044-7456-4069-80EF-2925936ABF56}" sibTransId="{692792D5-3362-4A8F-8D7E-29B795FC36C2}"/>
    <dgm:cxn modelId="{F203E2C9-E0B2-4F80-9B93-4F5802858978}" type="presOf" srcId="{115F2865-AC65-4D81-9539-B07EDEEA4701}" destId="{9BF6A75B-4D50-4C15-9FF8-E5A641C0CB65}" srcOrd="0" destOrd="0" presId="urn:microsoft.com/office/officeart/2005/8/layout/orgChart1"/>
    <dgm:cxn modelId="{A6D70C3F-365C-4626-9A20-C7F2CBCB50CF}" type="presOf" srcId="{88F80933-7F1A-4592-8B36-97183347159B}" destId="{E460302D-699B-4DC0-8014-473630C8778B}" srcOrd="1" destOrd="0" presId="urn:microsoft.com/office/officeart/2005/8/layout/orgChart1"/>
    <dgm:cxn modelId="{3E04E884-80DA-4142-8634-DE9540C9F574}" srcId="{4A481A6F-6583-480D-AA55-99C33E4466DC}" destId="{C2116987-D240-476D-A247-53FCF149DAE9}" srcOrd="0" destOrd="0" parTransId="{8EBF24F5-C4B7-4831-A58B-A42F1B71776D}" sibTransId="{D8F00F46-358B-48BF-92FF-B6DA0BBBA831}"/>
    <dgm:cxn modelId="{E2EFD170-6F6E-42F6-9804-E5E3A4B16EEA}" type="presOf" srcId="{C2116987-D240-476D-A247-53FCF149DAE9}" destId="{EE43358C-B285-4EE8-9FA9-D0212A3E609E}" srcOrd="1" destOrd="0" presId="urn:microsoft.com/office/officeart/2005/8/layout/orgChart1"/>
    <dgm:cxn modelId="{63A5F435-2AE4-44F1-B2F1-B9B725A3963E}" srcId="{2CB75308-6F86-41A5-BA46-EB9DC602E5CD}" destId="{4A481A6F-6583-480D-AA55-99C33E4466DC}" srcOrd="0" destOrd="0" parTransId="{AB628433-DCC5-43F7-998B-DD5174411736}" sibTransId="{C2833BAD-229B-4149-A8E9-2CFC8B500241}"/>
    <dgm:cxn modelId="{2EBA9788-6837-46B9-9447-928E15A5A54E}" type="presOf" srcId="{6246CED4-51DD-4701-847F-1FC98AC13793}" destId="{21662AE0-BFC0-4BA4-8271-383F489B4D10}" srcOrd="0" destOrd="0" presId="urn:microsoft.com/office/officeart/2005/8/layout/orgChart1"/>
    <dgm:cxn modelId="{83CA52B8-D7C5-4AB7-90AF-EFD6DD6C3A34}" type="presOf" srcId="{C2116987-D240-476D-A247-53FCF149DAE9}" destId="{16AB72F4-5226-4FB2-8ACE-5908A82CDACB}" srcOrd="0" destOrd="0" presId="urn:microsoft.com/office/officeart/2005/8/layout/orgChart1"/>
    <dgm:cxn modelId="{E44B656C-23B6-4DAC-A583-3B11988E3A70}" type="presOf" srcId="{B07BF939-1053-48E1-B543-DC0EF35C3F1C}" destId="{BBCE4DD3-A413-4C01-BF94-0DC4E52CFC75}" srcOrd="0" destOrd="0" presId="urn:microsoft.com/office/officeart/2005/8/layout/orgChart1"/>
    <dgm:cxn modelId="{A56852C8-89B5-4452-A970-44FFF3B7C14D}" type="presParOf" srcId="{192A4DFD-F60A-46AB-9D45-69AE748F1BCD}" destId="{F3DB100B-0629-40BD-9CCB-0EDD1F4FF9B0}" srcOrd="0" destOrd="0" presId="urn:microsoft.com/office/officeart/2005/8/layout/orgChart1"/>
    <dgm:cxn modelId="{94ACF69A-0E87-4E9F-A3ED-01636136324B}" type="presParOf" srcId="{F3DB100B-0629-40BD-9CCB-0EDD1F4FF9B0}" destId="{598EAE33-1E83-48E4-BCBF-D1B469E1E382}" srcOrd="0" destOrd="0" presId="urn:microsoft.com/office/officeart/2005/8/layout/orgChart1"/>
    <dgm:cxn modelId="{8D1FE914-BCA8-49C1-9856-F4DC700F9F81}" type="presParOf" srcId="{598EAE33-1E83-48E4-BCBF-D1B469E1E382}" destId="{6A4FE259-AFC8-4AFD-9DDF-3C7463995384}" srcOrd="0" destOrd="0" presId="urn:microsoft.com/office/officeart/2005/8/layout/orgChart1"/>
    <dgm:cxn modelId="{89FCC29C-569B-41E4-B024-F07788E8E5C3}" type="presParOf" srcId="{598EAE33-1E83-48E4-BCBF-D1B469E1E382}" destId="{B66C12D4-C70E-469B-8ACE-863D0BAC404D}" srcOrd="1" destOrd="0" presId="urn:microsoft.com/office/officeart/2005/8/layout/orgChart1"/>
    <dgm:cxn modelId="{8750828D-91E8-4AC3-91A8-E310CCCF2FEC}" type="presParOf" srcId="{F3DB100B-0629-40BD-9CCB-0EDD1F4FF9B0}" destId="{5B303CD5-BDF7-4869-B98A-5931F8E25413}" srcOrd="1" destOrd="0" presId="urn:microsoft.com/office/officeart/2005/8/layout/orgChart1"/>
    <dgm:cxn modelId="{FE3AF9FD-448B-4E07-B072-4D3EEC4B75DF}" type="presParOf" srcId="{5B303CD5-BDF7-4869-B98A-5931F8E25413}" destId="{21662AE0-BFC0-4BA4-8271-383F489B4D10}" srcOrd="0" destOrd="0" presId="urn:microsoft.com/office/officeart/2005/8/layout/orgChart1"/>
    <dgm:cxn modelId="{B8169671-77C8-4C88-8E92-33A7DB3F140F}" type="presParOf" srcId="{5B303CD5-BDF7-4869-B98A-5931F8E25413}" destId="{34F2FC0C-511A-4B04-BACC-1A8600679211}" srcOrd="1" destOrd="0" presId="urn:microsoft.com/office/officeart/2005/8/layout/orgChart1"/>
    <dgm:cxn modelId="{96F07A99-0770-4898-AD36-0A49C1EA27C8}" type="presParOf" srcId="{34F2FC0C-511A-4B04-BACC-1A8600679211}" destId="{22AE6624-5CA4-4BB3-B1CC-CC185D5966EB}" srcOrd="0" destOrd="0" presId="urn:microsoft.com/office/officeart/2005/8/layout/orgChart1"/>
    <dgm:cxn modelId="{58ABC764-0E42-4254-A3E5-BBB17238A5A4}" type="presParOf" srcId="{22AE6624-5CA4-4BB3-B1CC-CC185D5966EB}" destId="{D76661AD-5207-4E2F-9EAB-E891278F3C9E}" srcOrd="0" destOrd="0" presId="urn:microsoft.com/office/officeart/2005/8/layout/orgChart1"/>
    <dgm:cxn modelId="{DC1ACB1E-BC3E-42C9-8CA9-AEEB4F53E79D}" type="presParOf" srcId="{22AE6624-5CA4-4BB3-B1CC-CC185D5966EB}" destId="{29C077E7-1016-469E-8A7D-628A8BD35C86}" srcOrd="1" destOrd="0" presId="urn:microsoft.com/office/officeart/2005/8/layout/orgChart1"/>
    <dgm:cxn modelId="{C8F2DF9F-0003-4268-975E-3FA54E6A74E0}" type="presParOf" srcId="{34F2FC0C-511A-4B04-BACC-1A8600679211}" destId="{D4519224-B8E2-48A1-9B99-A2803A0EE58E}" srcOrd="1" destOrd="0" presId="urn:microsoft.com/office/officeart/2005/8/layout/orgChart1"/>
    <dgm:cxn modelId="{DA19E18B-96A3-4CE4-AB1B-52400B1B0370}" type="presParOf" srcId="{D4519224-B8E2-48A1-9B99-A2803A0EE58E}" destId="{6A20DF90-A009-4253-8FA0-D802B41CA11A}" srcOrd="0" destOrd="0" presId="urn:microsoft.com/office/officeart/2005/8/layout/orgChart1"/>
    <dgm:cxn modelId="{EBA28012-3056-4E93-9DC7-F53F8337DD01}" type="presParOf" srcId="{D4519224-B8E2-48A1-9B99-A2803A0EE58E}" destId="{2639AD87-68EF-4675-B7A2-D53903E6EE02}" srcOrd="1" destOrd="0" presId="urn:microsoft.com/office/officeart/2005/8/layout/orgChart1"/>
    <dgm:cxn modelId="{800737E0-A294-4051-8215-3C7E4CC188FF}" type="presParOf" srcId="{2639AD87-68EF-4675-B7A2-D53903E6EE02}" destId="{1648A34C-97D2-49FC-AD1A-851A650B2186}" srcOrd="0" destOrd="0" presId="urn:microsoft.com/office/officeart/2005/8/layout/orgChart1"/>
    <dgm:cxn modelId="{728B2486-922F-471E-AE8F-23E970B5918C}" type="presParOf" srcId="{1648A34C-97D2-49FC-AD1A-851A650B2186}" destId="{0C03DEB7-3341-4609-B330-C17D77579C64}" srcOrd="0" destOrd="0" presId="urn:microsoft.com/office/officeart/2005/8/layout/orgChart1"/>
    <dgm:cxn modelId="{AD133DBD-D93E-4BC7-A951-38AD57B911C2}" type="presParOf" srcId="{1648A34C-97D2-49FC-AD1A-851A650B2186}" destId="{D794C043-A55F-47AA-B675-6EE34811EDEB}" srcOrd="1" destOrd="0" presId="urn:microsoft.com/office/officeart/2005/8/layout/orgChart1"/>
    <dgm:cxn modelId="{1BBB9A59-9CB1-40B9-B899-3B2B9EB79DAC}" type="presParOf" srcId="{2639AD87-68EF-4675-B7A2-D53903E6EE02}" destId="{19C775BF-1348-4D69-8B1E-8C727B64A72F}" srcOrd="1" destOrd="0" presId="urn:microsoft.com/office/officeart/2005/8/layout/orgChart1"/>
    <dgm:cxn modelId="{9D5A9D87-B1A3-41B1-8E5F-44B376E01040}" type="presParOf" srcId="{19C775BF-1348-4D69-8B1E-8C727B64A72F}" destId="{41F3B3CB-2FFD-481C-8E85-E3631C6BC7F5}" srcOrd="0" destOrd="0" presId="urn:microsoft.com/office/officeart/2005/8/layout/orgChart1"/>
    <dgm:cxn modelId="{4396E6FD-B819-4DEC-9744-855C242E7BF3}" type="presParOf" srcId="{19C775BF-1348-4D69-8B1E-8C727B64A72F}" destId="{4B702427-BA19-46ED-98AB-851DFF71392D}" srcOrd="1" destOrd="0" presId="urn:microsoft.com/office/officeart/2005/8/layout/orgChart1"/>
    <dgm:cxn modelId="{AD6E9DD1-D6B9-43F6-8596-82CB10E3035B}" type="presParOf" srcId="{4B702427-BA19-46ED-98AB-851DFF71392D}" destId="{A43F70C9-EEB0-47EC-8DDC-A8F2C508A3A8}" srcOrd="0" destOrd="0" presId="urn:microsoft.com/office/officeart/2005/8/layout/orgChart1"/>
    <dgm:cxn modelId="{D80D96B8-D280-4BA5-8CE4-7238E7592BF7}" type="presParOf" srcId="{A43F70C9-EEB0-47EC-8DDC-A8F2C508A3A8}" destId="{16AB72F4-5226-4FB2-8ACE-5908A82CDACB}" srcOrd="0" destOrd="0" presId="urn:microsoft.com/office/officeart/2005/8/layout/orgChart1"/>
    <dgm:cxn modelId="{21AFFC4C-4D13-40FB-9115-D7F631CEC12D}" type="presParOf" srcId="{A43F70C9-EEB0-47EC-8DDC-A8F2C508A3A8}" destId="{EE43358C-B285-4EE8-9FA9-D0212A3E609E}" srcOrd="1" destOrd="0" presId="urn:microsoft.com/office/officeart/2005/8/layout/orgChart1"/>
    <dgm:cxn modelId="{641E1957-159C-40DA-B373-C0B78215B28F}" type="presParOf" srcId="{4B702427-BA19-46ED-98AB-851DFF71392D}" destId="{9B5A261E-5A29-414F-90A8-5BA66D1E100E}" srcOrd="1" destOrd="0" presId="urn:microsoft.com/office/officeart/2005/8/layout/orgChart1"/>
    <dgm:cxn modelId="{34C73474-8F3C-4165-ACE1-B825327FB998}" type="presParOf" srcId="{9B5A261E-5A29-414F-90A8-5BA66D1E100E}" destId="{9BF6A75B-4D50-4C15-9FF8-E5A641C0CB65}" srcOrd="0" destOrd="0" presId="urn:microsoft.com/office/officeart/2005/8/layout/orgChart1"/>
    <dgm:cxn modelId="{F965F67F-4176-4B61-A733-A879976BD61E}" type="presParOf" srcId="{9B5A261E-5A29-414F-90A8-5BA66D1E100E}" destId="{F167BA58-3514-4E3E-A42A-791869F23F7E}" srcOrd="1" destOrd="0" presId="urn:microsoft.com/office/officeart/2005/8/layout/orgChart1"/>
    <dgm:cxn modelId="{7EBBE293-79AF-4150-A2E4-1928AB135BC9}" type="presParOf" srcId="{F167BA58-3514-4E3E-A42A-791869F23F7E}" destId="{D3491EE2-25C4-41CF-B4A1-8FA36728ABCF}" srcOrd="0" destOrd="0" presId="urn:microsoft.com/office/officeart/2005/8/layout/orgChart1"/>
    <dgm:cxn modelId="{71360BFB-2163-43C2-8434-66ABC9BEA375}" type="presParOf" srcId="{D3491EE2-25C4-41CF-B4A1-8FA36728ABCF}" destId="{BBCE4DD3-A413-4C01-BF94-0DC4E52CFC75}" srcOrd="0" destOrd="0" presId="urn:microsoft.com/office/officeart/2005/8/layout/orgChart1"/>
    <dgm:cxn modelId="{5BD9BF6E-CD79-4EC1-85C0-74DD224DA074}" type="presParOf" srcId="{D3491EE2-25C4-41CF-B4A1-8FA36728ABCF}" destId="{0A7CE481-1636-4106-BB3C-1DB0E861F651}" srcOrd="1" destOrd="0" presId="urn:microsoft.com/office/officeart/2005/8/layout/orgChart1"/>
    <dgm:cxn modelId="{D3FE06E8-DA9B-4C38-8807-451CFA4062C4}" type="presParOf" srcId="{F167BA58-3514-4E3E-A42A-791869F23F7E}" destId="{1F6F800B-BD75-4CAC-986E-B06C936DF624}" srcOrd="1" destOrd="0" presId="urn:microsoft.com/office/officeart/2005/8/layout/orgChart1"/>
    <dgm:cxn modelId="{B9469D61-7DE0-49AA-AD90-01CF50D0E881}" type="presParOf" srcId="{1F6F800B-BD75-4CAC-986E-B06C936DF624}" destId="{DFED09F2-8AE5-44FD-8864-BAC88C497088}" srcOrd="0" destOrd="0" presId="urn:microsoft.com/office/officeart/2005/8/layout/orgChart1"/>
    <dgm:cxn modelId="{C20E7D66-47A9-4204-A7FD-520CF47C9305}" type="presParOf" srcId="{1F6F800B-BD75-4CAC-986E-B06C936DF624}" destId="{8B56F2D1-6438-4213-8850-9347DB4034F3}" srcOrd="1" destOrd="0" presId="urn:microsoft.com/office/officeart/2005/8/layout/orgChart1"/>
    <dgm:cxn modelId="{88573770-3034-48DD-B9D4-DD22B088FC9D}" type="presParOf" srcId="{8B56F2D1-6438-4213-8850-9347DB4034F3}" destId="{8991CC7E-30D5-4F71-93D5-53202138D1F4}" srcOrd="0" destOrd="0" presId="urn:microsoft.com/office/officeart/2005/8/layout/orgChart1"/>
    <dgm:cxn modelId="{AEB0DA2E-026B-41FA-9C4C-F980EF341B8C}" type="presParOf" srcId="{8991CC7E-30D5-4F71-93D5-53202138D1F4}" destId="{97E1AC83-E0E2-4E5B-A066-A689F30AB145}" srcOrd="0" destOrd="0" presId="urn:microsoft.com/office/officeart/2005/8/layout/orgChart1"/>
    <dgm:cxn modelId="{2D80FCA5-2E56-4038-83A4-275EA7A1C0F3}" type="presParOf" srcId="{8991CC7E-30D5-4F71-93D5-53202138D1F4}" destId="{E460302D-699B-4DC0-8014-473630C8778B}" srcOrd="1" destOrd="0" presId="urn:microsoft.com/office/officeart/2005/8/layout/orgChart1"/>
    <dgm:cxn modelId="{9755FC05-B3F9-4C7A-8816-6606BE4878EB}" type="presParOf" srcId="{8B56F2D1-6438-4213-8850-9347DB4034F3}" destId="{E1D1DC36-7927-4A87-A8B7-F5809DFBD883}" srcOrd="1" destOrd="0" presId="urn:microsoft.com/office/officeart/2005/8/layout/orgChart1"/>
    <dgm:cxn modelId="{01BB7147-973A-4877-9D09-0396137C43C0}" type="presParOf" srcId="{8B56F2D1-6438-4213-8850-9347DB4034F3}" destId="{B9345DE5-4B80-4C15-BAFE-3A8597C6E529}" srcOrd="2" destOrd="0" presId="urn:microsoft.com/office/officeart/2005/8/layout/orgChart1"/>
    <dgm:cxn modelId="{5A4D68D3-1B8E-4E55-8C0E-7B917EE7CF30}" type="presParOf" srcId="{F167BA58-3514-4E3E-A42A-791869F23F7E}" destId="{89A9DA99-85B2-4F2E-A013-2F0BA956FC0B}" srcOrd="2" destOrd="0" presId="urn:microsoft.com/office/officeart/2005/8/layout/orgChart1"/>
    <dgm:cxn modelId="{6041D17F-8943-49AE-8C48-AE9D224D0AEF}" type="presParOf" srcId="{4B702427-BA19-46ED-98AB-851DFF71392D}" destId="{E00FF5CB-9CD0-4986-B3E6-C62A864A9F2E}" srcOrd="2" destOrd="0" presId="urn:microsoft.com/office/officeart/2005/8/layout/orgChart1"/>
    <dgm:cxn modelId="{B612B7B1-ADC3-4F73-9150-08BE6FFDB3F9}" type="presParOf" srcId="{2639AD87-68EF-4675-B7A2-D53903E6EE02}" destId="{2D8F99C7-BBC7-44B9-BE9A-7374E8007DB8}" srcOrd="2" destOrd="0" presId="urn:microsoft.com/office/officeart/2005/8/layout/orgChart1"/>
    <dgm:cxn modelId="{793058DE-3F73-448F-8498-1474EBCEECF1}" type="presParOf" srcId="{34F2FC0C-511A-4B04-BACC-1A8600679211}" destId="{9BF84BCE-590B-428E-84D1-3C2ABB0DFA6D}" srcOrd="2" destOrd="0" presId="urn:microsoft.com/office/officeart/2005/8/layout/orgChart1"/>
    <dgm:cxn modelId="{C29CDDED-267C-445F-ABF7-9AFF3E012B3C}" type="presParOf" srcId="{F3DB100B-0629-40BD-9CCB-0EDD1F4FF9B0}" destId="{04FBBF96-55E9-4F77-8E24-FA58A073B0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ED09F2-8AE5-44FD-8864-BAC88C497088}">
      <dsp:nvSpPr>
        <dsp:cNvPr id="0" name=""/>
        <dsp:cNvSpPr/>
      </dsp:nvSpPr>
      <dsp:spPr>
        <a:xfrm>
          <a:off x="2384431" y="3439859"/>
          <a:ext cx="234709" cy="493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181"/>
              </a:lnTo>
              <a:lnTo>
                <a:pt x="234709" y="49318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6A75B-4D50-4C15-9FF8-E5A641C0CB65}">
      <dsp:nvSpPr>
        <dsp:cNvPr id="0" name=""/>
        <dsp:cNvSpPr/>
      </dsp:nvSpPr>
      <dsp:spPr>
        <a:xfrm>
          <a:off x="3361263" y="2687437"/>
          <a:ext cx="91440" cy="130776"/>
        </a:xfrm>
        <a:custGeom>
          <a:avLst/>
          <a:gdLst/>
          <a:ahLst/>
          <a:cxnLst/>
          <a:rect l="0" t="0" r="0" b="0"/>
          <a:pathLst>
            <a:path>
              <a:moveTo>
                <a:pt x="50344" y="0"/>
              </a:moveTo>
              <a:lnTo>
                <a:pt x="50344" y="48339"/>
              </a:lnTo>
              <a:lnTo>
                <a:pt x="45720" y="48339"/>
              </a:lnTo>
              <a:lnTo>
                <a:pt x="45720" y="13077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3B3CB-2FFD-481C-8E85-E3631C6BC7F5}">
      <dsp:nvSpPr>
        <dsp:cNvPr id="0" name=""/>
        <dsp:cNvSpPr/>
      </dsp:nvSpPr>
      <dsp:spPr>
        <a:xfrm>
          <a:off x="3365887" y="188709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70631" y="45720"/>
              </a:moveTo>
              <a:lnTo>
                <a:pt x="70631" y="52413"/>
              </a:lnTo>
              <a:lnTo>
                <a:pt x="45720" y="52413"/>
              </a:lnTo>
              <a:lnTo>
                <a:pt x="45720" y="13485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0DF90-A009-4253-8FA0-D802B41CA11A}">
      <dsp:nvSpPr>
        <dsp:cNvPr id="0" name=""/>
        <dsp:cNvSpPr/>
      </dsp:nvSpPr>
      <dsp:spPr>
        <a:xfrm>
          <a:off x="3390799" y="1169692"/>
          <a:ext cx="91440" cy="114823"/>
        </a:xfrm>
        <a:custGeom>
          <a:avLst/>
          <a:gdLst/>
          <a:ahLst/>
          <a:cxnLst/>
          <a:rect l="0" t="0" r="0" b="0"/>
          <a:pathLst>
            <a:path>
              <a:moveTo>
                <a:pt x="46151" y="0"/>
              </a:moveTo>
              <a:lnTo>
                <a:pt x="46151" y="32385"/>
              </a:lnTo>
              <a:lnTo>
                <a:pt x="45720" y="32385"/>
              </a:lnTo>
              <a:lnTo>
                <a:pt x="45720" y="11482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62AE0-BFC0-4BA4-8271-383F489B4D10}">
      <dsp:nvSpPr>
        <dsp:cNvPr id="0" name=""/>
        <dsp:cNvSpPr/>
      </dsp:nvSpPr>
      <dsp:spPr>
        <a:xfrm>
          <a:off x="3391231" y="488043"/>
          <a:ext cx="91440" cy="120499"/>
        </a:xfrm>
        <a:custGeom>
          <a:avLst/>
          <a:gdLst/>
          <a:ahLst/>
          <a:cxnLst/>
          <a:rect l="0" t="0" r="0" b="0"/>
          <a:pathLst>
            <a:path>
              <a:moveTo>
                <a:pt x="56248" y="0"/>
              </a:moveTo>
              <a:lnTo>
                <a:pt x="56248" y="38062"/>
              </a:lnTo>
              <a:lnTo>
                <a:pt x="45720" y="38062"/>
              </a:lnTo>
              <a:lnTo>
                <a:pt x="45720" y="1204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FE259-AFC8-4AFD-9DDF-3C7463995384}">
      <dsp:nvSpPr>
        <dsp:cNvPr id="0" name=""/>
        <dsp:cNvSpPr/>
      </dsp:nvSpPr>
      <dsp:spPr>
        <a:xfrm>
          <a:off x="1229785" y="2897"/>
          <a:ext cx="4435388" cy="4851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Odisha-</a:t>
          </a:r>
          <a:r>
            <a:rPr lang="en-US" sz="1800" b="0" kern="1200" baseline="0" dirty="0" smtClean="0">
              <a:latin typeface="+mn-lt"/>
              <a:ea typeface="Arial" charset="0"/>
              <a:cs typeface="Arial" charset="0"/>
            </a:rPr>
            <a:t> Medical Colleges-9</a:t>
          </a: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 </a:t>
          </a:r>
          <a:endParaRPr lang="en-GB" sz="1800" b="0" kern="1200" dirty="0">
            <a:latin typeface="+mn-lt"/>
            <a:ea typeface="Arial" charset="0"/>
            <a:cs typeface="Arial" charset="0"/>
          </a:endParaRPr>
        </a:p>
      </dsp:txBody>
      <dsp:txXfrm>
        <a:off x="1229785" y="2897"/>
        <a:ext cx="4435388" cy="485146"/>
      </dsp:txXfrm>
    </dsp:sp>
    <dsp:sp modelId="{D76661AD-5207-4E2F-9EAB-E891278F3C9E}">
      <dsp:nvSpPr>
        <dsp:cNvPr id="0" name=""/>
        <dsp:cNvSpPr/>
      </dsp:nvSpPr>
      <dsp:spPr>
        <a:xfrm>
          <a:off x="1477575" y="608543"/>
          <a:ext cx="3918751" cy="561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</a:rPr>
            <a:t> </a:t>
          </a: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32 Districts- 30</a:t>
          </a:r>
          <a:r>
            <a:rPr lang="en-US" sz="1800" b="0" kern="1200" baseline="0" dirty="0" smtClean="0">
              <a:latin typeface="+mn-lt"/>
              <a:ea typeface="Arial" charset="0"/>
              <a:cs typeface="Arial" charset="0"/>
            </a:rPr>
            <a:t> DHs &amp; 2 Capital Hospitals</a:t>
          </a: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  </a:t>
          </a:r>
          <a:endParaRPr lang="en-GB" sz="1800" b="0" kern="1200" dirty="0">
            <a:latin typeface="+mn-lt"/>
            <a:ea typeface="Arial" charset="0"/>
            <a:cs typeface="Arial" charset="0"/>
          </a:endParaRPr>
        </a:p>
      </dsp:txBody>
      <dsp:txXfrm>
        <a:off x="1477575" y="608543"/>
        <a:ext cx="3918751" cy="561149"/>
      </dsp:txXfrm>
    </dsp:sp>
    <dsp:sp modelId="{0C03DEB7-3341-4609-B330-C17D77579C64}">
      <dsp:nvSpPr>
        <dsp:cNvPr id="0" name=""/>
        <dsp:cNvSpPr/>
      </dsp:nvSpPr>
      <dsp:spPr>
        <a:xfrm>
          <a:off x="1818994" y="1284515"/>
          <a:ext cx="3235050" cy="6482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314 Blocks- 377 </a:t>
          </a:r>
          <a:r>
            <a:rPr lang="en-US" sz="1800" b="0" kern="1200" dirty="0" smtClean="0">
              <a:latin typeface="+mn-lt"/>
              <a:ea typeface="Arial" charset="0"/>
              <a:cs typeface="Arial" charset="0"/>
            </a:rPr>
            <a:t>CHCs</a:t>
          </a:r>
          <a:r>
            <a:rPr lang="en-US" sz="1800" b="0" kern="1200" dirty="0" smtClean="0">
              <a:latin typeface="+mn-lt"/>
            </a:rPr>
            <a:t> </a:t>
          </a:r>
          <a:r>
            <a:rPr lang="en-US" sz="1800" b="0" kern="1200" dirty="0" smtClean="0">
              <a:latin typeface="+mn-lt"/>
            </a:rPr>
            <a:t/>
          </a:r>
          <a:br>
            <a:rPr lang="en-US" sz="1800" b="0" kern="1200" dirty="0" smtClean="0">
              <a:latin typeface="+mn-lt"/>
            </a:rPr>
          </a:br>
          <a:endParaRPr lang="en-GB" sz="1800" b="0" kern="1200" dirty="0">
            <a:latin typeface="+mn-lt"/>
          </a:endParaRPr>
        </a:p>
      </dsp:txBody>
      <dsp:txXfrm>
        <a:off x="1818994" y="1284515"/>
        <a:ext cx="3235050" cy="648296"/>
      </dsp:txXfrm>
    </dsp:sp>
    <dsp:sp modelId="{16AB72F4-5226-4FB2-8ACE-5908A82CDACB}">
      <dsp:nvSpPr>
        <dsp:cNvPr id="0" name=""/>
        <dsp:cNvSpPr/>
      </dsp:nvSpPr>
      <dsp:spPr>
        <a:xfrm>
          <a:off x="1113372" y="2021942"/>
          <a:ext cx="4596470" cy="665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latin typeface="+mn-lt"/>
              <a:ea typeface="Arial" charset="0"/>
              <a:cs typeface="Arial" charset="0"/>
            </a:rPr>
            <a:t>PHCs-</a:t>
          </a:r>
          <a:r>
            <a:rPr lang="en-GB" sz="1800" b="0" kern="1200" baseline="0" dirty="0" smtClean="0">
              <a:latin typeface="+mn-lt"/>
              <a:ea typeface="Arial" charset="0"/>
              <a:cs typeface="Arial" charset="0"/>
            </a:rPr>
            <a:t> 1236</a:t>
          </a:r>
          <a:endParaRPr lang="en-GB" sz="1800" b="0" kern="1200" dirty="0">
            <a:latin typeface="+mn-lt"/>
            <a:ea typeface="Arial" charset="0"/>
            <a:cs typeface="Arial" charset="0"/>
          </a:endParaRPr>
        </a:p>
      </dsp:txBody>
      <dsp:txXfrm>
        <a:off x="1113372" y="2021942"/>
        <a:ext cx="4596470" cy="665494"/>
      </dsp:txXfrm>
    </dsp:sp>
    <dsp:sp modelId="{BBCE4DD3-A413-4C01-BF94-0DC4E52CFC75}">
      <dsp:nvSpPr>
        <dsp:cNvPr id="0" name=""/>
        <dsp:cNvSpPr/>
      </dsp:nvSpPr>
      <dsp:spPr>
        <a:xfrm>
          <a:off x="2128792" y="2818213"/>
          <a:ext cx="2556381" cy="621646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SCs-</a:t>
          </a:r>
          <a:r>
            <a:rPr lang="en-GB" sz="1800" kern="1200" baseline="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6688</a:t>
          </a:r>
          <a:r>
            <a:rPr lang="en-GB" sz="18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</a:t>
          </a:r>
          <a:endParaRPr lang="en-GB" sz="1800" kern="1200" dirty="0">
            <a:solidFill>
              <a:schemeClr val="tx1"/>
            </a:solidFill>
            <a:latin typeface="+mn-lt"/>
            <a:ea typeface="Arial" charset="0"/>
            <a:cs typeface="Arial" charset="0"/>
          </a:endParaRPr>
        </a:p>
      </dsp:txBody>
      <dsp:txXfrm>
        <a:off x="2128792" y="2818213"/>
        <a:ext cx="2556381" cy="621646"/>
      </dsp:txXfrm>
    </dsp:sp>
    <dsp:sp modelId="{97E1AC83-E0E2-4E5B-A066-A689F30AB145}">
      <dsp:nvSpPr>
        <dsp:cNvPr id="0" name=""/>
        <dsp:cNvSpPr/>
      </dsp:nvSpPr>
      <dsp:spPr>
        <a:xfrm>
          <a:off x="2619140" y="3616491"/>
          <a:ext cx="3814771" cy="6331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51,000 villages</a:t>
          </a:r>
          <a:r>
            <a:rPr lang="en-GB" sz="1800" kern="1200" baseline="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rPr>
            <a:t> (no. of ASHAs- 47294; 45230 ASHAs are trained in malaria)</a:t>
          </a:r>
          <a:endParaRPr lang="en-GB" sz="1800" kern="1200" dirty="0">
            <a:solidFill>
              <a:schemeClr val="tx1"/>
            </a:solidFill>
            <a:latin typeface="+mn-lt"/>
            <a:ea typeface="Arial" charset="0"/>
            <a:cs typeface="Arial" charset="0"/>
          </a:endParaRPr>
        </a:p>
      </dsp:txBody>
      <dsp:txXfrm>
        <a:off x="2619140" y="3616491"/>
        <a:ext cx="3814771" cy="63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0.00672</cdr:y>
    </cdr:from>
    <cdr:to>
      <cdr:x>0.10656</cdr:x>
      <cdr:y>0.63636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4290"/>
          <a:ext cx="928688" cy="32115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b="1" dirty="0" smtClean="0">
              <a:latin typeface="Arial" charset="0"/>
              <a:ea typeface="Arial" charset="0"/>
              <a:cs typeface="Arial" charset="0"/>
            </a:rPr>
            <a:t>In 2002, </a:t>
          </a:r>
        </a:p>
        <a:p xmlns:a="http://schemas.openxmlformats.org/drawingml/2006/main">
          <a:r>
            <a:rPr lang="en-US" sz="1600" b="1" dirty="0" smtClean="0">
              <a:latin typeface="Arial" charset="0"/>
              <a:ea typeface="Arial" charset="0"/>
              <a:cs typeface="Arial" charset="0"/>
            </a:rPr>
            <a:t>433 deaths –then avg.</a:t>
          </a:r>
        </a:p>
        <a:p xmlns:a="http://schemas.openxmlformats.org/drawingml/2006/main">
          <a:r>
            <a:rPr lang="en-US" sz="1600" b="1" dirty="0" smtClean="0">
              <a:latin typeface="Arial" charset="0"/>
              <a:ea typeface="Arial" charset="0"/>
              <a:cs typeface="Arial" charset="0"/>
            </a:rPr>
            <a:t>250/ </a:t>
          </a:r>
          <a:r>
            <a:rPr lang="en-US" sz="1600" b="1" dirty="0" err="1" smtClean="0">
              <a:latin typeface="Arial" charset="0"/>
              <a:ea typeface="Arial" charset="0"/>
              <a:cs typeface="Arial" charset="0"/>
            </a:rPr>
            <a:t>yr</a:t>
          </a:r>
          <a:r>
            <a:rPr lang="en-US" sz="1600" b="1" dirty="0" smtClean="0">
              <a:latin typeface="Arial" charset="0"/>
              <a:ea typeface="Arial" charset="0"/>
              <a:cs typeface="Arial" charset="0"/>
            </a:rPr>
            <a:t> till 2010</a:t>
          </a:r>
          <a:endParaRPr lang="en-IN" sz="1600" b="1" dirty="0">
            <a:latin typeface="Arial" charset="0"/>
            <a:ea typeface="Arial" charset="0"/>
            <a:cs typeface="Arial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0.03571</cdr:x>
      <cdr:y>0.02439</cdr:y>
    </cdr:from>
    <cdr:to>
      <cdr:x>0.94643</cdr:x>
      <cdr:y>0.09756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2400" y="76200"/>
          <a:ext cx="3886200" cy="2286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IN" b="1" dirty="0" smtClean="0"/>
            <a:t>ASHA contribution to Surveillance</a:t>
          </a:r>
          <a:endParaRPr lang="en-IN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0260B-09FB-4A4F-ACA6-5A5C7CE328D9}" type="datetimeFigureOut">
              <a:rPr lang="en-US" smtClean="0"/>
              <a:pPr/>
              <a:t>7/6/2017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6514D-49C1-40BA-BB98-816C9376BED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1083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6514D-49C1-40BA-BB98-816C9376BEDC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3333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"/>
            <a:ext cx="9144000" cy="814917"/>
          </a:xfrm>
          <a:prstGeom prst="rect">
            <a:avLst/>
          </a:prstGeom>
          <a:solidFill>
            <a:srgbClr val="B51E28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5" name="Picture 8" descr="logo_CC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789" y="5248012"/>
            <a:ext cx="1141412" cy="41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7265990" y="814917"/>
            <a:ext cx="1744663" cy="117740"/>
          </a:xfrm>
          <a:prstGeom prst="rect">
            <a:avLst/>
          </a:prstGeom>
          <a:solidFill>
            <a:srgbClr val="2C2757">
              <a:alpha val="9490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 flipH="1">
            <a:off x="9009066" y="927365"/>
            <a:ext cx="134937" cy="105833"/>
          </a:xfrm>
          <a:prstGeom prst="rect">
            <a:avLst/>
          </a:prstGeom>
          <a:solidFill>
            <a:srgbClr val="4E75AC">
              <a:alpha val="9490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6967539" y="814917"/>
            <a:ext cx="303212" cy="117740"/>
          </a:xfrm>
          <a:prstGeom prst="rect">
            <a:avLst/>
          </a:prstGeom>
          <a:solidFill>
            <a:srgbClr val="6EB338">
              <a:alpha val="94901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850" y="153461"/>
            <a:ext cx="8597900" cy="571499"/>
          </a:xfrm>
        </p:spPr>
        <p:txBody>
          <a:bodyPr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200" y="952500"/>
            <a:ext cx="8458200" cy="431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GB" dirty="0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BD42-5203-4D0D-8551-274ED13A298A}" type="slidenum">
              <a:rPr lang="fr-F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API%20Data%20Dist%20&amp;%20block%20wise%20-%202015.xlsx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431428"/>
            <a:ext cx="7848872" cy="177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N" sz="2800" b="1" dirty="0" smtClean="0">
                <a:ea typeface="Arial" charset="0"/>
                <a:cs typeface="Arial" charset="0"/>
              </a:rPr>
              <a:t>Improving </a:t>
            </a:r>
            <a:r>
              <a:rPr lang="en-IN" sz="2800" b="1" dirty="0" smtClean="0">
                <a:ea typeface="Arial" charset="0"/>
                <a:cs typeface="Arial" charset="0"/>
              </a:rPr>
              <a:t>access to malaria control services at community level through the community volunteers : </a:t>
            </a:r>
          </a:p>
          <a:p>
            <a:pPr algn="ctr">
              <a:buNone/>
            </a:pPr>
            <a:r>
              <a:rPr lang="en-IN" sz="2800" b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Accredited Social Health Activist (ASHA) &amp; Others</a:t>
            </a:r>
          </a:p>
          <a:p>
            <a:endParaRPr lang="en-IN" sz="2800" dirty="0"/>
          </a:p>
        </p:txBody>
      </p:sp>
      <p:pic>
        <p:nvPicPr>
          <p:cNvPr id="6146" name="Picture 2" descr="F:\maleria hp laptop data\E  data\2 STAR\_SOA3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808" y="2488493"/>
            <a:ext cx="2527176" cy="1665151"/>
          </a:xfrm>
          <a:prstGeom prst="rect">
            <a:avLst/>
          </a:prstGeom>
          <a:noFill/>
        </p:spPr>
      </p:pic>
      <p:pic>
        <p:nvPicPr>
          <p:cNvPr id="6147" name="Picture 3" descr="F:\maleria hp laptop data\E  data\SUDHARAK 2ND EDIT\_SOA2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984" y="2497460"/>
            <a:ext cx="2743200" cy="1665151"/>
          </a:xfrm>
          <a:prstGeom prst="rect">
            <a:avLst/>
          </a:prstGeom>
          <a:noFill/>
        </p:spPr>
      </p:pic>
      <p:pic>
        <p:nvPicPr>
          <p:cNvPr id="6148" name="Picture 4" descr="D:\llin photo\Media\WhatsApp Images\IMG-20170505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2288" y="2497189"/>
            <a:ext cx="2362200" cy="16682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2976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ea typeface="Arial" charset="0"/>
                <a:cs typeface="Arial" charset="0"/>
              </a:rPr>
              <a:t>Presentation by: </a:t>
            </a:r>
          </a:p>
          <a:p>
            <a:pPr algn="ctr"/>
            <a:r>
              <a:rPr lang="en-IN" sz="2400" b="1" dirty="0" smtClean="0">
                <a:ea typeface="Arial" charset="0"/>
                <a:cs typeface="Arial" charset="0"/>
              </a:rPr>
              <a:t>Dr M M Pradhan</a:t>
            </a:r>
          </a:p>
          <a:p>
            <a:pPr algn="ctr"/>
            <a:r>
              <a:rPr lang="en-IN" sz="2400" b="1" dirty="0" smtClean="0">
                <a:ea typeface="Arial" charset="0"/>
                <a:cs typeface="Arial" charset="0"/>
              </a:rPr>
              <a:t>Jt. Director, NVBDCP, Odisha </a:t>
            </a:r>
            <a:endParaRPr lang="en-IN" sz="2400" b="1" dirty="0"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/>
              <a:t>ODISHA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13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Addressing Malaria in VHND sessions</a:t>
            </a:r>
            <a:endParaRPr lang="en-IN" sz="32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914524"/>
            <a:ext cx="4953000" cy="4031208"/>
          </a:xfrm>
        </p:spPr>
        <p:txBody>
          <a:bodyPr>
            <a:noAutofit/>
          </a:bodyPr>
          <a:lstStyle/>
          <a:p>
            <a:r>
              <a:rPr lang="en-US" sz="1800" b="1" dirty="0">
                <a:ea typeface="Arial" charset="0"/>
                <a:cs typeface="Arial" charset="0"/>
              </a:rPr>
              <a:t>G</a:t>
            </a:r>
            <a:r>
              <a:rPr lang="en-US" sz="1800" b="1" dirty="0" smtClean="0">
                <a:ea typeface="Arial" charset="0"/>
                <a:cs typeface="Arial" charset="0"/>
              </a:rPr>
              <a:t>uidelines have been rolled out by state </a:t>
            </a:r>
            <a:r>
              <a:rPr lang="en-US" sz="1800" dirty="0" smtClean="0">
                <a:ea typeface="Arial" charset="0"/>
                <a:cs typeface="Arial" charset="0"/>
              </a:rPr>
              <a:t>to address Malaria in vulnerable population groups (pregnant mothers and under-5 children) in monthly Village </a:t>
            </a:r>
            <a:r>
              <a:rPr lang="en-US" sz="1800" dirty="0">
                <a:ea typeface="Arial" charset="0"/>
                <a:cs typeface="Arial" charset="0"/>
              </a:rPr>
              <a:t>Health &amp; Nutrition </a:t>
            </a:r>
            <a:r>
              <a:rPr lang="en-US" sz="1800" dirty="0" smtClean="0">
                <a:ea typeface="Arial" charset="0"/>
                <a:cs typeface="Arial" charset="0"/>
              </a:rPr>
              <a:t>Day (VHND) sessions.</a:t>
            </a:r>
          </a:p>
          <a:p>
            <a:r>
              <a:rPr lang="en-US" sz="1800" dirty="0">
                <a:ea typeface="Arial" charset="0"/>
                <a:cs typeface="Arial" charset="0"/>
              </a:rPr>
              <a:t>VHND is conducted at </a:t>
            </a:r>
            <a:r>
              <a:rPr lang="en-US" sz="1800" b="1" dirty="0" err="1">
                <a:ea typeface="Arial" charset="0"/>
                <a:cs typeface="Arial" charset="0"/>
              </a:rPr>
              <a:t>Anganwadi</a:t>
            </a:r>
            <a:r>
              <a:rPr lang="en-US" sz="1800" b="1" dirty="0"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ea typeface="Arial" charset="0"/>
                <a:cs typeface="Arial" charset="0"/>
              </a:rPr>
              <a:t>Centre. </a:t>
            </a:r>
          </a:p>
          <a:p>
            <a:r>
              <a:rPr lang="en-US" sz="1800" dirty="0" smtClean="0">
                <a:ea typeface="Arial" charset="0"/>
                <a:cs typeface="Arial" charset="0"/>
              </a:rPr>
              <a:t>VHND </a:t>
            </a:r>
            <a:r>
              <a:rPr lang="en-US" sz="1800" dirty="0">
                <a:ea typeface="Arial" charset="0"/>
                <a:cs typeface="Arial" charset="0"/>
              </a:rPr>
              <a:t>- </a:t>
            </a:r>
            <a:r>
              <a:rPr lang="en-US" sz="1800" b="1" dirty="0">
                <a:ea typeface="Arial" charset="0"/>
                <a:cs typeface="Arial" charset="0"/>
              </a:rPr>
              <a:t>once in a month (TUESDAY or FRIDAY</a:t>
            </a:r>
            <a:r>
              <a:rPr lang="en-US" sz="1800" b="1" dirty="0" smtClean="0">
                <a:ea typeface="Arial" charset="0"/>
                <a:cs typeface="Arial" charset="0"/>
              </a:rPr>
              <a:t>)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n-US" sz="1800" b="1" dirty="0" smtClean="0">
                <a:ea typeface="Arial" charset="0"/>
                <a:cs typeface="Arial" charset="0"/>
              </a:rPr>
              <a:t>Malaria screening </a:t>
            </a:r>
            <a:r>
              <a:rPr lang="en-US" sz="1800" dirty="0" smtClean="0">
                <a:ea typeface="Arial" charset="0"/>
                <a:cs typeface="Arial" charset="0"/>
              </a:rPr>
              <a:t>is being done in VHND sessions by </a:t>
            </a:r>
            <a:r>
              <a:rPr lang="en-US" sz="1800" b="1" dirty="0" smtClean="0">
                <a:ea typeface="Arial" charset="0"/>
                <a:cs typeface="Arial" charset="0"/>
              </a:rPr>
              <a:t>bivalent RDT</a:t>
            </a:r>
            <a:r>
              <a:rPr lang="en-US" sz="1800" dirty="0" smtClean="0">
                <a:ea typeface="Arial" charset="0"/>
                <a:cs typeface="Arial" charset="0"/>
              </a:rPr>
              <a:t>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n-US" sz="1800" dirty="0" smtClean="0">
                <a:ea typeface="Arial" charset="0"/>
                <a:cs typeface="Arial" charset="0"/>
              </a:rPr>
              <a:t>Malaria positive cases are  </a:t>
            </a:r>
            <a:r>
              <a:rPr lang="en-US" sz="1800" b="1" dirty="0" smtClean="0">
                <a:ea typeface="Arial" charset="0"/>
                <a:cs typeface="Arial" charset="0"/>
              </a:rPr>
              <a:t>treated with appropriate Antimalarials.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n-US" sz="1800" b="1" dirty="0" smtClean="0">
                <a:ea typeface="Arial" charset="0"/>
                <a:cs typeface="Arial" charset="0"/>
              </a:rPr>
              <a:t>Counseling</a:t>
            </a:r>
            <a:r>
              <a:rPr lang="en-US" sz="1800" dirty="0" smtClean="0">
                <a:ea typeface="Arial" charset="0"/>
                <a:cs typeface="Arial" charset="0"/>
              </a:rPr>
              <a:t> for regular use of LLIN/ITN</a:t>
            </a:r>
          </a:p>
          <a:p>
            <a:pPr algn="just"/>
            <a:r>
              <a:rPr lang="en-US" sz="1800" b="1" dirty="0" smtClean="0">
                <a:ea typeface="Arial" charset="0"/>
                <a:cs typeface="Arial" charset="0"/>
              </a:rPr>
              <a:t>HW(F), ASHA, AWW play crucial role </a:t>
            </a:r>
            <a:endParaRPr lang="en-US" sz="1800" b="1" dirty="0"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3175000"/>
            <a:ext cx="3096344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28600" algn="just">
              <a:lnSpc>
                <a:spcPct val="90000"/>
              </a:lnSpc>
              <a:spcBef>
                <a:spcPts val="324"/>
              </a:spcBef>
              <a:buFont typeface="Arial" pitchFamily="34" charset="0"/>
              <a:buChar char="•"/>
            </a:pPr>
            <a:r>
              <a:rPr lang="en-US" sz="2000" b="1" dirty="0" smtClean="0">
                <a:ea typeface="Arial" charset="0"/>
                <a:cs typeface="Arial" charset="0"/>
              </a:rPr>
              <a:t>In </a:t>
            </a:r>
            <a:r>
              <a:rPr lang="en-US" sz="2000" b="1" dirty="0">
                <a:ea typeface="Arial" charset="0"/>
                <a:cs typeface="Arial" charset="0"/>
              </a:rPr>
              <a:t>2015-16, a total 3067411 PW attended VHND sessions and 178294 with fever </a:t>
            </a:r>
            <a:r>
              <a:rPr lang="en-US" sz="2000" b="1" dirty="0" smtClean="0">
                <a:ea typeface="Arial" charset="0"/>
                <a:cs typeface="Arial" charset="0"/>
              </a:rPr>
              <a:t>have been tested </a:t>
            </a:r>
            <a:r>
              <a:rPr lang="en-US" sz="2000" b="1" dirty="0">
                <a:ea typeface="Arial" charset="0"/>
                <a:cs typeface="Arial" charset="0"/>
              </a:rPr>
              <a:t>for malaria (58</a:t>
            </a:r>
            <a:r>
              <a:rPr lang="en-US" sz="2000" b="1" dirty="0" smtClean="0">
                <a:ea typeface="Arial" charset="0"/>
                <a:cs typeface="Arial" charset="0"/>
              </a:rPr>
              <a:t>%)</a:t>
            </a:r>
            <a:endParaRPr lang="en-US" sz="2000" b="1" dirty="0">
              <a:ea typeface="Arial" charset="0"/>
              <a:cs typeface="Arial" charset="0"/>
            </a:endParaRPr>
          </a:p>
          <a:p>
            <a:pPr marL="265113" lvl="1" indent="-228600" algn="just">
              <a:lnSpc>
                <a:spcPct val="90000"/>
              </a:lnSpc>
              <a:spcBef>
                <a:spcPts val="324"/>
              </a:spcBef>
              <a:buFont typeface="Arial" pitchFamily="34" charset="0"/>
              <a:buChar char="•"/>
            </a:pPr>
            <a:r>
              <a:rPr lang="en-US" sz="2000" b="1" dirty="0">
                <a:ea typeface="Arial" charset="0"/>
                <a:cs typeface="Arial" charset="0"/>
              </a:rPr>
              <a:t>Malaria </a:t>
            </a:r>
            <a:r>
              <a:rPr lang="en-US" sz="2000" b="1" dirty="0" smtClean="0">
                <a:ea typeface="Arial" charset="0"/>
                <a:cs typeface="Arial" charset="0"/>
              </a:rPr>
              <a:t>positive rate : &lt;3</a:t>
            </a:r>
            <a:r>
              <a:rPr lang="en-US" sz="2000" b="1" dirty="0">
                <a:ea typeface="Arial" charset="0"/>
                <a:cs typeface="Arial" charset="0"/>
              </a:rPr>
              <a:t>%.</a:t>
            </a:r>
          </a:p>
        </p:txBody>
      </p:sp>
      <p:pic>
        <p:nvPicPr>
          <p:cNvPr id="7" name="Picture 4" descr="DSC035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9268"/>
            <a:ext cx="3096344" cy="214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3968" y="913284"/>
            <a:ext cx="4716016" cy="4548646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ea typeface="Arial" charset="0"/>
                <a:cs typeface="Arial" charset="0"/>
              </a:rPr>
              <a:t>Role </a:t>
            </a:r>
            <a:r>
              <a:rPr lang="en-US" sz="2000" b="1" dirty="0"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ea typeface="Arial" charset="0"/>
                <a:cs typeface="Arial" charset="0"/>
              </a:rPr>
              <a:t>ASHA</a:t>
            </a:r>
            <a:endParaRPr lang="en-US" sz="2000" b="1" dirty="0">
              <a:ea typeface="Arial" charset="0"/>
              <a:cs typeface="Arial" charset="0"/>
            </a:endParaRPr>
          </a:p>
          <a:p>
            <a:pPr marL="285750" lvl="1" algn="just">
              <a:buFont typeface="Arial" pitchFamily="34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Mobilizing pregnant women, lactating mothers and under-5 children to VHND session </a:t>
            </a:r>
          </a:p>
          <a:p>
            <a:pPr marL="285750" lvl="1" algn="just">
              <a:buFont typeface="Arial" pitchFamily="34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Conducting  mandatory malaria screening using bi-valent RDT</a:t>
            </a:r>
            <a:r>
              <a:rPr lang="en-US" sz="2000" dirty="0" smtClean="0">
                <a:ea typeface="Arial" charset="0"/>
                <a:cs typeface="Arial" charset="0"/>
              </a:rPr>
              <a:t>.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marL="285750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Treatment </a:t>
            </a:r>
            <a:r>
              <a:rPr lang="en-US" sz="2000" dirty="0">
                <a:ea typeface="Arial" charset="0"/>
                <a:cs typeface="Arial" charset="0"/>
              </a:rPr>
              <a:t>of positive cases as per national guideline. 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marL="285750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Follow </a:t>
            </a:r>
            <a:r>
              <a:rPr lang="en-US" sz="2000" dirty="0">
                <a:ea typeface="Arial" charset="0"/>
                <a:cs typeface="Arial" charset="0"/>
              </a:rPr>
              <a:t>up for treatment adherence &amp; any complication</a:t>
            </a:r>
            <a:r>
              <a:rPr lang="en-US" sz="2000" dirty="0" smtClean="0">
                <a:ea typeface="Arial" charset="0"/>
                <a:cs typeface="Arial" charset="0"/>
              </a:rPr>
              <a:t>.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lvl="1" algn="just"/>
            <a:r>
              <a:rPr lang="en-US" sz="2000" dirty="0" smtClean="0">
                <a:ea typeface="Arial" charset="0"/>
                <a:cs typeface="Arial" charset="0"/>
              </a:rPr>
              <a:t>Counseling for better acceptance &amp; utilization of vector control interventions</a:t>
            </a:r>
            <a:endParaRPr lang="en-US" sz="2000" dirty="0">
              <a:ea typeface="Arial" charset="0"/>
              <a:cs typeface="Arial" charset="0"/>
            </a:endParaRPr>
          </a:p>
          <a:p>
            <a:pPr marL="342900" lvl="1" indent="-342900" algn="just">
              <a:buFont typeface="Arial" pitchFamily="34" charset="0"/>
              <a:buChar char="•"/>
            </a:pP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59632" y="1"/>
            <a:ext cx="7884368" cy="91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ea typeface="Arial" charset="0"/>
                <a:cs typeface="Arial" charset="0"/>
              </a:rPr>
              <a:t>Role of ASHA in VHND Sessions For Malaria Prevention &amp; Management</a:t>
            </a:r>
            <a:endParaRPr lang="en-US" sz="2400" b="1" dirty="0">
              <a:ea typeface="Arial" charset="0"/>
              <a:cs typeface="Arial" charset="0"/>
            </a:endParaRPr>
          </a:p>
        </p:txBody>
      </p:sp>
      <p:pic>
        <p:nvPicPr>
          <p:cNvPr id="8" name="Picture 2" descr="F:\maleria hp laptop data\E  data\2 STAR\_SOA2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53444"/>
            <a:ext cx="3096344" cy="1460500"/>
          </a:xfrm>
          <a:prstGeom prst="rect">
            <a:avLst/>
          </a:prstGeom>
          <a:noFill/>
        </p:spPr>
      </p:pic>
      <p:pic>
        <p:nvPicPr>
          <p:cNvPr id="9" name="Picture 3" descr="F:\maleria hp laptop data\E  data\SUDHARAK 2ND EDIT\_SOA4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93604"/>
            <a:ext cx="3110658" cy="1584176"/>
          </a:xfrm>
          <a:prstGeom prst="rect">
            <a:avLst/>
          </a:prstGeom>
          <a:noFill/>
        </p:spPr>
      </p:pic>
      <p:pic>
        <p:nvPicPr>
          <p:cNvPr id="10" name="Picture 4" descr="C:\Users\HP\Desktop\Best Pracice\New folder\VHND monito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841276"/>
            <a:ext cx="311065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Role of ASHA in LLIN Distribution In Community </a:t>
            </a:r>
            <a:endParaRPr lang="en-IN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76400" y="900156"/>
            <a:ext cx="5791200" cy="44449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ngages through GKS platform</a:t>
            </a:r>
          </a:p>
          <a:p>
            <a:pPr lvl="0" algn="ctr"/>
            <a:r>
              <a:rPr lang="en-US" sz="1600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Conducts Household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survey </a:t>
            </a:r>
            <a:endParaRPr lang="en-US" sz="16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Distributes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advance 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information slip </a:t>
            </a:r>
          </a:p>
          <a:p>
            <a:pPr lvl="0" algn="ctr"/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During distribution along with AWW and ward member 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conducts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coding </a:t>
            </a:r>
            <a:endParaRPr lang="en-US" sz="16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endParaRPr lang="en-US" sz="16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Demonstrate how to use LLIN at distribution 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venue</a:t>
            </a:r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aintains LLIN register </a:t>
            </a:r>
          </a:p>
          <a:p>
            <a:pPr lvl="0" algn="ctr"/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Writes on the village health wall bulletin 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Swasthy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Kanth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”)</a:t>
            </a:r>
            <a:endParaRPr lang="en-IN" sz="160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Picture 10" descr="C:\Users\HP\Downloads\Bannur of Potrel S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7260"/>
            <a:ext cx="1728192" cy="123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D:\llin photo\Media\WhatsApp Images\IMG-20170605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777" y="3937620"/>
            <a:ext cx="1783031" cy="13335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625252"/>
            <a:ext cx="1835696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IMG-20170523-WA0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865612"/>
            <a:ext cx="2160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625252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latin typeface="+mn-lt"/>
                <a:ea typeface="Arial" charset="0"/>
                <a:cs typeface="Arial" charset="0"/>
              </a:rPr>
              <a:t>Role of ASHA in scaling-up the use of LLIN</a:t>
            </a:r>
            <a:endParaRPr lang="en-IN" sz="32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7" y="3505572"/>
            <a:ext cx="3312368" cy="171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F:\maleria hp laptop data\E  data\2 STAR\_SOA3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46442"/>
            <a:ext cx="3192491" cy="1615314"/>
          </a:xfrm>
          <a:prstGeom prst="rect">
            <a:avLst/>
          </a:prstGeom>
          <a:noFill/>
        </p:spPr>
      </p:pic>
      <p:pic>
        <p:nvPicPr>
          <p:cNvPr id="14" name="Picture 5" descr="D:\llin photo\Media\WhatsApp Images\IMG-20170530-WA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86188"/>
            <a:ext cx="3120483" cy="1567256"/>
          </a:xfrm>
          <a:prstGeom prst="rect">
            <a:avLst/>
          </a:prstGeom>
          <a:noFill/>
        </p:spPr>
      </p:pic>
      <p:pic>
        <p:nvPicPr>
          <p:cNvPr id="15" name="Picture 6" descr="F:\maleria hp laptop data\E  data\2 STAR\_SOA28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769268"/>
            <a:ext cx="3192491" cy="1584176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2362200" y="2353444"/>
            <a:ext cx="5169881" cy="1180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Organizing meetings for the villagers on LLIN distribution and use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Folk arts and different IEC &amp; BCC activities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Counseling </a:t>
            </a: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to increase use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Night time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monitoring </a:t>
            </a:r>
            <a:endParaRPr lang="en-IN" sz="160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0"/>
            <a:ext cx="7812360" cy="95250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  <a:ea typeface="Arial" charset="0"/>
                <a:cs typeface="Arial" charset="0"/>
              </a:rPr>
              <a:t>Role of ASHA in Malaria, Dengue and Diarrhoea (MDD) Campaign</a:t>
            </a:r>
            <a:endParaRPr lang="en-IN" sz="24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4" name="Content Placeholder 3" descr="C:\Users\HP\Downloads\IMG-20170704-WA0103 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314" y="841276"/>
            <a:ext cx="285461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95936" y="1232088"/>
            <a:ext cx="487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dirty="0" smtClean="0">
                <a:ea typeface="Arial" charset="0"/>
                <a:cs typeface="Arial" charset="0"/>
              </a:rPr>
              <a:t>MDD </a:t>
            </a:r>
            <a:r>
              <a:rPr lang="en-IN" sz="2000" dirty="0" smtClean="0">
                <a:ea typeface="Arial" charset="0"/>
                <a:cs typeface="Arial" charset="0"/>
              </a:rPr>
              <a:t>is state funded activity to create awareness on outbreak prone monsoon influenced diseases- Malaria Dengue and Diarrhoea.</a:t>
            </a:r>
          </a:p>
          <a:p>
            <a:pPr algn="just"/>
            <a:endParaRPr lang="en-IN" sz="2000" dirty="0" smtClean="0">
              <a:ea typeface="Arial" charset="0"/>
              <a:cs typeface="Arial" charset="0"/>
            </a:endParaRPr>
          </a:p>
          <a:p>
            <a:pPr algn="just"/>
            <a:r>
              <a:rPr lang="en-IN" sz="2000" b="1" dirty="0" smtClean="0">
                <a:ea typeface="Arial" charset="0"/>
                <a:cs typeface="Arial" charset="0"/>
              </a:rPr>
              <a:t>Role of ASHA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Coordination with School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Delivering </a:t>
            </a:r>
            <a:r>
              <a:rPr lang="en-IN" sz="2000" dirty="0" smtClean="0">
                <a:ea typeface="Arial" charset="0"/>
                <a:cs typeface="Arial" charset="0"/>
              </a:rPr>
              <a:t>awareness messages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Engaging </a:t>
            </a:r>
            <a:r>
              <a:rPr lang="en-IN" sz="2000" dirty="0" smtClean="0">
                <a:ea typeface="Arial" charset="0"/>
                <a:cs typeface="Arial" charset="0"/>
              </a:rPr>
              <a:t>in Different IEC activities, e.g. Nidhi </a:t>
            </a:r>
            <a:r>
              <a:rPr lang="en-IN" sz="2000" dirty="0" err="1" smtClean="0">
                <a:ea typeface="Arial" charset="0"/>
                <a:cs typeface="Arial" charset="0"/>
              </a:rPr>
              <a:t>Rath</a:t>
            </a:r>
            <a:r>
              <a:rPr lang="en-IN" sz="2000" dirty="0" smtClean="0">
                <a:ea typeface="Arial" charset="0"/>
                <a:cs typeface="Arial" charset="0"/>
              </a:rPr>
              <a:t> Campaign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Mobilizing </a:t>
            </a:r>
            <a:r>
              <a:rPr lang="en-IN" sz="2000" dirty="0" smtClean="0">
                <a:ea typeface="Arial" charset="0"/>
                <a:cs typeface="Arial" charset="0"/>
              </a:rPr>
              <a:t>community and increasing participation of children</a:t>
            </a:r>
            <a:endParaRPr lang="en-IN" sz="2000" dirty="0">
              <a:ea typeface="Arial" charset="0"/>
              <a:cs typeface="Arial" charset="0"/>
            </a:endParaRPr>
          </a:p>
        </p:txBody>
      </p:sp>
      <p:pic>
        <p:nvPicPr>
          <p:cNvPr id="6" name="Picture 16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314" y="2281436"/>
            <a:ext cx="2854614" cy="16561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9" name="Picture 8" descr="IMG-20170610-WA003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043608" y="3937620"/>
            <a:ext cx="2893210" cy="151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9525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Role of ASHA in implementation of Indoor Residual Spray (IRS)</a:t>
            </a:r>
            <a:endParaRPr lang="en-IN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201316"/>
            <a:ext cx="4724400" cy="4104456"/>
          </a:xfrm>
        </p:spPr>
        <p:txBody>
          <a:bodyPr>
            <a:noAutofit/>
          </a:bodyPr>
          <a:lstStyle/>
          <a:p>
            <a:pPr lvl="0" algn="just"/>
            <a:r>
              <a:rPr lang="en-IN" sz="2400" dirty="0" smtClean="0">
                <a:ea typeface="Arial" charset="0"/>
                <a:cs typeface="Arial" charset="0"/>
              </a:rPr>
              <a:t>Advance intimation to the households regarding date and time of spray</a:t>
            </a:r>
          </a:p>
          <a:p>
            <a:pPr lvl="0" algn="just"/>
            <a:r>
              <a:rPr lang="en-IN" sz="2400" dirty="0" smtClean="0">
                <a:ea typeface="Arial" charset="0"/>
                <a:cs typeface="Arial" charset="0"/>
              </a:rPr>
              <a:t>Counselling </a:t>
            </a:r>
            <a:r>
              <a:rPr lang="en-IN" sz="2400" dirty="0" smtClean="0">
                <a:ea typeface="Arial" charset="0"/>
                <a:cs typeface="Arial" charset="0"/>
              </a:rPr>
              <a:t>to increase community acceptance</a:t>
            </a:r>
          </a:p>
          <a:p>
            <a:pPr lvl="0" algn="just"/>
            <a:r>
              <a:rPr lang="en-IN" sz="2400" dirty="0" smtClean="0">
                <a:ea typeface="Arial" charset="0"/>
                <a:cs typeface="Arial" charset="0"/>
              </a:rPr>
              <a:t>Accompanying </a:t>
            </a:r>
            <a:r>
              <a:rPr lang="en-IN" sz="2400" dirty="0" smtClean="0">
                <a:ea typeface="Arial" charset="0"/>
                <a:cs typeface="Arial" charset="0"/>
              </a:rPr>
              <a:t>the spray squad during spray operation </a:t>
            </a:r>
          </a:p>
          <a:p>
            <a:pPr lvl="0" algn="just"/>
            <a:r>
              <a:rPr lang="en-IN" sz="2400" dirty="0" smtClean="0">
                <a:ea typeface="Arial" charset="0"/>
                <a:cs typeface="Arial" charset="0"/>
              </a:rPr>
              <a:t>Addressing </a:t>
            </a:r>
            <a:r>
              <a:rPr lang="en-IN" sz="2400" dirty="0" smtClean="0">
                <a:ea typeface="Arial" charset="0"/>
                <a:cs typeface="Arial" charset="0"/>
              </a:rPr>
              <a:t>the refusal cases </a:t>
            </a:r>
          </a:p>
          <a:p>
            <a:pPr lvl="0" algn="just"/>
            <a:r>
              <a:rPr lang="en-IN" sz="2400" dirty="0" smtClean="0">
                <a:ea typeface="Arial" charset="0"/>
                <a:cs typeface="Arial" charset="0"/>
              </a:rPr>
              <a:t>Household </a:t>
            </a:r>
            <a:r>
              <a:rPr lang="en-IN" sz="2400" dirty="0" smtClean="0">
                <a:ea typeface="Arial" charset="0"/>
                <a:cs typeface="Arial" charset="0"/>
              </a:rPr>
              <a:t>counselling on Do’s and Don’ts regarding </a:t>
            </a:r>
            <a:r>
              <a:rPr lang="en-IN" sz="2400" dirty="0" smtClean="0">
                <a:ea typeface="Arial" charset="0"/>
                <a:cs typeface="Arial" charset="0"/>
              </a:rPr>
              <a:t>IRS</a:t>
            </a:r>
            <a:endParaRPr lang="en-IN" sz="2400" dirty="0" smtClean="0">
              <a:ea typeface="Arial" charset="0"/>
              <a:cs typeface="Arial" charset="0"/>
            </a:endParaRPr>
          </a:p>
        </p:txBody>
      </p:sp>
      <p:pic>
        <p:nvPicPr>
          <p:cNvPr id="5122" name="Picture 2" descr="D:\llin photo\Media\WhatsApp Images\IMG-20170602-WA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568" y="913284"/>
            <a:ext cx="286886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:\Desktop\photo NVBDCP\LLIN\IMG-20170604-WA0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568" y="2373784"/>
            <a:ext cx="2819400" cy="14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HP\Desktop\IMG-20170703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97784"/>
            <a:ext cx="2842352" cy="1552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553244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latin typeface="+mn-lt"/>
                <a:ea typeface="Arial" charset="0"/>
                <a:cs typeface="Arial" charset="0"/>
              </a:rPr>
              <a:t>Problem of Inaccessibility in Hard-to-reach Areas</a:t>
            </a:r>
            <a:endParaRPr lang="en-IN" sz="28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5252"/>
            <a:ext cx="2592288" cy="196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633105"/>
            <a:ext cx="2627784" cy="1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43608" y="2641476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Inaccessible especially during transmission season in monsoon hindering service delivery when it is most needed.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Non-availability of modern transport mechanism throughout the year hindering referral.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Community is mostly tribal, marginalized and have poor literacy rate- challenges of poverty, treatment seeking from informal healers, low malaria awareness.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IN" sz="2000" b="1" dirty="0" smtClean="0">
                <a:ea typeface="Arial" charset="0"/>
                <a:cs typeface="Arial" charset="0"/>
              </a:rPr>
              <a:t>It </a:t>
            </a:r>
            <a:r>
              <a:rPr lang="en-IN" sz="2000" b="1" dirty="0">
                <a:ea typeface="Arial" charset="0"/>
                <a:cs typeface="Arial" charset="0"/>
              </a:rPr>
              <a:t>is observed that in theses </a:t>
            </a:r>
            <a:r>
              <a:rPr lang="en-IN" sz="2000" b="1" dirty="0" smtClean="0">
                <a:ea typeface="Arial" charset="0"/>
                <a:cs typeface="Arial" charset="0"/>
              </a:rPr>
              <a:t>areas, </a:t>
            </a:r>
            <a:r>
              <a:rPr lang="en-IN" sz="2000" b="1" dirty="0">
                <a:ea typeface="Arial" charset="0"/>
                <a:cs typeface="Arial" charset="0"/>
              </a:rPr>
              <a:t>around 20% </a:t>
            </a:r>
            <a:r>
              <a:rPr lang="en-IN" sz="2000" b="1" dirty="0" smtClean="0">
                <a:ea typeface="Arial" charset="0"/>
                <a:cs typeface="Arial" charset="0"/>
              </a:rPr>
              <a:t>of malaria cases in these areas are asymptomatic.  </a:t>
            </a:r>
            <a:endParaRPr lang="en-IN" sz="2000" b="1" dirty="0"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ea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633105"/>
            <a:ext cx="2605730" cy="192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635"/>
          </a:xfrm>
        </p:spPr>
        <p:txBody>
          <a:bodyPr>
            <a:noAutofit/>
          </a:bodyPr>
          <a:lstStyle/>
          <a:p>
            <a:r>
              <a:rPr lang="en-IN" sz="3200" b="1" dirty="0" err="1" smtClean="0">
                <a:latin typeface="+mn-lt"/>
                <a:ea typeface="Arial" charset="0"/>
                <a:cs typeface="Arial" charset="0"/>
              </a:rPr>
              <a:t>DAMaN</a:t>
            </a:r>
            <a:r>
              <a:rPr lang="en-IN" sz="3200" b="1" dirty="0" smtClean="0">
                <a:latin typeface="+mn-lt"/>
                <a:ea typeface="Arial" charset="0"/>
                <a:cs typeface="Arial" charset="0"/>
              </a:rPr>
              <a:t> – Access the Inaccessible</a:t>
            </a:r>
            <a:endParaRPr lang="en-IN" sz="32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25452"/>
            <a:ext cx="2376264" cy="153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88024" y="781457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 smtClean="0">
                <a:ea typeface="Arial" charset="0"/>
                <a:cs typeface="Arial" charset="0"/>
              </a:rPr>
              <a:t>Model initiative </a:t>
            </a:r>
            <a:r>
              <a:rPr lang="en-IN" dirty="0" smtClean="0">
                <a:ea typeface="Arial" charset="0"/>
                <a:cs typeface="Arial" charset="0"/>
              </a:rPr>
              <a:t>by the </a:t>
            </a:r>
            <a:r>
              <a:rPr lang="en-IN" b="1" dirty="0" smtClean="0">
                <a:ea typeface="Arial" charset="0"/>
                <a:cs typeface="Arial" charset="0"/>
              </a:rPr>
              <a:t>State of Odisha </a:t>
            </a:r>
            <a:r>
              <a:rPr lang="en-IN" dirty="0" smtClean="0">
                <a:ea typeface="Arial" charset="0"/>
                <a:cs typeface="Arial" charset="0"/>
              </a:rPr>
              <a:t>from 2017</a:t>
            </a:r>
            <a:r>
              <a:rPr lang="en-IN" b="1" dirty="0" smtClean="0">
                <a:ea typeface="Arial" charset="0"/>
                <a:cs typeface="Arial" charset="0"/>
              </a:rPr>
              <a:t>. FIRST OF ITS KIND IN INDIA.</a:t>
            </a:r>
            <a:endParaRPr lang="en-IN" dirty="0" smtClean="0">
              <a:ea typeface="Arial" charset="0"/>
              <a:cs typeface="Arial" charset="0"/>
            </a:endParaRPr>
          </a:p>
          <a:p>
            <a:pPr algn="just"/>
            <a:r>
              <a:rPr lang="en-IN" dirty="0" smtClean="0">
                <a:ea typeface="Arial" charset="0"/>
                <a:cs typeface="Arial" charset="0"/>
              </a:rPr>
              <a:t>Implementation through </a:t>
            </a:r>
            <a:r>
              <a:rPr lang="en-IN" b="1" dirty="0" smtClean="0">
                <a:ea typeface="Arial" charset="0"/>
                <a:cs typeface="Arial" charset="0"/>
              </a:rPr>
              <a:t>camp approach </a:t>
            </a:r>
            <a:r>
              <a:rPr lang="en-IN" dirty="0" smtClean="0">
                <a:ea typeface="Arial" charset="0"/>
                <a:cs typeface="Arial" charset="0"/>
              </a:rPr>
              <a:t>- two rounds annually. </a:t>
            </a:r>
          </a:p>
          <a:p>
            <a:pPr algn="just"/>
            <a:r>
              <a:rPr lang="en-IN" dirty="0" smtClean="0">
                <a:ea typeface="Arial" charset="0"/>
                <a:cs typeface="Arial" charset="0"/>
              </a:rPr>
              <a:t>Vulnerable centric approach.</a:t>
            </a:r>
          </a:p>
          <a:p>
            <a:pPr algn="just"/>
            <a:r>
              <a:rPr lang="en-IN" b="1" dirty="0" smtClean="0">
                <a:ea typeface="Arial" charset="0"/>
                <a:cs typeface="Arial" charset="0"/>
              </a:rPr>
              <a:t>ASHA</a:t>
            </a:r>
            <a:r>
              <a:rPr lang="en-IN" b="1" dirty="0" smtClean="0">
                <a:ea typeface="Arial" charset="0"/>
                <a:cs typeface="Arial" charset="0"/>
              </a:rPr>
              <a:t>, AWW and other community volunteers and PRI members </a:t>
            </a:r>
            <a:r>
              <a:rPr lang="en-IN" dirty="0" smtClean="0">
                <a:ea typeface="Arial" charset="0"/>
                <a:cs typeface="Arial" charset="0"/>
              </a:rPr>
              <a:t>are involved.</a:t>
            </a:r>
          </a:p>
          <a:p>
            <a:pPr algn="just"/>
            <a:r>
              <a:rPr lang="en-IN" b="1" dirty="0" smtClean="0">
                <a:ea typeface="Arial" charset="0"/>
                <a:cs typeface="Arial" charset="0"/>
              </a:rPr>
              <a:t>Package of activities: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dirty="0" smtClean="0">
                <a:ea typeface="Arial" charset="0"/>
                <a:cs typeface="Arial" charset="0"/>
              </a:rPr>
              <a:t>Mass malaria </a:t>
            </a:r>
            <a:r>
              <a:rPr lang="en-IN" dirty="0">
                <a:ea typeface="Arial" charset="0"/>
                <a:cs typeface="Arial" charset="0"/>
              </a:rPr>
              <a:t>screening (both symptomatic and asymptomatic).</a:t>
            </a:r>
            <a:endParaRPr lang="en-IN" dirty="0" smtClean="0"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IN" dirty="0">
                <a:ea typeface="Arial" charset="0"/>
                <a:cs typeface="Arial" charset="0"/>
              </a:rPr>
              <a:t>T</a:t>
            </a:r>
            <a:r>
              <a:rPr lang="en-IN" dirty="0" smtClean="0">
                <a:ea typeface="Arial" charset="0"/>
                <a:cs typeface="Arial" charset="0"/>
              </a:rPr>
              <a:t>reating of all malaria positive cases.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IN" dirty="0">
                <a:ea typeface="Arial" charset="0"/>
                <a:cs typeface="Arial" charset="0"/>
              </a:rPr>
              <a:t>H</a:t>
            </a:r>
            <a:r>
              <a:rPr lang="en-IN" dirty="0" smtClean="0">
                <a:ea typeface="Arial" charset="0"/>
                <a:cs typeface="Arial" charset="0"/>
              </a:rPr>
              <a:t>aemoglobin estimation of</a:t>
            </a:r>
          </a:p>
          <a:p>
            <a:pPr marL="342900" indent="-342900" algn="just"/>
            <a:r>
              <a:rPr lang="en-IN" dirty="0" smtClean="0">
                <a:ea typeface="Arial" charset="0"/>
                <a:cs typeface="Arial" charset="0"/>
              </a:rPr>
              <a:t> </a:t>
            </a:r>
            <a:r>
              <a:rPr lang="en-IN" b="1" dirty="0" smtClean="0">
                <a:ea typeface="Arial" charset="0"/>
                <a:cs typeface="Arial" charset="0"/>
              </a:rPr>
              <a:t>Pregnant &amp; lactating mothers</a:t>
            </a:r>
          </a:p>
          <a:p>
            <a:pPr marL="342900" indent="-342900" algn="just"/>
            <a:r>
              <a:rPr lang="en-IN" dirty="0">
                <a:ea typeface="Arial" charset="0"/>
                <a:cs typeface="Arial" charset="0"/>
              </a:rPr>
              <a:t>G</a:t>
            </a:r>
            <a:r>
              <a:rPr lang="en-IN" dirty="0" smtClean="0">
                <a:ea typeface="Arial" charset="0"/>
                <a:cs typeface="Arial" charset="0"/>
              </a:rPr>
              <a:t>rowth </a:t>
            </a:r>
            <a:r>
              <a:rPr lang="en-IN" dirty="0">
                <a:ea typeface="Arial" charset="0"/>
                <a:cs typeface="Arial" charset="0"/>
              </a:rPr>
              <a:t>assessment </a:t>
            </a:r>
            <a:r>
              <a:rPr lang="en-IN" dirty="0" smtClean="0">
                <a:ea typeface="Arial" charset="0"/>
                <a:cs typeface="Arial" charset="0"/>
              </a:rPr>
              <a:t>of</a:t>
            </a:r>
          </a:p>
          <a:p>
            <a:pPr marL="342900" indent="-342900" algn="just"/>
            <a:r>
              <a:rPr lang="en-IN" dirty="0" smtClean="0">
                <a:ea typeface="Arial" charset="0"/>
                <a:cs typeface="Arial" charset="0"/>
              </a:rPr>
              <a:t> </a:t>
            </a:r>
            <a:r>
              <a:rPr lang="en-IN" b="1" dirty="0" smtClean="0">
                <a:ea typeface="Arial" charset="0"/>
                <a:cs typeface="Arial" charset="0"/>
              </a:rPr>
              <a:t>under-5 children.</a:t>
            </a:r>
            <a:endParaRPr lang="en-IN" dirty="0" smtClean="0">
              <a:ea typeface="Arial" charset="0"/>
              <a:cs typeface="Arial" charset="0"/>
            </a:endParaRPr>
          </a:p>
        </p:txBody>
      </p:sp>
      <p:grpSp>
        <p:nvGrpSpPr>
          <p:cNvPr id="6" name="Group 31"/>
          <p:cNvGrpSpPr/>
          <p:nvPr/>
        </p:nvGrpSpPr>
        <p:grpSpPr>
          <a:xfrm>
            <a:off x="1115617" y="769268"/>
            <a:ext cx="3384376" cy="1756833"/>
            <a:chOff x="1112019" y="2481943"/>
            <a:chExt cx="6279382" cy="3614057"/>
          </a:xfrm>
        </p:grpSpPr>
        <p:sp>
          <p:nvSpPr>
            <p:cNvPr id="7" name="Oval 6"/>
            <p:cNvSpPr/>
            <p:nvPr/>
          </p:nvSpPr>
          <p:spPr>
            <a:xfrm>
              <a:off x="4667708" y="2481943"/>
              <a:ext cx="609599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Oval 7"/>
            <p:cNvSpPr/>
            <p:nvPr/>
          </p:nvSpPr>
          <p:spPr>
            <a:xfrm>
              <a:off x="4876800" y="38100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Oval 8"/>
            <p:cNvSpPr/>
            <p:nvPr/>
          </p:nvSpPr>
          <p:spPr>
            <a:xfrm>
              <a:off x="4267200" y="42672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Oval 9"/>
            <p:cNvSpPr/>
            <p:nvPr/>
          </p:nvSpPr>
          <p:spPr>
            <a:xfrm>
              <a:off x="5105400" y="46482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Oval 10"/>
            <p:cNvSpPr/>
            <p:nvPr/>
          </p:nvSpPr>
          <p:spPr>
            <a:xfrm>
              <a:off x="5486400" y="31242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Oval 11"/>
            <p:cNvSpPr/>
            <p:nvPr/>
          </p:nvSpPr>
          <p:spPr>
            <a:xfrm>
              <a:off x="6753134" y="4224972"/>
              <a:ext cx="609601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Oval 12"/>
            <p:cNvSpPr/>
            <p:nvPr/>
          </p:nvSpPr>
          <p:spPr>
            <a:xfrm>
              <a:off x="4050475" y="4953000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Oval 13"/>
            <p:cNvSpPr/>
            <p:nvPr/>
          </p:nvSpPr>
          <p:spPr>
            <a:xfrm>
              <a:off x="6143535" y="5218670"/>
              <a:ext cx="609599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Oval 14"/>
            <p:cNvSpPr/>
            <p:nvPr/>
          </p:nvSpPr>
          <p:spPr>
            <a:xfrm>
              <a:off x="5943600" y="44196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Oval 15"/>
            <p:cNvSpPr/>
            <p:nvPr/>
          </p:nvSpPr>
          <p:spPr>
            <a:xfrm>
              <a:off x="4038600" y="3352800"/>
              <a:ext cx="609600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Oval 16"/>
            <p:cNvSpPr/>
            <p:nvPr/>
          </p:nvSpPr>
          <p:spPr>
            <a:xfrm>
              <a:off x="5503985" y="3733801"/>
              <a:ext cx="609601" cy="609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Oval 17"/>
            <p:cNvSpPr/>
            <p:nvPr/>
          </p:nvSpPr>
          <p:spPr>
            <a:xfrm>
              <a:off x="1112019" y="2743200"/>
              <a:ext cx="2438400" cy="1676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Inaccessible villages / hamlets </a:t>
              </a:r>
              <a:endParaRPr lang="en-US" sz="1400" b="1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234307" y="4724400"/>
              <a:ext cx="2743199" cy="13716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Accessible villages/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hamlets </a:t>
              </a:r>
              <a:endParaRPr lang="en-US" sz="14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781800" y="3200400"/>
              <a:ext cx="609601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2" name="Picture 2" descr="C:\Users\sai\Desktop\BEST ASHA  PHOTO\IMG-20170606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9628"/>
            <a:ext cx="1872208" cy="1443643"/>
          </a:xfrm>
          <a:prstGeom prst="rect">
            <a:avLst/>
          </a:prstGeom>
          <a:noFill/>
        </p:spPr>
      </p:pic>
      <p:pic>
        <p:nvPicPr>
          <p:cNvPr id="23" name="Picture 3" descr="D:\llin photo\Media\WhatsApp Images\IMG-20170525-WA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09628"/>
            <a:ext cx="1773911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="" xmlns:p14="http://schemas.microsoft.com/office/powerpoint/2010/main" val="1138930252"/>
              </p:ext>
            </p:extLst>
          </p:nvPr>
        </p:nvGraphicFramePr>
        <p:xfrm>
          <a:off x="214313" y="654829"/>
          <a:ext cx="8715405" cy="425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n-US"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IN" sz="2800" dirty="0" smtClean="0">
                <a:ea typeface="Arial" charset="0"/>
                <a:cs typeface="Arial" charset="0"/>
              </a:rPr>
              <a:t>Impact of Different Malaria Control Interventions </a:t>
            </a:r>
            <a:endParaRPr lang="en-IN" sz="2800" dirty="0">
              <a:ea typeface="Arial" charset="0"/>
              <a:cs typeface="Arial" charset="0"/>
            </a:endParaRP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643188" y="952500"/>
            <a:ext cx="1357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New inputs :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RDT &amp; LLIN</a:t>
            </a:r>
            <a:endParaRPr lang="en-IN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714750" y="1488282"/>
            <a:ext cx="1714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Bivalent RDT &amp; 2</a:t>
            </a:r>
            <a:r>
              <a:rPr lang="en-US" sz="1400" b="1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Phase LLIN</a:t>
            </a:r>
            <a:endParaRPr lang="en-IN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494109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a typeface="Arial" charset="0"/>
                <a:cs typeface="Arial" charset="0"/>
              </a:rPr>
              <a:t>Increased surveillance and complete treatment. </a:t>
            </a:r>
          </a:p>
          <a:p>
            <a:pPr algn="ctr"/>
            <a:r>
              <a:rPr lang="en-US" b="1" dirty="0" smtClean="0">
                <a:ea typeface="Arial" charset="0"/>
                <a:cs typeface="Arial" charset="0"/>
              </a:rPr>
              <a:t>Proportionately, Case </a:t>
            </a:r>
            <a:r>
              <a:rPr lang="en-US" b="1" dirty="0">
                <a:ea typeface="Arial" charset="0"/>
                <a:cs typeface="Arial" charset="0"/>
              </a:rPr>
              <a:t>fatality rate is at lower level.</a:t>
            </a:r>
            <a:endParaRPr lang="en-IN" b="1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60135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+mn-lt"/>
                <a:ea typeface="Arial" charset="0"/>
                <a:cs typeface="Arial" charset="0"/>
              </a:rPr>
              <a:t>Program Outcome due to ASHA </a:t>
            </a:r>
            <a:r>
              <a:rPr lang="en-IN" sz="2800" b="1" dirty="0" smtClean="0">
                <a:latin typeface="+mn-lt"/>
                <a:ea typeface="Arial" charset="0"/>
                <a:cs typeface="Arial" charset="0"/>
              </a:rPr>
              <a:t>involvement</a:t>
            </a:r>
            <a:endParaRPr lang="en-IN" sz="28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1118716"/>
            <a:ext cx="4283968" cy="3683000"/>
          </a:xfrm>
          <a:noFill/>
        </p:spPr>
        <p:txBody>
          <a:bodyPr>
            <a:noAutofit/>
          </a:bodyPr>
          <a:lstStyle/>
          <a:p>
            <a:pPr marL="177800" lvl="0" indent="-177800" algn="just"/>
            <a:r>
              <a:rPr lang="en-US" sz="1800" dirty="0" smtClean="0">
                <a:ea typeface="Arial" charset="0"/>
                <a:cs typeface="Arial" charset="0"/>
              </a:rPr>
              <a:t>Deaths reduced by 187% in 2016 compared to 2007 in spite of increase in case detection.</a:t>
            </a:r>
            <a:endParaRPr lang="en-IN" sz="1800" dirty="0" smtClean="0">
              <a:ea typeface="Arial" charset="0"/>
              <a:cs typeface="Arial" charset="0"/>
            </a:endParaRPr>
          </a:p>
          <a:p>
            <a:pPr marL="177800" lvl="0" indent="-177800" algn="just"/>
            <a:r>
              <a:rPr lang="en-US" sz="1800" dirty="0" smtClean="0">
                <a:ea typeface="Arial" charset="0"/>
                <a:cs typeface="Arial" charset="0"/>
              </a:rPr>
              <a:t>Around 40 </a:t>
            </a:r>
            <a:r>
              <a:rPr lang="en-US" sz="1800" dirty="0" err="1" smtClean="0">
                <a:ea typeface="Arial" charset="0"/>
                <a:cs typeface="Arial" charset="0"/>
              </a:rPr>
              <a:t>lakh</a:t>
            </a:r>
            <a:r>
              <a:rPr lang="en-US" sz="1800" dirty="0" smtClean="0">
                <a:ea typeface="Arial" charset="0"/>
                <a:cs typeface="Arial" charset="0"/>
              </a:rPr>
              <a:t> LLINs could be distributed smoothly through ASHAs- GKS mechanism during 2010-2012 . This resulted reduction of malaria incidence and deaths by 73.54 % and 268.7% respectively in 2013 compared to 2010. </a:t>
            </a:r>
          </a:p>
          <a:p>
            <a:pPr marL="177800" lvl="0" indent="-177800" algn="just"/>
            <a:r>
              <a:rPr lang="en-US" sz="1800" dirty="0" smtClean="0">
                <a:ea typeface="Arial" charset="0"/>
                <a:cs typeface="Arial" charset="0"/>
              </a:rPr>
              <a:t>Early diagnosis and complete treatment, mass screening in hard to reach areas and Tribal Residential Schools averted outbreaks</a:t>
            </a:r>
            <a:endParaRPr lang="en-IN" sz="1800" dirty="0" smtClean="0"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9167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b="1" dirty="0">
                <a:ea typeface="Arial" charset="0"/>
                <a:cs typeface="Arial" charset="0"/>
              </a:rPr>
              <a:t>In 2017, &gt;11.34 million LLINs are being distributed under GFATM support - already 7 million  have been distributed through ASHA- GKS mechanism within 2 months and most difficult pockets have been protected before cut off by </a:t>
            </a:r>
            <a:r>
              <a:rPr lang="en-US" b="1" dirty="0" smtClean="0">
                <a:ea typeface="Arial" charset="0"/>
                <a:cs typeface="Arial" charset="0"/>
              </a:rPr>
              <a:t>rains. 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1664224739"/>
              </p:ext>
            </p:extLst>
          </p:nvPr>
        </p:nvGraphicFramePr>
        <p:xfrm>
          <a:off x="971600" y="2137420"/>
          <a:ext cx="3744416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1201316"/>
            <a:ext cx="3672408" cy="83099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Arial" charset="0"/>
                <a:cs typeface="Arial" charset="0"/>
              </a:rPr>
              <a:t>Increase in Passive Surveillance- ABER increase from 12.24% in 2007 to 16.37% in 2016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12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latin typeface="+mn-lt"/>
                <a:ea typeface="Arial" charset="0"/>
                <a:cs typeface="Arial" charset="0"/>
              </a:rPr>
              <a:t>Odisha- at a glance </a:t>
            </a:r>
            <a:endParaRPr lang="en-IN" sz="36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16016" y="553244"/>
            <a:ext cx="4276725" cy="4608512"/>
          </a:xfrm>
          <a:noFill/>
          <a:ln w="38100">
            <a:noFill/>
          </a:ln>
        </p:spPr>
        <p:txBody>
          <a:bodyPr>
            <a:noAutofit/>
          </a:bodyPr>
          <a:lstStyle/>
          <a:p>
            <a:pPr lvl="1" indent="-561975">
              <a:spcBef>
                <a:spcPts val="200"/>
              </a:spcBef>
              <a:buFont typeface="Arial" charset="0"/>
              <a:buNone/>
              <a:defRPr/>
            </a:pPr>
            <a:r>
              <a:rPr lang="en-US" sz="2000" b="1" dirty="0">
                <a:ea typeface="Arial" charset="0"/>
                <a:cs typeface="Arial" charset="0"/>
              </a:rPr>
              <a:t>Area: </a:t>
            </a:r>
            <a:endParaRPr lang="en-US" sz="2000" b="1" dirty="0" smtClean="0">
              <a:ea typeface="Arial" charset="0"/>
              <a:cs typeface="Arial" charset="0"/>
            </a:endParaRP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156,000 sq. km.  (</a:t>
            </a:r>
            <a:r>
              <a:rPr lang="en-US" sz="2000" dirty="0">
                <a:ea typeface="Arial" charset="0"/>
                <a:cs typeface="Arial" charset="0"/>
              </a:rPr>
              <a:t>4% of </a:t>
            </a:r>
            <a:r>
              <a:rPr lang="en-US" sz="2000" dirty="0" smtClean="0">
                <a:ea typeface="Arial" charset="0"/>
                <a:cs typeface="Arial" charset="0"/>
              </a:rPr>
              <a:t>India’s land area)</a:t>
            </a:r>
            <a:endParaRPr lang="en-US" sz="2000" dirty="0">
              <a:ea typeface="Arial" charset="0"/>
              <a:cs typeface="Arial" charset="0"/>
            </a:endParaRP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34% forest </a:t>
            </a:r>
            <a:r>
              <a:rPr lang="en-US" sz="2000" dirty="0">
                <a:ea typeface="Arial" charset="0"/>
                <a:cs typeface="Arial" charset="0"/>
              </a:rPr>
              <a:t>areas  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Diverse ecology</a:t>
            </a: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Rapid urbanization &amp; industrialization</a:t>
            </a:r>
            <a:endParaRPr lang="en-US" sz="2000" dirty="0">
              <a:ea typeface="Arial" charset="0"/>
              <a:cs typeface="Arial" charset="0"/>
            </a:endParaRPr>
          </a:p>
          <a:p>
            <a:pPr lvl="1" indent="-561975">
              <a:spcBef>
                <a:spcPts val="200"/>
              </a:spcBef>
              <a:buFont typeface="Arial" charset="0"/>
              <a:buNone/>
              <a:defRPr/>
            </a:pPr>
            <a:r>
              <a:rPr lang="en-US" sz="2000" b="1" dirty="0" smtClean="0">
                <a:ea typeface="Arial" charset="0"/>
                <a:cs typeface="Arial" charset="0"/>
              </a:rPr>
              <a:t>Population</a:t>
            </a:r>
            <a:r>
              <a:rPr lang="en-US" sz="2000" b="1" dirty="0">
                <a:ea typeface="Arial" charset="0"/>
                <a:cs typeface="Arial" charset="0"/>
              </a:rPr>
              <a:t>:  </a:t>
            </a:r>
            <a:endParaRPr lang="en-US" sz="2000" b="1" dirty="0" smtClean="0">
              <a:ea typeface="Arial" charset="0"/>
              <a:cs typeface="Arial" charset="0"/>
            </a:endParaRP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44 </a:t>
            </a:r>
            <a:r>
              <a:rPr lang="en-US" sz="2000" dirty="0">
                <a:ea typeface="Arial" charset="0"/>
                <a:cs typeface="Arial" charset="0"/>
              </a:rPr>
              <a:t>million (3% of </a:t>
            </a:r>
            <a:r>
              <a:rPr lang="en-US" sz="2000" dirty="0" smtClean="0">
                <a:ea typeface="Arial" charset="0"/>
                <a:cs typeface="Arial" charset="0"/>
              </a:rPr>
              <a:t>India’s </a:t>
            </a:r>
            <a:r>
              <a:rPr lang="en-US" sz="2000" dirty="0">
                <a:ea typeface="Arial" charset="0"/>
                <a:cs typeface="Arial" charset="0"/>
              </a:rPr>
              <a:t>t</a:t>
            </a:r>
            <a:r>
              <a:rPr lang="en-US" sz="2000" dirty="0" smtClean="0">
                <a:ea typeface="Arial" charset="0"/>
                <a:cs typeface="Arial" charset="0"/>
              </a:rPr>
              <a:t>otal population) </a:t>
            </a: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Rural- </a:t>
            </a:r>
            <a:r>
              <a:rPr lang="en-US" sz="2000" dirty="0">
                <a:ea typeface="Arial" charset="0"/>
                <a:cs typeface="Arial" charset="0"/>
              </a:rPr>
              <a:t>82</a:t>
            </a:r>
            <a:r>
              <a:rPr lang="en-US" sz="2000" dirty="0" smtClean="0">
                <a:ea typeface="Arial" charset="0"/>
                <a:cs typeface="Arial" charset="0"/>
              </a:rPr>
              <a:t>%; Urban- </a:t>
            </a:r>
            <a:r>
              <a:rPr lang="en-US" sz="2000" dirty="0">
                <a:ea typeface="Arial" charset="0"/>
                <a:cs typeface="Arial" charset="0"/>
              </a:rPr>
              <a:t>18%</a:t>
            </a: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ST- 22%; SC- 16 %</a:t>
            </a:r>
            <a:endParaRPr lang="en-US" sz="2000" dirty="0">
              <a:ea typeface="Arial" charset="0"/>
              <a:cs typeface="Arial" charset="0"/>
            </a:endParaRPr>
          </a:p>
          <a:p>
            <a:pPr lvl="1" indent="-561975">
              <a:spcBef>
                <a:spcPts val="200"/>
              </a:spcBef>
              <a:buFont typeface="Arial" charset="0"/>
              <a:buNone/>
              <a:defRPr/>
            </a:pPr>
            <a:r>
              <a:rPr lang="en-US" sz="2000" b="1" dirty="0" smtClean="0">
                <a:ea typeface="Arial" charset="0"/>
                <a:cs typeface="Arial" charset="0"/>
              </a:rPr>
              <a:t>Reported malaria cases:</a:t>
            </a:r>
          </a:p>
          <a:p>
            <a:pPr marL="452438" lvl="1" indent="-269875" algn="just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ea typeface="Arial" charset="0"/>
                <a:cs typeface="Arial" charset="0"/>
              </a:rPr>
              <a:t>0.4 million (26% of the country)</a:t>
            </a:r>
          </a:p>
          <a:p>
            <a:pPr lvl="1" indent="-561975">
              <a:spcBef>
                <a:spcPts val="200"/>
              </a:spcBef>
              <a:buFont typeface="Arial" charset="0"/>
              <a:buNone/>
              <a:defRPr/>
            </a:pPr>
            <a:endParaRPr lang="en-US" sz="2000" dirty="0" smtClean="0"/>
          </a:p>
          <a:p>
            <a:pPr lvl="1">
              <a:buFont typeface="Arial" charset="0"/>
              <a:buNone/>
              <a:defRPr/>
            </a:pPr>
            <a:r>
              <a:rPr lang="en-US" sz="2000" dirty="0" smtClean="0"/>
              <a:t>	</a:t>
            </a:r>
          </a:p>
          <a:p>
            <a:pPr>
              <a:defRPr/>
            </a:pPr>
            <a:endParaRPr lang="en-IN" sz="2000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CB"/>
              </a:clrFrom>
              <a:clrTo>
                <a:srgbClr val="FFFECB">
                  <a:alpha val="0"/>
                </a:srgbClr>
              </a:clrTo>
            </a:clrChange>
          </a:blip>
          <a:srcRect r="1970" b="2286"/>
          <a:stretch/>
        </p:blipFill>
        <p:spPr bwMode="auto">
          <a:xfrm>
            <a:off x="841986" y="1057300"/>
            <a:ext cx="397484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 rot="4898057">
            <a:off x="3612806" y="2749233"/>
            <a:ext cx="230188" cy="10255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CB"/>
              </a:clrFrom>
              <a:clrTo>
                <a:srgbClr val="FFFECB">
                  <a:alpha val="0"/>
                </a:srgbClr>
              </a:clrTo>
            </a:clrChange>
          </a:blip>
          <a:srcRect r="1970" b="2286"/>
          <a:stretch/>
        </p:blipFill>
        <p:spPr bwMode="auto">
          <a:xfrm>
            <a:off x="827584" y="1057300"/>
            <a:ext cx="397484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 rot="4898057">
            <a:off x="3598404" y="2749233"/>
            <a:ext cx="230188" cy="10255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53313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Arial" charset="0"/>
                <a:cs typeface="Arial" charset="0"/>
              </a:rPr>
              <a:t>Scalability and Opportunity</a:t>
            </a:r>
            <a:endParaRPr lang="en-IN" sz="32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889000"/>
            <a:ext cx="7799784" cy="4216136"/>
          </a:xfrm>
          <a:noFill/>
        </p:spPr>
        <p:txBody>
          <a:bodyPr>
            <a:normAutofit fontScale="92500" lnSpcReduction="20000"/>
          </a:bodyPr>
          <a:lstStyle/>
          <a:p>
            <a:pPr lvl="0" algn="just"/>
            <a:r>
              <a:rPr lang="en-IN" sz="2000" b="1" dirty="0" smtClean="0">
                <a:ea typeface="Arial" charset="0"/>
                <a:cs typeface="Arial" charset="0"/>
              </a:rPr>
              <a:t>Capacity Building: </a:t>
            </a:r>
            <a:r>
              <a:rPr lang="en-IN" sz="2000" dirty="0" smtClean="0">
                <a:ea typeface="Arial" charset="0"/>
                <a:cs typeface="Arial" charset="0"/>
              </a:rPr>
              <a:t>With enhanced capacity building and increased nos. of ASHAs/ other community volunteers in remote villages/ hamlets, surveillance and EDCT services can be further improved. </a:t>
            </a:r>
            <a:endParaRPr lang="en-IN" sz="2000" dirty="0">
              <a:ea typeface="Arial" charset="0"/>
              <a:cs typeface="Arial" charset="0"/>
            </a:endParaRPr>
          </a:p>
          <a:p>
            <a:pPr marL="0" lvl="0" indent="0" algn="just">
              <a:buNone/>
            </a:pPr>
            <a:r>
              <a:rPr lang="en-IN" sz="2000" dirty="0" smtClean="0">
                <a:ea typeface="Arial" charset="0"/>
                <a:cs typeface="Arial" charset="0"/>
              </a:rPr>
              <a:t>   </a:t>
            </a:r>
          </a:p>
          <a:p>
            <a:pPr lvl="0" algn="just"/>
            <a:r>
              <a:rPr lang="en-IN" sz="2000" b="1" dirty="0" smtClean="0">
                <a:ea typeface="Arial" charset="0"/>
                <a:cs typeface="Arial" charset="0"/>
              </a:rPr>
              <a:t>Inclusive Approach: </a:t>
            </a:r>
            <a:r>
              <a:rPr lang="en-IN" sz="2000" dirty="0" smtClean="0">
                <a:ea typeface="Arial" charset="0"/>
                <a:cs typeface="Arial" charset="0"/>
              </a:rPr>
              <a:t>Health NGOs and other players can support community volunteers in remote inaccessible hamlets and service delivery can be scaled up through inclusive approach.</a:t>
            </a:r>
          </a:p>
          <a:p>
            <a:pPr marL="0" lvl="0" indent="0" algn="just">
              <a:buNone/>
            </a:pPr>
            <a:endParaRPr lang="en-IN" sz="2000" dirty="0" smtClean="0">
              <a:ea typeface="Arial" charset="0"/>
              <a:cs typeface="Arial" charset="0"/>
            </a:endParaRPr>
          </a:p>
          <a:p>
            <a:pPr lvl="0" algn="just"/>
            <a:r>
              <a:rPr lang="en-IN" sz="2000" b="1" dirty="0" smtClean="0">
                <a:ea typeface="Arial" charset="0"/>
                <a:cs typeface="Arial" charset="0"/>
              </a:rPr>
              <a:t>Scale up of best practices: </a:t>
            </a:r>
            <a:r>
              <a:rPr lang="en-IN" sz="2000" dirty="0" smtClean="0">
                <a:ea typeface="Arial" charset="0"/>
                <a:cs typeface="Arial" charset="0"/>
              </a:rPr>
              <a:t>The mass screening and simultaneous vector control under </a:t>
            </a:r>
            <a:r>
              <a:rPr lang="en-IN" sz="2000" dirty="0" err="1" smtClean="0">
                <a:ea typeface="Arial" charset="0"/>
                <a:cs typeface="Arial" charset="0"/>
              </a:rPr>
              <a:t>DAMaN</a:t>
            </a:r>
            <a:r>
              <a:rPr lang="en-IN" sz="2000" dirty="0" smtClean="0">
                <a:ea typeface="Arial" charset="0"/>
                <a:cs typeface="Arial" charset="0"/>
              </a:rPr>
              <a:t> can avert deaths and lower malaria transmission rate.</a:t>
            </a:r>
          </a:p>
          <a:p>
            <a:pPr marL="0" lvl="0" indent="0" algn="just">
              <a:buNone/>
            </a:pPr>
            <a:endParaRPr lang="en-IN" sz="2000" dirty="0" smtClean="0">
              <a:ea typeface="Arial" charset="0"/>
              <a:cs typeface="Arial" charset="0"/>
            </a:endParaRPr>
          </a:p>
          <a:p>
            <a:pPr lvl="0" algn="just"/>
            <a:r>
              <a:rPr lang="en-IN" sz="2000" b="1" dirty="0" smtClean="0">
                <a:ea typeface="Arial" charset="0"/>
                <a:cs typeface="Arial" charset="0"/>
              </a:rPr>
              <a:t>Inter-sectoral Coordination: </a:t>
            </a:r>
            <a:r>
              <a:rPr lang="en-IN" sz="2000" dirty="0">
                <a:ea typeface="Arial" charset="0"/>
                <a:cs typeface="Arial" charset="0"/>
              </a:rPr>
              <a:t>C</a:t>
            </a:r>
            <a:r>
              <a:rPr lang="en-IN" sz="2000" dirty="0" smtClean="0">
                <a:ea typeface="Arial" charset="0"/>
                <a:cs typeface="Arial" charset="0"/>
              </a:rPr>
              <a:t>onvergence with other sectors, including sanitation, tribal affairs, rural development, women &amp; child development etc. can add value to </a:t>
            </a:r>
            <a:r>
              <a:rPr lang="en-IN" sz="2000" dirty="0" err="1" smtClean="0">
                <a:ea typeface="Arial" charset="0"/>
                <a:cs typeface="Arial" charset="0"/>
              </a:rPr>
              <a:t>DAMaN</a:t>
            </a:r>
            <a:r>
              <a:rPr lang="en-IN" sz="2000" dirty="0" smtClean="0">
                <a:ea typeface="Arial" charset="0"/>
                <a:cs typeface="Arial" charset="0"/>
              </a:rPr>
              <a:t> efforts for alleviation of the problems of malaria and malnutrition</a:t>
            </a:r>
          </a:p>
          <a:p>
            <a:pPr algn="just"/>
            <a:endParaRPr lang="en-IN" sz="2000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i\Desktop\BEST ASHA  PHOTO\IMG-20170613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40160"/>
            <a:ext cx="3456384" cy="30735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788024" y="1417340"/>
            <a:ext cx="3600400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cs typeface="Seravek"/>
              </a:rPr>
              <a:t>Community Volunteers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cs typeface="Seravek"/>
              </a:rPr>
              <a:t>remains critical in malaria control/elimination </a:t>
            </a:r>
          </a:p>
          <a:p>
            <a:pPr algn="ctr"/>
            <a:endParaRPr lang="en-US" sz="2400" b="1" dirty="0" smtClean="0">
              <a:solidFill>
                <a:schemeClr val="tx1"/>
              </a:solidFill>
              <a:cs typeface="Seravek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cs typeface="Seravek"/>
              </a:rPr>
              <a:t>THANK YOU FOR KIND ATTENTION</a:t>
            </a:r>
          </a:p>
          <a:p>
            <a:pPr algn="ctr"/>
            <a:endParaRPr lang="en-US" sz="2400" b="1" dirty="0" smtClean="0">
              <a:solidFill>
                <a:schemeClr val="tx1"/>
              </a:solidFill>
              <a:cs typeface="Seravek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cs typeface="Seravek"/>
              </a:rPr>
              <a:t>“End Malaria for Good”</a:t>
            </a:r>
            <a:endParaRPr lang="en-US" sz="2400" b="1" dirty="0">
              <a:solidFill>
                <a:schemeClr val="tx1"/>
              </a:solidFill>
              <a:cs typeface="Serave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859837943"/>
              </p:ext>
            </p:extLst>
          </p:nvPr>
        </p:nvGraphicFramePr>
        <p:xfrm>
          <a:off x="467544" y="625252"/>
          <a:ext cx="77724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smtClean="0">
                <a:ea typeface="Arial" charset="0"/>
                <a:cs typeface="Arial" charset="0"/>
              </a:rPr>
              <a:t>Health Infrastructure in Odisha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2160" y="1921396"/>
            <a:ext cx="22860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 SDH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1"/>
            <a:ext cx="9144000" cy="62525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3600" b="1" dirty="0" smtClean="0">
                <a:latin typeface="+mn-lt"/>
                <a:ea typeface="Arial" charset="0"/>
                <a:cs typeface="Arial" charset="0"/>
              </a:rPr>
              <a:t>Malaria Problem</a:t>
            </a:r>
            <a:endParaRPr lang="en-US" sz="36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6400" name="Picture 4" descr="C:\Users\DELL\Desktop\block api_2005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4" r="4494"/>
          <a:stretch/>
        </p:blipFill>
        <p:spPr bwMode="auto">
          <a:xfrm>
            <a:off x="1403648" y="553244"/>
            <a:ext cx="6436825" cy="40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656" y="4513684"/>
            <a:ext cx="766834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Hilly, forest, forest fringed areas </a:t>
            </a:r>
          </a:p>
          <a:p>
            <a:pPr marL="342900" indent="-342900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Favourable climate and geo-ecotypes, </a:t>
            </a:r>
          </a:p>
          <a:p>
            <a:pPr marL="342900" indent="-342900">
              <a:buFont typeface="Arial" charset="0"/>
              <a:buChar char="•"/>
            </a:pPr>
            <a:r>
              <a:rPr lang="en-IN" sz="2000" dirty="0" smtClean="0">
                <a:ea typeface="Arial" charset="0"/>
                <a:cs typeface="Arial" charset="0"/>
              </a:rPr>
              <a:t>Complex vector bionomic and High </a:t>
            </a:r>
            <a:r>
              <a:rPr lang="en-IN" sz="2000" dirty="0" err="1" smtClean="0">
                <a:ea typeface="Arial" charset="0"/>
                <a:cs typeface="Arial" charset="0"/>
              </a:rPr>
              <a:t>falciparum</a:t>
            </a:r>
            <a:r>
              <a:rPr lang="en-IN" sz="2000" dirty="0" smtClean="0">
                <a:ea typeface="Arial" charset="0"/>
                <a:cs typeface="Arial" charset="0"/>
              </a:rPr>
              <a:t> proportion ( &gt;90%)</a:t>
            </a:r>
            <a:endParaRPr lang="en-IN" sz="2000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259632" y="1"/>
            <a:ext cx="7884368" cy="481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ea typeface="Arial" charset="0"/>
                <a:cs typeface="Arial" charset="0"/>
              </a:rPr>
              <a:t>Stratification of </a:t>
            </a:r>
            <a:r>
              <a:rPr lang="en-US" sz="3200" b="1" dirty="0" smtClean="0">
                <a:ea typeface="Arial" charset="0"/>
                <a:cs typeface="Arial" charset="0"/>
              </a:rPr>
              <a:t>districts-based </a:t>
            </a:r>
            <a:r>
              <a:rPr lang="en-US" sz="3200" b="1" dirty="0">
                <a:ea typeface="Arial" charset="0"/>
                <a:cs typeface="Arial" charset="0"/>
              </a:rPr>
              <a:t>on API, 2016</a:t>
            </a:r>
            <a:endParaRPr lang="en-IN" sz="3200" b="1" dirty="0">
              <a:ea typeface="Arial" charset="0"/>
              <a:cs typeface="Arial" charset="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724128" y="4873724"/>
            <a:ext cx="3128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/>
              <a:t>Source: Epidemiological data of Odisha , 2016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="" xmlns:p14="http://schemas.microsoft.com/office/powerpoint/2010/main" val="2049057955"/>
              </p:ext>
            </p:extLst>
          </p:nvPr>
        </p:nvGraphicFramePr>
        <p:xfrm>
          <a:off x="179512" y="436563"/>
          <a:ext cx="8964488" cy="502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2550432"/>
              </p:ext>
            </p:extLst>
          </p:nvPr>
        </p:nvGraphicFramePr>
        <p:xfrm>
          <a:off x="3964400" y="1489348"/>
          <a:ext cx="5072096" cy="2961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7642"/>
                <a:gridCol w="821197"/>
                <a:gridCol w="1014419"/>
                <a:gridCol w="1014419"/>
                <a:gridCol w="1014419"/>
              </a:tblGrid>
              <a:tr h="330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ea typeface="Arial" charset="0"/>
                          <a:cs typeface="Arial" charset="0"/>
                        </a:rPr>
                        <a:t>Malaria</a:t>
                      </a:r>
                      <a:r>
                        <a:rPr lang="en-US" sz="1400" baseline="0" dirty="0" smtClean="0">
                          <a:latin typeface="+mn-lt"/>
                          <a:ea typeface="Arial" charset="0"/>
                          <a:cs typeface="Arial" charset="0"/>
                        </a:rPr>
                        <a:t> burden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ea typeface="Arial" charset="0"/>
                          <a:cs typeface="Arial" charset="0"/>
                        </a:rPr>
                        <a:t> No. of </a:t>
                      </a:r>
                      <a:r>
                        <a:rPr lang="en-US" sz="1400" dirty="0" err="1" smtClean="0">
                          <a:latin typeface="+mn-lt"/>
                          <a:ea typeface="Arial" charset="0"/>
                          <a:cs typeface="Arial" charset="0"/>
                        </a:rPr>
                        <a:t>Dists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ea typeface="Arial" charset="0"/>
                          <a:cs typeface="Arial" charset="0"/>
                        </a:rPr>
                        <a:t>No. of CHCs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30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latin typeface="+mn-lt"/>
                          <a:ea typeface="Arial" charset="0"/>
                          <a:cs typeface="Arial" charset="0"/>
                        </a:rPr>
                        <a:t>2015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latin typeface="+mn-lt"/>
                          <a:ea typeface="Arial" charset="0"/>
                          <a:cs typeface="Arial" charset="0"/>
                        </a:rPr>
                        <a:t>2016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latin typeface="+mn-lt"/>
                          <a:ea typeface="Arial" charset="0"/>
                          <a:cs typeface="Arial" charset="0"/>
                        </a:rPr>
                        <a:t>2015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latin typeface="+mn-lt"/>
                          <a:ea typeface="Arial" charset="0"/>
                          <a:cs typeface="Arial" charset="0"/>
                        </a:rPr>
                        <a:t>2016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/>
                </a:tc>
              </a:tr>
              <a:tr h="482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API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≥ 10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14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13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105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122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0000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API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5-&lt;10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33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48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API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2- </a:t>
                      </a:r>
                      <a:r>
                        <a:rPr lang="en-IN" sz="1400" b="1" baseline="0" dirty="0" smtClean="0">
                          <a:latin typeface="+mn-lt"/>
                          <a:ea typeface="Arial" charset="0"/>
                          <a:cs typeface="Arial" charset="0"/>
                        </a:rPr>
                        <a:t>&lt;5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5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55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47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FFFF00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API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1- </a:t>
                      </a:r>
                      <a:r>
                        <a:rPr lang="en-IN" sz="1400" b="1" baseline="0" dirty="0" smtClean="0">
                          <a:latin typeface="+mn-lt"/>
                          <a:ea typeface="Arial" charset="0"/>
                          <a:cs typeface="Arial" charset="0"/>
                        </a:rPr>
                        <a:t>&lt;2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0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49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29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00B05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latin typeface="+mn-lt"/>
                          <a:ea typeface="Arial" charset="0"/>
                          <a:cs typeface="Arial" charset="0"/>
                        </a:rPr>
                        <a:t>API  &lt; 1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122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en-IN" sz="10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IN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121</a:t>
                      </a:r>
                      <a:endParaRPr lang="en-IN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T="38100" marB="3810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7463" name="TextBox 5"/>
          <p:cNvSpPr txBox="1">
            <a:spLocks noChangeArrowheads="1"/>
          </p:cNvSpPr>
          <p:nvPr/>
        </p:nvSpPr>
        <p:spPr bwMode="auto">
          <a:xfrm>
            <a:off x="2195736" y="2713484"/>
            <a:ext cx="16945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IN" sz="1600" dirty="0">
                <a:ea typeface="Arial" charset="0"/>
                <a:cs typeface="Arial" charset="0"/>
              </a:rPr>
              <a:t>8 coastal </a:t>
            </a:r>
            <a:r>
              <a:rPr lang="en-IN" sz="1600" dirty="0" smtClean="0">
                <a:ea typeface="Arial" charset="0"/>
                <a:cs typeface="Arial" charset="0"/>
              </a:rPr>
              <a:t>districts </a:t>
            </a:r>
            <a:r>
              <a:rPr lang="en-IN" sz="1600" dirty="0">
                <a:ea typeface="Arial" charset="0"/>
                <a:cs typeface="Arial" charset="0"/>
              </a:rPr>
              <a:t>are very low endemic </a:t>
            </a:r>
            <a:r>
              <a:rPr lang="en-IN" sz="1600" dirty="0" smtClean="0">
                <a:ea typeface="Arial" charset="0"/>
                <a:cs typeface="Arial" charset="0"/>
              </a:rPr>
              <a:t>(API&lt;0.5</a:t>
            </a:r>
            <a:r>
              <a:rPr lang="en-IN" sz="1600" dirty="0" smtClean="0">
                <a:ea typeface="Arial" charset="0"/>
                <a:cs typeface="Arial" charset="0"/>
              </a:rPr>
              <a:t>). </a:t>
            </a:r>
            <a:endParaRPr lang="en-IN" sz="1600" dirty="0"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IN" sz="1600" dirty="0" smtClean="0">
                <a:ea typeface="Arial" charset="0"/>
                <a:cs typeface="Arial" charset="0"/>
              </a:rPr>
              <a:t>Population- 27</a:t>
            </a:r>
            <a:r>
              <a:rPr lang="en-IN" sz="1600" dirty="0">
                <a:ea typeface="Arial" charset="0"/>
                <a:cs typeface="Arial" charset="0"/>
              </a:rPr>
              <a:t>% of state’s </a:t>
            </a:r>
            <a:r>
              <a:rPr lang="en-IN" sz="1600" dirty="0" smtClean="0">
                <a:ea typeface="Arial" charset="0"/>
                <a:cs typeface="Arial" charset="0"/>
              </a:rPr>
              <a:t>pop. </a:t>
            </a:r>
            <a:r>
              <a:rPr lang="en-IN" sz="1600" dirty="0">
                <a:ea typeface="Arial" charset="0"/>
                <a:cs typeface="Arial" charset="0"/>
              </a:rPr>
              <a:t>(1.12 crore)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62525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+mn-lt"/>
                <a:ea typeface="Arial" charset="0"/>
                <a:cs typeface="Arial" charset="0"/>
              </a:rPr>
              <a:t>Function of community volunteers (ASHA and others) in Malaria control activities </a:t>
            </a:r>
            <a:endParaRPr lang="en-US" sz="24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9952" y="769268"/>
            <a:ext cx="4851398" cy="468052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ea typeface="Arial" charset="0"/>
                <a:cs typeface="Arial" charset="0"/>
              </a:rPr>
              <a:t>Under NVBDCP (central sponsored under NHM)</a:t>
            </a:r>
          </a:p>
          <a:p>
            <a:pPr marL="452438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Early  Diagnosis and Complete treatment (EDCT)</a:t>
            </a:r>
          </a:p>
          <a:p>
            <a:pPr marL="452438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Vector Control Interventions (Long Lasting Insecticidal Net (LLIN and Indoor Residual Spray) </a:t>
            </a:r>
          </a:p>
          <a:p>
            <a:pPr marL="452438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IEC/ BCC/ </a:t>
            </a:r>
            <a:r>
              <a:rPr lang="en-US" sz="2000" dirty="0" smtClean="0">
                <a:ea typeface="Arial" charset="0"/>
                <a:cs typeface="Arial" charset="0"/>
              </a:rPr>
              <a:t>IPC</a:t>
            </a:r>
          </a:p>
          <a:p>
            <a:pPr>
              <a:buNone/>
            </a:pPr>
            <a:r>
              <a:rPr lang="en-US" sz="2000" b="1" dirty="0" smtClean="0">
                <a:ea typeface="Arial" charset="0"/>
                <a:cs typeface="Arial" charset="0"/>
              </a:rPr>
              <a:t>State specific</a:t>
            </a:r>
          </a:p>
          <a:p>
            <a:pPr marL="452438" lvl="1" algn="just">
              <a:buFont typeface="Arial" pitchFamily="34" charset="0"/>
              <a:buChar char="•"/>
            </a:pPr>
            <a:r>
              <a:rPr lang="en-US" sz="2000" b="1" dirty="0" err="1" smtClean="0">
                <a:ea typeface="Arial" charset="0"/>
                <a:cs typeface="Arial" charset="0"/>
              </a:rPr>
              <a:t>DAMaN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ea typeface="Arial" charset="0"/>
                <a:cs typeface="Arial" charset="0"/>
              </a:rPr>
              <a:t>– Special activities in inaccessible villages </a:t>
            </a:r>
          </a:p>
          <a:p>
            <a:pPr marL="452438" lvl="1" algn="just">
              <a:buFont typeface="Arial" pitchFamily="34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Special IEC – BCC campaign (under </a:t>
            </a:r>
            <a:r>
              <a:rPr lang="en-US" sz="2000" b="1" dirty="0" smtClean="0">
                <a:ea typeface="Arial" charset="0"/>
                <a:cs typeface="Arial" charset="0"/>
              </a:rPr>
              <a:t>MDD)</a:t>
            </a:r>
            <a:r>
              <a:rPr lang="en-US" sz="2000" dirty="0" smtClean="0">
                <a:ea typeface="Arial" charset="0"/>
                <a:cs typeface="Arial" charset="0"/>
              </a:rPr>
              <a:t> and LLIN specific  (</a:t>
            </a:r>
            <a:r>
              <a:rPr lang="en-US" sz="2000" b="1" dirty="0" err="1" smtClean="0">
                <a:ea typeface="Arial" charset="0"/>
                <a:cs typeface="Arial" charset="0"/>
              </a:rPr>
              <a:t>Nidhi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  <a:r>
              <a:rPr lang="en-US" sz="2000" b="1" dirty="0" err="1" smtClean="0">
                <a:ea typeface="Arial" charset="0"/>
                <a:cs typeface="Arial" charset="0"/>
              </a:rPr>
              <a:t>Ratha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ea typeface="Arial" charset="0"/>
                <a:cs typeface="Arial" charset="0"/>
              </a:rPr>
              <a:t>campaign) </a:t>
            </a:r>
          </a:p>
          <a:p>
            <a:pPr marL="452438" lvl="1" algn="just">
              <a:buFont typeface="Arial" pitchFamily="34" charset="0"/>
              <a:buChar char="•"/>
            </a:pPr>
            <a:endParaRPr lang="en-US" sz="2000" dirty="0" smtClean="0">
              <a:ea typeface="Arial" charset="0"/>
              <a:cs typeface="Arial" charset="0"/>
            </a:endParaRPr>
          </a:p>
          <a:p>
            <a:pPr lvl="1">
              <a:buNone/>
            </a:pPr>
            <a:endParaRPr lang="en-US" sz="2000" dirty="0" smtClean="0">
              <a:ea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916" y="985292"/>
            <a:ext cx="30080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C:\Users\HP\Desktop\Best Pracice\New folder\IMG-20161125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916" y="3073524"/>
            <a:ext cx="300803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13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3600" b="1" dirty="0" smtClean="0">
                <a:latin typeface="+mn-lt"/>
                <a:ea typeface="Arial" charset="0"/>
                <a:cs typeface="Arial" charset="0"/>
              </a:rPr>
              <a:t>Capacity Building of ASHAs by the State</a:t>
            </a:r>
            <a:endParaRPr lang="en-IN" sz="36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769268"/>
            <a:ext cx="4572000" cy="4529293"/>
          </a:xfrm>
          <a:noFill/>
        </p:spPr>
        <p:txBody>
          <a:bodyPr>
            <a:noAutofit/>
          </a:bodyPr>
          <a:lstStyle/>
          <a:p>
            <a:pPr marL="182563" indent="-182563" algn="just"/>
            <a:r>
              <a:rPr lang="en-IN" sz="2000" dirty="0" smtClean="0">
                <a:ea typeface="Arial" charset="0"/>
                <a:cs typeface="Arial" charset="0"/>
              </a:rPr>
              <a:t>2007: ASHAs were trained as Fever Treatment Depot (FTD) for diagnosis and treatment of  malaria cases with Appropriate Anti-malaria drugs  </a:t>
            </a:r>
          </a:p>
          <a:p>
            <a:pPr marL="182563" indent="-182563" algn="just"/>
            <a:r>
              <a:rPr lang="en-IN" sz="2000" dirty="0" smtClean="0">
                <a:ea typeface="Arial" charset="0"/>
                <a:cs typeface="Arial" charset="0"/>
              </a:rPr>
              <a:t>In </a:t>
            </a:r>
            <a:r>
              <a:rPr lang="en-IN" sz="2000" dirty="0">
                <a:ea typeface="Arial" charset="0"/>
                <a:cs typeface="Arial" charset="0"/>
              </a:rPr>
              <a:t>2007 around 30000 ASHAs and 2016 more than 45, 000 ASHAs are trained and engaged as </a:t>
            </a:r>
            <a:r>
              <a:rPr lang="en-IN" sz="2000" dirty="0" smtClean="0">
                <a:ea typeface="Arial" charset="0"/>
                <a:cs typeface="Arial" charset="0"/>
              </a:rPr>
              <a:t>FTD</a:t>
            </a:r>
          </a:p>
          <a:p>
            <a:pPr marL="182563" indent="-182563" algn="just"/>
            <a:r>
              <a:rPr lang="en-IN" sz="2000" dirty="0" smtClean="0">
                <a:ea typeface="Arial" charset="0"/>
                <a:cs typeface="Arial" charset="0"/>
              </a:rPr>
              <a:t>2010- </a:t>
            </a:r>
            <a:r>
              <a:rPr lang="en-IN" sz="2000" dirty="0" smtClean="0">
                <a:ea typeface="Arial" charset="0"/>
                <a:cs typeface="Arial" charset="0"/>
              </a:rPr>
              <a:t>Started with Mono-valent RDT and shifted to use bivalent RDT for use at point of contact in community.</a:t>
            </a:r>
          </a:p>
          <a:p>
            <a:pPr marL="182563" indent="-182563" algn="just"/>
            <a:r>
              <a:rPr lang="en-IN" sz="2000" dirty="0" smtClean="0">
                <a:ea typeface="Arial" charset="0"/>
                <a:cs typeface="Arial" charset="0"/>
              </a:rPr>
              <a:t>Strict </a:t>
            </a:r>
            <a:r>
              <a:rPr lang="en-IN" sz="2000" dirty="0" smtClean="0">
                <a:ea typeface="Arial" charset="0"/>
                <a:cs typeface="Arial" charset="0"/>
              </a:rPr>
              <a:t>alignment to National  guidelines (for drug, diagnosis, and record keeping) for capacity building of ASHAs</a:t>
            </a:r>
          </a:p>
        </p:txBody>
      </p:sp>
      <p:pic>
        <p:nvPicPr>
          <p:cNvPr id="6" name="Picture 5" descr="F:\Desktop\ash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505572"/>
            <a:ext cx="313565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I:\NRHM\Dignosos bu AS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21396"/>
            <a:ext cx="31432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5616" y="3217540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a typeface="Arial" charset="0"/>
                <a:cs typeface="Arial" charset="0"/>
              </a:rPr>
              <a:t>ASHA conducting RDT</a:t>
            </a:r>
            <a:endParaRPr lang="en-US" sz="1400" b="1" dirty="0"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487372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a typeface="Arial" charset="0"/>
                <a:cs typeface="Arial" charset="0"/>
              </a:rPr>
              <a:t>Champion ASHA appraised by </a:t>
            </a:r>
            <a:r>
              <a:rPr lang="en-US" sz="1400" b="1" dirty="0" err="1" smtClean="0">
                <a:ea typeface="Arial" charset="0"/>
                <a:cs typeface="Arial" charset="0"/>
              </a:rPr>
              <a:t>Hon’ble</a:t>
            </a:r>
            <a:r>
              <a:rPr lang="en-US" sz="1400" b="1" dirty="0" smtClean="0">
                <a:ea typeface="Arial" charset="0"/>
                <a:cs typeface="Arial" charset="0"/>
              </a:rPr>
              <a:t> PM</a:t>
            </a:r>
            <a:endParaRPr lang="en-US" sz="1400" b="1" dirty="0">
              <a:ea typeface="Arial" charset="0"/>
              <a:cs typeface="Arial" charset="0"/>
            </a:endParaRPr>
          </a:p>
        </p:txBody>
      </p:sp>
      <p:pic>
        <p:nvPicPr>
          <p:cNvPr id="9" name="Picture 2" descr="C:\Users\USER\Desktop\Pictur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841276"/>
            <a:ext cx="3168352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"/>
            <a:ext cx="7956376" cy="48123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IN" sz="2400" b="1" dirty="0" smtClean="0">
                <a:latin typeface="+mn-lt"/>
                <a:ea typeface="Arial" charset="0"/>
                <a:cs typeface="Arial" charset="0"/>
              </a:rPr>
              <a:t>EDCT by ASHA &amp; Community Volunteers at far-off hamlets </a:t>
            </a:r>
            <a:endParaRPr lang="en-IN" sz="24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769268"/>
            <a:ext cx="4824536" cy="4536504"/>
          </a:xfrm>
          <a:noFill/>
        </p:spPr>
        <p:txBody>
          <a:bodyPr>
            <a:noAutofit/>
          </a:bodyPr>
          <a:lstStyle/>
          <a:p>
            <a:pPr marL="285750" indent="-285750" algn="just"/>
            <a:r>
              <a:rPr lang="en-IN" sz="1800" dirty="0" smtClean="0">
                <a:ea typeface="Arial" charset="0"/>
                <a:cs typeface="Arial" charset="0"/>
              </a:rPr>
              <a:t>ASHA- the first point of contact for malaria diagnosis and treatment at the village </a:t>
            </a:r>
            <a:r>
              <a:rPr lang="en-IN" sz="1800" dirty="0" smtClean="0">
                <a:ea typeface="Arial" charset="0"/>
                <a:cs typeface="Arial" charset="0"/>
              </a:rPr>
              <a:t>level.</a:t>
            </a:r>
          </a:p>
          <a:p>
            <a:pPr marL="285750" indent="-285750" algn="just"/>
            <a:r>
              <a:rPr lang="en-IN" sz="1800" dirty="0" smtClean="0">
                <a:ea typeface="Arial" charset="0"/>
                <a:cs typeface="Arial" charset="0"/>
              </a:rPr>
              <a:t>ASHA </a:t>
            </a:r>
            <a:r>
              <a:rPr lang="en-IN" sz="1800" dirty="0" smtClean="0">
                <a:ea typeface="Arial" charset="0"/>
                <a:cs typeface="Arial" charset="0"/>
              </a:rPr>
              <a:t>is involved in the community platform  (</a:t>
            </a:r>
            <a:r>
              <a:rPr lang="en-IN" sz="1800" dirty="0" err="1" smtClean="0">
                <a:ea typeface="Arial" charset="0"/>
                <a:cs typeface="Arial" charset="0"/>
              </a:rPr>
              <a:t>Gaon</a:t>
            </a:r>
            <a:r>
              <a:rPr lang="en-IN" sz="1800" dirty="0" smtClean="0">
                <a:ea typeface="Arial" charset="0"/>
                <a:cs typeface="Arial" charset="0"/>
              </a:rPr>
              <a:t> </a:t>
            </a:r>
            <a:r>
              <a:rPr lang="en-IN" sz="1800" dirty="0" err="1" smtClean="0">
                <a:ea typeface="Arial" charset="0"/>
                <a:cs typeface="Arial" charset="0"/>
              </a:rPr>
              <a:t>Kalyan</a:t>
            </a:r>
            <a:r>
              <a:rPr lang="en-IN" sz="1800" dirty="0" smtClean="0">
                <a:ea typeface="Arial" charset="0"/>
                <a:cs typeface="Arial" charset="0"/>
              </a:rPr>
              <a:t> </a:t>
            </a:r>
            <a:r>
              <a:rPr lang="en-IN" sz="1800" dirty="0" err="1" smtClean="0">
                <a:ea typeface="Arial" charset="0"/>
                <a:cs typeface="Arial" charset="0"/>
              </a:rPr>
              <a:t>Samiti</a:t>
            </a:r>
            <a:r>
              <a:rPr lang="en-IN" sz="1800" dirty="0" smtClean="0">
                <a:ea typeface="Arial" charset="0"/>
                <a:cs typeface="Arial" charset="0"/>
              </a:rPr>
              <a:t> /Village Health Sanitation and Nutrition Committee) for malaria programme related and other activities</a:t>
            </a:r>
            <a:r>
              <a:rPr lang="en-IN" sz="1800" dirty="0" smtClean="0">
                <a:ea typeface="Arial" charset="0"/>
                <a:cs typeface="Arial" charset="0"/>
              </a:rPr>
              <a:t>.</a:t>
            </a:r>
            <a:endParaRPr lang="en-IN" sz="1800" dirty="0" smtClean="0">
              <a:ea typeface="Arial" charset="0"/>
              <a:cs typeface="Arial" charset="0"/>
            </a:endParaRPr>
          </a:p>
          <a:p>
            <a:pPr marL="285750" indent="-285750" algn="just"/>
            <a:r>
              <a:rPr lang="en-IN" sz="1800" dirty="0" smtClean="0">
                <a:ea typeface="Arial" charset="0"/>
                <a:cs typeface="Arial" charset="0"/>
              </a:rPr>
              <a:t>ASHA links with AWW and </a:t>
            </a:r>
            <a:r>
              <a:rPr lang="en-IN" sz="1800" dirty="0">
                <a:ea typeface="Arial" charset="0"/>
                <a:cs typeface="Arial" charset="0"/>
              </a:rPr>
              <a:t>n</a:t>
            </a:r>
            <a:r>
              <a:rPr lang="en-IN" sz="1800" dirty="0" smtClean="0">
                <a:ea typeface="Arial" charset="0"/>
                <a:cs typeface="Arial" charset="0"/>
              </a:rPr>
              <a:t>on-ASHA volunteers engaged for malaria service in remote areas</a:t>
            </a:r>
            <a:r>
              <a:rPr lang="en-IN" sz="1800" dirty="0" smtClean="0">
                <a:ea typeface="Arial" charset="0"/>
                <a:cs typeface="Arial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IN" sz="1800" dirty="0" smtClean="0">
                <a:ea typeface="Arial" charset="0"/>
                <a:cs typeface="Arial" charset="0"/>
              </a:rPr>
              <a:t>Approximately 3000  Non-ASHA community volunteers trained in EDCT in hard-to-reach areas– supported by  respective ASHA</a:t>
            </a:r>
            <a:r>
              <a:rPr lang="en-IN" sz="1800" dirty="0" smtClean="0">
                <a:ea typeface="Arial" charset="0"/>
                <a:cs typeface="Arial" charset="0"/>
              </a:rPr>
              <a:t>.</a:t>
            </a:r>
            <a:endParaRPr lang="en-IN" sz="1800" dirty="0" smtClean="0"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IN" sz="1800" dirty="0" smtClean="0">
                <a:ea typeface="Arial" charset="0"/>
                <a:cs typeface="Arial" charset="0"/>
              </a:rPr>
              <a:t>Non ASHA volunteers are supported by the programme (incentive based) and by CARITAS India consortium and TATA Trust  </a:t>
            </a:r>
          </a:p>
        </p:txBody>
      </p:sp>
      <p:pic>
        <p:nvPicPr>
          <p:cNvPr id="3076" name="Picture 4" descr="D:\llin photo\Media\WhatsApp Images\IMG-20170525-WA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7260"/>
            <a:ext cx="2952328" cy="1440160"/>
          </a:xfrm>
          <a:prstGeom prst="rect">
            <a:avLst/>
          </a:prstGeom>
          <a:noFill/>
        </p:spPr>
      </p:pic>
      <p:pic>
        <p:nvPicPr>
          <p:cNvPr id="3077" name="Picture 5" descr="C:\Users\HP\Downloads\asha patient t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7421"/>
            <a:ext cx="2952328" cy="15841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721596"/>
            <a:ext cx="2958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769268"/>
            <a:ext cx="3563234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716016" y="769268"/>
            <a:ext cx="424847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Principal investigators: NIMR,     NVBDCP – Odisha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Support: MMV&amp;WHO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Project areas :4 intervention and 4 control blocks each in four </a:t>
            </a:r>
            <a:r>
              <a:rPr lang="en-US" sz="2000" b="1" dirty="0" smtClean="0">
                <a:latin typeface="+mn-lt"/>
              </a:rPr>
              <a:t>districts </a:t>
            </a:r>
            <a:r>
              <a:rPr lang="en-US" sz="2000" b="1" dirty="0" smtClean="0">
                <a:latin typeface="+mn-lt"/>
              </a:rPr>
              <a:t>of different malaria </a:t>
            </a:r>
            <a:r>
              <a:rPr lang="en-US" sz="2000" b="1" dirty="0" err="1" smtClean="0">
                <a:latin typeface="+mn-lt"/>
              </a:rPr>
              <a:t>endemicity</a:t>
            </a:r>
            <a:endParaRPr lang="en-US" sz="2000" b="1" dirty="0" smtClean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Diagnosis and treatment by ASHA (473) alternative volunteers (239) in all villages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ASHA ensure completion of treatment by following up patients diagnosed by her as well as by other higher </a:t>
            </a:r>
            <a:r>
              <a:rPr lang="en-US" sz="2000" b="1" dirty="0" smtClean="0">
                <a:latin typeface="+mn-lt"/>
              </a:rPr>
              <a:t>facility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ASHAs are trained </a:t>
            </a:r>
            <a:r>
              <a:rPr lang="en-GB" sz="2000" b="1" dirty="0" smtClean="0">
                <a:latin typeface="+mn-lt"/>
              </a:rPr>
              <a:t>to identify PQ-related haemolytic adverse </a:t>
            </a:r>
            <a:r>
              <a:rPr lang="en-GB" sz="2000" b="1" dirty="0" smtClean="0">
                <a:latin typeface="+mn-lt"/>
              </a:rPr>
              <a:t>events</a:t>
            </a:r>
            <a:endParaRPr lang="en-US" sz="2000" dirty="0" smtClean="0">
              <a:latin typeface="+mn-lt"/>
              <a:ea typeface="ＭＳ Ｐゴシック" charset="-128"/>
            </a:endParaRPr>
          </a:p>
        </p:txBody>
      </p:sp>
      <p:pic>
        <p:nvPicPr>
          <p:cNvPr id="7" name="Picture 3" descr="C:\Users\USER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566144"/>
            <a:ext cx="3600400" cy="1587500"/>
          </a:xfrm>
          <a:prstGeom prst="rect">
            <a:avLst/>
          </a:prstGeom>
          <a:noFill/>
        </p:spPr>
      </p:pic>
      <p:pic>
        <p:nvPicPr>
          <p:cNvPr id="10" name="Picture 4" descr="C:\Users\USER\Desktop\Picture3.png"/>
          <p:cNvPicPr>
            <a:picLocks noChangeAspect="1" noChangeArrowheads="1"/>
          </p:cNvPicPr>
          <p:nvPr/>
        </p:nvPicPr>
        <p:blipFill>
          <a:blip r:embed="rId4" cstate="print"/>
          <a:srcRect l="5113" t="23553" r="4287" b="24542"/>
          <a:stretch>
            <a:fillRect/>
          </a:stretch>
        </p:blipFill>
        <p:spPr bwMode="auto">
          <a:xfrm>
            <a:off x="1115616" y="4153644"/>
            <a:ext cx="3528392" cy="15121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259632" y="0"/>
            <a:ext cx="7884368" cy="62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ea typeface="Arial" charset="0"/>
                <a:cs typeface="Arial" charset="0"/>
              </a:rPr>
              <a:t>Comprehensive Case Management Project (CCMP) in Odisha</a:t>
            </a:r>
            <a:br>
              <a:rPr lang="en-US" sz="2400" b="1" dirty="0" smtClean="0">
                <a:ea typeface="Arial" charset="0"/>
                <a:cs typeface="Arial" charset="0"/>
              </a:rPr>
            </a:br>
            <a:r>
              <a:rPr lang="en-US" altLang="en-US" sz="2400" b="1" dirty="0" smtClean="0">
                <a:ea typeface="Arial" charset="0"/>
                <a:cs typeface="Arial" charset="0"/>
              </a:rPr>
              <a:t>Improved access to 3Ts: test, treat, &amp; track </a:t>
            </a:r>
            <a:endParaRPr lang="en-IN" sz="2400" b="1" dirty="0" smtClean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1492</Words>
  <Application>Microsoft Office PowerPoint</Application>
  <PresentationFormat>On-screen Show (16:10)</PresentationFormat>
  <Paragraphs>200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Odisha- at a glance </vt:lpstr>
      <vt:lpstr>Slide 3</vt:lpstr>
      <vt:lpstr>Malaria Problem</vt:lpstr>
      <vt:lpstr>Slide 5</vt:lpstr>
      <vt:lpstr>Function of community volunteers (ASHA and others) in Malaria control activities </vt:lpstr>
      <vt:lpstr>Capacity Building of ASHAs by the State</vt:lpstr>
      <vt:lpstr>EDCT by ASHA &amp; Community Volunteers at far-off hamlets </vt:lpstr>
      <vt:lpstr>Slide 9</vt:lpstr>
      <vt:lpstr>Addressing Malaria in VHND sessions</vt:lpstr>
      <vt:lpstr>Slide 11</vt:lpstr>
      <vt:lpstr>Role of ASHA in LLIN Distribution In Community </vt:lpstr>
      <vt:lpstr>Role of ASHA in scaling-up the use of LLIN</vt:lpstr>
      <vt:lpstr>Role of ASHA in Malaria, Dengue and Diarrhoea (MDD) Campaign</vt:lpstr>
      <vt:lpstr>Role of ASHA in implementation of Indoor Residual Spray (IRS)</vt:lpstr>
      <vt:lpstr>Problem of Inaccessibility in Hard-to-reach Areas</vt:lpstr>
      <vt:lpstr>DAMaN – Access the Inaccessible</vt:lpstr>
      <vt:lpstr>Slide 18</vt:lpstr>
      <vt:lpstr>Program Outcome due to ASHA involvement</vt:lpstr>
      <vt:lpstr>Scalability and Opportunity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Odisha</dc:title>
  <dc:creator>HP</dc:creator>
  <cp:lastModifiedBy>SANJAY</cp:lastModifiedBy>
  <cp:revision>123</cp:revision>
  <dcterms:created xsi:type="dcterms:W3CDTF">2006-08-16T00:00:00Z</dcterms:created>
  <dcterms:modified xsi:type="dcterms:W3CDTF">2017-07-06T12:23:40Z</dcterms:modified>
</cp:coreProperties>
</file>