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20"/>
  </p:notesMasterIdLst>
  <p:sldIdLst>
    <p:sldId id="256" r:id="rId2"/>
    <p:sldId id="272" r:id="rId3"/>
    <p:sldId id="269" r:id="rId4"/>
    <p:sldId id="270" r:id="rId5"/>
    <p:sldId id="274" r:id="rId6"/>
    <p:sldId id="268" r:id="rId7"/>
    <p:sldId id="257" r:id="rId8"/>
    <p:sldId id="258" r:id="rId9"/>
    <p:sldId id="275" r:id="rId10"/>
    <p:sldId id="264" r:id="rId11"/>
    <p:sldId id="259" r:id="rId12"/>
    <p:sldId id="276" r:id="rId13"/>
    <p:sldId id="260" r:id="rId14"/>
    <p:sldId id="267" r:id="rId15"/>
    <p:sldId id="261" r:id="rId16"/>
    <p:sldId id="262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588"/>
    <p:restoredTop sz="92633"/>
  </p:normalViewPr>
  <p:slideViewPr>
    <p:cSldViewPr snapToGrid="0" snapToObjects="1">
      <p:cViewPr varScale="1">
        <p:scale>
          <a:sx n="102" d="100"/>
          <a:sy n="102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prabhdeep/Dropbox/A%20HT%20project/May_June17_background%20materials/DLHS-4%20HT%20and%20D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99046207561237"/>
          <c:y val="0.0410473018501049"/>
          <c:w val="0.821176465239766"/>
          <c:h val="0.764725757079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global ranking'!$F$2</c:f>
              <c:strCache>
                <c:ptCount val="1"/>
                <c:pt idx="0">
                  <c:v>Adults (18+ y) with hypertension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44-46A6-8070-A702769FD8E2}"/>
              </c:ext>
            </c:extLst>
          </c:dPt>
          <c:cat>
            <c:strRef>
              <c:f>'Global ranking'!$A$3:$A$32</c:f>
              <c:strCache>
                <c:ptCount val="30"/>
                <c:pt idx="0">
                  <c:v>India</c:v>
                </c:pt>
                <c:pt idx="1">
                  <c:v>China</c:v>
                </c:pt>
                <c:pt idx="2">
                  <c:v>Indonesia</c:v>
                </c:pt>
                <c:pt idx="3">
                  <c:v>Brazil</c:v>
                </c:pt>
                <c:pt idx="4">
                  <c:v>Russian Federation</c:v>
                </c:pt>
                <c:pt idx="5">
                  <c:v>United States</c:v>
                </c:pt>
                <c:pt idx="6">
                  <c:v>Pakistan</c:v>
                </c:pt>
                <c:pt idx="7">
                  <c:v>Bangladesh</c:v>
                </c:pt>
                <c:pt idx="8">
                  <c:v>Nigeria</c:v>
                </c:pt>
                <c:pt idx="9">
                  <c:v>Japan</c:v>
                </c:pt>
                <c:pt idx="10">
                  <c:v>Mexico</c:v>
                </c:pt>
                <c:pt idx="11">
                  <c:v>Ethiopia</c:v>
                </c:pt>
                <c:pt idx="12">
                  <c:v>Vietnam</c:v>
                </c:pt>
                <c:pt idx="13">
                  <c:v>Egypt, Arab Rep.</c:v>
                </c:pt>
                <c:pt idx="14">
                  <c:v>Philippines</c:v>
                </c:pt>
                <c:pt idx="15">
                  <c:v>Iran, Islamic Rep.</c:v>
                </c:pt>
                <c:pt idx="16">
                  <c:v>Germany</c:v>
                </c:pt>
                <c:pt idx="17">
                  <c:v>Turkey</c:v>
                </c:pt>
                <c:pt idx="18">
                  <c:v>Thailand</c:v>
                </c:pt>
                <c:pt idx="19">
                  <c:v>Congo, Dem. Rep.</c:v>
                </c:pt>
                <c:pt idx="20">
                  <c:v>Ukraine</c:v>
                </c:pt>
                <c:pt idx="21">
                  <c:v>France</c:v>
                </c:pt>
                <c:pt idx="22">
                  <c:v>South Africa</c:v>
                </c:pt>
                <c:pt idx="23">
                  <c:v>Italy</c:v>
                </c:pt>
                <c:pt idx="24">
                  <c:v>Poland</c:v>
                </c:pt>
                <c:pt idx="25">
                  <c:v>Myanmar</c:v>
                </c:pt>
                <c:pt idx="26">
                  <c:v>United Kingdom</c:v>
                </c:pt>
                <c:pt idx="27">
                  <c:v>Colombia</c:v>
                </c:pt>
                <c:pt idx="28">
                  <c:v>Algeria</c:v>
                </c:pt>
                <c:pt idx="29">
                  <c:v>Spain</c:v>
                </c:pt>
              </c:strCache>
            </c:strRef>
          </c:cat>
          <c:val>
            <c:numRef>
              <c:f>'Table global ranking'!$F$3:$F$32</c:f>
              <c:numCache>
                <c:formatCode>#,##0</c:formatCode>
                <c:ptCount val="30"/>
                <c:pt idx="0">
                  <c:v>2.14059782192E8</c:v>
                </c:pt>
                <c:pt idx="1">
                  <c:v>2.04411507564E8</c:v>
                </c:pt>
                <c:pt idx="2">
                  <c:v>3.947586889E7</c:v>
                </c:pt>
                <c:pt idx="3">
                  <c:v>3.4270185686E7</c:v>
                </c:pt>
                <c:pt idx="4">
                  <c:v>3.3370105615E7</c:v>
                </c:pt>
                <c:pt idx="5">
                  <c:v>3.299734322E7</c:v>
                </c:pt>
                <c:pt idx="6">
                  <c:v>3.0208582431E7</c:v>
                </c:pt>
                <c:pt idx="7">
                  <c:v>2.6028571392E7</c:v>
                </c:pt>
                <c:pt idx="8">
                  <c:v>2.4445653112E7</c:v>
                </c:pt>
                <c:pt idx="9">
                  <c:v>1.8048707534E7</c:v>
                </c:pt>
                <c:pt idx="10">
                  <c:v>1.743344169E7</c:v>
                </c:pt>
                <c:pt idx="11">
                  <c:v>1.5312292632E7</c:v>
                </c:pt>
                <c:pt idx="12">
                  <c:v>1.4862213576E7</c:v>
                </c:pt>
                <c:pt idx="13">
                  <c:v>1.438992932E7</c:v>
                </c:pt>
                <c:pt idx="14">
                  <c:v>1.3501366034E7</c:v>
                </c:pt>
                <c:pt idx="15">
                  <c:v>1.3393712535E7</c:v>
                </c:pt>
                <c:pt idx="16">
                  <c:v>1.321461921E7</c:v>
                </c:pt>
                <c:pt idx="17">
                  <c:v>1.227962916E7</c:v>
                </c:pt>
                <c:pt idx="18">
                  <c:v>1.1267216064E7</c:v>
                </c:pt>
                <c:pt idx="19">
                  <c:v>1.1254245144E7</c:v>
                </c:pt>
                <c:pt idx="20">
                  <c:v>1.07773077E7</c:v>
                </c:pt>
                <c:pt idx="21">
                  <c:v>1.04939205E7</c:v>
                </c:pt>
                <c:pt idx="22">
                  <c:v>9.826478376E6</c:v>
                </c:pt>
                <c:pt idx="23">
                  <c:v>9.775225012E6</c:v>
                </c:pt>
                <c:pt idx="24">
                  <c:v>8.903844961E6</c:v>
                </c:pt>
                <c:pt idx="25">
                  <c:v>8.4029298E6</c:v>
                </c:pt>
                <c:pt idx="26">
                  <c:v>7.703665064E6</c:v>
                </c:pt>
                <c:pt idx="27">
                  <c:v>7.34728356E6</c:v>
                </c:pt>
                <c:pt idx="28">
                  <c:v>7.271500328E6</c:v>
                </c:pt>
                <c:pt idx="29">
                  <c:v>7.24625553E6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5-4742-824A-4A4AFF5C0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322565232"/>
        <c:axId val="1353197872"/>
      </c:barChart>
      <c:lineChart>
        <c:grouping val="standard"/>
        <c:varyColors val="0"/>
        <c:ser>
          <c:idx val="1"/>
          <c:order val="1"/>
          <c:tx>
            <c:strRef>
              <c:f>'Global ranking'!$L$2</c:f>
              <c:strCache>
                <c:ptCount val="1"/>
                <c:pt idx="0">
                  <c:v>Cumulative 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'Global ranking'!$A$3:$A$32</c:f>
              <c:strCache>
                <c:ptCount val="30"/>
                <c:pt idx="0">
                  <c:v>India</c:v>
                </c:pt>
                <c:pt idx="1">
                  <c:v>China</c:v>
                </c:pt>
                <c:pt idx="2">
                  <c:v>Indonesia</c:v>
                </c:pt>
                <c:pt idx="3">
                  <c:v>Brazil</c:v>
                </c:pt>
                <c:pt idx="4">
                  <c:v>Russian Federation</c:v>
                </c:pt>
                <c:pt idx="5">
                  <c:v>United States</c:v>
                </c:pt>
                <c:pt idx="6">
                  <c:v>Pakistan</c:v>
                </c:pt>
                <c:pt idx="7">
                  <c:v>Bangladesh</c:v>
                </c:pt>
                <c:pt idx="8">
                  <c:v>Nigeria</c:v>
                </c:pt>
                <c:pt idx="9">
                  <c:v>Japan</c:v>
                </c:pt>
                <c:pt idx="10">
                  <c:v>Mexico</c:v>
                </c:pt>
                <c:pt idx="11">
                  <c:v>Ethiopia</c:v>
                </c:pt>
                <c:pt idx="12">
                  <c:v>Vietnam</c:v>
                </c:pt>
                <c:pt idx="13">
                  <c:v>Egypt, Arab Rep.</c:v>
                </c:pt>
                <c:pt idx="14">
                  <c:v>Philippines</c:v>
                </c:pt>
                <c:pt idx="15">
                  <c:v>Iran, Islamic Rep.</c:v>
                </c:pt>
                <c:pt idx="16">
                  <c:v>Germany</c:v>
                </c:pt>
                <c:pt idx="17">
                  <c:v>Turkey</c:v>
                </c:pt>
                <c:pt idx="18">
                  <c:v>Thailand</c:v>
                </c:pt>
                <c:pt idx="19">
                  <c:v>Congo, Dem. Rep.</c:v>
                </c:pt>
                <c:pt idx="20">
                  <c:v>Ukraine</c:v>
                </c:pt>
                <c:pt idx="21">
                  <c:v>France</c:v>
                </c:pt>
                <c:pt idx="22">
                  <c:v>South Africa</c:v>
                </c:pt>
                <c:pt idx="23">
                  <c:v>Italy</c:v>
                </c:pt>
                <c:pt idx="24">
                  <c:v>Poland</c:v>
                </c:pt>
                <c:pt idx="25">
                  <c:v>Myanmar</c:v>
                </c:pt>
                <c:pt idx="26">
                  <c:v>United Kingdom</c:v>
                </c:pt>
                <c:pt idx="27">
                  <c:v>Colombia</c:v>
                </c:pt>
                <c:pt idx="28">
                  <c:v>Algeria</c:v>
                </c:pt>
                <c:pt idx="29">
                  <c:v>Spain</c:v>
                </c:pt>
              </c:strCache>
            </c:strRef>
          </c:cat>
          <c:val>
            <c:numRef>
              <c:f>'Global ranking'!$L$3:$L$32</c:f>
              <c:numCache>
                <c:formatCode>0.0</c:formatCode>
                <c:ptCount val="30"/>
                <c:pt idx="0">
                  <c:v>19.02867202896362</c:v>
                </c:pt>
                <c:pt idx="1">
                  <c:v>37.19966845132073</c:v>
                </c:pt>
                <c:pt idx="2">
                  <c:v>40.70884403990662</c:v>
                </c:pt>
                <c:pt idx="3">
                  <c:v>43.75526461042587</c:v>
                </c:pt>
                <c:pt idx="4">
                  <c:v>46.72167328755963</c:v>
                </c:pt>
                <c:pt idx="5">
                  <c:v>49.65494555164703</c:v>
                </c:pt>
                <c:pt idx="6">
                  <c:v>52.3403131702311</c:v>
                </c:pt>
                <c:pt idx="7">
                  <c:v>54.65410207223317</c:v>
                </c:pt>
                <c:pt idx="8">
                  <c:v>56.82717872791635</c:v>
                </c:pt>
                <c:pt idx="9">
                  <c:v>58.43160405571098</c:v>
                </c:pt>
                <c:pt idx="10">
                  <c:v>59.98133582156717</c:v>
                </c:pt>
                <c:pt idx="11">
                  <c:v>61.34250974934614</c:v>
                </c:pt>
                <c:pt idx="12">
                  <c:v>62.66367426173687</c:v>
                </c:pt>
                <c:pt idx="13">
                  <c:v>63.94285544535897</c:v>
                </c:pt>
                <c:pt idx="14">
                  <c:v>65.14304851092714</c:v>
                </c:pt>
                <c:pt idx="15">
                  <c:v>66.33367180535905</c:v>
                </c:pt>
                <c:pt idx="16">
                  <c:v>67.5083747428267</c:v>
                </c:pt>
                <c:pt idx="17">
                  <c:v>68.59996249242778</c:v>
                </c:pt>
                <c:pt idx="18">
                  <c:v>69.60155259480875</c:v>
                </c:pt>
                <c:pt idx="19">
                  <c:v>70.60198965769733</c:v>
                </c:pt>
                <c:pt idx="20">
                  <c:v>71.56002975041582</c:v>
                </c:pt>
                <c:pt idx="21">
                  <c:v>72.49287836610409</c:v>
                </c:pt>
                <c:pt idx="22">
                  <c:v>73.36639525144348</c:v>
                </c:pt>
                <c:pt idx="23">
                  <c:v>74.23535601024601</c:v>
                </c:pt>
                <c:pt idx="24">
                  <c:v>75.02685614083858</c:v>
                </c:pt>
                <c:pt idx="25">
                  <c:v>75.77382782140916</c:v>
                </c:pt>
                <c:pt idx="26">
                  <c:v>76.45863892615205</c:v>
                </c:pt>
                <c:pt idx="27">
                  <c:v>77.11176978396846</c:v>
                </c:pt>
                <c:pt idx="28">
                  <c:v>77.75816395237842</c:v>
                </c:pt>
                <c:pt idx="29">
                  <c:v>78.40231400479111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25-4742-824A-4A4AFF5C0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399808"/>
        <c:axId val="1295036624"/>
      </c:lineChart>
      <c:catAx>
        <c:axId val="132256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197872"/>
        <c:crossesAt val="0.0"/>
        <c:auto val="1"/>
        <c:lblAlgn val="ctr"/>
        <c:lblOffset val="100"/>
        <c:tickLblSkip val="1"/>
        <c:noMultiLvlLbl val="0"/>
      </c:catAx>
      <c:valAx>
        <c:axId val="13531978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en-US" sz="1400" i="1"/>
                  <a:t>Number of people (millions)</a:t>
                </a:r>
              </a:p>
            </c:rich>
          </c:tx>
          <c:layout>
            <c:manualLayout>
              <c:xMode val="edge"/>
              <c:yMode val="edge"/>
              <c:x val="0.012453310541725"/>
              <c:y val="0.2219711991991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565232"/>
        <c:crosses val="autoZero"/>
        <c:crossBetween val="between"/>
        <c:dispUnits>
          <c:builtInUnit val="millions"/>
        </c:dispUnits>
      </c:valAx>
      <c:valAx>
        <c:axId val="1295036624"/>
        <c:scaling>
          <c:orientation val="minMax"/>
          <c:max val="100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1">
                    <a:solidFill>
                      <a:schemeClr val="tx1"/>
                    </a:solidFill>
                  </a:rPr>
                  <a:t>Cumulative</a:t>
                </a:r>
                <a:r>
                  <a:rPr lang="en-US" sz="1400" b="1" i="1" baseline="0">
                    <a:solidFill>
                      <a:schemeClr val="tx1"/>
                    </a:solidFill>
                  </a:rPr>
                  <a:t> </a:t>
                </a:r>
                <a:r>
                  <a:rPr lang="en-US" sz="1400" b="1" i="1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56430870506083"/>
              <c:y val="0.3225270007508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399808"/>
        <c:crosses val="max"/>
        <c:crossBetween val="between"/>
      </c:valAx>
      <c:catAx>
        <c:axId val="133939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503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Sheet1!$A$2:$A$22</c:f>
              <c:strCache>
                <c:ptCount val="21"/>
                <c:pt idx="0">
                  <c:v>Mizoram</c:v>
                </c:pt>
                <c:pt idx="1">
                  <c:v>Meghalaya</c:v>
                </c:pt>
                <c:pt idx="2">
                  <c:v>Telangana</c:v>
                </c:pt>
                <c:pt idx="3">
                  <c:v>Tripura</c:v>
                </c:pt>
                <c:pt idx="4">
                  <c:v>Pudducherry</c:v>
                </c:pt>
                <c:pt idx="5">
                  <c:v>Manipur</c:v>
                </c:pt>
                <c:pt idx="6">
                  <c:v>Tamil Nadu</c:v>
                </c:pt>
                <c:pt idx="7">
                  <c:v>West Bengal</c:v>
                </c:pt>
                <c:pt idx="8">
                  <c:v>Andhra Pradesh</c:v>
                </c:pt>
                <c:pt idx="9">
                  <c:v>Karnataka</c:v>
                </c:pt>
                <c:pt idx="10">
                  <c:v>Arunachal Pradesh</c:v>
                </c:pt>
                <c:pt idx="11">
                  <c:v>Haryana</c:v>
                </c:pt>
                <c:pt idx="12">
                  <c:v>Maharasthra</c:v>
                </c:pt>
                <c:pt idx="13">
                  <c:v>Goa</c:v>
                </c:pt>
                <c:pt idx="14">
                  <c:v>Andaman &amp; Nicobar</c:v>
                </c:pt>
                <c:pt idx="15">
                  <c:v>Chandigarh</c:v>
                </c:pt>
                <c:pt idx="16">
                  <c:v>Himachal Pradesh</c:v>
                </c:pt>
                <c:pt idx="17">
                  <c:v>Kerala</c:v>
                </c:pt>
                <c:pt idx="18">
                  <c:v>Punjab</c:v>
                </c:pt>
                <c:pt idx="19">
                  <c:v>Nagaland</c:v>
                </c:pt>
                <c:pt idx="20">
                  <c:v>Sikkim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19.8</c:v>
                </c:pt>
                <c:pt idx="1">
                  <c:v>19.9</c:v>
                </c:pt>
                <c:pt idx="2">
                  <c:v>20.0</c:v>
                </c:pt>
                <c:pt idx="3">
                  <c:v>20.7</c:v>
                </c:pt>
                <c:pt idx="4">
                  <c:v>21.4</c:v>
                </c:pt>
                <c:pt idx="5">
                  <c:v>21.8</c:v>
                </c:pt>
                <c:pt idx="6">
                  <c:v>22.3</c:v>
                </c:pt>
                <c:pt idx="7">
                  <c:v>22.7</c:v>
                </c:pt>
                <c:pt idx="8">
                  <c:v>23.4</c:v>
                </c:pt>
                <c:pt idx="9">
                  <c:v>23.5</c:v>
                </c:pt>
                <c:pt idx="10">
                  <c:v>23.8</c:v>
                </c:pt>
                <c:pt idx="11">
                  <c:v>24.5</c:v>
                </c:pt>
                <c:pt idx="12">
                  <c:v>24.8</c:v>
                </c:pt>
                <c:pt idx="13">
                  <c:v>26.4</c:v>
                </c:pt>
                <c:pt idx="14">
                  <c:v>30.8</c:v>
                </c:pt>
                <c:pt idx="15">
                  <c:v>31.4</c:v>
                </c:pt>
                <c:pt idx="16">
                  <c:v>33.8</c:v>
                </c:pt>
                <c:pt idx="17">
                  <c:v>34.5</c:v>
                </c:pt>
                <c:pt idx="18">
                  <c:v>34.8</c:v>
                </c:pt>
                <c:pt idx="19">
                  <c:v>36.3</c:v>
                </c:pt>
                <c:pt idx="20">
                  <c:v>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8078576"/>
        <c:axId val="1469470208"/>
      </c:barChart>
      <c:catAx>
        <c:axId val="1468078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470208"/>
        <c:crosses val="autoZero"/>
        <c:auto val="1"/>
        <c:lblAlgn val="ctr"/>
        <c:lblOffset val="100"/>
        <c:noMultiLvlLbl val="0"/>
      </c:catAx>
      <c:valAx>
        <c:axId val="1469470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Proportion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07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24522622746"/>
          <c:y val="0.235509916817682"/>
          <c:w val="0.538555708059428"/>
          <c:h val="0.5590547560186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Treated with controlled BP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2004.0</c:v>
                </c:pt>
                <c:pt idx="1">
                  <c:v>2009.0</c:v>
                </c:pt>
                <c:pt idx="2">
                  <c:v>2014.0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8.6</c:v>
                </c:pt>
                <c:pt idx="1">
                  <c:v>21.0</c:v>
                </c:pt>
                <c:pt idx="2">
                  <c:v>29.7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Treated but uncontrlled BP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2004.0</c:v>
                </c:pt>
                <c:pt idx="1">
                  <c:v>2009.0</c:v>
                </c:pt>
                <c:pt idx="2">
                  <c:v>2014.0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15.0</c:v>
                </c:pt>
                <c:pt idx="1">
                  <c:v>20.0</c:v>
                </c:pt>
                <c:pt idx="2">
                  <c:v>19.5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Diagnosed but didn't seek treatment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2004.0</c:v>
                </c:pt>
                <c:pt idx="1">
                  <c:v>2009.0</c:v>
                </c:pt>
                <c:pt idx="2">
                  <c:v>2014.0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5.0</c:v>
                </c:pt>
                <c:pt idx="1">
                  <c:v>8.700000000000001</c:v>
                </c:pt>
                <c:pt idx="2">
                  <c:v>6.1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Undiagnosed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2004.0</c:v>
                </c:pt>
                <c:pt idx="1">
                  <c:v>2009.0</c:v>
                </c:pt>
                <c:pt idx="2">
                  <c:v>2014.0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71.4</c:v>
                </c:pt>
                <c:pt idx="1">
                  <c:v>50.3</c:v>
                </c:pt>
                <c:pt idx="2">
                  <c:v>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35375872"/>
        <c:axId val="1335126176"/>
      </c:barChart>
      <c:catAx>
        <c:axId val="1335375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Year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35126176"/>
        <c:crosses val="autoZero"/>
        <c:auto val="1"/>
        <c:lblAlgn val="ctr"/>
        <c:lblOffset val="100"/>
        <c:noMultiLvlLbl val="0"/>
      </c:catAx>
      <c:valAx>
        <c:axId val="1335126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Percentage</a:t>
                </a:r>
                <a:endParaRPr lang="en-US" sz="1100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35375872"/>
        <c:crosses val="autoZero"/>
        <c:crossBetween val="between"/>
        <c:majorUnit val="0.2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+mn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+mn-lt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+mn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905526507406"/>
          <c:y val="0.339808475442025"/>
          <c:w val="0.341202998328824"/>
          <c:h val="0.484327039781061"/>
        </c:manualLayout>
      </c:layout>
      <c:overlay val="0"/>
      <c:txPr>
        <a:bodyPr/>
        <a:lstStyle/>
        <a:p>
          <a:pPr>
            <a:defRPr sz="1400" b="1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B53F2-57EF-1B44-9480-9B4CE27270AC}" type="doc">
      <dgm:prSet loTypeId="urn:microsoft.com/office/officeart/2005/8/layout/venn2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B315076-D08D-6849-AEC1-DB00E9A2516F}">
      <dgm:prSet phldrT="[Text]" custT="1"/>
      <dgm:spPr/>
      <dgm:t>
        <a:bodyPr/>
        <a:lstStyle/>
        <a:p>
          <a:r>
            <a:rPr lang="en-US" sz="1800" b="1" dirty="0" smtClean="0"/>
            <a:t>Hypertension patients : 200 million</a:t>
          </a:r>
          <a:endParaRPr lang="en-US" sz="1800" b="1" dirty="0"/>
        </a:p>
      </dgm:t>
    </dgm:pt>
    <dgm:pt modelId="{841DE987-A831-4E41-AED9-FE7C8E026092}" type="parTrans" cxnId="{D8DE445C-A04A-DF45-BFA5-A924D94F0B24}">
      <dgm:prSet/>
      <dgm:spPr/>
      <dgm:t>
        <a:bodyPr/>
        <a:lstStyle/>
        <a:p>
          <a:endParaRPr lang="en-US"/>
        </a:p>
      </dgm:t>
    </dgm:pt>
    <dgm:pt modelId="{3DF8078F-5AEB-904D-8EC3-D74A466434CF}" type="sibTrans" cxnId="{D8DE445C-A04A-DF45-BFA5-A924D94F0B24}">
      <dgm:prSet/>
      <dgm:spPr/>
      <dgm:t>
        <a:bodyPr/>
        <a:lstStyle/>
        <a:p>
          <a:endParaRPr lang="en-US"/>
        </a:p>
      </dgm:t>
    </dgm:pt>
    <dgm:pt modelId="{33DE885F-19CC-D644-B620-087B10B24BAE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 smtClean="0"/>
            <a:t>Treatment 50 million (25%)</a:t>
          </a:r>
          <a:endParaRPr lang="en-US" sz="1800" b="1" dirty="0"/>
        </a:p>
      </dgm:t>
    </dgm:pt>
    <dgm:pt modelId="{BC850237-A3D5-7E47-922B-C64ED0DB9421}" type="parTrans" cxnId="{431B6126-AF31-1A41-9ED5-ED22372FBBA9}">
      <dgm:prSet/>
      <dgm:spPr/>
      <dgm:t>
        <a:bodyPr/>
        <a:lstStyle/>
        <a:p>
          <a:endParaRPr lang="en-US"/>
        </a:p>
      </dgm:t>
    </dgm:pt>
    <dgm:pt modelId="{0380C062-3D25-9148-B939-8771608DC8A7}" type="sibTrans" cxnId="{431B6126-AF31-1A41-9ED5-ED22372FBBA9}">
      <dgm:prSet/>
      <dgm:spPr/>
      <dgm:t>
        <a:bodyPr/>
        <a:lstStyle/>
        <a:p>
          <a:endParaRPr lang="en-US"/>
        </a:p>
      </dgm:t>
    </dgm:pt>
    <dgm:pt modelId="{AFB79987-08AA-BA44-845B-A2E70116421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smtClean="0"/>
            <a:t>Blood pressure control - 20 million (10%)</a:t>
          </a:r>
          <a:endParaRPr lang="en-US" sz="1800" b="1" dirty="0"/>
        </a:p>
      </dgm:t>
    </dgm:pt>
    <dgm:pt modelId="{1D576DCD-04C3-4B4D-8BEC-82F8E49FB8E0}" type="parTrans" cxnId="{077F694E-7A94-E74B-8007-A882A30BD69B}">
      <dgm:prSet/>
      <dgm:spPr/>
      <dgm:t>
        <a:bodyPr/>
        <a:lstStyle/>
        <a:p>
          <a:endParaRPr lang="en-US"/>
        </a:p>
      </dgm:t>
    </dgm:pt>
    <dgm:pt modelId="{1D7EA7A5-09F6-9C4F-A9E9-D4C70FB82A28}" type="sibTrans" cxnId="{077F694E-7A94-E74B-8007-A882A30BD69B}">
      <dgm:prSet/>
      <dgm:spPr/>
      <dgm:t>
        <a:bodyPr/>
        <a:lstStyle/>
        <a:p>
          <a:endParaRPr lang="en-US"/>
        </a:p>
      </dgm:t>
    </dgm:pt>
    <dgm:pt modelId="{78D5FB02-7F81-9847-BDE2-58CDFBABFD81}" type="pres">
      <dgm:prSet presAssocID="{88BB53F2-57EF-1B44-9480-9B4CE27270A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7C661-FDEC-FD46-AF76-8B714C7F7CB0}" type="pres">
      <dgm:prSet presAssocID="{88BB53F2-57EF-1B44-9480-9B4CE27270AC}" presName="comp1" presStyleCnt="0"/>
      <dgm:spPr/>
    </dgm:pt>
    <dgm:pt modelId="{46802768-6630-B54B-BD38-ED96E31C1F64}" type="pres">
      <dgm:prSet presAssocID="{88BB53F2-57EF-1B44-9480-9B4CE27270AC}" presName="circle1" presStyleLbl="node1" presStyleIdx="0" presStyleCnt="3" custScaleX="126676" custLinFactX="-33030" custLinFactNeighborX="-100000" custLinFactNeighborY="-4056"/>
      <dgm:spPr/>
      <dgm:t>
        <a:bodyPr/>
        <a:lstStyle/>
        <a:p>
          <a:endParaRPr lang="en-US"/>
        </a:p>
      </dgm:t>
    </dgm:pt>
    <dgm:pt modelId="{B46E9603-8AF4-7545-9A43-FA0E07F298D4}" type="pres">
      <dgm:prSet presAssocID="{88BB53F2-57EF-1B44-9480-9B4CE27270AC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BA177-1925-6F4C-A0AC-286211575363}" type="pres">
      <dgm:prSet presAssocID="{88BB53F2-57EF-1B44-9480-9B4CE27270AC}" presName="comp2" presStyleCnt="0"/>
      <dgm:spPr/>
    </dgm:pt>
    <dgm:pt modelId="{1DD26A14-563C-C34E-9AC2-490ABC96E642}" type="pres">
      <dgm:prSet presAssocID="{88BB53F2-57EF-1B44-9480-9B4CE27270AC}" presName="circle2" presStyleLbl="node1" presStyleIdx="1" presStyleCnt="3" custScaleX="111384" custScaleY="94465"/>
      <dgm:spPr/>
      <dgm:t>
        <a:bodyPr/>
        <a:lstStyle/>
        <a:p>
          <a:endParaRPr lang="en-US"/>
        </a:p>
      </dgm:t>
    </dgm:pt>
    <dgm:pt modelId="{87532B34-906C-0445-96B1-271A3F37EB6E}" type="pres">
      <dgm:prSet presAssocID="{88BB53F2-57EF-1B44-9480-9B4CE27270AC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026D3-07C7-B24E-90B3-D7A69CB6F79C}" type="pres">
      <dgm:prSet presAssocID="{88BB53F2-57EF-1B44-9480-9B4CE27270AC}" presName="comp3" presStyleCnt="0"/>
      <dgm:spPr/>
    </dgm:pt>
    <dgm:pt modelId="{F6629027-2C29-294A-9EDE-863A2B6AFA33}" type="pres">
      <dgm:prSet presAssocID="{88BB53F2-57EF-1B44-9480-9B4CE27270AC}" presName="circle3" presStyleLbl="node1" presStyleIdx="2" presStyleCnt="3" custScaleY="84936"/>
      <dgm:spPr/>
      <dgm:t>
        <a:bodyPr/>
        <a:lstStyle/>
        <a:p>
          <a:endParaRPr lang="en-US"/>
        </a:p>
      </dgm:t>
    </dgm:pt>
    <dgm:pt modelId="{9D545380-3B6A-A24E-88E4-C2B0BE1D3A24}" type="pres">
      <dgm:prSet presAssocID="{88BB53F2-57EF-1B44-9480-9B4CE27270AC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B6126-AF31-1A41-9ED5-ED22372FBBA9}" srcId="{88BB53F2-57EF-1B44-9480-9B4CE27270AC}" destId="{33DE885F-19CC-D644-B620-087B10B24BAE}" srcOrd="1" destOrd="0" parTransId="{BC850237-A3D5-7E47-922B-C64ED0DB9421}" sibTransId="{0380C062-3D25-9148-B939-8771608DC8A7}"/>
    <dgm:cxn modelId="{DAEB15AE-A8B7-F444-96BA-12B9C2B5DAA5}" type="presOf" srcId="{33DE885F-19CC-D644-B620-087B10B24BAE}" destId="{1DD26A14-563C-C34E-9AC2-490ABC96E642}" srcOrd="0" destOrd="0" presId="urn:microsoft.com/office/officeart/2005/8/layout/venn2"/>
    <dgm:cxn modelId="{DE6117C0-7742-404C-A520-119862277FB8}" type="presOf" srcId="{AFB79987-08AA-BA44-845B-A2E701164216}" destId="{F6629027-2C29-294A-9EDE-863A2B6AFA33}" srcOrd="0" destOrd="0" presId="urn:microsoft.com/office/officeart/2005/8/layout/venn2"/>
    <dgm:cxn modelId="{8DB32C65-7C80-0842-9B3D-EC4FCEA43785}" type="presOf" srcId="{88BB53F2-57EF-1B44-9480-9B4CE27270AC}" destId="{78D5FB02-7F81-9847-BDE2-58CDFBABFD81}" srcOrd="0" destOrd="0" presId="urn:microsoft.com/office/officeart/2005/8/layout/venn2"/>
    <dgm:cxn modelId="{D59BF835-120D-0244-994A-8162536D0127}" type="presOf" srcId="{33DE885F-19CC-D644-B620-087B10B24BAE}" destId="{87532B34-906C-0445-96B1-271A3F37EB6E}" srcOrd="1" destOrd="0" presId="urn:microsoft.com/office/officeart/2005/8/layout/venn2"/>
    <dgm:cxn modelId="{97D7BBBE-DB22-2248-BBD6-DF61EC8B77AC}" type="presOf" srcId="{EB315076-D08D-6849-AEC1-DB00E9A2516F}" destId="{B46E9603-8AF4-7545-9A43-FA0E07F298D4}" srcOrd="1" destOrd="0" presId="urn:microsoft.com/office/officeart/2005/8/layout/venn2"/>
    <dgm:cxn modelId="{D8DE445C-A04A-DF45-BFA5-A924D94F0B24}" srcId="{88BB53F2-57EF-1B44-9480-9B4CE27270AC}" destId="{EB315076-D08D-6849-AEC1-DB00E9A2516F}" srcOrd="0" destOrd="0" parTransId="{841DE987-A831-4E41-AED9-FE7C8E026092}" sibTransId="{3DF8078F-5AEB-904D-8EC3-D74A466434CF}"/>
    <dgm:cxn modelId="{077F694E-7A94-E74B-8007-A882A30BD69B}" srcId="{88BB53F2-57EF-1B44-9480-9B4CE27270AC}" destId="{AFB79987-08AA-BA44-845B-A2E701164216}" srcOrd="2" destOrd="0" parTransId="{1D576DCD-04C3-4B4D-8BEC-82F8E49FB8E0}" sibTransId="{1D7EA7A5-09F6-9C4F-A9E9-D4C70FB82A28}"/>
    <dgm:cxn modelId="{968DBC43-3B66-E84B-94F6-94BF54BF1BAD}" type="presOf" srcId="{EB315076-D08D-6849-AEC1-DB00E9A2516F}" destId="{46802768-6630-B54B-BD38-ED96E31C1F64}" srcOrd="0" destOrd="0" presId="urn:microsoft.com/office/officeart/2005/8/layout/venn2"/>
    <dgm:cxn modelId="{D325CDC8-814C-474A-A6FD-76C1965C4965}" type="presOf" srcId="{AFB79987-08AA-BA44-845B-A2E701164216}" destId="{9D545380-3B6A-A24E-88E4-C2B0BE1D3A24}" srcOrd="1" destOrd="0" presId="urn:microsoft.com/office/officeart/2005/8/layout/venn2"/>
    <dgm:cxn modelId="{50C01628-B9E9-484C-B220-6EBA28C7FFD7}" type="presParOf" srcId="{78D5FB02-7F81-9847-BDE2-58CDFBABFD81}" destId="{F727C661-FDEC-FD46-AF76-8B714C7F7CB0}" srcOrd="0" destOrd="0" presId="urn:microsoft.com/office/officeart/2005/8/layout/venn2"/>
    <dgm:cxn modelId="{BA89782F-8A9D-2240-8881-51681601EF79}" type="presParOf" srcId="{F727C661-FDEC-FD46-AF76-8B714C7F7CB0}" destId="{46802768-6630-B54B-BD38-ED96E31C1F64}" srcOrd="0" destOrd="0" presId="urn:microsoft.com/office/officeart/2005/8/layout/venn2"/>
    <dgm:cxn modelId="{2E6D676C-AEB2-EB41-9015-64DE2AE79292}" type="presParOf" srcId="{F727C661-FDEC-FD46-AF76-8B714C7F7CB0}" destId="{B46E9603-8AF4-7545-9A43-FA0E07F298D4}" srcOrd="1" destOrd="0" presId="urn:microsoft.com/office/officeart/2005/8/layout/venn2"/>
    <dgm:cxn modelId="{F8819826-9C59-9C4C-A4CE-DACEADF84ED5}" type="presParOf" srcId="{78D5FB02-7F81-9847-BDE2-58CDFBABFD81}" destId="{FA4BA177-1925-6F4C-A0AC-286211575363}" srcOrd="1" destOrd="0" presId="urn:microsoft.com/office/officeart/2005/8/layout/venn2"/>
    <dgm:cxn modelId="{4E804227-0339-B242-B420-16495137C19E}" type="presParOf" srcId="{FA4BA177-1925-6F4C-A0AC-286211575363}" destId="{1DD26A14-563C-C34E-9AC2-490ABC96E642}" srcOrd="0" destOrd="0" presId="urn:microsoft.com/office/officeart/2005/8/layout/venn2"/>
    <dgm:cxn modelId="{178E7256-1248-6D47-8BA1-51E623DF0E75}" type="presParOf" srcId="{FA4BA177-1925-6F4C-A0AC-286211575363}" destId="{87532B34-906C-0445-96B1-271A3F37EB6E}" srcOrd="1" destOrd="0" presId="urn:microsoft.com/office/officeart/2005/8/layout/venn2"/>
    <dgm:cxn modelId="{C704EB08-BC30-1C45-AF7E-E3A983AAB90F}" type="presParOf" srcId="{78D5FB02-7F81-9847-BDE2-58CDFBABFD81}" destId="{889026D3-07C7-B24E-90B3-D7A69CB6F79C}" srcOrd="2" destOrd="0" presId="urn:microsoft.com/office/officeart/2005/8/layout/venn2"/>
    <dgm:cxn modelId="{15D55E78-BCCA-294D-B2FE-64711E69FC6B}" type="presParOf" srcId="{889026D3-07C7-B24E-90B3-D7A69CB6F79C}" destId="{F6629027-2C29-294A-9EDE-863A2B6AFA33}" srcOrd="0" destOrd="0" presId="urn:microsoft.com/office/officeart/2005/8/layout/venn2"/>
    <dgm:cxn modelId="{9A53DB6F-9256-D247-A6A7-609B46892EAF}" type="presParOf" srcId="{889026D3-07C7-B24E-90B3-D7A69CB6F79C}" destId="{9D545380-3B6A-A24E-88E4-C2B0BE1D3A2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F27B9-FE1D-9E46-A873-ADFD9E555E06}" type="doc">
      <dgm:prSet loTypeId="urn:microsoft.com/office/officeart/2005/8/layout/process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07F47C-1EEA-5245-A163-5FC1A0C6BF0A}">
      <dgm:prSet phldrT="[Text]" custT="1"/>
      <dgm:spPr/>
      <dgm:t>
        <a:bodyPr/>
        <a:lstStyle/>
        <a:p>
          <a:r>
            <a:rPr lang="en-US" sz="2000" dirty="0" smtClean="0">
              <a:latin typeface="Calibri" charset="0"/>
              <a:ea typeface="Calibri" charset="0"/>
              <a:cs typeface="Calibri" charset="0"/>
            </a:rPr>
            <a:t>Average population of district – 2 million , </a:t>
          </a:r>
        </a:p>
        <a:p>
          <a:r>
            <a:rPr lang="en-US" sz="2000" dirty="0" smtClean="0">
              <a:latin typeface="Calibri" charset="0"/>
              <a:ea typeface="Calibri" charset="0"/>
              <a:cs typeface="Calibri" charset="0"/>
            </a:rPr>
            <a:t>Population above 30 years – 1 million</a:t>
          </a:r>
          <a:endParaRPr lang="en-US" sz="2000" dirty="0">
            <a:latin typeface="Calibri" charset="0"/>
            <a:ea typeface="Calibri" charset="0"/>
            <a:cs typeface="Calibri" charset="0"/>
          </a:endParaRPr>
        </a:p>
      </dgm:t>
    </dgm:pt>
    <dgm:pt modelId="{A014FE6F-E370-564D-B767-15900A5ADE54}" type="parTrans" cxnId="{E60D022A-DA0C-4F4C-B183-16ADC0B365C4}">
      <dgm:prSet/>
      <dgm:spPr/>
      <dgm:t>
        <a:bodyPr/>
        <a:lstStyle/>
        <a:p>
          <a:endParaRPr lang="en-US" sz="2000"/>
        </a:p>
      </dgm:t>
    </dgm:pt>
    <dgm:pt modelId="{503914B3-D4D7-4347-81BD-B5964C2AF7A6}" type="sibTrans" cxnId="{E60D022A-DA0C-4F4C-B183-16ADC0B365C4}">
      <dgm:prSet custT="1"/>
      <dgm:spPr/>
      <dgm:t>
        <a:bodyPr/>
        <a:lstStyle/>
        <a:p>
          <a:endParaRPr lang="en-US" sz="2000"/>
        </a:p>
      </dgm:t>
    </dgm:pt>
    <dgm:pt modelId="{4A62F385-E207-224B-A54B-C7CCC1011772}">
      <dgm:prSet phldrT="[Text]" custT="1"/>
      <dgm:spPr/>
      <dgm:t>
        <a:bodyPr/>
        <a:lstStyle/>
        <a:p>
          <a:r>
            <a:rPr lang="en-US" sz="2000" smtClean="0">
              <a:latin typeface="Calibri" charset="0"/>
              <a:ea typeface="Calibri" charset="0"/>
              <a:cs typeface="Calibri" charset="0"/>
            </a:rPr>
            <a:t>Number of hypertension patients who are aware after screening (70%)- 1,75,000</a:t>
          </a:r>
          <a:endParaRPr lang="en-US" sz="2000" dirty="0">
            <a:latin typeface="Calibri" charset="0"/>
            <a:ea typeface="Calibri" charset="0"/>
            <a:cs typeface="Calibri" charset="0"/>
          </a:endParaRPr>
        </a:p>
      </dgm:t>
    </dgm:pt>
    <dgm:pt modelId="{C5172DC2-31BF-874E-B275-DD278159B472}" type="parTrans" cxnId="{8E068F5E-10ED-964F-AAA2-70822F513536}">
      <dgm:prSet/>
      <dgm:spPr/>
      <dgm:t>
        <a:bodyPr/>
        <a:lstStyle/>
        <a:p>
          <a:endParaRPr lang="en-US" sz="2000"/>
        </a:p>
      </dgm:t>
    </dgm:pt>
    <dgm:pt modelId="{CEE16E9E-D08D-BF4C-BACB-14367A30D657}" type="sibTrans" cxnId="{8E068F5E-10ED-964F-AAA2-70822F513536}">
      <dgm:prSet custT="1"/>
      <dgm:spPr/>
      <dgm:t>
        <a:bodyPr/>
        <a:lstStyle/>
        <a:p>
          <a:endParaRPr lang="en-US" sz="2000"/>
        </a:p>
      </dgm:t>
    </dgm:pt>
    <dgm:pt modelId="{92B6582F-E1CD-AC4D-8AAC-3F61CFBD9450}">
      <dgm:prSet phldrT="[Text]" custT="1"/>
      <dgm:spPr/>
      <dgm:t>
        <a:bodyPr/>
        <a:lstStyle/>
        <a:p>
          <a:r>
            <a:rPr lang="en-US" sz="2000" smtClean="0">
              <a:latin typeface="Calibri" charset="0"/>
              <a:ea typeface="Calibri" charset="0"/>
              <a:cs typeface="Calibri" charset="0"/>
            </a:rPr>
            <a:t>Number of patients seeking treatment in public sector (35%) – 62,000  </a:t>
          </a:r>
          <a:endParaRPr lang="en-US" sz="2000" dirty="0">
            <a:latin typeface="Calibri" charset="0"/>
            <a:ea typeface="Calibri" charset="0"/>
            <a:cs typeface="Calibri" charset="0"/>
          </a:endParaRPr>
        </a:p>
      </dgm:t>
    </dgm:pt>
    <dgm:pt modelId="{292C16FE-5604-6B42-BFD9-F03550F0433D}" type="parTrans" cxnId="{CACF1B89-2672-0741-B804-93D128E9848C}">
      <dgm:prSet/>
      <dgm:spPr/>
      <dgm:t>
        <a:bodyPr/>
        <a:lstStyle/>
        <a:p>
          <a:endParaRPr lang="en-US" sz="2000"/>
        </a:p>
      </dgm:t>
    </dgm:pt>
    <dgm:pt modelId="{054AD4CA-D0B3-9947-AA14-06F7CF869422}" type="sibTrans" cxnId="{CACF1B89-2672-0741-B804-93D128E9848C}">
      <dgm:prSet/>
      <dgm:spPr/>
      <dgm:t>
        <a:bodyPr/>
        <a:lstStyle/>
        <a:p>
          <a:endParaRPr lang="en-US" sz="2000"/>
        </a:p>
      </dgm:t>
    </dgm:pt>
    <dgm:pt modelId="{70AF8368-6ACF-1444-B2C9-1B8DB817C4C2}">
      <dgm:prSet phldrT="[Text]" custT="1"/>
      <dgm:spPr/>
      <dgm:t>
        <a:bodyPr/>
        <a:lstStyle/>
        <a:p>
          <a:r>
            <a:rPr lang="en-US" sz="2000" smtClean="0">
              <a:latin typeface="Calibri" charset="0"/>
              <a:ea typeface="Calibri" charset="0"/>
              <a:cs typeface="Calibri" charset="0"/>
            </a:rPr>
            <a:t>Number of hypertension patients (25%) – 2,50,000 </a:t>
          </a:r>
          <a:endParaRPr lang="en-US" sz="2000" dirty="0">
            <a:latin typeface="Calibri" charset="0"/>
            <a:ea typeface="Calibri" charset="0"/>
            <a:cs typeface="Calibri" charset="0"/>
          </a:endParaRPr>
        </a:p>
      </dgm:t>
    </dgm:pt>
    <dgm:pt modelId="{538D7F84-FBAF-5544-BD1E-A92FCC774F2F}" type="parTrans" cxnId="{BE409B27-C028-7A43-9C3E-27B004566744}">
      <dgm:prSet/>
      <dgm:spPr/>
      <dgm:t>
        <a:bodyPr/>
        <a:lstStyle/>
        <a:p>
          <a:endParaRPr lang="en-US" sz="2000"/>
        </a:p>
      </dgm:t>
    </dgm:pt>
    <dgm:pt modelId="{BA7689A5-9277-F54E-9E44-4F1AF4C05D9E}" type="sibTrans" cxnId="{BE409B27-C028-7A43-9C3E-27B004566744}">
      <dgm:prSet custT="1"/>
      <dgm:spPr/>
      <dgm:t>
        <a:bodyPr/>
        <a:lstStyle/>
        <a:p>
          <a:endParaRPr lang="en-US" sz="2000"/>
        </a:p>
      </dgm:t>
    </dgm:pt>
    <dgm:pt modelId="{6D944470-CEFF-E64C-902B-50C074A2B38E}" type="pres">
      <dgm:prSet presAssocID="{238F27B9-FE1D-9E46-A873-ADFD9E555E0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DEC15E-1FC9-364F-A871-EE57F0D107C6}" type="pres">
      <dgm:prSet presAssocID="{4407F47C-1EEA-5245-A163-5FC1A0C6BF0A}" presName="node" presStyleLbl="node1" presStyleIdx="0" presStyleCnt="4" custScaleX="128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785F4-B242-9E49-A44B-62608D848C68}" type="pres">
      <dgm:prSet presAssocID="{503914B3-D4D7-4347-81BD-B5964C2AF7A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B3B5F68-549B-6444-9B56-A6426B8FF43F}" type="pres">
      <dgm:prSet presAssocID="{503914B3-D4D7-4347-81BD-B5964C2AF7A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5270BE5-BBA2-9C45-8E90-3BEC0A2A66DC}" type="pres">
      <dgm:prSet presAssocID="{70AF8368-6ACF-1444-B2C9-1B8DB817C4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343C5-9462-6846-919C-C9F83B67EEBB}" type="pres">
      <dgm:prSet presAssocID="{BA7689A5-9277-F54E-9E44-4F1AF4C05D9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E9E9696-5CF8-5144-BBC0-716FC0BC834B}" type="pres">
      <dgm:prSet presAssocID="{BA7689A5-9277-F54E-9E44-4F1AF4C05D9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0C6448E-7DCC-3043-A57E-1E3FFEC7D538}" type="pres">
      <dgm:prSet presAssocID="{4A62F385-E207-224B-A54B-C7CCC10117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4AA11-54D5-2F43-956A-9C7399B04913}" type="pres">
      <dgm:prSet presAssocID="{CEE16E9E-D08D-BF4C-BACB-14367A30D65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4E2CC27-8149-CD41-9752-4210DB7AFF3C}" type="pres">
      <dgm:prSet presAssocID="{CEE16E9E-D08D-BF4C-BACB-14367A30D65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E69336C-BF6D-4847-B0CD-F9CE5130F6AA}" type="pres">
      <dgm:prSet presAssocID="{92B6582F-E1CD-AC4D-8AAC-3F61CFBD94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26BA11-5BA0-9746-8022-0CDDF6FE787B}" type="presOf" srcId="{70AF8368-6ACF-1444-B2C9-1B8DB817C4C2}" destId="{35270BE5-BBA2-9C45-8E90-3BEC0A2A66DC}" srcOrd="0" destOrd="0" presId="urn:microsoft.com/office/officeart/2005/8/layout/process2"/>
    <dgm:cxn modelId="{F4FF7C19-A7BE-4049-A76F-CB5F36146C74}" type="presOf" srcId="{CEE16E9E-D08D-BF4C-BACB-14367A30D657}" destId="{D4E2CC27-8149-CD41-9752-4210DB7AFF3C}" srcOrd="1" destOrd="0" presId="urn:microsoft.com/office/officeart/2005/8/layout/process2"/>
    <dgm:cxn modelId="{BE409B27-C028-7A43-9C3E-27B004566744}" srcId="{238F27B9-FE1D-9E46-A873-ADFD9E555E06}" destId="{70AF8368-6ACF-1444-B2C9-1B8DB817C4C2}" srcOrd="1" destOrd="0" parTransId="{538D7F84-FBAF-5544-BD1E-A92FCC774F2F}" sibTransId="{BA7689A5-9277-F54E-9E44-4F1AF4C05D9E}"/>
    <dgm:cxn modelId="{E60D022A-DA0C-4F4C-B183-16ADC0B365C4}" srcId="{238F27B9-FE1D-9E46-A873-ADFD9E555E06}" destId="{4407F47C-1EEA-5245-A163-5FC1A0C6BF0A}" srcOrd="0" destOrd="0" parTransId="{A014FE6F-E370-564D-B767-15900A5ADE54}" sibTransId="{503914B3-D4D7-4347-81BD-B5964C2AF7A6}"/>
    <dgm:cxn modelId="{43A49B77-DBB2-E04F-95EA-743E15B1C693}" type="presOf" srcId="{238F27B9-FE1D-9E46-A873-ADFD9E555E06}" destId="{6D944470-CEFF-E64C-902B-50C074A2B38E}" srcOrd="0" destOrd="0" presId="urn:microsoft.com/office/officeart/2005/8/layout/process2"/>
    <dgm:cxn modelId="{CACF1B89-2672-0741-B804-93D128E9848C}" srcId="{238F27B9-FE1D-9E46-A873-ADFD9E555E06}" destId="{92B6582F-E1CD-AC4D-8AAC-3F61CFBD9450}" srcOrd="3" destOrd="0" parTransId="{292C16FE-5604-6B42-BFD9-F03550F0433D}" sibTransId="{054AD4CA-D0B3-9947-AA14-06F7CF869422}"/>
    <dgm:cxn modelId="{67EF293F-B43F-044D-AEA7-925017235D45}" type="presOf" srcId="{CEE16E9E-D08D-BF4C-BACB-14367A30D657}" destId="{DAA4AA11-54D5-2F43-956A-9C7399B04913}" srcOrd="0" destOrd="0" presId="urn:microsoft.com/office/officeart/2005/8/layout/process2"/>
    <dgm:cxn modelId="{0080CE63-82C4-4546-9D19-0C57F5365E7C}" type="presOf" srcId="{92B6582F-E1CD-AC4D-8AAC-3F61CFBD9450}" destId="{6E69336C-BF6D-4847-B0CD-F9CE5130F6AA}" srcOrd="0" destOrd="0" presId="urn:microsoft.com/office/officeart/2005/8/layout/process2"/>
    <dgm:cxn modelId="{8FEDD7E0-EB47-9941-BA5C-28E1D014A336}" type="presOf" srcId="{503914B3-D4D7-4347-81BD-B5964C2AF7A6}" destId="{4B3B5F68-549B-6444-9B56-A6426B8FF43F}" srcOrd="1" destOrd="0" presId="urn:microsoft.com/office/officeart/2005/8/layout/process2"/>
    <dgm:cxn modelId="{8E068F5E-10ED-964F-AAA2-70822F513536}" srcId="{238F27B9-FE1D-9E46-A873-ADFD9E555E06}" destId="{4A62F385-E207-224B-A54B-C7CCC1011772}" srcOrd="2" destOrd="0" parTransId="{C5172DC2-31BF-874E-B275-DD278159B472}" sibTransId="{CEE16E9E-D08D-BF4C-BACB-14367A30D657}"/>
    <dgm:cxn modelId="{7F91890C-E16D-2049-AF80-C507BDF77D68}" type="presOf" srcId="{4A62F385-E207-224B-A54B-C7CCC1011772}" destId="{B0C6448E-7DCC-3043-A57E-1E3FFEC7D538}" srcOrd="0" destOrd="0" presId="urn:microsoft.com/office/officeart/2005/8/layout/process2"/>
    <dgm:cxn modelId="{27BC9F82-4088-F845-B4D7-59017E446E8B}" type="presOf" srcId="{503914B3-D4D7-4347-81BD-B5964C2AF7A6}" destId="{4BF785F4-B242-9E49-A44B-62608D848C68}" srcOrd="0" destOrd="0" presId="urn:microsoft.com/office/officeart/2005/8/layout/process2"/>
    <dgm:cxn modelId="{CDD8CA38-E026-014F-B6FB-C820B014DCA3}" type="presOf" srcId="{BA7689A5-9277-F54E-9E44-4F1AF4C05D9E}" destId="{8CD343C5-9462-6846-919C-C9F83B67EEBB}" srcOrd="0" destOrd="0" presId="urn:microsoft.com/office/officeart/2005/8/layout/process2"/>
    <dgm:cxn modelId="{4EB601F0-25D6-C846-87B1-C86115C4C30A}" type="presOf" srcId="{BA7689A5-9277-F54E-9E44-4F1AF4C05D9E}" destId="{7E9E9696-5CF8-5144-BBC0-716FC0BC834B}" srcOrd="1" destOrd="0" presId="urn:microsoft.com/office/officeart/2005/8/layout/process2"/>
    <dgm:cxn modelId="{2611FD8B-C85C-D74F-B943-75D649537174}" type="presOf" srcId="{4407F47C-1EEA-5245-A163-5FC1A0C6BF0A}" destId="{A6DEC15E-1FC9-364F-A871-EE57F0D107C6}" srcOrd="0" destOrd="0" presId="urn:microsoft.com/office/officeart/2005/8/layout/process2"/>
    <dgm:cxn modelId="{05779CF7-E75B-9F44-A38E-A1C5E0DF4CA1}" type="presParOf" srcId="{6D944470-CEFF-E64C-902B-50C074A2B38E}" destId="{A6DEC15E-1FC9-364F-A871-EE57F0D107C6}" srcOrd="0" destOrd="0" presId="urn:microsoft.com/office/officeart/2005/8/layout/process2"/>
    <dgm:cxn modelId="{A6DE8ACE-1FA5-0649-87E4-0BEAED40994E}" type="presParOf" srcId="{6D944470-CEFF-E64C-902B-50C074A2B38E}" destId="{4BF785F4-B242-9E49-A44B-62608D848C68}" srcOrd="1" destOrd="0" presId="urn:microsoft.com/office/officeart/2005/8/layout/process2"/>
    <dgm:cxn modelId="{4B7501ED-ABA6-9C47-887A-392B846C7885}" type="presParOf" srcId="{4BF785F4-B242-9E49-A44B-62608D848C68}" destId="{4B3B5F68-549B-6444-9B56-A6426B8FF43F}" srcOrd="0" destOrd="0" presId="urn:microsoft.com/office/officeart/2005/8/layout/process2"/>
    <dgm:cxn modelId="{24A2161D-21B7-9848-942C-423301630799}" type="presParOf" srcId="{6D944470-CEFF-E64C-902B-50C074A2B38E}" destId="{35270BE5-BBA2-9C45-8E90-3BEC0A2A66DC}" srcOrd="2" destOrd="0" presId="urn:microsoft.com/office/officeart/2005/8/layout/process2"/>
    <dgm:cxn modelId="{665DB7C1-D93E-D842-A87C-9B8F5B0C1D3D}" type="presParOf" srcId="{6D944470-CEFF-E64C-902B-50C074A2B38E}" destId="{8CD343C5-9462-6846-919C-C9F83B67EEBB}" srcOrd="3" destOrd="0" presId="urn:microsoft.com/office/officeart/2005/8/layout/process2"/>
    <dgm:cxn modelId="{15677CBA-449D-B648-ADE1-8F4400196A09}" type="presParOf" srcId="{8CD343C5-9462-6846-919C-C9F83B67EEBB}" destId="{7E9E9696-5CF8-5144-BBC0-716FC0BC834B}" srcOrd="0" destOrd="0" presId="urn:microsoft.com/office/officeart/2005/8/layout/process2"/>
    <dgm:cxn modelId="{81784B11-A9CC-A44E-8D27-792C37DC9FFC}" type="presParOf" srcId="{6D944470-CEFF-E64C-902B-50C074A2B38E}" destId="{B0C6448E-7DCC-3043-A57E-1E3FFEC7D538}" srcOrd="4" destOrd="0" presId="urn:microsoft.com/office/officeart/2005/8/layout/process2"/>
    <dgm:cxn modelId="{6C63B472-3C24-4648-A257-8427B122E931}" type="presParOf" srcId="{6D944470-CEFF-E64C-902B-50C074A2B38E}" destId="{DAA4AA11-54D5-2F43-956A-9C7399B04913}" srcOrd="5" destOrd="0" presId="urn:microsoft.com/office/officeart/2005/8/layout/process2"/>
    <dgm:cxn modelId="{92B76284-9FB2-7C4E-96C9-195E93402013}" type="presParOf" srcId="{DAA4AA11-54D5-2F43-956A-9C7399B04913}" destId="{D4E2CC27-8149-CD41-9752-4210DB7AFF3C}" srcOrd="0" destOrd="0" presId="urn:microsoft.com/office/officeart/2005/8/layout/process2"/>
    <dgm:cxn modelId="{7C51CF78-E731-FA45-87AB-8A95AA7E1717}" type="presParOf" srcId="{6D944470-CEFF-E64C-902B-50C074A2B38E}" destId="{6E69336C-BF6D-4847-B0CD-F9CE5130F6AA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3990F-601F-4946-BFFC-B1CBF3A8352A}" type="doc">
      <dgm:prSet loTypeId="urn:microsoft.com/office/officeart/2005/8/layout/default" loCatId="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4B16441-85DE-294D-A905-A3F35704BF2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latin typeface="Calibri" charset="0"/>
              <a:ea typeface="Calibri" charset="0"/>
              <a:cs typeface="Calibri" charset="0"/>
            </a:rPr>
            <a:t>Protocol options at national level - 3 drugs for management in primary care</a:t>
          </a:r>
        </a:p>
      </dgm:t>
    </dgm:pt>
    <dgm:pt modelId="{00FBB7CD-AFC7-9D45-A181-FC5233DB7766}" type="parTrans" cxnId="{A66082FE-F73A-D649-8412-848BCC4A66F3}">
      <dgm:prSet/>
      <dgm:spPr/>
      <dgm:t>
        <a:bodyPr/>
        <a:lstStyle/>
        <a:p>
          <a:endParaRPr lang="en-US"/>
        </a:p>
      </dgm:t>
    </dgm:pt>
    <dgm:pt modelId="{7A7F5241-A8CA-3C41-B704-FEB332648B68}" type="sibTrans" cxnId="{A66082FE-F73A-D649-8412-848BCC4A66F3}">
      <dgm:prSet/>
      <dgm:spPr/>
      <dgm:t>
        <a:bodyPr/>
        <a:lstStyle/>
        <a:p>
          <a:endParaRPr lang="en-US"/>
        </a:p>
      </dgm:t>
    </dgm:pt>
    <dgm:pt modelId="{70474338-5DBC-9D4A-A596-534703EC8B3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latin typeface="Calibri" charset="0"/>
              <a:ea typeface="Calibri" charset="0"/>
              <a:cs typeface="Calibri" charset="0"/>
            </a:rPr>
            <a:t>Procurement of protocol medications </a:t>
          </a:r>
        </a:p>
      </dgm:t>
    </dgm:pt>
    <dgm:pt modelId="{D45CDA28-D07B-1D42-A30E-9CEA4DB34958}" type="parTrans" cxnId="{15620EC7-613F-324F-B810-F8BC8CD803CA}">
      <dgm:prSet/>
      <dgm:spPr/>
      <dgm:t>
        <a:bodyPr/>
        <a:lstStyle/>
        <a:p>
          <a:endParaRPr lang="en-US"/>
        </a:p>
      </dgm:t>
    </dgm:pt>
    <dgm:pt modelId="{C8A1167B-F97C-194D-8788-D391833B9B2E}" type="sibTrans" cxnId="{15620EC7-613F-324F-B810-F8BC8CD803CA}">
      <dgm:prSet/>
      <dgm:spPr/>
      <dgm:t>
        <a:bodyPr/>
        <a:lstStyle/>
        <a:p>
          <a:endParaRPr lang="en-US"/>
        </a:p>
      </dgm:t>
    </dgm:pt>
    <dgm:pt modelId="{EC408672-71DF-594F-96ED-E89FD940144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latin typeface="Calibri" charset="0"/>
              <a:ea typeface="Calibri" charset="0"/>
              <a:cs typeface="Calibri" charset="0"/>
            </a:rPr>
            <a:t>Dedicated staff at facility level - District/CHC/PHC </a:t>
          </a:r>
        </a:p>
      </dgm:t>
    </dgm:pt>
    <dgm:pt modelId="{332989BE-D5A2-7B4E-8361-202BD4996701}" type="parTrans" cxnId="{2A17FF4C-EF06-224B-BE55-9B7D41713055}">
      <dgm:prSet/>
      <dgm:spPr/>
      <dgm:t>
        <a:bodyPr/>
        <a:lstStyle/>
        <a:p>
          <a:endParaRPr lang="en-US"/>
        </a:p>
      </dgm:t>
    </dgm:pt>
    <dgm:pt modelId="{33C61A6F-EDCC-CE41-B15C-12CA32E5F45A}" type="sibTrans" cxnId="{2A17FF4C-EF06-224B-BE55-9B7D41713055}">
      <dgm:prSet/>
      <dgm:spPr/>
      <dgm:t>
        <a:bodyPr/>
        <a:lstStyle/>
        <a:p>
          <a:endParaRPr lang="en-US"/>
        </a:p>
      </dgm:t>
    </dgm:pt>
    <dgm:pt modelId="{2DD1D7CE-A870-C449-B84A-98F7004EB881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latin typeface="Calibri" charset="0"/>
              <a:ea typeface="Calibri" charset="0"/>
              <a:cs typeface="Calibri" charset="0"/>
            </a:rPr>
            <a:t>Community based approaches involving health workers</a:t>
          </a:r>
        </a:p>
      </dgm:t>
    </dgm:pt>
    <dgm:pt modelId="{FD563CA1-750C-CF42-A1B2-DB51345365AE}" type="parTrans" cxnId="{F9B9C836-2ED4-9745-94E6-54147A71A0EF}">
      <dgm:prSet/>
      <dgm:spPr/>
      <dgm:t>
        <a:bodyPr/>
        <a:lstStyle/>
        <a:p>
          <a:endParaRPr lang="en-US"/>
        </a:p>
      </dgm:t>
    </dgm:pt>
    <dgm:pt modelId="{DBAD5517-DFD8-494A-9B94-14B97A1EE2B9}" type="sibTrans" cxnId="{F9B9C836-2ED4-9745-94E6-54147A71A0EF}">
      <dgm:prSet/>
      <dgm:spPr/>
      <dgm:t>
        <a:bodyPr/>
        <a:lstStyle/>
        <a:p>
          <a:endParaRPr lang="en-US"/>
        </a:p>
      </dgm:t>
    </dgm:pt>
    <dgm:pt modelId="{D431F036-974F-1A42-BEB1-AF372DEFB90A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latin typeface="Calibri" charset="0"/>
              <a:ea typeface="Calibri" charset="0"/>
              <a:cs typeface="Calibri" charset="0"/>
            </a:rPr>
            <a:t>Monitoring systems -  cohort monitoring and mechanism to recall drop outs</a:t>
          </a:r>
        </a:p>
      </dgm:t>
    </dgm:pt>
    <dgm:pt modelId="{5586C273-0356-B948-AB18-F09D4A217A7D}" type="parTrans" cxnId="{80EDF3FA-BDE7-D149-A97D-BAB95ACBF92C}">
      <dgm:prSet/>
      <dgm:spPr/>
      <dgm:t>
        <a:bodyPr/>
        <a:lstStyle/>
        <a:p>
          <a:endParaRPr lang="en-US"/>
        </a:p>
      </dgm:t>
    </dgm:pt>
    <dgm:pt modelId="{26400118-36B9-6747-9296-5C47AB856735}" type="sibTrans" cxnId="{80EDF3FA-BDE7-D149-A97D-BAB95ACBF92C}">
      <dgm:prSet/>
      <dgm:spPr/>
      <dgm:t>
        <a:bodyPr/>
        <a:lstStyle/>
        <a:p>
          <a:endParaRPr lang="en-US"/>
        </a:p>
      </dgm:t>
    </dgm:pt>
    <dgm:pt modelId="{8CCAB9B6-B435-DB44-903C-3E751C54F370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latin typeface="Calibri" charset="0"/>
              <a:ea typeface="Calibri" charset="0"/>
              <a:cs typeface="Calibri" charset="0"/>
            </a:rPr>
            <a:t>Capacity building of all cadres </a:t>
          </a:r>
        </a:p>
      </dgm:t>
    </dgm:pt>
    <dgm:pt modelId="{5D026816-DF53-7143-B028-1860752AED91}" type="parTrans" cxnId="{CED477F9-8449-5740-91AF-C9B69512FA8C}">
      <dgm:prSet/>
      <dgm:spPr/>
      <dgm:t>
        <a:bodyPr/>
        <a:lstStyle/>
        <a:p>
          <a:endParaRPr lang="en-US"/>
        </a:p>
      </dgm:t>
    </dgm:pt>
    <dgm:pt modelId="{41B393A9-65F6-7A41-BF12-96AC4D38B6CA}" type="sibTrans" cxnId="{CED477F9-8449-5740-91AF-C9B69512FA8C}">
      <dgm:prSet/>
      <dgm:spPr/>
      <dgm:t>
        <a:bodyPr/>
        <a:lstStyle/>
        <a:p>
          <a:endParaRPr lang="en-US"/>
        </a:p>
      </dgm:t>
    </dgm:pt>
    <dgm:pt modelId="{F877E22C-D2D0-5D45-BF77-4E8BF0DF6792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latin typeface="Calibri" charset="0"/>
              <a:ea typeface="Calibri" charset="0"/>
              <a:cs typeface="Calibri" charset="0"/>
            </a:rPr>
            <a:t>Supervision and reviews - Consultants / Treatment supervisors</a:t>
          </a:r>
        </a:p>
      </dgm:t>
    </dgm:pt>
    <dgm:pt modelId="{0A04DDF7-944E-424E-B2C2-53729409F850}" type="parTrans" cxnId="{30143A78-A837-7C40-841B-8CE9A4E704B8}">
      <dgm:prSet/>
      <dgm:spPr/>
      <dgm:t>
        <a:bodyPr/>
        <a:lstStyle/>
        <a:p>
          <a:endParaRPr lang="en-US"/>
        </a:p>
      </dgm:t>
    </dgm:pt>
    <dgm:pt modelId="{ED56D2A2-6A47-2C4D-9D4B-A6B772F1E471}" type="sibTrans" cxnId="{30143A78-A837-7C40-841B-8CE9A4E704B8}">
      <dgm:prSet/>
      <dgm:spPr/>
      <dgm:t>
        <a:bodyPr/>
        <a:lstStyle/>
        <a:p>
          <a:endParaRPr lang="en-US"/>
        </a:p>
      </dgm:t>
    </dgm:pt>
    <dgm:pt modelId="{44497CB3-F52C-D84C-A3AF-6FDC25E4CD5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latin typeface="Calibri" charset="0"/>
              <a:ea typeface="Calibri" charset="0"/>
              <a:cs typeface="Calibri" charset="0"/>
            </a:rPr>
            <a:t>Procurement of good quality BP monitors</a:t>
          </a:r>
        </a:p>
      </dgm:t>
    </dgm:pt>
    <dgm:pt modelId="{AD0DFA2E-6B4F-CE4D-ABA5-B78F6BA791A8}" type="parTrans" cxnId="{76EB2A0E-7DC5-F441-9026-9982BC9370E7}">
      <dgm:prSet/>
      <dgm:spPr/>
      <dgm:t>
        <a:bodyPr/>
        <a:lstStyle/>
        <a:p>
          <a:endParaRPr lang="en-US"/>
        </a:p>
      </dgm:t>
    </dgm:pt>
    <dgm:pt modelId="{12E3EB85-842D-A84C-8FAA-1BDCBE28C38E}" type="sibTrans" cxnId="{76EB2A0E-7DC5-F441-9026-9982BC9370E7}">
      <dgm:prSet/>
      <dgm:spPr/>
      <dgm:t>
        <a:bodyPr/>
        <a:lstStyle/>
        <a:p>
          <a:endParaRPr lang="en-US"/>
        </a:p>
      </dgm:t>
    </dgm:pt>
    <dgm:pt modelId="{2B745D0F-BCD2-6540-8F31-A64EAE1ADA3E}" type="pres">
      <dgm:prSet presAssocID="{B073990F-601F-4946-BFFC-B1CBF3A835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A44D2E-E10E-4D47-80CF-E0A4E7CBFF35}" type="pres">
      <dgm:prSet presAssocID="{04B16441-85DE-294D-A905-A3F35704BF2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A1FA2-012B-434E-B386-50FCC37160FB}" type="pres">
      <dgm:prSet presAssocID="{7A7F5241-A8CA-3C41-B704-FEB332648B68}" presName="sibTrans" presStyleCnt="0"/>
      <dgm:spPr/>
      <dgm:t>
        <a:bodyPr/>
        <a:lstStyle/>
        <a:p>
          <a:endParaRPr lang="en-US"/>
        </a:p>
      </dgm:t>
    </dgm:pt>
    <dgm:pt modelId="{35A88C37-FD8A-304A-805B-922FA6A9D190}" type="pres">
      <dgm:prSet presAssocID="{70474338-5DBC-9D4A-A596-534703EC8B3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1A41C-9618-4544-9DC0-850C18B8554A}" type="pres">
      <dgm:prSet presAssocID="{C8A1167B-F97C-194D-8788-D391833B9B2E}" presName="sibTrans" presStyleCnt="0"/>
      <dgm:spPr/>
      <dgm:t>
        <a:bodyPr/>
        <a:lstStyle/>
        <a:p>
          <a:endParaRPr lang="en-US"/>
        </a:p>
      </dgm:t>
    </dgm:pt>
    <dgm:pt modelId="{C66C2EF9-C92F-7E46-915A-90AE3AFDF30C}" type="pres">
      <dgm:prSet presAssocID="{44497CB3-F52C-D84C-A3AF-6FDC25E4CD5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AB077-FE53-F649-B54D-06C0B80502EA}" type="pres">
      <dgm:prSet presAssocID="{12E3EB85-842D-A84C-8FAA-1BDCBE28C38E}" presName="sibTrans" presStyleCnt="0"/>
      <dgm:spPr/>
      <dgm:t>
        <a:bodyPr/>
        <a:lstStyle/>
        <a:p>
          <a:endParaRPr lang="en-US"/>
        </a:p>
      </dgm:t>
    </dgm:pt>
    <dgm:pt modelId="{72913B2D-B033-9346-96FC-3087D3E28089}" type="pres">
      <dgm:prSet presAssocID="{8CCAB9B6-B435-DB44-903C-3E751C54F37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C4068-C59C-D841-B6B6-A9A3587B4D26}" type="pres">
      <dgm:prSet presAssocID="{41B393A9-65F6-7A41-BF12-96AC4D38B6CA}" presName="sibTrans" presStyleCnt="0"/>
      <dgm:spPr/>
      <dgm:t>
        <a:bodyPr/>
        <a:lstStyle/>
        <a:p>
          <a:endParaRPr lang="en-US"/>
        </a:p>
      </dgm:t>
    </dgm:pt>
    <dgm:pt modelId="{29D03454-DBF5-A24D-85C4-64F28D224B69}" type="pres">
      <dgm:prSet presAssocID="{EC408672-71DF-594F-96ED-E89FD940144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3B347-CAF5-2543-A0AA-3BF0E0EBB65A}" type="pres">
      <dgm:prSet presAssocID="{33C61A6F-EDCC-CE41-B15C-12CA32E5F45A}" presName="sibTrans" presStyleCnt="0"/>
      <dgm:spPr/>
      <dgm:t>
        <a:bodyPr/>
        <a:lstStyle/>
        <a:p>
          <a:endParaRPr lang="en-US"/>
        </a:p>
      </dgm:t>
    </dgm:pt>
    <dgm:pt modelId="{F240D5EB-D752-944B-9B8D-8F48F2241865}" type="pres">
      <dgm:prSet presAssocID="{2DD1D7CE-A870-C449-B84A-98F7004EB88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695CB-78E7-FC48-A9A5-91188589B30B}" type="pres">
      <dgm:prSet presAssocID="{DBAD5517-DFD8-494A-9B94-14B97A1EE2B9}" presName="sibTrans" presStyleCnt="0"/>
      <dgm:spPr/>
      <dgm:t>
        <a:bodyPr/>
        <a:lstStyle/>
        <a:p>
          <a:endParaRPr lang="en-US"/>
        </a:p>
      </dgm:t>
    </dgm:pt>
    <dgm:pt modelId="{1ED82D04-785A-9C46-874C-F38B55BC84B0}" type="pres">
      <dgm:prSet presAssocID="{D431F036-974F-1A42-BEB1-AF372DEFB90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6B5F9-43DD-1D45-8FF9-23D097FEC17C}" type="pres">
      <dgm:prSet presAssocID="{26400118-36B9-6747-9296-5C47AB856735}" presName="sibTrans" presStyleCnt="0"/>
      <dgm:spPr/>
      <dgm:t>
        <a:bodyPr/>
        <a:lstStyle/>
        <a:p>
          <a:endParaRPr lang="en-US"/>
        </a:p>
      </dgm:t>
    </dgm:pt>
    <dgm:pt modelId="{E8DB1E13-7423-9A4E-876A-6501F3922453}" type="pres">
      <dgm:prSet presAssocID="{F877E22C-D2D0-5D45-BF77-4E8BF0DF679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D30F9-8351-9144-8A59-376E0DE6294A}" type="presOf" srcId="{D431F036-974F-1A42-BEB1-AF372DEFB90A}" destId="{1ED82D04-785A-9C46-874C-F38B55BC84B0}" srcOrd="0" destOrd="0" presId="urn:microsoft.com/office/officeart/2005/8/layout/default"/>
    <dgm:cxn modelId="{30143A78-A837-7C40-841B-8CE9A4E704B8}" srcId="{B073990F-601F-4946-BFFC-B1CBF3A8352A}" destId="{F877E22C-D2D0-5D45-BF77-4E8BF0DF6792}" srcOrd="7" destOrd="0" parTransId="{0A04DDF7-944E-424E-B2C2-53729409F850}" sibTransId="{ED56D2A2-6A47-2C4D-9D4B-A6B772F1E471}"/>
    <dgm:cxn modelId="{803E4B9B-6957-864F-8E5E-9655C04939F6}" type="presOf" srcId="{B073990F-601F-4946-BFFC-B1CBF3A8352A}" destId="{2B745D0F-BCD2-6540-8F31-A64EAE1ADA3E}" srcOrd="0" destOrd="0" presId="urn:microsoft.com/office/officeart/2005/8/layout/default"/>
    <dgm:cxn modelId="{15620EC7-613F-324F-B810-F8BC8CD803CA}" srcId="{B073990F-601F-4946-BFFC-B1CBF3A8352A}" destId="{70474338-5DBC-9D4A-A596-534703EC8B34}" srcOrd="1" destOrd="0" parTransId="{D45CDA28-D07B-1D42-A30E-9CEA4DB34958}" sibTransId="{C8A1167B-F97C-194D-8788-D391833B9B2E}"/>
    <dgm:cxn modelId="{2A17FF4C-EF06-224B-BE55-9B7D41713055}" srcId="{B073990F-601F-4946-BFFC-B1CBF3A8352A}" destId="{EC408672-71DF-594F-96ED-E89FD9401445}" srcOrd="4" destOrd="0" parTransId="{332989BE-D5A2-7B4E-8361-202BD4996701}" sibTransId="{33C61A6F-EDCC-CE41-B15C-12CA32E5F45A}"/>
    <dgm:cxn modelId="{76EB2A0E-7DC5-F441-9026-9982BC9370E7}" srcId="{B073990F-601F-4946-BFFC-B1CBF3A8352A}" destId="{44497CB3-F52C-D84C-A3AF-6FDC25E4CD5B}" srcOrd="2" destOrd="0" parTransId="{AD0DFA2E-6B4F-CE4D-ABA5-B78F6BA791A8}" sibTransId="{12E3EB85-842D-A84C-8FAA-1BDCBE28C38E}"/>
    <dgm:cxn modelId="{4DD06B37-F99B-3846-A874-657958FE685D}" type="presOf" srcId="{EC408672-71DF-594F-96ED-E89FD9401445}" destId="{29D03454-DBF5-A24D-85C4-64F28D224B69}" srcOrd="0" destOrd="0" presId="urn:microsoft.com/office/officeart/2005/8/layout/default"/>
    <dgm:cxn modelId="{E9DF822A-17BC-EC42-892B-A328B3B6D4BE}" type="presOf" srcId="{F877E22C-D2D0-5D45-BF77-4E8BF0DF6792}" destId="{E8DB1E13-7423-9A4E-876A-6501F3922453}" srcOrd="0" destOrd="0" presId="urn:microsoft.com/office/officeart/2005/8/layout/default"/>
    <dgm:cxn modelId="{5A94A963-480E-1B41-BFCA-CD1D29969B33}" type="presOf" srcId="{04B16441-85DE-294D-A905-A3F35704BF22}" destId="{02A44D2E-E10E-4D47-80CF-E0A4E7CBFF35}" srcOrd="0" destOrd="0" presId="urn:microsoft.com/office/officeart/2005/8/layout/default"/>
    <dgm:cxn modelId="{B502F86C-BF97-E44A-857B-81A0F816CAB9}" type="presOf" srcId="{2DD1D7CE-A870-C449-B84A-98F7004EB881}" destId="{F240D5EB-D752-944B-9B8D-8F48F2241865}" srcOrd="0" destOrd="0" presId="urn:microsoft.com/office/officeart/2005/8/layout/default"/>
    <dgm:cxn modelId="{CED477F9-8449-5740-91AF-C9B69512FA8C}" srcId="{B073990F-601F-4946-BFFC-B1CBF3A8352A}" destId="{8CCAB9B6-B435-DB44-903C-3E751C54F370}" srcOrd="3" destOrd="0" parTransId="{5D026816-DF53-7143-B028-1860752AED91}" sibTransId="{41B393A9-65F6-7A41-BF12-96AC4D38B6CA}"/>
    <dgm:cxn modelId="{80EDF3FA-BDE7-D149-A97D-BAB95ACBF92C}" srcId="{B073990F-601F-4946-BFFC-B1CBF3A8352A}" destId="{D431F036-974F-1A42-BEB1-AF372DEFB90A}" srcOrd="6" destOrd="0" parTransId="{5586C273-0356-B948-AB18-F09D4A217A7D}" sibTransId="{26400118-36B9-6747-9296-5C47AB856735}"/>
    <dgm:cxn modelId="{E8D37D5D-0579-904E-914A-7D8AC8F24428}" type="presOf" srcId="{44497CB3-F52C-D84C-A3AF-6FDC25E4CD5B}" destId="{C66C2EF9-C92F-7E46-915A-90AE3AFDF30C}" srcOrd="0" destOrd="0" presId="urn:microsoft.com/office/officeart/2005/8/layout/default"/>
    <dgm:cxn modelId="{F9B9C836-2ED4-9745-94E6-54147A71A0EF}" srcId="{B073990F-601F-4946-BFFC-B1CBF3A8352A}" destId="{2DD1D7CE-A870-C449-B84A-98F7004EB881}" srcOrd="5" destOrd="0" parTransId="{FD563CA1-750C-CF42-A1B2-DB51345365AE}" sibTransId="{DBAD5517-DFD8-494A-9B94-14B97A1EE2B9}"/>
    <dgm:cxn modelId="{EDDB4BDA-1042-B746-8C6B-3C0E9424D91E}" type="presOf" srcId="{8CCAB9B6-B435-DB44-903C-3E751C54F370}" destId="{72913B2D-B033-9346-96FC-3087D3E28089}" srcOrd="0" destOrd="0" presId="urn:microsoft.com/office/officeart/2005/8/layout/default"/>
    <dgm:cxn modelId="{A66082FE-F73A-D649-8412-848BCC4A66F3}" srcId="{B073990F-601F-4946-BFFC-B1CBF3A8352A}" destId="{04B16441-85DE-294D-A905-A3F35704BF22}" srcOrd="0" destOrd="0" parTransId="{00FBB7CD-AFC7-9D45-A181-FC5233DB7766}" sibTransId="{7A7F5241-A8CA-3C41-B704-FEB332648B68}"/>
    <dgm:cxn modelId="{A435E431-8362-A24B-B2A5-8E819CF058FB}" type="presOf" srcId="{70474338-5DBC-9D4A-A596-534703EC8B34}" destId="{35A88C37-FD8A-304A-805B-922FA6A9D190}" srcOrd="0" destOrd="0" presId="urn:microsoft.com/office/officeart/2005/8/layout/default"/>
    <dgm:cxn modelId="{BEE53AD2-8D92-934A-8916-F76971300CD6}" type="presParOf" srcId="{2B745D0F-BCD2-6540-8F31-A64EAE1ADA3E}" destId="{02A44D2E-E10E-4D47-80CF-E0A4E7CBFF35}" srcOrd="0" destOrd="0" presId="urn:microsoft.com/office/officeart/2005/8/layout/default"/>
    <dgm:cxn modelId="{8978C97E-B835-5745-9F50-75C06042DC1E}" type="presParOf" srcId="{2B745D0F-BCD2-6540-8F31-A64EAE1ADA3E}" destId="{B19A1FA2-012B-434E-B386-50FCC37160FB}" srcOrd="1" destOrd="0" presId="urn:microsoft.com/office/officeart/2005/8/layout/default"/>
    <dgm:cxn modelId="{B3B92FAD-B974-0F48-A383-724920C30AE5}" type="presParOf" srcId="{2B745D0F-BCD2-6540-8F31-A64EAE1ADA3E}" destId="{35A88C37-FD8A-304A-805B-922FA6A9D190}" srcOrd="2" destOrd="0" presId="urn:microsoft.com/office/officeart/2005/8/layout/default"/>
    <dgm:cxn modelId="{BA15F59D-C089-B648-AEAD-912D5A41FEA7}" type="presParOf" srcId="{2B745D0F-BCD2-6540-8F31-A64EAE1ADA3E}" destId="{0901A41C-9618-4544-9DC0-850C18B8554A}" srcOrd="3" destOrd="0" presId="urn:microsoft.com/office/officeart/2005/8/layout/default"/>
    <dgm:cxn modelId="{6FE6EE2A-B66A-0146-9120-DB0C5220C59D}" type="presParOf" srcId="{2B745D0F-BCD2-6540-8F31-A64EAE1ADA3E}" destId="{C66C2EF9-C92F-7E46-915A-90AE3AFDF30C}" srcOrd="4" destOrd="0" presId="urn:microsoft.com/office/officeart/2005/8/layout/default"/>
    <dgm:cxn modelId="{A589EA24-C8AA-F24D-A905-8D18424E044D}" type="presParOf" srcId="{2B745D0F-BCD2-6540-8F31-A64EAE1ADA3E}" destId="{173AB077-FE53-F649-B54D-06C0B80502EA}" srcOrd="5" destOrd="0" presId="urn:microsoft.com/office/officeart/2005/8/layout/default"/>
    <dgm:cxn modelId="{40AF4DB7-9C8C-6E4A-A4B5-92AE49FEBC01}" type="presParOf" srcId="{2B745D0F-BCD2-6540-8F31-A64EAE1ADA3E}" destId="{72913B2D-B033-9346-96FC-3087D3E28089}" srcOrd="6" destOrd="0" presId="urn:microsoft.com/office/officeart/2005/8/layout/default"/>
    <dgm:cxn modelId="{D1A2FAB0-83F1-D142-9867-02E9B8660209}" type="presParOf" srcId="{2B745D0F-BCD2-6540-8F31-A64EAE1ADA3E}" destId="{A67C4068-C59C-D841-B6B6-A9A3587B4D26}" srcOrd="7" destOrd="0" presId="urn:microsoft.com/office/officeart/2005/8/layout/default"/>
    <dgm:cxn modelId="{9BDFC977-1D88-EA4D-A821-06A9ED953263}" type="presParOf" srcId="{2B745D0F-BCD2-6540-8F31-A64EAE1ADA3E}" destId="{29D03454-DBF5-A24D-85C4-64F28D224B69}" srcOrd="8" destOrd="0" presId="urn:microsoft.com/office/officeart/2005/8/layout/default"/>
    <dgm:cxn modelId="{BF95BA94-7DE0-A54D-AC05-5F05923D94A2}" type="presParOf" srcId="{2B745D0F-BCD2-6540-8F31-A64EAE1ADA3E}" destId="{1683B347-CAF5-2543-A0AA-3BF0E0EBB65A}" srcOrd="9" destOrd="0" presId="urn:microsoft.com/office/officeart/2005/8/layout/default"/>
    <dgm:cxn modelId="{DABC5540-1BC7-1545-BD6C-CBD511E25D69}" type="presParOf" srcId="{2B745D0F-BCD2-6540-8F31-A64EAE1ADA3E}" destId="{F240D5EB-D752-944B-9B8D-8F48F2241865}" srcOrd="10" destOrd="0" presId="urn:microsoft.com/office/officeart/2005/8/layout/default"/>
    <dgm:cxn modelId="{465C682B-8E89-7F4A-996B-705F322D967A}" type="presParOf" srcId="{2B745D0F-BCD2-6540-8F31-A64EAE1ADA3E}" destId="{A33695CB-78E7-FC48-A9A5-91188589B30B}" srcOrd="11" destOrd="0" presId="urn:microsoft.com/office/officeart/2005/8/layout/default"/>
    <dgm:cxn modelId="{0A26F5EF-A8C4-6A45-A902-A95A5F93E91A}" type="presParOf" srcId="{2B745D0F-BCD2-6540-8F31-A64EAE1ADA3E}" destId="{1ED82D04-785A-9C46-874C-F38B55BC84B0}" srcOrd="12" destOrd="0" presId="urn:microsoft.com/office/officeart/2005/8/layout/default"/>
    <dgm:cxn modelId="{624CCE7E-8A12-C24D-B7BD-8368B92826DB}" type="presParOf" srcId="{2B745D0F-BCD2-6540-8F31-A64EAE1ADA3E}" destId="{ABD6B5F9-43DD-1D45-8FF9-23D097FEC17C}" srcOrd="13" destOrd="0" presId="urn:microsoft.com/office/officeart/2005/8/layout/default"/>
    <dgm:cxn modelId="{AC9FC1FC-A52B-2A4C-8071-C4CB56FA5CCE}" type="presParOf" srcId="{2B745D0F-BCD2-6540-8F31-A64EAE1ADA3E}" destId="{E8DB1E13-7423-9A4E-876A-6501F392245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02768-6630-B54B-BD38-ED96E31C1F64}">
      <dsp:nvSpPr>
        <dsp:cNvPr id="0" name=""/>
        <dsp:cNvSpPr/>
      </dsp:nvSpPr>
      <dsp:spPr>
        <a:xfrm>
          <a:off x="0" y="0"/>
          <a:ext cx="4682854" cy="369671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Hypertension patients : 200 million</a:t>
          </a:r>
          <a:endParaRPr lang="en-US" sz="1800" b="1" kern="1200" dirty="0"/>
        </a:p>
      </dsp:txBody>
      <dsp:txXfrm>
        <a:off x="1523098" y="184835"/>
        <a:ext cx="1636657" cy="554507"/>
      </dsp:txXfrm>
    </dsp:sp>
    <dsp:sp modelId="{1DD26A14-563C-C34E-9AC2-490ABC96E642}">
      <dsp:nvSpPr>
        <dsp:cNvPr id="0" name=""/>
        <dsp:cNvSpPr/>
      </dsp:nvSpPr>
      <dsp:spPr>
        <a:xfrm>
          <a:off x="944475" y="1000909"/>
          <a:ext cx="3088164" cy="2619078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Treatment 50 million (25%)</a:t>
          </a:r>
          <a:endParaRPr lang="en-US" sz="1800" b="1" kern="1200" dirty="0"/>
        </a:p>
      </dsp:txBody>
      <dsp:txXfrm>
        <a:off x="1769015" y="1164601"/>
        <a:ext cx="1439084" cy="491077"/>
      </dsp:txXfrm>
    </dsp:sp>
    <dsp:sp modelId="{F6629027-2C29-294A-9EDE-863A2B6AFA33}">
      <dsp:nvSpPr>
        <dsp:cNvPr id="0" name=""/>
        <dsp:cNvSpPr/>
      </dsp:nvSpPr>
      <dsp:spPr>
        <a:xfrm>
          <a:off x="1564377" y="1987577"/>
          <a:ext cx="1848359" cy="156992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Blood pressure control - 20 million (10%)</a:t>
          </a:r>
          <a:endParaRPr lang="en-US" sz="1800" b="1" kern="1200" dirty="0"/>
        </a:p>
      </dsp:txBody>
      <dsp:txXfrm>
        <a:off x="1835063" y="2380057"/>
        <a:ext cx="1306987" cy="784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EC15E-1FC9-364F-A871-EE57F0D107C6}">
      <dsp:nvSpPr>
        <dsp:cNvPr id="0" name=""/>
        <dsp:cNvSpPr/>
      </dsp:nvSpPr>
      <dsp:spPr>
        <a:xfrm>
          <a:off x="3239013" y="5090"/>
          <a:ext cx="4863058" cy="946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charset="0"/>
              <a:ea typeface="Calibri" charset="0"/>
              <a:cs typeface="Calibri" charset="0"/>
            </a:rPr>
            <a:t>Average population of district – 2 million 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charset="0"/>
              <a:ea typeface="Calibri" charset="0"/>
              <a:cs typeface="Calibri" charset="0"/>
            </a:rPr>
            <a:t>Population above 30 years – 1 million</a:t>
          </a:r>
          <a:endParaRPr lang="en-US" sz="20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3266731" y="32808"/>
        <a:ext cx="4807622" cy="890934"/>
      </dsp:txXfrm>
    </dsp:sp>
    <dsp:sp modelId="{4BF785F4-B242-9E49-A44B-62608D848C68}">
      <dsp:nvSpPr>
        <dsp:cNvPr id="0" name=""/>
        <dsp:cNvSpPr/>
      </dsp:nvSpPr>
      <dsp:spPr>
        <a:xfrm rot="5400000">
          <a:off x="5493098" y="975120"/>
          <a:ext cx="354889" cy="4258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5542783" y="1010609"/>
        <a:ext cx="255520" cy="248422"/>
      </dsp:txXfrm>
    </dsp:sp>
    <dsp:sp modelId="{35270BE5-BBA2-9C45-8E90-3BEC0A2A66DC}">
      <dsp:nvSpPr>
        <dsp:cNvPr id="0" name=""/>
        <dsp:cNvSpPr/>
      </dsp:nvSpPr>
      <dsp:spPr>
        <a:xfrm>
          <a:off x="3777801" y="1424646"/>
          <a:ext cx="3785482" cy="946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charset="0"/>
              <a:ea typeface="Calibri" charset="0"/>
              <a:cs typeface="Calibri" charset="0"/>
            </a:rPr>
            <a:t>Number of hypertension patients (25%) – 2,50,000 </a:t>
          </a:r>
          <a:endParaRPr lang="en-US" sz="20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3805519" y="1452364"/>
        <a:ext cx="3730046" cy="890934"/>
      </dsp:txXfrm>
    </dsp:sp>
    <dsp:sp modelId="{8CD343C5-9462-6846-919C-C9F83B67EEBB}">
      <dsp:nvSpPr>
        <dsp:cNvPr id="0" name=""/>
        <dsp:cNvSpPr/>
      </dsp:nvSpPr>
      <dsp:spPr>
        <a:xfrm rot="5400000">
          <a:off x="5493098" y="2394676"/>
          <a:ext cx="354889" cy="4258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5542783" y="2430165"/>
        <a:ext cx="255520" cy="248422"/>
      </dsp:txXfrm>
    </dsp:sp>
    <dsp:sp modelId="{B0C6448E-7DCC-3043-A57E-1E3FFEC7D538}">
      <dsp:nvSpPr>
        <dsp:cNvPr id="0" name=""/>
        <dsp:cNvSpPr/>
      </dsp:nvSpPr>
      <dsp:spPr>
        <a:xfrm>
          <a:off x="3777801" y="2844202"/>
          <a:ext cx="3785482" cy="946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charset="0"/>
              <a:ea typeface="Calibri" charset="0"/>
              <a:cs typeface="Calibri" charset="0"/>
            </a:rPr>
            <a:t>Number of hypertension patients who are aware after screening (70%)- 1,75,000</a:t>
          </a:r>
          <a:endParaRPr lang="en-US" sz="20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3805519" y="2871920"/>
        <a:ext cx="3730046" cy="890934"/>
      </dsp:txXfrm>
    </dsp:sp>
    <dsp:sp modelId="{DAA4AA11-54D5-2F43-956A-9C7399B04913}">
      <dsp:nvSpPr>
        <dsp:cNvPr id="0" name=""/>
        <dsp:cNvSpPr/>
      </dsp:nvSpPr>
      <dsp:spPr>
        <a:xfrm rot="5400000">
          <a:off x="5493098" y="3814232"/>
          <a:ext cx="354889" cy="4258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5542783" y="3849721"/>
        <a:ext cx="255520" cy="248422"/>
      </dsp:txXfrm>
    </dsp:sp>
    <dsp:sp modelId="{6E69336C-BF6D-4847-B0CD-F9CE5130F6AA}">
      <dsp:nvSpPr>
        <dsp:cNvPr id="0" name=""/>
        <dsp:cNvSpPr/>
      </dsp:nvSpPr>
      <dsp:spPr>
        <a:xfrm>
          <a:off x="3777801" y="4263758"/>
          <a:ext cx="3785482" cy="946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Calibri" charset="0"/>
              <a:ea typeface="Calibri" charset="0"/>
              <a:cs typeface="Calibri" charset="0"/>
            </a:rPr>
            <a:t>Number of patients seeking treatment in public sector (35%) – 62,000  </a:t>
          </a:r>
          <a:endParaRPr lang="en-US" sz="20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3805519" y="4291476"/>
        <a:ext cx="3730046" cy="890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44D2E-E10E-4D47-80CF-E0A4E7CBFF35}">
      <dsp:nvSpPr>
        <dsp:cNvPr id="0" name=""/>
        <dsp:cNvSpPr/>
      </dsp:nvSpPr>
      <dsp:spPr>
        <a:xfrm>
          <a:off x="1351810" y="1078"/>
          <a:ext cx="2736072" cy="1641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charset="0"/>
              <a:ea typeface="Calibri" charset="0"/>
              <a:cs typeface="Calibri" charset="0"/>
            </a:rPr>
            <a:t>Protocol options at national level - 3 drugs for management in primary care</a:t>
          </a:r>
        </a:p>
      </dsp:txBody>
      <dsp:txXfrm>
        <a:off x="1351810" y="1078"/>
        <a:ext cx="2736072" cy="1641643"/>
      </dsp:txXfrm>
    </dsp:sp>
    <dsp:sp modelId="{35A88C37-FD8A-304A-805B-922FA6A9D190}">
      <dsp:nvSpPr>
        <dsp:cNvPr id="0" name=""/>
        <dsp:cNvSpPr/>
      </dsp:nvSpPr>
      <dsp:spPr>
        <a:xfrm>
          <a:off x="4361490" y="1078"/>
          <a:ext cx="2736072" cy="1641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charset="0"/>
              <a:ea typeface="Calibri" charset="0"/>
              <a:cs typeface="Calibri" charset="0"/>
            </a:rPr>
            <a:t>Procurement of protocol medications </a:t>
          </a:r>
        </a:p>
      </dsp:txBody>
      <dsp:txXfrm>
        <a:off x="4361490" y="1078"/>
        <a:ext cx="2736072" cy="1641643"/>
      </dsp:txXfrm>
    </dsp:sp>
    <dsp:sp modelId="{C66C2EF9-C92F-7E46-915A-90AE3AFDF30C}">
      <dsp:nvSpPr>
        <dsp:cNvPr id="0" name=""/>
        <dsp:cNvSpPr/>
      </dsp:nvSpPr>
      <dsp:spPr>
        <a:xfrm>
          <a:off x="7371170" y="1078"/>
          <a:ext cx="2736072" cy="1641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charset="0"/>
              <a:ea typeface="Calibri" charset="0"/>
              <a:cs typeface="Calibri" charset="0"/>
            </a:rPr>
            <a:t>Procurement of good quality BP monitors</a:t>
          </a:r>
        </a:p>
      </dsp:txBody>
      <dsp:txXfrm>
        <a:off x="7371170" y="1078"/>
        <a:ext cx="2736072" cy="1641643"/>
      </dsp:txXfrm>
    </dsp:sp>
    <dsp:sp modelId="{72913B2D-B033-9346-96FC-3087D3E28089}">
      <dsp:nvSpPr>
        <dsp:cNvPr id="0" name=""/>
        <dsp:cNvSpPr/>
      </dsp:nvSpPr>
      <dsp:spPr>
        <a:xfrm>
          <a:off x="1351810" y="1916329"/>
          <a:ext cx="2736072" cy="164164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charset="0"/>
              <a:ea typeface="Calibri" charset="0"/>
              <a:cs typeface="Calibri" charset="0"/>
            </a:rPr>
            <a:t>Capacity building of all cadres </a:t>
          </a:r>
        </a:p>
      </dsp:txBody>
      <dsp:txXfrm>
        <a:off x="1351810" y="1916329"/>
        <a:ext cx="2736072" cy="1641643"/>
      </dsp:txXfrm>
    </dsp:sp>
    <dsp:sp modelId="{29D03454-DBF5-A24D-85C4-64F28D224B69}">
      <dsp:nvSpPr>
        <dsp:cNvPr id="0" name=""/>
        <dsp:cNvSpPr/>
      </dsp:nvSpPr>
      <dsp:spPr>
        <a:xfrm>
          <a:off x="4361490" y="1916329"/>
          <a:ext cx="2736072" cy="164164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charset="0"/>
              <a:ea typeface="Calibri" charset="0"/>
              <a:cs typeface="Calibri" charset="0"/>
            </a:rPr>
            <a:t>Dedicated staff at facility level - District/CHC/PHC </a:t>
          </a:r>
        </a:p>
      </dsp:txBody>
      <dsp:txXfrm>
        <a:off x="4361490" y="1916329"/>
        <a:ext cx="2736072" cy="1641643"/>
      </dsp:txXfrm>
    </dsp:sp>
    <dsp:sp modelId="{F240D5EB-D752-944B-9B8D-8F48F2241865}">
      <dsp:nvSpPr>
        <dsp:cNvPr id="0" name=""/>
        <dsp:cNvSpPr/>
      </dsp:nvSpPr>
      <dsp:spPr>
        <a:xfrm>
          <a:off x="7371170" y="1916329"/>
          <a:ext cx="2736072" cy="164164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charset="0"/>
              <a:ea typeface="Calibri" charset="0"/>
              <a:cs typeface="Calibri" charset="0"/>
            </a:rPr>
            <a:t>Community based approaches involving health workers</a:t>
          </a:r>
        </a:p>
      </dsp:txBody>
      <dsp:txXfrm>
        <a:off x="7371170" y="1916329"/>
        <a:ext cx="2736072" cy="1641643"/>
      </dsp:txXfrm>
    </dsp:sp>
    <dsp:sp modelId="{1ED82D04-785A-9C46-874C-F38B55BC84B0}">
      <dsp:nvSpPr>
        <dsp:cNvPr id="0" name=""/>
        <dsp:cNvSpPr/>
      </dsp:nvSpPr>
      <dsp:spPr>
        <a:xfrm>
          <a:off x="2856650" y="3831580"/>
          <a:ext cx="2736072" cy="164164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charset="0"/>
              <a:ea typeface="Calibri" charset="0"/>
              <a:cs typeface="Calibri" charset="0"/>
            </a:rPr>
            <a:t>Monitoring systems -  cohort monitoring and mechanism to recall drop outs</a:t>
          </a:r>
        </a:p>
      </dsp:txBody>
      <dsp:txXfrm>
        <a:off x="2856650" y="3831580"/>
        <a:ext cx="2736072" cy="1641643"/>
      </dsp:txXfrm>
    </dsp:sp>
    <dsp:sp modelId="{E8DB1E13-7423-9A4E-876A-6501F3922453}">
      <dsp:nvSpPr>
        <dsp:cNvPr id="0" name=""/>
        <dsp:cNvSpPr/>
      </dsp:nvSpPr>
      <dsp:spPr>
        <a:xfrm>
          <a:off x="5866330" y="3831580"/>
          <a:ext cx="2736072" cy="164164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charset="0"/>
              <a:ea typeface="Calibri" charset="0"/>
              <a:cs typeface="Calibri" charset="0"/>
            </a:rPr>
            <a:t>Supervision and reviews - Consultants / Treatment supervisors</a:t>
          </a:r>
        </a:p>
      </dsp:txBody>
      <dsp:txXfrm>
        <a:off x="5866330" y="3831580"/>
        <a:ext cx="2736072" cy="1641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B0838-FB94-5B41-9EC8-D21169FC58E9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75978-839D-194C-A24A-38A5441B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5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1936D-BF25-4479-8DB1-7E4504F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54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1936D-BF25-4479-8DB1-7E4504F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5057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1936D-BF25-4479-8DB1-7E4504F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513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1936D-BF25-4479-8DB1-7E4504F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4359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1936D-BF25-4479-8DB1-7E4504F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203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1936D-BF25-4479-8DB1-7E4504F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798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1936D-BF25-4479-8DB1-7E4504F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14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1936D-BF25-4479-8DB1-7E4504FB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395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9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8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0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4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27EB4A-AD5A-804D-B6FE-F8E61EB0978F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817A0F-8417-DF49-9527-A61BD1DF9CA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21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4" r:id="rId18"/>
    <p:sldLayoutId id="2147483715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33068"/>
            <a:ext cx="10058400" cy="356616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India Hypertension Control (Management) Initiative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346531"/>
            <a:ext cx="10058400" cy="197911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cap="none" dirty="0" err="1" smtClean="0"/>
              <a:t>Dr</a:t>
            </a:r>
            <a:r>
              <a:rPr lang="en-US" sz="2800" b="1" cap="none" dirty="0" smtClean="0"/>
              <a:t> Prabhdeep Kaur, Scientist E and Head of NCD Division, ICMR-NIE, Chennai</a:t>
            </a:r>
          </a:p>
          <a:p>
            <a:r>
              <a:rPr lang="en-US" sz="2800" b="1" cap="none" dirty="0" smtClean="0"/>
              <a:t>On Behalf of the Project Partners </a:t>
            </a:r>
          </a:p>
          <a:p>
            <a:r>
              <a:rPr lang="en-US" sz="2800" b="1" cap="none" dirty="0" smtClean="0"/>
              <a:t>Partners – ICMR, WHO, NPCDCS program, State Governments and Vital Strategies- Resolve to Save lives, USA</a:t>
            </a:r>
            <a:endParaRPr lang="en-US" sz="2800" b="1" cap="none" dirty="0"/>
          </a:p>
        </p:txBody>
      </p:sp>
    </p:spTree>
    <p:extLst>
      <p:ext uri="{BB962C8B-B14F-4D97-AF65-F5344CB8AC3E}">
        <p14:creationId xmlns:p14="http://schemas.microsoft.com/office/powerpoint/2010/main" val="11985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1BE99A9D-3A9D-49B8-A2C5-4B866DDF0F17}"/>
              </a:ext>
            </a:extLst>
          </p:cNvPr>
          <p:cNvSpPr txBox="1">
            <a:spLocks/>
          </p:cNvSpPr>
          <p:nvPr/>
        </p:nvSpPr>
        <p:spPr>
          <a:xfrm>
            <a:off x="670044" y="212945"/>
            <a:ext cx="10634596" cy="701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Punjab, MP and Kerala – Patient Registrations </a:t>
            </a:r>
            <a:endParaRPr lang="en-IN" sz="3200" b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39405"/>
              </p:ext>
            </p:extLst>
          </p:nvPr>
        </p:nvGraphicFramePr>
        <p:xfrm>
          <a:off x="2086677" y="914402"/>
          <a:ext cx="7801330" cy="56971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5677"/>
                <a:gridCol w="1911519"/>
                <a:gridCol w="1940629"/>
                <a:gridCol w="2173505"/>
              </a:tblGrid>
              <a:tr h="847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States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Name of Districts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Initiation of IHMI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Total number of registrations till 30 Sep 2018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Punjab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Gurdaspur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Jan-18</a:t>
                      </a:r>
                      <a:endParaRPr lang="fi-FI" sz="1800" b="0" i="0" u="none" strike="noStrike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</a:rPr>
                        <a:t>5,459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Pathankot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Jan-18</a:t>
                      </a:r>
                      <a:endParaRPr lang="fi-FI" sz="1800" b="0" i="0" u="none" strike="noStrike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1,919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Hoshiarpur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Jan-18</a:t>
                      </a:r>
                      <a:endParaRPr lang="fi-FI" sz="1800" b="0" i="0" u="none" strike="noStrike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</a:rPr>
                        <a:t>8,191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Bathinda</a:t>
                      </a:r>
                      <a:endParaRPr lang="en-US" sz="1800" b="0" i="0" u="none" strike="noStrike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Jan-18</a:t>
                      </a:r>
                      <a:endParaRPr lang="fi-FI" sz="1800" b="0" i="0" u="none" strike="noStrike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3,050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Mansa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Jan-18</a:t>
                      </a:r>
                      <a:endParaRPr lang="fi-FI" sz="1800" b="0" i="0" u="none" strike="noStrike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2,510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Total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u="none" strike="noStrike" dirty="0">
                          <a:effectLst/>
                        </a:rPr>
                        <a:t> </a:t>
                      </a:r>
                      <a:endParaRPr lang="sk-SK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u="none" strike="noStrike" dirty="0">
                          <a:effectLst/>
                        </a:rPr>
                        <a:t> </a:t>
                      </a:r>
                      <a:endParaRPr lang="sk-SK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21,129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Madhya Pradesh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Bhopal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Apr-18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 dirty="0">
                          <a:effectLst/>
                        </a:rPr>
                        <a:t>2,605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Chhindwara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Apr-18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4,606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Ratlam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Apr-18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2,228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Total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u="none" strike="noStrike" dirty="0">
                          <a:effectLst/>
                        </a:rPr>
                        <a:t> 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u="none" strike="noStrike" dirty="0">
                          <a:effectLst/>
                        </a:rPr>
                        <a:t> 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</a:rPr>
                        <a:t>9,439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56631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Thiruvananthapuram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May-18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13,292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Kannur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Jun-18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22,745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Wayanad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 dirty="0">
                          <a:effectLst/>
                        </a:rPr>
                        <a:t>Jun-18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4,428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Thrissur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u="none" strike="noStrike">
                          <a:effectLst/>
                        </a:rPr>
                        <a:t>Jun-18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u="none" strike="noStrike">
                          <a:effectLst/>
                        </a:rPr>
                        <a:t>18,112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u="none" strike="noStrike" dirty="0">
                          <a:effectLst/>
                        </a:rPr>
                        <a:t> 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b="1" u="none" strike="noStrike" dirty="0">
                          <a:effectLst/>
                        </a:rPr>
                        <a:t> 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</a:rPr>
                        <a:t>58,577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  <a:tr h="2855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89,145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275" marR="5275" marT="52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5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166480"/>
              </p:ext>
            </p:extLst>
          </p:nvPr>
        </p:nvGraphicFramePr>
        <p:xfrm>
          <a:off x="162837" y="1014608"/>
          <a:ext cx="11887201" cy="493483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30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9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73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7215">
                <a:tc>
                  <a:txBody>
                    <a:bodyPr/>
                    <a:lstStyle/>
                    <a:p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Achievement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Lessons</a:t>
                      </a:r>
                      <a:r>
                        <a:rPr lang="en-US" sz="2000" baseline="0" dirty="0"/>
                        <a:t> learnt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072">
                <a:tc>
                  <a:txBody>
                    <a:bodyPr/>
                    <a:lstStyle/>
                    <a:p>
                      <a:r>
                        <a:rPr lang="en-US" sz="2000" dirty="0"/>
                        <a:t>Drug/dosage specific protocol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Protocol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finalised</a:t>
                      </a:r>
                      <a:r>
                        <a:rPr lang="en-US" sz="2000" baseline="0" dirty="0"/>
                        <a:t> in the </a:t>
                      </a:r>
                      <a:r>
                        <a:rPr lang="en-US" sz="2000" dirty="0"/>
                        <a:t>State</a:t>
                      </a:r>
                      <a:r>
                        <a:rPr lang="en-US" sz="2000" baseline="0" dirty="0"/>
                        <a:t> consensus meetings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State experts/doctors from district hospitals/CHC - Drug specific protocols useful and simple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Possible to achieve consensus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Acceptability </a:t>
                      </a:r>
                      <a:r>
                        <a:rPr lang="en-US" sz="2000" dirty="0"/>
                        <a:t>and </a:t>
                      </a:r>
                      <a:r>
                        <a:rPr lang="en-US" sz="2000" dirty="0" smtClean="0"/>
                        <a:t>effectiveness to be determined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7717">
                <a:tc>
                  <a:txBody>
                    <a:bodyPr/>
                    <a:lstStyle/>
                    <a:p>
                      <a:r>
                        <a:rPr lang="en-US" sz="2000" dirty="0"/>
                        <a:t>Availability</a:t>
                      </a:r>
                      <a:r>
                        <a:rPr lang="en-US" sz="2000" baseline="0" dirty="0"/>
                        <a:t> of adequate drugs as per protocol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States willing for procurement as per protocols 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Inadequate medicines</a:t>
                      </a:r>
                      <a:r>
                        <a:rPr lang="en-US" sz="2000" baseline="0" dirty="0"/>
                        <a:t> due to lack of forecasting and delay in </a:t>
                      </a:r>
                      <a:r>
                        <a:rPr lang="en-US" sz="2000" baseline="0" dirty="0" smtClean="0"/>
                        <a:t>procurements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5072">
                <a:tc>
                  <a:txBody>
                    <a:bodyPr/>
                    <a:lstStyle/>
                    <a:p>
                      <a:r>
                        <a:rPr lang="en-US" sz="2000" dirty="0"/>
                        <a:t>Blood pressure monitoring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Local procurement being done in many facilities after</a:t>
                      </a:r>
                      <a:r>
                        <a:rPr lang="en-US" sz="2000" baseline="0" dirty="0"/>
                        <a:t> starting the project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Lack of good quality monitors in</a:t>
                      </a:r>
                      <a:r>
                        <a:rPr lang="en-US" sz="2000" baseline="0" dirty="0"/>
                        <a:t> most</a:t>
                      </a:r>
                      <a:r>
                        <a:rPr lang="en-US" sz="2000" dirty="0"/>
                        <a:t> facilities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Many patients who enter health facilities do not get BP measured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Recording of BP inaccurately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4357"/>
            <a:ext cx="11624153" cy="8602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E</a:t>
            </a:r>
            <a:r>
              <a:rPr lang="en-US" b="1" smtClean="0"/>
              <a:t>xperience </a:t>
            </a:r>
            <a:r>
              <a:rPr lang="en-US" b="1" dirty="0"/>
              <a:t>in first 6 </a:t>
            </a:r>
            <a:r>
              <a:rPr lang="en-US" b="1"/>
              <a:t>months </a:t>
            </a:r>
            <a:r>
              <a:rPr lang="en-US" b="1" smtClean="0"/>
              <a:t>: </a:t>
            </a:r>
            <a:r>
              <a:rPr lang="en-US" b="1" smtClean="0"/>
              <a:t>Drugs </a:t>
            </a:r>
            <a:r>
              <a:rPr lang="en-US" b="1" dirty="0"/>
              <a:t>and BP monitors</a:t>
            </a:r>
          </a:p>
        </p:txBody>
      </p:sp>
    </p:spTree>
    <p:extLst>
      <p:ext uri="{BB962C8B-B14F-4D97-AF65-F5344CB8AC3E}">
        <p14:creationId xmlns:p14="http://schemas.microsoft.com/office/powerpoint/2010/main" val="18830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in BP monitor at district and sub district hospitals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3"/>
          <a:stretch/>
        </p:blipFill>
        <p:spPr>
          <a:xfrm>
            <a:off x="964504" y="1903955"/>
            <a:ext cx="3671379" cy="4377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60" y="1903955"/>
            <a:ext cx="5636711" cy="42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836977"/>
              </p:ext>
            </p:extLst>
          </p:nvPr>
        </p:nvGraphicFramePr>
        <p:xfrm>
          <a:off x="516460" y="1362162"/>
          <a:ext cx="11338083" cy="5242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03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54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86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Achievement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Lessons</a:t>
                      </a:r>
                      <a:r>
                        <a:rPr lang="en-US" sz="2000" baseline="0" dirty="0"/>
                        <a:t> learnt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Human resources in health facilities 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NPCDCS</a:t>
                      </a:r>
                      <a:r>
                        <a:rPr lang="en-US" sz="2000" baseline="0" dirty="0"/>
                        <a:t> staff available in majority of the district hospitals and CHC - played key role in operationalizing the program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NPCDCS staff either not recruited or diverted to other departments in many facilities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No</a:t>
                      </a:r>
                      <a:r>
                        <a:rPr lang="en-US" sz="2000" baseline="0" dirty="0"/>
                        <a:t> dedicated staff in PHC, heavy workload</a:t>
                      </a:r>
                      <a:endParaRPr lang="en-US" sz="2000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Patient flow and team based care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Patient</a:t>
                      </a:r>
                      <a:r>
                        <a:rPr lang="en-US" sz="2000" baseline="0" dirty="0"/>
                        <a:t> flow streamlined in some facilities to ensure all patients have BP checked and card entry made by nurse </a:t>
                      </a:r>
                      <a:endParaRPr lang="en-US" sz="2000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aseline="0" dirty="0"/>
                        <a:t>Non-implementation of opportunistic screening in many NCD clinics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aseline="0" dirty="0"/>
                        <a:t>Limited coordination between staff in NCD clinic and doctors – not all patients seen by NCD nurse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Patient-centered</a:t>
                      </a:r>
                      <a:r>
                        <a:rPr lang="en-US" sz="2000" baseline="0" dirty="0"/>
                        <a:t> care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aseline="0" dirty="0"/>
                        <a:t>Order issued for 30-day prescription and implemented in most project districts </a:t>
                      </a:r>
                      <a:endParaRPr lang="en-US" sz="2000" dirty="0"/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Decentralization to provide</a:t>
                      </a:r>
                      <a:r>
                        <a:rPr lang="en-US" sz="2000" baseline="0" dirty="0"/>
                        <a:t> medicines at sub-center level for patients with controlled BP - yet to be operationalized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11168063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Human </a:t>
            </a:r>
            <a:r>
              <a:rPr lang="en-US" b="1" dirty="0"/>
              <a:t>resources and service </a:t>
            </a:r>
            <a:r>
              <a:rPr lang="en-US" b="1" dirty="0" smtClean="0"/>
              <a:t>delivery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25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61416"/>
              </p:ext>
            </p:extLst>
          </p:nvPr>
        </p:nvGraphicFramePr>
        <p:xfrm>
          <a:off x="381014" y="1277655"/>
          <a:ext cx="11341086" cy="521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365" y="112734"/>
            <a:ext cx="11168063" cy="116492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High prevalence poses a challenge – </a:t>
            </a:r>
            <a:br>
              <a:rPr lang="en-US" b="1" dirty="0" smtClean="0"/>
            </a:br>
            <a:r>
              <a:rPr lang="en-US" b="1" dirty="0" smtClean="0"/>
              <a:t>Large number patients </a:t>
            </a:r>
            <a:r>
              <a:rPr lang="en-US" b="1" dirty="0"/>
              <a:t>to be treated </a:t>
            </a:r>
            <a:r>
              <a:rPr lang="en-US" b="1" dirty="0" smtClean="0"/>
              <a:t>in a district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18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68033"/>
              </p:ext>
            </p:extLst>
          </p:nvPr>
        </p:nvGraphicFramePr>
        <p:xfrm>
          <a:off x="516460" y="1362162"/>
          <a:ext cx="11168061" cy="4236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64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90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44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Achievement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Lessons</a:t>
                      </a:r>
                      <a:r>
                        <a:rPr lang="en-US" sz="2000" baseline="0" dirty="0"/>
                        <a:t> learnt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Patient monitoring</a:t>
                      </a:r>
                      <a:r>
                        <a:rPr lang="en-US" sz="2000" baseline="0" dirty="0"/>
                        <a:t> systems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 smtClean="0"/>
                        <a:t>Acceptance of tools by service</a:t>
                      </a:r>
                      <a:r>
                        <a:rPr lang="en-US" sz="2000" baseline="0" dirty="0" smtClean="0"/>
                        <a:t> providers</a:t>
                      </a:r>
                      <a:r>
                        <a:rPr lang="en-US" sz="2000" dirty="0" smtClean="0"/>
                        <a:t> – Patient</a:t>
                      </a:r>
                      <a:r>
                        <a:rPr lang="en-US" sz="2000" baseline="0" dirty="0" smtClean="0"/>
                        <a:t> card at the facility level and longitudinal (cohort) register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aseline="0" dirty="0" smtClean="0"/>
                        <a:t>High patient satisfaction 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Need to develop systems for storage and retrieval of cards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High rates of default (&gt;60% in many centers)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Non-involvement of ASHA and ANM for care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Overall monitoring</a:t>
                      </a:r>
                      <a:r>
                        <a:rPr lang="en-US" sz="2000" baseline="0" dirty="0"/>
                        <a:t> and supervision</a:t>
                      </a:r>
                      <a:endParaRPr lang="en-US" sz="2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/>
                        <a:t>CVHO and STS visit</a:t>
                      </a:r>
                      <a:r>
                        <a:rPr lang="en-US" sz="2000" baseline="0" dirty="0"/>
                        <a:t> all health facilities in rotation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aseline="0" dirty="0"/>
                        <a:t>Feedback given to medical officer/district and state officials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aseline="0" dirty="0"/>
                        <a:t>Better visibility of NCD program 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aseline="0" dirty="0"/>
                        <a:t>Lack of ongoing field supervision under NPCDCS, therefore NCD activities not periodically reviewed in the districts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aseline="0" dirty="0"/>
                        <a:t>Low priority in the state level reviews</a:t>
                      </a:r>
                      <a:endParaRPr lang="en-US" sz="2000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11168063" cy="952500"/>
          </a:xfrm>
        </p:spPr>
        <p:txBody>
          <a:bodyPr/>
          <a:lstStyle/>
          <a:p>
            <a:pPr algn="ctr"/>
            <a:r>
              <a:rPr lang="en-US" b="1" dirty="0"/>
              <a:t>Monitoring and supervision</a:t>
            </a:r>
          </a:p>
        </p:txBody>
      </p:sp>
    </p:spTree>
    <p:extLst>
      <p:ext uri="{BB962C8B-B14F-4D97-AF65-F5344CB8AC3E}">
        <p14:creationId xmlns:p14="http://schemas.microsoft.com/office/powerpoint/2010/main" val="7696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286089"/>
              </p:ext>
            </p:extLst>
          </p:nvPr>
        </p:nvGraphicFramePr>
        <p:xfrm>
          <a:off x="263047" y="1144435"/>
          <a:ext cx="11459053" cy="547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5000" y="191935"/>
            <a:ext cx="11557000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Pre requisites for </a:t>
            </a:r>
            <a:r>
              <a:rPr lang="en-US" b="1" dirty="0" smtClean="0"/>
              <a:t>an effective hypertension management 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4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6900" y="6356361"/>
            <a:ext cx="6578599" cy="365125"/>
          </a:xfrm>
        </p:spPr>
        <p:txBody>
          <a:bodyPr/>
          <a:lstStyle/>
          <a:p>
            <a:r>
              <a:rPr lang="en-US" dirty="0"/>
              <a:t>National Health Examination Survey 2014, nationally representative household </a:t>
            </a:r>
            <a:r>
              <a:rPr lang="en-US" dirty="0" smtClean="0"/>
              <a:t>survey, Thailand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782084" y="1859179"/>
          <a:ext cx="11074400" cy="455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53999" y="193892"/>
            <a:ext cx="11404601" cy="124120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What can be accomplished in LMIC : </a:t>
            </a:r>
          </a:p>
          <a:p>
            <a:r>
              <a:rPr lang="en-US" sz="3600" b="1" dirty="0" smtClean="0"/>
              <a:t>Treatment and control of blood pressure, Thailand 2004-14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56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Way forward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 Implementation Research </a:t>
            </a:r>
            <a:r>
              <a:rPr lang="en-US" sz="2400" dirty="0"/>
              <a:t>from the initial 25 districts will help refine the strategies and document the effectiveness of best practices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Project scale up being considered to total of 100 districts 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Aim to cover at least 2 districts per state 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Strengthen the capacity of NCD cell at the state level to replicate the good practices in other districts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National and regional workshops will be planned with the states</a:t>
            </a:r>
          </a:p>
        </p:txBody>
      </p:sp>
    </p:spTree>
    <p:extLst>
      <p:ext uri="{BB962C8B-B14F-4D97-AF65-F5344CB8AC3E}">
        <p14:creationId xmlns:p14="http://schemas.microsoft.com/office/powerpoint/2010/main" val="14669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1"/>
            <a:ext cx="9144000" cy="647178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15000" y="5257800"/>
            <a:ext cx="1752600" cy="1219200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4" name="Oval 3"/>
          <p:cNvSpPr/>
          <p:nvPr/>
        </p:nvSpPr>
        <p:spPr>
          <a:xfrm>
            <a:off x="7912100" y="3098800"/>
            <a:ext cx="1752600" cy="121920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5118100" y="1028700"/>
            <a:ext cx="1752600" cy="1219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474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622300" y="1193800"/>
          <a:ext cx="10998200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92100"/>
            <a:ext cx="11690610" cy="901700"/>
          </a:xfrm>
        </p:spPr>
        <p:txBody>
          <a:bodyPr>
            <a:noAutofit/>
          </a:bodyPr>
          <a:lstStyle/>
          <a:p>
            <a:r>
              <a:rPr lang="en-US" sz="4200" b="1" dirty="0">
                <a:latin typeface="Calibri"/>
                <a:cs typeface="Calibri"/>
              </a:rPr>
              <a:t>India – More People with HTN than Any Other Country</a:t>
            </a:r>
          </a:p>
        </p:txBody>
      </p:sp>
      <p:sp>
        <p:nvSpPr>
          <p:cNvPr id="6" name="Text Box 207"/>
          <p:cNvSpPr txBox="1">
            <a:spLocks noChangeArrowheads="1"/>
          </p:cNvSpPr>
          <p:nvPr/>
        </p:nvSpPr>
        <p:spPr bwMode="auto">
          <a:xfrm>
            <a:off x="622300" y="6559034"/>
            <a:ext cx="4140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en-US" sz="1200" i="1" dirty="0">
                <a:cs typeface="Arial"/>
              </a:rPr>
              <a:t>WHO. Global Status Report on noncommunicable diseases 2014.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338785"/>
            <a:ext cx="430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Top 30 countries, world, 2014</a:t>
            </a:r>
          </a:p>
        </p:txBody>
      </p:sp>
    </p:spTree>
    <p:extLst>
      <p:ext uri="{BB962C8B-B14F-4D97-AF65-F5344CB8AC3E}">
        <p14:creationId xmlns:p14="http://schemas.microsoft.com/office/powerpoint/2010/main" val="3929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397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 smtClean="0"/>
              <a:t>Prevalence of hypertension in various Indian states : DLHS- 4 survey 2012-14</a:t>
            </a:r>
            <a:endParaRPr lang="en-US" sz="42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714500" y="1612900"/>
          <a:ext cx="7797800" cy="510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02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82" y="89605"/>
            <a:ext cx="11323528" cy="13161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India </a:t>
            </a:r>
            <a:r>
              <a:rPr lang="en-US" sz="4700" b="1" dirty="0" smtClean="0">
                <a:latin typeface="Calibri" charset="0"/>
                <a:ea typeface="Calibri" charset="0"/>
                <a:cs typeface="Calibri" charset="0"/>
              </a:rPr>
              <a:t>Hypertension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Control (management)  Initiative – Multi-partner project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06055" y="2721969"/>
          <a:ext cx="4977115" cy="369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62226" y="1971895"/>
            <a:ext cx="5181600" cy="45793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 Strengthen the hypertension treatment component of NPCDCS (national program)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Strategies to improve treatment coverage and blood pressure control</a:t>
            </a:r>
          </a:p>
          <a:p>
            <a:pPr lvl="1"/>
            <a:r>
              <a:rPr lang="en-US" sz="2000" dirty="0" smtClean="0"/>
              <a:t>Standard treatment algorithm</a:t>
            </a:r>
          </a:p>
          <a:p>
            <a:pPr lvl="1"/>
            <a:r>
              <a:rPr lang="en-US" sz="2000" dirty="0" smtClean="0"/>
              <a:t>Capacity building at all levels</a:t>
            </a:r>
          </a:p>
          <a:p>
            <a:pPr lvl="1"/>
            <a:r>
              <a:rPr lang="en-US" sz="2000" dirty="0" smtClean="0"/>
              <a:t>Availability of protocol drugs</a:t>
            </a:r>
          </a:p>
          <a:p>
            <a:pPr lvl="1"/>
            <a:r>
              <a:rPr lang="en-US" sz="2000" dirty="0" smtClean="0"/>
              <a:t>Patient cohort monitoring – robust M&amp;E</a:t>
            </a:r>
          </a:p>
          <a:p>
            <a:pPr lvl="1"/>
            <a:r>
              <a:rPr lang="en-US" sz="2000" dirty="0" smtClean="0"/>
              <a:t>Decentralization for BP measurement and drug dispensing at sub center level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Partners : ICMR, WHO, </a:t>
            </a:r>
            <a:r>
              <a:rPr lang="en-US" sz="2400" dirty="0" err="1" smtClean="0"/>
              <a:t>MoHFW</a:t>
            </a:r>
            <a:r>
              <a:rPr lang="en-US" sz="2400" dirty="0" smtClean="0"/>
              <a:t>, State Governments, Vital Strategies - RSTL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6025" y="1363505"/>
            <a:ext cx="1049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Aim: Increase the blood pressure control from 10% to 30% in the project districts </a:t>
            </a:r>
            <a:r>
              <a:rPr lang="en-US" sz="2000" b="1" smtClean="0"/>
              <a:t>in India by </a:t>
            </a:r>
            <a:r>
              <a:rPr lang="en-US" sz="2000" b="1" dirty="0" smtClean="0"/>
              <a:t>2022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72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130BD044-3B26-452E-93D2-C72D20E05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b="12985"/>
          <a:stretch/>
        </p:blipFill>
        <p:spPr>
          <a:xfrm>
            <a:off x="4199329" y="1335419"/>
            <a:ext cx="3186847" cy="3588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99A9D-3A9D-49B8-A2C5-4B866DDF0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880600" cy="5207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Project districts – 25 districts in five </a:t>
            </a: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states</a:t>
            </a:r>
            <a:endParaRPr lang="en-IN" sz="32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A81ED766-BAF0-49CC-8CC3-FF4A9C825231}"/>
              </a:ext>
            </a:extLst>
          </p:cNvPr>
          <p:cNvCxnSpPr>
            <a:cxnSpLocks/>
          </p:cNvCxnSpPr>
          <p:nvPr/>
        </p:nvCxnSpPr>
        <p:spPr>
          <a:xfrm flipH="1" flipV="1">
            <a:off x="3059525" y="2006647"/>
            <a:ext cx="2021761" cy="209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34A02031-8E76-40B9-8495-C158032EF6FF}"/>
              </a:ext>
            </a:extLst>
          </p:cNvPr>
          <p:cNvCxnSpPr>
            <a:cxnSpLocks/>
          </p:cNvCxnSpPr>
          <p:nvPr/>
        </p:nvCxnSpPr>
        <p:spPr>
          <a:xfrm flipH="1">
            <a:off x="3332761" y="3515293"/>
            <a:ext cx="1442080" cy="309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074957B9-B055-4538-8EA7-94AA4ACBB1CA}"/>
              </a:ext>
            </a:extLst>
          </p:cNvPr>
          <p:cNvCxnSpPr>
            <a:cxnSpLocks/>
          </p:cNvCxnSpPr>
          <p:nvPr/>
        </p:nvCxnSpPr>
        <p:spPr>
          <a:xfrm flipH="1">
            <a:off x="2781914" y="4460054"/>
            <a:ext cx="2389656" cy="1478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96ECF0B9-DC85-4957-B21F-D1DA8A0998F8}"/>
              </a:ext>
            </a:extLst>
          </p:cNvPr>
          <p:cNvCxnSpPr>
            <a:cxnSpLocks/>
          </p:cNvCxnSpPr>
          <p:nvPr/>
        </p:nvCxnSpPr>
        <p:spPr>
          <a:xfrm flipV="1">
            <a:off x="5792752" y="2503643"/>
            <a:ext cx="2587435" cy="5684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E958C126-A907-4083-AABB-65CC9CA663B3}"/>
              </a:ext>
            </a:extLst>
          </p:cNvPr>
          <p:cNvCxnSpPr>
            <a:cxnSpLocks/>
          </p:cNvCxnSpPr>
          <p:nvPr/>
        </p:nvCxnSpPr>
        <p:spPr>
          <a:xfrm>
            <a:off x="5429211" y="3824320"/>
            <a:ext cx="3129937" cy="1387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773AC8-1B68-47BF-AF66-29417E68FED8}"/>
              </a:ext>
            </a:extLst>
          </p:cNvPr>
          <p:cNvSpPr txBox="1"/>
          <p:nvPr/>
        </p:nvSpPr>
        <p:spPr>
          <a:xfrm>
            <a:off x="3059524" y="584020"/>
            <a:ext cx="2112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" charset="0"/>
                <a:ea typeface="Calibri" charset="0"/>
                <a:cs typeface="Calibri" charset="0"/>
              </a:rPr>
              <a:t>Punjab: Launched on 2</a:t>
            </a:r>
            <a:r>
              <a:rPr lang="en-IN" baseline="30000" dirty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IN" dirty="0">
                <a:latin typeface="Calibri" charset="0"/>
                <a:ea typeface="Calibri" charset="0"/>
                <a:cs typeface="Calibri" charset="0"/>
              </a:rPr>
              <a:t> Jan in five districts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A70D357-7D47-4139-B74C-ABC928D15307}"/>
              </a:ext>
            </a:extLst>
          </p:cNvPr>
          <p:cNvSpPr txBox="1"/>
          <p:nvPr/>
        </p:nvSpPr>
        <p:spPr>
          <a:xfrm>
            <a:off x="2987582" y="5853694"/>
            <a:ext cx="2112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" charset="0"/>
                <a:ea typeface="Calibri" charset="0"/>
                <a:cs typeface="Calibri" charset="0"/>
              </a:rPr>
              <a:t>Kerala: Launched on 4</a:t>
            </a:r>
            <a:r>
              <a:rPr lang="en-IN" baseline="30000" dirty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IN" dirty="0">
                <a:latin typeface="Calibri" charset="0"/>
                <a:ea typeface="Calibri" charset="0"/>
                <a:cs typeface="Calibri" charset="0"/>
              </a:rPr>
              <a:t> April in five districts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7563AFC-4D5E-4A14-83DA-20172351467F}"/>
              </a:ext>
            </a:extLst>
          </p:cNvPr>
          <p:cNvSpPr txBox="1"/>
          <p:nvPr/>
        </p:nvSpPr>
        <p:spPr>
          <a:xfrm>
            <a:off x="8380186" y="417959"/>
            <a:ext cx="262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" charset="0"/>
                <a:ea typeface="Calibri" charset="0"/>
                <a:cs typeface="Calibri" charset="0"/>
              </a:rPr>
              <a:t>MP: Launched in three districts  on 7</a:t>
            </a:r>
            <a:r>
              <a:rPr lang="en-IN" baseline="30000" dirty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IN" dirty="0">
                <a:latin typeface="Calibri" charset="0"/>
                <a:ea typeface="Calibri" charset="0"/>
                <a:cs typeface="Calibri" charset="0"/>
              </a:rPr>
              <a:t> April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DCE5519-1591-4894-853B-4AE0F3A08B5E}"/>
              </a:ext>
            </a:extLst>
          </p:cNvPr>
          <p:cNvSpPr txBox="1"/>
          <p:nvPr/>
        </p:nvSpPr>
        <p:spPr>
          <a:xfrm>
            <a:off x="8229601" y="5853694"/>
            <a:ext cx="3496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" charset="0"/>
                <a:ea typeface="Calibri" charset="0"/>
                <a:cs typeface="Calibri" charset="0"/>
              </a:rPr>
              <a:t>Telangana: </a:t>
            </a:r>
            <a:r>
              <a:rPr lang="en-IN" dirty="0" smtClean="0">
                <a:latin typeface="Calibri" charset="0"/>
                <a:ea typeface="Calibri" charset="0"/>
                <a:cs typeface="Calibri" charset="0"/>
              </a:rPr>
              <a:t>Consensus </a:t>
            </a:r>
            <a:r>
              <a:rPr lang="en-IN" dirty="0">
                <a:latin typeface="Calibri" charset="0"/>
                <a:ea typeface="Calibri" charset="0"/>
                <a:cs typeface="Calibri" charset="0"/>
              </a:rPr>
              <a:t>meeting, state </a:t>
            </a:r>
            <a:r>
              <a:rPr lang="en-IN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IN" dirty="0" err="1" smtClean="0">
                <a:latin typeface="Calibri" charset="0"/>
                <a:ea typeface="Calibri" charset="0"/>
                <a:cs typeface="Calibri" charset="0"/>
              </a:rPr>
              <a:t>dustrict</a:t>
            </a:r>
            <a:r>
              <a:rPr lang="en-IN" dirty="0" smtClean="0">
                <a:latin typeface="Calibri" charset="0"/>
                <a:ea typeface="Calibri" charset="0"/>
                <a:cs typeface="Calibri" charset="0"/>
              </a:rPr>
              <a:t> level </a:t>
            </a:r>
            <a:r>
              <a:rPr lang="en-IN" dirty="0">
                <a:latin typeface="Calibri" charset="0"/>
                <a:ea typeface="Calibri" charset="0"/>
                <a:cs typeface="Calibri" charset="0"/>
              </a:rPr>
              <a:t>TOT </a:t>
            </a:r>
            <a:r>
              <a:rPr lang="en-IN" dirty="0" smtClean="0">
                <a:latin typeface="Calibri" charset="0"/>
                <a:ea typeface="Calibri" charset="0"/>
                <a:cs typeface="Calibri" charset="0"/>
              </a:rPr>
              <a:t>done, to be initiated  </a:t>
            </a:r>
            <a:r>
              <a:rPr lang="en-IN" dirty="0">
                <a:latin typeface="Calibri" charset="0"/>
                <a:ea typeface="Calibri" charset="0"/>
                <a:cs typeface="Calibri" charset="0"/>
              </a:rPr>
              <a:t>in 9 districts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961D5ED-5A80-4D3C-9D19-BC238CC33043}"/>
              </a:ext>
            </a:extLst>
          </p:cNvPr>
          <p:cNvSpPr txBox="1"/>
          <p:nvPr/>
        </p:nvSpPr>
        <p:spPr>
          <a:xfrm>
            <a:off x="175364" y="4460054"/>
            <a:ext cx="402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" charset="0"/>
                <a:ea typeface="Calibri" charset="0"/>
                <a:cs typeface="Calibri" charset="0"/>
              </a:rPr>
              <a:t>Maharashtra: Consensus meeting and protocol finalised – To be launched in 4 districts</a:t>
            </a:r>
          </a:p>
        </p:txBody>
      </p:sp>
      <p:pic>
        <p:nvPicPr>
          <p:cNvPr id="31" name="Picture 30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5A85E1E2-973E-46CD-83E2-F86EAB6D0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7" y="809974"/>
            <a:ext cx="1742758" cy="1862887"/>
          </a:xfrm>
          <a:prstGeom prst="rect">
            <a:avLst/>
          </a:prstGeom>
        </p:spPr>
      </p:pic>
      <p:pic>
        <p:nvPicPr>
          <p:cNvPr id="33" name="Picture 32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157611E7-AD7F-48EB-AB6C-4394F6725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933" y="2916639"/>
            <a:ext cx="2302310" cy="1657663"/>
          </a:xfrm>
          <a:prstGeom prst="rect">
            <a:avLst/>
          </a:prstGeom>
        </p:spPr>
      </p:pic>
      <p:pic>
        <p:nvPicPr>
          <p:cNvPr id="35" name="Picture 34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E3BD9FDD-787B-4DAE-8D9E-B8BC7DCD4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15" y="3682691"/>
            <a:ext cx="2146009" cy="2093076"/>
          </a:xfrm>
          <a:prstGeom prst="rect">
            <a:avLst/>
          </a:prstGeom>
        </p:spPr>
      </p:pic>
      <p:pic>
        <p:nvPicPr>
          <p:cNvPr id="37" name="Picture 36" descr="A picture containing text, map&#10;&#10;Description generated with very high confidence">
            <a:extLst>
              <a:ext uri="{FF2B5EF4-FFF2-40B4-BE49-F238E27FC236}">
                <a16:creationId xmlns="" xmlns:a16="http://schemas.microsoft.com/office/drawing/2014/main" id="{2F4538DC-C13D-4536-BAC0-ABB91C57A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01" y="1192004"/>
            <a:ext cx="2671247" cy="1963498"/>
          </a:xfrm>
          <a:prstGeom prst="rect">
            <a:avLst/>
          </a:prstGeom>
        </p:spPr>
      </p:pic>
      <p:pic>
        <p:nvPicPr>
          <p:cNvPr id="45" name="Picture 44" descr="A close up of a map&#10;&#10;Description generated with very high confidence">
            <a:extLst>
              <a:ext uri="{FF2B5EF4-FFF2-40B4-BE49-F238E27FC236}">
                <a16:creationId xmlns="" xmlns:a16="http://schemas.microsoft.com/office/drawing/2014/main" id="{F3240C54-169F-4670-A738-70C973D97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52" y="5136759"/>
            <a:ext cx="1091495" cy="16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85AB8F-AC37-4243-B428-30E60DF8F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22" y="1313996"/>
            <a:ext cx="11167672" cy="4667250"/>
          </a:xfrm>
        </p:spPr>
        <p:txBody>
          <a:bodyPr>
            <a:normAutofit/>
          </a:bodyPr>
          <a:lstStyle/>
          <a:p>
            <a:r>
              <a:rPr lang="en-US" dirty="0"/>
              <a:t>Target of GOI:  25% reduction </a:t>
            </a:r>
            <a:r>
              <a:rPr lang="en-US" dirty="0" smtClean="0"/>
              <a:t>in the increased </a:t>
            </a:r>
            <a:r>
              <a:rPr lang="en-US" dirty="0"/>
              <a:t>BP by 2025 (4 crore patients)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/>
              <a:t> NPCDCS </a:t>
            </a:r>
            <a:r>
              <a:rPr lang="en-US" sz="2400" dirty="0"/>
              <a:t>has established basic infrastructure of staffing (NCD officer at State level, medical officers and nurses, equipment, drugs, screening, etc.) 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Focus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on a select group of districts drawn from the 158 districts previously selected by GOI for </a:t>
            </a:r>
            <a:r>
              <a:rPr lang="en-US" sz="2400" dirty="0"/>
              <a:t>population-based screening under NPCDCS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Follow-up </a:t>
            </a:r>
            <a:r>
              <a:rPr lang="en-US" sz="2400" dirty="0"/>
              <a:t>of patients screened positive for HTN has been limited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Additional inputs required to increase the follow-up </a:t>
            </a:r>
            <a:r>
              <a:rPr lang="en-US" sz="2400" dirty="0"/>
              <a:t>and control </a:t>
            </a: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Data available regarding number screened and detected ;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monitoring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and evaluation need to be strengthened to ensure quality and to capture the outcomes</a:t>
            </a:r>
            <a:endParaRPr lang="en-IN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F0320B-7074-4B10-B629-6D5AC2566C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3938" y="125413"/>
            <a:ext cx="11168062" cy="714375"/>
          </a:xfrm>
        </p:spPr>
        <p:txBody>
          <a:bodyPr>
            <a:normAutofit/>
          </a:bodyPr>
          <a:lstStyle/>
          <a:p>
            <a:r>
              <a:rPr lang="en-IN" b="1" dirty="0">
                <a:latin typeface="Calibri" charset="0"/>
                <a:ea typeface="Calibri" charset="0"/>
                <a:cs typeface="Calibri" charset="0"/>
              </a:rPr>
              <a:t>Hypertension – Program and Status</a:t>
            </a:r>
          </a:p>
        </p:txBody>
      </p:sp>
    </p:spTree>
    <p:extLst>
      <p:ext uri="{BB962C8B-B14F-4D97-AF65-F5344CB8AC3E}">
        <p14:creationId xmlns:p14="http://schemas.microsoft.com/office/powerpoint/2010/main" val="13940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04" y="1709255"/>
            <a:ext cx="10980083" cy="4893598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 </a:t>
            </a:r>
            <a:r>
              <a:rPr lang="en-US" sz="3100" dirty="0" smtClean="0"/>
              <a:t>A</a:t>
            </a:r>
            <a:r>
              <a:rPr lang="en-US" sz="3100" dirty="0" smtClean="0">
                <a:latin typeface="Calibri" charset="0"/>
                <a:ea typeface="Calibri" charset="0"/>
                <a:cs typeface="Calibri" charset="0"/>
              </a:rPr>
              <a:t>dditional </a:t>
            </a:r>
            <a:r>
              <a:rPr lang="en-US" sz="3100" dirty="0">
                <a:latin typeface="Calibri" charset="0"/>
                <a:ea typeface="Calibri" charset="0"/>
                <a:cs typeface="Calibri" charset="0"/>
              </a:rPr>
              <a:t>manpower- in project districts </a:t>
            </a:r>
            <a:r>
              <a:rPr lang="en-US" sz="3100" dirty="0" smtClean="0">
                <a:latin typeface="Calibri" charset="0"/>
                <a:ea typeface="Calibri" charset="0"/>
                <a:cs typeface="Calibri" charset="0"/>
              </a:rPr>
              <a:t>to support training and monitoring</a:t>
            </a:r>
            <a:endParaRPr lang="en-US" sz="31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Cardiovascular Health Officers: One per district ± one at state level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Senior Treatment Supervisors: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1-2 per district (depending on number of health facilities)</a:t>
            </a:r>
          </a:p>
          <a:p>
            <a:pPr>
              <a:buFont typeface="Arial" charset="0"/>
              <a:buChar char="•"/>
            </a:pPr>
            <a:r>
              <a:rPr lang="en-US" sz="3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100" dirty="0" smtClean="0">
                <a:latin typeface="Calibri" charset="0"/>
                <a:ea typeface="Calibri" charset="0"/>
                <a:cs typeface="Calibri" charset="0"/>
              </a:rPr>
              <a:t>Consensus </a:t>
            </a:r>
            <a:r>
              <a:rPr lang="en-US" sz="3100" dirty="0">
                <a:latin typeface="Calibri" charset="0"/>
                <a:ea typeface="Calibri" charset="0"/>
                <a:cs typeface="Calibri" charset="0"/>
              </a:rPr>
              <a:t>workshops at the state level to </a:t>
            </a:r>
            <a:r>
              <a:rPr lang="en-US" sz="3100" dirty="0" err="1">
                <a:latin typeface="Calibri" charset="0"/>
                <a:ea typeface="Calibri" charset="0"/>
                <a:cs typeface="Calibri" charset="0"/>
              </a:rPr>
              <a:t>finalise</a:t>
            </a:r>
            <a:r>
              <a:rPr lang="en-US" sz="3100" dirty="0">
                <a:latin typeface="Calibri" charset="0"/>
                <a:ea typeface="Calibri" charset="0"/>
                <a:cs typeface="Calibri" charset="0"/>
              </a:rPr>
              <a:t> protocol</a:t>
            </a:r>
          </a:p>
          <a:p>
            <a:pPr>
              <a:buFont typeface="Arial" charset="0"/>
              <a:buChar char="•"/>
            </a:pPr>
            <a:r>
              <a:rPr lang="en-US" sz="3100" dirty="0" smtClean="0"/>
              <a:t>T</a:t>
            </a:r>
            <a:r>
              <a:rPr lang="en-US" sz="3100" dirty="0" smtClean="0">
                <a:latin typeface="Calibri" charset="0"/>
                <a:ea typeface="Calibri" charset="0"/>
                <a:cs typeface="Calibri" charset="0"/>
              </a:rPr>
              <a:t>rain </a:t>
            </a:r>
            <a:r>
              <a:rPr lang="en-US" sz="3100" dirty="0">
                <a:latin typeface="Calibri" charset="0"/>
                <a:ea typeface="Calibri" charset="0"/>
                <a:cs typeface="Calibri" charset="0"/>
              </a:rPr>
              <a:t>trainers at state </a:t>
            </a:r>
            <a:r>
              <a:rPr lang="en-US" sz="3100" dirty="0" smtClean="0">
                <a:latin typeface="Calibri" charset="0"/>
                <a:ea typeface="Calibri" charset="0"/>
                <a:cs typeface="Calibri" charset="0"/>
              </a:rPr>
              <a:t>level and support training at the district level </a:t>
            </a:r>
          </a:p>
          <a:p>
            <a:pPr>
              <a:buFont typeface="Arial" charset="0"/>
              <a:buChar char="•"/>
            </a:pPr>
            <a:r>
              <a:rPr lang="en-US" sz="31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100" dirty="0"/>
              <a:t>Facilitate streamlining of drug </a:t>
            </a:r>
            <a:r>
              <a:rPr lang="en-US" sz="3100" dirty="0" smtClean="0"/>
              <a:t>logistics and BP monitor procurements</a:t>
            </a:r>
            <a:endParaRPr lang="en-US" sz="3100" dirty="0"/>
          </a:p>
          <a:p>
            <a:pPr>
              <a:buFont typeface="Arial" charset="0"/>
              <a:buChar char="•"/>
            </a:pPr>
            <a:r>
              <a:rPr lang="en-US" sz="3100" dirty="0" smtClean="0"/>
              <a:t> S</a:t>
            </a:r>
            <a:r>
              <a:rPr lang="en-US" sz="3100" dirty="0" smtClean="0">
                <a:latin typeface="Calibri" charset="0"/>
                <a:ea typeface="Calibri" charset="0"/>
                <a:cs typeface="Calibri" charset="0"/>
              </a:rPr>
              <a:t>trengthen </a:t>
            </a:r>
            <a:r>
              <a:rPr lang="en-US" sz="3100" dirty="0">
                <a:latin typeface="Calibri" charset="0"/>
                <a:ea typeface="Calibri" charset="0"/>
                <a:cs typeface="Calibri" charset="0"/>
              </a:rPr>
              <a:t>patient monitoring to improve BP control and to reduce drop outs</a:t>
            </a:r>
          </a:p>
          <a:p>
            <a:pPr>
              <a:buFont typeface="Arial" charset="0"/>
              <a:buChar char="•"/>
            </a:pPr>
            <a:r>
              <a:rPr lang="en-US" sz="3100" dirty="0" smtClean="0"/>
              <a:t> Encourage</a:t>
            </a:r>
            <a:r>
              <a:rPr lang="en-US" sz="31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100" dirty="0">
                <a:latin typeface="Calibri" charset="0"/>
                <a:ea typeface="Calibri" charset="0"/>
                <a:cs typeface="Calibri" charset="0"/>
              </a:rPr>
              <a:t>task shifting for easy access to follow up treatment</a:t>
            </a:r>
          </a:p>
          <a:p>
            <a:pPr>
              <a:buFont typeface="Arial" charset="0"/>
              <a:buChar char="•"/>
            </a:pPr>
            <a:r>
              <a:rPr lang="en-US" sz="3100" dirty="0" smtClean="0"/>
              <a:t> Implementation </a:t>
            </a:r>
            <a:r>
              <a:rPr lang="en-US" sz="3100" dirty="0"/>
              <a:t>science to </a:t>
            </a:r>
            <a:r>
              <a:rPr lang="en-US" sz="3100" dirty="0" smtClean="0"/>
              <a:t>document </a:t>
            </a:r>
            <a:r>
              <a:rPr lang="en-US" sz="3100" dirty="0" smtClean="0"/>
              <a:t>impact 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Research to measure the change in blood pressure control in sample districts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Rigorous data quality monitoring, quarterly analysis and feedback to states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In depth data collection in a sample of health facilities  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2104" y="351230"/>
            <a:ext cx="11415386" cy="876321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Calibri" charset="0"/>
                <a:ea typeface="Calibri" charset="0"/>
                <a:cs typeface="Calibri" charset="0"/>
              </a:rPr>
              <a:t>Project -specific </a:t>
            </a:r>
            <a:r>
              <a:rPr lang="en-US" sz="4200" b="1" dirty="0">
                <a:latin typeface="Calibri" charset="0"/>
                <a:ea typeface="Calibri" charset="0"/>
                <a:cs typeface="Calibri" charset="0"/>
              </a:rPr>
              <a:t>additional inputs</a:t>
            </a:r>
          </a:p>
        </p:txBody>
      </p:sp>
    </p:spTree>
    <p:extLst>
      <p:ext uri="{BB962C8B-B14F-4D97-AF65-F5344CB8AC3E}">
        <p14:creationId xmlns:p14="http://schemas.microsoft.com/office/powerpoint/2010/main" val="11574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401646" cy="1450757"/>
          </a:xfrm>
        </p:spPr>
        <p:txBody>
          <a:bodyPr/>
          <a:lstStyle/>
          <a:p>
            <a:r>
              <a:rPr lang="en-US" b="1" smtClean="0"/>
              <a:t>Sample protocol</a:t>
            </a:r>
            <a:endParaRPr lang="en-US" b="1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91" y="198920"/>
            <a:ext cx="4794737" cy="64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</TotalTime>
  <Words>1192</Words>
  <Application>Microsoft Macintosh PowerPoint</Application>
  <PresentationFormat>Widescreen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Retrospect</vt:lpstr>
      <vt:lpstr>India Hypertension Control (Management) Initiative </vt:lpstr>
      <vt:lpstr>PowerPoint Presentation</vt:lpstr>
      <vt:lpstr>India – More People with HTN than Any Other Country</vt:lpstr>
      <vt:lpstr>Prevalence of hypertension in various Indian states : DLHS- 4 survey 2012-14</vt:lpstr>
      <vt:lpstr>India Hypertension Control (management)  Initiative – Multi-partner project</vt:lpstr>
      <vt:lpstr>Project districts – 25 districts in five states</vt:lpstr>
      <vt:lpstr>Hypertension – Program and Status</vt:lpstr>
      <vt:lpstr>Project -specific additional inputs</vt:lpstr>
      <vt:lpstr>Sample protocol</vt:lpstr>
      <vt:lpstr>PowerPoint Presentation</vt:lpstr>
      <vt:lpstr>Experience in first 6 months : Drugs and BP monitors</vt:lpstr>
      <vt:lpstr>Arm in BP monitor at district and sub district hospitals </vt:lpstr>
      <vt:lpstr> Human resources and service delivery</vt:lpstr>
      <vt:lpstr>High prevalence poses a challenge –  Large number patients to be treated in a district</vt:lpstr>
      <vt:lpstr>Monitoring and supervision</vt:lpstr>
      <vt:lpstr>Pre requisites for an effective hypertension management program</vt:lpstr>
      <vt:lpstr>PowerPoint Presentation</vt:lpstr>
      <vt:lpstr>Way forward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Prabhdeep Kaur</dc:creator>
  <cp:lastModifiedBy>Prabhdeep Kaur</cp:lastModifiedBy>
  <cp:revision>51</cp:revision>
  <dcterms:created xsi:type="dcterms:W3CDTF">2018-07-18T17:01:42Z</dcterms:created>
  <dcterms:modified xsi:type="dcterms:W3CDTF">2018-10-31T03:48:57Z</dcterms:modified>
</cp:coreProperties>
</file>