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810" r:id="rId2"/>
    <p:sldId id="1255" r:id="rId3"/>
    <p:sldId id="1272" r:id="rId4"/>
    <p:sldId id="1273" r:id="rId5"/>
    <p:sldId id="1237" r:id="rId6"/>
    <p:sldId id="1274" r:id="rId7"/>
    <p:sldId id="1270" r:id="rId8"/>
    <p:sldId id="1269" r:id="rId9"/>
    <p:sldId id="1254" r:id="rId10"/>
    <p:sldId id="806" r:id="rId11"/>
    <p:sldId id="808" r:id="rId12"/>
    <p:sldId id="805" r:id="rId13"/>
    <p:sldId id="734" r:id="rId14"/>
    <p:sldId id="579" r:id="rId15"/>
    <p:sldId id="786" r:id="rId16"/>
    <p:sldId id="1266" r:id="rId17"/>
    <p:sldId id="1251" r:id="rId18"/>
    <p:sldId id="1257" r:id="rId19"/>
    <p:sldId id="1241" r:id="rId20"/>
    <p:sldId id="1260" r:id="rId21"/>
    <p:sldId id="1261" r:id="rId22"/>
    <p:sldId id="1259" r:id="rId23"/>
    <p:sldId id="1262" r:id="rId24"/>
    <p:sldId id="1263" r:id="rId25"/>
    <p:sldId id="1258" r:id="rId26"/>
    <p:sldId id="1264" r:id="rId27"/>
    <p:sldId id="1265" r:id="rId28"/>
    <p:sldId id="1271" r:id="rId29"/>
    <p:sldId id="1267" r:id="rId30"/>
    <p:sldId id="1236" r:id="rId31"/>
    <p:sldId id="787" r:id="rId32"/>
    <p:sldId id="783" r:id="rId33"/>
    <p:sldId id="784" r:id="rId34"/>
    <p:sldId id="777" r:id="rId35"/>
    <p:sldId id="1275" r:id="rId36"/>
    <p:sldId id="798"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C112"/>
    <a:srgbClr val="E8FF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243" autoAdjust="0"/>
    <p:restoredTop sz="50000" autoAdjust="0"/>
  </p:normalViewPr>
  <p:slideViewPr>
    <p:cSldViewPr>
      <p:cViewPr varScale="1">
        <p:scale>
          <a:sx n="79" d="100"/>
          <a:sy n="79" d="100"/>
        </p:scale>
        <p:origin x="1496" y="19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9727BC3-1096-C04E-855B-BB8FC60D3055}" type="datetimeFigureOut">
              <a:rPr lang="en-US" smtClean="0"/>
              <a:t>10/31/18</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AACCA8-90BA-D343-86DA-77D83AB7138D}" type="slidenum">
              <a:rPr lang="en-GB" smtClean="0"/>
              <a:t>‹#›</a:t>
            </a:fld>
            <a:endParaRPr lang="en-GB"/>
          </a:p>
        </p:txBody>
      </p:sp>
    </p:spTree>
    <p:extLst>
      <p:ext uri="{BB962C8B-B14F-4D97-AF65-F5344CB8AC3E}">
        <p14:creationId xmlns:p14="http://schemas.microsoft.com/office/powerpoint/2010/main" val="3714030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A0D5FC-C3A0-40E5-A093-FB1A2A9E030C}" type="datetimeFigureOut">
              <a:rPr lang="en-US" smtClean="0"/>
              <a:pPr/>
              <a:t>10/31/18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29B29E-E0EC-466F-998F-C945DEB5675E}" type="slidenum">
              <a:rPr lang="en-US" smtClean="0"/>
              <a:pPr/>
              <a:t>‹#›</a:t>
            </a:fld>
            <a:endParaRPr lang="en-US"/>
          </a:p>
        </p:txBody>
      </p:sp>
    </p:spTree>
    <p:extLst>
      <p:ext uri="{BB962C8B-B14F-4D97-AF65-F5344CB8AC3E}">
        <p14:creationId xmlns:p14="http://schemas.microsoft.com/office/powerpoint/2010/main" val="561445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29B29E-E0EC-466F-998F-C945DEB5675E}" type="slidenum">
              <a:rPr lang="en-US" smtClean="0"/>
              <a:pPr/>
              <a:t>1</a:t>
            </a:fld>
            <a:endParaRPr lang="en-US"/>
          </a:p>
        </p:txBody>
      </p:sp>
    </p:spTree>
    <p:extLst>
      <p:ext uri="{BB962C8B-B14F-4D97-AF65-F5344CB8AC3E}">
        <p14:creationId xmlns:p14="http://schemas.microsoft.com/office/powerpoint/2010/main" val="2378637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21F7539-0665-204F-8C1C-1EC1A6096815}" type="slidenum">
              <a:rPr lang="en-US"/>
              <a:pPr>
                <a:defRPr/>
              </a:pPr>
              <a:t>10</a:t>
            </a:fld>
            <a:endParaRPr lang="en-US"/>
          </a:p>
        </p:txBody>
      </p:sp>
      <p:sp>
        <p:nvSpPr>
          <p:cNvPr id="2478082" name="Rectangle 2"/>
          <p:cNvSpPr>
            <a:spLocks noGrp="1" noRot="1" noChangeAspect="1" noChangeArrowheads="1" noTextEdit="1"/>
          </p:cNvSpPr>
          <p:nvPr>
            <p:ph type="sldImg"/>
          </p:nvPr>
        </p:nvSpPr>
        <p:spPr>
          <a:xfrm>
            <a:off x="1103313" y="652463"/>
            <a:ext cx="4638675" cy="3479800"/>
          </a:xfrm>
          <a:ln/>
          <a:extLst>
            <a:ext uri="{FAA26D3D-D897-4be2-8F04-BA451C77F1D7}">
              <ma14:placeholderFlag xmlns:ma14="http://schemas.microsoft.com/office/mac/drawingml/2011/main" xmlns="" val="1"/>
            </a:ext>
          </a:extLst>
        </p:spPr>
      </p:sp>
      <p:sp>
        <p:nvSpPr>
          <p:cNvPr id="2478083" name="Rectangle 3"/>
          <p:cNvSpPr>
            <a:spLocks noGrp="1" noChangeArrowheads="1"/>
          </p:cNvSpPr>
          <p:nvPr>
            <p:ph type="body" idx="1"/>
          </p:nvPr>
        </p:nvSpPr>
        <p:spPr>
          <a:xfrm>
            <a:off x="919758" y="4349751"/>
            <a:ext cx="1314153" cy="261559"/>
          </a:xfrm>
        </p:spPr>
        <p:txBody>
          <a:bodyPr/>
          <a:lstStyle/>
          <a:p>
            <a:pPr>
              <a:defRPr/>
            </a:pPr>
            <a:endParaRPr lang="th-TH">
              <a:cs typeface="+mn-cs"/>
            </a:endParaRPr>
          </a:p>
        </p:txBody>
      </p:sp>
    </p:spTree>
    <p:extLst>
      <p:ext uri="{BB962C8B-B14F-4D97-AF65-F5344CB8AC3E}">
        <p14:creationId xmlns:p14="http://schemas.microsoft.com/office/powerpoint/2010/main" val="793947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AB9DF46-35E3-F84C-9CA9-3AFEBB86E637}" type="slidenum">
              <a:rPr lang="en-US"/>
              <a:pPr>
                <a:defRPr/>
              </a:pPr>
              <a:t>11</a:t>
            </a:fld>
            <a:endParaRPr lang="en-US"/>
          </a:p>
        </p:txBody>
      </p:sp>
      <p:sp>
        <p:nvSpPr>
          <p:cNvPr id="2495490" name="Rectangle 2"/>
          <p:cNvSpPr>
            <a:spLocks noGrp="1" noRot="1" noChangeAspect="1" noChangeArrowheads="1" noTextEdit="1"/>
          </p:cNvSpPr>
          <p:nvPr>
            <p:ph type="sldImg"/>
          </p:nvPr>
        </p:nvSpPr>
        <p:spPr>
          <a:xfrm>
            <a:off x="1103313" y="652463"/>
            <a:ext cx="4638675" cy="3479800"/>
          </a:xfrm>
          <a:ln/>
          <a:extLst>
            <a:ext uri="{FAA26D3D-D897-4be2-8F04-BA451C77F1D7}">
              <ma14:placeholderFlag xmlns:ma14="http://schemas.microsoft.com/office/mac/drawingml/2011/main" xmlns="" val="1"/>
            </a:ext>
          </a:extLst>
        </p:spPr>
      </p:sp>
      <p:sp>
        <p:nvSpPr>
          <p:cNvPr id="2495491" name="Rectangle 3"/>
          <p:cNvSpPr>
            <a:spLocks noGrp="1" noChangeArrowheads="1"/>
          </p:cNvSpPr>
          <p:nvPr>
            <p:ph type="body" idx="1"/>
          </p:nvPr>
        </p:nvSpPr>
        <p:spPr>
          <a:xfrm>
            <a:off x="919758" y="4349751"/>
            <a:ext cx="1314153" cy="261559"/>
          </a:xfrm>
        </p:spPr>
        <p:txBody>
          <a:bodyPr/>
          <a:lstStyle/>
          <a:p>
            <a:pPr>
              <a:defRPr/>
            </a:pPr>
            <a:endParaRPr lang="th-TH">
              <a:cs typeface="+mn-cs"/>
            </a:endParaRPr>
          </a:p>
        </p:txBody>
      </p:sp>
    </p:spTree>
    <p:extLst>
      <p:ext uri="{BB962C8B-B14F-4D97-AF65-F5344CB8AC3E}">
        <p14:creationId xmlns:p14="http://schemas.microsoft.com/office/powerpoint/2010/main" val="2577287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miter lim="800000"/>
            <a:headEnd/>
            <a:tailEnd/>
          </a:ln>
        </p:spPr>
        <p:txBody>
          <a:bodyPr/>
          <a:lstStyle/>
          <a:p>
            <a:fld id="{AC1A08D0-A598-49A6-9839-F7460AC80C0A}" type="slidenum">
              <a:rPr lang="en-US"/>
              <a:pPr/>
              <a:t>13</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535526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783494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257300" y="720725"/>
            <a:ext cx="4800600" cy="3600450"/>
          </a:xfrm>
          <a:ln/>
        </p:spPr>
      </p:sp>
      <p:sp>
        <p:nvSpPr>
          <p:cNvPr id="40962" name="Rectangle 3"/>
          <p:cNvSpPr>
            <a:spLocks noGrp="1" noChangeArrowheads="1"/>
          </p:cNvSpPr>
          <p:nvPr>
            <p:ph type="body" idx="1"/>
          </p:nvPr>
        </p:nvSpPr>
        <p:spPr>
          <a:noFill/>
        </p:spPr>
        <p:txBody>
          <a:bodyPr/>
          <a:lstStyle/>
          <a:p>
            <a:endParaRPr lang="en-GB">
              <a:ea typeface="MS PGothic" charset="0"/>
            </a:endParaRPr>
          </a:p>
        </p:txBody>
      </p:sp>
    </p:spTree>
    <p:extLst>
      <p:ext uri="{BB962C8B-B14F-4D97-AF65-F5344CB8AC3E}">
        <p14:creationId xmlns:p14="http://schemas.microsoft.com/office/powerpoint/2010/main" val="584223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xfrm>
            <a:off x="1143000" y="685800"/>
            <a:ext cx="4572000" cy="3429000"/>
          </a:xfrm>
          <a:ln/>
        </p:spPr>
      </p:sp>
      <p:sp>
        <p:nvSpPr>
          <p:cNvPr id="96258" name="Rectangle 3"/>
          <p:cNvSpPr>
            <a:spLocks noGrp="1" noChangeArrowheads="1"/>
          </p:cNvSpPr>
          <p:nvPr>
            <p:ph type="body" idx="1"/>
          </p:nvPr>
        </p:nvSpPr>
        <p:spPr>
          <a:noFill/>
        </p:spPr>
        <p:txBody>
          <a:bodyPr/>
          <a:lstStyle/>
          <a:p>
            <a:endParaRPr lang="en-GB">
              <a:ea typeface="MS PGothic" charset="0"/>
            </a:endParaRPr>
          </a:p>
        </p:txBody>
      </p:sp>
    </p:spTree>
    <p:extLst>
      <p:ext uri="{BB962C8B-B14F-4D97-AF65-F5344CB8AC3E}">
        <p14:creationId xmlns:p14="http://schemas.microsoft.com/office/powerpoint/2010/main" val="1638406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miter lim="800000"/>
            <a:headEnd/>
            <a:tailEnd/>
          </a:ln>
        </p:spPr>
        <p:txBody>
          <a:bodyPr/>
          <a:lstStyle/>
          <a:p>
            <a:fld id="{AC1A08D0-A598-49A6-9839-F7460AC80C0A}" type="slidenum">
              <a:rPr lang="en-US"/>
              <a:pPr/>
              <a:t>36</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478669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2963671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6456A6C-563B-4180-9E86-9FEED5C493D0}" type="datetimeFigureOut">
              <a:rPr lang="en-US" smtClean="0"/>
              <a:pPr/>
              <a:t>10/31/18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CB1B604-4628-4B7E-87E1-F5F5D90752C0}" type="slidenum">
              <a:rPr lang="en-US" smtClean="0"/>
              <a:pPr/>
              <a:t>‹#›</a:t>
            </a:fld>
            <a:endParaRPr lang="en-US"/>
          </a:p>
        </p:txBody>
      </p:sp>
    </p:spTree>
    <p:extLst>
      <p:ext uri="{BB962C8B-B14F-4D97-AF65-F5344CB8AC3E}">
        <p14:creationId xmlns:p14="http://schemas.microsoft.com/office/powerpoint/2010/main" val="33685677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6456A6C-563B-4180-9E86-9FEED5C493D0}" type="datetimeFigureOut">
              <a:rPr lang="en-US" smtClean="0"/>
              <a:pPr/>
              <a:t>10/31/18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CB1B604-4628-4B7E-87E1-F5F5D90752C0}" type="slidenum">
              <a:rPr lang="en-US" smtClean="0"/>
              <a:pPr/>
              <a:t>‹#›</a:t>
            </a:fld>
            <a:endParaRPr lang="en-US"/>
          </a:p>
        </p:txBody>
      </p:sp>
    </p:spTree>
    <p:extLst>
      <p:ext uri="{BB962C8B-B14F-4D97-AF65-F5344CB8AC3E}">
        <p14:creationId xmlns:p14="http://schemas.microsoft.com/office/powerpoint/2010/main" val="5166872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68313" y="2205038"/>
            <a:ext cx="8229600" cy="1143000"/>
          </a:xfrm>
        </p:spPr>
        <p:txBody>
          <a:bodyPr/>
          <a:lstStyle/>
          <a:p>
            <a:r>
              <a:rPr lang="en-US"/>
              <a:t>Click to edit Master title style</a:t>
            </a:r>
          </a:p>
        </p:txBody>
      </p:sp>
      <p:sp>
        <p:nvSpPr>
          <p:cNvPr id="3" name="Table Placeholder 2"/>
          <p:cNvSpPr>
            <a:spLocks noGrp="1"/>
          </p:cNvSpPr>
          <p:nvPr>
            <p:ph type="tbl" idx="1"/>
          </p:nvPr>
        </p:nvSpPr>
        <p:spPr>
          <a:xfrm>
            <a:off x="468313" y="3429000"/>
            <a:ext cx="8229600" cy="2725738"/>
          </a:xfrm>
        </p:spPr>
        <p:txBody>
          <a:bodyPr/>
          <a:lstStyle/>
          <a:p>
            <a:pPr lvl="0"/>
            <a:endParaRPr lang="en-US" noProof="0"/>
          </a:p>
        </p:txBody>
      </p:sp>
    </p:spTree>
    <p:extLst>
      <p:ext uri="{BB962C8B-B14F-4D97-AF65-F5344CB8AC3E}">
        <p14:creationId xmlns:p14="http://schemas.microsoft.com/office/powerpoint/2010/main" val="2654981588"/>
      </p:ext>
    </p:extLst>
  </p:cSld>
  <p:clrMapOvr>
    <a:masterClrMapping/>
  </p:clrMapOvr>
  <p:transition advClick="0" advTm="7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9150" y="457200"/>
            <a:ext cx="7620000" cy="762000"/>
          </a:xfrm>
        </p:spPr>
        <p:txBody>
          <a:bodyPr/>
          <a:lstStyle/>
          <a:p>
            <a:r>
              <a:rPr lang="en-US"/>
              <a:t>Click to edit Master title style</a:t>
            </a:r>
            <a:endParaRPr lang="en-GB"/>
          </a:p>
        </p:txBody>
      </p:sp>
      <p:sp>
        <p:nvSpPr>
          <p:cNvPr id="3" name="Content Placeholder 2"/>
          <p:cNvSpPr>
            <a:spLocks noGrp="1"/>
          </p:cNvSpPr>
          <p:nvPr>
            <p:ph sz="half" idx="1"/>
          </p:nvPr>
        </p:nvSpPr>
        <p:spPr>
          <a:xfrm>
            <a:off x="866775" y="1600200"/>
            <a:ext cx="3702050" cy="401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721225" y="1600200"/>
            <a:ext cx="3703638" cy="193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721225" y="3683000"/>
            <a:ext cx="3703638" cy="193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2"/>
          <p:cNvSpPr>
            <a:spLocks noGrp="1" noChangeArrowheads="1"/>
          </p:cNvSpPr>
          <p:nvPr>
            <p:ph type="sldNum" sz="quarter" idx="10"/>
          </p:nvPr>
        </p:nvSpPr>
        <p:spPr>
          <a:xfrm>
            <a:off x="8077200" y="6324600"/>
            <a:ext cx="1066800" cy="457200"/>
          </a:xfrm>
          <a:prstGeom prst="rect">
            <a:avLst/>
          </a:prstGeom>
          <a:ln/>
        </p:spPr>
        <p:txBody>
          <a:bodyPr/>
          <a:lstStyle>
            <a:lvl1pPr>
              <a:defRPr/>
            </a:lvl1pPr>
          </a:lstStyle>
          <a:p>
            <a:pPr>
              <a:defRPr/>
            </a:pPr>
            <a:r>
              <a:rPr lang="en-US"/>
              <a:t>Slide </a:t>
            </a:r>
            <a:fld id="{7F427D4A-5043-E04A-AC09-A163D282D841}" type="slidenum">
              <a:rPr lang="en-US" sz="1100"/>
              <a:pPr>
                <a:defRPr/>
              </a:pPr>
              <a:t>‹#›</a:t>
            </a:fld>
            <a:endParaRPr lang="en-US" sz="1100"/>
          </a:p>
        </p:txBody>
      </p:sp>
    </p:spTree>
    <p:extLst>
      <p:ext uri="{BB962C8B-B14F-4D97-AF65-F5344CB8AC3E}">
        <p14:creationId xmlns:p14="http://schemas.microsoft.com/office/powerpoint/2010/main" val="3545338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6456A6C-563B-4180-9E86-9FEED5C493D0}" type="datetimeFigureOut">
              <a:rPr lang="en-US" smtClean="0"/>
              <a:pPr/>
              <a:t>10/31/18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CB1B604-4628-4B7E-87E1-F5F5D90752C0}" type="slidenum">
              <a:rPr lang="en-US" smtClean="0"/>
              <a:pPr/>
              <a:t>‹#›</a:t>
            </a:fld>
            <a:endParaRPr lang="en-US"/>
          </a:p>
        </p:txBody>
      </p:sp>
    </p:spTree>
    <p:extLst>
      <p:ext uri="{BB962C8B-B14F-4D97-AF65-F5344CB8AC3E}">
        <p14:creationId xmlns:p14="http://schemas.microsoft.com/office/powerpoint/2010/main" val="16438199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6456A6C-563B-4180-9E86-9FEED5C493D0}" type="datetimeFigureOut">
              <a:rPr lang="en-US" smtClean="0"/>
              <a:pPr/>
              <a:t>10/31/18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CB1B604-4628-4B7E-87E1-F5F5D90752C0}" type="slidenum">
              <a:rPr lang="en-US" smtClean="0"/>
              <a:pPr/>
              <a:t>‹#›</a:t>
            </a:fld>
            <a:endParaRPr lang="en-US"/>
          </a:p>
        </p:txBody>
      </p:sp>
    </p:spTree>
    <p:extLst>
      <p:ext uri="{BB962C8B-B14F-4D97-AF65-F5344CB8AC3E}">
        <p14:creationId xmlns:p14="http://schemas.microsoft.com/office/powerpoint/2010/main" val="18523100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6456A6C-563B-4180-9E86-9FEED5C493D0}" type="datetimeFigureOut">
              <a:rPr lang="en-US" smtClean="0"/>
              <a:pPr/>
              <a:t>10/31/18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CB1B604-4628-4B7E-87E1-F5F5D90752C0}" type="slidenum">
              <a:rPr lang="en-US" smtClean="0"/>
              <a:pPr/>
              <a:t>‹#›</a:t>
            </a:fld>
            <a:endParaRPr lang="en-US"/>
          </a:p>
        </p:txBody>
      </p:sp>
    </p:spTree>
    <p:extLst>
      <p:ext uri="{BB962C8B-B14F-4D97-AF65-F5344CB8AC3E}">
        <p14:creationId xmlns:p14="http://schemas.microsoft.com/office/powerpoint/2010/main" val="33548893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6456A6C-563B-4180-9E86-9FEED5C493D0}" type="datetimeFigureOut">
              <a:rPr lang="en-US" smtClean="0"/>
              <a:pPr/>
              <a:t>10/31/18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CB1B604-4628-4B7E-87E1-F5F5D90752C0}" type="slidenum">
              <a:rPr lang="en-US" smtClean="0"/>
              <a:pPr/>
              <a:t>‹#›</a:t>
            </a:fld>
            <a:endParaRPr lang="en-US"/>
          </a:p>
        </p:txBody>
      </p:sp>
    </p:spTree>
    <p:extLst>
      <p:ext uri="{BB962C8B-B14F-4D97-AF65-F5344CB8AC3E}">
        <p14:creationId xmlns:p14="http://schemas.microsoft.com/office/powerpoint/2010/main" val="8936253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6456A6C-563B-4180-9E86-9FEED5C493D0}" type="datetimeFigureOut">
              <a:rPr lang="en-US" smtClean="0"/>
              <a:pPr/>
              <a:t>10/31/18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CB1B604-4628-4B7E-87E1-F5F5D90752C0}" type="slidenum">
              <a:rPr lang="en-US" smtClean="0"/>
              <a:pPr/>
              <a:t>‹#›</a:t>
            </a:fld>
            <a:endParaRPr lang="en-US"/>
          </a:p>
        </p:txBody>
      </p:sp>
    </p:spTree>
    <p:extLst>
      <p:ext uri="{BB962C8B-B14F-4D97-AF65-F5344CB8AC3E}">
        <p14:creationId xmlns:p14="http://schemas.microsoft.com/office/powerpoint/2010/main" val="25080163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198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6456A6C-563B-4180-9E86-9FEED5C493D0}" type="datetimeFigureOut">
              <a:rPr lang="en-US" smtClean="0"/>
              <a:pPr/>
              <a:t>10/31/18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CB1B604-4628-4B7E-87E1-F5F5D90752C0}" type="slidenum">
              <a:rPr lang="en-US" smtClean="0"/>
              <a:pPr/>
              <a:t>‹#›</a:t>
            </a:fld>
            <a:endParaRPr lang="en-US"/>
          </a:p>
        </p:txBody>
      </p:sp>
    </p:spTree>
    <p:extLst>
      <p:ext uri="{BB962C8B-B14F-4D97-AF65-F5344CB8AC3E}">
        <p14:creationId xmlns:p14="http://schemas.microsoft.com/office/powerpoint/2010/main" val="13598449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6456A6C-563B-4180-9E86-9FEED5C493D0}" type="datetimeFigureOut">
              <a:rPr lang="en-US" smtClean="0"/>
              <a:pPr/>
              <a:t>10/31/18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CB1B604-4628-4B7E-87E1-F5F5D90752C0}" type="slidenum">
              <a:rPr lang="en-US" smtClean="0"/>
              <a:pPr/>
              <a:t>‹#›</a:t>
            </a:fld>
            <a:endParaRPr lang="en-US"/>
          </a:p>
        </p:txBody>
      </p:sp>
    </p:spTree>
    <p:extLst>
      <p:ext uri="{BB962C8B-B14F-4D97-AF65-F5344CB8AC3E}">
        <p14:creationId xmlns:p14="http://schemas.microsoft.com/office/powerpoint/2010/main" val="8603816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267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0EBD1B14-B5B6-1F46-B5D3-1CAE6ED34A63}"/>
              </a:ext>
            </a:extLst>
          </p:cNvPr>
          <p:cNvSpPr>
            <a:spLocks noChangeArrowheads="1"/>
          </p:cNvSpPr>
          <p:nvPr userDrawn="1"/>
        </p:nvSpPr>
        <p:spPr bwMode="auto">
          <a:xfrm>
            <a:off x="457200" y="6285185"/>
            <a:ext cx="5576888" cy="440826"/>
          </a:xfrm>
          <a:prstGeom prst="rect">
            <a:avLst/>
          </a:prstGeom>
          <a:noFill/>
          <a:ln w="9525">
            <a:noFill/>
            <a:miter lim="800000"/>
            <a:headEnd/>
            <a:tailEnd/>
          </a:ln>
          <a:effectLst/>
        </p:spPr>
        <p:txBody>
          <a:bodyPr lIns="0" tIns="0" rIns="0" bIns="0"/>
          <a:lstStyle/>
          <a:p>
            <a:r>
              <a:rPr lang="en-US" sz="1000" b="0" kern="1200" dirty="0">
                <a:solidFill>
                  <a:schemeClr val="bg1">
                    <a:lumMod val="65000"/>
                  </a:schemeClr>
                </a:solidFill>
                <a:latin typeface="+mn-lt"/>
                <a:ea typeface="+mn-ea"/>
                <a:cs typeface="+mn-cs"/>
              </a:rPr>
              <a:t>Integrated Health Information Platform and Integrated Disease Surveillance </a:t>
            </a:r>
            <a:r>
              <a:rPr lang="en-US" sz="1000" b="0" kern="1200" dirty="0" err="1">
                <a:solidFill>
                  <a:schemeClr val="bg1">
                    <a:lumMod val="65000"/>
                  </a:schemeClr>
                </a:solidFill>
                <a:latin typeface="+mn-lt"/>
                <a:ea typeface="+mn-ea"/>
                <a:cs typeface="+mn-cs"/>
              </a:rPr>
              <a:t>Programme</a:t>
            </a:r>
            <a:endParaRPr lang="en-US" sz="1000" b="0" kern="1200" dirty="0">
              <a:solidFill>
                <a:schemeClr val="bg1">
                  <a:lumMod val="65000"/>
                </a:schemeClr>
              </a:solidFill>
              <a:latin typeface="+mn-lt"/>
              <a:ea typeface="+mn-ea"/>
              <a:cs typeface="+mn-cs"/>
            </a:endParaRPr>
          </a:p>
          <a:p>
            <a:r>
              <a:rPr lang="en-US" sz="1000" b="0" kern="1200" dirty="0">
                <a:solidFill>
                  <a:schemeClr val="bg1">
                    <a:lumMod val="65000"/>
                  </a:schemeClr>
                </a:solidFill>
                <a:latin typeface="+mn-lt"/>
                <a:ea typeface="+mn-ea"/>
                <a:cs typeface="+mn-cs"/>
              </a:rPr>
              <a:t>Ministry of Health and Family Welfare, Government of India </a:t>
            </a:r>
            <a:r>
              <a:rPr lang="en-US" sz="1000" b="0" dirty="0">
                <a:solidFill>
                  <a:schemeClr val="bg1">
                    <a:lumMod val="65000"/>
                  </a:schemeClr>
                </a:solidFill>
                <a:latin typeface="+mn-lt"/>
              </a:rPr>
              <a:t>| 31 October 2018</a:t>
            </a:r>
            <a:endParaRPr lang="en-US" sz="1000" dirty="0">
              <a:solidFill>
                <a:schemeClr val="bg1">
                  <a:lumMod val="65000"/>
                </a:schemeClr>
              </a:solidFill>
              <a:latin typeface="+mn-lt"/>
            </a:endParaRPr>
          </a:p>
        </p:txBody>
      </p:sp>
      <p:cxnSp>
        <p:nvCxnSpPr>
          <p:cNvPr id="9" name="Straight Connector 8">
            <a:extLst>
              <a:ext uri="{FF2B5EF4-FFF2-40B4-BE49-F238E27FC236}">
                <a16:creationId xmlns:a16="http://schemas.microsoft.com/office/drawing/2014/main" id="{A8CBC42C-615E-7444-8A9A-40598532CEA0}"/>
              </a:ext>
            </a:extLst>
          </p:cNvPr>
          <p:cNvCxnSpPr/>
          <p:nvPr userDrawn="1"/>
        </p:nvCxnSpPr>
        <p:spPr>
          <a:xfrm>
            <a:off x="-38100" y="6096000"/>
            <a:ext cx="91821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1">
            <a:extLst>
              <a:ext uri="{FF2B5EF4-FFF2-40B4-BE49-F238E27FC236}">
                <a16:creationId xmlns:a16="http://schemas.microsoft.com/office/drawing/2014/main" id="{1134BDC8-0CE7-1F41-9B89-160097E511F6}"/>
              </a:ext>
            </a:extLst>
          </p:cNvPr>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118475" y="6172200"/>
            <a:ext cx="568325" cy="568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www.examguide.co.in/wp-content/uploads/2014/07/NRHM-Assam-Recruitment-2014-Apply-Online.jpg">
            <a:extLst>
              <a:ext uri="{FF2B5EF4-FFF2-40B4-BE49-F238E27FC236}">
                <a16:creationId xmlns:a16="http://schemas.microsoft.com/office/drawing/2014/main" id="{3879A890-BB76-9F44-A3BD-F23A6E18F555}"/>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286625" y="6230187"/>
            <a:ext cx="638175" cy="49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579616F4-7C39-F243-8594-BC604AB80985}"/>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6629400" y="6172200"/>
            <a:ext cx="450850" cy="598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504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9.png"/><Relationship Id="rId18" Type="http://schemas.openxmlformats.org/officeDocument/2006/relationships/image" Target="../media/image18.emf"/><Relationship Id="rId3" Type="http://schemas.openxmlformats.org/officeDocument/2006/relationships/notesSlide" Target="../notesSlides/notesSlide3.xml"/><Relationship Id="rId7" Type="http://schemas.openxmlformats.org/officeDocument/2006/relationships/image" Target="../media/image14.png"/><Relationship Id="rId12" Type="http://schemas.openxmlformats.org/officeDocument/2006/relationships/image" Target="../media/image17.emf"/><Relationship Id="rId17" Type="http://schemas.openxmlformats.org/officeDocument/2006/relationships/oleObject" Target="../embeddings/oleObject7.bin"/><Relationship Id="rId2" Type="http://schemas.openxmlformats.org/officeDocument/2006/relationships/slideLayout" Target="../slideLayouts/slideLayout13.xml"/><Relationship Id="rId16" Type="http://schemas.openxmlformats.org/officeDocument/2006/relationships/oleObject" Target="../embeddings/oleObject6.bin"/><Relationship Id="rId1" Type="http://schemas.openxmlformats.org/officeDocument/2006/relationships/vmlDrawing" Target="../drawings/vmlDrawing1.vml"/><Relationship Id="rId6" Type="http://schemas.openxmlformats.org/officeDocument/2006/relationships/image" Target="../media/image13.png"/><Relationship Id="rId11" Type="http://schemas.openxmlformats.org/officeDocument/2006/relationships/oleObject" Target="../embeddings/oleObject3.bin"/><Relationship Id="rId5" Type="http://schemas.openxmlformats.org/officeDocument/2006/relationships/image" Target="../media/image12.png"/><Relationship Id="rId15" Type="http://schemas.openxmlformats.org/officeDocument/2006/relationships/oleObject" Target="../embeddings/oleObject5.bin"/><Relationship Id="rId10" Type="http://schemas.openxmlformats.org/officeDocument/2006/relationships/oleObject" Target="../embeddings/oleObject2.bin"/><Relationship Id="rId4" Type="http://schemas.openxmlformats.org/officeDocument/2006/relationships/image" Target="../media/image11.png"/><Relationship Id="rId9" Type="http://schemas.openxmlformats.org/officeDocument/2006/relationships/image" Target="../media/image16.emf"/><Relationship Id="rId1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Krishnamurthy@who.int"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mailto:MurthyP@who.in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914400"/>
            <a:ext cx="7924800" cy="4724400"/>
          </a:xfrm>
        </p:spPr>
        <p:txBody>
          <a:bodyPr>
            <a:normAutofit fontScale="90000"/>
          </a:bodyPr>
          <a:lstStyle/>
          <a:p>
            <a:br>
              <a:rPr lang="en-US" sz="3600" dirty="0"/>
            </a:br>
            <a:r>
              <a:rPr lang="en-US" sz="2800" b="0" dirty="0"/>
              <a:t> </a:t>
            </a:r>
            <a:br>
              <a:rPr lang="en-GB" sz="3600" i="1" dirty="0"/>
            </a:br>
            <a:br>
              <a:rPr lang="en-GB" sz="3600" i="1" dirty="0"/>
            </a:br>
            <a:r>
              <a:rPr lang="en-GB" sz="3600" dirty="0"/>
              <a:t>Integrated Health Information Platform</a:t>
            </a:r>
            <a:br>
              <a:rPr lang="en-GB" sz="3600" i="1" dirty="0"/>
            </a:br>
            <a:r>
              <a:rPr lang="en-GB" sz="3100" b="0" i="1" dirty="0"/>
              <a:t>and its adoption to </a:t>
            </a:r>
            <a:br>
              <a:rPr lang="en-GB" sz="3100" i="1" dirty="0"/>
            </a:br>
            <a:r>
              <a:rPr lang="en-GB" sz="3100" dirty="0"/>
              <a:t>Integrated Disease Surveillance Programme</a:t>
            </a:r>
            <a:br>
              <a:rPr lang="en-GB" sz="3600" i="1" dirty="0"/>
            </a:br>
            <a:br>
              <a:rPr lang="en-GB" sz="3600" i="1" dirty="0"/>
            </a:br>
            <a:br>
              <a:rPr lang="en-GB" sz="3600" i="1" dirty="0"/>
            </a:br>
            <a:br>
              <a:rPr lang="en-GB" sz="1800" b="0" i="1" dirty="0"/>
            </a:br>
            <a:br>
              <a:rPr lang="en-US" sz="1600" dirty="0">
                <a:latin typeface="+mn-lt"/>
              </a:rPr>
            </a:br>
            <a:br>
              <a:rPr lang="en-US" sz="1600" dirty="0">
                <a:latin typeface="+mn-lt"/>
              </a:rPr>
            </a:br>
            <a:br>
              <a:rPr lang="en-US" sz="1600" dirty="0">
                <a:latin typeface="+mn-lt"/>
              </a:rPr>
            </a:br>
            <a:r>
              <a:rPr lang="en-GB" sz="1800" dirty="0"/>
              <a:t>Prepared for NHM Best Practices Summit, </a:t>
            </a:r>
            <a:r>
              <a:rPr lang="en-GB" sz="1800" dirty="0" err="1"/>
              <a:t>Kaziranga</a:t>
            </a:r>
            <a:r>
              <a:rPr lang="en-GB" sz="1800" dirty="0"/>
              <a:t>, Assam</a:t>
            </a:r>
            <a:br>
              <a:rPr lang="en-GB" sz="1600" b="0" dirty="0"/>
            </a:br>
            <a:r>
              <a:rPr lang="en-GB" sz="1600" b="0" dirty="0"/>
              <a:t>National Centre for Disease Control</a:t>
            </a:r>
            <a:br>
              <a:rPr lang="en-GB" sz="1600" b="0" dirty="0"/>
            </a:br>
            <a:r>
              <a:rPr lang="en-GB" sz="1300" b="0" dirty="0"/>
              <a:t>Integrated Disease Surveillance Program</a:t>
            </a:r>
            <a:br>
              <a:rPr lang="en-GB" sz="1300" b="0" dirty="0"/>
            </a:br>
            <a:r>
              <a:rPr lang="en-GB" sz="1300" b="0" dirty="0"/>
              <a:t>New Delhi, India | 31 October 2018</a:t>
            </a:r>
            <a:br>
              <a:rPr lang="en-GB" sz="1600" b="0" dirty="0"/>
            </a:br>
            <a:endParaRPr lang="en-US" sz="1200" b="0" i="1" dirty="0">
              <a:solidFill>
                <a:schemeClr val="bg1">
                  <a:lumMod val="50000"/>
                </a:schemeClr>
              </a:solidFill>
              <a:latin typeface="+mn-lt"/>
            </a:endParaRPr>
          </a:p>
        </p:txBody>
      </p:sp>
      <p:pic>
        <p:nvPicPr>
          <p:cNvPr id="5" name="Picture 3" descr="log">
            <a:extLst>
              <a:ext uri="{FF2B5EF4-FFF2-40B4-BE49-F238E27FC236}">
                <a16:creationId xmlns:a16="http://schemas.microsoft.com/office/drawing/2014/main" id="{91347567-44F2-FE4F-8C68-41DBA75C06D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98850" y="356632"/>
            <a:ext cx="2298700" cy="990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C815C04-D28E-CC41-ADDC-A33C076C981B}"/>
              </a:ext>
            </a:extLst>
          </p:cNvPr>
          <p:cNvSpPr/>
          <p:nvPr/>
        </p:nvSpPr>
        <p:spPr>
          <a:xfrm>
            <a:off x="838201" y="3581400"/>
            <a:ext cx="2362200" cy="1015663"/>
          </a:xfrm>
          <a:prstGeom prst="rect">
            <a:avLst/>
          </a:prstGeom>
        </p:spPr>
        <p:txBody>
          <a:bodyPr wrap="square">
            <a:spAutoFit/>
          </a:bodyPr>
          <a:lstStyle/>
          <a:p>
            <a:r>
              <a:rPr lang="en-GB" sz="1600" b="1" dirty="0"/>
              <a:t>Dr Pradeep </a:t>
            </a:r>
            <a:r>
              <a:rPr lang="en-GB" sz="1600" b="1" dirty="0" err="1"/>
              <a:t>Khasnobis</a:t>
            </a:r>
            <a:br>
              <a:rPr lang="en-GB" dirty="0"/>
            </a:br>
            <a:r>
              <a:rPr lang="en-GB" sz="1400" dirty="0"/>
              <a:t>Joint Director, IDSP, NCDC</a:t>
            </a:r>
            <a:br>
              <a:rPr lang="en-GB" sz="1400" dirty="0"/>
            </a:br>
            <a:r>
              <a:rPr lang="en-GB" sz="1400" dirty="0" err="1"/>
              <a:t>pradeep.khasnobis@gov.in</a:t>
            </a:r>
            <a:br>
              <a:rPr lang="en-GB" sz="1400" i="1" dirty="0"/>
            </a:br>
            <a:endParaRPr lang="en-US" sz="1400" dirty="0"/>
          </a:p>
        </p:txBody>
      </p:sp>
      <p:sp>
        <p:nvSpPr>
          <p:cNvPr id="7" name="Rectangle 6">
            <a:extLst>
              <a:ext uri="{FF2B5EF4-FFF2-40B4-BE49-F238E27FC236}">
                <a16:creationId xmlns:a16="http://schemas.microsoft.com/office/drawing/2014/main" id="{DC51FD48-2B43-CE42-9D72-319AF4936CB7}"/>
              </a:ext>
            </a:extLst>
          </p:cNvPr>
          <p:cNvSpPr/>
          <p:nvPr/>
        </p:nvSpPr>
        <p:spPr>
          <a:xfrm>
            <a:off x="3498850" y="3610708"/>
            <a:ext cx="2520950" cy="984885"/>
          </a:xfrm>
          <a:prstGeom prst="rect">
            <a:avLst/>
          </a:prstGeom>
        </p:spPr>
        <p:txBody>
          <a:bodyPr wrap="square">
            <a:spAutoFit/>
          </a:bodyPr>
          <a:lstStyle/>
          <a:p>
            <a:r>
              <a:rPr lang="en-GB" sz="1600" b="1" dirty="0"/>
              <a:t>Dr Ramesh Krishnamurthy</a:t>
            </a:r>
            <a:br>
              <a:rPr lang="en-GB" sz="2000" dirty="0"/>
            </a:br>
            <a:r>
              <a:rPr lang="en-GB" sz="1400" dirty="0"/>
              <a:t>World Health Organization</a:t>
            </a:r>
            <a:br>
              <a:rPr lang="en-GB" sz="1400" dirty="0"/>
            </a:br>
            <a:r>
              <a:rPr lang="en-GB" sz="1400" dirty="0" err="1"/>
              <a:t>krishnamurthyr@who.int</a:t>
            </a:r>
            <a:br>
              <a:rPr lang="en-GB" sz="1400" i="1" dirty="0"/>
            </a:br>
            <a:endParaRPr lang="en-US" sz="1400" dirty="0"/>
          </a:p>
        </p:txBody>
      </p:sp>
      <p:sp>
        <p:nvSpPr>
          <p:cNvPr id="8" name="Rectangle 7">
            <a:extLst>
              <a:ext uri="{FF2B5EF4-FFF2-40B4-BE49-F238E27FC236}">
                <a16:creationId xmlns:a16="http://schemas.microsoft.com/office/drawing/2014/main" id="{BE2349B5-2FE9-A346-A755-1012670C2639}"/>
              </a:ext>
            </a:extLst>
          </p:cNvPr>
          <p:cNvSpPr/>
          <p:nvPr/>
        </p:nvSpPr>
        <p:spPr>
          <a:xfrm>
            <a:off x="6477001" y="3610708"/>
            <a:ext cx="2133600" cy="1015663"/>
          </a:xfrm>
          <a:prstGeom prst="rect">
            <a:avLst/>
          </a:prstGeom>
        </p:spPr>
        <p:txBody>
          <a:bodyPr wrap="square">
            <a:spAutoFit/>
          </a:bodyPr>
          <a:lstStyle/>
          <a:p>
            <a:r>
              <a:rPr lang="en-GB" sz="1600" b="1" dirty="0"/>
              <a:t>Dr </a:t>
            </a:r>
            <a:r>
              <a:rPr lang="en-GB" sz="1600" b="1" dirty="0" err="1"/>
              <a:t>Pavana</a:t>
            </a:r>
            <a:r>
              <a:rPr lang="en-GB" sz="1600" b="1" dirty="0"/>
              <a:t> Murthy</a:t>
            </a:r>
            <a:br>
              <a:rPr lang="en-GB" sz="2000" dirty="0"/>
            </a:br>
            <a:r>
              <a:rPr lang="en-GB" sz="1400" dirty="0"/>
              <a:t>World Health Organization</a:t>
            </a:r>
            <a:br>
              <a:rPr lang="en-GB" sz="1400" dirty="0"/>
            </a:br>
            <a:r>
              <a:rPr lang="en-GB" sz="1400" dirty="0" err="1"/>
              <a:t>murthyp@who.int</a:t>
            </a:r>
            <a:br>
              <a:rPr lang="en-GB" sz="1600" i="1" dirty="0"/>
            </a:br>
            <a:endParaRPr lang="en-US" sz="1600" dirty="0"/>
          </a:p>
        </p:txBody>
      </p:sp>
    </p:spTree>
    <p:extLst>
      <p:ext uri="{BB962C8B-B14F-4D97-AF65-F5344CB8AC3E}">
        <p14:creationId xmlns:p14="http://schemas.microsoft.com/office/powerpoint/2010/main" val="358710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77081" name="Picture 2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40413" y="4429125"/>
            <a:ext cx="957262" cy="150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77082" name="Picture 2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59425" y="3362325"/>
            <a:ext cx="1417638"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77083" name="Picture 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83225" y="2219325"/>
            <a:ext cx="1333500"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77084" name="Picture 2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26125" y="1174750"/>
            <a:ext cx="925513"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77086" name="Rectangle 30"/>
          <p:cNvSpPr>
            <a:spLocks noGrp="1" noChangeArrowheads="1"/>
          </p:cNvSpPr>
          <p:nvPr>
            <p:ph type="title"/>
          </p:nvPr>
        </p:nvSpPr>
        <p:spPr>
          <a:xfrm>
            <a:off x="6911975" y="4762500"/>
            <a:ext cx="1693863" cy="630238"/>
          </a:xfrm>
          <a:noFill/>
        </p:spPr>
        <p:txBody>
          <a:bodyPr>
            <a:normAutofit fontScale="90000"/>
          </a:bodyPr>
          <a:lstStyle/>
          <a:p>
            <a:pPr algn="ctr"/>
            <a:r>
              <a:rPr lang="en-US" sz="2400" dirty="0">
                <a:latin typeface="Arial" charset="0"/>
                <a:ea typeface="ＭＳ Ｐゴシック" charset="0"/>
              </a:rPr>
              <a:t>State</a:t>
            </a:r>
            <a:br>
              <a:rPr lang="en-US" sz="2400" dirty="0">
                <a:latin typeface="Arial" charset="0"/>
                <a:ea typeface="ＭＳ Ｐゴシック" charset="0"/>
              </a:rPr>
            </a:br>
            <a:r>
              <a:rPr lang="en-US" sz="1600" dirty="0">
                <a:latin typeface="Arial" charset="0"/>
                <a:ea typeface="ＭＳ Ｐゴシック" charset="0"/>
              </a:rPr>
              <a:t>(36 States/UTs)</a:t>
            </a:r>
          </a:p>
        </p:txBody>
      </p:sp>
      <p:sp>
        <p:nvSpPr>
          <p:cNvPr id="2477087" name="Rectangle 31"/>
          <p:cNvSpPr>
            <a:spLocks noChangeArrowheads="1"/>
          </p:cNvSpPr>
          <p:nvPr/>
        </p:nvSpPr>
        <p:spPr bwMode="auto">
          <a:xfrm>
            <a:off x="6943725" y="3595688"/>
            <a:ext cx="1693863" cy="63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a:lnSpc>
                <a:spcPct val="100000"/>
              </a:lnSpc>
              <a:spcBef>
                <a:spcPct val="0"/>
              </a:spcBef>
              <a:buClrTx/>
              <a:buFontTx/>
              <a:buNone/>
            </a:pPr>
            <a:r>
              <a:rPr lang="en-US" sz="2400" b="1" dirty="0"/>
              <a:t>District</a:t>
            </a:r>
            <a:br>
              <a:rPr lang="en-US" sz="2400" b="1" dirty="0"/>
            </a:br>
            <a:r>
              <a:rPr lang="en-US" sz="1400" b="1" dirty="0"/>
              <a:t>(707)</a:t>
            </a:r>
          </a:p>
        </p:txBody>
      </p:sp>
      <p:sp>
        <p:nvSpPr>
          <p:cNvPr id="2477088" name="Rectangle 32"/>
          <p:cNvSpPr>
            <a:spLocks noChangeArrowheads="1"/>
          </p:cNvSpPr>
          <p:nvPr/>
        </p:nvSpPr>
        <p:spPr bwMode="auto">
          <a:xfrm>
            <a:off x="6931025" y="2422525"/>
            <a:ext cx="1895475" cy="63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a:lnSpc>
                <a:spcPct val="100000"/>
              </a:lnSpc>
              <a:spcBef>
                <a:spcPct val="0"/>
              </a:spcBef>
              <a:buClrTx/>
              <a:buFontTx/>
              <a:buNone/>
            </a:pPr>
            <a:r>
              <a:rPr lang="en-US" sz="2400" b="1" dirty="0"/>
              <a:t>Sub-district</a:t>
            </a:r>
            <a:br>
              <a:rPr lang="en-US" sz="2400" b="1" dirty="0"/>
            </a:br>
            <a:r>
              <a:rPr lang="en-US" sz="1400" b="1" dirty="0"/>
              <a:t>(6267)</a:t>
            </a:r>
          </a:p>
        </p:txBody>
      </p:sp>
      <p:sp>
        <p:nvSpPr>
          <p:cNvPr id="2477089" name="Rectangle 33"/>
          <p:cNvSpPr>
            <a:spLocks noChangeArrowheads="1"/>
          </p:cNvSpPr>
          <p:nvPr/>
        </p:nvSpPr>
        <p:spPr bwMode="auto">
          <a:xfrm>
            <a:off x="6929438" y="1276350"/>
            <a:ext cx="1781175" cy="63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a:lnSpc>
                <a:spcPct val="100000"/>
              </a:lnSpc>
              <a:spcBef>
                <a:spcPct val="0"/>
              </a:spcBef>
              <a:buClrTx/>
              <a:buFontTx/>
              <a:buNone/>
            </a:pPr>
            <a:r>
              <a:rPr lang="en-US" sz="2400" b="1" dirty="0"/>
              <a:t>Village</a:t>
            </a:r>
          </a:p>
          <a:p>
            <a:pPr algn="ctr">
              <a:lnSpc>
                <a:spcPct val="100000"/>
              </a:lnSpc>
              <a:spcBef>
                <a:spcPct val="0"/>
              </a:spcBef>
              <a:buClrTx/>
              <a:buFontTx/>
              <a:buNone/>
            </a:pPr>
            <a:r>
              <a:rPr lang="en-US" sz="1400" b="1" dirty="0"/>
              <a:t>(</a:t>
            </a:r>
            <a:r>
              <a:rPr lang="en-GB" sz="1400" b="1" dirty="0"/>
              <a:t>655075</a:t>
            </a:r>
            <a:r>
              <a:rPr lang="en-US" sz="1400" b="1" dirty="0"/>
              <a:t>)</a:t>
            </a:r>
          </a:p>
        </p:txBody>
      </p:sp>
      <p:cxnSp>
        <p:nvCxnSpPr>
          <p:cNvPr id="20" name="Straight Connector 19"/>
          <p:cNvCxnSpPr/>
          <p:nvPr/>
        </p:nvCxnSpPr>
        <p:spPr>
          <a:xfrm flipH="1">
            <a:off x="876300" y="3327400"/>
            <a:ext cx="6078537" cy="4929"/>
          </a:xfrm>
          <a:prstGeom prst="line">
            <a:avLst/>
          </a:prstGeom>
          <a:ln w="3175" cmpd="sng">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55663" y="4414671"/>
            <a:ext cx="6078537" cy="4929"/>
          </a:xfrm>
          <a:prstGeom prst="line">
            <a:avLst/>
          </a:prstGeom>
          <a:ln w="3175" cmpd="sng">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881063" y="2184400"/>
            <a:ext cx="6078537" cy="4929"/>
          </a:xfrm>
          <a:prstGeom prst="line">
            <a:avLst/>
          </a:prstGeom>
          <a:ln w="3175" cmpd="sng">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16" name="Picture 15" descr="Screen Shot 2017-05-07 at 9.53.13 A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4289" y="1161854"/>
            <a:ext cx="4181111" cy="4705546"/>
          </a:xfrm>
          <a:prstGeom prst="rect">
            <a:avLst/>
          </a:prstGeom>
          <a:ln>
            <a:noFill/>
          </a:ln>
          <a:effectLst>
            <a:outerShdw blurRad="292100" dist="139700" dir="2700000" algn="tl" rotWithShape="0">
              <a:srgbClr val="333333">
                <a:alpha val="65000"/>
              </a:srgbClr>
            </a:outerShdw>
          </a:effectLst>
        </p:spPr>
      </p:pic>
      <p:sp>
        <p:nvSpPr>
          <p:cNvPr id="23" name="Rectangle 13"/>
          <p:cNvSpPr>
            <a:spLocks noChangeArrowheads="1"/>
          </p:cNvSpPr>
          <p:nvPr/>
        </p:nvSpPr>
        <p:spPr bwMode="auto">
          <a:xfrm>
            <a:off x="304800" y="304800"/>
            <a:ext cx="8686800" cy="792163"/>
          </a:xfrm>
          <a:prstGeom prst="rect">
            <a:avLst/>
          </a:prstGeom>
          <a:noFill/>
          <a:ln w="9525">
            <a:noFill/>
            <a:miter lim="800000"/>
            <a:headEnd/>
            <a:tailEnd/>
          </a:ln>
        </p:spPr>
        <p:txBody>
          <a:bodyPr anchor="ctr"/>
          <a:lstStyle/>
          <a:p>
            <a:pPr algn="ctr" eaLnBrk="0" hangingPunct="0"/>
            <a:r>
              <a:rPr lang="en-US" sz="2800" b="1" dirty="0"/>
              <a:t>Public Health Dataflow in India’s Geographic Context</a:t>
            </a:r>
            <a:endParaRPr lang="en-US" sz="2800" dirty="0">
              <a:solidFill>
                <a:srgbClr val="7F7F7F"/>
              </a:solidFill>
            </a:endParaRPr>
          </a:p>
        </p:txBody>
      </p:sp>
    </p:spTree>
    <p:extLst>
      <p:ext uri="{BB962C8B-B14F-4D97-AF65-F5344CB8AC3E}">
        <p14:creationId xmlns:p14="http://schemas.microsoft.com/office/powerpoint/2010/main" val="116702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Slide Number Placeholder 5"/>
          <p:cNvSpPr>
            <a:spLocks noGrp="1"/>
          </p:cNvSpPr>
          <p:nvPr>
            <p:ph type="sldNum" sz="quarter" idx="10"/>
          </p:nvPr>
        </p:nvSpPr>
        <p:spPr>
          <a:noFill/>
        </p:spPr>
        <p:txBody>
          <a:bodyPr/>
          <a:lstStyle>
            <a:lvl1pPr>
              <a:defRPr kumimoji="1" sz="1600" b="1">
                <a:solidFill>
                  <a:schemeClr val="tx1"/>
                </a:solidFill>
                <a:latin typeface="Arial" charset="0"/>
                <a:ea typeface="ＭＳ Ｐゴシック" charset="0"/>
                <a:cs typeface="ＭＳ Ｐゴシック" charset="0"/>
              </a:defRPr>
            </a:lvl1pPr>
            <a:lvl2pPr marL="742950" indent="-285750">
              <a:defRPr kumimoji="1" sz="1600" b="1">
                <a:solidFill>
                  <a:schemeClr val="tx1"/>
                </a:solidFill>
                <a:latin typeface="Arial" charset="0"/>
                <a:ea typeface="ＭＳ Ｐゴシック" charset="0"/>
              </a:defRPr>
            </a:lvl2pPr>
            <a:lvl3pPr marL="1143000" indent="-228600">
              <a:defRPr kumimoji="1" sz="1600" b="1">
                <a:solidFill>
                  <a:schemeClr val="tx1"/>
                </a:solidFill>
                <a:latin typeface="Arial" charset="0"/>
                <a:ea typeface="ＭＳ Ｐゴシック" charset="0"/>
              </a:defRPr>
            </a:lvl3pPr>
            <a:lvl4pPr marL="1600200" indent="-228600">
              <a:defRPr kumimoji="1" sz="1600" b="1">
                <a:solidFill>
                  <a:schemeClr val="tx1"/>
                </a:solidFill>
                <a:latin typeface="Arial" charset="0"/>
                <a:ea typeface="ＭＳ Ｐゴシック" charset="0"/>
              </a:defRPr>
            </a:lvl4pPr>
            <a:lvl5pPr marL="2057400" indent="-228600">
              <a:defRPr kumimoji="1" sz="1600" b="1">
                <a:solidFill>
                  <a:schemeClr val="tx1"/>
                </a:solidFill>
                <a:latin typeface="Arial" charset="0"/>
                <a:ea typeface="ＭＳ Ｐゴシック" charset="0"/>
              </a:defRPr>
            </a:lvl5pPr>
            <a:lvl6pPr marL="2514600" indent="-228600" algn="ctr" eaLnBrk="0" fontAlgn="base" hangingPunct="0">
              <a:lnSpc>
                <a:spcPct val="90000"/>
              </a:lnSpc>
              <a:spcBef>
                <a:spcPct val="20000"/>
              </a:spcBef>
              <a:spcAft>
                <a:spcPct val="0"/>
              </a:spcAft>
              <a:buClr>
                <a:srgbClr val="FF5050"/>
              </a:buClr>
              <a:buFont typeface="Times New Roman" charset="0"/>
              <a:defRPr kumimoji="1" sz="1600" b="1">
                <a:solidFill>
                  <a:schemeClr val="tx1"/>
                </a:solidFill>
                <a:latin typeface="Arial" charset="0"/>
                <a:ea typeface="ＭＳ Ｐゴシック" charset="0"/>
              </a:defRPr>
            </a:lvl6pPr>
            <a:lvl7pPr marL="2971800" indent="-228600" algn="ctr" eaLnBrk="0" fontAlgn="base" hangingPunct="0">
              <a:lnSpc>
                <a:spcPct val="90000"/>
              </a:lnSpc>
              <a:spcBef>
                <a:spcPct val="20000"/>
              </a:spcBef>
              <a:spcAft>
                <a:spcPct val="0"/>
              </a:spcAft>
              <a:buClr>
                <a:srgbClr val="FF5050"/>
              </a:buClr>
              <a:buFont typeface="Times New Roman" charset="0"/>
              <a:defRPr kumimoji="1" sz="1600" b="1">
                <a:solidFill>
                  <a:schemeClr val="tx1"/>
                </a:solidFill>
                <a:latin typeface="Arial" charset="0"/>
                <a:ea typeface="ＭＳ Ｐゴシック" charset="0"/>
              </a:defRPr>
            </a:lvl7pPr>
            <a:lvl8pPr marL="3429000" indent="-228600" algn="ctr" eaLnBrk="0" fontAlgn="base" hangingPunct="0">
              <a:lnSpc>
                <a:spcPct val="90000"/>
              </a:lnSpc>
              <a:spcBef>
                <a:spcPct val="20000"/>
              </a:spcBef>
              <a:spcAft>
                <a:spcPct val="0"/>
              </a:spcAft>
              <a:buClr>
                <a:srgbClr val="FF5050"/>
              </a:buClr>
              <a:buFont typeface="Times New Roman" charset="0"/>
              <a:defRPr kumimoji="1" sz="1600" b="1">
                <a:solidFill>
                  <a:schemeClr val="tx1"/>
                </a:solidFill>
                <a:latin typeface="Arial" charset="0"/>
                <a:ea typeface="ＭＳ Ｐゴシック" charset="0"/>
              </a:defRPr>
            </a:lvl8pPr>
            <a:lvl9pPr marL="3886200" indent="-228600" algn="ctr" eaLnBrk="0" fontAlgn="base" hangingPunct="0">
              <a:lnSpc>
                <a:spcPct val="90000"/>
              </a:lnSpc>
              <a:spcBef>
                <a:spcPct val="20000"/>
              </a:spcBef>
              <a:spcAft>
                <a:spcPct val="0"/>
              </a:spcAft>
              <a:buClr>
                <a:srgbClr val="FF5050"/>
              </a:buClr>
              <a:buFont typeface="Times New Roman" charset="0"/>
              <a:defRPr kumimoji="1" sz="1600" b="1">
                <a:solidFill>
                  <a:schemeClr val="tx1"/>
                </a:solidFill>
                <a:latin typeface="Arial" charset="0"/>
                <a:ea typeface="ＭＳ Ｐゴシック" charset="0"/>
              </a:defRPr>
            </a:lvl9pPr>
          </a:lstStyle>
          <a:p>
            <a:r>
              <a:rPr kumimoji="0" lang="en-US" sz="900">
                <a:solidFill>
                  <a:srgbClr val="777777"/>
                </a:solidFill>
              </a:rPr>
              <a:t>Slide </a:t>
            </a:r>
            <a:fld id="{E3830A84-65C9-4A4B-87C4-E9FE63A04E14}" type="slidenum">
              <a:rPr kumimoji="0" lang="en-US" sz="1100">
                <a:solidFill>
                  <a:srgbClr val="777777"/>
                </a:solidFill>
              </a:rPr>
              <a:pPr/>
              <a:t>11</a:t>
            </a:fld>
            <a:endParaRPr kumimoji="0" lang="en-US" sz="1100">
              <a:solidFill>
                <a:srgbClr val="777777"/>
              </a:solidFill>
            </a:endParaRPr>
          </a:p>
        </p:txBody>
      </p:sp>
      <p:pic>
        <p:nvPicPr>
          <p:cNvPr id="249446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40413" y="4429125"/>
            <a:ext cx="957262" cy="150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9446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9425" y="3362325"/>
            <a:ext cx="1417638"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94468"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83225" y="2219325"/>
            <a:ext cx="1333500"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94469"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26125" y="1174750"/>
            <a:ext cx="925513"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94475" name="Rectangle 11"/>
          <p:cNvSpPr>
            <a:spLocks noChangeArrowheads="1"/>
          </p:cNvSpPr>
          <p:nvPr/>
        </p:nvSpPr>
        <p:spPr bwMode="auto">
          <a:xfrm>
            <a:off x="2465388" y="2209800"/>
            <a:ext cx="2895244"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a:defRPr/>
            </a:pPr>
            <a:r>
              <a:rPr lang="en-US" dirty="0">
                <a:cs typeface="+mn-cs"/>
              </a:rPr>
              <a:t>Block PHC</a:t>
            </a:r>
            <a:br>
              <a:rPr lang="en-US" dirty="0">
                <a:cs typeface="+mn-cs"/>
              </a:rPr>
            </a:br>
            <a:r>
              <a:rPr lang="en-US" b="0" i="1" dirty="0">
                <a:cs typeface="+mn-cs"/>
              </a:rPr>
              <a:t>or</a:t>
            </a:r>
            <a:r>
              <a:rPr lang="en-US" dirty="0">
                <a:cs typeface="+mn-cs"/>
              </a:rPr>
              <a:t> Community Health Center</a:t>
            </a:r>
          </a:p>
        </p:txBody>
      </p:sp>
      <p:sp>
        <p:nvSpPr>
          <p:cNvPr id="2494476" name="Rectangle 12"/>
          <p:cNvSpPr>
            <a:spLocks noChangeArrowheads="1"/>
          </p:cNvSpPr>
          <p:nvPr/>
        </p:nvSpPr>
        <p:spPr bwMode="auto">
          <a:xfrm>
            <a:off x="2465388" y="1149350"/>
            <a:ext cx="3224936"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a:defRPr/>
            </a:pPr>
            <a:r>
              <a:rPr lang="en-US" dirty="0">
                <a:cs typeface="+mn-cs"/>
              </a:rPr>
              <a:t>Sub Center </a:t>
            </a:r>
            <a:r>
              <a:rPr lang="en-US" b="0" i="1" dirty="0">
                <a:cs typeface="+mn-cs"/>
              </a:rPr>
              <a:t>or </a:t>
            </a:r>
            <a:r>
              <a:rPr lang="en-US" dirty="0">
                <a:cs typeface="+mn-cs"/>
              </a:rPr>
              <a:t>Health Sub Center</a:t>
            </a:r>
          </a:p>
          <a:p>
            <a:pPr>
              <a:defRPr/>
            </a:pPr>
            <a:r>
              <a:rPr lang="en-US" dirty="0"/>
              <a:t>Primary Health Center </a:t>
            </a:r>
            <a:endParaRPr lang="en-US" dirty="0">
              <a:cs typeface="+mn-cs"/>
            </a:endParaRPr>
          </a:p>
        </p:txBody>
      </p:sp>
      <p:sp>
        <p:nvSpPr>
          <p:cNvPr id="2494477" name="Rectangle 13"/>
          <p:cNvSpPr>
            <a:spLocks noChangeArrowheads="1"/>
          </p:cNvSpPr>
          <p:nvPr/>
        </p:nvSpPr>
        <p:spPr bwMode="auto">
          <a:xfrm>
            <a:off x="2457450" y="3352800"/>
            <a:ext cx="2649538" cy="31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a:defRPr/>
            </a:pPr>
            <a:r>
              <a:rPr lang="en-US" dirty="0">
                <a:cs typeface="+mn-cs"/>
              </a:rPr>
              <a:t>District Surveillance Unit </a:t>
            </a:r>
          </a:p>
        </p:txBody>
      </p:sp>
      <p:sp>
        <p:nvSpPr>
          <p:cNvPr id="2494478" name="Rectangle 14"/>
          <p:cNvSpPr>
            <a:spLocks noChangeArrowheads="1"/>
          </p:cNvSpPr>
          <p:nvPr/>
        </p:nvSpPr>
        <p:spPr bwMode="auto">
          <a:xfrm>
            <a:off x="2484438" y="4419600"/>
            <a:ext cx="2444750"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l">
              <a:defRPr/>
            </a:pPr>
            <a:r>
              <a:rPr lang="en-US" dirty="0">
                <a:cs typeface="+mn-cs"/>
              </a:rPr>
              <a:t>State Surveillance Unit </a:t>
            </a:r>
          </a:p>
        </p:txBody>
      </p:sp>
      <p:sp>
        <p:nvSpPr>
          <p:cNvPr id="2494480" name="Line 16"/>
          <p:cNvSpPr>
            <a:spLocks noChangeShapeType="1"/>
          </p:cNvSpPr>
          <p:nvPr/>
        </p:nvSpPr>
        <p:spPr bwMode="auto">
          <a:xfrm>
            <a:off x="2438400" y="1162050"/>
            <a:ext cx="0" cy="4772025"/>
          </a:xfrm>
          <a:prstGeom prst="line">
            <a:avLst/>
          </a:prstGeom>
          <a:noFill/>
          <a:ln w="31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GB">
              <a:cs typeface="+mn-cs"/>
            </a:endParaRPr>
          </a:p>
        </p:txBody>
      </p:sp>
      <p:graphicFrame>
        <p:nvGraphicFramePr>
          <p:cNvPr id="2494663" name="Object 199"/>
          <p:cNvGraphicFramePr>
            <a:graphicFrameLocks noChangeAspect="1"/>
          </p:cNvGraphicFramePr>
          <p:nvPr/>
        </p:nvGraphicFramePr>
        <p:xfrm>
          <a:off x="2709863" y="4860925"/>
          <a:ext cx="504825" cy="608013"/>
        </p:xfrm>
        <a:graphic>
          <a:graphicData uri="http://schemas.openxmlformats.org/presentationml/2006/ole">
            <mc:AlternateContent xmlns:mc="http://schemas.openxmlformats.org/markup-compatibility/2006">
              <mc:Choice xmlns:v="urn:schemas-microsoft-com:vml" Requires="v">
                <p:oleObj spid="_x0000_s51036" name="Visio" r:id="rId8" imgW="1181100" imgH="1422400" progId="Visio.Drawing.11">
                  <p:embed/>
                </p:oleObj>
              </mc:Choice>
              <mc:Fallback>
                <p:oleObj name="Visio" r:id="rId8" imgW="1181100" imgH="1422400" progId="Visio.Drawing.11">
                  <p:embed/>
                  <p:pic>
                    <p:nvPicPr>
                      <p:cNvPr id="2494663" name="Object 19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9863" y="4860925"/>
                        <a:ext cx="504825" cy="608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494664" name="Object 200"/>
          <p:cNvGraphicFramePr>
            <a:graphicFrameLocks noChangeAspect="1"/>
          </p:cNvGraphicFramePr>
          <p:nvPr>
            <p:extLst/>
          </p:nvPr>
        </p:nvGraphicFramePr>
        <p:xfrm>
          <a:off x="2695575" y="3717925"/>
          <a:ext cx="504825" cy="608013"/>
        </p:xfrm>
        <a:graphic>
          <a:graphicData uri="http://schemas.openxmlformats.org/presentationml/2006/ole">
            <mc:AlternateContent xmlns:mc="http://schemas.openxmlformats.org/markup-compatibility/2006">
              <mc:Choice xmlns:v="urn:schemas-microsoft-com:vml" Requires="v">
                <p:oleObj spid="_x0000_s51037" name="Visio" r:id="rId10" imgW="1181100" imgH="1422400" progId="Visio.Drawing.11">
                  <p:embed/>
                </p:oleObj>
              </mc:Choice>
              <mc:Fallback>
                <p:oleObj name="Visio" r:id="rId10" imgW="1181100" imgH="1422400" progId="Visio.Drawing.11">
                  <p:embed/>
                  <p:pic>
                    <p:nvPicPr>
                      <p:cNvPr id="2494664" name="Object 2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5575" y="3717925"/>
                        <a:ext cx="504825" cy="608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494665" name="Rectangle 201"/>
          <p:cNvSpPr>
            <a:spLocks noChangeArrowheads="1"/>
          </p:cNvSpPr>
          <p:nvPr/>
        </p:nvSpPr>
        <p:spPr bwMode="auto">
          <a:xfrm>
            <a:off x="3429000" y="3938588"/>
            <a:ext cx="85090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nSpc>
                <a:spcPct val="100000"/>
              </a:lnSpc>
              <a:spcBef>
                <a:spcPct val="0"/>
              </a:spcBef>
              <a:buClrTx/>
              <a:buFontTx/>
              <a:buNone/>
              <a:defRPr/>
            </a:pPr>
            <a:r>
              <a:rPr lang="en-US" sz="900" b="1" dirty="0">
                <a:cs typeface="+mn-cs"/>
              </a:rPr>
              <a:t>Broadband</a:t>
            </a:r>
          </a:p>
          <a:p>
            <a:pPr>
              <a:lnSpc>
                <a:spcPct val="100000"/>
              </a:lnSpc>
              <a:spcBef>
                <a:spcPct val="0"/>
              </a:spcBef>
              <a:buClrTx/>
              <a:buFontTx/>
              <a:buNone/>
              <a:defRPr/>
            </a:pPr>
            <a:r>
              <a:rPr lang="en-US" sz="900" b="1" dirty="0">
                <a:cs typeface="+mn-cs"/>
              </a:rPr>
              <a:t>Connectivity</a:t>
            </a:r>
          </a:p>
        </p:txBody>
      </p:sp>
      <p:sp>
        <p:nvSpPr>
          <p:cNvPr id="2494666" name="Rectangle 202"/>
          <p:cNvSpPr>
            <a:spLocks noChangeArrowheads="1"/>
          </p:cNvSpPr>
          <p:nvPr/>
        </p:nvSpPr>
        <p:spPr bwMode="auto">
          <a:xfrm>
            <a:off x="3384550" y="4978569"/>
            <a:ext cx="958850" cy="507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lnSpc>
                <a:spcPct val="100000"/>
              </a:lnSpc>
              <a:spcBef>
                <a:spcPct val="0"/>
              </a:spcBef>
              <a:buClrTx/>
              <a:buFontTx/>
              <a:buNone/>
              <a:defRPr/>
            </a:pPr>
            <a:r>
              <a:rPr lang="en-US" sz="900" b="1" dirty="0">
                <a:cs typeface="+mn-cs"/>
              </a:rPr>
              <a:t>Broadband and Satellite-based Connectivity</a:t>
            </a:r>
          </a:p>
        </p:txBody>
      </p:sp>
      <p:sp>
        <p:nvSpPr>
          <p:cNvPr id="39" name="Rectangle 30"/>
          <p:cNvSpPr txBox="1">
            <a:spLocks noChangeArrowheads="1"/>
          </p:cNvSpPr>
          <p:nvPr/>
        </p:nvSpPr>
        <p:spPr>
          <a:xfrm>
            <a:off x="6911975" y="4762500"/>
            <a:ext cx="1693863" cy="630238"/>
          </a:xfrm>
          <a:prstGeom prst="rect">
            <a:avLst/>
          </a:prstGeom>
          <a:no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000" b="1" kern="1200">
                <a:solidFill>
                  <a:schemeClr val="tx1"/>
                </a:solidFill>
                <a:latin typeface="+mj-lt"/>
                <a:ea typeface="+mj-ea"/>
                <a:cs typeface="+mj-cs"/>
              </a:defRPr>
            </a:lvl1pPr>
          </a:lstStyle>
          <a:p>
            <a:r>
              <a:rPr lang="en-US" sz="2400" dirty="0">
                <a:latin typeface="Arial" charset="0"/>
                <a:ea typeface="ＭＳ Ｐゴシック" charset="0"/>
              </a:rPr>
              <a:t>State</a:t>
            </a:r>
            <a:br>
              <a:rPr lang="en-US" sz="2400" dirty="0">
                <a:latin typeface="Arial" charset="0"/>
                <a:ea typeface="ＭＳ Ｐゴシック" charset="0"/>
              </a:rPr>
            </a:br>
            <a:r>
              <a:rPr lang="en-US" sz="1400" dirty="0">
                <a:latin typeface="Arial" charset="0"/>
                <a:ea typeface="ＭＳ Ｐゴシック" charset="0"/>
              </a:rPr>
              <a:t>(36 States/UTs)</a:t>
            </a:r>
          </a:p>
        </p:txBody>
      </p:sp>
      <p:sp>
        <p:nvSpPr>
          <p:cNvPr id="40" name="Rectangle 31"/>
          <p:cNvSpPr>
            <a:spLocks noChangeArrowheads="1"/>
          </p:cNvSpPr>
          <p:nvPr/>
        </p:nvSpPr>
        <p:spPr bwMode="auto">
          <a:xfrm>
            <a:off x="6943725" y="3595688"/>
            <a:ext cx="1693863" cy="63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a:lnSpc>
                <a:spcPct val="100000"/>
              </a:lnSpc>
              <a:spcBef>
                <a:spcPct val="0"/>
              </a:spcBef>
              <a:buClrTx/>
              <a:buFontTx/>
              <a:buNone/>
            </a:pPr>
            <a:r>
              <a:rPr lang="en-US" sz="2400" b="1" dirty="0"/>
              <a:t>District</a:t>
            </a:r>
            <a:br>
              <a:rPr lang="en-US" sz="2400" dirty="0"/>
            </a:br>
            <a:r>
              <a:rPr lang="en-US" sz="1400" b="1" dirty="0"/>
              <a:t>(707)</a:t>
            </a:r>
          </a:p>
        </p:txBody>
      </p:sp>
      <p:sp>
        <p:nvSpPr>
          <p:cNvPr id="41" name="Rectangle 32"/>
          <p:cNvSpPr>
            <a:spLocks noChangeArrowheads="1"/>
          </p:cNvSpPr>
          <p:nvPr/>
        </p:nvSpPr>
        <p:spPr bwMode="auto">
          <a:xfrm>
            <a:off x="6931025" y="2422525"/>
            <a:ext cx="1895475" cy="63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a:lnSpc>
                <a:spcPct val="100000"/>
              </a:lnSpc>
              <a:spcBef>
                <a:spcPct val="0"/>
              </a:spcBef>
              <a:buClrTx/>
              <a:buFontTx/>
              <a:buNone/>
            </a:pPr>
            <a:r>
              <a:rPr lang="en-US" sz="2400" b="1" dirty="0"/>
              <a:t>Sub-district</a:t>
            </a:r>
            <a:br>
              <a:rPr lang="en-US" sz="2400" b="1" dirty="0"/>
            </a:br>
            <a:r>
              <a:rPr lang="en-US" sz="1400" b="1" dirty="0"/>
              <a:t>(6267)</a:t>
            </a:r>
          </a:p>
        </p:txBody>
      </p:sp>
      <p:sp>
        <p:nvSpPr>
          <p:cNvPr id="42" name="Rectangle 33"/>
          <p:cNvSpPr>
            <a:spLocks noChangeArrowheads="1"/>
          </p:cNvSpPr>
          <p:nvPr/>
        </p:nvSpPr>
        <p:spPr bwMode="auto">
          <a:xfrm>
            <a:off x="6929438" y="1276350"/>
            <a:ext cx="1781175" cy="63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a:lnSpc>
                <a:spcPct val="100000"/>
              </a:lnSpc>
              <a:spcBef>
                <a:spcPct val="0"/>
              </a:spcBef>
              <a:buClrTx/>
              <a:buFontTx/>
              <a:buNone/>
            </a:pPr>
            <a:r>
              <a:rPr lang="en-US" sz="2400" b="1" dirty="0"/>
              <a:t>Village</a:t>
            </a:r>
          </a:p>
          <a:p>
            <a:pPr algn="ctr">
              <a:lnSpc>
                <a:spcPct val="100000"/>
              </a:lnSpc>
              <a:spcBef>
                <a:spcPct val="0"/>
              </a:spcBef>
              <a:buClrTx/>
              <a:buFontTx/>
              <a:buNone/>
            </a:pPr>
            <a:r>
              <a:rPr lang="en-US" sz="1400" b="1" dirty="0"/>
              <a:t>(</a:t>
            </a:r>
            <a:r>
              <a:rPr lang="en-GB" sz="1400" b="1" dirty="0"/>
              <a:t>655075</a:t>
            </a:r>
            <a:r>
              <a:rPr lang="en-US" sz="1400" b="1" dirty="0"/>
              <a:t>)</a:t>
            </a:r>
          </a:p>
        </p:txBody>
      </p:sp>
      <p:grpSp>
        <p:nvGrpSpPr>
          <p:cNvPr id="2" name="Group 1"/>
          <p:cNvGrpSpPr/>
          <p:nvPr/>
        </p:nvGrpSpPr>
        <p:grpSpPr>
          <a:xfrm>
            <a:off x="1371600" y="1600200"/>
            <a:ext cx="1150938" cy="638175"/>
            <a:chOff x="1371600" y="1652588"/>
            <a:chExt cx="1150938" cy="638175"/>
          </a:xfrm>
        </p:grpSpPr>
        <p:grpSp>
          <p:nvGrpSpPr>
            <p:cNvPr id="2494647" name="Group 183"/>
            <p:cNvGrpSpPr>
              <a:grpSpLocks/>
            </p:cNvGrpSpPr>
            <p:nvPr/>
          </p:nvGrpSpPr>
          <p:grpSpPr bwMode="auto">
            <a:xfrm>
              <a:off x="1677988" y="1652588"/>
              <a:ext cx="844550" cy="638175"/>
              <a:chOff x="2907" y="819"/>
              <a:chExt cx="672" cy="498"/>
            </a:xfrm>
          </p:grpSpPr>
          <p:graphicFrame>
            <p:nvGraphicFramePr>
              <p:cNvPr id="44065" name="Object 180"/>
              <p:cNvGraphicFramePr>
                <a:graphicFrameLocks noChangeAspect="1"/>
              </p:cNvGraphicFramePr>
              <p:nvPr/>
            </p:nvGraphicFramePr>
            <p:xfrm>
              <a:off x="2907" y="837"/>
              <a:ext cx="672" cy="480"/>
            </p:xfrm>
            <a:graphic>
              <a:graphicData uri="http://schemas.openxmlformats.org/presentationml/2006/ole">
                <mc:AlternateContent xmlns:mc="http://schemas.openxmlformats.org/markup-compatibility/2006">
                  <mc:Choice xmlns:v="urn:schemas-microsoft-com:vml" Requires="v">
                    <p:oleObj spid="_x0000_s51038" name="Visio" r:id="rId11" imgW="1079500" imgH="774700" progId="Visio.Drawing.11">
                      <p:embed/>
                    </p:oleObj>
                  </mc:Choice>
                  <mc:Fallback>
                    <p:oleObj name="Visio" r:id="rId11" imgW="1079500" imgH="774700" progId="Visio.Drawing.11">
                      <p:embed/>
                      <p:pic>
                        <p:nvPicPr>
                          <p:cNvPr id="44065" name="Object 18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07" y="837"/>
                            <a:ext cx="672"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494645" name="Line 181"/>
              <p:cNvSpPr>
                <a:spLocks noChangeShapeType="1"/>
              </p:cNvSpPr>
              <p:nvPr/>
            </p:nvSpPr>
            <p:spPr bwMode="auto">
              <a:xfrm>
                <a:off x="3076" y="895"/>
                <a:ext cx="316" cy="22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GB">
                  <a:cs typeface="+mn-cs"/>
                </a:endParaRPr>
              </a:p>
            </p:txBody>
          </p:sp>
          <p:sp>
            <p:nvSpPr>
              <p:cNvPr id="2494646" name="Oval 182"/>
              <p:cNvSpPr>
                <a:spLocks noChangeArrowheads="1"/>
              </p:cNvSpPr>
              <p:nvPr/>
            </p:nvSpPr>
            <p:spPr bwMode="auto">
              <a:xfrm>
                <a:off x="3047" y="819"/>
                <a:ext cx="388" cy="360"/>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GB">
                  <a:cs typeface="+mn-cs"/>
                </a:endParaRPr>
              </a:p>
            </p:txBody>
          </p:sp>
        </p:grpSp>
        <p:pic>
          <p:nvPicPr>
            <p:cNvPr id="43" name="Picture 4" descr="Image result for sms icon 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371600" y="1676400"/>
              <a:ext cx="401837"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p:nvPr/>
        </p:nvGrpSpPr>
        <p:grpSpPr>
          <a:xfrm>
            <a:off x="1371600" y="2743200"/>
            <a:ext cx="1141413" cy="638175"/>
            <a:chOff x="1371600" y="2814638"/>
            <a:chExt cx="1141413" cy="638175"/>
          </a:xfrm>
        </p:grpSpPr>
        <p:grpSp>
          <p:nvGrpSpPr>
            <p:cNvPr id="2494667" name="Group 203"/>
            <p:cNvGrpSpPr>
              <a:grpSpLocks/>
            </p:cNvGrpSpPr>
            <p:nvPr/>
          </p:nvGrpSpPr>
          <p:grpSpPr bwMode="auto">
            <a:xfrm>
              <a:off x="1668463" y="2814638"/>
              <a:ext cx="844550" cy="638175"/>
              <a:chOff x="2907" y="819"/>
              <a:chExt cx="672" cy="498"/>
            </a:xfrm>
          </p:grpSpPr>
          <p:graphicFrame>
            <p:nvGraphicFramePr>
              <p:cNvPr id="44062" name="Object 204"/>
              <p:cNvGraphicFramePr>
                <a:graphicFrameLocks noChangeAspect="1"/>
              </p:cNvGraphicFramePr>
              <p:nvPr/>
            </p:nvGraphicFramePr>
            <p:xfrm>
              <a:off x="2907" y="837"/>
              <a:ext cx="672" cy="480"/>
            </p:xfrm>
            <a:graphic>
              <a:graphicData uri="http://schemas.openxmlformats.org/presentationml/2006/ole">
                <mc:AlternateContent xmlns:mc="http://schemas.openxmlformats.org/markup-compatibility/2006">
                  <mc:Choice xmlns:v="urn:schemas-microsoft-com:vml" Requires="v">
                    <p:oleObj spid="_x0000_s51039" name="Visio" r:id="rId14" imgW="1079500" imgH="774700" progId="Visio.Drawing.11">
                      <p:embed/>
                    </p:oleObj>
                  </mc:Choice>
                  <mc:Fallback>
                    <p:oleObj name="Visio" r:id="rId14" imgW="1079500" imgH="774700" progId="Visio.Drawing.11">
                      <p:embed/>
                      <p:pic>
                        <p:nvPicPr>
                          <p:cNvPr id="44062" name="Object 2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07" y="837"/>
                            <a:ext cx="672"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494669" name="Line 205"/>
              <p:cNvSpPr>
                <a:spLocks noChangeShapeType="1"/>
              </p:cNvSpPr>
              <p:nvPr/>
            </p:nvSpPr>
            <p:spPr bwMode="auto">
              <a:xfrm>
                <a:off x="3076" y="895"/>
                <a:ext cx="316" cy="229"/>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GB">
                  <a:cs typeface="+mn-cs"/>
                </a:endParaRPr>
              </a:p>
            </p:txBody>
          </p:sp>
          <p:sp>
            <p:nvSpPr>
              <p:cNvPr id="2494670" name="Oval 206"/>
              <p:cNvSpPr>
                <a:spLocks noChangeArrowheads="1"/>
              </p:cNvSpPr>
              <p:nvPr/>
            </p:nvSpPr>
            <p:spPr bwMode="auto">
              <a:xfrm>
                <a:off x="3047" y="819"/>
                <a:ext cx="388" cy="360"/>
              </a:xfrm>
              <a:prstGeom prst="ellipse">
                <a:avLst/>
              </a:prstGeom>
              <a:noFill/>
              <a:ln w="28575">
                <a:solidFill>
                  <a:srgbClr val="0033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GB">
                  <a:cs typeface="+mn-cs"/>
                </a:endParaRPr>
              </a:p>
            </p:txBody>
          </p:sp>
        </p:grpSp>
        <p:pic>
          <p:nvPicPr>
            <p:cNvPr id="44" name="Picture 4" descr="Image result for sms icon 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371600" y="2847974"/>
              <a:ext cx="401837"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p:cNvGrpSpPr/>
          <p:nvPr/>
        </p:nvGrpSpPr>
        <p:grpSpPr>
          <a:xfrm>
            <a:off x="1371600" y="3733800"/>
            <a:ext cx="1244600" cy="762000"/>
            <a:chOff x="1371600" y="3810000"/>
            <a:chExt cx="1244600" cy="762000"/>
          </a:xfrm>
        </p:grpSpPr>
        <p:graphicFrame>
          <p:nvGraphicFramePr>
            <p:cNvPr id="2494582" name="Object 118"/>
            <p:cNvGraphicFramePr>
              <a:graphicFrameLocks noChangeAspect="1"/>
            </p:cNvGraphicFramePr>
            <p:nvPr>
              <p:extLst/>
            </p:nvPr>
          </p:nvGraphicFramePr>
          <p:xfrm>
            <a:off x="1549400" y="3810000"/>
            <a:ext cx="1066800" cy="762000"/>
          </p:xfrm>
          <a:graphic>
            <a:graphicData uri="http://schemas.openxmlformats.org/presentationml/2006/ole">
              <mc:AlternateContent xmlns:mc="http://schemas.openxmlformats.org/markup-compatibility/2006">
                <mc:Choice xmlns:v="urn:schemas-microsoft-com:vml" Requires="v">
                  <p:oleObj spid="_x0000_s51040" name="Visio" r:id="rId15" imgW="1079500" imgH="774700" progId="Visio.Drawing.11">
                    <p:embed/>
                  </p:oleObj>
                </mc:Choice>
                <mc:Fallback>
                  <p:oleObj name="Visio" r:id="rId15" imgW="1079500" imgH="774700" progId="Visio.Drawing.11">
                    <p:embed/>
                    <p:pic>
                      <p:nvPicPr>
                        <p:cNvPr id="2494582" name="Object 1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9400" y="3810000"/>
                          <a:ext cx="10668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45" name="Picture 4" descr="Image result for sms icon 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371600" y="3914774"/>
              <a:ext cx="401837"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p:cNvGrpSpPr/>
          <p:nvPr/>
        </p:nvGrpSpPr>
        <p:grpSpPr>
          <a:xfrm>
            <a:off x="457200" y="4960938"/>
            <a:ext cx="1785938" cy="1012825"/>
            <a:chOff x="457200" y="4960938"/>
            <a:chExt cx="1785938" cy="1012825"/>
          </a:xfrm>
        </p:grpSpPr>
        <p:graphicFrame>
          <p:nvGraphicFramePr>
            <p:cNvPr id="2494660" name="Object 196"/>
            <p:cNvGraphicFramePr>
              <a:graphicFrameLocks noChangeAspect="1"/>
            </p:cNvGraphicFramePr>
            <p:nvPr>
              <p:extLst/>
            </p:nvPr>
          </p:nvGraphicFramePr>
          <p:xfrm>
            <a:off x="663575" y="5181600"/>
            <a:ext cx="1066800" cy="762000"/>
          </p:xfrm>
          <a:graphic>
            <a:graphicData uri="http://schemas.openxmlformats.org/presentationml/2006/ole">
              <mc:AlternateContent xmlns:mc="http://schemas.openxmlformats.org/markup-compatibility/2006">
                <mc:Choice xmlns:v="urn:schemas-microsoft-com:vml" Requires="v">
                  <p:oleObj spid="_x0000_s51041" name="Visio" r:id="rId16" imgW="1079500" imgH="774700" progId="Visio.Drawing.11">
                    <p:embed/>
                  </p:oleObj>
                </mc:Choice>
                <mc:Fallback>
                  <p:oleObj name="Visio" r:id="rId16" imgW="1079500" imgH="774700" progId="Visio.Drawing.11">
                    <p:embed/>
                    <p:pic>
                      <p:nvPicPr>
                        <p:cNvPr id="2494660" name="Object 19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3575" y="5181600"/>
                          <a:ext cx="10668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494661" name="Object 197"/>
            <p:cNvGraphicFramePr>
              <a:graphicFrameLocks noChangeAspect="1"/>
            </p:cNvGraphicFramePr>
            <p:nvPr>
              <p:extLst/>
            </p:nvPr>
          </p:nvGraphicFramePr>
          <p:xfrm>
            <a:off x="1449388" y="4960938"/>
            <a:ext cx="793750" cy="1012825"/>
          </p:xfrm>
          <a:graphic>
            <a:graphicData uri="http://schemas.openxmlformats.org/presentationml/2006/ole">
              <mc:AlternateContent xmlns:mc="http://schemas.openxmlformats.org/markup-compatibility/2006">
                <mc:Choice xmlns:v="urn:schemas-microsoft-com:vml" Requires="v">
                  <p:oleObj spid="_x0000_s51042" name="Visio" r:id="rId17" imgW="1168400" imgH="1435100" progId="Visio.Drawing.11">
                    <p:embed/>
                  </p:oleObj>
                </mc:Choice>
                <mc:Fallback>
                  <p:oleObj name="Visio" r:id="rId17" imgW="1168400" imgH="1435100" progId="Visio.Drawing.11">
                    <p:embed/>
                    <p:pic>
                      <p:nvPicPr>
                        <p:cNvPr id="2494661" name="Object 19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9388" y="4960938"/>
                          <a:ext cx="793750" cy="101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46" name="Picture 4" descr="Image result for sms icon 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57200" y="5245100"/>
              <a:ext cx="401837" cy="42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p:cNvGrpSpPr/>
          <p:nvPr/>
        </p:nvGrpSpPr>
        <p:grpSpPr>
          <a:xfrm>
            <a:off x="4189765" y="4800600"/>
            <a:ext cx="1525235" cy="750332"/>
            <a:chOff x="4189765" y="4964668"/>
            <a:chExt cx="1525235" cy="750332"/>
          </a:xfrm>
        </p:grpSpPr>
        <p:sp>
          <p:nvSpPr>
            <p:cNvPr id="4" name="Rectangle 3"/>
            <p:cNvSpPr/>
            <p:nvPr/>
          </p:nvSpPr>
          <p:spPr>
            <a:xfrm>
              <a:off x="4799365" y="4964668"/>
              <a:ext cx="915635" cy="369332"/>
            </a:xfrm>
            <a:prstGeom prst="rect">
              <a:avLst/>
            </a:prstGeom>
            <a:ln w="38100" cmpd="sng">
              <a:solidFill>
                <a:srgbClr val="FF0000"/>
              </a:solidFill>
              <a:prstDash val="solid"/>
            </a:ln>
          </p:spPr>
          <p:txBody>
            <a:bodyPr wrap="none">
              <a:spAutoFit/>
            </a:bodyPr>
            <a:lstStyle/>
            <a:p>
              <a:r>
                <a:rPr lang="en-US" b="1" dirty="0"/>
                <a:t>PH-EOC</a:t>
              </a:r>
              <a:endParaRPr lang="en-GB" b="1" dirty="0"/>
            </a:p>
          </p:txBody>
        </p:sp>
        <p:sp>
          <p:nvSpPr>
            <p:cNvPr id="49" name="Rectangle 48"/>
            <p:cNvSpPr/>
            <p:nvPr/>
          </p:nvSpPr>
          <p:spPr>
            <a:xfrm>
              <a:off x="4189765" y="5468779"/>
              <a:ext cx="1524000" cy="246221"/>
            </a:xfrm>
            <a:prstGeom prst="rect">
              <a:avLst/>
            </a:prstGeom>
            <a:ln w="38100" cmpd="sng">
              <a:solidFill>
                <a:srgbClr val="0000FF"/>
              </a:solidFill>
              <a:prstDash val="solid"/>
            </a:ln>
          </p:spPr>
          <p:txBody>
            <a:bodyPr wrap="square">
              <a:spAutoFit/>
            </a:bodyPr>
            <a:lstStyle/>
            <a:p>
              <a:pPr algn="ctr"/>
              <a:r>
                <a:rPr lang="en-US" sz="1000" b="1" dirty="0"/>
                <a:t>24-HOUR CALL CENTER</a:t>
              </a:r>
              <a:endParaRPr lang="en-GB" sz="1000" b="1" dirty="0"/>
            </a:p>
          </p:txBody>
        </p:sp>
      </p:grpSp>
      <p:sp>
        <p:nvSpPr>
          <p:cNvPr id="50" name="Rectangle 201"/>
          <p:cNvSpPr>
            <a:spLocks noChangeArrowheads="1"/>
          </p:cNvSpPr>
          <p:nvPr/>
        </p:nvSpPr>
        <p:spPr bwMode="auto">
          <a:xfrm>
            <a:off x="3429000" y="2895600"/>
            <a:ext cx="85090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nSpc>
                <a:spcPct val="100000"/>
              </a:lnSpc>
              <a:spcBef>
                <a:spcPct val="0"/>
              </a:spcBef>
              <a:buClrTx/>
              <a:buFontTx/>
              <a:buNone/>
              <a:defRPr/>
            </a:pPr>
            <a:r>
              <a:rPr lang="en-US" sz="900" b="1" dirty="0">
                <a:cs typeface="+mn-cs"/>
              </a:rPr>
              <a:t>Broadband</a:t>
            </a:r>
          </a:p>
          <a:p>
            <a:pPr>
              <a:lnSpc>
                <a:spcPct val="100000"/>
              </a:lnSpc>
              <a:spcBef>
                <a:spcPct val="0"/>
              </a:spcBef>
              <a:buClrTx/>
              <a:buFontTx/>
              <a:buNone/>
              <a:defRPr/>
            </a:pPr>
            <a:r>
              <a:rPr lang="en-US" sz="900" b="1" dirty="0">
                <a:cs typeface="+mn-cs"/>
              </a:rPr>
              <a:t>Connectivity</a:t>
            </a:r>
          </a:p>
        </p:txBody>
      </p:sp>
      <p:grpSp>
        <p:nvGrpSpPr>
          <p:cNvPr id="48" name="Group 47"/>
          <p:cNvGrpSpPr/>
          <p:nvPr/>
        </p:nvGrpSpPr>
        <p:grpSpPr>
          <a:xfrm>
            <a:off x="1143000" y="1143000"/>
            <a:ext cx="6553200" cy="4973598"/>
            <a:chOff x="1143000" y="1143000"/>
            <a:chExt cx="6553200" cy="4973598"/>
          </a:xfrm>
        </p:grpSpPr>
        <p:sp>
          <p:nvSpPr>
            <p:cNvPr id="51" name="Rectangle 50"/>
            <p:cNvSpPr/>
            <p:nvPr/>
          </p:nvSpPr>
          <p:spPr>
            <a:xfrm>
              <a:off x="1143001" y="2133600"/>
              <a:ext cx="1295399" cy="400110"/>
            </a:xfrm>
            <a:prstGeom prst="rect">
              <a:avLst/>
            </a:prstGeom>
          </p:spPr>
          <p:txBody>
            <a:bodyPr wrap="square">
              <a:spAutoFit/>
            </a:bodyPr>
            <a:lstStyle/>
            <a:p>
              <a:pPr algn="r"/>
              <a:r>
                <a:rPr lang="en-US" sz="1000" b="1" dirty="0">
                  <a:solidFill>
                    <a:srgbClr val="FF0000"/>
                  </a:solidFill>
                </a:rPr>
                <a:t>Portal access</a:t>
              </a:r>
            </a:p>
            <a:p>
              <a:pPr algn="r"/>
              <a:r>
                <a:rPr lang="en-US" sz="1000" b="1" dirty="0">
                  <a:solidFill>
                    <a:srgbClr val="FF0000"/>
                  </a:solidFill>
                </a:rPr>
                <a:t>Mobile Reporting</a:t>
              </a:r>
              <a:endParaRPr lang="en-GB" sz="1000" dirty="0"/>
            </a:p>
          </p:txBody>
        </p:sp>
        <p:sp>
          <p:nvSpPr>
            <p:cNvPr id="52" name="Rectangle 51"/>
            <p:cNvSpPr/>
            <p:nvPr/>
          </p:nvSpPr>
          <p:spPr>
            <a:xfrm>
              <a:off x="1295400" y="1143000"/>
              <a:ext cx="1219200" cy="400110"/>
            </a:xfrm>
            <a:prstGeom prst="rect">
              <a:avLst/>
            </a:prstGeom>
            <a:ln w="12700" cmpd="sng">
              <a:noFill/>
              <a:prstDash val="solid"/>
            </a:ln>
          </p:spPr>
          <p:txBody>
            <a:bodyPr wrap="square">
              <a:spAutoFit/>
            </a:bodyPr>
            <a:lstStyle/>
            <a:p>
              <a:pPr algn="ctr"/>
              <a:endParaRPr lang="en-US" sz="1000" b="1" dirty="0">
                <a:solidFill>
                  <a:srgbClr val="FF0000"/>
                </a:solidFill>
              </a:endParaRPr>
            </a:p>
            <a:p>
              <a:pPr algn="ctr"/>
              <a:r>
                <a:rPr lang="en-US" sz="1000" b="1" dirty="0">
                  <a:solidFill>
                    <a:srgbClr val="FF0000"/>
                  </a:solidFill>
                </a:rPr>
                <a:t>Mobile reporting</a:t>
              </a:r>
            </a:p>
          </p:txBody>
        </p:sp>
        <p:sp>
          <p:nvSpPr>
            <p:cNvPr id="53" name="Rectangle 52"/>
            <p:cNvSpPr/>
            <p:nvPr/>
          </p:nvSpPr>
          <p:spPr>
            <a:xfrm>
              <a:off x="1143000" y="3257490"/>
              <a:ext cx="1295399" cy="400110"/>
            </a:xfrm>
            <a:prstGeom prst="rect">
              <a:avLst/>
            </a:prstGeom>
          </p:spPr>
          <p:txBody>
            <a:bodyPr wrap="square">
              <a:spAutoFit/>
            </a:bodyPr>
            <a:lstStyle/>
            <a:p>
              <a:pPr algn="r"/>
              <a:r>
                <a:rPr lang="en-US" sz="1000" b="1" dirty="0">
                  <a:solidFill>
                    <a:srgbClr val="FF0000"/>
                  </a:solidFill>
                </a:rPr>
                <a:t>Portal access</a:t>
              </a:r>
            </a:p>
            <a:p>
              <a:pPr algn="r"/>
              <a:r>
                <a:rPr lang="en-US" sz="1000" b="1" dirty="0">
                  <a:solidFill>
                    <a:srgbClr val="FF0000"/>
                  </a:solidFill>
                </a:rPr>
                <a:t>Mobile Reporting</a:t>
              </a:r>
              <a:endParaRPr lang="en-GB" sz="1000" dirty="0"/>
            </a:p>
          </p:txBody>
        </p:sp>
        <p:sp>
          <p:nvSpPr>
            <p:cNvPr id="54" name="Rectangle 53"/>
            <p:cNvSpPr/>
            <p:nvPr/>
          </p:nvSpPr>
          <p:spPr>
            <a:xfrm>
              <a:off x="1143000" y="4400490"/>
              <a:ext cx="1295399" cy="400110"/>
            </a:xfrm>
            <a:prstGeom prst="rect">
              <a:avLst/>
            </a:prstGeom>
          </p:spPr>
          <p:txBody>
            <a:bodyPr wrap="square">
              <a:spAutoFit/>
            </a:bodyPr>
            <a:lstStyle/>
            <a:p>
              <a:pPr algn="r"/>
              <a:r>
                <a:rPr lang="en-US" sz="1000" b="1" dirty="0">
                  <a:solidFill>
                    <a:srgbClr val="FF0000"/>
                  </a:solidFill>
                </a:rPr>
                <a:t>Portal access</a:t>
              </a:r>
            </a:p>
            <a:p>
              <a:pPr algn="r"/>
              <a:r>
                <a:rPr lang="en-US" sz="1000" b="1" dirty="0">
                  <a:solidFill>
                    <a:srgbClr val="FF0000"/>
                  </a:solidFill>
                </a:rPr>
                <a:t>Mobile Reporting</a:t>
              </a:r>
              <a:endParaRPr lang="en-GB" sz="1000" dirty="0"/>
            </a:p>
          </p:txBody>
        </p:sp>
        <p:sp>
          <p:nvSpPr>
            <p:cNvPr id="55" name="Rectangle 54"/>
            <p:cNvSpPr/>
            <p:nvPr/>
          </p:nvSpPr>
          <p:spPr>
            <a:xfrm>
              <a:off x="2438400" y="5562600"/>
              <a:ext cx="5257800" cy="553998"/>
            </a:xfrm>
            <a:prstGeom prst="rect">
              <a:avLst/>
            </a:prstGeom>
            <a:ln w="12700" cmpd="sng">
              <a:noFill/>
              <a:prstDash val="solid"/>
            </a:ln>
          </p:spPr>
          <p:txBody>
            <a:bodyPr wrap="square">
              <a:spAutoFit/>
            </a:bodyPr>
            <a:lstStyle/>
            <a:p>
              <a:r>
                <a:rPr lang="en-US" sz="1000" b="1" u="sng" dirty="0">
                  <a:solidFill>
                    <a:srgbClr val="FF0000"/>
                  </a:solidFill>
                </a:rPr>
                <a:t>Proposed System</a:t>
              </a:r>
              <a:r>
                <a:rPr lang="en-US" sz="1000" b="1" dirty="0">
                  <a:solidFill>
                    <a:srgbClr val="FF0000"/>
                  </a:solidFill>
                </a:rPr>
                <a:t>: Portal access allows reporting of all data from </a:t>
              </a:r>
            </a:p>
            <a:p>
              <a:r>
                <a:rPr lang="en-US" sz="1000" b="1" dirty="0">
                  <a:solidFill>
                    <a:srgbClr val="FF0000"/>
                  </a:solidFill>
                </a:rPr>
                <a:t>DSU, CSU, SSU to CSU/IDSP in near real-time.  Mobile reporting is both store and forward and near real-time. Data analytics and results will be accessible at all levels for action.</a:t>
              </a:r>
              <a:endParaRPr lang="en-GB" sz="1000" b="1" dirty="0">
                <a:solidFill>
                  <a:srgbClr val="FF0000"/>
                </a:solidFill>
              </a:endParaRPr>
            </a:p>
          </p:txBody>
        </p:sp>
      </p:grpSp>
      <p:sp>
        <p:nvSpPr>
          <p:cNvPr id="56" name="Rectangle 55"/>
          <p:cNvSpPr/>
          <p:nvPr/>
        </p:nvSpPr>
        <p:spPr>
          <a:xfrm>
            <a:off x="4267200" y="3258979"/>
            <a:ext cx="1524000" cy="246221"/>
          </a:xfrm>
          <a:prstGeom prst="rect">
            <a:avLst/>
          </a:prstGeom>
          <a:ln w="12700" cmpd="sng">
            <a:noFill/>
            <a:prstDash val="solid"/>
          </a:ln>
        </p:spPr>
        <p:txBody>
          <a:bodyPr wrap="square">
            <a:spAutoFit/>
          </a:bodyPr>
          <a:lstStyle/>
          <a:p>
            <a:pPr algn="r"/>
            <a:r>
              <a:rPr lang="en-US" sz="1000" b="1" dirty="0">
                <a:solidFill>
                  <a:srgbClr val="0000FF"/>
                </a:solidFill>
              </a:rPr>
              <a:t>Laboratory Presence</a:t>
            </a:r>
          </a:p>
        </p:txBody>
      </p:sp>
      <p:sp>
        <p:nvSpPr>
          <p:cNvPr id="57" name="Rectangle 56"/>
          <p:cNvSpPr/>
          <p:nvPr/>
        </p:nvSpPr>
        <p:spPr>
          <a:xfrm>
            <a:off x="4419600" y="4354592"/>
            <a:ext cx="1524000" cy="223837"/>
          </a:xfrm>
          <a:prstGeom prst="rect">
            <a:avLst/>
          </a:prstGeom>
          <a:ln w="12700" cmpd="sng">
            <a:noFill/>
            <a:prstDash val="solid"/>
          </a:ln>
        </p:spPr>
        <p:txBody>
          <a:bodyPr wrap="square">
            <a:spAutoFit/>
          </a:bodyPr>
          <a:lstStyle/>
          <a:p>
            <a:pPr algn="ctr"/>
            <a:r>
              <a:rPr lang="en-US" sz="1000" b="1" dirty="0">
                <a:solidFill>
                  <a:srgbClr val="0000FF"/>
                </a:solidFill>
              </a:rPr>
              <a:t>Laboratory Presence</a:t>
            </a:r>
            <a:endParaRPr lang="en-GB" sz="1000" b="1" dirty="0">
              <a:solidFill>
                <a:srgbClr val="0000FF"/>
              </a:solidFill>
            </a:endParaRPr>
          </a:p>
        </p:txBody>
      </p:sp>
      <p:sp>
        <p:nvSpPr>
          <p:cNvPr id="58" name="Rectangle 57"/>
          <p:cNvSpPr/>
          <p:nvPr/>
        </p:nvSpPr>
        <p:spPr>
          <a:xfrm>
            <a:off x="4419600" y="2133600"/>
            <a:ext cx="1524000" cy="246221"/>
          </a:xfrm>
          <a:prstGeom prst="rect">
            <a:avLst/>
          </a:prstGeom>
          <a:ln w="12700" cmpd="sng">
            <a:noFill/>
            <a:prstDash val="solid"/>
          </a:ln>
        </p:spPr>
        <p:txBody>
          <a:bodyPr wrap="square">
            <a:spAutoFit/>
          </a:bodyPr>
          <a:lstStyle/>
          <a:p>
            <a:pPr algn="ctr"/>
            <a:r>
              <a:rPr lang="en-US" sz="1000" b="1" dirty="0">
                <a:solidFill>
                  <a:srgbClr val="0000FF"/>
                </a:solidFill>
              </a:rPr>
              <a:t>Laboratory Presence</a:t>
            </a:r>
            <a:endParaRPr lang="en-GB" sz="1000" b="1" dirty="0">
              <a:solidFill>
                <a:srgbClr val="0000FF"/>
              </a:solidFill>
            </a:endParaRPr>
          </a:p>
        </p:txBody>
      </p:sp>
      <p:cxnSp>
        <p:nvCxnSpPr>
          <p:cNvPr id="62" name="Straight Connector 61"/>
          <p:cNvCxnSpPr/>
          <p:nvPr/>
        </p:nvCxnSpPr>
        <p:spPr>
          <a:xfrm flipH="1">
            <a:off x="876300" y="3327400"/>
            <a:ext cx="6078537" cy="4929"/>
          </a:xfrm>
          <a:prstGeom prst="line">
            <a:avLst/>
          </a:prstGeom>
          <a:ln w="3175" cmpd="sng">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a:off x="855663" y="4414671"/>
            <a:ext cx="6078537" cy="4929"/>
          </a:xfrm>
          <a:prstGeom prst="line">
            <a:avLst/>
          </a:prstGeom>
          <a:ln w="3175" cmpd="sng">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a:off x="881063" y="2184400"/>
            <a:ext cx="6078537" cy="4929"/>
          </a:xfrm>
          <a:prstGeom prst="line">
            <a:avLst/>
          </a:prstGeom>
          <a:ln w="3175" cmpd="sng">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59" name="Rectangle 13">
            <a:extLst>
              <a:ext uri="{FF2B5EF4-FFF2-40B4-BE49-F238E27FC236}">
                <a16:creationId xmlns:a16="http://schemas.microsoft.com/office/drawing/2014/main" id="{52CCF47C-91F8-CF4A-861F-9E12E62C2EFC}"/>
              </a:ext>
            </a:extLst>
          </p:cNvPr>
          <p:cNvSpPr>
            <a:spLocks noChangeArrowheads="1"/>
          </p:cNvSpPr>
          <p:nvPr/>
        </p:nvSpPr>
        <p:spPr bwMode="auto">
          <a:xfrm>
            <a:off x="304800" y="304800"/>
            <a:ext cx="8686800" cy="792163"/>
          </a:xfrm>
          <a:prstGeom prst="rect">
            <a:avLst/>
          </a:prstGeom>
          <a:noFill/>
          <a:ln w="9525">
            <a:noFill/>
            <a:miter lim="800000"/>
            <a:headEnd/>
            <a:tailEnd/>
          </a:ln>
        </p:spPr>
        <p:txBody>
          <a:bodyPr anchor="ctr"/>
          <a:lstStyle/>
          <a:p>
            <a:pPr algn="ctr" eaLnBrk="0" hangingPunct="0"/>
            <a:r>
              <a:rPr lang="en-US" sz="2800" b="1" dirty="0"/>
              <a:t>Public Health Dataflow in India’s Geographic Context</a:t>
            </a:r>
            <a:endParaRPr lang="en-US" sz="2800" dirty="0">
              <a:solidFill>
                <a:srgbClr val="7F7F7F"/>
              </a:solidFill>
            </a:endParaRPr>
          </a:p>
        </p:txBody>
      </p:sp>
    </p:spTree>
    <p:extLst>
      <p:ext uri="{BB962C8B-B14F-4D97-AF65-F5344CB8AC3E}">
        <p14:creationId xmlns:p14="http://schemas.microsoft.com/office/powerpoint/2010/main" val="256462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dg-banne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51" y="0"/>
            <a:ext cx="9141349" cy="6858000"/>
          </a:xfrm>
          <a:prstGeom prst="rect">
            <a:avLst/>
          </a:prstGeom>
        </p:spPr>
      </p:pic>
      <p:sp>
        <p:nvSpPr>
          <p:cNvPr id="2" name="Rectangle 1">
            <a:extLst>
              <a:ext uri="{FF2B5EF4-FFF2-40B4-BE49-F238E27FC236}">
                <a16:creationId xmlns:a16="http://schemas.microsoft.com/office/drawing/2014/main" id="{909F6DB2-1AB7-2F41-9B55-EC5654A5678C}"/>
              </a:ext>
            </a:extLst>
          </p:cNvPr>
          <p:cNvSpPr/>
          <p:nvPr/>
        </p:nvSpPr>
        <p:spPr>
          <a:xfrm>
            <a:off x="-5443" y="4648200"/>
            <a:ext cx="9149443" cy="923330"/>
          </a:xfrm>
          <a:prstGeom prst="rect">
            <a:avLst/>
          </a:prstGeom>
          <a:solidFill>
            <a:srgbClr val="FFFF00"/>
          </a:solidFill>
        </p:spPr>
        <p:txBody>
          <a:bodyPr wrap="square">
            <a:spAutoFit/>
          </a:bodyPr>
          <a:lstStyle/>
          <a:p>
            <a:pPr algn="ctr"/>
            <a:r>
              <a:rPr lang="en-US" dirty="0"/>
              <a:t>States need </a:t>
            </a:r>
            <a:r>
              <a:rPr lang="en-US" b="1" dirty="0"/>
              <a:t>Integrated Health Information Platform</a:t>
            </a:r>
          </a:p>
          <a:p>
            <a:pPr algn="ctr"/>
            <a:r>
              <a:rPr lang="en-US" dirty="0"/>
              <a:t>to connect data from multitude of sources for monitoring of</a:t>
            </a:r>
          </a:p>
          <a:p>
            <a:pPr algn="ctr"/>
            <a:r>
              <a:rPr lang="en-US" dirty="0"/>
              <a:t>human health and animal health in the context of environment</a:t>
            </a:r>
          </a:p>
        </p:txBody>
      </p:sp>
    </p:spTree>
    <p:extLst>
      <p:ext uri="{BB962C8B-B14F-4D97-AF65-F5344CB8AC3E}">
        <p14:creationId xmlns:p14="http://schemas.microsoft.com/office/powerpoint/2010/main" val="10286304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p:cNvCxnSpPr/>
          <p:nvPr/>
        </p:nvCxnSpPr>
        <p:spPr>
          <a:xfrm>
            <a:off x="2819400" y="1117600"/>
            <a:ext cx="0" cy="4953000"/>
          </a:xfrm>
          <a:prstGeom prst="line">
            <a:avLst/>
          </a:prstGeom>
          <a:ln w="3175" cmpd="sng">
            <a:prstDash val="dash"/>
          </a:ln>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rot="5400000">
            <a:off x="1910833" y="3358635"/>
            <a:ext cx="1905001" cy="369332"/>
          </a:xfrm>
          <a:prstGeom prst="rect">
            <a:avLst/>
          </a:prstGeom>
          <a:solidFill>
            <a:schemeClr val="bg1"/>
          </a:solidFill>
        </p:spPr>
        <p:txBody>
          <a:bodyPr wrap="square">
            <a:spAutoFit/>
          </a:bodyPr>
          <a:lstStyle/>
          <a:p>
            <a:pPr algn="ctr"/>
            <a:r>
              <a:rPr lang="en-US" b="1" dirty="0">
                <a:solidFill>
                  <a:schemeClr val="bg1">
                    <a:lumMod val="50000"/>
                  </a:schemeClr>
                </a:solidFill>
                <a:cs typeface="Calibri" charset="0"/>
              </a:rPr>
              <a:t>Data integration</a:t>
            </a:r>
            <a:endParaRPr lang="en-GB" b="1" dirty="0">
              <a:solidFill>
                <a:schemeClr val="bg1">
                  <a:lumMod val="50000"/>
                </a:schemeClr>
              </a:solidFill>
            </a:endParaRPr>
          </a:p>
        </p:txBody>
      </p:sp>
      <p:sp>
        <p:nvSpPr>
          <p:cNvPr id="48" name="Rectangle 13"/>
          <p:cNvSpPr>
            <a:spLocks noChangeArrowheads="1"/>
          </p:cNvSpPr>
          <p:nvPr/>
        </p:nvSpPr>
        <p:spPr bwMode="auto">
          <a:xfrm>
            <a:off x="304800" y="304800"/>
            <a:ext cx="8686800" cy="792163"/>
          </a:xfrm>
          <a:prstGeom prst="rect">
            <a:avLst/>
          </a:prstGeom>
          <a:noFill/>
          <a:ln w="9525">
            <a:noFill/>
            <a:miter lim="800000"/>
            <a:headEnd/>
            <a:tailEnd/>
          </a:ln>
        </p:spPr>
        <p:txBody>
          <a:bodyPr anchor="ctr"/>
          <a:lstStyle/>
          <a:p>
            <a:pPr algn="ctr" eaLnBrk="0" hangingPunct="0"/>
            <a:r>
              <a:rPr lang="en-GB" sz="2800" b="1" dirty="0"/>
              <a:t>IDSP Data-linked Information System</a:t>
            </a:r>
          </a:p>
          <a:p>
            <a:pPr algn="ctr" eaLnBrk="0" hangingPunct="0"/>
            <a:r>
              <a:rPr lang="en-GB" sz="1600" i="1" dirty="0"/>
              <a:t>(simplified view)</a:t>
            </a:r>
          </a:p>
        </p:txBody>
      </p:sp>
      <p:cxnSp>
        <p:nvCxnSpPr>
          <p:cNvPr id="59" name="Straight Connector 58"/>
          <p:cNvCxnSpPr/>
          <p:nvPr/>
        </p:nvCxnSpPr>
        <p:spPr>
          <a:xfrm>
            <a:off x="6338333" y="1117600"/>
            <a:ext cx="0" cy="4953000"/>
          </a:xfrm>
          <a:prstGeom prst="line">
            <a:avLst/>
          </a:prstGeom>
          <a:ln w="3175" cmpd="sng">
            <a:prstDash val="dash"/>
          </a:ln>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6909129" y="3886200"/>
            <a:ext cx="1700631" cy="369332"/>
          </a:xfrm>
          <a:prstGeom prst="rect">
            <a:avLst/>
          </a:prstGeom>
        </p:spPr>
        <p:txBody>
          <a:bodyPr wrap="none">
            <a:spAutoFit/>
          </a:bodyPr>
          <a:lstStyle/>
          <a:p>
            <a:pPr algn="ctr"/>
            <a:r>
              <a:rPr lang="en-GB" b="1" dirty="0">
                <a:solidFill>
                  <a:srgbClr val="000000"/>
                </a:solidFill>
              </a:rPr>
              <a:t>NHP Dashboard</a:t>
            </a:r>
          </a:p>
        </p:txBody>
      </p:sp>
      <p:pic>
        <p:nvPicPr>
          <p:cNvPr id="6" name="Picture 5" descr="Screen Shot 2017-05-07 at 8.09.21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1800" y="4260701"/>
            <a:ext cx="1984253" cy="15304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3" name="Rectangle 62"/>
          <p:cNvSpPr/>
          <p:nvPr/>
        </p:nvSpPr>
        <p:spPr>
          <a:xfrm>
            <a:off x="6729434" y="1143000"/>
            <a:ext cx="2061056" cy="523220"/>
          </a:xfrm>
          <a:prstGeom prst="rect">
            <a:avLst/>
          </a:prstGeom>
        </p:spPr>
        <p:txBody>
          <a:bodyPr wrap="none">
            <a:spAutoFit/>
          </a:bodyPr>
          <a:lstStyle/>
          <a:p>
            <a:pPr algn="ctr"/>
            <a:r>
              <a:rPr lang="en-GB" b="1" dirty="0">
                <a:solidFill>
                  <a:srgbClr val="000000"/>
                </a:solidFill>
              </a:rPr>
              <a:t>IDSP Dashboard</a:t>
            </a:r>
          </a:p>
          <a:p>
            <a:pPr algn="ctr"/>
            <a:r>
              <a:rPr lang="en-GB" sz="1000" dirty="0">
                <a:solidFill>
                  <a:srgbClr val="000000"/>
                </a:solidFill>
              </a:rPr>
              <a:t>(secure access to all reporting units)</a:t>
            </a:r>
          </a:p>
        </p:txBody>
      </p:sp>
      <p:sp>
        <p:nvSpPr>
          <p:cNvPr id="11" name="Striped Right Arrow 10"/>
          <p:cNvSpPr/>
          <p:nvPr/>
        </p:nvSpPr>
        <p:spPr>
          <a:xfrm rot="5400000">
            <a:off x="7391400" y="3352800"/>
            <a:ext cx="838200" cy="381000"/>
          </a:xfrm>
          <a:prstGeom prst="stripedRightArrow">
            <a:avLst/>
          </a:prstGeom>
          <a:noFill/>
          <a:ln w="127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6781800" y="3276600"/>
            <a:ext cx="2002133" cy="400110"/>
          </a:xfrm>
          <a:prstGeom prst="rect">
            <a:avLst/>
          </a:prstGeom>
        </p:spPr>
        <p:txBody>
          <a:bodyPr wrap="none">
            <a:spAutoFit/>
          </a:bodyPr>
          <a:lstStyle/>
          <a:p>
            <a:pPr algn="ctr"/>
            <a:r>
              <a:rPr lang="en-GB" sz="1000" dirty="0">
                <a:solidFill>
                  <a:srgbClr val="000000"/>
                </a:solidFill>
              </a:rPr>
              <a:t>(</a:t>
            </a:r>
            <a:r>
              <a:rPr lang="en-GB" sz="1000" i="1" dirty="0">
                <a:solidFill>
                  <a:srgbClr val="000000"/>
                </a:solidFill>
              </a:rPr>
              <a:t>Selected number of indicators </a:t>
            </a:r>
          </a:p>
          <a:p>
            <a:pPr algn="ctr"/>
            <a:r>
              <a:rPr lang="en-GB" sz="1000" i="1" dirty="0">
                <a:solidFill>
                  <a:srgbClr val="000000"/>
                </a:solidFill>
              </a:rPr>
              <a:t>made available to NHP Dashboard</a:t>
            </a:r>
            <a:r>
              <a:rPr lang="en-GB" sz="1000" dirty="0">
                <a:solidFill>
                  <a:srgbClr val="000000"/>
                </a:solidFill>
              </a:rPr>
              <a:t>)</a:t>
            </a:r>
          </a:p>
        </p:txBody>
      </p:sp>
      <p:sp>
        <p:nvSpPr>
          <p:cNvPr id="66" name="Rectangle 65"/>
          <p:cNvSpPr/>
          <p:nvPr/>
        </p:nvSpPr>
        <p:spPr>
          <a:xfrm>
            <a:off x="3351612" y="2286000"/>
            <a:ext cx="2506177" cy="523220"/>
          </a:xfrm>
          <a:prstGeom prst="rect">
            <a:avLst/>
          </a:prstGeom>
        </p:spPr>
        <p:txBody>
          <a:bodyPr wrap="none">
            <a:spAutoFit/>
          </a:bodyPr>
          <a:lstStyle/>
          <a:p>
            <a:pPr algn="ctr"/>
            <a:r>
              <a:rPr lang="en-GB" b="1" dirty="0">
                <a:solidFill>
                  <a:srgbClr val="000000"/>
                </a:solidFill>
              </a:rPr>
              <a:t>IDSP Reporting Platform</a:t>
            </a:r>
          </a:p>
          <a:p>
            <a:pPr algn="ctr"/>
            <a:r>
              <a:rPr lang="en-GB" sz="1000" dirty="0">
                <a:solidFill>
                  <a:srgbClr val="000000"/>
                </a:solidFill>
              </a:rPr>
              <a:t>(secure access to all reporting units)</a:t>
            </a:r>
          </a:p>
        </p:txBody>
      </p:sp>
      <p:sp>
        <p:nvSpPr>
          <p:cNvPr id="67" name="Rectangle 66"/>
          <p:cNvSpPr/>
          <p:nvPr/>
        </p:nvSpPr>
        <p:spPr>
          <a:xfrm rot="5400000">
            <a:off x="5404366" y="3358633"/>
            <a:ext cx="1905001" cy="369332"/>
          </a:xfrm>
          <a:prstGeom prst="rect">
            <a:avLst/>
          </a:prstGeom>
          <a:solidFill>
            <a:schemeClr val="bg1"/>
          </a:solidFill>
        </p:spPr>
        <p:txBody>
          <a:bodyPr wrap="square">
            <a:spAutoFit/>
          </a:bodyPr>
          <a:lstStyle/>
          <a:p>
            <a:pPr algn="ctr"/>
            <a:r>
              <a:rPr lang="en-US" b="1" dirty="0">
                <a:solidFill>
                  <a:schemeClr val="bg1">
                    <a:lumMod val="50000"/>
                  </a:schemeClr>
                </a:solidFill>
                <a:cs typeface="Calibri" charset="0"/>
              </a:rPr>
              <a:t>Data distribution</a:t>
            </a:r>
            <a:endParaRPr lang="en-GB" b="1" dirty="0">
              <a:solidFill>
                <a:schemeClr val="bg1">
                  <a:lumMod val="50000"/>
                </a:schemeClr>
              </a:solidFill>
            </a:endParaRPr>
          </a:p>
        </p:txBody>
      </p:sp>
      <p:sp>
        <p:nvSpPr>
          <p:cNvPr id="68" name="Rectangle 67"/>
          <p:cNvSpPr/>
          <p:nvPr/>
        </p:nvSpPr>
        <p:spPr>
          <a:xfrm>
            <a:off x="501819" y="1117600"/>
            <a:ext cx="2209800" cy="4832092"/>
          </a:xfrm>
          <a:prstGeom prst="rect">
            <a:avLst/>
          </a:prstGeom>
        </p:spPr>
        <p:txBody>
          <a:bodyPr wrap="square">
            <a:spAutoFit/>
          </a:bodyPr>
          <a:lstStyle/>
          <a:p>
            <a:r>
              <a:rPr lang="en-GB" sz="1100" b="1" dirty="0">
                <a:solidFill>
                  <a:srgbClr val="000000"/>
                </a:solidFill>
              </a:rPr>
              <a:t>Example of Program Specific Health Data from </a:t>
            </a:r>
            <a:r>
              <a:rPr lang="en-GB" sz="1100" b="1" dirty="0" err="1">
                <a:solidFill>
                  <a:srgbClr val="000000"/>
                </a:solidFill>
              </a:rPr>
              <a:t>MoHFW</a:t>
            </a:r>
            <a:r>
              <a:rPr lang="en-GB" sz="1100" b="1" dirty="0">
                <a:solidFill>
                  <a:srgbClr val="000000"/>
                </a:solidFill>
              </a:rPr>
              <a:t> entities </a:t>
            </a:r>
          </a:p>
          <a:p>
            <a:endParaRPr lang="en-GB" sz="1100" dirty="0">
              <a:solidFill>
                <a:srgbClr val="000000"/>
              </a:solidFill>
            </a:endParaRPr>
          </a:p>
          <a:p>
            <a:pPr marL="171450" indent="-171450">
              <a:buFont typeface="Arial"/>
              <a:buChar char="•"/>
            </a:pPr>
            <a:r>
              <a:rPr lang="en-GB" sz="1100" dirty="0">
                <a:solidFill>
                  <a:srgbClr val="000000"/>
                </a:solidFill>
              </a:rPr>
              <a:t>Revised National TB Control Program (RNTCP)</a:t>
            </a:r>
          </a:p>
          <a:p>
            <a:pPr marL="171450" indent="-171450">
              <a:buFont typeface="Arial"/>
              <a:buChar char="•"/>
            </a:pPr>
            <a:r>
              <a:rPr lang="en-GB" sz="1100" dirty="0">
                <a:solidFill>
                  <a:srgbClr val="000000"/>
                </a:solidFill>
              </a:rPr>
              <a:t>National Vector Born Disease Control Program (NVBDCP)</a:t>
            </a:r>
          </a:p>
          <a:p>
            <a:pPr marL="171450" indent="-171450">
              <a:buFont typeface="Arial"/>
              <a:buChar char="•"/>
            </a:pPr>
            <a:r>
              <a:rPr lang="en-GB" sz="1100" dirty="0">
                <a:solidFill>
                  <a:srgbClr val="000000"/>
                </a:solidFill>
              </a:rPr>
              <a:t>National AIDS Control Program (NACP)</a:t>
            </a:r>
          </a:p>
          <a:p>
            <a:pPr marL="171450" indent="-171450">
              <a:buFont typeface="Arial"/>
              <a:buChar char="•"/>
            </a:pPr>
            <a:r>
              <a:rPr lang="en-GB" sz="1100" dirty="0">
                <a:solidFill>
                  <a:srgbClr val="000000"/>
                </a:solidFill>
              </a:rPr>
              <a:t>National Leprosy Eradication Program (NLEP)</a:t>
            </a:r>
          </a:p>
          <a:p>
            <a:pPr marL="171450" indent="-171450">
              <a:buFont typeface="Arial"/>
              <a:buChar char="•"/>
            </a:pPr>
            <a:r>
              <a:rPr lang="en-GB" sz="1100" dirty="0">
                <a:solidFill>
                  <a:srgbClr val="000000"/>
                </a:solidFill>
              </a:rPr>
              <a:t>Health Management Information System (HMIS)</a:t>
            </a:r>
          </a:p>
          <a:p>
            <a:pPr marL="171450" indent="-171450">
              <a:buFont typeface="Arial"/>
              <a:buChar char="•"/>
            </a:pPr>
            <a:r>
              <a:rPr lang="en-GB" sz="1100" dirty="0">
                <a:solidFill>
                  <a:srgbClr val="000000"/>
                </a:solidFill>
              </a:rPr>
              <a:t>Emergency Medical Relief (EMR)</a:t>
            </a:r>
          </a:p>
          <a:p>
            <a:pPr marL="171450" indent="-171450">
              <a:buFont typeface="Arial"/>
              <a:buChar char="•"/>
            </a:pPr>
            <a:r>
              <a:rPr lang="en-GB" sz="1100" dirty="0">
                <a:solidFill>
                  <a:srgbClr val="000000"/>
                </a:solidFill>
              </a:rPr>
              <a:t>International Health and Point of Entry (IH &amp; </a:t>
            </a:r>
            <a:r>
              <a:rPr lang="en-GB" sz="1100" dirty="0" err="1">
                <a:solidFill>
                  <a:srgbClr val="000000"/>
                </a:solidFill>
              </a:rPr>
              <a:t>PoE</a:t>
            </a:r>
            <a:r>
              <a:rPr lang="en-GB" sz="1100" dirty="0">
                <a:solidFill>
                  <a:srgbClr val="000000"/>
                </a:solidFill>
              </a:rPr>
              <a:t>) </a:t>
            </a:r>
          </a:p>
          <a:p>
            <a:pPr marL="171450" indent="-171450">
              <a:buFont typeface="Arial"/>
              <a:buChar char="•"/>
            </a:pPr>
            <a:endParaRPr lang="en-GB" sz="1100" dirty="0">
              <a:solidFill>
                <a:srgbClr val="000000"/>
              </a:solidFill>
            </a:endParaRPr>
          </a:p>
          <a:p>
            <a:r>
              <a:rPr lang="en-GB" sz="1100" b="1" dirty="0">
                <a:solidFill>
                  <a:srgbClr val="000000"/>
                </a:solidFill>
              </a:rPr>
              <a:t>Example of Program Specific Health Data Non- </a:t>
            </a:r>
            <a:r>
              <a:rPr lang="en-GB" sz="1100" b="1" dirty="0" err="1">
                <a:solidFill>
                  <a:srgbClr val="000000"/>
                </a:solidFill>
              </a:rPr>
              <a:t>MoHFW</a:t>
            </a:r>
            <a:r>
              <a:rPr lang="en-GB" sz="1100" b="1" dirty="0">
                <a:solidFill>
                  <a:srgbClr val="000000"/>
                </a:solidFill>
              </a:rPr>
              <a:t> </a:t>
            </a:r>
            <a:r>
              <a:rPr lang="en-GB" sz="1100" b="1" dirty="0" err="1">
                <a:solidFill>
                  <a:srgbClr val="000000"/>
                </a:solidFill>
              </a:rPr>
              <a:t>GoI</a:t>
            </a:r>
            <a:r>
              <a:rPr lang="en-GB" sz="1100" b="1" dirty="0">
                <a:solidFill>
                  <a:srgbClr val="000000"/>
                </a:solidFill>
              </a:rPr>
              <a:t> entities</a:t>
            </a:r>
          </a:p>
          <a:p>
            <a:endParaRPr lang="en-GB" sz="1100" dirty="0">
              <a:solidFill>
                <a:srgbClr val="000000"/>
              </a:solidFill>
            </a:endParaRPr>
          </a:p>
          <a:p>
            <a:pPr marL="171450" indent="-171450">
              <a:buFont typeface="Arial"/>
              <a:buChar char="•"/>
            </a:pPr>
            <a:r>
              <a:rPr lang="en-GB" sz="1100" dirty="0">
                <a:solidFill>
                  <a:srgbClr val="000000"/>
                </a:solidFill>
              </a:rPr>
              <a:t>National Animal Disease Reporting System (NADRS)</a:t>
            </a:r>
          </a:p>
          <a:p>
            <a:pPr marL="171450" indent="-171450">
              <a:buFont typeface="Arial"/>
              <a:buChar char="•"/>
            </a:pPr>
            <a:r>
              <a:rPr lang="en-GB" sz="1100" dirty="0">
                <a:solidFill>
                  <a:srgbClr val="000000"/>
                </a:solidFill>
              </a:rPr>
              <a:t>Geospatial Data from National Informatics </a:t>
            </a:r>
            <a:r>
              <a:rPr lang="en-GB" sz="1100" dirty="0" err="1">
                <a:solidFill>
                  <a:srgbClr val="000000"/>
                </a:solidFill>
              </a:rPr>
              <a:t>Center</a:t>
            </a:r>
            <a:r>
              <a:rPr lang="en-GB" sz="1100" dirty="0">
                <a:solidFill>
                  <a:srgbClr val="000000"/>
                </a:solidFill>
              </a:rPr>
              <a:t> (NIC)</a:t>
            </a:r>
          </a:p>
          <a:p>
            <a:pPr marL="171450" indent="-171450">
              <a:buFont typeface="Arial"/>
              <a:buChar char="•"/>
            </a:pPr>
            <a:r>
              <a:rPr lang="en-GB" sz="1100" dirty="0">
                <a:solidFill>
                  <a:srgbClr val="000000"/>
                </a:solidFill>
              </a:rPr>
              <a:t>Civil Registration System (CRS)</a:t>
            </a:r>
          </a:p>
          <a:p>
            <a:pPr marL="171450" indent="-171450">
              <a:buFont typeface="Arial"/>
              <a:buChar char="•"/>
            </a:pPr>
            <a:r>
              <a:rPr lang="en-GB" sz="1100" dirty="0">
                <a:solidFill>
                  <a:srgbClr val="000000"/>
                </a:solidFill>
              </a:rPr>
              <a:t>Public Assets (Airport, Seaport, Transportation datasets)</a:t>
            </a:r>
          </a:p>
        </p:txBody>
      </p:sp>
      <p:sp>
        <p:nvSpPr>
          <p:cNvPr id="28" name="Rectangle 27"/>
          <p:cNvSpPr/>
          <p:nvPr/>
        </p:nvSpPr>
        <p:spPr>
          <a:xfrm>
            <a:off x="3200400" y="4572000"/>
            <a:ext cx="2743200" cy="646331"/>
          </a:xfrm>
          <a:prstGeom prst="rect">
            <a:avLst/>
          </a:prstGeom>
        </p:spPr>
        <p:txBody>
          <a:bodyPr wrap="square">
            <a:spAutoFit/>
          </a:bodyPr>
          <a:lstStyle/>
          <a:p>
            <a:r>
              <a:rPr lang="en-GB" sz="1200" dirty="0">
                <a:solidFill>
                  <a:srgbClr val="000000"/>
                </a:solidFill>
              </a:rPr>
              <a:t>Platform access provided to all registered public and private reporting entities and contributing </a:t>
            </a:r>
            <a:r>
              <a:rPr lang="en-GB" sz="1200" dirty="0" err="1">
                <a:solidFill>
                  <a:srgbClr val="000000"/>
                </a:solidFill>
              </a:rPr>
              <a:t>MoHFW</a:t>
            </a:r>
            <a:r>
              <a:rPr lang="en-GB" sz="1200" dirty="0">
                <a:solidFill>
                  <a:srgbClr val="000000"/>
                </a:solidFill>
              </a:rPr>
              <a:t> Programs</a:t>
            </a:r>
          </a:p>
        </p:txBody>
      </p:sp>
      <p:pic>
        <p:nvPicPr>
          <p:cNvPr id="3" name="Picture 2">
            <a:extLst>
              <a:ext uri="{FF2B5EF4-FFF2-40B4-BE49-F238E27FC236}">
                <a16:creationId xmlns:a16="http://schemas.microsoft.com/office/drawing/2014/main" id="{CCB48839-1F8B-EF4F-BA6B-FEECD8E1AD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9945" y="2859743"/>
            <a:ext cx="2552048" cy="1646596"/>
          </a:xfrm>
          <a:prstGeom prst="rect">
            <a:avLst/>
          </a:prstGeom>
        </p:spPr>
      </p:pic>
      <p:grpSp>
        <p:nvGrpSpPr>
          <p:cNvPr id="21" name="Group 20">
            <a:extLst>
              <a:ext uri="{FF2B5EF4-FFF2-40B4-BE49-F238E27FC236}">
                <a16:creationId xmlns:a16="http://schemas.microsoft.com/office/drawing/2014/main" id="{BC9DD7F2-AE77-1742-8F1A-452BBF4E25E1}"/>
              </a:ext>
            </a:extLst>
          </p:cNvPr>
          <p:cNvGrpSpPr/>
          <p:nvPr/>
        </p:nvGrpSpPr>
        <p:grpSpPr>
          <a:xfrm>
            <a:off x="6707666" y="1788457"/>
            <a:ext cx="2182333" cy="1087750"/>
            <a:chOff x="2336546" y="2144459"/>
            <a:chExt cx="4597654" cy="2284750"/>
          </a:xfrm>
        </p:grpSpPr>
        <p:grpSp>
          <p:nvGrpSpPr>
            <p:cNvPr id="22" name="Group 21">
              <a:extLst>
                <a:ext uri="{FF2B5EF4-FFF2-40B4-BE49-F238E27FC236}">
                  <a16:creationId xmlns:a16="http://schemas.microsoft.com/office/drawing/2014/main" id="{BF75C67F-BA02-2B4A-9BD8-1A6D6DFE09FB}"/>
                </a:ext>
              </a:extLst>
            </p:cNvPr>
            <p:cNvGrpSpPr/>
            <p:nvPr/>
          </p:nvGrpSpPr>
          <p:grpSpPr>
            <a:xfrm>
              <a:off x="3647363" y="2144459"/>
              <a:ext cx="3286837" cy="2284750"/>
              <a:chOff x="2362200" y="2167448"/>
              <a:chExt cx="3286837" cy="2284750"/>
            </a:xfrm>
          </p:grpSpPr>
          <p:pic>
            <p:nvPicPr>
              <p:cNvPr id="29" name="Picture 28">
                <a:extLst>
                  <a:ext uri="{FF2B5EF4-FFF2-40B4-BE49-F238E27FC236}">
                    <a16:creationId xmlns:a16="http://schemas.microsoft.com/office/drawing/2014/main" id="{08F7AD1A-20E3-EC47-9926-4161E52FD29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362200" y="2167448"/>
                <a:ext cx="1600200" cy="2284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a:extLst>
                  <a:ext uri="{FF2B5EF4-FFF2-40B4-BE49-F238E27FC236}">
                    <a16:creationId xmlns:a16="http://schemas.microsoft.com/office/drawing/2014/main" id="{B52B0694-8252-7149-B58B-D9BA10EE070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808807" y="2167448"/>
                <a:ext cx="1840230" cy="2284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24" name="Picture 23">
              <a:extLst>
                <a:ext uri="{FF2B5EF4-FFF2-40B4-BE49-F238E27FC236}">
                  <a16:creationId xmlns:a16="http://schemas.microsoft.com/office/drawing/2014/main" id="{9BF46111-F24A-854A-AA96-3CEC1C9FF88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36546" y="3257801"/>
              <a:ext cx="1321054" cy="11398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a:extLst>
                <a:ext uri="{FF2B5EF4-FFF2-40B4-BE49-F238E27FC236}">
                  <a16:creationId xmlns:a16="http://schemas.microsoft.com/office/drawing/2014/main" id="{750A1A95-1107-C34A-AD75-717E35C8E36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59263" y="2144459"/>
              <a:ext cx="1325604" cy="1107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4" name="Rounded Rectangle 3">
            <a:extLst>
              <a:ext uri="{FF2B5EF4-FFF2-40B4-BE49-F238E27FC236}">
                <a16:creationId xmlns:a16="http://schemas.microsoft.com/office/drawing/2014/main" id="{61506807-26D8-C34C-B1C5-5B4B69C1BA8B}"/>
              </a:ext>
            </a:extLst>
          </p:cNvPr>
          <p:cNvSpPr/>
          <p:nvPr/>
        </p:nvSpPr>
        <p:spPr>
          <a:xfrm>
            <a:off x="6629401" y="1683712"/>
            <a:ext cx="2346792" cy="14404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91A8B12-C7D0-5349-93A3-F8048E5393B6}"/>
              </a:ext>
            </a:extLst>
          </p:cNvPr>
          <p:cNvSpPr/>
          <p:nvPr/>
        </p:nvSpPr>
        <p:spPr>
          <a:xfrm>
            <a:off x="979287" y="5873047"/>
            <a:ext cx="1013226" cy="307777"/>
          </a:xfrm>
          <a:prstGeom prst="rect">
            <a:avLst/>
          </a:prstGeom>
        </p:spPr>
        <p:txBody>
          <a:bodyPr wrap="none">
            <a:spAutoFit/>
          </a:bodyPr>
          <a:lstStyle/>
          <a:p>
            <a:r>
              <a:rPr lang="en-US" sz="1400" b="1" dirty="0">
                <a:solidFill>
                  <a:srgbClr val="FF0000"/>
                </a:solidFill>
              </a:rPr>
              <a:t> Data Input</a:t>
            </a:r>
            <a:endParaRPr lang="en-US" sz="1400" dirty="0">
              <a:solidFill>
                <a:srgbClr val="FF0000"/>
              </a:solidFill>
            </a:endParaRPr>
          </a:p>
        </p:txBody>
      </p:sp>
      <p:sp>
        <p:nvSpPr>
          <p:cNvPr id="32" name="Rectangle 31">
            <a:extLst>
              <a:ext uri="{FF2B5EF4-FFF2-40B4-BE49-F238E27FC236}">
                <a16:creationId xmlns:a16="http://schemas.microsoft.com/office/drawing/2014/main" id="{D12426E3-9C6D-D940-90B8-ECC1B96E6F9D}"/>
              </a:ext>
            </a:extLst>
          </p:cNvPr>
          <p:cNvSpPr/>
          <p:nvPr/>
        </p:nvSpPr>
        <p:spPr>
          <a:xfrm>
            <a:off x="3996053" y="5873047"/>
            <a:ext cx="1177758" cy="307777"/>
          </a:xfrm>
          <a:prstGeom prst="rect">
            <a:avLst/>
          </a:prstGeom>
        </p:spPr>
        <p:txBody>
          <a:bodyPr wrap="none">
            <a:spAutoFit/>
          </a:bodyPr>
          <a:lstStyle/>
          <a:p>
            <a:r>
              <a:rPr lang="en-US" sz="1400" b="1" dirty="0"/>
              <a:t> </a:t>
            </a:r>
            <a:r>
              <a:rPr lang="en-US" sz="1400" b="1" dirty="0">
                <a:solidFill>
                  <a:srgbClr val="FF0000"/>
                </a:solidFill>
              </a:rPr>
              <a:t>Data Process</a:t>
            </a:r>
            <a:endParaRPr lang="en-US" sz="1400" dirty="0">
              <a:solidFill>
                <a:srgbClr val="FF0000"/>
              </a:solidFill>
            </a:endParaRPr>
          </a:p>
        </p:txBody>
      </p:sp>
      <p:sp>
        <p:nvSpPr>
          <p:cNvPr id="33" name="Rectangle 32">
            <a:extLst>
              <a:ext uri="{FF2B5EF4-FFF2-40B4-BE49-F238E27FC236}">
                <a16:creationId xmlns:a16="http://schemas.microsoft.com/office/drawing/2014/main" id="{949FE678-F8F5-E446-A1F0-2622385BB096}"/>
              </a:ext>
            </a:extLst>
          </p:cNvPr>
          <p:cNvSpPr/>
          <p:nvPr/>
        </p:nvSpPr>
        <p:spPr>
          <a:xfrm>
            <a:off x="7120759" y="5885421"/>
            <a:ext cx="1149482" cy="307777"/>
          </a:xfrm>
          <a:prstGeom prst="rect">
            <a:avLst/>
          </a:prstGeom>
        </p:spPr>
        <p:txBody>
          <a:bodyPr wrap="none">
            <a:spAutoFit/>
          </a:bodyPr>
          <a:lstStyle/>
          <a:p>
            <a:r>
              <a:rPr lang="en-US" sz="1400" b="1" dirty="0">
                <a:solidFill>
                  <a:srgbClr val="FF0000"/>
                </a:solidFill>
              </a:rPr>
              <a:t> Data Output</a:t>
            </a:r>
            <a:endParaRPr lang="en-US" sz="1400" dirty="0">
              <a:solidFill>
                <a:srgbClr val="FF0000"/>
              </a:solidFill>
            </a:endParaRPr>
          </a:p>
        </p:txBody>
      </p:sp>
    </p:spTree>
    <p:extLst>
      <p:ext uri="{BB962C8B-B14F-4D97-AF65-F5344CB8AC3E}">
        <p14:creationId xmlns:p14="http://schemas.microsoft.com/office/powerpoint/2010/main" val="173685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8" name="Oval 4"/>
          <p:cNvSpPr>
            <a:spLocks noChangeArrowheads="1"/>
          </p:cNvSpPr>
          <p:nvPr/>
        </p:nvSpPr>
        <p:spPr bwMode="auto">
          <a:xfrm>
            <a:off x="2670175" y="1276365"/>
            <a:ext cx="1141413" cy="1120790"/>
          </a:xfrm>
          <a:prstGeom prst="ellipse">
            <a:avLst/>
          </a:prstGeom>
          <a:noFill/>
          <a:ln w="9525" algn="ctr">
            <a:solidFill>
              <a:schemeClr val="tx2">
                <a:lumMod val="60000"/>
                <a:lumOff val="40000"/>
              </a:schemeClr>
            </a:solidFill>
            <a:round/>
            <a:headEnd/>
            <a:tailEnd/>
          </a:ln>
        </p:spPr>
        <p:txBody>
          <a:bodyPr wrap="none" anchor="ctr"/>
          <a:lstStyle/>
          <a:p>
            <a:pPr algn="ctr"/>
            <a:r>
              <a:rPr lang="en-US" sz="1200" b="1" dirty="0">
                <a:solidFill>
                  <a:schemeClr val="accent2"/>
                </a:solidFill>
              </a:rPr>
              <a:t>S Form</a:t>
            </a:r>
          </a:p>
          <a:p>
            <a:pPr algn="ctr"/>
            <a:r>
              <a:rPr lang="en-US" sz="1200" b="1" dirty="0">
                <a:solidFill>
                  <a:schemeClr val="accent2"/>
                </a:solidFill>
              </a:rPr>
              <a:t>Data</a:t>
            </a:r>
          </a:p>
        </p:txBody>
      </p:sp>
      <p:sp>
        <p:nvSpPr>
          <p:cNvPr id="733189" name="Oval 5"/>
          <p:cNvSpPr>
            <a:spLocks noChangeArrowheads="1"/>
          </p:cNvSpPr>
          <p:nvPr/>
        </p:nvSpPr>
        <p:spPr bwMode="auto">
          <a:xfrm>
            <a:off x="2681279" y="2922609"/>
            <a:ext cx="1141412" cy="1120790"/>
          </a:xfrm>
          <a:prstGeom prst="ellipse">
            <a:avLst/>
          </a:prstGeom>
          <a:noFill/>
          <a:ln w="9525" algn="ctr">
            <a:solidFill>
              <a:schemeClr val="tx2">
                <a:lumMod val="60000"/>
                <a:lumOff val="40000"/>
              </a:schemeClr>
            </a:solidFill>
            <a:round/>
            <a:headEnd/>
            <a:tailEnd/>
          </a:ln>
        </p:spPr>
        <p:txBody>
          <a:bodyPr wrap="none" anchor="ctr"/>
          <a:lstStyle/>
          <a:p>
            <a:pPr algn="ctr"/>
            <a:r>
              <a:rPr lang="en-GB" sz="1200" b="1" dirty="0">
                <a:solidFill>
                  <a:schemeClr val="accent2"/>
                </a:solidFill>
              </a:rPr>
              <a:t>EWS 1</a:t>
            </a:r>
            <a:br>
              <a:rPr lang="en-GB" sz="1200" b="1" dirty="0">
                <a:solidFill>
                  <a:schemeClr val="accent2"/>
                </a:solidFill>
              </a:rPr>
            </a:br>
            <a:r>
              <a:rPr lang="en-GB" sz="1200" b="1" dirty="0">
                <a:solidFill>
                  <a:schemeClr val="accent2"/>
                </a:solidFill>
              </a:rPr>
              <a:t>EWS 2</a:t>
            </a:r>
          </a:p>
        </p:txBody>
      </p:sp>
      <p:sp>
        <p:nvSpPr>
          <p:cNvPr id="733190" name="Oval 6"/>
          <p:cNvSpPr>
            <a:spLocks noChangeArrowheads="1"/>
          </p:cNvSpPr>
          <p:nvPr/>
        </p:nvSpPr>
        <p:spPr bwMode="auto">
          <a:xfrm>
            <a:off x="2681278" y="4494245"/>
            <a:ext cx="1141413" cy="1120790"/>
          </a:xfrm>
          <a:prstGeom prst="ellipse">
            <a:avLst/>
          </a:prstGeom>
          <a:noFill/>
          <a:ln w="9525" algn="ctr">
            <a:solidFill>
              <a:schemeClr val="tx2">
                <a:lumMod val="60000"/>
                <a:lumOff val="40000"/>
              </a:schemeClr>
            </a:solidFill>
            <a:round/>
            <a:headEnd/>
            <a:tailEnd/>
          </a:ln>
        </p:spPr>
        <p:txBody>
          <a:bodyPr wrap="none" anchor="ctr"/>
          <a:lstStyle/>
          <a:p>
            <a:pPr algn="ctr"/>
            <a:r>
              <a:rPr lang="en-US" sz="1200" b="1" dirty="0"/>
              <a:t>CRS + HMIS</a:t>
            </a:r>
          </a:p>
          <a:p>
            <a:pPr algn="ctr"/>
            <a:r>
              <a:rPr lang="en-US" sz="1200" b="1" dirty="0"/>
              <a:t>Data</a:t>
            </a:r>
          </a:p>
        </p:txBody>
      </p:sp>
      <p:sp>
        <p:nvSpPr>
          <p:cNvPr id="733191" name="Oval 7"/>
          <p:cNvSpPr>
            <a:spLocks noChangeArrowheads="1"/>
          </p:cNvSpPr>
          <p:nvPr/>
        </p:nvSpPr>
        <p:spPr bwMode="auto">
          <a:xfrm>
            <a:off x="4610104" y="2933712"/>
            <a:ext cx="1141413" cy="1120790"/>
          </a:xfrm>
          <a:prstGeom prst="ellipse">
            <a:avLst/>
          </a:prstGeom>
          <a:noFill/>
          <a:ln w="9525" algn="ctr">
            <a:solidFill>
              <a:schemeClr val="tx2">
                <a:lumMod val="60000"/>
                <a:lumOff val="40000"/>
              </a:schemeClr>
            </a:solidFill>
            <a:round/>
            <a:headEnd/>
            <a:tailEnd/>
          </a:ln>
        </p:spPr>
        <p:txBody>
          <a:bodyPr wrap="none" anchor="ctr"/>
          <a:lstStyle/>
          <a:p>
            <a:pPr algn="ctr"/>
            <a:r>
              <a:rPr lang="en-US" sz="1200" b="1" dirty="0">
                <a:solidFill>
                  <a:schemeClr val="accent2"/>
                </a:solidFill>
              </a:rPr>
              <a:t>Media Alerts</a:t>
            </a:r>
          </a:p>
          <a:p>
            <a:pPr algn="ctr"/>
            <a:r>
              <a:rPr lang="en-US" sz="1200" b="1" dirty="0">
                <a:solidFill>
                  <a:schemeClr val="accent2"/>
                </a:solidFill>
              </a:rPr>
              <a:t>Data</a:t>
            </a:r>
          </a:p>
        </p:txBody>
      </p:sp>
      <p:sp>
        <p:nvSpPr>
          <p:cNvPr id="733192" name="Oval 8"/>
          <p:cNvSpPr>
            <a:spLocks noChangeArrowheads="1"/>
          </p:cNvSpPr>
          <p:nvPr/>
        </p:nvSpPr>
        <p:spPr bwMode="auto">
          <a:xfrm>
            <a:off x="6559550" y="2935302"/>
            <a:ext cx="1141413" cy="1120790"/>
          </a:xfrm>
          <a:prstGeom prst="ellipse">
            <a:avLst/>
          </a:prstGeom>
          <a:noFill/>
          <a:ln w="9525" algn="ctr">
            <a:solidFill>
              <a:schemeClr val="tx2">
                <a:lumMod val="60000"/>
                <a:lumOff val="40000"/>
              </a:schemeClr>
            </a:solidFill>
            <a:round/>
            <a:headEnd/>
            <a:tailEnd/>
          </a:ln>
        </p:spPr>
        <p:txBody>
          <a:bodyPr wrap="none" anchor="ctr"/>
          <a:lstStyle/>
          <a:p>
            <a:pPr algn="ctr"/>
            <a:r>
              <a:rPr lang="en-US" sz="1200" b="1" dirty="0">
                <a:solidFill>
                  <a:schemeClr val="accent2"/>
                </a:solidFill>
              </a:rPr>
              <a:t>24-hour</a:t>
            </a:r>
          </a:p>
          <a:p>
            <a:pPr algn="ctr"/>
            <a:r>
              <a:rPr lang="en-US" sz="1200" b="1" dirty="0">
                <a:solidFill>
                  <a:schemeClr val="accent2"/>
                </a:solidFill>
              </a:rPr>
              <a:t>Call Center Data</a:t>
            </a:r>
          </a:p>
        </p:txBody>
      </p:sp>
      <p:sp>
        <p:nvSpPr>
          <p:cNvPr id="733193" name="Oval 9"/>
          <p:cNvSpPr>
            <a:spLocks noChangeArrowheads="1"/>
          </p:cNvSpPr>
          <p:nvPr/>
        </p:nvSpPr>
        <p:spPr bwMode="auto">
          <a:xfrm>
            <a:off x="6565900" y="4533900"/>
            <a:ext cx="1141412" cy="1120790"/>
          </a:xfrm>
          <a:prstGeom prst="ellipse">
            <a:avLst/>
          </a:prstGeom>
          <a:noFill/>
          <a:ln w="9525" algn="ctr">
            <a:solidFill>
              <a:schemeClr val="tx2">
                <a:lumMod val="60000"/>
                <a:lumOff val="40000"/>
              </a:schemeClr>
            </a:solidFill>
            <a:round/>
            <a:headEnd/>
            <a:tailEnd/>
          </a:ln>
        </p:spPr>
        <p:txBody>
          <a:bodyPr wrap="none" anchor="ctr"/>
          <a:lstStyle/>
          <a:p>
            <a:pPr algn="ctr"/>
            <a:r>
              <a:rPr lang="en-GB" sz="1200" b="1" dirty="0"/>
              <a:t>Geospatial and </a:t>
            </a:r>
          </a:p>
          <a:p>
            <a:pPr algn="ctr"/>
            <a:r>
              <a:rPr lang="en-GB" sz="1200" b="1" dirty="0"/>
              <a:t>RS Data +</a:t>
            </a:r>
          </a:p>
          <a:p>
            <a:pPr algn="ctr"/>
            <a:r>
              <a:rPr lang="en-GB" sz="1200" b="1" dirty="0"/>
              <a:t>GIS Database</a:t>
            </a:r>
          </a:p>
        </p:txBody>
      </p:sp>
      <p:sp>
        <p:nvSpPr>
          <p:cNvPr id="733194" name="Oval 10"/>
          <p:cNvSpPr>
            <a:spLocks noChangeArrowheads="1"/>
          </p:cNvSpPr>
          <p:nvPr/>
        </p:nvSpPr>
        <p:spPr bwMode="auto">
          <a:xfrm>
            <a:off x="6551630" y="1282700"/>
            <a:ext cx="1141413" cy="1120790"/>
          </a:xfrm>
          <a:prstGeom prst="ellipse">
            <a:avLst/>
          </a:prstGeom>
          <a:noFill/>
          <a:ln w="9525" algn="ctr">
            <a:solidFill>
              <a:schemeClr val="tx2">
                <a:lumMod val="60000"/>
                <a:lumOff val="40000"/>
              </a:schemeClr>
            </a:solidFill>
            <a:round/>
            <a:headEnd/>
            <a:tailEnd/>
          </a:ln>
        </p:spPr>
        <p:txBody>
          <a:bodyPr wrap="none" anchor="ctr"/>
          <a:lstStyle/>
          <a:p>
            <a:pPr algn="ctr"/>
            <a:r>
              <a:rPr lang="en-US" sz="1200" b="1" dirty="0">
                <a:solidFill>
                  <a:schemeClr val="accent2"/>
                </a:solidFill>
              </a:rPr>
              <a:t>L Form</a:t>
            </a:r>
          </a:p>
          <a:p>
            <a:pPr algn="ctr"/>
            <a:r>
              <a:rPr lang="en-US" sz="1200" b="1" dirty="0">
                <a:solidFill>
                  <a:schemeClr val="accent2"/>
                </a:solidFill>
              </a:rPr>
              <a:t>Data</a:t>
            </a:r>
          </a:p>
        </p:txBody>
      </p:sp>
      <p:sp>
        <p:nvSpPr>
          <p:cNvPr id="733195" name="Oval 11"/>
          <p:cNvSpPr>
            <a:spLocks noChangeArrowheads="1"/>
          </p:cNvSpPr>
          <p:nvPr/>
        </p:nvSpPr>
        <p:spPr bwMode="auto">
          <a:xfrm>
            <a:off x="4610100" y="1279510"/>
            <a:ext cx="1141412" cy="1120790"/>
          </a:xfrm>
          <a:prstGeom prst="ellipse">
            <a:avLst/>
          </a:prstGeom>
          <a:noFill/>
          <a:ln w="9525" algn="ctr">
            <a:solidFill>
              <a:schemeClr val="tx2">
                <a:lumMod val="60000"/>
                <a:lumOff val="40000"/>
              </a:schemeClr>
            </a:solidFill>
            <a:round/>
            <a:headEnd/>
            <a:tailEnd/>
          </a:ln>
        </p:spPr>
        <p:txBody>
          <a:bodyPr wrap="none" anchor="ctr"/>
          <a:lstStyle/>
          <a:p>
            <a:pPr algn="ctr"/>
            <a:r>
              <a:rPr lang="en-US" sz="1200" b="1" dirty="0">
                <a:solidFill>
                  <a:schemeClr val="accent2"/>
                </a:solidFill>
              </a:rPr>
              <a:t>P Form</a:t>
            </a:r>
          </a:p>
          <a:p>
            <a:pPr algn="ctr"/>
            <a:r>
              <a:rPr lang="en-US" sz="1200" b="1" dirty="0">
                <a:solidFill>
                  <a:schemeClr val="accent2"/>
                </a:solidFill>
              </a:rPr>
              <a:t>Data</a:t>
            </a:r>
            <a:endParaRPr lang="en-US" sz="1200" b="1" dirty="0"/>
          </a:p>
        </p:txBody>
      </p:sp>
      <p:sp>
        <p:nvSpPr>
          <p:cNvPr id="733196" name="Oval 12"/>
          <p:cNvSpPr>
            <a:spLocks noChangeArrowheads="1"/>
          </p:cNvSpPr>
          <p:nvPr/>
        </p:nvSpPr>
        <p:spPr bwMode="auto">
          <a:xfrm>
            <a:off x="4614863" y="4514865"/>
            <a:ext cx="1141412" cy="1120790"/>
          </a:xfrm>
          <a:prstGeom prst="ellipse">
            <a:avLst/>
          </a:prstGeom>
          <a:noFill/>
          <a:ln w="9525" algn="ctr">
            <a:solidFill>
              <a:schemeClr val="tx2">
                <a:lumMod val="60000"/>
                <a:lumOff val="40000"/>
              </a:schemeClr>
            </a:solidFill>
            <a:round/>
            <a:headEnd/>
            <a:tailEnd/>
          </a:ln>
        </p:spPr>
        <p:txBody>
          <a:bodyPr wrap="none" anchor="ctr"/>
          <a:lstStyle/>
          <a:p>
            <a:pPr algn="ctr"/>
            <a:r>
              <a:rPr lang="en-GB" sz="1200" b="1" dirty="0"/>
              <a:t>Other</a:t>
            </a:r>
          </a:p>
          <a:p>
            <a:pPr algn="ctr"/>
            <a:r>
              <a:rPr lang="en-GB" sz="1200" b="1" dirty="0"/>
              <a:t>Program-specific</a:t>
            </a:r>
          </a:p>
          <a:p>
            <a:pPr algn="ctr"/>
            <a:r>
              <a:rPr lang="en-GB" sz="1200" b="1" dirty="0"/>
              <a:t>Data</a:t>
            </a:r>
            <a:endParaRPr lang="en-US" sz="1200" b="1" dirty="0"/>
          </a:p>
        </p:txBody>
      </p:sp>
      <p:sp>
        <p:nvSpPr>
          <p:cNvPr id="36875" name="Rectangle 13"/>
          <p:cNvSpPr>
            <a:spLocks noChangeArrowheads="1"/>
          </p:cNvSpPr>
          <p:nvPr/>
        </p:nvSpPr>
        <p:spPr bwMode="auto">
          <a:xfrm>
            <a:off x="304800" y="304800"/>
            <a:ext cx="8686800" cy="792163"/>
          </a:xfrm>
          <a:prstGeom prst="rect">
            <a:avLst/>
          </a:prstGeom>
          <a:noFill/>
          <a:ln w="9525">
            <a:noFill/>
            <a:miter lim="800000"/>
            <a:headEnd/>
            <a:tailEnd/>
          </a:ln>
        </p:spPr>
        <p:txBody>
          <a:bodyPr anchor="ctr"/>
          <a:lstStyle/>
          <a:p>
            <a:pPr algn="ctr" eaLnBrk="0" hangingPunct="0"/>
            <a:r>
              <a:rPr lang="en-GB" sz="2800" b="1" dirty="0"/>
              <a:t>Integration: Linking Data and Information System</a:t>
            </a:r>
            <a:r>
              <a:rPr lang="en-GB" sz="2800" dirty="0">
                <a:solidFill>
                  <a:srgbClr val="7F7F7F"/>
                </a:solidFill>
              </a:rPr>
              <a:t>*</a:t>
            </a:r>
            <a:endParaRPr lang="en-US" sz="2800" dirty="0">
              <a:solidFill>
                <a:srgbClr val="7F7F7F"/>
              </a:solidFill>
            </a:endParaRPr>
          </a:p>
        </p:txBody>
      </p:sp>
      <p:sp>
        <p:nvSpPr>
          <p:cNvPr id="13" name="Oval 4"/>
          <p:cNvSpPr>
            <a:spLocks noChangeArrowheads="1"/>
          </p:cNvSpPr>
          <p:nvPr/>
        </p:nvSpPr>
        <p:spPr bwMode="auto">
          <a:xfrm>
            <a:off x="838200" y="2921000"/>
            <a:ext cx="1141413" cy="1120790"/>
          </a:xfrm>
          <a:prstGeom prst="ellipse">
            <a:avLst/>
          </a:prstGeom>
          <a:solidFill>
            <a:schemeClr val="accent3">
              <a:lumMod val="20000"/>
              <a:lumOff val="80000"/>
            </a:schemeClr>
          </a:solidFill>
          <a:ln w="28575" algn="ctr">
            <a:solidFill>
              <a:schemeClr val="tx2">
                <a:lumMod val="60000"/>
                <a:lumOff val="40000"/>
              </a:schemeClr>
            </a:solidFill>
            <a:round/>
            <a:headEnd/>
            <a:tailEnd/>
          </a:ln>
        </p:spPr>
        <p:txBody>
          <a:bodyPr wrap="none" anchor="ctr"/>
          <a:lstStyle/>
          <a:p>
            <a:pPr algn="ctr"/>
            <a:r>
              <a:rPr lang="en-US" sz="1200" b="1" dirty="0">
                <a:solidFill>
                  <a:srgbClr val="FF0000"/>
                </a:solidFill>
              </a:rPr>
              <a:t>Integrated </a:t>
            </a:r>
          </a:p>
          <a:p>
            <a:pPr algn="ctr"/>
            <a:r>
              <a:rPr lang="en-US" sz="1200" b="1" dirty="0">
                <a:solidFill>
                  <a:srgbClr val="FF0000"/>
                </a:solidFill>
              </a:rPr>
              <a:t>Surveillance </a:t>
            </a:r>
          </a:p>
          <a:p>
            <a:pPr algn="ctr"/>
            <a:r>
              <a:rPr lang="en-US" sz="1200" b="1" dirty="0">
                <a:solidFill>
                  <a:srgbClr val="FF0000"/>
                </a:solidFill>
              </a:rPr>
              <a:t>Data Record</a:t>
            </a:r>
          </a:p>
        </p:txBody>
      </p:sp>
      <p:cxnSp>
        <p:nvCxnSpPr>
          <p:cNvPr id="15" name="Straight Arrow Connector 14"/>
          <p:cNvCxnSpPr>
            <a:stCxn id="733188" idx="4"/>
            <a:endCxn id="733189" idx="0"/>
          </p:cNvCxnSpPr>
          <p:nvPr/>
        </p:nvCxnSpPr>
        <p:spPr>
          <a:xfrm>
            <a:off x="3240882" y="2397155"/>
            <a:ext cx="11103" cy="525454"/>
          </a:xfrm>
          <a:prstGeom prst="straightConnector1">
            <a:avLst/>
          </a:prstGeom>
          <a:ln>
            <a:solidFill>
              <a:srgbClr val="FF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33189" idx="4"/>
            <a:endCxn id="733190" idx="0"/>
          </p:cNvCxnSpPr>
          <p:nvPr/>
        </p:nvCxnSpPr>
        <p:spPr>
          <a:xfrm>
            <a:off x="3251985" y="4043399"/>
            <a:ext cx="0" cy="450846"/>
          </a:xfrm>
          <a:prstGeom prst="straightConnector1">
            <a:avLst/>
          </a:prstGeom>
          <a:ln>
            <a:solidFill>
              <a:srgbClr val="FF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33195" idx="4"/>
            <a:endCxn id="733191" idx="0"/>
          </p:cNvCxnSpPr>
          <p:nvPr/>
        </p:nvCxnSpPr>
        <p:spPr>
          <a:xfrm>
            <a:off x="5180806" y="2400300"/>
            <a:ext cx="5" cy="533412"/>
          </a:xfrm>
          <a:prstGeom prst="straightConnector1">
            <a:avLst/>
          </a:prstGeom>
          <a:ln>
            <a:solidFill>
              <a:srgbClr val="FF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33191" idx="4"/>
            <a:endCxn id="733196" idx="0"/>
          </p:cNvCxnSpPr>
          <p:nvPr/>
        </p:nvCxnSpPr>
        <p:spPr>
          <a:xfrm>
            <a:off x="5180811" y="4054502"/>
            <a:ext cx="4758" cy="460363"/>
          </a:xfrm>
          <a:prstGeom prst="straightConnector1">
            <a:avLst/>
          </a:prstGeom>
          <a:ln>
            <a:solidFill>
              <a:srgbClr val="FF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733194" idx="4"/>
            <a:endCxn id="733192" idx="0"/>
          </p:cNvCxnSpPr>
          <p:nvPr/>
        </p:nvCxnSpPr>
        <p:spPr>
          <a:xfrm>
            <a:off x="7122337" y="2403490"/>
            <a:ext cx="7920" cy="531812"/>
          </a:xfrm>
          <a:prstGeom prst="straightConnector1">
            <a:avLst/>
          </a:prstGeom>
          <a:ln>
            <a:solidFill>
              <a:srgbClr val="FF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33192" idx="4"/>
            <a:endCxn id="733193" idx="0"/>
          </p:cNvCxnSpPr>
          <p:nvPr/>
        </p:nvCxnSpPr>
        <p:spPr>
          <a:xfrm>
            <a:off x="7130257" y="4056092"/>
            <a:ext cx="6349" cy="477808"/>
          </a:xfrm>
          <a:prstGeom prst="straightConnector1">
            <a:avLst/>
          </a:prstGeom>
          <a:ln>
            <a:solidFill>
              <a:srgbClr val="FF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733188" idx="6"/>
            <a:endCxn id="733195" idx="2"/>
          </p:cNvCxnSpPr>
          <p:nvPr/>
        </p:nvCxnSpPr>
        <p:spPr>
          <a:xfrm>
            <a:off x="3811588" y="1836760"/>
            <a:ext cx="798512" cy="3145"/>
          </a:xfrm>
          <a:prstGeom prst="straightConnector1">
            <a:avLst/>
          </a:prstGeom>
          <a:ln>
            <a:solidFill>
              <a:srgbClr val="FF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733195" idx="6"/>
            <a:endCxn id="733194" idx="2"/>
          </p:cNvCxnSpPr>
          <p:nvPr/>
        </p:nvCxnSpPr>
        <p:spPr>
          <a:xfrm>
            <a:off x="5751512" y="1839905"/>
            <a:ext cx="800118" cy="3190"/>
          </a:xfrm>
          <a:prstGeom prst="straightConnector1">
            <a:avLst/>
          </a:prstGeom>
          <a:ln>
            <a:solidFill>
              <a:srgbClr val="FF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733189" idx="6"/>
            <a:endCxn id="733191" idx="2"/>
          </p:cNvCxnSpPr>
          <p:nvPr/>
        </p:nvCxnSpPr>
        <p:spPr>
          <a:xfrm>
            <a:off x="3822691" y="3483004"/>
            <a:ext cx="787413" cy="11103"/>
          </a:xfrm>
          <a:prstGeom prst="straightConnector1">
            <a:avLst/>
          </a:prstGeom>
          <a:ln>
            <a:solidFill>
              <a:srgbClr val="FF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733191" idx="6"/>
            <a:endCxn id="733192" idx="2"/>
          </p:cNvCxnSpPr>
          <p:nvPr/>
        </p:nvCxnSpPr>
        <p:spPr>
          <a:xfrm>
            <a:off x="5751517" y="3494107"/>
            <a:ext cx="808033" cy="1590"/>
          </a:xfrm>
          <a:prstGeom prst="straightConnector1">
            <a:avLst/>
          </a:prstGeom>
          <a:ln>
            <a:solidFill>
              <a:srgbClr val="FF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733190" idx="6"/>
            <a:endCxn id="733196" idx="2"/>
          </p:cNvCxnSpPr>
          <p:nvPr/>
        </p:nvCxnSpPr>
        <p:spPr>
          <a:xfrm>
            <a:off x="3822691" y="5054640"/>
            <a:ext cx="792172" cy="20620"/>
          </a:xfrm>
          <a:prstGeom prst="straightConnector1">
            <a:avLst/>
          </a:prstGeom>
          <a:ln>
            <a:solidFill>
              <a:srgbClr val="FF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733196" idx="6"/>
            <a:endCxn id="733193" idx="2"/>
          </p:cNvCxnSpPr>
          <p:nvPr/>
        </p:nvCxnSpPr>
        <p:spPr>
          <a:xfrm>
            <a:off x="5756275" y="5075260"/>
            <a:ext cx="809625" cy="19035"/>
          </a:xfrm>
          <a:prstGeom prst="straightConnector1">
            <a:avLst/>
          </a:prstGeom>
          <a:ln>
            <a:solidFill>
              <a:srgbClr val="FF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3" idx="6"/>
            <a:endCxn id="733189" idx="2"/>
          </p:cNvCxnSpPr>
          <p:nvPr/>
        </p:nvCxnSpPr>
        <p:spPr>
          <a:xfrm>
            <a:off x="1979613" y="3481395"/>
            <a:ext cx="701666" cy="1609"/>
          </a:xfrm>
          <a:prstGeom prst="straightConnector1">
            <a:avLst/>
          </a:prstGeom>
          <a:ln>
            <a:solidFill>
              <a:srgbClr val="FF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62000" y="4089737"/>
            <a:ext cx="1295400" cy="1015663"/>
          </a:xfrm>
          <a:prstGeom prst="rect">
            <a:avLst/>
          </a:prstGeom>
          <a:solidFill>
            <a:schemeClr val="bg1">
              <a:lumMod val="95000"/>
            </a:schemeClr>
          </a:solidFill>
          <a:ln>
            <a:solidFill>
              <a:schemeClr val="tx1"/>
            </a:solidFill>
          </a:ln>
        </p:spPr>
        <p:txBody>
          <a:bodyPr wrap="square">
            <a:spAutoFit/>
          </a:bodyPr>
          <a:lstStyle/>
          <a:p>
            <a:pPr algn="ctr"/>
            <a:r>
              <a:rPr lang="en-US" sz="1000" b="1" dirty="0"/>
              <a:t>Facility NIN</a:t>
            </a:r>
          </a:p>
          <a:p>
            <a:pPr algn="ctr"/>
            <a:r>
              <a:rPr lang="en-US" sz="1000" b="1" dirty="0"/>
              <a:t>Geocoded PIN</a:t>
            </a:r>
          </a:p>
          <a:p>
            <a:pPr algn="ctr"/>
            <a:r>
              <a:rPr lang="en-US" sz="1000" b="1" dirty="0"/>
              <a:t>Reporting Unit ID</a:t>
            </a:r>
          </a:p>
          <a:p>
            <a:pPr algn="ctr"/>
            <a:r>
              <a:rPr lang="en-US" sz="1000" b="1" dirty="0"/>
              <a:t>Reporting Person ID </a:t>
            </a:r>
          </a:p>
          <a:p>
            <a:pPr algn="ctr"/>
            <a:r>
              <a:rPr lang="en-US" sz="1000" b="1" dirty="0"/>
              <a:t>Person </a:t>
            </a:r>
            <a:r>
              <a:rPr lang="en-US" sz="1000" b="1" dirty="0" err="1"/>
              <a:t>Aadhar</a:t>
            </a:r>
            <a:endParaRPr lang="en-US" sz="1000" b="1" dirty="0"/>
          </a:p>
          <a:p>
            <a:pPr algn="ctr"/>
            <a:r>
              <a:rPr lang="en-US" sz="1000" dirty="0"/>
              <a:t>(for line listing)</a:t>
            </a:r>
          </a:p>
        </p:txBody>
      </p:sp>
      <p:sp>
        <p:nvSpPr>
          <p:cNvPr id="27" name="Rectangle 26"/>
          <p:cNvSpPr/>
          <p:nvPr/>
        </p:nvSpPr>
        <p:spPr>
          <a:xfrm>
            <a:off x="4876799" y="5940088"/>
            <a:ext cx="4114801" cy="230832"/>
          </a:xfrm>
          <a:prstGeom prst="rect">
            <a:avLst/>
          </a:prstGeom>
        </p:spPr>
        <p:txBody>
          <a:bodyPr wrap="square">
            <a:spAutoFit/>
          </a:bodyPr>
          <a:lstStyle/>
          <a:p>
            <a:r>
              <a:rPr lang="en-GB" sz="900" dirty="0">
                <a:solidFill>
                  <a:schemeClr val="bg1">
                    <a:lumMod val="65000"/>
                  </a:schemeClr>
                </a:solidFill>
              </a:rPr>
              <a:t>*Based on </a:t>
            </a:r>
            <a:r>
              <a:rPr lang="en-GB" sz="900" dirty="0" err="1">
                <a:solidFill>
                  <a:schemeClr val="bg1">
                    <a:lumMod val="65000"/>
                  </a:schemeClr>
                </a:solidFill>
              </a:rPr>
              <a:t>eGovernance</a:t>
            </a:r>
            <a:r>
              <a:rPr lang="en-GB" sz="900" dirty="0">
                <a:solidFill>
                  <a:schemeClr val="bg1">
                    <a:lumMod val="65000"/>
                  </a:schemeClr>
                </a:solidFill>
              </a:rPr>
              <a:t> Standards, Surveillance Standards and Minimum Data Set</a:t>
            </a:r>
          </a:p>
        </p:txBody>
      </p:sp>
      <p:sp>
        <p:nvSpPr>
          <p:cNvPr id="30" name="Rounded Rectangle 29"/>
          <p:cNvSpPr/>
          <p:nvPr/>
        </p:nvSpPr>
        <p:spPr>
          <a:xfrm>
            <a:off x="2438400" y="2819400"/>
            <a:ext cx="5486400" cy="1371600"/>
          </a:xfrm>
          <a:prstGeom prst="roundRect">
            <a:avLst/>
          </a:prstGeom>
          <a:solidFill>
            <a:schemeClr val="accent5">
              <a:lumMod val="60000"/>
              <a:lumOff val="40000"/>
              <a:alpha val="13000"/>
            </a:schemeClr>
          </a:solidFill>
          <a:ln>
            <a:solidFill>
              <a:schemeClr val="accent5">
                <a:lumMod val="60000"/>
                <a:lumOff val="40000"/>
                <a:alpha val="1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Rounded Rectangle 31"/>
          <p:cNvSpPr/>
          <p:nvPr/>
        </p:nvSpPr>
        <p:spPr>
          <a:xfrm>
            <a:off x="2438400" y="1143000"/>
            <a:ext cx="5486400" cy="1371600"/>
          </a:xfrm>
          <a:prstGeom prst="roundRect">
            <a:avLst/>
          </a:prstGeom>
          <a:solidFill>
            <a:schemeClr val="accent5">
              <a:lumMod val="60000"/>
              <a:lumOff val="40000"/>
              <a:alpha val="13000"/>
            </a:schemeClr>
          </a:solidFill>
          <a:ln>
            <a:solidFill>
              <a:schemeClr val="accent5">
                <a:lumMod val="60000"/>
                <a:lumOff val="40000"/>
                <a:alpha val="17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3" name="Rectangle 32"/>
          <p:cNvSpPr/>
          <p:nvPr/>
        </p:nvSpPr>
        <p:spPr>
          <a:xfrm>
            <a:off x="2590800" y="2161401"/>
            <a:ext cx="1343787" cy="276999"/>
          </a:xfrm>
          <a:prstGeom prst="rect">
            <a:avLst/>
          </a:prstGeom>
          <a:solidFill>
            <a:schemeClr val="bg1"/>
          </a:solidFill>
          <a:ln w="3175" cmpd="sng">
            <a:solidFill>
              <a:schemeClr val="tx1"/>
            </a:solidFill>
          </a:ln>
        </p:spPr>
        <p:txBody>
          <a:bodyPr wrap="none">
            <a:spAutoFit/>
          </a:bodyPr>
          <a:lstStyle/>
          <a:p>
            <a:r>
              <a:rPr lang="en-US" sz="1200" b="1" dirty="0">
                <a:solidFill>
                  <a:srgbClr val="0000FF"/>
                </a:solidFill>
              </a:rPr>
              <a:t>PRIMARY SOURCE</a:t>
            </a:r>
            <a:endParaRPr lang="en-GB" sz="1200" dirty="0">
              <a:solidFill>
                <a:srgbClr val="0000FF"/>
              </a:solidFill>
            </a:endParaRPr>
          </a:p>
        </p:txBody>
      </p:sp>
      <p:sp>
        <p:nvSpPr>
          <p:cNvPr id="34" name="Rectangle 33"/>
          <p:cNvSpPr/>
          <p:nvPr/>
        </p:nvSpPr>
        <p:spPr>
          <a:xfrm>
            <a:off x="4523613" y="2161401"/>
            <a:ext cx="1343787" cy="276999"/>
          </a:xfrm>
          <a:prstGeom prst="rect">
            <a:avLst/>
          </a:prstGeom>
          <a:solidFill>
            <a:schemeClr val="bg1"/>
          </a:solidFill>
          <a:ln w="3175" cmpd="sng">
            <a:solidFill>
              <a:schemeClr val="tx1"/>
            </a:solidFill>
          </a:ln>
        </p:spPr>
        <p:txBody>
          <a:bodyPr wrap="none">
            <a:spAutoFit/>
          </a:bodyPr>
          <a:lstStyle/>
          <a:p>
            <a:r>
              <a:rPr lang="en-US" sz="1200" b="1" dirty="0">
                <a:solidFill>
                  <a:srgbClr val="0000FF"/>
                </a:solidFill>
              </a:rPr>
              <a:t>PRIMARY SOURCE</a:t>
            </a:r>
            <a:endParaRPr lang="en-GB" sz="1200" dirty="0">
              <a:solidFill>
                <a:srgbClr val="0000FF"/>
              </a:solidFill>
            </a:endParaRPr>
          </a:p>
        </p:txBody>
      </p:sp>
      <p:sp>
        <p:nvSpPr>
          <p:cNvPr id="35" name="Rectangle 34"/>
          <p:cNvSpPr/>
          <p:nvPr/>
        </p:nvSpPr>
        <p:spPr>
          <a:xfrm>
            <a:off x="6477000" y="2161401"/>
            <a:ext cx="1343787" cy="276999"/>
          </a:xfrm>
          <a:prstGeom prst="rect">
            <a:avLst/>
          </a:prstGeom>
          <a:solidFill>
            <a:schemeClr val="bg1"/>
          </a:solidFill>
          <a:ln w="3175" cmpd="sng">
            <a:solidFill>
              <a:schemeClr val="tx1"/>
            </a:solidFill>
          </a:ln>
        </p:spPr>
        <p:txBody>
          <a:bodyPr wrap="none">
            <a:spAutoFit/>
          </a:bodyPr>
          <a:lstStyle/>
          <a:p>
            <a:r>
              <a:rPr lang="en-US" sz="1200" b="1" dirty="0">
                <a:solidFill>
                  <a:srgbClr val="0000FF"/>
                </a:solidFill>
              </a:rPr>
              <a:t>PRIMARY SOURCE</a:t>
            </a:r>
            <a:endParaRPr lang="en-GB" sz="1200" dirty="0">
              <a:solidFill>
                <a:srgbClr val="0000FF"/>
              </a:solidFill>
            </a:endParaRPr>
          </a:p>
        </p:txBody>
      </p:sp>
      <p:sp>
        <p:nvSpPr>
          <p:cNvPr id="37" name="Rectangle 36"/>
          <p:cNvSpPr/>
          <p:nvPr/>
        </p:nvSpPr>
        <p:spPr>
          <a:xfrm>
            <a:off x="2590800" y="3837801"/>
            <a:ext cx="1343787" cy="276999"/>
          </a:xfrm>
          <a:prstGeom prst="rect">
            <a:avLst/>
          </a:prstGeom>
          <a:solidFill>
            <a:schemeClr val="bg1"/>
          </a:solidFill>
          <a:ln w="3175" cmpd="sng">
            <a:solidFill>
              <a:schemeClr val="tx1"/>
            </a:solidFill>
          </a:ln>
        </p:spPr>
        <p:txBody>
          <a:bodyPr wrap="none">
            <a:spAutoFit/>
          </a:bodyPr>
          <a:lstStyle/>
          <a:p>
            <a:r>
              <a:rPr lang="en-US" sz="1200" b="1" dirty="0">
                <a:solidFill>
                  <a:srgbClr val="0000FF"/>
                </a:solidFill>
              </a:rPr>
              <a:t>PRIMARY SOURCE</a:t>
            </a:r>
            <a:endParaRPr lang="en-GB" sz="1200" dirty="0">
              <a:solidFill>
                <a:srgbClr val="0000FF"/>
              </a:solidFill>
            </a:endParaRPr>
          </a:p>
        </p:txBody>
      </p:sp>
      <p:sp>
        <p:nvSpPr>
          <p:cNvPr id="39" name="Rectangle 38"/>
          <p:cNvSpPr/>
          <p:nvPr/>
        </p:nvSpPr>
        <p:spPr>
          <a:xfrm>
            <a:off x="4419600" y="3810000"/>
            <a:ext cx="1531414" cy="276999"/>
          </a:xfrm>
          <a:prstGeom prst="rect">
            <a:avLst/>
          </a:prstGeom>
          <a:solidFill>
            <a:schemeClr val="bg1"/>
          </a:solidFill>
          <a:ln w="3175" cmpd="sng">
            <a:solidFill>
              <a:schemeClr val="tx1"/>
            </a:solidFill>
          </a:ln>
        </p:spPr>
        <p:txBody>
          <a:bodyPr wrap="none">
            <a:spAutoFit/>
          </a:bodyPr>
          <a:lstStyle/>
          <a:p>
            <a:r>
              <a:rPr lang="en-US" sz="1200" b="1" dirty="0">
                <a:solidFill>
                  <a:srgbClr val="0000FF"/>
                </a:solidFill>
              </a:rPr>
              <a:t>SECONDARY SOURCE</a:t>
            </a:r>
            <a:endParaRPr lang="en-GB" sz="1200" dirty="0">
              <a:solidFill>
                <a:srgbClr val="0000FF"/>
              </a:solidFill>
            </a:endParaRPr>
          </a:p>
        </p:txBody>
      </p:sp>
      <p:sp>
        <p:nvSpPr>
          <p:cNvPr id="41" name="Rectangle 40"/>
          <p:cNvSpPr/>
          <p:nvPr/>
        </p:nvSpPr>
        <p:spPr>
          <a:xfrm>
            <a:off x="2514600" y="5410200"/>
            <a:ext cx="1531414" cy="276999"/>
          </a:xfrm>
          <a:prstGeom prst="rect">
            <a:avLst/>
          </a:prstGeom>
          <a:solidFill>
            <a:schemeClr val="bg1"/>
          </a:solidFill>
          <a:ln w="3175" cmpd="sng">
            <a:solidFill>
              <a:schemeClr val="tx1"/>
            </a:solidFill>
          </a:ln>
        </p:spPr>
        <p:txBody>
          <a:bodyPr wrap="none">
            <a:spAutoFit/>
          </a:bodyPr>
          <a:lstStyle/>
          <a:p>
            <a:r>
              <a:rPr lang="en-US" sz="1200" b="1" dirty="0">
                <a:solidFill>
                  <a:srgbClr val="0000FF"/>
                </a:solidFill>
              </a:rPr>
              <a:t>SECONDARY SOURCE</a:t>
            </a:r>
            <a:endParaRPr lang="en-GB" sz="1200" dirty="0">
              <a:solidFill>
                <a:srgbClr val="0000FF"/>
              </a:solidFill>
            </a:endParaRPr>
          </a:p>
        </p:txBody>
      </p:sp>
      <p:sp>
        <p:nvSpPr>
          <p:cNvPr id="43" name="Rectangle 42"/>
          <p:cNvSpPr/>
          <p:nvPr/>
        </p:nvSpPr>
        <p:spPr>
          <a:xfrm>
            <a:off x="4412186" y="5410200"/>
            <a:ext cx="1531414" cy="276999"/>
          </a:xfrm>
          <a:prstGeom prst="rect">
            <a:avLst/>
          </a:prstGeom>
          <a:solidFill>
            <a:schemeClr val="bg1"/>
          </a:solidFill>
          <a:ln w="3175" cmpd="sng">
            <a:solidFill>
              <a:schemeClr val="tx1"/>
            </a:solidFill>
          </a:ln>
        </p:spPr>
        <p:txBody>
          <a:bodyPr wrap="none">
            <a:spAutoFit/>
          </a:bodyPr>
          <a:lstStyle/>
          <a:p>
            <a:r>
              <a:rPr lang="en-US" sz="1200" b="1" dirty="0">
                <a:solidFill>
                  <a:srgbClr val="0000FF"/>
                </a:solidFill>
              </a:rPr>
              <a:t>SECONDARY SOURCE</a:t>
            </a:r>
            <a:endParaRPr lang="en-GB" sz="1200" dirty="0">
              <a:solidFill>
                <a:srgbClr val="0000FF"/>
              </a:solidFill>
            </a:endParaRPr>
          </a:p>
        </p:txBody>
      </p:sp>
      <p:sp>
        <p:nvSpPr>
          <p:cNvPr id="44" name="Rectangle 43"/>
          <p:cNvSpPr/>
          <p:nvPr/>
        </p:nvSpPr>
        <p:spPr>
          <a:xfrm>
            <a:off x="6393386" y="5410200"/>
            <a:ext cx="1531414" cy="276999"/>
          </a:xfrm>
          <a:prstGeom prst="rect">
            <a:avLst/>
          </a:prstGeom>
          <a:solidFill>
            <a:schemeClr val="bg1"/>
          </a:solidFill>
          <a:ln w="3175" cmpd="sng">
            <a:solidFill>
              <a:schemeClr val="tx1"/>
            </a:solidFill>
          </a:ln>
        </p:spPr>
        <p:txBody>
          <a:bodyPr wrap="none">
            <a:spAutoFit/>
          </a:bodyPr>
          <a:lstStyle/>
          <a:p>
            <a:r>
              <a:rPr lang="en-US" sz="1200" b="1" dirty="0">
                <a:solidFill>
                  <a:srgbClr val="0000FF"/>
                </a:solidFill>
              </a:rPr>
              <a:t>SECONDARY SOURCE</a:t>
            </a:r>
            <a:endParaRPr lang="en-GB" sz="1200" dirty="0">
              <a:solidFill>
                <a:srgbClr val="0000FF"/>
              </a:solidFill>
            </a:endParaRPr>
          </a:p>
        </p:txBody>
      </p:sp>
      <p:sp>
        <p:nvSpPr>
          <p:cNvPr id="45" name="Rectangle 44"/>
          <p:cNvSpPr/>
          <p:nvPr/>
        </p:nvSpPr>
        <p:spPr>
          <a:xfrm>
            <a:off x="6393386" y="3810000"/>
            <a:ext cx="1531414" cy="276999"/>
          </a:xfrm>
          <a:prstGeom prst="rect">
            <a:avLst/>
          </a:prstGeom>
          <a:solidFill>
            <a:schemeClr val="bg1"/>
          </a:solidFill>
          <a:ln w="3175" cmpd="sng">
            <a:solidFill>
              <a:schemeClr val="tx1"/>
            </a:solidFill>
          </a:ln>
        </p:spPr>
        <p:txBody>
          <a:bodyPr wrap="none">
            <a:spAutoFit/>
          </a:bodyPr>
          <a:lstStyle/>
          <a:p>
            <a:r>
              <a:rPr lang="en-US" sz="1200" b="1" dirty="0">
                <a:solidFill>
                  <a:srgbClr val="0000FF"/>
                </a:solidFill>
              </a:rPr>
              <a:t>SECONDARY SOURCE</a:t>
            </a:r>
            <a:endParaRPr lang="en-GB" sz="1200" dirty="0">
              <a:solidFill>
                <a:srgbClr val="0000FF"/>
              </a:solidFill>
            </a:endParaRPr>
          </a:p>
        </p:txBody>
      </p:sp>
      <p:sp>
        <p:nvSpPr>
          <p:cNvPr id="2" name="Rectangle 1">
            <a:extLst>
              <a:ext uri="{FF2B5EF4-FFF2-40B4-BE49-F238E27FC236}">
                <a16:creationId xmlns:a16="http://schemas.microsoft.com/office/drawing/2014/main" id="{0A8A3668-D3B2-7C47-83B1-6510FF946F0D}"/>
              </a:ext>
            </a:extLst>
          </p:cNvPr>
          <p:cNvSpPr/>
          <p:nvPr/>
        </p:nvSpPr>
        <p:spPr>
          <a:xfrm>
            <a:off x="6436485" y="1339052"/>
            <a:ext cx="1383327" cy="307777"/>
          </a:xfrm>
          <a:prstGeom prst="rect">
            <a:avLst/>
          </a:prstGeom>
        </p:spPr>
        <p:txBody>
          <a:bodyPr wrap="none">
            <a:spAutoFit/>
          </a:bodyPr>
          <a:lstStyle/>
          <a:p>
            <a:r>
              <a:rPr lang="en-US" sz="1400" b="1" dirty="0"/>
              <a:t>Laboratory Data</a:t>
            </a:r>
            <a:endParaRPr lang="en-US" sz="1400" dirty="0"/>
          </a:p>
        </p:txBody>
      </p:sp>
      <p:sp>
        <p:nvSpPr>
          <p:cNvPr id="47" name="Rectangle 46">
            <a:extLst>
              <a:ext uri="{FF2B5EF4-FFF2-40B4-BE49-F238E27FC236}">
                <a16:creationId xmlns:a16="http://schemas.microsoft.com/office/drawing/2014/main" id="{177A414E-3F76-BD46-85F8-0D72224951EE}"/>
              </a:ext>
            </a:extLst>
          </p:cNvPr>
          <p:cNvSpPr/>
          <p:nvPr/>
        </p:nvSpPr>
        <p:spPr>
          <a:xfrm>
            <a:off x="4611881" y="1339177"/>
            <a:ext cx="1146852" cy="307777"/>
          </a:xfrm>
          <a:prstGeom prst="rect">
            <a:avLst/>
          </a:prstGeom>
        </p:spPr>
        <p:txBody>
          <a:bodyPr wrap="none">
            <a:spAutoFit/>
          </a:bodyPr>
          <a:lstStyle/>
          <a:p>
            <a:r>
              <a:rPr lang="en-US" sz="1400" b="1" dirty="0"/>
              <a:t>Clinical Data</a:t>
            </a:r>
            <a:endParaRPr lang="en-US" sz="1400" dirty="0"/>
          </a:p>
        </p:txBody>
      </p:sp>
      <p:sp>
        <p:nvSpPr>
          <p:cNvPr id="48" name="Rectangle 47">
            <a:extLst>
              <a:ext uri="{FF2B5EF4-FFF2-40B4-BE49-F238E27FC236}">
                <a16:creationId xmlns:a16="http://schemas.microsoft.com/office/drawing/2014/main" id="{AF3082E0-A9FB-EB4C-96F6-760F2F73CAE7}"/>
              </a:ext>
            </a:extLst>
          </p:cNvPr>
          <p:cNvSpPr/>
          <p:nvPr/>
        </p:nvSpPr>
        <p:spPr>
          <a:xfrm>
            <a:off x="2561913" y="1306325"/>
            <a:ext cx="1357936" cy="307777"/>
          </a:xfrm>
          <a:prstGeom prst="rect">
            <a:avLst/>
          </a:prstGeom>
        </p:spPr>
        <p:txBody>
          <a:bodyPr wrap="none">
            <a:spAutoFit/>
          </a:bodyPr>
          <a:lstStyle/>
          <a:p>
            <a:r>
              <a:rPr lang="en-US" sz="1400" b="1" dirty="0"/>
              <a:t>Syndromic Data</a:t>
            </a:r>
            <a:endParaRPr lang="en-US" sz="1400" dirty="0"/>
          </a:p>
        </p:txBody>
      </p:sp>
      <p:sp>
        <p:nvSpPr>
          <p:cNvPr id="50" name="Rectangle 49">
            <a:extLst>
              <a:ext uri="{FF2B5EF4-FFF2-40B4-BE49-F238E27FC236}">
                <a16:creationId xmlns:a16="http://schemas.microsoft.com/office/drawing/2014/main" id="{DC529DEF-CBF1-844B-91A1-B6C88B3D0D49}"/>
              </a:ext>
            </a:extLst>
          </p:cNvPr>
          <p:cNvSpPr/>
          <p:nvPr/>
        </p:nvSpPr>
        <p:spPr>
          <a:xfrm>
            <a:off x="2514600" y="2940170"/>
            <a:ext cx="1653594" cy="307777"/>
          </a:xfrm>
          <a:prstGeom prst="rect">
            <a:avLst/>
          </a:prstGeom>
        </p:spPr>
        <p:txBody>
          <a:bodyPr wrap="none">
            <a:spAutoFit/>
          </a:bodyPr>
          <a:lstStyle/>
          <a:p>
            <a:r>
              <a:rPr lang="en-US" sz="1400" b="1" dirty="0"/>
              <a:t>Early Warning Data</a:t>
            </a:r>
            <a:endParaRPr lang="en-US" sz="1400" dirty="0"/>
          </a:p>
        </p:txBody>
      </p:sp>
      <p:sp>
        <p:nvSpPr>
          <p:cNvPr id="51" name="Rectangle 50">
            <a:extLst>
              <a:ext uri="{FF2B5EF4-FFF2-40B4-BE49-F238E27FC236}">
                <a16:creationId xmlns:a16="http://schemas.microsoft.com/office/drawing/2014/main" id="{4D5565E1-97D0-1A4D-BFFA-5CCE2E5DD23E}"/>
              </a:ext>
            </a:extLst>
          </p:cNvPr>
          <p:cNvSpPr/>
          <p:nvPr/>
        </p:nvSpPr>
        <p:spPr>
          <a:xfrm>
            <a:off x="4281478" y="2952071"/>
            <a:ext cx="1914114" cy="307777"/>
          </a:xfrm>
          <a:prstGeom prst="rect">
            <a:avLst/>
          </a:prstGeom>
        </p:spPr>
        <p:txBody>
          <a:bodyPr wrap="none">
            <a:spAutoFit/>
          </a:bodyPr>
          <a:lstStyle/>
          <a:p>
            <a:r>
              <a:rPr lang="en-US" sz="1400" b="1" dirty="0"/>
              <a:t>Media and Rumor Data</a:t>
            </a:r>
            <a:endParaRPr lang="en-US" sz="1400" dirty="0"/>
          </a:p>
        </p:txBody>
      </p:sp>
      <p:sp>
        <p:nvSpPr>
          <p:cNvPr id="52" name="Rectangle 51">
            <a:extLst>
              <a:ext uri="{FF2B5EF4-FFF2-40B4-BE49-F238E27FC236}">
                <a16:creationId xmlns:a16="http://schemas.microsoft.com/office/drawing/2014/main" id="{1C95AB41-6936-1E45-8193-5A43C15A71D9}"/>
              </a:ext>
            </a:extLst>
          </p:cNvPr>
          <p:cNvSpPr/>
          <p:nvPr/>
        </p:nvSpPr>
        <p:spPr>
          <a:xfrm>
            <a:off x="6440139" y="2940170"/>
            <a:ext cx="1379673" cy="307777"/>
          </a:xfrm>
          <a:prstGeom prst="rect">
            <a:avLst/>
          </a:prstGeom>
        </p:spPr>
        <p:txBody>
          <a:bodyPr wrap="none">
            <a:spAutoFit/>
          </a:bodyPr>
          <a:lstStyle/>
          <a:p>
            <a:r>
              <a:rPr lang="en-US" sz="1400" b="1" dirty="0"/>
              <a:t>Call Center Data</a:t>
            </a:r>
            <a:endParaRPr lang="en-US" sz="1400" dirty="0"/>
          </a:p>
        </p:txBody>
      </p:sp>
    </p:spTree>
    <p:extLst>
      <p:ext uri="{BB962C8B-B14F-4D97-AF65-F5344CB8AC3E}">
        <p14:creationId xmlns:p14="http://schemas.microsoft.com/office/powerpoint/2010/main" val="383802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CDBDE3F1-5889-D84E-89BA-51F0BBF60F8D}"/>
              </a:ext>
            </a:extLst>
          </p:cNvPr>
          <p:cNvSpPr/>
          <p:nvPr/>
        </p:nvSpPr>
        <p:spPr>
          <a:xfrm rot="16200000">
            <a:off x="-612431" y="4076364"/>
            <a:ext cx="2205284" cy="523220"/>
          </a:xfrm>
          <a:prstGeom prst="rect">
            <a:avLst/>
          </a:prstGeom>
        </p:spPr>
        <p:txBody>
          <a:bodyPr wrap="none">
            <a:spAutoFit/>
          </a:bodyPr>
          <a:lstStyle/>
          <a:p>
            <a:pPr algn="ctr"/>
            <a:r>
              <a:rPr lang="en-GB" sz="1400" b="1" dirty="0" err="1">
                <a:solidFill>
                  <a:schemeClr val="bg1">
                    <a:lumMod val="50000"/>
                  </a:schemeClr>
                </a:solidFill>
              </a:rPr>
              <a:t>eGovernance</a:t>
            </a:r>
            <a:r>
              <a:rPr lang="en-GB" sz="1400" b="1" dirty="0">
                <a:solidFill>
                  <a:schemeClr val="bg1">
                    <a:lumMod val="50000"/>
                  </a:schemeClr>
                </a:solidFill>
              </a:rPr>
              <a:t> Standards for</a:t>
            </a:r>
          </a:p>
          <a:p>
            <a:pPr algn="ctr"/>
            <a:r>
              <a:rPr lang="en-GB" sz="1400" b="1" dirty="0">
                <a:solidFill>
                  <a:schemeClr val="bg1">
                    <a:lumMod val="50000"/>
                  </a:schemeClr>
                </a:solidFill>
              </a:rPr>
              <a:t>Interoperability</a:t>
            </a:r>
          </a:p>
        </p:txBody>
      </p:sp>
      <p:pic>
        <p:nvPicPr>
          <p:cNvPr id="126" name="Picture 125">
            <a:extLst>
              <a:ext uri="{FF2B5EF4-FFF2-40B4-BE49-F238E27FC236}">
                <a16:creationId xmlns:a16="http://schemas.microsoft.com/office/drawing/2014/main" id="{68F9D327-F684-B74B-B03A-0F3EB0FDB7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84519" y="1592991"/>
            <a:ext cx="2251174" cy="3817209"/>
          </a:xfrm>
          <a:prstGeom prst="rect">
            <a:avLst/>
          </a:prstGeom>
        </p:spPr>
      </p:pic>
      <p:sp>
        <p:nvSpPr>
          <p:cNvPr id="46" name="Can 45">
            <a:extLst>
              <a:ext uri="{FF2B5EF4-FFF2-40B4-BE49-F238E27FC236}">
                <a16:creationId xmlns:a16="http://schemas.microsoft.com/office/drawing/2014/main" id="{98EB4C4E-4648-3B44-9B4B-102E0240553D}"/>
              </a:ext>
            </a:extLst>
          </p:cNvPr>
          <p:cNvSpPr/>
          <p:nvPr/>
        </p:nvSpPr>
        <p:spPr>
          <a:xfrm>
            <a:off x="2257140" y="2612183"/>
            <a:ext cx="800572" cy="554953"/>
          </a:xfrm>
          <a:prstGeom prst="can">
            <a:avLst/>
          </a:prstGeom>
          <a:solidFill>
            <a:schemeClr val="bg2">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Health</a:t>
            </a:r>
          </a:p>
          <a:p>
            <a:pPr algn="ctr"/>
            <a:r>
              <a:rPr lang="en-US" sz="800" dirty="0">
                <a:solidFill>
                  <a:schemeClr val="tx1"/>
                </a:solidFill>
              </a:rPr>
              <a:t>Facility</a:t>
            </a:r>
          </a:p>
          <a:p>
            <a:pPr algn="ctr"/>
            <a:r>
              <a:rPr lang="en-US" sz="800" dirty="0">
                <a:solidFill>
                  <a:schemeClr val="tx1"/>
                </a:solidFill>
              </a:rPr>
              <a:t>Registry</a:t>
            </a:r>
          </a:p>
        </p:txBody>
      </p:sp>
      <p:sp>
        <p:nvSpPr>
          <p:cNvPr id="2" name="Title 1"/>
          <p:cNvSpPr>
            <a:spLocks noGrp="1"/>
          </p:cNvSpPr>
          <p:nvPr>
            <p:ph type="title"/>
          </p:nvPr>
        </p:nvSpPr>
        <p:spPr>
          <a:xfrm>
            <a:off x="0" y="457200"/>
            <a:ext cx="9144000" cy="609600"/>
          </a:xfrm>
        </p:spPr>
        <p:txBody>
          <a:bodyPr>
            <a:normAutofit/>
          </a:bodyPr>
          <a:lstStyle/>
          <a:p>
            <a:r>
              <a:rPr lang="en-US" sz="2800" dirty="0"/>
              <a:t>India’s Integrated </a:t>
            </a:r>
            <a:r>
              <a:rPr lang="en-US" sz="2800"/>
              <a:t>Health Information </a:t>
            </a:r>
            <a:r>
              <a:rPr lang="en-US" sz="2800" dirty="0"/>
              <a:t>Architecture</a:t>
            </a:r>
            <a:endParaRPr lang="en-US" sz="2700" dirty="0"/>
          </a:p>
        </p:txBody>
      </p:sp>
      <p:sp>
        <p:nvSpPr>
          <p:cNvPr id="37" name="Can 36">
            <a:extLst>
              <a:ext uri="{FF2B5EF4-FFF2-40B4-BE49-F238E27FC236}">
                <a16:creationId xmlns:a16="http://schemas.microsoft.com/office/drawing/2014/main" id="{B04D0BF0-FC00-E34B-87B0-92C9D7A05629}"/>
              </a:ext>
            </a:extLst>
          </p:cNvPr>
          <p:cNvSpPr/>
          <p:nvPr/>
        </p:nvSpPr>
        <p:spPr>
          <a:xfrm>
            <a:off x="2247814" y="3986097"/>
            <a:ext cx="800572" cy="554953"/>
          </a:xfrm>
          <a:prstGeom prst="can">
            <a:avLst/>
          </a:prstGeom>
          <a:solidFill>
            <a:schemeClr val="bg2">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Diseases &amp; Pathogens</a:t>
            </a:r>
          </a:p>
          <a:p>
            <a:pPr algn="ctr"/>
            <a:r>
              <a:rPr lang="en-US" sz="800" dirty="0">
                <a:solidFill>
                  <a:schemeClr val="tx1"/>
                </a:solidFill>
              </a:rPr>
              <a:t>Registry</a:t>
            </a:r>
          </a:p>
        </p:txBody>
      </p:sp>
      <p:grpSp>
        <p:nvGrpSpPr>
          <p:cNvPr id="72" name="Group 71">
            <a:extLst>
              <a:ext uri="{FF2B5EF4-FFF2-40B4-BE49-F238E27FC236}">
                <a16:creationId xmlns:a16="http://schemas.microsoft.com/office/drawing/2014/main" id="{6F440550-36B0-204C-9A93-176F40F89864}"/>
              </a:ext>
            </a:extLst>
          </p:cNvPr>
          <p:cNvGrpSpPr/>
          <p:nvPr/>
        </p:nvGrpSpPr>
        <p:grpSpPr>
          <a:xfrm>
            <a:off x="756507" y="2478402"/>
            <a:ext cx="5243502" cy="3312798"/>
            <a:chOff x="747525" y="2895600"/>
            <a:chExt cx="5243502" cy="3312798"/>
          </a:xfrm>
        </p:grpSpPr>
        <p:sp>
          <p:nvSpPr>
            <p:cNvPr id="25" name="Rectangle 24">
              <a:extLst>
                <a:ext uri="{FF2B5EF4-FFF2-40B4-BE49-F238E27FC236}">
                  <a16:creationId xmlns:a16="http://schemas.microsoft.com/office/drawing/2014/main" id="{44C6E4AC-CD5E-9A47-BAC7-95546FAC250A}"/>
                </a:ext>
              </a:extLst>
            </p:cNvPr>
            <p:cNvSpPr/>
            <p:nvPr/>
          </p:nvSpPr>
          <p:spPr>
            <a:xfrm>
              <a:off x="747525" y="5839066"/>
              <a:ext cx="3942041" cy="369332"/>
            </a:xfrm>
            <a:prstGeom prst="rect">
              <a:avLst/>
            </a:prstGeom>
          </p:spPr>
          <p:txBody>
            <a:bodyPr wrap="none">
              <a:spAutoFit/>
            </a:bodyPr>
            <a:lstStyle/>
            <a:p>
              <a:r>
                <a:rPr lang="en-US" b="1" dirty="0"/>
                <a:t>Integrated Health Information Platform</a:t>
              </a:r>
              <a:endParaRPr lang="en-US" dirty="0"/>
            </a:p>
          </p:txBody>
        </p:sp>
        <p:sp>
          <p:nvSpPr>
            <p:cNvPr id="52" name="Rectangle 51">
              <a:extLst>
                <a:ext uri="{FF2B5EF4-FFF2-40B4-BE49-F238E27FC236}">
                  <a16:creationId xmlns:a16="http://schemas.microsoft.com/office/drawing/2014/main" id="{324101AE-F3DC-154F-ADC5-00A15AEC373F}"/>
                </a:ext>
              </a:extLst>
            </p:cNvPr>
            <p:cNvSpPr/>
            <p:nvPr/>
          </p:nvSpPr>
          <p:spPr>
            <a:xfrm rot="5400000">
              <a:off x="4697484" y="3850589"/>
              <a:ext cx="2248532" cy="338554"/>
            </a:xfrm>
            <a:prstGeom prst="rect">
              <a:avLst/>
            </a:prstGeom>
          </p:spPr>
          <p:txBody>
            <a:bodyPr wrap="none">
              <a:spAutoFit/>
            </a:bodyPr>
            <a:lstStyle/>
            <a:p>
              <a:pPr algn="ctr"/>
              <a:r>
                <a:rPr lang="en-GB" sz="1600" b="1" dirty="0">
                  <a:solidFill>
                    <a:srgbClr val="0000FF"/>
                  </a:solidFill>
                </a:rPr>
                <a:t>Near real-time feedback</a:t>
              </a:r>
            </a:p>
          </p:txBody>
        </p:sp>
      </p:grpSp>
      <p:grpSp>
        <p:nvGrpSpPr>
          <p:cNvPr id="111" name="Group 110">
            <a:extLst>
              <a:ext uri="{FF2B5EF4-FFF2-40B4-BE49-F238E27FC236}">
                <a16:creationId xmlns:a16="http://schemas.microsoft.com/office/drawing/2014/main" id="{5ED8F3DB-CD97-1247-8522-F7685C6C5CB7}"/>
              </a:ext>
            </a:extLst>
          </p:cNvPr>
          <p:cNvGrpSpPr/>
          <p:nvPr/>
        </p:nvGrpSpPr>
        <p:grpSpPr>
          <a:xfrm>
            <a:off x="687755" y="2612183"/>
            <a:ext cx="4443815" cy="2621196"/>
            <a:chOff x="678773" y="2688383"/>
            <a:chExt cx="4443815" cy="2621196"/>
          </a:xfrm>
        </p:grpSpPr>
        <p:sp>
          <p:nvSpPr>
            <p:cNvPr id="4" name="Can 3"/>
            <p:cNvSpPr/>
            <p:nvPr/>
          </p:nvSpPr>
          <p:spPr>
            <a:xfrm>
              <a:off x="1715702" y="4754626"/>
              <a:ext cx="800572" cy="554953"/>
            </a:xfrm>
            <a:prstGeom prst="can">
              <a:avLst/>
            </a:prstGeom>
            <a:solidFill>
              <a:schemeClr val="bg2">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ICD-10</a:t>
              </a:r>
            </a:p>
            <a:p>
              <a:pPr algn="ctr"/>
              <a:r>
                <a:rPr lang="en-US" sz="800" dirty="0">
                  <a:solidFill>
                    <a:schemeClr val="tx1"/>
                  </a:solidFill>
                </a:rPr>
                <a:t>Registry</a:t>
              </a:r>
            </a:p>
          </p:txBody>
        </p:sp>
        <p:sp>
          <p:nvSpPr>
            <p:cNvPr id="6" name="Can 5"/>
            <p:cNvSpPr/>
            <p:nvPr/>
          </p:nvSpPr>
          <p:spPr>
            <a:xfrm>
              <a:off x="2752631" y="4754626"/>
              <a:ext cx="800572" cy="554953"/>
            </a:xfrm>
            <a:prstGeom prst="can">
              <a:avLst/>
            </a:prstGeom>
            <a:solidFill>
              <a:schemeClr val="accent2">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Patient Registry</a:t>
              </a:r>
            </a:p>
          </p:txBody>
        </p:sp>
        <p:sp>
          <p:nvSpPr>
            <p:cNvPr id="34" name="Can 33">
              <a:extLst>
                <a:ext uri="{FF2B5EF4-FFF2-40B4-BE49-F238E27FC236}">
                  <a16:creationId xmlns:a16="http://schemas.microsoft.com/office/drawing/2014/main" id="{BB66A0C9-1D67-C341-A672-96FE8EC377EC}"/>
                </a:ext>
              </a:extLst>
            </p:cNvPr>
            <p:cNvSpPr/>
            <p:nvPr/>
          </p:nvSpPr>
          <p:spPr>
            <a:xfrm>
              <a:off x="3789560" y="4754626"/>
              <a:ext cx="800572" cy="554953"/>
            </a:xfrm>
            <a:prstGeom prst="can">
              <a:avLst/>
            </a:prstGeom>
            <a:solidFill>
              <a:schemeClr val="tx2">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Population Registry</a:t>
              </a:r>
            </a:p>
          </p:txBody>
        </p:sp>
        <p:sp>
          <p:nvSpPr>
            <p:cNvPr id="36" name="Can 35">
              <a:extLst>
                <a:ext uri="{FF2B5EF4-FFF2-40B4-BE49-F238E27FC236}">
                  <a16:creationId xmlns:a16="http://schemas.microsoft.com/office/drawing/2014/main" id="{6B400B8A-E993-394C-999D-2E92CA7FAB51}"/>
                </a:ext>
              </a:extLst>
            </p:cNvPr>
            <p:cNvSpPr/>
            <p:nvPr/>
          </p:nvSpPr>
          <p:spPr>
            <a:xfrm>
              <a:off x="678773" y="4754626"/>
              <a:ext cx="800572" cy="554953"/>
            </a:xfrm>
            <a:prstGeom prst="can">
              <a:avLst/>
            </a:prstGeom>
            <a:solidFill>
              <a:schemeClr val="tx2">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Earth Observation Data</a:t>
              </a:r>
            </a:p>
          </p:txBody>
        </p:sp>
        <p:sp>
          <p:nvSpPr>
            <p:cNvPr id="38" name="Can 37">
              <a:extLst>
                <a:ext uri="{FF2B5EF4-FFF2-40B4-BE49-F238E27FC236}">
                  <a16:creationId xmlns:a16="http://schemas.microsoft.com/office/drawing/2014/main" id="{D1D20718-1EDD-5F44-A03D-08DC717EF726}"/>
                </a:ext>
              </a:extLst>
            </p:cNvPr>
            <p:cNvSpPr/>
            <p:nvPr/>
          </p:nvSpPr>
          <p:spPr>
            <a:xfrm>
              <a:off x="3275761" y="4062297"/>
              <a:ext cx="800572" cy="554953"/>
            </a:xfrm>
            <a:prstGeom prst="can">
              <a:avLst/>
            </a:prstGeom>
            <a:solidFill>
              <a:schemeClr val="accent2">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User Registry</a:t>
              </a:r>
            </a:p>
          </p:txBody>
        </p:sp>
        <p:sp>
          <p:nvSpPr>
            <p:cNvPr id="39" name="Can 38">
              <a:extLst>
                <a:ext uri="{FF2B5EF4-FFF2-40B4-BE49-F238E27FC236}">
                  <a16:creationId xmlns:a16="http://schemas.microsoft.com/office/drawing/2014/main" id="{D3E573FF-205B-5D43-9AFD-0EFB9B2444FB}"/>
                </a:ext>
              </a:extLst>
            </p:cNvPr>
            <p:cNvSpPr/>
            <p:nvPr/>
          </p:nvSpPr>
          <p:spPr>
            <a:xfrm>
              <a:off x="4312690" y="4062297"/>
              <a:ext cx="800572" cy="554953"/>
            </a:xfrm>
            <a:prstGeom prst="can">
              <a:avLst/>
            </a:prstGeom>
            <a:solidFill>
              <a:schemeClr val="tx2">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SOP Document</a:t>
              </a:r>
            </a:p>
            <a:p>
              <a:pPr algn="ctr"/>
              <a:r>
                <a:rPr lang="en-US" sz="800" dirty="0">
                  <a:solidFill>
                    <a:schemeClr val="tx1"/>
                  </a:solidFill>
                </a:rPr>
                <a:t>Registry</a:t>
              </a:r>
            </a:p>
          </p:txBody>
        </p:sp>
        <p:sp>
          <p:nvSpPr>
            <p:cNvPr id="40" name="Can 39">
              <a:extLst>
                <a:ext uri="{FF2B5EF4-FFF2-40B4-BE49-F238E27FC236}">
                  <a16:creationId xmlns:a16="http://schemas.microsoft.com/office/drawing/2014/main" id="{190B9624-4A4D-BB43-928C-88AA7FAB0766}"/>
                </a:ext>
              </a:extLst>
            </p:cNvPr>
            <p:cNvSpPr/>
            <p:nvPr/>
          </p:nvSpPr>
          <p:spPr>
            <a:xfrm>
              <a:off x="1201903" y="4062297"/>
              <a:ext cx="800572" cy="554953"/>
            </a:xfrm>
            <a:prstGeom prst="can">
              <a:avLst/>
            </a:prstGeom>
            <a:solidFill>
              <a:schemeClr val="tx2">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Geospatial</a:t>
              </a:r>
            </a:p>
            <a:p>
              <a:pPr algn="ctr"/>
              <a:r>
                <a:rPr lang="en-US" sz="800" dirty="0">
                  <a:solidFill>
                    <a:schemeClr val="tx1"/>
                  </a:solidFill>
                </a:rPr>
                <a:t>Boundary</a:t>
              </a:r>
            </a:p>
            <a:p>
              <a:pPr algn="ctr"/>
              <a:r>
                <a:rPr lang="en-US" sz="800" dirty="0">
                  <a:solidFill>
                    <a:schemeClr val="tx1"/>
                  </a:solidFill>
                </a:rPr>
                <a:t>Data</a:t>
              </a:r>
            </a:p>
          </p:txBody>
        </p:sp>
        <p:sp>
          <p:nvSpPr>
            <p:cNvPr id="42" name="Can 41">
              <a:extLst>
                <a:ext uri="{FF2B5EF4-FFF2-40B4-BE49-F238E27FC236}">
                  <a16:creationId xmlns:a16="http://schemas.microsoft.com/office/drawing/2014/main" id="{7EC8EC7B-9EE0-A04E-B56B-A784B43CAD14}"/>
                </a:ext>
              </a:extLst>
            </p:cNvPr>
            <p:cNvSpPr/>
            <p:nvPr/>
          </p:nvSpPr>
          <p:spPr>
            <a:xfrm>
              <a:off x="1715702" y="3366866"/>
              <a:ext cx="800572" cy="554953"/>
            </a:xfrm>
            <a:prstGeom prst="can">
              <a:avLst/>
            </a:prstGeom>
            <a:solidFill>
              <a:schemeClr val="bg2">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Case Definition</a:t>
              </a:r>
            </a:p>
            <a:p>
              <a:pPr algn="ctr"/>
              <a:r>
                <a:rPr lang="en-US" sz="800" dirty="0">
                  <a:solidFill>
                    <a:schemeClr val="tx1"/>
                  </a:solidFill>
                </a:rPr>
                <a:t>Registry</a:t>
              </a:r>
            </a:p>
          </p:txBody>
        </p:sp>
        <p:sp>
          <p:nvSpPr>
            <p:cNvPr id="43" name="Can 42">
              <a:extLst>
                <a:ext uri="{FF2B5EF4-FFF2-40B4-BE49-F238E27FC236}">
                  <a16:creationId xmlns:a16="http://schemas.microsoft.com/office/drawing/2014/main" id="{444FDEA6-DC60-384B-8BAF-0A1BB61840C2}"/>
                </a:ext>
              </a:extLst>
            </p:cNvPr>
            <p:cNvSpPr/>
            <p:nvPr/>
          </p:nvSpPr>
          <p:spPr>
            <a:xfrm>
              <a:off x="2752631" y="3366866"/>
              <a:ext cx="800572" cy="554953"/>
            </a:xfrm>
            <a:prstGeom prst="can">
              <a:avLst/>
            </a:prstGeom>
            <a:solidFill>
              <a:schemeClr val="accent2">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International</a:t>
              </a:r>
            </a:p>
            <a:p>
              <a:pPr algn="ctr"/>
              <a:r>
                <a:rPr lang="en-US" sz="800" dirty="0">
                  <a:solidFill>
                    <a:schemeClr val="tx1"/>
                  </a:solidFill>
                </a:rPr>
                <a:t>Health</a:t>
              </a:r>
            </a:p>
          </p:txBody>
        </p:sp>
        <p:sp>
          <p:nvSpPr>
            <p:cNvPr id="44" name="Can 43">
              <a:extLst>
                <a:ext uri="{FF2B5EF4-FFF2-40B4-BE49-F238E27FC236}">
                  <a16:creationId xmlns:a16="http://schemas.microsoft.com/office/drawing/2014/main" id="{62EB81DB-7157-8746-A4B8-7CD7F53281C0}"/>
                </a:ext>
              </a:extLst>
            </p:cNvPr>
            <p:cNvSpPr/>
            <p:nvPr/>
          </p:nvSpPr>
          <p:spPr>
            <a:xfrm>
              <a:off x="3789560" y="3366866"/>
              <a:ext cx="800572" cy="554953"/>
            </a:xfrm>
            <a:prstGeom prst="can">
              <a:avLst/>
            </a:prstGeom>
            <a:solidFill>
              <a:schemeClr val="tx2">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Photo and Image Registry</a:t>
              </a:r>
            </a:p>
          </p:txBody>
        </p:sp>
        <p:sp>
          <p:nvSpPr>
            <p:cNvPr id="45" name="Can 44">
              <a:extLst>
                <a:ext uri="{FF2B5EF4-FFF2-40B4-BE49-F238E27FC236}">
                  <a16:creationId xmlns:a16="http://schemas.microsoft.com/office/drawing/2014/main" id="{679BD736-5B73-3641-B604-9381279A02CB}"/>
                </a:ext>
              </a:extLst>
            </p:cNvPr>
            <p:cNvSpPr/>
            <p:nvPr/>
          </p:nvSpPr>
          <p:spPr>
            <a:xfrm>
              <a:off x="678773" y="3366866"/>
              <a:ext cx="800572" cy="554953"/>
            </a:xfrm>
            <a:prstGeom prst="can">
              <a:avLst/>
            </a:prstGeom>
            <a:solidFill>
              <a:schemeClr val="tx2">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Geospatial</a:t>
              </a:r>
            </a:p>
            <a:p>
              <a:pPr algn="ctr"/>
              <a:r>
                <a:rPr lang="en-US" sz="800" dirty="0">
                  <a:solidFill>
                    <a:schemeClr val="tx1"/>
                  </a:solidFill>
                </a:rPr>
                <a:t>Imagery</a:t>
              </a:r>
            </a:p>
            <a:p>
              <a:pPr algn="ctr"/>
              <a:r>
                <a:rPr lang="en-US" sz="800" dirty="0">
                  <a:solidFill>
                    <a:schemeClr val="tx1"/>
                  </a:solidFill>
                </a:rPr>
                <a:t>Data</a:t>
              </a:r>
            </a:p>
          </p:txBody>
        </p:sp>
        <p:sp>
          <p:nvSpPr>
            <p:cNvPr id="47" name="Can 46">
              <a:extLst>
                <a:ext uri="{FF2B5EF4-FFF2-40B4-BE49-F238E27FC236}">
                  <a16:creationId xmlns:a16="http://schemas.microsoft.com/office/drawing/2014/main" id="{F03F178F-4DE6-0F49-A56D-F0CC23FB001A}"/>
                </a:ext>
              </a:extLst>
            </p:cNvPr>
            <p:cNvSpPr/>
            <p:nvPr/>
          </p:nvSpPr>
          <p:spPr>
            <a:xfrm>
              <a:off x="3285087" y="2688383"/>
              <a:ext cx="800572" cy="554953"/>
            </a:xfrm>
            <a:prstGeom prst="can">
              <a:avLst/>
            </a:prstGeom>
            <a:solidFill>
              <a:schemeClr val="accent2">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RRT</a:t>
              </a:r>
            </a:p>
            <a:p>
              <a:pPr algn="ctr"/>
              <a:r>
                <a:rPr lang="en-US" sz="800" dirty="0">
                  <a:solidFill>
                    <a:schemeClr val="tx1"/>
                  </a:solidFill>
                </a:rPr>
                <a:t> Registry</a:t>
              </a:r>
            </a:p>
          </p:txBody>
        </p:sp>
        <p:sp>
          <p:nvSpPr>
            <p:cNvPr id="48" name="Can 47">
              <a:extLst>
                <a:ext uri="{FF2B5EF4-FFF2-40B4-BE49-F238E27FC236}">
                  <a16:creationId xmlns:a16="http://schemas.microsoft.com/office/drawing/2014/main" id="{CA5D15F9-C2C0-8C43-B4E0-6F805A2F0A45}"/>
                </a:ext>
              </a:extLst>
            </p:cNvPr>
            <p:cNvSpPr/>
            <p:nvPr/>
          </p:nvSpPr>
          <p:spPr>
            <a:xfrm>
              <a:off x="4322016" y="2688383"/>
              <a:ext cx="800572" cy="554953"/>
            </a:xfrm>
            <a:prstGeom prst="can">
              <a:avLst/>
            </a:prstGeom>
            <a:solidFill>
              <a:schemeClr val="tx2">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Line Listing Registry</a:t>
              </a:r>
            </a:p>
          </p:txBody>
        </p:sp>
        <p:sp>
          <p:nvSpPr>
            <p:cNvPr id="49" name="Can 48">
              <a:extLst>
                <a:ext uri="{FF2B5EF4-FFF2-40B4-BE49-F238E27FC236}">
                  <a16:creationId xmlns:a16="http://schemas.microsoft.com/office/drawing/2014/main" id="{1CB79F43-5A29-D342-B38D-0EE6963DFAA1}"/>
                </a:ext>
              </a:extLst>
            </p:cNvPr>
            <p:cNvSpPr/>
            <p:nvPr/>
          </p:nvSpPr>
          <p:spPr>
            <a:xfrm>
              <a:off x="1211229" y="2688383"/>
              <a:ext cx="800572" cy="554953"/>
            </a:xfrm>
            <a:prstGeom prst="can">
              <a:avLst/>
            </a:prstGeom>
            <a:solidFill>
              <a:schemeClr val="tx2">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Local Government</a:t>
              </a:r>
            </a:p>
            <a:p>
              <a:pPr algn="ctr"/>
              <a:r>
                <a:rPr lang="en-US" sz="800" dirty="0">
                  <a:solidFill>
                    <a:schemeClr val="tx1"/>
                  </a:solidFill>
                </a:rPr>
                <a:t>Registry</a:t>
              </a:r>
            </a:p>
          </p:txBody>
        </p:sp>
      </p:grpSp>
      <p:grpSp>
        <p:nvGrpSpPr>
          <p:cNvPr id="112" name="Group 111">
            <a:extLst>
              <a:ext uri="{FF2B5EF4-FFF2-40B4-BE49-F238E27FC236}">
                <a16:creationId xmlns:a16="http://schemas.microsoft.com/office/drawing/2014/main" id="{272B0C94-718E-2941-A79D-045B44BBA472}"/>
              </a:ext>
            </a:extLst>
          </p:cNvPr>
          <p:cNvGrpSpPr/>
          <p:nvPr/>
        </p:nvGrpSpPr>
        <p:grpSpPr>
          <a:xfrm>
            <a:off x="1089636" y="2889659"/>
            <a:ext cx="3686441" cy="2124316"/>
            <a:chOff x="1080654" y="2965859"/>
            <a:chExt cx="3686441" cy="2124316"/>
          </a:xfrm>
        </p:grpSpPr>
        <p:cxnSp>
          <p:nvCxnSpPr>
            <p:cNvPr id="75" name="Straight Arrow Connector 74">
              <a:extLst>
                <a:ext uri="{FF2B5EF4-FFF2-40B4-BE49-F238E27FC236}">
                  <a16:creationId xmlns:a16="http://schemas.microsoft.com/office/drawing/2014/main" id="{2FA8F4E0-DB6F-AD4E-AD2D-F52FA0B5EBE0}"/>
                </a:ext>
              </a:extLst>
            </p:cNvPr>
            <p:cNvCxnSpPr>
              <a:cxnSpLocks/>
            </p:cNvCxnSpPr>
            <p:nvPr/>
          </p:nvCxnSpPr>
          <p:spPr>
            <a:xfrm flipV="1">
              <a:off x="3133329" y="3243336"/>
              <a:ext cx="532456" cy="123530"/>
            </a:xfrm>
            <a:prstGeom prst="straightConnector1">
              <a:avLst/>
            </a:prstGeom>
            <a:ln w="12700">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1E65DD54-0D59-AE48-B45E-D76DAD8195D9}"/>
                </a:ext>
              </a:extLst>
            </p:cNvPr>
            <p:cNvCxnSpPr/>
            <p:nvPr/>
          </p:nvCxnSpPr>
          <p:spPr>
            <a:xfrm flipV="1">
              <a:off x="4215258" y="3243336"/>
              <a:ext cx="532456" cy="123530"/>
            </a:xfrm>
            <a:prstGeom prst="straightConnector1">
              <a:avLst/>
            </a:prstGeom>
            <a:ln w="12700">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56DDF627-872B-6844-8384-08CF5C19080E}"/>
                </a:ext>
              </a:extLst>
            </p:cNvPr>
            <p:cNvCxnSpPr/>
            <p:nvPr/>
          </p:nvCxnSpPr>
          <p:spPr>
            <a:xfrm flipV="1">
              <a:off x="2157873" y="3243336"/>
              <a:ext cx="532456" cy="123530"/>
            </a:xfrm>
            <a:prstGeom prst="straightConnector1">
              <a:avLst/>
            </a:prstGeom>
            <a:ln w="12700">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357927D6-691E-3E4E-A388-21AB4A5282B8}"/>
                </a:ext>
              </a:extLst>
            </p:cNvPr>
            <p:cNvCxnSpPr/>
            <p:nvPr/>
          </p:nvCxnSpPr>
          <p:spPr>
            <a:xfrm flipV="1">
              <a:off x="1115142" y="3243336"/>
              <a:ext cx="532456" cy="123530"/>
            </a:xfrm>
            <a:prstGeom prst="straightConnector1">
              <a:avLst/>
            </a:prstGeom>
            <a:ln w="12700">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D0D2C84-4208-AC4F-B7F6-75C7205CE036}"/>
                </a:ext>
              </a:extLst>
            </p:cNvPr>
            <p:cNvCxnSpPr/>
            <p:nvPr/>
          </p:nvCxnSpPr>
          <p:spPr>
            <a:xfrm flipV="1">
              <a:off x="3680679" y="3921911"/>
              <a:ext cx="532456" cy="123530"/>
            </a:xfrm>
            <a:prstGeom prst="straightConnector1">
              <a:avLst/>
            </a:prstGeom>
            <a:ln w="12700">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F48A9610-8BA4-0A4C-9C05-AAE6F35646EE}"/>
                </a:ext>
              </a:extLst>
            </p:cNvPr>
            <p:cNvCxnSpPr/>
            <p:nvPr/>
          </p:nvCxnSpPr>
          <p:spPr>
            <a:xfrm flipV="1">
              <a:off x="1620520" y="3922944"/>
              <a:ext cx="532456" cy="123530"/>
            </a:xfrm>
            <a:prstGeom prst="straightConnector1">
              <a:avLst/>
            </a:prstGeom>
            <a:ln w="12700">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CDA47A64-3FB2-6341-B59E-27DF1B470996}"/>
                </a:ext>
              </a:extLst>
            </p:cNvPr>
            <p:cNvCxnSpPr/>
            <p:nvPr/>
          </p:nvCxnSpPr>
          <p:spPr>
            <a:xfrm flipV="1">
              <a:off x="1080654" y="4621933"/>
              <a:ext cx="532456" cy="123530"/>
            </a:xfrm>
            <a:prstGeom prst="straightConnector1">
              <a:avLst/>
            </a:prstGeom>
            <a:ln w="12700">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9415F8A5-CC5B-5E40-B653-6E24853B661F}"/>
                </a:ext>
              </a:extLst>
            </p:cNvPr>
            <p:cNvCxnSpPr/>
            <p:nvPr/>
          </p:nvCxnSpPr>
          <p:spPr>
            <a:xfrm flipV="1">
              <a:off x="2142995" y="4624173"/>
              <a:ext cx="532456" cy="123530"/>
            </a:xfrm>
            <a:prstGeom prst="straightConnector1">
              <a:avLst/>
            </a:prstGeom>
            <a:ln w="12700">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8D3A45AF-07D7-0A41-BF30-381D26DC232B}"/>
                </a:ext>
              </a:extLst>
            </p:cNvPr>
            <p:cNvCxnSpPr/>
            <p:nvPr/>
          </p:nvCxnSpPr>
          <p:spPr>
            <a:xfrm flipV="1">
              <a:off x="3161922" y="4631096"/>
              <a:ext cx="532456" cy="123530"/>
            </a:xfrm>
            <a:prstGeom prst="straightConnector1">
              <a:avLst/>
            </a:prstGeom>
            <a:ln w="12700">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D93A9D84-6FB3-2F48-BDF6-7C0310CCDA78}"/>
                </a:ext>
              </a:extLst>
            </p:cNvPr>
            <p:cNvCxnSpPr/>
            <p:nvPr/>
          </p:nvCxnSpPr>
          <p:spPr>
            <a:xfrm flipV="1">
              <a:off x="4234639" y="4624173"/>
              <a:ext cx="532456" cy="123530"/>
            </a:xfrm>
            <a:prstGeom prst="straightConnector1">
              <a:avLst/>
            </a:prstGeom>
            <a:ln w="12700">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EAE801B-48EA-A349-A309-1E54E7008D87}"/>
                </a:ext>
              </a:extLst>
            </p:cNvPr>
            <p:cNvCxnSpPr>
              <a:stCxn id="36" idx="4"/>
              <a:endCxn id="4" idx="2"/>
            </p:cNvCxnSpPr>
            <p:nvPr/>
          </p:nvCxnSpPr>
          <p:spPr>
            <a:xfrm>
              <a:off x="1479345" y="5090175"/>
              <a:ext cx="236357"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5792863-69F9-F145-9ECB-F15D1231E9D7}"/>
                </a:ext>
              </a:extLst>
            </p:cNvPr>
            <p:cNvCxnSpPr/>
            <p:nvPr/>
          </p:nvCxnSpPr>
          <p:spPr>
            <a:xfrm>
              <a:off x="2520939" y="5032102"/>
              <a:ext cx="236357"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A55CF13-42BC-434A-B508-6A0602F2F6ED}"/>
                </a:ext>
              </a:extLst>
            </p:cNvPr>
            <p:cNvCxnSpPr/>
            <p:nvPr/>
          </p:nvCxnSpPr>
          <p:spPr>
            <a:xfrm>
              <a:off x="3567194" y="5032102"/>
              <a:ext cx="236357"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5132E4D-81A7-DA4B-A592-AA5FCF408D6E}"/>
                </a:ext>
              </a:extLst>
            </p:cNvPr>
            <p:cNvCxnSpPr/>
            <p:nvPr/>
          </p:nvCxnSpPr>
          <p:spPr>
            <a:xfrm>
              <a:off x="4094956" y="2965859"/>
              <a:ext cx="236357"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460ADD5-46AE-2B40-804E-CAA6EC140248}"/>
                </a:ext>
              </a:extLst>
            </p:cNvPr>
            <p:cNvCxnSpPr/>
            <p:nvPr/>
          </p:nvCxnSpPr>
          <p:spPr>
            <a:xfrm>
              <a:off x="2024816" y="2965859"/>
              <a:ext cx="236357"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54F1EE8-2325-D548-8CBD-14020E719D88}"/>
                </a:ext>
              </a:extLst>
            </p:cNvPr>
            <p:cNvCxnSpPr/>
            <p:nvPr/>
          </p:nvCxnSpPr>
          <p:spPr>
            <a:xfrm>
              <a:off x="3040243" y="2971800"/>
              <a:ext cx="236357"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33EA57F-37F9-AD48-AD8A-5ADE621992DE}"/>
                </a:ext>
              </a:extLst>
            </p:cNvPr>
            <p:cNvCxnSpPr/>
            <p:nvPr/>
          </p:nvCxnSpPr>
          <p:spPr>
            <a:xfrm>
              <a:off x="3553203" y="3651465"/>
              <a:ext cx="236357"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D65C74A-7C10-2A4C-9814-C14068612C06}"/>
                </a:ext>
              </a:extLst>
            </p:cNvPr>
            <p:cNvCxnSpPr/>
            <p:nvPr/>
          </p:nvCxnSpPr>
          <p:spPr>
            <a:xfrm>
              <a:off x="1488671" y="3651465"/>
              <a:ext cx="236357"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53CA2F2-9D65-2B4C-8DDF-64E64EA13C71}"/>
                </a:ext>
              </a:extLst>
            </p:cNvPr>
            <p:cNvCxnSpPr/>
            <p:nvPr/>
          </p:nvCxnSpPr>
          <p:spPr>
            <a:xfrm>
              <a:off x="2516274" y="3644342"/>
              <a:ext cx="236357"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038A0EF2-1E89-CC4A-A495-85E5FA64C3E5}"/>
                </a:ext>
              </a:extLst>
            </p:cNvPr>
            <p:cNvCxnSpPr/>
            <p:nvPr/>
          </p:nvCxnSpPr>
          <p:spPr>
            <a:xfrm flipV="1">
              <a:off x="2618338" y="3938767"/>
              <a:ext cx="532456" cy="123530"/>
            </a:xfrm>
            <a:prstGeom prst="straightConnector1">
              <a:avLst/>
            </a:prstGeom>
            <a:ln w="12700">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759E48A-8D08-DA4A-85E6-BB45F77F3078}"/>
                </a:ext>
              </a:extLst>
            </p:cNvPr>
            <p:cNvCxnSpPr/>
            <p:nvPr/>
          </p:nvCxnSpPr>
          <p:spPr>
            <a:xfrm>
              <a:off x="4085659" y="4358792"/>
              <a:ext cx="236357"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50234D7-6927-C542-855D-126E9297D321}"/>
                </a:ext>
              </a:extLst>
            </p:cNvPr>
            <p:cNvCxnSpPr/>
            <p:nvPr/>
          </p:nvCxnSpPr>
          <p:spPr>
            <a:xfrm>
              <a:off x="2021127" y="4358792"/>
              <a:ext cx="236357"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C52E29BA-F672-A043-88E0-5725F2A5B02D}"/>
                </a:ext>
              </a:extLst>
            </p:cNvPr>
            <p:cNvCxnSpPr/>
            <p:nvPr/>
          </p:nvCxnSpPr>
          <p:spPr>
            <a:xfrm>
              <a:off x="3048730" y="4351669"/>
              <a:ext cx="236357"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66" name="Cube 65">
            <a:extLst>
              <a:ext uri="{FF2B5EF4-FFF2-40B4-BE49-F238E27FC236}">
                <a16:creationId xmlns:a16="http://schemas.microsoft.com/office/drawing/2014/main" id="{91C758BF-8EDD-3E41-97A7-8588BBA90800}"/>
              </a:ext>
            </a:extLst>
          </p:cNvPr>
          <p:cNvSpPr/>
          <p:nvPr/>
        </p:nvSpPr>
        <p:spPr>
          <a:xfrm>
            <a:off x="228600" y="2529266"/>
            <a:ext cx="5483952" cy="2880934"/>
          </a:xfrm>
          <a:prstGeom prst="cube">
            <a:avLst/>
          </a:prstGeom>
          <a:solidFill>
            <a:schemeClr val="bg1">
              <a:alpha val="6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0EC8C512-8F27-6C4A-B738-513F5FBF5FD5}"/>
              </a:ext>
            </a:extLst>
          </p:cNvPr>
          <p:cNvSpPr/>
          <p:nvPr/>
        </p:nvSpPr>
        <p:spPr>
          <a:xfrm>
            <a:off x="4340295" y="1429672"/>
            <a:ext cx="959111" cy="1422311"/>
          </a:xfrm>
          <a:prstGeom prst="cub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IDSP</a:t>
            </a:r>
          </a:p>
        </p:txBody>
      </p:sp>
      <p:grpSp>
        <p:nvGrpSpPr>
          <p:cNvPr id="127" name="Group 126">
            <a:extLst>
              <a:ext uri="{FF2B5EF4-FFF2-40B4-BE49-F238E27FC236}">
                <a16:creationId xmlns:a16="http://schemas.microsoft.com/office/drawing/2014/main" id="{2EF68DBC-D49B-3047-B502-98A953B3EAF2}"/>
              </a:ext>
            </a:extLst>
          </p:cNvPr>
          <p:cNvGrpSpPr/>
          <p:nvPr/>
        </p:nvGrpSpPr>
        <p:grpSpPr>
          <a:xfrm>
            <a:off x="877444" y="1411512"/>
            <a:ext cx="3318650" cy="1443201"/>
            <a:chOff x="847308" y="1473288"/>
            <a:chExt cx="3318650" cy="1443201"/>
          </a:xfrm>
        </p:grpSpPr>
        <p:sp>
          <p:nvSpPr>
            <p:cNvPr id="68" name="Cube 67">
              <a:extLst>
                <a:ext uri="{FF2B5EF4-FFF2-40B4-BE49-F238E27FC236}">
                  <a16:creationId xmlns:a16="http://schemas.microsoft.com/office/drawing/2014/main" id="{ED988A12-F395-CC47-874A-4451819A7A8C}"/>
                </a:ext>
              </a:extLst>
            </p:cNvPr>
            <p:cNvSpPr/>
            <p:nvPr/>
          </p:nvSpPr>
          <p:spPr>
            <a:xfrm>
              <a:off x="3173885" y="1473288"/>
              <a:ext cx="992073" cy="1422311"/>
            </a:xfrm>
            <a:prstGeom prst="cube">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Other</a:t>
              </a:r>
            </a:p>
            <a:p>
              <a:pPr algn="ctr"/>
              <a:r>
                <a:rPr lang="en-US" sz="2000" b="1" dirty="0">
                  <a:solidFill>
                    <a:schemeClr val="tx1"/>
                  </a:solidFill>
                </a:rPr>
                <a:t>CDs</a:t>
              </a:r>
            </a:p>
          </p:txBody>
        </p:sp>
        <p:sp>
          <p:nvSpPr>
            <p:cNvPr id="69" name="Cube 68">
              <a:extLst>
                <a:ext uri="{FF2B5EF4-FFF2-40B4-BE49-F238E27FC236}">
                  <a16:creationId xmlns:a16="http://schemas.microsoft.com/office/drawing/2014/main" id="{9EED901E-B6B3-9B4B-8A2B-AEB9749F3FE9}"/>
                </a:ext>
              </a:extLst>
            </p:cNvPr>
            <p:cNvSpPr/>
            <p:nvPr/>
          </p:nvSpPr>
          <p:spPr>
            <a:xfrm>
              <a:off x="2011104" y="1473288"/>
              <a:ext cx="992073" cy="1422311"/>
            </a:xfrm>
            <a:prstGeom prst="cube">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NCDs</a:t>
              </a:r>
            </a:p>
          </p:txBody>
        </p:sp>
        <p:sp>
          <p:nvSpPr>
            <p:cNvPr id="70" name="Cube 69">
              <a:extLst>
                <a:ext uri="{FF2B5EF4-FFF2-40B4-BE49-F238E27FC236}">
                  <a16:creationId xmlns:a16="http://schemas.microsoft.com/office/drawing/2014/main" id="{243B0C86-65A4-314F-8F6D-0802B438C9BB}"/>
                </a:ext>
              </a:extLst>
            </p:cNvPr>
            <p:cNvSpPr/>
            <p:nvPr/>
          </p:nvSpPr>
          <p:spPr>
            <a:xfrm>
              <a:off x="847308" y="1494178"/>
              <a:ext cx="992073" cy="1422311"/>
            </a:xfrm>
            <a:prstGeom prst="cube">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75000"/>
                    </a:schemeClr>
                  </a:solidFill>
                </a:rPr>
                <a:t>…..</a:t>
              </a:r>
            </a:p>
          </p:txBody>
        </p:sp>
      </p:grpSp>
      <p:sp>
        <p:nvSpPr>
          <p:cNvPr id="103" name="Rectangle 102">
            <a:extLst>
              <a:ext uri="{FF2B5EF4-FFF2-40B4-BE49-F238E27FC236}">
                <a16:creationId xmlns:a16="http://schemas.microsoft.com/office/drawing/2014/main" id="{BC4ED93B-CE0F-EA47-872A-9A23BCBF15D4}"/>
              </a:ext>
            </a:extLst>
          </p:cNvPr>
          <p:cNvSpPr/>
          <p:nvPr/>
        </p:nvSpPr>
        <p:spPr>
          <a:xfrm>
            <a:off x="1287014" y="2895600"/>
            <a:ext cx="2594556" cy="307777"/>
          </a:xfrm>
          <a:prstGeom prst="rect">
            <a:avLst/>
          </a:prstGeom>
          <a:noFill/>
        </p:spPr>
        <p:txBody>
          <a:bodyPr wrap="none">
            <a:spAutoFit/>
          </a:bodyPr>
          <a:lstStyle/>
          <a:p>
            <a:r>
              <a:rPr lang="en-US" sz="1400" b="1" dirty="0"/>
              <a:t>Web-enabled Software interface</a:t>
            </a:r>
          </a:p>
        </p:txBody>
      </p:sp>
      <p:pic>
        <p:nvPicPr>
          <p:cNvPr id="105" name="Picture 104">
            <a:extLst>
              <a:ext uri="{FF2B5EF4-FFF2-40B4-BE49-F238E27FC236}">
                <a16:creationId xmlns:a16="http://schemas.microsoft.com/office/drawing/2014/main" id="{F8DAE410-AB07-DF49-8165-386CDA5BCA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4342" y="2267505"/>
            <a:ext cx="1277167" cy="2170223"/>
          </a:xfrm>
          <a:prstGeom prst="rect">
            <a:avLst/>
          </a:prstGeom>
        </p:spPr>
      </p:pic>
      <p:pic>
        <p:nvPicPr>
          <p:cNvPr id="118" name="Picture 117">
            <a:extLst>
              <a:ext uri="{FF2B5EF4-FFF2-40B4-BE49-F238E27FC236}">
                <a16:creationId xmlns:a16="http://schemas.microsoft.com/office/drawing/2014/main" id="{F21BEA7A-6FAB-6B44-BB45-EB7E87E46357}"/>
              </a:ext>
            </a:extLst>
          </p:cNvPr>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a:off x="6553200" y="1685332"/>
            <a:ext cx="2326527" cy="3953468"/>
          </a:xfrm>
          <a:prstGeom prst="rect">
            <a:avLst/>
          </a:prstGeom>
          <a:noFill/>
          <a:effectLst>
            <a:outerShdw blurRad="50800" dist="50800" sx="1000" sy="1000" algn="ctr" rotWithShape="0">
              <a:srgbClr val="000000"/>
            </a:outerShdw>
          </a:effectLst>
        </p:spPr>
      </p:pic>
      <p:sp>
        <p:nvSpPr>
          <p:cNvPr id="122" name="Rectangle 121">
            <a:extLst>
              <a:ext uri="{FF2B5EF4-FFF2-40B4-BE49-F238E27FC236}">
                <a16:creationId xmlns:a16="http://schemas.microsoft.com/office/drawing/2014/main" id="{6919A2D2-8272-984F-9BB1-C581682EF524}"/>
              </a:ext>
            </a:extLst>
          </p:cNvPr>
          <p:cNvSpPr/>
          <p:nvPr/>
        </p:nvSpPr>
        <p:spPr>
          <a:xfrm>
            <a:off x="5585139" y="1953610"/>
            <a:ext cx="646203" cy="461665"/>
          </a:xfrm>
          <a:prstGeom prst="rect">
            <a:avLst/>
          </a:prstGeom>
        </p:spPr>
        <p:txBody>
          <a:bodyPr wrap="none">
            <a:spAutoFit/>
          </a:bodyPr>
          <a:lstStyle/>
          <a:p>
            <a:r>
              <a:rPr lang="en-US" sz="1200" b="1" dirty="0">
                <a:solidFill>
                  <a:srgbClr val="FF0000"/>
                </a:solidFill>
              </a:rPr>
              <a:t>Secure </a:t>
            </a:r>
          </a:p>
          <a:p>
            <a:r>
              <a:rPr lang="en-US" sz="1200" b="1" dirty="0">
                <a:solidFill>
                  <a:srgbClr val="FF0000"/>
                </a:solidFill>
              </a:rPr>
              <a:t>Access</a:t>
            </a:r>
          </a:p>
        </p:txBody>
      </p:sp>
      <p:cxnSp>
        <p:nvCxnSpPr>
          <p:cNvPr id="120" name="Straight Arrow Connector 119">
            <a:extLst>
              <a:ext uri="{FF2B5EF4-FFF2-40B4-BE49-F238E27FC236}">
                <a16:creationId xmlns:a16="http://schemas.microsoft.com/office/drawing/2014/main" id="{0386F3E0-D681-4B44-B8CA-058B71C95D91}"/>
              </a:ext>
            </a:extLst>
          </p:cNvPr>
          <p:cNvCxnSpPr>
            <a:cxnSpLocks/>
          </p:cNvCxnSpPr>
          <p:nvPr/>
        </p:nvCxnSpPr>
        <p:spPr>
          <a:xfrm>
            <a:off x="5174100" y="2196920"/>
            <a:ext cx="1388082" cy="0"/>
          </a:xfrm>
          <a:prstGeom prst="straightConnector1">
            <a:avLst/>
          </a:prstGeom>
          <a:ln w="5715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45C3220-D609-1849-BA5B-5F51E2B9C7FA}"/>
              </a:ext>
            </a:extLst>
          </p:cNvPr>
          <p:cNvGrpSpPr/>
          <p:nvPr/>
        </p:nvGrpSpPr>
        <p:grpSpPr>
          <a:xfrm>
            <a:off x="5080126" y="4611320"/>
            <a:ext cx="1455216" cy="944706"/>
            <a:chOff x="5020601" y="4547239"/>
            <a:chExt cx="1455216" cy="944706"/>
          </a:xfrm>
        </p:grpSpPr>
        <p:sp>
          <p:nvSpPr>
            <p:cNvPr id="3" name="Left-Right-Up Arrow 2">
              <a:extLst>
                <a:ext uri="{FF2B5EF4-FFF2-40B4-BE49-F238E27FC236}">
                  <a16:creationId xmlns:a16="http://schemas.microsoft.com/office/drawing/2014/main" id="{41FEFB41-03A8-E14F-9A84-9D7A9115838F}"/>
                </a:ext>
              </a:extLst>
            </p:cNvPr>
            <p:cNvSpPr/>
            <p:nvPr/>
          </p:nvSpPr>
          <p:spPr>
            <a:xfrm rot="10800000">
              <a:off x="5020602" y="4704539"/>
              <a:ext cx="903554" cy="396697"/>
            </a:xfrm>
            <a:prstGeom prst="leftRightUp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64BBB45-952F-0545-B708-ED5D10C69FF2}"/>
                </a:ext>
              </a:extLst>
            </p:cNvPr>
            <p:cNvSpPr/>
            <p:nvPr/>
          </p:nvSpPr>
          <p:spPr>
            <a:xfrm>
              <a:off x="5116581" y="5091835"/>
              <a:ext cx="1275595" cy="400110"/>
            </a:xfrm>
            <a:prstGeom prst="rect">
              <a:avLst/>
            </a:prstGeom>
          </p:spPr>
          <p:txBody>
            <a:bodyPr wrap="square">
              <a:spAutoFit/>
            </a:bodyPr>
            <a:lstStyle/>
            <a:p>
              <a:pPr algn="ctr"/>
              <a:r>
                <a:rPr lang="en-US" sz="1000" dirty="0"/>
                <a:t>Health Information</a:t>
              </a:r>
            </a:p>
            <a:p>
              <a:pPr algn="ctr"/>
              <a:r>
                <a:rPr lang="en-US" sz="1000" dirty="0"/>
                <a:t> Exchange</a:t>
              </a:r>
            </a:p>
          </p:txBody>
        </p:sp>
        <p:sp>
          <p:nvSpPr>
            <p:cNvPr id="7" name="Rectangle 6">
              <a:extLst>
                <a:ext uri="{FF2B5EF4-FFF2-40B4-BE49-F238E27FC236}">
                  <a16:creationId xmlns:a16="http://schemas.microsoft.com/office/drawing/2014/main" id="{A2095F7C-67EC-2C4A-9CB8-3030E5B03D9D}"/>
                </a:ext>
              </a:extLst>
            </p:cNvPr>
            <p:cNvSpPr/>
            <p:nvPr/>
          </p:nvSpPr>
          <p:spPr>
            <a:xfrm>
              <a:off x="5020601" y="4669956"/>
              <a:ext cx="916005" cy="246221"/>
            </a:xfrm>
            <a:prstGeom prst="rect">
              <a:avLst/>
            </a:prstGeom>
          </p:spPr>
          <p:txBody>
            <a:bodyPr wrap="square">
              <a:spAutoFit/>
            </a:bodyPr>
            <a:lstStyle/>
            <a:p>
              <a:pPr algn="ctr"/>
              <a:r>
                <a:rPr lang="en-US" sz="1000" b="1" dirty="0">
                  <a:solidFill>
                    <a:schemeClr val="bg1"/>
                  </a:solidFill>
                </a:rPr>
                <a:t>Synchronize</a:t>
              </a:r>
              <a:endParaRPr lang="en-US" sz="1000" dirty="0">
                <a:solidFill>
                  <a:schemeClr val="bg1"/>
                </a:solidFill>
              </a:endParaRPr>
            </a:p>
          </p:txBody>
        </p:sp>
        <p:sp>
          <p:nvSpPr>
            <p:cNvPr id="63" name="Rectangle 62">
              <a:extLst>
                <a:ext uri="{FF2B5EF4-FFF2-40B4-BE49-F238E27FC236}">
                  <a16:creationId xmlns:a16="http://schemas.microsoft.com/office/drawing/2014/main" id="{AE0B3324-019C-EA49-96E3-EEBA23238198}"/>
                </a:ext>
              </a:extLst>
            </p:cNvPr>
            <p:cNvSpPr/>
            <p:nvPr/>
          </p:nvSpPr>
          <p:spPr>
            <a:xfrm>
              <a:off x="5716265" y="4547239"/>
              <a:ext cx="759552" cy="553998"/>
            </a:xfrm>
            <a:prstGeom prst="rect">
              <a:avLst/>
            </a:prstGeom>
          </p:spPr>
          <p:txBody>
            <a:bodyPr wrap="square">
              <a:spAutoFit/>
            </a:bodyPr>
            <a:lstStyle/>
            <a:p>
              <a:pPr algn="ctr"/>
              <a:r>
                <a:rPr lang="en-US" sz="1000" dirty="0"/>
                <a:t>NHPS</a:t>
              </a:r>
            </a:p>
            <a:p>
              <a:pPr algn="ctr"/>
              <a:r>
                <a:rPr lang="en-US" sz="1000" dirty="0"/>
                <a:t>Data warehouse</a:t>
              </a:r>
            </a:p>
          </p:txBody>
        </p:sp>
      </p:grpSp>
      <p:sp>
        <p:nvSpPr>
          <p:cNvPr id="10" name="Rectangle 9">
            <a:extLst>
              <a:ext uri="{FF2B5EF4-FFF2-40B4-BE49-F238E27FC236}">
                <a16:creationId xmlns:a16="http://schemas.microsoft.com/office/drawing/2014/main" id="{10E546B9-36D7-C242-8EB9-6F3DC4DE787B}"/>
              </a:ext>
            </a:extLst>
          </p:cNvPr>
          <p:cNvSpPr/>
          <p:nvPr/>
        </p:nvSpPr>
        <p:spPr>
          <a:xfrm>
            <a:off x="-46118" y="5749837"/>
            <a:ext cx="5461101" cy="400110"/>
          </a:xfrm>
          <a:prstGeom prst="rect">
            <a:avLst/>
          </a:prstGeom>
        </p:spPr>
        <p:txBody>
          <a:bodyPr wrap="square">
            <a:spAutoFit/>
          </a:bodyPr>
          <a:lstStyle/>
          <a:p>
            <a:pPr algn="ctr"/>
            <a:r>
              <a:rPr lang="en-US" sz="1000" b="1" dirty="0">
                <a:solidFill>
                  <a:srgbClr val="FF0000"/>
                </a:solidFill>
              </a:rPr>
              <a:t>Linking Surveillance Data Records</a:t>
            </a:r>
          </a:p>
          <a:p>
            <a:pPr algn="ctr"/>
            <a:r>
              <a:rPr lang="en-US" sz="1000" b="1" dirty="0"/>
              <a:t>Facility NIN; Geocoded PIN; Reporting Unit ID;  Reporting Person ID; Person </a:t>
            </a:r>
            <a:r>
              <a:rPr lang="en-US" sz="1000" b="1" dirty="0" err="1"/>
              <a:t>Aadhar</a:t>
            </a:r>
            <a:r>
              <a:rPr lang="en-US" sz="1000" b="1" dirty="0"/>
              <a:t> or other IDs</a:t>
            </a:r>
          </a:p>
        </p:txBody>
      </p:sp>
    </p:spTree>
    <p:extLst>
      <p:ext uri="{BB962C8B-B14F-4D97-AF65-F5344CB8AC3E}">
        <p14:creationId xmlns:p14="http://schemas.microsoft.com/office/powerpoint/2010/main" val="215843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par>
                                <p:cTn id="13" presetID="10" presetClass="exit" presetSubtype="0" fill="hold" nodeType="withEffect">
                                  <p:stCondLst>
                                    <p:cond delay="0"/>
                                  </p:stCondLst>
                                  <p:childTnLst>
                                    <p:animEffect transition="out" filter="fade">
                                      <p:cBhvr>
                                        <p:cTn id="14" dur="500"/>
                                        <p:tgtEl>
                                          <p:spTgt spid="105"/>
                                        </p:tgtEl>
                                      </p:cBhvr>
                                    </p:animEffect>
                                    <p:set>
                                      <p:cBhvr>
                                        <p:cTn id="15" dur="1" fill="hold">
                                          <p:stCondLst>
                                            <p:cond delay="499"/>
                                          </p:stCondLst>
                                        </p:cTn>
                                        <p:tgtEl>
                                          <p:spTgt spid="10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fade">
                                      <p:cBhvr>
                                        <p:cTn id="20" dur="500"/>
                                        <p:tgtEl>
                                          <p:spTgt spid="1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fade">
                                      <p:cBhvr>
                                        <p:cTn id="25" dur="500"/>
                                        <p:tgtEl>
                                          <p:spTgt spid="1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fade">
                                      <p:cBhvr>
                                        <p:cTn id="38" dur="500"/>
                                        <p:tgtEl>
                                          <p:spTgt spid="6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2"/>
                                        </p:tgtEl>
                                        <p:attrNameLst>
                                          <p:attrName>style.visibility</p:attrName>
                                        </p:attrNameLst>
                                      </p:cBhvr>
                                      <p:to>
                                        <p:strVal val="visible"/>
                                      </p:to>
                                    </p:set>
                                    <p:animEffect transition="in" filter="fade">
                                      <p:cBhvr>
                                        <p:cTn id="48" dur="500"/>
                                        <p:tgtEl>
                                          <p:spTgt spid="7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3"/>
                                        </p:tgtEl>
                                        <p:attrNameLst>
                                          <p:attrName>style.visibility</p:attrName>
                                        </p:attrNameLst>
                                      </p:cBhvr>
                                      <p:to>
                                        <p:strVal val="visible"/>
                                      </p:to>
                                    </p:set>
                                    <p:animEffect transition="in" filter="fade">
                                      <p:cBhvr>
                                        <p:cTn id="53" dur="500"/>
                                        <p:tgtEl>
                                          <p:spTgt spid="10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7"/>
                                        </p:tgtEl>
                                        <p:attrNameLst>
                                          <p:attrName>style.visibility</p:attrName>
                                        </p:attrNameLst>
                                      </p:cBhvr>
                                      <p:to>
                                        <p:strVal val="visible"/>
                                      </p:to>
                                    </p:set>
                                    <p:animEffect transition="in" filter="fade">
                                      <p:cBhvr>
                                        <p:cTn id="58" dur="500"/>
                                        <p:tgtEl>
                                          <p:spTgt spid="67"/>
                                        </p:tgtEl>
                                      </p:cBhvr>
                                    </p:animEffect>
                                  </p:childTnLst>
                                </p:cTn>
                              </p:par>
                              <p:par>
                                <p:cTn id="59" presetID="10" presetClass="entr" presetSubtype="0" fill="hold" nodeType="withEffect">
                                  <p:stCondLst>
                                    <p:cond delay="0"/>
                                  </p:stCondLst>
                                  <p:childTnLst>
                                    <p:set>
                                      <p:cBhvr>
                                        <p:cTn id="60" dur="1" fill="hold">
                                          <p:stCondLst>
                                            <p:cond delay="0"/>
                                          </p:stCondLst>
                                        </p:cTn>
                                        <p:tgtEl>
                                          <p:spTgt spid="120"/>
                                        </p:tgtEl>
                                        <p:attrNameLst>
                                          <p:attrName>style.visibility</p:attrName>
                                        </p:attrNameLst>
                                      </p:cBhvr>
                                      <p:to>
                                        <p:strVal val="visible"/>
                                      </p:to>
                                    </p:set>
                                    <p:animEffect transition="in" filter="fade">
                                      <p:cBhvr>
                                        <p:cTn id="61" dur="500"/>
                                        <p:tgtEl>
                                          <p:spTgt spid="12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2"/>
                                        </p:tgtEl>
                                        <p:attrNameLst>
                                          <p:attrName>style.visibility</p:attrName>
                                        </p:attrNameLst>
                                      </p:cBhvr>
                                      <p:to>
                                        <p:strVal val="visible"/>
                                      </p:to>
                                    </p:set>
                                    <p:animEffect transition="in" filter="fade">
                                      <p:cBhvr>
                                        <p:cTn id="64" dur="500"/>
                                        <p:tgtEl>
                                          <p:spTgt spid="122"/>
                                        </p:tgtEl>
                                      </p:cBhvr>
                                    </p:animEffect>
                                  </p:childTnLst>
                                </p:cTn>
                              </p:par>
                              <p:par>
                                <p:cTn id="65" presetID="10" presetClass="entr" presetSubtype="0" fill="hold" nodeType="withEffect">
                                  <p:stCondLst>
                                    <p:cond delay="0"/>
                                  </p:stCondLst>
                                  <p:childTnLst>
                                    <p:set>
                                      <p:cBhvr>
                                        <p:cTn id="66" dur="1" fill="hold">
                                          <p:stCondLst>
                                            <p:cond delay="0"/>
                                          </p:stCondLst>
                                        </p:cTn>
                                        <p:tgtEl>
                                          <p:spTgt spid="126"/>
                                        </p:tgtEl>
                                        <p:attrNameLst>
                                          <p:attrName>style.visibility</p:attrName>
                                        </p:attrNameLst>
                                      </p:cBhvr>
                                      <p:to>
                                        <p:strVal val="visible"/>
                                      </p:to>
                                    </p:set>
                                    <p:animEffect transition="in" filter="fade">
                                      <p:cBhvr>
                                        <p:cTn id="67" dur="500"/>
                                        <p:tgtEl>
                                          <p:spTgt spid="12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18"/>
                                        </p:tgtEl>
                                        <p:attrNameLst>
                                          <p:attrName>style.visibility</p:attrName>
                                        </p:attrNameLst>
                                      </p:cBhvr>
                                      <p:to>
                                        <p:strVal val="visible"/>
                                      </p:to>
                                    </p:set>
                                    <p:animEffect transition="in" filter="fade">
                                      <p:cBhvr>
                                        <p:cTn id="72" dur="500"/>
                                        <p:tgtEl>
                                          <p:spTgt spid="1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27"/>
                                        </p:tgtEl>
                                        <p:attrNameLst>
                                          <p:attrName>style.visibility</p:attrName>
                                        </p:attrNameLst>
                                      </p:cBhvr>
                                      <p:to>
                                        <p:strVal val="visible"/>
                                      </p:to>
                                    </p:set>
                                    <p:animEffect transition="in" filter="fade">
                                      <p:cBhvr>
                                        <p:cTn id="77"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46" grpId="0" animBg="1"/>
      <p:bldP spid="66" grpId="0" animBg="1"/>
      <p:bldP spid="67" grpId="0" animBg="1"/>
      <p:bldP spid="103" grpId="0"/>
      <p:bldP spid="122"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05F1CD-A9B9-F048-B375-2172C574E350}"/>
              </a:ext>
            </a:extLst>
          </p:cNvPr>
          <p:cNvSpPr/>
          <p:nvPr/>
        </p:nvSpPr>
        <p:spPr>
          <a:xfrm>
            <a:off x="0" y="2971800"/>
            <a:ext cx="9143999" cy="954107"/>
          </a:xfrm>
          <a:prstGeom prst="rect">
            <a:avLst/>
          </a:prstGeom>
        </p:spPr>
        <p:txBody>
          <a:bodyPr wrap="square">
            <a:spAutoFit/>
          </a:bodyPr>
          <a:lstStyle/>
          <a:p>
            <a:pPr algn="ctr"/>
            <a:r>
              <a:rPr lang="en-US" sz="2800" b="1" dirty="0"/>
              <a:t>Functional Integrated Health Information Platform</a:t>
            </a:r>
          </a:p>
          <a:p>
            <a:pPr algn="ctr"/>
            <a:r>
              <a:rPr lang="en-US" sz="2800" i="1" dirty="0"/>
              <a:t>Sample screenshots</a:t>
            </a:r>
          </a:p>
        </p:txBody>
      </p:sp>
    </p:spTree>
    <p:extLst>
      <p:ext uri="{BB962C8B-B14F-4D97-AF65-F5344CB8AC3E}">
        <p14:creationId xmlns:p14="http://schemas.microsoft.com/office/powerpoint/2010/main" val="392357243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FD2E06-C9FC-AB4D-92D5-F3C2B0A380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BD03E4F-73F5-7048-BF74-9CCAD28EC92B}"/>
              </a:ext>
            </a:extLst>
          </p:cNvPr>
          <p:cNvSpPr txBox="1"/>
          <p:nvPr/>
        </p:nvSpPr>
        <p:spPr>
          <a:xfrm>
            <a:off x="2286000" y="6019800"/>
            <a:ext cx="4572000" cy="307777"/>
          </a:xfrm>
          <a:prstGeom prst="rect">
            <a:avLst/>
          </a:prstGeom>
          <a:solidFill>
            <a:srgbClr val="FFFF00">
              <a:alpha val="85000"/>
            </a:srgbClr>
          </a:solidFill>
          <a:ln>
            <a:solidFill>
              <a:schemeClr val="accent1"/>
            </a:solidFill>
          </a:ln>
        </p:spPr>
        <p:txBody>
          <a:bodyPr wrap="square" rtlCol="0">
            <a:spAutoFit/>
          </a:bodyPr>
          <a:lstStyle/>
          <a:p>
            <a:pPr algn="ctr"/>
            <a:r>
              <a:rPr lang="en-US" sz="1400" b="1" dirty="0">
                <a:solidFill>
                  <a:srgbClr val="0070C0"/>
                </a:solidFill>
              </a:rPr>
              <a:t>Access to Program Specific Health through IHIP)</a:t>
            </a:r>
          </a:p>
        </p:txBody>
      </p:sp>
    </p:spTree>
    <p:extLst>
      <p:ext uri="{BB962C8B-B14F-4D97-AF65-F5344CB8AC3E}">
        <p14:creationId xmlns:p14="http://schemas.microsoft.com/office/powerpoint/2010/main" val="17943468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991DB7-B956-FE45-8CC7-D2ABE4A6B06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800" y="457200"/>
            <a:ext cx="3386138" cy="60198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F3F6031-11E0-6F46-B3EE-19F43E5A3D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24400" y="457200"/>
            <a:ext cx="3386138" cy="60198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30CC7FD-8E3E-B449-9D18-0CD1D3986199}"/>
              </a:ext>
            </a:extLst>
          </p:cNvPr>
          <p:cNvSpPr txBox="1"/>
          <p:nvPr/>
        </p:nvSpPr>
        <p:spPr>
          <a:xfrm>
            <a:off x="2302669" y="5562600"/>
            <a:ext cx="4572000" cy="738664"/>
          </a:xfrm>
          <a:prstGeom prst="rect">
            <a:avLst/>
          </a:prstGeom>
          <a:solidFill>
            <a:srgbClr val="FFFF00">
              <a:alpha val="85000"/>
            </a:srgbClr>
          </a:solidFill>
          <a:ln>
            <a:solidFill>
              <a:schemeClr val="accent1"/>
            </a:solidFill>
          </a:ln>
        </p:spPr>
        <p:txBody>
          <a:bodyPr wrap="square" rtlCol="0">
            <a:spAutoFit/>
          </a:bodyPr>
          <a:lstStyle/>
          <a:p>
            <a:pPr algn="ctr"/>
            <a:r>
              <a:rPr lang="en-US" sz="1400" b="1" dirty="0">
                <a:solidFill>
                  <a:srgbClr val="0070C0"/>
                </a:solidFill>
              </a:rPr>
              <a:t>Mobile-based or Tablet-based data collection</a:t>
            </a:r>
          </a:p>
          <a:p>
            <a:pPr algn="ctr"/>
            <a:r>
              <a:rPr lang="en-US" sz="1400" b="1" dirty="0">
                <a:solidFill>
                  <a:srgbClr val="0070C0"/>
                </a:solidFill>
              </a:rPr>
              <a:t>for peripheral health workers</a:t>
            </a:r>
          </a:p>
          <a:p>
            <a:pPr algn="ctr"/>
            <a:r>
              <a:rPr lang="en-US" sz="1400" b="1" dirty="0">
                <a:solidFill>
                  <a:srgbClr val="0070C0"/>
                </a:solidFill>
              </a:rPr>
              <a:t>(real-time or offline data collection abilities)</a:t>
            </a:r>
          </a:p>
        </p:txBody>
      </p:sp>
    </p:spTree>
    <p:extLst>
      <p:ext uri="{BB962C8B-B14F-4D97-AF65-F5344CB8AC3E}">
        <p14:creationId xmlns:p14="http://schemas.microsoft.com/office/powerpoint/2010/main" val="31596721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41114F-2D1B-E344-8A09-EB7AD31B746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322E980D-7734-2440-A5F9-1D1EC4C88018}"/>
              </a:ext>
            </a:extLst>
          </p:cNvPr>
          <p:cNvSpPr txBox="1"/>
          <p:nvPr/>
        </p:nvSpPr>
        <p:spPr>
          <a:xfrm>
            <a:off x="1" y="5791200"/>
            <a:ext cx="9144000" cy="523220"/>
          </a:xfrm>
          <a:prstGeom prst="rect">
            <a:avLst/>
          </a:prstGeom>
          <a:solidFill>
            <a:srgbClr val="FFFF00">
              <a:alpha val="85000"/>
            </a:srgbClr>
          </a:solidFill>
          <a:ln>
            <a:solidFill>
              <a:schemeClr val="accent1"/>
            </a:solidFill>
          </a:ln>
        </p:spPr>
        <p:txBody>
          <a:bodyPr wrap="square" rtlCol="0">
            <a:spAutoFit/>
          </a:bodyPr>
          <a:lstStyle/>
          <a:p>
            <a:pPr algn="ctr"/>
            <a:r>
              <a:rPr lang="en-US" sz="1400" b="1" dirty="0"/>
              <a:t>Syndromic Surveillance Data Collection on Mobile Platform</a:t>
            </a:r>
          </a:p>
          <a:p>
            <a:pPr algn="ctr"/>
            <a:r>
              <a:rPr lang="en-US" sz="1400" b="1" dirty="0"/>
              <a:t>(from villages, rural and urban communities)</a:t>
            </a:r>
          </a:p>
        </p:txBody>
      </p:sp>
    </p:spTree>
    <p:extLst>
      <p:ext uri="{BB962C8B-B14F-4D97-AF65-F5344CB8AC3E}">
        <p14:creationId xmlns:p14="http://schemas.microsoft.com/office/powerpoint/2010/main" val="5205506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75F76AB4-C673-9C4D-9F86-DB23E82AB6AD}"/>
              </a:ext>
            </a:extLst>
          </p:cNvPr>
          <p:cNvSpPr>
            <a:spLocks noChangeArrowheads="1"/>
          </p:cNvSpPr>
          <p:nvPr/>
        </p:nvSpPr>
        <p:spPr bwMode="auto">
          <a:xfrm>
            <a:off x="0" y="2286000"/>
            <a:ext cx="9133114" cy="1706563"/>
          </a:xfrm>
          <a:prstGeom prst="rect">
            <a:avLst/>
          </a:prstGeom>
          <a:noFill/>
          <a:ln w="9525">
            <a:noFill/>
            <a:miter lim="800000"/>
            <a:headEnd/>
            <a:tailEnd/>
          </a:ln>
        </p:spPr>
        <p:txBody>
          <a:bodyPr anchor="ctr"/>
          <a:lstStyle/>
          <a:p>
            <a:pPr algn="ctr" eaLnBrk="0" hangingPunct="0"/>
            <a:r>
              <a:rPr lang="en-US" sz="3600" b="1" dirty="0"/>
              <a:t>Background on</a:t>
            </a:r>
          </a:p>
          <a:p>
            <a:pPr algn="ctr" eaLnBrk="0" hangingPunct="0"/>
            <a:r>
              <a:rPr lang="en-US" sz="3600" b="1" dirty="0"/>
              <a:t>Integrated Disease Surveillance Platform</a:t>
            </a:r>
          </a:p>
          <a:p>
            <a:pPr algn="ctr" eaLnBrk="0" hangingPunct="0"/>
            <a:r>
              <a:rPr lang="en-US" sz="2800" b="1" dirty="0">
                <a:solidFill>
                  <a:srgbClr val="7F7F7F"/>
                </a:solidFill>
              </a:rPr>
              <a:t>(IHIP)</a:t>
            </a:r>
            <a:endParaRPr lang="en-US" sz="2800" dirty="0">
              <a:solidFill>
                <a:srgbClr val="7F7F7F"/>
              </a:solidFill>
            </a:endParaRPr>
          </a:p>
        </p:txBody>
      </p:sp>
    </p:spTree>
    <p:extLst>
      <p:ext uri="{BB962C8B-B14F-4D97-AF65-F5344CB8AC3E}">
        <p14:creationId xmlns:p14="http://schemas.microsoft.com/office/powerpoint/2010/main" val="41812705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92DD2-DF3B-B444-9BBB-6D0F94B43A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0456"/>
            <a:ext cx="9144000" cy="6617087"/>
          </a:xfrm>
          <a:prstGeom prst="rect">
            <a:avLst/>
          </a:prstGeom>
        </p:spPr>
      </p:pic>
      <p:sp>
        <p:nvSpPr>
          <p:cNvPr id="10" name="TextBox 9">
            <a:extLst>
              <a:ext uri="{FF2B5EF4-FFF2-40B4-BE49-F238E27FC236}">
                <a16:creationId xmlns:a16="http://schemas.microsoft.com/office/drawing/2014/main" id="{D30CC7FD-8E3E-B449-9D18-0CD1D3986199}"/>
              </a:ext>
            </a:extLst>
          </p:cNvPr>
          <p:cNvSpPr txBox="1"/>
          <p:nvPr/>
        </p:nvSpPr>
        <p:spPr>
          <a:xfrm>
            <a:off x="2302669" y="6019800"/>
            <a:ext cx="4572000" cy="523220"/>
          </a:xfrm>
          <a:prstGeom prst="rect">
            <a:avLst/>
          </a:prstGeom>
          <a:solidFill>
            <a:srgbClr val="FFFF00">
              <a:alpha val="85000"/>
            </a:srgbClr>
          </a:solidFill>
          <a:ln>
            <a:solidFill>
              <a:schemeClr val="accent1"/>
            </a:solidFill>
          </a:ln>
        </p:spPr>
        <p:txBody>
          <a:bodyPr wrap="square" rtlCol="0">
            <a:spAutoFit/>
          </a:bodyPr>
          <a:lstStyle/>
          <a:p>
            <a:pPr algn="ctr"/>
            <a:r>
              <a:rPr lang="en-US" sz="1400" b="1" dirty="0">
                <a:solidFill>
                  <a:srgbClr val="0070C0"/>
                </a:solidFill>
              </a:rPr>
              <a:t>Desktop-based data entry at health facilities</a:t>
            </a:r>
          </a:p>
          <a:p>
            <a:pPr algn="ctr"/>
            <a:r>
              <a:rPr lang="en-US" sz="1400" b="1" dirty="0">
                <a:solidFill>
                  <a:srgbClr val="0070C0"/>
                </a:solidFill>
              </a:rPr>
              <a:t>(real-time or offline data collection abilities)</a:t>
            </a:r>
          </a:p>
        </p:txBody>
      </p:sp>
    </p:spTree>
    <p:extLst>
      <p:ext uri="{BB962C8B-B14F-4D97-AF65-F5344CB8AC3E}">
        <p14:creationId xmlns:p14="http://schemas.microsoft.com/office/powerpoint/2010/main" val="2556320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D50983-A335-344D-AF35-86D10F8DEFD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4414"/>
            <a:ext cx="9144000" cy="6609171"/>
          </a:xfrm>
          <a:prstGeom prst="rect">
            <a:avLst/>
          </a:prstGeom>
        </p:spPr>
      </p:pic>
      <p:sp>
        <p:nvSpPr>
          <p:cNvPr id="10" name="TextBox 9">
            <a:extLst>
              <a:ext uri="{FF2B5EF4-FFF2-40B4-BE49-F238E27FC236}">
                <a16:creationId xmlns:a16="http://schemas.microsoft.com/office/drawing/2014/main" id="{D30CC7FD-8E3E-B449-9D18-0CD1D3986199}"/>
              </a:ext>
            </a:extLst>
          </p:cNvPr>
          <p:cNvSpPr txBox="1"/>
          <p:nvPr/>
        </p:nvSpPr>
        <p:spPr>
          <a:xfrm>
            <a:off x="2438400" y="5486400"/>
            <a:ext cx="4572000" cy="523220"/>
          </a:xfrm>
          <a:prstGeom prst="rect">
            <a:avLst/>
          </a:prstGeom>
          <a:solidFill>
            <a:srgbClr val="FFFF00">
              <a:alpha val="85000"/>
            </a:srgbClr>
          </a:solidFill>
          <a:ln>
            <a:solidFill>
              <a:schemeClr val="accent1"/>
            </a:solidFill>
          </a:ln>
        </p:spPr>
        <p:txBody>
          <a:bodyPr wrap="square" rtlCol="0">
            <a:spAutoFit/>
          </a:bodyPr>
          <a:lstStyle/>
          <a:p>
            <a:pPr algn="ctr"/>
            <a:r>
              <a:rPr lang="en-US" sz="1400" b="1" dirty="0">
                <a:solidFill>
                  <a:srgbClr val="0070C0"/>
                </a:solidFill>
              </a:rPr>
              <a:t>Desktop-based data entry at health facilities</a:t>
            </a:r>
          </a:p>
          <a:p>
            <a:pPr algn="ctr"/>
            <a:r>
              <a:rPr lang="en-US" sz="1400" b="1" dirty="0">
                <a:solidFill>
                  <a:srgbClr val="0070C0"/>
                </a:solidFill>
              </a:rPr>
              <a:t>(real-time or offline data collection abilities)</a:t>
            </a:r>
          </a:p>
        </p:txBody>
      </p:sp>
    </p:spTree>
    <p:extLst>
      <p:ext uri="{BB962C8B-B14F-4D97-AF65-F5344CB8AC3E}">
        <p14:creationId xmlns:p14="http://schemas.microsoft.com/office/powerpoint/2010/main" val="4841672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D40272-35C1-774F-973D-535B5470213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27" y="609600"/>
            <a:ext cx="9144000" cy="6596845"/>
          </a:xfrm>
          <a:prstGeom prst="rect">
            <a:avLst/>
          </a:prstGeom>
        </p:spPr>
      </p:pic>
      <p:sp>
        <p:nvSpPr>
          <p:cNvPr id="10" name="TextBox 9">
            <a:extLst>
              <a:ext uri="{FF2B5EF4-FFF2-40B4-BE49-F238E27FC236}">
                <a16:creationId xmlns:a16="http://schemas.microsoft.com/office/drawing/2014/main" id="{D30CC7FD-8E3E-B449-9D18-0CD1D3986199}"/>
              </a:ext>
            </a:extLst>
          </p:cNvPr>
          <p:cNvSpPr txBox="1"/>
          <p:nvPr/>
        </p:nvSpPr>
        <p:spPr>
          <a:xfrm>
            <a:off x="2302669" y="6019800"/>
            <a:ext cx="4572000" cy="523220"/>
          </a:xfrm>
          <a:prstGeom prst="rect">
            <a:avLst/>
          </a:prstGeom>
          <a:solidFill>
            <a:srgbClr val="FFFF00">
              <a:alpha val="85000"/>
            </a:srgbClr>
          </a:solidFill>
          <a:ln>
            <a:solidFill>
              <a:schemeClr val="accent1"/>
            </a:solidFill>
          </a:ln>
        </p:spPr>
        <p:txBody>
          <a:bodyPr wrap="square" rtlCol="0">
            <a:spAutoFit/>
          </a:bodyPr>
          <a:lstStyle/>
          <a:p>
            <a:pPr algn="ctr"/>
            <a:r>
              <a:rPr lang="en-US" sz="1400" b="1" dirty="0">
                <a:solidFill>
                  <a:srgbClr val="0070C0"/>
                </a:solidFill>
              </a:rPr>
              <a:t>Realtime view of the lab sample tested and confirmed cases and their geographic attributes</a:t>
            </a:r>
          </a:p>
        </p:txBody>
      </p:sp>
      <p:pic>
        <p:nvPicPr>
          <p:cNvPr id="5" name="Picture 4">
            <a:extLst>
              <a:ext uri="{FF2B5EF4-FFF2-40B4-BE49-F238E27FC236}">
                <a16:creationId xmlns:a16="http://schemas.microsoft.com/office/drawing/2014/main" id="{604EEDA1-61A9-EA49-ADCE-74FCF713A1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1618"/>
            <a:ext cx="9144000" cy="4040206"/>
          </a:xfrm>
          <a:prstGeom prst="rect">
            <a:avLst/>
          </a:prstGeom>
        </p:spPr>
      </p:pic>
      <p:pic>
        <p:nvPicPr>
          <p:cNvPr id="8" name="Picture 7">
            <a:extLst>
              <a:ext uri="{FF2B5EF4-FFF2-40B4-BE49-F238E27FC236}">
                <a16:creationId xmlns:a16="http://schemas.microsoft.com/office/drawing/2014/main" id="{93261310-38E9-1C4A-8231-C3CE693075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0" y="3221673"/>
            <a:ext cx="2895600" cy="1860302"/>
          </a:xfrm>
          <a:prstGeom prst="rect">
            <a:avLst/>
          </a:prstGeom>
        </p:spPr>
      </p:pic>
      <p:pic>
        <p:nvPicPr>
          <p:cNvPr id="11" name="Picture 10">
            <a:extLst>
              <a:ext uri="{FF2B5EF4-FFF2-40B4-BE49-F238E27FC236}">
                <a16:creationId xmlns:a16="http://schemas.microsoft.com/office/drawing/2014/main" id="{D937963E-3464-0B4F-A7BC-4EE03ABE7C3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86200" y="1892020"/>
            <a:ext cx="4800600" cy="1780781"/>
          </a:xfrm>
          <a:prstGeom prst="rect">
            <a:avLst/>
          </a:prstGeom>
        </p:spPr>
      </p:pic>
    </p:spTree>
    <p:extLst>
      <p:ext uri="{BB962C8B-B14F-4D97-AF65-F5344CB8AC3E}">
        <p14:creationId xmlns:p14="http://schemas.microsoft.com/office/powerpoint/2010/main" val="29733931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E8C24F-7821-8F49-A58C-1E0CCCC84A5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0750"/>
            <a:ext cx="9144000" cy="6594850"/>
          </a:xfrm>
          <a:prstGeom prst="rect">
            <a:avLst/>
          </a:prstGeom>
        </p:spPr>
      </p:pic>
      <p:sp>
        <p:nvSpPr>
          <p:cNvPr id="10" name="TextBox 9">
            <a:extLst>
              <a:ext uri="{FF2B5EF4-FFF2-40B4-BE49-F238E27FC236}">
                <a16:creationId xmlns:a16="http://schemas.microsoft.com/office/drawing/2014/main" id="{D30CC7FD-8E3E-B449-9D18-0CD1D3986199}"/>
              </a:ext>
            </a:extLst>
          </p:cNvPr>
          <p:cNvSpPr txBox="1"/>
          <p:nvPr/>
        </p:nvSpPr>
        <p:spPr>
          <a:xfrm>
            <a:off x="2133600" y="6096000"/>
            <a:ext cx="4572000" cy="523220"/>
          </a:xfrm>
          <a:prstGeom prst="rect">
            <a:avLst/>
          </a:prstGeom>
          <a:solidFill>
            <a:srgbClr val="FFFF00">
              <a:alpha val="85000"/>
            </a:srgbClr>
          </a:solidFill>
          <a:ln>
            <a:solidFill>
              <a:schemeClr val="accent1"/>
            </a:solidFill>
          </a:ln>
        </p:spPr>
        <p:txBody>
          <a:bodyPr wrap="square" rtlCol="0">
            <a:spAutoFit/>
          </a:bodyPr>
          <a:lstStyle/>
          <a:p>
            <a:pPr algn="ctr"/>
            <a:r>
              <a:rPr lang="en-US" sz="1400" b="1" dirty="0">
                <a:solidFill>
                  <a:srgbClr val="0070C0"/>
                </a:solidFill>
              </a:rPr>
              <a:t>Real-time view of lab-confirmed cases of </a:t>
            </a:r>
          </a:p>
          <a:p>
            <a:pPr algn="ctr"/>
            <a:r>
              <a:rPr lang="en-US" sz="1400" b="1" dirty="0">
                <a:solidFill>
                  <a:srgbClr val="0070C0"/>
                </a:solidFill>
              </a:rPr>
              <a:t>And progression and daily/weekly monitoring of activity</a:t>
            </a:r>
          </a:p>
        </p:txBody>
      </p:sp>
      <p:pic>
        <p:nvPicPr>
          <p:cNvPr id="5" name="Picture 4">
            <a:extLst>
              <a:ext uri="{FF2B5EF4-FFF2-40B4-BE49-F238E27FC236}">
                <a16:creationId xmlns:a16="http://schemas.microsoft.com/office/drawing/2014/main" id="{4CDD084E-1F2A-1345-B260-2DF28BFF34DD}"/>
              </a:ext>
            </a:extLst>
          </p:cNvPr>
          <p:cNvPicPr/>
          <p:nvPr/>
        </p:nvPicPr>
        <p:blipFill rotWithShape="1">
          <a:blip r:embed="rId3">
            <a:extLst>
              <a:ext uri="{28A0092B-C50C-407E-A947-70E740481C1C}">
                <a14:useLocalDpi xmlns:a14="http://schemas.microsoft.com/office/drawing/2010/main"/>
              </a:ext>
            </a:extLst>
          </a:blip>
          <a:srcRect/>
          <a:stretch/>
        </p:blipFill>
        <p:spPr>
          <a:xfrm>
            <a:off x="2133600" y="3200400"/>
            <a:ext cx="3429000" cy="2209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88624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9E49C9-5227-E149-B153-AF33987A7EE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2315"/>
            <a:ext cx="9144000" cy="6573369"/>
          </a:xfrm>
          <a:prstGeom prst="rect">
            <a:avLst/>
          </a:prstGeom>
        </p:spPr>
      </p:pic>
      <p:sp>
        <p:nvSpPr>
          <p:cNvPr id="10" name="TextBox 9">
            <a:extLst>
              <a:ext uri="{FF2B5EF4-FFF2-40B4-BE49-F238E27FC236}">
                <a16:creationId xmlns:a16="http://schemas.microsoft.com/office/drawing/2014/main" id="{D30CC7FD-8E3E-B449-9D18-0CD1D3986199}"/>
              </a:ext>
            </a:extLst>
          </p:cNvPr>
          <p:cNvSpPr txBox="1"/>
          <p:nvPr/>
        </p:nvSpPr>
        <p:spPr>
          <a:xfrm>
            <a:off x="2019300" y="6019800"/>
            <a:ext cx="5181600" cy="307777"/>
          </a:xfrm>
          <a:prstGeom prst="rect">
            <a:avLst/>
          </a:prstGeom>
          <a:solidFill>
            <a:srgbClr val="FFFF00">
              <a:alpha val="85000"/>
            </a:srgbClr>
          </a:solidFill>
          <a:ln>
            <a:solidFill>
              <a:schemeClr val="accent1"/>
            </a:solidFill>
          </a:ln>
        </p:spPr>
        <p:txBody>
          <a:bodyPr wrap="square" rtlCol="0">
            <a:spAutoFit/>
          </a:bodyPr>
          <a:lstStyle/>
          <a:p>
            <a:pPr algn="ctr"/>
            <a:r>
              <a:rPr lang="en-US" sz="1400" b="1" dirty="0">
                <a:solidFill>
                  <a:srgbClr val="0070C0"/>
                </a:solidFill>
              </a:rPr>
              <a:t>View heatmaps and distribution of lab-confirmed cases.</a:t>
            </a:r>
          </a:p>
        </p:txBody>
      </p:sp>
    </p:spTree>
    <p:extLst>
      <p:ext uri="{BB962C8B-B14F-4D97-AF65-F5344CB8AC3E}">
        <p14:creationId xmlns:p14="http://schemas.microsoft.com/office/powerpoint/2010/main" val="20832397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E33E41-564F-AC41-A879-0D00F72C8C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9112"/>
            <a:ext cx="9144000" cy="6639775"/>
          </a:xfrm>
          <a:prstGeom prst="rect">
            <a:avLst/>
          </a:prstGeom>
        </p:spPr>
      </p:pic>
      <p:sp>
        <p:nvSpPr>
          <p:cNvPr id="10" name="TextBox 9">
            <a:extLst>
              <a:ext uri="{FF2B5EF4-FFF2-40B4-BE49-F238E27FC236}">
                <a16:creationId xmlns:a16="http://schemas.microsoft.com/office/drawing/2014/main" id="{D30CC7FD-8E3E-B449-9D18-0CD1D3986199}"/>
              </a:ext>
            </a:extLst>
          </p:cNvPr>
          <p:cNvSpPr txBox="1"/>
          <p:nvPr/>
        </p:nvSpPr>
        <p:spPr>
          <a:xfrm>
            <a:off x="2019300" y="6019800"/>
            <a:ext cx="5181600" cy="523220"/>
          </a:xfrm>
          <a:prstGeom prst="rect">
            <a:avLst/>
          </a:prstGeom>
          <a:solidFill>
            <a:srgbClr val="FFFF00">
              <a:alpha val="85000"/>
            </a:srgbClr>
          </a:solidFill>
          <a:ln>
            <a:solidFill>
              <a:schemeClr val="accent1"/>
            </a:solidFill>
          </a:ln>
        </p:spPr>
        <p:txBody>
          <a:bodyPr wrap="square" rtlCol="0">
            <a:spAutoFit/>
          </a:bodyPr>
          <a:lstStyle/>
          <a:p>
            <a:pPr algn="ctr"/>
            <a:r>
              <a:rPr lang="en-US" sz="1400" b="1" dirty="0">
                <a:solidFill>
                  <a:srgbClr val="0070C0"/>
                </a:solidFill>
              </a:rPr>
              <a:t>Manage health facilities along with the list of health workforce, essential and emergency medicines and supplies within them.</a:t>
            </a:r>
          </a:p>
        </p:txBody>
      </p:sp>
    </p:spTree>
    <p:extLst>
      <p:ext uri="{BB962C8B-B14F-4D97-AF65-F5344CB8AC3E}">
        <p14:creationId xmlns:p14="http://schemas.microsoft.com/office/powerpoint/2010/main" val="16119932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0BDF23-7FF0-8F49-9150-39D1BE6F44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5644"/>
            <a:ext cx="9144000" cy="6626711"/>
          </a:xfrm>
          <a:prstGeom prst="rect">
            <a:avLst/>
          </a:prstGeom>
        </p:spPr>
      </p:pic>
      <p:sp>
        <p:nvSpPr>
          <p:cNvPr id="10" name="TextBox 9">
            <a:extLst>
              <a:ext uri="{FF2B5EF4-FFF2-40B4-BE49-F238E27FC236}">
                <a16:creationId xmlns:a16="http://schemas.microsoft.com/office/drawing/2014/main" id="{D30CC7FD-8E3E-B449-9D18-0CD1D3986199}"/>
              </a:ext>
            </a:extLst>
          </p:cNvPr>
          <p:cNvSpPr txBox="1"/>
          <p:nvPr/>
        </p:nvSpPr>
        <p:spPr>
          <a:xfrm>
            <a:off x="1981200" y="4495800"/>
            <a:ext cx="5181600" cy="523220"/>
          </a:xfrm>
          <a:prstGeom prst="rect">
            <a:avLst/>
          </a:prstGeom>
          <a:solidFill>
            <a:srgbClr val="FFFF00">
              <a:alpha val="85000"/>
            </a:srgbClr>
          </a:solidFill>
          <a:ln>
            <a:solidFill>
              <a:schemeClr val="accent1"/>
            </a:solidFill>
          </a:ln>
        </p:spPr>
        <p:txBody>
          <a:bodyPr wrap="square" rtlCol="0">
            <a:spAutoFit/>
          </a:bodyPr>
          <a:lstStyle/>
          <a:p>
            <a:pPr algn="ctr"/>
            <a:r>
              <a:rPr lang="en-US" sz="1400" b="1" dirty="0">
                <a:solidFill>
                  <a:srgbClr val="0070C0"/>
                </a:solidFill>
              </a:rPr>
              <a:t>Provides a dashboard of all ongoing events, </a:t>
            </a:r>
          </a:p>
          <a:p>
            <a:pPr algn="ctr"/>
            <a:r>
              <a:rPr lang="en-US" sz="1400" b="1" dirty="0">
                <a:solidFill>
                  <a:srgbClr val="0070C0"/>
                </a:solidFill>
              </a:rPr>
              <a:t>health condition alerts and disease outbreaks</a:t>
            </a:r>
          </a:p>
        </p:txBody>
      </p:sp>
    </p:spTree>
    <p:extLst>
      <p:ext uri="{BB962C8B-B14F-4D97-AF65-F5344CB8AC3E}">
        <p14:creationId xmlns:p14="http://schemas.microsoft.com/office/powerpoint/2010/main" val="37882295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93E059-11A9-EE4C-9673-FA0267D5582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8990"/>
            <a:ext cx="9144000" cy="6600019"/>
          </a:xfrm>
          <a:prstGeom prst="rect">
            <a:avLst/>
          </a:prstGeom>
        </p:spPr>
      </p:pic>
      <p:sp>
        <p:nvSpPr>
          <p:cNvPr id="10" name="TextBox 9">
            <a:extLst>
              <a:ext uri="{FF2B5EF4-FFF2-40B4-BE49-F238E27FC236}">
                <a16:creationId xmlns:a16="http://schemas.microsoft.com/office/drawing/2014/main" id="{D30CC7FD-8E3E-B449-9D18-0CD1D3986199}"/>
              </a:ext>
            </a:extLst>
          </p:cNvPr>
          <p:cNvSpPr txBox="1"/>
          <p:nvPr/>
        </p:nvSpPr>
        <p:spPr>
          <a:xfrm>
            <a:off x="1771650" y="6172200"/>
            <a:ext cx="5676900" cy="307777"/>
          </a:xfrm>
          <a:prstGeom prst="rect">
            <a:avLst/>
          </a:prstGeom>
          <a:solidFill>
            <a:srgbClr val="FFFF00">
              <a:alpha val="85000"/>
            </a:srgbClr>
          </a:solidFill>
          <a:ln>
            <a:solidFill>
              <a:schemeClr val="accent1"/>
            </a:solidFill>
          </a:ln>
        </p:spPr>
        <p:txBody>
          <a:bodyPr wrap="square" rtlCol="0">
            <a:spAutoFit/>
          </a:bodyPr>
          <a:lstStyle/>
          <a:p>
            <a:pPr algn="ctr"/>
            <a:r>
              <a:rPr lang="en-US" sz="1400" b="1" dirty="0">
                <a:solidFill>
                  <a:srgbClr val="0070C0"/>
                </a:solidFill>
              </a:rPr>
              <a:t>Provides comprehensive dashboard of all activities for decision-makers </a:t>
            </a:r>
          </a:p>
        </p:txBody>
      </p:sp>
    </p:spTree>
    <p:extLst>
      <p:ext uri="{BB962C8B-B14F-4D97-AF65-F5344CB8AC3E}">
        <p14:creationId xmlns:p14="http://schemas.microsoft.com/office/powerpoint/2010/main" val="39317502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E5ED36-1992-9A48-BFB2-0844EB171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9144000" cy="5392250"/>
          </a:xfrm>
          <a:prstGeom prst="rect">
            <a:avLst/>
          </a:prstGeom>
        </p:spPr>
      </p:pic>
      <p:pic>
        <p:nvPicPr>
          <p:cNvPr id="7" name="Picture 6">
            <a:extLst>
              <a:ext uri="{FF2B5EF4-FFF2-40B4-BE49-F238E27FC236}">
                <a16:creationId xmlns:a16="http://schemas.microsoft.com/office/drawing/2014/main" id="{5C2E1026-C3E3-434E-A5C1-C4F92A719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1742" y="2753323"/>
            <a:ext cx="2839451" cy="1362324"/>
          </a:xfrm>
          <a:prstGeom prst="rect">
            <a:avLst/>
          </a:prstGeom>
        </p:spPr>
      </p:pic>
      <p:pic>
        <p:nvPicPr>
          <p:cNvPr id="11" name="Picture 10">
            <a:extLst>
              <a:ext uri="{FF2B5EF4-FFF2-40B4-BE49-F238E27FC236}">
                <a16:creationId xmlns:a16="http://schemas.microsoft.com/office/drawing/2014/main" id="{42F03C2B-E9C8-B948-87E2-ED009F023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5214" y="1313088"/>
            <a:ext cx="4121730" cy="1641871"/>
          </a:xfrm>
          <a:prstGeom prst="rect">
            <a:avLst/>
          </a:prstGeom>
        </p:spPr>
      </p:pic>
      <p:pic>
        <p:nvPicPr>
          <p:cNvPr id="9" name="Picture 8">
            <a:extLst>
              <a:ext uri="{FF2B5EF4-FFF2-40B4-BE49-F238E27FC236}">
                <a16:creationId xmlns:a16="http://schemas.microsoft.com/office/drawing/2014/main" id="{91FAA086-A34C-B648-8E3C-B4D8CBC93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7537" y="1831716"/>
            <a:ext cx="3738971" cy="1292484"/>
          </a:xfrm>
          <a:prstGeom prst="rect">
            <a:avLst/>
          </a:prstGeom>
        </p:spPr>
      </p:pic>
      <p:sp>
        <p:nvSpPr>
          <p:cNvPr id="12" name="TextBox 11">
            <a:extLst>
              <a:ext uri="{FF2B5EF4-FFF2-40B4-BE49-F238E27FC236}">
                <a16:creationId xmlns:a16="http://schemas.microsoft.com/office/drawing/2014/main" id="{1D8AB7CB-D261-BE4D-8C92-57846426C371}"/>
              </a:ext>
            </a:extLst>
          </p:cNvPr>
          <p:cNvSpPr txBox="1"/>
          <p:nvPr/>
        </p:nvSpPr>
        <p:spPr>
          <a:xfrm>
            <a:off x="1771650" y="6172200"/>
            <a:ext cx="5676900" cy="523220"/>
          </a:xfrm>
          <a:prstGeom prst="rect">
            <a:avLst/>
          </a:prstGeom>
          <a:solidFill>
            <a:srgbClr val="FFFF00">
              <a:alpha val="85000"/>
            </a:srgbClr>
          </a:solidFill>
          <a:ln>
            <a:solidFill>
              <a:schemeClr val="accent1"/>
            </a:solidFill>
          </a:ln>
        </p:spPr>
        <p:txBody>
          <a:bodyPr wrap="square" rtlCol="0">
            <a:spAutoFit/>
          </a:bodyPr>
          <a:lstStyle/>
          <a:p>
            <a:pPr algn="ctr"/>
            <a:r>
              <a:rPr lang="en-US" sz="1400" b="1" dirty="0">
                <a:solidFill>
                  <a:srgbClr val="0070C0"/>
                </a:solidFill>
              </a:rPr>
              <a:t>Powerful features to edit forms for real-time deployment nationwide during emergencies and outbreaks</a:t>
            </a:r>
          </a:p>
        </p:txBody>
      </p:sp>
    </p:spTree>
    <p:extLst>
      <p:ext uri="{BB962C8B-B14F-4D97-AF65-F5344CB8AC3E}">
        <p14:creationId xmlns:p14="http://schemas.microsoft.com/office/powerpoint/2010/main" val="2290992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05F1CD-A9B9-F048-B375-2172C574E350}"/>
              </a:ext>
            </a:extLst>
          </p:cNvPr>
          <p:cNvSpPr/>
          <p:nvPr/>
        </p:nvSpPr>
        <p:spPr>
          <a:xfrm>
            <a:off x="0" y="2971800"/>
            <a:ext cx="9143999" cy="954107"/>
          </a:xfrm>
          <a:prstGeom prst="rect">
            <a:avLst/>
          </a:prstGeom>
        </p:spPr>
        <p:txBody>
          <a:bodyPr wrap="square">
            <a:spAutoFit/>
          </a:bodyPr>
          <a:lstStyle/>
          <a:p>
            <a:pPr algn="ctr"/>
            <a:r>
              <a:rPr lang="en-US" sz="2800" b="1" dirty="0"/>
              <a:t>Other Essential Features of</a:t>
            </a:r>
          </a:p>
          <a:p>
            <a:pPr algn="ctr"/>
            <a:r>
              <a:rPr lang="en-US" sz="2800" b="1" dirty="0"/>
              <a:t> Integrated Health Information Platform</a:t>
            </a:r>
          </a:p>
        </p:txBody>
      </p:sp>
    </p:spTree>
    <p:extLst>
      <p:ext uri="{BB962C8B-B14F-4D97-AF65-F5344CB8AC3E}">
        <p14:creationId xmlns:p14="http://schemas.microsoft.com/office/powerpoint/2010/main" val="10855964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IN" sz="3600" b="1" dirty="0"/>
              <a:t>Parallel </a:t>
            </a:r>
            <a:r>
              <a:rPr lang="en-IN" sz="3600" dirty="0"/>
              <a:t>Electronic </a:t>
            </a:r>
            <a:r>
              <a:rPr lang="en-IN" sz="3600" b="1" dirty="0"/>
              <a:t>Surveillance Systems</a:t>
            </a:r>
          </a:p>
        </p:txBody>
      </p:sp>
      <p:sp>
        <p:nvSpPr>
          <p:cNvPr id="19459" name="Content Placeholder 2"/>
          <p:cNvSpPr>
            <a:spLocks noGrp="1"/>
          </p:cNvSpPr>
          <p:nvPr>
            <p:ph sz="half" idx="1"/>
          </p:nvPr>
        </p:nvSpPr>
        <p:spPr>
          <a:xfrm>
            <a:off x="457200" y="1371600"/>
            <a:ext cx="4038600" cy="4876800"/>
          </a:xfrm>
        </p:spPr>
        <p:txBody>
          <a:bodyPr/>
          <a:lstStyle/>
          <a:p>
            <a:pPr marL="0" lvl="1" indent="0">
              <a:lnSpc>
                <a:spcPct val="90000"/>
              </a:lnSpc>
              <a:buFontTx/>
              <a:buNone/>
            </a:pPr>
            <a:r>
              <a:rPr lang="en-US" altLang="en-US" sz="1800" b="1" dirty="0"/>
              <a:t>Communicable Diseases</a:t>
            </a:r>
          </a:p>
          <a:p>
            <a:pPr marL="342900" lvl="2" indent="-342900">
              <a:lnSpc>
                <a:spcPct val="125000"/>
              </a:lnSpc>
            </a:pPr>
            <a:r>
              <a:rPr lang="en-US" altLang="en-US" sz="1800" dirty="0"/>
              <a:t>Integrated Disease Surveillance Program (IDSP)</a:t>
            </a:r>
          </a:p>
          <a:p>
            <a:pPr marL="342900" lvl="2" indent="-342900">
              <a:lnSpc>
                <a:spcPct val="125000"/>
              </a:lnSpc>
            </a:pPr>
            <a:r>
              <a:rPr lang="en-US" altLang="en-US" sz="1800" dirty="0"/>
              <a:t>National Vector-Borne Disease Control Program (NVBDCP)(NAMIS)</a:t>
            </a:r>
          </a:p>
          <a:p>
            <a:pPr marL="342900" lvl="2" indent="-342900">
              <a:lnSpc>
                <a:spcPct val="125000"/>
              </a:lnSpc>
            </a:pPr>
            <a:r>
              <a:rPr lang="en-US" altLang="en-US" sz="1800" dirty="0"/>
              <a:t>Revised National TB Control Program (RNTCP) (</a:t>
            </a:r>
            <a:r>
              <a:rPr lang="en-US" altLang="en-US" sz="1800" dirty="0" err="1"/>
              <a:t>Nischay</a:t>
            </a:r>
            <a:r>
              <a:rPr lang="en-US" altLang="en-US" sz="1800" dirty="0"/>
              <a:t>)</a:t>
            </a:r>
          </a:p>
          <a:p>
            <a:pPr marL="342900" lvl="2" indent="-342900">
              <a:lnSpc>
                <a:spcPct val="125000"/>
              </a:lnSpc>
            </a:pPr>
            <a:r>
              <a:rPr lang="en-US" altLang="en-US" sz="1800" dirty="0"/>
              <a:t>National AIDS Control Program (NACP) </a:t>
            </a:r>
          </a:p>
          <a:p>
            <a:pPr marL="342900" lvl="2" indent="-342900">
              <a:lnSpc>
                <a:spcPct val="125000"/>
              </a:lnSpc>
            </a:pPr>
            <a:r>
              <a:rPr lang="en-US" altLang="en-US" sz="1800" dirty="0"/>
              <a:t>National Public Health Surveillance Program (NPSP)</a:t>
            </a:r>
          </a:p>
          <a:p>
            <a:pPr marL="342900" lvl="2" indent="-342900">
              <a:lnSpc>
                <a:spcPct val="125000"/>
              </a:lnSpc>
            </a:pPr>
            <a:r>
              <a:rPr lang="en-US" altLang="en-US" sz="1800" dirty="0"/>
              <a:t>National Leprosy Eradication Program (NLEP) (</a:t>
            </a:r>
            <a:r>
              <a:rPr lang="en-US" altLang="en-US" sz="1800" dirty="0" err="1"/>
              <a:t>Nikusht</a:t>
            </a:r>
            <a:r>
              <a:rPr lang="en-US" altLang="en-US" sz="1800" dirty="0"/>
              <a:t>)</a:t>
            </a:r>
            <a:endParaRPr lang="en-IN" altLang="en-US" sz="1800" dirty="0"/>
          </a:p>
        </p:txBody>
      </p:sp>
      <p:sp>
        <p:nvSpPr>
          <p:cNvPr id="19460" name="Content Placeholder 3"/>
          <p:cNvSpPr>
            <a:spLocks noGrp="1"/>
          </p:cNvSpPr>
          <p:nvPr>
            <p:ph sz="half" idx="2"/>
          </p:nvPr>
        </p:nvSpPr>
        <p:spPr>
          <a:xfrm>
            <a:off x="4648200" y="1371600"/>
            <a:ext cx="4038600" cy="4525963"/>
          </a:xfrm>
        </p:spPr>
        <p:txBody>
          <a:bodyPr/>
          <a:lstStyle/>
          <a:p>
            <a:pPr marL="0" lvl="1" indent="0">
              <a:lnSpc>
                <a:spcPct val="90000"/>
              </a:lnSpc>
              <a:buFontTx/>
              <a:buNone/>
            </a:pPr>
            <a:r>
              <a:rPr lang="en-US" altLang="en-US" sz="1800" b="1" dirty="0"/>
              <a:t>Non-Communicable Diseases</a:t>
            </a:r>
          </a:p>
          <a:p>
            <a:pPr marL="285750" lvl="2" indent="-285750">
              <a:lnSpc>
                <a:spcPct val="125000"/>
              </a:lnSpc>
              <a:spcBef>
                <a:spcPts val="600"/>
              </a:spcBef>
              <a:spcAft>
                <a:spcPts val="600"/>
              </a:spcAft>
            </a:pPr>
            <a:r>
              <a:rPr lang="en-US" altLang="en-US" sz="1800" dirty="0"/>
              <a:t>National Program for Prevention &amp; Control of Cancer, Diabetes, Cardio Vascular Diseases and Stroke (NPCDCS)</a:t>
            </a:r>
          </a:p>
          <a:p>
            <a:pPr marL="285750" lvl="2" indent="-285750">
              <a:lnSpc>
                <a:spcPct val="125000"/>
              </a:lnSpc>
              <a:spcBef>
                <a:spcPts val="600"/>
              </a:spcBef>
              <a:spcAft>
                <a:spcPts val="600"/>
              </a:spcAft>
            </a:pPr>
            <a:r>
              <a:rPr lang="en-US" altLang="en-US" sz="1800" dirty="0"/>
              <a:t>National Mental Health </a:t>
            </a:r>
            <a:r>
              <a:rPr lang="en-US" altLang="en-US" sz="1800" dirty="0" err="1"/>
              <a:t>Programme</a:t>
            </a:r>
            <a:endParaRPr lang="en-US" altLang="en-US" sz="1800" dirty="0"/>
          </a:p>
          <a:p>
            <a:pPr marL="285750" lvl="2" indent="-285750">
              <a:lnSpc>
                <a:spcPct val="125000"/>
              </a:lnSpc>
              <a:spcBef>
                <a:spcPts val="600"/>
              </a:spcBef>
              <a:spcAft>
                <a:spcPts val="600"/>
              </a:spcAft>
            </a:pPr>
            <a:r>
              <a:rPr lang="en-US" altLang="en-US" sz="1800" dirty="0"/>
              <a:t>National Program for Control of Blindness</a:t>
            </a:r>
          </a:p>
          <a:p>
            <a:pPr marL="285750" lvl="2" indent="-285750">
              <a:lnSpc>
                <a:spcPct val="125000"/>
              </a:lnSpc>
              <a:spcBef>
                <a:spcPts val="600"/>
              </a:spcBef>
              <a:spcAft>
                <a:spcPts val="600"/>
              </a:spcAft>
            </a:pPr>
            <a:r>
              <a:rPr lang="en-US" altLang="en-US" sz="1800" dirty="0"/>
              <a:t>Trauma and Injury Surveillance</a:t>
            </a:r>
          </a:p>
        </p:txBody>
      </p:sp>
    </p:spTree>
    <p:extLst>
      <p:ext uri="{BB962C8B-B14F-4D97-AF65-F5344CB8AC3E}">
        <p14:creationId xmlns:p14="http://schemas.microsoft.com/office/powerpoint/2010/main" val="243299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3"/>
          <p:cNvSpPr>
            <a:spLocks noChangeShapeType="1"/>
          </p:cNvSpPr>
          <p:nvPr/>
        </p:nvSpPr>
        <p:spPr bwMode="auto">
          <a:xfrm>
            <a:off x="4355042" y="1191948"/>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39939" name="Line 4"/>
          <p:cNvSpPr>
            <a:spLocks noChangeShapeType="1"/>
          </p:cNvSpPr>
          <p:nvPr/>
        </p:nvSpPr>
        <p:spPr bwMode="auto">
          <a:xfrm>
            <a:off x="4355042" y="2133865"/>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sp>
        <p:nvSpPr>
          <p:cNvPr id="39940" name="Line 5"/>
          <p:cNvSpPr>
            <a:spLocks noChangeShapeType="1"/>
          </p:cNvSpPr>
          <p:nvPr/>
        </p:nvSpPr>
        <p:spPr bwMode="auto">
          <a:xfrm>
            <a:off x="6180667" y="2133865"/>
            <a:ext cx="0" cy="0"/>
          </a:xfrm>
          <a:prstGeom prst="line">
            <a:avLst/>
          </a:prstGeom>
          <a:noFill/>
          <a:ln w="12700" cap="rnd">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GB"/>
          </a:p>
        </p:txBody>
      </p:sp>
      <p:pic>
        <p:nvPicPr>
          <p:cNvPr id="3" name="Picture 2">
            <a:extLst>
              <a:ext uri="{FF2B5EF4-FFF2-40B4-BE49-F238E27FC236}">
                <a16:creationId xmlns:a16="http://schemas.microsoft.com/office/drawing/2014/main" id="{983B786D-EA2B-4C4F-B9E6-6728BE5E643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746266" y="0"/>
            <a:ext cx="10890266" cy="6858000"/>
          </a:xfrm>
          <a:prstGeom prst="rect">
            <a:avLst/>
          </a:prstGeom>
        </p:spPr>
      </p:pic>
      <p:sp>
        <p:nvSpPr>
          <p:cNvPr id="4" name="TextBox 3">
            <a:extLst>
              <a:ext uri="{FF2B5EF4-FFF2-40B4-BE49-F238E27FC236}">
                <a16:creationId xmlns:a16="http://schemas.microsoft.com/office/drawing/2014/main" id="{411DF488-5C59-A041-969E-9A92150A8588}"/>
              </a:ext>
            </a:extLst>
          </p:cNvPr>
          <p:cNvSpPr txBox="1"/>
          <p:nvPr/>
        </p:nvSpPr>
        <p:spPr>
          <a:xfrm>
            <a:off x="8201126" y="5968930"/>
            <a:ext cx="891333" cy="276999"/>
          </a:xfrm>
          <a:prstGeom prst="rect">
            <a:avLst/>
          </a:prstGeom>
          <a:noFill/>
        </p:spPr>
        <p:txBody>
          <a:bodyPr wrap="none" rtlCol="0">
            <a:spAutoFit/>
          </a:bodyPr>
          <a:lstStyle/>
          <a:p>
            <a:r>
              <a:rPr lang="en-US" sz="1200" dirty="0">
                <a:solidFill>
                  <a:schemeClr val="bg1"/>
                </a:solidFill>
              </a:rPr>
              <a:t>NASA 2013</a:t>
            </a:r>
          </a:p>
        </p:txBody>
      </p:sp>
      <p:sp>
        <p:nvSpPr>
          <p:cNvPr id="7" name="Rounded Rectangle 6">
            <a:extLst>
              <a:ext uri="{FF2B5EF4-FFF2-40B4-BE49-F238E27FC236}">
                <a16:creationId xmlns:a16="http://schemas.microsoft.com/office/drawing/2014/main" id="{967D7266-DD45-A94E-B17D-BFD77655BB21}"/>
              </a:ext>
            </a:extLst>
          </p:cNvPr>
          <p:cNvSpPr/>
          <p:nvPr/>
        </p:nvSpPr>
        <p:spPr>
          <a:xfrm>
            <a:off x="-685800" y="6245929"/>
            <a:ext cx="9829800" cy="304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Integration of On-demand Satellite Imagery and Ground-based Environmental Observation data </a:t>
            </a:r>
          </a:p>
        </p:txBody>
      </p:sp>
    </p:spTree>
    <p:extLst>
      <p:ext uri="{BB962C8B-B14F-4D97-AF65-F5344CB8AC3E}">
        <p14:creationId xmlns:p14="http://schemas.microsoft.com/office/powerpoint/2010/main" val="2900451563"/>
      </p:ext>
    </p:extLst>
  </p:cSld>
  <p:clrMapOvr>
    <a:masterClrMapping/>
  </p:clrMapOvr>
  <p:transition advClick="0" advTm="7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14DBA93D-9325-8E42-8F08-E2ECE728DF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791200"/>
          </a:xfrm>
          <a:prstGeom prst="rect">
            <a:avLst/>
          </a:prstGeom>
        </p:spPr>
      </p:pic>
      <p:sp>
        <p:nvSpPr>
          <p:cNvPr id="66" name="TextBox 65">
            <a:extLst>
              <a:ext uri="{FF2B5EF4-FFF2-40B4-BE49-F238E27FC236}">
                <a16:creationId xmlns:a16="http://schemas.microsoft.com/office/drawing/2014/main" id="{737E8CC5-3A71-1D48-81CA-C2647657FB6F}"/>
              </a:ext>
            </a:extLst>
          </p:cNvPr>
          <p:cNvSpPr txBox="1"/>
          <p:nvPr/>
        </p:nvSpPr>
        <p:spPr>
          <a:xfrm>
            <a:off x="1485900" y="5468034"/>
            <a:ext cx="6172200" cy="646331"/>
          </a:xfrm>
          <a:prstGeom prst="rect">
            <a:avLst/>
          </a:prstGeom>
          <a:solidFill>
            <a:srgbClr val="FFFF00"/>
          </a:solidFill>
        </p:spPr>
        <p:txBody>
          <a:bodyPr wrap="square" rtlCol="0">
            <a:spAutoFit/>
          </a:bodyPr>
          <a:lstStyle/>
          <a:p>
            <a:pPr algn="ctr"/>
            <a:r>
              <a:rPr lang="en-US" b="1" dirty="0" err="1"/>
              <a:t>MoHFW</a:t>
            </a:r>
            <a:r>
              <a:rPr lang="en-US" b="1" dirty="0"/>
              <a:t> Integrated Health Surveillance Dashboard</a:t>
            </a:r>
          </a:p>
          <a:p>
            <a:pPr algn="ctr"/>
            <a:r>
              <a:rPr lang="en-US" b="1" dirty="0"/>
              <a:t>Strategic Health Operations Center</a:t>
            </a:r>
          </a:p>
        </p:txBody>
      </p:sp>
    </p:spTree>
    <p:extLst>
      <p:ext uri="{BB962C8B-B14F-4D97-AF65-F5344CB8AC3E}">
        <p14:creationId xmlns:p14="http://schemas.microsoft.com/office/powerpoint/2010/main" val="148836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65B008A6-E395-064A-A3C0-88259B43384E}"/>
              </a:ext>
            </a:extLst>
          </p:cNvPr>
          <p:cNvGrpSpPr/>
          <p:nvPr/>
        </p:nvGrpSpPr>
        <p:grpSpPr>
          <a:xfrm>
            <a:off x="0" y="13855"/>
            <a:ext cx="9144000" cy="6858000"/>
            <a:chOff x="0" y="0"/>
            <a:chExt cx="9144000" cy="6858000"/>
          </a:xfrm>
        </p:grpSpPr>
        <p:grpSp>
          <p:nvGrpSpPr>
            <p:cNvPr id="29" name="Group 28">
              <a:extLst>
                <a:ext uri="{FF2B5EF4-FFF2-40B4-BE49-F238E27FC236}">
                  <a16:creationId xmlns:a16="http://schemas.microsoft.com/office/drawing/2014/main" id="{5109548B-AA58-C449-A318-FDC243FAEDBA}"/>
                </a:ext>
              </a:extLst>
            </p:cNvPr>
            <p:cNvGrpSpPr/>
            <p:nvPr/>
          </p:nvGrpSpPr>
          <p:grpSpPr>
            <a:xfrm>
              <a:off x="0" y="0"/>
              <a:ext cx="9144000" cy="6858000"/>
              <a:chOff x="1049359" y="143934"/>
              <a:chExt cx="7048154" cy="6359933"/>
            </a:xfrm>
          </p:grpSpPr>
          <p:grpSp>
            <p:nvGrpSpPr>
              <p:cNvPr id="7" name="Group 6">
                <a:extLst>
                  <a:ext uri="{FF2B5EF4-FFF2-40B4-BE49-F238E27FC236}">
                    <a16:creationId xmlns:a16="http://schemas.microsoft.com/office/drawing/2014/main" id="{A336D38A-65EE-7B45-868B-A61A8C3BD2E6}"/>
                  </a:ext>
                </a:extLst>
              </p:cNvPr>
              <p:cNvGrpSpPr/>
              <p:nvPr/>
            </p:nvGrpSpPr>
            <p:grpSpPr>
              <a:xfrm>
                <a:off x="4541299" y="3395868"/>
                <a:ext cx="3509060" cy="3054263"/>
                <a:chOff x="10576" y="2582018"/>
                <a:chExt cx="2607574" cy="2262702"/>
              </a:xfrm>
            </p:grpSpPr>
            <p:pic>
              <p:nvPicPr>
                <p:cNvPr id="9" name="Picture 8">
                  <a:extLst>
                    <a:ext uri="{FF2B5EF4-FFF2-40B4-BE49-F238E27FC236}">
                      <a16:creationId xmlns:a16="http://schemas.microsoft.com/office/drawing/2014/main" id="{B13ADB31-5FB6-2343-AB43-EFADC13D54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76" y="2582018"/>
                  <a:ext cx="1324100" cy="226270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23F7405B-F395-6A44-A8AE-35781F9DDA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36617" y="2582018"/>
                  <a:ext cx="1281533" cy="2262702"/>
                </a:xfrm>
                <a:prstGeom prst="rect">
                  <a:avLst/>
                </a:prstGeom>
                <a:ln>
                  <a:noFill/>
                </a:ln>
                <a:effectLst>
                  <a:outerShdw blurRad="292100" dist="139700" dir="2700000" algn="tl" rotWithShape="0">
                    <a:srgbClr val="333333">
                      <a:alpha val="65000"/>
                    </a:srgbClr>
                  </a:outerShdw>
                </a:effectLst>
              </p:spPr>
            </p:pic>
          </p:grpSp>
          <p:pic>
            <p:nvPicPr>
              <p:cNvPr id="8" name="Picture 7">
                <a:extLst>
                  <a:ext uri="{FF2B5EF4-FFF2-40B4-BE49-F238E27FC236}">
                    <a16:creationId xmlns:a16="http://schemas.microsoft.com/office/drawing/2014/main" id="{4C1BFDDE-63CD-AB46-9459-BEBD4FB38D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4833" y="238536"/>
                <a:ext cx="1764567" cy="3190464"/>
              </a:xfrm>
              <a:prstGeom prst="rect">
                <a:avLst/>
              </a:prstGeom>
            </p:spPr>
          </p:pic>
          <p:pic>
            <p:nvPicPr>
              <p:cNvPr id="6" name="Picture 5">
                <a:extLst>
                  <a:ext uri="{FF2B5EF4-FFF2-40B4-BE49-F238E27FC236}">
                    <a16:creationId xmlns:a16="http://schemas.microsoft.com/office/drawing/2014/main" id="{328AF427-A1E1-0A47-8EC4-71284C0BB6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53428" y="238536"/>
                <a:ext cx="1742372" cy="3190464"/>
              </a:xfrm>
              <a:prstGeom prst="rect">
                <a:avLst/>
              </a:prstGeom>
            </p:spPr>
          </p:pic>
          <p:pic>
            <p:nvPicPr>
              <p:cNvPr id="12" name="Picture 11">
                <a:extLst>
                  <a:ext uri="{FF2B5EF4-FFF2-40B4-BE49-F238E27FC236}">
                    <a16:creationId xmlns:a16="http://schemas.microsoft.com/office/drawing/2014/main" id="{CBCFF997-2CCE-8A4B-B8A2-BAB2B49861A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6800" y="3420533"/>
                <a:ext cx="1744009" cy="2980268"/>
              </a:xfrm>
              <a:prstGeom prst="rect">
                <a:avLst/>
              </a:prstGeom>
            </p:spPr>
          </p:pic>
          <p:pic>
            <p:nvPicPr>
              <p:cNvPr id="14" name="Picture 13">
                <a:extLst>
                  <a:ext uri="{FF2B5EF4-FFF2-40B4-BE49-F238E27FC236}">
                    <a16:creationId xmlns:a16="http://schemas.microsoft.com/office/drawing/2014/main" id="{598290DA-2C9C-0C4A-894F-D879CB21459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92239" y="3428999"/>
                <a:ext cx="1712910" cy="2983780"/>
              </a:xfrm>
              <a:prstGeom prst="rect">
                <a:avLst/>
              </a:prstGeom>
            </p:spPr>
          </p:pic>
          <p:pic>
            <p:nvPicPr>
              <p:cNvPr id="16" name="Picture 15">
                <a:extLst>
                  <a:ext uri="{FF2B5EF4-FFF2-40B4-BE49-F238E27FC236}">
                    <a16:creationId xmlns:a16="http://schemas.microsoft.com/office/drawing/2014/main" id="{E0EE0205-3358-A040-AD73-EF8DC89EF58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86210" y="233552"/>
                <a:ext cx="1836750" cy="3034581"/>
              </a:xfrm>
              <a:prstGeom prst="rect">
                <a:avLst/>
              </a:prstGeom>
            </p:spPr>
          </p:pic>
          <p:pic>
            <p:nvPicPr>
              <p:cNvPr id="20" name="Picture 19">
                <a:extLst>
                  <a:ext uri="{FF2B5EF4-FFF2-40B4-BE49-F238E27FC236}">
                    <a16:creationId xmlns:a16="http://schemas.microsoft.com/office/drawing/2014/main" id="{95FB885C-6E1A-C641-928C-8B0209D87FA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01334" y="250485"/>
                <a:ext cx="1758934" cy="3034581"/>
              </a:xfrm>
              <a:prstGeom prst="rect">
                <a:avLst/>
              </a:prstGeom>
            </p:spPr>
          </p:pic>
          <p:sp>
            <p:nvSpPr>
              <p:cNvPr id="21" name="Rectangle 20">
                <a:extLst>
                  <a:ext uri="{FF2B5EF4-FFF2-40B4-BE49-F238E27FC236}">
                    <a16:creationId xmlns:a16="http://schemas.microsoft.com/office/drawing/2014/main" id="{79DE580A-7281-864F-9AE7-2847FBDC69C5}"/>
                  </a:ext>
                </a:extLst>
              </p:cNvPr>
              <p:cNvSpPr/>
              <p:nvPr/>
            </p:nvSpPr>
            <p:spPr>
              <a:xfrm>
                <a:off x="1066800" y="152400"/>
                <a:ext cx="6976534" cy="86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3038A9-7B09-C24A-88CB-2C4567D79E7B}"/>
                  </a:ext>
                </a:extLst>
              </p:cNvPr>
              <p:cNvSpPr/>
              <p:nvPr/>
            </p:nvSpPr>
            <p:spPr>
              <a:xfrm>
                <a:off x="1051855" y="3334397"/>
                <a:ext cx="6976534" cy="86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4CC4439-5AB7-F74E-8948-7C49269CC3D5}"/>
                  </a:ext>
                </a:extLst>
              </p:cNvPr>
              <p:cNvSpPr/>
              <p:nvPr/>
            </p:nvSpPr>
            <p:spPr>
              <a:xfrm>
                <a:off x="1067682" y="6409266"/>
                <a:ext cx="6976534" cy="86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08EDCFA-DA9F-8F4E-BB02-E4F32288E95B}"/>
                  </a:ext>
                </a:extLst>
              </p:cNvPr>
              <p:cNvSpPr/>
              <p:nvPr/>
            </p:nvSpPr>
            <p:spPr>
              <a:xfrm>
                <a:off x="8051794" y="152399"/>
                <a:ext cx="45719" cy="6351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3083B63-831E-B742-9F66-D2A35E544BF7}"/>
                  </a:ext>
                </a:extLst>
              </p:cNvPr>
              <p:cNvSpPr/>
              <p:nvPr/>
            </p:nvSpPr>
            <p:spPr>
              <a:xfrm>
                <a:off x="6290045" y="143934"/>
                <a:ext cx="45719" cy="6351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6A4539B-FB13-C24A-8382-B907016D4EE5}"/>
                  </a:ext>
                </a:extLst>
              </p:cNvPr>
              <p:cNvSpPr/>
              <p:nvPr/>
            </p:nvSpPr>
            <p:spPr>
              <a:xfrm>
                <a:off x="4496469" y="152398"/>
                <a:ext cx="45719" cy="6324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D4AAAAA-B97D-C94A-8A8C-138C4EFBCF6A}"/>
                  </a:ext>
                </a:extLst>
              </p:cNvPr>
              <p:cNvSpPr/>
              <p:nvPr/>
            </p:nvSpPr>
            <p:spPr>
              <a:xfrm>
                <a:off x="2777091" y="152399"/>
                <a:ext cx="45719" cy="6351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88A41FB-C2F5-B243-A761-8A464486FB8B}"/>
                  </a:ext>
                </a:extLst>
              </p:cNvPr>
              <p:cNvSpPr/>
              <p:nvPr/>
            </p:nvSpPr>
            <p:spPr>
              <a:xfrm>
                <a:off x="1049359" y="152399"/>
                <a:ext cx="45719" cy="6351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ounded Rectangle 29">
              <a:extLst>
                <a:ext uri="{FF2B5EF4-FFF2-40B4-BE49-F238E27FC236}">
                  <a16:creationId xmlns:a16="http://schemas.microsoft.com/office/drawing/2014/main" id="{B62261B7-B9A3-014D-8A0A-F969FE7539DC}"/>
                </a:ext>
              </a:extLst>
            </p:cNvPr>
            <p:cNvSpPr/>
            <p:nvPr/>
          </p:nvSpPr>
          <p:spPr>
            <a:xfrm>
              <a:off x="0" y="3200400"/>
              <a:ext cx="91440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Dashboard A - Public Health Emergency Monitoring</a:t>
              </a:r>
            </a:p>
          </p:txBody>
        </p:sp>
        <p:sp>
          <p:nvSpPr>
            <p:cNvPr id="31" name="Rounded Rectangle 30">
              <a:extLst>
                <a:ext uri="{FF2B5EF4-FFF2-40B4-BE49-F238E27FC236}">
                  <a16:creationId xmlns:a16="http://schemas.microsoft.com/office/drawing/2014/main" id="{DC670440-7EF7-664A-B271-CC168EFEE972}"/>
                </a:ext>
              </a:extLst>
            </p:cNvPr>
            <p:cNvSpPr/>
            <p:nvPr/>
          </p:nvSpPr>
          <p:spPr>
            <a:xfrm>
              <a:off x="0" y="6553200"/>
              <a:ext cx="91440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Dashboard B – Integration of Airports, Seaports, Land Boarder Crossing Data</a:t>
              </a:r>
            </a:p>
          </p:txBody>
        </p:sp>
      </p:grpSp>
    </p:spTree>
    <p:extLst>
      <p:ext uri="{BB962C8B-B14F-4D97-AF65-F5344CB8AC3E}">
        <p14:creationId xmlns:p14="http://schemas.microsoft.com/office/powerpoint/2010/main" val="1480709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055A186C-705C-8640-91C9-6DD379E3A4B1}"/>
              </a:ext>
            </a:extLst>
          </p:cNvPr>
          <p:cNvGrpSpPr/>
          <p:nvPr/>
        </p:nvGrpSpPr>
        <p:grpSpPr>
          <a:xfrm>
            <a:off x="0" y="16701"/>
            <a:ext cx="9144000" cy="6858000"/>
            <a:chOff x="0" y="0"/>
            <a:chExt cx="9144000" cy="6858000"/>
          </a:xfrm>
        </p:grpSpPr>
        <p:pic>
          <p:nvPicPr>
            <p:cNvPr id="19" name="Picture 18">
              <a:extLst>
                <a:ext uri="{FF2B5EF4-FFF2-40B4-BE49-F238E27FC236}">
                  <a16:creationId xmlns:a16="http://schemas.microsoft.com/office/drawing/2014/main" id="{A044145B-B8C5-814E-97C8-2CE18975B0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8255" y="3591601"/>
              <a:ext cx="2283745" cy="3113999"/>
            </a:xfrm>
            <a:prstGeom prst="rect">
              <a:avLst/>
            </a:prstGeom>
          </p:spPr>
        </p:pic>
        <p:pic>
          <p:nvPicPr>
            <p:cNvPr id="13" name="Picture 12">
              <a:extLst>
                <a:ext uri="{FF2B5EF4-FFF2-40B4-BE49-F238E27FC236}">
                  <a16:creationId xmlns:a16="http://schemas.microsoft.com/office/drawing/2014/main" id="{0B3A2D53-8AA5-E845-9C9A-00839563DE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0" y="98588"/>
              <a:ext cx="2242555" cy="3339815"/>
            </a:xfrm>
            <a:prstGeom prst="rect">
              <a:avLst/>
            </a:prstGeom>
          </p:spPr>
        </p:pic>
        <p:pic>
          <p:nvPicPr>
            <p:cNvPr id="5" name="Picture 4">
              <a:extLst>
                <a:ext uri="{FF2B5EF4-FFF2-40B4-BE49-F238E27FC236}">
                  <a16:creationId xmlns:a16="http://schemas.microsoft.com/office/drawing/2014/main" id="{11169312-ECEB-7847-8A07-E9A68EE61A6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21199" y="3544520"/>
              <a:ext cx="2302933" cy="3084880"/>
            </a:xfrm>
            <a:prstGeom prst="rect">
              <a:avLst/>
            </a:prstGeom>
          </p:spPr>
        </p:pic>
        <p:pic>
          <p:nvPicPr>
            <p:cNvPr id="3" name="Picture 2">
              <a:extLst>
                <a:ext uri="{FF2B5EF4-FFF2-40B4-BE49-F238E27FC236}">
                  <a16:creationId xmlns:a16="http://schemas.microsoft.com/office/drawing/2014/main" id="{1DF4F948-E747-A14C-9909-AEF37B6BB88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72"/>
            <a:stretch/>
          </p:blipFill>
          <p:spPr>
            <a:xfrm>
              <a:off x="72714" y="100752"/>
              <a:ext cx="2213286" cy="3124387"/>
            </a:xfrm>
            <a:prstGeom prst="rect">
              <a:avLst/>
            </a:prstGeom>
          </p:spPr>
        </p:pic>
        <p:grpSp>
          <p:nvGrpSpPr>
            <p:cNvPr id="29" name="Group 28">
              <a:extLst>
                <a:ext uri="{FF2B5EF4-FFF2-40B4-BE49-F238E27FC236}">
                  <a16:creationId xmlns:a16="http://schemas.microsoft.com/office/drawing/2014/main" id="{5109548B-AA58-C449-A318-FDC243FAEDBA}"/>
                </a:ext>
              </a:extLst>
            </p:cNvPr>
            <p:cNvGrpSpPr/>
            <p:nvPr/>
          </p:nvGrpSpPr>
          <p:grpSpPr>
            <a:xfrm>
              <a:off x="0" y="0"/>
              <a:ext cx="9144000" cy="6858000"/>
              <a:chOff x="1049359" y="143934"/>
              <a:chExt cx="7048154" cy="6359933"/>
            </a:xfrm>
          </p:grpSpPr>
          <p:sp>
            <p:nvSpPr>
              <p:cNvPr id="21" name="Rectangle 20">
                <a:extLst>
                  <a:ext uri="{FF2B5EF4-FFF2-40B4-BE49-F238E27FC236}">
                    <a16:creationId xmlns:a16="http://schemas.microsoft.com/office/drawing/2014/main" id="{79DE580A-7281-864F-9AE7-2847FBDC69C5}"/>
                  </a:ext>
                </a:extLst>
              </p:cNvPr>
              <p:cNvSpPr/>
              <p:nvPr/>
            </p:nvSpPr>
            <p:spPr>
              <a:xfrm>
                <a:off x="1066800" y="152400"/>
                <a:ext cx="6976534" cy="86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3038A9-7B09-C24A-88CB-2C4567D79E7B}"/>
                  </a:ext>
                </a:extLst>
              </p:cNvPr>
              <p:cNvSpPr/>
              <p:nvPr/>
            </p:nvSpPr>
            <p:spPr>
              <a:xfrm>
                <a:off x="1051855" y="3334397"/>
                <a:ext cx="6976534" cy="86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4CC4439-5AB7-F74E-8948-7C49269CC3D5}"/>
                  </a:ext>
                </a:extLst>
              </p:cNvPr>
              <p:cNvSpPr/>
              <p:nvPr/>
            </p:nvSpPr>
            <p:spPr>
              <a:xfrm>
                <a:off x="1067682" y="6409266"/>
                <a:ext cx="6976534" cy="86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08EDCFA-DA9F-8F4E-BB02-E4F32288E95B}"/>
                  </a:ext>
                </a:extLst>
              </p:cNvPr>
              <p:cNvSpPr/>
              <p:nvPr/>
            </p:nvSpPr>
            <p:spPr>
              <a:xfrm>
                <a:off x="8051794" y="152399"/>
                <a:ext cx="45719" cy="6351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3083B63-831E-B742-9F66-D2A35E544BF7}"/>
                  </a:ext>
                </a:extLst>
              </p:cNvPr>
              <p:cNvSpPr/>
              <p:nvPr/>
            </p:nvSpPr>
            <p:spPr>
              <a:xfrm>
                <a:off x="6290045" y="143934"/>
                <a:ext cx="45719" cy="6351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6A4539B-FB13-C24A-8382-B907016D4EE5}"/>
                  </a:ext>
                </a:extLst>
              </p:cNvPr>
              <p:cNvSpPr/>
              <p:nvPr/>
            </p:nvSpPr>
            <p:spPr>
              <a:xfrm>
                <a:off x="4496469" y="152398"/>
                <a:ext cx="45719" cy="6324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D4AAAAA-B97D-C94A-8A8C-138C4EFBCF6A}"/>
                  </a:ext>
                </a:extLst>
              </p:cNvPr>
              <p:cNvSpPr/>
              <p:nvPr/>
            </p:nvSpPr>
            <p:spPr>
              <a:xfrm>
                <a:off x="2777091" y="152399"/>
                <a:ext cx="45719" cy="6351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88A41FB-C2F5-B243-A761-8A464486FB8B}"/>
                  </a:ext>
                </a:extLst>
              </p:cNvPr>
              <p:cNvSpPr/>
              <p:nvPr/>
            </p:nvSpPr>
            <p:spPr>
              <a:xfrm>
                <a:off x="1049359" y="152399"/>
                <a:ext cx="45719" cy="6351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ounded Rectangle 29">
              <a:extLst>
                <a:ext uri="{FF2B5EF4-FFF2-40B4-BE49-F238E27FC236}">
                  <a16:creationId xmlns:a16="http://schemas.microsoft.com/office/drawing/2014/main" id="{B62261B7-B9A3-014D-8A0A-F969FE7539DC}"/>
                </a:ext>
              </a:extLst>
            </p:cNvPr>
            <p:cNvSpPr/>
            <p:nvPr/>
          </p:nvSpPr>
          <p:spPr>
            <a:xfrm>
              <a:off x="0" y="3200400"/>
              <a:ext cx="91440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Dashboard C - Public Health Environment Monitoring</a:t>
              </a:r>
            </a:p>
          </p:txBody>
        </p:sp>
        <p:sp>
          <p:nvSpPr>
            <p:cNvPr id="31" name="Rounded Rectangle 30">
              <a:extLst>
                <a:ext uri="{FF2B5EF4-FFF2-40B4-BE49-F238E27FC236}">
                  <a16:creationId xmlns:a16="http://schemas.microsoft.com/office/drawing/2014/main" id="{DC670440-7EF7-664A-B271-CC168EFEE972}"/>
                </a:ext>
              </a:extLst>
            </p:cNvPr>
            <p:cNvSpPr/>
            <p:nvPr/>
          </p:nvSpPr>
          <p:spPr>
            <a:xfrm>
              <a:off x="0" y="6553200"/>
              <a:ext cx="91440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Dashboard D – To be configured</a:t>
              </a:r>
            </a:p>
          </p:txBody>
        </p:sp>
        <p:sp>
          <p:nvSpPr>
            <p:cNvPr id="32" name="Rectangle 31">
              <a:extLst>
                <a:ext uri="{FF2B5EF4-FFF2-40B4-BE49-F238E27FC236}">
                  <a16:creationId xmlns:a16="http://schemas.microsoft.com/office/drawing/2014/main" id="{A27EF076-37A6-174E-A8E2-9B2F424E97FE}"/>
                </a:ext>
              </a:extLst>
            </p:cNvPr>
            <p:cNvSpPr/>
            <p:nvPr/>
          </p:nvSpPr>
          <p:spPr>
            <a:xfrm>
              <a:off x="272022" y="4858534"/>
              <a:ext cx="1767600" cy="369332"/>
            </a:xfrm>
            <a:prstGeom prst="rect">
              <a:avLst/>
            </a:prstGeom>
          </p:spPr>
          <p:txBody>
            <a:bodyPr wrap="none">
              <a:spAutoFit/>
            </a:bodyPr>
            <a:lstStyle/>
            <a:p>
              <a:r>
                <a:rPr lang="en-US" b="1" dirty="0"/>
                <a:t>To be configured</a:t>
              </a:r>
              <a:endParaRPr lang="en-US" dirty="0"/>
            </a:p>
          </p:txBody>
        </p:sp>
        <p:sp>
          <p:nvSpPr>
            <p:cNvPr id="33" name="Rectangle 32">
              <a:extLst>
                <a:ext uri="{FF2B5EF4-FFF2-40B4-BE49-F238E27FC236}">
                  <a16:creationId xmlns:a16="http://schemas.microsoft.com/office/drawing/2014/main" id="{6368F789-9677-6240-B7DE-EB0BC4CCE3DD}"/>
                </a:ext>
              </a:extLst>
            </p:cNvPr>
            <p:cNvSpPr/>
            <p:nvPr/>
          </p:nvSpPr>
          <p:spPr>
            <a:xfrm>
              <a:off x="2524485" y="1600200"/>
              <a:ext cx="1767600" cy="369332"/>
            </a:xfrm>
            <a:prstGeom prst="rect">
              <a:avLst/>
            </a:prstGeom>
          </p:spPr>
          <p:txBody>
            <a:bodyPr wrap="none">
              <a:spAutoFit/>
            </a:bodyPr>
            <a:lstStyle/>
            <a:p>
              <a:r>
                <a:rPr lang="en-US" b="1" dirty="0"/>
                <a:t>To be configured</a:t>
              </a:r>
              <a:endParaRPr lang="en-US" dirty="0"/>
            </a:p>
          </p:txBody>
        </p:sp>
        <p:sp>
          <p:nvSpPr>
            <p:cNvPr id="34" name="Rectangle 33">
              <a:extLst>
                <a:ext uri="{FF2B5EF4-FFF2-40B4-BE49-F238E27FC236}">
                  <a16:creationId xmlns:a16="http://schemas.microsoft.com/office/drawing/2014/main" id="{C4B28F42-3DB0-9849-8A2C-9BFCAD0E0B8C}"/>
                </a:ext>
              </a:extLst>
            </p:cNvPr>
            <p:cNvSpPr/>
            <p:nvPr/>
          </p:nvSpPr>
          <p:spPr>
            <a:xfrm>
              <a:off x="4744878" y="1600200"/>
              <a:ext cx="1767600" cy="369332"/>
            </a:xfrm>
            <a:prstGeom prst="rect">
              <a:avLst/>
            </a:prstGeom>
          </p:spPr>
          <p:txBody>
            <a:bodyPr wrap="none">
              <a:spAutoFit/>
            </a:bodyPr>
            <a:lstStyle/>
            <a:p>
              <a:r>
                <a:rPr lang="en-US" b="1" dirty="0"/>
                <a:t>To be configured</a:t>
              </a:r>
              <a:endParaRPr lang="en-US" dirty="0"/>
            </a:p>
          </p:txBody>
        </p:sp>
        <p:sp>
          <p:nvSpPr>
            <p:cNvPr id="35" name="Rectangle 34">
              <a:extLst>
                <a:ext uri="{FF2B5EF4-FFF2-40B4-BE49-F238E27FC236}">
                  <a16:creationId xmlns:a16="http://schemas.microsoft.com/office/drawing/2014/main" id="{BFF9E440-9CBA-BD4A-AED9-F5314476CEA0}"/>
                </a:ext>
              </a:extLst>
            </p:cNvPr>
            <p:cNvSpPr/>
            <p:nvPr/>
          </p:nvSpPr>
          <p:spPr>
            <a:xfrm>
              <a:off x="7055902" y="4858534"/>
              <a:ext cx="1767600" cy="369332"/>
            </a:xfrm>
            <a:prstGeom prst="rect">
              <a:avLst/>
            </a:prstGeom>
          </p:spPr>
          <p:txBody>
            <a:bodyPr wrap="none">
              <a:spAutoFit/>
            </a:bodyPr>
            <a:lstStyle/>
            <a:p>
              <a:r>
                <a:rPr lang="en-US" b="1" dirty="0"/>
                <a:t>To be configured</a:t>
              </a:r>
              <a:endParaRPr lang="en-US" dirty="0"/>
            </a:p>
          </p:txBody>
        </p:sp>
      </p:grpSp>
    </p:spTree>
    <p:extLst>
      <p:ext uri="{BB962C8B-B14F-4D97-AF65-F5344CB8AC3E}">
        <p14:creationId xmlns:p14="http://schemas.microsoft.com/office/powerpoint/2010/main" val="34871779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A88F8-77DF-0C44-8BDC-193DA46625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1819" cy="6858000"/>
          </a:xfrm>
          <a:prstGeom prst="rect">
            <a:avLst/>
          </a:prstGeom>
          <a:ln>
            <a:solidFill>
              <a:schemeClr val="bg1"/>
            </a:solidFill>
          </a:ln>
        </p:spPr>
      </p:pic>
      <p:pic>
        <p:nvPicPr>
          <p:cNvPr id="3" name="Picture 2">
            <a:extLst>
              <a:ext uri="{FF2B5EF4-FFF2-40B4-BE49-F238E27FC236}">
                <a16:creationId xmlns:a16="http://schemas.microsoft.com/office/drawing/2014/main" id="{7AAE6BB6-7786-2244-81CE-8BB341BCBB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72200" y="838200"/>
            <a:ext cx="2648664" cy="16002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AA1CB54-ADCA-DD46-BDEC-37E670BA6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799" y="152400"/>
            <a:ext cx="3124201" cy="561275"/>
          </a:xfrm>
          <a:prstGeom prst="rect">
            <a:avLst/>
          </a:prstGeom>
        </p:spPr>
      </p:pic>
    </p:spTree>
    <p:extLst>
      <p:ext uri="{BB962C8B-B14F-4D97-AF65-F5344CB8AC3E}">
        <p14:creationId xmlns:p14="http://schemas.microsoft.com/office/powerpoint/2010/main" val="26269756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4801"/>
            <a:ext cx="7886700" cy="762000"/>
          </a:xfrm>
        </p:spPr>
        <p:txBody>
          <a:bodyPr>
            <a:noAutofit/>
          </a:bodyPr>
          <a:lstStyle/>
          <a:p>
            <a:pPr>
              <a:defRPr/>
            </a:pPr>
            <a:r>
              <a:rPr lang="en-US" sz="3200" b="1" dirty="0">
                <a:solidFill>
                  <a:schemeClr val="accent2">
                    <a:lumMod val="75000"/>
                  </a:schemeClr>
                </a:solidFill>
              </a:rPr>
              <a:t>IHIP Training &amp; Roll Out (proposed)</a:t>
            </a:r>
            <a:endParaRPr lang="en-IN" sz="3200" b="1" dirty="0">
              <a:solidFill>
                <a:schemeClr val="accent2">
                  <a:lumMod val="75000"/>
                </a:schemeClr>
              </a:solidFill>
            </a:endParaRPr>
          </a:p>
        </p:txBody>
      </p:sp>
      <p:graphicFrame>
        <p:nvGraphicFramePr>
          <p:cNvPr id="4" name="Content Placeholder 3"/>
          <p:cNvGraphicFramePr>
            <a:graphicFrameLocks noGrp="1"/>
          </p:cNvGraphicFramePr>
          <p:nvPr>
            <p:ph idx="1"/>
            <p:extLst/>
          </p:nvPr>
        </p:nvGraphicFramePr>
        <p:xfrm>
          <a:off x="457201" y="1066804"/>
          <a:ext cx="8153399" cy="5417866"/>
        </p:xfrm>
        <a:graphic>
          <a:graphicData uri="http://schemas.openxmlformats.org/drawingml/2006/table">
            <a:tbl>
              <a:tblPr firstRow="1" bandRow="1">
                <a:tableStyleId>{5C22544A-7EE6-4342-B048-85BDC9FD1C3A}</a:tableStyleId>
              </a:tblPr>
              <a:tblGrid>
                <a:gridCol w="3638913">
                  <a:extLst>
                    <a:ext uri="{9D8B030D-6E8A-4147-A177-3AD203B41FA5}">
                      <a16:colId xmlns:a16="http://schemas.microsoft.com/office/drawing/2014/main" val="20000"/>
                    </a:ext>
                  </a:extLst>
                </a:gridCol>
                <a:gridCol w="2257243">
                  <a:extLst>
                    <a:ext uri="{9D8B030D-6E8A-4147-A177-3AD203B41FA5}">
                      <a16:colId xmlns:a16="http://schemas.microsoft.com/office/drawing/2014/main" val="20001"/>
                    </a:ext>
                  </a:extLst>
                </a:gridCol>
                <a:gridCol w="2257243">
                  <a:extLst>
                    <a:ext uri="{9D8B030D-6E8A-4147-A177-3AD203B41FA5}">
                      <a16:colId xmlns:a16="http://schemas.microsoft.com/office/drawing/2014/main" val="20002"/>
                    </a:ext>
                  </a:extLst>
                </a:gridCol>
              </a:tblGrid>
              <a:tr h="646618">
                <a:tc>
                  <a:txBody>
                    <a:bodyPr/>
                    <a:lstStyle/>
                    <a:p>
                      <a:pPr algn="ctr"/>
                      <a:r>
                        <a:rPr lang="en-US" sz="1800" b="1" dirty="0"/>
                        <a:t>State</a:t>
                      </a:r>
                      <a:endParaRPr lang="en-IN"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t>Training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t>Roll</a:t>
                      </a:r>
                      <a:r>
                        <a:rPr lang="en-IN" sz="1800" b="1" baseline="0" dirty="0"/>
                        <a:t> Out</a:t>
                      </a:r>
                      <a:endParaRPr lang="en-IN"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6618">
                <a:tc>
                  <a:txBody>
                    <a:bodyPr/>
                    <a:lstStyle/>
                    <a:p>
                      <a:pPr algn="ctr"/>
                      <a:r>
                        <a:rPr lang="en-US" sz="1800" b="1" dirty="0"/>
                        <a:t>Karnataka</a:t>
                      </a:r>
                      <a:endParaRPr lang="en-IN"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a:endParaRPr lang="en-IN" sz="1800" b="1" dirty="0"/>
                    </a:p>
                    <a:p>
                      <a:pPr algn="ctr"/>
                      <a:endParaRPr lang="en-IN" sz="1800" b="1" dirty="0"/>
                    </a:p>
                    <a:p>
                      <a:pPr algn="ctr"/>
                      <a:endParaRPr lang="en-IN" sz="1800" b="1" dirty="0"/>
                    </a:p>
                    <a:p>
                      <a:pPr algn="ctr"/>
                      <a:r>
                        <a:rPr lang="en-IN" sz="1800" b="1" dirty="0"/>
                        <a:t>State &amp; District Completed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r>
                        <a:rPr lang="en-IN" sz="1800" b="1" dirty="0"/>
                        <a:t>Post 7</a:t>
                      </a:r>
                      <a:r>
                        <a:rPr lang="en-IN" sz="1800" b="1" baseline="30000" dirty="0"/>
                        <a:t>th</a:t>
                      </a:r>
                      <a:r>
                        <a:rPr lang="en-IN" sz="1800" b="1" dirty="0"/>
                        <a:t> November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6618">
                <a:tc>
                  <a:txBody>
                    <a:bodyPr/>
                    <a:lstStyle/>
                    <a:p>
                      <a:pPr algn="ctr"/>
                      <a:r>
                        <a:rPr lang="en-US" sz="1800" b="1" dirty="0"/>
                        <a:t>Himachal Pradesh</a:t>
                      </a:r>
                      <a:endParaRPr lang="en-IN"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IN"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IN"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6618">
                <a:tc>
                  <a:txBody>
                    <a:bodyPr/>
                    <a:lstStyle/>
                    <a:p>
                      <a:pPr algn="ctr"/>
                      <a:r>
                        <a:rPr lang="en-US" sz="1800" b="1" dirty="0"/>
                        <a:t>Andhra Pradesh</a:t>
                      </a:r>
                      <a:endParaRPr lang="en-IN"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IN"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IN"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6618">
                <a:tc>
                  <a:txBody>
                    <a:bodyPr/>
                    <a:lstStyle/>
                    <a:p>
                      <a:pPr algn="ctr"/>
                      <a:r>
                        <a:rPr lang="en-US" sz="1800" b="1" dirty="0"/>
                        <a:t>Odisha (17</a:t>
                      </a:r>
                      <a:r>
                        <a:rPr lang="en-US" sz="1800" b="1" baseline="0" dirty="0"/>
                        <a:t> districts)</a:t>
                      </a:r>
                      <a:endParaRPr lang="en-IN"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IN"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IN"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883870">
                <a:tc>
                  <a:txBody>
                    <a:bodyPr/>
                    <a:lstStyle/>
                    <a:p>
                      <a:pPr algn="ctr"/>
                      <a:r>
                        <a:rPr lang="en-US" sz="1800" b="1" dirty="0"/>
                        <a:t>Uttar Pradesh</a:t>
                      </a:r>
                      <a:endParaRPr lang="en-IN"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t>State</a:t>
                      </a:r>
                      <a:r>
                        <a:rPr lang="en-IN" sz="1800" b="1" baseline="0" dirty="0"/>
                        <a:t>  &amp; selected district Level Completed </a:t>
                      </a:r>
                      <a:endParaRPr lang="en-IN"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IN"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46618">
                <a:tc>
                  <a:txBody>
                    <a:bodyPr/>
                    <a:lstStyle/>
                    <a:p>
                      <a:pPr algn="ctr"/>
                      <a:r>
                        <a:rPr lang="en-IN" sz="1800" b="1" dirty="0"/>
                        <a:t>Telangana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t>State Level Completed</a:t>
                      </a:r>
                    </a:p>
                    <a:p>
                      <a:pPr algn="ctr"/>
                      <a:r>
                        <a:rPr lang="en-IN" sz="1800" b="1" dirty="0"/>
                        <a:t>District level started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IN"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646618">
                <a:tc>
                  <a:txBody>
                    <a:bodyPr/>
                    <a:lstStyle/>
                    <a:p>
                      <a:pPr algn="ctr"/>
                      <a:r>
                        <a:rPr lang="en-IN" sz="1800" b="1" dirty="0"/>
                        <a:t>Kerala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t>21</a:t>
                      </a:r>
                      <a:r>
                        <a:rPr lang="en-IN" sz="1800" b="1" baseline="30000" dirty="0"/>
                        <a:t>st</a:t>
                      </a:r>
                      <a:r>
                        <a:rPr lang="en-IN" sz="1800" b="1" dirty="0"/>
                        <a:t> -23</a:t>
                      </a:r>
                      <a:r>
                        <a:rPr lang="en-IN" sz="1800" b="1" baseline="30000" dirty="0"/>
                        <a:t>rd</a:t>
                      </a:r>
                      <a:r>
                        <a:rPr lang="en-IN" sz="1800" b="1" dirty="0"/>
                        <a:t> November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IN"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3020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71800"/>
            <a:ext cx="9144000" cy="707886"/>
          </a:xfrm>
          <a:prstGeom prst="rect">
            <a:avLst/>
          </a:prstGeom>
        </p:spPr>
        <p:txBody>
          <a:bodyPr wrap="square">
            <a:spAutoFit/>
          </a:bodyPr>
          <a:lstStyle/>
          <a:p>
            <a:pPr algn="ctr"/>
            <a:r>
              <a:rPr lang="en-US" sz="4000" b="1" dirty="0"/>
              <a:t>Thank you</a:t>
            </a:r>
          </a:p>
        </p:txBody>
      </p:sp>
      <p:sp>
        <p:nvSpPr>
          <p:cNvPr id="3" name="Rectangle 2">
            <a:extLst>
              <a:ext uri="{FF2B5EF4-FFF2-40B4-BE49-F238E27FC236}">
                <a16:creationId xmlns:a16="http://schemas.microsoft.com/office/drawing/2014/main" id="{DBD4DE32-AA62-3245-9A3B-B1EC145447E7}"/>
              </a:ext>
            </a:extLst>
          </p:cNvPr>
          <p:cNvSpPr/>
          <p:nvPr/>
        </p:nvSpPr>
        <p:spPr>
          <a:xfrm>
            <a:off x="0" y="4191000"/>
            <a:ext cx="9144000" cy="2077492"/>
          </a:xfrm>
          <a:prstGeom prst="rect">
            <a:avLst/>
          </a:prstGeom>
        </p:spPr>
        <p:txBody>
          <a:bodyPr wrap="square">
            <a:spAutoFit/>
          </a:bodyPr>
          <a:lstStyle/>
          <a:p>
            <a:pPr algn="ctr"/>
            <a:r>
              <a:rPr lang="en-US" sz="1100" i="1" dirty="0"/>
              <a:t>For further information</a:t>
            </a:r>
          </a:p>
          <a:p>
            <a:pPr algn="ctr"/>
            <a:endParaRPr lang="en-US" sz="1100" i="1" dirty="0"/>
          </a:p>
          <a:p>
            <a:pPr algn="ctr"/>
            <a:r>
              <a:rPr lang="en-US" sz="1200" dirty="0" err="1"/>
              <a:t>Dr</a:t>
            </a:r>
            <a:r>
              <a:rPr lang="en-US" sz="1200" dirty="0"/>
              <a:t> Ramesh Krishnamurthy, </a:t>
            </a:r>
            <a:r>
              <a:rPr lang="en-US" sz="1200" dirty="0">
                <a:hlinkClick r:id="rId3"/>
              </a:rPr>
              <a:t>KrishnamurthyR@who.int</a:t>
            </a:r>
            <a:endParaRPr lang="en-US" sz="1200" dirty="0"/>
          </a:p>
          <a:p>
            <a:pPr algn="ctr"/>
            <a:r>
              <a:rPr lang="en-US" sz="1200" dirty="0"/>
              <a:t>Senior Advisor,  Health Metrics and Measurement Cluster</a:t>
            </a:r>
          </a:p>
          <a:p>
            <a:pPr algn="ctr"/>
            <a:r>
              <a:rPr lang="en-US" sz="1200" dirty="0"/>
              <a:t>WHO Headquarters, Switzerland</a:t>
            </a:r>
          </a:p>
          <a:p>
            <a:pPr algn="ctr"/>
            <a:endParaRPr lang="en-US" sz="1200" dirty="0"/>
          </a:p>
          <a:p>
            <a:pPr algn="ctr"/>
            <a:endParaRPr lang="en-US" sz="1200" dirty="0"/>
          </a:p>
          <a:p>
            <a:pPr algn="ctr"/>
            <a:r>
              <a:rPr lang="en-US" sz="1200" dirty="0" err="1"/>
              <a:t>Dr</a:t>
            </a:r>
            <a:r>
              <a:rPr lang="en-US" sz="1200" dirty="0"/>
              <a:t> </a:t>
            </a:r>
            <a:r>
              <a:rPr lang="en-US" sz="1200" dirty="0" err="1"/>
              <a:t>Pavana</a:t>
            </a:r>
            <a:r>
              <a:rPr lang="en-US" sz="1200" dirty="0"/>
              <a:t> Murthy, </a:t>
            </a:r>
            <a:r>
              <a:rPr lang="en-US" sz="1200" dirty="0">
                <a:hlinkClick r:id="rId4"/>
              </a:rPr>
              <a:t>MurthyP@who.int</a:t>
            </a:r>
            <a:endParaRPr lang="en-US" sz="1200" dirty="0"/>
          </a:p>
          <a:p>
            <a:pPr algn="ctr"/>
            <a:r>
              <a:rPr lang="en-US" sz="1200" dirty="0"/>
              <a:t>National Professional Officer</a:t>
            </a:r>
          </a:p>
          <a:p>
            <a:pPr algn="ctr"/>
            <a:r>
              <a:rPr lang="en-US" sz="1200" dirty="0"/>
              <a:t>WHO Country Office, India</a:t>
            </a:r>
          </a:p>
          <a:p>
            <a:pPr algn="ctr"/>
            <a:endParaRPr lang="en-US" sz="1100" dirty="0"/>
          </a:p>
        </p:txBody>
      </p:sp>
    </p:spTree>
    <p:extLst>
      <p:ext uri="{BB962C8B-B14F-4D97-AF65-F5344CB8AC3E}">
        <p14:creationId xmlns:p14="http://schemas.microsoft.com/office/powerpoint/2010/main" val="170031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FD2E06-C9FC-AB4D-92D5-F3C2B0A380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BD03E4F-73F5-7048-BF74-9CCAD28EC92B}"/>
              </a:ext>
            </a:extLst>
          </p:cNvPr>
          <p:cNvSpPr txBox="1"/>
          <p:nvPr/>
        </p:nvSpPr>
        <p:spPr>
          <a:xfrm>
            <a:off x="2286000" y="6019800"/>
            <a:ext cx="4572000" cy="307777"/>
          </a:xfrm>
          <a:prstGeom prst="rect">
            <a:avLst/>
          </a:prstGeom>
          <a:solidFill>
            <a:srgbClr val="FFFF00">
              <a:alpha val="85000"/>
            </a:srgbClr>
          </a:solidFill>
          <a:ln>
            <a:solidFill>
              <a:schemeClr val="accent1"/>
            </a:solidFill>
          </a:ln>
        </p:spPr>
        <p:txBody>
          <a:bodyPr wrap="square" rtlCol="0">
            <a:spAutoFit/>
          </a:bodyPr>
          <a:lstStyle/>
          <a:p>
            <a:pPr algn="ctr"/>
            <a:r>
              <a:rPr lang="en-US" sz="1400" b="1" dirty="0">
                <a:solidFill>
                  <a:srgbClr val="0070C0"/>
                </a:solidFill>
              </a:rPr>
              <a:t>Access to Program Specific Health through IHIP)</a:t>
            </a:r>
          </a:p>
        </p:txBody>
      </p:sp>
    </p:spTree>
    <p:extLst>
      <p:ext uri="{BB962C8B-B14F-4D97-AF65-F5344CB8AC3E}">
        <p14:creationId xmlns:p14="http://schemas.microsoft.com/office/powerpoint/2010/main" val="31181305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7B7EE-CA0C-7B48-BC17-FC11544C06DF}"/>
              </a:ext>
            </a:extLst>
          </p:cNvPr>
          <p:cNvSpPr>
            <a:spLocks noGrp="1"/>
          </p:cNvSpPr>
          <p:nvPr>
            <p:ph type="title"/>
          </p:nvPr>
        </p:nvSpPr>
        <p:spPr/>
        <p:txBody>
          <a:bodyPr>
            <a:noAutofit/>
          </a:bodyPr>
          <a:lstStyle/>
          <a:p>
            <a:r>
              <a:rPr lang="en-US" sz="3200" dirty="0"/>
              <a:t>Geospatial Epidemiology and </a:t>
            </a:r>
            <a:br>
              <a:rPr lang="en-US" sz="3200" dirty="0"/>
            </a:br>
            <a:r>
              <a:rPr lang="en-US" sz="3200" dirty="0"/>
              <a:t>Health Surveillance </a:t>
            </a:r>
          </a:p>
        </p:txBody>
      </p:sp>
      <p:sp>
        <p:nvSpPr>
          <p:cNvPr id="3" name="Content Placeholder 2">
            <a:extLst>
              <a:ext uri="{FF2B5EF4-FFF2-40B4-BE49-F238E27FC236}">
                <a16:creationId xmlns:a16="http://schemas.microsoft.com/office/drawing/2014/main" id="{6FF9D810-C95D-2240-953A-1666BBDB6154}"/>
              </a:ext>
            </a:extLst>
          </p:cNvPr>
          <p:cNvSpPr>
            <a:spLocks noGrp="1"/>
          </p:cNvSpPr>
          <p:nvPr>
            <p:ph idx="1"/>
          </p:nvPr>
        </p:nvSpPr>
        <p:spPr/>
        <p:txBody>
          <a:bodyPr>
            <a:normAutofit/>
          </a:bodyPr>
          <a:lstStyle/>
          <a:p>
            <a:r>
              <a:rPr lang="en-US" b="1" dirty="0"/>
              <a:t>The IHIP platform will provide the</a:t>
            </a:r>
            <a:r>
              <a:rPr lang="en-US" dirty="0"/>
              <a:t> </a:t>
            </a:r>
            <a:r>
              <a:rPr lang="en-US" b="1" dirty="0"/>
              <a:t>ability</a:t>
            </a:r>
            <a:r>
              <a:rPr lang="en-US" dirty="0"/>
              <a:t> </a:t>
            </a:r>
            <a:r>
              <a:rPr lang="en-US" b="1" dirty="0"/>
              <a:t>to:</a:t>
            </a:r>
          </a:p>
          <a:p>
            <a:pPr lvl="1"/>
            <a:r>
              <a:rPr lang="en-US" dirty="0"/>
              <a:t>describe and analyze geographic variations in diseases in the context of demographic, environmental, behavioral, socioeconomic, genetic, and infectious risk factors</a:t>
            </a:r>
          </a:p>
          <a:p>
            <a:pPr lvl="1"/>
            <a:r>
              <a:rPr lang="en-US" dirty="0"/>
              <a:t>interpret geographic correlations of persons with their socioeconomic and demographics attributes</a:t>
            </a:r>
          </a:p>
          <a:p>
            <a:pPr lvl="1"/>
            <a:r>
              <a:rPr lang="en-US" dirty="0"/>
              <a:t>conduct public health surveillance in the context of </a:t>
            </a:r>
            <a:r>
              <a:rPr lang="en-US" b="1" dirty="0"/>
              <a:t>One Health</a:t>
            </a:r>
          </a:p>
        </p:txBody>
      </p:sp>
      <p:sp>
        <p:nvSpPr>
          <p:cNvPr id="4" name="Rectangle 3">
            <a:extLst>
              <a:ext uri="{FF2B5EF4-FFF2-40B4-BE49-F238E27FC236}">
                <a16:creationId xmlns:a16="http://schemas.microsoft.com/office/drawing/2014/main" id="{F1B28872-AE5A-A445-ABF9-F52F532D40FF}"/>
              </a:ext>
            </a:extLst>
          </p:cNvPr>
          <p:cNvSpPr/>
          <p:nvPr/>
        </p:nvSpPr>
        <p:spPr>
          <a:xfrm>
            <a:off x="0" y="771307"/>
            <a:ext cx="2209800" cy="646331"/>
          </a:xfrm>
          <a:prstGeom prst="rect">
            <a:avLst/>
          </a:prstGeom>
        </p:spPr>
        <p:txBody>
          <a:bodyPr wrap="square">
            <a:spAutoFit/>
          </a:bodyPr>
          <a:lstStyle/>
          <a:p>
            <a:pPr algn="ctr"/>
            <a:r>
              <a:rPr lang="en-US" dirty="0"/>
              <a:t>Key Feature of IHIP</a:t>
            </a:r>
            <a:br>
              <a:rPr lang="en-US" dirty="0"/>
            </a:br>
            <a:endParaRPr lang="en-US" dirty="0"/>
          </a:p>
        </p:txBody>
      </p:sp>
    </p:spTree>
    <p:extLst>
      <p:ext uri="{BB962C8B-B14F-4D97-AF65-F5344CB8AC3E}">
        <p14:creationId xmlns:p14="http://schemas.microsoft.com/office/powerpoint/2010/main" val="29616387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b="1" dirty="0"/>
              <a:t>Essential features </a:t>
            </a:r>
            <a:r>
              <a:rPr lang="en-US" sz="3600" dirty="0"/>
              <a:t>of IHIP-</a:t>
            </a:r>
            <a:r>
              <a:rPr lang="en-US" sz="3600" b="1" dirty="0"/>
              <a:t>IDSP </a:t>
            </a:r>
            <a:endParaRPr lang="en-US" sz="2800" b="1" dirty="0"/>
          </a:p>
        </p:txBody>
      </p:sp>
      <p:sp>
        <p:nvSpPr>
          <p:cNvPr id="4" name="Content Placeholder 2">
            <a:extLst>
              <a:ext uri="{FF2B5EF4-FFF2-40B4-BE49-F238E27FC236}">
                <a16:creationId xmlns:a16="http://schemas.microsoft.com/office/drawing/2014/main" id="{27454956-9AB8-5C43-8DAC-69141F94382F}"/>
              </a:ext>
            </a:extLst>
          </p:cNvPr>
          <p:cNvSpPr txBox="1">
            <a:spLocks/>
          </p:cNvSpPr>
          <p:nvPr/>
        </p:nvSpPr>
        <p:spPr>
          <a:xfrm>
            <a:off x="533400" y="1295400"/>
            <a:ext cx="7842504" cy="426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400" b="1" dirty="0"/>
              <a:t>Mandate- </a:t>
            </a:r>
            <a:r>
              <a:rPr lang="en-US" sz="2400" dirty="0"/>
              <a:t>Strengthening of disease surveillance system for epidemic prone diseases to detect and respond to disease outbreaks</a:t>
            </a:r>
          </a:p>
          <a:p>
            <a:r>
              <a:rPr lang="en-US" sz="2400" b="1" dirty="0"/>
              <a:t>IHIP is engineered for IDSP to:</a:t>
            </a:r>
          </a:p>
          <a:p>
            <a:pPr lvl="1"/>
            <a:r>
              <a:rPr lang="en-US" sz="2000" dirty="0"/>
              <a:t>Collect disaggregate public health surveillance data at all levels</a:t>
            </a:r>
          </a:p>
          <a:p>
            <a:pPr lvl="1"/>
            <a:r>
              <a:rPr lang="en-US" sz="2000" dirty="0"/>
              <a:t>Monitor more than 33+ health conditions</a:t>
            </a:r>
          </a:p>
          <a:p>
            <a:pPr lvl="1"/>
            <a:r>
              <a:rPr lang="en-US" sz="2000" dirty="0"/>
              <a:t>Link real-time case-based surveillance, clinical data, lab data, and public health emergency data in a single platform</a:t>
            </a:r>
          </a:p>
          <a:p>
            <a:pPr lvl="1"/>
            <a:r>
              <a:rPr lang="en-US" sz="2000" dirty="0"/>
              <a:t>Provide analysis on mobile and electronic devices</a:t>
            </a:r>
          </a:p>
          <a:p>
            <a:pPr lvl="1"/>
            <a:r>
              <a:rPr lang="en-US" sz="2000" dirty="0"/>
              <a:t>Integrate with other ongoing state-specific surveillance programs</a:t>
            </a:r>
          </a:p>
          <a:p>
            <a:pPr marL="514350" indent="-457200"/>
            <a:r>
              <a:rPr lang="en-US" sz="2400" b="1" dirty="0"/>
              <a:t>States own and control the IDSP data, stored at BSNL virtual cloud services</a:t>
            </a:r>
            <a:endParaRPr lang="en-US" sz="2400" dirty="0"/>
          </a:p>
        </p:txBody>
      </p:sp>
      <p:pic>
        <p:nvPicPr>
          <p:cNvPr id="6" name="Picture 1">
            <a:extLst>
              <a:ext uri="{FF2B5EF4-FFF2-40B4-BE49-F238E27FC236}">
                <a16:creationId xmlns:a16="http://schemas.microsoft.com/office/drawing/2014/main" id="{4EA0B817-FFCB-6140-BE38-52D0CE9D32F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32800" y="6146800"/>
            <a:ext cx="711200" cy="71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65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194709-C095-1C42-B97E-2EE8E10B7AA3}"/>
              </a:ext>
            </a:extLst>
          </p:cNvPr>
          <p:cNvPicPr>
            <a:picLocks noChangeAspect="1"/>
          </p:cNvPicPr>
          <p:nvPr/>
        </p:nvPicPr>
        <p:blipFill>
          <a:blip r:embed="rId2"/>
          <a:stretch>
            <a:fillRect/>
          </a:stretch>
        </p:blipFill>
        <p:spPr>
          <a:xfrm>
            <a:off x="533400" y="685800"/>
            <a:ext cx="4208195" cy="4009871"/>
          </a:xfrm>
          <a:prstGeom prst="rect">
            <a:avLst/>
          </a:prstGeom>
        </p:spPr>
      </p:pic>
      <p:pic>
        <p:nvPicPr>
          <p:cNvPr id="3" name="Picture 2">
            <a:extLst>
              <a:ext uri="{FF2B5EF4-FFF2-40B4-BE49-F238E27FC236}">
                <a16:creationId xmlns:a16="http://schemas.microsoft.com/office/drawing/2014/main" id="{88CBC83B-53EB-4544-BB68-9A799421F740}"/>
              </a:ext>
            </a:extLst>
          </p:cNvPr>
          <p:cNvPicPr>
            <a:picLocks noChangeAspect="1"/>
          </p:cNvPicPr>
          <p:nvPr/>
        </p:nvPicPr>
        <p:blipFill>
          <a:blip r:embed="rId3"/>
          <a:stretch>
            <a:fillRect/>
          </a:stretch>
        </p:blipFill>
        <p:spPr>
          <a:xfrm>
            <a:off x="5105400" y="304800"/>
            <a:ext cx="2895600" cy="5791200"/>
          </a:xfrm>
          <a:prstGeom prst="rect">
            <a:avLst/>
          </a:prstGeom>
        </p:spPr>
      </p:pic>
      <p:sp>
        <p:nvSpPr>
          <p:cNvPr id="4" name="Rectangle 13">
            <a:extLst>
              <a:ext uri="{FF2B5EF4-FFF2-40B4-BE49-F238E27FC236}">
                <a16:creationId xmlns:a16="http://schemas.microsoft.com/office/drawing/2014/main" id="{DB3200A7-46F1-5948-92C5-91AA0DF07F92}"/>
              </a:ext>
            </a:extLst>
          </p:cNvPr>
          <p:cNvSpPr>
            <a:spLocks noChangeArrowheads="1"/>
          </p:cNvSpPr>
          <p:nvPr/>
        </p:nvSpPr>
        <p:spPr bwMode="auto">
          <a:xfrm>
            <a:off x="10886" y="4648200"/>
            <a:ext cx="9133114" cy="1371600"/>
          </a:xfrm>
          <a:prstGeom prst="rect">
            <a:avLst/>
          </a:prstGeom>
          <a:solidFill>
            <a:srgbClr val="FFFF00"/>
          </a:solidFill>
          <a:ln w="9525">
            <a:noFill/>
            <a:miter lim="800000"/>
            <a:headEnd/>
            <a:tailEnd/>
          </a:ln>
        </p:spPr>
        <p:txBody>
          <a:bodyPr anchor="ctr"/>
          <a:lstStyle/>
          <a:p>
            <a:pPr algn="ctr" eaLnBrk="0" hangingPunct="0"/>
            <a:r>
              <a:rPr lang="en-US" sz="2400" b="1" dirty="0"/>
              <a:t>Integrated Health Surveillance Platform is designed </a:t>
            </a:r>
          </a:p>
          <a:p>
            <a:pPr algn="ctr" eaLnBrk="0" hangingPunct="0"/>
            <a:r>
              <a:rPr lang="en-US" sz="2400" b="1" dirty="0"/>
              <a:t>to obtain real-time information on ongoing public health issues </a:t>
            </a:r>
          </a:p>
          <a:p>
            <a:pPr algn="ctr" eaLnBrk="0" hangingPunct="0"/>
            <a:r>
              <a:rPr lang="en-US" sz="2400" b="1" dirty="0"/>
              <a:t>ahead of newspapers and media</a:t>
            </a:r>
            <a:endParaRPr lang="en-US" sz="2400" dirty="0">
              <a:solidFill>
                <a:srgbClr val="7F7F7F"/>
              </a:solidFill>
            </a:endParaRPr>
          </a:p>
        </p:txBody>
      </p:sp>
    </p:spTree>
    <p:extLst>
      <p:ext uri="{BB962C8B-B14F-4D97-AF65-F5344CB8AC3E}">
        <p14:creationId xmlns:p14="http://schemas.microsoft.com/office/powerpoint/2010/main" val="7198463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BC7711-00D2-484B-B167-D998F157919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84959" y="2209800"/>
            <a:ext cx="4114800" cy="3318387"/>
          </a:xfrm>
          <a:prstGeom prst="rect">
            <a:avLst/>
          </a:prstGeom>
        </p:spPr>
      </p:pic>
      <p:pic>
        <p:nvPicPr>
          <p:cNvPr id="5" name="Picture 4">
            <a:extLst>
              <a:ext uri="{FF2B5EF4-FFF2-40B4-BE49-F238E27FC236}">
                <a16:creationId xmlns:a16="http://schemas.microsoft.com/office/drawing/2014/main" id="{76B1A470-65CA-9746-B15E-6AD2C426FDC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856018" y="152400"/>
            <a:ext cx="3830782" cy="6061587"/>
          </a:xfrm>
          <a:prstGeom prst="rect">
            <a:avLst/>
          </a:prstGeom>
        </p:spPr>
      </p:pic>
      <p:pic>
        <p:nvPicPr>
          <p:cNvPr id="6" name="Picture 5">
            <a:extLst>
              <a:ext uri="{FF2B5EF4-FFF2-40B4-BE49-F238E27FC236}">
                <a16:creationId xmlns:a16="http://schemas.microsoft.com/office/drawing/2014/main" id="{29918BAD-C9D1-4B4F-A08F-F385E5CF4CA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97823" y="174171"/>
            <a:ext cx="4114800" cy="2895600"/>
          </a:xfrm>
          <a:prstGeom prst="rect">
            <a:avLst/>
          </a:prstGeom>
        </p:spPr>
      </p:pic>
      <p:sp>
        <p:nvSpPr>
          <p:cNvPr id="7" name="Rectangle 13">
            <a:extLst>
              <a:ext uri="{FF2B5EF4-FFF2-40B4-BE49-F238E27FC236}">
                <a16:creationId xmlns:a16="http://schemas.microsoft.com/office/drawing/2014/main" id="{262C96A2-2F93-5341-A759-09418C3F73E7}"/>
              </a:ext>
            </a:extLst>
          </p:cNvPr>
          <p:cNvSpPr>
            <a:spLocks noChangeArrowheads="1"/>
          </p:cNvSpPr>
          <p:nvPr/>
        </p:nvSpPr>
        <p:spPr bwMode="auto">
          <a:xfrm>
            <a:off x="-21771" y="4724400"/>
            <a:ext cx="9133114" cy="1371600"/>
          </a:xfrm>
          <a:prstGeom prst="rect">
            <a:avLst/>
          </a:prstGeom>
          <a:solidFill>
            <a:srgbClr val="FFFF00"/>
          </a:solidFill>
          <a:ln w="9525">
            <a:noFill/>
            <a:miter lim="800000"/>
            <a:headEnd/>
            <a:tailEnd/>
          </a:ln>
        </p:spPr>
        <p:txBody>
          <a:bodyPr anchor="ctr"/>
          <a:lstStyle/>
          <a:p>
            <a:pPr algn="ctr" eaLnBrk="0" hangingPunct="0"/>
            <a:r>
              <a:rPr lang="en-US" sz="2400" b="1" dirty="0"/>
              <a:t>Integrated Health Surveillance Platform is designed </a:t>
            </a:r>
          </a:p>
          <a:p>
            <a:pPr algn="ctr" eaLnBrk="0" hangingPunct="0"/>
            <a:r>
              <a:rPr lang="en-US" sz="2400" b="1" dirty="0"/>
              <a:t>to obtain real-time information on </a:t>
            </a:r>
          </a:p>
          <a:p>
            <a:pPr algn="ctr" eaLnBrk="0" hangingPunct="0"/>
            <a:r>
              <a:rPr lang="en-US" sz="2400" b="1" dirty="0"/>
              <a:t>environmental health issues, accidents, injuries and NCDs</a:t>
            </a:r>
            <a:endParaRPr lang="en-US" sz="2400" dirty="0">
              <a:solidFill>
                <a:srgbClr val="7F7F7F"/>
              </a:solidFill>
            </a:endParaRPr>
          </a:p>
        </p:txBody>
      </p:sp>
    </p:spTree>
    <p:extLst>
      <p:ext uri="{BB962C8B-B14F-4D97-AF65-F5344CB8AC3E}">
        <p14:creationId xmlns:p14="http://schemas.microsoft.com/office/powerpoint/2010/main" val="27659268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04E88543-4052-974D-801B-21CFD2136143}"/>
              </a:ext>
            </a:extLst>
          </p:cNvPr>
          <p:cNvSpPr>
            <a:spLocks noChangeArrowheads="1"/>
          </p:cNvSpPr>
          <p:nvPr/>
        </p:nvSpPr>
        <p:spPr bwMode="auto">
          <a:xfrm>
            <a:off x="0" y="2286000"/>
            <a:ext cx="9133114" cy="1706563"/>
          </a:xfrm>
          <a:prstGeom prst="rect">
            <a:avLst/>
          </a:prstGeom>
          <a:noFill/>
          <a:ln w="9525">
            <a:noFill/>
            <a:miter lim="800000"/>
            <a:headEnd/>
            <a:tailEnd/>
          </a:ln>
        </p:spPr>
        <p:txBody>
          <a:bodyPr anchor="ctr"/>
          <a:lstStyle/>
          <a:p>
            <a:pPr algn="ctr" eaLnBrk="0" hangingPunct="0"/>
            <a:r>
              <a:rPr lang="en-US" sz="3600" b="1" dirty="0"/>
              <a:t>Public Health Dataflow in </a:t>
            </a:r>
          </a:p>
          <a:p>
            <a:pPr algn="ctr" eaLnBrk="0" hangingPunct="0"/>
            <a:r>
              <a:rPr lang="en-US" sz="3600" b="1" dirty="0"/>
              <a:t>India’s Geographic Context</a:t>
            </a:r>
            <a:endParaRPr lang="en-US" sz="3600" dirty="0">
              <a:solidFill>
                <a:srgbClr val="7F7F7F"/>
              </a:solidFill>
            </a:endParaRPr>
          </a:p>
        </p:txBody>
      </p:sp>
    </p:spTree>
    <p:extLst>
      <p:ext uri="{BB962C8B-B14F-4D97-AF65-F5344CB8AC3E}">
        <p14:creationId xmlns:p14="http://schemas.microsoft.com/office/powerpoint/2010/main" val="32395736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8919</TotalTime>
  <Words>1151</Words>
  <Application>Microsoft Macintosh PowerPoint</Application>
  <PresentationFormat>On-screen Show (4:3)</PresentationFormat>
  <Paragraphs>281</Paragraphs>
  <Slides>36</Slides>
  <Notes>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3" baseType="lpstr">
      <vt:lpstr>ＭＳ Ｐゴシック</vt:lpstr>
      <vt:lpstr>ＭＳ Ｐゴシック</vt:lpstr>
      <vt:lpstr>Arial</vt:lpstr>
      <vt:lpstr>Calibri</vt:lpstr>
      <vt:lpstr>Cordia New</vt:lpstr>
      <vt:lpstr>Office Theme</vt:lpstr>
      <vt:lpstr>Visio</vt:lpstr>
      <vt:lpstr>    Integrated Health Information Platform and its adoption to  Integrated Disease Surveillance Programme       Prepared for NHM Best Practices Summit, Kaziranga, Assam National Centre for Disease Control Integrated Disease Surveillance Program New Delhi, India | 31 October 2018 </vt:lpstr>
      <vt:lpstr>PowerPoint Presentation</vt:lpstr>
      <vt:lpstr>Parallel Electronic Surveillance Systems</vt:lpstr>
      <vt:lpstr>PowerPoint Presentation</vt:lpstr>
      <vt:lpstr>Geospatial Epidemiology and  Health Surveillance </vt:lpstr>
      <vt:lpstr>Essential features of IHIP-IDSP </vt:lpstr>
      <vt:lpstr>PowerPoint Presentation</vt:lpstr>
      <vt:lpstr>PowerPoint Presentation</vt:lpstr>
      <vt:lpstr>PowerPoint Presentation</vt:lpstr>
      <vt:lpstr>State (36 States/UTs)</vt:lpstr>
      <vt:lpstr>PowerPoint Presentation</vt:lpstr>
      <vt:lpstr>PowerPoint Presentation</vt:lpstr>
      <vt:lpstr>PowerPoint Presentation</vt:lpstr>
      <vt:lpstr>PowerPoint Presentation</vt:lpstr>
      <vt:lpstr>India’s Integrated Health Information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IHIP Training &amp; Roll Out (proposed)</vt:lpstr>
      <vt:lpstr>PowerPoint Presentation</vt:lpstr>
    </vt:vector>
  </TitlesOfParts>
  <Company>World Health Organization</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Achieving Sustainable  Health Workforce in Sri Lanka  Phase 1 Mission Brief 6 April 2017    Presentation prepared for Debriefing Meeting on Sri Lanka’s NHWA and Health Workforce Registry  Ministry of Health, Colombo – Thursday, 6 April 2017</dc:title>
  <dc:subject>Health Workforce Registry, Health Labour Market Analysis, Sri Lanka</dc:subject>
  <dc:creator>Ramesh S. Krishnamurthy</dc:creator>
  <dc:description>Technical Mission, Phase 1 / April 1-7, 2017 / Colombo, Sri Lanka_x000d__x000d_Note: This presentation contains briefing slides related to Mission Objective 2 (National Health Workforce Registry only)</dc:description>
  <cp:lastModifiedBy>KRISHNAMURTHY, Ramesha Saligrama</cp:lastModifiedBy>
  <cp:revision>1844</cp:revision>
  <cp:lastPrinted>2017-05-07T18:48:56Z</cp:lastPrinted>
  <dcterms:created xsi:type="dcterms:W3CDTF">2013-10-10T07:47:06Z</dcterms:created>
  <dcterms:modified xsi:type="dcterms:W3CDTF">2018-10-31T08:41:24Z</dcterms:modified>
</cp:coreProperties>
</file>