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drawings/drawing2.xml" ContentType="application/vnd.openxmlformats-officedocument.drawingml.chartshapes+xml"/>
  <Override PartName="/ppt/notesSlides/notesSlide1.xml" ContentType="application/vnd.openxmlformats-officedocument.presentationml.notesSlide+xml"/>
  <Override PartName="/ppt/charts/chart6.xml" ContentType="application/vnd.openxmlformats-officedocument.drawingml.chart+xml"/>
  <Override PartName="/ppt/drawings/drawing3.xml" ContentType="application/vnd.openxmlformats-officedocument.drawingml.chartshapes+xml"/>
  <Override PartName="/ppt/charts/chart7.xml" ContentType="application/vnd.openxmlformats-officedocument.drawingml.chart+xml"/>
  <Override PartName="/ppt/drawings/drawing4.xml" ContentType="application/vnd.openxmlformats-officedocument.drawingml.chartshapes+xml"/>
  <Override PartName="/ppt/charts/chart8.xml" ContentType="application/vnd.openxmlformats-officedocument.drawingml.chart+xml"/>
  <Override PartName="/ppt/drawings/drawing5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  <p:sldMasterId id="2147483672" r:id="rId3"/>
  </p:sldMasterIdLst>
  <p:notesMasterIdLst>
    <p:notesMasterId r:id="rId20"/>
  </p:notesMasterIdLst>
  <p:sldIdLst>
    <p:sldId id="256" r:id="rId4"/>
    <p:sldId id="257" r:id="rId5"/>
    <p:sldId id="263" r:id="rId6"/>
    <p:sldId id="264" r:id="rId7"/>
    <p:sldId id="265" r:id="rId8"/>
    <p:sldId id="268" r:id="rId9"/>
    <p:sldId id="269" r:id="rId10"/>
    <p:sldId id="271" r:id="rId11"/>
    <p:sldId id="272" r:id="rId12"/>
    <p:sldId id="273" r:id="rId13"/>
    <p:sldId id="275" r:id="rId14"/>
    <p:sldId id="276" r:id="rId15"/>
    <p:sldId id="277" r:id="rId16"/>
    <p:sldId id="281" r:id="rId17"/>
    <p:sldId id="280" r:id="rId18"/>
    <p:sldId id="282" r:id="rId19"/>
  </p:sldIdLst>
  <p:sldSz cx="10287000" cy="7772400"/>
  <p:notesSz cx="6858000" cy="9144000"/>
  <p:defaultTextStyle>
    <a:defPPr>
      <a:defRPr lang="en-US"/>
    </a:defPPr>
    <a:lvl1pPr marL="0" algn="l" defTabSz="10319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15950" algn="l" defTabSz="10319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31900" algn="l" defTabSz="10319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47851" algn="l" defTabSz="10319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63801" algn="l" defTabSz="10319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79751" algn="l" defTabSz="10319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95701" algn="l" defTabSz="10319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611651" algn="l" defTabSz="10319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127602" algn="l" defTabSz="10319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>
          <p15:clr>
            <a:srgbClr val="A4A3A4"/>
          </p15:clr>
        </p15:guide>
        <p15:guide id="2" pos="32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1434" y="72"/>
      </p:cViewPr>
      <p:guideLst>
        <p:guide orient="horz" pos="2448"/>
        <p:guide pos="32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Book1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Book1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Macintosh%20HD:Users:shailendrakumar:Desktop:Haryana:NUHM:hmisnfhsdataforharyananpccpresentation:HMIS.xlsx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Macintosh%20HD:Users:shailendrakumar:Desktop:Haryana:NUHM:hmisnfhsdataforharyananpccpresentation:HMIS.xlsx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Macintosh%20HD:Users:shailendrakumar:Desktop:Haryana:NUHM:hmisnfhsdataforharyananpccpresentation:HMI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654866859591269"/>
          <c:y val="4.1853875408431086E-2"/>
          <c:w val="0.83211230006505599"/>
          <c:h val="0.7623413144785473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All expenditure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All expenditure</c:v>
                </c:pt>
                <c:pt idx="1">
                  <c:v>At Public Facilities</c:v>
                </c:pt>
                <c:pt idx="2">
                  <c:v>At Private Facilities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25478</c:v>
                </c:pt>
                <c:pt idx="1">
                  <c:v>12098</c:v>
                </c:pt>
                <c:pt idx="2">
                  <c:v>28480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262-4EFB-93FD-DC9E400BA559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At Public Facilities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5.3438107335599234E-2"/>
                  <c:y val="-3.214141819072735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A262-4EFB-93FD-DC9E400BA559}"/>
                </c:ext>
              </c:extLst>
            </c:dLbl>
            <c:dLbl>
              <c:idx val="1"/>
              <c:layout>
                <c:manualLayout>
                  <c:x val="1.8860508471388027E-2"/>
                  <c:y val="3.214141819072675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A262-4EFB-93FD-DC9E400BA559}"/>
                </c:ext>
              </c:extLst>
            </c:dLbl>
            <c:dLbl>
              <c:idx val="2"/>
              <c:layout>
                <c:manualLayout>
                  <c:x val="7.229861580698739E-2"/>
                  <c:y val="2.249899273350867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986245194530552"/>
                      <c:h val="7.922859584014123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A262-4EFB-93FD-DC9E400BA55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All expenditure</c:v>
                </c:pt>
                <c:pt idx="1">
                  <c:v>At Public Facilities</c:v>
                </c:pt>
                <c:pt idx="2">
                  <c:v>At Private Facilities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21985</c:v>
                </c:pt>
                <c:pt idx="1">
                  <c:v>7189</c:v>
                </c:pt>
                <c:pt idx="2">
                  <c:v>28958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262-4EFB-93FD-DC9E400BA559}"/>
            </c:ext>
          </c:extLst>
        </c:ser>
        <c:ser>
          <c:idx val="2"/>
          <c:order val="2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All expenditure</c:v>
                </c:pt>
                <c:pt idx="1">
                  <c:v>At Public Facilities</c:v>
                </c:pt>
                <c:pt idx="2">
                  <c:v>At Private Facilities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262-4EFB-93FD-DC9E400BA5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186351616"/>
        <c:axId val="-1186357600"/>
      </c:barChart>
      <c:catAx>
        <c:axId val="-1186351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186357600"/>
        <c:crosses val="autoZero"/>
        <c:auto val="1"/>
        <c:lblAlgn val="ctr"/>
        <c:lblOffset val="100"/>
        <c:noMultiLvlLbl val="0"/>
      </c:catAx>
      <c:valAx>
        <c:axId val="-11863576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1863516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988024934383202"/>
          <c:y val="4.3634891383257941E-2"/>
          <c:w val="0.80738165541807272"/>
          <c:h val="0.7805969732506841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Haryana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At Public Facilities</c:v>
                </c:pt>
                <c:pt idx="1">
                  <c:v>At Private Facilities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12701</c:v>
                </c:pt>
                <c:pt idx="1">
                  <c:v>23460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8E-4A71-8238-12527739D50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India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At Public Facilities</c:v>
                </c:pt>
                <c:pt idx="1">
                  <c:v>At Private Facilities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9620</c:v>
                </c:pt>
                <c:pt idx="1">
                  <c:v>18919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B8E-4A71-8238-12527739D5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186345088"/>
        <c:axId val="-1186353248"/>
      </c:barChart>
      <c:catAx>
        <c:axId val="-1186345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186353248"/>
        <c:crosses val="autoZero"/>
        <c:auto val="1"/>
        <c:lblAlgn val="ctr"/>
        <c:lblOffset val="100"/>
        <c:noMultiLvlLbl val="0"/>
      </c:catAx>
      <c:valAx>
        <c:axId val="-1186353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1863450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2977268466441697"/>
          <c:y val="0.91518093482995488"/>
          <c:w val="0.47497844019497565"/>
          <c:h val="8.127296587926509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No. of  Special Outreach Camps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Sheet1!$D$3</c:f>
              <c:strCache>
                <c:ptCount val="1"/>
                <c:pt idx="0">
                  <c:v>No. of Camps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Sheet1!$C$4:$C$7</c:f>
              <c:strCache>
                <c:ptCount val="4"/>
                <c:pt idx="0">
                  <c:v>Dec</c:v>
                </c:pt>
                <c:pt idx="1">
                  <c:v>17-Jan</c:v>
                </c:pt>
                <c:pt idx="2">
                  <c:v>17-Feb</c:v>
                </c:pt>
                <c:pt idx="3">
                  <c:v>17-Mar</c:v>
                </c:pt>
              </c:strCache>
            </c:strRef>
          </c:cat>
          <c:val>
            <c:numRef>
              <c:f>Sheet1!$D$4:$D$7</c:f>
              <c:numCache>
                <c:formatCode>General</c:formatCode>
                <c:ptCount val="4"/>
                <c:pt idx="0">
                  <c:v>43</c:v>
                </c:pt>
                <c:pt idx="1">
                  <c:v>48</c:v>
                </c:pt>
                <c:pt idx="2">
                  <c:v>123</c:v>
                </c:pt>
                <c:pt idx="3">
                  <c:v>136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77E-4EC6-BE35-A8515A0B3C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1490155184"/>
        <c:axId val="-1490168784"/>
        <c:axId val="0"/>
      </c:bar3DChart>
      <c:catAx>
        <c:axId val="-14901551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-1490168784"/>
        <c:crosses val="autoZero"/>
        <c:auto val="1"/>
        <c:lblAlgn val="ctr"/>
        <c:lblOffset val="100"/>
        <c:noMultiLvlLbl val="0"/>
      </c:catAx>
      <c:valAx>
        <c:axId val="-14901687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14901551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6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296322356868512"/>
          <c:y val="0.11725940575636086"/>
          <c:w val="0.7670907094060051"/>
          <c:h val="0.765553380529520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Sheet1!$F$3</c:f>
              <c:strCache>
                <c:ptCount val="1"/>
                <c:pt idx="0">
                  <c:v>Total OPD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Sheet1!$E$4:$E$7</c:f>
              <c:strCache>
                <c:ptCount val="4"/>
                <c:pt idx="0">
                  <c:v>Dec</c:v>
                </c:pt>
                <c:pt idx="1">
                  <c:v>17-Jan</c:v>
                </c:pt>
                <c:pt idx="2">
                  <c:v>17-Feb</c:v>
                </c:pt>
                <c:pt idx="3">
                  <c:v>17-Mar</c:v>
                </c:pt>
              </c:strCache>
            </c:strRef>
          </c:cat>
          <c:val>
            <c:numRef>
              <c:f>Sheet1!$F$4:$F$7</c:f>
              <c:numCache>
                <c:formatCode>General</c:formatCode>
                <c:ptCount val="4"/>
                <c:pt idx="0">
                  <c:v>3945</c:v>
                </c:pt>
                <c:pt idx="1">
                  <c:v>6219</c:v>
                </c:pt>
                <c:pt idx="2">
                  <c:v>16604</c:v>
                </c:pt>
                <c:pt idx="3">
                  <c:v>18768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7F3-457E-B220-58EEDFCEC5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490164976"/>
        <c:axId val="-1490163888"/>
      </c:barChart>
      <c:catAx>
        <c:axId val="-14901649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1490163888"/>
        <c:crosses val="autoZero"/>
        <c:auto val="1"/>
        <c:lblAlgn val="ctr"/>
        <c:lblOffset val="100"/>
        <c:noMultiLvlLbl val="0"/>
      </c:catAx>
      <c:valAx>
        <c:axId val="-14901638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1490164976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en-IN"/>
            </a:pPr>
            <a:r>
              <a:rPr lang="en-IN" sz="1800" b="1" i="0" baseline="0"/>
              <a:t>OPD Attendance</a:t>
            </a:r>
            <a:endParaRPr lang="en-US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3927944553805774"/>
          <c:y val="0.11418800068221333"/>
          <c:w val="0.83207472112860892"/>
          <c:h val="0.75635777846225383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Pt>
            <c:idx val="1"/>
            <c:invertIfNegative val="0"/>
            <c:bubble3D val="0"/>
            <c:spPr>
              <a:solidFill>
                <a:srgbClr val="CC3300"/>
              </a:solidFill>
            </c:spPr>
            <c:extLst>
              <c:ext xmlns:c16="http://schemas.microsoft.com/office/drawing/2014/chart" uri="{C3380CC4-5D6E-409C-BE32-E72D297353CC}">
                <c16:uniqueId val="{00000001-20EC-4685-87EC-2CBE3592588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IN"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trendline>
            <c:trendlineType val="linear"/>
            <c:dispRSqr val="0"/>
            <c:dispEq val="0"/>
          </c:trendline>
          <c:cat>
            <c:strRef>
              <c:f>Section1!$B$27:$C$27</c:f>
              <c:strCache>
                <c:ptCount val="2"/>
                <c:pt idx="0">
                  <c:v>2015-2016</c:v>
                </c:pt>
                <c:pt idx="1">
                  <c:v>2016-2017</c:v>
                </c:pt>
              </c:strCache>
            </c:strRef>
          </c:cat>
          <c:val>
            <c:numRef>
              <c:f>Section1!$B$28:$C$28</c:f>
              <c:numCache>
                <c:formatCode>General</c:formatCode>
                <c:ptCount val="2"/>
                <c:pt idx="0">
                  <c:v>2253534.0000000005</c:v>
                </c:pt>
                <c:pt idx="1">
                  <c:v>2780381.0000000005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0EC-4685-87EC-2CBE359258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947170064"/>
        <c:axId val="-1947159728"/>
      </c:barChart>
      <c:catAx>
        <c:axId val="-194717006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lang="en-IN"/>
            </a:pPr>
            <a:endParaRPr lang="en-US"/>
          </a:p>
        </c:txPr>
        <c:crossAx val="-1947159728"/>
        <c:crosses val="autoZero"/>
        <c:auto val="1"/>
        <c:lblAlgn val="ctr"/>
        <c:lblOffset val="100"/>
        <c:noMultiLvlLbl val="0"/>
      </c:catAx>
      <c:valAx>
        <c:axId val="-1947159728"/>
        <c:scaling>
          <c:orientation val="minMax"/>
          <c:min val="0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lang="en-IN" sz="1050"/>
            </a:pPr>
            <a:endParaRPr lang="en-US"/>
          </a:p>
        </c:txPr>
        <c:crossAx val="-194717006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IN" sz="1800" b="1"/>
              <a:t>Total New ANC Registration</a:t>
            </a:r>
            <a:endParaRPr lang="en-US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rgbClr val="CC3300"/>
              </a:solidFill>
            </c:spPr>
            <c:extLst>
              <c:ext xmlns:c16="http://schemas.microsoft.com/office/drawing/2014/chart" uri="{C3380CC4-5D6E-409C-BE32-E72D297353CC}">
                <c16:uniqueId val="{00000001-2D56-48E0-B979-483EE5F97914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trendline>
            <c:trendlineType val="linear"/>
            <c:dispRSqr val="0"/>
            <c:dispEq val="0"/>
          </c:trendline>
          <c:cat>
            <c:strRef>
              <c:f>Section1!$B$1:$C$1</c:f>
              <c:strCache>
                <c:ptCount val="2"/>
                <c:pt idx="0">
                  <c:v>2015-2016</c:v>
                </c:pt>
                <c:pt idx="1">
                  <c:v>2016-2017</c:v>
                </c:pt>
              </c:strCache>
            </c:strRef>
          </c:cat>
          <c:val>
            <c:numRef>
              <c:f>Section1!$B$2:$C$2</c:f>
              <c:numCache>
                <c:formatCode>General</c:formatCode>
                <c:ptCount val="2"/>
                <c:pt idx="0">
                  <c:v>49176</c:v>
                </c:pt>
                <c:pt idx="1">
                  <c:v>113101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D56-48E0-B979-483EE5F979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186359776"/>
        <c:axId val="-1186352704"/>
      </c:barChart>
      <c:catAx>
        <c:axId val="-118635977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-1186352704"/>
        <c:crosses val="autoZero"/>
        <c:auto val="1"/>
        <c:lblAlgn val="ctr"/>
        <c:lblOffset val="100"/>
        <c:noMultiLvlLbl val="0"/>
      </c:catAx>
      <c:valAx>
        <c:axId val="-1186352704"/>
        <c:scaling>
          <c:orientation val="minMax"/>
          <c:min val="0"/>
        </c:scaling>
        <c:delete val="0"/>
        <c:axPos val="l"/>
        <c:numFmt formatCode="General" sourceLinked="1"/>
        <c:majorTickMark val="none"/>
        <c:minorTickMark val="none"/>
        <c:tickLblPos val="nextTo"/>
        <c:crossAx val="-118635977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IN" sz="1800" b="1"/>
              <a:t>No. of Pregnant</a:t>
            </a:r>
            <a:r>
              <a:rPr lang="en-IN" sz="1800" b="1" baseline="0"/>
              <a:t> Women Received 3 ANC</a:t>
            </a:r>
            <a:endParaRPr lang="en-IN" sz="1800" b="1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Pt>
            <c:idx val="1"/>
            <c:invertIfNegative val="0"/>
            <c:bubble3D val="0"/>
            <c:spPr>
              <a:solidFill>
                <a:srgbClr val="CC3300"/>
              </a:solidFill>
            </c:spPr>
            <c:extLst>
              <c:ext xmlns:c16="http://schemas.microsoft.com/office/drawing/2014/chart" uri="{C3380CC4-5D6E-409C-BE32-E72D297353CC}">
                <c16:uniqueId val="{00000001-B244-412D-AD70-A84FC9A6CC7F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trendline>
            <c:trendlineType val="linear"/>
            <c:dispRSqr val="0"/>
            <c:dispEq val="0"/>
          </c:trendline>
          <c:cat>
            <c:strRef>
              <c:f>Section1!$B$17:$C$17</c:f>
              <c:strCache>
                <c:ptCount val="2"/>
                <c:pt idx="0">
                  <c:v>2015-2016</c:v>
                </c:pt>
                <c:pt idx="1">
                  <c:v>2016-2017</c:v>
                </c:pt>
              </c:strCache>
            </c:strRef>
          </c:cat>
          <c:val>
            <c:numRef>
              <c:f>Section1!$B$18:$C$18</c:f>
              <c:numCache>
                <c:formatCode>General</c:formatCode>
                <c:ptCount val="2"/>
                <c:pt idx="0">
                  <c:v>40218</c:v>
                </c:pt>
                <c:pt idx="1">
                  <c:v>68565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244-412D-AD70-A84FC9A6CC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186354336"/>
        <c:axId val="-1186346176"/>
      </c:barChart>
      <c:catAx>
        <c:axId val="-118635433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-1186346176"/>
        <c:crosses val="autoZero"/>
        <c:auto val="1"/>
        <c:lblAlgn val="ctr"/>
        <c:lblOffset val="100"/>
        <c:noMultiLvlLbl val="0"/>
      </c:catAx>
      <c:valAx>
        <c:axId val="-1186346176"/>
        <c:scaling>
          <c:orientation val="minMax"/>
          <c:min val="0"/>
        </c:scaling>
        <c:delete val="0"/>
        <c:axPos val="l"/>
        <c:numFmt formatCode="General" sourceLinked="1"/>
        <c:majorTickMark val="none"/>
        <c:minorTickMark val="none"/>
        <c:tickLblPos val="nextTo"/>
        <c:crossAx val="-118635433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IN" sz="1800" b="1" i="0" baseline="0"/>
              <a:t>No. of Infants Vaccinated for Measles 1st Dose</a:t>
            </a:r>
            <a:endParaRPr lang="en-US" sz="1800" b="1" i="0" baseline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Pt>
            <c:idx val="1"/>
            <c:invertIfNegative val="0"/>
            <c:bubble3D val="0"/>
            <c:spPr>
              <a:solidFill>
                <a:srgbClr val="CC3300"/>
              </a:solidFill>
            </c:spPr>
            <c:extLst>
              <c:ext xmlns:c16="http://schemas.microsoft.com/office/drawing/2014/chart" uri="{C3380CC4-5D6E-409C-BE32-E72D297353CC}">
                <c16:uniqueId val="{00000001-98E6-4ED5-AEB2-AFE278F57A5B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trendline>
            <c:trendlineType val="linear"/>
            <c:dispRSqr val="0"/>
            <c:dispEq val="0"/>
          </c:trendline>
          <c:cat>
            <c:strRef>
              <c:f>Section1!$B$13:$C$13</c:f>
              <c:strCache>
                <c:ptCount val="2"/>
                <c:pt idx="0">
                  <c:v>2015-2016</c:v>
                </c:pt>
                <c:pt idx="1">
                  <c:v>2016-2017</c:v>
                </c:pt>
              </c:strCache>
            </c:strRef>
          </c:cat>
          <c:val>
            <c:numRef>
              <c:f>Section1!$B$14:$C$14</c:f>
              <c:numCache>
                <c:formatCode>General</c:formatCode>
                <c:ptCount val="2"/>
                <c:pt idx="0">
                  <c:v>46710</c:v>
                </c:pt>
                <c:pt idx="1">
                  <c:v>91011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8E6-4ED5-AEB2-AFE278F57A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186353792"/>
        <c:axId val="-1186345632"/>
      </c:barChart>
      <c:catAx>
        <c:axId val="-118635379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-1186345632"/>
        <c:crosses val="autoZero"/>
        <c:auto val="1"/>
        <c:lblAlgn val="ctr"/>
        <c:lblOffset val="100"/>
        <c:noMultiLvlLbl val="0"/>
      </c:catAx>
      <c:valAx>
        <c:axId val="-1186345632"/>
        <c:scaling>
          <c:orientation val="minMax"/>
          <c:min val="0"/>
        </c:scaling>
        <c:delete val="0"/>
        <c:axPos val="l"/>
        <c:numFmt formatCode="General" sourceLinked="1"/>
        <c:majorTickMark val="none"/>
        <c:minorTickMark val="none"/>
        <c:tickLblPos val="nextTo"/>
        <c:crossAx val="-118635379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5A2EB5-9374-40B6-97C9-60CCDDA9EA17}" type="doc">
      <dgm:prSet loTypeId="urn:microsoft.com/office/officeart/2005/8/layout/radial4" loCatId="relationship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18D12B6E-A265-4541-88CF-448E6EC6AA6B}">
      <dgm:prSet custT="1"/>
      <dgm:spPr/>
      <dgm:t>
        <a:bodyPr/>
        <a:lstStyle/>
        <a:p>
          <a:pPr rtl="0"/>
          <a:r>
            <a:rPr lang="en-US" sz="1800" b="1" dirty="0" smtClean="0"/>
            <a:t>SPECIAL OUTREACH CAMPS</a:t>
          </a:r>
          <a:endParaRPr lang="en-US" sz="1800" b="1" dirty="0"/>
        </a:p>
      </dgm:t>
    </dgm:pt>
    <dgm:pt modelId="{1F580AB5-5F32-4177-8383-8E01A3CFD56C}" type="parTrans" cxnId="{D370A5FF-9590-47F6-9187-9AD7DDBB89BD}">
      <dgm:prSet/>
      <dgm:spPr/>
      <dgm:t>
        <a:bodyPr/>
        <a:lstStyle/>
        <a:p>
          <a:endParaRPr lang="en-US"/>
        </a:p>
      </dgm:t>
    </dgm:pt>
    <dgm:pt modelId="{5F6AB373-7BEC-4305-B14E-5856FB58B0FF}" type="sibTrans" cxnId="{D370A5FF-9590-47F6-9187-9AD7DDBB89BD}">
      <dgm:prSet/>
      <dgm:spPr/>
      <dgm:t>
        <a:bodyPr/>
        <a:lstStyle/>
        <a:p>
          <a:endParaRPr lang="en-US"/>
        </a:p>
      </dgm:t>
    </dgm:pt>
    <dgm:pt modelId="{29752A90-3698-47CB-B0F4-191411E36320}">
      <dgm:prSet custT="1"/>
      <dgm:spPr>
        <a:solidFill>
          <a:srgbClr val="E9541F">
            <a:alpha val="90000"/>
          </a:srgbClr>
        </a:solidFill>
      </dgm:spPr>
      <dgm:t>
        <a:bodyPr/>
        <a:lstStyle/>
        <a:p>
          <a:pPr rtl="0"/>
          <a:r>
            <a:rPr lang="en-US" sz="1800" b="1" dirty="0" smtClean="0"/>
            <a:t>Provide quality health care  with provision of Specialists services: </a:t>
          </a:r>
        </a:p>
      </dgm:t>
    </dgm:pt>
    <dgm:pt modelId="{208A9185-2838-4D5D-9C1B-7AAF3364AB34}" type="parTrans" cxnId="{365A6422-6BB1-424E-9604-2318CA2F2D14}">
      <dgm:prSet/>
      <dgm:spPr/>
      <dgm:t>
        <a:bodyPr/>
        <a:lstStyle/>
        <a:p>
          <a:endParaRPr lang="en-US" sz="1800" b="1"/>
        </a:p>
      </dgm:t>
    </dgm:pt>
    <dgm:pt modelId="{9B85C54E-18B9-43A0-9FDE-4CA1E1D9DC8A}" type="sibTrans" cxnId="{365A6422-6BB1-424E-9604-2318CA2F2D14}">
      <dgm:prSet/>
      <dgm:spPr/>
      <dgm:t>
        <a:bodyPr/>
        <a:lstStyle/>
        <a:p>
          <a:endParaRPr lang="en-US"/>
        </a:p>
      </dgm:t>
    </dgm:pt>
    <dgm:pt modelId="{062D1137-8C60-42E4-AFDC-E9F55D9EB488}">
      <dgm:prSet custT="1"/>
      <dgm:spPr>
        <a:solidFill>
          <a:srgbClr val="E9541F">
            <a:alpha val="92000"/>
          </a:srgbClr>
        </a:solidFill>
      </dgm:spPr>
      <dgm:t>
        <a:bodyPr/>
        <a:lstStyle/>
        <a:p>
          <a:pPr rtl="0"/>
          <a:r>
            <a:rPr lang="en-US" sz="1800" b="1" dirty="0" smtClean="0"/>
            <a:t>Provide free medicines</a:t>
          </a:r>
          <a:endParaRPr lang="en-US" sz="1800" b="1" dirty="0"/>
        </a:p>
      </dgm:t>
    </dgm:pt>
    <dgm:pt modelId="{80F76D70-BA54-4A69-920C-9E05AE1D7BA8}" type="parTrans" cxnId="{8C5D5E74-75C1-419B-91A1-24CE99E61EFC}">
      <dgm:prSet/>
      <dgm:spPr/>
      <dgm:t>
        <a:bodyPr/>
        <a:lstStyle/>
        <a:p>
          <a:endParaRPr lang="en-US" sz="1800" b="1" dirty="0"/>
        </a:p>
      </dgm:t>
    </dgm:pt>
    <dgm:pt modelId="{D9997000-B377-4ACC-8413-8A235AB0AD79}" type="sibTrans" cxnId="{8C5D5E74-75C1-419B-91A1-24CE99E61EFC}">
      <dgm:prSet/>
      <dgm:spPr/>
      <dgm:t>
        <a:bodyPr/>
        <a:lstStyle/>
        <a:p>
          <a:endParaRPr lang="en-US"/>
        </a:p>
      </dgm:t>
    </dgm:pt>
    <dgm:pt modelId="{779B5452-E08B-4AC6-B25C-2CDC63F588C8}">
      <dgm:prSet custT="1"/>
      <dgm:spPr>
        <a:solidFill>
          <a:srgbClr val="E9541F">
            <a:alpha val="92000"/>
          </a:srgbClr>
        </a:solidFill>
      </dgm:spPr>
      <dgm:t>
        <a:bodyPr/>
        <a:lstStyle/>
        <a:p>
          <a:pPr rtl="0"/>
          <a:r>
            <a:rPr lang="en-US" sz="1800" b="1" dirty="0" smtClean="0"/>
            <a:t>Free  lab diagnostics (</a:t>
          </a:r>
          <a:r>
            <a:rPr lang="en-US" sz="1800" b="1" dirty="0" err="1" smtClean="0"/>
            <a:t>Hb,Blood</a:t>
          </a:r>
          <a:r>
            <a:rPr lang="en-US" sz="1800" b="1" dirty="0" smtClean="0"/>
            <a:t> group and RH </a:t>
          </a:r>
          <a:r>
            <a:rPr lang="en-US" sz="1800" b="1" dirty="0" err="1" smtClean="0"/>
            <a:t>factor,HIV,Syphilis,HBsAg</a:t>
          </a:r>
          <a:r>
            <a:rPr lang="en-US" sz="1800" b="1" dirty="0" smtClean="0"/>
            <a:t> </a:t>
          </a:r>
          <a:endParaRPr lang="en-US" sz="1800" b="1" dirty="0"/>
        </a:p>
      </dgm:t>
    </dgm:pt>
    <dgm:pt modelId="{F2BD9593-7768-482D-82BB-6527ABB40298}" type="parTrans" cxnId="{82CB3297-C9BD-4D94-9446-DB3B31B88A98}">
      <dgm:prSet/>
      <dgm:spPr/>
      <dgm:t>
        <a:bodyPr/>
        <a:lstStyle/>
        <a:p>
          <a:endParaRPr lang="en-US" sz="1800" b="1" dirty="0"/>
        </a:p>
      </dgm:t>
    </dgm:pt>
    <dgm:pt modelId="{912B5041-4220-4640-B5CE-995BDBB81ECF}" type="sibTrans" cxnId="{82CB3297-C9BD-4D94-9446-DB3B31B88A98}">
      <dgm:prSet/>
      <dgm:spPr/>
      <dgm:t>
        <a:bodyPr/>
        <a:lstStyle/>
        <a:p>
          <a:endParaRPr lang="en-US"/>
        </a:p>
      </dgm:t>
    </dgm:pt>
    <dgm:pt modelId="{E960ABF0-4B1D-47C2-BF5E-C2B0C6DE70CF}">
      <dgm:prSet custT="1"/>
      <dgm:spPr>
        <a:solidFill>
          <a:srgbClr val="E9541F">
            <a:alpha val="90000"/>
          </a:srgbClr>
        </a:solidFill>
      </dgm:spPr>
      <dgm:t>
        <a:bodyPr/>
        <a:lstStyle/>
        <a:p>
          <a:pPr rtl="0"/>
          <a:r>
            <a:rPr lang="en-US" sz="1800" b="1" dirty="0" smtClean="0"/>
            <a:t>Improved Health Seeking Behavior</a:t>
          </a:r>
          <a:endParaRPr lang="en-US" sz="1800" b="1" dirty="0"/>
        </a:p>
      </dgm:t>
    </dgm:pt>
    <dgm:pt modelId="{A9DEE605-E4DC-45F4-8708-072BB51818E7}" type="parTrans" cxnId="{AC7092DC-ACFD-4E22-82DB-C1872A5EC738}">
      <dgm:prSet/>
      <dgm:spPr/>
      <dgm:t>
        <a:bodyPr/>
        <a:lstStyle/>
        <a:p>
          <a:endParaRPr lang="en-US" sz="1800" b="1" dirty="0"/>
        </a:p>
      </dgm:t>
    </dgm:pt>
    <dgm:pt modelId="{2621CC82-4D7F-461D-8131-9D2BC4265BB0}" type="sibTrans" cxnId="{AC7092DC-ACFD-4E22-82DB-C1872A5EC738}">
      <dgm:prSet/>
      <dgm:spPr/>
      <dgm:t>
        <a:bodyPr/>
        <a:lstStyle/>
        <a:p>
          <a:endParaRPr lang="en-US"/>
        </a:p>
      </dgm:t>
    </dgm:pt>
    <dgm:pt modelId="{737C261F-7595-4800-96D7-A218BD196D73}">
      <dgm:prSet/>
      <dgm:spPr/>
      <dgm:t>
        <a:bodyPr/>
        <a:lstStyle/>
        <a:p>
          <a:endParaRPr lang="en-US" dirty="0"/>
        </a:p>
      </dgm:t>
    </dgm:pt>
    <dgm:pt modelId="{AC5373CD-8F92-40CE-B35C-F749ECB73B55}" type="parTrans" cxnId="{5D6B01E7-9794-45DD-A5FF-BB5783E12A56}">
      <dgm:prSet/>
      <dgm:spPr/>
      <dgm:t>
        <a:bodyPr/>
        <a:lstStyle/>
        <a:p>
          <a:endParaRPr lang="en-US"/>
        </a:p>
      </dgm:t>
    </dgm:pt>
    <dgm:pt modelId="{F3485969-337D-4430-872B-9708E974957C}" type="sibTrans" cxnId="{5D6B01E7-9794-45DD-A5FF-BB5783E12A56}">
      <dgm:prSet/>
      <dgm:spPr/>
      <dgm:t>
        <a:bodyPr/>
        <a:lstStyle/>
        <a:p>
          <a:endParaRPr lang="en-US"/>
        </a:p>
      </dgm:t>
    </dgm:pt>
    <dgm:pt modelId="{E3EF1825-217B-425C-8FE1-CC8325E2F68F}" type="pres">
      <dgm:prSet presAssocID="{2F5A2EB5-9374-40B6-97C9-60CCDDA9EA1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8A061C7-A9DA-42A6-A467-BB4E928428C0}" type="pres">
      <dgm:prSet presAssocID="{18D12B6E-A265-4541-88CF-448E6EC6AA6B}" presName="centerShape" presStyleLbl="node0" presStyleIdx="0" presStyleCnt="1" custScaleY="67211" custLinFactNeighborX="531" custLinFactNeighborY="-5130"/>
      <dgm:spPr/>
      <dgm:t>
        <a:bodyPr/>
        <a:lstStyle/>
        <a:p>
          <a:endParaRPr lang="en-US"/>
        </a:p>
      </dgm:t>
    </dgm:pt>
    <dgm:pt modelId="{F8BC0282-E500-47D4-A030-C049023EE607}" type="pres">
      <dgm:prSet presAssocID="{208A9185-2838-4D5D-9C1B-7AAF3364AB34}" presName="parTrans" presStyleLbl="bgSibTrans2D1" presStyleIdx="0" presStyleCnt="4"/>
      <dgm:spPr/>
      <dgm:t>
        <a:bodyPr/>
        <a:lstStyle/>
        <a:p>
          <a:endParaRPr lang="en-US"/>
        </a:p>
      </dgm:t>
    </dgm:pt>
    <dgm:pt modelId="{2701C7DB-2ED9-420E-B050-16F83BD65621}" type="pres">
      <dgm:prSet presAssocID="{29752A90-3698-47CB-B0F4-191411E36320}" presName="node" presStyleLbl="node1" presStyleIdx="0" presStyleCnt="4" custScaleX="137023" custScaleY="70738" custRadScaleRad="128222" custRadScaleInc="101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F903CD-5A28-45AF-BCCF-DA3FC71D3C97}" type="pres">
      <dgm:prSet presAssocID="{80F76D70-BA54-4A69-920C-9E05AE1D7BA8}" presName="parTrans" presStyleLbl="bgSibTrans2D1" presStyleIdx="1" presStyleCnt="4"/>
      <dgm:spPr/>
      <dgm:t>
        <a:bodyPr/>
        <a:lstStyle/>
        <a:p>
          <a:endParaRPr lang="en-US"/>
        </a:p>
      </dgm:t>
    </dgm:pt>
    <dgm:pt modelId="{25FA3AAA-791D-4928-87F9-5FBC12992083}" type="pres">
      <dgm:prSet presAssocID="{062D1137-8C60-42E4-AFDC-E9F55D9EB488}" presName="node" presStyleLbl="node1" presStyleIdx="1" presStyleCnt="4" custScaleX="129393" custScaleY="58469" custRadScaleRad="124770" custRadScaleInc="-326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56E858-7A3C-4E22-A77E-287F2D89FEB1}" type="pres">
      <dgm:prSet presAssocID="{F2BD9593-7768-482D-82BB-6527ABB40298}" presName="parTrans" presStyleLbl="bgSibTrans2D1" presStyleIdx="2" presStyleCnt="4"/>
      <dgm:spPr/>
      <dgm:t>
        <a:bodyPr/>
        <a:lstStyle/>
        <a:p>
          <a:endParaRPr lang="en-US"/>
        </a:p>
      </dgm:t>
    </dgm:pt>
    <dgm:pt modelId="{144C42B2-2579-48E5-8A74-8A2DB68AD0EB}" type="pres">
      <dgm:prSet presAssocID="{779B5452-E08B-4AC6-B25C-2CDC63F588C8}" presName="node" presStyleLbl="node1" presStyleIdx="2" presStyleCnt="4" custScaleX="147202" custScaleY="65763" custRadScaleRad="101774" custRadScaleInc="-49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5FF3A6-D7A9-4211-A163-27CD92433C0D}" type="pres">
      <dgm:prSet presAssocID="{A9DEE605-E4DC-45F4-8708-072BB51818E7}" presName="parTrans" presStyleLbl="bgSibTrans2D1" presStyleIdx="3" presStyleCnt="4"/>
      <dgm:spPr/>
      <dgm:t>
        <a:bodyPr/>
        <a:lstStyle/>
        <a:p>
          <a:endParaRPr lang="en-US"/>
        </a:p>
      </dgm:t>
    </dgm:pt>
    <dgm:pt modelId="{B2B360A5-A18C-43E9-8839-7469F74B8203}" type="pres">
      <dgm:prSet presAssocID="{E960ABF0-4B1D-47C2-BF5E-C2B0C6DE70CF}" presName="node" presStyleLbl="node1" presStyleIdx="3" presStyleCnt="4" custScaleX="126963" custScaleY="53583" custRadScaleRad="120150" custRadScaleInc="-113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3B93ED9-E47E-4773-B79A-1DB1A142295D}" type="presOf" srcId="{E960ABF0-4B1D-47C2-BF5E-C2B0C6DE70CF}" destId="{B2B360A5-A18C-43E9-8839-7469F74B8203}" srcOrd="0" destOrd="0" presId="urn:microsoft.com/office/officeart/2005/8/layout/radial4"/>
    <dgm:cxn modelId="{51D3D647-0044-4B5E-B97D-E2839247DCA9}" type="presOf" srcId="{208A9185-2838-4D5D-9C1B-7AAF3364AB34}" destId="{F8BC0282-E500-47D4-A030-C049023EE607}" srcOrd="0" destOrd="0" presId="urn:microsoft.com/office/officeart/2005/8/layout/radial4"/>
    <dgm:cxn modelId="{BB55234C-FC40-40E3-8074-FCE524473F73}" type="presOf" srcId="{F2BD9593-7768-482D-82BB-6527ABB40298}" destId="{1856E858-7A3C-4E22-A77E-287F2D89FEB1}" srcOrd="0" destOrd="0" presId="urn:microsoft.com/office/officeart/2005/8/layout/radial4"/>
    <dgm:cxn modelId="{982FE57B-70D6-448D-9D3D-1B1D23EEE8C0}" type="presOf" srcId="{779B5452-E08B-4AC6-B25C-2CDC63F588C8}" destId="{144C42B2-2579-48E5-8A74-8A2DB68AD0EB}" srcOrd="0" destOrd="0" presId="urn:microsoft.com/office/officeart/2005/8/layout/radial4"/>
    <dgm:cxn modelId="{0472C3EF-14A6-4BEB-8A45-C2FFF0D5118F}" type="presOf" srcId="{A9DEE605-E4DC-45F4-8708-072BB51818E7}" destId="{085FF3A6-D7A9-4211-A163-27CD92433C0D}" srcOrd="0" destOrd="0" presId="urn:microsoft.com/office/officeart/2005/8/layout/radial4"/>
    <dgm:cxn modelId="{D370A5FF-9590-47F6-9187-9AD7DDBB89BD}" srcId="{2F5A2EB5-9374-40B6-97C9-60CCDDA9EA17}" destId="{18D12B6E-A265-4541-88CF-448E6EC6AA6B}" srcOrd="0" destOrd="0" parTransId="{1F580AB5-5F32-4177-8383-8E01A3CFD56C}" sibTransId="{5F6AB373-7BEC-4305-B14E-5856FB58B0FF}"/>
    <dgm:cxn modelId="{365A6422-6BB1-424E-9604-2318CA2F2D14}" srcId="{18D12B6E-A265-4541-88CF-448E6EC6AA6B}" destId="{29752A90-3698-47CB-B0F4-191411E36320}" srcOrd="0" destOrd="0" parTransId="{208A9185-2838-4D5D-9C1B-7AAF3364AB34}" sibTransId="{9B85C54E-18B9-43A0-9FDE-4CA1E1D9DC8A}"/>
    <dgm:cxn modelId="{DC114381-03C9-44DA-8F7B-6A03E3836FF9}" type="presOf" srcId="{80F76D70-BA54-4A69-920C-9E05AE1D7BA8}" destId="{66F903CD-5A28-45AF-BCCF-DA3FC71D3C97}" srcOrd="0" destOrd="0" presId="urn:microsoft.com/office/officeart/2005/8/layout/radial4"/>
    <dgm:cxn modelId="{C87C44BD-1736-4A29-949B-745255CA37C3}" type="presOf" srcId="{18D12B6E-A265-4541-88CF-448E6EC6AA6B}" destId="{08A061C7-A9DA-42A6-A467-BB4E928428C0}" srcOrd="0" destOrd="0" presId="urn:microsoft.com/office/officeart/2005/8/layout/radial4"/>
    <dgm:cxn modelId="{660C18C6-F47F-4220-A0C8-632E5F11CE6D}" type="presOf" srcId="{062D1137-8C60-42E4-AFDC-E9F55D9EB488}" destId="{25FA3AAA-791D-4928-87F9-5FBC12992083}" srcOrd="0" destOrd="0" presId="urn:microsoft.com/office/officeart/2005/8/layout/radial4"/>
    <dgm:cxn modelId="{D06B416C-1AE3-40B1-B95D-90AD847EF2E5}" type="presOf" srcId="{29752A90-3698-47CB-B0F4-191411E36320}" destId="{2701C7DB-2ED9-420E-B050-16F83BD65621}" srcOrd="0" destOrd="0" presId="urn:microsoft.com/office/officeart/2005/8/layout/radial4"/>
    <dgm:cxn modelId="{AC7092DC-ACFD-4E22-82DB-C1872A5EC738}" srcId="{18D12B6E-A265-4541-88CF-448E6EC6AA6B}" destId="{E960ABF0-4B1D-47C2-BF5E-C2B0C6DE70CF}" srcOrd="3" destOrd="0" parTransId="{A9DEE605-E4DC-45F4-8708-072BB51818E7}" sibTransId="{2621CC82-4D7F-461D-8131-9D2BC4265BB0}"/>
    <dgm:cxn modelId="{82CB3297-C9BD-4D94-9446-DB3B31B88A98}" srcId="{18D12B6E-A265-4541-88CF-448E6EC6AA6B}" destId="{779B5452-E08B-4AC6-B25C-2CDC63F588C8}" srcOrd="2" destOrd="0" parTransId="{F2BD9593-7768-482D-82BB-6527ABB40298}" sibTransId="{912B5041-4220-4640-B5CE-995BDBB81ECF}"/>
    <dgm:cxn modelId="{8C5D5E74-75C1-419B-91A1-24CE99E61EFC}" srcId="{18D12B6E-A265-4541-88CF-448E6EC6AA6B}" destId="{062D1137-8C60-42E4-AFDC-E9F55D9EB488}" srcOrd="1" destOrd="0" parTransId="{80F76D70-BA54-4A69-920C-9E05AE1D7BA8}" sibTransId="{D9997000-B377-4ACC-8413-8A235AB0AD79}"/>
    <dgm:cxn modelId="{D6BFDFE7-2C43-499D-81E8-C911D1F9BA9C}" type="presOf" srcId="{2F5A2EB5-9374-40B6-97C9-60CCDDA9EA17}" destId="{E3EF1825-217B-425C-8FE1-CC8325E2F68F}" srcOrd="0" destOrd="0" presId="urn:microsoft.com/office/officeart/2005/8/layout/radial4"/>
    <dgm:cxn modelId="{5D6B01E7-9794-45DD-A5FF-BB5783E12A56}" srcId="{2F5A2EB5-9374-40B6-97C9-60CCDDA9EA17}" destId="{737C261F-7595-4800-96D7-A218BD196D73}" srcOrd="1" destOrd="0" parTransId="{AC5373CD-8F92-40CE-B35C-F749ECB73B55}" sibTransId="{F3485969-337D-4430-872B-9708E974957C}"/>
    <dgm:cxn modelId="{E5068E27-085D-473C-852F-8DF177B813C5}" type="presParOf" srcId="{E3EF1825-217B-425C-8FE1-CC8325E2F68F}" destId="{08A061C7-A9DA-42A6-A467-BB4E928428C0}" srcOrd="0" destOrd="0" presId="urn:microsoft.com/office/officeart/2005/8/layout/radial4"/>
    <dgm:cxn modelId="{6C4809B5-4045-4CA2-9BAB-5A8B61D3CC55}" type="presParOf" srcId="{E3EF1825-217B-425C-8FE1-CC8325E2F68F}" destId="{F8BC0282-E500-47D4-A030-C049023EE607}" srcOrd="1" destOrd="0" presId="urn:microsoft.com/office/officeart/2005/8/layout/radial4"/>
    <dgm:cxn modelId="{E6A55095-F8EA-4253-A741-310C9E87001D}" type="presParOf" srcId="{E3EF1825-217B-425C-8FE1-CC8325E2F68F}" destId="{2701C7DB-2ED9-420E-B050-16F83BD65621}" srcOrd="2" destOrd="0" presId="urn:microsoft.com/office/officeart/2005/8/layout/radial4"/>
    <dgm:cxn modelId="{10AC0271-4BFD-4A06-90C5-5B1951FEDA4E}" type="presParOf" srcId="{E3EF1825-217B-425C-8FE1-CC8325E2F68F}" destId="{66F903CD-5A28-45AF-BCCF-DA3FC71D3C97}" srcOrd="3" destOrd="0" presId="urn:microsoft.com/office/officeart/2005/8/layout/radial4"/>
    <dgm:cxn modelId="{9AD26DC9-0A10-4171-AC37-421163972A16}" type="presParOf" srcId="{E3EF1825-217B-425C-8FE1-CC8325E2F68F}" destId="{25FA3AAA-791D-4928-87F9-5FBC12992083}" srcOrd="4" destOrd="0" presId="urn:microsoft.com/office/officeart/2005/8/layout/radial4"/>
    <dgm:cxn modelId="{8768F4A0-A3D6-4653-B6F2-EC9EFCBAD8E1}" type="presParOf" srcId="{E3EF1825-217B-425C-8FE1-CC8325E2F68F}" destId="{1856E858-7A3C-4E22-A77E-287F2D89FEB1}" srcOrd="5" destOrd="0" presId="urn:microsoft.com/office/officeart/2005/8/layout/radial4"/>
    <dgm:cxn modelId="{68ADFBC7-1E32-42C0-B492-0066F9C08229}" type="presParOf" srcId="{E3EF1825-217B-425C-8FE1-CC8325E2F68F}" destId="{144C42B2-2579-48E5-8A74-8A2DB68AD0EB}" srcOrd="6" destOrd="0" presId="urn:microsoft.com/office/officeart/2005/8/layout/radial4"/>
    <dgm:cxn modelId="{071137ED-2AE7-485A-B7BB-944097BEA24B}" type="presParOf" srcId="{E3EF1825-217B-425C-8FE1-CC8325E2F68F}" destId="{085FF3A6-D7A9-4211-A163-27CD92433C0D}" srcOrd="7" destOrd="0" presId="urn:microsoft.com/office/officeart/2005/8/layout/radial4"/>
    <dgm:cxn modelId="{DB8DE6B2-5963-42DA-BD35-ACCD1BB99C1E}" type="presParOf" srcId="{E3EF1825-217B-425C-8FE1-CC8325E2F68F}" destId="{B2B360A5-A18C-43E9-8839-7469F74B8203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1F3AA1A-097C-48D7-8E57-F1BBF74AF6B4}" type="doc">
      <dgm:prSet loTypeId="urn:microsoft.com/office/officeart/2005/8/layout/process1" loCatId="process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46A7C890-C954-4D2A-BFE9-1CA3FFF07CFE}">
      <dgm:prSet custT="1"/>
      <dgm:spPr>
        <a:solidFill>
          <a:srgbClr val="FF0000"/>
        </a:solidFill>
      </dgm:spPr>
      <dgm:t>
        <a:bodyPr/>
        <a:lstStyle/>
        <a:p>
          <a:pPr algn="just" rtl="0"/>
          <a:r>
            <a:rPr lang="en-US" sz="1600" b="1" dirty="0" smtClean="0"/>
            <a:t> </a:t>
          </a:r>
          <a:r>
            <a:rPr lang="en-US" sz="2000" b="1" dirty="0" smtClean="0"/>
            <a:t>Finding venue for the camp </a:t>
          </a:r>
          <a:endParaRPr lang="en-US" sz="2000" b="1" dirty="0"/>
        </a:p>
      </dgm:t>
    </dgm:pt>
    <dgm:pt modelId="{1E4C8660-94F5-44BE-9660-435CD7E4D791}" type="parTrans" cxnId="{53AA2456-C9B8-4AA8-B181-06F44D9D98EF}">
      <dgm:prSet/>
      <dgm:spPr/>
      <dgm:t>
        <a:bodyPr/>
        <a:lstStyle/>
        <a:p>
          <a:endParaRPr lang="en-US"/>
        </a:p>
      </dgm:t>
    </dgm:pt>
    <dgm:pt modelId="{C8343238-249B-48AB-8541-171B5A4020B7}" type="sibTrans" cxnId="{53AA2456-C9B8-4AA8-B181-06F44D9D98EF}">
      <dgm:prSet/>
      <dgm:spPr/>
      <dgm:t>
        <a:bodyPr/>
        <a:lstStyle/>
        <a:p>
          <a:endParaRPr lang="en-US"/>
        </a:p>
      </dgm:t>
    </dgm:pt>
    <dgm:pt modelId="{1B21B5D0-524B-436C-9350-E1B6267653E5}">
      <dgm:prSet custT="1"/>
      <dgm:spPr>
        <a:solidFill>
          <a:srgbClr val="FF0000"/>
        </a:solidFill>
      </dgm:spPr>
      <dgm:t>
        <a:bodyPr/>
        <a:lstStyle/>
        <a:p>
          <a:pPr algn="just" rtl="0"/>
          <a:r>
            <a:rPr lang="en-US" sz="2000" b="1" dirty="0" smtClean="0"/>
            <a:t>Mobilizing the slum dwellers at the camp site.</a:t>
          </a:r>
          <a:endParaRPr lang="en-US" sz="2000" b="1" dirty="0"/>
        </a:p>
      </dgm:t>
    </dgm:pt>
    <dgm:pt modelId="{5C43339A-3B22-4051-AE04-FA8261BD7136}" type="parTrans" cxnId="{44A5990D-AFA0-4011-85C6-AABF1E896618}">
      <dgm:prSet/>
      <dgm:spPr/>
      <dgm:t>
        <a:bodyPr/>
        <a:lstStyle/>
        <a:p>
          <a:endParaRPr lang="en-US"/>
        </a:p>
      </dgm:t>
    </dgm:pt>
    <dgm:pt modelId="{D356429B-6986-4118-8F37-EA88D82C27C6}" type="sibTrans" cxnId="{44A5990D-AFA0-4011-85C6-AABF1E896618}">
      <dgm:prSet/>
      <dgm:spPr/>
      <dgm:t>
        <a:bodyPr/>
        <a:lstStyle/>
        <a:p>
          <a:endParaRPr lang="en-US"/>
        </a:p>
      </dgm:t>
    </dgm:pt>
    <dgm:pt modelId="{B5810DAD-7FDF-4921-8B18-BB858F2FC9AF}">
      <dgm:prSet custT="1"/>
      <dgm:spPr>
        <a:solidFill>
          <a:srgbClr val="FF0000"/>
        </a:solidFill>
      </dgm:spPr>
      <dgm:t>
        <a:bodyPr/>
        <a:lstStyle/>
        <a:p>
          <a:pPr algn="l" rtl="0"/>
          <a:r>
            <a:rPr lang="en-US" sz="2800" b="1" i="1" u="sng" dirty="0" smtClean="0"/>
            <a:t>Problem Statement</a:t>
          </a:r>
          <a:endParaRPr lang="en-US" sz="2800" b="1" i="1" u="sng" dirty="0"/>
        </a:p>
      </dgm:t>
    </dgm:pt>
    <dgm:pt modelId="{A13AFA14-934B-434E-BBCD-4862E8565905}" type="parTrans" cxnId="{54BF3922-0256-40BE-ABCC-31BAD9FEC893}">
      <dgm:prSet/>
      <dgm:spPr/>
      <dgm:t>
        <a:bodyPr/>
        <a:lstStyle/>
        <a:p>
          <a:endParaRPr lang="en-US"/>
        </a:p>
      </dgm:t>
    </dgm:pt>
    <dgm:pt modelId="{7BFDB2AD-0672-44F3-BD1F-63E8329805D7}" type="sibTrans" cxnId="{54BF3922-0256-40BE-ABCC-31BAD9FEC893}">
      <dgm:prSet/>
      <dgm:spPr/>
      <dgm:t>
        <a:bodyPr/>
        <a:lstStyle/>
        <a:p>
          <a:endParaRPr lang="en-US"/>
        </a:p>
      </dgm:t>
    </dgm:pt>
    <dgm:pt modelId="{D21DA415-C4CC-4A0E-AD8A-791110BFBB28}">
      <dgm:prSet custT="1"/>
      <dgm:spPr>
        <a:solidFill>
          <a:srgbClr val="FF0000"/>
        </a:solidFill>
      </dgm:spPr>
      <dgm:t>
        <a:bodyPr/>
        <a:lstStyle/>
        <a:p>
          <a:pPr algn="just" rtl="0"/>
          <a:r>
            <a:rPr lang="en-US" sz="2000" b="1" dirty="0" smtClean="0"/>
            <a:t>Under Utilization of services in outreach and at UPHC.</a:t>
          </a:r>
          <a:endParaRPr lang="en-US" sz="2000" b="1" dirty="0"/>
        </a:p>
      </dgm:t>
    </dgm:pt>
    <dgm:pt modelId="{06794735-9FA0-45B2-A87F-57F98E0AFCE8}" type="parTrans" cxnId="{A7DA8655-48FB-45FC-ADD7-DCAED4A9D6CD}">
      <dgm:prSet/>
      <dgm:spPr/>
      <dgm:t>
        <a:bodyPr/>
        <a:lstStyle/>
        <a:p>
          <a:endParaRPr lang="en-US"/>
        </a:p>
      </dgm:t>
    </dgm:pt>
    <dgm:pt modelId="{18E80B6B-27AC-47C7-9C41-B86CB0A2C717}" type="sibTrans" cxnId="{A7DA8655-48FB-45FC-ADD7-DCAED4A9D6CD}">
      <dgm:prSet/>
      <dgm:spPr/>
      <dgm:t>
        <a:bodyPr/>
        <a:lstStyle/>
        <a:p>
          <a:endParaRPr lang="en-US"/>
        </a:p>
      </dgm:t>
    </dgm:pt>
    <dgm:pt modelId="{999E4233-EED5-4274-927F-D615E48EA2C3}">
      <dgm:prSet custT="1"/>
      <dgm:spPr>
        <a:solidFill>
          <a:srgbClr val="00B050"/>
        </a:solidFill>
      </dgm:spPr>
      <dgm:t>
        <a:bodyPr/>
        <a:lstStyle/>
        <a:p>
          <a:pPr algn="just" rtl="0"/>
          <a:r>
            <a:rPr lang="en-US" sz="2800" b="1" i="1" u="sng" dirty="0" smtClean="0"/>
            <a:t>Solution</a:t>
          </a:r>
        </a:p>
        <a:p>
          <a:pPr algn="just" rtl="0"/>
          <a:r>
            <a:rPr lang="en-US" sz="2800" b="1" dirty="0" smtClean="0"/>
            <a:t>Inter-</a:t>
          </a:r>
          <a:r>
            <a:rPr lang="en-US" sz="2800" b="1" dirty="0" err="1" smtClean="0"/>
            <a:t>sectoral</a:t>
          </a:r>
          <a:r>
            <a:rPr lang="en-US" sz="2800" b="1" dirty="0" smtClean="0"/>
            <a:t> Convergence</a:t>
          </a:r>
          <a:endParaRPr lang="en-US" sz="2800" b="1" dirty="0"/>
        </a:p>
      </dgm:t>
    </dgm:pt>
    <dgm:pt modelId="{EC1D81EE-7CD0-46B9-BE0B-53D8B3EDC7BC}" type="parTrans" cxnId="{59784916-E265-496B-B319-C7823D412E8F}">
      <dgm:prSet/>
      <dgm:spPr/>
      <dgm:t>
        <a:bodyPr/>
        <a:lstStyle/>
        <a:p>
          <a:endParaRPr lang="en-US"/>
        </a:p>
      </dgm:t>
    </dgm:pt>
    <dgm:pt modelId="{FCF07B72-EC52-491A-8D39-740AF2945B1F}" type="sibTrans" cxnId="{59784916-E265-496B-B319-C7823D412E8F}">
      <dgm:prSet/>
      <dgm:spPr/>
      <dgm:t>
        <a:bodyPr/>
        <a:lstStyle/>
        <a:p>
          <a:endParaRPr lang="en-US"/>
        </a:p>
      </dgm:t>
    </dgm:pt>
    <dgm:pt modelId="{70D9F7E6-ACCF-48AC-918B-69346704D7DC}" type="pres">
      <dgm:prSet presAssocID="{11F3AA1A-097C-48D7-8E57-F1BBF74AF6B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36DC854-55F1-4E9F-961B-586AD2AA896A}" type="pres">
      <dgm:prSet presAssocID="{B5810DAD-7FDF-4921-8B18-BB858F2FC9AF}" presName="node" presStyleLbl="node1" presStyleIdx="0" presStyleCnt="2" custScaleX="2488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0473C2-46C6-43B6-B0B0-31FFD1317BB1}" type="pres">
      <dgm:prSet presAssocID="{7BFDB2AD-0672-44F3-BD1F-63E8329805D7}" presName="sibTrans" presStyleLbl="sibTrans2D1" presStyleIdx="0" presStyleCnt="1"/>
      <dgm:spPr/>
      <dgm:t>
        <a:bodyPr/>
        <a:lstStyle/>
        <a:p>
          <a:endParaRPr lang="en-US"/>
        </a:p>
      </dgm:t>
    </dgm:pt>
    <dgm:pt modelId="{6724809A-050A-42BF-988F-5F4ABFDE8E38}" type="pres">
      <dgm:prSet presAssocID="{7BFDB2AD-0672-44F3-BD1F-63E8329805D7}" presName="connectorText" presStyleLbl="sibTrans2D1" presStyleIdx="0" presStyleCnt="1"/>
      <dgm:spPr/>
      <dgm:t>
        <a:bodyPr/>
        <a:lstStyle/>
        <a:p>
          <a:endParaRPr lang="en-US"/>
        </a:p>
      </dgm:t>
    </dgm:pt>
    <dgm:pt modelId="{523EFE19-2842-474B-894E-BA6712AF333A}" type="pres">
      <dgm:prSet presAssocID="{999E4233-EED5-4274-927F-D615E48EA2C3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EDE6388-B91F-4BCC-A769-8EF6F480CECE}" type="presOf" srcId="{11F3AA1A-097C-48D7-8E57-F1BBF74AF6B4}" destId="{70D9F7E6-ACCF-48AC-918B-69346704D7DC}" srcOrd="0" destOrd="0" presId="urn:microsoft.com/office/officeart/2005/8/layout/process1"/>
    <dgm:cxn modelId="{59784916-E265-496B-B319-C7823D412E8F}" srcId="{11F3AA1A-097C-48D7-8E57-F1BBF74AF6B4}" destId="{999E4233-EED5-4274-927F-D615E48EA2C3}" srcOrd="1" destOrd="0" parTransId="{EC1D81EE-7CD0-46B9-BE0B-53D8B3EDC7BC}" sibTransId="{FCF07B72-EC52-491A-8D39-740AF2945B1F}"/>
    <dgm:cxn modelId="{44A5990D-AFA0-4011-85C6-AABF1E896618}" srcId="{B5810DAD-7FDF-4921-8B18-BB858F2FC9AF}" destId="{1B21B5D0-524B-436C-9350-E1B6267653E5}" srcOrd="1" destOrd="0" parTransId="{5C43339A-3B22-4051-AE04-FA8261BD7136}" sibTransId="{D356429B-6986-4118-8F37-EA88D82C27C6}"/>
    <dgm:cxn modelId="{AE319483-3D21-499A-90CF-AF604C767E6E}" type="presOf" srcId="{999E4233-EED5-4274-927F-D615E48EA2C3}" destId="{523EFE19-2842-474B-894E-BA6712AF333A}" srcOrd="0" destOrd="0" presId="urn:microsoft.com/office/officeart/2005/8/layout/process1"/>
    <dgm:cxn modelId="{6611316B-E0A2-406F-94C5-C823609FB250}" type="presOf" srcId="{46A7C890-C954-4D2A-BFE9-1CA3FFF07CFE}" destId="{C36DC854-55F1-4E9F-961B-586AD2AA896A}" srcOrd="0" destOrd="1" presId="urn:microsoft.com/office/officeart/2005/8/layout/process1"/>
    <dgm:cxn modelId="{2CE41E84-4824-4FCE-9786-FE709E262034}" type="presOf" srcId="{7BFDB2AD-0672-44F3-BD1F-63E8329805D7}" destId="{6724809A-050A-42BF-988F-5F4ABFDE8E38}" srcOrd="1" destOrd="0" presId="urn:microsoft.com/office/officeart/2005/8/layout/process1"/>
    <dgm:cxn modelId="{E4D16DC2-05F3-4912-B6B3-9CEFDB16455D}" type="presOf" srcId="{D21DA415-C4CC-4A0E-AD8A-791110BFBB28}" destId="{C36DC854-55F1-4E9F-961B-586AD2AA896A}" srcOrd="0" destOrd="3" presId="urn:microsoft.com/office/officeart/2005/8/layout/process1"/>
    <dgm:cxn modelId="{C12FEF8E-3DDD-4D5D-A64C-E21860FDB92F}" type="presOf" srcId="{1B21B5D0-524B-436C-9350-E1B6267653E5}" destId="{C36DC854-55F1-4E9F-961B-586AD2AA896A}" srcOrd="0" destOrd="2" presId="urn:microsoft.com/office/officeart/2005/8/layout/process1"/>
    <dgm:cxn modelId="{53AA2456-C9B8-4AA8-B181-06F44D9D98EF}" srcId="{B5810DAD-7FDF-4921-8B18-BB858F2FC9AF}" destId="{46A7C890-C954-4D2A-BFE9-1CA3FFF07CFE}" srcOrd="0" destOrd="0" parTransId="{1E4C8660-94F5-44BE-9660-435CD7E4D791}" sibTransId="{C8343238-249B-48AB-8541-171B5A4020B7}"/>
    <dgm:cxn modelId="{8064B09E-3963-4839-864D-7AE5891C4483}" type="presOf" srcId="{B5810DAD-7FDF-4921-8B18-BB858F2FC9AF}" destId="{C36DC854-55F1-4E9F-961B-586AD2AA896A}" srcOrd="0" destOrd="0" presId="urn:microsoft.com/office/officeart/2005/8/layout/process1"/>
    <dgm:cxn modelId="{A23F68A5-A674-488E-A37C-ECFA972544E6}" type="presOf" srcId="{7BFDB2AD-0672-44F3-BD1F-63E8329805D7}" destId="{AA0473C2-46C6-43B6-B0B0-31FFD1317BB1}" srcOrd="0" destOrd="0" presId="urn:microsoft.com/office/officeart/2005/8/layout/process1"/>
    <dgm:cxn modelId="{54BF3922-0256-40BE-ABCC-31BAD9FEC893}" srcId="{11F3AA1A-097C-48D7-8E57-F1BBF74AF6B4}" destId="{B5810DAD-7FDF-4921-8B18-BB858F2FC9AF}" srcOrd="0" destOrd="0" parTransId="{A13AFA14-934B-434E-BBCD-4862E8565905}" sibTransId="{7BFDB2AD-0672-44F3-BD1F-63E8329805D7}"/>
    <dgm:cxn modelId="{A7DA8655-48FB-45FC-ADD7-DCAED4A9D6CD}" srcId="{B5810DAD-7FDF-4921-8B18-BB858F2FC9AF}" destId="{D21DA415-C4CC-4A0E-AD8A-791110BFBB28}" srcOrd="2" destOrd="0" parTransId="{06794735-9FA0-45B2-A87F-57F98E0AFCE8}" sibTransId="{18E80B6B-27AC-47C7-9C41-B86CB0A2C717}"/>
    <dgm:cxn modelId="{8C2B607C-9D08-4A42-B595-5CA0D4C7A1D7}" type="presParOf" srcId="{70D9F7E6-ACCF-48AC-918B-69346704D7DC}" destId="{C36DC854-55F1-4E9F-961B-586AD2AA896A}" srcOrd="0" destOrd="0" presId="urn:microsoft.com/office/officeart/2005/8/layout/process1"/>
    <dgm:cxn modelId="{32A024F0-F836-46B0-8232-8885D32929D1}" type="presParOf" srcId="{70D9F7E6-ACCF-48AC-918B-69346704D7DC}" destId="{AA0473C2-46C6-43B6-B0B0-31FFD1317BB1}" srcOrd="1" destOrd="0" presId="urn:microsoft.com/office/officeart/2005/8/layout/process1"/>
    <dgm:cxn modelId="{50343707-5FB6-4C17-8A1A-993DB31C8083}" type="presParOf" srcId="{AA0473C2-46C6-43B6-B0B0-31FFD1317BB1}" destId="{6724809A-050A-42BF-988F-5F4ABFDE8E38}" srcOrd="0" destOrd="0" presId="urn:microsoft.com/office/officeart/2005/8/layout/process1"/>
    <dgm:cxn modelId="{74C215A5-CF5F-4068-8EA9-2CFF840C9ABF}" type="presParOf" srcId="{70D9F7E6-ACCF-48AC-918B-69346704D7DC}" destId="{523EFE19-2842-474B-894E-BA6712AF333A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A061C7-A9DA-42A6-A467-BB4E928428C0}">
      <dsp:nvSpPr>
        <dsp:cNvPr id="0" name=""/>
        <dsp:cNvSpPr/>
      </dsp:nvSpPr>
      <dsp:spPr>
        <a:xfrm>
          <a:off x="3784580" y="2362678"/>
          <a:ext cx="2155900" cy="14490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SPECIAL OUTREACH CAMPS</a:t>
          </a:r>
          <a:endParaRPr lang="en-US" sz="1800" b="1" kern="1200" dirty="0"/>
        </a:p>
      </dsp:txBody>
      <dsp:txXfrm>
        <a:off x="4100304" y="2574879"/>
        <a:ext cx="1524452" cy="1024599"/>
      </dsp:txXfrm>
    </dsp:sp>
    <dsp:sp modelId="{F8BC0282-E500-47D4-A030-C049023EE607}">
      <dsp:nvSpPr>
        <dsp:cNvPr id="0" name=""/>
        <dsp:cNvSpPr/>
      </dsp:nvSpPr>
      <dsp:spPr>
        <a:xfrm rot="11701351">
          <a:off x="1440798" y="2174255"/>
          <a:ext cx="2329498" cy="614431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01C7DB-2ED9-420E-B050-16F83BD65621}">
      <dsp:nvSpPr>
        <dsp:cNvPr id="0" name=""/>
        <dsp:cNvSpPr/>
      </dsp:nvSpPr>
      <dsp:spPr>
        <a:xfrm>
          <a:off x="77417" y="1600054"/>
          <a:ext cx="2806374" cy="1159030"/>
        </a:xfrm>
        <a:prstGeom prst="roundRect">
          <a:avLst>
            <a:gd name="adj" fmla="val 10000"/>
          </a:avLst>
        </a:prstGeom>
        <a:solidFill>
          <a:srgbClr val="E9541F">
            <a:alpha val="90000"/>
          </a:srgb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Provide quality health care  with provision of Specialists services: </a:t>
          </a:r>
        </a:p>
      </dsp:txBody>
      <dsp:txXfrm>
        <a:off x="111364" y="1634001"/>
        <a:ext cx="2738480" cy="1091136"/>
      </dsp:txXfrm>
    </dsp:sp>
    <dsp:sp modelId="{66F903CD-5A28-45AF-BCCF-DA3FC71D3C97}">
      <dsp:nvSpPr>
        <dsp:cNvPr id="0" name=""/>
        <dsp:cNvSpPr/>
      </dsp:nvSpPr>
      <dsp:spPr>
        <a:xfrm rot="13602434">
          <a:off x="2260702" y="1235789"/>
          <a:ext cx="2294079" cy="614431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FA3AAA-791D-4928-87F9-5FBC12992083}">
      <dsp:nvSpPr>
        <dsp:cNvPr id="0" name=""/>
        <dsp:cNvSpPr/>
      </dsp:nvSpPr>
      <dsp:spPr>
        <a:xfrm>
          <a:off x="1296134" y="229118"/>
          <a:ext cx="2650104" cy="958005"/>
        </a:xfrm>
        <a:prstGeom prst="roundRect">
          <a:avLst>
            <a:gd name="adj" fmla="val 10000"/>
          </a:avLst>
        </a:prstGeom>
        <a:solidFill>
          <a:srgbClr val="E9541F">
            <a:alpha val="92000"/>
          </a:srgb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Provide free medicines</a:t>
          </a:r>
          <a:endParaRPr lang="en-US" sz="1800" b="1" kern="1200" dirty="0"/>
        </a:p>
      </dsp:txBody>
      <dsp:txXfrm>
        <a:off x="1324193" y="257177"/>
        <a:ext cx="2593986" cy="901887"/>
      </dsp:txXfrm>
    </dsp:sp>
    <dsp:sp modelId="{1856E858-7A3C-4E22-A77E-287F2D89FEB1}">
      <dsp:nvSpPr>
        <dsp:cNvPr id="0" name=""/>
        <dsp:cNvSpPr/>
      </dsp:nvSpPr>
      <dsp:spPr>
        <a:xfrm rot="17678326">
          <a:off x="4727958" y="1229373"/>
          <a:ext cx="1691513" cy="614431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4C42B2-2579-48E5-8A74-8A2DB68AD0EB}">
      <dsp:nvSpPr>
        <dsp:cNvPr id="0" name=""/>
        <dsp:cNvSpPr/>
      </dsp:nvSpPr>
      <dsp:spPr>
        <a:xfrm>
          <a:off x="4418882" y="229076"/>
          <a:ext cx="3014851" cy="1077516"/>
        </a:xfrm>
        <a:prstGeom prst="roundRect">
          <a:avLst>
            <a:gd name="adj" fmla="val 10000"/>
          </a:avLst>
        </a:prstGeom>
        <a:solidFill>
          <a:srgbClr val="E9541F">
            <a:alpha val="92000"/>
          </a:srgb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Free  lab diagnostics (</a:t>
          </a:r>
          <a:r>
            <a:rPr lang="en-US" sz="1800" b="1" kern="1200" dirty="0" err="1" smtClean="0"/>
            <a:t>Hb,Blood</a:t>
          </a:r>
          <a:r>
            <a:rPr lang="en-US" sz="1800" b="1" kern="1200" dirty="0" smtClean="0"/>
            <a:t> group and RH </a:t>
          </a:r>
          <a:r>
            <a:rPr lang="en-US" sz="1800" b="1" kern="1200" dirty="0" err="1" smtClean="0"/>
            <a:t>factor,HIV,Syphilis,HBsAg</a:t>
          </a:r>
          <a:r>
            <a:rPr lang="en-US" sz="1800" b="1" kern="1200" dirty="0" smtClean="0"/>
            <a:t> </a:t>
          </a:r>
          <a:endParaRPr lang="en-US" sz="1800" b="1" kern="1200" dirty="0"/>
        </a:p>
      </dsp:txBody>
      <dsp:txXfrm>
        <a:off x="4450441" y="260635"/>
        <a:ext cx="2951733" cy="1014398"/>
      </dsp:txXfrm>
    </dsp:sp>
    <dsp:sp modelId="{085FF3A6-D7A9-4211-A163-27CD92433C0D}">
      <dsp:nvSpPr>
        <dsp:cNvPr id="0" name=""/>
        <dsp:cNvSpPr/>
      </dsp:nvSpPr>
      <dsp:spPr>
        <a:xfrm rot="20667892">
          <a:off x="5936708" y="2194365"/>
          <a:ext cx="2064806" cy="614431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B360A5-A18C-43E9-8839-7469F74B8203}">
      <dsp:nvSpPr>
        <dsp:cNvPr id="0" name=""/>
        <dsp:cNvSpPr/>
      </dsp:nvSpPr>
      <dsp:spPr>
        <a:xfrm>
          <a:off x="6663629" y="1786099"/>
          <a:ext cx="2600335" cy="877948"/>
        </a:xfrm>
        <a:prstGeom prst="roundRect">
          <a:avLst>
            <a:gd name="adj" fmla="val 10000"/>
          </a:avLst>
        </a:prstGeom>
        <a:solidFill>
          <a:srgbClr val="E9541F">
            <a:alpha val="90000"/>
          </a:srgb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Improved Health Seeking Behavior</a:t>
          </a:r>
          <a:endParaRPr lang="en-US" sz="1800" b="1" kern="1200" dirty="0"/>
        </a:p>
      </dsp:txBody>
      <dsp:txXfrm>
        <a:off x="6689343" y="1811813"/>
        <a:ext cx="2548907" cy="8265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6DC854-55F1-4E9F-961B-586AD2AA896A}">
      <dsp:nvSpPr>
        <dsp:cNvPr id="0" name=""/>
        <dsp:cNvSpPr/>
      </dsp:nvSpPr>
      <dsp:spPr>
        <a:xfrm>
          <a:off x="11092" y="0"/>
          <a:ext cx="6166700" cy="1904999"/>
        </a:xfrm>
        <a:prstGeom prst="roundRect">
          <a:avLst>
            <a:gd name="adj" fmla="val 10000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i="1" u="sng" kern="1200" dirty="0" smtClean="0"/>
            <a:t>Problem Statement</a:t>
          </a:r>
          <a:endParaRPr lang="en-US" sz="2800" b="1" i="1" u="sng" kern="1200" dirty="0"/>
        </a:p>
        <a:p>
          <a:pPr marL="171450" lvl="1" indent="-171450" algn="just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/>
            <a:t> </a:t>
          </a:r>
          <a:r>
            <a:rPr lang="en-US" sz="2000" b="1" kern="1200" dirty="0" smtClean="0"/>
            <a:t>Finding venue for the camp </a:t>
          </a:r>
          <a:endParaRPr lang="en-US" sz="2000" b="1" kern="1200" dirty="0"/>
        </a:p>
        <a:p>
          <a:pPr marL="228600" lvl="1" indent="-228600" algn="just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kern="1200" dirty="0" smtClean="0"/>
            <a:t>Mobilizing the slum dwellers at the camp site.</a:t>
          </a:r>
          <a:endParaRPr lang="en-US" sz="2000" b="1" kern="1200" dirty="0"/>
        </a:p>
        <a:p>
          <a:pPr marL="228600" lvl="1" indent="-228600" algn="just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kern="1200" dirty="0" smtClean="0"/>
            <a:t>Under Utilization of services in outreach and at UPHC.</a:t>
          </a:r>
          <a:endParaRPr lang="en-US" sz="2000" b="1" kern="1200" dirty="0"/>
        </a:p>
      </dsp:txBody>
      <dsp:txXfrm>
        <a:off x="66888" y="55796"/>
        <a:ext cx="6055108" cy="1793407"/>
      </dsp:txXfrm>
    </dsp:sp>
    <dsp:sp modelId="{AA0473C2-46C6-43B6-B0B0-31FFD1317BB1}">
      <dsp:nvSpPr>
        <dsp:cNvPr id="0" name=""/>
        <dsp:cNvSpPr/>
      </dsp:nvSpPr>
      <dsp:spPr>
        <a:xfrm>
          <a:off x="6425611" y="645204"/>
          <a:ext cx="525376" cy="6145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/>
        </a:p>
      </dsp:txBody>
      <dsp:txXfrm>
        <a:off x="6425611" y="768122"/>
        <a:ext cx="367763" cy="368754"/>
      </dsp:txXfrm>
    </dsp:sp>
    <dsp:sp modelId="{523EFE19-2842-474B-894E-BA6712AF333A}">
      <dsp:nvSpPr>
        <dsp:cNvPr id="0" name=""/>
        <dsp:cNvSpPr/>
      </dsp:nvSpPr>
      <dsp:spPr>
        <a:xfrm>
          <a:off x="7169068" y="0"/>
          <a:ext cx="2478188" cy="1904999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just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i="1" u="sng" kern="1200" dirty="0" smtClean="0"/>
            <a:t>Solution</a:t>
          </a:r>
        </a:p>
        <a:p>
          <a:pPr lvl="0" algn="just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Inter-</a:t>
          </a:r>
          <a:r>
            <a:rPr lang="en-US" sz="2800" b="1" kern="1200" dirty="0" err="1" smtClean="0"/>
            <a:t>sectoral</a:t>
          </a:r>
          <a:r>
            <a:rPr lang="en-US" sz="2800" b="1" kern="1200" dirty="0" smtClean="0"/>
            <a:t> Convergence</a:t>
          </a:r>
          <a:endParaRPr lang="en-US" sz="2800" b="1" kern="1200" dirty="0"/>
        </a:p>
      </dsp:txBody>
      <dsp:txXfrm>
        <a:off x="7224864" y="55796"/>
        <a:ext cx="2366596" cy="17934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0.19565</cdr:x>
      <cdr:y>0.38462</cdr:y>
    </cdr:from>
    <cdr:to>
      <cdr:x>0.43478</cdr:x>
      <cdr:y>0.60684</cdr:y>
    </cdr:to>
    <cdr:cxnSp macro="">
      <cdr:nvCxnSpPr>
        <cdr:cNvPr id="2" name="Straight Arrow Connector 1"/>
        <cdr:cNvCxnSpPr/>
      </cdr:nvCxnSpPr>
      <cdr:spPr>
        <a:xfrm xmlns:a="http://schemas.openxmlformats.org/drawingml/2006/main" flipV="1">
          <a:off x="685800" y="1143000"/>
          <a:ext cx="838200" cy="660400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9525" cap="flat" cmpd="sng" algn="ctr">
          <a:solidFill>
            <a:srgbClr val="4F81BD">
              <a:shade val="95000"/>
              <a:satMod val="105000"/>
            </a:srgbClr>
          </a:solidFill>
          <a:prstDash val="solid"/>
          <a:tailEnd type="arrow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0.50153</cdr:x>
      <cdr:y>0.34991</cdr:y>
    </cdr:from>
    <cdr:to>
      <cdr:x>0.60975</cdr:x>
      <cdr:y>0.44637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292980" y="959885"/>
          <a:ext cx="494782" cy="2646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1050" dirty="0"/>
            <a:t>19</a:t>
          </a:r>
          <a:r>
            <a:rPr lang="en-US" sz="900" dirty="0"/>
            <a:t>%</a:t>
          </a:r>
        </a:p>
      </cdr:txBody>
    </cdr:sp>
  </cdr:relSizeAnchor>
  <cdr:relSizeAnchor xmlns:cdr="http://schemas.openxmlformats.org/drawingml/2006/chartDrawing">
    <cdr:from>
      <cdr:x>0.0625</cdr:x>
      <cdr:y>0.93534</cdr:y>
    </cdr:from>
    <cdr:to>
      <cdr:x>0.27895</cdr:x>
      <cdr:y>0.98659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04800" y="4409268"/>
          <a:ext cx="1055583" cy="2415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en-US" sz="1100" dirty="0" smtClean="0"/>
            <a:t>Source: HMIS</a:t>
          </a:r>
          <a:endParaRPr lang="en-US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0.47872</cdr:x>
      <cdr:y>0.49309</cdr:y>
    </cdr:from>
    <cdr:to>
      <cdr:x>0.62766</cdr:x>
      <cdr:y>0.60893</cdr:y>
    </cdr:to>
    <cdr:sp macro="" textlink="">
      <cdr:nvSpPr>
        <cdr:cNvPr id="2" name="TextBox 10"/>
        <cdr:cNvSpPr txBox="1"/>
      </cdr:nvSpPr>
      <cdr:spPr>
        <a:xfrm xmlns:a="http://schemas.openxmlformats.org/drawingml/2006/main">
          <a:off x="1714500" y="2133600"/>
          <a:ext cx="533400" cy="501223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9525" cmpd="sng">
          <a:solidFill>
            <a:sysClr val="window" lastClr="FFFFFF">
              <a:shade val="50000"/>
            </a:sysClr>
          </a:solidFill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en-US" dirty="0" smtClean="0"/>
            <a:t>56.%</a:t>
          </a:r>
          <a:endParaRPr lang="en-US" sz="11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0.48814</cdr:x>
      <cdr:y>0.54784</cdr:y>
    </cdr:from>
    <cdr:to>
      <cdr:x>0.60557</cdr:x>
      <cdr:y>0.66358</cdr:y>
    </cdr:to>
    <cdr:sp macro="" textlink="">
      <cdr:nvSpPr>
        <cdr:cNvPr id="3" name="TextBox 10"/>
        <cdr:cNvSpPr txBox="1"/>
      </cdr:nvSpPr>
      <cdr:spPr>
        <a:xfrm xmlns:a="http://schemas.openxmlformats.org/drawingml/2006/main">
          <a:off x="2243659" y="1502827"/>
          <a:ext cx="539749" cy="317498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9525" cmpd="sng">
          <a:solidFill>
            <a:sysClr val="window" lastClr="FFFFFF">
              <a:shade val="50000"/>
            </a:sysClr>
          </a:solidFill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en-US" sz="1100"/>
            <a:t>41%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0.47216</cdr:x>
      <cdr:y>0.52315</cdr:y>
    </cdr:from>
    <cdr:to>
      <cdr:x>0.6506</cdr:x>
      <cdr:y>0.6196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493112" y="2312113"/>
          <a:ext cx="564288" cy="42627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200" dirty="0"/>
            <a:t>49%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AD9BA2-BEA7-4613-A967-087C396033C5}" type="datetimeFigureOut">
              <a:rPr lang="en-US" smtClean="0"/>
              <a:pPr/>
              <a:t>06-Jul-17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0463" y="685800"/>
            <a:ext cx="45370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2C25F6-0210-4158-82EA-09A101D371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587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38F1B8-8DED-4B62-9A33-905213E48AE4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7929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414482"/>
            <a:ext cx="8743950" cy="166602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4404360"/>
            <a:ext cx="7200900" cy="198628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59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31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47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638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797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957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116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276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4350" y="7203864"/>
            <a:ext cx="2400300" cy="413808"/>
          </a:xfrm>
          <a:prstGeom prst="rect">
            <a:avLst/>
          </a:prstGeom>
        </p:spPr>
        <p:txBody>
          <a:bodyPr/>
          <a:lstStyle/>
          <a:p>
            <a:fld id="{2813EF4D-C0C1-4C17-BA50-F55450000027}" type="datetime1">
              <a:rPr lang="en-US" smtClean="0"/>
              <a:pPr/>
              <a:t>06-Jul-17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14725" y="7203864"/>
            <a:ext cx="3257550" cy="41380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2350" y="7203864"/>
            <a:ext cx="2400300" cy="413808"/>
          </a:xfrm>
          <a:prstGeom prst="rect">
            <a:avLst/>
          </a:prstGeom>
        </p:spPr>
        <p:txBody>
          <a:bodyPr/>
          <a:lstStyle/>
          <a:p>
            <a:fld id="{F47C34F1-31A2-4F79-87C4-C1820C913D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311256"/>
            <a:ext cx="9258300" cy="1295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1813560"/>
            <a:ext cx="9258300" cy="51294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4350" y="7203864"/>
            <a:ext cx="2400300" cy="413808"/>
          </a:xfrm>
          <a:prstGeom prst="rect">
            <a:avLst/>
          </a:prstGeom>
        </p:spPr>
        <p:txBody>
          <a:bodyPr/>
          <a:lstStyle/>
          <a:p>
            <a:fld id="{6835DCC0-5C7F-430C-A042-746BBD4D9FBC}" type="datetime1">
              <a:rPr lang="en-US" smtClean="0"/>
              <a:pPr/>
              <a:t>06-Jul-17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14725" y="7203864"/>
            <a:ext cx="3257550" cy="41380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2350" y="7203864"/>
            <a:ext cx="2400300" cy="413808"/>
          </a:xfrm>
          <a:prstGeom prst="rect">
            <a:avLst/>
          </a:prstGeom>
        </p:spPr>
        <p:txBody>
          <a:bodyPr/>
          <a:lstStyle/>
          <a:p>
            <a:fld id="{F47C34F1-31A2-4F79-87C4-C1820C913D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90335" y="352637"/>
            <a:ext cx="2603897" cy="751691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644" y="352637"/>
            <a:ext cx="7640241" cy="751691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4350" y="7203864"/>
            <a:ext cx="2400300" cy="413808"/>
          </a:xfrm>
          <a:prstGeom prst="rect">
            <a:avLst/>
          </a:prstGeom>
        </p:spPr>
        <p:txBody>
          <a:bodyPr/>
          <a:lstStyle/>
          <a:p>
            <a:fld id="{12670D29-0488-41BC-A4B2-4A8E01262B90}" type="datetime1">
              <a:rPr lang="en-US" smtClean="0"/>
              <a:pPr/>
              <a:t>06-Jul-17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14725" y="7203864"/>
            <a:ext cx="3257550" cy="41380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2350" y="7203864"/>
            <a:ext cx="2400300" cy="413808"/>
          </a:xfrm>
          <a:prstGeom prst="rect">
            <a:avLst/>
          </a:prstGeom>
        </p:spPr>
        <p:txBody>
          <a:bodyPr/>
          <a:lstStyle/>
          <a:p>
            <a:fld id="{F47C34F1-31A2-4F79-87C4-C1820C913D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414482"/>
            <a:ext cx="8743950" cy="166602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4404360"/>
            <a:ext cx="7200900" cy="198628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59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31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47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638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797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957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116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276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4350" y="7203864"/>
            <a:ext cx="2400300" cy="413808"/>
          </a:xfrm>
          <a:prstGeom prst="rect">
            <a:avLst/>
          </a:prstGeom>
        </p:spPr>
        <p:txBody>
          <a:bodyPr/>
          <a:lstStyle/>
          <a:p>
            <a:fld id="{02383DB1-F859-44F4-91C4-EE90E3AA1868}" type="datetimeFigureOut">
              <a:rPr lang="en-US" smtClean="0">
                <a:solidFill>
                  <a:prstClr val="black"/>
                </a:solidFill>
              </a:rPr>
              <a:pPr/>
              <a:t>06-Jul-17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14725" y="7203864"/>
            <a:ext cx="3257550" cy="413808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2350" y="7203864"/>
            <a:ext cx="2400300" cy="413808"/>
          </a:xfrm>
          <a:prstGeom prst="rect">
            <a:avLst/>
          </a:prstGeom>
        </p:spPr>
        <p:txBody>
          <a:bodyPr/>
          <a:lstStyle/>
          <a:p>
            <a:fld id="{F47C34F1-31A2-4F79-87C4-C1820C913D9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3968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311256"/>
            <a:ext cx="9258300" cy="1295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" y="1813560"/>
            <a:ext cx="9258300" cy="51294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4350" y="7203864"/>
            <a:ext cx="2400300" cy="413808"/>
          </a:xfrm>
          <a:prstGeom prst="rect">
            <a:avLst/>
          </a:prstGeom>
        </p:spPr>
        <p:txBody>
          <a:bodyPr/>
          <a:lstStyle/>
          <a:p>
            <a:fld id="{02383DB1-F859-44F4-91C4-EE90E3AA1868}" type="datetimeFigureOut">
              <a:rPr lang="en-US" smtClean="0">
                <a:solidFill>
                  <a:prstClr val="black"/>
                </a:solidFill>
              </a:rPr>
              <a:pPr/>
              <a:t>06-Jul-17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14725" y="7203864"/>
            <a:ext cx="3257550" cy="413808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2350" y="7203864"/>
            <a:ext cx="2400300" cy="413808"/>
          </a:xfrm>
          <a:prstGeom prst="rect">
            <a:avLst/>
          </a:prstGeom>
        </p:spPr>
        <p:txBody>
          <a:bodyPr/>
          <a:lstStyle/>
          <a:p>
            <a:fld id="{F47C34F1-31A2-4F79-87C4-C1820C913D9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0333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602" y="4994487"/>
            <a:ext cx="8743950" cy="1543685"/>
          </a:xfrm>
          <a:prstGeom prst="rect">
            <a:avLst/>
          </a:prstGeo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602" y="3294275"/>
            <a:ext cx="8743950" cy="17002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1595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319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478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6380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797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9570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116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2760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4350" y="7203864"/>
            <a:ext cx="2400300" cy="413808"/>
          </a:xfrm>
          <a:prstGeom prst="rect">
            <a:avLst/>
          </a:prstGeom>
        </p:spPr>
        <p:txBody>
          <a:bodyPr/>
          <a:lstStyle/>
          <a:p>
            <a:fld id="{02383DB1-F859-44F4-91C4-EE90E3AA1868}" type="datetimeFigureOut">
              <a:rPr lang="en-US" smtClean="0">
                <a:solidFill>
                  <a:prstClr val="black"/>
                </a:solidFill>
              </a:rPr>
              <a:pPr/>
              <a:t>06-Jul-17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14725" y="7203864"/>
            <a:ext cx="3257550" cy="413808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2350" y="7203864"/>
            <a:ext cx="2400300" cy="413808"/>
          </a:xfrm>
          <a:prstGeom prst="rect">
            <a:avLst/>
          </a:prstGeom>
        </p:spPr>
        <p:txBody>
          <a:bodyPr/>
          <a:lstStyle/>
          <a:p>
            <a:fld id="{F47C34F1-31A2-4F79-87C4-C1820C913D9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7192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311256"/>
            <a:ext cx="9258300" cy="1295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8644" y="2054648"/>
            <a:ext cx="5122069" cy="581490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72162" y="2054648"/>
            <a:ext cx="5122069" cy="581490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14350" y="7203864"/>
            <a:ext cx="2400300" cy="413808"/>
          </a:xfrm>
          <a:prstGeom prst="rect">
            <a:avLst/>
          </a:prstGeom>
        </p:spPr>
        <p:txBody>
          <a:bodyPr/>
          <a:lstStyle/>
          <a:p>
            <a:fld id="{02383DB1-F859-44F4-91C4-EE90E3AA1868}" type="datetimeFigureOut">
              <a:rPr lang="en-US" smtClean="0">
                <a:solidFill>
                  <a:prstClr val="black"/>
                </a:solidFill>
              </a:rPr>
              <a:pPr/>
              <a:t>06-Jul-17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14725" y="7203864"/>
            <a:ext cx="3257550" cy="413808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372350" y="7203864"/>
            <a:ext cx="2400300" cy="413808"/>
          </a:xfrm>
          <a:prstGeom prst="rect">
            <a:avLst/>
          </a:prstGeom>
        </p:spPr>
        <p:txBody>
          <a:bodyPr/>
          <a:lstStyle/>
          <a:p>
            <a:fld id="{F47C34F1-31A2-4F79-87C4-C1820C913D9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9028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311256"/>
            <a:ext cx="9258300" cy="1295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739795"/>
            <a:ext cx="4545212" cy="72506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700" b="1"/>
            </a:lvl1pPr>
            <a:lvl2pPr marL="515950" indent="0">
              <a:buNone/>
              <a:defRPr sz="2300" b="1"/>
            </a:lvl2pPr>
            <a:lvl3pPr marL="1031900" indent="0">
              <a:buNone/>
              <a:defRPr sz="2000" b="1"/>
            </a:lvl3pPr>
            <a:lvl4pPr marL="1547851" indent="0">
              <a:buNone/>
              <a:defRPr sz="1800" b="1"/>
            </a:lvl4pPr>
            <a:lvl5pPr marL="2063801" indent="0">
              <a:buNone/>
              <a:defRPr sz="1800" b="1"/>
            </a:lvl5pPr>
            <a:lvl6pPr marL="2579751" indent="0">
              <a:buNone/>
              <a:defRPr sz="1800" b="1"/>
            </a:lvl6pPr>
            <a:lvl7pPr marL="3095701" indent="0">
              <a:buNone/>
              <a:defRPr sz="1800" b="1"/>
            </a:lvl7pPr>
            <a:lvl8pPr marL="3611651" indent="0">
              <a:buNone/>
              <a:defRPr sz="1800" b="1"/>
            </a:lvl8pPr>
            <a:lvl9pPr marL="4127602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464859"/>
            <a:ext cx="4545212" cy="4478126"/>
          </a:xfrm>
          <a:prstGeom prst="rect">
            <a:avLst/>
          </a:prstGeo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5654" y="1739795"/>
            <a:ext cx="4546997" cy="72506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700" b="1"/>
            </a:lvl1pPr>
            <a:lvl2pPr marL="515950" indent="0">
              <a:buNone/>
              <a:defRPr sz="2300" b="1"/>
            </a:lvl2pPr>
            <a:lvl3pPr marL="1031900" indent="0">
              <a:buNone/>
              <a:defRPr sz="2000" b="1"/>
            </a:lvl3pPr>
            <a:lvl4pPr marL="1547851" indent="0">
              <a:buNone/>
              <a:defRPr sz="1800" b="1"/>
            </a:lvl4pPr>
            <a:lvl5pPr marL="2063801" indent="0">
              <a:buNone/>
              <a:defRPr sz="1800" b="1"/>
            </a:lvl5pPr>
            <a:lvl6pPr marL="2579751" indent="0">
              <a:buNone/>
              <a:defRPr sz="1800" b="1"/>
            </a:lvl6pPr>
            <a:lvl7pPr marL="3095701" indent="0">
              <a:buNone/>
              <a:defRPr sz="1800" b="1"/>
            </a:lvl7pPr>
            <a:lvl8pPr marL="3611651" indent="0">
              <a:buNone/>
              <a:defRPr sz="1800" b="1"/>
            </a:lvl8pPr>
            <a:lvl9pPr marL="4127602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5654" y="2464859"/>
            <a:ext cx="4546997" cy="4478126"/>
          </a:xfrm>
          <a:prstGeom prst="rect">
            <a:avLst/>
          </a:prstGeo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14350" y="7203864"/>
            <a:ext cx="2400300" cy="413808"/>
          </a:xfrm>
          <a:prstGeom prst="rect">
            <a:avLst/>
          </a:prstGeom>
        </p:spPr>
        <p:txBody>
          <a:bodyPr/>
          <a:lstStyle/>
          <a:p>
            <a:fld id="{02383DB1-F859-44F4-91C4-EE90E3AA1868}" type="datetimeFigureOut">
              <a:rPr lang="en-US" smtClean="0">
                <a:solidFill>
                  <a:prstClr val="black"/>
                </a:solidFill>
              </a:rPr>
              <a:pPr/>
              <a:t>06-Jul-17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514725" y="7203864"/>
            <a:ext cx="3257550" cy="413808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372350" y="7203864"/>
            <a:ext cx="2400300" cy="413808"/>
          </a:xfrm>
          <a:prstGeom prst="rect">
            <a:avLst/>
          </a:prstGeom>
        </p:spPr>
        <p:txBody>
          <a:bodyPr/>
          <a:lstStyle/>
          <a:p>
            <a:fld id="{F47C34F1-31A2-4F79-87C4-C1820C913D9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1921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311256"/>
            <a:ext cx="9258300" cy="1295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14350" y="7203864"/>
            <a:ext cx="2400300" cy="413808"/>
          </a:xfrm>
          <a:prstGeom prst="rect">
            <a:avLst/>
          </a:prstGeom>
        </p:spPr>
        <p:txBody>
          <a:bodyPr/>
          <a:lstStyle/>
          <a:p>
            <a:fld id="{02383DB1-F859-44F4-91C4-EE90E3AA1868}" type="datetimeFigureOut">
              <a:rPr lang="en-US" smtClean="0">
                <a:solidFill>
                  <a:prstClr val="black"/>
                </a:solidFill>
              </a:rPr>
              <a:pPr/>
              <a:t>06-Jul-17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514725" y="7203864"/>
            <a:ext cx="3257550" cy="413808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372350" y="7203864"/>
            <a:ext cx="2400300" cy="413808"/>
          </a:xfrm>
          <a:prstGeom prst="rect">
            <a:avLst/>
          </a:prstGeom>
        </p:spPr>
        <p:txBody>
          <a:bodyPr/>
          <a:lstStyle/>
          <a:p>
            <a:fld id="{F47C34F1-31A2-4F79-87C4-C1820C913D9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7433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14350" y="7203864"/>
            <a:ext cx="2400300" cy="413808"/>
          </a:xfrm>
          <a:prstGeom prst="rect">
            <a:avLst/>
          </a:prstGeom>
        </p:spPr>
        <p:txBody>
          <a:bodyPr/>
          <a:lstStyle/>
          <a:p>
            <a:fld id="{02383DB1-F859-44F4-91C4-EE90E3AA1868}" type="datetimeFigureOut">
              <a:rPr lang="en-US" smtClean="0">
                <a:solidFill>
                  <a:prstClr val="black"/>
                </a:solidFill>
              </a:rPr>
              <a:pPr/>
              <a:t>06-Jul-17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514725" y="7203864"/>
            <a:ext cx="3257550" cy="413808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372350" y="7203864"/>
            <a:ext cx="2400300" cy="413808"/>
          </a:xfrm>
          <a:prstGeom prst="rect">
            <a:avLst/>
          </a:prstGeom>
        </p:spPr>
        <p:txBody>
          <a:bodyPr/>
          <a:lstStyle/>
          <a:p>
            <a:fld id="{F47C34F1-31A2-4F79-87C4-C1820C913D9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414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309457"/>
            <a:ext cx="3384352" cy="1316990"/>
          </a:xfrm>
          <a:prstGeom prst="rect">
            <a:avLst/>
          </a:prstGeo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931" y="309457"/>
            <a:ext cx="5750719" cy="6633528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1626447"/>
            <a:ext cx="3384352" cy="53165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515950" indent="0">
              <a:buNone/>
              <a:defRPr sz="1400"/>
            </a:lvl2pPr>
            <a:lvl3pPr marL="1031900" indent="0">
              <a:buNone/>
              <a:defRPr sz="1100"/>
            </a:lvl3pPr>
            <a:lvl4pPr marL="1547851" indent="0">
              <a:buNone/>
              <a:defRPr sz="1000"/>
            </a:lvl4pPr>
            <a:lvl5pPr marL="2063801" indent="0">
              <a:buNone/>
              <a:defRPr sz="1000"/>
            </a:lvl5pPr>
            <a:lvl6pPr marL="2579751" indent="0">
              <a:buNone/>
              <a:defRPr sz="1000"/>
            </a:lvl6pPr>
            <a:lvl7pPr marL="3095701" indent="0">
              <a:buNone/>
              <a:defRPr sz="1000"/>
            </a:lvl7pPr>
            <a:lvl8pPr marL="3611651" indent="0">
              <a:buNone/>
              <a:defRPr sz="1000"/>
            </a:lvl8pPr>
            <a:lvl9pPr marL="4127602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14350" y="7203864"/>
            <a:ext cx="2400300" cy="413808"/>
          </a:xfrm>
          <a:prstGeom prst="rect">
            <a:avLst/>
          </a:prstGeom>
        </p:spPr>
        <p:txBody>
          <a:bodyPr/>
          <a:lstStyle/>
          <a:p>
            <a:fld id="{02383DB1-F859-44F4-91C4-EE90E3AA1868}" type="datetimeFigureOut">
              <a:rPr lang="en-US" smtClean="0">
                <a:solidFill>
                  <a:prstClr val="black"/>
                </a:solidFill>
              </a:rPr>
              <a:pPr/>
              <a:t>06-Jul-17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14725" y="7203864"/>
            <a:ext cx="3257550" cy="413808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372350" y="7203864"/>
            <a:ext cx="2400300" cy="413808"/>
          </a:xfrm>
          <a:prstGeom prst="rect">
            <a:avLst/>
          </a:prstGeom>
        </p:spPr>
        <p:txBody>
          <a:bodyPr/>
          <a:lstStyle/>
          <a:p>
            <a:fld id="{F47C34F1-31A2-4F79-87C4-C1820C913D9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471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311256"/>
            <a:ext cx="9258300" cy="1295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" y="1813560"/>
            <a:ext cx="9258300" cy="51294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4350" y="7203864"/>
            <a:ext cx="2400300" cy="413808"/>
          </a:xfrm>
          <a:prstGeom prst="rect">
            <a:avLst/>
          </a:prstGeom>
        </p:spPr>
        <p:txBody>
          <a:bodyPr/>
          <a:lstStyle/>
          <a:p>
            <a:fld id="{1E1C65DD-F129-46FB-9262-E519F7C7E36B}" type="datetime1">
              <a:rPr lang="en-US" smtClean="0"/>
              <a:pPr/>
              <a:t>06-Jul-17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14725" y="7203864"/>
            <a:ext cx="3257550" cy="41380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2350" y="7203864"/>
            <a:ext cx="2400300" cy="413808"/>
          </a:xfrm>
          <a:prstGeom prst="rect">
            <a:avLst/>
          </a:prstGeom>
        </p:spPr>
        <p:txBody>
          <a:bodyPr/>
          <a:lstStyle/>
          <a:p>
            <a:fld id="{F47C34F1-31A2-4F79-87C4-C1820C913D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324" y="5440680"/>
            <a:ext cx="6172200" cy="642303"/>
          </a:xfrm>
          <a:prstGeom prst="rect">
            <a:avLst/>
          </a:prstGeo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324" y="694478"/>
            <a:ext cx="6172200" cy="46634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/>
            </a:lvl1pPr>
            <a:lvl2pPr marL="515950" indent="0">
              <a:buNone/>
              <a:defRPr sz="3200"/>
            </a:lvl2pPr>
            <a:lvl3pPr marL="1031900" indent="0">
              <a:buNone/>
              <a:defRPr sz="2700"/>
            </a:lvl3pPr>
            <a:lvl4pPr marL="1547851" indent="0">
              <a:buNone/>
              <a:defRPr sz="2300"/>
            </a:lvl4pPr>
            <a:lvl5pPr marL="2063801" indent="0">
              <a:buNone/>
              <a:defRPr sz="2300"/>
            </a:lvl5pPr>
            <a:lvl6pPr marL="2579751" indent="0">
              <a:buNone/>
              <a:defRPr sz="2300"/>
            </a:lvl6pPr>
            <a:lvl7pPr marL="3095701" indent="0">
              <a:buNone/>
              <a:defRPr sz="2300"/>
            </a:lvl7pPr>
            <a:lvl8pPr marL="3611651" indent="0">
              <a:buNone/>
              <a:defRPr sz="2300"/>
            </a:lvl8pPr>
            <a:lvl9pPr marL="4127602" indent="0">
              <a:buNone/>
              <a:defRPr sz="23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324" y="6082983"/>
            <a:ext cx="6172200" cy="9121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515950" indent="0">
              <a:buNone/>
              <a:defRPr sz="1400"/>
            </a:lvl2pPr>
            <a:lvl3pPr marL="1031900" indent="0">
              <a:buNone/>
              <a:defRPr sz="1100"/>
            </a:lvl3pPr>
            <a:lvl4pPr marL="1547851" indent="0">
              <a:buNone/>
              <a:defRPr sz="1000"/>
            </a:lvl4pPr>
            <a:lvl5pPr marL="2063801" indent="0">
              <a:buNone/>
              <a:defRPr sz="1000"/>
            </a:lvl5pPr>
            <a:lvl6pPr marL="2579751" indent="0">
              <a:buNone/>
              <a:defRPr sz="1000"/>
            </a:lvl6pPr>
            <a:lvl7pPr marL="3095701" indent="0">
              <a:buNone/>
              <a:defRPr sz="1000"/>
            </a:lvl7pPr>
            <a:lvl8pPr marL="3611651" indent="0">
              <a:buNone/>
              <a:defRPr sz="1000"/>
            </a:lvl8pPr>
            <a:lvl9pPr marL="4127602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14350" y="7203864"/>
            <a:ext cx="2400300" cy="413808"/>
          </a:xfrm>
          <a:prstGeom prst="rect">
            <a:avLst/>
          </a:prstGeom>
        </p:spPr>
        <p:txBody>
          <a:bodyPr/>
          <a:lstStyle/>
          <a:p>
            <a:fld id="{02383DB1-F859-44F4-91C4-EE90E3AA1868}" type="datetimeFigureOut">
              <a:rPr lang="en-US" smtClean="0">
                <a:solidFill>
                  <a:prstClr val="black"/>
                </a:solidFill>
              </a:rPr>
              <a:pPr/>
              <a:t>06-Jul-17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14725" y="7203864"/>
            <a:ext cx="3257550" cy="413808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372350" y="7203864"/>
            <a:ext cx="2400300" cy="413808"/>
          </a:xfrm>
          <a:prstGeom prst="rect">
            <a:avLst/>
          </a:prstGeom>
        </p:spPr>
        <p:txBody>
          <a:bodyPr/>
          <a:lstStyle/>
          <a:p>
            <a:fld id="{F47C34F1-31A2-4F79-87C4-C1820C913D9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0372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311256"/>
            <a:ext cx="9258300" cy="1295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1813560"/>
            <a:ext cx="9258300" cy="51294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4350" y="7203864"/>
            <a:ext cx="2400300" cy="413808"/>
          </a:xfrm>
          <a:prstGeom prst="rect">
            <a:avLst/>
          </a:prstGeom>
        </p:spPr>
        <p:txBody>
          <a:bodyPr/>
          <a:lstStyle/>
          <a:p>
            <a:fld id="{02383DB1-F859-44F4-91C4-EE90E3AA1868}" type="datetimeFigureOut">
              <a:rPr lang="en-US" smtClean="0">
                <a:solidFill>
                  <a:prstClr val="black"/>
                </a:solidFill>
              </a:rPr>
              <a:pPr/>
              <a:t>06-Jul-17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14725" y="7203864"/>
            <a:ext cx="3257550" cy="413808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2350" y="7203864"/>
            <a:ext cx="2400300" cy="413808"/>
          </a:xfrm>
          <a:prstGeom prst="rect">
            <a:avLst/>
          </a:prstGeom>
        </p:spPr>
        <p:txBody>
          <a:bodyPr/>
          <a:lstStyle/>
          <a:p>
            <a:fld id="{F47C34F1-31A2-4F79-87C4-C1820C913D9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2084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90335" y="352637"/>
            <a:ext cx="2603897" cy="751691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644" y="352637"/>
            <a:ext cx="7640241" cy="751691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4350" y="7203864"/>
            <a:ext cx="2400300" cy="413808"/>
          </a:xfrm>
          <a:prstGeom prst="rect">
            <a:avLst/>
          </a:prstGeom>
        </p:spPr>
        <p:txBody>
          <a:bodyPr/>
          <a:lstStyle/>
          <a:p>
            <a:fld id="{02383DB1-F859-44F4-91C4-EE90E3AA1868}" type="datetimeFigureOut">
              <a:rPr lang="en-US" smtClean="0">
                <a:solidFill>
                  <a:prstClr val="black"/>
                </a:solidFill>
              </a:rPr>
              <a:pPr/>
              <a:t>06-Jul-17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14725" y="7203864"/>
            <a:ext cx="3257550" cy="413808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2350" y="7203864"/>
            <a:ext cx="2400300" cy="413808"/>
          </a:xfrm>
          <a:prstGeom prst="rect">
            <a:avLst/>
          </a:prstGeom>
        </p:spPr>
        <p:txBody>
          <a:bodyPr/>
          <a:lstStyle/>
          <a:p>
            <a:fld id="{F47C34F1-31A2-4F79-87C4-C1820C913D9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564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414482"/>
            <a:ext cx="8743950" cy="166602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4404360"/>
            <a:ext cx="7200900" cy="198628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59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31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47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638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797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957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116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276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4350" y="7203864"/>
            <a:ext cx="2400300" cy="413808"/>
          </a:xfrm>
          <a:prstGeom prst="rect">
            <a:avLst/>
          </a:prstGeom>
        </p:spPr>
        <p:txBody>
          <a:bodyPr/>
          <a:lstStyle/>
          <a:p>
            <a:fld id="{02383DB1-F859-44F4-91C4-EE90E3AA1868}" type="datetimeFigureOut">
              <a:rPr lang="en-US" smtClean="0">
                <a:solidFill>
                  <a:prstClr val="black"/>
                </a:solidFill>
              </a:rPr>
              <a:pPr/>
              <a:t>06-Jul-17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14725" y="7203864"/>
            <a:ext cx="3257550" cy="413808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2350" y="7203864"/>
            <a:ext cx="2400300" cy="413808"/>
          </a:xfrm>
          <a:prstGeom prst="rect">
            <a:avLst/>
          </a:prstGeom>
        </p:spPr>
        <p:txBody>
          <a:bodyPr/>
          <a:lstStyle/>
          <a:p>
            <a:fld id="{F47C34F1-31A2-4F79-87C4-C1820C913D9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9977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311256"/>
            <a:ext cx="9258300" cy="1295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" y="1813560"/>
            <a:ext cx="9258300" cy="51294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4350" y="7203864"/>
            <a:ext cx="2400300" cy="413808"/>
          </a:xfrm>
          <a:prstGeom prst="rect">
            <a:avLst/>
          </a:prstGeom>
        </p:spPr>
        <p:txBody>
          <a:bodyPr/>
          <a:lstStyle/>
          <a:p>
            <a:fld id="{02383DB1-F859-44F4-91C4-EE90E3AA1868}" type="datetimeFigureOut">
              <a:rPr lang="en-US" smtClean="0">
                <a:solidFill>
                  <a:prstClr val="black"/>
                </a:solidFill>
              </a:rPr>
              <a:pPr/>
              <a:t>06-Jul-17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14725" y="7203864"/>
            <a:ext cx="3257550" cy="413808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2350" y="7203864"/>
            <a:ext cx="2400300" cy="413808"/>
          </a:xfrm>
          <a:prstGeom prst="rect">
            <a:avLst/>
          </a:prstGeom>
        </p:spPr>
        <p:txBody>
          <a:bodyPr/>
          <a:lstStyle/>
          <a:p>
            <a:fld id="{F47C34F1-31A2-4F79-87C4-C1820C913D9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9905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602" y="4994487"/>
            <a:ext cx="8743950" cy="1543685"/>
          </a:xfrm>
          <a:prstGeom prst="rect">
            <a:avLst/>
          </a:prstGeo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602" y="3294275"/>
            <a:ext cx="8743950" cy="17002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1595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319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478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6380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797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9570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116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2760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4350" y="7203864"/>
            <a:ext cx="2400300" cy="413808"/>
          </a:xfrm>
          <a:prstGeom prst="rect">
            <a:avLst/>
          </a:prstGeom>
        </p:spPr>
        <p:txBody>
          <a:bodyPr/>
          <a:lstStyle/>
          <a:p>
            <a:fld id="{02383DB1-F859-44F4-91C4-EE90E3AA1868}" type="datetimeFigureOut">
              <a:rPr lang="en-US" smtClean="0">
                <a:solidFill>
                  <a:prstClr val="black"/>
                </a:solidFill>
              </a:rPr>
              <a:pPr/>
              <a:t>06-Jul-17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14725" y="7203864"/>
            <a:ext cx="3257550" cy="413808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2350" y="7203864"/>
            <a:ext cx="2400300" cy="413808"/>
          </a:xfrm>
          <a:prstGeom prst="rect">
            <a:avLst/>
          </a:prstGeom>
        </p:spPr>
        <p:txBody>
          <a:bodyPr/>
          <a:lstStyle/>
          <a:p>
            <a:fld id="{F47C34F1-31A2-4F79-87C4-C1820C913D9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0970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311256"/>
            <a:ext cx="9258300" cy="1295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8644" y="2054648"/>
            <a:ext cx="5122069" cy="581490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72162" y="2054648"/>
            <a:ext cx="5122069" cy="581490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14350" y="7203864"/>
            <a:ext cx="2400300" cy="413808"/>
          </a:xfrm>
          <a:prstGeom prst="rect">
            <a:avLst/>
          </a:prstGeom>
        </p:spPr>
        <p:txBody>
          <a:bodyPr/>
          <a:lstStyle/>
          <a:p>
            <a:fld id="{02383DB1-F859-44F4-91C4-EE90E3AA1868}" type="datetimeFigureOut">
              <a:rPr lang="en-US" smtClean="0">
                <a:solidFill>
                  <a:prstClr val="black"/>
                </a:solidFill>
              </a:rPr>
              <a:pPr/>
              <a:t>06-Jul-17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14725" y="7203864"/>
            <a:ext cx="3257550" cy="413808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372350" y="7203864"/>
            <a:ext cx="2400300" cy="413808"/>
          </a:xfrm>
          <a:prstGeom prst="rect">
            <a:avLst/>
          </a:prstGeom>
        </p:spPr>
        <p:txBody>
          <a:bodyPr/>
          <a:lstStyle/>
          <a:p>
            <a:fld id="{F47C34F1-31A2-4F79-87C4-C1820C913D9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9567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311256"/>
            <a:ext cx="9258300" cy="1295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739795"/>
            <a:ext cx="4545212" cy="72506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700" b="1"/>
            </a:lvl1pPr>
            <a:lvl2pPr marL="515950" indent="0">
              <a:buNone/>
              <a:defRPr sz="2300" b="1"/>
            </a:lvl2pPr>
            <a:lvl3pPr marL="1031900" indent="0">
              <a:buNone/>
              <a:defRPr sz="2000" b="1"/>
            </a:lvl3pPr>
            <a:lvl4pPr marL="1547851" indent="0">
              <a:buNone/>
              <a:defRPr sz="1800" b="1"/>
            </a:lvl4pPr>
            <a:lvl5pPr marL="2063801" indent="0">
              <a:buNone/>
              <a:defRPr sz="1800" b="1"/>
            </a:lvl5pPr>
            <a:lvl6pPr marL="2579751" indent="0">
              <a:buNone/>
              <a:defRPr sz="1800" b="1"/>
            </a:lvl6pPr>
            <a:lvl7pPr marL="3095701" indent="0">
              <a:buNone/>
              <a:defRPr sz="1800" b="1"/>
            </a:lvl7pPr>
            <a:lvl8pPr marL="3611651" indent="0">
              <a:buNone/>
              <a:defRPr sz="1800" b="1"/>
            </a:lvl8pPr>
            <a:lvl9pPr marL="4127602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464859"/>
            <a:ext cx="4545212" cy="4478126"/>
          </a:xfrm>
          <a:prstGeom prst="rect">
            <a:avLst/>
          </a:prstGeo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5654" y="1739795"/>
            <a:ext cx="4546997" cy="72506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700" b="1"/>
            </a:lvl1pPr>
            <a:lvl2pPr marL="515950" indent="0">
              <a:buNone/>
              <a:defRPr sz="2300" b="1"/>
            </a:lvl2pPr>
            <a:lvl3pPr marL="1031900" indent="0">
              <a:buNone/>
              <a:defRPr sz="2000" b="1"/>
            </a:lvl3pPr>
            <a:lvl4pPr marL="1547851" indent="0">
              <a:buNone/>
              <a:defRPr sz="1800" b="1"/>
            </a:lvl4pPr>
            <a:lvl5pPr marL="2063801" indent="0">
              <a:buNone/>
              <a:defRPr sz="1800" b="1"/>
            </a:lvl5pPr>
            <a:lvl6pPr marL="2579751" indent="0">
              <a:buNone/>
              <a:defRPr sz="1800" b="1"/>
            </a:lvl6pPr>
            <a:lvl7pPr marL="3095701" indent="0">
              <a:buNone/>
              <a:defRPr sz="1800" b="1"/>
            </a:lvl7pPr>
            <a:lvl8pPr marL="3611651" indent="0">
              <a:buNone/>
              <a:defRPr sz="1800" b="1"/>
            </a:lvl8pPr>
            <a:lvl9pPr marL="4127602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5654" y="2464859"/>
            <a:ext cx="4546997" cy="4478126"/>
          </a:xfrm>
          <a:prstGeom prst="rect">
            <a:avLst/>
          </a:prstGeo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14350" y="7203864"/>
            <a:ext cx="2400300" cy="413808"/>
          </a:xfrm>
          <a:prstGeom prst="rect">
            <a:avLst/>
          </a:prstGeom>
        </p:spPr>
        <p:txBody>
          <a:bodyPr/>
          <a:lstStyle/>
          <a:p>
            <a:fld id="{02383DB1-F859-44F4-91C4-EE90E3AA1868}" type="datetimeFigureOut">
              <a:rPr lang="en-US" smtClean="0">
                <a:solidFill>
                  <a:prstClr val="black"/>
                </a:solidFill>
              </a:rPr>
              <a:pPr/>
              <a:t>06-Jul-17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514725" y="7203864"/>
            <a:ext cx="3257550" cy="413808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372350" y="7203864"/>
            <a:ext cx="2400300" cy="413808"/>
          </a:xfrm>
          <a:prstGeom prst="rect">
            <a:avLst/>
          </a:prstGeom>
        </p:spPr>
        <p:txBody>
          <a:bodyPr/>
          <a:lstStyle/>
          <a:p>
            <a:fld id="{F47C34F1-31A2-4F79-87C4-C1820C913D9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4336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311256"/>
            <a:ext cx="9258300" cy="1295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14350" y="7203864"/>
            <a:ext cx="2400300" cy="413808"/>
          </a:xfrm>
          <a:prstGeom prst="rect">
            <a:avLst/>
          </a:prstGeom>
        </p:spPr>
        <p:txBody>
          <a:bodyPr/>
          <a:lstStyle/>
          <a:p>
            <a:fld id="{02383DB1-F859-44F4-91C4-EE90E3AA1868}" type="datetimeFigureOut">
              <a:rPr lang="en-US" smtClean="0">
                <a:solidFill>
                  <a:prstClr val="black"/>
                </a:solidFill>
              </a:rPr>
              <a:pPr/>
              <a:t>06-Jul-17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514725" y="7203864"/>
            <a:ext cx="3257550" cy="413808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372350" y="7203864"/>
            <a:ext cx="2400300" cy="413808"/>
          </a:xfrm>
          <a:prstGeom prst="rect">
            <a:avLst/>
          </a:prstGeom>
        </p:spPr>
        <p:txBody>
          <a:bodyPr/>
          <a:lstStyle/>
          <a:p>
            <a:fld id="{F47C34F1-31A2-4F79-87C4-C1820C913D9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6383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14350" y="7203864"/>
            <a:ext cx="2400300" cy="413808"/>
          </a:xfrm>
          <a:prstGeom prst="rect">
            <a:avLst/>
          </a:prstGeom>
        </p:spPr>
        <p:txBody>
          <a:bodyPr/>
          <a:lstStyle/>
          <a:p>
            <a:fld id="{02383DB1-F859-44F4-91C4-EE90E3AA1868}" type="datetimeFigureOut">
              <a:rPr lang="en-US" smtClean="0">
                <a:solidFill>
                  <a:prstClr val="black"/>
                </a:solidFill>
              </a:rPr>
              <a:pPr/>
              <a:t>06-Jul-17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514725" y="7203864"/>
            <a:ext cx="3257550" cy="413808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372350" y="7203864"/>
            <a:ext cx="2400300" cy="413808"/>
          </a:xfrm>
          <a:prstGeom prst="rect">
            <a:avLst/>
          </a:prstGeom>
        </p:spPr>
        <p:txBody>
          <a:bodyPr/>
          <a:lstStyle/>
          <a:p>
            <a:fld id="{F47C34F1-31A2-4F79-87C4-C1820C913D9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181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602" y="4994487"/>
            <a:ext cx="8743950" cy="1543685"/>
          </a:xfrm>
          <a:prstGeom prst="rect">
            <a:avLst/>
          </a:prstGeo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602" y="3294275"/>
            <a:ext cx="8743950" cy="17002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1595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319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478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6380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797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9570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116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2760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4350" y="7203864"/>
            <a:ext cx="2400300" cy="413808"/>
          </a:xfrm>
          <a:prstGeom prst="rect">
            <a:avLst/>
          </a:prstGeom>
        </p:spPr>
        <p:txBody>
          <a:bodyPr/>
          <a:lstStyle/>
          <a:p>
            <a:fld id="{B6EC5FC1-DB97-46B0-A8AB-C61F3081103C}" type="datetime1">
              <a:rPr lang="en-US" smtClean="0"/>
              <a:pPr/>
              <a:t>06-Jul-17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14725" y="7203864"/>
            <a:ext cx="3257550" cy="41380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2350" y="7203864"/>
            <a:ext cx="2400300" cy="413808"/>
          </a:xfrm>
          <a:prstGeom prst="rect">
            <a:avLst/>
          </a:prstGeom>
        </p:spPr>
        <p:txBody>
          <a:bodyPr/>
          <a:lstStyle/>
          <a:p>
            <a:fld id="{F47C34F1-31A2-4F79-87C4-C1820C913D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309457"/>
            <a:ext cx="3384352" cy="1316990"/>
          </a:xfrm>
          <a:prstGeom prst="rect">
            <a:avLst/>
          </a:prstGeo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931" y="309457"/>
            <a:ext cx="5750719" cy="6633528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1626447"/>
            <a:ext cx="3384352" cy="53165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515950" indent="0">
              <a:buNone/>
              <a:defRPr sz="1400"/>
            </a:lvl2pPr>
            <a:lvl3pPr marL="1031900" indent="0">
              <a:buNone/>
              <a:defRPr sz="1100"/>
            </a:lvl3pPr>
            <a:lvl4pPr marL="1547851" indent="0">
              <a:buNone/>
              <a:defRPr sz="1000"/>
            </a:lvl4pPr>
            <a:lvl5pPr marL="2063801" indent="0">
              <a:buNone/>
              <a:defRPr sz="1000"/>
            </a:lvl5pPr>
            <a:lvl6pPr marL="2579751" indent="0">
              <a:buNone/>
              <a:defRPr sz="1000"/>
            </a:lvl6pPr>
            <a:lvl7pPr marL="3095701" indent="0">
              <a:buNone/>
              <a:defRPr sz="1000"/>
            </a:lvl7pPr>
            <a:lvl8pPr marL="3611651" indent="0">
              <a:buNone/>
              <a:defRPr sz="1000"/>
            </a:lvl8pPr>
            <a:lvl9pPr marL="4127602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14350" y="7203864"/>
            <a:ext cx="2400300" cy="413808"/>
          </a:xfrm>
          <a:prstGeom prst="rect">
            <a:avLst/>
          </a:prstGeom>
        </p:spPr>
        <p:txBody>
          <a:bodyPr/>
          <a:lstStyle/>
          <a:p>
            <a:fld id="{02383DB1-F859-44F4-91C4-EE90E3AA1868}" type="datetimeFigureOut">
              <a:rPr lang="en-US" smtClean="0">
                <a:solidFill>
                  <a:prstClr val="black"/>
                </a:solidFill>
              </a:rPr>
              <a:pPr/>
              <a:t>06-Jul-17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14725" y="7203864"/>
            <a:ext cx="3257550" cy="413808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372350" y="7203864"/>
            <a:ext cx="2400300" cy="413808"/>
          </a:xfrm>
          <a:prstGeom prst="rect">
            <a:avLst/>
          </a:prstGeom>
        </p:spPr>
        <p:txBody>
          <a:bodyPr/>
          <a:lstStyle/>
          <a:p>
            <a:fld id="{F47C34F1-31A2-4F79-87C4-C1820C913D9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4131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324" y="5440680"/>
            <a:ext cx="6172200" cy="642303"/>
          </a:xfrm>
          <a:prstGeom prst="rect">
            <a:avLst/>
          </a:prstGeo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324" y="694478"/>
            <a:ext cx="6172200" cy="46634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/>
            </a:lvl1pPr>
            <a:lvl2pPr marL="515950" indent="0">
              <a:buNone/>
              <a:defRPr sz="3200"/>
            </a:lvl2pPr>
            <a:lvl3pPr marL="1031900" indent="0">
              <a:buNone/>
              <a:defRPr sz="2700"/>
            </a:lvl3pPr>
            <a:lvl4pPr marL="1547851" indent="0">
              <a:buNone/>
              <a:defRPr sz="2300"/>
            </a:lvl4pPr>
            <a:lvl5pPr marL="2063801" indent="0">
              <a:buNone/>
              <a:defRPr sz="2300"/>
            </a:lvl5pPr>
            <a:lvl6pPr marL="2579751" indent="0">
              <a:buNone/>
              <a:defRPr sz="2300"/>
            </a:lvl6pPr>
            <a:lvl7pPr marL="3095701" indent="0">
              <a:buNone/>
              <a:defRPr sz="2300"/>
            </a:lvl7pPr>
            <a:lvl8pPr marL="3611651" indent="0">
              <a:buNone/>
              <a:defRPr sz="2300"/>
            </a:lvl8pPr>
            <a:lvl9pPr marL="4127602" indent="0">
              <a:buNone/>
              <a:defRPr sz="23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324" y="6082983"/>
            <a:ext cx="6172200" cy="9121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515950" indent="0">
              <a:buNone/>
              <a:defRPr sz="1400"/>
            </a:lvl2pPr>
            <a:lvl3pPr marL="1031900" indent="0">
              <a:buNone/>
              <a:defRPr sz="1100"/>
            </a:lvl3pPr>
            <a:lvl4pPr marL="1547851" indent="0">
              <a:buNone/>
              <a:defRPr sz="1000"/>
            </a:lvl4pPr>
            <a:lvl5pPr marL="2063801" indent="0">
              <a:buNone/>
              <a:defRPr sz="1000"/>
            </a:lvl5pPr>
            <a:lvl6pPr marL="2579751" indent="0">
              <a:buNone/>
              <a:defRPr sz="1000"/>
            </a:lvl6pPr>
            <a:lvl7pPr marL="3095701" indent="0">
              <a:buNone/>
              <a:defRPr sz="1000"/>
            </a:lvl7pPr>
            <a:lvl8pPr marL="3611651" indent="0">
              <a:buNone/>
              <a:defRPr sz="1000"/>
            </a:lvl8pPr>
            <a:lvl9pPr marL="4127602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14350" y="7203864"/>
            <a:ext cx="2400300" cy="413808"/>
          </a:xfrm>
          <a:prstGeom prst="rect">
            <a:avLst/>
          </a:prstGeom>
        </p:spPr>
        <p:txBody>
          <a:bodyPr/>
          <a:lstStyle/>
          <a:p>
            <a:fld id="{02383DB1-F859-44F4-91C4-EE90E3AA1868}" type="datetimeFigureOut">
              <a:rPr lang="en-US" smtClean="0">
                <a:solidFill>
                  <a:prstClr val="black"/>
                </a:solidFill>
              </a:rPr>
              <a:pPr/>
              <a:t>06-Jul-17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14725" y="7203864"/>
            <a:ext cx="3257550" cy="413808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372350" y="7203864"/>
            <a:ext cx="2400300" cy="413808"/>
          </a:xfrm>
          <a:prstGeom prst="rect">
            <a:avLst/>
          </a:prstGeom>
        </p:spPr>
        <p:txBody>
          <a:bodyPr/>
          <a:lstStyle/>
          <a:p>
            <a:fld id="{F47C34F1-31A2-4F79-87C4-C1820C913D9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0624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311256"/>
            <a:ext cx="9258300" cy="1295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1813560"/>
            <a:ext cx="9258300" cy="51294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4350" y="7203864"/>
            <a:ext cx="2400300" cy="413808"/>
          </a:xfrm>
          <a:prstGeom prst="rect">
            <a:avLst/>
          </a:prstGeom>
        </p:spPr>
        <p:txBody>
          <a:bodyPr/>
          <a:lstStyle/>
          <a:p>
            <a:fld id="{02383DB1-F859-44F4-91C4-EE90E3AA1868}" type="datetimeFigureOut">
              <a:rPr lang="en-US" smtClean="0">
                <a:solidFill>
                  <a:prstClr val="black"/>
                </a:solidFill>
              </a:rPr>
              <a:pPr/>
              <a:t>06-Jul-17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14725" y="7203864"/>
            <a:ext cx="3257550" cy="413808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2350" y="7203864"/>
            <a:ext cx="2400300" cy="413808"/>
          </a:xfrm>
          <a:prstGeom prst="rect">
            <a:avLst/>
          </a:prstGeom>
        </p:spPr>
        <p:txBody>
          <a:bodyPr/>
          <a:lstStyle/>
          <a:p>
            <a:fld id="{F47C34F1-31A2-4F79-87C4-C1820C913D9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04269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90335" y="352637"/>
            <a:ext cx="2603897" cy="751691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644" y="352637"/>
            <a:ext cx="7640241" cy="751691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4350" y="7203864"/>
            <a:ext cx="2400300" cy="413808"/>
          </a:xfrm>
          <a:prstGeom prst="rect">
            <a:avLst/>
          </a:prstGeom>
        </p:spPr>
        <p:txBody>
          <a:bodyPr/>
          <a:lstStyle/>
          <a:p>
            <a:fld id="{02383DB1-F859-44F4-91C4-EE90E3AA1868}" type="datetimeFigureOut">
              <a:rPr lang="en-US" smtClean="0">
                <a:solidFill>
                  <a:prstClr val="black"/>
                </a:solidFill>
              </a:rPr>
              <a:pPr/>
              <a:t>06-Jul-17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14725" y="7203864"/>
            <a:ext cx="3257550" cy="413808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2350" y="7203864"/>
            <a:ext cx="2400300" cy="413808"/>
          </a:xfrm>
          <a:prstGeom prst="rect">
            <a:avLst/>
          </a:prstGeom>
        </p:spPr>
        <p:txBody>
          <a:bodyPr/>
          <a:lstStyle/>
          <a:p>
            <a:fld id="{F47C34F1-31A2-4F79-87C4-C1820C913D9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791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311256"/>
            <a:ext cx="9258300" cy="1295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8644" y="2054648"/>
            <a:ext cx="5122069" cy="581490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72162" y="2054648"/>
            <a:ext cx="5122069" cy="581490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14350" y="7203864"/>
            <a:ext cx="2400300" cy="413808"/>
          </a:xfrm>
          <a:prstGeom prst="rect">
            <a:avLst/>
          </a:prstGeom>
        </p:spPr>
        <p:txBody>
          <a:bodyPr/>
          <a:lstStyle/>
          <a:p>
            <a:fld id="{FC5877DF-C473-4760-99F4-B4466FBF78FD}" type="datetime1">
              <a:rPr lang="en-US" smtClean="0"/>
              <a:pPr/>
              <a:t>06-Jul-17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14725" y="7203864"/>
            <a:ext cx="3257550" cy="41380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372350" y="7203864"/>
            <a:ext cx="2400300" cy="413808"/>
          </a:xfrm>
          <a:prstGeom prst="rect">
            <a:avLst/>
          </a:prstGeom>
        </p:spPr>
        <p:txBody>
          <a:bodyPr/>
          <a:lstStyle/>
          <a:p>
            <a:fld id="{F47C34F1-31A2-4F79-87C4-C1820C913D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311256"/>
            <a:ext cx="9258300" cy="1295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739795"/>
            <a:ext cx="4545212" cy="72506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700" b="1"/>
            </a:lvl1pPr>
            <a:lvl2pPr marL="515950" indent="0">
              <a:buNone/>
              <a:defRPr sz="2300" b="1"/>
            </a:lvl2pPr>
            <a:lvl3pPr marL="1031900" indent="0">
              <a:buNone/>
              <a:defRPr sz="2000" b="1"/>
            </a:lvl3pPr>
            <a:lvl4pPr marL="1547851" indent="0">
              <a:buNone/>
              <a:defRPr sz="1800" b="1"/>
            </a:lvl4pPr>
            <a:lvl5pPr marL="2063801" indent="0">
              <a:buNone/>
              <a:defRPr sz="1800" b="1"/>
            </a:lvl5pPr>
            <a:lvl6pPr marL="2579751" indent="0">
              <a:buNone/>
              <a:defRPr sz="1800" b="1"/>
            </a:lvl6pPr>
            <a:lvl7pPr marL="3095701" indent="0">
              <a:buNone/>
              <a:defRPr sz="1800" b="1"/>
            </a:lvl7pPr>
            <a:lvl8pPr marL="3611651" indent="0">
              <a:buNone/>
              <a:defRPr sz="1800" b="1"/>
            </a:lvl8pPr>
            <a:lvl9pPr marL="4127602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464859"/>
            <a:ext cx="4545212" cy="4478126"/>
          </a:xfrm>
          <a:prstGeom prst="rect">
            <a:avLst/>
          </a:prstGeo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5654" y="1739795"/>
            <a:ext cx="4546997" cy="72506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700" b="1"/>
            </a:lvl1pPr>
            <a:lvl2pPr marL="515950" indent="0">
              <a:buNone/>
              <a:defRPr sz="2300" b="1"/>
            </a:lvl2pPr>
            <a:lvl3pPr marL="1031900" indent="0">
              <a:buNone/>
              <a:defRPr sz="2000" b="1"/>
            </a:lvl3pPr>
            <a:lvl4pPr marL="1547851" indent="0">
              <a:buNone/>
              <a:defRPr sz="1800" b="1"/>
            </a:lvl4pPr>
            <a:lvl5pPr marL="2063801" indent="0">
              <a:buNone/>
              <a:defRPr sz="1800" b="1"/>
            </a:lvl5pPr>
            <a:lvl6pPr marL="2579751" indent="0">
              <a:buNone/>
              <a:defRPr sz="1800" b="1"/>
            </a:lvl6pPr>
            <a:lvl7pPr marL="3095701" indent="0">
              <a:buNone/>
              <a:defRPr sz="1800" b="1"/>
            </a:lvl7pPr>
            <a:lvl8pPr marL="3611651" indent="0">
              <a:buNone/>
              <a:defRPr sz="1800" b="1"/>
            </a:lvl8pPr>
            <a:lvl9pPr marL="4127602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5654" y="2464859"/>
            <a:ext cx="4546997" cy="4478126"/>
          </a:xfrm>
          <a:prstGeom prst="rect">
            <a:avLst/>
          </a:prstGeo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14350" y="7203864"/>
            <a:ext cx="2400300" cy="413808"/>
          </a:xfrm>
          <a:prstGeom prst="rect">
            <a:avLst/>
          </a:prstGeom>
        </p:spPr>
        <p:txBody>
          <a:bodyPr/>
          <a:lstStyle/>
          <a:p>
            <a:fld id="{172C8D90-B541-49BE-A05C-BF3555394F74}" type="datetime1">
              <a:rPr lang="en-US" smtClean="0"/>
              <a:pPr/>
              <a:t>06-Jul-17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514725" y="7203864"/>
            <a:ext cx="3257550" cy="41380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372350" y="7203864"/>
            <a:ext cx="2400300" cy="413808"/>
          </a:xfrm>
          <a:prstGeom prst="rect">
            <a:avLst/>
          </a:prstGeom>
        </p:spPr>
        <p:txBody>
          <a:bodyPr/>
          <a:lstStyle/>
          <a:p>
            <a:fld id="{F47C34F1-31A2-4F79-87C4-C1820C913D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311256"/>
            <a:ext cx="9258300" cy="1295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14350" y="7203864"/>
            <a:ext cx="2400300" cy="413808"/>
          </a:xfrm>
          <a:prstGeom prst="rect">
            <a:avLst/>
          </a:prstGeom>
        </p:spPr>
        <p:txBody>
          <a:bodyPr/>
          <a:lstStyle/>
          <a:p>
            <a:fld id="{3C2F5B8E-2473-4AB3-BE85-F0986D97A384}" type="datetime1">
              <a:rPr lang="en-US" smtClean="0"/>
              <a:pPr/>
              <a:t>06-Jul-17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514725" y="7203864"/>
            <a:ext cx="3257550" cy="41380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372350" y="7203864"/>
            <a:ext cx="2400300" cy="413808"/>
          </a:xfrm>
          <a:prstGeom prst="rect">
            <a:avLst/>
          </a:prstGeom>
        </p:spPr>
        <p:txBody>
          <a:bodyPr/>
          <a:lstStyle/>
          <a:p>
            <a:fld id="{F47C34F1-31A2-4F79-87C4-C1820C913D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14350" y="7203864"/>
            <a:ext cx="2400300" cy="413808"/>
          </a:xfrm>
          <a:prstGeom prst="rect">
            <a:avLst/>
          </a:prstGeom>
        </p:spPr>
        <p:txBody>
          <a:bodyPr/>
          <a:lstStyle/>
          <a:p>
            <a:fld id="{3620EBBA-AD36-44CC-997A-A37FAB0BCA4B}" type="datetime1">
              <a:rPr lang="en-US" smtClean="0"/>
              <a:pPr/>
              <a:t>06-Jul-17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514725" y="7203864"/>
            <a:ext cx="3257550" cy="41380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372350" y="7203864"/>
            <a:ext cx="2400300" cy="413808"/>
          </a:xfrm>
          <a:prstGeom prst="rect">
            <a:avLst/>
          </a:prstGeom>
        </p:spPr>
        <p:txBody>
          <a:bodyPr/>
          <a:lstStyle/>
          <a:p>
            <a:fld id="{F47C34F1-31A2-4F79-87C4-C1820C913D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309457"/>
            <a:ext cx="3384352" cy="1316990"/>
          </a:xfrm>
          <a:prstGeom prst="rect">
            <a:avLst/>
          </a:prstGeo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931" y="309457"/>
            <a:ext cx="5750719" cy="6633528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1626447"/>
            <a:ext cx="3384352" cy="53165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515950" indent="0">
              <a:buNone/>
              <a:defRPr sz="1400"/>
            </a:lvl2pPr>
            <a:lvl3pPr marL="1031900" indent="0">
              <a:buNone/>
              <a:defRPr sz="1100"/>
            </a:lvl3pPr>
            <a:lvl4pPr marL="1547851" indent="0">
              <a:buNone/>
              <a:defRPr sz="1000"/>
            </a:lvl4pPr>
            <a:lvl5pPr marL="2063801" indent="0">
              <a:buNone/>
              <a:defRPr sz="1000"/>
            </a:lvl5pPr>
            <a:lvl6pPr marL="2579751" indent="0">
              <a:buNone/>
              <a:defRPr sz="1000"/>
            </a:lvl6pPr>
            <a:lvl7pPr marL="3095701" indent="0">
              <a:buNone/>
              <a:defRPr sz="1000"/>
            </a:lvl7pPr>
            <a:lvl8pPr marL="3611651" indent="0">
              <a:buNone/>
              <a:defRPr sz="1000"/>
            </a:lvl8pPr>
            <a:lvl9pPr marL="4127602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14350" y="7203864"/>
            <a:ext cx="2400300" cy="413808"/>
          </a:xfrm>
          <a:prstGeom prst="rect">
            <a:avLst/>
          </a:prstGeom>
        </p:spPr>
        <p:txBody>
          <a:bodyPr/>
          <a:lstStyle/>
          <a:p>
            <a:fld id="{E025EA65-0C06-4701-BB32-8729A9439F30}" type="datetime1">
              <a:rPr lang="en-US" smtClean="0"/>
              <a:pPr/>
              <a:t>06-Jul-17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14725" y="7203864"/>
            <a:ext cx="3257550" cy="41380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372350" y="7203864"/>
            <a:ext cx="2400300" cy="413808"/>
          </a:xfrm>
          <a:prstGeom prst="rect">
            <a:avLst/>
          </a:prstGeom>
        </p:spPr>
        <p:txBody>
          <a:bodyPr/>
          <a:lstStyle/>
          <a:p>
            <a:fld id="{F47C34F1-31A2-4F79-87C4-C1820C913D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324" y="5440680"/>
            <a:ext cx="6172200" cy="642303"/>
          </a:xfrm>
          <a:prstGeom prst="rect">
            <a:avLst/>
          </a:prstGeo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324" y="694478"/>
            <a:ext cx="6172200" cy="46634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/>
            </a:lvl1pPr>
            <a:lvl2pPr marL="515950" indent="0">
              <a:buNone/>
              <a:defRPr sz="3200"/>
            </a:lvl2pPr>
            <a:lvl3pPr marL="1031900" indent="0">
              <a:buNone/>
              <a:defRPr sz="2700"/>
            </a:lvl3pPr>
            <a:lvl4pPr marL="1547851" indent="0">
              <a:buNone/>
              <a:defRPr sz="2300"/>
            </a:lvl4pPr>
            <a:lvl5pPr marL="2063801" indent="0">
              <a:buNone/>
              <a:defRPr sz="2300"/>
            </a:lvl5pPr>
            <a:lvl6pPr marL="2579751" indent="0">
              <a:buNone/>
              <a:defRPr sz="2300"/>
            </a:lvl6pPr>
            <a:lvl7pPr marL="3095701" indent="0">
              <a:buNone/>
              <a:defRPr sz="2300"/>
            </a:lvl7pPr>
            <a:lvl8pPr marL="3611651" indent="0">
              <a:buNone/>
              <a:defRPr sz="2300"/>
            </a:lvl8pPr>
            <a:lvl9pPr marL="4127602" indent="0">
              <a:buNone/>
              <a:defRPr sz="23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324" y="6082983"/>
            <a:ext cx="6172200" cy="9121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515950" indent="0">
              <a:buNone/>
              <a:defRPr sz="1400"/>
            </a:lvl2pPr>
            <a:lvl3pPr marL="1031900" indent="0">
              <a:buNone/>
              <a:defRPr sz="1100"/>
            </a:lvl3pPr>
            <a:lvl4pPr marL="1547851" indent="0">
              <a:buNone/>
              <a:defRPr sz="1000"/>
            </a:lvl4pPr>
            <a:lvl5pPr marL="2063801" indent="0">
              <a:buNone/>
              <a:defRPr sz="1000"/>
            </a:lvl5pPr>
            <a:lvl6pPr marL="2579751" indent="0">
              <a:buNone/>
              <a:defRPr sz="1000"/>
            </a:lvl6pPr>
            <a:lvl7pPr marL="3095701" indent="0">
              <a:buNone/>
              <a:defRPr sz="1000"/>
            </a:lvl7pPr>
            <a:lvl8pPr marL="3611651" indent="0">
              <a:buNone/>
              <a:defRPr sz="1000"/>
            </a:lvl8pPr>
            <a:lvl9pPr marL="4127602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14350" y="7203864"/>
            <a:ext cx="2400300" cy="413808"/>
          </a:xfrm>
          <a:prstGeom prst="rect">
            <a:avLst/>
          </a:prstGeom>
        </p:spPr>
        <p:txBody>
          <a:bodyPr/>
          <a:lstStyle/>
          <a:p>
            <a:fld id="{AD409D5A-D70C-4C5C-971C-08700ACE2632}" type="datetime1">
              <a:rPr lang="en-US" smtClean="0"/>
              <a:pPr/>
              <a:t>06-Jul-17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14725" y="7203864"/>
            <a:ext cx="3257550" cy="41380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372350" y="7203864"/>
            <a:ext cx="2400300" cy="413808"/>
          </a:xfrm>
          <a:prstGeom prst="rect">
            <a:avLst/>
          </a:prstGeom>
        </p:spPr>
        <p:txBody>
          <a:bodyPr/>
          <a:lstStyle/>
          <a:p>
            <a:fld id="{F47C34F1-31A2-4F79-87C4-C1820C913D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2.jp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524" y="0"/>
            <a:ext cx="10283952" cy="77724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1031900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6963" indent="-386963" algn="l" defTabSz="1031900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38419" indent="-322469" algn="l" defTabSz="1031900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89876" indent="-257975" algn="l" defTabSz="103190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05826" indent="-257975" algn="l" defTabSz="1031900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21776" indent="-257975" algn="l" defTabSz="1031900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37726" indent="-257975" algn="l" defTabSz="103190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53676" indent="-257975" algn="l" defTabSz="103190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69627" indent="-257975" algn="l" defTabSz="103190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85577" indent="-257975" algn="l" defTabSz="103190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19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5950" algn="l" defTabSz="10319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1900" algn="l" defTabSz="10319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47851" algn="l" defTabSz="10319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63801" algn="l" defTabSz="10319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79751" algn="l" defTabSz="10319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95701" algn="l" defTabSz="10319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11651" algn="l" defTabSz="10319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27602" algn="l" defTabSz="10319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2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524" y="0"/>
            <a:ext cx="10283952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007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1031900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6963" indent="-386963" algn="l" defTabSz="1031900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38419" indent="-322469" algn="l" defTabSz="1031900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89876" indent="-257975" algn="l" defTabSz="103190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05826" indent="-257975" algn="l" defTabSz="1031900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21776" indent="-257975" algn="l" defTabSz="1031900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37726" indent="-257975" algn="l" defTabSz="103190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53676" indent="-257975" algn="l" defTabSz="103190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69627" indent="-257975" algn="l" defTabSz="103190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85577" indent="-257975" algn="l" defTabSz="103190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19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5950" algn="l" defTabSz="10319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1900" algn="l" defTabSz="10319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47851" algn="l" defTabSz="10319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63801" algn="l" defTabSz="10319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79751" algn="l" defTabSz="10319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95701" algn="l" defTabSz="10319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11651" algn="l" defTabSz="10319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27602" algn="l" defTabSz="10319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2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524" y="0"/>
            <a:ext cx="10283952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02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1031900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6963" indent="-386963" algn="l" defTabSz="1031900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38419" indent="-322469" algn="l" defTabSz="1031900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89876" indent="-257975" algn="l" defTabSz="103190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05826" indent="-257975" algn="l" defTabSz="1031900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21776" indent="-257975" algn="l" defTabSz="1031900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37726" indent="-257975" algn="l" defTabSz="103190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53676" indent="-257975" algn="l" defTabSz="103190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69627" indent="-257975" algn="l" defTabSz="103190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85577" indent="-257975" algn="l" defTabSz="103190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19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5950" algn="l" defTabSz="10319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1900" algn="l" defTabSz="10319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47851" algn="l" defTabSz="10319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63801" algn="l" defTabSz="10319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79751" algn="l" defTabSz="10319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95701" algn="l" defTabSz="10319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11651" algn="l" defTabSz="10319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27602" algn="l" defTabSz="10319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5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8100" y="0"/>
            <a:ext cx="10283952" cy="7772400"/>
            <a:chOff x="38100" y="0"/>
            <a:chExt cx="10283952" cy="7772400"/>
          </a:xfrm>
        </p:grpSpPr>
        <p:pic>
          <p:nvPicPr>
            <p:cNvPr id="6" name="Picture 5" descr="1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100" y="0"/>
              <a:ext cx="10283952" cy="7772400"/>
            </a:xfrm>
            <a:prstGeom prst="rect">
              <a:avLst/>
            </a:prstGeom>
          </p:spPr>
        </p:pic>
        <p:pic>
          <p:nvPicPr>
            <p:cNvPr id="7" name="Picture 6" descr="1.jpg"/>
            <p:cNvPicPr>
              <a:picLocks noChangeAspect="1"/>
            </p:cNvPicPr>
            <p:nvPr/>
          </p:nvPicPr>
          <p:blipFill>
            <a:blip r:embed="rId2" cstate="print"/>
            <a:srcRect l="34810" t="31373" r="34811" b="27451"/>
            <a:stretch>
              <a:fillRect/>
            </a:stretch>
          </p:blipFill>
          <p:spPr>
            <a:xfrm>
              <a:off x="3238500" y="2133600"/>
              <a:ext cx="3886200" cy="3980985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/>
          <p:cNvSpPr>
            <a:spLocks noGrp="1"/>
          </p:cNvSpPr>
          <p:nvPr/>
        </p:nvSpPr>
        <p:spPr>
          <a:xfrm>
            <a:off x="385763" y="0"/>
            <a:ext cx="9258299" cy="790560"/>
          </a:xfrm>
          <a:prstGeom prst="rect">
            <a:avLst/>
          </a:prstGeom>
        </p:spPr>
        <p:txBody>
          <a:bodyPr lIns="103190" tIns="51595" rIns="103190" bIns="10319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chemeClr val="tx1"/>
                </a:solidFill>
              </a:rPr>
              <a:t>Outreach Activities in Urban Areas</a:t>
            </a:r>
            <a:endParaRPr lang="en-US" sz="3600" b="1" dirty="0">
              <a:solidFill>
                <a:schemeClr val="tx1"/>
              </a:solidFill>
            </a:endParaRPr>
          </a:p>
        </p:txBody>
      </p:sp>
      <p:pic>
        <p:nvPicPr>
          <p:cNvPr id="5" name="Picture 4" descr="IMG-20170517-WA0003.jpg"/>
          <p:cNvPicPr>
            <a:picLocks noGrp="1"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3826" y="988181"/>
            <a:ext cx="3462337" cy="441198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Grp="1"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7241" y="995801"/>
            <a:ext cx="3281363" cy="44043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7" name="TextBox 9"/>
          <p:cNvSpPr txBox="1"/>
          <p:nvPr/>
        </p:nvSpPr>
        <p:spPr>
          <a:xfrm>
            <a:off x="343465" y="5427807"/>
            <a:ext cx="3538537" cy="1489192"/>
          </a:xfrm>
          <a:prstGeom prst="rect">
            <a:avLst/>
          </a:prstGeom>
          <a:noFill/>
        </p:spPr>
        <p:txBody>
          <a:bodyPr wrap="square" lIns="103190" tIns="51595" rIns="103190" bIns="51595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latin typeface="Calibri" pitchFamily="34" charset="0"/>
                <a:cs typeface="Calibri" pitchFamily="34" charset="0"/>
              </a:rPr>
              <a:t>Inauguration of  Special Outreach Camp and Mission </a:t>
            </a:r>
            <a:r>
              <a:rPr lang="en-US" b="1" dirty="0" err="1" smtClean="0">
                <a:latin typeface="Calibri" pitchFamily="34" charset="0"/>
                <a:cs typeface="Calibri" pitchFamily="34" charset="0"/>
              </a:rPr>
              <a:t>Indradhanush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 by </a:t>
            </a:r>
            <a:r>
              <a:rPr lang="en-US" b="1" dirty="0" err="1" smtClean="0">
                <a:latin typeface="Calibri" pitchFamily="34" charset="0"/>
                <a:cs typeface="Calibri" pitchFamily="34" charset="0"/>
              </a:rPr>
              <a:t>Hon’ble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 Sh. </a:t>
            </a:r>
            <a:r>
              <a:rPr lang="en-US" b="1" dirty="0" err="1" smtClean="0">
                <a:latin typeface="Calibri" pitchFamily="34" charset="0"/>
                <a:cs typeface="Calibri" pitchFamily="34" charset="0"/>
              </a:rPr>
              <a:t>Ramesh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 Bhatia- Ex- District President BJP Member of  State BJP Committee.</a:t>
            </a:r>
            <a:endParaRPr lang="en-US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TextBox 10"/>
          <p:cNvSpPr txBox="1"/>
          <p:nvPr/>
        </p:nvSpPr>
        <p:spPr>
          <a:xfrm>
            <a:off x="6743700" y="5410200"/>
            <a:ext cx="3386137" cy="935194"/>
          </a:xfrm>
          <a:prstGeom prst="rect">
            <a:avLst/>
          </a:prstGeom>
          <a:noFill/>
        </p:spPr>
        <p:txBody>
          <a:bodyPr wrap="square" lIns="103190" tIns="51595" rIns="103190" bIns="51595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Dispensing of Medicines at Special Outreach Camp under UPHC </a:t>
            </a:r>
            <a:r>
              <a:rPr lang="en-US" b="1" dirty="0" err="1" smtClean="0"/>
              <a:t>Gaukaran</a:t>
            </a:r>
            <a:r>
              <a:rPr lang="en-US" b="1" dirty="0" smtClean="0"/>
              <a:t>, </a:t>
            </a:r>
            <a:r>
              <a:rPr lang="en-US" b="1" dirty="0" err="1" smtClean="0"/>
              <a:t>Rohtak</a:t>
            </a:r>
            <a:endParaRPr lang="en-US" b="1" dirty="0"/>
          </a:p>
        </p:txBody>
      </p:sp>
      <p:pic>
        <p:nvPicPr>
          <p:cNvPr id="9" name="Content Placeholder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2002" y="988181"/>
            <a:ext cx="2819400" cy="4419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3882002" y="5509053"/>
            <a:ext cx="2633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latin typeface="Calibri" pitchFamily="34" charset="0"/>
                <a:cs typeface="Calibri" pitchFamily="34" charset="0"/>
              </a:rPr>
              <a:t>Media Coverage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59081"/>
            <a:ext cx="7029450" cy="1264919"/>
          </a:xfrm>
        </p:spPr>
        <p:txBody>
          <a:bodyPr lIns="103190" tIns="51595" rIns="103190" bIns="51595">
            <a:normAutofit/>
          </a:bodyPr>
          <a:lstStyle/>
          <a:p>
            <a:pPr algn="l"/>
            <a:r>
              <a:rPr lang="en-US" sz="3600" b="1" dirty="0" smtClean="0"/>
              <a:t>Increase in utilization of UPHC fixed services </a:t>
            </a:r>
            <a:endParaRPr lang="en-US" sz="3600" b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80922" y="259081"/>
            <a:ext cx="2743200" cy="2331720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86300" y="2590801"/>
            <a:ext cx="4269105" cy="4058920"/>
          </a:xfrm>
        </p:spPr>
        <p:txBody>
          <a:bodyPr lIns="103190" tIns="51595" rIns="103190" bIns="51595">
            <a:norm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US" sz="2000" dirty="0" smtClean="0"/>
              <a:t> Increase in the OPD attendance at the UPHCs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000" dirty="0" smtClean="0"/>
              <a:t>Awareness generation by local leaders in the community 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000" dirty="0"/>
              <a:t> </a:t>
            </a:r>
            <a:r>
              <a:rPr lang="en-US" sz="2000" dirty="0" smtClean="0"/>
              <a:t>Trust generated among the community due to participation of ULBs in planning of public health activities under the UPHCs.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000" dirty="0"/>
              <a:t> </a:t>
            </a:r>
            <a:r>
              <a:rPr lang="en-US" sz="2000" dirty="0" smtClean="0"/>
              <a:t>UPHC management issues pertaining to infrastructure and patient amenities resolved through ULBs </a:t>
            </a:r>
            <a:endParaRPr lang="en-US" sz="2000" dirty="0"/>
          </a:p>
          <a:p>
            <a:endParaRPr lang="en-US" sz="2400" dirty="0"/>
          </a:p>
        </p:txBody>
      </p:sp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2017074"/>
              </p:ext>
            </p:extLst>
          </p:nvPr>
        </p:nvGraphicFramePr>
        <p:xfrm>
          <a:off x="342900" y="1534332"/>
          <a:ext cx="4595336" cy="47140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77312" y="6446026"/>
            <a:ext cx="7690388" cy="411974"/>
          </a:xfrm>
          <a:prstGeom prst="rect">
            <a:avLst/>
          </a:prstGeom>
          <a:noFill/>
        </p:spPr>
        <p:txBody>
          <a:bodyPr wrap="square" lIns="103190" tIns="51595" rIns="103190" bIns="51595" rtlCol="0">
            <a:spAutoFit/>
          </a:bodyPr>
          <a:lstStyle/>
          <a:p>
            <a:r>
              <a:rPr lang="en-US" b="1" dirty="0" smtClean="0"/>
              <a:t>Total OPD attendance at UPHCs has increased by 19% in FY 2016-17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660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Laboratory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-9454" y="2763520"/>
            <a:ext cx="3476554" cy="3321465"/>
          </a:xfrm>
          <a:ln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38100" y="5352477"/>
            <a:ext cx="2877911" cy="732508"/>
          </a:xfrm>
          <a:prstGeom prst="rect">
            <a:avLst/>
          </a:prstGeom>
          <a:noFill/>
        </p:spPr>
        <p:txBody>
          <a:bodyPr wrap="square" lIns="103190" tIns="51595" rIns="103190" bIns="51595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Laboratory at UPHC Krishna Nagar </a:t>
            </a:r>
            <a:r>
              <a:rPr lang="en-US" dirty="0" err="1" smtClean="0">
                <a:solidFill>
                  <a:schemeClr val="bg1"/>
                </a:solidFill>
              </a:rPr>
              <a:t>Gamri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7412" name="Picture 4" descr="C:\Users\Dr. Neha Ghai\Desktop\UPHC KNG,KKR\Pharmacy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05200" y="2699239"/>
            <a:ext cx="3267146" cy="33680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TextBox 14"/>
          <p:cNvSpPr txBox="1"/>
          <p:nvPr/>
        </p:nvSpPr>
        <p:spPr>
          <a:xfrm>
            <a:off x="3467100" y="5352477"/>
            <a:ext cx="2877911" cy="732508"/>
          </a:xfrm>
          <a:prstGeom prst="rect">
            <a:avLst/>
          </a:prstGeom>
          <a:noFill/>
        </p:spPr>
        <p:txBody>
          <a:bodyPr wrap="square" lIns="103190" tIns="51595" rIns="103190" bIns="51595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Pharmacy at UPHC Krishna Nagar </a:t>
            </a:r>
            <a:r>
              <a:rPr lang="en-US" dirty="0" err="1" smtClean="0">
                <a:solidFill>
                  <a:schemeClr val="bg1"/>
                </a:solidFill>
              </a:rPr>
              <a:t>Gamri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7413" name="Picture 5" descr="C:\Users\Dr. Neha Ghai\Desktop\UPHC KNG,KKR\Park of UPHC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793184" y="2757206"/>
            <a:ext cx="3467100" cy="34149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7" name="TextBox 16"/>
          <p:cNvSpPr txBox="1"/>
          <p:nvPr/>
        </p:nvSpPr>
        <p:spPr>
          <a:xfrm>
            <a:off x="6831283" y="4801410"/>
            <a:ext cx="3476554" cy="1335304"/>
          </a:xfrm>
          <a:prstGeom prst="rect">
            <a:avLst/>
          </a:prstGeom>
          <a:noFill/>
        </p:spPr>
        <p:txBody>
          <a:bodyPr wrap="square" lIns="103190" tIns="51595" rIns="103190" bIns="51595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Park developed in the premises of  UPHC Krishna Nagar </a:t>
            </a:r>
            <a:r>
              <a:rPr lang="en-US" dirty="0" err="1" smtClean="0">
                <a:solidFill>
                  <a:srgbClr val="FF0000"/>
                </a:solidFill>
              </a:rPr>
              <a:t>Gamri</a:t>
            </a:r>
            <a:r>
              <a:rPr lang="en-US" dirty="0" smtClean="0">
                <a:solidFill>
                  <a:srgbClr val="FF0000"/>
                </a:solidFill>
              </a:rPr>
              <a:t> maintained by Municipal Councilor of that area.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8" name="Picture 3" descr="C:\Users\Dr. Neha Ghai\Desktop\UPHC KNG,KKR\Main Front of UPH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10287000" cy="276509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0" y="1600200"/>
            <a:ext cx="10287000" cy="1027527"/>
          </a:xfrm>
          <a:prstGeom prst="rect">
            <a:avLst/>
          </a:prstGeom>
          <a:noFill/>
        </p:spPr>
        <p:txBody>
          <a:bodyPr wrap="square" lIns="103190" tIns="51595" rIns="103190" bIns="51595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U-PHC at District </a:t>
            </a:r>
            <a:r>
              <a:rPr lang="en-US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Kurukshetra</a:t>
            </a:r>
            <a:endParaRPr lang="en-US" b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US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Now shifted to a government building from a rented building provided and maintained by Municipal </a:t>
            </a:r>
            <a:r>
              <a:rPr lang="en-US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Councillor</a:t>
            </a:r>
            <a:r>
              <a:rPr lang="en-US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, Krishna Nagar </a:t>
            </a:r>
            <a:r>
              <a:rPr lang="en-US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Gamri</a:t>
            </a:r>
            <a:endParaRPr lang="en-US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412" y="304800"/>
            <a:ext cx="9258300" cy="755544"/>
          </a:xfrm>
        </p:spPr>
        <p:txBody>
          <a:bodyPr lIns="103190" tIns="51595" rIns="103190" bIns="51595">
            <a:normAutofit/>
          </a:bodyPr>
          <a:lstStyle/>
          <a:p>
            <a:pPr algn="l"/>
            <a:r>
              <a:rPr lang="en-US" sz="3600" b="1" dirty="0" smtClean="0"/>
              <a:t>Health Indicators </a:t>
            </a:r>
            <a:endParaRPr lang="en-IN" sz="36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lIns="103190" tIns="51595" rIns="103190" bIns="51595" anchor="ctr">
            <a:normAutofit/>
          </a:bodyPr>
          <a:lstStyle/>
          <a:p>
            <a:pPr algn="ctr"/>
            <a:r>
              <a:rPr lang="en-IN" sz="2500" dirty="0" smtClean="0">
                <a:solidFill>
                  <a:schemeClr val="bg1"/>
                </a:solidFill>
              </a:rPr>
              <a:t>Total New ANC Registration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 lIns="103190" tIns="51595" rIns="103190" bIns="51595" anchor="ctr">
            <a:normAutofit fontScale="92500" lnSpcReduction="20000"/>
          </a:bodyPr>
          <a:lstStyle/>
          <a:p>
            <a:pPr algn="ctr"/>
            <a:r>
              <a:rPr lang="en-IN" dirty="0" smtClean="0">
                <a:solidFill>
                  <a:schemeClr val="bg1"/>
                </a:solidFill>
              </a:rPr>
              <a:t>No. of Pregnant</a:t>
            </a:r>
            <a:r>
              <a:rPr lang="en-IN" baseline="0" dirty="0" smtClean="0">
                <a:solidFill>
                  <a:schemeClr val="bg1"/>
                </a:solidFill>
              </a:rPr>
              <a:t> Women Received 3 ANC</a:t>
            </a:r>
            <a:endParaRPr lang="en-IN" dirty="0" smtClean="0">
              <a:solidFill>
                <a:schemeClr val="bg1"/>
              </a:solidFill>
            </a:endParaRPr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1280282983"/>
              </p:ext>
            </p:extLst>
          </p:nvPr>
        </p:nvGraphicFramePr>
        <p:xfrm>
          <a:off x="0" y="1447800"/>
          <a:ext cx="3581400" cy="43269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Content Placeholder 11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965663680"/>
              </p:ext>
            </p:extLst>
          </p:nvPr>
        </p:nvGraphicFramePr>
        <p:xfrm>
          <a:off x="3434954" y="1371600"/>
          <a:ext cx="3581400" cy="44829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48556" y="6019800"/>
            <a:ext cx="2438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Data Source: HMIS</a:t>
            </a:r>
            <a:endParaRPr lang="en-US" dirty="0"/>
          </a:p>
        </p:txBody>
      </p:sp>
      <p:graphicFrame>
        <p:nvGraphicFramePr>
          <p:cNvPr id="8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6952142"/>
              </p:ext>
            </p:extLst>
          </p:nvPr>
        </p:nvGraphicFramePr>
        <p:xfrm>
          <a:off x="6896100" y="1295400"/>
          <a:ext cx="3162300" cy="4571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647700" y="457200"/>
            <a:ext cx="9144000" cy="9906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1031900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prstClr val="black"/>
                </a:solidFill>
              </a:rPr>
              <a:t>Conclusion</a:t>
            </a:r>
            <a:endParaRPr lang="en-US" sz="3600" b="1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9100" y="1600200"/>
            <a:ext cx="9372600" cy="4174543"/>
          </a:xfrm>
          <a:prstGeom prst="rect">
            <a:avLst/>
          </a:prstGeom>
          <a:noFill/>
        </p:spPr>
        <p:txBody>
          <a:bodyPr wrap="square" lIns="103190" tIns="51595" rIns="103190" bIns="51595" rtlCol="0">
            <a:spAutoFit/>
          </a:bodyPr>
          <a:lstStyle/>
          <a:p>
            <a:pPr marL="263350" indent="-263350" algn="just">
              <a:spcAft>
                <a:spcPts val="500"/>
              </a:spcAft>
            </a:pPr>
            <a:r>
              <a:rPr lang="en-US" sz="2800" dirty="0" smtClean="0">
                <a:solidFill>
                  <a:srgbClr val="FF0000"/>
                </a:solidFill>
              </a:rPr>
              <a:t>• </a:t>
            </a:r>
            <a:r>
              <a:rPr lang="en-US" sz="2800" dirty="0" smtClean="0"/>
              <a:t>Inter-</a:t>
            </a:r>
            <a:r>
              <a:rPr lang="en-US" sz="2800" dirty="0" err="1" smtClean="0"/>
              <a:t>sectoral</a:t>
            </a:r>
            <a:r>
              <a:rPr lang="en-US" sz="2800" dirty="0" smtClean="0"/>
              <a:t> </a:t>
            </a:r>
            <a:r>
              <a:rPr lang="en-US" sz="2800" dirty="0"/>
              <a:t>coordination for shared outcomes results in efficient health service delivery for urban </a:t>
            </a:r>
            <a:r>
              <a:rPr lang="en-US" sz="2800" dirty="0" smtClean="0"/>
              <a:t>poor.</a:t>
            </a:r>
          </a:p>
          <a:p>
            <a:pPr marL="263350" indent="-263350" algn="just">
              <a:spcAft>
                <a:spcPts val="500"/>
              </a:spcAft>
            </a:pPr>
            <a:r>
              <a:rPr lang="en-US" sz="2800" dirty="0">
                <a:solidFill>
                  <a:srgbClr val="FF0000"/>
                </a:solidFill>
              </a:rPr>
              <a:t>• </a:t>
            </a:r>
            <a:r>
              <a:rPr lang="en-US" sz="2800" dirty="0" smtClean="0"/>
              <a:t>Clarity </a:t>
            </a:r>
            <a:r>
              <a:rPr lang="en-US" sz="2800" dirty="0"/>
              <a:t>on roles and responsibilities and involvement in both planning and implementation facilitates inter-</a:t>
            </a:r>
            <a:r>
              <a:rPr lang="en-US" sz="2800" dirty="0" err="1"/>
              <a:t>sectoral</a:t>
            </a:r>
            <a:r>
              <a:rPr lang="en-US" sz="2800" dirty="0"/>
              <a:t> </a:t>
            </a:r>
            <a:r>
              <a:rPr lang="en-US" sz="2800" dirty="0" smtClean="0"/>
              <a:t>co-ordination.</a:t>
            </a:r>
          </a:p>
          <a:p>
            <a:pPr marL="263350" indent="-263350" algn="just">
              <a:spcAft>
                <a:spcPts val="500"/>
              </a:spcAft>
            </a:pPr>
            <a:r>
              <a:rPr lang="en-US" sz="2800" dirty="0">
                <a:solidFill>
                  <a:srgbClr val="FF0000"/>
                </a:solidFill>
              </a:rPr>
              <a:t>• </a:t>
            </a:r>
            <a:r>
              <a:rPr lang="en-US" sz="2800" dirty="0" smtClean="0"/>
              <a:t>ULBs </a:t>
            </a:r>
            <a:r>
              <a:rPr lang="en-US" sz="2800" dirty="0"/>
              <a:t>can play an important role in mobilization of the community and building credibility of health department in urban poor communities.</a:t>
            </a:r>
          </a:p>
          <a:p>
            <a:pPr marL="263350" indent="-263350" algn="just">
              <a:spcAft>
                <a:spcPts val="500"/>
              </a:spcAft>
            </a:pPr>
            <a:endParaRPr lang="en-US" sz="28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195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7334" y="285979"/>
            <a:ext cx="8137166" cy="1503706"/>
          </a:xfrm>
        </p:spPr>
        <p:txBody>
          <a:bodyPr lIns="100640" tIns="50319" rIns="100640" bIns="50319">
            <a:noAutofit/>
          </a:bodyPr>
          <a:lstStyle/>
          <a:p>
            <a:pPr marL="0" indent="0">
              <a:buNone/>
            </a:pPr>
            <a:r>
              <a:rPr lang="en-US" b="1" dirty="0" smtClean="0">
                <a:cs typeface="Times New Roman" pitchFamily="18" charset="0"/>
              </a:rPr>
              <a:t>Mission </a:t>
            </a:r>
            <a:r>
              <a:rPr lang="en-US" b="1" dirty="0">
                <a:cs typeface="Times New Roman" pitchFamily="18" charset="0"/>
              </a:rPr>
              <a:t>towards improving Urban health…!</a:t>
            </a:r>
          </a:p>
          <a:p>
            <a:pPr marL="0" indent="0" algn="ctr">
              <a:buNone/>
            </a:pPr>
            <a:r>
              <a:rPr lang="en-US" dirty="0"/>
              <a:t>  </a:t>
            </a:r>
          </a:p>
        </p:txBody>
      </p:sp>
      <p:sp>
        <p:nvSpPr>
          <p:cNvPr id="2" name="AutoShape 2" descr="data:image/jpeg;base64,/9j/4AAQSkZJRgABAQAAAQABAAD/2wCEAAkGBxQTEhUUExQWFhUXFRgVGBgXFxcUFBcUGBcXFxUWFRYYHSggGBolHBQVIjEhJSkrLi4uFx8zODMsNygtLisBCgoKDg0OGxAQGywkICUsLCwsLCwsLCwsLCwsLCwsLCwsLCwsLCwsLCwsLCwsLCwsLC0sNywsLCwsLCwsLCwsMv/AABEIAJkA5gMBIgACEQEDEQH/xAAcAAACAgMBAQAAAAAAAAAAAAAEBQMGAQIHAAj/xABFEAABAwEFBQQFCQQKAwAAAAABAAIRAwQFEiExBkFRYXETIoGxMpGhwdEHFDNCUnKSsvAVI3OCJDRDU2KDwtLh8RZjov/EABkBAAMBAQEAAAAAAAAAAAAAAAIDBAEFAP/EACkRAAICAQMEAQMFAQAAAAAAAAABAhEDBBIhEzFBUSIyM3EFI2GBkRX/2gAMAwEAAhEDEQA/ALHRoIllBZsjUyp0wVBZeBNoLcUUeKK3FJeNAOxWeyTEUlpUpw0uAJ5DVCeAeyWexR9GnIBgidx1W/YoWaKnUFr2Kamioa1OATyS5vg1FRtozKVvqd4dR5pjb6WJxzKVWuzFoxA5gg6cwiintR61Za6lLI9CtrAO43oEbXo69ChbH9Gz7oWoGRMWr2FSBqw4IgSJzVG1qIwqNwWGi2/RFCpOgaudfOaf22+tdD2pb/RK/wDCf+Ur5/p13cSmwg5KwXNR7l+D2nRw9YWSxUenVcd6sWz+pkzkslBxCjJS7DQ01o6jyRgpyrC/Ym1RPZk9AT5L0YuXY85JdynmjyWhoqz1tlrQ3Wm78Lvggq1y1Rqw+Xmi2S9Gb17EDqKifSPFOal3vH1UM+yu+yVlNBWhO6mV5HvoHgV5etmHYrOEa3JDUAjmMySwgY3i0GCYUrLwbxCr19U+8PFDU6agy62UJONBqFlwFtbxC2NtbBzGiqTWKRtEnIDOOiX/ANCXo3potbbY2BmFk2xvEKqGlETr614sQv8AUH6PdNFpda28QoKtqBEAqtuap7rb3/5Sgeuc3to3ZQJah3j1QFsb3T+t4TK0DvHqgbWO6ei60eIL8Cq5Lbaa2vigLudNNmf1R4IWp1RFqdUbhFNojBJzaM+eLwS8MupZ6XAZPNZ8Qg7NXqyA6k3m7E3IZnQeC989qRPzeelRuYT9gFhTnxwWHBYs7i6cVPBER3g4HopYQuNM2xRtK0my1x/6n/lK+fW2d3D2hfRl7Mmi8EfVK586wUz/AGbPwhHHNsRmzcc6p0nDcrJs16R5BO33XS/u2fhCV7P0QKtUARBI8JXnlU0aobR7SZ3h1Hmu/wBH0R0HkuDUxmF3mh6I6DyT9P5EajwSLVy2WCqScpu3bRFPIau3Dkuf3gzhkr/8oJhtLq7yC5/aXLka2TWQpxLgTVcU6lZU1UZryj3y9juDqFFqYWdiU0La3cQ4ZZjnpyTqw1GnQ+Gh9SujJMOSpFZv6nDwgmNTjalkPbzSpi4+p+4xsOxuAtwF4BavqYddOPxU4QHfF607OwvqugbuJPADeVzy9/lDqPMUW9m3iTLj4JTtpfBtNpdn+7YS1vDLIu6kqK7roFTMrt6bRY4QU8qtsnc5SdRDP/ObUf7UDo1o8wndw/KJUpvHbsFRhyJaMLxO+NClVp2aDm5CCECzZ+roZ9R8wqnh004/SkZtyxfs6vZryp1x2lJ2JpPiDwI3FYrZrmFzW19krhtSQ0kB3NvHqF0trASCDlIPwSsnwVeA48jioEH8+qfa8vgj6oQFKzgtkHPguPPfaUHX9lEHFW5I8LfU+17B8FvTvCpIzGvAfBRMZK3FOCEuTzw5k3/oxSxS7Dim8zHuhTgKOmzrqpg1dvHK0c5Ad7/Qv+6qK4K7X6Js9UcWOHPRcXdY6o+q/wDCf9yKaT8jIFvISK5XAVqvV35ksq2Oq1uIioG8SxwA6mVPsxTJe/PPT2leUdsWze7LUx4nULu1mPcb90eQXAxT5rtWykmx0JMns25qjTS5aJtRHhDhYctMUa+tbOKsJSkfKM7u0vvO8gufVnq+/KQe7S+87yXPKrlxtd90rw/SQ1CvLVxWFEOovuyNje9jsLZgj2gqztu5zRJEIL5OB+7qdW+RVqtje6V1I6aLx7xeTM1PaUS3Un1quCYDZg65CFPQ2fqHQg+z3IqnT/ev/wAz8oVgcwNNLDlLoPMYSVPDSQy8sZkyuPCEA2fqcvWEHf1x1WWas8QS2k92o3NJ9yvRCX7RVGNstY1DDDSe0nX0mkab9VR/zcK55ELVTfB8m2CyOqPA3DMq63dSaPrNHiEsuqyRSJIkkmecQiKFd8wWUw2DuBIO7fmmSe+VFMFtVlmZSyyIPTNT0qBCr121nExmydcPtClvO1Ok4WYoGkkzyEb0p03Q+6jYt26ssM7Qagqz7FWrtrLQO+cHiHYQqpfVTtKD2mmWODcW+DlpmBmEvu3aV1lsDG03RVc98HewAjvdeCPpuUNq9k057Z3/AAdM292op2B3ZSKlYicDSDgG7tI06arnFTb+1EEAU29A4n2lVCrXc9xe9xc5xkkmSSdSTvUlKU2GixRfayaWomy63Ztw9v0jR/LOfUOPkr3cO0VK0xhPeESDkfUuPU7O+oQGtMcUYLPXsrm1GZFucj38kjV6LHljtTpjMGSS5aPoOm+dFNCrOxV+/OqOMkYogjgRrKs5KXjVcMJAd6Nmm4dB7VTbTd+ROkaCCZ5clcr3cRReRrGXXdkuYW3bosJacL3DIgNOo3EzCHLinNrainDKMYuxnfNP+hv+4PzBVnZdv7yp1PmVpee3Jq03U20sLXAAyZ0IOkcuKAuC/WUqjjUGTt4zjwT+lNQpoS8kXLhl4bSK7JssP6JQ/htXLbttFKq0Opua4Ru9/NdXuH+r0v4bfJFpfqYrU9kHPbIgoN1bAcLvROjvcUaSgrXBBB0V7RHZUPlHzpU/vn8pXOqjVett2P7JojE1rpneBEQVQ3lQ6jmRXi+k0LF5YJWEikNOs/Jz9HU6t8irXaB3Sqh8nFQYKkn7H+pW+q4QcwrYfZ/omzfcZWo/eH/M/Km9Yy6j9/8A0OSq05PceBf+VOLSYNH74/I5T6dcMZl8B6Av2w9vZ6lPQuYQDwOo9oRLrUwavb+IfFe+dM+238Q+KvfaiVcOzgVOmBlEZqS12NjRiPqGqcbb3N83q4g5pZUc4twnMZzB/EqxbajhBBkGBmYA6rnpU6OtGacbJrupgv8ASAO5EuotJhx3wHbvHgi7nuOq/MGlu1eOefsQl6h7HCm4CXD6rg6OZ4Lzg1zQamnxZm97vayi77p3zuXK74p4apbEYQBHhPvXTm4qpp0jnJGLpqfYqDttTaLZULZgkHMRnEGOIy1TdO6k0SavlWJaLCTAV12e2caRNTMnduVVuemTUA9a6HY7SynGJwHLU+oJ2SbukKw401bGVO7mtEAAdEDbLNIIIy58EXTvqm/JoM7pBGfikN/2p7jhgwBJA1IG4TuSXBNlO6lY52CqdjWqMaR2bu9kZwu0g8sl091WBK4tszbjSqThEOYJgQROo6rpt6Wpws737xTJ6d2UjJ8ZApeSgfKVtm57jZqDu6PpHNnM/YB4DeueU2n9fBWTZyzB8vdmSZ9eaf1LuYQZaPeqIZIw4oCWJy5soRZyzXsMK3m4G5lshJ7fdGEEyTzTuomK6TRps/ezrPUxt0+s3cQu+/J3tpQtDGWcP/e4XOaCDm0GYnTKQF85inGSbbO3jWsz+1ojvtmDGLI6iFijT3IGXKo+raj0BXekWx20ZtVlpvqForFoxtHd73JpzCZVqicnaEMFtoDpBzBC55tFc5pEub6B9ivld6X2sBwIOhS8kFNDMc9pzaQsJne11ljpaJafYvKB45J0VqSZatjbK6o1+ETGHKQNcXHorvYbI9vpADxHxVS+SmrIqHixpjPLM5Gd66C4puLEnBNi8+RqTRXLfTmo9uWeLXTNibPoYxSg+g5rtNYBEe1V6+Lzo07Q8PxHKCGgzBbGq1o7WuBaOyAbvh0mOXNZjdNr+QJu0hFbtibY55cHCCZHep8/8Cj/APBbZHpj8TNfwK1W3bOk0fu2l5iSD3cOWkxn4Ko37t/amAFhY2Zywh0QOe9USlBcAxcroB22uirQptdUc04nNaBMnEKYDjppI8lU7PUxZLFpvuvajir1HPO6dADuAGQQr6bmmWqOT+XBfC1HksNgsxjKI5iVpbmCnnlOnJCWa96jBBYfcVPcFrNotlMPhrGEvIMQcInOecLZOxm7gY3JYi0Go70naDg3nzKp3ymWVxex4bIwEYgeBmCPFdKtBBc4jOSYSXaGxY6RyktBMcRHeHqQY5uM02JmlNUct2Zpy48ZCd1mvDi1mWWb4BJdwzOiioUG06vdBDXAETnnvj2K12CmwgSAeqplP52j0MfwpiWx2UyC2cgJJPpO3u5dEbb6IeA6JLcsuCLvFzcWFmTQM+fLLRBPtT8JYwAzlDRiPgsablYVqKokslnphktInyKuFGmatlgmcVMjPoRqufUaFRtQscCyIkSDqJ3Lo90Miz0x/g80nPxRidnKbCDSBGKMMkgNmGjUudoFYrA8vbIzyUf7ODw8EZGQ7OARJmeKaXRZmspkAgA5QNY6Jm5Uj22VsUi3FrsJcM92nqOiMvGxdpS7ozj2rW2XP2rmh3ogkiAIMxrPQJ5YbHgbEkgDeinVJoGKbtM5ZUaM59Js5KCg8RnULddxPTRWu87qa+0k4ZbGfAnclW0lnpUXsaafpU2vMOgSSZAEchvTI5N3AnJj28m2zF8MstqZX7UuDZBGF2ciF3G5b+p2ui2tSJwmRmIIIMHI9F86OtFLdSP4/wDhWTY/a99nfTosYOzc6CC6YBMkjLVOTomas7VXqIKrUWe3DgCMwRKGqPRAmlSCvKIvXllBB/yVu79X7o8012t2nfTqGjRgEAYn6kE7mjjG/mqpsDezaArPd/dw0fadOQQVasXuc95zJxEneSc1z45KxpIozx/cMl7sRLiSTmSTJz4lN7LnqdyT9qDPLKd62rW3BSkkct5J5IUndomd3Qe4DGSdDkkV9WI4Ri5gxz3go42kGm3SIxHlv1S6vecsc1rcTT9ZxgDjHFOy1dDYRk58LsV80cDuWUeSIxgraygFsEbzBjd+pWX2eNEquC5WQ2mrDfSSGvicYbJPWM5Tq0UHQpbhu4F+I6Nz8dyKPDF5ZVGxxRpOwCZBDQPGFPd9qd2jA5xLS4AgicpHFFFuUeJQvZQ6eHmnbVKjldSUXdhO0uxpc59ajGHFVdGcMLSYHPFoI03xCqlkqkjIwRqF13Yi92PabPViQHOBO9p9KeYzzXE7yrtFprdkQWCq+IMgjEYIO8c0M8bR0sOXeMfm+eI97fDicPjBCYUr3qMaWspsp/caOfH9ZpLRvD/oott5UwM1sZNDXFMhstNzqgbmX1HgcTLjH66LqtSlh7oGQAHqyXJrPejm1O1pGMGYMA9cjyT217X1KjAcsTXB4c2WmBrLd+RKTlTkbFGba11J9SnlMkidC12YKisdVwycyTomlptTLUWtcyIZixTnJy7sZjoh3XdaqbSabBXaBPdIFTphOqHHk+ex9xbyxugu7q+ocIPDVT26uA3JVWletQOOJnZnSHBxd0iESLTVcZbTe87jhP8A8hMnCQyOWKXcntdmqig6vSp4iDJEzG4udBkgcAqneFSvW74p03FoiD6RGvdBiV07YK764pVvnFMtaZycAHOBndrvXObS1wc7UAOOXIaSqMCVEmabbK18/qfYZ+Ae9e+fVdQ1g/y2fBaG11T9Y+pvwWBXrfad7PgmCy9fJ/tFUl1Ou/IxgkAQeUAK+PqLhRq1vtP8CV0fY298VFlN5ONojvTJ8TqtToyi0F68hy9ZXrMEt3Nho5wT7kaNCN2h5qCk3j4KR7oHUepcuPAWSblKzBeMyImdOST2+1kgNB0GLoeAUjrWA7OeCX3wwNDCNTin2Kx4tuNv8HsL6mZS/wBJLNa3EBpMtBnqeaaFgfwACQWU704slbip3b7nTSUTBrZ5Nho45SePRbPE5qesCOEbhE+zf4rQUHQZGmvjpIXl6BlKiKq7up3c9iwtaCP8Tkms1LFUaDpMnwVpFSGEiZPkmUQ6id8IEqekZQpeAC4mABJ81mtU3fooe02HtBhe4gaw3Qnn8F5ZowjbJljc3S7Fdva9XVDhpEtbnJBILuI6Ql9OgcEACW59Qm9ruh1LMd5vHh1Qzm5ZZFC8m86ePHGMaQIym1wzBDlF8yHFT0qTt+m7OT4onssuaPcbVkT6Qa2BvCzY65G8NAywtaNcuO7MZqO01w1qCtDpGR1yHUlMhG+RM8u3guuy1QuqFzhDcmDdBOZyV6Y8s9GBy5Kq3LZw2zs8M/5Rn7U7s1cxBMke0biuM8r6rmiXLJt2OmPFQScPQgYvasGo7c4gcgAPDJKe1iTnrnz0COs1oxDxj1Kx/qNx4XIKkZFqwmDjPOG/7lVtpbibXx1LPDamEkscID3RkWkSAffwVwo08RGX/S0tFj7M4hpqRG7khx63LdyXH4C5Z83VLTW0LiCMtwg7/etO3qn6zvWn22F7sfa6pszQynMQabQcQ9MwRlnKSG3VftR0a0e5dWwqNCap+s71lb2ZtVr2u7+Tgd50K1+dVT9d3rhYNar9t34ivWeo6tdV5NqsB0O8HIz0K8uW2K0Pa4mXaRqTvHwXl637PHUaLzHoyNx+C3rM13D1lJbuvV1NobkWzPMdCpLzvNp9F3pbtI6qX4N2onp6ecf5NLTTkl0wGDESeHTeUpr2g1XA6ACAOA3zzQtS0OeTnkTp00JRFkZmtyZLiolWmwbFb7htmplG0sjESZyWKRkhrcynNlsQDMUd4EZ7/BKSbVm5c6hx3ZLSsLmw5+engp7c0CTMSBPgUczvNjl/0g7YzFSI3tzWqnwQTnJ2wCxy4+we9MbUSMuAUFw0jGN2UAkdd2Smtr8uZK84/GwIrgjs9ICScyfYFO6nwULCpWuXMnJtnQjFJUiONyXW26hqwRxG7wTVwleaJyK2E3F2FddinW2xk6GCDl/ysAGFabdYA4SNfPrzVdt1PCTxjRXY571wa5qrFVsoYt3RDWexl3dzkuAb1TekwHNGbO0gbQDwkjrGRTZZXHG0QOW6VsbVLT2dmFL6zhhy4ZSfAI256xdT4lhI6t3hLLzpxWAOgpgjoXORd0VAynjEQC6c9071znj/AGt3tjpxSx2vIytFoAaSTDYnPLl69FDd+0dBghznPduaGkT4n4qv3hbe1dOYpzLW7uZKVXjUAIdJkRDREYd7nncSdByVWn06it0lyZDCl9XkuVu2trO7tM9k0aYc3eLj7ky2bvypUD6dV2PIFpdm7XSd4XP2Vp3ptc1rLHhw6HoUzNOSi6K+nHbSKRtLXa20VZojOo85uI+sd25KzeA3Ume0+9dC212aFYiqz0473Bw49VTxs/zHtR6bVY8mNPz5EyxNv49hR+0D9in+GfNYN4P3YR0a0e5Of2O0fVJ8Wqandbf7v1uHuT+tH0Z0pexD+0Kv2z7B5BeVmp3U2c2tA5Ek+OS8s60fRvRfsgfa9w1Ut5WM0xTxauBJ5GdPUl13fTN+83zVm2m9Gn1PkhkqRRfyElJqMs9POBqUMxH3b9KPunzSO7oPLJxg5IsVCzBrRGo/RPVN7CJDhyn3oKl+vUiLDr4IsflHH7uwqyPgwsWg4TPOD0OY3qGj9X7oUtp9Gp/KsXCPPsZskBhAjN3s1CAtVSag6e9TWX0T4IR/p/y+9Zmm3js2H1IKYpgFFSRVNc1nQNQIK1DxKJqaJbT9P1eawFhlWqA0uJyAkqlWm19rUcTv05DcrLfX0T/1vCptn9I+K7H6dii4ymyXM/AbQpFowyCN369SzdVswWqAR3WyRoSdwHFRWr+z/iM80tvf+t0+h8imSgnuiZjipSVlnvi1HtQ+DhLABI0MmR7UtfWygbzJ3A+CY1/6s37oSTgp4xSVHQUVFJB+MFsHgg67we60Zn2BbD3KCwanqnPiNnkrlQZY7AIE59U0p2fA3Ja2TRGHd1Cnl2DQ/sdk7WiC4wQRh4aaHkqdfdh7N8jIH2HeF0it9F4jzCre2f0TOoUeCNLcT434KU39ZLcNUjFioraQ2zCwsOWVlnrP/9k="/>
          <p:cNvSpPr>
            <a:spLocks noChangeAspect="1" noChangeArrowheads="1"/>
          </p:cNvSpPr>
          <p:nvPr/>
        </p:nvSpPr>
        <p:spPr bwMode="auto">
          <a:xfrm>
            <a:off x="175022" y="-163704"/>
            <a:ext cx="342900" cy="345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08097" tIns="54047" rIns="108097" bIns="54047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data:image/jpeg;base64,/9j/4AAQSkZJRgABAQAAAQABAAD/2wCEAAkGBxQTEhUUExQWFhUXFRgVGBgXFxcUFBcUGBcXFxUWFRYYHSggGBolHBQVIjEhJSkrLi4uFx8zODMsNygtLisBCgoKDg0OGxAQGywkICUsLCwsLCwsLCwsLCwsLCwsLCwsLCwsLCwsLCwsLCwsLCwsLC0sNywsLCwsLCwsLCwsMv/AABEIAJkA5gMBIgACEQEDEQH/xAAcAAACAgMBAQAAAAAAAAAAAAAEBQMGAQIHAAj/xABFEAABAwEFBQQFCQQKAwAAAAABAAIRAwQFEiExBkFRYXETIoGxMpGhwdEHFDNCUnKSsvAVI3OCJDRDU2KDwtLh8RZjov/EABkBAAMBAQEAAAAAAAAAAAAAAAIDBAEFAP/EACkRAAICAQMEAQMFAQAAAAAAAAABAhEDBBIhEzFBUSIyM3EFI2GBkRX/2gAMAwEAAhEDEQA/ALHRoIllBZsjUyp0wVBZeBNoLcUUeKK3FJeNAOxWeyTEUlpUpw0uAJ5DVCeAeyWexR9GnIBgidx1W/YoWaKnUFr2Kamioa1OATyS5vg1FRtozKVvqd4dR5pjb6WJxzKVWuzFoxA5gg6cwiintR61Za6lLI9CtrAO43oEbXo69ChbH9Gz7oWoGRMWr2FSBqw4IgSJzVG1qIwqNwWGi2/RFCpOgaudfOaf22+tdD2pb/RK/wDCf+Ur5/p13cSmwg5KwXNR7l+D2nRw9YWSxUenVcd6sWz+pkzkslBxCjJS7DQ01o6jyRgpyrC/Ym1RPZk9AT5L0YuXY85JdynmjyWhoqz1tlrQ3Wm78Lvggq1y1Rqw+Xmi2S9Gb17EDqKifSPFOal3vH1UM+yu+yVlNBWhO6mV5HvoHgV5etmHYrOEa3JDUAjmMySwgY3i0GCYUrLwbxCr19U+8PFDU6agy62UJONBqFlwFtbxC2NtbBzGiqTWKRtEnIDOOiX/ANCXo3potbbY2BmFk2xvEKqGlETr614sQv8AUH6PdNFpda28QoKtqBEAqtuap7rb3/5Sgeuc3to3ZQJah3j1QFsb3T+t4TK0DvHqgbWO6ei60eIL8Cq5Lbaa2vigLudNNmf1R4IWp1RFqdUbhFNojBJzaM+eLwS8MupZ6XAZPNZ8Qg7NXqyA6k3m7E3IZnQeC989qRPzeelRuYT9gFhTnxwWHBYs7i6cVPBER3g4HopYQuNM2xRtK0my1x/6n/lK+fW2d3D2hfRl7Mmi8EfVK586wUz/AGbPwhHHNsRmzcc6p0nDcrJs16R5BO33XS/u2fhCV7P0QKtUARBI8JXnlU0aobR7SZ3h1Hmu/wBH0R0HkuDUxmF3mh6I6DyT9P5EajwSLVy2WCqScpu3bRFPIau3Dkuf3gzhkr/8oJhtLq7yC5/aXLka2TWQpxLgTVcU6lZU1UZryj3y9juDqFFqYWdiU0La3cQ4ZZjnpyTqw1GnQ+Gh9SujJMOSpFZv6nDwgmNTjalkPbzSpi4+p+4xsOxuAtwF4BavqYddOPxU4QHfF607OwvqugbuJPADeVzy9/lDqPMUW9m3iTLj4JTtpfBtNpdn+7YS1vDLIu6kqK7roFTMrt6bRY4QU8qtsnc5SdRDP/ObUf7UDo1o8wndw/KJUpvHbsFRhyJaMLxO+NClVp2aDm5CCECzZ+roZ9R8wqnh004/SkZtyxfs6vZryp1x2lJ2JpPiDwI3FYrZrmFzW19krhtSQ0kB3NvHqF0trASCDlIPwSsnwVeA48jioEH8+qfa8vgj6oQFKzgtkHPguPPfaUHX9lEHFW5I8LfU+17B8FvTvCpIzGvAfBRMZK3FOCEuTzw5k3/oxSxS7Dim8zHuhTgKOmzrqpg1dvHK0c5Ad7/Qv+6qK4K7X6Js9UcWOHPRcXdY6o+q/wDCf9yKaT8jIFvISK5XAVqvV35ksq2Oq1uIioG8SxwA6mVPsxTJe/PPT2leUdsWze7LUx4nULu1mPcb90eQXAxT5rtWykmx0JMns25qjTS5aJtRHhDhYctMUa+tbOKsJSkfKM7u0vvO8gufVnq+/KQe7S+87yXPKrlxtd90rw/SQ1CvLVxWFEOovuyNje9jsLZgj2gqztu5zRJEIL5OB+7qdW+RVqtje6V1I6aLx7xeTM1PaUS3Un1quCYDZg65CFPQ2fqHQg+z3IqnT/ev/wAz8oVgcwNNLDlLoPMYSVPDSQy8sZkyuPCEA2fqcvWEHf1x1WWas8QS2k92o3NJ9yvRCX7RVGNstY1DDDSe0nX0mkab9VR/zcK55ELVTfB8m2CyOqPA3DMq63dSaPrNHiEsuqyRSJIkkmecQiKFd8wWUw2DuBIO7fmmSe+VFMFtVlmZSyyIPTNT0qBCr121nExmydcPtClvO1Ok4WYoGkkzyEb0p03Q+6jYt26ssM7Qagqz7FWrtrLQO+cHiHYQqpfVTtKD2mmWODcW+DlpmBmEvu3aV1lsDG03RVc98HewAjvdeCPpuUNq9k057Z3/AAdM292op2B3ZSKlYicDSDgG7tI06arnFTb+1EEAU29A4n2lVCrXc9xe9xc5xkkmSSdSTvUlKU2GixRfayaWomy63Ztw9v0jR/LOfUOPkr3cO0VK0xhPeESDkfUuPU7O+oQGtMcUYLPXsrm1GZFucj38kjV6LHljtTpjMGSS5aPoOm+dFNCrOxV+/OqOMkYogjgRrKs5KXjVcMJAd6Nmm4dB7VTbTd+ROkaCCZ5clcr3cRReRrGXXdkuYW3bosJacL3DIgNOo3EzCHLinNrainDKMYuxnfNP+hv+4PzBVnZdv7yp1PmVpee3Jq03U20sLXAAyZ0IOkcuKAuC/WUqjjUGTt4zjwT+lNQpoS8kXLhl4bSK7JssP6JQ/htXLbttFKq0Opua4Ru9/NdXuH+r0v4bfJFpfqYrU9kHPbIgoN1bAcLvROjvcUaSgrXBBB0V7RHZUPlHzpU/vn8pXOqjVett2P7JojE1rpneBEQVQ3lQ6jmRXi+k0LF5YJWEikNOs/Jz9HU6t8irXaB3Sqh8nFQYKkn7H+pW+q4QcwrYfZ/omzfcZWo/eH/M/Km9Yy6j9/8A0OSq05PceBf+VOLSYNH74/I5T6dcMZl8B6Av2w9vZ6lPQuYQDwOo9oRLrUwavb+IfFe+dM+238Q+KvfaiVcOzgVOmBlEZqS12NjRiPqGqcbb3N83q4g5pZUc4twnMZzB/EqxbajhBBkGBmYA6rnpU6OtGacbJrupgv8ASAO5EuotJhx3wHbvHgi7nuOq/MGlu1eOefsQl6h7HCm4CXD6rg6OZ4Lzg1zQamnxZm97vayi77p3zuXK74p4apbEYQBHhPvXTm4qpp0jnJGLpqfYqDttTaLZULZgkHMRnEGOIy1TdO6k0SavlWJaLCTAV12e2caRNTMnduVVuemTUA9a6HY7SynGJwHLU+oJ2SbukKw401bGVO7mtEAAdEDbLNIIIy58EXTvqm/JoM7pBGfikN/2p7jhgwBJA1IG4TuSXBNlO6lY52CqdjWqMaR2bu9kZwu0g8sl091WBK4tszbjSqThEOYJgQROo6rpt6Wpws737xTJ6d2UjJ8ZApeSgfKVtm57jZqDu6PpHNnM/YB4DeueU2n9fBWTZyzB8vdmSZ9eaf1LuYQZaPeqIZIw4oCWJy5soRZyzXsMK3m4G5lshJ7fdGEEyTzTuomK6TRps/ezrPUxt0+s3cQu+/J3tpQtDGWcP/e4XOaCDm0GYnTKQF85inGSbbO3jWsz+1ojvtmDGLI6iFijT3IGXKo+raj0BXekWx20ZtVlpvqForFoxtHd73JpzCZVqicnaEMFtoDpBzBC55tFc5pEub6B9ivld6X2sBwIOhS8kFNDMc9pzaQsJne11ljpaJafYvKB45J0VqSZatjbK6o1+ETGHKQNcXHorvYbI9vpADxHxVS+SmrIqHixpjPLM5Gd66C4puLEnBNi8+RqTRXLfTmo9uWeLXTNibPoYxSg+g5rtNYBEe1V6+Lzo07Q8PxHKCGgzBbGq1o7WuBaOyAbvh0mOXNZjdNr+QJu0hFbtibY55cHCCZHep8/8Cj/APBbZHpj8TNfwK1W3bOk0fu2l5iSD3cOWkxn4Ko37t/amAFhY2Zywh0QOe9USlBcAxcroB22uirQptdUc04nNaBMnEKYDjppI8lU7PUxZLFpvuvajir1HPO6dADuAGQQr6bmmWqOT+XBfC1HksNgsxjKI5iVpbmCnnlOnJCWa96jBBYfcVPcFrNotlMPhrGEvIMQcInOecLZOxm7gY3JYi0Go70naDg3nzKp3ymWVxex4bIwEYgeBmCPFdKtBBc4jOSYSXaGxY6RyktBMcRHeHqQY5uM02JmlNUct2Zpy48ZCd1mvDi1mWWb4BJdwzOiioUG06vdBDXAETnnvj2K12CmwgSAeqplP52j0MfwpiWx2UyC2cgJJPpO3u5dEbb6IeA6JLcsuCLvFzcWFmTQM+fLLRBPtT8JYwAzlDRiPgsablYVqKokslnphktInyKuFGmatlgmcVMjPoRqufUaFRtQscCyIkSDqJ3Lo90Miz0x/g80nPxRidnKbCDSBGKMMkgNmGjUudoFYrA8vbIzyUf7ODw8EZGQ7OARJmeKaXRZmspkAgA5QNY6Jm5Uj22VsUi3FrsJcM92nqOiMvGxdpS7ozj2rW2XP2rmh3ogkiAIMxrPQJ5YbHgbEkgDeinVJoGKbtM5ZUaM59Js5KCg8RnULddxPTRWu87qa+0k4ZbGfAnclW0lnpUXsaafpU2vMOgSSZAEchvTI5N3AnJj28m2zF8MstqZX7UuDZBGF2ciF3G5b+p2ui2tSJwmRmIIIMHI9F86OtFLdSP4/wDhWTY/a99nfTosYOzc6CC6YBMkjLVOTomas7VXqIKrUWe3DgCMwRKGqPRAmlSCvKIvXllBB/yVu79X7o8012t2nfTqGjRgEAYn6kE7mjjG/mqpsDezaArPd/dw0fadOQQVasXuc95zJxEneSc1z45KxpIozx/cMl7sRLiSTmSTJz4lN7LnqdyT9qDPLKd62rW3BSkkct5J5IUndomd3Qe4DGSdDkkV9WI4Ri5gxz3go42kGm3SIxHlv1S6vecsc1rcTT9ZxgDjHFOy1dDYRk58LsV80cDuWUeSIxgraygFsEbzBjd+pWX2eNEquC5WQ2mrDfSSGvicYbJPWM5Tq0UHQpbhu4F+I6Nz8dyKPDF5ZVGxxRpOwCZBDQPGFPd9qd2jA5xLS4AgicpHFFFuUeJQvZQ6eHmnbVKjldSUXdhO0uxpc59ajGHFVdGcMLSYHPFoI03xCqlkqkjIwRqF13Yi92PabPViQHOBO9p9KeYzzXE7yrtFprdkQWCq+IMgjEYIO8c0M8bR0sOXeMfm+eI97fDicPjBCYUr3qMaWspsp/caOfH9ZpLRvD/oott5UwM1sZNDXFMhstNzqgbmX1HgcTLjH66LqtSlh7oGQAHqyXJrPejm1O1pGMGYMA9cjyT217X1KjAcsTXB4c2WmBrLd+RKTlTkbFGba11J9SnlMkidC12YKisdVwycyTomlptTLUWtcyIZixTnJy7sZjoh3XdaqbSabBXaBPdIFTphOqHHk+ex9xbyxugu7q+ocIPDVT26uA3JVWletQOOJnZnSHBxd0iESLTVcZbTe87jhP8A8hMnCQyOWKXcntdmqig6vSp4iDJEzG4udBkgcAqneFSvW74p03FoiD6RGvdBiV07YK764pVvnFMtaZycAHOBndrvXObS1wc7UAOOXIaSqMCVEmabbK18/qfYZ+Ae9e+fVdQ1g/y2fBaG11T9Y+pvwWBXrfad7PgmCy9fJ/tFUl1Ou/IxgkAQeUAK+PqLhRq1vtP8CV0fY298VFlN5ONojvTJ8TqtToyi0F68hy9ZXrMEt3Nho5wT7kaNCN2h5qCk3j4KR7oHUepcuPAWSblKzBeMyImdOST2+1kgNB0GLoeAUjrWA7OeCX3wwNDCNTin2Kx4tuNv8HsL6mZS/wBJLNa3EBpMtBnqeaaFgfwACQWU704slbip3b7nTSUTBrZ5Nho45SePRbPE5qesCOEbhE+zf4rQUHQZGmvjpIXl6BlKiKq7up3c9iwtaCP8Tkms1LFUaDpMnwVpFSGEiZPkmUQ6id8IEqekZQpeAC4mABJ81mtU3fooe02HtBhe4gaw3Qnn8F5ZowjbJljc3S7Fdva9XVDhpEtbnJBILuI6Ql9OgcEACW59Qm9ruh1LMd5vHh1Qzm5ZZFC8m86ePHGMaQIym1wzBDlF8yHFT0qTt+m7OT4onssuaPcbVkT6Qa2BvCzY65G8NAywtaNcuO7MZqO01w1qCtDpGR1yHUlMhG+RM8u3guuy1QuqFzhDcmDdBOZyV6Y8s9GBy5Kq3LZw2zs8M/5Rn7U7s1cxBMke0biuM8r6rmiXLJt2OmPFQScPQgYvasGo7c4gcgAPDJKe1iTnrnz0COs1oxDxj1Kx/qNx4XIKkZFqwmDjPOG/7lVtpbibXx1LPDamEkscID3RkWkSAffwVwo08RGX/S0tFj7M4hpqRG7khx63LdyXH4C5Z83VLTW0LiCMtwg7/etO3qn6zvWn22F7sfa6pszQynMQabQcQ9MwRlnKSG3VftR0a0e5dWwqNCap+s71lb2ZtVr2u7+Tgd50K1+dVT9d3rhYNar9t34ivWeo6tdV5NqsB0O8HIz0K8uW2K0Pa4mXaRqTvHwXl637PHUaLzHoyNx+C3rM13D1lJbuvV1NobkWzPMdCpLzvNp9F3pbtI6qX4N2onp6ecf5NLTTkl0wGDESeHTeUpr2g1XA6ACAOA3zzQtS0OeTnkTp00JRFkZmtyZLiolWmwbFb7htmplG0sjESZyWKRkhrcynNlsQDMUd4EZ7/BKSbVm5c6hx3ZLSsLmw5+engp7c0CTMSBPgUczvNjl/0g7YzFSI3tzWqnwQTnJ2wCxy4+we9MbUSMuAUFw0jGN2UAkdd2Smtr8uZK84/GwIrgjs9ICScyfYFO6nwULCpWuXMnJtnQjFJUiONyXW26hqwRxG7wTVwleaJyK2E3F2FddinW2xk6GCDl/ysAGFabdYA4SNfPrzVdt1PCTxjRXY571wa5qrFVsoYt3RDWexl3dzkuAb1TekwHNGbO0gbQDwkjrGRTZZXHG0QOW6VsbVLT2dmFL6zhhy4ZSfAI256xdT4lhI6t3hLLzpxWAOgpgjoXORd0VAynjEQC6c9071znj/AGt3tjpxSx2vIytFoAaSTDYnPLl69FDd+0dBghznPduaGkT4n4qv3hbe1dOYpzLW7uZKVXjUAIdJkRDREYd7nncSdByVWn06it0lyZDCl9XkuVu2trO7tM9k0aYc3eLj7ky2bvypUD6dV2PIFpdm7XSd4XP2Vp3ptc1rLHhw6HoUzNOSi6K+nHbSKRtLXa20VZojOo85uI+sd25KzeA3Ume0+9dC212aFYiqz0473Bw49VTxs/zHtR6bVY8mNPz5EyxNv49hR+0D9in+GfNYN4P3YR0a0e5Of2O0fVJ8Wqandbf7v1uHuT+tH0Z0pexD+0Kv2z7B5BeVmp3U2c2tA5Ek+OS8s60fRvRfsgfa9w1Ut5WM0xTxauBJ5GdPUl13fTN+83zVm2m9Gn1PkhkqRRfyElJqMs9POBqUMxH3b9KPunzSO7oPLJxg5IsVCzBrRGo/RPVN7CJDhyn3oKl+vUiLDr4IsflHH7uwqyPgwsWg4TPOD0OY3qGj9X7oUtp9Gp/KsXCPPsZskBhAjN3s1CAtVSag6e9TWX0T4IR/p/y+9Zmm3js2H1IKYpgFFSRVNc1nQNQIK1DxKJqaJbT9P1eawFhlWqA0uJyAkqlWm19rUcTv05DcrLfX0T/1vCptn9I+K7H6dii4ymyXM/AbQpFowyCN369SzdVswWqAR3WyRoSdwHFRWr+z/iM80tvf+t0+h8imSgnuiZjipSVlnvi1HtQ+DhLABI0MmR7UtfWygbzJ3A+CY1/6s37oSTgp4xSVHQUVFJB+MFsHgg67we60Zn2BbD3KCwanqnPiNnkrlQZY7AIE59U0p2fA3Ja2TRGHd1Cnl2DQ/sdk7WiC4wQRh4aaHkqdfdh7N8jIH2HeF0it9F4jzCre2f0TOoUeCNLcT434KU39ZLcNUjFioraQ2zCwsOWVlnrP/9k="/>
          <p:cNvSpPr>
            <a:spLocks noChangeAspect="1" noChangeArrowheads="1"/>
          </p:cNvSpPr>
          <p:nvPr/>
        </p:nvSpPr>
        <p:spPr bwMode="auto">
          <a:xfrm>
            <a:off x="346473" y="9016"/>
            <a:ext cx="342900" cy="345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08097" tIns="54047" rIns="108097" bIns="54047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8" descr="data:image/jpeg;base64,/9j/4AAQSkZJRgABAQAAAQABAAD/2wCEAAkGBxQTEhUUExQWFhUXGR8aGBgYGR4gHxsdIBsYHB0cHB0gHiggIBslHx4dITEiJSkrLi4uHSAzODMsNygtLiwBCgoKDg0OGxAQGzQkHyQvLCwvNDQvLywsNCwsLCwsLCwsLCwsLCwsLCwsLCwsLCwsLCwsLCwsLCwsLCwsLCwsLP/AABEIALcBFAMBIgACEQEDEQH/xAAbAAACAwEBAQAAAAAAAAAAAAAEBQADBgIBB//EAEcQAAIBAgQFAgMGBAMFBAsAAAECEQMhAAQSMQUTIkFRYXEGMoEUI0KRobFSwdHwM2LxFXKCsuEWQ1OiBxckNGNzg5Kjs9P/xAAYAQADAQEAAAAAAAAAAAAAAAAAAQIDBP/EACoRAAICAgICAgICAAcAAAAAAAABAhESITFBA1ETYTJxIoFCUqHB0eHw/9oADAMBAAIRAxEAPwD6SavqcTmeuAGzSg3Ydt7RNhtjrm73xsYAfxJxN6OkqxjuLXuB4ODeHcRNVNUafSZ7A+PXCH4wP3QNu/7rgrgNaKW/fz6AYBD3nHycdiqfOAVqk7behGOMzWKrJmPYefA9MIBjzmxya584StxiPw+t48gfz74Ko5vUSIiPpO/622wBQf8AaD5x42aI74DqVAO/9z2xW1YefP8AdsNEybQf9sOOhmzhR9o9Djr7ZA2w6JUhr9rPnHP2k+cK2zs9owt4zxVqaW7j23ta298FDTs0tLNkjfFhzLYyfCs+GeBe0b/X9xh3rPcfmcJOymmhh9qPnHn2w+cAGtiv7UPOHRNsafbTifbDhcawBjHK5r/KfrOCgtjT7YcefbDOA6bTeMe6oBN9pxLkkaKLasNXOYhzZwvGaXsbz2/ni13jc4LCtBf2o46GZOAOYP48RX3gg3wMEg8Zn1x4+dA7nAc+D+WOGVe/mMKxuL6DVzxP9Jx6M2fBwER4P5RGPCpkT+mGKmMFzPoRj018LmJ/oP64lzvtgAYPmRG4/PFVTNehjAhAG8/lvj2q8C5j/XAD4CPtfpj3AwzKDc/3GJgt+gxXsxvE8wSktc9M2HZwe3vhpln6qw8N/Kr/AEGMvms2ulln5gIIj0/ph9wvNh3qEfig/uD++E+ATVnnH8wOWQbE7T3BgfvOK+F5oMgVWuWgwe1/ocIuO5puZoJsApA8WB/mfzwJk65UmGII8e+H0arx2jd5fNMhrDUzhIgEyew/njupmNdJ5JAKmxjx+eMtn8/zErlCQSFNpn56YO2GXC5q0qVMHrNIkkz/AJlufeMLhWQts8zDSzex/cHDLhLyov4+tz/XCzOUHDOdJgC5G22/tizJUWqFFViqydRHcQLXETPbBYqLmzlX5S7EQDBVfIP8O2D8jUDpNtXeBYQSML+I5XS3RqYBbwCSINzYaYt5nA4zehE0sRq1g7XIqOB28QI9MOLFQ6rPBAiZ+k/n+eKKXEU1hBTLzMEETaR8szuPqDOAE4m1VYYQaZIBE3Eb/mDthdkHP2oAalGqzArbfbvPvhOTuilBGnpZzUJBg7R3EefGE3xRUMgbsNveR/d8M3y1Xn1KmpTQMSt9WvSqybdjB3xm+OVdSEsT8zDcnZo9bxgu9Cot4RWYVRBgwJmNoMj63xpPtqgOxBKrFvebAH+eMnwuOcqtr0NAJBEzECw+nbDs5c06dSSDIUjx+Lv6YTrFiV5IVfGVdhVUDpGgmBbc+mKPhfiTBlUksCDAJ2M/9P1x58T0teZRVbqYKCDspJgfQ74aU+AJTRdCtzBA1DUROzGJ9/zxSmkkmDi3dDxTbVabG/raJn1xVmeLCmwVlJZh0xEbH28Y4GXOhgD0iBDAiRPr63+mAs5w0l0KbITOogbgxB2O/vh2hJSBqfHq2lmDKNhZPIY3E723w2yPFwwIcEdIYk+DNhHscL34ANOmk8sxE64Gw3EdjqwLSGlmRibKFMejPg0yXlE1H2wKAQDJmx/QmcANxaVIYnWCQoAHYTf09vGOKos3+8Py0jCeoLN/fjESdHR4453Y9ymb1RO5x5mq5AGg3mPy/s4CysDSbzP88WzYT/E37nFXpMzl+bR3kOIFySdw5WR7flgurWhhBInCPKNC1P8A5z7f3vi5a56CTNyJ/OP7OKM2hh/tZp3/AEH9cHZfMlwGMgyR+njGSfiIi6XHjDDhvEgUZmlQpUz7z6+mB8Djt0aIPYnULb3FsDrVYQ24O0H03xQzzSI1bqpJPrt+2F+Vrg9IJncCd7+ogYUWqCUZXoaVM483HqARjw5lqhiATiqkBA3Bkg2FrTv3x4ua0kG4k7iLbel8VaFhLtnjMfB/LExbm8wyMV3iL/ScTB8iK+Bnz+vQUmIa3cR+vfB7cURFGggMto0wTtN+2M+KjEEmQAO+KNUje5E++/8ApjHFvTYKWPCGWb4nrJLyxO7Hf88cUaqgm8kz7bz4/ngJWEehGw/u+OOab6QSNxI7d/8AXDUa0gU2hxTzIZWBMT/D+d532GNL8MVYqUJO1JxNuzMb3jGHo6zaIm+HWXz+nRNiFftO4MYl6dDg9tm+4q3TVi/3JiL/AMfj2ws+E62qmZmdSk2827+364Tt8SABUizUioI3k69P6kjz3xPgvN6TUV2M9G/oSN/qMPod7NavyVb/AMf88YWrxXVQVYHSzNMH8TFoxt6FdesE7kgfXxj53wqrVpqxCPVpleqQwBBkEyAe3f1w0J+hrwF51/8AD+5/qMdZJv8A20WPzi/LP/Pt9Mc8Dro7OEp6LA/Mx7ra/j0jHKugzYlkB1A31TFr/wAMe+Jvbs0iqRtYinV2+bz/AJh+W22MRxap0sImHfc+WNrX/PD5+LU6uXzQU9UVAoi5jUbfpjHVsyalPVsSTMnvc/1w0Q2MuFVStemy2IIsRt5/mMbR6dJgaZS8KpbvBC3Bv/Fj5zl36hMe+mP374+jZXcRJlaZ9Nk/phSKiZz4ooqmYybL3In6MkdvXGnygnTb8Tdgf4vW3/X1xmfjQRUyZtZj/wAyY0fDRIX/AHm7T/GPp7/1xEnwXHs9qt0r3Bbv7Hx7Yoyh2N/m3AXwe7WGPeJt0K2oDS4Nzv8ANYeuKeGNItJh9xH8I7t0jfvhxYuwvLGKlPYW2iOy+pxl82dNZ/dv/wBj402Vs9OxHuI/DTxjuK1lGYcG51MB2/7x/XGkDPycD+q40t/vD/lGFtS6t9MWjOpOlmAll79tIB/XAmYqgagP+v8A1xE+jbwd/op4hVklDtaPff8Alhzkq2pVJ7kn85xnOIVwam47fscMuFZnpA8fzBxUfxJ8v5FtOpCVPSq+OaNS0nsw7+2B6Vcaag781rd74HqZkDoiSTN+w/bFN7Mk9HrgFW+n74pzVSFUbSNp9DiagVbvtirNfhAPbzHn64t8Ex5NHwPOE0Kn+UBRfffz74nJApa4KvbuQYPM7T6DCzhWcVaNVS3Ux6Re9ogYLSofs4nfp3/+rjF3ejVU2X5esQZUzCj5j6L+t8drmttQG9oI84V5utpEkxGn/lXAmezGpmYBlAAsGPgdzPf1xSt6JnKmafMVmdiwUwdupfEecTGL5wMHqH6/zxMP42HzsVjMy17ef9MWM42P0nt7+mL04fzBK6fP9+cC1qQ1CCDI9O8RefXvGITi+Cao6dtK2t5FsVtnDIYm8R/THmU4c9TVY2i4BP06Qb+mC8nwtmYqwBM7tP6XBn9r4qklbBJvgHqtOkzcWAFhGJTzUFhvYiCLXBH6YdjgxZ5C0yFAkNrjbsJkjuD5H5LKnBnDNJQXkAHV3MCxJG43jAqe2U/GznK5zQy1GvHygSPQ99tz74vbMBuexdrjVEi5J7ydgYtGJn+C1IW46QonS4Eb3JEYv4TkNEyQXqDSBeD5EEiZsbjEtqrKXjd0OsznsutOkyoWYhSOpgqtpgwvf6emK89xImgkIyLfZ0Cj2i5+smcBVsvVzH3Ss0J8tNS22wgE6AYJFo2xc3w/TKgGzCxIbf1PSb/XE67KcWno5+G84Gd1HiQe8al3ti3PMea3Udvl5gvb/wAOJJ/T8sccK4NyXLKRJGmJPlT/AA+mL8zl6pqSpUIdxF/z0zER3wWrCKdbMYuaZGIv6g+374up5zUDtIEgxJnx9cPT8NIFLGZ/3re91/TB+T4XlEKsWUgAyzNEe45ZHoB3xTnF9ELwy7EFCeXDEq5NtyYt29b/AJ4+lcKpsoQONP3VIXtcaQfytjK8Ou2rlp03UxBttMKb94nDqpxWsCAzKZBOr0uLCBjPJXs2j4ZLaF//AKQMqzihFtDOGPZQSILHt++HPwjTIoUwdR62Oog3nVcTcD1wFWzpqKdcss7MUifY/XCvjnxC1F6aDuoa8fKQQBa4MfUYLy4JccHbH/xHUTkLrBYcwAKO5h7TYi31x3wPK6UUcooS0gAA7hb3MbefGMPk+OA6hoAEWImYiN5329cEvm+YQdR23Zz7d+0QPphLXI4tS4NzQGmpSABH/Cf4aY+n6bemFT5RBmTORZ9TnrZ+kSTLaA0xcnY4ytTOaCAGJv2fb/XBvC+J6SdLjXYiWnbcbEX+vmDis0iZY+za1uF8OLSRoPhEZfrtiV6WVp9WXVGf5TzA0AHvdTeBYxOM23HarXKL2uXX/wDhOOW+J6iHoChrTqgiL2hUQ9hv/wBcDcfYlJDuhxwl9KUo8FaMfQG07HbxijjfxA60yjc1WYdI06Dv2MyNjtjN5rOLVl6gW26INKiLgiWJ+sn6YT53NSZEA9ot+hwlNN0kJyGnxHn3q06bMsQOqowAdzEdR3YiMLsrnUZHV5kgQ1rEAx6xBvftirKrz2FMk372kf3/AD9Md574fNMElwRNoF/3xXyQTxemZN7PUqAnSh1MY0gATPj3w2yvwxmagEqoJ2DGSLeix++F/COFraotQq6NPcfr59QbYc5nidVVPLcHTdhUuQIJsZnxhqalcUxxS7I3wfX+ZtEgfxnttA0zt2wTw7gFQ1EaoA4UgEBaglSbmWVRbxhMvxXmf/Epn00eg3+uHnBPitnLcym7x3pJIAsOoFo+s+cU00WnC9DfOcKU0ipE6Sx6VKGOwBuZ7TcHGffgNUJqgdJMyJPkXA+a+NVWztNJIJ7CYj26QCxFybCPpjMcY4rTdhNOpmCkgM3SgE2EBtgfJGIcn7KlGNbFdPg2ZadKEgGPmG437/vfExp6fxHQZVNWtUVyBqCU6gA79lIPvOJi836I+OPsQcG4XyqgObSFI+XWoiRuVDBregxdmuHUKd6b0qhI+UK0zbYm0+uCKlc1Dqq8sHTu4RST+EkKyyY7mxtvjujRqtGmStpCBb976o1Qexn/AMuMHzZ2KlHEp4bQVAqNSUAndKh1qN+oAnfbafE4maqpRdqhV0RCANWqNgASAO53U/lgfNZSqjDmOiapKhmQHSO5hojxf2xb9t1lRUqam2BbsN5kmPPnACjo6TK1MwxZHNYxMIjm0iYn0MQdre2O8xSFNWpuwVhY7B4EgGNQJtIiYPrgZK6kmmKmtQZ2Vr7dMhY37N+ZOCEzfM6byFkgAIJnfSoB298PIMa2wd0UrZ62mJAJANxPy6gAPG+O8/w4UCoFQltILAxAm+xJmcXCsxZQ4WwnVUbzvIYAR7nttirPaCoKraf8QuQzARYapBEWsPGBMGt3QLy1D6nVex+7jUovsAwX6GTginVWxBqaZsGB6ewkjvfacW1chVBUc3lsfwhSzAGRPyC4kjtN8Z3OZatQIFTmcp2gFyTO1zDWHfBdkOVdGoOXrGoKdOC5FlZSNVuxMW9Ra2BsrVKmKj02ggAhhEk/5RH5nHCVMuD0OD5IZoPsSDF/A74MZ1XTpK0Z1HmLpaNukQNQ2IM/rhORaig/JUkYMWZV0k9Pe2khlIYWM9xgLMpT1LTYMQzCDqBNv8ukkEW74orcPYBSJdYu8BFJmYEXNpMwAZPjEfh1OogRymltwLkdrXIn6YaYOPoJWpSVKunqdJEsNv4YBG/t4x0eGlUDu4DnSCLRMmx8QJP93RaBlalRAQAjdJi5AJK209h5/XDHL1ubo5SuXaT1MyEx3VFfSY9RAjbxMqegjNosrKdSj/EJLaAPNrkNaFB72xneMUSp0sysReRpNr2n+WHlZKisxaoEeLnSmoLMwNIiD3tJtjN8S4MyNq1mohuGiCSfCsZI9Y84mMKkR5pOW6A3pqIIiZkx4v3n9sWGv0ypIE9zv59sV5bh9eSBSZmPYqJPpe5HpjpeC5gMBUpMqnaYAt/mJi3pjbH2zmxfo8NQ9gQe8D+YwYleHSqgAADexsZnwZxdmuHM6DQIqL2YqoaxJgG5PjzGBsrTzAYqad16WbtfaPI9RI84l7Vg4NdBVDitSpTbSLyJKgXPaR29TGBzlap3UKD+ImR5w2yPDNNkC33OqAf+GcU52g4YEQADBgW7fmfbGEZpP+KFixeOG1jcAEA3AsY8we2CODZbVVYCOkSZ7H69pHba2HOYyy6Y1UxrECDqJIiJFo9CMI+GZQ0X1M83upUz++/fFXKUWV8cvQ6yOap62BXqXv5Hv79zj3i3EaEaKmppvEEf0xTw/KaajONTM9xpsV9+k3vFsDfE2TesAKaprB0lVVVMgEmTJM27mMRHwKU7Zb8UktoIyFWiylELgnYOxPtAJEC/+uL/APZIUvUO5WAL2tExc/njFPw6tTeKitTMb2I8bgkb2842uXUMVLsigrBAEA+NBLAE2iI743fhraYvHG9SRWgphQ6mmx+VoEj30lLe5O2OKNWS0vpiFgAwJY7abQfbDGhwpKKSGZaliRBaFaR1KZBaPwxi+lUUEliNrOFK7nbSQCD6z39cVdHRGKXABnKWoCmSTAgFQJk7QLEj8zGPKWRrUrCokG5RtQv42ife3rgrM1wIJK1FggKSzaZ2gWOre8+McFXRSVYKABqAG0nvJNptIFpwJ3ocvGq2hllqdbSJeipFiodun0OlCAfQYmFlJleW0UXM9TFqkk+sGPyxMXkyPigK+K5lKeuolHS9QadVNg+mDII6zpv37CY7YzP+2NZCksL2i3cbnvhlx/OaqkUxKoI6+klvxW1NAB2k7zhDkqlR20rTMA3Cpq0n+I2PrfExWjLyyuVI0Gcz3LLldZLqFExYRfTDFhc94xxkc/I5ZXW14I3j8/PjAfEsm1JBDLIJ2kbna/0EYI+E869EmppWm5BUVHLQ1wSBeAQP0OF1ZUVLPejQZGm1V1in0qAGARyZlSWJjftAjcdpODc7Q0daDlMiy/ORpbfSBDGNv4rxtvhfQzgI5j/el5ZhIBn/AHoNoG2Kc3T5tQjSw1Tb5RtAA0gA/wD2ifc4V7o3q9hi/EtYmIpBIvKmC1vnUkzG9h49sWVyKdEuXo6gOnQQCCSIAUoxIHcFu3bCuiNOpGpBQL6XDIRc2IBJM+SL46dw7QlMUgBqJDDfYC6iPbe2JvZpjascf7SzBAcIXAMk1BAFtpm8TMA2x5xDK1M4EQqrhCSY1BZ76nvHoIg9p7LKSKai63VB3Z3pldp2F5PYz4OJmVps3TzCBql6dwVGogiXIibyR7YHadkpQaqgvL8IWkBFA05YQdLML7QwOr6AHx3wzzdTlMrcqJgB0ZtIncdcxeZMeT3xn6WYqR004CyoZqIkgEjUemJJwXmcifm5QYsIJFLTG9wVtO/bA7CooY1eLNqJPICiINPU47kaja/oLQfXDFaqkoqhTqI0qGmDEksukMIN/SJvvhBkKgjQi6qhMKee6mIFujSDf8PthzwPJMlealLq0lSWZtoJESNztJPfEviw+jCZ7K1hUqgwWLkAltzN79vrh1k6VOnSRnRjWGz6wokkSBYkkTFjeDj1KS1H104DCSyM8KksYHbcXv7YKySuH0Vlpo0mGUyp22YErqFz/TApy5ozXig9yYbQzVRNbAIyupC0zaA0AHUYuAfPjfHAyyIAI0VNyxYBvQBTq7WsfPtgHO8OqpqqOy0gxgwXOx6TpgEEET38xjqrmhVHMYVXdF1AhG0uwVSARYk6hFrWjbAqiavYxzWZKtK1lNhNN2fTbqMsygjedo39MLeXRZQGUEi2oFdO/ZeaSfMBZtt2xzls5VqArAonTLJy1i/gETFvXHXDqFdqnLCL0CW0UaUxIidSj1n2xKKpUWoqsdBWT8qNfc3/AAlQIHcg/XbFxJp6TqePwl3I0GYN4iTtft74YZf4eNVAxcLBMTBMz5QgCwUi7b9oxf8A9nIK01rI2qemooOraRsQfPm5xVEOW+ReMzFl5Z/iMB/SfIMRt+eF9LikFqRFGAD/AIlOSJgAhmmPY+TjQV+AkIFNaml46UB3Yn/egbRMYW8W4QilGRuZuNWgqwjsYi19zbfCvHkaqWolFWjl1XqRmqG4IYaOxIBVpAHjRO+OMhWouQBTJH+RVJYdiGYGD9f2xXUy5KJRCrTqaoZzqh16oIkQRt6A+MF0qdRBWE/NuCKfWbmxklfTTH6YYizOZSoQhddFOJE04AF4AqXJO4NwLTpFsBcQyykgU5AUxNMhj9P4jE2kbie5x7kaLhDUOXOoxBqCU076ukqAV8++Paz06dO2YMleoUQpINpgtUIA/XfFWLlAlfK6ULtrKAglqp0zMRZSY9gxn647XL0tC1FfWsXtOmIC6JAmTaO30wdkqmpmNMgimFXlsNRYCQLSV1KA0e9jc47OW0aW5eZcCLFAwPmyk+/nBkPGmC6FWhzKaVmJMSEsQNoInuO4HoTj2lmlaudSVGIUMoedRPqJBKiPfBObqDTzEylEMuyS3Mi4urCLyDAn9MLRl6dZy6KaNSQgptUYEg76QaZ/ET3w7RG+Q1wwBOltUEaVS3/mkgR3IwjzPEqoXU6tYjqJuVJuPN7HHnEMjVpVdMimBeKhIj0EjqmLHDipXotRJZFEzrYaZYk2CpO8GOk/TfDtciblK1YsGeZgCFERaVUn84x7gscWpKAqoAFEDUxBt5VdvbfExl8hFv2L34RRrVAKmqlTIPUiz1STDdUzJMxe0Y4o5N6YAy4ppLaWWnqLVAASCxN7GTf3wdxDjApqtPMc0Ek/Oq6iD+ISCu8jp8b4E4fxGkaroK1RF0CyUwGaPLaiQbA6rgx2xok/6LeF60wutScpqrVFEWCqqh3k3UWViNiWv747fgdJ1BFJAjGYbUWP4TcTG3kH0jFOQpnWo0skE9ejW0m8aerV/wAIAtuBi6kOZzEBC0gQBVKaWBAuXJDIJYxFtj9Zcadl5Wq7KTlqYEAE6SQUmDpAi1p+m+L6OcNQ6VoUqSr3rVCWb3CgQLdhNzBG+OzTC6ij1HVU0syMhBG5AMjSIuY6iD3wqrmlpAK01kgTIdyIPSTzTAg7kdvXBdg1L3wF5hw6MDyEeSOhj5ImD0gG5uZ8jE4TlgUM1EXSYJ0GBvs207EwfaMX8LpUVXXTqujGzICyiBO7JSYHsYIxXmqVNQC+pix1qQ/4SSpPWBJszTC9h4waLS2E08uyqR9xp0iSvMkeSSjC59/bFRrKKRKrBDAGovMrAk3VQaxhBAjczghMhTMhSrAREsAdwLjl/QCcB5fOAsBRXUNRZUSmvLMEQW1wOb4a8DtOBfYnFXoYDmvSGl6j0g0E/Z6SJvBlwWmD7YHGdOomi9JXVIcuUFhE3MLciYAJ9cBccoZyrUYlRSBMCGLCVF7UtQET3iThBl+A1qgL1G5RExqR/vI3gxAtF/BBwa9kOUv8tmnHxA+vRVrEqdjTKEQZ3YEDxYeu1sHcKzhDhqa61UgE8qmCBPkGSY2vI+uB/hrga01LUqC1XtqL1wzU7G4J0BQ1xBk2OD89n3NI0Er01V10zosAbEkkLe82v++JdPjg0y1/LkKR11VSgNMHrB0KpdWsRJv802It7YWJkSif41MSxI0VHDKCSSAi6gbW+U3JxdmuOfeRTc6VI1MNMFWAIibg3ue87nHecpOitVoPVLsmkOElQBeOaFKosi5BO29sJWKogPDeDcPGsBzSdtKjpOqSQCUXShKidJYqQL3GGVacqrMeuisToqmmxm0kIYO4ETsBfCEcRzg0rWaq6vIpCxBa5BLmNMWtYn9cOM5mGNNhyqobxTagXn0XXN48bYXkyTVKxxa7OKrl0+5+zU0Kyq1CjSTFjre0ATcSYi2+LKHEXUhaVRdQZtRpCkkrF9UE72E/vhLmcsDcNV1ljOsoII8mN7+dgfOC6WepCnqIqPpMHSwDAgwTIsT3ixvh6Y5WuhpkqtSohZw41EFWDCpsQCsaSvaNjjypnG0gFNC/Kuvlm0m4ApqBE7ATgOtm0KcymyPT0yaNQqH/AMxkK24gmZt3x5R4tk6jy1JaXqgLbAQrg/MO1gIJn1xr4pKLeSsw8sJTSxdFlbjVQNpphCo6VLIs2EkXGLH4madH77L5pXckBkCmmLkKxutogkXgY6rU8vVQKaqCIIFGgKbMbLAMkgFjNx48Tj05M0ZMVaR0TTOhy25npQlLRF4+YYxXjhZ0z8rlFJKn39jHiuWFSCHKggFtCLqSoRc6h1EECDFiDPsoThIYrTraqb6gpLNbY+i2ntOK8hx+pzHSuKj0yLEjlNtHUDMibTP7YrzufDrFT7tU6jTSu5hgPlIamAY2MET64012YrJcBz/D9KmwVtFVTcaah9R2BgzB2xy3wwxE0DltJA6aztMxeZBG/YiNscZXi1My1KmRTgbuJmR1aiZgx63M+mGWW49Tq02KUSriRqNRSoIggkRcQR3GBfRLtO2B5ThFBSBmSi1AvTUokOjX2q6V3BG1pnffAObq0qTPp64EqFkIYE9KtqsQCOkC/rgSpSFSuc0tf7MdYchqZMsGg7tBVj53me+Hb/EVXNFRXNPlgyrUuXqKm0AamPymYO3fbA2isZcg1Lib00WoF1ZesOhBEM3iSoINjaYxzT4grkgJUpiCLOCsXMFRBMydztjikjqKigO9KYpmow6gJFi7QCT33xRTr6OtYXpINKp1sT2iKem56bwcQ5O6NlBY2zI/ESnmt5kEKSSNgZBHfveMAJxJhF9jv1A/XsSbY+gUcjUdkrFqS0T8yFSoIk9WpGWBB3iRE3x7nuG8NzFJTl6nIuwekdbI+8kmDHVsR5uPGsWqOOXid6M3wj4dfNoa3NenLEadLNtF5BGJh9T466DR95CwAGzFZCAALFVcAXmPSMTFZMr4/Yr4lwp6xDgq7AhUpitqe/hAJCjuRbe+PcpTqKvK1tSE9YZ7d5kSIv8Ahkn0wzyXH8uzbVkIs1QOA3joCKFQT6eBi+nk0qsaeoVCxJQ1KzMwAIIZ2kfW/wCLE5XplPx9onD8k1N35OYpgEQXcFRcjpV9RIPbpP5xhXSFEllCMQhM6NRMyZJlizX/AOnnBebyjVG0LQFTQAgXKMWRQJI+ZhDT3k9vXAOW4NRp1meqeWEMGkGfUH79QJFoNrXxL+yoJ9KxllaFKqodQSCQPkWQJB6tRkTBPY7AYNzXw7SKg0tSGN11MDYnSQxMCY3/AK4FpcOztQiouWStTaXWrpp0xDDSBBqiQN5je+E3GspU18upzabtAPLeUkmCdWoiLgdMC2D9k/QXnsgFpUnYoahBYpTBEgbK0EqxmxMCdMemCcvd15tEKNIpwVcgQJ+WNANySd98V5PO5jKRSYpULkABaKfLBhQoIkrvqad8EfY1ZadOvTNNacGnOq8TAZViBcj29sFFLgN4VVpLodgwIMNyhqcbwSSGKSPEW/PFGZ43RpkVaiKxqTYOakj8BYtOolR9Cth3xzX48MvX006CSVmaZqKAdo0yV2jt+eKstmBUMGhSys9WvMtAuZITogubm3gnEUxrnbAc98TsCXo1WoK0gfIZKhAAdQbSOq2GGb4xmOZSJpU6YCD5WmUcKSWUgGxHYXkxbAT5sLWKaqNQAnTy11A/iiWUaliZFx7xi2s1Mqz1XJZpLSIgk/KOnbZQJ7YaXpFOk1b0GZd6BNV/tehqi6Vsw0H7zqACi8uY9lwtzWfeXEoqs1nZuYAolpdATpbVawiPbFByA0HTVp6gbMWqCQT0gKARMyCYvG+GH+0crTXSEeoPlYFhpMR/8EdPkfvhJ62VKCu4nms01WmKdFiEWXVANQZVZIn5dKkD6TgQ8cp06YFQJIsZLEfkBG0d8acGWUHM1EKgKqU6VRoVQFjpIHYGRhFxemKN0c1WI1Hm5dA5A0gsDVBOkRG8S2BOyZXVcAr57L1URlYo8kgBSVO4Ig2AIjvioZ5etldVIkAhoa0qIEbmLCfTFfDSrMKVFA2lQTCgG5JuFJ2mJntjulNCq4anTepUAIpPRD6d4ALPad/JkYVJstSWFp/s8q54GsoR2qLaWYgrcWE6B3gdR3Iwe9d0qQioD+NqDLdTtOjqa/k2xYzsiuKqLSRxoC0qaKrE767llIExH8pxRQzIpsOQ+kk2VmlNRH49UrNt/OG2KCdfozr8Vp07GnZjcmYm4te4/wBe2K0zVOkRW1wH7ESAfFp3F7gG2HnxF8L1aqu9XNURUEMaZABMBohtUXBMdIm048+G/hSsq6mr0UDR0Vaiyf0Me+KxSOaalKXIfwnja1ssejK2NzVkOe/zAXW0gE9sc5HheXUpUOZrI6sf+6mbCCp1yBHn+eJSypoKQ/IemphjqR9N7sYWSoBmJvviV8tT0a1riYkKlIgSYH43IA+Xb1thN1wb+OPst4oyVKtJTmHakST0Iq1AwBIABf5TeSDaNjOK6vGuXU5FMUyp2NalS1bSJYXiBud8BcOziawlShVqPMNKEoDBtqpkW+Ui02GHHETlQoRj1O3SKRqMFMx1CppleoWAJIO1hgp9jyj0DCtSnXXpUmUmIpKp0mCdg4C6gP8Ay4qoctqhOXRdTDpFREgFf4VLNc7zI+mLMzwj7K6vXFJ2nopaHXWSYM6kXYGbGZ0zjps8ajKQKOVQAspR21I2mJKl4ubG3jBYkvX/AL+i3NcRzCuutssXJur00YmRAnpn9cW/7dzFEfdZWmbhitGmySJGpu6+hOnv2tjkNqUhc4aguIRRq1KSTDaukiJmRETbHdTPVwgBr18wadwjomph3XWrByxEwZNwsg4cVQpSvRTkcy2YRi6PapIljA3IsSJi25jf0wmz1BnQjn0UqG4UsQxBJAJAnc7d5m2NIeM52oUp5bLZpSGF3eqFKjc8tm0R3iGkDzgfNvmRevl7TLSyJEmbyDAntHrOKxJzGnDRS+youacawCHim4DGdmYuFmO9ux7YUZDgfJeocsyVaLvZS2qIGsgMC3Y+b9z5VZmS9SoFFNCTPNqL0+tolfBCn17nDDhyUUT7wEVHYAurELGk6TBA8C53k4EpPSH/AAirbPOL5+lmHFQ0z8oAuggCbAARGJjscBBLciplVTUR94WYkjczoa3pOJhfyNFHxtWJxXNSoWqoiIbgoEAIECwkA3BMSD1E4Lr1qEU05r7NLrSX026u23e2LOJ8Z5j9YF40hpc6SYA1TqFz20+xscDZqm9ZWAFLL06UGo/VMG89Vxe8Tb64nlibpB/C+MVX+6otTSNqrlafSIuQATqgGwn+eLsutKrXFMK9Zn6S1OnYn+LVzGG/oB7YS5TN0EhVqc0L3C3IvIEyDvFvTB/FePUFoqaXPRpvIW4M/M6sBAjbT3GG/oi+fR1xfLmjVdHgcuAFt3kiLEAEqbeo+otZddPUVyyvEhnpgxHczJA9AAAcC/D3HqbV9NdWqIvYMY73MRII7SBJvO2HedqrVZ6lPL00pg2BDywsRCg6foLC2E24uyopSjSYK+YOlqdRqalYnTTOph/lKqNiQNu/1wzThbV6LVE5hNOZ+5O6iYBDTsZFv5YW5zPAlZVmt8zJBG/TIYkj69hgDOoa7LTSmCxmAQSW72AmDI3PjEJp6Zo4Sq4sNq5Cjr1pVqVWIEKKbAG87lpHtF7YqztDMVmCKjslNQxbqJBuBqMzt53AOGPCfhapUjSCCAdNQpqFiBbo0yQN9W8+2Csz8N1AamgsX0QU5BnbpACm0kkyfP50ot7Ic1Hj/sU5fhOhBUrK4bV8qaQWUwPmNWxv/B49sH5jN0iEpctUMExVfQDpuQCNRZpIsBfufOcylbP0HAqZViGJiQbkTfUDI02+vvhzxP4mqnQopOygldCCYjs/3ZO8k3viuDG8rYVnaC/ZzUdadNSQfnZpnaFAG7e9r4ztIZQ9NSFdjYKKkD5WtK3JHkgXwe2U5j9L5dSw1BdJqXsNJW21/wBBjrKcSp0gFCUT5HJAUHuV0gb7/XC0ls1Sk9RB+L8RriqUpUWKhmirTR9QveGU33I7Yo4VVqM7Kys9ZpCo4lp7WOxMCxw2arl0qVEq0Oa+okCoKrABuoKqodNuxEAze4nAvCfhJKr1DU59Cm99K0HOgiDZ3M3O28fTAo/xRMpyUmhbwj4fqUHZs4GokwKelwplmiGF4Xa3kDDE1DTqaMvUzOqog0hHLSRKkMFXUdJk73n0x7leBU6dU8xKq00P+MWsWEaS1OIHrcwIwPxDh/VzMtVActqPWNr6mAme/wAgHZhG2KbVk01GqChRzOjRmaoZmVmKFGlQGEAtBHM6S2ncBje9qqXFVAGWWs7I0HlqKZ1E7jUwH8oODatB6i8xstq0/wCJUpMJ7AFVMM3btIv7YzGT+Fq9WpzFmCSRTKvqiSOqFiNjM9xe+JS7D8ajRpuFpz6dVZyVMJGrWxVgCbFblb3UkWt23JOVzppkUhUyk0tIDcrWHkmOoIZYWBBv374B+GKYQMadbk1yY0/ZWqfdrMOp6gE6o1GNjvhs3D69ZnprmFzBYkgUeQrFbTMiBFwYk/yK9Gjl0+AzIcQr0pP2Fl1EtIpgMSRvDUTF+yriluJZklmSiEU9TiolN7kET1IukG1oEwfXHFClV0A5qvTSqvTUTrpvqWxBzAjSCQDqDwRHnC9uBZd6rPmKqPMaORmw50i55rVmOxMjS0EE+MPH7Jyp3RKPxC+W1KKkJUWaiq1LSDH4RoZIvECDa+AqeWbNJzKr0mqlbVTpUxYIpphT3vHTGo7jAzfDlI1emuKVMEhqhdanfpIVSSR5M7YC478NvQdRSZyhvzEpOkQQZIeCdJuCCcUZ7t6NLkM5Vy9SoHWlr0gzdmANyLPaYUxubY8r5ajWlnzlOhUqEroFJyFIsCWBIuIMk9xgcKKSCpUzSV5AdlIIqGVHSp6oGx6jcA4CbNZapK1MtU1hpVuZpYiLCykMI8enjENG8Zfe2HDL0Mquijn1PMGpmRKh1MdyNP6fTAGbGTCakqqzrcoqVQXMEndrdUGxvEd8Atkqc/d5eq4A2FQRN4ltAJAjtfD+pxVVp06dKpWohVlhQcGZIMMTdR9e/oMO0hYu6/3LK+VygAbmLWi4plalP/8AIKh23gyD9Zx1U+Enbrp0uVY8xadVSDHymGYnbckiLRgrK8STMamqZvLDUYCVKdMVBEC7FQGbvIPfHubyeWYsI51SCq1KbC8SQ+kPp207qbjycCuiXjfAvy5OXnVTQDcQi1QWMQCBq0i3zAW79sGcF4BSq0tdVqStUd9QhlZBzGWSNRUiIjpFmGCOCvlqdXQnPq1m6dHQPxCw6gGsC3YwPXA9DjeerZjkAkhTpZaSgF1DaTrCibKP1OHG0hzqT1pBlTNZAQH4nS1AQfuB+9ptaY7Y9wv+IMzw/L13pnLHzDKyae0AMJItM+uJgyJxj7Fv/q/r8kV8xXFJkQfdoyQIMqGqFrG/ZW+uDch8PVec2YpVQUKRUaqwJVhGxci/ctqn88KK+cJK1MyupIWEjl7XWDBsCO47id8ZvjfGFqMDSTQoGnQCzS03eTJE+LC2Kd9GVpcmg+Iso1RhyH5zKhao4RVVRIgO6mDq31GZvcgYWuicunSSo56SCfmBO4AEA6RMWsPBwsyVdqqmGUGIIcgA3/FeR3uR37Y1HBPhWajkuHVYJ0hUUEzaXaDEeO4J7Yn9kpZS0HIi08h9moZwVUd1ZqKUtTjr1Fi4jUOnzG2EVfMVEYKwZkUlbzKxsdMkAR7xfBvH/iavyESYCkEcuFNgVA1Lc9yfP5YzGV4u5dXIZxqnq28k6u5wqbRrOTi0ka2hkTVKzXo5cwCi1zGsN4Ik+u2DmymUQ6RVplyJapTrPUUmJhAUgm4gHUL9sJ8jVqVCSqVCIPyq0AR8otsZnDj4dy6lSa+YSmBMU3oAk3JmSAQB4nziKTVGqb/K7Ls3kqJKUH1B2Bs6RLAAgsfw2nax7eqUcLDOKdIDXzNKTp3uoEm8AjV5kx6Y1A+J0yyimlKjXUjWjtSsZgGBMAQOx3wDxDj1Suy1OXSpmnOk0aZWZCmSSbkRYjaTgtJFQU5Ozupw3MKQrVsvMzBqLGnvGsBd1I7H6i3PxJWqirSqF6dPQQDTR9QMXGpA7dI8gQZvOOM7Qq1VWq2tgUAJEsVgn5hsCZ28epwvy7PS16i41uFFQAWpgEvAZTGowJ9LecEV64HOS7ewvOcVOYbXVNILETTy287ljABm30Fu+AWYuBCtG5bkgCNiAVJOo9pEbk7YbDiS1WVPtNWlpBOpQCY8BF6maYEmfmwRmUYFlo5yvXqCOgrF5MwdURGq+KcfZOWqQqq8TYuwGZqU1FyGdzNgCRBE2AtAxMpSpVmFNs0GJIUBlYM5PjWb+s4No5SuBUeqili4QMVR6inQIEE6SNu8j9cSvxQUqNWmcsvMqL0NoSEAJuF6777sdhthVbHGTqkyzilKlkKIapl6OZWZU1KgDBhfSVUmRMR0274Y8H+I62YoItLLIdSa9FOnTIAL6SsaZta8CJG5GMjksuHLVasFZ1EBY0iR1WEESY0/pg+v9nVjUpM61CIaNQLbebfn4w1KiZeJ5ANEUlK6zUrNOqzVBElQyQNioDG2GNTl6eflaFak72Zxzj0ibHUSNJKgW8b4Hz/GXC0xQNQE/wCI9U2v3UBukgyblu1u2FFA1wIZkNyAWLwbi66rA9/3wZfYS0zSnilGrl6S1q80gIIFMK1isEMFOmFgSAZnzMUtleHNUdlrZ06D0ikiNNiD1Hcb7gb4ryvHqtOKVGpSCqkcs0WchhJYs/KCEgltnI99sM8r8TZ4l6MByoEFqYQesQRI29Z98NEUkjziXE3y9Jcvwus1TmdX3iDmKdOo6HKhApi6wSLxvbrMcSdqSpVoZqpWUJVKClTZJCDpB0MCDeO/We+KOH5SkzNnK32SlUU6WBVw2uwlAGUMxuNUkb4uz9UUl0pVqIpIbmUFqKGBsA9S6NckQG7euHYUaXL5fNGl91l6K03SVZ6wXeIC8pdvcjv2sEFfM1CqcsLqQ2Wq030lCP8A3dUaTBMFpiRa+BTl81BOqmzHq1LTYsAvipsh+l59cWZTiGcruyjLs/L6HqDQkNEjWzEhu3yiYIM2wuQruwLgxehUqNWDVXLEsrqaaC4iCWgESTEC1u0YPzRyTRmKpQVFnVQDvpKLNlcLIf8A4tMgYX5ImCuamoOaykU3GumLQ3yFHSTsCNicN8nw7K1ta5fLVM1EhlZkQiQdlLgn31fthFRSS4M1xDiGXrOWy/2lVgHlw1SN9iLhZtJk73IgYKzHCalNFXl1qTsTOp0ZBN2Ommxceg09742We4OiUjzlOUJgBmr7eAPwk/5QfrhNlfhwJTenRcZhnU6iqIgmLS/MDgex7YbSHGbozVDm5RwtMhg4mppRrXgSSNURexB+t8aPgWRROrK10o1doqFirgkx/iL1b273IuIOPctwrM0qao9fLODIKCpqKg9mne+922wBXqUtKrUptIQCKdMQLmREb7m/mO2E2yVTe2X8ZyVem7V6umoNW0qJEmAVAW+195i97KeIOqEOKdOkRdTRUIQQs2I1X7drdwbYdcMFKsaafZwNB/xKhIZ2lisLssAEeJjzAOzOVyj0jUNMFNi4DavmI2Fz1emFaXI3LozNB6NQaq3EHV5ggq7beGZzI9RA9BfExbxDLpTfQMtrC2BVht62mffExeSM29i3NZ+nmGZKlSKCyYjSzwC0gLJAJiJM4yPHcmiNryyutEi+s3mT9Ygr+uN78XZjMZulSpu+XWKoZVyyvdYN26mJiYG258YxPEaVRKhpurwRFwPpIG23fFJ1pGc3lsCyVRdRaokqw3Pp4I/s42PB6+XCmpmOeFcBqZhADA0kqWWxiBKz3xleKUlWOWAwP4PmCWG3a+DsrRjKGsoNmirqKwJjSFUHUbX2+mFLewi3Bs1+V/8ARxUzA51NUemT0hKy6o/zEWn0Ed8BZP4OpnWFK1FU7cxmCkAn8JAnf9Bvir4fp1NCVaFQksSNFFnVoA1NdY/I7zbxg96dIgUlVmqN8wKVJU2kdL6iB40icQ5Vo2h41JWF/wDZCtRRAV0UzZWJO2+5HjyR+mDOG/CmYZJVqLi8awCbGTchre5wDS+G6stKVUZbFTTfSYnZomML8/VOXrmlSatlNShmXmBhsDKkKSCb7CTtbAo2W51ww/i2QzdGslFqNIyvN100pgBLhgSFU2kW2uN8VpmXcAaG0/xiixtAFjtFt8X8E4t9lFUaqNY1GGo5nW20iAWJJ9sDrmsw1bkipUZGnXTpOyKKQKhlVahXpVWMKTa/rhOCkOPkcOTrI1841YJRcq1oDSNQuDAI3/oL4P4hxFKCrSatW5lPSGRtLUdRMsDuzK0+PJ9MeHgGTZAVq1aTKvSCVYtEmDpLwYnfzHt7leBvRqa6NZ1ZBbUEaATEgFRO1yGMYXDod5bouo/EtKsOXpXKUro2hFYaSDb5FZPcT+mF1CpTpVHNDVUVYCMFZrMDN3O8yPSMF1/hytmHQ5jMU0ULBJy4Tv1EaAA+25geN5xfnuCHKaGyubFSXhl5SQOm5EljeAIGLREkqrgWZOrSrVZqA01ggVKumCRaCE1NcCPpOCguXiEqZZyCQAjNqMwNIHJEEnSIJGw8Y4+HeIZbN0qhzOZSm4qOqK0gSBZ+lgxEGY1DbwMNaOTSopRMzkKYPTqGVTURtvzdc99RvP54d7JStGf4jXGWAFZBSZ0IIaoWkR4VTaRva9+2LuFcRolNS8qmFIAYUalS8SSTywB43vIvjQLwQ5ShrGay9VNRN8rrZp0j7sMxkeo9fGFf2n70Gnlq7uZlloBUay25cxIiJibEyLyB/YJ/tMOzQvPKjUeUjUiu8GSGmY+mLFzFd6wK5V6yKm1RiTeZgwthYb+uDs3lM2SjUKNKmxkMXM6hGoCzm46jYjc2OGORy+ZqTop0SF3+YMd4AV1U33B2tgoVmf4S+bNXkPSfXUDO2lATCxLL94qzBQQQfxHvg7iNVQ1LLZo11ZXUdbLpGoQCYFhDTbaB4waeDMuo5lxlApEVBSLTq1dJKsAO1v7NP/ZStXCDL12rIS2p2p6NNgupS7MSSJErePfCakOGCVsW53haNUKZXRUp20sr6hsQw6bdJF7T74IbgmY5RVqytSWGekah0ss6yirvqgExAgnCfgfxXl6J5K5Bcy4JId51EEiekhhIjewsJx9D4jmqD0xRKfZy6wVpCkzXIXTF1DEt4PeNrLFcl/JJqlwJOD0OE1VDVEVATC8yrDTuDAsF/wA0xtjj4r4vRGhKJy7g71acWjpVX0iQIM9xb8szn8tTWomXy9RKr1DDkqylIgkAyRsDJC9jth1QyVKieTmMtrUi1SkhYk3BEDqMA2YesgblZNoSjDp7AeJ8KNFTWq53JMHAbSKt46bBYup3No8+cIviXi1KjTocunoqMpLkdM7aSFgFWuZ2w4y6cLSpUDhzB6ftFIm0jWmgE/KQOow1x4M9fGmSyeZU8smm50mWK6G3I8sDE2BHacUopuhSk0hZ8PZzKZmnU51Z0qtbW6BwuxkMeob7iO98UPxNEflVM5rUGFZEcgzHckMB22IOC/hv4UyppFi6s6DrHOISe5DaQDAtB7/q9p/C1DLCq5dhqvy1ZCNpUDpMSew79otgaRCcn2KqVZKQVaZZ2kAAmzbbg9J/LucW5XhdZ2ZnzBy2hQkMX1wotpXUJW8TtjzLcPya9YpVmdYH3j7n0PyyO+AaqprK1FptzGAQHmBVtAAOo22ue5tvGFFbsGvZpOetReXRq069S4006QLqIjUwnUNJiWE3I2xVnuJ11qkZiq1GSApTLgSB3BDAEbyIm4ws4N8L1TVqVMvV+zOOnUHa2oyQp0kmSBafSD2P43xCvSAo1UWoAP8AENPUTtDA/MDcCYF/bFTSrgqEbdCHiXDsvUfUjVKtoappdSzdyQFYTECZ7YmLspxhdIkwe4amSR6f4ogekYmJTrRt8V/4R/mPiBmU1MvkMoqUxc8sWG+2pZ/I4xHGTXq16oUMGq6S6qVCRo6Qq6gBGr9T64mJjR8nK6xWj3hnw1Soaame1vvqpU30xERLBTO+wI33w+/7McPzf3WVo5pWABLNVphUBJAkkM5HoB498TExGTyo2Xjj8d0aH7ZkOFryaf2ipVga1V4JMWLMQABbZZwj4R8Y5kstPL5fLpUfpQQS5JZpDVGbq95G2JiYXZpGCxX6OFrZytm3pZhV6VYOhKgTJ0hCA9pZbHvN8N8jw3W4mmoIkEjTsfwiF73BmxB9ceYmGzCO+S4ZYUtUaB16YKkm4JsTPSNgJ+gwQtW5FVamkGF0BLrC9y/TJYgjSbD1xMTC6KBa/F6YJVV0AnVLBWZtKlSJ0Qo28/XFNDPnN1KlRU5lNRpXUQApUQ2mRN3PpNvFpiYh8miSofUuLZVlDcttSjSzVGN4lZGmY6gbe+M9nuIZjMo4oUNVNG6qlMopMaSANZVgBNyBJIGJiY0oj8dlPA859kLUqlJUqMFqFWSmwVJIDysgEkGwk29sVB8nUMwp1GAdJEk+gXyDfExMFA5trItXLpqWBUOn8dNyNEiDCuTqHcRpifXGj4Fka2aVWpVIpU4VGcFS0yxfpduq/hRsBiYmHinsnJ0D8ZzOYy2mmFLkq0OGQXClQVBvaVJ1dsZls9XcPrqMFN3JiEEaQ4UbEWHSJxMTES5NIVjwC8NrpSq0+ZUNdUcF15YAZSJI1N1TPb9cbCvxfLJRNRaNSllwoZFSqRclpt1CD0gCwuZxMTDTY/JBJIS8N4LlhVGZOWzNFGg0259MmoXBZtQUEr+mGXEqOSSpNerVRtKwGZnYCNSkOqkQQZjtJsMTExUuDLx8mU4llsgVXlVSGJDE1Q5KjfdF+UgxYFpO4AwXw/i+Xp1aWYfM5qtUpsZUP0ixAKa1EqZghiDf0xMTDM+HonEeK5Bw5XKZg1mOpmeqAATdo0z5sdPg4Hr/ABDKKHoUqmmAjVQGMCQoOlUmP804mJgunoznJ0LOIcZYhTopUdIIXk09AM7yATP+uEtHibidLtJ8wbRtG2033vviYmGjPNsZ5Di1MAOUbWSWf5YIkkBW3G0fLb1xsOD5GvmcslagI1zdtEkKxGkkRqgjuL/liYmFRuvJJqmDtUejV11WZzTDKQHZCu8gRYie0/yxfT+IqpZEpM6LzABLk6xIlSI6SZ3DGMTExnNnZ4Yp7YPxnJNVqaqwqM8RJamTEmLlDiYmJiN+ysl6X+v/ACf/2Q=="/>
          <p:cNvSpPr>
            <a:spLocks noChangeAspect="1" noChangeArrowheads="1"/>
          </p:cNvSpPr>
          <p:nvPr/>
        </p:nvSpPr>
        <p:spPr bwMode="auto">
          <a:xfrm>
            <a:off x="517924" y="181735"/>
            <a:ext cx="342900" cy="345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08097" tIns="54047" rIns="108097" bIns="54047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334" y="1925294"/>
            <a:ext cx="3946166" cy="358650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20483" name="Picture 3" descr="I:\22.5.17\DSCN668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900" y="1925294"/>
            <a:ext cx="4038600" cy="35865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37805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857500" y="3048000"/>
            <a:ext cx="4572000" cy="762000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7000" b="1" dirty="0" smtClean="0">
                <a:solidFill>
                  <a:srgbClr val="FF0000"/>
                </a:solidFill>
                <a:ea typeface="+mj-ea"/>
                <a:cs typeface="+mj-cs"/>
              </a:rPr>
              <a:t>Thank You</a:t>
            </a:r>
            <a:endParaRPr lang="en-US" sz="7000" b="1" dirty="0">
              <a:solidFill>
                <a:srgbClr val="FF0000"/>
              </a:solidFill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11735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647700" y="531462"/>
            <a:ext cx="9372600" cy="2668937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4000" b="1" dirty="0" smtClean="0">
                <a:solidFill>
                  <a:srgbClr val="FF0000"/>
                </a:solidFill>
              </a:rPr>
              <a:t>Inter-</a:t>
            </a:r>
            <a:r>
              <a:rPr lang="en-US" sz="4000" b="1" dirty="0" err="1" smtClean="0">
                <a:solidFill>
                  <a:srgbClr val="FF0000"/>
                </a:solidFill>
              </a:rPr>
              <a:t>Sectoral</a:t>
            </a:r>
            <a:r>
              <a:rPr lang="en-US" sz="4000" b="1" dirty="0" smtClean="0">
                <a:solidFill>
                  <a:srgbClr val="FF0000"/>
                </a:solidFill>
              </a:rPr>
              <a:t> Convergence with Urban Local Bodies(ULBs) for increasing service Utilization at UPHCs and conducting special Outreach Camps under UPHCs - HARYANA</a:t>
            </a: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229100" y="3200399"/>
            <a:ext cx="5562600" cy="1905001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defTabSz="10319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Ms. </a:t>
            </a:r>
            <a:r>
              <a:rPr kumimoji="0" lang="en-US" sz="28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Amneet</a:t>
            </a: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P. Kumar, MD NHM</a:t>
            </a:r>
          </a:p>
          <a:p>
            <a:pPr marL="0" marR="0" lvl="0" indent="0" defTabSz="10319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>
                <a:latin typeface="+mj-lt"/>
                <a:ea typeface="+mj-ea"/>
                <a:cs typeface="+mj-cs"/>
              </a:rPr>
              <a:t>Dr. </a:t>
            </a:r>
            <a:r>
              <a:rPr lang="en-US" sz="2800" dirty="0" err="1" smtClean="0">
                <a:latin typeface="+mj-lt"/>
                <a:ea typeface="+mj-ea"/>
                <a:cs typeface="+mj-cs"/>
              </a:rPr>
              <a:t>Nidhi</a:t>
            </a:r>
            <a:r>
              <a:rPr lang="en-US" sz="2800" dirty="0" smtClean="0">
                <a:latin typeface="+mj-lt"/>
                <a:ea typeface="+mj-ea"/>
                <a:cs typeface="+mj-cs"/>
              </a:rPr>
              <a:t> Sharma, </a:t>
            </a:r>
            <a:r>
              <a:rPr lang="en-US" sz="2800" dirty="0" err="1" smtClean="0">
                <a:latin typeface="+mj-lt"/>
                <a:ea typeface="+mj-ea"/>
                <a:cs typeface="+mj-cs"/>
              </a:rPr>
              <a:t>Programme</a:t>
            </a:r>
            <a:r>
              <a:rPr lang="en-US" sz="2800" dirty="0" smtClean="0">
                <a:latin typeface="+mj-lt"/>
                <a:ea typeface="+mj-ea"/>
                <a:cs typeface="+mj-cs"/>
              </a:rPr>
              <a:t> Officer, Urban Health.</a:t>
            </a:r>
          </a:p>
          <a:p>
            <a:pPr marL="0" marR="0" lvl="0" indent="0" defTabSz="10319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National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Health Mission, Haryana</a:t>
            </a:r>
            <a:endParaRPr kumimoji="0" lang="en-US" sz="28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267200" y="5105400"/>
            <a:ext cx="3276600" cy="5334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defTabSz="10319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smtClean="0">
                <a:latin typeface="+mj-lt"/>
                <a:ea typeface="+mj-ea"/>
                <a:cs typeface="+mj-cs"/>
              </a:rPr>
              <a:t>06/07/2017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066800"/>
            <a:ext cx="10287000" cy="50292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08" y="0"/>
            <a:ext cx="10250192" cy="1066800"/>
          </a:xfrm>
        </p:spPr>
        <p:txBody>
          <a:bodyPr lIns="103190" tIns="51595" rIns="103190" bIns="51595">
            <a:noAutofit/>
          </a:bodyPr>
          <a:lstStyle/>
          <a:p>
            <a:pPr algn="l"/>
            <a:r>
              <a:rPr lang="en-US" sz="3600" b="1" dirty="0" smtClean="0">
                <a:solidFill>
                  <a:srgbClr val="FF0000"/>
                </a:solidFill>
                <a:latin typeface="+mn-lt"/>
              </a:rPr>
              <a:t>Rapid Urbanization – not just global but local phenomenon </a:t>
            </a:r>
            <a:endParaRPr lang="en-US" sz="36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144" y="5068473"/>
            <a:ext cx="10270856" cy="1027527"/>
          </a:xfrm>
          <a:prstGeom prst="rect">
            <a:avLst/>
          </a:prstGeom>
          <a:solidFill>
            <a:schemeClr val="bg2">
              <a:lumMod val="90000"/>
              <a:alpha val="79000"/>
            </a:schemeClr>
          </a:solidFill>
        </p:spPr>
        <p:txBody>
          <a:bodyPr wrap="square" lIns="103190" tIns="51595" rIns="103190" bIns="51595" rtlCol="0">
            <a:spAutoFit/>
          </a:bodyPr>
          <a:lstStyle/>
          <a:p>
            <a:pPr marL="858850" lvl="1" indent="-342900" algn="just">
              <a:buFont typeface="Arial" panose="020B0604020202020204" pitchFamily="34" charset="0"/>
              <a:buChar char="•"/>
            </a:pPr>
            <a:r>
              <a:rPr lang="en-US" dirty="0" smtClean="0"/>
              <a:t>Urban </a:t>
            </a:r>
            <a:r>
              <a:rPr lang="en-US" dirty="0"/>
              <a:t>population of </a:t>
            </a:r>
            <a:r>
              <a:rPr lang="en-US" dirty="0" smtClean="0"/>
              <a:t>Haryana - 88.21 lacs - 34.8</a:t>
            </a:r>
            <a:r>
              <a:rPr lang="en-US" dirty="0"/>
              <a:t>% of the total </a:t>
            </a:r>
            <a:r>
              <a:rPr lang="en-US" dirty="0" smtClean="0"/>
              <a:t>population</a:t>
            </a:r>
            <a:endParaRPr lang="en-US" dirty="0"/>
          </a:p>
          <a:p>
            <a:pPr marL="838419" lvl="1" indent="-322469" algn="just">
              <a:buFont typeface="Arial" panose="020B0604020202020204" pitchFamily="34" charset="0"/>
              <a:buChar char="•"/>
            </a:pPr>
            <a:r>
              <a:rPr lang="en-US" dirty="0"/>
              <a:t>18.1% of urban population in Haryana is residing in Urban Slums </a:t>
            </a:r>
            <a:endParaRPr lang="en-US" dirty="0" smtClean="0"/>
          </a:p>
          <a:p>
            <a:pPr marL="838419" lvl="1" indent="-322469" algn="just">
              <a:buFont typeface="Arial" panose="020B0604020202020204" pitchFamily="34" charset="0"/>
              <a:buChar char="•"/>
            </a:pPr>
            <a:r>
              <a:rPr lang="en-US" b="1" dirty="0" smtClean="0"/>
              <a:t>By </a:t>
            </a:r>
            <a:r>
              <a:rPr lang="en-US" b="1" dirty="0"/>
              <a:t>2026, 46.3% of the total population of  Haryana would be living in cities</a:t>
            </a:r>
          </a:p>
        </p:txBody>
      </p:sp>
    </p:spTree>
    <p:extLst>
      <p:ext uri="{BB962C8B-B14F-4D97-AF65-F5344CB8AC3E}">
        <p14:creationId xmlns:p14="http://schemas.microsoft.com/office/powerpoint/2010/main" val="590243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152401"/>
            <a:ext cx="9515475" cy="685800"/>
          </a:xfrm>
        </p:spPr>
        <p:txBody>
          <a:bodyPr lIns="103190" tIns="51595" rIns="103190" bIns="51595"/>
          <a:lstStyle/>
          <a:p>
            <a:pPr algn="l"/>
            <a:r>
              <a:rPr lang="en-US" sz="3600" b="1" dirty="0" smtClean="0"/>
              <a:t>National Urban Health Mission- Haryana</a:t>
            </a:r>
            <a:endParaRPr lang="en-US" sz="3600" b="1" dirty="0"/>
          </a:p>
        </p:txBody>
      </p:sp>
      <p:pic>
        <p:nvPicPr>
          <p:cNvPr id="1030" name="Picture 6" descr="Image result for district wise map of Haryan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53100" y="1219200"/>
            <a:ext cx="4029075" cy="4572000"/>
          </a:xfrm>
          <a:prstGeom prst="rect">
            <a:avLst/>
          </a:prstGeom>
          <a:noFill/>
        </p:spPr>
      </p:pic>
      <p:graphicFrame>
        <p:nvGraphicFramePr>
          <p:cNvPr id="8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3440884"/>
              </p:ext>
            </p:extLst>
          </p:nvPr>
        </p:nvGraphicFramePr>
        <p:xfrm>
          <a:off x="419100" y="1219200"/>
          <a:ext cx="5257800" cy="4572001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9008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569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0980">
                <a:tc>
                  <a:txBody>
                    <a:bodyPr/>
                    <a:lstStyle/>
                    <a:p>
                      <a:pPr algn="l"/>
                      <a:r>
                        <a:rPr lang="en-IN" sz="2300" b="1" dirty="0" smtClean="0"/>
                        <a:t>No. Of Districts</a:t>
                      </a:r>
                      <a:endParaRPr lang="en-IN" sz="2300" b="1" dirty="0"/>
                    </a:p>
                  </a:txBody>
                  <a:tcPr marL="102870" marR="102870" marT="51816" marB="518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300" dirty="0" smtClean="0"/>
                        <a:t>22</a:t>
                      </a:r>
                      <a:endParaRPr lang="en-IN" sz="2300" dirty="0"/>
                    </a:p>
                  </a:txBody>
                  <a:tcPr marL="102870" marR="102870" marT="51816" marB="51816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2525">
                <a:tc>
                  <a:txBody>
                    <a:bodyPr/>
                    <a:lstStyle/>
                    <a:p>
                      <a:pPr algn="l"/>
                      <a:r>
                        <a:rPr lang="en-IN" sz="2300" b="1" dirty="0" smtClean="0"/>
                        <a:t>Total No. of Cities Covered under NUHM</a:t>
                      </a:r>
                      <a:endParaRPr lang="en-IN" sz="2300" b="1" dirty="0"/>
                    </a:p>
                  </a:txBody>
                  <a:tcPr marL="102870" marR="102870" marT="51816" marB="518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300" dirty="0" smtClean="0"/>
                        <a:t>28</a:t>
                      </a:r>
                      <a:endParaRPr lang="en-IN" sz="2300" dirty="0"/>
                    </a:p>
                  </a:txBody>
                  <a:tcPr marL="102870" marR="102870" marT="51816" marB="51816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2124">
                <a:tc>
                  <a:txBody>
                    <a:bodyPr/>
                    <a:lstStyle/>
                    <a:p>
                      <a:pPr algn="l"/>
                      <a:r>
                        <a:rPr lang="en-IN" sz="2300" b="1" dirty="0" smtClean="0"/>
                        <a:t>Million plus cities</a:t>
                      </a:r>
                      <a:endParaRPr lang="en-IN" sz="2300" b="1" dirty="0"/>
                    </a:p>
                  </a:txBody>
                  <a:tcPr marL="102870" marR="102870" marT="51816" marB="518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300" dirty="0" smtClean="0"/>
                        <a:t>2</a:t>
                      </a:r>
                      <a:r>
                        <a:rPr lang="en-IN" sz="2300" baseline="0" dirty="0" smtClean="0"/>
                        <a:t> ( </a:t>
                      </a:r>
                      <a:r>
                        <a:rPr lang="en-IN" sz="2300" baseline="0" dirty="0" err="1" smtClean="0"/>
                        <a:t>Gurugram</a:t>
                      </a:r>
                      <a:r>
                        <a:rPr lang="en-IN" sz="2300" baseline="0" dirty="0" smtClean="0"/>
                        <a:t> &amp; Faridabad)</a:t>
                      </a:r>
                      <a:endParaRPr lang="en-IN" sz="2300" dirty="0"/>
                    </a:p>
                  </a:txBody>
                  <a:tcPr marL="102870" marR="102870" marT="51816" marB="51816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2124">
                <a:tc>
                  <a:txBody>
                    <a:bodyPr/>
                    <a:lstStyle/>
                    <a:p>
                      <a:pPr algn="l"/>
                      <a:r>
                        <a:rPr lang="en-IN" sz="2300" b="1" dirty="0" smtClean="0"/>
                        <a:t>Cities(1 </a:t>
                      </a:r>
                      <a:r>
                        <a:rPr lang="en-IN" sz="2300" b="1" dirty="0" err="1" smtClean="0"/>
                        <a:t>lakh</a:t>
                      </a:r>
                      <a:r>
                        <a:rPr lang="en-IN" sz="2300" b="1" dirty="0" smtClean="0"/>
                        <a:t> to 10 </a:t>
                      </a:r>
                      <a:r>
                        <a:rPr lang="en-IN" sz="2300" b="1" dirty="0" err="1" smtClean="0"/>
                        <a:t>lakh</a:t>
                      </a:r>
                      <a:r>
                        <a:rPr lang="en-IN" sz="2300" b="1" dirty="0" smtClean="0"/>
                        <a:t> population)</a:t>
                      </a:r>
                      <a:endParaRPr lang="en-IN" sz="2300" b="1" dirty="0"/>
                    </a:p>
                  </a:txBody>
                  <a:tcPr marL="102870" marR="102870" marT="51816" marB="518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300" dirty="0" smtClean="0"/>
                        <a:t>16</a:t>
                      </a:r>
                      <a:endParaRPr lang="en-IN" sz="2300" dirty="0"/>
                    </a:p>
                  </a:txBody>
                  <a:tcPr marL="102870" marR="102870" marT="51816" marB="51816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12124">
                <a:tc>
                  <a:txBody>
                    <a:bodyPr/>
                    <a:lstStyle/>
                    <a:p>
                      <a:pPr algn="l"/>
                      <a:r>
                        <a:rPr lang="en-IN" sz="2300" b="1" dirty="0" smtClean="0"/>
                        <a:t>Towns (50000 to 1 </a:t>
                      </a:r>
                      <a:r>
                        <a:rPr lang="en-IN" sz="2300" b="1" dirty="0" err="1" smtClean="0"/>
                        <a:t>lakh</a:t>
                      </a:r>
                      <a:r>
                        <a:rPr lang="en-IN" sz="2300" b="1" dirty="0" smtClean="0"/>
                        <a:t> population)</a:t>
                      </a:r>
                      <a:endParaRPr lang="en-IN" sz="2300" b="1" dirty="0"/>
                    </a:p>
                  </a:txBody>
                  <a:tcPr marL="102870" marR="102870" marT="51816" marB="518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300" dirty="0" smtClean="0"/>
                        <a:t>10</a:t>
                      </a:r>
                      <a:endParaRPr lang="en-IN" sz="2300" dirty="0"/>
                    </a:p>
                  </a:txBody>
                  <a:tcPr marL="102870" marR="102870" marT="51816" marB="51816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12124">
                <a:tc>
                  <a:txBody>
                    <a:bodyPr/>
                    <a:lstStyle/>
                    <a:p>
                      <a:pPr algn="l"/>
                      <a:r>
                        <a:rPr lang="en-IN" sz="2300" b="1" dirty="0" smtClean="0"/>
                        <a:t>No. of UPHCs under NUHM</a:t>
                      </a:r>
                      <a:endParaRPr lang="en-IN" sz="2300" b="1" dirty="0"/>
                    </a:p>
                  </a:txBody>
                  <a:tcPr marL="102870" marR="102870" marT="51816" marB="518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300" dirty="0" smtClean="0"/>
                        <a:t>95</a:t>
                      </a:r>
                    </a:p>
                  </a:txBody>
                  <a:tcPr marL="102870" marR="102870" marT="51816" marB="51816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3504010"/>
              </p:ext>
            </p:extLst>
          </p:nvPr>
        </p:nvGraphicFramePr>
        <p:xfrm>
          <a:off x="266700" y="2565975"/>
          <a:ext cx="4457700" cy="36062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ontent Placeholder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7309414"/>
              </p:ext>
            </p:extLst>
          </p:nvPr>
        </p:nvGraphicFramePr>
        <p:xfrm>
          <a:off x="4994329" y="2574730"/>
          <a:ext cx="4267200" cy="358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 Placeholder 5"/>
          <p:cNvSpPr txBox="1">
            <a:spLocks/>
          </p:cNvSpPr>
          <p:nvPr/>
        </p:nvSpPr>
        <p:spPr>
          <a:xfrm>
            <a:off x="266700" y="6172201"/>
            <a:ext cx="4724400" cy="762000"/>
          </a:xfrm>
          <a:prstGeom prst="rect">
            <a:avLst/>
          </a:prstGeom>
        </p:spPr>
        <p:txBody>
          <a:bodyPr lIns="103190" tIns="51595" rIns="103190" bIns="51595">
            <a:normAutofit fontScale="55000" lnSpcReduction="20000"/>
          </a:bodyPr>
          <a:lstStyle/>
          <a:p>
            <a:pPr marL="386963" marR="0" lvl="0" indent="-386963" algn="l" defTabSz="1031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Expenditure per hospitalization in Urban</a:t>
            </a:r>
          </a:p>
          <a:p>
            <a:pPr marL="386963" marR="0" lvl="0" indent="-386963" algn="l" defTabSz="1031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population</a:t>
            </a:r>
            <a:r>
              <a:rPr kumimoji="0" 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(excluding child</a:t>
            </a:r>
            <a:r>
              <a:rPr kumimoji="0" lang="en-US" sz="29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birth) (In Rs.) </a:t>
            </a:r>
            <a:endParaRPr kumimoji="0" lang="en-US" sz="29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ext Placeholder 7"/>
          <p:cNvSpPr txBox="1">
            <a:spLocks/>
          </p:cNvSpPr>
          <p:nvPr/>
        </p:nvSpPr>
        <p:spPr>
          <a:xfrm>
            <a:off x="4991100" y="6019800"/>
            <a:ext cx="5029200" cy="685800"/>
          </a:xfrm>
          <a:prstGeom prst="rect">
            <a:avLst/>
          </a:prstGeom>
        </p:spPr>
        <p:txBody>
          <a:bodyPr lIns="103190" tIns="51595" rIns="103190" bIns="51595">
            <a:noAutofit/>
          </a:bodyPr>
          <a:lstStyle/>
          <a:p>
            <a:pPr marL="386963" marR="0" lvl="0" indent="-386963" algn="l" defTabSz="1031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lang="en-US" sz="2100" b="1" dirty="0" smtClean="0"/>
              <a:t>Non-hospitalized expenditure in Urban Population (In Rs.) </a:t>
            </a:r>
            <a:endParaRPr lang="en-US" sz="21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66700" y="0"/>
            <a:ext cx="9601200" cy="187487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just">
              <a:spcBef>
                <a:spcPts val="677"/>
              </a:spcBef>
            </a:pPr>
            <a:r>
              <a:rPr lang="en-US" sz="2200" dirty="0" smtClean="0"/>
              <a:t> NUHM envisages provision of primary healthcare services to the slum dwellers and other vulnerable groups with provision of  routine fixed services at urban PHCs and t</a:t>
            </a:r>
            <a:r>
              <a:rPr lang="en-US" sz="2200" b="1" dirty="0" smtClean="0"/>
              <a:t>argeted outreach services through UHNDs and Special outreach camps. </a:t>
            </a:r>
            <a:endParaRPr lang="en-US" sz="2200" dirty="0" smtClean="0"/>
          </a:p>
          <a:p>
            <a:pPr algn="just">
              <a:spcBef>
                <a:spcPts val="677"/>
              </a:spcBef>
            </a:pPr>
            <a:r>
              <a:rPr lang="en-US" sz="2200" dirty="0" smtClean="0"/>
              <a:t> Objective is to reduce Out of Pocket Expenditure (OOPE) of the Urban poor population.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66700" y="1981200"/>
            <a:ext cx="960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Cost of Care – Out of Pocket Expenditure in Haryana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522822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158214137"/>
              </p:ext>
            </p:extLst>
          </p:nvPr>
        </p:nvGraphicFramePr>
        <p:xfrm>
          <a:off x="308675" y="1566702"/>
          <a:ext cx="9563100" cy="4414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423987" y="5770589"/>
            <a:ext cx="7715250" cy="898476"/>
          </a:xfrm>
          <a:prstGeom prst="flowChartAlternateProcess">
            <a:avLst/>
          </a:prstGeom>
          <a:solidFill>
            <a:srgbClr val="92D050"/>
          </a:solidFill>
        </p:spPr>
        <p:txBody>
          <a:bodyPr wrap="square" lIns="103190" tIns="51595" rIns="103190" bIns="51595" rtlCol="0">
            <a:spAutoFit/>
          </a:bodyPr>
          <a:lstStyle/>
          <a:p>
            <a:pPr lvl="0" algn="ctr"/>
            <a:r>
              <a:rPr lang="en-US" sz="2300" b="1" dirty="0" smtClean="0"/>
              <a:t>Reduce Out of Pocket Expenditure for vulnerable urban population in Haryana  </a:t>
            </a:r>
            <a:endParaRPr lang="en-US" sz="2300" b="1" dirty="0"/>
          </a:p>
        </p:txBody>
      </p:sp>
      <p:sp>
        <p:nvSpPr>
          <p:cNvPr id="2" name="Down Arrow 1"/>
          <p:cNvSpPr/>
          <p:nvPr/>
        </p:nvSpPr>
        <p:spPr>
          <a:xfrm>
            <a:off x="4991100" y="5203637"/>
            <a:ext cx="428625" cy="55891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190" tIns="51595" rIns="103190" bIns="51595"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71500" y="4673465"/>
            <a:ext cx="2819400" cy="1089083"/>
          </a:xfrm>
          <a:prstGeom prst="rect">
            <a:avLst/>
          </a:prstGeom>
          <a:noFill/>
        </p:spPr>
        <p:txBody>
          <a:bodyPr wrap="square" lIns="103190" tIns="51595" rIns="103190" bIns="51595" rtlCol="0">
            <a:spAutoFit/>
          </a:bodyPr>
          <a:lstStyle/>
          <a:p>
            <a:pPr lvl="0"/>
            <a:r>
              <a:rPr lang="en-US" sz="1600" dirty="0" smtClean="0"/>
              <a:t>Gynecologists, Pediatricians, </a:t>
            </a:r>
          </a:p>
          <a:p>
            <a:pPr lvl="0"/>
            <a:r>
              <a:rPr lang="en-US" sz="1600" dirty="0" smtClean="0"/>
              <a:t> Dermatologists, ENT specialists</a:t>
            </a:r>
          </a:p>
          <a:p>
            <a:pPr lvl="0"/>
            <a:r>
              <a:rPr lang="en-US" sz="1600" b="1" dirty="0" smtClean="0"/>
              <a:t>Dentists, </a:t>
            </a:r>
            <a:r>
              <a:rPr lang="en-US" sz="1600" b="1" dirty="0" err="1" smtClean="0"/>
              <a:t>Opthalmologist</a:t>
            </a:r>
            <a:r>
              <a:rPr lang="en-US" sz="1600" b="1" dirty="0" smtClean="0"/>
              <a:t> </a:t>
            </a:r>
          </a:p>
          <a:p>
            <a:endParaRPr lang="en-US" sz="1600" dirty="0"/>
          </a:p>
        </p:txBody>
      </p:sp>
      <p:sp>
        <p:nvSpPr>
          <p:cNvPr id="8" name="Down Arrow 7"/>
          <p:cNvSpPr/>
          <p:nvPr/>
        </p:nvSpPr>
        <p:spPr>
          <a:xfrm>
            <a:off x="1638300" y="4399426"/>
            <a:ext cx="342900" cy="259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190" tIns="51595" rIns="103190" bIns="51595"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66700" y="304800"/>
            <a:ext cx="9601200" cy="1328023"/>
          </a:xfrm>
          <a:prstGeom prst="round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515950" indent="-515950" algn="just"/>
            <a:r>
              <a:rPr lang="en-US" sz="2400" b="1" dirty="0" smtClean="0"/>
              <a:t>	Special Outreach camps are organized for the identified slum &amp; vulnerable population pockets periodically as per the specific local healthcare needs.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71750" y="2504440"/>
            <a:ext cx="1114425" cy="418576"/>
          </a:xfrm>
          <a:prstGeom prst="rect">
            <a:avLst/>
          </a:prstGeom>
          <a:noFill/>
        </p:spPr>
        <p:txBody>
          <a:bodyPr wrap="square" lIns="103190" tIns="51595" rIns="103190" bIns="51595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4286901"/>
              </p:ext>
            </p:extLst>
          </p:nvPr>
        </p:nvGraphicFramePr>
        <p:xfrm>
          <a:off x="342900" y="1"/>
          <a:ext cx="9658350" cy="1904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742" y="1981166"/>
            <a:ext cx="4696667" cy="2667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 Placeholder 8"/>
          <p:cNvSpPr txBox="1">
            <a:spLocks/>
          </p:cNvSpPr>
          <p:nvPr/>
        </p:nvSpPr>
        <p:spPr>
          <a:xfrm>
            <a:off x="526816" y="4012722"/>
            <a:ext cx="3953486" cy="635445"/>
          </a:xfrm>
          <a:prstGeom prst="rect">
            <a:avLst/>
          </a:prstGeom>
        </p:spPr>
        <p:txBody>
          <a:bodyPr vert="horz" lIns="103190" tIns="51595" rIns="103190" bIns="51595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88932">
              <a:lnSpc>
                <a:spcPct val="110000"/>
              </a:lnSpc>
              <a:spcBef>
                <a:spcPts val="339"/>
              </a:spcBef>
              <a:buClr>
                <a:schemeClr val="accent3"/>
              </a:buClr>
              <a:defRPr/>
            </a:pPr>
            <a:r>
              <a:rPr lang="en-US" b="1" dirty="0" smtClean="0">
                <a:solidFill>
                  <a:schemeClr val="bg1"/>
                </a:solidFill>
              </a:rPr>
              <a:t>Municipal Councilors attending Orientation workshop at UPHC </a:t>
            </a:r>
            <a:endParaRPr lang="en-US" sz="2300" dirty="0">
              <a:solidFill>
                <a:schemeClr val="bg1"/>
              </a:solidFill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8343900" y="1981166"/>
            <a:ext cx="838200" cy="441994"/>
          </a:xfrm>
          <a:prstGeom prst="downArrow">
            <a:avLst>
              <a:gd name="adj1" fmla="val 50000"/>
              <a:gd name="adj2" fmla="val 4700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190" tIns="51595" rIns="103190" bIns="51595" rtlCol="0" anchor="ctr"/>
          <a:lstStyle/>
          <a:p>
            <a:pPr algn="ctr"/>
            <a:endParaRPr lang="en-US"/>
          </a:p>
        </p:txBody>
      </p:sp>
      <p:sp>
        <p:nvSpPr>
          <p:cNvPr id="12" name="Content Placeholder 7"/>
          <p:cNvSpPr txBox="1">
            <a:spLocks/>
          </p:cNvSpPr>
          <p:nvPr/>
        </p:nvSpPr>
        <p:spPr>
          <a:xfrm>
            <a:off x="5149409" y="2336292"/>
            <a:ext cx="5111115" cy="3988307"/>
          </a:xfrm>
          <a:prstGeom prst="rect">
            <a:avLst/>
          </a:prstGeom>
        </p:spPr>
        <p:txBody>
          <a:bodyPr lIns="103190" tIns="51595" rIns="103190" bIns="51595">
            <a:noAutofit/>
          </a:bodyPr>
          <a:lstStyle/>
          <a:p>
            <a:pPr marL="386963" marR="0" lvl="0" indent="-386963" algn="l" defTabSz="1031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District level orientation meetings of ULBs under the chairmanship of Civil Surgeon  were organized.</a:t>
            </a:r>
          </a:p>
          <a:p>
            <a:pPr marL="386963" marR="0" lvl="0" indent="-386963" algn="l" defTabSz="1031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Ward 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Councilors- included  as members of the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Swasthya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Kalyan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Samiti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(SKS) in UPHCs</a:t>
            </a:r>
          </a:p>
          <a:p>
            <a:pPr marL="386963" marR="0" lvl="0" indent="-386963" algn="l" defTabSz="1031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Annual co-ordination 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meetings 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with MLAs, MCs, other eminent persons  conducted at the U-PHC level.</a:t>
            </a:r>
            <a:endParaRPr kumimoji="0" lang="en-US" sz="22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86963" indent="-386963">
              <a:spcBef>
                <a:spcPct val="20000"/>
              </a:spcBef>
            </a:pPr>
            <a:r>
              <a:rPr lang="en-US" sz="2400" b="1" dirty="0" smtClean="0"/>
              <a:t>	59 meetings were conducted in FY 2016-17.</a:t>
            </a: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86963" marR="0" lvl="0" indent="-386963" algn="l" defTabSz="1031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" name="Content Placeholder 9" descr="C:\Users\Dr. Neha Ghai\Downloads\DSC_6176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2742" y="4648167"/>
            <a:ext cx="4696667" cy="2362200"/>
          </a:xfrm>
          <a:prstGeom prst="rect">
            <a:avLst/>
          </a:prstGeom>
          <a:noFill/>
        </p:spPr>
      </p:pic>
      <p:sp>
        <p:nvSpPr>
          <p:cNvPr id="14" name="Text Placeholder 8"/>
          <p:cNvSpPr>
            <a:spLocks noGrp="1"/>
          </p:cNvSpPr>
          <p:nvPr/>
        </p:nvSpPr>
        <p:spPr>
          <a:xfrm>
            <a:off x="464610" y="6342372"/>
            <a:ext cx="3937232" cy="682202"/>
          </a:xfrm>
          <a:prstGeom prst="rect">
            <a:avLst/>
          </a:prstGeom>
        </p:spPr>
        <p:txBody>
          <a:bodyPr lIns="103190" tIns="51595" rIns="103190" bIns="51595">
            <a:normAutofit fontScale="92500" lnSpcReduction="20000"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10000"/>
              </a:lnSpc>
              <a:buNone/>
            </a:pPr>
            <a:r>
              <a:rPr lang="en-US" sz="2000" b="1" dirty="0" smtClean="0">
                <a:solidFill>
                  <a:schemeClr val="bg1"/>
                </a:solidFill>
              </a:rPr>
              <a:t>Municipal Councilors attending Orientation workshop at Faridabad </a:t>
            </a:r>
          </a:p>
          <a:p>
            <a:endParaRPr lang="en-US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71500" y="324819"/>
            <a:ext cx="8841105" cy="992029"/>
          </a:xfrm>
        </p:spPr>
        <p:txBody>
          <a:bodyPr lIns="103190" tIns="51595" rIns="103190" bIns="51595">
            <a:normAutofit/>
          </a:bodyPr>
          <a:lstStyle/>
          <a:p>
            <a:pPr algn="l"/>
            <a:r>
              <a:rPr lang="en-US" sz="3600" b="1" dirty="0" smtClean="0"/>
              <a:t>Continued…..</a:t>
            </a:r>
            <a:endParaRPr lang="en-US" sz="3600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370022" y="1198806"/>
            <a:ext cx="5143500" cy="4212448"/>
          </a:xfrm>
        </p:spPr>
        <p:txBody>
          <a:bodyPr lIns="103190" tIns="51595" rIns="103190" bIns="51595">
            <a:noAutofit/>
          </a:bodyPr>
          <a:lstStyle/>
          <a:p>
            <a:pPr marL="227018" lvl="1" indent="0" algn="just">
              <a:buNone/>
            </a:pPr>
            <a:r>
              <a:rPr lang="en-US" sz="2300" dirty="0" smtClean="0"/>
              <a:t>UPHC level Coordination Meeting </a:t>
            </a:r>
          </a:p>
          <a:p>
            <a:pPr marL="227018" lvl="1" indent="0" algn="just">
              <a:buNone/>
            </a:pPr>
            <a:r>
              <a:rPr lang="en-US" sz="2300" dirty="0" smtClean="0"/>
              <a:t>Model platform to:</a:t>
            </a:r>
          </a:p>
          <a:p>
            <a:pPr lvl="1" algn="just"/>
            <a:r>
              <a:rPr lang="en-US" sz="2300" dirty="0"/>
              <a:t>D</a:t>
            </a:r>
            <a:r>
              <a:rPr lang="en-US" sz="2300" dirty="0" smtClean="0"/>
              <a:t>iscuss </a:t>
            </a:r>
            <a:r>
              <a:rPr lang="en-US" sz="2300" dirty="0"/>
              <a:t>the area specific issues like sanitation, </a:t>
            </a:r>
            <a:r>
              <a:rPr lang="en-US" sz="2300" dirty="0" smtClean="0"/>
              <a:t>Provision of potable water supply, waste management etc</a:t>
            </a:r>
            <a:endParaRPr lang="en-US" sz="2300" dirty="0"/>
          </a:p>
          <a:p>
            <a:pPr lvl="1" algn="just"/>
            <a:r>
              <a:rPr lang="en-US" sz="2300" dirty="0"/>
              <a:t>Develop strategies to plan for better public health </a:t>
            </a:r>
            <a:r>
              <a:rPr lang="en-US" sz="2300" dirty="0" smtClean="0"/>
              <a:t>activities.</a:t>
            </a:r>
            <a:endParaRPr lang="en-US" sz="2300" dirty="0"/>
          </a:p>
          <a:p>
            <a:pPr lvl="1" algn="just"/>
            <a:r>
              <a:rPr lang="en-US" sz="2300" dirty="0"/>
              <a:t>Increase the utilization of services being provided by the UPHC in </a:t>
            </a:r>
            <a:r>
              <a:rPr lang="en-US" sz="2300" dirty="0" smtClean="0"/>
              <a:t>their catering </a:t>
            </a:r>
            <a:r>
              <a:rPr lang="en-US" sz="2300" dirty="0"/>
              <a:t>area. </a:t>
            </a:r>
            <a:endParaRPr lang="en-US" sz="2300" dirty="0" smtClean="0"/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5008" y="1920387"/>
            <a:ext cx="4080510" cy="3627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Oval 6"/>
          <p:cNvSpPr/>
          <p:nvPr/>
        </p:nvSpPr>
        <p:spPr>
          <a:xfrm>
            <a:off x="368085" y="5546621"/>
            <a:ext cx="9715500" cy="1117761"/>
          </a:xfrm>
          <a:prstGeom prst="ellipse">
            <a:avLst/>
          </a:prstGeom>
          <a:solidFill>
            <a:srgbClr val="AFDC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190" tIns="51595" rIns="103190" bIns="51595" rtlCol="0" anchor="ctr"/>
          <a:lstStyle/>
          <a:p>
            <a:pPr lvl="1" algn="ctr">
              <a:buNone/>
            </a:pPr>
            <a:r>
              <a:rPr lang="en-US" sz="2300" b="1" dirty="0">
                <a:solidFill>
                  <a:schemeClr val="tx1"/>
                </a:solidFill>
              </a:rPr>
              <a:t>Considering the effectiveness and </a:t>
            </a:r>
            <a:r>
              <a:rPr lang="en-US" sz="2300" b="1" dirty="0" smtClean="0">
                <a:solidFill>
                  <a:schemeClr val="tx1"/>
                </a:solidFill>
              </a:rPr>
              <a:t> </a:t>
            </a:r>
            <a:r>
              <a:rPr lang="en-US" sz="2300" b="1" dirty="0">
                <a:solidFill>
                  <a:schemeClr val="tx1"/>
                </a:solidFill>
              </a:rPr>
              <a:t>importance </a:t>
            </a:r>
            <a:r>
              <a:rPr lang="en-US" sz="2300" b="1" dirty="0" smtClean="0">
                <a:solidFill>
                  <a:schemeClr val="tx1"/>
                </a:solidFill>
              </a:rPr>
              <a:t>- Biannual </a:t>
            </a:r>
            <a:r>
              <a:rPr lang="en-US" sz="2300" b="1" dirty="0">
                <a:solidFill>
                  <a:schemeClr val="tx1"/>
                </a:solidFill>
              </a:rPr>
              <a:t>meeting are planned under each UPHC </a:t>
            </a:r>
            <a:r>
              <a:rPr lang="en-US" sz="2300" b="1" dirty="0" smtClean="0">
                <a:solidFill>
                  <a:schemeClr val="tx1"/>
                </a:solidFill>
              </a:rPr>
              <a:t>in FY </a:t>
            </a:r>
            <a:r>
              <a:rPr lang="en-US" sz="2300" b="1" dirty="0">
                <a:solidFill>
                  <a:schemeClr val="tx1"/>
                </a:solidFill>
              </a:rPr>
              <a:t>2017-18</a:t>
            </a:r>
            <a:r>
              <a:rPr lang="en-US" sz="2300" b="1" dirty="0" smtClean="0">
                <a:solidFill>
                  <a:schemeClr val="tx1"/>
                </a:solidFill>
              </a:rPr>
              <a:t>.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1" name="Text Placeholder 8"/>
          <p:cNvSpPr txBox="1">
            <a:spLocks/>
          </p:cNvSpPr>
          <p:nvPr/>
        </p:nvSpPr>
        <p:spPr>
          <a:xfrm>
            <a:off x="5585008" y="1076750"/>
            <a:ext cx="4029075" cy="777239"/>
          </a:xfrm>
          <a:prstGeom prst="rect">
            <a:avLst/>
          </a:prstGeom>
        </p:spPr>
        <p:txBody>
          <a:bodyPr vert="horz" lIns="103190" tIns="51595" rIns="103190" bIns="51595">
            <a:normAutofit fontScale="70000" lnSpcReduction="20000"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3200" b="1" dirty="0" smtClean="0"/>
              <a:t>Convergence Meeting with ULB at U-PHC in District </a:t>
            </a:r>
            <a:r>
              <a:rPr lang="en-IN" sz="3200" b="1" dirty="0" err="1" smtClean="0"/>
              <a:t>Bhiwani</a:t>
            </a:r>
            <a:endParaRPr lang="en-IN" sz="3200" b="1" dirty="0" smtClean="0"/>
          </a:p>
          <a:p>
            <a:pPr marL="412760" indent="-288932" defTabSz="1031900">
              <a:spcBef>
                <a:spcPts val="339"/>
              </a:spcBef>
              <a:buClr>
                <a:schemeClr val="accent3"/>
              </a:buClr>
              <a:buFont typeface="Georgia"/>
              <a:buChar char="•"/>
              <a:defRPr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82143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324819"/>
            <a:ext cx="9086850" cy="1046781"/>
          </a:xfrm>
        </p:spPr>
        <p:txBody>
          <a:bodyPr lIns="103190" tIns="51595" rIns="103190" bIns="51595">
            <a:noAutofit/>
          </a:bodyPr>
          <a:lstStyle/>
          <a:p>
            <a:pPr algn="l"/>
            <a:r>
              <a:rPr lang="en-US" sz="3600" b="1" dirty="0" smtClean="0"/>
              <a:t>Outcome- Outreach Services</a:t>
            </a:r>
            <a:endParaRPr lang="en-US" sz="36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077533722"/>
              </p:ext>
            </p:extLst>
          </p:nvPr>
        </p:nvGraphicFramePr>
        <p:xfrm>
          <a:off x="2819400" y="1160200"/>
          <a:ext cx="3566518" cy="4559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214609649"/>
              </p:ext>
            </p:extLst>
          </p:nvPr>
        </p:nvGraphicFramePr>
        <p:xfrm>
          <a:off x="6257925" y="1161099"/>
          <a:ext cx="4029075" cy="45572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4"/>
          <p:cNvSpPr/>
          <p:nvPr/>
        </p:nvSpPr>
        <p:spPr>
          <a:xfrm>
            <a:off x="448805" y="1219200"/>
            <a:ext cx="2476500" cy="4105293"/>
          </a:xfrm>
          <a:prstGeom prst="rect">
            <a:avLst/>
          </a:prstGeom>
        </p:spPr>
        <p:txBody>
          <a:bodyPr wrap="square" lIns="103190" tIns="51595" rIns="103190" bIns="51595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 Arranging the venue for the camp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 Logistics arrangement for staff – tables, chairs.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 Logistics for patients – waiting area arrangements; drinking water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Improved branding of NUHM through media coverage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18870" y="5715000"/>
            <a:ext cx="9082330" cy="411974"/>
          </a:xfrm>
          <a:prstGeom prst="rect">
            <a:avLst/>
          </a:prstGeom>
          <a:noFill/>
        </p:spPr>
        <p:txBody>
          <a:bodyPr wrap="square" lIns="103190" tIns="51595" rIns="103190" bIns="51595" rtlCol="0">
            <a:spAutoFit/>
          </a:bodyPr>
          <a:lstStyle/>
          <a:p>
            <a:r>
              <a:rPr lang="en-US" dirty="0" smtClean="0"/>
              <a:t>Increase in no. of Special Outreach camps and the OPD attendance at the camps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802</Words>
  <Application>Microsoft Office PowerPoint</Application>
  <PresentationFormat>Custom</PresentationFormat>
  <Paragraphs>105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Georgia</vt:lpstr>
      <vt:lpstr>Times New Roman</vt:lpstr>
      <vt:lpstr>Wingdings 2</vt:lpstr>
      <vt:lpstr>Office Theme</vt:lpstr>
      <vt:lpstr>1_Office Theme</vt:lpstr>
      <vt:lpstr>2_Office Theme</vt:lpstr>
      <vt:lpstr>PowerPoint Presentation</vt:lpstr>
      <vt:lpstr>PowerPoint Presentation</vt:lpstr>
      <vt:lpstr>Rapid Urbanization – not just global but local phenomenon </vt:lpstr>
      <vt:lpstr>National Urban Health Mission- Haryana</vt:lpstr>
      <vt:lpstr>PowerPoint Presentation</vt:lpstr>
      <vt:lpstr>PowerPoint Presentation</vt:lpstr>
      <vt:lpstr>PowerPoint Presentation</vt:lpstr>
      <vt:lpstr>Continued…..</vt:lpstr>
      <vt:lpstr>Outcome- Outreach Services</vt:lpstr>
      <vt:lpstr>PowerPoint Presentation</vt:lpstr>
      <vt:lpstr>Increase in utilization of UPHC fixed services </vt:lpstr>
      <vt:lpstr>PowerPoint Presentation</vt:lpstr>
      <vt:lpstr>Health Indicators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Administrator</dc:creator>
  <cp:lastModifiedBy>mandar randive</cp:lastModifiedBy>
  <cp:revision>37</cp:revision>
  <dcterms:created xsi:type="dcterms:W3CDTF">2017-07-04T11:29:24Z</dcterms:created>
  <dcterms:modified xsi:type="dcterms:W3CDTF">2017-07-06T08:27:34Z</dcterms:modified>
</cp:coreProperties>
</file>