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1" r:id="rId2"/>
    <p:sldId id="342" r:id="rId3"/>
    <p:sldId id="347" r:id="rId4"/>
    <p:sldId id="343" r:id="rId5"/>
    <p:sldId id="344" r:id="rId6"/>
    <p:sldId id="345" r:id="rId7"/>
    <p:sldId id="346" r:id="rId8"/>
    <p:sldId id="34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9"/>
    <p:restoredTop sz="50000"/>
  </p:normalViewPr>
  <p:slideViewPr>
    <p:cSldViewPr>
      <p:cViewPr>
        <p:scale>
          <a:sx n="108" d="100"/>
          <a:sy n="108" d="100"/>
        </p:scale>
        <p:origin x="1368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610A8-1285-0E4D-8326-4C3573D5BEEE}" type="datetimeFigureOut">
              <a:rPr lang="en-US" smtClean="0"/>
              <a:t>8/30/16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59438-8135-924A-A6FF-84BABA82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BD50-F748-471B-AA0E-F9499E9A80E9}" type="datetimeFigureOut">
              <a:rPr lang="en-US" smtClean="0"/>
              <a:pPr/>
              <a:t>8/30/16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DEBF-B0F9-47C7-9FB8-88DC1C11DB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hospital@gov.i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62671"/>
          </a:xfrm>
        </p:spPr>
        <p:txBody>
          <a:bodyPr>
            <a:noAutofit/>
          </a:bodyPr>
          <a:lstStyle/>
          <a:p>
            <a:r>
              <a:rPr lang="en-IN" sz="3600" dirty="0" smtClean="0"/>
              <a:t>INTEROPERABLE</a:t>
            </a:r>
            <a:br>
              <a:rPr lang="en-IN" sz="3600" dirty="0" smtClean="0"/>
            </a:br>
            <a:r>
              <a:rPr lang="en-IN" sz="3600" dirty="0" smtClean="0"/>
              <a:t> ELECTRONIC HEALTH RECORDS (EHR)</a:t>
            </a:r>
            <a:endParaRPr lang="en-IN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732240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31</a:t>
            </a:r>
            <a:r>
              <a:rPr lang="en-IN" baseline="30000" dirty="0" smtClean="0"/>
              <a:t>st</a:t>
            </a:r>
            <a:r>
              <a:rPr lang="en-IN" dirty="0" smtClean="0"/>
              <a:t> Aug, 2016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92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787208" cy="4320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KEY COMPONENT OF DIGITAL INDIA PROJECT</a:t>
            </a:r>
          </a:p>
          <a:p>
            <a:endParaRPr lang="en-US" sz="2800" dirty="0"/>
          </a:p>
          <a:p>
            <a:r>
              <a:rPr lang="en-US" sz="2800" dirty="0" smtClean="0"/>
              <a:t>HON’BLE PM LAUNCHED THE PROJECT – ORS (ONLINE REGISTRATION SYSTEM) ON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JULY, 2015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QUOTE FROM HON’BLE PM’S THIS YEAR INDEPENCENCE DAY SPEECH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5185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942" y="188640"/>
            <a:ext cx="6377958" cy="62696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6453336"/>
            <a:ext cx="6621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QUOTE FROM HON’BLE PM’S THIS YEAR INDEPENCENCE DAY SPEECH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COMPONENTS OF EHR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25172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INTEGRATED HEALTH INFORMATION PLATFORM (IHIP) AND EXCHANGE-  EOI ISSUED</a:t>
            </a:r>
          </a:p>
          <a:p>
            <a:endParaRPr lang="en-US" sz="2800" dirty="0" smtClean="0"/>
          </a:p>
          <a:p>
            <a:r>
              <a:rPr lang="en-US" sz="2800" dirty="0" smtClean="0"/>
              <a:t>EHR STANDARDS- NOTIFIED</a:t>
            </a:r>
          </a:p>
          <a:p>
            <a:endParaRPr lang="en-US" sz="2800" dirty="0" smtClean="0"/>
          </a:p>
          <a:p>
            <a:r>
              <a:rPr lang="en-US" sz="2800" dirty="0" smtClean="0"/>
              <a:t>UNIQUE NUMBER (NIN) FOR EACH HEALTH FACILITY</a:t>
            </a:r>
          </a:p>
          <a:p>
            <a:pPr lvl="1"/>
            <a:r>
              <a:rPr lang="en-US" sz="2600" dirty="0" smtClean="0"/>
              <a:t>ASSIGNED FOR ALL PUBLIC HEALTH FACILITIES (STATES TO VERIFY)</a:t>
            </a:r>
          </a:p>
          <a:p>
            <a:pPr lvl="1"/>
            <a:r>
              <a:rPr lang="en-US" sz="2600" dirty="0" smtClean="0"/>
              <a:t>PROVISION MADE FOR NIN FOR PVT. FACILITIES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PRIVACY ISSUE OF EHR</a:t>
            </a:r>
          </a:p>
          <a:p>
            <a:pPr lvl="1"/>
            <a:r>
              <a:rPr lang="en-US" sz="2600" dirty="0" smtClean="0"/>
              <a:t>NLS BANGALORE WORKING ON DRAFT LEGISLATION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HOSPITAL INFORMATION SYSTEMS FOR ALL HEALTH FACILITIES/ SYSTEMS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ECOSYSTEM CREATED BY NIC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CLOUD BASED </a:t>
            </a:r>
            <a:r>
              <a:rPr lang="en-US" sz="2800" dirty="0" err="1" smtClean="0"/>
              <a:t>eHOSPITAL</a:t>
            </a:r>
            <a:r>
              <a:rPr lang="en-US" sz="2800" dirty="0" smtClean="0"/>
              <a:t> APPLICATION</a:t>
            </a:r>
          </a:p>
          <a:p>
            <a:endParaRPr lang="en-US" sz="2800" dirty="0" smtClean="0"/>
          </a:p>
          <a:p>
            <a:r>
              <a:rPr lang="en-US" sz="2800" dirty="0" smtClean="0"/>
              <a:t>ROLLOUT AGENCIES EMPANELLED</a:t>
            </a:r>
          </a:p>
          <a:p>
            <a:endParaRPr lang="en-US" sz="2800" dirty="0" smtClean="0"/>
          </a:p>
          <a:p>
            <a:r>
              <a:rPr lang="en-US" sz="2800" dirty="0" smtClean="0"/>
              <a:t>NIC TO SUPPORT HOSTING OF APPLN ON CLOUD</a:t>
            </a:r>
          </a:p>
          <a:p>
            <a:pPr lvl="1"/>
            <a:r>
              <a:rPr lang="en-US" sz="2400" dirty="0" smtClean="0"/>
              <a:t>NIC TO TAKE CARE OF CLOUD INFRA AND APPLN MAINTENANCE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ORS MODULE FOR ONLINE CITIZEN SERVICES</a:t>
            </a:r>
          </a:p>
          <a:p>
            <a:pPr lvl="1"/>
            <a:r>
              <a:rPr lang="en-US" sz="2400" dirty="0" smtClean="0"/>
              <a:t>ONLINE REGISTRATION/ APPOINTMENTS</a:t>
            </a:r>
          </a:p>
          <a:p>
            <a:pPr lvl="1"/>
            <a:r>
              <a:rPr lang="en-US" sz="2400" dirty="0" smtClean="0"/>
              <a:t>ONLINE LAB REPORTS</a:t>
            </a:r>
          </a:p>
          <a:p>
            <a:pPr lvl="1"/>
            <a:r>
              <a:rPr lang="en-US" sz="2400" dirty="0" smtClean="0"/>
              <a:t>ALSO AVAILABLE ON MOBILE APP</a:t>
            </a:r>
          </a:p>
          <a:p>
            <a:pPr lvl="1"/>
            <a:r>
              <a:rPr lang="en-US" sz="2400" dirty="0" smtClean="0"/>
              <a:t>44 HOSPITALS ON BOARD</a:t>
            </a:r>
          </a:p>
          <a:p>
            <a:pPr lvl="1"/>
            <a:endParaRPr lang="en-US" sz="2400" dirty="0" smtClean="0"/>
          </a:p>
          <a:p>
            <a:r>
              <a:rPr lang="en-US" sz="2600" dirty="0" smtClean="0"/>
              <a:t>NICSI RATE CONTRACTS FOR LAN, HARDWARE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314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eHOSPITAL</a:t>
            </a:r>
            <a:r>
              <a:rPr lang="en-US" sz="3200" dirty="0" smtClean="0"/>
              <a:t> MODULES </a:t>
            </a:r>
            <a:endParaRPr lang="en-US" sz="32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220862" y="1412776"/>
            <a:ext cx="4575274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Out Patient Department (OPD)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642910" y="4240468"/>
            <a:ext cx="2559050" cy="27463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rgbClr val="003300"/>
                </a:solidFill>
              </a:rPr>
              <a:t>Clinic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1891979" y="2100470"/>
            <a:ext cx="3910583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Admission Discharge &amp; Transfer (IPD)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3231259" y="2819833"/>
            <a:ext cx="2559050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rgbClr val="003300"/>
                </a:solidFill>
              </a:rPr>
              <a:t>Laboratory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672209" y="4608616"/>
            <a:ext cx="2559050" cy="274638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Lab Information System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642910" y="3883278"/>
            <a:ext cx="2559050" cy="27463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rgbClr val="003300"/>
                </a:solidFill>
              </a:rPr>
              <a:t>Pharmacy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642910" y="5390238"/>
            <a:ext cx="2559050" cy="27463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rgbClr val="003300"/>
                </a:solidFill>
              </a:rPr>
              <a:t>Store &amp; Inventory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639763" y="5746651"/>
            <a:ext cx="2559050" cy="27463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Radiology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>
            <a:off x="3231259" y="2453670"/>
            <a:ext cx="2559050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Billing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flipH="1">
            <a:off x="5796136" y="1268196"/>
            <a:ext cx="504056" cy="2493968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6335807" y="2183276"/>
            <a:ext cx="2315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PRESENTLY AVAILABLE</a:t>
            </a:r>
          </a:p>
          <a:p>
            <a:pPr algn="ctr"/>
            <a:r>
              <a:rPr lang="en-US" dirty="0" smtClean="0"/>
              <a:t>ON CLOUD</a:t>
            </a:r>
            <a:endParaRPr lang="en-IN" dirty="0"/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642910" y="6098426"/>
            <a:ext cx="2559050" cy="274638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Dietary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642910" y="6466730"/>
            <a:ext cx="2559050" cy="274638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Laundry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1856350" y="1750148"/>
            <a:ext cx="3910583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rgbClr val="003300"/>
                </a:solidFill>
              </a:rPr>
              <a:t>Online Registration System (ORS)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>
            <a:off x="3237086" y="3226370"/>
            <a:ext cx="2559050" cy="2746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400" b="1" dirty="0" err="1" smtClean="0">
                <a:solidFill>
                  <a:srgbClr val="003300"/>
                </a:solidFill>
              </a:rPr>
              <a:t>eBloodBank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77527" y="4185337"/>
            <a:ext cx="336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EXPECTED BY END OF SEPTEMBER</a:t>
            </a:r>
            <a:endParaRPr lang="en-US" dirty="0"/>
          </a:p>
        </p:txBody>
      </p:sp>
      <p:sp>
        <p:nvSpPr>
          <p:cNvPr id="24" name="Left Brace 23"/>
          <p:cNvSpPr/>
          <p:nvPr/>
        </p:nvSpPr>
        <p:spPr>
          <a:xfrm flipH="1">
            <a:off x="3338036" y="3807088"/>
            <a:ext cx="504056" cy="115794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Left Brace 24"/>
          <p:cNvSpPr/>
          <p:nvPr/>
        </p:nvSpPr>
        <p:spPr>
          <a:xfrm flipH="1">
            <a:off x="3338036" y="5271110"/>
            <a:ext cx="504056" cy="154750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/>
          <p:cNvSpPr txBox="1"/>
          <p:nvPr/>
        </p:nvSpPr>
        <p:spPr>
          <a:xfrm>
            <a:off x="3836632" y="5899375"/>
            <a:ext cx="2463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EXPECTED BY YEAR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8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ACTION POINTS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FUNDING FOR COMPUTERIZATION UNDER NHM</a:t>
            </a:r>
          </a:p>
          <a:p>
            <a:endParaRPr lang="en-US" sz="2400" dirty="0" smtClean="0"/>
          </a:p>
          <a:p>
            <a:r>
              <a:rPr lang="en-US" sz="2400" dirty="0" smtClean="0"/>
              <a:t>IMPLEMENTATION OF HOSPITAL INFORMATION SYSTEM IN DISTRICT HOSPITALS &amp; COMMUNITY HEALTH  CENTRES</a:t>
            </a:r>
          </a:p>
          <a:p>
            <a:pPr lvl="1"/>
            <a:r>
              <a:rPr lang="en-US" sz="2000" dirty="0" smtClean="0"/>
              <a:t>PROCURING HEALTH FACILITY LEVEL IT INFRASTRUCTURE</a:t>
            </a:r>
          </a:p>
          <a:p>
            <a:pPr lvl="1"/>
            <a:r>
              <a:rPr lang="en-US" sz="2000" dirty="0" smtClean="0"/>
              <a:t>ENGAGING ROLL-OUT AGENCY </a:t>
            </a:r>
          </a:p>
          <a:p>
            <a:pPr lvl="1"/>
            <a:r>
              <a:rPr lang="en-US" sz="2000" dirty="0" smtClean="0"/>
              <a:t>ONBOARDING THE </a:t>
            </a:r>
            <a:r>
              <a:rPr lang="en-US" sz="2000" dirty="0" err="1" smtClean="0"/>
              <a:t>eHOSPITAL</a:t>
            </a:r>
            <a:r>
              <a:rPr lang="en-US" sz="2000" dirty="0" smtClean="0"/>
              <a:t> APPLICATION </a:t>
            </a:r>
            <a:r>
              <a:rPr lang="en-US" sz="2000" smtClean="0"/>
              <a:t>(http://ehospital.gov.in</a:t>
            </a:r>
            <a:r>
              <a:rPr lang="en-US" sz="2000" dirty="0" smtClean="0"/>
              <a:t>)</a:t>
            </a:r>
          </a:p>
          <a:p>
            <a:pPr marL="457200" lvl="1" indent="0">
              <a:buNone/>
            </a:pPr>
            <a:r>
              <a:rPr lang="en-US" sz="2000" dirty="0" smtClean="0"/>
              <a:t>	(SUPPORT : </a:t>
            </a:r>
            <a:r>
              <a:rPr lang="en-US" sz="2000" dirty="0" smtClean="0">
                <a:hlinkClick r:id="rId2"/>
              </a:rPr>
              <a:t>ehospital@gov.in</a:t>
            </a:r>
            <a:r>
              <a:rPr lang="en-US" sz="2000" dirty="0" smtClean="0"/>
              <a:t>)</a:t>
            </a:r>
            <a:endParaRPr lang="en-US" sz="1600" dirty="0" smtClean="0"/>
          </a:p>
          <a:p>
            <a:pPr marL="0" indent="0">
              <a:buNone/>
            </a:pPr>
            <a:endParaRPr lang="en-IN" sz="2400" dirty="0"/>
          </a:p>
          <a:p>
            <a:r>
              <a:rPr lang="en-IN" sz="2400" dirty="0" smtClean="0"/>
              <a:t>ADOPTION OF ORS IN HOSPITALS &amp; MEDICAL COLLEGES</a:t>
            </a:r>
          </a:p>
          <a:p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endParaRPr lang="en-IN" sz="2400" dirty="0"/>
          </a:p>
          <a:p>
            <a:endParaRPr lang="en-IN" sz="2400" dirty="0" smtClean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5906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45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256</Words>
  <Application>Microsoft Macintosh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INTEROPERABLE  ELECTRONIC HEALTH RECORDS (EHR)</vt:lpstr>
      <vt:lpstr>PowerPoint Presentation</vt:lpstr>
      <vt:lpstr>PowerPoint Presentation</vt:lpstr>
      <vt:lpstr>COMPONENTS OF EHR</vt:lpstr>
      <vt:lpstr>ECOSYSTEM CREATED BY NIC</vt:lpstr>
      <vt:lpstr>eHOSPITAL MODULES </vt:lpstr>
      <vt:lpstr>ACTION POINTS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AIIMS  - Issues</dc:title>
  <dc:creator>sony</dc:creator>
  <cp:lastModifiedBy>Microsoft Office User</cp:lastModifiedBy>
  <cp:revision>115</cp:revision>
  <dcterms:created xsi:type="dcterms:W3CDTF">2016-05-07T17:38:25Z</dcterms:created>
  <dcterms:modified xsi:type="dcterms:W3CDTF">2016-08-30T16:39:54Z</dcterms:modified>
</cp:coreProperties>
</file>