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7"/>
  </p:notesMasterIdLst>
  <p:sldIdLst>
    <p:sldId id="296" r:id="rId2"/>
    <p:sldId id="298" r:id="rId3"/>
    <p:sldId id="299" r:id="rId4"/>
    <p:sldId id="300" r:id="rId5"/>
    <p:sldId id="302" r:id="rId6"/>
    <p:sldId id="325" r:id="rId7"/>
    <p:sldId id="313" r:id="rId8"/>
    <p:sldId id="322" r:id="rId9"/>
    <p:sldId id="303" r:id="rId10"/>
    <p:sldId id="324" r:id="rId11"/>
    <p:sldId id="315" r:id="rId12"/>
    <p:sldId id="312" r:id="rId13"/>
    <p:sldId id="316" r:id="rId14"/>
    <p:sldId id="310" r:id="rId15"/>
    <p:sldId id="314" r:id="rId16"/>
  </p:sldIdLst>
  <p:sldSz cx="12192000" cy="6858000"/>
  <p:notesSz cx="6858000" cy="9144000"/>
  <p:embeddedFontLst>
    <p:embeddedFont>
      <p:font typeface="Helvetica" panose="020B0604020202020204" pitchFamily="34" charset="0"/>
      <p:regular r:id="rId18"/>
      <p:bold r:id="rId19"/>
      <p:italic r:id="rId20"/>
      <p:boldItalic r:id="rId21"/>
    </p:embeddedFont>
    <p:embeddedFont>
      <p:font typeface="Franklin Gothic Book" panose="020B0503020102020204" pitchFamily="34" charset="0"/>
      <p:regular r:id="rId22"/>
      <p:italic r:id="rId23"/>
    </p:embeddedFont>
    <p:embeddedFont>
      <p:font typeface="Brusher" panose="00000500000000000000" pitchFamily="50" charset="0"/>
      <p:regular r:id="rId24"/>
    </p:embeddedFont>
    <p:embeddedFont>
      <p:font typeface="Calibri Light" panose="020F0302020204030204" pitchFamily="34" charset="0"/>
      <p:regular r:id="rId25"/>
      <p:italic r:id="rId26"/>
    </p:embeddedFont>
    <p:embeddedFont>
      <p:font typeface="Omnes Medium" panose="02000000000000000000" pitchFamily="50" charset="0"/>
      <p:regular r:id="rId27"/>
      <p:italic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CCCC"/>
    <a:srgbClr val="D9D9D9"/>
    <a:srgbClr val="262626"/>
    <a:srgbClr val="CC0066"/>
    <a:srgbClr val="00B1B0"/>
    <a:srgbClr val="FFDE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66" autoAdjust="0"/>
    <p:restoredTop sz="96581" autoAdjust="0"/>
  </p:normalViewPr>
  <p:slideViewPr>
    <p:cSldViewPr snapToGrid="0" showGuides="1">
      <p:cViewPr varScale="1">
        <p:scale>
          <a:sx n="73" d="100"/>
          <a:sy n="73" d="100"/>
        </p:scale>
        <p:origin x="582" y="78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192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" Type="http://schemas.openxmlformats.org/officeDocument/2006/relationships/slide" Target="slides/slide2.xml"/><Relationship Id="rId21" Type="http://schemas.openxmlformats.org/officeDocument/2006/relationships/font" Target="fonts/font4.fntdata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Aarti:Google%20Drive:005%20Proposals:KMC:All%20Meetings:Indore:Phase%20wise%20KMC%20unit%20functional%20status_3%20July%202017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4588182442481"/>
          <c:y val="6.5688971749944702E-2"/>
          <c:w val="0.64752016451405503"/>
          <c:h val="0.76493094245029303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Phase!$D$15</c:f>
              <c:strCache>
                <c:ptCount val="1"/>
                <c:pt idx="0">
                  <c:v>No. of facilities</c:v>
                </c:pt>
              </c:strCache>
            </c:strRef>
          </c:tx>
          <c:spPr>
            <a:solidFill>
              <a:srgbClr val="CC0066"/>
            </a:solidFill>
            <a:ln>
              <a:noFill/>
            </a:ln>
          </c:spPr>
          <c:invertIfNegative val="0"/>
          <c:cat>
            <c:numRef>
              <c:f>Phase!$C$16:$C$22</c:f>
              <c:numCache>
                <c:formatCode>mmm\-yy</c:formatCode>
                <c:ptCount val="7"/>
                <c:pt idx="0">
                  <c:v>42552</c:v>
                </c:pt>
                <c:pt idx="1">
                  <c:v>42675</c:v>
                </c:pt>
                <c:pt idx="2">
                  <c:v>42705</c:v>
                </c:pt>
                <c:pt idx="3">
                  <c:v>42736</c:v>
                </c:pt>
                <c:pt idx="4">
                  <c:v>42826</c:v>
                </c:pt>
                <c:pt idx="5">
                  <c:v>42856</c:v>
                </c:pt>
                <c:pt idx="6">
                  <c:v>42887</c:v>
                </c:pt>
              </c:numCache>
            </c:numRef>
          </c:cat>
          <c:val>
            <c:numRef>
              <c:f>Phase!$D$16:$D$22</c:f>
              <c:numCache>
                <c:formatCode>General</c:formatCode>
                <c:ptCount val="7"/>
                <c:pt idx="0">
                  <c:v>1</c:v>
                </c:pt>
                <c:pt idx="1">
                  <c:v>6</c:v>
                </c:pt>
                <c:pt idx="2">
                  <c:v>9</c:v>
                </c:pt>
                <c:pt idx="3">
                  <c:v>12</c:v>
                </c:pt>
                <c:pt idx="4">
                  <c:v>14</c:v>
                </c:pt>
                <c:pt idx="5">
                  <c:v>28</c:v>
                </c:pt>
                <c:pt idx="6">
                  <c:v>44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C06-4353-8CA5-3F77909996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5"/>
        <c:axId val="2122820280"/>
        <c:axId val="2122823400"/>
      </c:barChart>
      <c:lineChart>
        <c:grouping val="standard"/>
        <c:varyColors val="0"/>
        <c:ser>
          <c:idx val="1"/>
          <c:order val="1"/>
          <c:tx>
            <c:v>Total beds</c:v>
          </c:tx>
          <c:spPr>
            <a:ln w="38100" cmpd="sng">
              <a:solidFill>
                <a:srgbClr val="00CCCC"/>
              </a:solidFill>
            </a:ln>
          </c:spPr>
          <c:marker>
            <c:symbol val="none"/>
          </c:marker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200">
                    <a:latin typeface="Helvetica"/>
                    <a:cs typeface="Helvetica"/>
                  </a:defRPr>
                </a:pPr>
                <a:endParaRPr lang="en-US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Phase!$E$16:$E$22</c:f>
              <c:numCache>
                <c:formatCode>0</c:formatCode>
                <c:ptCount val="7"/>
                <c:pt idx="0">
                  <c:v>14</c:v>
                </c:pt>
                <c:pt idx="1">
                  <c:v>36</c:v>
                </c:pt>
                <c:pt idx="2">
                  <c:v>50</c:v>
                </c:pt>
                <c:pt idx="3">
                  <c:v>67</c:v>
                </c:pt>
                <c:pt idx="4">
                  <c:v>81</c:v>
                </c:pt>
                <c:pt idx="5">
                  <c:v>160</c:v>
                </c:pt>
                <c:pt idx="6">
                  <c:v>262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C06-4353-8CA5-3F779099967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122835368"/>
        <c:axId val="2122829640"/>
      </c:lineChart>
      <c:dateAx>
        <c:axId val="2122820280"/>
        <c:scaling>
          <c:orientation val="minMax"/>
        </c:scaling>
        <c:delete val="0"/>
        <c:axPos val="b"/>
        <c:numFmt formatCode="mmm\-yy" sourceLinked="1"/>
        <c:majorTickMark val="out"/>
        <c:minorTickMark val="none"/>
        <c:tickLblPos val="nextTo"/>
        <c:txPr>
          <a:bodyPr/>
          <a:lstStyle/>
          <a:p>
            <a:pPr>
              <a:defRPr sz="1200">
                <a:latin typeface="Helvetica"/>
                <a:cs typeface="Helvetica"/>
              </a:defRPr>
            </a:pPr>
            <a:endParaRPr lang="en-US"/>
          </a:p>
        </c:txPr>
        <c:crossAx val="2122823400"/>
        <c:crosses val="autoZero"/>
        <c:auto val="1"/>
        <c:lblOffset val="100"/>
        <c:baseTimeUnit val="months"/>
      </c:dateAx>
      <c:valAx>
        <c:axId val="2122823400"/>
        <c:scaling>
          <c:orientation val="minMax"/>
        </c:scaling>
        <c:delete val="0"/>
        <c:axPos val="l"/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rgbClr val="CC0066"/>
                    </a:solidFill>
                    <a:latin typeface="Helvetica"/>
                    <a:cs typeface="Helvetica"/>
                  </a:defRPr>
                </a:pPr>
                <a:r>
                  <a:rPr lang="en-US" sz="1600">
                    <a:solidFill>
                      <a:srgbClr val="CC0066"/>
                    </a:solidFill>
                    <a:latin typeface="Helvetica"/>
                    <a:cs typeface="Helvetica"/>
                  </a:rPr>
                  <a:t>No.</a:t>
                </a:r>
                <a:r>
                  <a:rPr lang="en-US" sz="1600" baseline="0">
                    <a:solidFill>
                      <a:srgbClr val="CC0066"/>
                    </a:solidFill>
                    <a:latin typeface="Helvetica"/>
                    <a:cs typeface="Helvetica"/>
                  </a:rPr>
                  <a:t> of facilities</a:t>
                </a:r>
                <a:endParaRPr lang="en-US" sz="1600">
                  <a:solidFill>
                    <a:srgbClr val="CC0066"/>
                  </a:solidFill>
                  <a:latin typeface="Helvetica"/>
                  <a:cs typeface="Helvetica"/>
                </a:endParaRPr>
              </a:p>
            </c:rich>
          </c:tx>
          <c:layout>
            <c:manualLayout>
              <c:xMode val="edge"/>
              <c:yMode val="edge"/>
              <c:x val="3.9380897298670801E-2"/>
              <c:y val="0.23602024549951101"/>
            </c:manualLayout>
          </c:layout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Helvetica"/>
                <a:cs typeface="Helvetica"/>
              </a:defRPr>
            </a:pPr>
            <a:endParaRPr lang="en-US"/>
          </a:p>
        </c:txPr>
        <c:crossAx val="2122820280"/>
        <c:crosses val="autoZero"/>
        <c:crossBetween val="between"/>
        <c:majorUnit val="10"/>
      </c:valAx>
      <c:valAx>
        <c:axId val="2122829640"/>
        <c:scaling>
          <c:orientation val="minMax"/>
        </c:scaling>
        <c:delete val="0"/>
        <c:axPos val="r"/>
        <c:title>
          <c:tx>
            <c:rich>
              <a:bodyPr rot="-5400000" vert="horz"/>
              <a:lstStyle/>
              <a:p>
                <a:pPr>
                  <a:defRPr sz="1600">
                    <a:solidFill>
                      <a:srgbClr val="00CCCC"/>
                    </a:solidFill>
                    <a:latin typeface="Helvetica"/>
                    <a:cs typeface="Helvetica"/>
                  </a:defRPr>
                </a:pPr>
                <a:r>
                  <a:rPr lang="en-US" sz="1600">
                    <a:solidFill>
                      <a:srgbClr val="00CCCC"/>
                    </a:solidFill>
                    <a:latin typeface="Helvetica"/>
                    <a:cs typeface="Helvetica"/>
                  </a:rPr>
                  <a:t>No. of Beds</a:t>
                </a:r>
              </a:p>
            </c:rich>
          </c:tx>
          <c:layout>
            <c:manualLayout>
              <c:xMode val="edge"/>
              <c:yMode val="edge"/>
              <c:x val="0.91113257197994801"/>
              <c:y val="0.27682802357380598"/>
            </c:manualLayout>
          </c:layout>
          <c:overlay val="0"/>
        </c:title>
        <c:numFmt formatCode="0" sourceLinked="1"/>
        <c:majorTickMark val="out"/>
        <c:minorTickMark val="none"/>
        <c:tickLblPos val="nextTo"/>
        <c:txPr>
          <a:bodyPr/>
          <a:lstStyle/>
          <a:p>
            <a:pPr>
              <a:defRPr sz="1400">
                <a:latin typeface="Helvetica"/>
                <a:cs typeface="Helvetica"/>
              </a:defRPr>
            </a:pPr>
            <a:endParaRPr lang="en-US"/>
          </a:p>
        </c:txPr>
        <c:crossAx val="2122835368"/>
        <c:crosses val="max"/>
        <c:crossBetween val="between"/>
      </c:valAx>
      <c:catAx>
        <c:axId val="2122835368"/>
        <c:scaling>
          <c:orientation val="minMax"/>
        </c:scaling>
        <c:delete val="1"/>
        <c:axPos val="b"/>
        <c:majorTickMark val="out"/>
        <c:minorTickMark val="none"/>
        <c:tickLblPos val="nextTo"/>
        <c:crossAx val="212282964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4420421-A088-AC47-9FF7-197B58AA9941}" type="datetimeFigureOut">
              <a:rPr lang="en-US" smtClean="0"/>
              <a:t>7/6/2017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1BADC8-76CE-B64D-89CF-4D0D9CDB30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87184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Omnes Regular"/>
                <a:cs typeface="Omnes Regular"/>
              </a:rPr>
              <a:t>Near universal coverage of KMC has the potential to avert at least 60,000 newborn deaths in UP alone.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BADC8-76CE-B64D-89CF-4D0D9CDB3059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424664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01BADC8-76CE-B64D-89CF-4D0D9CDB3059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52398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39754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xmlns:p14="http://schemas.microsoft.com/office/powerpoint/2010/main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Placeholder 13"/>
          <p:cNvSpPr>
            <a:spLocks noGrp="1"/>
          </p:cNvSpPr>
          <p:nvPr>
            <p:ph type="body" sz="quarter" idx="11"/>
          </p:nvPr>
        </p:nvSpPr>
        <p:spPr>
          <a:xfrm>
            <a:off x="1771651" y="5108123"/>
            <a:ext cx="8648700" cy="464002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defRPr>
            </a:lvl1pPr>
          </a:lstStyle>
          <a:p>
            <a:pPr lvl="0"/>
            <a:endParaRPr lang="en-MY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0"/>
          </p:nvPr>
        </p:nvSpPr>
        <p:spPr>
          <a:xfrm>
            <a:off x="596766" y="2539999"/>
            <a:ext cx="11001676" cy="2442633"/>
          </a:xfrm>
        </p:spPr>
        <p:txBody>
          <a:bodyPr>
            <a:normAutofit/>
          </a:bodyPr>
          <a:lstStyle>
            <a:lvl1pPr marL="0" indent="0" algn="ctr">
              <a:buNone/>
              <a:defRPr sz="3200">
                <a:solidFill>
                  <a:schemeClr val="tx1">
                    <a:lumMod val="85000"/>
                    <a:lumOff val="15000"/>
                  </a:schemeClr>
                </a:solidFill>
                <a:latin typeface="Tertre Med" panose="02040906030600000004" pitchFamily="18" charset="0"/>
              </a:defRPr>
            </a:lvl1pPr>
            <a:lvl2pPr>
              <a:defRPr>
                <a:latin typeface="Tertre Med" panose="02040906030600000004" pitchFamily="18" charset="0"/>
              </a:defRPr>
            </a:lvl2pPr>
            <a:lvl3pPr>
              <a:defRPr>
                <a:latin typeface="Tertre Med" panose="02040906030600000004" pitchFamily="18" charset="0"/>
              </a:defRPr>
            </a:lvl3pPr>
            <a:lvl4pPr>
              <a:defRPr>
                <a:latin typeface="Tertre Med" panose="02040906030600000004" pitchFamily="18" charset="0"/>
              </a:defRPr>
            </a:lvl4pPr>
            <a:lvl5pPr>
              <a:defRPr>
                <a:latin typeface="Tertre Med" panose="02040906030600000004" pitchFamily="18" charset="0"/>
              </a:defRPr>
            </a:lvl5pPr>
          </a:lstStyle>
          <a:p>
            <a:pPr lvl="0"/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185171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xmlns:p14="http://schemas.microsoft.com/office/powerpoint/2010/main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LID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1156"/>
            <a:ext cx="6477000" cy="771525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defRPr>
            </a:lvl1pPr>
            <a:lvl2pPr>
              <a:defRPr sz="6000">
                <a:latin typeface="Tertre Med" panose="02040906030600000004" pitchFamily="18" charset="0"/>
              </a:defRPr>
            </a:lvl2pPr>
            <a:lvl3pPr>
              <a:defRPr sz="6000">
                <a:latin typeface="Tertre Med" panose="02040906030600000004" pitchFamily="18" charset="0"/>
              </a:defRPr>
            </a:lvl3pPr>
            <a:lvl4pPr>
              <a:defRPr sz="6000">
                <a:latin typeface="Tertre Med" panose="02040906030600000004" pitchFamily="18" charset="0"/>
              </a:defRPr>
            </a:lvl4pPr>
            <a:lvl5pPr>
              <a:defRPr sz="6000">
                <a:latin typeface="Tertre Med" panose="02040906030600000004" pitchFamily="18" charset="0"/>
              </a:defRPr>
            </a:lvl5pPr>
          </a:lstStyle>
          <a:p>
            <a:pPr lvl="0"/>
            <a:r>
              <a:rPr lang="en-MY" dirty="0" smtClean="0"/>
              <a:t>HEADLINE.</a:t>
            </a:r>
            <a:endParaRPr lang="en-MY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1" hasCustomPrompt="1"/>
          </p:nvPr>
        </p:nvSpPr>
        <p:spPr>
          <a:xfrm>
            <a:off x="342900" y="858323"/>
            <a:ext cx="5608637" cy="542925"/>
          </a:xfrm>
        </p:spPr>
        <p:txBody>
          <a:bodyPr>
            <a:noAutofit/>
          </a:bodyPr>
          <a:lstStyle>
            <a:lvl1pPr marL="0" indent="0">
              <a:buNone/>
              <a:defRPr sz="1600" baseline="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defRPr>
            </a:lvl1pPr>
            <a:lvl2pPr>
              <a:defRPr sz="1600">
                <a:latin typeface="Liberation Sans" panose="020B0604020202020204" pitchFamily="34" charset="0"/>
              </a:defRPr>
            </a:lvl2pPr>
            <a:lvl3pPr>
              <a:defRPr sz="1600">
                <a:latin typeface="Liberation Sans" panose="020B0604020202020204" pitchFamily="34" charset="0"/>
              </a:defRPr>
            </a:lvl3pPr>
            <a:lvl4pPr>
              <a:defRPr sz="1600">
                <a:latin typeface="Liberation Sans" panose="020B0604020202020204" pitchFamily="34" charset="0"/>
              </a:defRPr>
            </a:lvl4pPr>
            <a:lvl5pPr>
              <a:defRPr sz="1600">
                <a:latin typeface="Liberation Sans" panose="020B0604020202020204" pitchFamily="34" charset="0"/>
              </a:defRPr>
            </a:lvl5pPr>
          </a:lstStyle>
          <a:p>
            <a:pPr lvl="0"/>
            <a:r>
              <a:rPr lang="en-MY" dirty="0" smtClean="0"/>
              <a:t>A creative digital agency founded on strategic thinking and client services excellence.</a:t>
            </a:r>
            <a:endParaRPr lang="en-MY" dirty="0"/>
          </a:p>
        </p:txBody>
      </p:sp>
    </p:spTree>
    <p:extLst>
      <p:ext uri="{BB962C8B-B14F-4D97-AF65-F5344CB8AC3E}">
        <p14:creationId xmlns:p14="http://schemas.microsoft.com/office/powerpoint/2010/main" val="372058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xmlns:p14="http://schemas.microsoft.com/office/powerpoint/2010/main" advClick="0" advTm="0"/>
    </mc:Fallback>
  </mc:AlternateContent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0" hasCustomPrompt="1"/>
          </p:nvPr>
        </p:nvSpPr>
        <p:spPr>
          <a:xfrm>
            <a:off x="342900" y="71156"/>
            <a:ext cx="6477000" cy="771525"/>
          </a:xfrm>
        </p:spPr>
        <p:txBody>
          <a:bodyPr>
            <a:noAutofit/>
          </a:bodyPr>
          <a:lstStyle>
            <a:lvl1pPr marL="0" indent="0">
              <a:buNone/>
              <a:defRPr sz="6000">
                <a:solidFill>
                  <a:schemeClr val="tx1">
                    <a:lumMod val="85000"/>
                    <a:lumOff val="15000"/>
                  </a:schemeClr>
                </a:solidFill>
                <a:latin typeface="Tertre Med" panose="02040906030600000004" pitchFamily="18" charset="0"/>
              </a:defRPr>
            </a:lvl1pPr>
            <a:lvl2pPr>
              <a:defRPr sz="6000">
                <a:latin typeface="Tertre Med" panose="02040906030600000004" pitchFamily="18" charset="0"/>
              </a:defRPr>
            </a:lvl2pPr>
            <a:lvl3pPr>
              <a:defRPr sz="6000">
                <a:latin typeface="Tertre Med" panose="02040906030600000004" pitchFamily="18" charset="0"/>
              </a:defRPr>
            </a:lvl3pPr>
            <a:lvl4pPr>
              <a:defRPr sz="6000">
                <a:latin typeface="Tertre Med" panose="02040906030600000004" pitchFamily="18" charset="0"/>
              </a:defRPr>
            </a:lvl4pPr>
            <a:lvl5pPr>
              <a:defRPr sz="6000">
                <a:latin typeface="Tertre Med" panose="02040906030600000004" pitchFamily="18" charset="0"/>
              </a:defRPr>
            </a:lvl5pPr>
          </a:lstStyle>
          <a:p>
            <a:pPr lvl="0"/>
            <a:r>
              <a:rPr lang="en-MY" dirty="0" smtClean="0"/>
              <a:t>SHOWREEL.</a:t>
            </a:r>
            <a:endParaRPr lang="en-MY" dirty="0"/>
          </a:p>
        </p:txBody>
      </p:sp>
      <p:sp>
        <p:nvSpPr>
          <p:cNvPr id="7" name="Rectangle 6"/>
          <p:cNvSpPr/>
          <p:nvPr userDrawn="1"/>
        </p:nvSpPr>
        <p:spPr>
          <a:xfrm>
            <a:off x="11381073" y="155609"/>
            <a:ext cx="681790" cy="681790"/>
          </a:xfrm>
          <a:prstGeom prst="rect">
            <a:avLst/>
          </a:prstGeom>
          <a:solidFill>
            <a:srgbClr val="FFDE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Iconic" pitchFamily="2" charset="0"/>
              </a:rPr>
              <a:t></a:t>
            </a:r>
            <a:endParaRPr lang="en-US" sz="4400" dirty="0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5" name="Media Placeholder 1"/>
          <p:cNvSpPr>
            <a:spLocks noGrp="1"/>
          </p:cNvSpPr>
          <p:nvPr>
            <p:ph type="media" sz="quarter" idx="13"/>
          </p:nvPr>
        </p:nvSpPr>
        <p:spPr>
          <a:xfrm>
            <a:off x="361090" y="1408293"/>
            <a:ext cx="8257907" cy="4607266"/>
          </a:xfrm>
        </p:spPr>
      </p:sp>
    </p:spTree>
    <p:extLst>
      <p:ext uri="{BB962C8B-B14F-4D97-AF65-F5344CB8AC3E}">
        <p14:creationId xmlns:p14="http://schemas.microsoft.com/office/powerpoint/2010/main" val="4057873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xmlns:p14="http://schemas.microsoft.com/office/powerpoint/2010/main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decel="10000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>
        <p:tmplLst>
          <p:tmpl lvl="1">
            <p:tnLst>
              <p:par>
                <p:cTn presetID="2" presetClass="entr" presetSubtype="8" decel="10000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750" fill="hold"/>
                        <p:tgtEl>
                          <p:spTgt spid="10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  <p:bldP spid="7" grpId="0" animBg="1"/>
    </p:bld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pattFill prst="dkDnDiag">
          <a:fgClr>
            <a:schemeClr val="bg1">
              <a:lumMod val="95000"/>
            </a:schemeClr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MY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MY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026C6A-824A-413D-82C7-FD8A0FCC5DC7}" type="datetimeFigureOut">
              <a:rPr lang="en-MY" smtClean="0"/>
              <a:t>6/7/2017</a:t>
            </a:fld>
            <a:endParaRPr lang="en-MY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MY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07EE223-3DED-4C4C-A0E7-9D0EE6E5C3A7}" type="slidenum">
              <a:rPr lang="en-MY" smtClean="0"/>
              <a:t>‹#›</a:t>
            </a:fld>
            <a:endParaRPr lang="en-MY"/>
          </a:p>
        </p:txBody>
      </p:sp>
    </p:spTree>
    <p:extLst>
      <p:ext uri="{BB962C8B-B14F-4D97-AF65-F5344CB8AC3E}">
        <p14:creationId xmlns:p14="http://schemas.microsoft.com/office/powerpoint/2010/main" val="39512290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mc:AlternateContent xmlns:mc="http://schemas.openxmlformats.org/markup-compatibility/2006" xmlns:p14="http://schemas.microsoft.com/office/powerpoint/2010/main">
    <mc:Choice Requires="p14">
      <p:transition p14:dur="0" advClick="0" advTm="0"/>
    </mc:Choice>
    <mc:Fallback xmlns="">
      <p:transition xmlns:p14="http://schemas.microsoft.com/office/powerpoint/2010/main" advClick="0" advTm="0"/>
    </mc:Fallback>
  </mc:AlternateConten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2944" b="11916"/>
          <a:stretch/>
        </p:blipFill>
        <p:spPr bwMode="auto">
          <a:xfrm>
            <a:off x="6096001" y="-17941"/>
            <a:ext cx="6096000" cy="6875941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 Placeholder 1"/>
          <p:cNvSpPr>
            <a:spLocks noGrp="1"/>
          </p:cNvSpPr>
          <p:nvPr>
            <p:ph type="body" sz="quarter" idx="11"/>
          </p:nvPr>
        </p:nvSpPr>
        <p:spPr>
          <a:xfrm>
            <a:off x="381001" y="5819322"/>
            <a:ext cx="2870200" cy="746578"/>
          </a:xfrm>
        </p:spPr>
        <p:txBody>
          <a:bodyPr>
            <a:normAutofit/>
          </a:bodyPr>
          <a:lstStyle/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b="1" dirty="0" err="1" smtClean="0">
                <a:latin typeface="Franklin Gothic Book" panose="020B0503020102020204" pitchFamily="34" charset="0"/>
                <a:cs typeface="Gill Sans"/>
              </a:rPr>
              <a:t>Alok</a:t>
            </a:r>
            <a:r>
              <a:rPr lang="en-US" sz="1400" b="1" dirty="0" smtClean="0">
                <a:latin typeface="Franklin Gothic Book" panose="020B0503020102020204" pitchFamily="34" charset="0"/>
                <a:cs typeface="Gill Sans"/>
              </a:rPr>
              <a:t> Kumar, IAS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latin typeface="Franklin Gothic Book" panose="020B0503020102020204" pitchFamily="34" charset="0"/>
                <a:cs typeface="Gill Sans"/>
              </a:rPr>
              <a:t>Mission Director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r>
              <a:rPr lang="en-US" sz="1400" dirty="0" smtClean="0">
                <a:latin typeface="Franklin Gothic Book" panose="020B0503020102020204" pitchFamily="34" charset="0"/>
                <a:cs typeface="Gill Sans"/>
              </a:rPr>
              <a:t>National Health Mission, UP</a:t>
            </a:r>
          </a:p>
          <a:p>
            <a:pPr algn="l">
              <a:lnSpc>
                <a:spcPct val="100000"/>
              </a:lnSpc>
              <a:spcBef>
                <a:spcPts val="0"/>
              </a:spcBef>
            </a:pPr>
            <a:endParaRPr lang="en-US" sz="1400" dirty="0">
              <a:latin typeface="Franklin Gothic Book" panose="020B0503020102020204" pitchFamily="34" charset="0"/>
              <a:cs typeface="Gill Sans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0"/>
          </p:nvPr>
        </p:nvSpPr>
        <p:spPr>
          <a:xfrm>
            <a:off x="393700" y="2832099"/>
            <a:ext cx="5486400" cy="1536701"/>
          </a:xfrm>
        </p:spPr>
        <p:txBody>
          <a:bodyPr>
            <a:normAutofit/>
          </a:bodyPr>
          <a:lstStyle/>
          <a:p>
            <a:pPr algn="l"/>
            <a:r>
              <a:rPr lang="en-US" dirty="0" smtClean="0">
                <a:latin typeface="Omnes Medium"/>
                <a:cs typeface="Omnes Medium"/>
              </a:rPr>
              <a:t>Shaping a health system that values every newborn life through Kangaroo Care</a:t>
            </a:r>
          </a:p>
          <a:p>
            <a:pPr algn="l"/>
            <a:endParaRPr lang="en-US" dirty="0" smtClean="0">
              <a:latin typeface="Omnes Medium"/>
              <a:cs typeface="Omnes Medium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" y="368299"/>
            <a:ext cx="2188577" cy="1488707"/>
          </a:xfrm>
          <a:prstGeom prst="rect">
            <a:avLst/>
          </a:prstGeom>
        </p:spPr>
      </p:pic>
      <p:sp>
        <p:nvSpPr>
          <p:cNvPr id="8" name="Text Placeholder 1"/>
          <p:cNvSpPr txBox="1">
            <a:spLocks/>
          </p:cNvSpPr>
          <p:nvPr/>
        </p:nvSpPr>
        <p:spPr>
          <a:xfrm>
            <a:off x="3244851" y="5832022"/>
            <a:ext cx="3244849" cy="848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600">
                <a:solidFill>
                  <a:schemeClr val="tx1">
                    <a:lumMod val="85000"/>
                    <a:lumOff val="15000"/>
                  </a:schemeClr>
                </a:solidFill>
                <a:latin typeface="Liberation Sans" panose="020B0604020202020204" pitchFamily="34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/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/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r>
              <a:rPr lang="en-US" sz="1400" b="1" dirty="0">
                <a:latin typeface="Franklin Gothic Book" panose="020B0503020102020204" pitchFamily="34" charset="0"/>
                <a:cs typeface="Gill Sans"/>
              </a:rPr>
              <a:t>Dr. </a:t>
            </a:r>
            <a:r>
              <a:rPr lang="en-US" sz="1400" b="1" dirty="0" err="1">
                <a:latin typeface="Franklin Gothic Book" panose="020B0503020102020204" pitchFamily="34" charset="0"/>
                <a:cs typeface="Gill Sans"/>
              </a:rPr>
              <a:t>Vishwajeet</a:t>
            </a:r>
            <a:r>
              <a:rPr lang="en-US" sz="1400" b="1" dirty="0">
                <a:latin typeface="Franklin Gothic Book" panose="020B0503020102020204" pitchFamily="34" charset="0"/>
                <a:cs typeface="Gill Sans"/>
              </a:rPr>
              <a:t> Kumar</a:t>
            </a:r>
          </a:p>
          <a:p>
            <a:r>
              <a:rPr lang="en-US" sz="1400" dirty="0">
                <a:latin typeface="Franklin Gothic Book" panose="020B0503020102020204" pitchFamily="34" charset="0"/>
                <a:cs typeface="Gill Sans"/>
              </a:rPr>
              <a:t>President &amp; Principal Scientist</a:t>
            </a:r>
          </a:p>
          <a:p>
            <a:r>
              <a:rPr lang="en-US" sz="1400" dirty="0">
                <a:latin typeface="Franklin Gothic Book" panose="020B0503020102020204" pitchFamily="34" charset="0"/>
                <a:cs typeface="Gill Sans"/>
              </a:rPr>
              <a:t>Community Empowerment Lab</a:t>
            </a:r>
          </a:p>
          <a:p>
            <a:endParaRPr lang="en-US" sz="1400" dirty="0">
              <a:latin typeface="Franklin Gothic Book" panose="020B0503020102020204" pitchFamily="34" charset="0"/>
              <a:cs typeface="Gill San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928100" y="6159500"/>
            <a:ext cx="3263900" cy="520700"/>
          </a:xfrm>
          <a:prstGeom prst="rect">
            <a:avLst/>
          </a:prstGeom>
          <a:solidFill>
            <a:srgbClr val="FFFFFF"/>
          </a:solidFill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21900" y="6237448"/>
            <a:ext cx="1968500" cy="3669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07501" y="6184900"/>
            <a:ext cx="603398" cy="45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7210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2900" y="97189"/>
            <a:ext cx="6477000" cy="771525"/>
          </a:xfrm>
        </p:spPr>
        <p:txBody>
          <a:bodyPr/>
          <a:lstStyle/>
          <a:p>
            <a:r>
              <a:rPr lang="en-MY" dirty="0" smtClean="0"/>
              <a:t>APPROACH</a:t>
            </a:r>
            <a:r>
              <a:rPr lang="en-MY" dirty="0" smtClean="0">
                <a:solidFill>
                  <a:srgbClr val="00CCCC"/>
                </a:solidFill>
              </a:rPr>
              <a:t>.</a:t>
            </a:r>
            <a:endParaRPr lang="en-MY" dirty="0">
              <a:solidFill>
                <a:srgbClr val="00CC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64" y="3996535"/>
            <a:ext cx="3688512" cy="2560831"/>
          </a:xfrm>
          <a:prstGeom prst="rect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7839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rgbClr val="00CCCC"/>
                </a:solidFill>
                <a:latin typeface="Helvetica"/>
                <a:ea typeface="Entypo" pitchFamily="2" charset="0"/>
                <a:cs typeface="Helvetica"/>
              </a:rPr>
              <a:t>03</a:t>
            </a:r>
            <a:endParaRPr lang="en-US" sz="6600" b="1" spc="-300" dirty="0">
              <a:solidFill>
                <a:srgbClr val="00CCCC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2142" y="2426982"/>
            <a:ext cx="303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rgbClr val="262626"/>
                </a:solidFill>
                <a:latin typeface="Helvetica"/>
                <a:cs typeface="Helvetica"/>
              </a:rPr>
              <a:t>shared ownership.</a:t>
            </a:r>
            <a:endParaRPr lang="en-US" sz="2800" b="1" spc="-15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6666" y="2876515"/>
            <a:ext cx="301302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Expanding ownership to include stakeholders from the political, administrative, health system, civil society, media, industry and community systems. Creating common ground around Kangaroo Care.</a:t>
            </a:r>
            <a:endParaRPr lang="en-US" sz="1100" kern="3000" spc="3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6459" y="1665052"/>
            <a:ext cx="10491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rgbClr val="00CCCC"/>
                </a:solidFill>
                <a:latin typeface="Helvetica"/>
                <a:ea typeface="Entypo" pitchFamily="2" charset="0"/>
                <a:cs typeface="Helvetica"/>
              </a:rPr>
              <a:t>01</a:t>
            </a:r>
            <a:endParaRPr lang="en-US" sz="6600" b="1" spc="-300" dirty="0">
              <a:solidFill>
                <a:srgbClr val="00CCCC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6164" y="2426982"/>
            <a:ext cx="1787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rgbClr val="262626"/>
                </a:solidFill>
                <a:latin typeface="Helvetica"/>
                <a:cs typeface="Helvetica"/>
              </a:rPr>
              <a:t>co-design.</a:t>
            </a:r>
            <a:endParaRPr lang="en-US" sz="2800" b="1" spc="-15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5471" y="2876515"/>
            <a:ext cx="29539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Not a top-down imposed model. The entire design process involving understanding people, systems, processes; identifying opportunities and decision-making; action, review and feedback for improvement, is participatory involving all stakeholders.</a:t>
            </a:r>
            <a:endParaRPr lang="en-US" sz="1100" kern="3000" spc="3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214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rgbClr val="00CCCC"/>
                </a:solidFill>
                <a:latin typeface="Helvetica"/>
                <a:cs typeface="Helvetica"/>
              </a:rPr>
              <a:t>02</a:t>
            </a:r>
            <a:endParaRPr lang="en-US" sz="6600" b="1" spc="-300" dirty="0">
              <a:solidFill>
                <a:srgbClr val="00CCCC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7789" y="2426982"/>
            <a:ext cx="1989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rgbClr val="262626"/>
                </a:solidFill>
                <a:latin typeface="Helvetica"/>
                <a:cs typeface="Helvetica"/>
              </a:rPr>
              <a:t>data-</a:t>
            </a:r>
            <a:r>
              <a:rPr lang="en-US" sz="2800" b="1" spc="-150" dirty="0" smtClean="0">
                <a:solidFill>
                  <a:srgbClr val="262626"/>
                </a:solidFill>
                <a:latin typeface="Helvetica"/>
                <a:cs typeface="Helvetica"/>
              </a:rPr>
              <a:t>driven.</a:t>
            </a:r>
            <a:endParaRPr lang="en-US" sz="2800" b="1" spc="-15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27096" y="2876515"/>
            <a:ext cx="295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Using </a:t>
            </a:r>
            <a:r>
              <a:rPr lang="en-US" sz="1100" kern="3000" spc="30" dirty="0">
                <a:solidFill>
                  <a:srgbClr val="262626"/>
                </a:solidFill>
                <a:latin typeface="Helvetica"/>
                <a:cs typeface="Helvetica"/>
              </a:rPr>
              <a:t>data to understand the relationship </a:t>
            </a:r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between behaviors and outcomes, identify critical points of intervention, support decision-making and quality improvement.</a:t>
            </a:r>
            <a:endParaRPr lang="en-US" sz="1100" kern="3000" spc="3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7359" y="5009046"/>
            <a:ext cx="15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rgbClr val="262626"/>
                </a:solidFill>
                <a:latin typeface="Helvetica"/>
                <a:cs typeface="Helvetica"/>
              </a:rPr>
              <a:t>empathy.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6666" y="5458579"/>
            <a:ext cx="29539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The existing ‘empathy vacuum’ between the health system and communities leads to low health worker morale, disrespect and dissatisfaction amongst mothers &amp; families. Filling this gap is critical to success.</a:t>
            </a:r>
            <a:endParaRPr lang="en-US" sz="1100" kern="3000" spc="3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6459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rgbClr val="262626"/>
                </a:solidFill>
                <a:latin typeface="Helvetica"/>
                <a:cs typeface="Helvetica"/>
              </a:rPr>
              <a:t>04</a:t>
            </a:r>
            <a:endParaRPr lang="en-US" sz="6600" b="1" spc="-30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6164" y="5009046"/>
            <a:ext cx="15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leverage.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05471" y="5458579"/>
            <a:ext cx="29539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Kangaroo Care is not a standalone intervention, and must be integrated &amp; leveraged to strengthen the health system, nurture an environment of respectful care, and improve adoption of life-saving behaviors.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56214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05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7789" y="5009046"/>
            <a:ext cx="278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changing </a:t>
            </a:r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norms.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27096" y="5458579"/>
            <a:ext cx="295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Norms are primary drivers of behaviors, both at facility and community levels. Changing norms requires designing an enabling environment to accelerate behavior change.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52661" y="421651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06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2900" y="858323"/>
            <a:ext cx="7355243" cy="542925"/>
          </a:xfrm>
        </p:spPr>
        <p:txBody>
          <a:bodyPr/>
          <a:lstStyle/>
          <a:p>
            <a:r>
              <a:rPr lang="en-MY" dirty="0" smtClean="0">
                <a:latin typeface="Helvetica"/>
                <a:cs typeface="Helvetica"/>
              </a:rPr>
              <a:t>Design an ecosystem that promotes the uptake of Kangaroo Care using principles of design thinking, systems dynamics and implementation science. </a:t>
            </a:r>
            <a:endParaRPr lang="en-MY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3034407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093 L 0.3026 0.0004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3" presetClass="path" presetSubtype="0" decel="10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259 0.00046 L 0.60466 0.00138 " pathEditMode="relative" rAng="0" ptsTypes="AA">
                                      <p:cBhvr>
                                        <p:cTn id="44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97" y="46"/>
                                    </p:animMotion>
                                  </p:childTnLst>
                                </p:cTn>
                              </p:par>
                              <p:par>
                                <p:cTn id="4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5" animBg="1"/>
      <p:bldP spid="14" grpId="0"/>
      <p:bldP spid="14" grpId="1"/>
      <p:bldP spid="15" grpId="0"/>
      <p:bldP spid="15" grpId="1"/>
      <p:bldP spid="16" grpId="0"/>
      <p:bldP spid="16" grpId="1"/>
      <p:bldP spid="17" grpId="0"/>
      <p:bldP spid="17" grpId="1"/>
      <p:bldP spid="18" grpId="0"/>
      <p:bldP spid="18" grpId="1"/>
      <p:bldP spid="19" grpId="0"/>
      <p:bldP spid="19" grpId="1"/>
      <p:bldP spid="20" grpId="0"/>
      <p:bldP spid="20" grpId="1"/>
      <p:bldP spid="21" grpId="0"/>
      <p:bldP spid="21" grpId="1"/>
      <p:bldP spid="22" grpId="0"/>
      <p:bldP spid="22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27022" y="-1"/>
            <a:ext cx="12164978" cy="6866411"/>
            <a:chOff x="27022" y="-1"/>
            <a:chExt cx="12164978" cy="6866411"/>
          </a:xfrm>
        </p:grpSpPr>
        <p:pic>
          <p:nvPicPr>
            <p:cNvPr id="2" name="Picture 1" descr="6.jpg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80275" y="0"/>
              <a:ext cx="10611725" cy="6866410"/>
            </a:xfrm>
            <a:prstGeom prst="rect">
              <a:avLst/>
            </a:prstGeom>
          </p:spPr>
        </p:pic>
        <p:sp>
          <p:nvSpPr>
            <p:cNvPr id="3" name="TextBox 2"/>
            <p:cNvSpPr txBox="1"/>
            <p:nvPr/>
          </p:nvSpPr>
          <p:spPr>
            <a:xfrm>
              <a:off x="27022" y="-1"/>
              <a:ext cx="1538883" cy="6858001"/>
            </a:xfrm>
            <a:prstGeom prst="rect">
              <a:avLst/>
            </a:prstGeom>
            <a:noFill/>
          </p:spPr>
          <p:txBody>
            <a:bodyPr vert="vert270" wrap="square" rtlCol="0">
              <a:spAutoFit/>
            </a:bodyPr>
            <a:lstStyle/>
            <a:p>
              <a:pPr algn="ctr"/>
              <a:r>
                <a:rPr lang="en-US" sz="4400" dirty="0" smtClean="0">
                  <a:solidFill>
                    <a:schemeClr val="bg1"/>
                  </a:solidFill>
                  <a:latin typeface="Omnes Medium"/>
                  <a:cs typeface="Omnes Medium"/>
                </a:rPr>
                <a:t>THE HUG OF LIFE CAMPAIGN.</a:t>
              </a:r>
              <a:endParaRPr lang="en-US" sz="4400" dirty="0">
                <a:solidFill>
                  <a:schemeClr val="bg1"/>
                </a:solidFill>
                <a:latin typeface="Omnes Medium"/>
                <a:cs typeface="Omne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3841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 smtClean="0"/>
              <a:t>DASHBOARD</a:t>
            </a:r>
            <a:r>
              <a:rPr lang="en-US" dirty="0" smtClean="0">
                <a:solidFill>
                  <a:srgbClr val="CC0066"/>
                </a:solidFill>
              </a:rPr>
              <a:t>.</a:t>
            </a:r>
            <a:endParaRPr lang="en-US" dirty="0">
              <a:solidFill>
                <a:srgbClr val="CC0066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614400879"/>
              </p:ext>
            </p:extLst>
          </p:nvPr>
        </p:nvGraphicFramePr>
        <p:xfrm>
          <a:off x="268940" y="1195295"/>
          <a:ext cx="6021295" cy="352611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6"/>
          <p:cNvSpPr/>
          <p:nvPr/>
        </p:nvSpPr>
        <p:spPr>
          <a:xfrm>
            <a:off x="6175713" y="4591744"/>
            <a:ext cx="2624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spc="-300" dirty="0">
                <a:solidFill>
                  <a:srgbClr val="CC0066"/>
                </a:solidFill>
                <a:latin typeface="Omnes Medium"/>
                <a:cs typeface="Omnes Medium"/>
              </a:rPr>
              <a:t>1394</a:t>
            </a:r>
          </a:p>
        </p:txBody>
      </p:sp>
      <p:sp>
        <p:nvSpPr>
          <p:cNvPr id="8" name="Rectangle 7"/>
          <p:cNvSpPr/>
          <p:nvPr/>
        </p:nvSpPr>
        <p:spPr>
          <a:xfrm>
            <a:off x="695290" y="4579794"/>
            <a:ext cx="262463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spc="-300" dirty="0" smtClean="0">
                <a:solidFill>
                  <a:srgbClr val="CC0066"/>
                </a:solidFill>
                <a:latin typeface="Omnes Medium"/>
                <a:cs typeface="Omnes Medium"/>
              </a:rPr>
              <a:t>44</a:t>
            </a:r>
            <a:endParaRPr lang="en-US" sz="9600" dirty="0">
              <a:solidFill>
                <a:srgbClr val="CC0066"/>
              </a:solidFill>
              <a:latin typeface="Omnes Medium"/>
              <a:cs typeface="Omnes Medium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3444466" y="4579794"/>
            <a:ext cx="2248123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spc="-300" dirty="0">
                <a:solidFill>
                  <a:srgbClr val="CC0066"/>
                </a:solidFill>
                <a:latin typeface="Omnes Medium"/>
                <a:cs typeface="Omnes Medium"/>
              </a:rPr>
              <a:t>262</a:t>
            </a:r>
          </a:p>
        </p:txBody>
      </p:sp>
      <p:sp>
        <p:nvSpPr>
          <p:cNvPr id="10" name="Rectangle 9"/>
          <p:cNvSpPr/>
          <p:nvPr/>
        </p:nvSpPr>
        <p:spPr>
          <a:xfrm>
            <a:off x="9600230" y="4579791"/>
            <a:ext cx="23078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spc="-300" dirty="0">
                <a:solidFill>
                  <a:srgbClr val="CC0066"/>
                </a:solidFill>
                <a:latin typeface="Omnes Medium"/>
                <a:cs typeface="Omnes Medium"/>
              </a:rPr>
              <a:t>10.4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87796" y="6062811"/>
            <a:ext cx="2374238" cy="675659"/>
          </a:xfrm>
          <a:prstGeom prst="rect">
            <a:avLst/>
          </a:prstGeom>
          <a:solidFill>
            <a:srgbClr val="00CCCC"/>
          </a:solidFill>
        </p:spPr>
        <p:txBody>
          <a:bodyPr wrap="square" rtlCol="0">
            <a:noAutofit/>
          </a:bodyPr>
          <a:lstStyle>
            <a:defPPr>
              <a:defRPr lang="en-US"/>
            </a:defPPr>
            <a:lvl1pPr algn="ctr">
              <a:defRPr sz="200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defRPr>
            </a:lvl1pPr>
          </a:lstStyle>
          <a:p>
            <a:r>
              <a:rPr lang="en-US" dirty="0"/>
              <a:t>No. of KMC facilities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556000" y="6065799"/>
            <a:ext cx="1927411" cy="672671"/>
          </a:xfrm>
          <a:prstGeom prst="rect">
            <a:avLst/>
          </a:prstGeom>
          <a:solidFill>
            <a:srgbClr val="00CCCC"/>
          </a:solidFill>
        </p:spPr>
        <p:txBody>
          <a:bodyPr wrap="square" rtlCol="0">
            <a:no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No. of beds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Omnes Medium"/>
              <a:cs typeface="Omnes Medium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260353" y="6030585"/>
            <a:ext cx="2406434" cy="707886"/>
          </a:xfrm>
          <a:prstGeom prst="rect">
            <a:avLst/>
          </a:prstGeom>
          <a:solidFill>
            <a:srgbClr val="00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No. of babies </a:t>
            </a:r>
          </a:p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initiated on KMC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Omnes Medium"/>
              <a:cs typeface="Omnes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9490635" y="6038905"/>
            <a:ext cx="2406434" cy="707886"/>
          </a:xfrm>
          <a:prstGeom prst="rect">
            <a:avLst/>
          </a:prstGeom>
          <a:solidFill>
            <a:srgbClr val="00CCCC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Avg. hours of KMC per day</a:t>
            </a:r>
            <a:endParaRPr lang="en-US" sz="2000" dirty="0">
              <a:solidFill>
                <a:schemeClr val="tx1">
                  <a:lumMod val="85000"/>
                  <a:lumOff val="15000"/>
                </a:schemeClr>
              </a:solidFill>
              <a:latin typeface="Omnes Medium"/>
              <a:cs typeface="Omnes Medium"/>
            </a:endParaRPr>
          </a:p>
        </p:txBody>
      </p:sp>
      <p:pic>
        <p:nvPicPr>
          <p:cNvPr id="3" name="Picture 2" descr="KMC Map _smaller.pn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00" r="3601" b="3601"/>
          <a:stretch/>
        </p:blipFill>
        <p:spPr>
          <a:xfrm>
            <a:off x="6641354" y="373528"/>
            <a:ext cx="4400176" cy="431800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8890000" y="866591"/>
            <a:ext cx="343647" cy="209176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8892988" y="1168403"/>
            <a:ext cx="343647" cy="209176"/>
          </a:xfrm>
          <a:prstGeom prst="rect">
            <a:avLst/>
          </a:prstGeom>
          <a:solidFill>
            <a:srgbClr val="00CCCC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9338236" y="836706"/>
            <a:ext cx="111285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Operational</a:t>
            </a:r>
            <a:endParaRPr lang="en-US" sz="1400" dirty="0">
              <a:latin typeface="Helvetica"/>
              <a:cs typeface="Helvetica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9326283" y="1093694"/>
            <a:ext cx="14821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Helvetica"/>
                <a:cs typeface="Helvetica"/>
              </a:rPr>
              <a:t>Ready to launch</a:t>
            </a:r>
            <a:endParaRPr lang="en-US" sz="1400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399977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2900" y="58000"/>
            <a:ext cx="6477000" cy="771525"/>
          </a:xfrm>
        </p:spPr>
        <p:txBody>
          <a:bodyPr/>
          <a:lstStyle/>
          <a:p>
            <a:r>
              <a:rPr lang="en-MY" dirty="0" smtClean="0"/>
              <a:t>LESSONS LEARNT</a:t>
            </a:r>
            <a:r>
              <a:rPr lang="en-MY" dirty="0" smtClean="0">
                <a:solidFill>
                  <a:srgbClr val="CC0066"/>
                </a:solidFill>
              </a:rPr>
              <a:t>.</a:t>
            </a:r>
            <a:endParaRPr lang="en-MY" dirty="0">
              <a:solidFill>
                <a:srgbClr val="CC0066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8365" y="1509131"/>
            <a:ext cx="3688512" cy="2560831"/>
          </a:xfrm>
          <a:prstGeom prst="rect">
            <a:avLst/>
          </a:prstGeom>
          <a:solidFill>
            <a:srgbClr val="CC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7839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ea typeface="Entypo" pitchFamily="2" charset="0"/>
                <a:cs typeface="Helvetica"/>
              </a:rPr>
              <a:t>03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2143" y="2426982"/>
            <a:ext cx="223943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Empathy matters.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6459" y="1665052"/>
            <a:ext cx="10491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ea typeface="Entypo" pitchFamily="2" charset="0"/>
                <a:cs typeface="Helvetica"/>
              </a:rPr>
              <a:t>01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6164" y="2426982"/>
            <a:ext cx="198369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Small is BIG.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214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02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7789" y="2426982"/>
            <a:ext cx="2093779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Community is key.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7359" y="5009046"/>
            <a:ext cx="278114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Make change step by step.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6459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04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6164" y="5009046"/>
            <a:ext cx="315232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Impacts other </a:t>
            </a:r>
            <a:r>
              <a:rPr lang="en-US" sz="2800" b="1" spc="-150" dirty="0" err="1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behaviours</a:t>
            </a:r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. 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56214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05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7789" y="5009046"/>
            <a:ext cx="3281913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Strengthens the health system.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52661" y="421651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06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2488956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093 L 0.3026 0.00047 " pathEditMode="relative" rAng="0" ptsTypes="AA">
                                      <p:cBhvr>
                                        <p:cTn id="1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-23"/>
                                    </p:animMotion>
                                  </p:childTnLst>
                                </p:cTn>
                              </p:par>
                              <p:par>
                                <p:cTn id="2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path" presetSubtype="0" decel="10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26 -0.00046 L 0.60287 0.00185 " pathEditMode="relative" rAng="0" ptsTypes="AA">
                                      <p:cBhvr>
                                        <p:cTn id="35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116"/>
                                    </p:animMotion>
                                  </p:child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path" presetSubtype="0" decel="10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87 -2.96296E-6 L -4.16667E-7 0.37176 " pathEditMode="relative" rAng="0" ptsTypes="AA">
                                      <p:cBhvr>
                                        <p:cTn id="51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43" y="18588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5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path" presetSubtype="0" decel="10000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37176 L 0.30039 0.37315 " pathEditMode="relative" rAng="0" ptsTypes="AA">
                                      <p:cBhvr>
                                        <p:cTn id="6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13" y="69"/>
                                    </p:animMotion>
                                  </p:childTnLst>
                                </p:cTn>
                              </p:par>
                              <p:par>
                                <p:cTn id="68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4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6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8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63" presetClass="path" presetSubtype="0" decel="100000" fill="hold" grpId="5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30039 0.37315 L 0.60247 0.37408 " pathEditMode="relative" rAng="0" ptsTypes="AA">
                                      <p:cBhvr>
                                        <p:cTn id="83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04" y="46"/>
                                    </p:animMotion>
                                  </p:childTnLst>
                                </p:cTn>
                              </p:par>
                              <p:par>
                                <p:cTn id="8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  <p:set>
                                      <p:cBhvr>
                                        <p:cTn id="8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2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4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63" presetClass="path" presetSubtype="0" decel="10000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60247 0.37408 L 0.97943 0.37616 " pathEditMode="relative" rAng="0" ptsTypes="AA">
                                      <p:cBhvr>
                                        <p:cTn id="99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41" y="93"/>
                                    </p:animMotion>
                                  </p:childTnLst>
                                </p:cTn>
                              </p:par>
                              <p:par>
                                <p:cTn id="100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CC006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02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4" grpId="0" animBg="1"/>
      <p:bldP spid="4" grpId="1" animBg="1"/>
      <p:bldP spid="4" grpId="2" animBg="1"/>
      <p:bldP spid="4" grpId="3" animBg="1"/>
      <p:bldP spid="4" grpId="4" animBg="1"/>
      <p:bldP spid="4" grpId="5" animBg="1"/>
      <p:bldP spid="4" grpId="6" animBg="1"/>
      <p:bldP spid="5" grpId="0"/>
      <p:bldP spid="5" grpId="1"/>
      <p:bldP spid="6" grpId="0"/>
      <p:bldP spid="6" grpId="1"/>
      <p:bldP spid="8" grpId="0"/>
      <p:bldP spid="8" grpId="1"/>
      <p:bldP spid="9" grpId="0"/>
      <p:bldP spid="9" grpId="1"/>
      <p:bldP spid="11" grpId="0"/>
      <p:bldP spid="11" grpId="1"/>
      <p:bldP spid="12" grpId="0"/>
      <p:bldP spid="12" grpId="1"/>
      <p:bldP spid="14" grpId="0"/>
      <p:bldP spid="14" grpId="1"/>
      <p:bldP spid="16" grpId="0"/>
      <p:bldP spid="16" grpId="1"/>
      <p:bldP spid="17" grpId="0"/>
      <p:bldP spid="17" grpId="1"/>
      <p:bldP spid="19" grpId="0"/>
      <p:bldP spid="19" grpId="1"/>
      <p:bldP spid="20" grpId="0"/>
      <p:bldP spid="20" grpId="1"/>
      <p:bldP spid="22" grpId="0"/>
      <p:bldP spid="22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2899" y="71156"/>
            <a:ext cx="11007935" cy="771525"/>
          </a:xfrm>
        </p:spPr>
        <p:txBody>
          <a:bodyPr/>
          <a:lstStyle/>
          <a:p>
            <a:r>
              <a:rPr lang="en-US" dirty="0" smtClean="0"/>
              <a:t>NEXT STEPS</a:t>
            </a:r>
            <a:r>
              <a:rPr lang="en-US" dirty="0" smtClean="0">
                <a:solidFill>
                  <a:srgbClr val="00CCCC"/>
                </a:solidFill>
              </a:rPr>
              <a:t>.</a:t>
            </a:r>
            <a:endParaRPr lang="en-US" dirty="0">
              <a:solidFill>
                <a:srgbClr val="00CCCC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5842" y="1523856"/>
            <a:ext cx="3421230" cy="2305992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8373575" y="4188091"/>
            <a:ext cx="3399584" cy="2257672"/>
          </a:xfrm>
          <a:prstGeom prst="rect">
            <a:avLst/>
          </a:prstGeom>
          <a:noFill/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mnes Medium"/>
                <a:cs typeface="Omnes Medium"/>
              </a:rPr>
              <a:t>the Kangaroo </a:t>
            </a:r>
            <a:r>
              <a:rPr lang="en-US" sz="3600" dirty="0" smtClean="0">
                <a:solidFill>
                  <a:schemeClr val="tx1"/>
                </a:solidFill>
                <a:latin typeface="Omnes Medium"/>
                <a:cs typeface="Omnes Medium"/>
              </a:rPr>
              <a:t>Care helpline.</a:t>
            </a:r>
          </a:p>
          <a:p>
            <a:pPr algn="ctr">
              <a:spcBef>
                <a:spcPts val="1200"/>
              </a:spcBef>
            </a:pPr>
            <a:r>
              <a:rPr lang="en-US" sz="1200" dirty="0" smtClean="0">
                <a:solidFill>
                  <a:schemeClr val="tx1"/>
                </a:solidFill>
                <a:latin typeface="Omnes Medium"/>
                <a:cs typeface="Omnes Medium"/>
              </a:rPr>
              <a:t>to be integrated with the UP health helpline</a:t>
            </a:r>
            <a:endParaRPr lang="en-US" sz="1200" dirty="0">
              <a:solidFill>
                <a:schemeClr val="tx1"/>
              </a:solidFill>
              <a:latin typeface="Omnes Medium"/>
              <a:cs typeface="Omnes Medium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5546" y="1537789"/>
            <a:ext cx="3399584" cy="2257672"/>
          </a:xfrm>
          <a:prstGeom prst="rect">
            <a:avLst/>
          </a:prstGeom>
          <a:noFill/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mnes Medium"/>
                <a:cs typeface="Omnes Medium"/>
              </a:rPr>
              <a:t>e-learning platform.</a:t>
            </a:r>
          </a:p>
        </p:txBody>
      </p:sp>
      <p:sp>
        <p:nvSpPr>
          <p:cNvPr id="6" name="Rectangle 5"/>
          <p:cNvSpPr/>
          <p:nvPr/>
        </p:nvSpPr>
        <p:spPr>
          <a:xfrm>
            <a:off x="473115" y="4180293"/>
            <a:ext cx="3399584" cy="2257672"/>
          </a:xfrm>
          <a:prstGeom prst="rect">
            <a:avLst/>
          </a:prstGeom>
          <a:noFill/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mnes Medium"/>
                <a:cs typeface="Omnes Medium"/>
              </a:rPr>
              <a:t>developmental follow-up.</a:t>
            </a:r>
          </a:p>
        </p:txBody>
      </p:sp>
      <p:sp>
        <p:nvSpPr>
          <p:cNvPr id="7" name="Rectangle 6"/>
          <p:cNvSpPr/>
          <p:nvPr/>
        </p:nvSpPr>
        <p:spPr>
          <a:xfrm>
            <a:off x="4435616" y="4178759"/>
            <a:ext cx="3399584" cy="2257672"/>
          </a:xfrm>
          <a:prstGeom prst="rect">
            <a:avLst/>
          </a:prstGeom>
          <a:noFill/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>
                <a:solidFill>
                  <a:schemeClr val="tx1"/>
                </a:solidFill>
                <a:latin typeface="Omnes Medium"/>
                <a:cs typeface="Omnes Medium"/>
              </a:rPr>
              <a:t>community-</a:t>
            </a:r>
            <a:r>
              <a:rPr lang="en-US" sz="3600" dirty="0" err="1">
                <a:solidFill>
                  <a:schemeClr val="tx1"/>
                </a:solidFill>
                <a:latin typeface="Omnes Medium"/>
                <a:cs typeface="Omnes Medium"/>
              </a:rPr>
              <a:t>chc</a:t>
            </a:r>
            <a:r>
              <a:rPr lang="en-US" sz="3600" dirty="0">
                <a:solidFill>
                  <a:schemeClr val="tx1"/>
                </a:solidFill>
                <a:latin typeface="Omnes Medium"/>
                <a:cs typeface="Omnes Medium"/>
              </a:rPr>
              <a:t>-district continuum.</a:t>
            </a:r>
          </a:p>
        </p:txBody>
      </p:sp>
      <p:sp>
        <p:nvSpPr>
          <p:cNvPr id="8" name="Rectangle 7"/>
          <p:cNvSpPr/>
          <p:nvPr/>
        </p:nvSpPr>
        <p:spPr>
          <a:xfrm>
            <a:off x="4440932" y="1557825"/>
            <a:ext cx="3399584" cy="2257672"/>
          </a:xfrm>
          <a:prstGeom prst="rect">
            <a:avLst/>
          </a:prstGeom>
          <a:noFill/>
          <a:ln w="508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smtClean="0">
                <a:solidFill>
                  <a:schemeClr val="tx1"/>
                </a:solidFill>
                <a:latin typeface="Omnes Medium"/>
                <a:cs typeface="Omnes Medium"/>
              </a:rPr>
              <a:t>technology ecosystem.</a:t>
            </a:r>
            <a:endParaRPr lang="en-US" sz="3600" dirty="0">
              <a:solidFill>
                <a:schemeClr val="tx1"/>
              </a:solidFill>
              <a:latin typeface="Omnes Medium"/>
              <a:cs typeface="Omnes Medium"/>
            </a:endParaRPr>
          </a:p>
        </p:txBody>
      </p:sp>
    </p:spTree>
    <p:extLst>
      <p:ext uri="{BB962C8B-B14F-4D97-AF65-F5344CB8AC3E}">
        <p14:creationId xmlns:p14="http://schemas.microsoft.com/office/powerpoint/2010/main" val="3463506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0"/>
          </p:nvPr>
        </p:nvSpPr>
        <p:spPr>
          <a:xfrm>
            <a:off x="626649" y="2973294"/>
            <a:ext cx="11001676" cy="103094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CC0066"/>
                </a:solidFill>
                <a:latin typeface="Brusher"/>
                <a:cs typeface="Brusher"/>
              </a:rPr>
              <a:t>a hug can save a life</a:t>
            </a:r>
            <a:endParaRPr lang="en-US" sz="5400" dirty="0">
              <a:solidFill>
                <a:srgbClr val="CC0066"/>
              </a:solidFill>
              <a:latin typeface="Brusher"/>
              <a:cs typeface="Brusher"/>
            </a:endParaRPr>
          </a:p>
        </p:txBody>
      </p:sp>
    </p:spTree>
    <p:extLst>
      <p:ext uri="{BB962C8B-B14F-4D97-AF65-F5344CB8AC3E}">
        <p14:creationId xmlns:p14="http://schemas.microsoft.com/office/powerpoint/2010/main" val="1176443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530067" y="1229984"/>
            <a:ext cx="267087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600" spc="-300" dirty="0" smtClean="0">
                <a:solidFill>
                  <a:srgbClr val="CC0066"/>
                </a:solidFill>
                <a:latin typeface="Omnes Medium"/>
                <a:cs typeface="Omnes Medium"/>
              </a:rPr>
              <a:t>40%</a:t>
            </a:r>
            <a:endParaRPr lang="en-US" sz="9600" dirty="0">
              <a:solidFill>
                <a:srgbClr val="CC0066"/>
              </a:solidFill>
              <a:latin typeface="Omnes Medium"/>
              <a:cs typeface="Omnes Medium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35261" y="1159709"/>
            <a:ext cx="14810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Regular"/>
                <a:cs typeface="Omnes Regular"/>
              </a:rPr>
              <a:t>LOWER RISK OF 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Regular"/>
                <a:cs typeface="Omnes Regular"/>
              </a:rPr>
              <a:t>SEVERE ILLNESS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Omnes Regular"/>
              <a:cs typeface="Omnes Regular"/>
            </a:endParaRPr>
          </a:p>
        </p:txBody>
      </p:sp>
      <p:cxnSp>
        <p:nvCxnSpPr>
          <p:cNvPr id="20" name="Elbow Connector 19"/>
          <p:cNvCxnSpPr>
            <a:stCxn id="14" idx="3"/>
            <a:endCxn id="26" idx="1"/>
          </p:cNvCxnSpPr>
          <p:nvPr/>
        </p:nvCxnSpPr>
        <p:spPr>
          <a:xfrm>
            <a:off x="2016358" y="1421319"/>
            <a:ext cx="495226" cy="1580000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Elbow Connector 20"/>
          <p:cNvCxnSpPr>
            <a:stCxn id="26" idx="3"/>
            <a:endCxn id="31" idx="1"/>
          </p:cNvCxnSpPr>
          <p:nvPr/>
        </p:nvCxnSpPr>
        <p:spPr>
          <a:xfrm>
            <a:off x="5186160" y="3001319"/>
            <a:ext cx="341066" cy="758389"/>
          </a:xfrm>
          <a:prstGeom prst="bentConnector3">
            <a:avLst>
              <a:gd name="adj1" fmla="val 80709"/>
            </a:avLst>
          </a:prstGeom>
          <a:ln>
            <a:solidFill>
              <a:schemeClr val="bg1">
                <a:lumMod val="6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Elbow Connector 21"/>
          <p:cNvCxnSpPr>
            <a:stCxn id="29" idx="3"/>
            <a:endCxn id="26" idx="1"/>
          </p:cNvCxnSpPr>
          <p:nvPr/>
        </p:nvCxnSpPr>
        <p:spPr>
          <a:xfrm flipV="1">
            <a:off x="2052702" y="3001319"/>
            <a:ext cx="458882" cy="739815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Elbow Connector 22"/>
          <p:cNvCxnSpPr>
            <a:stCxn id="26" idx="3"/>
            <a:endCxn id="30" idx="1"/>
          </p:cNvCxnSpPr>
          <p:nvPr/>
        </p:nvCxnSpPr>
        <p:spPr>
          <a:xfrm flipV="1">
            <a:off x="5186160" y="1448258"/>
            <a:ext cx="547231" cy="1553061"/>
          </a:xfrm>
          <a:prstGeom prst="bentConnector3">
            <a:avLst>
              <a:gd name="adj1" fmla="val 50000"/>
            </a:avLst>
          </a:prstGeom>
          <a:ln>
            <a:solidFill>
              <a:schemeClr val="bg1">
                <a:lumMod val="65000"/>
              </a:schemeClr>
            </a:solidFill>
            <a:prstDash val="dash"/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0394" y="6258947"/>
            <a:ext cx="11625768" cy="350265"/>
          </a:xfrm>
        </p:spPr>
        <p:txBody>
          <a:bodyPr/>
          <a:lstStyle/>
          <a:p>
            <a:r>
              <a:rPr lang="en-US" sz="1200" dirty="0" smtClean="0">
                <a:latin typeface="Franklin Gothic Book" panose="020B0503020102020204" pitchFamily="34" charset="0"/>
                <a:cs typeface="Gill Sans"/>
              </a:rPr>
              <a:t>Source: </a:t>
            </a:r>
            <a:r>
              <a:rPr lang="en-US" sz="1200" dirty="0" err="1" smtClean="0">
                <a:latin typeface="Franklin Gothic Book" panose="020B0503020102020204" pitchFamily="34" charset="0"/>
                <a:cs typeface="Gill Sans"/>
              </a:rPr>
              <a:t>Conde-Agudelo</a:t>
            </a:r>
            <a:r>
              <a:rPr lang="en-US" sz="1200" dirty="0" smtClean="0">
                <a:latin typeface="Franklin Gothic Book" panose="020B0503020102020204" pitchFamily="34" charset="0"/>
                <a:cs typeface="Gill Sans"/>
              </a:rPr>
              <a:t> A, Diaz-</a:t>
            </a:r>
            <a:r>
              <a:rPr lang="en-US" sz="1200" dirty="0" err="1" smtClean="0">
                <a:latin typeface="Franklin Gothic Book" panose="020B0503020102020204" pitchFamily="34" charset="0"/>
                <a:cs typeface="Gill Sans"/>
              </a:rPr>
              <a:t>Rossello</a:t>
            </a:r>
            <a:r>
              <a:rPr lang="en-US" sz="1200" dirty="0" smtClean="0">
                <a:latin typeface="Franklin Gothic Book" panose="020B0503020102020204" pitchFamily="34" charset="0"/>
                <a:cs typeface="Gill Sans"/>
              </a:rPr>
              <a:t> JL. Kangaroo mother care to reduce morbidity and mortality in low </a:t>
            </a:r>
            <a:r>
              <a:rPr lang="en-US" sz="1200" dirty="0" err="1" smtClean="0">
                <a:latin typeface="Franklin Gothic Book" panose="020B0503020102020204" pitchFamily="34" charset="0"/>
                <a:cs typeface="Gill Sans"/>
              </a:rPr>
              <a:t>birthweight</a:t>
            </a:r>
            <a:r>
              <a:rPr lang="en-US" sz="1200" dirty="0" smtClean="0">
                <a:latin typeface="Franklin Gothic Book" panose="020B0503020102020204" pitchFamily="34" charset="0"/>
                <a:cs typeface="Gill Sans"/>
              </a:rPr>
              <a:t> infants</a:t>
            </a:r>
            <a:r>
              <a:rPr lang="en-US" sz="1200" i="1" dirty="0" smtClean="0">
                <a:latin typeface="Franklin Gothic Book" panose="020B0503020102020204" pitchFamily="34" charset="0"/>
                <a:cs typeface="Gill Sans"/>
              </a:rPr>
              <a:t>. Cochrane Database of Systematic Reviews </a:t>
            </a:r>
            <a:r>
              <a:rPr lang="en-US" sz="1200" dirty="0" smtClean="0">
                <a:latin typeface="Franklin Gothic Book" panose="020B0503020102020204" pitchFamily="34" charset="0"/>
                <a:cs typeface="Gill Sans"/>
              </a:rPr>
              <a:t>2016.</a:t>
            </a:r>
            <a:endParaRPr lang="en-US" sz="1200" dirty="0">
              <a:latin typeface="Franklin Gothic Book" panose="020B0503020102020204" pitchFamily="34" charset="0"/>
              <a:cs typeface="Gill Sans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2511584" y="2585820"/>
            <a:ext cx="267457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HIGHER SURVIVAL</a:t>
            </a:r>
            <a:br>
              <a:rPr lang="en-US" sz="2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</a:b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in &lt; 2000g babies compared to </a:t>
            </a:r>
            <a:b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</a:br>
            <a:r>
              <a:rPr lang="en-US" sz="12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conventional incubator care</a:t>
            </a:r>
            <a:endParaRPr lang="en-US" sz="2400" dirty="0">
              <a:solidFill>
                <a:schemeClr val="tx1">
                  <a:lumMod val="85000"/>
                  <a:lumOff val="15000"/>
                </a:schemeClr>
              </a:solidFill>
              <a:latin typeface="Omnes Medium"/>
              <a:cs typeface="Omnes Medium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423129" y="3479524"/>
            <a:ext cx="162957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Regular"/>
                <a:cs typeface="Omnes Regular"/>
              </a:rPr>
              <a:t>LOWER REPEAT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Regular"/>
                <a:cs typeface="Omnes Regular"/>
              </a:rPr>
              <a:t>HOSPITALISATION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Omnes Regular"/>
              <a:cs typeface="Omnes Regular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733391" y="1186648"/>
            <a:ext cx="14029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Regular"/>
                <a:cs typeface="Omnes Regular"/>
              </a:rPr>
              <a:t>LOWER RISK OF 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Regular"/>
                <a:cs typeface="Omnes Regular"/>
              </a:rPr>
              <a:t>HYPOTHERMIA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Omnes Regular"/>
              <a:cs typeface="Omnes Regular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527226" y="3498098"/>
            <a:ext cx="171341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Regular"/>
                <a:cs typeface="Omnes Regular"/>
              </a:rPr>
              <a:t>HIGHER EXCLUSIVE</a:t>
            </a:r>
          </a:p>
          <a:p>
            <a:pPr algn="ctr"/>
            <a:r>
              <a:rPr lang="en-US" sz="14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Regular"/>
                <a:cs typeface="Omnes Regular"/>
              </a:rPr>
              <a:t>BREASTFEEDING</a:t>
            </a:r>
            <a:endParaRPr lang="en-US" sz="1400" dirty="0">
              <a:solidFill>
                <a:schemeClr val="tx1">
                  <a:lumMod val="85000"/>
                  <a:lumOff val="15000"/>
                </a:schemeClr>
              </a:solidFill>
              <a:latin typeface="Omnes Regular"/>
              <a:cs typeface="Omnes Regular"/>
            </a:endParaRPr>
          </a:p>
        </p:txBody>
      </p:sp>
      <p:sp>
        <p:nvSpPr>
          <p:cNvPr id="54" name="Rectangle 53"/>
          <p:cNvSpPr/>
          <p:nvPr/>
        </p:nvSpPr>
        <p:spPr>
          <a:xfrm>
            <a:off x="544106" y="396319"/>
            <a:ext cx="1466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spc="-300" dirty="0" smtClean="0">
                <a:solidFill>
                  <a:srgbClr val="CC0066"/>
                </a:solidFill>
                <a:latin typeface="Omnes Medium"/>
                <a:cs typeface="Omnes Medium"/>
              </a:rPr>
              <a:t>70%</a:t>
            </a:r>
            <a:endParaRPr lang="en-US" sz="4400" dirty="0">
              <a:solidFill>
                <a:srgbClr val="CC0066"/>
              </a:solidFill>
              <a:latin typeface="Omnes Medium"/>
              <a:cs typeface="Omnes Medium"/>
            </a:endParaRPr>
          </a:p>
        </p:txBody>
      </p:sp>
      <p:sp>
        <p:nvSpPr>
          <p:cNvPr id="55" name="Rectangle 54"/>
          <p:cNvSpPr/>
          <p:nvPr/>
        </p:nvSpPr>
        <p:spPr>
          <a:xfrm>
            <a:off x="514657" y="2703039"/>
            <a:ext cx="1466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spc="-300" dirty="0" smtClean="0">
                <a:solidFill>
                  <a:srgbClr val="CC0066"/>
                </a:solidFill>
                <a:latin typeface="Omnes Medium"/>
                <a:cs typeface="Omnes Medium"/>
              </a:rPr>
              <a:t>40%</a:t>
            </a:r>
            <a:endParaRPr lang="en-US" sz="4400" dirty="0">
              <a:solidFill>
                <a:srgbClr val="CC0066"/>
              </a:solidFill>
              <a:latin typeface="Omnes Medium"/>
              <a:cs typeface="Omnes Medium"/>
            </a:endParaRPr>
          </a:p>
        </p:txBody>
      </p:sp>
      <p:sp>
        <p:nvSpPr>
          <p:cNvPr id="56" name="Rectangle 55"/>
          <p:cNvSpPr/>
          <p:nvPr/>
        </p:nvSpPr>
        <p:spPr>
          <a:xfrm>
            <a:off x="5690123" y="427987"/>
            <a:ext cx="1466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spc="-300" dirty="0" smtClean="0">
                <a:solidFill>
                  <a:srgbClr val="CC0066"/>
                </a:solidFill>
                <a:latin typeface="Omnes Medium"/>
                <a:cs typeface="Omnes Medium"/>
              </a:rPr>
              <a:t>72%</a:t>
            </a:r>
            <a:endParaRPr lang="en-US" sz="4400" dirty="0">
              <a:solidFill>
                <a:srgbClr val="CC0066"/>
              </a:solidFill>
              <a:latin typeface="Omnes Medium"/>
              <a:cs typeface="Omnes Medium"/>
            </a:endParaRPr>
          </a:p>
        </p:txBody>
      </p:sp>
      <p:sp>
        <p:nvSpPr>
          <p:cNvPr id="57" name="Rectangle 56"/>
          <p:cNvSpPr/>
          <p:nvPr/>
        </p:nvSpPr>
        <p:spPr>
          <a:xfrm>
            <a:off x="5652287" y="2739435"/>
            <a:ext cx="1466313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400" spc="-300" dirty="0" smtClean="0">
                <a:solidFill>
                  <a:srgbClr val="CC0066"/>
                </a:solidFill>
                <a:latin typeface="Omnes Medium"/>
                <a:cs typeface="Omnes Medium"/>
              </a:rPr>
              <a:t>20%</a:t>
            </a:r>
            <a:endParaRPr lang="en-US" sz="4400" dirty="0">
              <a:solidFill>
                <a:srgbClr val="CC0066"/>
              </a:solidFill>
              <a:latin typeface="Omnes Medium"/>
              <a:cs typeface="Omnes Medium"/>
            </a:endParaRPr>
          </a:p>
        </p:txBody>
      </p:sp>
      <p:sp>
        <p:nvSpPr>
          <p:cNvPr id="76" name="TextBox 75"/>
          <p:cNvSpPr txBox="1"/>
          <p:nvPr/>
        </p:nvSpPr>
        <p:spPr>
          <a:xfrm>
            <a:off x="8313471" y="628516"/>
            <a:ext cx="3130357" cy="2830037"/>
          </a:xfrm>
          <a:prstGeom prst="rect">
            <a:avLst/>
          </a:prstGeom>
          <a:noFill/>
          <a:ln w="47625" cmpd="sng">
            <a:solidFill>
              <a:srgbClr val="000000"/>
            </a:solidFill>
          </a:ln>
        </p:spPr>
        <p:txBody>
          <a:bodyPr wrap="square" lIns="180000" tIns="108000" rIns="180000" bIns="108000" rtlCol="0" anchor="ctr">
            <a:noAutofit/>
          </a:bodyPr>
          <a:lstStyle/>
          <a:p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A </a:t>
            </a:r>
            <a:r>
              <a:rPr lang="en-US" sz="2800" b="1" dirty="0" smtClean="0">
                <a:solidFill>
                  <a:srgbClr val="CC0066"/>
                </a:solidFill>
                <a:latin typeface="Omnes Medium"/>
                <a:cs typeface="Omnes Medium"/>
              </a:rPr>
              <a:t>quarter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 of newborn deaths can be averted by </a:t>
            </a:r>
            <a:r>
              <a:rPr lang="en-US" sz="2800" dirty="0" err="1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universalising</a:t>
            </a:r>
            <a:r>
              <a:rPr lang="en-US" sz="2800" dirty="0" smtClean="0">
                <a:solidFill>
                  <a:schemeClr val="tx1">
                    <a:lumMod val="85000"/>
                    <a:lumOff val="15000"/>
                  </a:schemeClr>
                </a:solidFill>
                <a:latin typeface="Omnes Medium"/>
                <a:cs typeface="Omnes Medium"/>
              </a:rPr>
              <a:t> Kangaroo Care.</a:t>
            </a:r>
            <a:endParaRPr lang="en-US" sz="2800" dirty="0">
              <a:solidFill>
                <a:schemeClr val="tx1">
                  <a:lumMod val="85000"/>
                  <a:lumOff val="15000"/>
                </a:schemeClr>
              </a:solidFill>
              <a:latin typeface="Omnes Medium"/>
              <a:cs typeface="Omnes Medium"/>
            </a:endParaRPr>
          </a:p>
        </p:txBody>
      </p:sp>
      <p:sp>
        <p:nvSpPr>
          <p:cNvPr id="84" name="TextBox 83"/>
          <p:cNvSpPr txBox="1"/>
          <p:nvPr/>
        </p:nvSpPr>
        <p:spPr>
          <a:xfrm>
            <a:off x="317482" y="4268656"/>
            <a:ext cx="11648679" cy="461665"/>
          </a:xfrm>
          <a:prstGeom prst="rect">
            <a:avLst/>
          </a:prstGeom>
          <a:solidFill>
            <a:srgbClr val="00B1B0"/>
          </a:solidFill>
        </p:spPr>
        <p:txBody>
          <a:bodyPr wrap="square">
            <a:spAutoFit/>
          </a:bodyPr>
          <a:lstStyle>
            <a:defPPr>
              <a:defRPr lang="en-US"/>
            </a:defPPr>
            <a:lvl1pPr>
              <a:defRPr sz="2600">
                <a:latin typeface="Omnes Medium"/>
                <a:cs typeface="Omnes Medium"/>
              </a:defRPr>
            </a:lvl1pPr>
          </a:lstStyle>
          <a:p>
            <a:r>
              <a:rPr lang="en-US" sz="2400" dirty="0">
                <a:solidFill>
                  <a:schemeClr val="bg1"/>
                </a:solidFill>
              </a:rPr>
              <a:t>Most powerful intervention for reducing mortality in low birth weight infants. </a:t>
            </a:r>
          </a:p>
        </p:txBody>
      </p:sp>
      <p:sp>
        <p:nvSpPr>
          <p:cNvPr id="87" name="Rectangle 86"/>
          <p:cNvSpPr/>
          <p:nvPr/>
        </p:nvSpPr>
        <p:spPr>
          <a:xfrm>
            <a:off x="327302" y="4916443"/>
            <a:ext cx="11651952" cy="461665"/>
          </a:xfrm>
          <a:prstGeom prst="rect">
            <a:avLst/>
          </a:prstGeom>
          <a:solidFill>
            <a:srgbClr val="00B1B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mnes Medium"/>
                <a:cs typeface="Omnes Medium"/>
              </a:rPr>
              <a:t>One of the 3 priority facility-based interventions for small &amp; sick newborns: INAP</a:t>
            </a:r>
          </a:p>
        </p:txBody>
      </p:sp>
      <p:sp>
        <p:nvSpPr>
          <p:cNvPr id="88" name="Rectangle 87"/>
          <p:cNvSpPr/>
          <p:nvPr/>
        </p:nvSpPr>
        <p:spPr>
          <a:xfrm>
            <a:off x="322597" y="5579511"/>
            <a:ext cx="11651952" cy="461665"/>
          </a:xfrm>
          <a:prstGeom prst="rect">
            <a:avLst/>
          </a:prstGeom>
          <a:solidFill>
            <a:srgbClr val="00B1B0"/>
          </a:solidFill>
        </p:spPr>
        <p:txBody>
          <a:bodyPr wrap="square">
            <a:spAutoFit/>
          </a:bodyPr>
          <a:lstStyle/>
          <a:p>
            <a:r>
              <a:rPr lang="en-US" sz="2400" dirty="0">
                <a:solidFill>
                  <a:schemeClr val="bg1"/>
                </a:solidFill>
                <a:latin typeface="Omnes Medium"/>
                <a:cs typeface="Omnes Medium"/>
              </a:rPr>
              <a:t>Yet, less than 1% newborns globally receive Kangaroo Care.</a:t>
            </a:r>
          </a:p>
        </p:txBody>
      </p:sp>
    </p:spTree>
    <p:extLst>
      <p:ext uri="{BB962C8B-B14F-4D97-AF65-F5344CB8AC3E}">
        <p14:creationId xmlns:p14="http://schemas.microsoft.com/office/powerpoint/2010/main" val="412006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IMG_3608.JPG"/>
          <p:cNvPicPr>
            <a:picLocks noChangeAspect="1"/>
          </p:cNvPicPr>
          <p:nvPr/>
        </p:nvPicPr>
        <p:blipFill rotWithShape="1"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40" t="18549" b="8161"/>
          <a:stretch/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8365421" y="-1"/>
            <a:ext cx="3574138" cy="4336869"/>
          </a:xfrm>
          <a:prstGeom prst="rect">
            <a:avLst/>
          </a:prstGeom>
          <a:solidFill>
            <a:srgbClr val="CC0066">
              <a:alpha val="80000"/>
            </a:srgb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530352" tIns="93600" rIns="252000" bIns="93600" rtlCol="0" anchor="t"/>
          <a:lstStyle/>
          <a:p>
            <a:endParaRPr lang="en-US" sz="2400" dirty="0" smtClean="0">
              <a:solidFill>
                <a:schemeClr val="tx1"/>
              </a:solidFill>
              <a:latin typeface="Omnes Medium"/>
              <a:cs typeface="Omnes Medium"/>
            </a:endParaRPr>
          </a:p>
          <a:p>
            <a:endParaRPr lang="en-US" sz="2400" dirty="0">
              <a:solidFill>
                <a:schemeClr val="tx1"/>
              </a:solidFill>
              <a:latin typeface="Omnes Medium"/>
              <a:cs typeface="Omnes Medium"/>
            </a:endParaRPr>
          </a:p>
          <a:p>
            <a:endParaRPr lang="en-US" sz="2400" dirty="0" smtClean="0">
              <a:solidFill>
                <a:schemeClr val="tx1"/>
              </a:solidFill>
              <a:latin typeface="Omnes Medium"/>
              <a:cs typeface="Omnes Medium"/>
            </a:endParaRPr>
          </a:p>
          <a:p>
            <a:endParaRPr lang="en-US" sz="2400" dirty="0">
              <a:solidFill>
                <a:schemeClr val="tx1"/>
              </a:solidFill>
              <a:latin typeface="Omnes Medium"/>
              <a:cs typeface="Omnes Medium"/>
            </a:endParaRPr>
          </a:p>
          <a:p>
            <a:endParaRPr lang="en-US" sz="2400" dirty="0" smtClean="0">
              <a:solidFill>
                <a:schemeClr val="tx1"/>
              </a:solidFill>
              <a:latin typeface="Omnes Medium"/>
              <a:cs typeface="Omnes Medium"/>
            </a:endParaRPr>
          </a:p>
          <a:p>
            <a:endParaRPr lang="en-US" sz="2400" dirty="0" smtClean="0">
              <a:solidFill>
                <a:schemeClr val="tx1"/>
              </a:solidFill>
              <a:latin typeface="Omnes Medium"/>
              <a:cs typeface="Omnes Medium"/>
            </a:endParaRPr>
          </a:p>
          <a:p>
            <a:r>
              <a:rPr lang="en-US" sz="2400" dirty="0">
                <a:latin typeface="Omnes Medium"/>
                <a:cs typeface="Omnes Medium"/>
              </a:rPr>
              <a:t>Shaping a health system that values every newborn life through Kangaroo </a:t>
            </a:r>
            <a:r>
              <a:rPr lang="en-US" sz="2400" dirty="0" smtClean="0">
                <a:latin typeface="Omnes Medium"/>
                <a:cs typeface="Omnes Medium"/>
              </a:rPr>
              <a:t>Care.</a:t>
            </a:r>
            <a:endParaRPr lang="en-US" sz="2400" dirty="0">
              <a:latin typeface="Omnes Medium"/>
              <a:cs typeface="Omnes Medium"/>
            </a:endParaRPr>
          </a:p>
          <a:p>
            <a:endParaRPr lang="en-US" sz="2400" dirty="0">
              <a:solidFill>
                <a:schemeClr val="tx1"/>
              </a:solidFill>
              <a:latin typeface="Omnes Medium"/>
              <a:cs typeface="Omnes Medium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917268" y="513379"/>
            <a:ext cx="2499538" cy="1499607"/>
          </a:xfrm>
          <a:prstGeom prst="rect">
            <a:avLst/>
          </a:prstGeom>
          <a:noFill/>
          <a:ln w="38100" cmpd="sng">
            <a:solidFill>
              <a:schemeClr val="bg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180000" rIns="180000" rtlCol="0" anchor="ctr"/>
          <a:lstStyle/>
          <a:p>
            <a:pPr>
              <a:lnSpc>
                <a:spcPct val="80000"/>
              </a:lnSpc>
            </a:pPr>
            <a:r>
              <a:rPr lang="en-US" sz="2400" dirty="0" smtClean="0">
                <a:latin typeface="Omnes Medium"/>
                <a:cs typeface="Omnes Medium"/>
              </a:rPr>
              <a:t>THE KANGAROO CARE PROJECT</a:t>
            </a:r>
            <a:endParaRPr lang="en-US" sz="2400" dirty="0">
              <a:latin typeface="Omnes Medium"/>
              <a:cs typeface="Omnes Medium"/>
            </a:endParaRPr>
          </a:p>
        </p:txBody>
      </p:sp>
    </p:spTree>
    <p:extLst>
      <p:ext uri="{BB962C8B-B14F-4D97-AF65-F5344CB8AC3E}">
        <p14:creationId xmlns:p14="http://schemas.microsoft.com/office/powerpoint/2010/main" val="1900572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2900" y="97189"/>
            <a:ext cx="6477000" cy="771525"/>
          </a:xfrm>
        </p:spPr>
        <p:txBody>
          <a:bodyPr/>
          <a:lstStyle/>
          <a:p>
            <a:r>
              <a:rPr lang="en-MY" dirty="0" smtClean="0"/>
              <a:t>APPROACH</a:t>
            </a:r>
            <a:r>
              <a:rPr lang="en-MY" dirty="0" smtClean="0">
                <a:solidFill>
                  <a:srgbClr val="00CCCC"/>
                </a:solidFill>
              </a:rPr>
              <a:t>.</a:t>
            </a:r>
            <a:endParaRPr lang="en-MY" dirty="0">
              <a:solidFill>
                <a:srgbClr val="00CC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98365" y="1509131"/>
            <a:ext cx="3688512" cy="2560831"/>
          </a:xfrm>
          <a:prstGeom prst="rect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7839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ea typeface="Entypo" pitchFamily="2" charset="0"/>
                <a:cs typeface="Helvetica"/>
              </a:rPr>
              <a:t>03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2142" y="2426982"/>
            <a:ext cx="303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shared ownership.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6666" y="2876515"/>
            <a:ext cx="301302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Expanding ownership to include stakeholders from the political, administrative, health system, civil society, media, industry and community systems. Creating common ground around Kangaroo Care.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6459" y="1665052"/>
            <a:ext cx="10491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ea typeface="Entypo" pitchFamily="2" charset="0"/>
                <a:cs typeface="Helvetica"/>
              </a:rPr>
              <a:t>01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6164" y="2426982"/>
            <a:ext cx="1787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co-design.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5471" y="2876515"/>
            <a:ext cx="29539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Not a top-down imposed model. The entire design process involving understanding people, systems, processes; identifying opportunities and decision-making; action, review and feedback for improvement, is participatory involving all stakeholders.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214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02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7789" y="2426982"/>
            <a:ext cx="1989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data-</a:t>
            </a:r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driven.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27096" y="2876515"/>
            <a:ext cx="295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Using </a:t>
            </a:r>
            <a:r>
              <a:rPr lang="en-US" sz="1100" kern="3000" spc="3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data to understand the relationship </a:t>
            </a:r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between behaviors and outcomes, identify critical points of intervention, support decision-making and quality improvement.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7359" y="5009046"/>
            <a:ext cx="15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empathy.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6666" y="5458579"/>
            <a:ext cx="29539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The existing ‘empathy vacuum’ between the health system and communities leads to low health worker morale, disrespect and dissatisfaction amongst mothers &amp; families. Filling this gap is critical to success.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6459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04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6164" y="5009046"/>
            <a:ext cx="15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leverage.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05471" y="5458579"/>
            <a:ext cx="29539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Kangaroo Care is not a standalone intervention, and must be integrated &amp; leveraged to strengthen the health system, nurture an environment of respectful care, and improve adoption of life-saving behaviors.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56214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05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7789" y="5009046"/>
            <a:ext cx="278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changing </a:t>
            </a:r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norms.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27096" y="5458579"/>
            <a:ext cx="295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Norms are primary drivers of behaviors, both at facility and community levels. Changing norms requires designing an enabling environment to accelerate behavior change.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52661" y="421651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06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2900" y="858323"/>
            <a:ext cx="7355243" cy="542925"/>
          </a:xfrm>
        </p:spPr>
        <p:txBody>
          <a:bodyPr/>
          <a:lstStyle/>
          <a:p>
            <a:r>
              <a:rPr lang="en-MY" dirty="0" smtClean="0">
                <a:latin typeface="Helvetica"/>
                <a:cs typeface="Helvetica"/>
              </a:rPr>
              <a:t>Design an ecosystem that promotes the uptake of Kangaroo Care using principles of design thinking, systems dynamics and implementation science. </a:t>
            </a:r>
            <a:endParaRPr lang="en-MY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072016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decel="10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093 L 0.3026 0.00047 " pathEditMode="relative" rAng="0" ptsTypes="AA">
                                      <p:cBhvr>
                                        <p:cTn id="18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-23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4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6" grpId="0"/>
      <p:bldP spid="6" grpId="1"/>
      <p:bldP spid="7" grpId="0"/>
      <p:bldP spid="7" grpId="1"/>
      <p:bldP spid="8" grpId="0"/>
      <p:bldP spid="8" grpId="1"/>
      <p:bldP spid="9" grpId="0"/>
      <p:bldP spid="10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0" y="-13063"/>
            <a:ext cx="12192000" cy="6999121"/>
            <a:chOff x="0" y="-13063"/>
            <a:chExt cx="12192000" cy="6999121"/>
          </a:xfrm>
        </p:grpSpPr>
        <p:pic>
          <p:nvPicPr>
            <p:cNvPr id="4" name="Picture 3" descr="6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587"/>
            <a:stretch/>
          </p:blipFill>
          <p:spPr>
            <a:xfrm>
              <a:off x="0" y="-13063"/>
              <a:ext cx="12192000" cy="6999121"/>
            </a:xfrm>
            <a:prstGeom prst="rect">
              <a:avLst/>
            </a:prstGeom>
          </p:spPr>
        </p:pic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0" y="283882"/>
              <a:ext cx="1868394" cy="980358"/>
            </a:xfrm>
            <a:prstGeom prst="rect">
              <a:avLst/>
            </a:prstGeom>
          </p:spPr>
        </p:pic>
        <p:sp>
          <p:nvSpPr>
            <p:cNvPr id="5" name="Rectangle 4"/>
            <p:cNvSpPr/>
            <p:nvPr/>
          </p:nvSpPr>
          <p:spPr>
            <a:xfrm>
              <a:off x="380530" y="-11566"/>
              <a:ext cx="3321488" cy="1905680"/>
            </a:xfrm>
            <a:prstGeom prst="rect">
              <a:avLst/>
            </a:prstGeom>
            <a:solidFill>
              <a:srgbClr val="CC0066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52000" tIns="93600" rIns="252000" bIns="93600" rtlCol="0" anchor="ctr"/>
            <a:lstStyle/>
            <a:p>
              <a:r>
                <a:rPr lang="en-US" dirty="0" smtClean="0">
                  <a:solidFill>
                    <a:srgbClr val="FFFFFF"/>
                  </a:solidFill>
                  <a:latin typeface="Omnes Medium"/>
                  <a:cs typeface="Omnes Medium"/>
                </a:rPr>
                <a:t>The Kangaroo Care lounge is at the heart of the facility-based ecosystem that fosters an environment of empathy, comfort and respectful care.</a:t>
              </a:r>
              <a:endParaRPr lang="en-US" dirty="0">
                <a:solidFill>
                  <a:srgbClr val="FFFFFF"/>
                </a:solidFill>
                <a:latin typeface="Omnes Medium"/>
                <a:cs typeface="Omne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523085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2900" y="97189"/>
            <a:ext cx="6477000" cy="771525"/>
          </a:xfrm>
        </p:spPr>
        <p:txBody>
          <a:bodyPr/>
          <a:lstStyle/>
          <a:p>
            <a:r>
              <a:rPr lang="en-MY" dirty="0" smtClean="0"/>
              <a:t>APPROACH</a:t>
            </a:r>
            <a:r>
              <a:rPr lang="en-MY" dirty="0" smtClean="0">
                <a:solidFill>
                  <a:srgbClr val="00CCCC"/>
                </a:solidFill>
              </a:rPr>
              <a:t>.</a:t>
            </a:r>
            <a:endParaRPr lang="en-MY" dirty="0">
              <a:solidFill>
                <a:srgbClr val="00CC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47426" y="1588529"/>
            <a:ext cx="3688512" cy="2560831"/>
          </a:xfrm>
          <a:prstGeom prst="rect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7839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ea typeface="Entypo" pitchFamily="2" charset="0"/>
                <a:cs typeface="Helvetica"/>
              </a:rPr>
              <a:t>03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2142" y="2426982"/>
            <a:ext cx="303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rgbClr val="262626"/>
                </a:solidFill>
                <a:latin typeface="Helvetica"/>
                <a:cs typeface="Helvetica"/>
              </a:rPr>
              <a:t>shared ownership.</a:t>
            </a:r>
            <a:endParaRPr lang="en-US" sz="2800" b="1" spc="-15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6666" y="2876515"/>
            <a:ext cx="301302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Expanding ownership to include stakeholders from the political, administrative, health system, civil society, media, industry and community systems. Creating common ground around Kangaroo Care.</a:t>
            </a:r>
            <a:endParaRPr lang="en-US" sz="1100" kern="3000" spc="3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6459" y="1665052"/>
            <a:ext cx="10491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rgbClr val="00CCCC"/>
                </a:solidFill>
                <a:latin typeface="Helvetica"/>
                <a:ea typeface="Entypo" pitchFamily="2" charset="0"/>
                <a:cs typeface="Helvetica"/>
              </a:rPr>
              <a:t>01</a:t>
            </a:r>
            <a:endParaRPr lang="en-US" sz="6600" b="1" spc="-300" dirty="0">
              <a:solidFill>
                <a:srgbClr val="00CCCC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6164" y="2426982"/>
            <a:ext cx="1787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rgbClr val="262626"/>
                </a:solidFill>
                <a:latin typeface="Helvetica"/>
                <a:cs typeface="Helvetica"/>
              </a:rPr>
              <a:t>co-design.</a:t>
            </a:r>
            <a:endParaRPr lang="en-US" sz="2800" b="1" spc="-15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5471" y="2876515"/>
            <a:ext cx="29539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Not a top-down imposed model. The entire design process involving understanding people, systems, processes; identifying opportunities and decision-making; action, review and feedback for improvement, is participatory involving all stakeholders.</a:t>
            </a:r>
            <a:endParaRPr lang="en-US" sz="1100" kern="3000" spc="3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214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rgbClr val="262626"/>
                </a:solidFill>
                <a:latin typeface="Helvetica"/>
                <a:cs typeface="Helvetica"/>
              </a:rPr>
              <a:t>02</a:t>
            </a:r>
            <a:endParaRPr lang="en-US" sz="6600" b="1" spc="-30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7789" y="2426982"/>
            <a:ext cx="1989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data-</a:t>
            </a:r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driven.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27096" y="2876515"/>
            <a:ext cx="295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Using </a:t>
            </a:r>
            <a:r>
              <a:rPr lang="en-US" sz="1100" kern="3000" spc="3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data to understand the relationship </a:t>
            </a:r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between behaviors and outcomes, identify critical points of intervention, support decision-making and quality improvement.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7359" y="5009046"/>
            <a:ext cx="15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empathy.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6666" y="5458579"/>
            <a:ext cx="29539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The existing ‘empathy vacuum’ between the health system and communities leads to low health worker morale, disrespect and dissatisfaction amongst mothers &amp; families. Filling this gap is critical to success.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6459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04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6164" y="5009046"/>
            <a:ext cx="15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leverage.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05471" y="5458579"/>
            <a:ext cx="29539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Kangaroo Care is not a standalone intervention, and must be integrated &amp; leveraged to strengthen the health system, nurture an environment of respectful care, and improve adoption of life-saving behaviors.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56214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05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7789" y="5009046"/>
            <a:ext cx="278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changing </a:t>
            </a:r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norms.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27096" y="5458579"/>
            <a:ext cx="295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Norms are primary drivers of behaviors, both at facility and community levels. Changing norms requires designing an enabling environment to accelerate behavior change.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52661" y="421651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06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2900" y="858323"/>
            <a:ext cx="7355243" cy="542925"/>
          </a:xfrm>
        </p:spPr>
        <p:txBody>
          <a:bodyPr/>
          <a:lstStyle/>
          <a:p>
            <a:r>
              <a:rPr lang="en-MY" dirty="0" smtClean="0">
                <a:latin typeface="Helvetica"/>
                <a:cs typeface="Helvetica"/>
              </a:rPr>
              <a:t>Design an ecosystem that promotes the uptake of Kangaroo Care using principles of design thinking, systems dynamics and implementation science. </a:t>
            </a:r>
            <a:endParaRPr lang="en-MY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92912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0.00093 L 0.3026 0.0004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130" y="-2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13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62626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3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1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43" presetID="3" presetClass="emph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5" grpId="0"/>
      <p:bldP spid="9" grpId="0"/>
      <p:bldP spid="9" grpId="1"/>
      <p:bldP spid="10" grpId="0"/>
      <p:bldP spid="10" grpId="1"/>
      <p:bldP spid="11" grpId="0"/>
      <p:bldP spid="11" grpId="1"/>
      <p:bldP spid="12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23370" y="145863"/>
            <a:ext cx="11849100" cy="771525"/>
          </a:xfrm>
        </p:spPr>
        <p:txBody>
          <a:bodyPr/>
          <a:lstStyle/>
          <a:p>
            <a:r>
              <a:rPr lang="en-US" dirty="0" smtClean="0"/>
              <a:t>DATA-DRIVEN PROCESS IMPROVEMENT</a:t>
            </a:r>
            <a:r>
              <a:rPr lang="en-US" dirty="0" smtClean="0">
                <a:solidFill>
                  <a:srgbClr val="CC0066"/>
                </a:solidFill>
              </a:rPr>
              <a:t>.</a:t>
            </a:r>
            <a:endParaRPr lang="en-US" dirty="0">
              <a:solidFill>
                <a:srgbClr val="CC0066"/>
              </a:solidFill>
            </a:endParaRPr>
          </a:p>
        </p:txBody>
      </p:sp>
      <p:grpSp>
        <p:nvGrpSpPr>
          <p:cNvPr id="13" name="Group 12"/>
          <p:cNvGrpSpPr/>
          <p:nvPr/>
        </p:nvGrpSpPr>
        <p:grpSpPr>
          <a:xfrm>
            <a:off x="164354" y="0"/>
            <a:ext cx="11896911" cy="6318120"/>
            <a:chOff x="164354" y="0"/>
            <a:chExt cx="11896911" cy="6318120"/>
          </a:xfrm>
        </p:grpSpPr>
        <p:pic>
          <p:nvPicPr>
            <p:cNvPr id="4" name="Picture 3" descr="all facility combine 2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4354" y="2719293"/>
              <a:ext cx="3526306" cy="2201769"/>
            </a:xfrm>
            <a:prstGeom prst="rect">
              <a:avLst/>
            </a:prstGeom>
          </p:spPr>
        </p:pic>
        <p:pic>
          <p:nvPicPr>
            <p:cNvPr id="5" name="Picture 4" descr="Birth Weight captured by facility staff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0470" y="2718752"/>
              <a:ext cx="4202207" cy="2191892"/>
            </a:xfrm>
            <a:prstGeom prst="rect">
              <a:avLst/>
            </a:prstGeom>
          </p:spPr>
        </p:pic>
        <p:pic>
          <p:nvPicPr>
            <p:cNvPr id="6" name="Picture 5" descr="Birth weight captured by researcher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4118" y="2712293"/>
              <a:ext cx="4217147" cy="2199685"/>
            </a:xfrm>
            <a:prstGeom prst="rect">
              <a:avLst/>
            </a:prstGeom>
          </p:spPr>
        </p:pic>
        <p:sp>
          <p:nvSpPr>
            <p:cNvPr id="7" name="TextBox 6"/>
            <p:cNvSpPr txBox="1"/>
            <p:nvPr/>
          </p:nvSpPr>
          <p:spPr>
            <a:xfrm>
              <a:off x="895796" y="5046811"/>
              <a:ext cx="2374238" cy="556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Omnes Medium"/>
                  <a:cs typeface="Omnes Medium"/>
                </a:defRPr>
              </a:lvl1pPr>
            </a:lstStyle>
            <a:p>
              <a:r>
                <a:rPr lang="en-US" dirty="0" smtClean="0"/>
                <a:t>Before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917961" y="5049801"/>
              <a:ext cx="2374238" cy="556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Omnes Medium"/>
                  <a:cs typeface="Omnes Medium"/>
                </a:defRPr>
              </a:lvl1pPr>
            </a:lstStyle>
            <a:p>
              <a:r>
                <a:rPr lang="en-US" dirty="0" smtClean="0"/>
                <a:t>After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820597" y="5052789"/>
              <a:ext cx="2374238" cy="556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Omnes Medium"/>
                  <a:cs typeface="Omnes Medium"/>
                </a:defRPr>
              </a:lvl1pPr>
            </a:lstStyle>
            <a:p>
              <a:r>
                <a:rPr lang="en-US" dirty="0" smtClean="0"/>
                <a:t>Actual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3615765" y="5761989"/>
              <a:ext cx="5065059" cy="556131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>
              <a:defPPr>
                <a:defRPr lang="en-US"/>
              </a:defPPr>
              <a:lvl1pPr algn="ctr">
                <a:defRPr sz="2000">
                  <a:solidFill>
                    <a:schemeClr val="tx1">
                      <a:lumMod val="85000"/>
                      <a:lumOff val="15000"/>
                    </a:schemeClr>
                  </a:solidFill>
                  <a:latin typeface="Omnes Medium"/>
                  <a:cs typeface="Omnes Medium"/>
                </a:defRPr>
              </a:lvl1pPr>
            </a:lstStyle>
            <a:p>
              <a:r>
                <a:rPr lang="en-US" sz="2800" dirty="0" smtClean="0"/>
                <a:t>Birth Weight Distribution</a:t>
              </a:r>
              <a:endParaRPr lang="en-US" sz="2800" dirty="0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9235311" y="0"/>
              <a:ext cx="2303094" cy="2148086"/>
            </a:xfrm>
            <a:prstGeom prst="rect">
              <a:avLst/>
            </a:prstGeom>
            <a:solidFill>
              <a:srgbClr val="CC0066">
                <a:alpha val="80000"/>
              </a:srgbClr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52000" tIns="93600" rIns="252000" bIns="93600" rtlCol="0" anchor="ctr"/>
            <a:lstStyle/>
            <a:p>
              <a:r>
                <a:rPr lang="en-US" sz="2000" dirty="0" smtClean="0">
                  <a:solidFill>
                    <a:srgbClr val="FFFFFF"/>
                  </a:solidFill>
                  <a:latin typeface="Omnes Medium"/>
                  <a:cs typeface="Omnes Medium"/>
                </a:rPr>
                <a:t>Accurate weighing is critical to the care of low birth weight babies.</a:t>
              </a:r>
              <a:endParaRPr lang="en-US" sz="2000" dirty="0">
                <a:solidFill>
                  <a:srgbClr val="FFFFFF"/>
                </a:solidFill>
                <a:latin typeface="Omnes Medium"/>
                <a:cs typeface="Omnes Medium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0729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2900" y="97189"/>
            <a:ext cx="6477000" cy="771525"/>
          </a:xfrm>
        </p:spPr>
        <p:txBody>
          <a:bodyPr/>
          <a:lstStyle/>
          <a:p>
            <a:r>
              <a:rPr lang="en-MY" dirty="0" smtClean="0"/>
              <a:t>APPROACH</a:t>
            </a:r>
            <a:r>
              <a:rPr lang="en-MY" dirty="0" smtClean="0">
                <a:solidFill>
                  <a:srgbClr val="00CCCC"/>
                </a:solidFill>
              </a:rPr>
              <a:t>.</a:t>
            </a:r>
            <a:endParaRPr lang="en-MY" dirty="0">
              <a:solidFill>
                <a:srgbClr val="00CCCC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7931618" y="1496679"/>
            <a:ext cx="3688512" cy="2560831"/>
          </a:xfrm>
          <a:prstGeom prst="rect">
            <a:avLst/>
          </a:prstGeom>
          <a:solidFill>
            <a:srgbClr val="00C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Helvetica"/>
              <a:cs typeface="Helvetica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377839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rgbClr val="262626"/>
                </a:solidFill>
                <a:latin typeface="Helvetica"/>
                <a:ea typeface="Entypo" pitchFamily="2" charset="0"/>
                <a:cs typeface="Helvetica"/>
              </a:rPr>
              <a:t>03</a:t>
            </a:r>
            <a:endParaRPr lang="en-US" sz="6600" b="1" spc="-30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22142" y="2426982"/>
            <a:ext cx="303159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rgbClr val="262626"/>
                </a:solidFill>
                <a:latin typeface="Helvetica"/>
                <a:cs typeface="Helvetica"/>
              </a:rPr>
              <a:t>shared ownership.</a:t>
            </a:r>
            <a:endParaRPr lang="en-US" sz="2800" b="1" spc="-15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16666" y="2876515"/>
            <a:ext cx="3013022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Expanding ownership to include stakeholders from the political, administrative, health system, civil society, media, industry and community systems. Creating common ground around Kangaroo Care.</a:t>
            </a:r>
            <a:endParaRPr lang="en-US" sz="1100" kern="3000" spc="3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886459" y="1665052"/>
            <a:ext cx="104916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rgbClr val="00CCCC"/>
                </a:solidFill>
                <a:latin typeface="Helvetica"/>
                <a:ea typeface="Entypo" pitchFamily="2" charset="0"/>
                <a:cs typeface="Helvetica"/>
              </a:rPr>
              <a:t>01</a:t>
            </a:r>
            <a:endParaRPr lang="en-US" sz="6600" b="1" spc="-300" dirty="0">
              <a:solidFill>
                <a:srgbClr val="00CCCC"/>
              </a:solidFill>
              <a:latin typeface="Helvetica"/>
              <a:cs typeface="Helvetica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4596164" y="2426982"/>
            <a:ext cx="178784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rgbClr val="262626"/>
                </a:solidFill>
                <a:latin typeface="Helvetica"/>
                <a:cs typeface="Helvetica"/>
              </a:rPr>
              <a:t>co-design.</a:t>
            </a:r>
            <a:endParaRPr lang="en-US" sz="2800" b="1" spc="-15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4605471" y="2876515"/>
            <a:ext cx="29539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Not a top-down imposed model. The entire design process involving understanding people, systems, processes; identifying opportunities and decision-making; action, review and feedback for improvement, is participatory involving all stakeholders.</a:t>
            </a:r>
            <a:endParaRPr lang="en-US" sz="1100" kern="3000" spc="3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4556214" y="166505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rgbClr val="00CCCC"/>
                </a:solidFill>
                <a:latin typeface="Helvetica"/>
                <a:cs typeface="Helvetica"/>
              </a:rPr>
              <a:t>02</a:t>
            </a:r>
            <a:endParaRPr lang="en-US" sz="6600" b="1" spc="-300" dirty="0">
              <a:solidFill>
                <a:srgbClr val="00CCCC"/>
              </a:solidFill>
              <a:latin typeface="Helvetica"/>
              <a:cs typeface="Helvetica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8417789" y="2426982"/>
            <a:ext cx="1989046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rgbClr val="262626"/>
                </a:solidFill>
                <a:latin typeface="Helvetica"/>
                <a:cs typeface="Helvetica"/>
              </a:rPr>
              <a:t>data-</a:t>
            </a:r>
            <a:r>
              <a:rPr lang="en-US" sz="2800" b="1" spc="-150" dirty="0" smtClean="0">
                <a:solidFill>
                  <a:srgbClr val="262626"/>
                </a:solidFill>
                <a:latin typeface="Helvetica"/>
                <a:cs typeface="Helvetica"/>
              </a:rPr>
              <a:t>driven.</a:t>
            </a:r>
            <a:endParaRPr lang="en-US" sz="2800" b="1" spc="-15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8427096" y="2876515"/>
            <a:ext cx="295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Using </a:t>
            </a:r>
            <a:r>
              <a:rPr lang="en-US" sz="1100" kern="3000" spc="30" dirty="0">
                <a:solidFill>
                  <a:srgbClr val="262626"/>
                </a:solidFill>
                <a:latin typeface="Helvetica"/>
                <a:cs typeface="Helvetica"/>
              </a:rPr>
              <a:t>data to understand the relationship </a:t>
            </a:r>
            <a:r>
              <a:rPr lang="en-US" sz="1100" kern="3000" spc="30" dirty="0" smtClean="0">
                <a:solidFill>
                  <a:srgbClr val="262626"/>
                </a:solidFill>
                <a:latin typeface="Helvetica"/>
                <a:cs typeface="Helvetica"/>
              </a:rPr>
              <a:t>between behaviors and outcomes, identify critical points of intervention, support decision-making and quality improvement.</a:t>
            </a:r>
            <a:endParaRPr lang="en-US" sz="1100" kern="3000" spc="30" dirty="0">
              <a:solidFill>
                <a:srgbClr val="262626"/>
              </a:solidFill>
              <a:latin typeface="Helvetica"/>
              <a:cs typeface="Helvetica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07359" y="5009046"/>
            <a:ext cx="158248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empathy.</a:t>
            </a:r>
          </a:p>
        </p:txBody>
      </p:sp>
      <p:sp>
        <p:nvSpPr>
          <p:cNvPr id="15" name="Rectangle 14"/>
          <p:cNvSpPr/>
          <p:nvPr/>
        </p:nvSpPr>
        <p:spPr>
          <a:xfrm>
            <a:off x="916666" y="5458579"/>
            <a:ext cx="295397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The existing ‘empathy vacuum’ between the health system and communities leads to low health worker morale, disrespect and dissatisfaction amongst mothers &amp; families. Filling this gap is critical to success.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886459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04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596164" y="5009046"/>
            <a:ext cx="1569660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leverage.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605471" y="5458579"/>
            <a:ext cx="2953977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Kangaroo Care is not a standalone intervention, and must be integrated &amp; leveraged to strengthen the health system, nurture an environment of respectful care, and improve adoption of life-saving behaviors.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556214" y="4247116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05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8417789" y="5009046"/>
            <a:ext cx="278886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spc="-150" dirty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changing </a:t>
            </a:r>
            <a:r>
              <a:rPr lang="en-US" sz="2800" b="1" spc="-15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norms.</a:t>
            </a:r>
            <a:endParaRPr lang="en-US" sz="2800" b="1" spc="-15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8427096" y="5458579"/>
            <a:ext cx="295397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kern="3000" spc="3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Norms are primary drivers of behaviors, both at facility and community levels. Changing norms requires designing an enabling environment to accelerate behavior change.</a:t>
            </a:r>
            <a:endParaRPr lang="en-US" sz="1100" kern="3000" spc="3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8352661" y="4216512"/>
            <a:ext cx="1056700" cy="110799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6600" b="1" spc="-300" dirty="0" smtClean="0">
                <a:solidFill>
                  <a:schemeClr val="bg1">
                    <a:lumMod val="85000"/>
                  </a:schemeClr>
                </a:solidFill>
                <a:latin typeface="Helvetica"/>
                <a:cs typeface="Helvetica"/>
              </a:rPr>
              <a:t>06</a:t>
            </a:r>
            <a:endParaRPr lang="en-US" sz="6600" b="1" spc="-300" dirty="0">
              <a:solidFill>
                <a:schemeClr val="bg1">
                  <a:lumMod val="85000"/>
                </a:schemeClr>
              </a:solidFill>
              <a:latin typeface="Helvetica"/>
              <a:cs typeface="Helvetica"/>
            </a:endParaRPr>
          </a:p>
        </p:txBody>
      </p:sp>
      <p:sp>
        <p:nvSpPr>
          <p:cNvPr id="24" name="Text Placeholder 2"/>
          <p:cNvSpPr>
            <a:spLocks noGrp="1"/>
          </p:cNvSpPr>
          <p:nvPr>
            <p:ph type="body" sz="quarter" idx="11"/>
          </p:nvPr>
        </p:nvSpPr>
        <p:spPr>
          <a:xfrm>
            <a:off x="342900" y="858323"/>
            <a:ext cx="7355243" cy="542925"/>
          </a:xfrm>
        </p:spPr>
        <p:txBody>
          <a:bodyPr/>
          <a:lstStyle/>
          <a:p>
            <a:r>
              <a:rPr lang="en-MY" dirty="0" smtClean="0">
                <a:latin typeface="Helvetica"/>
                <a:cs typeface="Helvetica"/>
              </a:rPr>
              <a:t>Design an ecosystem that promotes the uptake of Kangaroo Care using principles of design thinking, systems dynamics and implementation science. </a:t>
            </a:r>
            <a:endParaRPr lang="en-MY" dirty="0">
              <a:latin typeface="Helvetica"/>
              <a:cs typeface="Helvetica"/>
            </a:endParaRPr>
          </a:p>
        </p:txBody>
      </p:sp>
    </p:spTree>
    <p:extLst>
      <p:ext uri="{BB962C8B-B14F-4D97-AF65-F5344CB8AC3E}">
        <p14:creationId xmlns:p14="http://schemas.microsoft.com/office/powerpoint/2010/main" val="4118233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decel="10000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46338E-7 1.29912E-6 L -0.60321 0.37147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167" y="18562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  <p:set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CCCC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1" presetID="3" presetClass="emph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3" presetID="3" presetClass="emph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25" presetID="3" presetClass="emph" presetSubtype="2" fill="hold" grpId="0" nodeType="withEffect">
                                  <p:stCondLst>
                                    <p:cond delay="3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tx1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3" animBg="1"/>
      <p:bldP spid="14" grpId="0"/>
      <p:bldP spid="15" grpId="0"/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00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238312" y="115979"/>
            <a:ext cx="4031168" cy="771525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AGRIMAAS.</a:t>
            </a:r>
            <a:endParaRPr lang="en-US" dirty="0">
              <a:solidFill>
                <a:srgbClr val="FFFFFF"/>
              </a:solidFill>
            </a:endParaRPr>
          </a:p>
        </p:txBody>
      </p:sp>
      <p:grpSp>
        <p:nvGrpSpPr>
          <p:cNvPr id="4" name="Group 3"/>
          <p:cNvGrpSpPr/>
          <p:nvPr/>
        </p:nvGrpSpPr>
        <p:grpSpPr>
          <a:xfrm>
            <a:off x="104589" y="1"/>
            <a:ext cx="12087411" cy="6858000"/>
            <a:chOff x="104589" y="1"/>
            <a:chExt cx="12087411" cy="6858000"/>
          </a:xfrm>
        </p:grpSpPr>
        <p:pic>
          <p:nvPicPr>
            <p:cNvPr id="5" name="Picture 4" descr="Given to NHM.jpg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081" t="2051" r="7868" b="3797"/>
            <a:stretch/>
          </p:blipFill>
          <p:spPr>
            <a:xfrm>
              <a:off x="4422587" y="1"/>
              <a:ext cx="7769413" cy="6858000"/>
            </a:xfrm>
            <a:prstGeom prst="rect">
              <a:avLst/>
            </a:prstGeom>
          </p:spPr>
        </p:pic>
        <p:sp>
          <p:nvSpPr>
            <p:cNvPr id="6" name="Rectangle 5"/>
            <p:cNvSpPr/>
            <p:nvPr/>
          </p:nvSpPr>
          <p:spPr>
            <a:xfrm>
              <a:off x="104589" y="1359646"/>
              <a:ext cx="4243293" cy="5199530"/>
            </a:xfrm>
            <a:prstGeom prst="rect">
              <a:avLst/>
            </a:prstGeom>
            <a:noFill/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lIns="252000" tIns="93600" rIns="252000" bIns="93600" rtlCol="0" anchor="t"/>
            <a:lstStyle/>
            <a:p>
              <a:pPr>
                <a:spcAft>
                  <a:spcPts val="1200"/>
                </a:spcAft>
              </a:pPr>
              <a:r>
                <a:rPr lang="en-US" sz="2000" dirty="0" smtClean="0">
                  <a:solidFill>
                    <a:srgbClr val="FFFFFF"/>
                  </a:solidFill>
                  <a:latin typeface="Omnes Medium"/>
                  <a:cs typeface="Omnes Medium"/>
                </a:rPr>
                <a:t>Young female volunteers who are: </a:t>
              </a:r>
            </a:p>
            <a:p>
              <a:pPr marL="342900" indent="-342900">
                <a:spcAft>
                  <a:spcPts val="1200"/>
                </a:spcAft>
                <a:buFont typeface="Arial"/>
                <a:buChar char="•"/>
              </a:pPr>
              <a:r>
                <a:rPr lang="en-US" sz="2000" dirty="0" smtClean="0">
                  <a:solidFill>
                    <a:srgbClr val="FFFFFF"/>
                  </a:solidFill>
                  <a:latin typeface="Omnes Medium"/>
                  <a:cs typeface="Omnes Medium"/>
                </a:rPr>
                <a:t>setting standards for respectful care</a:t>
              </a:r>
            </a:p>
            <a:p>
              <a:pPr marL="342900" indent="-342900">
                <a:spcAft>
                  <a:spcPts val="1200"/>
                </a:spcAft>
                <a:buFont typeface="Arial"/>
                <a:buChar char="•"/>
              </a:pPr>
              <a:r>
                <a:rPr lang="en-US" sz="2000" dirty="0" smtClean="0">
                  <a:solidFill>
                    <a:srgbClr val="FFFFFF"/>
                  </a:solidFill>
                  <a:latin typeface="Omnes Medium"/>
                  <a:cs typeface="Omnes Medium"/>
                </a:rPr>
                <a:t>identifying the small but significant barriers to implementation, and catalyzing  continuous quality improvement within facilities</a:t>
              </a:r>
            </a:p>
            <a:p>
              <a:pPr marL="342900" indent="-342900">
                <a:spcAft>
                  <a:spcPts val="1200"/>
                </a:spcAft>
                <a:buFont typeface="Arial"/>
                <a:buChar char="•"/>
              </a:pPr>
              <a:r>
                <a:rPr lang="en-US" sz="2000" dirty="0" smtClean="0">
                  <a:solidFill>
                    <a:srgbClr val="FFFFFF"/>
                  </a:solidFill>
                  <a:latin typeface="Omnes Medium"/>
                  <a:cs typeface="Omnes Medium"/>
                </a:rPr>
                <a:t>playing a pivotal role in bridging the empathy gap within the health system staff and between the health system and families</a:t>
              </a:r>
              <a:endParaRPr lang="en-US" sz="2000" dirty="0">
                <a:solidFill>
                  <a:srgbClr val="FFFFFF"/>
                </a:solidFill>
                <a:latin typeface="Omnes Medium"/>
                <a:cs typeface="Omnes Medium"/>
              </a:endParaRP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-405330" y="3931402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4106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 xmlns:p14="http://schemas.microsoft.com/office/powerpoint/2010/main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3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1658</TotalTime>
  <Words>1311</Words>
  <Application>Microsoft Office PowerPoint</Application>
  <PresentationFormat>Widescreen</PresentationFormat>
  <Paragraphs>165</Paragraphs>
  <Slides>15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9" baseType="lpstr">
      <vt:lpstr>Arial</vt:lpstr>
      <vt:lpstr>Helvetica</vt:lpstr>
      <vt:lpstr>Iconic</vt:lpstr>
      <vt:lpstr>Franklin Gothic Book</vt:lpstr>
      <vt:lpstr>Omnes Regular</vt:lpstr>
      <vt:lpstr>Tertre Med</vt:lpstr>
      <vt:lpstr>Brusher</vt:lpstr>
      <vt:lpstr>Liberation Sans</vt:lpstr>
      <vt:lpstr>Entypo</vt:lpstr>
      <vt:lpstr>Calibri Light</vt:lpstr>
      <vt:lpstr>Omnes Medium</vt:lpstr>
      <vt:lpstr>Gill Sans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Kaixer Group</dc:creator>
  <cp:keywords/>
  <dc:description/>
  <cp:lastModifiedBy>CEL</cp:lastModifiedBy>
  <cp:revision>218</cp:revision>
  <dcterms:created xsi:type="dcterms:W3CDTF">2013-09-25T02:39:55Z</dcterms:created>
  <dcterms:modified xsi:type="dcterms:W3CDTF">2017-07-06T05:53:12Z</dcterms:modified>
  <cp:category/>
</cp:coreProperties>
</file>