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3.xml" ContentType="application/vnd.openxmlformats-officedocument.drawingml.chart+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731" r:id="rId2"/>
    <p:sldId id="258" r:id="rId3"/>
    <p:sldId id="259" r:id="rId4"/>
    <p:sldId id="696" r:id="rId5"/>
    <p:sldId id="293" r:id="rId6"/>
    <p:sldId id="671" r:id="rId7"/>
    <p:sldId id="298" r:id="rId8"/>
    <p:sldId id="276" r:id="rId9"/>
    <p:sldId id="736" r:id="rId10"/>
    <p:sldId id="735" r:id="rId11"/>
    <p:sldId id="737" r:id="rId12"/>
    <p:sldId id="662" r:id="rId13"/>
    <p:sldId id="769" r:id="rId14"/>
    <p:sldId id="697" r:id="rId15"/>
    <p:sldId id="698" r:id="rId16"/>
    <p:sldId id="699" r:id="rId17"/>
    <p:sldId id="768" r:id="rId18"/>
    <p:sldId id="700" r:id="rId19"/>
    <p:sldId id="289" r:id="rId20"/>
    <p:sldId id="261" r:id="rId21"/>
    <p:sldId id="262" r:id="rId22"/>
    <p:sldId id="728"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BD"/>
    <a:srgbClr val="EDC948"/>
    <a:srgbClr val="D7E6C8"/>
    <a:srgbClr val="59A14F"/>
    <a:srgbClr val="E15759"/>
    <a:srgbClr val="E77F7E"/>
    <a:srgbClr val="E5F3D9"/>
    <a:srgbClr val="B5B87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1089" autoAdjust="0"/>
  </p:normalViewPr>
  <p:slideViewPr>
    <p:cSldViewPr snapToGrid="0">
      <p:cViewPr varScale="1">
        <p:scale>
          <a:sx n="86" d="100"/>
          <a:sy n="86" d="100"/>
        </p:scale>
        <p:origin x="485" y="5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file:///C:\AP%20Project\SOS\June%20-%202018\SOS_Final.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AP%20Project\SOS\June%20-%202018\SOS_Final.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868426235260832E-2"/>
          <c:y val="9.2592592592592587E-2"/>
          <c:w val="0.91012020496073731"/>
          <c:h val="0.6529392680081656"/>
        </c:manualLayout>
      </c:layout>
      <c:lineChart>
        <c:grouping val="standard"/>
        <c:varyColors val="0"/>
        <c:ser>
          <c:idx val="0"/>
          <c:order val="0"/>
          <c:tx>
            <c:strRef>
              <c:f>Malaria!$N$1</c:f>
              <c:strCache>
                <c:ptCount val="1"/>
                <c:pt idx="0">
                  <c:v>Year 2017</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Malaria!$M$2:$M$26</c:f>
              <c:strCache>
                <c:ptCount val="25"/>
                <c:pt idx="0">
                  <c:v>W1</c:v>
                </c:pt>
                <c:pt idx="1">
                  <c:v>W2</c:v>
                </c:pt>
                <c:pt idx="2">
                  <c:v>W3</c:v>
                </c:pt>
                <c:pt idx="3">
                  <c:v>W4</c:v>
                </c:pt>
                <c:pt idx="4">
                  <c:v>W5</c:v>
                </c:pt>
                <c:pt idx="5">
                  <c:v>W6</c:v>
                </c:pt>
                <c:pt idx="6">
                  <c:v>W7</c:v>
                </c:pt>
                <c:pt idx="7">
                  <c:v>W8</c:v>
                </c:pt>
                <c:pt idx="8">
                  <c:v>W9</c:v>
                </c:pt>
                <c:pt idx="9">
                  <c:v>W10</c:v>
                </c:pt>
                <c:pt idx="10">
                  <c:v>W11</c:v>
                </c:pt>
                <c:pt idx="11">
                  <c:v>W12</c:v>
                </c:pt>
                <c:pt idx="12">
                  <c:v>W13</c:v>
                </c:pt>
                <c:pt idx="13">
                  <c:v>W14</c:v>
                </c:pt>
                <c:pt idx="14">
                  <c:v>W15</c:v>
                </c:pt>
                <c:pt idx="15">
                  <c:v>W16</c:v>
                </c:pt>
                <c:pt idx="16">
                  <c:v>W17</c:v>
                </c:pt>
                <c:pt idx="17">
                  <c:v>W18</c:v>
                </c:pt>
                <c:pt idx="18">
                  <c:v>W19</c:v>
                </c:pt>
                <c:pt idx="19">
                  <c:v>W20</c:v>
                </c:pt>
                <c:pt idx="20">
                  <c:v>W21</c:v>
                </c:pt>
                <c:pt idx="21">
                  <c:v>W22</c:v>
                </c:pt>
                <c:pt idx="22">
                  <c:v>W23</c:v>
                </c:pt>
                <c:pt idx="23">
                  <c:v>W24</c:v>
                </c:pt>
                <c:pt idx="24">
                  <c:v>W25</c:v>
                </c:pt>
              </c:strCache>
            </c:strRef>
          </c:cat>
          <c:val>
            <c:numRef>
              <c:f>Malaria!$N$2:$N$26</c:f>
              <c:numCache>
                <c:formatCode>General</c:formatCode>
                <c:ptCount val="25"/>
                <c:pt idx="0">
                  <c:v>292</c:v>
                </c:pt>
                <c:pt idx="1">
                  <c:v>217</c:v>
                </c:pt>
                <c:pt idx="2">
                  <c:v>283</c:v>
                </c:pt>
                <c:pt idx="3">
                  <c:v>230</c:v>
                </c:pt>
                <c:pt idx="4">
                  <c:v>289</c:v>
                </c:pt>
                <c:pt idx="5">
                  <c:v>202</c:v>
                </c:pt>
                <c:pt idx="6">
                  <c:v>196</c:v>
                </c:pt>
                <c:pt idx="7">
                  <c:v>203</c:v>
                </c:pt>
                <c:pt idx="8">
                  <c:v>216</c:v>
                </c:pt>
                <c:pt idx="9">
                  <c:v>269</c:v>
                </c:pt>
                <c:pt idx="10">
                  <c:v>325</c:v>
                </c:pt>
                <c:pt idx="11">
                  <c:v>300</c:v>
                </c:pt>
                <c:pt idx="12">
                  <c:v>268</c:v>
                </c:pt>
                <c:pt idx="13">
                  <c:v>296</c:v>
                </c:pt>
                <c:pt idx="14">
                  <c:v>363</c:v>
                </c:pt>
                <c:pt idx="15">
                  <c:v>356</c:v>
                </c:pt>
                <c:pt idx="16">
                  <c:v>318</c:v>
                </c:pt>
                <c:pt idx="17">
                  <c:v>359</c:v>
                </c:pt>
                <c:pt idx="18">
                  <c:v>289</c:v>
                </c:pt>
                <c:pt idx="19">
                  <c:v>303</c:v>
                </c:pt>
                <c:pt idx="20">
                  <c:v>323</c:v>
                </c:pt>
                <c:pt idx="21">
                  <c:v>291</c:v>
                </c:pt>
                <c:pt idx="22">
                  <c:v>317</c:v>
                </c:pt>
                <c:pt idx="23">
                  <c:v>349</c:v>
                </c:pt>
                <c:pt idx="24">
                  <c:v>424</c:v>
                </c:pt>
              </c:numCache>
            </c:numRef>
          </c:val>
          <c:smooth val="0"/>
          <c:extLst>
            <c:ext xmlns:c16="http://schemas.microsoft.com/office/drawing/2014/chart" uri="{C3380CC4-5D6E-409C-BE32-E72D297353CC}">
              <c16:uniqueId val="{00000000-CB0D-4C36-8038-69D8432EDE9F}"/>
            </c:ext>
          </c:extLst>
        </c:ser>
        <c:ser>
          <c:idx val="1"/>
          <c:order val="1"/>
          <c:tx>
            <c:strRef>
              <c:f>Malaria!$O$1</c:f>
              <c:strCache>
                <c:ptCount val="1"/>
                <c:pt idx="0">
                  <c:v>Year 2018</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Malaria!$M$2:$M$26</c:f>
              <c:strCache>
                <c:ptCount val="25"/>
                <c:pt idx="0">
                  <c:v>W1</c:v>
                </c:pt>
                <c:pt idx="1">
                  <c:v>W2</c:v>
                </c:pt>
                <c:pt idx="2">
                  <c:v>W3</c:v>
                </c:pt>
                <c:pt idx="3">
                  <c:v>W4</c:v>
                </c:pt>
                <c:pt idx="4">
                  <c:v>W5</c:v>
                </c:pt>
                <c:pt idx="5">
                  <c:v>W6</c:v>
                </c:pt>
                <c:pt idx="6">
                  <c:v>W7</c:v>
                </c:pt>
                <c:pt idx="7">
                  <c:v>W8</c:v>
                </c:pt>
                <c:pt idx="8">
                  <c:v>W9</c:v>
                </c:pt>
                <c:pt idx="9">
                  <c:v>W10</c:v>
                </c:pt>
                <c:pt idx="10">
                  <c:v>W11</c:v>
                </c:pt>
                <c:pt idx="11">
                  <c:v>W12</c:v>
                </c:pt>
                <c:pt idx="12">
                  <c:v>W13</c:v>
                </c:pt>
                <c:pt idx="13">
                  <c:v>W14</c:v>
                </c:pt>
                <c:pt idx="14">
                  <c:v>W15</c:v>
                </c:pt>
                <c:pt idx="15">
                  <c:v>W16</c:v>
                </c:pt>
                <c:pt idx="16">
                  <c:v>W17</c:v>
                </c:pt>
                <c:pt idx="17">
                  <c:v>W18</c:v>
                </c:pt>
                <c:pt idx="18">
                  <c:v>W19</c:v>
                </c:pt>
                <c:pt idx="19">
                  <c:v>W20</c:v>
                </c:pt>
                <c:pt idx="20">
                  <c:v>W21</c:v>
                </c:pt>
                <c:pt idx="21">
                  <c:v>W22</c:v>
                </c:pt>
                <c:pt idx="22">
                  <c:v>W23</c:v>
                </c:pt>
                <c:pt idx="23">
                  <c:v>W24</c:v>
                </c:pt>
                <c:pt idx="24">
                  <c:v>W25</c:v>
                </c:pt>
              </c:strCache>
            </c:strRef>
          </c:cat>
          <c:val>
            <c:numRef>
              <c:f>Malaria!$O$2:$O$26</c:f>
              <c:numCache>
                <c:formatCode>General</c:formatCode>
                <c:ptCount val="25"/>
                <c:pt idx="0">
                  <c:v>207</c:v>
                </c:pt>
                <c:pt idx="1">
                  <c:v>59</c:v>
                </c:pt>
                <c:pt idx="2">
                  <c:v>107</c:v>
                </c:pt>
                <c:pt idx="3">
                  <c:v>68</c:v>
                </c:pt>
                <c:pt idx="4">
                  <c:v>73</c:v>
                </c:pt>
                <c:pt idx="5">
                  <c:v>89</c:v>
                </c:pt>
                <c:pt idx="6">
                  <c:v>104</c:v>
                </c:pt>
                <c:pt idx="7">
                  <c:v>106</c:v>
                </c:pt>
                <c:pt idx="8">
                  <c:v>82</c:v>
                </c:pt>
                <c:pt idx="9">
                  <c:v>68</c:v>
                </c:pt>
                <c:pt idx="10">
                  <c:v>105</c:v>
                </c:pt>
                <c:pt idx="11">
                  <c:v>97</c:v>
                </c:pt>
                <c:pt idx="12">
                  <c:v>105</c:v>
                </c:pt>
                <c:pt idx="13">
                  <c:v>90</c:v>
                </c:pt>
                <c:pt idx="14">
                  <c:v>93</c:v>
                </c:pt>
                <c:pt idx="15">
                  <c:v>122</c:v>
                </c:pt>
                <c:pt idx="16">
                  <c:v>91</c:v>
                </c:pt>
                <c:pt idx="17">
                  <c:v>93</c:v>
                </c:pt>
                <c:pt idx="18">
                  <c:v>116</c:v>
                </c:pt>
                <c:pt idx="19">
                  <c:v>157</c:v>
                </c:pt>
                <c:pt idx="20">
                  <c:v>140</c:v>
                </c:pt>
                <c:pt idx="21">
                  <c:v>79</c:v>
                </c:pt>
                <c:pt idx="22">
                  <c:v>135</c:v>
                </c:pt>
                <c:pt idx="23">
                  <c:v>139</c:v>
                </c:pt>
                <c:pt idx="24">
                  <c:v>112</c:v>
                </c:pt>
              </c:numCache>
            </c:numRef>
          </c:val>
          <c:smooth val="0"/>
          <c:extLst>
            <c:ext xmlns:c16="http://schemas.microsoft.com/office/drawing/2014/chart" uri="{C3380CC4-5D6E-409C-BE32-E72D297353CC}">
              <c16:uniqueId val="{00000001-CB0D-4C36-8038-69D8432EDE9F}"/>
            </c:ext>
          </c:extLst>
        </c:ser>
        <c:dLbls>
          <c:dLblPos val="t"/>
          <c:showLegendKey val="0"/>
          <c:showVal val="1"/>
          <c:showCatName val="0"/>
          <c:showSerName val="0"/>
          <c:showPercent val="0"/>
          <c:showBubbleSize val="0"/>
        </c:dLbls>
        <c:smooth val="0"/>
        <c:axId val="363776368"/>
        <c:axId val="363778992"/>
      </c:lineChart>
      <c:catAx>
        <c:axId val="363776368"/>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778992"/>
        <c:crosses val="autoZero"/>
        <c:auto val="1"/>
        <c:lblAlgn val="ctr"/>
        <c:lblOffset val="100"/>
        <c:noMultiLvlLbl val="0"/>
      </c:catAx>
      <c:valAx>
        <c:axId val="363778992"/>
        <c:scaling>
          <c:orientation val="minMax"/>
        </c:scaling>
        <c:delete val="0"/>
        <c:axPos val="l"/>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3637763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6580927384076991E-2"/>
          <c:y val="0.10185185185185185"/>
          <c:w val="0.90286351706036749"/>
          <c:h val="0.65641951006124233"/>
        </c:manualLayout>
      </c:layout>
      <c:lineChart>
        <c:grouping val="standard"/>
        <c:varyColors val="0"/>
        <c:ser>
          <c:idx val="0"/>
          <c:order val="0"/>
          <c:tx>
            <c:strRef>
              <c:f>Dengue!$L$1</c:f>
              <c:strCache>
                <c:ptCount val="1"/>
                <c:pt idx="0">
                  <c:v>Year 2017</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Dengue!$K$2:$K$26</c:f>
              <c:strCache>
                <c:ptCount val="25"/>
                <c:pt idx="0">
                  <c:v>W1</c:v>
                </c:pt>
                <c:pt idx="1">
                  <c:v>W2</c:v>
                </c:pt>
                <c:pt idx="2">
                  <c:v>W3</c:v>
                </c:pt>
                <c:pt idx="3">
                  <c:v>W4</c:v>
                </c:pt>
                <c:pt idx="4">
                  <c:v>W5</c:v>
                </c:pt>
                <c:pt idx="5">
                  <c:v>W6</c:v>
                </c:pt>
                <c:pt idx="6">
                  <c:v>W7</c:v>
                </c:pt>
                <c:pt idx="7">
                  <c:v>W8</c:v>
                </c:pt>
                <c:pt idx="8">
                  <c:v>W9</c:v>
                </c:pt>
                <c:pt idx="9">
                  <c:v>W10</c:v>
                </c:pt>
                <c:pt idx="10">
                  <c:v>W11</c:v>
                </c:pt>
                <c:pt idx="11">
                  <c:v>W12</c:v>
                </c:pt>
                <c:pt idx="12">
                  <c:v>W13</c:v>
                </c:pt>
                <c:pt idx="13">
                  <c:v>W14</c:v>
                </c:pt>
                <c:pt idx="14">
                  <c:v>W15</c:v>
                </c:pt>
                <c:pt idx="15">
                  <c:v>W16</c:v>
                </c:pt>
                <c:pt idx="16">
                  <c:v>W17</c:v>
                </c:pt>
                <c:pt idx="17">
                  <c:v>W18</c:v>
                </c:pt>
                <c:pt idx="18">
                  <c:v>W19</c:v>
                </c:pt>
                <c:pt idx="19">
                  <c:v>W20</c:v>
                </c:pt>
                <c:pt idx="20">
                  <c:v>W21</c:v>
                </c:pt>
                <c:pt idx="21">
                  <c:v>W22</c:v>
                </c:pt>
                <c:pt idx="22">
                  <c:v>W23</c:v>
                </c:pt>
                <c:pt idx="23">
                  <c:v>W24</c:v>
                </c:pt>
                <c:pt idx="24">
                  <c:v>W25</c:v>
                </c:pt>
              </c:strCache>
            </c:strRef>
          </c:cat>
          <c:val>
            <c:numRef>
              <c:f>Dengue!$L$2:$L$26</c:f>
              <c:numCache>
                <c:formatCode>General</c:formatCode>
                <c:ptCount val="25"/>
                <c:pt idx="0">
                  <c:v>23</c:v>
                </c:pt>
                <c:pt idx="1">
                  <c:v>31</c:v>
                </c:pt>
                <c:pt idx="2">
                  <c:v>25</c:v>
                </c:pt>
                <c:pt idx="3">
                  <c:v>21</c:v>
                </c:pt>
                <c:pt idx="4">
                  <c:v>21</c:v>
                </c:pt>
                <c:pt idx="5">
                  <c:v>35</c:v>
                </c:pt>
                <c:pt idx="6">
                  <c:v>31</c:v>
                </c:pt>
                <c:pt idx="7">
                  <c:v>19</c:v>
                </c:pt>
                <c:pt idx="8">
                  <c:v>28</c:v>
                </c:pt>
                <c:pt idx="9">
                  <c:v>6</c:v>
                </c:pt>
                <c:pt idx="10">
                  <c:v>32</c:v>
                </c:pt>
                <c:pt idx="11">
                  <c:v>15</c:v>
                </c:pt>
                <c:pt idx="12">
                  <c:v>15</c:v>
                </c:pt>
                <c:pt idx="13">
                  <c:v>34</c:v>
                </c:pt>
                <c:pt idx="14">
                  <c:v>30</c:v>
                </c:pt>
                <c:pt idx="15">
                  <c:v>22</c:v>
                </c:pt>
                <c:pt idx="16">
                  <c:v>22</c:v>
                </c:pt>
                <c:pt idx="17">
                  <c:v>25</c:v>
                </c:pt>
                <c:pt idx="18">
                  <c:v>32</c:v>
                </c:pt>
                <c:pt idx="19">
                  <c:v>23</c:v>
                </c:pt>
                <c:pt idx="20">
                  <c:v>9</c:v>
                </c:pt>
                <c:pt idx="21">
                  <c:v>33</c:v>
                </c:pt>
                <c:pt idx="22">
                  <c:v>18</c:v>
                </c:pt>
                <c:pt idx="23">
                  <c:v>18</c:v>
                </c:pt>
                <c:pt idx="24">
                  <c:v>22</c:v>
                </c:pt>
              </c:numCache>
            </c:numRef>
          </c:val>
          <c:smooth val="0"/>
          <c:extLst>
            <c:ext xmlns:c16="http://schemas.microsoft.com/office/drawing/2014/chart" uri="{C3380CC4-5D6E-409C-BE32-E72D297353CC}">
              <c16:uniqueId val="{00000000-8225-4EF4-A9A1-EFB9A3AD0544}"/>
            </c:ext>
          </c:extLst>
        </c:ser>
        <c:ser>
          <c:idx val="1"/>
          <c:order val="1"/>
          <c:tx>
            <c:strRef>
              <c:f>Dengue!$M$1</c:f>
              <c:strCache>
                <c:ptCount val="1"/>
                <c:pt idx="0">
                  <c:v>Year 2018</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Dengue!$K$2:$K$26</c:f>
              <c:strCache>
                <c:ptCount val="25"/>
                <c:pt idx="0">
                  <c:v>W1</c:v>
                </c:pt>
                <c:pt idx="1">
                  <c:v>W2</c:v>
                </c:pt>
                <c:pt idx="2">
                  <c:v>W3</c:v>
                </c:pt>
                <c:pt idx="3">
                  <c:v>W4</c:v>
                </c:pt>
                <c:pt idx="4">
                  <c:v>W5</c:v>
                </c:pt>
                <c:pt idx="5">
                  <c:v>W6</c:v>
                </c:pt>
                <c:pt idx="6">
                  <c:v>W7</c:v>
                </c:pt>
                <c:pt idx="7">
                  <c:v>W8</c:v>
                </c:pt>
                <c:pt idx="8">
                  <c:v>W9</c:v>
                </c:pt>
                <c:pt idx="9">
                  <c:v>W10</c:v>
                </c:pt>
                <c:pt idx="10">
                  <c:v>W11</c:v>
                </c:pt>
                <c:pt idx="11">
                  <c:v>W12</c:v>
                </c:pt>
                <c:pt idx="12">
                  <c:v>W13</c:v>
                </c:pt>
                <c:pt idx="13">
                  <c:v>W14</c:v>
                </c:pt>
                <c:pt idx="14">
                  <c:v>W15</c:v>
                </c:pt>
                <c:pt idx="15">
                  <c:v>W16</c:v>
                </c:pt>
                <c:pt idx="16">
                  <c:v>W17</c:v>
                </c:pt>
                <c:pt idx="17">
                  <c:v>W18</c:v>
                </c:pt>
                <c:pt idx="18">
                  <c:v>W19</c:v>
                </c:pt>
                <c:pt idx="19">
                  <c:v>W20</c:v>
                </c:pt>
                <c:pt idx="20">
                  <c:v>W21</c:v>
                </c:pt>
                <c:pt idx="21">
                  <c:v>W22</c:v>
                </c:pt>
                <c:pt idx="22">
                  <c:v>W23</c:v>
                </c:pt>
                <c:pt idx="23">
                  <c:v>W24</c:v>
                </c:pt>
                <c:pt idx="24">
                  <c:v>W25</c:v>
                </c:pt>
              </c:strCache>
            </c:strRef>
          </c:cat>
          <c:val>
            <c:numRef>
              <c:f>Dengue!$M$2:$M$26</c:f>
              <c:numCache>
                <c:formatCode>General</c:formatCode>
                <c:ptCount val="25"/>
                <c:pt idx="0">
                  <c:v>25</c:v>
                </c:pt>
                <c:pt idx="1">
                  <c:v>19</c:v>
                </c:pt>
                <c:pt idx="2">
                  <c:v>16</c:v>
                </c:pt>
                <c:pt idx="3">
                  <c:v>22</c:v>
                </c:pt>
                <c:pt idx="4">
                  <c:v>26</c:v>
                </c:pt>
                <c:pt idx="5">
                  <c:v>19</c:v>
                </c:pt>
                <c:pt idx="6">
                  <c:v>11</c:v>
                </c:pt>
                <c:pt idx="7">
                  <c:v>18</c:v>
                </c:pt>
                <c:pt idx="8">
                  <c:v>12</c:v>
                </c:pt>
                <c:pt idx="9">
                  <c:v>12</c:v>
                </c:pt>
                <c:pt idx="10">
                  <c:v>15</c:v>
                </c:pt>
                <c:pt idx="11">
                  <c:v>13</c:v>
                </c:pt>
                <c:pt idx="12">
                  <c:v>11</c:v>
                </c:pt>
                <c:pt idx="13">
                  <c:v>15</c:v>
                </c:pt>
                <c:pt idx="14">
                  <c:v>7</c:v>
                </c:pt>
                <c:pt idx="15">
                  <c:v>6</c:v>
                </c:pt>
                <c:pt idx="16">
                  <c:v>18</c:v>
                </c:pt>
                <c:pt idx="17">
                  <c:v>20</c:v>
                </c:pt>
                <c:pt idx="18">
                  <c:v>8</c:v>
                </c:pt>
                <c:pt idx="19">
                  <c:v>12</c:v>
                </c:pt>
                <c:pt idx="20">
                  <c:v>21</c:v>
                </c:pt>
                <c:pt idx="21">
                  <c:v>26</c:v>
                </c:pt>
                <c:pt idx="22">
                  <c:v>40</c:v>
                </c:pt>
                <c:pt idx="23">
                  <c:v>52</c:v>
                </c:pt>
                <c:pt idx="24">
                  <c:v>48</c:v>
                </c:pt>
              </c:numCache>
            </c:numRef>
          </c:val>
          <c:smooth val="0"/>
          <c:extLst>
            <c:ext xmlns:c16="http://schemas.microsoft.com/office/drawing/2014/chart" uri="{C3380CC4-5D6E-409C-BE32-E72D297353CC}">
              <c16:uniqueId val="{00000001-8225-4EF4-A9A1-EFB9A3AD0544}"/>
            </c:ext>
          </c:extLst>
        </c:ser>
        <c:dLbls>
          <c:showLegendKey val="0"/>
          <c:showVal val="0"/>
          <c:showCatName val="0"/>
          <c:showSerName val="0"/>
          <c:showPercent val="0"/>
          <c:showBubbleSize val="0"/>
        </c:dLbls>
        <c:smooth val="0"/>
        <c:axId val="485515064"/>
        <c:axId val="485515720"/>
      </c:lineChart>
      <c:catAx>
        <c:axId val="485515064"/>
        <c:scaling>
          <c:orientation val="minMax"/>
        </c:scaling>
        <c:delete val="0"/>
        <c:axPos val="b"/>
        <c:numFmt formatCode="General" sourceLinked="1"/>
        <c:majorTickMark val="none"/>
        <c:minorTickMark val="out"/>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5515720"/>
        <c:crosses val="autoZero"/>
        <c:auto val="1"/>
        <c:lblAlgn val="ctr"/>
        <c:lblOffset val="100"/>
        <c:noMultiLvlLbl val="0"/>
      </c:catAx>
      <c:valAx>
        <c:axId val="485515720"/>
        <c:scaling>
          <c:orientation val="minMax"/>
        </c:scaling>
        <c:delete val="0"/>
        <c:axPos val="l"/>
        <c:numFmt formatCode="General" sourceLinked="1"/>
        <c:majorTickMark val="out"/>
        <c:minorTickMark val="none"/>
        <c:tickLblPos val="nextTo"/>
        <c:spPr>
          <a:noFill/>
          <a:ln>
            <a:solidFill>
              <a:schemeClr val="accent1"/>
            </a:solid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855150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58" b="0" i="0" u="none" strike="noStrike" kern="1200" spc="0" baseline="0">
                <a:solidFill>
                  <a:schemeClr val="tx1">
                    <a:lumMod val="65000"/>
                    <a:lumOff val="35000"/>
                  </a:schemeClr>
                </a:solidFill>
                <a:latin typeface="+mn-lt"/>
                <a:ea typeface="+mn-ea"/>
                <a:cs typeface="+mn-cs"/>
              </a:defRPr>
            </a:pPr>
            <a:r>
              <a:rPr lang="en-US" sz="1397" dirty="0">
                <a:solidFill>
                  <a:schemeClr val="tx1"/>
                </a:solidFill>
              </a:rPr>
              <a:t>Percentage</a:t>
            </a:r>
            <a:r>
              <a:rPr lang="en-US" sz="1397" baseline="0" dirty="0">
                <a:solidFill>
                  <a:schemeClr val="tx1"/>
                </a:solidFill>
              </a:rPr>
              <a:t> of Centers Conducting HDS Meetings (Total 1403 centers)</a:t>
            </a:r>
            <a:endParaRPr lang="en-US" sz="1400" dirty="0">
              <a:solidFill>
                <a:schemeClr val="tx1"/>
              </a:solidFill>
            </a:endParaRPr>
          </a:p>
        </c:rich>
      </c:tx>
      <c:overlay val="0"/>
      <c:spPr>
        <a:noFill/>
        <a:ln>
          <a:noFill/>
        </a:ln>
        <a:effectLst/>
      </c:spPr>
    </c:title>
    <c:autoTitleDeleted val="0"/>
    <c:plotArea>
      <c:layout/>
      <c:lineChart>
        <c:grouping val="standard"/>
        <c:varyColors val="0"/>
        <c:ser>
          <c:idx val="0"/>
          <c:order val="0"/>
          <c:tx>
            <c:strRef>
              <c:f>Sheet1!$B$1</c:f>
              <c:strCache>
                <c:ptCount val="1"/>
                <c:pt idx="0">
                  <c:v>Series 1</c:v>
                </c:pt>
              </c:strCache>
            </c:strRef>
          </c:tx>
          <c:spPr>
            <a:ln w="28514" cap="rnd">
              <a:solidFill>
                <a:schemeClr val="accent1"/>
              </a:solidFill>
              <a:round/>
            </a:ln>
            <a:effectLst/>
          </c:spPr>
          <c:marker>
            <c:symbol val="x"/>
            <c:size val="4"/>
            <c:spPr>
              <a:noFill/>
              <a:ln w="9505">
                <a:solidFill>
                  <a:schemeClr val="accent1"/>
                </a:solidFill>
              </a:ln>
              <a:effectLst/>
            </c:spPr>
          </c:marker>
          <c:dLbls>
            <c:numFmt formatCode="0%" sourceLinked="0"/>
            <c:spPr>
              <a:noFill/>
              <a:ln>
                <a:noFill/>
              </a:ln>
              <a:effectLst/>
            </c:spPr>
            <c:txPr>
              <a:bodyPr rot="0" spcFirstLastPara="1" vertOverflow="ellipsis" vert="horz" wrap="square" lIns="38100" tIns="19050" rIns="38100" bIns="19050" anchor="ctr" anchorCtr="1">
                <a:spAutoFit/>
              </a:bodyPr>
              <a:lstStyle/>
              <a:p>
                <a:pPr>
                  <a:defRPr sz="898"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January</c:v>
                </c:pt>
                <c:pt idx="1">
                  <c:v>February</c:v>
                </c:pt>
                <c:pt idx="2">
                  <c:v>March</c:v>
                </c:pt>
                <c:pt idx="3">
                  <c:v>April</c:v>
                </c:pt>
                <c:pt idx="4">
                  <c:v>May</c:v>
                </c:pt>
                <c:pt idx="5">
                  <c:v>June</c:v>
                </c:pt>
                <c:pt idx="6">
                  <c:v>July</c:v>
                </c:pt>
                <c:pt idx="7">
                  <c:v>August</c:v>
                </c:pt>
                <c:pt idx="8">
                  <c:v>September</c:v>
                </c:pt>
              </c:strCache>
            </c:strRef>
          </c:cat>
          <c:val>
            <c:numRef>
              <c:f>Sheet1!$B$2:$B$10</c:f>
              <c:numCache>
                <c:formatCode>General</c:formatCode>
                <c:ptCount val="9"/>
                <c:pt idx="0">
                  <c:v>0.254</c:v>
                </c:pt>
                <c:pt idx="1">
                  <c:v>0.33900000000000013</c:v>
                </c:pt>
                <c:pt idx="2">
                  <c:v>0.24000000000000005</c:v>
                </c:pt>
                <c:pt idx="3">
                  <c:v>0.48000000000000009</c:v>
                </c:pt>
                <c:pt idx="4">
                  <c:v>0.69599999999999995</c:v>
                </c:pt>
                <c:pt idx="5">
                  <c:v>0.73800000000000021</c:v>
                </c:pt>
                <c:pt idx="6">
                  <c:v>0.90600000000000003</c:v>
                </c:pt>
                <c:pt idx="7">
                  <c:v>0.90400000000000003</c:v>
                </c:pt>
                <c:pt idx="8">
                  <c:v>0.90300000000000002</c:v>
                </c:pt>
              </c:numCache>
            </c:numRef>
          </c:val>
          <c:smooth val="0"/>
          <c:extLst>
            <c:ext xmlns:c16="http://schemas.microsoft.com/office/drawing/2014/chart" uri="{C3380CC4-5D6E-409C-BE32-E72D297353CC}">
              <c16:uniqueId val="{00000000-48E0-4E03-B598-067DF6F73C1C}"/>
            </c:ext>
          </c:extLst>
        </c:ser>
        <c:dLbls>
          <c:showLegendKey val="0"/>
          <c:showVal val="0"/>
          <c:showCatName val="0"/>
          <c:showSerName val="0"/>
          <c:showPercent val="0"/>
          <c:showBubbleSize val="0"/>
        </c:dLbls>
        <c:marker val="1"/>
        <c:smooth val="0"/>
        <c:axId val="60793600"/>
        <c:axId val="60795136"/>
      </c:lineChart>
      <c:catAx>
        <c:axId val="60793600"/>
        <c:scaling>
          <c:orientation val="minMax"/>
        </c:scaling>
        <c:delete val="0"/>
        <c:axPos val="b"/>
        <c:numFmt formatCode="General" sourceLinked="1"/>
        <c:majorTickMark val="none"/>
        <c:minorTickMark val="none"/>
        <c:tickLblPos val="nextTo"/>
        <c:spPr>
          <a:noFill/>
          <a:ln w="9505" cap="flat" cmpd="sng" algn="ctr">
            <a:solidFill>
              <a:schemeClr val="tx1">
                <a:lumMod val="15000"/>
                <a:lumOff val="85000"/>
              </a:schemeClr>
            </a:solidFill>
            <a:round/>
          </a:ln>
          <a:effectLst/>
        </c:spPr>
        <c:txPr>
          <a:bodyPr rot="-60000000" spcFirstLastPara="1" vertOverflow="ellipsis" vert="horz" wrap="square" anchor="ctr" anchorCtr="1"/>
          <a:lstStyle/>
          <a:p>
            <a:pPr>
              <a:defRPr sz="898" b="0" i="0" u="none" strike="noStrike" kern="1200" baseline="0">
                <a:solidFill>
                  <a:schemeClr val="tx1"/>
                </a:solidFill>
                <a:latin typeface="+mn-lt"/>
                <a:ea typeface="+mn-ea"/>
                <a:cs typeface="+mn-cs"/>
              </a:defRPr>
            </a:pPr>
            <a:endParaRPr lang="en-US"/>
          </a:p>
        </c:txPr>
        <c:crossAx val="60795136"/>
        <c:crosses val="autoZero"/>
        <c:auto val="1"/>
        <c:lblAlgn val="ctr"/>
        <c:lblOffset val="100"/>
        <c:noMultiLvlLbl val="0"/>
      </c:catAx>
      <c:valAx>
        <c:axId val="60795136"/>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798" b="0" i="0" u="none" strike="noStrike" kern="1200" baseline="0">
                <a:solidFill>
                  <a:schemeClr val="tx1">
                    <a:lumMod val="65000"/>
                    <a:lumOff val="35000"/>
                  </a:schemeClr>
                </a:solidFill>
                <a:latin typeface="+mn-lt"/>
                <a:ea typeface="+mn-ea"/>
                <a:cs typeface="+mn-cs"/>
              </a:defRPr>
            </a:pPr>
            <a:endParaRPr lang="en-US"/>
          </a:p>
        </c:txPr>
        <c:crossAx val="60793600"/>
        <c:crosses val="autoZero"/>
        <c:crossBetween val="between"/>
        <c:majorUnit val="0.2"/>
      </c:valAx>
      <c:spPr>
        <a:noFill/>
        <a:ln w="25346">
          <a:noFill/>
        </a:ln>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9EC5E29-1953-41C6-BD3F-2D2265E162CB}" type="doc">
      <dgm:prSet loTypeId="urn:microsoft.com/office/officeart/2005/8/layout/radial6" loCatId="cycle" qsTypeId="urn:microsoft.com/office/officeart/2005/8/quickstyle/simple1" qsCatId="simple" csTypeId="urn:microsoft.com/office/officeart/2005/8/colors/colorful2" csCatId="colorful" phldr="1"/>
      <dgm:spPr/>
      <dgm:t>
        <a:bodyPr/>
        <a:lstStyle/>
        <a:p>
          <a:endParaRPr lang="en-US"/>
        </a:p>
      </dgm:t>
    </dgm:pt>
    <dgm:pt modelId="{B46D85D3-D5C9-49D7-8055-F3C3AA6D2195}">
      <dgm:prSet phldrT="[Text]"/>
      <dgm:spPr/>
      <dgm:t>
        <a:bodyPr/>
        <a:lstStyle/>
        <a:p>
          <a:r>
            <a:rPr lang="en-US" dirty="0"/>
            <a:t>Approach</a:t>
          </a:r>
        </a:p>
      </dgm:t>
    </dgm:pt>
    <dgm:pt modelId="{D6B61303-965A-4DCA-AAC4-58A425F6EEF9}" type="parTrans" cxnId="{E3DC9B23-7D09-469E-A5F7-554C7D254D76}">
      <dgm:prSet/>
      <dgm:spPr/>
      <dgm:t>
        <a:bodyPr/>
        <a:lstStyle/>
        <a:p>
          <a:endParaRPr lang="en-US"/>
        </a:p>
      </dgm:t>
    </dgm:pt>
    <dgm:pt modelId="{98AC9EFD-3D48-4158-9791-E946BC9F5433}" type="sibTrans" cxnId="{E3DC9B23-7D09-469E-A5F7-554C7D254D76}">
      <dgm:prSet/>
      <dgm:spPr/>
      <dgm:t>
        <a:bodyPr/>
        <a:lstStyle/>
        <a:p>
          <a:endParaRPr lang="en-US"/>
        </a:p>
      </dgm:t>
    </dgm:pt>
    <dgm:pt modelId="{9D6C58D6-F6BF-4ED3-B68D-ECD1E17B7AF5}">
      <dgm:prSet phldrT="[Text]"/>
      <dgm:spPr/>
      <dgm:t>
        <a:bodyPr/>
        <a:lstStyle/>
        <a:p>
          <a:r>
            <a:rPr lang="en-US" dirty="0"/>
            <a:t>Coverage</a:t>
          </a:r>
        </a:p>
      </dgm:t>
    </dgm:pt>
    <dgm:pt modelId="{D6737FB9-709F-44D9-99C7-FF0ED74EA93B}" type="parTrans" cxnId="{CAE0597D-AE6E-4B8F-BA0A-959042B298F0}">
      <dgm:prSet/>
      <dgm:spPr/>
      <dgm:t>
        <a:bodyPr/>
        <a:lstStyle/>
        <a:p>
          <a:endParaRPr lang="en-US"/>
        </a:p>
      </dgm:t>
    </dgm:pt>
    <dgm:pt modelId="{6CC97EFF-11B6-48B4-AA45-8A5DE3A1ABBA}" type="sibTrans" cxnId="{CAE0597D-AE6E-4B8F-BA0A-959042B298F0}">
      <dgm:prSet/>
      <dgm:spPr/>
      <dgm:t>
        <a:bodyPr/>
        <a:lstStyle/>
        <a:p>
          <a:endParaRPr lang="en-US"/>
        </a:p>
      </dgm:t>
    </dgm:pt>
    <dgm:pt modelId="{962A8D9F-9792-4A22-8210-A8DA07848501}">
      <dgm:prSet phldrT="[Text]"/>
      <dgm:spPr/>
      <dgm:t>
        <a:bodyPr/>
        <a:lstStyle/>
        <a:p>
          <a:r>
            <a:rPr lang="en-US" dirty="0"/>
            <a:t>Efficiency</a:t>
          </a:r>
        </a:p>
      </dgm:t>
    </dgm:pt>
    <dgm:pt modelId="{9656C07E-AADC-478F-B5D2-7055E2756DB1}" type="parTrans" cxnId="{C67F155E-530F-4CFA-B71D-81D68EFF3AAD}">
      <dgm:prSet/>
      <dgm:spPr/>
      <dgm:t>
        <a:bodyPr/>
        <a:lstStyle/>
        <a:p>
          <a:endParaRPr lang="en-US"/>
        </a:p>
      </dgm:t>
    </dgm:pt>
    <dgm:pt modelId="{3A9522EF-D299-4DC5-B5E6-5740AB7334DC}" type="sibTrans" cxnId="{C67F155E-530F-4CFA-B71D-81D68EFF3AAD}">
      <dgm:prSet/>
      <dgm:spPr/>
      <dgm:t>
        <a:bodyPr/>
        <a:lstStyle/>
        <a:p>
          <a:endParaRPr lang="en-US"/>
        </a:p>
      </dgm:t>
    </dgm:pt>
    <dgm:pt modelId="{1787E81B-B23D-4E37-8A75-830B853C4AA4}">
      <dgm:prSet phldrT="[Text]"/>
      <dgm:spPr/>
      <dgm:t>
        <a:bodyPr/>
        <a:lstStyle/>
        <a:p>
          <a:r>
            <a:rPr lang="en-US" dirty="0"/>
            <a:t>Quality</a:t>
          </a:r>
        </a:p>
      </dgm:t>
    </dgm:pt>
    <dgm:pt modelId="{BC27E809-FBD3-48FA-AEB7-8E533E7BE6E9}" type="parTrans" cxnId="{313B4064-D398-4AD3-BEA3-72AE3CC5BD32}">
      <dgm:prSet/>
      <dgm:spPr/>
      <dgm:t>
        <a:bodyPr/>
        <a:lstStyle/>
        <a:p>
          <a:endParaRPr lang="en-US"/>
        </a:p>
      </dgm:t>
    </dgm:pt>
    <dgm:pt modelId="{B9EC168F-0C2D-4C61-BF41-81396A86E376}" type="sibTrans" cxnId="{313B4064-D398-4AD3-BEA3-72AE3CC5BD32}">
      <dgm:prSet/>
      <dgm:spPr/>
      <dgm:t>
        <a:bodyPr/>
        <a:lstStyle/>
        <a:p>
          <a:endParaRPr lang="en-US"/>
        </a:p>
      </dgm:t>
    </dgm:pt>
    <dgm:pt modelId="{FC1AE257-225A-44D0-95F0-0B87D8A9EE64}">
      <dgm:prSet phldrT="[Text]"/>
      <dgm:spPr/>
      <dgm:t>
        <a:bodyPr/>
        <a:lstStyle/>
        <a:p>
          <a:r>
            <a:rPr lang="en-US" dirty="0"/>
            <a:t>Cross program correlations</a:t>
          </a:r>
        </a:p>
      </dgm:t>
    </dgm:pt>
    <dgm:pt modelId="{E1B08FAD-2890-4169-9EE0-86A7604C883C}" type="parTrans" cxnId="{EA181BA4-2C83-4D23-AFF6-6DD8A942B0F8}">
      <dgm:prSet/>
      <dgm:spPr/>
      <dgm:t>
        <a:bodyPr/>
        <a:lstStyle/>
        <a:p>
          <a:endParaRPr lang="en-US"/>
        </a:p>
      </dgm:t>
    </dgm:pt>
    <dgm:pt modelId="{D14A40A6-6D22-4CD0-8B3D-DF51E6B7FD57}" type="sibTrans" cxnId="{EA181BA4-2C83-4D23-AFF6-6DD8A942B0F8}">
      <dgm:prSet/>
      <dgm:spPr/>
      <dgm:t>
        <a:bodyPr/>
        <a:lstStyle/>
        <a:p>
          <a:endParaRPr lang="en-US"/>
        </a:p>
      </dgm:t>
    </dgm:pt>
    <dgm:pt modelId="{56F9D97F-F80A-4DB9-8F90-232E9E601DDB}" type="pres">
      <dgm:prSet presAssocID="{C9EC5E29-1953-41C6-BD3F-2D2265E162CB}" presName="Name0" presStyleCnt="0">
        <dgm:presLayoutVars>
          <dgm:chMax val="1"/>
          <dgm:dir/>
          <dgm:animLvl val="ctr"/>
          <dgm:resizeHandles val="exact"/>
        </dgm:presLayoutVars>
      </dgm:prSet>
      <dgm:spPr/>
    </dgm:pt>
    <dgm:pt modelId="{6D64BFCF-912D-412C-B4D8-3D2D1499A563}" type="pres">
      <dgm:prSet presAssocID="{B46D85D3-D5C9-49D7-8055-F3C3AA6D2195}" presName="centerShape" presStyleLbl="node0" presStyleIdx="0" presStyleCnt="1"/>
      <dgm:spPr/>
    </dgm:pt>
    <dgm:pt modelId="{F4030530-79F9-42C8-9EF2-1A4D13527278}" type="pres">
      <dgm:prSet presAssocID="{9D6C58D6-F6BF-4ED3-B68D-ECD1E17B7AF5}" presName="node" presStyleLbl="node1" presStyleIdx="0" presStyleCnt="4">
        <dgm:presLayoutVars>
          <dgm:bulletEnabled val="1"/>
        </dgm:presLayoutVars>
      </dgm:prSet>
      <dgm:spPr/>
    </dgm:pt>
    <dgm:pt modelId="{F3DFEBF7-296B-4ED4-B8E3-D01ED8BDFDD0}" type="pres">
      <dgm:prSet presAssocID="{9D6C58D6-F6BF-4ED3-B68D-ECD1E17B7AF5}" presName="dummy" presStyleCnt="0"/>
      <dgm:spPr/>
    </dgm:pt>
    <dgm:pt modelId="{5CC31FE7-1E99-4688-846C-EC7FFBB3973C}" type="pres">
      <dgm:prSet presAssocID="{6CC97EFF-11B6-48B4-AA45-8A5DE3A1ABBA}" presName="sibTrans" presStyleLbl="sibTrans2D1" presStyleIdx="0" presStyleCnt="4"/>
      <dgm:spPr/>
    </dgm:pt>
    <dgm:pt modelId="{236FF31D-8F86-45A8-A3A1-8A428D0512BF}" type="pres">
      <dgm:prSet presAssocID="{962A8D9F-9792-4A22-8210-A8DA07848501}" presName="node" presStyleLbl="node1" presStyleIdx="1" presStyleCnt="4">
        <dgm:presLayoutVars>
          <dgm:bulletEnabled val="1"/>
        </dgm:presLayoutVars>
      </dgm:prSet>
      <dgm:spPr/>
    </dgm:pt>
    <dgm:pt modelId="{9B25F782-B0DE-4178-A91C-16EC5EA83661}" type="pres">
      <dgm:prSet presAssocID="{962A8D9F-9792-4A22-8210-A8DA07848501}" presName="dummy" presStyleCnt="0"/>
      <dgm:spPr/>
    </dgm:pt>
    <dgm:pt modelId="{CD9D8D87-931C-4DA0-A94F-DD9F7E601898}" type="pres">
      <dgm:prSet presAssocID="{3A9522EF-D299-4DC5-B5E6-5740AB7334DC}" presName="sibTrans" presStyleLbl="sibTrans2D1" presStyleIdx="1" presStyleCnt="4"/>
      <dgm:spPr/>
    </dgm:pt>
    <dgm:pt modelId="{38FB11B1-093A-46B2-AA4B-F49440076321}" type="pres">
      <dgm:prSet presAssocID="{1787E81B-B23D-4E37-8A75-830B853C4AA4}" presName="node" presStyleLbl="node1" presStyleIdx="2" presStyleCnt="4">
        <dgm:presLayoutVars>
          <dgm:bulletEnabled val="1"/>
        </dgm:presLayoutVars>
      </dgm:prSet>
      <dgm:spPr/>
    </dgm:pt>
    <dgm:pt modelId="{7F98F1D0-9344-4779-9626-C5BF042292EA}" type="pres">
      <dgm:prSet presAssocID="{1787E81B-B23D-4E37-8A75-830B853C4AA4}" presName="dummy" presStyleCnt="0"/>
      <dgm:spPr/>
    </dgm:pt>
    <dgm:pt modelId="{C469986B-46A3-4AF1-8EE5-0A5E11B8D2E1}" type="pres">
      <dgm:prSet presAssocID="{B9EC168F-0C2D-4C61-BF41-81396A86E376}" presName="sibTrans" presStyleLbl="sibTrans2D1" presStyleIdx="2" presStyleCnt="4"/>
      <dgm:spPr/>
    </dgm:pt>
    <dgm:pt modelId="{A5BC98B2-05C6-44ED-8E8E-C94ABE106094}" type="pres">
      <dgm:prSet presAssocID="{FC1AE257-225A-44D0-95F0-0B87D8A9EE64}" presName="node" presStyleLbl="node1" presStyleIdx="3" presStyleCnt="4" custScaleX="111710" custScaleY="108302">
        <dgm:presLayoutVars>
          <dgm:bulletEnabled val="1"/>
        </dgm:presLayoutVars>
      </dgm:prSet>
      <dgm:spPr/>
    </dgm:pt>
    <dgm:pt modelId="{97B4484A-0A9E-4516-8C3D-4AFEE43200AD}" type="pres">
      <dgm:prSet presAssocID="{FC1AE257-225A-44D0-95F0-0B87D8A9EE64}" presName="dummy" presStyleCnt="0"/>
      <dgm:spPr/>
    </dgm:pt>
    <dgm:pt modelId="{43AEDB53-4556-4861-B179-68159B0D4C28}" type="pres">
      <dgm:prSet presAssocID="{D14A40A6-6D22-4CD0-8B3D-DF51E6B7FD57}" presName="sibTrans" presStyleLbl="sibTrans2D1" presStyleIdx="3" presStyleCnt="4"/>
      <dgm:spPr/>
    </dgm:pt>
  </dgm:ptLst>
  <dgm:cxnLst>
    <dgm:cxn modelId="{12110F1D-BB15-4378-9DED-80AC0DBA2451}" type="presOf" srcId="{9D6C58D6-F6BF-4ED3-B68D-ECD1E17B7AF5}" destId="{F4030530-79F9-42C8-9EF2-1A4D13527278}" srcOrd="0" destOrd="0" presId="urn:microsoft.com/office/officeart/2005/8/layout/radial6"/>
    <dgm:cxn modelId="{E3DC9B23-7D09-469E-A5F7-554C7D254D76}" srcId="{C9EC5E29-1953-41C6-BD3F-2D2265E162CB}" destId="{B46D85D3-D5C9-49D7-8055-F3C3AA6D2195}" srcOrd="0" destOrd="0" parTransId="{D6B61303-965A-4DCA-AAC4-58A425F6EEF9}" sibTransId="{98AC9EFD-3D48-4158-9791-E946BC9F5433}"/>
    <dgm:cxn modelId="{8CA71139-C0C2-4DD2-BA5B-9C47E949BB67}" type="presOf" srcId="{B46D85D3-D5C9-49D7-8055-F3C3AA6D2195}" destId="{6D64BFCF-912D-412C-B4D8-3D2D1499A563}" srcOrd="0" destOrd="0" presId="urn:microsoft.com/office/officeart/2005/8/layout/radial6"/>
    <dgm:cxn modelId="{C67F155E-530F-4CFA-B71D-81D68EFF3AAD}" srcId="{B46D85D3-D5C9-49D7-8055-F3C3AA6D2195}" destId="{962A8D9F-9792-4A22-8210-A8DA07848501}" srcOrd="1" destOrd="0" parTransId="{9656C07E-AADC-478F-B5D2-7055E2756DB1}" sibTransId="{3A9522EF-D299-4DC5-B5E6-5740AB7334DC}"/>
    <dgm:cxn modelId="{313B4064-D398-4AD3-BEA3-72AE3CC5BD32}" srcId="{B46D85D3-D5C9-49D7-8055-F3C3AA6D2195}" destId="{1787E81B-B23D-4E37-8A75-830B853C4AA4}" srcOrd="2" destOrd="0" parTransId="{BC27E809-FBD3-48FA-AEB7-8E533E7BE6E9}" sibTransId="{B9EC168F-0C2D-4C61-BF41-81396A86E376}"/>
    <dgm:cxn modelId="{CF5AA046-03B8-4A01-9388-CCCC65ECAEA0}" type="presOf" srcId="{962A8D9F-9792-4A22-8210-A8DA07848501}" destId="{236FF31D-8F86-45A8-A3A1-8A428D0512BF}" srcOrd="0" destOrd="0" presId="urn:microsoft.com/office/officeart/2005/8/layout/radial6"/>
    <dgm:cxn modelId="{7462D26E-ECE4-47C3-A2F3-645616D72BC3}" type="presOf" srcId="{1787E81B-B23D-4E37-8A75-830B853C4AA4}" destId="{38FB11B1-093A-46B2-AA4B-F49440076321}" srcOrd="0" destOrd="0" presId="urn:microsoft.com/office/officeart/2005/8/layout/radial6"/>
    <dgm:cxn modelId="{67102778-D450-4DBC-A5EA-892B7A889877}" type="presOf" srcId="{C9EC5E29-1953-41C6-BD3F-2D2265E162CB}" destId="{56F9D97F-F80A-4DB9-8F90-232E9E601DDB}" srcOrd="0" destOrd="0" presId="urn:microsoft.com/office/officeart/2005/8/layout/radial6"/>
    <dgm:cxn modelId="{CAE0597D-AE6E-4B8F-BA0A-959042B298F0}" srcId="{B46D85D3-D5C9-49D7-8055-F3C3AA6D2195}" destId="{9D6C58D6-F6BF-4ED3-B68D-ECD1E17B7AF5}" srcOrd="0" destOrd="0" parTransId="{D6737FB9-709F-44D9-99C7-FF0ED74EA93B}" sibTransId="{6CC97EFF-11B6-48B4-AA45-8A5DE3A1ABBA}"/>
    <dgm:cxn modelId="{62CFA281-BFFC-418F-AA88-32DA99D8FF57}" type="presOf" srcId="{FC1AE257-225A-44D0-95F0-0B87D8A9EE64}" destId="{A5BC98B2-05C6-44ED-8E8E-C94ABE106094}" srcOrd="0" destOrd="0" presId="urn:microsoft.com/office/officeart/2005/8/layout/radial6"/>
    <dgm:cxn modelId="{DE94A58A-CF9A-496D-B8A5-1E3A407E3352}" type="presOf" srcId="{D14A40A6-6D22-4CD0-8B3D-DF51E6B7FD57}" destId="{43AEDB53-4556-4861-B179-68159B0D4C28}" srcOrd="0" destOrd="0" presId="urn:microsoft.com/office/officeart/2005/8/layout/radial6"/>
    <dgm:cxn modelId="{F69FFD9E-2334-4DDA-A2B4-AB019BEC8392}" type="presOf" srcId="{3A9522EF-D299-4DC5-B5E6-5740AB7334DC}" destId="{CD9D8D87-931C-4DA0-A94F-DD9F7E601898}" srcOrd="0" destOrd="0" presId="urn:microsoft.com/office/officeart/2005/8/layout/radial6"/>
    <dgm:cxn modelId="{EA181BA4-2C83-4D23-AFF6-6DD8A942B0F8}" srcId="{B46D85D3-D5C9-49D7-8055-F3C3AA6D2195}" destId="{FC1AE257-225A-44D0-95F0-0B87D8A9EE64}" srcOrd="3" destOrd="0" parTransId="{E1B08FAD-2890-4169-9EE0-86A7604C883C}" sibTransId="{D14A40A6-6D22-4CD0-8B3D-DF51E6B7FD57}"/>
    <dgm:cxn modelId="{542B3FB5-9F84-4922-BF13-0529CC712664}" type="presOf" srcId="{6CC97EFF-11B6-48B4-AA45-8A5DE3A1ABBA}" destId="{5CC31FE7-1E99-4688-846C-EC7FFBB3973C}" srcOrd="0" destOrd="0" presId="urn:microsoft.com/office/officeart/2005/8/layout/radial6"/>
    <dgm:cxn modelId="{3E3832F6-49E2-4F85-91E8-91F8C37127B6}" type="presOf" srcId="{B9EC168F-0C2D-4C61-BF41-81396A86E376}" destId="{C469986B-46A3-4AF1-8EE5-0A5E11B8D2E1}" srcOrd="0" destOrd="0" presId="urn:microsoft.com/office/officeart/2005/8/layout/radial6"/>
    <dgm:cxn modelId="{420E9639-2BE3-42D7-AA87-5F775ED4BE54}" type="presParOf" srcId="{56F9D97F-F80A-4DB9-8F90-232E9E601DDB}" destId="{6D64BFCF-912D-412C-B4D8-3D2D1499A563}" srcOrd="0" destOrd="0" presId="urn:microsoft.com/office/officeart/2005/8/layout/radial6"/>
    <dgm:cxn modelId="{B427AAF2-20ED-421A-ADEC-4375DB7744E6}" type="presParOf" srcId="{56F9D97F-F80A-4DB9-8F90-232E9E601DDB}" destId="{F4030530-79F9-42C8-9EF2-1A4D13527278}" srcOrd="1" destOrd="0" presId="urn:microsoft.com/office/officeart/2005/8/layout/radial6"/>
    <dgm:cxn modelId="{B65CD843-82F1-4897-A5BA-EDA7ABCF7B22}" type="presParOf" srcId="{56F9D97F-F80A-4DB9-8F90-232E9E601DDB}" destId="{F3DFEBF7-296B-4ED4-B8E3-D01ED8BDFDD0}" srcOrd="2" destOrd="0" presId="urn:microsoft.com/office/officeart/2005/8/layout/radial6"/>
    <dgm:cxn modelId="{C165148F-1D20-4DFF-9668-F1F942123C6D}" type="presParOf" srcId="{56F9D97F-F80A-4DB9-8F90-232E9E601DDB}" destId="{5CC31FE7-1E99-4688-846C-EC7FFBB3973C}" srcOrd="3" destOrd="0" presId="urn:microsoft.com/office/officeart/2005/8/layout/radial6"/>
    <dgm:cxn modelId="{AD93BDB6-24A3-4C23-9821-20CEF6E01547}" type="presParOf" srcId="{56F9D97F-F80A-4DB9-8F90-232E9E601DDB}" destId="{236FF31D-8F86-45A8-A3A1-8A428D0512BF}" srcOrd="4" destOrd="0" presId="urn:microsoft.com/office/officeart/2005/8/layout/radial6"/>
    <dgm:cxn modelId="{B311573E-9C56-4E86-A5D1-215D2032B26D}" type="presParOf" srcId="{56F9D97F-F80A-4DB9-8F90-232E9E601DDB}" destId="{9B25F782-B0DE-4178-A91C-16EC5EA83661}" srcOrd="5" destOrd="0" presId="urn:microsoft.com/office/officeart/2005/8/layout/radial6"/>
    <dgm:cxn modelId="{BBFFB182-9B48-4B8A-8BE8-56F1F0CFE144}" type="presParOf" srcId="{56F9D97F-F80A-4DB9-8F90-232E9E601DDB}" destId="{CD9D8D87-931C-4DA0-A94F-DD9F7E601898}" srcOrd="6" destOrd="0" presId="urn:microsoft.com/office/officeart/2005/8/layout/radial6"/>
    <dgm:cxn modelId="{27E23B95-BF36-4F10-9ECB-75F2F0D557D0}" type="presParOf" srcId="{56F9D97F-F80A-4DB9-8F90-232E9E601DDB}" destId="{38FB11B1-093A-46B2-AA4B-F49440076321}" srcOrd="7" destOrd="0" presId="urn:microsoft.com/office/officeart/2005/8/layout/radial6"/>
    <dgm:cxn modelId="{A2885B8A-8054-4516-92D2-0BF17DFED511}" type="presParOf" srcId="{56F9D97F-F80A-4DB9-8F90-232E9E601DDB}" destId="{7F98F1D0-9344-4779-9626-C5BF042292EA}" srcOrd="8" destOrd="0" presId="urn:microsoft.com/office/officeart/2005/8/layout/radial6"/>
    <dgm:cxn modelId="{38EB96E0-DB74-456F-A42D-A1ECA5A9CA06}" type="presParOf" srcId="{56F9D97F-F80A-4DB9-8F90-232E9E601DDB}" destId="{C469986B-46A3-4AF1-8EE5-0A5E11B8D2E1}" srcOrd="9" destOrd="0" presId="urn:microsoft.com/office/officeart/2005/8/layout/radial6"/>
    <dgm:cxn modelId="{B061832B-D600-4D32-B5B1-0E6F6E55D2E4}" type="presParOf" srcId="{56F9D97F-F80A-4DB9-8F90-232E9E601DDB}" destId="{A5BC98B2-05C6-44ED-8E8E-C94ABE106094}" srcOrd="10" destOrd="0" presId="urn:microsoft.com/office/officeart/2005/8/layout/radial6"/>
    <dgm:cxn modelId="{CE399C2F-F1C1-4001-A1A4-ACFBB43D4629}" type="presParOf" srcId="{56F9D97F-F80A-4DB9-8F90-232E9E601DDB}" destId="{97B4484A-0A9E-4516-8C3D-4AFEE43200AD}" srcOrd="11" destOrd="0" presId="urn:microsoft.com/office/officeart/2005/8/layout/radial6"/>
    <dgm:cxn modelId="{4A44DC13-637E-48E5-8137-80BC1C7A5721}" type="presParOf" srcId="{56F9D97F-F80A-4DB9-8F90-232E9E601DDB}" destId="{43AEDB53-4556-4861-B179-68159B0D4C28}" srcOrd="12" destOrd="0" presId="urn:microsoft.com/office/officeart/2005/8/layout/radial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3A4A610-E94F-4002-B69B-4D294FDC035D}" type="doc">
      <dgm:prSet loTypeId="urn:microsoft.com/office/officeart/2005/8/layout/radial1" loCatId="cycle" qsTypeId="urn:microsoft.com/office/officeart/2005/8/quickstyle/simple1" qsCatId="simple" csTypeId="urn:microsoft.com/office/officeart/2005/8/colors/colorful1#1" csCatId="colorful" phldr="1"/>
      <dgm:spPr/>
      <dgm:t>
        <a:bodyPr/>
        <a:lstStyle/>
        <a:p>
          <a:endParaRPr lang="en-US"/>
        </a:p>
      </dgm:t>
    </dgm:pt>
    <dgm:pt modelId="{6FB18D6C-B28B-40BF-91D3-15B0E6F4ABB9}">
      <dgm:prSet phldrT="[Text]" custT="1"/>
      <dgm:spPr/>
      <dgm:t>
        <a:bodyPr/>
        <a:lstStyle/>
        <a:p>
          <a:r>
            <a:rPr lang="en-US" sz="1200" dirty="0" err="1"/>
            <a:t>ReSHI</a:t>
          </a:r>
          <a:endParaRPr lang="en-US" sz="1200" dirty="0"/>
        </a:p>
      </dgm:t>
    </dgm:pt>
    <dgm:pt modelId="{8AD404A6-84CC-4F7C-A45A-2B185E4040FA}" type="parTrans" cxnId="{CE984B1C-95FB-4EEC-B507-CC2454D5A0D7}">
      <dgm:prSet/>
      <dgm:spPr/>
      <dgm:t>
        <a:bodyPr/>
        <a:lstStyle/>
        <a:p>
          <a:endParaRPr lang="en-US"/>
        </a:p>
      </dgm:t>
    </dgm:pt>
    <dgm:pt modelId="{3EE980AE-B817-494A-A882-4E8E89201A1E}" type="sibTrans" cxnId="{CE984B1C-95FB-4EEC-B507-CC2454D5A0D7}">
      <dgm:prSet/>
      <dgm:spPr/>
      <dgm:t>
        <a:bodyPr/>
        <a:lstStyle/>
        <a:p>
          <a:endParaRPr lang="en-US"/>
        </a:p>
      </dgm:t>
    </dgm:pt>
    <dgm:pt modelId="{308FBA2E-3285-4DA2-ACB5-7F14347D07FF}">
      <dgm:prSet phldrT="[Text]" custT="1"/>
      <dgm:spPr>
        <a:solidFill>
          <a:schemeClr val="accent2"/>
        </a:solidFill>
      </dgm:spPr>
      <dgm:t>
        <a:bodyPr/>
        <a:lstStyle/>
        <a:p>
          <a:r>
            <a:rPr lang="en-US" sz="1000" dirty="0">
              <a:solidFill>
                <a:schemeClr val="bg1"/>
              </a:solidFill>
            </a:rPr>
            <a:t>Core Health Indicators (14)</a:t>
          </a:r>
        </a:p>
      </dgm:t>
    </dgm:pt>
    <dgm:pt modelId="{418074C6-7E4F-43E7-A85D-E0AD166BD06F}" type="parTrans" cxnId="{9477953F-8956-4F74-BCB7-361AC5AD2655}">
      <dgm:prSet/>
      <dgm:spPr/>
      <dgm:t>
        <a:bodyPr/>
        <a:lstStyle/>
        <a:p>
          <a:endParaRPr lang="en-US"/>
        </a:p>
      </dgm:t>
    </dgm:pt>
    <dgm:pt modelId="{3D375707-39E8-42EF-B8C8-2F654DD0D34D}" type="sibTrans" cxnId="{9477953F-8956-4F74-BCB7-361AC5AD2655}">
      <dgm:prSet/>
      <dgm:spPr/>
      <dgm:t>
        <a:bodyPr/>
        <a:lstStyle/>
        <a:p>
          <a:endParaRPr lang="en-US"/>
        </a:p>
      </dgm:t>
    </dgm:pt>
    <dgm:pt modelId="{8B595471-7B3B-4A7D-A669-999B545AEEAC}">
      <dgm:prSet phldrT="[Text]" custT="1"/>
      <dgm:spPr>
        <a:solidFill>
          <a:schemeClr val="accent2"/>
        </a:solidFill>
      </dgm:spPr>
      <dgm:t>
        <a:bodyPr/>
        <a:lstStyle/>
        <a:p>
          <a:r>
            <a:rPr lang="en-US" sz="1000" dirty="0">
              <a:solidFill>
                <a:schemeClr val="bg1"/>
              </a:solidFill>
            </a:rPr>
            <a:t>Social Health Indicators (13)</a:t>
          </a:r>
        </a:p>
      </dgm:t>
    </dgm:pt>
    <dgm:pt modelId="{721E6D3F-4E46-4B83-A1F5-DBF1C52BC2A1}" type="parTrans" cxnId="{A84C4EC7-2863-4E42-B8C7-36DE38C7C194}">
      <dgm:prSet/>
      <dgm:spPr/>
      <dgm:t>
        <a:bodyPr/>
        <a:lstStyle/>
        <a:p>
          <a:endParaRPr lang="en-US"/>
        </a:p>
      </dgm:t>
    </dgm:pt>
    <dgm:pt modelId="{69195876-213A-427F-A6CB-7069F9B80FED}" type="sibTrans" cxnId="{A84C4EC7-2863-4E42-B8C7-36DE38C7C194}">
      <dgm:prSet/>
      <dgm:spPr/>
      <dgm:t>
        <a:bodyPr/>
        <a:lstStyle/>
        <a:p>
          <a:endParaRPr lang="en-US"/>
        </a:p>
      </dgm:t>
    </dgm:pt>
    <dgm:pt modelId="{8ADE2A65-522C-4CF5-99CB-046F025F6058}">
      <dgm:prSet phldrT="[Text]" custT="1"/>
      <dgm:spPr>
        <a:solidFill>
          <a:schemeClr val="tx1">
            <a:lumMod val="20000"/>
            <a:lumOff val="80000"/>
          </a:schemeClr>
        </a:solidFill>
      </dgm:spPr>
      <dgm:t>
        <a:bodyPr/>
        <a:lstStyle/>
        <a:p>
          <a:r>
            <a:rPr lang="en-US" sz="1000" dirty="0">
              <a:solidFill>
                <a:schemeClr val="tx1"/>
              </a:solidFill>
            </a:rPr>
            <a:t>Health Infrastructure Indicators (20)</a:t>
          </a:r>
        </a:p>
      </dgm:t>
    </dgm:pt>
    <dgm:pt modelId="{4FB62510-95E2-4B5E-9A00-493976E7EB2A}" type="parTrans" cxnId="{C3290A60-8C57-43B5-8B6E-B349E04D8FE6}">
      <dgm:prSet/>
      <dgm:spPr/>
      <dgm:t>
        <a:bodyPr/>
        <a:lstStyle/>
        <a:p>
          <a:endParaRPr lang="en-US"/>
        </a:p>
      </dgm:t>
    </dgm:pt>
    <dgm:pt modelId="{DA1F2449-CD4C-4ADA-92F0-0CF2B5FD3F9C}" type="sibTrans" cxnId="{C3290A60-8C57-43B5-8B6E-B349E04D8FE6}">
      <dgm:prSet/>
      <dgm:spPr/>
      <dgm:t>
        <a:bodyPr/>
        <a:lstStyle/>
        <a:p>
          <a:endParaRPr lang="en-US"/>
        </a:p>
      </dgm:t>
    </dgm:pt>
    <dgm:pt modelId="{5DE5BDE5-6714-4598-AD82-53C970CB01DA}">
      <dgm:prSet phldrT="[Text]" custT="1"/>
      <dgm:spPr>
        <a:solidFill>
          <a:schemeClr val="tx1">
            <a:lumMod val="20000"/>
            <a:lumOff val="80000"/>
          </a:schemeClr>
        </a:solidFill>
      </dgm:spPr>
      <dgm:t>
        <a:bodyPr/>
        <a:lstStyle/>
        <a:p>
          <a:r>
            <a:rPr lang="en-US" sz="1000" dirty="0">
              <a:solidFill>
                <a:schemeClr val="tx1"/>
              </a:solidFill>
            </a:rPr>
            <a:t>Human Resource Indicators (22)</a:t>
          </a:r>
        </a:p>
      </dgm:t>
    </dgm:pt>
    <dgm:pt modelId="{46D279C8-251D-4C4E-904A-2783073F5241}" type="parTrans" cxnId="{EECD7871-A7E7-47DA-BDDC-5FCCA5D0AD64}">
      <dgm:prSet/>
      <dgm:spPr/>
      <dgm:t>
        <a:bodyPr/>
        <a:lstStyle/>
        <a:p>
          <a:endParaRPr lang="en-US"/>
        </a:p>
      </dgm:t>
    </dgm:pt>
    <dgm:pt modelId="{1EC134B1-1BE3-4E23-A69C-B122878381B3}" type="sibTrans" cxnId="{EECD7871-A7E7-47DA-BDDC-5FCCA5D0AD64}">
      <dgm:prSet/>
      <dgm:spPr/>
      <dgm:t>
        <a:bodyPr/>
        <a:lstStyle/>
        <a:p>
          <a:endParaRPr lang="en-US"/>
        </a:p>
      </dgm:t>
    </dgm:pt>
    <dgm:pt modelId="{A740F63A-31B2-4B4B-8C4F-651C4009B8EF}">
      <dgm:prSet phldrT="[Text]" custT="1"/>
      <dgm:spPr>
        <a:solidFill>
          <a:schemeClr val="accent1">
            <a:lumMod val="20000"/>
            <a:lumOff val="80000"/>
          </a:schemeClr>
        </a:solidFill>
      </dgm:spPr>
      <dgm:t>
        <a:bodyPr/>
        <a:lstStyle/>
        <a:p>
          <a:r>
            <a:rPr lang="en-US" sz="1050" dirty="0">
              <a:solidFill>
                <a:schemeClr val="tx1"/>
              </a:solidFill>
            </a:rPr>
            <a:t>Health Financing Indicators (18)</a:t>
          </a:r>
        </a:p>
      </dgm:t>
    </dgm:pt>
    <dgm:pt modelId="{25243DAF-BD5A-47D5-BB98-2EF45D96C3AB}" type="parTrans" cxnId="{3C3A213F-A254-4AF1-A667-F666E38E047A}">
      <dgm:prSet/>
      <dgm:spPr/>
      <dgm:t>
        <a:bodyPr/>
        <a:lstStyle/>
        <a:p>
          <a:endParaRPr lang="en-US"/>
        </a:p>
      </dgm:t>
    </dgm:pt>
    <dgm:pt modelId="{0FF805F3-8992-43CD-801C-DA8E7D595ABF}" type="sibTrans" cxnId="{3C3A213F-A254-4AF1-A667-F666E38E047A}">
      <dgm:prSet/>
      <dgm:spPr/>
      <dgm:t>
        <a:bodyPr/>
        <a:lstStyle/>
        <a:p>
          <a:endParaRPr lang="en-US"/>
        </a:p>
      </dgm:t>
    </dgm:pt>
    <dgm:pt modelId="{CFEF599C-CCD6-4751-BA83-DAC3D80B5259}">
      <dgm:prSet phldrT="[Text]" custT="1"/>
      <dgm:spPr>
        <a:solidFill>
          <a:schemeClr val="accent4">
            <a:lumMod val="40000"/>
            <a:lumOff val="60000"/>
          </a:schemeClr>
        </a:solidFill>
      </dgm:spPr>
      <dgm:t>
        <a:bodyPr/>
        <a:lstStyle/>
        <a:p>
          <a:r>
            <a:rPr lang="en-US" sz="1000" dirty="0">
              <a:solidFill>
                <a:schemeClr val="tx1"/>
              </a:solidFill>
            </a:rPr>
            <a:t>Quality Service Indicators (13)</a:t>
          </a:r>
        </a:p>
      </dgm:t>
    </dgm:pt>
    <dgm:pt modelId="{D185510B-B93B-4217-A77D-A1A543AEA1F5}" type="parTrans" cxnId="{865460B9-8B1E-400E-8E44-794B042D627B}">
      <dgm:prSet/>
      <dgm:spPr/>
      <dgm:t>
        <a:bodyPr/>
        <a:lstStyle/>
        <a:p>
          <a:endParaRPr lang="en-US"/>
        </a:p>
      </dgm:t>
    </dgm:pt>
    <dgm:pt modelId="{37345E21-4A73-4316-AAA5-BE53B5E8667A}" type="sibTrans" cxnId="{865460B9-8B1E-400E-8E44-794B042D627B}">
      <dgm:prSet/>
      <dgm:spPr/>
      <dgm:t>
        <a:bodyPr/>
        <a:lstStyle/>
        <a:p>
          <a:endParaRPr lang="en-US"/>
        </a:p>
      </dgm:t>
    </dgm:pt>
    <dgm:pt modelId="{D46C93BD-949B-43BA-8870-95C836E384F1}" type="pres">
      <dgm:prSet presAssocID="{C3A4A610-E94F-4002-B69B-4D294FDC035D}" presName="cycle" presStyleCnt="0">
        <dgm:presLayoutVars>
          <dgm:chMax val="1"/>
          <dgm:dir/>
          <dgm:animLvl val="ctr"/>
          <dgm:resizeHandles val="exact"/>
        </dgm:presLayoutVars>
      </dgm:prSet>
      <dgm:spPr/>
    </dgm:pt>
    <dgm:pt modelId="{68DE5FE6-3122-40FB-8FCF-37FDF2989560}" type="pres">
      <dgm:prSet presAssocID="{6FB18D6C-B28B-40BF-91D3-15B0E6F4ABB9}" presName="centerShape" presStyleLbl="node0" presStyleIdx="0" presStyleCnt="1"/>
      <dgm:spPr/>
    </dgm:pt>
    <dgm:pt modelId="{CA5FFBA1-7362-4756-ACF5-0602AE6268E9}" type="pres">
      <dgm:prSet presAssocID="{418074C6-7E4F-43E7-A85D-E0AD166BD06F}" presName="Name9" presStyleLbl="parChTrans1D2" presStyleIdx="0" presStyleCnt="6"/>
      <dgm:spPr/>
    </dgm:pt>
    <dgm:pt modelId="{485E73B8-62BF-46CC-94C8-0DE4CFC79F0C}" type="pres">
      <dgm:prSet presAssocID="{418074C6-7E4F-43E7-A85D-E0AD166BD06F}" presName="connTx" presStyleLbl="parChTrans1D2" presStyleIdx="0" presStyleCnt="6"/>
      <dgm:spPr/>
    </dgm:pt>
    <dgm:pt modelId="{1EAE115E-3DEF-493D-9B92-400E011BCDD7}" type="pres">
      <dgm:prSet presAssocID="{308FBA2E-3285-4DA2-ACB5-7F14347D07FF}" presName="node" presStyleLbl="node1" presStyleIdx="0" presStyleCnt="6">
        <dgm:presLayoutVars>
          <dgm:bulletEnabled val="1"/>
        </dgm:presLayoutVars>
      </dgm:prSet>
      <dgm:spPr/>
    </dgm:pt>
    <dgm:pt modelId="{C3A9B616-7A7F-4168-B38E-0F20C4053500}" type="pres">
      <dgm:prSet presAssocID="{721E6D3F-4E46-4B83-A1F5-DBF1C52BC2A1}" presName="Name9" presStyleLbl="parChTrans1D2" presStyleIdx="1" presStyleCnt="6"/>
      <dgm:spPr/>
    </dgm:pt>
    <dgm:pt modelId="{0D2553FA-D7D7-43BF-98BE-4EB7AFB7A593}" type="pres">
      <dgm:prSet presAssocID="{721E6D3F-4E46-4B83-A1F5-DBF1C52BC2A1}" presName="connTx" presStyleLbl="parChTrans1D2" presStyleIdx="1" presStyleCnt="6"/>
      <dgm:spPr/>
    </dgm:pt>
    <dgm:pt modelId="{EBE35891-A7BB-44B9-8FF4-A27A33EE88DB}" type="pres">
      <dgm:prSet presAssocID="{8B595471-7B3B-4A7D-A669-999B545AEEAC}" presName="node" presStyleLbl="node1" presStyleIdx="1" presStyleCnt="6">
        <dgm:presLayoutVars>
          <dgm:bulletEnabled val="1"/>
        </dgm:presLayoutVars>
      </dgm:prSet>
      <dgm:spPr/>
    </dgm:pt>
    <dgm:pt modelId="{676B3D13-B186-45C1-8961-B06DB193AED5}" type="pres">
      <dgm:prSet presAssocID="{4FB62510-95E2-4B5E-9A00-493976E7EB2A}" presName="Name9" presStyleLbl="parChTrans1D2" presStyleIdx="2" presStyleCnt="6"/>
      <dgm:spPr/>
    </dgm:pt>
    <dgm:pt modelId="{FB59A1AA-2E18-4656-95F4-CBF6D702E189}" type="pres">
      <dgm:prSet presAssocID="{4FB62510-95E2-4B5E-9A00-493976E7EB2A}" presName="connTx" presStyleLbl="parChTrans1D2" presStyleIdx="2" presStyleCnt="6"/>
      <dgm:spPr/>
    </dgm:pt>
    <dgm:pt modelId="{DC454DA9-7F6C-4D40-B1F7-C3B0F1B9A9DF}" type="pres">
      <dgm:prSet presAssocID="{8ADE2A65-522C-4CF5-99CB-046F025F6058}" presName="node" presStyleLbl="node1" presStyleIdx="2" presStyleCnt="6">
        <dgm:presLayoutVars>
          <dgm:bulletEnabled val="1"/>
        </dgm:presLayoutVars>
      </dgm:prSet>
      <dgm:spPr/>
    </dgm:pt>
    <dgm:pt modelId="{1031219E-4D6B-48A1-8ED9-C7156D660119}" type="pres">
      <dgm:prSet presAssocID="{46D279C8-251D-4C4E-904A-2783073F5241}" presName="Name9" presStyleLbl="parChTrans1D2" presStyleIdx="3" presStyleCnt="6"/>
      <dgm:spPr/>
    </dgm:pt>
    <dgm:pt modelId="{1D4EC3EB-9EC3-4174-94EC-7C48ED1D9DDE}" type="pres">
      <dgm:prSet presAssocID="{46D279C8-251D-4C4E-904A-2783073F5241}" presName="connTx" presStyleLbl="parChTrans1D2" presStyleIdx="3" presStyleCnt="6"/>
      <dgm:spPr/>
    </dgm:pt>
    <dgm:pt modelId="{685A2B07-B674-4255-BA4E-048C1FBEF201}" type="pres">
      <dgm:prSet presAssocID="{5DE5BDE5-6714-4598-AD82-53C970CB01DA}" presName="node" presStyleLbl="node1" presStyleIdx="3" presStyleCnt="6">
        <dgm:presLayoutVars>
          <dgm:bulletEnabled val="1"/>
        </dgm:presLayoutVars>
      </dgm:prSet>
      <dgm:spPr/>
    </dgm:pt>
    <dgm:pt modelId="{5745848B-2C2C-45B8-A0C2-24CFE9251A59}" type="pres">
      <dgm:prSet presAssocID="{D185510B-B93B-4217-A77D-A1A543AEA1F5}" presName="Name9" presStyleLbl="parChTrans1D2" presStyleIdx="4" presStyleCnt="6"/>
      <dgm:spPr/>
    </dgm:pt>
    <dgm:pt modelId="{D7A8757C-EA9F-4DDA-8DDF-8F6D0F107A74}" type="pres">
      <dgm:prSet presAssocID="{D185510B-B93B-4217-A77D-A1A543AEA1F5}" presName="connTx" presStyleLbl="parChTrans1D2" presStyleIdx="4" presStyleCnt="6"/>
      <dgm:spPr/>
    </dgm:pt>
    <dgm:pt modelId="{33E1C374-27F2-40FC-A820-96299D391D60}" type="pres">
      <dgm:prSet presAssocID="{CFEF599C-CCD6-4751-BA83-DAC3D80B5259}" presName="node" presStyleLbl="node1" presStyleIdx="4" presStyleCnt="6">
        <dgm:presLayoutVars>
          <dgm:bulletEnabled val="1"/>
        </dgm:presLayoutVars>
      </dgm:prSet>
      <dgm:spPr/>
    </dgm:pt>
    <dgm:pt modelId="{549565E3-7110-4293-9B04-CE1C2A89934B}" type="pres">
      <dgm:prSet presAssocID="{25243DAF-BD5A-47D5-BB98-2EF45D96C3AB}" presName="Name9" presStyleLbl="parChTrans1D2" presStyleIdx="5" presStyleCnt="6"/>
      <dgm:spPr/>
    </dgm:pt>
    <dgm:pt modelId="{F84A8D64-1935-4A71-948E-2AAAF3DC417D}" type="pres">
      <dgm:prSet presAssocID="{25243DAF-BD5A-47D5-BB98-2EF45D96C3AB}" presName="connTx" presStyleLbl="parChTrans1D2" presStyleIdx="5" presStyleCnt="6"/>
      <dgm:spPr/>
    </dgm:pt>
    <dgm:pt modelId="{73981308-DF75-4B69-B640-ED72E5761ABD}" type="pres">
      <dgm:prSet presAssocID="{A740F63A-31B2-4B4B-8C4F-651C4009B8EF}" presName="node" presStyleLbl="node1" presStyleIdx="5" presStyleCnt="6">
        <dgm:presLayoutVars>
          <dgm:bulletEnabled val="1"/>
        </dgm:presLayoutVars>
      </dgm:prSet>
      <dgm:spPr/>
    </dgm:pt>
  </dgm:ptLst>
  <dgm:cxnLst>
    <dgm:cxn modelId="{591BA117-ED6A-4042-B84C-E02834E52029}" type="presOf" srcId="{721E6D3F-4E46-4B83-A1F5-DBF1C52BC2A1}" destId="{C3A9B616-7A7F-4168-B38E-0F20C4053500}" srcOrd="0" destOrd="0" presId="urn:microsoft.com/office/officeart/2005/8/layout/radial1"/>
    <dgm:cxn modelId="{CE984B1C-95FB-4EEC-B507-CC2454D5A0D7}" srcId="{C3A4A610-E94F-4002-B69B-4D294FDC035D}" destId="{6FB18D6C-B28B-40BF-91D3-15B0E6F4ABB9}" srcOrd="0" destOrd="0" parTransId="{8AD404A6-84CC-4F7C-A45A-2B185E4040FA}" sibTransId="{3EE980AE-B817-494A-A882-4E8E89201A1E}"/>
    <dgm:cxn modelId="{7F8FC02A-5F2C-442E-A724-C5CC9F4C9202}" type="presOf" srcId="{25243DAF-BD5A-47D5-BB98-2EF45D96C3AB}" destId="{F84A8D64-1935-4A71-948E-2AAAF3DC417D}" srcOrd="1" destOrd="0" presId="urn:microsoft.com/office/officeart/2005/8/layout/radial1"/>
    <dgm:cxn modelId="{FB213C3E-9079-4420-8EB7-A1800ADEF1EB}" type="presOf" srcId="{8B595471-7B3B-4A7D-A669-999B545AEEAC}" destId="{EBE35891-A7BB-44B9-8FF4-A27A33EE88DB}" srcOrd="0" destOrd="0" presId="urn:microsoft.com/office/officeart/2005/8/layout/radial1"/>
    <dgm:cxn modelId="{3C3A213F-A254-4AF1-A667-F666E38E047A}" srcId="{6FB18D6C-B28B-40BF-91D3-15B0E6F4ABB9}" destId="{A740F63A-31B2-4B4B-8C4F-651C4009B8EF}" srcOrd="5" destOrd="0" parTransId="{25243DAF-BD5A-47D5-BB98-2EF45D96C3AB}" sibTransId="{0FF805F3-8992-43CD-801C-DA8E7D595ABF}"/>
    <dgm:cxn modelId="{9477953F-8956-4F74-BCB7-361AC5AD2655}" srcId="{6FB18D6C-B28B-40BF-91D3-15B0E6F4ABB9}" destId="{308FBA2E-3285-4DA2-ACB5-7F14347D07FF}" srcOrd="0" destOrd="0" parTransId="{418074C6-7E4F-43E7-A85D-E0AD166BD06F}" sibTransId="{3D375707-39E8-42EF-B8C8-2F654DD0D34D}"/>
    <dgm:cxn modelId="{C3290A60-8C57-43B5-8B6E-B349E04D8FE6}" srcId="{6FB18D6C-B28B-40BF-91D3-15B0E6F4ABB9}" destId="{8ADE2A65-522C-4CF5-99CB-046F025F6058}" srcOrd="2" destOrd="0" parTransId="{4FB62510-95E2-4B5E-9A00-493976E7EB2A}" sibTransId="{DA1F2449-CD4C-4ADA-92F0-0CF2B5FD3F9C}"/>
    <dgm:cxn modelId="{9C1B746C-FB59-4D94-9F9B-CA4FA00C45AF}" type="presOf" srcId="{A740F63A-31B2-4B4B-8C4F-651C4009B8EF}" destId="{73981308-DF75-4B69-B640-ED72E5761ABD}" srcOrd="0" destOrd="0" presId="urn:microsoft.com/office/officeart/2005/8/layout/radial1"/>
    <dgm:cxn modelId="{EECD7871-A7E7-47DA-BDDC-5FCCA5D0AD64}" srcId="{6FB18D6C-B28B-40BF-91D3-15B0E6F4ABB9}" destId="{5DE5BDE5-6714-4598-AD82-53C970CB01DA}" srcOrd="3" destOrd="0" parTransId="{46D279C8-251D-4C4E-904A-2783073F5241}" sibTransId="{1EC134B1-1BE3-4E23-A69C-B122878381B3}"/>
    <dgm:cxn modelId="{41C58056-90AD-45C0-96DB-A4BDE28C681E}" type="presOf" srcId="{4FB62510-95E2-4B5E-9A00-493976E7EB2A}" destId="{676B3D13-B186-45C1-8961-B06DB193AED5}" srcOrd="0" destOrd="0" presId="urn:microsoft.com/office/officeart/2005/8/layout/radial1"/>
    <dgm:cxn modelId="{620CC977-96A7-45AE-B01D-EC9EFD06A79E}" type="presOf" srcId="{418074C6-7E4F-43E7-A85D-E0AD166BD06F}" destId="{485E73B8-62BF-46CC-94C8-0DE4CFC79F0C}" srcOrd="1" destOrd="0" presId="urn:microsoft.com/office/officeart/2005/8/layout/radial1"/>
    <dgm:cxn modelId="{26324E59-2887-4C4F-B342-40B28197932A}" type="presOf" srcId="{46D279C8-251D-4C4E-904A-2783073F5241}" destId="{1D4EC3EB-9EC3-4174-94EC-7C48ED1D9DDE}" srcOrd="1" destOrd="0" presId="urn:microsoft.com/office/officeart/2005/8/layout/radial1"/>
    <dgm:cxn modelId="{DE0C0C93-8704-4D3C-BC98-2BEE8FD4833D}" type="presOf" srcId="{D185510B-B93B-4217-A77D-A1A543AEA1F5}" destId="{5745848B-2C2C-45B8-A0C2-24CFE9251A59}" srcOrd="0" destOrd="0" presId="urn:microsoft.com/office/officeart/2005/8/layout/radial1"/>
    <dgm:cxn modelId="{7E73EC99-763D-4F92-83F7-7FB0E25687A2}" type="presOf" srcId="{46D279C8-251D-4C4E-904A-2783073F5241}" destId="{1031219E-4D6B-48A1-8ED9-C7156D660119}" srcOrd="0" destOrd="0" presId="urn:microsoft.com/office/officeart/2005/8/layout/radial1"/>
    <dgm:cxn modelId="{57F304A6-CF1D-4C2A-83EA-79AE27556C91}" type="presOf" srcId="{418074C6-7E4F-43E7-A85D-E0AD166BD06F}" destId="{CA5FFBA1-7362-4756-ACF5-0602AE6268E9}" srcOrd="0" destOrd="0" presId="urn:microsoft.com/office/officeart/2005/8/layout/radial1"/>
    <dgm:cxn modelId="{C072C2AD-E41A-46F5-B0B8-D4043A4107BF}" type="presOf" srcId="{6FB18D6C-B28B-40BF-91D3-15B0E6F4ABB9}" destId="{68DE5FE6-3122-40FB-8FCF-37FDF2989560}" srcOrd="0" destOrd="0" presId="urn:microsoft.com/office/officeart/2005/8/layout/radial1"/>
    <dgm:cxn modelId="{D2C444B8-0EB5-4C79-85E9-2B09A32E9249}" type="presOf" srcId="{4FB62510-95E2-4B5E-9A00-493976E7EB2A}" destId="{FB59A1AA-2E18-4656-95F4-CBF6D702E189}" srcOrd="1" destOrd="0" presId="urn:microsoft.com/office/officeart/2005/8/layout/radial1"/>
    <dgm:cxn modelId="{865460B9-8B1E-400E-8E44-794B042D627B}" srcId="{6FB18D6C-B28B-40BF-91D3-15B0E6F4ABB9}" destId="{CFEF599C-CCD6-4751-BA83-DAC3D80B5259}" srcOrd="4" destOrd="0" parTransId="{D185510B-B93B-4217-A77D-A1A543AEA1F5}" sibTransId="{37345E21-4A73-4316-AAA5-BE53B5E8667A}"/>
    <dgm:cxn modelId="{2633B7B9-5C57-47BA-8B54-9C15DFDFB92A}" type="presOf" srcId="{308FBA2E-3285-4DA2-ACB5-7F14347D07FF}" destId="{1EAE115E-3DEF-493D-9B92-400E011BCDD7}" srcOrd="0" destOrd="0" presId="urn:microsoft.com/office/officeart/2005/8/layout/radial1"/>
    <dgm:cxn modelId="{D447A5BA-E69D-4152-B539-E011F1F08369}" type="presOf" srcId="{8ADE2A65-522C-4CF5-99CB-046F025F6058}" destId="{DC454DA9-7F6C-4D40-B1F7-C3B0F1B9A9DF}" srcOrd="0" destOrd="0" presId="urn:microsoft.com/office/officeart/2005/8/layout/radial1"/>
    <dgm:cxn modelId="{D879AEC3-4D4E-4EF7-A8C3-6FDCC67CD545}" type="presOf" srcId="{C3A4A610-E94F-4002-B69B-4D294FDC035D}" destId="{D46C93BD-949B-43BA-8870-95C836E384F1}" srcOrd="0" destOrd="0" presId="urn:microsoft.com/office/officeart/2005/8/layout/radial1"/>
    <dgm:cxn modelId="{A84C4EC7-2863-4E42-B8C7-36DE38C7C194}" srcId="{6FB18D6C-B28B-40BF-91D3-15B0E6F4ABB9}" destId="{8B595471-7B3B-4A7D-A669-999B545AEEAC}" srcOrd="1" destOrd="0" parTransId="{721E6D3F-4E46-4B83-A1F5-DBF1C52BC2A1}" sibTransId="{69195876-213A-427F-A6CB-7069F9B80FED}"/>
    <dgm:cxn modelId="{681B53C9-536E-49C1-BD12-712234C3F69F}" type="presOf" srcId="{CFEF599C-CCD6-4751-BA83-DAC3D80B5259}" destId="{33E1C374-27F2-40FC-A820-96299D391D60}" srcOrd="0" destOrd="0" presId="urn:microsoft.com/office/officeart/2005/8/layout/radial1"/>
    <dgm:cxn modelId="{CED961CA-6828-43AD-A6F5-022F8660ABD7}" type="presOf" srcId="{5DE5BDE5-6714-4598-AD82-53C970CB01DA}" destId="{685A2B07-B674-4255-BA4E-048C1FBEF201}" srcOrd="0" destOrd="0" presId="urn:microsoft.com/office/officeart/2005/8/layout/radial1"/>
    <dgm:cxn modelId="{36C8DFCB-99A7-4E41-878A-9CBCD30F4503}" type="presOf" srcId="{25243DAF-BD5A-47D5-BB98-2EF45D96C3AB}" destId="{549565E3-7110-4293-9B04-CE1C2A89934B}" srcOrd="0" destOrd="0" presId="urn:microsoft.com/office/officeart/2005/8/layout/radial1"/>
    <dgm:cxn modelId="{794521EC-85F0-4DDD-96F1-E3D5742E56ED}" type="presOf" srcId="{721E6D3F-4E46-4B83-A1F5-DBF1C52BC2A1}" destId="{0D2553FA-D7D7-43BF-98BE-4EB7AFB7A593}" srcOrd="1" destOrd="0" presId="urn:microsoft.com/office/officeart/2005/8/layout/radial1"/>
    <dgm:cxn modelId="{A96C78F8-CB46-42FE-85FA-C04CDA9BAB58}" type="presOf" srcId="{D185510B-B93B-4217-A77D-A1A543AEA1F5}" destId="{D7A8757C-EA9F-4DDA-8DDF-8F6D0F107A74}" srcOrd="1" destOrd="0" presId="urn:microsoft.com/office/officeart/2005/8/layout/radial1"/>
    <dgm:cxn modelId="{6070F104-A378-4153-B58C-8CD9D79AF01E}" type="presParOf" srcId="{D46C93BD-949B-43BA-8870-95C836E384F1}" destId="{68DE5FE6-3122-40FB-8FCF-37FDF2989560}" srcOrd="0" destOrd="0" presId="urn:microsoft.com/office/officeart/2005/8/layout/radial1"/>
    <dgm:cxn modelId="{575362AE-EF92-43D8-908E-4C6FFAD817FD}" type="presParOf" srcId="{D46C93BD-949B-43BA-8870-95C836E384F1}" destId="{CA5FFBA1-7362-4756-ACF5-0602AE6268E9}" srcOrd="1" destOrd="0" presId="urn:microsoft.com/office/officeart/2005/8/layout/radial1"/>
    <dgm:cxn modelId="{69E98F61-13AE-4569-ACF9-BFAB0594E03C}" type="presParOf" srcId="{CA5FFBA1-7362-4756-ACF5-0602AE6268E9}" destId="{485E73B8-62BF-46CC-94C8-0DE4CFC79F0C}" srcOrd="0" destOrd="0" presId="urn:microsoft.com/office/officeart/2005/8/layout/radial1"/>
    <dgm:cxn modelId="{5271FD1C-88DB-4528-865C-3DFFCA0CB27F}" type="presParOf" srcId="{D46C93BD-949B-43BA-8870-95C836E384F1}" destId="{1EAE115E-3DEF-493D-9B92-400E011BCDD7}" srcOrd="2" destOrd="0" presId="urn:microsoft.com/office/officeart/2005/8/layout/radial1"/>
    <dgm:cxn modelId="{7C61E463-5DAB-4305-8142-7616F47CC346}" type="presParOf" srcId="{D46C93BD-949B-43BA-8870-95C836E384F1}" destId="{C3A9B616-7A7F-4168-B38E-0F20C4053500}" srcOrd="3" destOrd="0" presId="urn:microsoft.com/office/officeart/2005/8/layout/radial1"/>
    <dgm:cxn modelId="{5BA0CAFF-ED07-4E05-94FC-CA200E6E8009}" type="presParOf" srcId="{C3A9B616-7A7F-4168-B38E-0F20C4053500}" destId="{0D2553FA-D7D7-43BF-98BE-4EB7AFB7A593}" srcOrd="0" destOrd="0" presId="urn:microsoft.com/office/officeart/2005/8/layout/radial1"/>
    <dgm:cxn modelId="{2B01600E-1859-422E-A422-FDA25F1876C2}" type="presParOf" srcId="{D46C93BD-949B-43BA-8870-95C836E384F1}" destId="{EBE35891-A7BB-44B9-8FF4-A27A33EE88DB}" srcOrd="4" destOrd="0" presId="urn:microsoft.com/office/officeart/2005/8/layout/radial1"/>
    <dgm:cxn modelId="{DB5174BE-8217-46D0-A2A5-588205247C40}" type="presParOf" srcId="{D46C93BD-949B-43BA-8870-95C836E384F1}" destId="{676B3D13-B186-45C1-8961-B06DB193AED5}" srcOrd="5" destOrd="0" presId="urn:microsoft.com/office/officeart/2005/8/layout/radial1"/>
    <dgm:cxn modelId="{C978B2F5-0727-47D0-9339-F073D8DEE90D}" type="presParOf" srcId="{676B3D13-B186-45C1-8961-B06DB193AED5}" destId="{FB59A1AA-2E18-4656-95F4-CBF6D702E189}" srcOrd="0" destOrd="0" presId="urn:microsoft.com/office/officeart/2005/8/layout/radial1"/>
    <dgm:cxn modelId="{71EC3FF0-7654-4C19-B5E2-C3460EDA3135}" type="presParOf" srcId="{D46C93BD-949B-43BA-8870-95C836E384F1}" destId="{DC454DA9-7F6C-4D40-B1F7-C3B0F1B9A9DF}" srcOrd="6" destOrd="0" presId="urn:microsoft.com/office/officeart/2005/8/layout/radial1"/>
    <dgm:cxn modelId="{4A0BCCFA-7FA5-4DD4-B2CB-564854FB22A0}" type="presParOf" srcId="{D46C93BD-949B-43BA-8870-95C836E384F1}" destId="{1031219E-4D6B-48A1-8ED9-C7156D660119}" srcOrd="7" destOrd="0" presId="urn:microsoft.com/office/officeart/2005/8/layout/radial1"/>
    <dgm:cxn modelId="{3181946A-0962-4888-9F8F-809AB509EDDC}" type="presParOf" srcId="{1031219E-4D6B-48A1-8ED9-C7156D660119}" destId="{1D4EC3EB-9EC3-4174-94EC-7C48ED1D9DDE}" srcOrd="0" destOrd="0" presId="urn:microsoft.com/office/officeart/2005/8/layout/radial1"/>
    <dgm:cxn modelId="{DF330AAD-D6CE-4C2B-BB39-65BE458C55E6}" type="presParOf" srcId="{D46C93BD-949B-43BA-8870-95C836E384F1}" destId="{685A2B07-B674-4255-BA4E-048C1FBEF201}" srcOrd="8" destOrd="0" presId="urn:microsoft.com/office/officeart/2005/8/layout/radial1"/>
    <dgm:cxn modelId="{1B1549E7-3B40-4DC0-BF00-7E3821BDFA3B}" type="presParOf" srcId="{D46C93BD-949B-43BA-8870-95C836E384F1}" destId="{5745848B-2C2C-45B8-A0C2-24CFE9251A59}" srcOrd="9" destOrd="0" presId="urn:microsoft.com/office/officeart/2005/8/layout/radial1"/>
    <dgm:cxn modelId="{DF3DFDEC-676B-4E94-9239-77C4BD0878FA}" type="presParOf" srcId="{5745848B-2C2C-45B8-A0C2-24CFE9251A59}" destId="{D7A8757C-EA9F-4DDA-8DDF-8F6D0F107A74}" srcOrd="0" destOrd="0" presId="urn:microsoft.com/office/officeart/2005/8/layout/radial1"/>
    <dgm:cxn modelId="{EBC88341-7787-416C-B26A-63CA8E88223C}" type="presParOf" srcId="{D46C93BD-949B-43BA-8870-95C836E384F1}" destId="{33E1C374-27F2-40FC-A820-96299D391D60}" srcOrd="10" destOrd="0" presId="urn:microsoft.com/office/officeart/2005/8/layout/radial1"/>
    <dgm:cxn modelId="{39F4F0F3-E4A5-4B2E-A6D6-8948C21D8FE6}" type="presParOf" srcId="{D46C93BD-949B-43BA-8870-95C836E384F1}" destId="{549565E3-7110-4293-9B04-CE1C2A89934B}" srcOrd="11" destOrd="0" presId="urn:microsoft.com/office/officeart/2005/8/layout/radial1"/>
    <dgm:cxn modelId="{ACCDBA2B-3BD8-423F-94BB-9861CAE151E0}" type="presParOf" srcId="{549565E3-7110-4293-9B04-CE1C2A89934B}" destId="{F84A8D64-1935-4A71-948E-2AAAF3DC417D}" srcOrd="0" destOrd="0" presId="urn:microsoft.com/office/officeart/2005/8/layout/radial1"/>
    <dgm:cxn modelId="{41D0C14A-8DC5-4E7F-8421-FDAEC90BD49C}" type="presParOf" srcId="{D46C93BD-949B-43BA-8870-95C836E384F1}" destId="{73981308-DF75-4B69-B640-ED72E5761ABD}" srcOrd="12"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7319B10-4AC7-44C9-B4D8-BAC17E7DE14F}" type="doc">
      <dgm:prSet loTypeId="urn:microsoft.com/office/officeart/2008/layout/VerticalCurvedList" loCatId="list" qsTypeId="urn:microsoft.com/office/officeart/2005/8/quickstyle/simple1" qsCatId="simple" csTypeId="urn:microsoft.com/office/officeart/2005/8/colors/accent0_3" csCatId="mainScheme" phldr="1"/>
      <dgm:spPr/>
      <dgm:t>
        <a:bodyPr/>
        <a:lstStyle/>
        <a:p>
          <a:endParaRPr lang="en-US"/>
        </a:p>
      </dgm:t>
    </dgm:pt>
    <dgm:pt modelId="{B9B956D8-97EC-4576-B202-28EE4F3B5647}">
      <dgm:prSet phldrT="[Text]" custT="1"/>
      <dgm:spPr/>
      <dgm:t>
        <a:bodyPr/>
        <a:lstStyle/>
        <a:p>
          <a:r>
            <a:rPr lang="en-US" sz="1400" dirty="0"/>
            <a:t>Leveraging on data and technology to drive efficiencies in the delivery of healthcare services for the people of Andhra Pradesh</a:t>
          </a:r>
        </a:p>
      </dgm:t>
    </dgm:pt>
    <dgm:pt modelId="{E51E3D36-597B-41CB-BF76-39AB42F86673}" type="parTrans" cxnId="{E682186F-67B7-4686-9AD4-0EC1BA910FEA}">
      <dgm:prSet/>
      <dgm:spPr/>
      <dgm:t>
        <a:bodyPr/>
        <a:lstStyle/>
        <a:p>
          <a:endParaRPr lang="en-US" sz="1000"/>
        </a:p>
      </dgm:t>
    </dgm:pt>
    <dgm:pt modelId="{7C042CF7-8EF4-43D9-9EDB-B8604F35A425}" type="sibTrans" cxnId="{E682186F-67B7-4686-9AD4-0EC1BA910FEA}">
      <dgm:prSet/>
      <dgm:spPr/>
      <dgm:t>
        <a:bodyPr/>
        <a:lstStyle/>
        <a:p>
          <a:endParaRPr lang="en-US" sz="1000"/>
        </a:p>
      </dgm:t>
    </dgm:pt>
    <dgm:pt modelId="{2AF6AC17-496F-4EC7-A90C-BEFE49551F1F}">
      <dgm:prSet phldrT="[Text]" custT="1"/>
      <dgm:spPr/>
      <dgm:t>
        <a:bodyPr/>
        <a:lstStyle/>
        <a:p>
          <a:r>
            <a:rPr lang="en-US" sz="1400" dirty="0"/>
            <a:t>Making administrative / policy interventions as per the need of that particular district</a:t>
          </a:r>
        </a:p>
      </dgm:t>
    </dgm:pt>
    <dgm:pt modelId="{487FF943-1CF4-4540-86A1-27DF1A9695CF}" type="parTrans" cxnId="{FEDCD52E-DB55-4662-9172-34EF5F3AB3D4}">
      <dgm:prSet/>
      <dgm:spPr/>
      <dgm:t>
        <a:bodyPr/>
        <a:lstStyle/>
        <a:p>
          <a:endParaRPr lang="en-US" sz="1000"/>
        </a:p>
      </dgm:t>
    </dgm:pt>
    <dgm:pt modelId="{6481D3CD-8B39-4C6D-96F5-A3360313FC33}" type="sibTrans" cxnId="{FEDCD52E-DB55-4662-9172-34EF5F3AB3D4}">
      <dgm:prSet/>
      <dgm:spPr/>
      <dgm:t>
        <a:bodyPr/>
        <a:lstStyle/>
        <a:p>
          <a:endParaRPr lang="en-US" sz="1000"/>
        </a:p>
      </dgm:t>
    </dgm:pt>
    <dgm:pt modelId="{5A8AAAB2-8975-4E2C-A26A-42DB0DBF56F0}">
      <dgm:prSet phldrT="[Text]" custT="1"/>
      <dgm:spPr/>
      <dgm:t>
        <a:bodyPr/>
        <a:lstStyle/>
        <a:p>
          <a:r>
            <a:rPr lang="en-US" sz="1400" dirty="0"/>
            <a:t>Monitoring and improving the effectiveness and efficiency of health programs</a:t>
          </a:r>
        </a:p>
      </dgm:t>
    </dgm:pt>
    <dgm:pt modelId="{8A2F6F58-053D-4112-89EA-446F53776829}" type="parTrans" cxnId="{E3FDF113-6262-4A07-ABB7-0EDF603A40BB}">
      <dgm:prSet/>
      <dgm:spPr/>
      <dgm:t>
        <a:bodyPr/>
        <a:lstStyle/>
        <a:p>
          <a:endParaRPr lang="en-US" sz="1000"/>
        </a:p>
      </dgm:t>
    </dgm:pt>
    <dgm:pt modelId="{A9914DF1-44BC-4B4B-AC57-9A192BBBC0D3}" type="sibTrans" cxnId="{E3FDF113-6262-4A07-ABB7-0EDF603A40BB}">
      <dgm:prSet/>
      <dgm:spPr/>
      <dgm:t>
        <a:bodyPr/>
        <a:lstStyle/>
        <a:p>
          <a:endParaRPr lang="en-US" sz="1000"/>
        </a:p>
      </dgm:t>
    </dgm:pt>
    <dgm:pt modelId="{196241A2-2E12-43E8-857B-375DBF34A699}">
      <dgm:prSet phldrT="[Text]" custT="1"/>
      <dgm:spPr/>
      <dgm:t>
        <a:bodyPr/>
        <a:lstStyle/>
        <a:p>
          <a:r>
            <a:rPr lang="en-US" sz="1400" dirty="0"/>
            <a:t>Identifying gaps and focus areas to improve the overall health of the state through continuous monitoring of the data</a:t>
          </a:r>
        </a:p>
      </dgm:t>
    </dgm:pt>
    <dgm:pt modelId="{AD3A1EFF-2F1C-4926-A3A2-7DBA34DCAF08}" type="parTrans" cxnId="{D589F9FB-9886-456E-8BF8-0449AF67AF58}">
      <dgm:prSet/>
      <dgm:spPr/>
      <dgm:t>
        <a:bodyPr/>
        <a:lstStyle/>
        <a:p>
          <a:endParaRPr lang="en-US" sz="1400"/>
        </a:p>
      </dgm:t>
    </dgm:pt>
    <dgm:pt modelId="{600527C6-8093-46AB-9AB4-0940D703664A}" type="sibTrans" cxnId="{D589F9FB-9886-456E-8BF8-0449AF67AF58}">
      <dgm:prSet/>
      <dgm:spPr/>
      <dgm:t>
        <a:bodyPr/>
        <a:lstStyle/>
        <a:p>
          <a:endParaRPr lang="en-US" sz="1400"/>
        </a:p>
      </dgm:t>
    </dgm:pt>
    <dgm:pt modelId="{5C8C9A1D-86CA-4CE5-B07C-7C7404565F4F}" type="pres">
      <dgm:prSet presAssocID="{47319B10-4AC7-44C9-B4D8-BAC17E7DE14F}" presName="Name0" presStyleCnt="0">
        <dgm:presLayoutVars>
          <dgm:chMax val="7"/>
          <dgm:chPref val="7"/>
          <dgm:dir/>
        </dgm:presLayoutVars>
      </dgm:prSet>
      <dgm:spPr/>
    </dgm:pt>
    <dgm:pt modelId="{66EE56E4-74E4-4BB4-BDDD-AAFF3C3F50A6}" type="pres">
      <dgm:prSet presAssocID="{47319B10-4AC7-44C9-B4D8-BAC17E7DE14F}" presName="Name1" presStyleCnt="0"/>
      <dgm:spPr/>
    </dgm:pt>
    <dgm:pt modelId="{CB024570-8B80-43CB-BE0E-51FBA6D136FF}" type="pres">
      <dgm:prSet presAssocID="{47319B10-4AC7-44C9-B4D8-BAC17E7DE14F}" presName="cycle" presStyleCnt="0"/>
      <dgm:spPr/>
    </dgm:pt>
    <dgm:pt modelId="{EC22E888-8226-4B69-971E-285D278FD843}" type="pres">
      <dgm:prSet presAssocID="{47319B10-4AC7-44C9-B4D8-BAC17E7DE14F}" presName="srcNode" presStyleLbl="node1" presStyleIdx="0" presStyleCnt="4"/>
      <dgm:spPr/>
    </dgm:pt>
    <dgm:pt modelId="{00FCD699-5B3E-4D7F-A98B-DB4AC092C2AE}" type="pres">
      <dgm:prSet presAssocID="{47319B10-4AC7-44C9-B4D8-BAC17E7DE14F}" presName="conn" presStyleLbl="parChTrans1D2" presStyleIdx="0" presStyleCnt="1"/>
      <dgm:spPr/>
    </dgm:pt>
    <dgm:pt modelId="{DC2BF4EE-CAF2-4B1A-B171-99241B400847}" type="pres">
      <dgm:prSet presAssocID="{47319B10-4AC7-44C9-B4D8-BAC17E7DE14F}" presName="extraNode" presStyleLbl="node1" presStyleIdx="0" presStyleCnt="4"/>
      <dgm:spPr/>
    </dgm:pt>
    <dgm:pt modelId="{61ABCAA5-C368-4A75-859D-DBA45DD0FA84}" type="pres">
      <dgm:prSet presAssocID="{47319B10-4AC7-44C9-B4D8-BAC17E7DE14F}" presName="dstNode" presStyleLbl="node1" presStyleIdx="0" presStyleCnt="4"/>
      <dgm:spPr/>
    </dgm:pt>
    <dgm:pt modelId="{91397F43-29CB-491A-9BCB-91E650AF8DED}" type="pres">
      <dgm:prSet presAssocID="{B9B956D8-97EC-4576-B202-28EE4F3B5647}" presName="text_1" presStyleLbl="node1" presStyleIdx="0" presStyleCnt="4">
        <dgm:presLayoutVars>
          <dgm:bulletEnabled val="1"/>
        </dgm:presLayoutVars>
      </dgm:prSet>
      <dgm:spPr/>
    </dgm:pt>
    <dgm:pt modelId="{F499D386-0DC4-46C6-B05E-AC90EEA0EAF3}" type="pres">
      <dgm:prSet presAssocID="{B9B956D8-97EC-4576-B202-28EE4F3B5647}" presName="accent_1" presStyleCnt="0"/>
      <dgm:spPr/>
    </dgm:pt>
    <dgm:pt modelId="{E71E56EB-D848-4836-8FE4-7FFD13CDF36A}" type="pres">
      <dgm:prSet presAssocID="{B9B956D8-97EC-4576-B202-28EE4F3B5647}" presName="accentRepeatNode" presStyleLbl="solidFgAcc1" presStyleIdx="0" presStyleCnt="4"/>
      <dgm:spPr/>
    </dgm:pt>
    <dgm:pt modelId="{14F2CBAD-C3E1-47FD-B299-8992FB8C4479}" type="pres">
      <dgm:prSet presAssocID="{2AF6AC17-496F-4EC7-A90C-BEFE49551F1F}" presName="text_2" presStyleLbl="node1" presStyleIdx="1" presStyleCnt="4">
        <dgm:presLayoutVars>
          <dgm:bulletEnabled val="1"/>
        </dgm:presLayoutVars>
      </dgm:prSet>
      <dgm:spPr/>
    </dgm:pt>
    <dgm:pt modelId="{E44F9695-207C-420F-9F22-AF35A7340A90}" type="pres">
      <dgm:prSet presAssocID="{2AF6AC17-496F-4EC7-A90C-BEFE49551F1F}" presName="accent_2" presStyleCnt="0"/>
      <dgm:spPr/>
    </dgm:pt>
    <dgm:pt modelId="{9785DF83-BCB1-47F4-866C-AE37C3A9C5BF}" type="pres">
      <dgm:prSet presAssocID="{2AF6AC17-496F-4EC7-A90C-BEFE49551F1F}" presName="accentRepeatNode" presStyleLbl="solidFgAcc1" presStyleIdx="1" presStyleCnt="4"/>
      <dgm:spPr/>
    </dgm:pt>
    <dgm:pt modelId="{9B15AC5C-F433-4695-81F9-540A148DC58C}" type="pres">
      <dgm:prSet presAssocID="{5A8AAAB2-8975-4E2C-A26A-42DB0DBF56F0}" presName="text_3" presStyleLbl="node1" presStyleIdx="2" presStyleCnt="4">
        <dgm:presLayoutVars>
          <dgm:bulletEnabled val="1"/>
        </dgm:presLayoutVars>
      </dgm:prSet>
      <dgm:spPr/>
    </dgm:pt>
    <dgm:pt modelId="{E28CA0B3-2012-45DB-9C04-6198E8675660}" type="pres">
      <dgm:prSet presAssocID="{5A8AAAB2-8975-4E2C-A26A-42DB0DBF56F0}" presName="accent_3" presStyleCnt="0"/>
      <dgm:spPr/>
    </dgm:pt>
    <dgm:pt modelId="{AF229ACB-22D3-4B59-B3F7-4874EC944F78}" type="pres">
      <dgm:prSet presAssocID="{5A8AAAB2-8975-4E2C-A26A-42DB0DBF56F0}" presName="accentRepeatNode" presStyleLbl="solidFgAcc1" presStyleIdx="2" presStyleCnt="4"/>
      <dgm:spPr/>
    </dgm:pt>
    <dgm:pt modelId="{4995A525-CF31-4EA2-A5C0-9DD7086817CA}" type="pres">
      <dgm:prSet presAssocID="{196241A2-2E12-43E8-857B-375DBF34A699}" presName="text_4" presStyleLbl="node1" presStyleIdx="3" presStyleCnt="4">
        <dgm:presLayoutVars>
          <dgm:bulletEnabled val="1"/>
        </dgm:presLayoutVars>
      </dgm:prSet>
      <dgm:spPr/>
    </dgm:pt>
    <dgm:pt modelId="{DFA90F47-41A1-4B4E-B5B6-C4E9BFC20302}" type="pres">
      <dgm:prSet presAssocID="{196241A2-2E12-43E8-857B-375DBF34A699}" presName="accent_4" presStyleCnt="0"/>
      <dgm:spPr/>
    </dgm:pt>
    <dgm:pt modelId="{4A039261-CFB2-461E-8736-36F374C88B15}" type="pres">
      <dgm:prSet presAssocID="{196241A2-2E12-43E8-857B-375DBF34A699}" presName="accentRepeatNode" presStyleLbl="solidFgAcc1" presStyleIdx="3" presStyleCnt="4"/>
      <dgm:spPr/>
    </dgm:pt>
  </dgm:ptLst>
  <dgm:cxnLst>
    <dgm:cxn modelId="{E3FDF113-6262-4A07-ABB7-0EDF603A40BB}" srcId="{47319B10-4AC7-44C9-B4D8-BAC17E7DE14F}" destId="{5A8AAAB2-8975-4E2C-A26A-42DB0DBF56F0}" srcOrd="2" destOrd="0" parTransId="{8A2F6F58-053D-4112-89EA-446F53776829}" sibTransId="{A9914DF1-44BC-4B4B-AC57-9A192BBBC0D3}"/>
    <dgm:cxn modelId="{FEDCD52E-DB55-4662-9172-34EF5F3AB3D4}" srcId="{47319B10-4AC7-44C9-B4D8-BAC17E7DE14F}" destId="{2AF6AC17-496F-4EC7-A90C-BEFE49551F1F}" srcOrd="1" destOrd="0" parTransId="{487FF943-1CF4-4540-86A1-27DF1A9695CF}" sibTransId="{6481D3CD-8B39-4C6D-96F5-A3360313FC33}"/>
    <dgm:cxn modelId="{5BEDB65F-4846-45D0-AE97-9ACEA99968CF}" type="presOf" srcId="{7C042CF7-8EF4-43D9-9EDB-B8604F35A425}" destId="{00FCD699-5B3E-4D7F-A98B-DB4AC092C2AE}" srcOrd="0" destOrd="0" presId="urn:microsoft.com/office/officeart/2008/layout/VerticalCurvedList"/>
    <dgm:cxn modelId="{E682186F-67B7-4686-9AD4-0EC1BA910FEA}" srcId="{47319B10-4AC7-44C9-B4D8-BAC17E7DE14F}" destId="{B9B956D8-97EC-4576-B202-28EE4F3B5647}" srcOrd="0" destOrd="0" parTransId="{E51E3D36-597B-41CB-BF76-39AB42F86673}" sibTransId="{7C042CF7-8EF4-43D9-9EDB-B8604F35A425}"/>
    <dgm:cxn modelId="{1DEB44B4-313D-454C-BB67-779B3F6843F7}" type="presOf" srcId="{5A8AAAB2-8975-4E2C-A26A-42DB0DBF56F0}" destId="{9B15AC5C-F433-4695-81F9-540A148DC58C}" srcOrd="0" destOrd="0" presId="urn:microsoft.com/office/officeart/2008/layout/VerticalCurvedList"/>
    <dgm:cxn modelId="{0F6C52BA-67CD-4C2B-87F0-58508611380E}" type="presOf" srcId="{2AF6AC17-496F-4EC7-A90C-BEFE49551F1F}" destId="{14F2CBAD-C3E1-47FD-B299-8992FB8C4479}" srcOrd="0" destOrd="0" presId="urn:microsoft.com/office/officeart/2008/layout/VerticalCurvedList"/>
    <dgm:cxn modelId="{A06F39E3-2F2A-4269-9099-4264EC225A49}" type="presOf" srcId="{196241A2-2E12-43E8-857B-375DBF34A699}" destId="{4995A525-CF31-4EA2-A5C0-9DD7086817CA}" srcOrd="0" destOrd="0" presId="urn:microsoft.com/office/officeart/2008/layout/VerticalCurvedList"/>
    <dgm:cxn modelId="{34658AF3-E6AE-4562-B849-189F08611684}" type="presOf" srcId="{B9B956D8-97EC-4576-B202-28EE4F3B5647}" destId="{91397F43-29CB-491A-9BCB-91E650AF8DED}" srcOrd="0" destOrd="0" presId="urn:microsoft.com/office/officeart/2008/layout/VerticalCurvedList"/>
    <dgm:cxn modelId="{D589F9FB-9886-456E-8BF8-0449AF67AF58}" srcId="{47319B10-4AC7-44C9-B4D8-BAC17E7DE14F}" destId="{196241A2-2E12-43E8-857B-375DBF34A699}" srcOrd="3" destOrd="0" parTransId="{AD3A1EFF-2F1C-4926-A3A2-7DBA34DCAF08}" sibTransId="{600527C6-8093-46AB-9AB4-0940D703664A}"/>
    <dgm:cxn modelId="{F85102FF-60EF-4BAF-9A0B-43A6ECC7DBDD}" type="presOf" srcId="{47319B10-4AC7-44C9-B4D8-BAC17E7DE14F}" destId="{5C8C9A1D-86CA-4CE5-B07C-7C7404565F4F}" srcOrd="0" destOrd="0" presId="urn:microsoft.com/office/officeart/2008/layout/VerticalCurvedList"/>
    <dgm:cxn modelId="{23F28D89-0F16-4C46-8B68-689709AD68E4}" type="presParOf" srcId="{5C8C9A1D-86CA-4CE5-B07C-7C7404565F4F}" destId="{66EE56E4-74E4-4BB4-BDDD-AAFF3C3F50A6}" srcOrd="0" destOrd="0" presId="urn:microsoft.com/office/officeart/2008/layout/VerticalCurvedList"/>
    <dgm:cxn modelId="{6A4B1641-3995-45E8-BF6F-EA373F9448EE}" type="presParOf" srcId="{66EE56E4-74E4-4BB4-BDDD-AAFF3C3F50A6}" destId="{CB024570-8B80-43CB-BE0E-51FBA6D136FF}" srcOrd="0" destOrd="0" presId="urn:microsoft.com/office/officeart/2008/layout/VerticalCurvedList"/>
    <dgm:cxn modelId="{62600728-F82B-4155-BE80-4302666C2D08}" type="presParOf" srcId="{CB024570-8B80-43CB-BE0E-51FBA6D136FF}" destId="{EC22E888-8226-4B69-971E-285D278FD843}" srcOrd="0" destOrd="0" presId="urn:microsoft.com/office/officeart/2008/layout/VerticalCurvedList"/>
    <dgm:cxn modelId="{1E8EA79C-B0BE-42A6-862A-06EB5D6F64EF}" type="presParOf" srcId="{CB024570-8B80-43CB-BE0E-51FBA6D136FF}" destId="{00FCD699-5B3E-4D7F-A98B-DB4AC092C2AE}" srcOrd="1" destOrd="0" presId="urn:microsoft.com/office/officeart/2008/layout/VerticalCurvedList"/>
    <dgm:cxn modelId="{EB378951-3684-4642-8B89-E736A1997FF8}" type="presParOf" srcId="{CB024570-8B80-43CB-BE0E-51FBA6D136FF}" destId="{DC2BF4EE-CAF2-4B1A-B171-99241B400847}" srcOrd="2" destOrd="0" presId="urn:microsoft.com/office/officeart/2008/layout/VerticalCurvedList"/>
    <dgm:cxn modelId="{4D154466-9F8E-42E9-BDDA-DF89A15C76F5}" type="presParOf" srcId="{CB024570-8B80-43CB-BE0E-51FBA6D136FF}" destId="{61ABCAA5-C368-4A75-859D-DBA45DD0FA84}" srcOrd="3" destOrd="0" presId="urn:microsoft.com/office/officeart/2008/layout/VerticalCurvedList"/>
    <dgm:cxn modelId="{AEDE3430-0A23-4CAE-8FBD-9054028BE05B}" type="presParOf" srcId="{66EE56E4-74E4-4BB4-BDDD-AAFF3C3F50A6}" destId="{91397F43-29CB-491A-9BCB-91E650AF8DED}" srcOrd="1" destOrd="0" presId="urn:microsoft.com/office/officeart/2008/layout/VerticalCurvedList"/>
    <dgm:cxn modelId="{A3533161-14A7-4711-8428-234253A68B2D}" type="presParOf" srcId="{66EE56E4-74E4-4BB4-BDDD-AAFF3C3F50A6}" destId="{F499D386-0DC4-46C6-B05E-AC90EEA0EAF3}" srcOrd="2" destOrd="0" presId="urn:microsoft.com/office/officeart/2008/layout/VerticalCurvedList"/>
    <dgm:cxn modelId="{DED2316A-E5D5-4FD3-83A6-4FCF0C783438}" type="presParOf" srcId="{F499D386-0DC4-46C6-B05E-AC90EEA0EAF3}" destId="{E71E56EB-D848-4836-8FE4-7FFD13CDF36A}" srcOrd="0" destOrd="0" presId="urn:microsoft.com/office/officeart/2008/layout/VerticalCurvedList"/>
    <dgm:cxn modelId="{4F6E5CE5-67A5-4DEE-9BB8-668AA4FCA797}" type="presParOf" srcId="{66EE56E4-74E4-4BB4-BDDD-AAFF3C3F50A6}" destId="{14F2CBAD-C3E1-47FD-B299-8992FB8C4479}" srcOrd="3" destOrd="0" presId="urn:microsoft.com/office/officeart/2008/layout/VerticalCurvedList"/>
    <dgm:cxn modelId="{74AB86B0-1A42-4469-959C-C380403786BB}" type="presParOf" srcId="{66EE56E4-74E4-4BB4-BDDD-AAFF3C3F50A6}" destId="{E44F9695-207C-420F-9F22-AF35A7340A90}" srcOrd="4" destOrd="0" presId="urn:microsoft.com/office/officeart/2008/layout/VerticalCurvedList"/>
    <dgm:cxn modelId="{1C9B3105-EBDC-4F52-BB5A-37E113EBB2BD}" type="presParOf" srcId="{E44F9695-207C-420F-9F22-AF35A7340A90}" destId="{9785DF83-BCB1-47F4-866C-AE37C3A9C5BF}" srcOrd="0" destOrd="0" presId="urn:microsoft.com/office/officeart/2008/layout/VerticalCurvedList"/>
    <dgm:cxn modelId="{8E29E4D1-359A-434D-82FA-4A6B25706580}" type="presParOf" srcId="{66EE56E4-74E4-4BB4-BDDD-AAFF3C3F50A6}" destId="{9B15AC5C-F433-4695-81F9-540A148DC58C}" srcOrd="5" destOrd="0" presId="urn:microsoft.com/office/officeart/2008/layout/VerticalCurvedList"/>
    <dgm:cxn modelId="{45DFBB92-E279-4C9C-BF8A-EBD8B69C542D}" type="presParOf" srcId="{66EE56E4-74E4-4BB4-BDDD-AAFF3C3F50A6}" destId="{E28CA0B3-2012-45DB-9C04-6198E8675660}" srcOrd="6" destOrd="0" presId="urn:microsoft.com/office/officeart/2008/layout/VerticalCurvedList"/>
    <dgm:cxn modelId="{B818AFF3-E247-4F85-A254-114FFBAFAF94}" type="presParOf" srcId="{E28CA0B3-2012-45DB-9C04-6198E8675660}" destId="{AF229ACB-22D3-4B59-B3F7-4874EC944F78}" srcOrd="0" destOrd="0" presId="urn:microsoft.com/office/officeart/2008/layout/VerticalCurvedList"/>
    <dgm:cxn modelId="{BBBE8689-A2A6-49E2-8F10-99A780F4FED7}" type="presParOf" srcId="{66EE56E4-74E4-4BB4-BDDD-AAFF3C3F50A6}" destId="{4995A525-CF31-4EA2-A5C0-9DD7086817CA}" srcOrd="7" destOrd="0" presId="urn:microsoft.com/office/officeart/2008/layout/VerticalCurvedList"/>
    <dgm:cxn modelId="{8A5315CB-25B6-4D7C-BE4F-01A9086B5948}" type="presParOf" srcId="{66EE56E4-74E4-4BB4-BDDD-AAFF3C3F50A6}" destId="{DFA90F47-41A1-4B4E-B5B6-C4E9BFC20302}" srcOrd="8" destOrd="0" presId="urn:microsoft.com/office/officeart/2008/layout/VerticalCurvedList"/>
    <dgm:cxn modelId="{83112576-9ACD-4B99-AA43-DBB8659C6ED2}" type="presParOf" srcId="{DFA90F47-41A1-4B4E-B5B6-C4E9BFC20302}" destId="{4A039261-CFB2-461E-8736-36F374C88B1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AEDB53-4556-4861-B179-68159B0D4C28}">
      <dsp:nvSpPr>
        <dsp:cNvPr id="0" name=""/>
        <dsp:cNvSpPr/>
      </dsp:nvSpPr>
      <dsp:spPr>
        <a:xfrm>
          <a:off x="445331" y="369531"/>
          <a:ext cx="2470604" cy="2470604"/>
        </a:xfrm>
        <a:prstGeom prst="blockArc">
          <a:avLst>
            <a:gd name="adj1" fmla="val 10800000"/>
            <a:gd name="adj2" fmla="val 16200000"/>
            <a:gd name="adj3" fmla="val 4636"/>
          </a:avLst>
        </a:prstGeom>
        <a:solidFill>
          <a:schemeClr val="accent2">
            <a:hueOff val="6894250"/>
            <a:satOff val="-42977"/>
            <a:lumOff val="-607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469986B-46A3-4AF1-8EE5-0A5E11B8D2E1}">
      <dsp:nvSpPr>
        <dsp:cNvPr id="0" name=""/>
        <dsp:cNvSpPr/>
      </dsp:nvSpPr>
      <dsp:spPr>
        <a:xfrm>
          <a:off x="445331" y="369531"/>
          <a:ext cx="2470604" cy="2470604"/>
        </a:xfrm>
        <a:prstGeom prst="blockArc">
          <a:avLst>
            <a:gd name="adj1" fmla="val 5400000"/>
            <a:gd name="adj2" fmla="val 10800000"/>
            <a:gd name="adj3" fmla="val 4636"/>
          </a:avLst>
        </a:prstGeom>
        <a:solidFill>
          <a:schemeClr val="accent2">
            <a:hueOff val="4596167"/>
            <a:satOff val="-28651"/>
            <a:lumOff val="-40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9D8D87-931C-4DA0-A94F-DD9F7E601898}">
      <dsp:nvSpPr>
        <dsp:cNvPr id="0" name=""/>
        <dsp:cNvSpPr/>
      </dsp:nvSpPr>
      <dsp:spPr>
        <a:xfrm>
          <a:off x="445331" y="369531"/>
          <a:ext cx="2470604" cy="2470604"/>
        </a:xfrm>
        <a:prstGeom prst="blockArc">
          <a:avLst>
            <a:gd name="adj1" fmla="val 0"/>
            <a:gd name="adj2" fmla="val 5400000"/>
            <a:gd name="adj3" fmla="val 4636"/>
          </a:avLst>
        </a:prstGeom>
        <a:solidFill>
          <a:schemeClr val="accent2">
            <a:hueOff val="2298083"/>
            <a:satOff val="-14326"/>
            <a:lumOff val="-2026"/>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CC31FE7-1E99-4688-846C-EC7FFBB3973C}">
      <dsp:nvSpPr>
        <dsp:cNvPr id="0" name=""/>
        <dsp:cNvSpPr/>
      </dsp:nvSpPr>
      <dsp:spPr>
        <a:xfrm>
          <a:off x="445331" y="369531"/>
          <a:ext cx="2470604" cy="2470604"/>
        </a:xfrm>
        <a:prstGeom prst="blockArc">
          <a:avLst>
            <a:gd name="adj1" fmla="val 16200000"/>
            <a:gd name="adj2" fmla="val 0"/>
            <a:gd name="adj3" fmla="val 4636"/>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D64BFCF-912D-412C-B4D8-3D2D1499A563}">
      <dsp:nvSpPr>
        <dsp:cNvPr id="0" name=""/>
        <dsp:cNvSpPr/>
      </dsp:nvSpPr>
      <dsp:spPr>
        <a:xfrm>
          <a:off x="1112537" y="1036738"/>
          <a:ext cx="1136191" cy="1136191"/>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Approach</a:t>
          </a:r>
        </a:p>
      </dsp:txBody>
      <dsp:txXfrm>
        <a:off x="1278928" y="1203129"/>
        <a:ext cx="803409" cy="803409"/>
      </dsp:txXfrm>
    </dsp:sp>
    <dsp:sp modelId="{F4030530-79F9-42C8-9EF2-1A4D13527278}">
      <dsp:nvSpPr>
        <dsp:cNvPr id="0" name=""/>
        <dsp:cNvSpPr/>
      </dsp:nvSpPr>
      <dsp:spPr>
        <a:xfrm>
          <a:off x="1282966" y="496"/>
          <a:ext cx="795333" cy="795333"/>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Coverage</a:t>
          </a:r>
        </a:p>
      </dsp:txBody>
      <dsp:txXfrm>
        <a:off x="1399440" y="116970"/>
        <a:ext cx="562385" cy="562385"/>
      </dsp:txXfrm>
    </dsp:sp>
    <dsp:sp modelId="{236FF31D-8F86-45A8-A3A1-8A428D0512BF}">
      <dsp:nvSpPr>
        <dsp:cNvPr id="0" name=""/>
        <dsp:cNvSpPr/>
      </dsp:nvSpPr>
      <dsp:spPr>
        <a:xfrm>
          <a:off x="2489636" y="1207167"/>
          <a:ext cx="795333" cy="795333"/>
        </a:xfrm>
        <a:prstGeom prst="ellipse">
          <a:avLst/>
        </a:prstGeom>
        <a:solidFill>
          <a:schemeClr val="accent2">
            <a:hueOff val="2298083"/>
            <a:satOff val="-14326"/>
            <a:lumOff val="-20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Efficiency</a:t>
          </a:r>
        </a:p>
      </dsp:txBody>
      <dsp:txXfrm>
        <a:off x="2606110" y="1323641"/>
        <a:ext cx="562385" cy="562385"/>
      </dsp:txXfrm>
    </dsp:sp>
    <dsp:sp modelId="{38FB11B1-093A-46B2-AA4B-F49440076321}">
      <dsp:nvSpPr>
        <dsp:cNvPr id="0" name=""/>
        <dsp:cNvSpPr/>
      </dsp:nvSpPr>
      <dsp:spPr>
        <a:xfrm>
          <a:off x="1282966" y="2413837"/>
          <a:ext cx="795333" cy="795333"/>
        </a:xfrm>
        <a:prstGeom prst="ellipse">
          <a:avLst/>
        </a:prstGeom>
        <a:solidFill>
          <a:schemeClr val="accent2">
            <a:hueOff val="4596167"/>
            <a:satOff val="-28651"/>
            <a:lumOff val="-40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Quality</a:t>
          </a:r>
        </a:p>
      </dsp:txBody>
      <dsp:txXfrm>
        <a:off x="1399440" y="2530311"/>
        <a:ext cx="562385" cy="562385"/>
      </dsp:txXfrm>
    </dsp:sp>
    <dsp:sp modelId="{A5BC98B2-05C6-44ED-8E8E-C94ABE106094}">
      <dsp:nvSpPr>
        <dsp:cNvPr id="0" name=""/>
        <dsp:cNvSpPr/>
      </dsp:nvSpPr>
      <dsp:spPr>
        <a:xfrm>
          <a:off x="29729" y="1174152"/>
          <a:ext cx="888467" cy="861362"/>
        </a:xfrm>
        <a:prstGeom prst="ellipse">
          <a:avLst/>
        </a:prstGeom>
        <a:solidFill>
          <a:schemeClr val="accent2">
            <a:hueOff val="6894250"/>
            <a:satOff val="-42977"/>
            <a:lumOff val="-607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400050">
            <a:lnSpc>
              <a:spcPct val="90000"/>
            </a:lnSpc>
            <a:spcBef>
              <a:spcPct val="0"/>
            </a:spcBef>
            <a:spcAft>
              <a:spcPct val="35000"/>
            </a:spcAft>
            <a:buNone/>
          </a:pPr>
          <a:r>
            <a:rPr lang="en-US" sz="900" kern="1200" dirty="0"/>
            <a:t>Cross program correlations</a:t>
          </a:r>
        </a:p>
      </dsp:txBody>
      <dsp:txXfrm>
        <a:off x="159842" y="1300296"/>
        <a:ext cx="628241" cy="60907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8DE5FE6-3122-40FB-8FCF-37FDF2989560}">
      <dsp:nvSpPr>
        <dsp:cNvPr id="0" name=""/>
        <dsp:cNvSpPr/>
      </dsp:nvSpPr>
      <dsp:spPr>
        <a:xfrm>
          <a:off x="1868522" y="1292423"/>
          <a:ext cx="981912" cy="981912"/>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dirty="0" err="1"/>
            <a:t>ReSHI</a:t>
          </a:r>
          <a:endParaRPr lang="en-US" sz="1200" kern="1200" dirty="0"/>
        </a:p>
      </dsp:txBody>
      <dsp:txXfrm>
        <a:off x="2012320" y="1436221"/>
        <a:ext cx="694316" cy="694316"/>
      </dsp:txXfrm>
    </dsp:sp>
    <dsp:sp modelId="{CA5FFBA1-7362-4756-ACF5-0602AE6268E9}">
      <dsp:nvSpPr>
        <dsp:cNvPr id="0" name=""/>
        <dsp:cNvSpPr/>
      </dsp:nvSpPr>
      <dsp:spPr>
        <a:xfrm rot="16200000">
          <a:off x="2211092" y="1125310"/>
          <a:ext cx="296771" cy="37454"/>
        </a:xfrm>
        <a:custGeom>
          <a:avLst/>
          <a:gdLst/>
          <a:ahLst/>
          <a:cxnLst/>
          <a:rect l="0" t="0" r="0" b="0"/>
          <a:pathLst>
            <a:path>
              <a:moveTo>
                <a:pt x="0" y="18727"/>
              </a:moveTo>
              <a:lnTo>
                <a:pt x="296771" y="1872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52059" y="1136617"/>
        <a:ext cx="14838" cy="14838"/>
      </dsp:txXfrm>
    </dsp:sp>
    <dsp:sp modelId="{1EAE115E-3DEF-493D-9B92-400E011BCDD7}">
      <dsp:nvSpPr>
        <dsp:cNvPr id="0" name=""/>
        <dsp:cNvSpPr/>
      </dsp:nvSpPr>
      <dsp:spPr>
        <a:xfrm>
          <a:off x="1868522" y="13738"/>
          <a:ext cx="981912" cy="981912"/>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Core Health Indicators (14)</a:t>
          </a:r>
        </a:p>
      </dsp:txBody>
      <dsp:txXfrm>
        <a:off x="2012320" y="157536"/>
        <a:ext cx="694316" cy="694316"/>
      </dsp:txXfrm>
    </dsp:sp>
    <dsp:sp modelId="{C3A9B616-7A7F-4168-B38E-0F20C4053500}">
      <dsp:nvSpPr>
        <dsp:cNvPr id="0" name=""/>
        <dsp:cNvSpPr/>
      </dsp:nvSpPr>
      <dsp:spPr>
        <a:xfrm rot="19800000">
          <a:off x="2764779" y="1444981"/>
          <a:ext cx="296771" cy="37454"/>
        </a:xfrm>
        <a:custGeom>
          <a:avLst/>
          <a:gdLst/>
          <a:ahLst/>
          <a:cxnLst/>
          <a:rect l="0" t="0" r="0" b="0"/>
          <a:pathLst>
            <a:path>
              <a:moveTo>
                <a:pt x="0" y="18727"/>
              </a:moveTo>
              <a:lnTo>
                <a:pt x="296771" y="1872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5745" y="1456289"/>
        <a:ext cx="14838" cy="14838"/>
      </dsp:txXfrm>
    </dsp:sp>
    <dsp:sp modelId="{EBE35891-A7BB-44B9-8FF4-A27A33EE88DB}">
      <dsp:nvSpPr>
        <dsp:cNvPr id="0" name=""/>
        <dsp:cNvSpPr/>
      </dsp:nvSpPr>
      <dsp:spPr>
        <a:xfrm>
          <a:off x="2975895" y="653080"/>
          <a:ext cx="981912" cy="981912"/>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bg1"/>
              </a:solidFill>
            </a:rPr>
            <a:t>Social Health Indicators (13)</a:t>
          </a:r>
        </a:p>
      </dsp:txBody>
      <dsp:txXfrm>
        <a:off x="3119693" y="796878"/>
        <a:ext cx="694316" cy="694316"/>
      </dsp:txXfrm>
    </dsp:sp>
    <dsp:sp modelId="{676B3D13-B186-45C1-8961-B06DB193AED5}">
      <dsp:nvSpPr>
        <dsp:cNvPr id="0" name=""/>
        <dsp:cNvSpPr/>
      </dsp:nvSpPr>
      <dsp:spPr>
        <a:xfrm rot="1800000">
          <a:off x="2764779" y="2084323"/>
          <a:ext cx="296771" cy="37454"/>
        </a:xfrm>
        <a:custGeom>
          <a:avLst/>
          <a:gdLst/>
          <a:ahLst/>
          <a:cxnLst/>
          <a:rect l="0" t="0" r="0" b="0"/>
          <a:pathLst>
            <a:path>
              <a:moveTo>
                <a:pt x="0" y="18727"/>
              </a:moveTo>
              <a:lnTo>
                <a:pt x="296771" y="1872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905745" y="2095631"/>
        <a:ext cx="14838" cy="14838"/>
      </dsp:txXfrm>
    </dsp:sp>
    <dsp:sp modelId="{DC454DA9-7F6C-4D40-B1F7-C3B0F1B9A9DF}">
      <dsp:nvSpPr>
        <dsp:cNvPr id="0" name=""/>
        <dsp:cNvSpPr/>
      </dsp:nvSpPr>
      <dsp:spPr>
        <a:xfrm>
          <a:off x="2975895" y="1931765"/>
          <a:ext cx="981912" cy="981912"/>
        </a:xfrm>
        <a:prstGeom prst="ellipse">
          <a:avLst/>
        </a:prstGeom>
        <a:solidFill>
          <a:schemeClr val="tx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Health Infrastructure Indicators (20)</a:t>
          </a:r>
        </a:p>
      </dsp:txBody>
      <dsp:txXfrm>
        <a:off x="3119693" y="2075563"/>
        <a:ext cx="694316" cy="694316"/>
      </dsp:txXfrm>
    </dsp:sp>
    <dsp:sp modelId="{1031219E-4D6B-48A1-8ED9-C7156D660119}">
      <dsp:nvSpPr>
        <dsp:cNvPr id="0" name=""/>
        <dsp:cNvSpPr/>
      </dsp:nvSpPr>
      <dsp:spPr>
        <a:xfrm rot="5400000">
          <a:off x="2211092" y="2403994"/>
          <a:ext cx="296771" cy="37454"/>
        </a:xfrm>
        <a:custGeom>
          <a:avLst/>
          <a:gdLst/>
          <a:ahLst/>
          <a:cxnLst/>
          <a:rect l="0" t="0" r="0" b="0"/>
          <a:pathLst>
            <a:path>
              <a:moveTo>
                <a:pt x="0" y="18727"/>
              </a:moveTo>
              <a:lnTo>
                <a:pt x="296771" y="1872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352059" y="2415302"/>
        <a:ext cx="14838" cy="14838"/>
      </dsp:txXfrm>
    </dsp:sp>
    <dsp:sp modelId="{685A2B07-B674-4255-BA4E-048C1FBEF201}">
      <dsp:nvSpPr>
        <dsp:cNvPr id="0" name=""/>
        <dsp:cNvSpPr/>
      </dsp:nvSpPr>
      <dsp:spPr>
        <a:xfrm>
          <a:off x="1868522" y="2571107"/>
          <a:ext cx="981912" cy="981912"/>
        </a:xfrm>
        <a:prstGeom prst="ellipse">
          <a:avLst/>
        </a:prstGeom>
        <a:solidFill>
          <a:schemeClr val="tx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Human Resource Indicators (22)</a:t>
          </a:r>
        </a:p>
      </dsp:txBody>
      <dsp:txXfrm>
        <a:off x="2012320" y="2714905"/>
        <a:ext cx="694316" cy="694316"/>
      </dsp:txXfrm>
    </dsp:sp>
    <dsp:sp modelId="{5745848B-2C2C-45B8-A0C2-24CFE9251A59}">
      <dsp:nvSpPr>
        <dsp:cNvPr id="0" name=""/>
        <dsp:cNvSpPr/>
      </dsp:nvSpPr>
      <dsp:spPr>
        <a:xfrm rot="9000000">
          <a:off x="1657405" y="2084323"/>
          <a:ext cx="296771" cy="37454"/>
        </a:xfrm>
        <a:custGeom>
          <a:avLst/>
          <a:gdLst/>
          <a:ahLst/>
          <a:cxnLst/>
          <a:rect l="0" t="0" r="0" b="0"/>
          <a:pathLst>
            <a:path>
              <a:moveTo>
                <a:pt x="0" y="18727"/>
              </a:moveTo>
              <a:lnTo>
                <a:pt x="296771" y="1872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98372" y="2095631"/>
        <a:ext cx="14838" cy="14838"/>
      </dsp:txXfrm>
    </dsp:sp>
    <dsp:sp modelId="{33E1C374-27F2-40FC-A820-96299D391D60}">
      <dsp:nvSpPr>
        <dsp:cNvPr id="0" name=""/>
        <dsp:cNvSpPr/>
      </dsp:nvSpPr>
      <dsp:spPr>
        <a:xfrm>
          <a:off x="761148" y="1931765"/>
          <a:ext cx="981912" cy="981912"/>
        </a:xfrm>
        <a:prstGeom prst="ellipse">
          <a:avLst/>
        </a:prstGeom>
        <a:solidFill>
          <a:schemeClr val="accent4">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350" tIns="6350" rIns="6350" bIns="6350" numCol="1" spcCol="1270" anchor="ctr" anchorCtr="0">
          <a:noAutofit/>
        </a:bodyPr>
        <a:lstStyle/>
        <a:p>
          <a:pPr marL="0" lvl="0" indent="0" algn="ctr" defTabSz="444500">
            <a:lnSpc>
              <a:spcPct val="90000"/>
            </a:lnSpc>
            <a:spcBef>
              <a:spcPct val="0"/>
            </a:spcBef>
            <a:spcAft>
              <a:spcPct val="35000"/>
            </a:spcAft>
            <a:buNone/>
          </a:pPr>
          <a:r>
            <a:rPr lang="en-US" sz="1000" kern="1200" dirty="0">
              <a:solidFill>
                <a:schemeClr val="tx1"/>
              </a:solidFill>
            </a:rPr>
            <a:t>Quality Service Indicators (13)</a:t>
          </a:r>
        </a:p>
      </dsp:txBody>
      <dsp:txXfrm>
        <a:off x="904946" y="2075563"/>
        <a:ext cx="694316" cy="694316"/>
      </dsp:txXfrm>
    </dsp:sp>
    <dsp:sp modelId="{549565E3-7110-4293-9B04-CE1C2A89934B}">
      <dsp:nvSpPr>
        <dsp:cNvPr id="0" name=""/>
        <dsp:cNvSpPr/>
      </dsp:nvSpPr>
      <dsp:spPr>
        <a:xfrm rot="12600000">
          <a:off x="1657405" y="1444981"/>
          <a:ext cx="296771" cy="37454"/>
        </a:xfrm>
        <a:custGeom>
          <a:avLst/>
          <a:gdLst/>
          <a:ahLst/>
          <a:cxnLst/>
          <a:rect l="0" t="0" r="0" b="0"/>
          <a:pathLst>
            <a:path>
              <a:moveTo>
                <a:pt x="0" y="18727"/>
              </a:moveTo>
              <a:lnTo>
                <a:pt x="296771" y="18727"/>
              </a:lnTo>
            </a:path>
          </a:pathLst>
        </a:custGeom>
        <a:noFill/>
        <a:ln w="12700" cap="flat" cmpd="sng" algn="ctr">
          <a:solidFill>
            <a:schemeClr val="accent2">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1798372" y="1456289"/>
        <a:ext cx="14838" cy="14838"/>
      </dsp:txXfrm>
    </dsp:sp>
    <dsp:sp modelId="{73981308-DF75-4B69-B640-ED72E5761ABD}">
      <dsp:nvSpPr>
        <dsp:cNvPr id="0" name=""/>
        <dsp:cNvSpPr/>
      </dsp:nvSpPr>
      <dsp:spPr>
        <a:xfrm>
          <a:off x="761148" y="653080"/>
          <a:ext cx="981912" cy="981912"/>
        </a:xfrm>
        <a:prstGeom prst="ellipse">
          <a:avLst/>
        </a:prstGeom>
        <a:solidFill>
          <a:schemeClr val="accent1">
            <a:lumMod val="20000"/>
            <a:lumOff val="8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985" tIns="6985" rIns="6985" bIns="6985" numCol="1" spcCol="1270" anchor="ctr" anchorCtr="0">
          <a:noAutofit/>
        </a:bodyPr>
        <a:lstStyle/>
        <a:p>
          <a:pPr marL="0" lvl="0" indent="0" algn="ctr" defTabSz="466725">
            <a:lnSpc>
              <a:spcPct val="90000"/>
            </a:lnSpc>
            <a:spcBef>
              <a:spcPct val="0"/>
            </a:spcBef>
            <a:spcAft>
              <a:spcPct val="35000"/>
            </a:spcAft>
            <a:buNone/>
          </a:pPr>
          <a:r>
            <a:rPr lang="en-US" sz="1050" kern="1200" dirty="0">
              <a:solidFill>
                <a:schemeClr val="tx1"/>
              </a:solidFill>
            </a:rPr>
            <a:t>Health Financing Indicators (18)</a:t>
          </a:r>
        </a:p>
      </dsp:txBody>
      <dsp:txXfrm>
        <a:off x="904946" y="796878"/>
        <a:ext cx="694316" cy="6943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FCD699-5B3E-4D7F-A98B-DB4AC092C2AE}">
      <dsp:nvSpPr>
        <dsp:cNvPr id="0" name=""/>
        <dsp:cNvSpPr/>
      </dsp:nvSpPr>
      <dsp:spPr>
        <a:xfrm>
          <a:off x="-3814237" y="-585812"/>
          <a:ext cx="4546115" cy="4546115"/>
        </a:xfrm>
        <a:prstGeom prst="blockArc">
          <a:avLst>
            <a:gd name="adj1" fmla="val 18900000"/>
            <a:gd name="adj2" fmla="val 2700000"/>
            <a:gd name="adj3" fmla="val 475"/>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1397F43-29CB-491A-9BCB-91E650AF8DED}">
      <dsp:nvSpPr>
        <dsp:cNvPr id="0" name=""/>
        <dsp:cNvSpPr/>
      </dsp:nvSpPr>
      <dsp:spPr>
        <a:xfrm>
          <a:off x="383588" y="259430"/>
          <a:ext cx="10561269" cy="5191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061"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Leveraging on data and technology to drive efficiencies in the delivery of healthcare services for the people of Andhra Pradesh</a:t>
          </a:r>
        </a:p>
      </dsp:txBody>
      <dsp:txXfrm>
        <a:off x="383588" y="259430"/>
        <a:ext cx="10561269" cy="519131"/>
      </dsp:txXfrm>
    </dsp:sp>
    <dsp:sp modelId="{E71E56EB-D848-4836-8FE4-7FFD13CDF36A}">
      <dsp:nvSpPr>
        <dsp:cNvPr id="0" name=""/>
        <dsp:cNvSpPr/>
      </dsp:nvSpPr>
      <dsp:spPr>
        <a:xfrm>
          <a:off x="59131" y="194539"/>
          <a:ext cx="648914" cy="64891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4F2CBAD-C3E1-47FD-B299-8992FB8C4479}">
      <dsp:nvSpPr>
        <dsp:cNvPr id="0" name=""/>
        <dsp:cNvSpPr/>
      </dsp:nvSpPr>
      <dsp:spPr>
        <a:xfrm>
          <a:off x="681219" y="1038263"/>
          <a:ext cx="10263639" cy="5191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061"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Making administrative / policy interventions as per the need of that particular district</a:t>
          </a:r>
        </a:p>
      </dsp:txBody>
      <dsp:txXfrm>
        <a:off x="681219" y="1038263"/>
        <a:ext cx="10263639" cy="519131"/>
      </dsp:txXfrm>
    </dsp:sp>
    <dsp:sp modelId="{9785DF83-BCB1-47F4-866C-AE37C3A9C5BF}">
      <dsp:nvSpPr>
        <dsp:cNvPr id="0" name=""/>
        <dsp:cNvSpPr/>
      </dsp:nvSpPr>
      <dsp:spPr>
        <a:xfrm>
          <a:off x="356761" y="973371"/>
          <a:ext cx="648914" cy="64891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B15AC5C-F433-4695-81F9-540A148DC58C}">
      <dsp:nvSpPr>
        <dsp:cNvPr id="0" name=""/>
        <dsp:cNvSpPr/>
      </dsp:nvSpPr>
      <dsp:spPr>
        <a:xfrm>
          <a:off x="681219" y="1817095"/>
          <a:ext cx="10263639" cy="5191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061"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Monitoring and improving the effectiveness and efficiency of health programs</a:t>
          </a:r>
        </a:p>
      </dsp:txBody>
      <dsp:txXfrm>
        <a:off x="681219" y="1817095"/>
        <a:ext cx="10263639" cy="519131"/>
      </dsp:txXfrm>
    </dsp:sp>
    <dsp:sp modelId="{AF229ACB-22D3-4B59-B3F7-4874EC944F78}">
      <dsp:nvSpPr>
        <dsp:cNvPr id="0" name=""/>
        <dsp:cNvSpPr/>
      </dsp:nvSpPr>
      <dsp:spPr>
        <a:xfrm>
          <a:off x="356761" y="1752204"/>
          <a:ext cx="648914" cy="64891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995A525-CF31-4EA2-A5C0-9DD7086817CA}">
      <dsp:nvSpPr>
        <dsp:cNvPr id="0" name=""/>
        <dsp:cNvSpPr/>
      </dsp:nvSpPr>
      <dsp:spPr>
        <a:xfrm>
          <a:off x="383588" y="2595928"/>
          <a:ext cx="10561269" cy="519131"/>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061" tIns="35560" rIns="35560" bIns="35560" numCol="1" spcCol="1270" anchor="ctr" anchorCtr="0">
          <a:noAutofit/>
        </a:bodyPr>
        <a:lstStyle/>
        <a:p>
          <a:pPr marL="0" lvl="0" indent="0" algn="l" defTabSz="622300">
            <a:lnSpc>
              <a:spcPct val="90000"/>
            </a:lnSpc>
            <a:spcBef>
              <a:spcPct val="0"/>
            </a:spcBef>
            <a:spcAft>
              <a:spcPct val="35000"/>
            </a:spcAft>
            <a:buNone/>
          </a:pPr>
          <a:r>
            <a:rPr lang="en-US" sz="1400" kern="1200" dirty="0"/>
            <a:t>Identifying gaps and focus areas to improve the overall health of the state through continuous monitoring of the data</a:t>
          </a:r>
        </a:p>
      </dsp:txBody>
      <dsp:txXfrm>
        <a:off x="383588" y="2595928"/>
        <a:ext cx="10561269" cy="519131"/>
      </dsp:txXfrm>
    </dsp:sp>
    <dsp:sp modelId="{4A039261-CFB2-461E-8736-36F374C88B15}">
      <dsp:nvSpPr>
        <dsp:cNvPr id="0" name=""/>
        <dsp:cNvSpPr/>
      </dsp:nvSpPr>
      <dsp:spPr>
        <a:xfrm>
          <a:off x="59131" y="2531036"/>
          <a:ext cx="648914" cy="648914"/>
        </a:xfrm>
        <a:prstGeom prst="ellipse">
          <a:avLst/>
        </a:prstGeom>
        <a:solidFill>
          <a:schemeClr val="lt2">
            <a:hueOff val="0"/>
            <a:satOff val="0"/>
            <a:lumOff val="0"/>
            <a:alphaOff val="0"/>
          </a:schemeClr>
        </a:solidFill>
        <a:ln w="12700" cap="flat" cmpd="sng" algn="ctr">
          <a:solidFill>
            <a:schemeClr val="dk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596824-8E7F-45F2-8910-5388C19B3931}" type="datetimeFigureOut">
              <a:rPr lang="en-US" smtClean="0"/>
              <a:pPr/>
              <a:t>31-Oct-18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430A583-6638-4537-B728-7592DEA3129C}" type="slidenum">
              <a:rPr lang="en-US" smtClean="0"/>
              <a:pPr/>
              <a:t>‹#›</a:t>
            </a:fld>
            <a:endParaRPr lang="en-US"/>
          </a:p>
        </p:txBody>
      </p:sp>
    </p:spTree>
    <p:extLst>
      <p:ext uri="{BB962C8B-B14F-4D97-AF65-F5344CB8AC3E}">
        <p14:creationId xmlns:p14="http://schemas.microsoft.com/office/powerpoint/2010/main" val="2491069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 HDS performance monitoring (</a:t>
            </a:r>
            <a:r>
              <a:rPr lang="en-US" dirty="0" err="1"/>
              <a:t>Rogi</a:t>
            </a:r>
            <a:r>
              <a:rPr lang="en-US" dirty="0"/>
              <a:t> </a:t>
            </a:r>
            <a:r>
              <a:rPr lang="en-US" dirty="0" err="1"/>
              <a:t>kalyana</a:t>
            </a:r>
            <a:r>
              <a:rPr lang="en-US" dirty="0"/>
              <a:t> Samiti)</a:t>
            </a:r>
          </a:p>
          <a:p>
            <a:r>
              <a:rPr lang="en-US" dirty="0"/>
              <a:t>Village/</a:t>
            </a:r>
            <a:r>
              <a:rPr lang="en-US" dirty="0" err="1"/>
              <a:t>dist</a:t>
            </a:r>
            <a:r>
              <a:rPr lang="en-US" dirty="0"/>
              <a:t>/state health bulletins released monthly</a:t>
            </a:r>
          </a:p>
        </p:txBody>
      </p:sp>
      <p:sp>
        <p:nvSpPr>
          <p:cNvPr id="4" name="Slide Number Placeholder 3"/>
          <p:cNvSpPr>
            <a:spLocks noGrp="1"/>
          </p:cNvSpPr>
          <p:nvPr>
            <p:ph type="sldNum" sz="quarter" idx="10"/>
          </p:nvPr>
        </p:nvSpPr>
        <p:spPr/>
        <p:txBody>
          <a:bodyPr/>
          <a:lstStyle/>
          <a:p>
            <a:fld id="{6430A583-6638-4537-B728-7592DEA3129C}" type="slidenum">
              <a:rPr lang="en-US" smtClean="0"/>
              <a:pPr/>
              <a:t>3</a:t>
            </a:fld>
            <a:endParaRPr lang="en-US"/>
          </a:p>
        </p:txBody>
      </p:sp>
    </p:spTree>
    <p:extLst>
      <p:ext uri="{BB962C8B-B14F-4D97-AF65-F5344CB8AC3E}">
        <p14:creationId xmlns:p14="http://schemas.microsoft.com/office/powerpoint/2010/main" val="1500950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4a weekly spike report</a:t>
            </a:r>
          </a:p>
          <a:p>
            <a:r>
              <a:rPr lang="en-US" dirty="0"/>
              <a:t>4b Week on week spike report</a:t>
            </a:r>
          </a:p>
          <a:p>
            <a:endParaRPr lang="en-US" dirty="0"/>
          </a:p>
          <a:p>
            <a:endParaRPr lang="en-US" dirty="0"/>
          </a:p>
        </p:txBody>
      </p:sp>
      <p:sp>
        <p:nvSpPr>
          <p:cNvPr id="4" name="Slide Number Placeholder 3"/>
          <p:cNvSpPr>
            <a:spLocks noGrp="1"/>
          </p:cNvSpPr>
          <p:nvPr>
            <p:ph type="sldNum" sz="quarter" idx="10"/>
          </p:nvPr>
        </p:nvSpPr>
        <p:spPr/>
        <p:txBody>
          <a:bodyPr/>
          <a:lstStyle/>
          <a:p>
            <a:fld id="{6430A583-6638-4537-B728-7592DEA3129C}" type="slidenum">
              <a:rPr lang="en-US" smtClean="0"/>
              <a:pPr/>
              <a:t>4</a:t>
            </a:fld>
            <a:endParaRPr lang="en-US"/>
          </a:p>
        </p:txBody>
      </p:sp>
    </p:spTree>
    <p:extLst>
      <p:ext uri="{BB962C8B-B14F-4D97-AF65-F5344CB8AC3E}">
        <p14:creationId xmlns:p14="http://schemas.microsoft.com/office/powerpoint/2010/main" val="33655377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FD62D3-BB65-47B7-B482-3500296D899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9016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a:t>
            </a:r>
          </a:p>
          <a:p>
            <a:r>
              <a:rPr lang="en-US" dirty="0"/>
              <a:t>5a – diabetes</a:t>
            </a:r>
          </a:p>
          <a:p>
            <a:r>
              <a:rPr lang="en-US" dirty="0"/>
              <a:t>5b – </a:t>
            </a:r>
            <a:r>
              <a:rPr lang="en-US" dirty="0" err="1"/>
              <a:t>htn</a:t>
            </a:r>
            <a:endParaRPr lang="en-US" dirty="0"/>
          </a:p>
        </p:txBody>
      </p:sp>
      <p:sp>
        <p:nvSpPr>
          <p:cNvPr id="4" name="Slide Number Placeholder 3"/>
          <p:cNvSpPr>
            <a:spLocks noGrp="1"/>
          </p:cNvSpPr>
          <p:nvPr>
            <p:ph type="sldNum" sz="quarter" idx="10"/>
          </p:nvPr>
        </p:nvSpPr>
        <p:spPr/>
        <p:txBody>
          <a:bodyPr/>
          <a:lstStyle/>
          <a:p>
            <a:fld id="{6430A583-6638-4537-B728-7592DEA3129C}" type="slidenum">
              <a:rPr lang="en-US" smtClean="0"/>
              <a:pPr/>
              <a:t>6</a:t>
            </a:fld>
            <a:endParaRPr lang="en-US"/>
          </a:p>
        </p:txBody>
      </p:sp>
    </p:spTree>
    <p:extLst>
      <p:ext uri="{BB962C8B-B14F-4D97-AF65-F5344CB8AC3E}">
        <p14:creationId xmlns:p14="http://schemas.microsoft.com/office/powerpoint/2010/main" val="3388391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6a – Ashwin</a:t>
            </a:r>
          </a:p>
          <a:p>
            <a:r>
              <a:rPr lang="en-US" dirty="0"/>
              <a:t>6b - current</a:t>
            </a:r>
          </a:p>
          <a:p>
            <a:r>
              <a:rPr lang="en-US" dirty="0"/>
              <a:t>6c – </a:t>
            </a:r>
          </a:p>
          <a:p>
            <a:r>
              <a:rPr lang="en-US" dirty="0"/>
              <a:t>6d – </a:t>
            </a:r>
          </a:p>
        </p:txBody>
      </p:sp>
      <p:sp>
        <p:nvSpPr>
          <p:cNvPr id="4" name="Slide Number Placeholder 3"/>
          <p:cNvSpPr>
            <a:spLocks noGrp="1"/>
          </p:cNvSpPr>
          <p:nvPr>
            <p:ph type="sldNum" sz="quarter" idx="10"/>
          </p:nvPr>
        </p:nvSpPr>
        <p:spPr/>
        <p:txBody>
          <a:bodyPr/>
          <a:lstStyle/>
          <a:p>
            <a:fld id="{6430A583-6638-4537-B728-7592DEA3129C}" type="slidenum">
              <a:rPr lang="en-US" smtClean="0"/>
              <a:pPr/>
              <a:t>9</a:t>
            </a:fld>
            <a:endParaRPr lang="en-US"/>
          </a:p>
        </p:txBody>
      </p:sp>
    </p:spTree>
    <p:extLst>
      <p:ext uri="{BB962C8B-B14F-4D97-AF65-F5344CB8AC3E}">
        <p14:creationId xmlns:p14="http://schemas.microsoft.com/office/powerpoint/2010/main" val="19008908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7a – </a:t>
            </a:r>
            <a:r>
              <a:rPr lang="en-US" dirty="0" err="1"/>
              <a:t>Reshi</a:t>
            </a:r>
            <a:r>
              <a:rPr lang="en-US" dirty="0"/>
              <a:t> (state)</a:t>
            </a:r>
          </a:p>
          <a:p>
            <a:r>
              <a:rPr lang="en-US" dirty="0"/>
              <a:t>11 – HDS</a:t>
            </a:r>
          </a:p>
          <a:p>
            <a:r>
              <a:rPr lang="en-US" dirty="0"/>
              <a:t>12 HB</a:t>
            </a:r>
          </a:p>
        </p:txBody>
      </p:sp>
      <p:sp>
        <p:nvSpPr>
          <p:cNvPr id="4" name="Slide Number Placeholder 3"/>
          <p:cNvSpPr>
            <a:spLocks noGrp="1"/>
          </p:cNvSpPr>
          <p:nvPr>
            <p:ph type="sldNum" sz="quarter" idx="10"/>
          </p:nvPr>
        </p:nvSpPr>
        <p:spPr/>
        <p:txBody>
          <a:bodyPr/>
          <a:lstStyle/>
          <a:p>
            <a:fld id="{6430A583-6638-4537-B728-7592DEA3129C}" type="slidenum">
              <a:rPr lang="en-US" smtClean="0"/>
              <a:pPr/>
              <a:t>12</a:t>
            </a:fld>
            <a:endParaRPr lang="en-US"/>
          </a:p>
        </p:txBody>
      </p:sp>
    </p:spTree>
    <p:extLst>
      <p:ext uri="{BB962C8B-B14F-4D97-AF65-F5344CB8AC3E}">
        <p14:creationId xmlns:p14="http://schemas.microsoft.com/office/powerpoint/2010/main" val="243798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14</a:t>
            </a:r>
          </a:p>
          <a:p>
            <a:r>
              <a:rPr lang="en-US" dirty="0"/>
              <a:t>15,16 Benefits, Challenges</a:t>
            </a:r>
          </a:p>
        </p:txBody>
      </p:sp>
      <p:sp>
        <p:nvSpPr>
          <p:cNvPr id="4" name="Slide Number Placeholder 3"/>
          <p:cNvSpPr>
            <a:spLocks noGrp="1"/>
          </p:cNvSpPr>
          <p:nvPr>
            <p:ph type="sldNum" sz="quarter" idx="10"/>
          </p:nvPr>
        </p:nvSpPr>
        <p:spPr/>
        <p:txBody>
          <a:bodyPr/>
          <a:lstStyle/>
          <a:p>
            <a:fld id="{6430A583-6638-4537-B728-7592DEA3129C}" type="slidenum">
              <a:rPr lang="en-US" smtClean="0"/>
              <a:pPr/>
              <a:t>19</a:t>
            </a:fld>
            <a:endParaRPr lang="en-US"/>
          </a:p>
        </p:txBody>
      </p:sp>
    </p:spTree>
    <p:extLst>
      <p:ext uri="{BB962C8B-B14F-4D97-AF65-F5344CB8AC3E}">
        <p14:creationId xmlns:p14="http://schemas.microsoft.com/office/powerpoint/2010/main" val="16945280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 no images">
    <p:spTree>
      <p:nvGrpSpPr>
        <p:cNvPr id="1" name=""/>
        <p:cNvGrpSpPr/>
        <p:nvPr/>
      </p:nvGrpSpPr>
      <p:grpSpPr>
        <a:xfrm>
          <a:off x="0" y="0"/>
          <a:ext cx="0" cy="0"/>
          <a:chOff x="0" y="0"/>
          <a:chExt cx="0" cy="0"/>
        </a:xfrm>
      </p:grpSpPr>
      <p:pic>
        <p:nvPicPr>
          <p:cNvPr id="2" name="Picture 6"/>
          <p:cNvPicPr preferRelativeResize="0">
            <a:picLocks/>
          </p:cNvPicPr>
          <p:nvPr/>
        </p:nvPicPr>
        <p:blipFill rotWithShape="1">
          <a:blip r:embed="rId2">
            <a:extLst>
              <a:ext uri="{28A0092B-C50C-407E-A947-70E740481C1C}">
                <a14:useLocalDpi xmlns:a14="http://schemas.microsoft.com/office/drawing/2010/main" val="0"/>
              </a:ext>
            </a:extLst>
          </a:blip>
          <a:srcRect r="996" b="970"/>
          <a:stretch/>
        </p:blipFill>
        <p:spPr bwMode="auto">
          <a:xfrm>
            <a:off x="1" y="-4953"/>
            <a:ext cx="12192000" cy="690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Placeholder 13"/>
          <p:cNvSpPr>
            <a:spLocks noGrp="1"/>
          </p:cNvSpPr>
          <p:nvPr>
            <p:ph type="body" sz="quarter" idx="10" hasCustomPrompt="1"/>
          </p:nvPr>
        </p:nvSpPr>
        <p:spPr>
          <a:xfrm>
            <a:off x="414867" y="5300253"/>
            <a:ext cx="7397751" cy="417164"/>
          </a:xfrm>
          <a:prstGeom prst="rect">
            <a:avLst/>
          </a:prstGeom>
        </p:spPr>
        <p:txBody>
          <a:bodyPr/>
          <a:lstStyle>
            <a:lvl1pPr marL="0" indent="0">
              <a:buNone/>
              <a:defRPr sz="2200" baseline="0">
                <a:solidFill>
                  <a:schemeClr val="bg1"/>
                </a:solidFill>
                <a:latin typeface="Arial" pitchFamily="34" charset="0"/>
                <a:cs typeface="Arial" pitchFamily="34" charset="0"/>
              </a:defRPr>
            </a:lvl1pPr>
          </a:lstStyle>
          <a:p>
            <a:pPr lvl="0"/>
            <a:r>
              <a:rPr lang="en-US" dirty="0"/>
              <a:t>Presenter Name</a:t>
            </a:r>
          </a:p>
        </p:txBody>
      </p:sp>
      <p:sp>
        <p:nvSpPr>
          <p:cNvPr id="11" name="Text Placeholder 13"/>
          <p:cNvSpPr>
            <a:spLocks noGrp="1"/>
          </p:cNvSpPr>
          <p:nvPr>
            <p:ph type="body" sz="quarter" idx="12" hasCustomPrompt="1"/>
          </p:nvPr>
        </p:nvSpPr>
        <p:spPr>
          <a:xfrm>
            <a:off x="414867" y="5728919"/>
            <a:ext cx="7397751" cy="287257"/>
          </a:xfrm>
          <a:prstGeom prst="rect">
            <a:avLst/>
          </a:prstGeom>
        </p:spPr>
        <p:txBody>
          <a:bodyPr>
            <a:noAutofit/>
          </a:bodyPr>
          <a:lstStyle>
            <a:lvl1pPr marL="0" indent="0">
              <a:buNone/>
              <a:defRPr sz="1600" i="1" baseline="0">
                <a:solidFill>
                  <a:schemeClr val="bg1"/>
                </a:solidFill>
                <a:latin typeface="Arial" pitchFamily="34" charset="0"/>
                <a:cs typeface="Arial" pitchFamily="34" charset="0"/>
              </a:defRPr>
            </a:lvl1pPr>
          </a:lstStyle>
          <a:p>
            <a:pPr lvl="0"/>
            <a:r>
              <a:rPr lang="en-US" dirty="0"/>
              <a:t>Presenter Title</a:t>
            </a:r>
          </a:p>
        </p:txBody>
      </p:sp>
      <p:sp>
        <p:nvSpPr>
          <p:cNvPr id="9" name="Text Placeholder 13"/>
          <p:cNvSpPr>
            <a:spLocks noGrp="1"/>
          </p:cNvSpPr>
          <p:nvPr>
            <p:ph type="body" sz="quarter" idx="13" hasCustomPrompt="1"/>
          </p:nvPr>
        </p:nvSpPr>
        <p:spPr>
          <a:xfrm>
            <a:off x="414867" y="6359334"/>
            <a:ext cx="7397751" cy="287257"/>
          </a:xfrm>
          <a:prstGeom prst="rect">
            <a:avLst/>
          </a:prstGeom>
        </p:spPr>
        <p:txBody>
          <a:bodyPr>
            <a:normAutofit/>
          </a:bodyPr>
          <a:lstStyle>
            <a:lvl1pPr marL="0" indent="0">
              <a:buNone/>
              <a:defRPr sz="1400" i="0" baseline="0">
                <a:solidFill>
                  <a:schemeClr val="bg1"/>
                </a:solidFill>
                <a:latin typeface="Arial" pitchFamily="34" charset="0"/>
                <a:cs typeface="Arial" pitchFamily="34" charset="0"/>
              </a:defRPr>
            </a:lvl1pPr>
          </a:lstStyle>
          <a:p>
            <a:pPr lvl="0"/>
            <a:r>
              <a:rPr lang="en-US" dirty="0"/>
              <a:t>Date</a:t>
            </a:r>
          </a:p>
        </p:txBody>
      </p:sp>
      <p:sp>
        <p:nvSpPr>
          <p:cNvPr id="3" name="Rectangle 7"/>
          <p:cNvSpPr>
            <a:spLocks/>
          </p:cNvSpPr>
          <p:nvPr/>
        </p:nvSpPr>
        <p:spPr bwMode="auto">
          <a:xfrm>
            <a:off x="1" y="2252755"/>
            <a:ext cx="12192000" cy="23656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lIns="43608" tIns="21804" rIns="43608" bIns="21804" anchor="ctr"/>
          <a:lstStyle/>
          <a:p>
            <a:pPr algn="ctr" defTabSz="215900"/>
            <a:endParaRPr lang="en-US" sz="1800" dirty="0">
              <a:solidFill>
                <a:srgbClr val="FFFFFF"/>
              </a:solidFill>
              <a:latin typeface="Franklin Gothic Book" pitchFamily="34" charset="0"/>
            </a:endParaRPr>
          </a:p>
        </p:txBody>
      </p:sp>
      <p:pic>
        <p:nvPicPr>
          <p:cNvPr id="21" name="Picture 2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9760" y="4159869"/>
            <a:ext cx="1348820" cy="305693"/>
          </a:xfrm>
          <a:prstGeom prst="rect">
            <a:avLst/>
          </a:prstGeom>
        </p:spPr>
      </p:pic>
      <p:sp>
        <p:nvSpPr>
          <p:cNvPr id="12" name="Parallelogram 11"/>
          <p:cNvSpPr/>
          <p:nvPr userDrawn="1"/>
        </p:nvSpPr>
        <p:spPr bwMode="auto">
          <a:xfrm>
            <a:off x="-5355" y="2250764"/>
            <a:ext cx="8388579" cy="2367666"/>
          </a:xfrm>
          <a:custGeom>
            <a:avLst/>
            <a:gdLst>
              <a:gd name="connsiteX0" fmla="*/ 0 w 7110584"/>
              <a:gd name="connsiteY0" fmla="*/ 2367666 h 2367666"/>
              <a:gd name="connsiteX1" fmla="*/ 775198 w 7110584"/>
              <a:gd name="connsiteY1" fmla="*/ 0 h 2367666"/>
              <a:gd name="connsiteX2" fmla="*/ 7110584 w 7110584"/>
              <a:gd name="connsiteY2" fmla="*/ 0 h 2367666"/>
              <a:gd name="connsiteX3" fmla="*/ 6335386 w 7110584"/>
              <a:gd name="connsiteY3" fmla="*/ 2367666 h 2367666"/>
              <a:gd name="connsiteX4" fmla="*/ 0 w 7110584"/>
              <a:gd name="connsiteY4" fmla="*/ 2367666 h 2367666"/>
              <a:gd name="connsiteX0" fmla="*/ 0 w 7110584"/>
              <a:gd name="connsiteY0" fmla="*/ 2367666 h 2367666"/>
              <a:gd name="connsiteX1" fmla="*/ 820442 w 7110584"/>
              <a:gd name="connsiteY1" fmla="*/ 0 h 2367666"/>
              <a:gd name="connsiteX2" fmla="*/ 7110584 w 7110584"/>
              <a:gd name="connsiteY2" fmla="*/ 0 h 2367666"/>
              <a:gd name="connsiteX3" fmla="*/ 6335386 w 7110584"/>
              <a:gd name="connsiteY3" fmla="*/ 2367666 h 2367666"/>
              <a:gd name="connsiteX4" fmla="*/ 0 w 7110584"/>
              <a:gd name="connsiteY4" fmla="*/ 2367666 h 2367666"/>
              <a:gd name="connsiteX0" fmla="*/ 0 w 6291434"/>
              <a:gd name="connsiteY0" fmla="*/ 2367666 h 2367666"/>
              <a:gd name="connsiteX1" fmla="*/ 1292 w 6291434"/>
              <a:gd name="connsiteY1" fmla="*/ 0 h 2367666"/>
              <a:gd name="connsiteX2" fmla="*/ 6291434 w 6291434"/>
              <a:gd name="connsiteY2" fmla="*/ 0 h 2367666"/>
              <a:gd name="connsiteX3" fmla="*/ 5516236 w 6291434"/>
              <a:gd name="connsiteY3" fmla="*/ 2367666 h 2367666"/>
              <a:gd name="connsiteX4" fmla="*/ 0 w 6291434"/>
              <a:gd name="connsiteY4" fmla="*/ 2367666 h 236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1434" h="2367666">
                <a:moveTo>
                  <a:pt x="0" y="2367666"/>
                </a:moveTo>
                <a:cubicBezTo>
                  <a:pt x="431" y="1578444"/>
                  <a:pt x="861" y="789222"/>
                  <a:pt x="1292" y="0"/>
                </a:cubicBezTo>
                <a:lnTo>
                  <a:pt x="6291434" y="0"/>
                </a:lnTo>
                <a:lnTo>
                  <a:pt x="5516236" y="2367666"/>
                </a:lnTo>
                <a:lnTo>
                  <a:pt x="0" y="2367666"/>
                </a:lnTo>
                <a:close/>
              </a:path>
            </a:pathLst>
          </a:cu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4" name="Title 3"/>
          <p:cNvSpPr>
            <a:spLocks noGrp="1"/>
          </p:cNvSpPr>
          <p:nvPr userDrawn="1">
            <p:ph type="title"/>
          </p:nvPr>
        </p:nvSpPr>
        <p:spPr>
          <a:xfrm>
            <a:off x="414868" y="2259017"/>
            <a:ext cx="6447705" cy="2370667"/>
          </a:xfrm>
          <a:prstGeom prst="rect">
            <a:avLst/>
          </a:prstGeom>
        </p:spPr>
        <p:txBody>
          <a:bodyPr/>
          <a:lstStyle>
            <a:lvl1pPr>
              <a:lnSpc>
                <a:spcPct val="90000"/>
              </a:lnSpc>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552091284"/>
      </p:ext>
    </p:extLst>
  </p:cSld>
  <p:clrMapOvr>
    <a:masterClrMapping/>
  </p:clrMapOvr>
  <p:transition>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ima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lgn="l"/>
            <a:r>
              <a:rPr lang="en-US" dirty="0"/>
              <a:t>BRNDEXP 3.0  ©  Cerner Corporation.  All rights reserved.  </a:t>
            </a:r>
          </a:p>
          <a:p>
            <a:pPr algn="l"/>
            <a:r>
              <a:rPr lang="en-US" dirty="0"/>
              <a:t>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4" name="Slide Number Placeholder 3"/>
          <p:cNvSpPr>
            <a:spLocks noGrp="1"/>
          </p:cNvSpPr>
          <p:nvPr>
            <p:ph type="sldNum" sz="quarter" idx="11"/>
          </p:nvPr>
        </p:nvSpPr>
        <p:spPr/>
        <p:txBody>
          <a:bodyPr/>
          <a:lstStyle/>
          <a:p>
            <a:fld id="{71F8F497-5311-4FE6-8037-E08A3EC20500}" type="slidenum">
              <a:rPr lang="en-US" smtClean="0"/>
              <a:pPr/>
              <a:t>‹#›</a:t>
            </a:fld>
            <a:endParaRPr lang="en-US"/>
          </a:p>
        </p:txBody>
      </p:sp>
      <p:sp>
        <p:nvSpPr>
          <p:cNvPr id="6" name="Picture Placeholder 5"/>
          <p:cNvSpPr>
            <a:spLocks noGrp="1"/>
          </p:cNvSpPr>
          <p:nvPr>
            <p:ph type="pic" sz="quarter" idx="12"/>
          </p:nvPr>
        </p:nvSpPr>
        <p:spPr>
          <a:xfrm>
            <a:off x="414867" y="1280160"/>
            <a:ext cx="5255683" cy="2332616"/>
          </a:xfrm>
        </p:spPr>
        <p:txBody>
          <a:bodyPr/>
          <a:lstStyle>
            <a:lvl1pPr marL="0" indent="0">
              <a:buNone/>
              <a:defRPr/>
            </a:lvl1pPr>
          </a:lstStyle>
          <a:p>
            <a:r>
              <a:rPr lang="en-US"/>
              <a:t>Click icon to add picture</a:t>
            </a:r>
            <a:endParaRPr lang="en-US" dirty="0"/>
          </a:p>
        </p:txBody>
      </p:sp>
      <p:sp>
        <p:nvSpPr>
          <p:cNvPr id="9" name="Content Placeholder 8"/>
          <p:cNvSpPr>
            <a:spLocks noGrp="1"/>
          </p:cNvSpPr>
          <p:nvPr>
            <p:ph sz="quarter" idx="14"/>
          </p:nvPr>
        </p:nvSpPr>
        <p:spPr>
          <a:xfrm>
            <a:off x="5965705" y="1279526"/>
            <a:ext cx="4979991" cy="4772025"/>
          </a:xfrm>
        </p:spPr>
        <p:txBody>
          <a:bodyPr/>
          <a:lstStyle>
            <a:lvl1pPr marL="320040" indent="-320040">
              <a:defRPr sz="2400"/>
            </a:lvl1pPr>
            <a:lvl2pPr>
              <a:defRPr sz="2200"/>
            </a:lvl2pPr>
            <a:lvl3pPr>
              <a:defRPr sz="2000"/>
            </a:lvl3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Picture Placeholder 5"/>
          <p:cNvSpPr>
            <a:spLocks noGrp="1"/>
          </p:cNvSpPr>
          <p:nvPr>
            <p:ph type="pic" sz="quarter" idx="15"/>
          </p:nvPr>
        </p:nvSpPr>
        <p:spPr>
          <a:xfrm>
            <a:off x="414867" y="3718934"/>
            <a:ext cx="5255683" cy="2332616"/>
          </a:xfrm>
        </p:spPr>
        <p:txBody>
          <a:bodyPr/>
          <a:lstStyle>
            <a:lvl1pPr marL="0" indent="0">
              <a:buNone/>
              <a:defRPr/>
            </a:lvl1pPr>
          </a:lstStyle>
          <a:p>
            <a:r>
              <a:rPr lang="en-US"/>
              <a:t>Click icon to add picture</a:t>
            </a:r>
            <a:endParaRPr lang="en-US" dirty="0"/>
          </a:p>
        </p:txBody>
      </p:sp>
    </p:spTree>
    <p:extLst>
      <p:ext uri="{BB962C8B-B14F-4D97-AF65-F5344CB8AC3E}">
        <p14:creationId xmlns:p14="http://schemas.microsoft.com/office/powerpoint/2010/main" val="4086905414"/>
      </p:ext>
    </p:extLst>
  </p:cSld>
  <p:clrMapOvr>
    <a:masterClrMapping/>
  </p:clrMapOvr>
  <p:transition>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Quotation 2">
    <p:spTree>
      <p:nvGrpSpPr>
        <p:cNvPr id="1" name=""/>
        <p:cNvGrpSpPr/>
        <p:nvPr/>
      </p:nvGrpSpPr>
      <p:grpSpPr>
        <a:xfrm>
          <a:off x="0" y="0"/>
          <a:ext cx="0" cy="0"/>
          <a:chOff x="0" y="0"/>
          <a:chExt cx="0" cy="0"/>
        </a:xfrm>
      </p:grpSpPr>
      <p:pic>
        <p:nvPicPr>
          <p:cNvPr id="11" name="Picture 6"/>
          <p:cNvPicPr preferRelativeResize="0">
            <a:picLocks/>
          </p:cNvPicPr>
          <p:nvPr userDrawn="1"/>
        </p:nvPicPr>
        <p:blipFill rotWithShape="1">
          <a:blip r:embed="rId2">
            <a:extLst>
              <a:ext uri="{28A0092B-C50C-407E-A947-70E740481C1C}">
                <a14:useLocalDpi xmlns:a14="http://schemas.microsoft.com/office/drawing/2010/main" val="0"/>
              </a:ext>
            </a:extLst>
          </a:blip>
          <a:srcRect r="996" b="970"/>
          <a:stretch/>
        </p:blipFill>
        <p:spPr bwMode="auto">
          <a:xfrm>
            <a:off x="2" y="-4952"/>
            <a:ext cx="12196799" cy="690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9735892" y="2845967"/>
            <a:ext cx="1997829" cy="2041732"/>
          </a:xfrm>
          <a:prstGeom prst="rect">
            <a:avLst/>
          </a:prstGeom>
        </p:spPr>
        <p:txBody>
          <a:bodyPr/>
          <a:lstStyle/>
          <a:p>
            <a:pPr>
              <a:defRPr/>
            </a:pPr>
            <a:r>
              <a:rPr lang="en-US" sz="20000" b="0" cap="none" spc="0" dirty="0">
                <a:ln>
                  <a:noFill/>
                </a:ln>
                <a:solidFill>
                  <a:schemeClr val="accent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1">
                  <a:lumMod val="40000"/>
                  <a:lumOff val="60000"/>
                </a:schemeClr>
              </a:solidFill>
              <a:effectLst/>
              <a:latin typeface="+mn-lt"/>
              <a:ea typeface="ＭＳ Ｐゴシック" charset="0"/>
              <a:cs typeface="Franklin Gothic Book"/>
            </a:endParaRPr>
          </a:p>
        </p:txBody>
      </p:sp>
      <p:sp>
        <p:nvSpPr>
          <p:cNvPr id="6" name="TextBox 5"/>
          <p:cNvSpPr txBox="1"/>
          <p:nvPr/>
        </p:nvSpPr>
        <p:spPr>
          <a:xfrm>
            <a:off x="1113433" y="947415"/>
            <a:ext cx="1964267" cy="2142907"/>
          </a:xfrm>
          <a:prstGeom prst="rect">
            <a:avLst/>
          </a:prstGeom>
          <a:ln>
            <a:noFill/>
          </a:ln>
          <a:effectLst/>
        </p:spPr>
        <p:txBody>
          <a:bodyPr/>
          <a:lstStyle/>
          <a:p>
            <a:pPr>
              <a:defRPr/>
            </a:pPr>
            <a:r>
              <a:rPr lang="en-US" sz="20000" b="0" cap="none" spc="0" dirty="0">
                <a:ln>
                  <a:noFill/>
                </a:ln>
                <a:solidFill>
                  <a:schemeClr val="accent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1">
                  <a:lumMod val="40000"/>
                  <a:lumOff val="60000"/>
                </a:schemeClr>
              </a:solidFill>
              <a:effectLst/>
              <a:latin typeface="+mn-lt"/>
              <a:ea typeface="ＭＳ Ｐゴシック" charset="0"/>
              <a:cs typeface="Franklin Gothic Book"/>
            </a:endParaRPr>
          </a:p>
        </p:txBody>
      </p:sp>
      <p:sp>
        <p:nvSpPr>
          <p:cNvPr id="7" name="Text Placeholder 8"/>
          <p:cNvSpPr>
            <a:spLocks noGrp="1"/>
          </p:cNvSpPr>
          <p:nvPr>
            <p:ph type="body" sz="quarter" idx="10" hasCustomPrompt="1"/>
          </p:nvPr>
        </p:nvSpPr>
        <p:spPr>
          <a:xfrm>
            <a:off x="2338915" y="1969705"/>
            <a:ext cx="7514167" cy="1871662"/>
          </a:xfrm>
          <a:prstGeom prst="rect">
            <a:avLst/>
          </a:prstGeom>
        </p:spPr>
        <p:txBody>
          <a:bodyPr anchor="ctr">
            <a:normAutofit/>
          </a:bodyPr>
          <a:lstStyle>
            <a:lvl1pPr marL="0" indent="0" algn="ctr">
              <a:buNone/>
              <a:defRPr sz="2800" baseline="0">
                <a:solidFill>
                  <a:schemeClr val="bg1"/>
                </a:solidFill>
              </a:defRPr>
            </a:lvl1pPr>
          </a:lstStyle>
          <a:p>
            <a:pPr lvl="0"/>
            <a:r>
              <a:rPr lang="en-US" dirty="0"/>
              <a:t>Put your quote in here</a:t>
            </a:r>
          </a:p>
        </p:txBody>
      </p:sp>
      <p:sp>
        <p:nvSpPr>
          <p:cNvPr id="8" name="Text Placeholder 10"/>
          <p:cNvSpPr>
            <a:spLocks noGrp="1"/>
          </p:cNvSpPr>
          <p:nvPr>
            <p:ph type="body" sz="quarter" idx="11" hasCustomPrompt="1"/>
          </p:nvPr>
        </p:nvSpPr>
        <p:spPr>
          <a:xfrm>
            <a:off x="5160825" y="4419881"/>
            <a:ext cx="4692257" cy="297748"/>
          </a:xfrm>
          <a:prstGeom prst="rect">
            <a:avLst/>
          </a:prstGeom>
        </p:spPr>
        <p:txBody>
          <a:bodyPr>
            <a:noAutofit/>
          </a:bodyPr>
          <a:lstStyle>
            <a:lvl1pPr marL="0" indent="0" algn="r">
              <a:buNone/>
              <a:defRPr sz="2000" i="1">
                <a:solidFill>
                  <a:schemeClr val="bg1"/>
                </a:solidFill>
                <a:latin typeface="Arial" pitchFamily="34" charset="0"/>
                <a:cs typeface="Arial" pitchFamily="34" charset="0"/>
              </a:defRPr>
            </a:lvl1pPr>
          </a:lstStyle>
          <a:p>
            <a:pPr lvl="0"/>
            <a:r>
              <a:rPr lang="en-US" dirty="0"/>
              <a:t>Name here</a:t>
            </a:r>
          </a:p>
        </p:txBody>
      </p:sp>
      <p:sp>
        <p:nvSpPr>
          <p:cNvPr id="9" name="Text Placeholder 10"/>
          <p:cNvSpPr>
            <a:spLocks noGrp="1"/>
          </p:cNvSpPr>
          <p:nvPr>
            <p:ph type="body" sz="quarter" idx="12" hasCustomPrompt="1"/>
          </p:nvPr>
        </p:nvSpPr>
        <p:spPr>
          <a:xfrm>
            <a:off x="5170185" y="5080517"/>
            <a:ext cx="4692257" cy="297748"/>
          </a:xfrm>
          <a:prstGeom prst="rect">
            <a:avLst/>
          </a:prstGeom>
        </p:spPr>
        <p:txBody>
          <a:bodyPr anchor="ctr">
            <a:noAutofit/>
          </a:bodyPr>
          <a:lstStyle>
            <a:lvl1pPr marL="0" indent="0" algn="r">
              <a:buNone/>
              <a:defRPr lang="en-US" sz="14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a:t>Organization here</a:t>
            </a:r>
          </a:p>
        </p:txBody>
      </p:sp>
      <p:sp>
        <p:nvSpPr>
          <p:cNvPr id="10" name="Text Placeholder 10"/>
          <p:cNvSpPr>
            <a:spLocks noGrp="1"/>
          </p:cNvSpPr>
          <p:nvPr>
            <p:ph type="body" sz="quarter" idx="13" hasCustomPrompt="1"/>
          </p:nvPr>
        </p:nvSpPr>
        <p:spPr>
          <a:xfrm>
            <a:off x="5164429" y="4774552"/>
            <a:ext cx="4692257" cy="297748"/>
          </a:xfrm>
          <a:prstGeom prst="rect">
            <a:avLst/>
          </a:prstGeom>
        </p:spPr>
        <p:txBody>
          <a:bodyPr anchor="ctr">
            <a:noAutofit/>
          </a:bodyPr>
          <a:lstStyle>
            <a:lvl1pPr marL="0" indent="0" algn="r">
              <a:buNone/>
              <a:defRPr lang="en-US" sz="14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a:t>Title here</a:t>
            </a:r>
          </a:p>
        </p:txBody>
      </p:sp>
      <p:sp>
        <p:nvSpPr>
          <p:cNvPr id="5" name="Slide Number Placeholder 4"/>
          <p:cNvSpPr>
            <a:spLocks noGrp="1"/>
          </p:cNvSpPr>
          <p:nvPr>
            <p:ph type="sldNum" sz="quarter" idx="15"/>
          </p:nvPr>
        </p:nvSpPr>
        <p:spPr/>
        <p:txBody>
          <a:bodyPr/>
          <a:lstStyle>
            <a:lvl1pPr>
              <a:defRPr>
                <a:solidFill>
                  <a:schemeClr val="accent1">
                    <a:lumMod val="40000"/>
                    <a:lumOff val="60000"/>
                  </a:schemeClr>
                </a:solidFill>
              </a:defRPr>
            </a:lvl1pPr>
          </a:lstStyle>
          <a:p>
            <a:fld id="{71F8F497-5311-4FE6-8037-E08A3EC20500}" type="slidenum">
              <a:rPr lang="en-US" smtClean="0"/>
              <a:pPr/>
              <a:t>‹#›</a:t>
            </a:fld>
            <a:endParaRPr lang="en-US" dirty="0"/>
          </a:p>
        </p:txBody>
      </p:sp>
    </p:spTree>
    <p:extLst>
      <p:ext uri="{BB962C8B-B14F-4D97-AF65-F5344CB8AC3E}">
        <p14:creationId xmlns:p14="http://schemas.microsoft.com/office/powerpoint/2010/main" val="4169329082"/>
      </p:ext>
    </p:extLst>
  </p:cSld>
  <p:clrMapOvr>
    <a:masterClrMapping/>
  </p:clrMapOvr>
  <p:transition>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Quotation 3">
    <p:spTree>
      <p:nvGrpSpPr>
        <p:cNvPr id="1" name=""/>
        <p:cNvGrpSpPr/>
        <p:nvPr/>
      </p:nvGrpSpPr>
      <p:grpSpPr>
        <a:xfrm>
          <a:off x="0" y="0"/>
          <a:ext cx="0" cy="0"/>
          <a:chOff x="0" y="0"/>
          <a:chExt cx="0" cy="0"/>
        </a:xfrm>
      </p:grpSpPr>
      <p:pic>
        <p:nvPicPr>
          <p:cNvPr id="11" name="Picture 6"/>
          <p:cNvPicPr preferRelativeResize="0">
            <a:picLocks/>
          </p:cNvPicPr>
          <p:nvPr userDrawn="1"/>
        </p:nvPicPr>
        <p:blipFill rotWithShape="1">
          <a:blip r:embed="rId2">
            <a:extLst>
              <a:ext uri="{28A0092B-C50C-407E-A947-70E740481C1C}">
                <a14:useLocalDpi xmlns:a14="http://schemas.microsoft.com/office/drawing/2010/main" val="0"/>
              </a:ext>
            </a:extLst>
          </a:blip>
          <a:srcRect r="996" b="970"/>
          <a:stretch/>
        </p:blipFill>
        <p:spPr bwMode="auto">
          <a:xfrm>
            <a:off x="1" y="-4952"/>
            <a:ext cx="12192000" cy="690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Slide Number Placeholder 4"/>
          <p:cNvSpPr>
            <a:spLocks noGrp="1"/>
          </p:cNvSpPr>
          <p:nvPr>
            <p:ph type="sldNum" sz="quarter" idx="15"/>
          </p:nvPr>
        </p:nvSpPr>
        <p:spPr/>
        <p:txBody>
          <a:bodyPr/>
          <a:lstStyle>
            <a:lvl1pPr>
              <a:defRPr>
                <a:solidFill>
                  <a:schemeClr val="accent2">
                    <a:lumMod val="40000"/>
                    <a:lumOff val="60000"/>
                  </a:schemeClr>
                </a:solidFill>
              </a:defRPr>
            </a:lvl1pPr>
          </a:lstStyle>
          <a:p>
            <a:fld id="{71F8F497-5311-4FE6-8037-E08A3EC20500}" type="slidenum">
              <a:rPr lang="en-US" smtClean="0"/>
              <a:pPr/>
              <a:t>‹#›</a:t>
            </a:fld>
            <a:endParaRPr lang="en-US" dirty="0"/>
          </a:p>
        </p:txBody>
      </p:sp>
      <p:sp>
        <p:nvSpPr>
          <p:cNvPr id="19" name="TextBox 18"/>
          <p:cNvSpPr txBox="1"/>
          <p:nvPr userDrawn="1"/>
        </p:nvSpPr>
        <p:spPr>
          <a:xfrm>
            <a:off x="9735892" y="2845967"/>
            <a:ext cx="1997829" cy="2041732"/>
          </a:xfrm>
          <a:prstGeom prst="rect">
            <a:avLst/>
          </a:prstGeom>
        </p:spPr>
        <p:txBody>
          <a:bodyPr/>
          <a:lstStyle/>
          <a:p>
            <a:pPr>
              <a:defRPr/>
            </a:pPr>
            <a:r>
              <a:rPr lang="en-US" sz="20000" b="0" cap="none" spc="0" dirty="0">
                <a:ln>
                  <a:noFill/>
                </a:ln>
                <a:solidFill>
                  <a:schemeClr val="accent2">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2">
                  <a:lumMod val="40000"/>
                  <a:lumOff val="60000"/>
                </a:schemeClr>
              </a:solidFill>
              <a:effectLst/>
              <a:latin typeface="+mn-lt"/>
              <a:ea typeface="ＭＳ Ｐゴシック" charset="0"/>
              <a:cs typeface="Franklin Gothic Book"/>
            </a:endParaRPr>
          </a:p>
        </p:txBody>
      </p:sp>
      <p:sp>
        <p:nvSpPr>
          <p:cNvPr id="20" name="TextBox 19"/>
          <p:cNvSpPr txBox="1"/>
          <p:nvPr userDrawn="1"/>
        </p:nvSpPr>
        <p:spPr>
          <a:xfrm>
            <a:off x="1113433" y="947415"/>
            <a:ext cx="1964267" cy="2142907"/>
          </a:xfrm>
          <a:prstGeom prst="rect">
            <a:avLst/>
          </a:prstGeom>
          <a:ln>
            <a:noFill/>
          </a:ln>
          <a:effectLst/>
        </p:spPr>
        <p:txBody>
          <a:bodyPr/>
          <a:lstStyle/>
          <a:p>
            <a:pPr>
              <a:defRPr/>
            </a:pPr>
            <a:r>
              <a:rPr lang="en-US" sz="20000" b="0" cap="none" spc="0" dirty="0">
                <a:ln>
                  <a:noFill/>
                </a:ln>
                <a:solidFill>
                  <a:schemeClr val="accent2">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accent2">
                  <a:lumMod val="40000"/>
                  <a:lumOff val="60000"/>
                </a:schemeClr>
              </a:solidFill>
              <a:effectLst/>
              <a:latin typeface="+mn-lt"/>
              <a:ea typeface="ＭＳ Ｐゴシック" charset="0"/>
              <a:cs typeface="Franklin Gothic Book"/>
            </a:endParaRPr>
          </a:p>
        </p:txBody>
      </p:sp>
      <p:sp>
        <p:nvSpPr>
          <p:cNvPr id="21" name="Text Placeholder 8"/>
          <p:cNvSpPr>
            <a:spLocks noGrp="1"/>
          </p:cNvSpPr>
          <p:nvPr>
            <p:ph type="body" sz="quarter" idx="10" hasCustomPrompt="1"/>
          </p:nvPr>
        </p:nvSpPr>
        <p:spPr>
          <a:xfrm>
            <a:off x="2338915" y="1969705"/>
            <a:ext cx="7514167" cy="1871662"/>
          </a:xfrm>
          <a:prstGeom prst="rect">
            <a:avLst/>
          </a:prstGeom>
        </p:spPr>
        <p:txBody>
          <a:bodyPr anchor="ctr">
            <a:normAutofit/>
          </a:bodyPr>
          <a:lstStyle>
            <a:lvl1pPr marL="0" indent="0" algn="ctr">
              <a:buNone/>
              <a:defRPr sz="2800" baseline="0">
                <a:solidFill>
                  <a:schemeClr val="bg1"/>
                </a:solidFill>
              </a:defRPr>
            </a:lvl1pPr>
          </a:lstStyle>
          <a:p>
            <a:pPr lvl="0"/>
            <a:r>
              <a:rPr lang="en-US" dirty="0"/>
              <a:t>Put your quote in here</a:t>
            </a:r>
          </a:p>
        </p:txBody>
      </p:sp>
      <p:sp>
        <p:nvSpPr>
          <p:cNvPr id="22" name="Text Placeholder 10"/>
          <p:cNvSpPr>
            <a:spLocks noGrp="1"/>
          </p:cNvSpPr>
          <p:nvPr>
            <p:ph type="body" sz="quarter" idx="11" hasCustomPrompt="1"/>
          </p:nvPr>
        </p:nvSpPr>
        <p:spPr>
          <a:xfrm>
            <a:off x="5160825" y="4419881"/>
            <a:ext cx="4692257" cy="297748"/>
          </a:xfrm>
          <a:prstGeom prst="rect">
            <a:avLst/>
          </a:prstGeom>
        </p:spPr>
        <p:txBody>
          <a:bodyPr>
            <a:noAutofit/>
          </a:bodyPr>
          <a:lstStyle>
            <a:lvl1pPr marL="0" indent="0" algn="r">
              <a:buNone/>
              <a:defRPr sz="2000" i="1">
                <a:solidFill>
                  <a:schemeClr val="bg1"/>
                </a:solidFill>
                <a:latin typeface="Arial" pitchFamily="34" charset="0"/>
                <a:cs typeface="Arial" pitchFamily="34" charset="0"/>
              </a:defRPr>
            </a:lvl1pPr>
          </a:lstStyle>
          <a:p>
            <a:pPr lvl="0"/>
            <a:r>
              <a:rPr lang="en-US" dirty="0"/>
              <a:t>Name here</a:t>
            </a:r>
          </a:p>
        </p:txBody>
      </p:sp>
      <p:sp>
        <p:nvSpPr>
          <p:cNvPr id="23" name="Text Placeholder 10"/>
          <p:cNvSpPr>
            <a:spLocks noGrp="1"/>
          </p:cNvSpPr>
          <p:nvPr>
            <p:ph type="body" sz="quarter" idx="12" hasCustomPrompt="1"/>
          </p:nvPr>
        </p:nvSpPr>
        <p:spPr>
          <a:xfrm>
            <a:off x="5170185" y="5080517"/>
            <a:ext cx="4692257" cy="297748"/>
          </a:xfrm>
          <a:prstGeom prst="rect">
            <a:avLst/>
          </a:prstGeom>
        </p:spPr>
        <p:txBody>
          <a:bodyPr anchor="ctr">
            <a:noAutofit/>
          </a:bodyPr>
          <a:lstStyle>
            <a:lvl1pPr marL="0" indent="0" algn="r">
              <a:buNone/>
              <a:defRPr lang="en-US" sz="14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a:t>Organization here</a:t>
            </a:r>
          </a:p>
        </p:txBody>
      </p:sp>
      <p:sp>
        <p:nvSpPr>
          <p:cNvPr id="24" name="Text Placeholder 10"/>
          <p:cNvSpPr>
            <a:spLocks noGrp="1"/>
          </p:cNvSpPr>
          <p:nvPr>
            <p:ph type="body" sz="quarter" idx="13" hasCustomPrompt="1"/>
          </p:nvPr>
        </p:nvSpPr>
        <p:spPr>
          <a:xfrm>
            <a:off x="5164429" y="4774552"/>
            <a:ext cx="4692257" cy="297748"/>
          </a:xfrm>
          <a:prstGeom prst="rect">
            <a:avLst/>
          </a:prstGeom>
        </p:spPr>
        <p:txBody>
          <a:bodyPr anchor="ctr">
            <a:noAutofit/>
          </a:bodyPr>
          <a:lstStyle>
            <a:lvl1pPr marL="0" indent="0" algn="r">
              <a:buNone/>
              <a:defRPr lang="en-US" sz="1400" i="1" baseline="0" dirty="0">
                <a:solidFill>
                  <a:schemeClr val="bg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a:t>Title here</a:t>
            </a:r>
          </a:p>
        </p:txBody>
      </p:sp>
    </p:spTree>
    <p:extLst>
      <p:ext uri="{BB962C8B-B14F-4D97-AF65-F5344CB8AC3E}">
        <p14:creationId xmlns:p14="http://schemas.microsoft.com/office/powerpoint/2010/main" val="1336875726"/>
      </p:ext>
    </p:extLst>
  </p:cSld>
  <p:clrMapOvr>
    <a:masterClrMapping/>
  </p:clrMapOvr>
  <p:transition>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Quotation ">
    <p:spTree>
      <p:nvGrpSpPr>
        <p:cNvPr id="1" name=""/>
        <p:cNvGrpSpPr/>
        <p:nvPr/>
      </p:nvGrpSpPr>
      <p:grpSpPr>
        <a:xfrm>
          <a:off x="0" y="0"/>
          <a:ext cx="0" cy="0"/>
          <a:chOff x="0" y="0"/>
          <a:chExt cx="0" cy="0"/>
        </a:xfrm>
      </p:grpSpPr>
      <p:grpSp>
        <p:nvGrpSpPr>
          <p:cNvPr id="3" name="Group 14"/>
          <p:cNvGrpSpPr>
            <a:grpSpLocks/>
          </p:cNvGrpSpPr>
          <p:nvPr/>
        </p:nvGrpSpPr>
        <p:grpSpPr bwMode="auto">
          <a:xfrm>
            <a:off x="0" y="4343401"/>
            <a:ext cx="7012517" cy="2087563"/>
            <a:chOff x="-422728" y="4800600"/>
            <a:chExt cx="5805606" cy="1695965"/>
          </a:xfrm>
        </p:grpSpPr>
        <p:pic>
          <p:nvPicPr>
            <p:cNvPr id="4" name="Picture 15" descr="angle_bar.png"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22728" y="4800600"/>
              <a:ext cx="5796910" cy="169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6" descr="angle_bar.png"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414032" y="4801990"/>
              <a:ext cx="5796910" cy="169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8" name="Slide Number Placeholder 7"/>
          <p:cNvSpPr>
            <a:spLocks noGrp="1"/>
          </p:cNvSpPr>
          <p:nvPr>
            <p:ph type="sldNum" sz="quarter" idx="15"/>
          </p:nvPr>
        </p:nvSpPr>
        <p:spPr/>
        <p:txBody>
          <a:bodyPr/>
          <a:lstStyle/>
          <a:p>
            <a:fld id="{71F8F497-5311-4FE6-8037-E08A3EC20500}" type="slidenum">
              <a:rPr lang="en-US" smtClean="0"/>
              <a:pPr/>
              <a:t>‹#›</a:t>
            </a:fld>
            <a:endParaRPr lang="en-US"/>
          </a:p>
        </p:txBody>
      </p:sp>
      <p:sp>
        <p:nvSpPr>
          <p:cNvPr id="14" name="TextBox 13"/>
          <p:cNvSpPr txBox="1"/>
          <p:nvPr userDrawn="1"/>
        </p:nvSpPr>
        <p:spPr>
          <a:xfrm>
            <a:off x="9735892" y="2845967"/>
            <a:ext cx="1997829" cy="2041732"/>
          </a:xfrm>
          <a:prstGeom prst="rect">
            <a:avLst/>
          </a:prstGeom>
        </p:spPr>
        <p:txBody>
          <a:bodyPr/>
          <a:lstStyle/>
          <a:p>
            <a:pPr>
              <a:defRPr/>
            </a:pPr>
            <a:r>
              <a:rPr lang="en-US" sz="20000" b="0" cap="none" spc="0" dirty="0">
                <a:ln>
                  <a:noFill/>
                </a:ln>
                <a:solidFill>
                  <a:schemeClr val="tx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tx1">
                  <a:lumMod val="40000"/>
                  <a:lumOff val="60000"/>
                </a:schemeClr>
              </a:solidFill>
              <a:effectLst/>
              <a:latin typeface="+mn-lt"/>
              <a:ea typeface="ＭＳ Ｐゴシック" charset="0"/>
              <a:cs typeface="Franklin Gothic Book"/>
            </a:endParaRPr>
          </a:p>
        </p:txBody>
      </p:sp>
      <p:sp>
        <p:nvSpPr>
          <p:cNvPr id="15" name="TextBox 14"/>
          <p:cNvSpPr txBox="1"/>
          <p:nvPr userDrawn="1"/>
        </p:nvSpPr>
        <p:spPr>
          <a:xfrm>
            <a:off x="1113433" y="947415"/>
            <a:ext cx="1964267" cy="2142907"/>
          </a:xfrm>
          <a:prstGeom prst="rect">
            <a:avLst/>
          </a:prstGeom>
          <a:ln>
            <a:noFill/>
          </a:ln>
          <a:effectLst/>
        </p:spPr>
        <p:txBody>
          <a:bodyPr/>
          <a:lstStyle/>
          <a:p>
            <a:pPr>
              <a:defRPr/>
            </a:pPr>
            <a:r>
              <a:rPr lang="en-US" sz="20000" b="0" cap="none" spc="0" dirty="0">
                <a:ln>
                  <a:noFill/>
                </a:ln>
                <a:solidFill>
                  <a:schemeClr val="tx1">
                    <a:lumMod val="40000"/>
                    <a:lumOff val="60000"/>
                  </a:schemeClr>
                </a:solidFill>
                <a:effectLst/>
                <a:latin typeface="+mn-lt"/>
                <a:ea typeface="ＭＳ Ｐゴシック" charset="0"/>
                <a:cs typeface="ＭＳ Ｐゴシック" charset="0"/>
              </a:rPr>
              <a:t>“</a:t>
            </a:r>
            <a:endParaRPr lang="en-US" sz="20000" b="0" cap="none" spc="0" dirty="0">
              <a:ln>
                <a:noFill/>
              </a:ln>
              <a:solidFill>
                <a:schemeClr val="tx1">
                  <a:lumMod val="40000"/>
                  <a:lumOff val="60000"/>
                </a:schemeClr>
              </a:solidFill>
              <a:effectLst/>
              <a:latin typeface="+mn-lt"/>
              <a:ea typeface="ＭＳ Ｐゴシック" charset="0"/>
              <a:cs typeface="Franklin Gothic Book"/>
            </a:endParaRPr>
          </a:p>
        </p:txBody>
      </p:sp>
      <p:sp>
        <p:nvSpPr>
          <p:cNvPr id="16" name="Text Placeholder 8"/>
          <p:cNvSpPr>
            <a:spLocks noGrp="1"/>
          </p:cNvSpPr>
          <p:nvPr>
            <p:ph type="body" sz="quarter" idx="10" hasCustomPrompt="1"/>
          </p:nvPr>
        </p:nvSpPr>
        <p:spPr>
          <a:xfrm>
            <a:off x="2338915" y="1969705"/>
            <a:ext cx="7514167" cy="1871662"/>
          </a:xfrm>
          <a:prstGeom prst="rect">
            <a:avLst/>
          </a:prstGeom>
        </p:spPr>
        <p:txBody>
          <a:bodyPr anchor="ctr">
            <a:normAutofit/>
          </a:bodyPr>
          <a:lstStyle>
            <a:lvl1pPr marL="0" indent="0" algn="ctr">
              <a:buNone/>
              <a:defRPr sz="2800" baseline="0">
                <a:solidFill>
                  <a:schemeClr val="tx1"/>
                </a:solidFill>
              </a:defRPr>
            </a:lvl1pPr>
          </a:lstStyle>
          <a:p>
            <a:pPr lvl="0"/>
            <a:r>
              <a:rPr lang="en-US" dirty="0"/>
              <a:t>Put your quote in here</a:t>
            </a:r>
          </a:p>
        </p:txBody>
      </p:sp>
      <p:sp>
        <p:nvSpPr>
          <p:cNvPr id="17" name="Text Placeholder 10"/>
          <p:cNvSpPr>
            <a:spLocks noGrp="1"/>
          </p:cNvSpPr>
          <p:nvPr>
            <p:ph type="body" sz="quarter" idx="11" hasCustomPrompt="1"/>
          </p:nvPr>
        </p:nvSpPr>
        <p:spPr>
          <a:xfrm>
            <a:off x="5160825" y="4419881"/>
            <a:ext cx="4692257" cy="297748"/>
          </a:xfrm>
          <a:prstGeom prst="rect">
            <a:avLst/>
          </a:prstGeom>
        </p:spPr>
        <p:txBody>
          <a:bodyPr>
            <a:noAutofit/>
          </a:bodyPr>
          <a:lstStyle>
            <a:lvl1pPr marL="0" indent="0" algn="r">
              <a:buNone/>
              <a:defRPr sz="2000" i="1">
                <a:solidFill>
                  <a:schemeClr val="tx1"/>
                </a:solidFill>
                <a:latin typeface="Arial" pitchFamily="34" charset="0"/>
                <a:cs typeface="Arial" pitchFamily="34" charset="0"/>
              </a:defRPr>
            </a:lvl1pPr>
          </a:lstStyle>
          <a:p>
            <a:pPr lvl="0"/>
            <a:r>
              <a:rPr lang="en-US" dirty="0"/>
              <a:t>Name here</a:t>
            </a:r>
          </a:p>
        </p:txBody>
      </p:sp>
      <p:sp>
        <p:nvSpPr>
          <p:cNvPr id="18" name="Text Placeholder 10"/>
          <p:cNvSpPr>
            <a:spLocks noGrp="1"/>
          </p:cNvSpPr>
          <p:nvPr>
            <p:ph type="body" sz="quarter" idx="12" hasCustomPrompt="1"/>
          </p:nvPr>
        </p:nvSpPr>
        <p:spPr>
          <a:xfrm>
            <a:off x="5170185" y="5080517"/>
            <a:ext cx="4692257" cy="297748"/>
          </a:xfrm>
          <a:prstGeom prst="rect">
            <a:avLst/>
          </a:prstGeom>
        </p:spPr>
        <p:txBody>
          <a:bodyPr anchor="ctr">
            <a:noAutofit/>
          </a:bodyPr>
          <a:lstStyle>
            <a:lvl1pPr marL="0" indent="0" algn="r">
              <a:buNone/>
              <a:defRPr lang="en-US" sz="1400" i="1" baseline="0" dirty="0">
                <a:solidFill>
                  <a:schemeClr val="tx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a:t>Organization here</a:t>
            </a:r>
          </a:p>
        </p:txBody>
      </p:sp>
      <p:sp>
        <p:nvSpPr>
          <p:cNvPr id="19" name="Text Placeholder 10"/>
          <p:cNvSpPr>
            <a:spLocks noGrp="1"/>
          </p:cNvSpPr>
          <p:nvPr>
            <p:ph type="body" sz="quarter" idx="13" hasCustomPrompt="1"/>
          </p:nvPr>
        </p:nvSpPr>
        <p:spPr>
          <a:xfrm>
            <a:off x="5164429" y="4774552"/>
            <a:ext cx="4692257" cy="297748"/>
          </a:xfrm>
          <a:prstGeom prst="rect">
            <a:avLst/>
          </a:prstGeom>
        </p:spPr>
        <p:txBody>
          <a:bodyPr anchor="ctr">
            <a:noAutofit/>
          </a:bodyPr>
          <a:lstStyle>
            <a:lvl1pPr marL="0" indent="0" algn="r">
              <a:buNone/>
              <a:defRPr lang="en-US" sz="1400" i="1" baseline="0" dirty="0">
                <a:solidFill>
                  <a:schemeClr val="tx1"/>
                </a:solidFill>
                <a:latin typeface="Arial" pitchFamily="34" charset="0"/>
                <a:ea typeface="ＭＳ Ｐゴシック" pitchFamily="-112" charset="-128"/>
                <a:cs typeface="Arial" pitchFamily="34" charset="0"/>
              </a:defRPr>
            </a:lvl1pPr>
          </a:lstStyle>
          <a:p>
            <a:pPr marL="0" marR="0" lvl="0" indent="0" algn="r" defTabSz="914400" rtl="0" eaLnBrk="1" fontAlgn="base" latinLnBrk="0" hangingPunct="1">
              <a:lnSpc>
                <a:spcPct val="80000"/>
              </a:lnSpc>
              <a:spcBef>
                <a:spcPts val="1400"/>
              </a:spcBef>
              <a:spcAft>
                <a:spcPct val="0"/>
              </a:spcAft>
              <a:buClr>
                <a:srgbClr val="3294D3"/>
              </a:buClr>
              <a:buSzPct val="130000"/>
              <a:buFont typeface="Wingdings" pitchFamily="2" charset="2"/>
              <a:buNone/>
              <a:tabLst/>
            </a:pPr>
            <a:r>
              <a:rPr lang="en-US" dirty="0"/>
              <a:t>Title here</a:t>
            </a:r>
          </a:p>
        </p:txBody>
      </p:sp>
    </p:spTree>
    <p:extLst>
      <p:ext uri="{BB962C8B-B14F-4D97-AF65-F5344CB8AC3E}">
        <p14:creationId xmlns:p14="http://schemas.microsoft.com/office/powerpoint/2010/main" val="3505784299"/>
      </p:ext>
    </p:extLst>
  </p:cSld>
  <p:clrMapOvr>
    <a:masterClrMapping/>
  </p:clrMapOvr>
  <p:transition>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lgn="l">
              <a:defRPr lang="en-US" dirty="0" smtClean="0"/>
            </a:lvl1pPr>
          </a:lstStyle>
          <a:p>
            <a:r>
              <a:rPr lang="en-US" dirty="0"/>
              <a:t>BRNDEXP 3.0  ©  Cerner Corporation.  All rights reserved.  </a:t>
            </a:r>
          </a:p>
          <a:p>
            <a:r>
              <a:rPr lang="en-US" dirty="0"/>
              <a:t>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4" name="Slide Number Placeholder 3"/>
          <p:cNvSpPr>
            <a:spLocks noGrp="1"/>
          </p:cNvSpPr>
          <p:nvPr>
            <p:ph type="sldNum" sz="quarter" idx="11"/>
          </p:nvPr>
        </p:nvSpPr>
        <p:spPr/>
        <p:txBody>
          <a:bodyPr/>
          <a:lstStyle/>
          <a:p>
            <a:fld id="{71F8F497-5311-4FE6-8037-E08A3EC20500}" type="slidenum">
              <a:rPr lang="en-US" smtClean="0"/>
              <a:pPr/>
              <a:t>‹#›</a:t>
            </a:fld>
            <a:endParaRPr lang="en-US"/>
          </a:p>
        </p:txBody>
      </p:sp>
    </p:spTree>
    <p:extLst>
      <p:ext uri="{BB962C8B-B14F-4D97-AF65-F5344CB8AC3E}">
        <p14:creationId xmlns:p14="http://schemas.microsoft.com/office/powerpoint/2010/main" val="1577717694"/>
      </p:ext>
    </p:extLst>
  </p:cSld>
  <p:clrMapOvr>
    <a:masterClrMapping/>
  </p:clrMapOvr>
  <p:transition>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776DE3D-D4C7-4701-9BD6-E73C869388F0}" type="datetimeFigureOut">
              <a:rPr lang="en-US" smtClean="0"/>
              <a:pPr/>
              <a:t>31-Oct-18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E1D990E-75A0-4B3D-9AAA-FAA266E92795}" type="slidenum">
              <a:rPr lang="en-US" smtClean="0"/>
              <a:pPr/>
              <a:t>‹#›</a:t>
            </a:fld>
            <a:endParaRPr lang="en-US"/>
          </a:p>
        </p:txBody>
      </p:sp>
    </p:spTree>
    <p:extLst>
      <p:ext uri="{BB962C8B-B14F-4D97-AF65-F5344CB8AC3E}">
        <p14:creationId xmlns:p14="http://schemas.microsoft.com/office/powerpoint/2010/main" val="937962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one image">
    <p:spTree>
      <p:nvGrpSpPr>
        <p:cNvPr id="1" name=""/>
        <p:cNvGrpSpPr/>
        <p:nvPr/>
      </p:nvGrpSpPr>
      <p:grpSpPr>
        <a:xfrm>
          <a:off x="0" y="0"/>
          <a:ext cx="0" cy="0"/>
          <a:chOff x="0" y="0"/>
          <a:chExt cx="0" cy="0"/>
        </a:xfrm>
      </p:grpSpPr>
      <p:grpSp>
        <p:nvGrpSpPr>
          <p:cNvPr id="4" name="Group 3"/>
          <p:cNvGrpSpPr/>
          <p:nvPr userDrawn="1"/>
        </p:nvGrpSpPr>
        <p:grpSpPr>
          <a:xfrm>
            <a:off x="-12699" y="1426873"/>
            <a:ext cx="12204699" cy="3070517"/>
            <a:chOff x="-9524" y="1426872"/>
            <a:chExt cx="9153524" cy="3070517"/>
          </a:xfrm>
        </p:grpSpPr>
        <p:pic>
          <p:nvPicPr>
            <p:cNvPr id="2" name="Picture 1" descr="FAN901690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041711" y="1466071"/>
              <a:ext cx="4102289" cy="2734859"/>
            </a:xfrm>
            <a:prstGeom prst="rect">
              <a:avLst/>
            </a:prstGeom>
          </p:spPr>
        </p:pic>
        <p:grpSp>
          <p:nvGrpSpPr>
            <p:cNvPr id="10" name="Group 9"/>
            <p:cNvGrpSpPr/>
            <p:nvPr userDrawn="1"/>
          </p:nvGrpSpPr>
          <p:grpSpPr>
            <a:xfrm>
              <a:off x="-8597" y="1426872"/>
              <a:ext cx="6234000" cy="2853743"/>
              <a:chOff x="-8597" y="1426872"/>
              <a:chExt cx="6234000" cy="2853743"/>
            </a:xfrm>
          </p:grpSpPr>
          <p:sp>
            <p:nvSpPr>
              <p:cNvPr id="23" name="Parallelogram 22"/>
              <p:cNvSpPr/>
              <p:nvPr userDrawn="1"/>
            </p:nvSpPr>
            <p:spPr bwMode="auto">
              <a:xfrm>
                <a:off x="-8597" y="1426872"/>
                <a:ext cx="6234000" cy="2853743"/>
              </a:xfrm>
              <a:custGeom>
                <a:avLst/>
                <a:gdLst>
                  <a:gd name="connsiteX0" fmla="*/ 0 w 7305563"/>
                  <a:gd name="connsiteY0" fmla="*/ 2853743 h 2853743"/>
                  <a:gd name="connsiteX1" fmla="*/ 934344 w 7305563"/>
                  <a:gd name="connsiteY1" fmla="*/ 0 h 2853743"/>
                  <a:gd name="connsiteX2" fmla="*/ 7305563 w 7305563"/>
                  <a:gd name="connsiteY2" fmla="*/ 0 h 2853743"/>
                  <a:gd name="connsiteX3" fmla="*/ 6371219 w 7305563"/>
                  <a:gd name="connsiteY3" fmla="*/ 2853743 h 2853743"/>
                  <a:gd name="connsiteX4" fmla="*/ 0 w 7305563"/>
                  <a:gd name="connsiteY4" fmla="*/ 2853743 h 2853743"/>
                  <a:gd name="connsiteX0" fmla="*/ 137219 w 6371219"/>
                  <a:gd name="connsiteY0" fmla="*/ 2853743 h 2853743"/>
                  <a:gd name="connsiteX1" fmla="*/ 0 w 6371219"/>
                  <a:gd name="connsiteY1" fmla="*/ 0 h 2853743"/>
                  <a:gd name="connsiteX2" fmla="*/ 6371219 w 6371219"/>
                  <a:gd name="connsiteY2" fmla="*/ 0 h 2853743"/>
                  <a:gd name="connsiteX3" fmla="*/ 5436875 w 6371219"/>
                  <a:gd name="connsiteY3" fmla="*/ 2853743 h 2853743"/>
                  <a:gd name="connsiteX4" fmla="*/ 137219 w 6371219"/>
                  <a:gd name="connsiteY4" fmla="*/ 2853743 h 2853743"/>
                  <a:gd name="connsiteX0" fmla="*/ 0 w 6234000"/>
                  <a:gd name="connsiteY0" fmla="*/ 2853743 h 2853743"/>
                  <a:gd name="connsiteX1" fmla="*/ 3275 w 6234000"/>
                  <a:gd name="connsiteY1" fmla="*/ 0 h 2853743"/>
                  <a:gd name="connsiteX2" fmla="*/ 6234000 w 6234000"/>
                  <a:gd name="connsiteY2" fmla="*/ 0 h 2853743"/>
                  <a:gd name="connsiteX3" fmla="*/ 5299656 w 6234000"/>
                  <a:gd name="connsiteY3" fmla="*/ 2853743 h 2853743"/>
                  <a:gd name="connsiteX4" fmla="*/ 0 w 6234000"/>
                  <a:gd name="connsiteY4" fmla="*/ 2853743 h 2853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4000" h="2853743">
                    <a:moveTo>
                      <a:pt x="0" y="2853743"/>
                    </a:moveTo>
                    <a:cubicBezTo>
                      <a:pt x="1092" y="1902495"/>
                      <a:pt x="2183" y="951248"/>
                      <a:pt x="3275" y="0"/>
                    </a:cubicBezTo>
                    <a:lnTo>
                      <a:pt x="6234000" y="0"/>
                    </a:lnTo>
                    <a:lnTo>
                      <a:pt x="5299656" y="2853743"/>
                    </a:lnTo>
                    <a:lnTo>
                      <a:pt x="0" y="2853743"/>
                    </a:lnTo>
                    <a:close/>
                  </a:path>
                </a:pathLst>
              </a:custGeom>
              <a:solidFill>
                <a:schemeClr val="bg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lang="en-US" sz="3600"/>
              </a:p>
            </p:txBody>
          </p:sp>
          <p:sp>
            <p:nvSpPr>
              <p:cNvPr id="22" name="Parallelogram 21"/>
              <p:cNvSpPr/>
              <p:nvPr userDrawn="1"/>
            </p:nvSpPr>
            <p:spPr bwMode="auto">
              <a:xfrm>
                <a:off x="-7316" y="1469926"/>
                <a:ext cx="6052516" cy="2724249"/>
              </a:xfrm>
              <a:custGeom>
                <a:avLst/>
                <a:gdLst>
                  <a:gd name="connsiteX0" fmla="*/ 0 w 6974060"/>
                  <a:gd name="connsiteY0" fmla="*/ 2724249 h 2724249"/>
                  <a:gd name="connsiteX1" fmla="*/ 891946 w 6974060"/>
                  <a:gd name="connsiteY1" fmla="*/ 0 h 2724249"/>
                  <a:gd name="connsiteX2" fmla="*/ 6974060 w 6974060"/>
                  <a:gd name="connsiteY2" fmla="*/ 0 h 2724249"/>
                  <a:gd name="connsiteX3" fmla="*/ 6082114 w 6974060"/>
                  <a:gd name="connsiteY3" fmla="*/ 2724249 h 2724249"/>
                  <a:gd name="connsiteX4" fmla="*/ 0 w 6974060"/>
                  <a:gd name="connsiteY4" fmla="*/ 2724249 h 2724249"/>
                  <a:gd name="connsiteX0" fmla="*/ 0 w 6974060"/>
                  <a:gd name="connsiteY0" fmla="*/ 2724249 h 2724249"/>
                  <a:gd name="connsiteX1" fmla="*/ 922902 w 6974060"/>
                  <a:gd name="connsiteY1" fmla="*/ 0 h 2724249"/>
                  <a:gd name="connsiteX2" fmla="*/ 6974060 w 6974060"/>
                  <a:gd name="connsiteY2" fmla="*/ 0 h 2724249"/>
                  <a:gd name="connsiteX3" fmla="*/ 6082114 w 6974060"/>
                  <a:gd name="connsiteY3" fmla="*/ 2724249 h 2724249"/>
                  <a:gd name="connsiteX4" fmla="*/ 0 w 6974060"/>
                  <a:gd name="connsiteY4" fmla="*/ 2724249 h 2724249"/>
                  <a:gd name="connsiteX0" fmla="*/ 0 w 6052516"/>
                  <a:gd name="connsiteY0" fmla="*/ 2724249 h 2724249"/>
                  <a:gd name="connsiteX1" fmla="*/ 1358 w 6052516"/>
                  <a:gd name="connsiteY1" fmla="*/ 0 h 2724249"/>
                  <a:gd name="connsiteX2" fmla="*/ 6052516 w 6052516"/>
                  <a:gd name="connsiteY2" fmla="*/ 0 h 2724249"/>
                  <a:gd name="connsiteX3" fmla="*/ 5160570 w 6052516"/>
                  <a:gd name="connsiteY3" fmla="*/ 2724249 h 2724249"/>
                  <a:gd name="connsiteX4" fmla="*/ 0 w 6052516"/>
                  <a:gd name="connsiteY4" fmla="*/ 2724249 h 27242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2516" h="2724249">
                    <a:moveTo>
                      <a:pt x="0" y="2724249"/>
                    </a:moveTo>
                    <a:cubicBezTo>
                      <a:pt x="453" y="1816166"/>
                      <a:pt x="905" y="908083"/>
                      <a:pt x="1358" y="0"/>
                    </a:cubicBezTo>
                    <a:lnTo>
                      <a:pt x="6052516" y="0"/>
                    </a:lnTo>
                    <a:lnTo>
                      <a:pt x="5160570" y="2724249"/>
                    </a:lnTo>
                    <a:lnTo>
                      <a:pt x="0" y="2724249"/>
                    </a:lnTo>
                    <a:close/>
                  </a:path>
                </a:pathLst>
              </a:custGeom>
              <a:solidFill>
                <a:srgbClr val="0D94D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grpSp>
        <p:sp>
          <p:nvSpPr>
            <p:cNvPr id="25" name="Parallelogram 24"/>
            <p:cNvSpPr/>
            <p:nvPr userDrawn="1"/>
          </p:nvSpPr>
          <p:spPr bwMode="auto">
            <a:xfrm>
              <a:off x="-9524" y="3808793"/>
              <a:ext cx="4579143" cy="688596"/>
            </a:xfrm>
            <a:custGeom>
              <a:avLst/>
              <a:gdLst>
                <a:gd name="connsiteX0" fmla="*/ 0 w 4800600"/>
                <a:gd name="connsiteY0" fmla="*/ 688596 h 688596"/>
                <a:gd name="connsiteX1" fmla="*/ 225453 w 4800600"/>
                <a:gd name="connsiteY1" fmla="*/ 0 h 688596"/>
                <a:gd name="connsiteX2" fmla="*/ 4800600 w 4800600"/>
                <a:gd name="connsiteY2" fmla="*/ 0 h 688596"/>
                <a:gd name="connsiteX3" fmla="*/ 4575147 w 4800600"/>
                <a:gd name="connsiteY3" fmla="*/ 688596 h 688596"/>
                <a:gd name="connsiteX4" fmla="*/ 0 w 4800600"/>
                <a:gd name="connsiteY4" fmla="*/ 688596 h 688596"/>
                <a:gd name="connsiteX0" fmla="*/ 0 w 4583906"/>
                <a:gd name="connsiteY0" fmla="*/ 688596 h 688596"/>
                <a:gd name="connsiteX1" fmla="*/ 8759 w 4583906"/>
                <a:gd name="connsiteY1" fmla="*/ 0 h 688596"/>
                <a:gd name="connsiteX2" fmla="*/ 4583906 w 4583906"/>
                <a:gd name="connsiteY2" fmla="*/ 0 h 688596"/>
                <a:gd name="connsiteX3" fmla="*/ 4358453 w 4583906"/>
                <a:gd name="connsiteY3" fmla="*/ 688596 h 688596"/>
                <a:gd name="connsiteX4" fmla="*/ 0 w 4583906"/>
                <a:gd name="connsiteY4" fmla="*/ 688596 h 688596"/>
                <a:gd name="connsiteX0" fmla="*/ 0 w 4579143"/>
                <a:gd name="connsiteY0" fmla="*/ 688596 h 688596"/>
                <a:gd name="connsiteX1" fmla="*/ 3996 w 4579143"/>
                <a:gd name="connsiteY1" fmla="*/ 0 h 688596"/>
                <a:gd name="connsiteX2" fmla="*/ 4579143 w 4579143"/>
                <a:gd name="connsiteY2" fmla="*/ 0 h 688596"/>
                <a:gd name="connsiteX3" fmla="*/ 4353690 w 4579143"/>
                <a:gd name="connsiteY3" fmla="*/ 688596 h 688596"/>
                <a:gd name="connsiteX4" fmla="*/ 0 w 4579143"/>
                <a:gd name="connsiteY4" fmla="*/ 688596 h 688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79143" h="688596">
                  <a:moveTo>
                    <a:pt x="0" y="688596"/>
                  </a:moveTo>
                  <a:lnTo>
                    <a:pt x="3996" y="0"/>
                  </a:lnTo>
                  <a:lnTo>
                    <a:pt x="4579143" y="0"/>
                  </a:lnTo>
                  <a:lnTo>
                    <a:pt x="4353690" y="688596"/>
                  </a:lnTo>
                  <a:lnTo>
                    <a:pt x="0" y="688596"/>
                  </a:lnTo>
                  <a:close/>
                </a:path>
              </a:pathLst>
            </a:cu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grpSp>
      <p:sp>
        <p:nvSpPr>
          <p:cNvPr id="6" name="Text Placeholder 13"/>
          <p:cNvSpPr>
            <a:spLocks noGrp="1"/>
          </p:cNvSpPr>
          <p:nvPr userDrawn="1">
            <p:ph type="body" sz="quarter" idx="10" hasCustomPrompt="1"/>
          </p:nvPr>
        </p:nvSpPr>
        <p:spPr>
          <a:xfrm>
            <a:off x="414867" y="4943092"/>
            <a:ext cx="5681132" cy="417164"/>
          </a:xfrm>
          <a:prstGeom prst="rect">
            <a:avLst/>
          </a:prstGeom>
        </p:spPr>
        <p:txBody>
          <a:bodyPr/>
          <a:lstStyle>
            <a:lvl1pPr marL="0" indent="0">
              <a:buNone/>
              <a:defRPr sz="2200" baseline="0">
                <a:solidFill>
                  <a:srgbClr val="4C5257"/>
                </a:solidFill>
                <a:latin typeface="+mj-lt"/>
              </a:defRPr>
            </a:lvl1pPr>
          </a:lstStyle>
          <a:p>
            <a:pPr lvl="0"/>
            <a:r>
              <a:rPr lang="en-US" dirty="0"/>
              <a:t>Presenter Name</a:t>
            </a:r>
          </a:p>
        </p:txBody>
      </p:sp>
      <p:sp>
        <p:nvSpPr>
          <p:cNvPr id="7" name="Text Placeholder 13"/>
          <p:cNvSpPr>
            <a:spLocks noGrp="1"/>
          </p:cNvSpPr>
          <p:nvPr userDrawn="1">
            <p:ph type="body" sz="quarter" idx="12" hasCustomPrompt="1"/>
          </p:nvPr>
        </p:nvSpPr>
        <p:spPr>
          <a:xfrm>
            <a:off x="414867" y="5369614"/>
            <a:ext cx="5020732" cy="253865"/>
          </a:xfrm>
          <a:prstGeom prst="rect">
            <a:avLst/>
          </a:prstGeom>
        </p:spPr>
        <p:txBody>
          <a:bodyPr/>
          <a:lstStyle>
            <a:lvl1pPr marL="0" indent="0">
              <a:buNone/>
              <a:defRPr sz="1600" i="1" baseline="0">
                <a:solidFill>
                  <a:srgbClr val="4C5257"/>
                </a:solidFill>
                <a:latin typeface="+mj-lt"/>
              </a:defRPr>
            </a:lvl1pPr>
          </a:lstStyle>
          <a:p>
            <a:pPr lvl="0"/>
            <a:r>
              <a:rPr lang="en-US" dirty="0"/>
              <a:t>Presenter Title</a:t>
            </a:r>
          </a:p>
        </p:txBody>
      </p:sp>
      <p:sp>
        <p:nvSpPr>
          <p:cNvPr id="8" name="Text Placeholder 13"/>
          <p:cNvSpPr>
            <a:spLocks noGrp="1"/>
          </p:cNvSpPr>
          <p:nvPr userDrawn="1">
            <p:ph type="body" sz="quarter" idx="13" hasCustomPrompt="1"/>
          </p:nvPr>
        </p:nvSpPr>
        <p:spPr>
          <a:xfrm>
            <a:off x="414868" y="6361810"/>
            <a:ext cx="2888249" cy="285471"/>
          </a:xfrm>
          <a:prstGeom prst="rect">
            <a:avLst/>
          </a:prstGeom>
        </p:spPr>
        <p:txBody>
          <a:bodyPr/>
          <a:lstStyle>
            <a:lvl1pPr marL="0" indent="0">
              <a:buNone/>
              <a:defRPr sz="1400" i="0" baseline="0">
                <a:solidFill>
                  <a:srgbClr val="4C5257"/>
                </a:solidFill>
                <a:latin typeface="+mj-lt"/>
              </a:defRPr>
            </a:lvl1pPr>
          </a:lstStyle>
          <a:p>
            <a:pPr lvl="0"/>
            <a:r>
              <a:rPr lang="en-US" dirty="0"/>
              <a:t>Date</a:t>
            </a:r>
          </a:p>
        </p:txBody>
      </p:sp>
      <p:sp>
        <p:nvSpPr>
          <p:cNvPr id="5" name="Title 4"/>
          <p:cNvSpPr>
            <a:spLocks noGrp="1"/>
          </p:cNvSpPr>
          <p:nvPr userDrawn="1">
            <p:ph type="title"/>
          </p:nvPr>
        </p:nvSpPr>
        <p:spPr>
          <a:xfrm>
            <a:off x="414866" y="1481752"/>
            <a:ext cx="6453604" cy="2320627"/>
          </a:xfrm>
          <a:prstGeom prst="rect">
            <a:avLst/>
          </a:prstGeom>
        </p:spPr>
        <p:txBody>
          <a:bodyPr/>
          <a:lstStyle>
            <a:lvl1pPr>
              <a:lnSpc>
                <a:spcPct val="90000"/>
              </a:lnSpc>
              <a:spcAft>
                <a:spcPts val="0"/>
              </a:spcAft>
              <a:defRPr>
                <a:solidFill>
                  <a:schemeClr val="bg1"/>
                </a:solidFill>
              </a:defRPr>
            </a:lvl1pPr>
          </a:lstStyle>
          <a:p>
            <a:r>
              <a:rPr lang="en-US"/>
              <a:t>Click to edit Master title style</a:t>
            </a:r>
            <a:endParaRPr lang="en-US" dirty="0"/>
          </a:p>
        </p:txBody>
      </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093787" y="6133731"/>
            <a:ext cx="2760716" cy="510194"/>
          </a:xfrm>
          <a:prstGeom prst="rect">
            <a:avLst/>
          </a:prstGeom>
        </p:spPr>
      </p:pic>
      <p:sp>
        <p:nvSpPr>
          <p:cNvPr id="16" name="Text Placeholder 13"/>
          <p:cNvSpPr>
            <a:spLocks noGrp="1"/>
          </p:cNvSpPr>
          <p:nvPr userDrawn="1">
            <p:ph type="body" sz="quarter" idx="14" hasCustomPrompt="1"/>
          </p:nvPr>
        </p:nvSpPr>
        <p:spPr>
          <a:xfrm>
            <a:off x="414867" y="3810220"/>
            <a:ext cx="5336779" cy="687169"/>
          </a:xfrm>
          <a:prstGeom prst="rect">
            <a:avLst/>
          </a:prstGeom>
        </p:spPr>
        <p:txBody>
          <a:bodyPr anchor="ctr"/>
          <a:lstStyle>
            <a:lvl1pPr marL="0" indent="0">
              <a:buNone/>
              <a:defRPr sz="2200" baseline="0">
                <a:solidFill>
                  <a:schemeClr val="bg1"/>
                </a:solidFill>
                <a:latin typeface="+mj-lt"/>
              </a:defRPr>
            </a:lvl1pPr>
          </a:lstStyle>
          <a:p>
            <a:pPr lvl="0"/>
            <a:r>
              <a:rPr lang="en-US" dirty="0"/>
              <a:t>Subtitle</a:t>
            </a:r>
          </a:p>
        </p:txBody>
      </p:sp>
    </p:spTree>
    <p:extLst>
      <p:ext uri="{BB962C8B-B14F-4D97-AF65-F5344CB8AC3E}">
        <p14:creationId xmlns:p14="http://schemas.microsoft.com/office/powerpoint/2010/main" val="3414145112"/>
      </p:ext>
    </p:extLst>
  </p:cSld>
  <p:clrMapOvr>
    <a:masterClrMapping/>
  </p:clrMapOvr>
  <p:transition>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Divider">
    <p:spTree>
      <p:nvGrpSpPr>
        <p:cNvPr id="1" name=""/>
        <p:cNvGrpSpPr/>
        <p:nvPr/>
      </p:nvGrpSpPr>
      <p:grpSpPr>
        <a:xfrm>
          <a:off x="0" y="0"/>
          <a:ext cx="0" cy="0"/>
          <a:chOff x="0" y="0"/>
          <a:chExt cx="0" cy="0"/>
        </a:xfrm>
      </p:grpSpPr>
      <p:grpSp>
        <p:nvGrpSpPr>
          <p:cNvPr id="2" name="Group 1"/>
          <p:cNvGrpSpPr/>
          <p:nvPr userDrawn="1"/>
        </p:nvGrpSpPr>
        <p:grpSpPr>
          <a:xfrm>
            <a:off x="-13594" y="2354263"/>
            <a:ext cx="10033895" cy="1881002"/>
            <a:chOff x="-10196" y="2354263"/>
            <a:chExt cx="7525421" cy="1881002"/>
          </a:xfrm>
        </p:grpSpPr>
        <p:sp>
          <p:nvSpPr>
            <p:cNvPr id="16" name="Parallelogram 15"/>
            <p:cNvSpPr/>
            <p:nvPr userDrawn="1"/>
          </p:nvSpPr>
          <p:spPr bwMode="auto">
            <a:xfrm>
              <a:off x="-10196" y="2354263"/>
              <a:ext cx="7525421" cy="1671727"/>
            </a:xfrm>
            <a:custGeom>
              <a:avLst/>
              <a:gdLst>
                <a:gd name="connsiteX0" fmla="*/ 0 w 8100837"/>
                <a:gd name="connsiteY0" fmla="*/ 1671727 h 1671727"/>
                <a:gd name="connsiteX1" fmla="*/ 547340 w 8100837"/>
                <a:gd name="connsiteY1" fmla="*/ 0 h 1671727"/>
                <a:gd name="connsiteX2" fmla="*/ 8100837 w 8100837"/>
                <a:gd name="connsiteY2" fmla="*/ 0 h 1671727"/>
                <a:gd name="connsiteX3" fmla="*/ 7553497 w 8100837"/>
                <a:gd name="connsiteY3" fmla="*/ 1671727 h 1671727"/>
                <a:gd name="connsiteX4" fmla="*/ 0 w 8100837"/>
                <a:gd name="connsiteY4" fmla="*/ 1671727 h 1671727"/>
                <a:gd name="connsiteX0" fmla="*/ 0 w 8100837"/>
                <a:gd name="connsiteY0" fmla="*/ 1671727 h 1671727"/>
                <a:gd name="connsiteX1" fmla="*/ 584372 w 8100837"/>
                <a:gd name="connsiteY1" fmla="*/ 0 h 1671727"/>
                <a:gd name="connsiteX2" fmla="*/ 8100837 w 8100837"/>
                <a:gd name="connsiteY2" fmla="*/ 0 h 1671727"/>
                <a:gd name="connsiteX3" fmla="*/ 7553497 w 8100837"/>
                <a:gd name="connsiteY3" fmla="*/ 1671727 h 1671727"/>
                <a:gd name="connsiteX4" fmla="*/ 0 w 8100837"/>
                <a:gd name="connsiteY4" fmla="*/ 1671727 h 1671727"/>
                <a:gd name="connsiteX0" fmla="*/ 0 w 7536815"/>
                <a:gd name="connsiteY0" fmla="*/ 1671727 h 1671727"/>
                <a:gd name="connsiteX1" fmla="*/ 20350 w 7536815"/>
                <a:gd name="connsiteY1" fmla="*/ 0 h 1671727"/>
                <a:gd name="connsiteX2" fmla="*/ 7536815 w 7536815"/>
                <a:gd name="connsiteY2" fmla="*/ 0 h 1671727"/>
                <a:gd name="connsiteX3" fmla="*/ 6989475 w 7536815"/>
                <a:gd name="connsiteY3" fmla="*/ 1671727 h 1671727"/>
                <a:gd name="connsiteX4" fmla="*/ 0 w 7536815"/>
                <a:gd name="connsiteY4" fmla="*/ 1671727 h 1671727"/>
                <a:gd name="connsiteX0" fmla="*/ 0 w 7525421"/>
                <a:gd name="connsiteY0" fmla="*/ 1671727 h 1671727"/>
                <a:gd name="connsiteX1" fmla="*/ 8956 w 7525421"/>
                <a:gd name="connsiteY1" fmla="*/ 0 h 1671727"/>
                <a:gd name="connsiteX2" fmla="*/ 7525421 w 7525421"/>
                <a:gd name="connsiteY2" fmla="*/ 0 h 1671727"/>
                <a:gd name="connsiteX3" fmla="*/ 6978081 w 7525421"/>
                <a:gd name="connsiteY3" fmla="*/ 1671727 h 1671727"/>
                <a:gd name="connsiteX4" fmla="*/ 0 w 7525421"/>
                <a:gd name="connsiteY4" fmla="*/ 1671727 h 16717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25421" h="1671727">
                  <a:moveTo>
                    <a:pt x="0" y="1671727"/>
                  </a:moveTo>
                  <a:cubicBezTo>
                    <a:pt x="2985" y="1114485"/>
                    <a:pt x="5971" y="557242"/>
                    <a:pt x="8956" y="0"/>
                  </a:cubicBezTo>
                  <a:lnTo>
                    <a:pt x="7525421" y="0"/>
                  </a:lnTo>
                  <a:lnTo>
                    <a:pt x="6978081" y="1671727"/>
                  </a:lnTo>
                  <a:lnTo>
                    <a:pt x="0" y="1671727"/>
                  </a:lnTo>
                  <a:close/>
                </a:path>
              </a:pathLst>
            </a:custGeom>
            <a:solidFill>
              <a:srgbClr val="0D94D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18" name="Parallelogram 17"/>
            <p:cNvSpPr/>
            <p:nvPr userDrawn="1"/>
          </p:nvSpPr>
          <p:spPr bwMode="auto">
            <a:xfrm>
              <a:off x="-9162" y="3821821"/>
              <a:ext cx="6064971" cy="413444"/>
            </a:xfrm>
            <a:custGeom>
              <a:avLst/>
              <a:gdLst>
                <a:gd name="connsiteX0" fmla="*/ 0 w 6254461"/>
                <a:gd name="connsiteY0" fmla="*/ 413444 h 413444"/>
                <a:gd name="connsiteX1" fmla="*/ 135366 w 6254461"/>
                <a:gd name="connsiteY1" fmla="*/ 0 h 413444"/>
                <a:gd name="connsiteX2" fmla="*/ 6254461 w 6254461"/>
                <a:gd name="connsiteY2" fmla="*/ 0 h 413444"/>
                <a:gd name="connsiteX3" fmla="*/ 6119095 w 6254461"/>
                <a:gd name="connsiteY3" fmla="*/ 413444 h 413444"/>
                <a:gd name="connsiteX4" fmla="*/ 0 w 6254461"/>
                <a:gd name="connsiteY4" fmla="*/ 413444 h 413444"/>
                <a:gd name="connsiteX0" fmla="*/ 61187 w 6119095"/>
                <a:gd name="connsiteY0" fmla="*/ 413444 h 413444"/>
                <a:gd name="connsiteX1" fmla="*/ 0 w 6119095"/>
                <a:gd name="connsiteY1" fmla="*/ 0 h 413444"/>
                <a:gd name="connsiteX2" fmla="*/ 6119095 w 6119095"/>
                <a:gd name="connsiteY2" fmla="*/ 0 h 413444"/>
                <a:gd name="connsiteX3" fmla="*/ 5983729 w 6119095"/>
                <a:gd name="connsiteY3" fmla="*/ 413444 h 413444"/>
                <a:gd name="connsiteX4" fmla="*/ 61187 w 6119095"/>
                <a:gd name="connsiteY4" fmla="*/ 413444 h 413444"/>
                <a:gd name="connsiteX0" fmla="*/ 7063 w 6064971"/>
                <a:gd name="connsiteY0" fmla="*/ 413444 h 413444"/>
                <a:gd name="connsiteX1" fmla="*/ 0 w 6064971"/>
                <a:gd name="connsiteY1" fmla="*/ 0 h 413444"/>
                <a:gd name="connsiteX2" fmla="*/ 6064971 w 6064971"/>
                <a:gd name="connsiteY2" fmla="*/ 0 h 413444"/>
                <a:gd name="connsiteX3" fmla="*/ 5929605 w 6064971"/>
                <a:gd name="connsiteY3" fmla="*/ 413444 h 413444"/>
                <a:gd name="connsiteX4" fmla="*/ 7063 w 6064971"/>
                <a:gd name="connsiteY4" fmla="*/ 413444 h 4134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64971" h="413444">
                  <a:moveTo>
                    <a:pt x="7063" y="413444"/>
                  </a:moveTo>
                  <a:lnTo>
                    <a:pt x="0" y="0"/>
                  </a:lnTo>
                  <a:lnTo>
                    <a:pt x="6064971" y="0"/>
                  </a:lnTo>
                  <a:lnTo>
                    <a:pt x="5929605" y="413444"/>
                  </a:lnTo>
                  <a:lnTo>
                    <a:pt x="7063" y="413444"/>
                  </a:lnTo>
                  <a:close/>
                </a:path>
              </a:pathLst>
            </a:custGeom>
            <a:solidFill>
              <a:schemeClr val="accent2"/>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grpSp>
      <p:sp>
        <p:nvSpPr>
          <p:cNvPr id="5" name="Title 4"/>
          <p:cNvSpPr>
            <a:spLocks noGrp="1"/>
          </p:cNvSpPr>
          <p:nvPr>
            <p:ph type="title"/>
          </p:nvPr>
        </p:nvSpPr>
        <p:spPr>
          <a:xfrm>
            <a:off x="417218" y="2367666"/>
            <a:ext cx="8789305" cy="1461613"/>
          </a:xfrm>
          <a:prstGeom prst="rect">
            <a:avLst/>
          </a:prstGeom>
        </p:spPr>
        <p:txBody>
          <a:bodyPr/>
          <a:lstStyle>
            <a:lvl1pPr>
              <a:defRPr>
                <a:solidFill>
                  <a:schemeClr val="bg1"/>
                </a:solidFill>
              </a:defRPr>
            </a:lvl1pPr>
          </a:lstStyle>
          <a:p>
            <a:r>
              <a:rPr lang="en-US"/>
              <a:t>Click to edit Master title style</a:t>
            </a:r>
            <a:endParaRPr lang="en-US" dirty="0"/>
          </a:p>
        </p:txBody>
      </p:sp>
      <p:sp>
        <p:nvSpPr>
          <p:cNvPr id="10" name="Text Placeholder 13"/>
          <p:cNvSpPr>
            <a:spLocks noGrp="1"/>
          </p:cNvSpPr>
          <p:nvPr>
            <p:ph type="body" sz="quarter" idx="10" hasCustomPrompt="1"/>
          </p:nvPr>
        </p:nvSpPr>
        <p:spPr>
          <a:xfrm>
            <a:off x="414869" y="4943092"/>
            <a:ext cx="5681132" cy="417164"/>
          </a:xfrm>
          <a:prstGeom prst="rect">
            <a:avLst/>
          </a:prstGeom>
        </p:spPr>
        <p:txBody>
          <a:bodyPr/>
          <a:lstStyle>
            <a:lvl1pPr marL="0" indent="0">
              <a:buNone/>
              <a:defRPr sz="2200" baseline="0">
                <a:solidFill>
                  <a:srgbClr val="4C5257"/>
                </a:solidFill>
                <a:latin typeface="+mj-lt"/>
              </a:defRPr>
            </a:lvl1pPr>
          </a:lstStyle>
          <a:p>
            <a:pPr lvl="0"/>
            <a:r>
              <a:rPr lang="en-US" dirty="0"/>
              <a:t>Presenter Name</a:t>
            </a:r>
          </a:p>
        </p:txBody>
      </p:sp>
      <p:sp>
        <p:nvSpPr>
          <p:cNvPr id="12" name="Text Placeholder 13"/>
          <p:cNvSpPr>
            <a:spLocks noGrp="1"/>
          </p:cNvSpPr>
          <p:nvPr>
            <p:ph type="body" sz="quarter" idx="12" hasCustomPrompt="1"/>
          </p:nvPr>
        </p:nvSpPr>
        <p:spPr>
          <a:xfrm>
            <a:off x="414869" y="5369614"/>
            <a:ext cx="5020732" cy="253865"/>
          </a:xfrm>
          <a:prstGeom prst="rect">
            <a:avLst/>
          </a:prstGeom>
        </p:spPr>
        <p:txBody>
          <a:bodyPr/>
          <a:lstStyle>
            <a:lvl1pPr marL="0" indent="0">
              <a:buNone/>
              <a:defRPr sz="1600" i="1" baseline="0">
                <a:solidFill>
                  <a:srgbClr val="4C5257"/>
                </a:solidFill>
                <a:latin typeface="+mj-lt"/>
              </a:defRPr>
            </a:lvl1pPr>
          </a:lstStyle>
          <a:p>
            <a:pPr lvl="0"/>
            <a:r>
              <a:rPr lang="en-US" dirty="0"/>
              <a:t>Presenter Title</a:t>
            </a:r>
          </a:p>
        </p:txBody>
      </p:sp>
      <p:sp>
        <p:nvSpPr>
          <p:cNvPr id="14" name="Text Placeholder 13"/>
          <p:cNvSpPr>
            <a:spLocks noGrp="1"/>
          </p:cNvSpPr>
          <p:nvPr>
            <p:ph type="body" sz="quarter" idx="13" hasCustomPrompt="1"/>
          </p:nvPr>
        </p:nvSpPr>
        <p:spPr>
          <a:xfrm>
            <a:off x="414868" y="6361810"/>
            <a:ext cx="2888249" cy="285471"/>
          </a:xfrm>
          <a:prstGeom prst="rect">
            <a:avLst/>
          </a:prstGeom>
        </p:spPr>
        <p:txBody>
          <a:bodyPr/>
          <a:lstStyle>
            <a:lvl1pPr marL="0" indent="0">
              <a:buNone/>
              <a:defRPr sz="1400" i="0" baseline="0">
                <a:solidFill>
                  <a:schemeClr val="tx1"/>
                </a:solidFill>
                <a:latin typeface="Arial" panose="020B0604020202020204" pitchFamily="34" charset="0"/>
              </a:defRPr>
            </a:lvl1pPr>
          </a:lstStyle>
          <a:p>
            <a:pPr lvl="0"/>
            <a:r>
              <a:rPr lang="en-US" dirty="0"/>
              <a:t>Date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093787" y="6133731"/>
            <a:ext cx="2760716" cy="510194"/>
          </a:xfrm>
          <a:prstGeom prst="rect">
            <a:avLst/>
          </a:prstGeom>
        </p:spPr>
      </p:pic>
    </p:spTree>
    <p:extLst>
      <p:ext uri="{BB962C8B-B14F-4D97-AF65-F5344CB8AC3E}">
        <p14:creationId xmlns:p14="http://schemas.microsoft.com/office/powerpoint/2010/main" val="1551531873"/>
      </p:ext>
    </p:extLst>
  </p:cSld>
  <p:clrMapOvr>
    <a:masterClrMapping/>
  </p:clrMapOvr>
  <p:transition>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Blue divider">
    <p:spTree>
      <p:nvGrpSpPr>
        <p:cNvPr id="1" name=""/>
        <p:cNvGrpSpPr/>
        <p:nvPr/>
      </p:nvGrpSpPr>
      <p:grpSpPr>
        <a:xfrm>
          <a:off x="0" y="0"/>
          <a:ext cx="0" cy="0"/>
          <a:chOff x="0" y="0"/>
          <a:chExt cx="0" cy="0"/>
        </a:xfrm>
      </p:grpSpPr>
      <p:pic>
        <p:nvPicPr>
          <p:cNvPr id="3" name="Picture 6"/>
          <p:cNvPicPr preferRelativeResize="0">
            <a:picLocks/>
          </p:cNvPicPr>
          <p:nvPr/>
        </p:nvPicPr>
        <p:blipFill rotWithShape="1">
          <a:blip r:embed="rId2">
            <a:extLst>
              <a:ext uri="{28A0092B-C50C-407E-A947-70E740481C1C}">
                <a14:useLocalDpi xmlns:a14="http://schemas.microsoft.com/office/drawing/2010/main" val="0"/>
              </a:ext>
            </a:extLst>
          </a:blip>
          <a:srcRect r="996" b="970"/>
          <a:stretch/>
        </p:blipFill>
        <p:spPr bwMode="auto">
          <a:xfrm>
            <a:off x="2" y="-4952"/>
            <a:ext cx="12196799" cy="690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itle 3"/>
          <p:cNvSpPr>
            <a:spLocks noGrp="1"/>
          </p:cNvSpPr>
          <p:nvPr>
            <p:ph type="title" hasCustomPrompt="1"/>
          </p:nvPr>
        </p:nvSpPr>
        <p:spPr>
          <a:xfrm>
            <a:off x="1055967" y="2614623"/>
            <a:ext cx="10056437" cy="1642764"/>
          </a:xfrm>
          <a:prstGeom prst="rect">
            <a:avLst/>
          </a:prstGeom>
        </p:spPr>
        <p:txBody>
          <a:bodyPr/>
          <a:lstStyle>
            <a:lvl1pPr algn="ctr">
              <a:defRPr>
                <a:solidFill>
                  <a:schemeClr val="bg1"/>
                </a:solidFill>
              </a:defRPr>
            </a:lvl1pPr>
          </a:lstStyle>
          <a:p>
            <a:r>
              <a:rPr lang="en-US" dirty="0"/>
              <a:t>Click to edit text</a:t>
            </a:r>
          </a:p>
        </p:txBody>
      </p:sp>
    </p:spTree>
    <p:extLst>
      <p:ext uri="{BB962C8B-B14F-4D97-AF65-F5344CB8AC3E}">
        <p14:creationId xmlns:p14="http://schemas.microsoft.com/office/powerpoint/2010/main" val="2346889142"/>
      </p:ext>
    </p:extLst>
  </p:cSld>
  <p:clrMapOvr>
    <a:masterClrMapping/>
  </p:clrMapOvr>
  <p:transition>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Green divider">
    <p:spTree>
      <p:nvGrpSpPr>
        <p:cNvPr id="1" name=""/>
        <p:cNvGrpSpPr/>
        <p:nvPr/>
      </p:nvGrpSpPr>
      <p:grpSpPr>
        <a:xfrm>
          <a:off x="0" y="0"/>
          <a:ext cx="0" cy="0"/>
          <a:chOff x="0" y="0"/>
          <a:chExt cx="0" cy="0"/>
        </a:xfrm>
      </p:grpSpPr>
      <p:pic>
        <p:nvPicPr>
          <p:cNvPr id="2" name="Picture 6"/>
          <p:cNvPicPr preferRelativeResize="0">
            <a:picLocks/>
          </p:cNvPicPr>
          <p:nvPr userDrawn="1"/>
        </p:nvPicPr>
        <p:blipFill rotWithShape="1">
          <a:blip r:embed="rId2">
            <a:extLst>
              <a:ext uri="{28A0092B-C50C-407E-A947-70E740481C1C}">
                <a14:useLocalDpi xmlns:a14="http://schemas.microsoft.com/office/drawing/2010/main" val="0"/>
              </a:ext>
            </a:extLst>
          </a:blip>
          <a:srcRect r="996" b="970"/>
          <a:stretch/>
        </p:blipFill>
        <p:spPr bwMode="auto">
          <a:xfrm>
            <a:off x="1" y="-4952"/>
            <a:ext cx="12192000" cy="6903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itle 3"/>
          <p:cNvSpPr>
            <a:spLocks noGrp="1"/>
          </p:cNvSpPr>
          <p:nvPr>
            <p:ph type="title" hasCustomPrompt="1"/>
          </p:nvPr>
        </p:nvSpPr>
        <p:spPr>
          <a:xfrm>
            <a:off x="1055966" y="2621603"/>
            <a:ext cx="10065743" cy="1642764"/>
          </a:xfrm>
          <a:prstGeom prst="rect">
            <a:avLst/>
          </a:prstGeom>
        </p:spPr>
        <p:txBody>
          <a:bodyPr/>
          <a:lstStyle>
            <a:lvl1pPr algn="ctr">
              <a:defRPr>
                <a:solidFill>
                  <a:schemeClr val="bg1"/>
                </a:solidFill>
              </a:defRPr>
            </a:lvl1pPr>
          </a:lstStyle>
          <a:p>
            <a:r>
              <a:rPr lang="en-US" dirty="0"/>
              <a:t>Click to edit text</a:t>
            </a:r>
          </a:p>
        </p:txBody>
      </p:sp>
    </p:spTree>
    <p:extLst>
      <p:ext uri="{BB962C8B-B14F-4D97-AF65-F5344CB8AC3E}">
        <p14:creationId xmlns:p14="http://schemas.microsoft.com/office/powerpoint/2010/main" val="2765710776"/>
      </p:ext>
    </p:extLst>
  </p:cSld>
  <p:clrMapOvr>
    <a:masterClrMapping/>
  </p:clrMapOvr>
  <p:transition>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rimary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lvl1pPr algn="ctr">
              <a:defRPr/>
            </a:lvl1pPr>
          </a:lstStyle>
          <a:p>
            <a:pPr algn="l"/>
            <a:r>
              <a:rPr lang="en-US" dirty="0"/>
              <a:t>BRNDEXP 3.0  ©  Cerner Corporation.  All rights reserved.  </a:t>
            </a:r>
          </a:p>
          <a:p>
            <a:pPr algn="l"/>
            <a:r>
              <a:rPr lang="en-US" dirty="0"/>
              <a:t>This document contains Cerner confidential and/or proprietary information belonging to Cerner Corporation and/or its related affiliates which may not be reproduced or transmitted in any form or by any means without the express written consent of Cerner. </a:t>
            </a:r>
          </a:p>
          <a:p>
            <a:pPr algn="l"/>
            <a:endParaRPr lang="en-US" dirty="0"/>
          </a:p>
        </p:txBody>
      </p:sp>
      <p:sp>
        <p:nvSpPr>
          <p:cNvPr id="4" name="Slide Number Placeholder 3"/>
          <p:cNvSpPr>
            <a:spLocks noGrp="1"/>
          </p:cNvSpPr>
          <p:nvPr>
            <p:ph type="sldNum" sz="quarter" idx="11"/>
          </p:nvPr>
        </p:nvSpPr>
        <p:spPr/>
        <p:txBody>
          <a:bodyPr/>
          <a:lstStyle/>
          <a:p>
            <a:fld id="{71F8F497-5311-4FE6-8037-E08A3EC20500}" type="slidenum">
              <a:rPr lang="en-US" smtClean="0"/>
              <a:pPr/>
              <a:t>‹#›</a:t>
            </a:fld>
            <a:endParaRPr lang="en-US"/>
          </a:p>
        </p:txBody>
      </p:sp>
      <p:sp>
        <p:nvSpPr>
          <p:cNvPr id="5" name="Text Placeholder 2"/>
          <p:cNvSpPr>
            <a:spLocks noGrp="1"/>
          </p:cNvSpPr>
          <p:nvPr>
            <p:ph idx="1"/>
          </p:nvPr>
        </p:nvSpPr>
        <p:spPr>
          <a:xfrm>
            <a:off x="414867" y="1280161"/>
            <a:ext cx="10515600" cy="4528969"/>
          </a:xfrm>
          <a:prstGeom prst="rect">
            <a:avLst/>
          </a:prstGeom>
        </p:spPr>
        <p:txBody>
          <a:bodyPr vert="horz" lIns="91440" tIns="45720" rIns="91440" bIns="45720" rtlCol="0">
            <a:normAutofit/>
          </a:bodyPr>
          <a:lstStyle>
            <a:lvl1pPr marL="320040" indent="-320040">
              <a:defRPr/>
            </a:lvl1pPr>
            <a:lvl2pPr>
              <a:defRPr/>
            </a:lvl2pPr>
            <a:lvl3pPr>
              <a:defRPr/>
            </a:lvl3pPr>
            <a:lvl4pPr>
              <a:defRPr/>
            </a:lvl4pPr>
            <a:lvl5pPr marL="2057400" indent="-228600">
              <a:buFont typeface="Arial" panose="020B0604020202020204" pitchFamily="34" charset="0"/>
              <a:buChar cha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9729477"/>
      </p:ext>
    </p:extLst>
  </p:cSld>
  <p:clrMapOvr>
    <a:masterClrMapping/>
  </p:clrMapOvr>
  <p:transition>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ntent Centere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lgn="l"/>
            <a:r>
              <a:rPr lang="en-US" dirty="0"/>
              <a:t>BRNDEXP 3.0  ©  Cerner Corporation.  All rights reserved.  </a:t>
            </a:r>
          </a:p>
          <a:p>
            <a:pPr algn="l"/>
            <a:r>
              <a:rPr lang="en-US" dirty="0"/>
              <a:t>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4" name="Slide Number Placeholder 3"/>
          <p:cNvSpPr>
            <a:spLocks noGrp="1"/>
          </p:cNvSpPr>
          <p:nvPr>
            <p:ph type="sldNum" sz="quarter" idx="11"/>
          </p:nvPr>
        </p:nvSpPr>
        <p:spPr/>
        <p:txBody>
          <a:bodyPr/>
          <a:lstStyle/>
          <a:p>
            <a:fld id="{71F8F497-5311-4FE6-8037-E08A3EC20500}" type="slidenum">
              <a:rPr lang="en-US" smtClean="0"/>
              <a:pPr/>
              <a:t>‹#›</a:t>
            </a:fld>
            <a:endParaRPr lang="en-US"/>
          </a:p>
        </p:txBody>
      </p:sp>
      <p:sp>
        <p:nvSpPr>
          <p:cNvPr id="10" name="Text Placeholder 9"/>
          <p:cNvSpPr>
            <a:spLocks noGrp="1" noChangeAspect="1"/>
          </p:cNvSpPr>
          <p:nvPr>
            <p:ph type="body" sz="quarter" idx="12"/>
          </p:nvPr>
        </p:nvSpPr>
        <p:spPr>
          <a:xfrm>
            <a:off x="430107" y="1280160"/>
            <a:ext cx="10966027" cy="4331746"/>
          </a:xfrm>
        </p:spPr>
        <p:txBody>
          <a:bodyPr anchor="ctr" anchorCtr="1"/>
          <a:lstStyle>
            <a:lvl1pPr marL="320040" indent="-320040">
              <a:defRPr/>
            </a:lvl1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886026240"/>
      </p:ext>
    </p:extLst>
  </p:cSld>
  <p:clrMapOvr>
    <a:masterClrMapping/>
  </p:clrMapOvr>
  <p:transition>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mparison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0"/>
          </p:nvPr>
        </p:nvSpPr>
        <p:spPr/>
        <p:txBody>
          <a:bodyPr/>
          <a:lstStyle/>
          <a:p>
            <a:pPr algn="l"/>
            <a:r>
              <a:rPr lang="en-US" dirty="0"/>
              <a:t>BRNDEXP 3.0  ©  Cerner Corporation.  All rights reserved.  </a:t>
            </a:r>
          </a:p>
          <a:p>
            <a:pPr algn="l"/>
            <a:r>
              <a:rPr lang="en-US" dirty="0"/>
              <a:t>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4" name="Slide Number Placeholder 3"/>
          <p:cNvSpPr>
            <a:spLocks noGrp="1"/>
          </p:cNvSpPr>
          <p:nvPr>
            <p:ph type="sldNum" sz="quarter" idx="11"/>
          </p:nvPr>
        </p:nvSpPr>
        <p:spPr/>
        <p:txBody>
          <a:bodyPr/>
          <a:lstStyle/>
          <a:p>
            <a:fld id="{71F8F497-5311-4FE6-8037-E08A3EC20500}" type="slidenum">
              <a:rPr lang="en-US" smtClean="0"/>
              <a:pPr/>
              <a:t>‹#›</a:t>
            </a:fld>
            <a:endParaRPr lang="en-US"/>
          </a:p>
        </p:txBody>
      </p:sp>
      <p:sp>
        <p:nvSpPr>
          <p:cNvPr id="5" name="Text Placeholder 2"/>
          <p:cNvSpPr>
            <a:spLocks noGrp="1"/>
          </p:cNvSpPr>
          <p:nvPr>
            <p:ph type="body" idx="1"/>
          </p:nvPr>
        </p:nvSpPr>
        <p:spPr>
          <a:xfrm>
            <a:off x="429050" y="1280160"/>
            <a:ext cx="5158316" cy="823912"/>
          </a:xfrm>
        </p:spPr>
        <p:txBody>
          <a:bodyPr anchor="t" anchorCtr="0">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Text Placeholder 4"/>
          <p:cNvSpPr>
            <a:spLocks noGrp="1"/>
          </p:cNvSpPr>
          <p:nvPr>
            <p:ph type="body" sz="quarter" idx="3"/>
          </p:nvPr>
        </p:nvSpPr>
        <p:spPr>
          <a:xfrm>
            <a:off x="6096000" y="1280160"/>
            <a:ext cx="5183717" cy="823912"/>
          </a:xfrm>
        </p:spPr>
        <p:txBody>
          <a:bodyPr anchor="t" anchorCtr="0">
            <a:noAutofit/>
          </a:bodyPr>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2" name="Content Placeholder 11"/>
          <p:cNvSpPr>
            <a:spLocks noGrp="1"/>
          </p:cNvSpPr>
          <p:nvPr>
            <p:ph sz="quarter" idx="12"/>
          </p:nvPr>
        </p:nvSpPr>
        <p:spPr>
          <a:xfrm>
            <a:off x="414868" y="2194561"/>
            <a:ext cx="5160433" cy="3883511"/>
          </a:xfrm>
        </p:spPr>
        <p:txBody>
          <a:bodyPr/>
          <a:lstStyle>
            <a:lvl1pPr marL="320040" indent="-320040">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Content Placeholder 11"/>
          <p:cNvSpPr>
            <a:spLocks noGrp="1"/>
          </p:cNvSpPr>
          <p:nvPr>
            <p:ph sz="quarter" idx="13"/>
          </p:nvPr>
        </p:nvSpPr>
        <p:spPr>
          <a:xfrm>
            <a:off x="6117168" y="2194561"/>
            <a:ext cx="5160433" cy="3883511"/>
          </a:xfrm>
        </p:spPr>
        <p:txBody>
          <a:bodyPr/>
          <a:lstStyle>
            <a:lvl1pPr marL="320040" indent="-320040">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20829989"/>
      </p:ext>
    </p:extLst>
  </p:cSld>
  <p:clrMapOvr>
    <a:masterClrMapping/>
  </p:clrMapOvr>
  <p:transition>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One image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2"/>
          <p:cNvSpPr>
            <a:spLocks noGrp="1"/>
          </p:cNvSpPr>
          <p:nvPr>
            <p:ph type="ftr" sz="quarter" idx="10"/>
          </p:nvPr>
        </p:nvSpPr>
        <p:spPr/>
        <p:txBody>
          <a:bodyPr/>
          <a:lstStyle/>
          <a:p>
            <a:pPr algn="l"/>
            <a:r>
              <a:rPr lang="en-US" dirty="0"/>
              <a:t>BRNDEXP 3.0  ©  Cerner Corporation.  All rights reserved.  </a:t>
            </a:r>
          </a:p>
          <a:p>
            <a:pPr algn="l"/>
            <a:r>
              <a:rPr lang="en-US" dirty="0"/>
              <a:t>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4" name="Slide Number Placeholder 3"/>
          <p:cNvSpPr>
            <a:spLocks noGrp="1"/>
          </p:cNvSpPr>
          <p:nvPr>
            <p:ph type="sldNum" sz="quarter" idx="11"/>
          </p:nvPr>
        </p:nvSpPr>
        <p:spPr/>
        <p:txBody>
          <a:bodyPr/>
          <a:lstStyle/>
          <a:p>
            <a:fld id="{71F8F497-5311-4FE6-8037-E08A3EC20500}" type="slidenum">
              <a:rPr lang="en-US" smtClean="0"/>
              <a:pPr/>
              <a:t>‹#›</a:t>
            </a:fld>
            <a:endParaRPr lang="en-US"/>
          </a:p>
        </p:txBody>
      </p:sp>
      <p:sp>
        <p:nvSpPr>
          <p:cNvPr id="6" name="Picture Placeholder 5"/>
          <p:cNvSpPr>
            <a:spLocks noGrp="1"/>
          </p:cNvSpPr>
          <p:nvPr>
            <p:ph type="pic" sz="quarter" idx="12"/>
          </p:nvPr>
        </p:nvSpPr>
        <p:spPr>
          <a:xfrm>
            <a:off x="414868" y="1280160"/>
            <a:ext cx="4779433" cy="4788946"/>
          </a:xfrm>
        </p:spPr>
        <p:txBody>
          <a:bodyPr/>
          <a:lstStyle>
            <a:lvl1pPr marL="0" indent="0">
              <a:buNone/>
              <a:defRPr/>
            </a:lvl1pPr>
          </a:lstStyle>
          <a:p>
            <a:r>
              <a:rPr lang="en-US"/>
              <a:t>Click icon to add picture</a:t>
            </a:r>
            <a:endParaRPr lang="en-US" dirty="0"/>
          </a:p>
        </p:txBody>
      </p:sp>
      <p:sp>
        <p:nvSpPr>
          <p:cNvPr id="8" name="Content Placeholder 7"/>
          <p:cNvSpPr>
            <a:spLocks noGrp="1"/>
          </p:cNvSpPr>
          <p:nvPr>
            <p:ph sz="quarter" idx="13"/>
          </p:nvPr>
        </p:nvSpPr>
        <p:spPr>
          <a:xfrm>
            <a:off x="5965705" y="1280160"/>
            <a:ext cx="5384721" cy="4788946"/>
          </a:xfrm>
        </p:spPr>
        <p:txBody>
          <a:bodyPr/>
          <a:lstStyle>
            <a:lvl1pPr marL="320040" indent="-320040">
              <a:defRPr sz="2400"/>
            </a:lvl1pPr>
            <a:lvl2pPr>
              <a:defRPr sz="2200"/>
            </a:lvl2pPr>
            <a:lvl3pPr>
              <a:defRPr sz="2000"/>
            </a:lvl3pPr>
            <a:lvl4pPr>
              <a:defRPr sz="1800"/>
            </a:lvl4pPr>
            <a:lvl5pPr>
              <a:defRPr sz="16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88421332"/>
      </p:ext>
    </p:extLst>
  </p:cSld>
  <p:clrMapOvr>
    <a:masterClrMapping/>
  </p:clrMapOvr>
  <p:transition>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Parallelogram 9"/>
          <p:cNvSpPr/>
          <p:nvPr/>
        </p:nvSpPr>
        <p:spPr bwMode="auto">
          <a:xfrm>
            <a:off x="-9525" y="813352"/>
            <a:ext cx="11416940" cy="234399"/>
          </a:xfrm>
          <a:custGeom>
            <a:avLst/>
            <a:gdLst>
              <a:gd name="connsiteX0" fmla="*/ 0 w 8650811"/>
              <a:gd name="connsiteY0" fmla="*/ 234399 h 234399"/>
              <a:gd name="connsiteX1" fmla="*/ 76745 w 8650811"/>
              <a:gd name="connsiteY1" fmla="*/ 0 h 234399"/>
              <a:gd name="connsiteX2" fmla="*/ 8650811 w 8650811"/>
              <a:gd name="connsiteY2" fmla="*/ 0 h 234399"/>
              <a:gd name="connsiteX3" fmla="*/ 8574066 w 8650811"/>
              <a:gd name="connsiteY3" fmla="*/ 234399 h 234399"/>
              <a:gd name="connsiteX4" fmla="*/ 0 w 8650811"/>
              <a:gd name="connsiteY4" fmla="*/ 234399 h 234399"/>
              <a:gd name="connsiteX0" fmla="*/ 0 w 8650811"/>
              <a:gd name="connsiteY0" fmla="*/ 234399 h 234399"/>
              <a:gd name="connsiteX1" fmla="*/ 91032 w 8650811"/>
              <a:gd name="connsiteY1" fmla="*/ 2381 h 234399"/>
              <a:gd name="connsiteX2" fmla="*/ 8650811 w 8650811"/>
              <a:gd name="connsiteY2" fmla="*/ 0 h 234399"/>
              <a:gd name="connsiteX3" fmla="*/ 8574066 w 8650811"/>
              <a:gd name="connsiteY3" fmla="*/ 234399 h 234399"/>
              <a:gd name="connsiteX4" fmla="*/ 0 w 8650811"/>
              <a:gd name="connsiteY4" fmla="*/ 234399 h 234399"/>
              <a:gd name="connsiteX0" fmla="*/ 0 w 8562705"/>
              <a:gd name="connsiteY0" fmla="*/ 234399 h 234399"/>
              <a:gd name="connsiteX1" fmla="*/ 2926 w 8562705"/>
              <a:gd name="connsiteY1" fmla="*/ 2381 h 234399"/>
              <a:gd name="connsiteX2" fmla="*/ 8562705 w 8562705"/>
              <a:gd name="connsiteY2" fmla="*/ 0 h 234399"/>
              <a:gd name="connsiteX3" fmla="*/ 8485960 w 8562705"/>
              <a:gd name="connsiteY3" fmla="*/ 234399 h 234399"/>
              <a:gd name="connsiteX4" fmla="*/ 0 w 8562705"/>
              <a:gd name="connsiteY4" fmla="*/ 234399 h 2343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62705" h="234399">
                <a:moveTo>
                  <a:pt x="0" y="234399"/>
                </a:moveTo>
                <a:cubicBezTo>
                  <a:pt x="975" y="157060"/>
                  <a:pt x="1951" y="79720"/>
                  <a:pt x="2926" y="2381"/>
                </a:cubicBezTo>
                <a:lnTo>
                  <a:pt x="8562705" y="0"/>
                </a:lnTo>
                <a:lnTo>
                  <a:pt x="8485960" y="234399"/>
                </a:lnTo>
                <a:lnTo>
                  <a:pt x="0" y="234399"/>
                </a:lnTo>
                <a:close/>
              </a:path>
            </a:pathLst>
          </a:custGeom>
          <a:solidFill>
            <a:schemeClr val="accent1"/>
          </a:solidFill>
          <a:ln w="9525"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366713" marR="0" indent="-366713" algn="ctr" defTabSz="976313" rtl="0" eaLnBrk="1" fontAlgn="base" latinLnBrk="0" hangingPunct="1">
              <a:lnSpc>
                <a:spcPct val="100000"/>
              </a:lnSpc>
              <a:spcBef>
                <a:spcPct val="20000"/>
              </a:spcBef>
              <a:spcAft>
                <a:spcPct val="0"/>
              </a:spcAft>
              <a:buClrTx/>
              <a:buSzPct val="140000"/>
              <a:buFontTx/>
              <a:buNone/>
              <a:tabLst/>
            </a:pPr>
            <a:endParaRPr kumimoji="0" lang="en-US" sz="3600" b="1" i="0" u="none" strike="noStrike" cap="none" normalizeH="0" baseline="0">
              <a:ln>
                <a:noFill/>
              </a:ln>
              <a:solidFill>
                <a:schemeClr val="tx1"/>
              </a:solidFill>
              <a:effectLst/>
              <a:latin typeface="Arial" charset="0"/>
            </a:endParaRPr>
          </a:p>
        </p:txBody>
      </p:sp>
      <p:sp>
        <p:nvSpPr>
          <p:cNvPr id="2" name="Title Placeholder 1"/>
          <p:cNvSpPr>
            <a:spLocks noGrp="1" noChangeAspect="1"/>
          </p:cNvSpPr>
          <p:nvPr>
            <p:ph type="title"/>
          </p:nvPr>
        </p:nvSpPr>
        <p:spPr>
          <a:xfrm>
            <a:off x="414867" y="1"/>
            <a:ext cx="10989155" cy="86061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14867" y="1280160"/>
            <a:ext cx="10515600" cy="4609652"/>
          </a:xfrm>
          <a:prstGeom prst="rect">
            <a:avLst/>
          </a:prstGeom>
        </p:spPr>
        <p:txBody>
          <a:bodyPr vert="horz" lIns="91440" tIns="45720" rIns="91440" bIns="45720" rtlCol="0">
            <a:normAutofit/>
          </a:bodyPr>
          <a:lstStyle/>
          <a:p>
            <a:pPr lvl="0"/>
            <a:r>
              <a:rPr lang="en-US" dirty="0"/>
              <a:t>First Level</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Footer Placeholder 5"/>
          <p:cNvSpPr>
            <a:spLocks noGrp="1"/>
          </p:cNvSpPr>
          <p:nvPr>
            <p:ph type="ftr" sz="quarter" idx="3"/>
          </p:nvPr>
        </p:nvSpPr>
        <p:spPr>
          <a:xfrm>
            <a:off x="0" y="6579510"/>
            <a:ext cx="12192000" cy="278491"/>
          </a:xfrm>
          <a:prstGeom prst="rect">
            <a:avLst/>
          </a:prstGeom>
        </p:spPr>
        <p:txBody>
          <a:bodyPr vert="horz" lIns="91440" tIns="45720" rIns="91440" bIns="45720" rtlCol="0" anchor="t" anchorCtr="0">
            <a:noAutofit/>
          </a:bodyPr>
          <a:lstStyle>
            <a:lvl1pPr algn="ctr">
              <a:defRPr lang="en-US" sz="600" b="0" i="0" kern="500" spc="0" baseline="0" smtClean="0">
                <a:solidFill>
                  <a:schemeClr val="tx2">
                    <a:lumMod val="20000"/>
                    <a:lumOff val="80000"/>
                  </a:schemeClr>
                </a:solidFill>
                <a:effectLst/>
                <a:latin typeface="+mn-lt"/>
                <a:cs typeface="Times New Roman" pitchFamily="18" charset="0"/>
              </a:defRPr>
            </a:lvl1pPr>
          </a:lstStyle>
          <a:p>
            <a:pPr algn="l"/>
            <a:r>
              <a:rPr lang="en-US" dirty="0"/>
              <a:t>BRNDEXP 3.0  ©  Cerner Corporation.  All rights reserved.  </a:t>
            </a:r>
          </a:p>
          <a:p>
            <a:pPr algn="l"/>
            <a:r>
              <a:rPr lang="en-US" dirty="0"/>
              <a:t>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9" name="Slide Number Placeholder 6"/>
          <p:cNvSpPr>
            <a:spLocks noGrp="1"/>
          </p:cNvSpPr>
          <p:nvPr>
            <p:ph type="sldNum" sz="quarter" idx="4"/>
          </p:nvPr>
        </p:nvSpPr>
        <p:spPr>
          <a:xfrm>
            <a:off x="11582398" y="6438622"/>
            <a:ext cx="500529"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1F8F497-5311-4FE6-8037-E08A3EC20500}" type="slidenum">
              <a:rPr lang="en-US" smtClean="0"/>
              <a:pPr/>
              <a:t>‹#›</a:t>
            </a:fld>
            <a:endParaRPr lang="en-US"/>
          </a:p>
        </p:txBody>
      </p:sp>
    </p:spTree>
    <p:extLst>
      <p:ext uri="{BB962C8B-B14F-4D97-AF65-F5344CB8AC3E}">
        <p14:creationId xmlns:p14="http://schemas.microsoft.com/office/powerpoint/2010/main" val="22411134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Lst>
  <p:transition>
    <p:wipe/>
  </p:transition>
  <p:hf hdr="0" dt="0"/>
  <p:txStyles>
    <p:title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p:titleStyle>
    <p:bodyStyle>
      <a:lvl1pPr marL="182880" indent="-274320" algn="l" defTabSz="914400" rtl="0" eaLnBrk="1" latinLnBrk="0" hangingPunct="1">
        <a:lnSpc>
          <a:spcPct val="90000"/>
        </a:lnSpc>
        <a:spcBef>
          <a:spcPts val="1000"/>
        </a:spcBef>
        <a:buClr>
          <a:schemeClr val="accent2"/>
        </a:buClr>
        <a:buSzPct val="115000"/>
        <a:buFont typeface="Arial" panose="020B0604020202020204" pitchFamily="34" charset="0"/>
        <a:buChar char="•"/>
        <a:defRPr sz="2800" kern="1200" baseline="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2"/>
        </a:buClr>
        <a:buSzPct val="11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10" Type="http://schemas.openxmlformats.org/officeDocument/2006/relationships/image" Target="../media/image37.png"/><Relationship Id="rId4" Type="http://schemas.openxmlformats.org/officeDocument/2006/relationships/diagramLayout" Target="../diagrams/layout2.xml"/><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6.xml"/><Relationship Id="rId4" Type="http://schemas.openxmlformats.org/officeDocument/2006/relationships/image" Target="../media/image43.jpeg"/></Relationships>
</file>

<file path=ppt/slides/_rels/slide1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5" Type="http://schemas.openxmlformats.org/officeDocument/2006/relationships/image" Target="../media/image10.png"/><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6.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4.png"/><Relationship Id="rId12" Type="http://schemas.openxmlformats.org/officeDocument/2006/relationships/image" Target="../media/image18.png"/><Relationship Id="rId2" Type="http://schemas.openxmlformats.org/officeDocument/2006/relationships/notesSlide" Target="../notesSlides/notesSlide1.xml"/><Relationship Id="rId16" Type="http://schemas.openxmlformats.org/officeDocument/2006/relationships/image" Target="../media/image22.jpeg"/><Relationship Id="rId1" Type="http://schemas.openxmlformats.org/officeDocument/2006/relationships/slideLayout" Target="../slideLayouts/slideLayout6.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5" Type="http://schemas.openxmlformats.org/officeDocument/2006/relationships/image" Target="../media/image21.png"/><Relationship Id="rId10" Type="http://schemas.openxmlformats.org/officeDocument/2006/relationships/image" Target="../media/image16.jpeg"/><Relationship Id="rId4" Type="http://schemas.openxmlformats.org/officeDocument/2006/relationships/image" Target="../media/image11.jpeg"/><Relationship Id="rId9" Type="http://schemas.openxmlformats.org/officeDocument/2006/relationships/image" Target="../media/image7.png"/><Relationship Id="rId14" Type="http://schemas.openxmlformats.org/officeDocument/2006/relationships/image" Target="../media/image20.jpeg"/></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chart" Target="../charts/chart2.xml"/></Relationships>
</file>

<file path=ppt/slides/_rels/slide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429FC2-18A5-4214-87E4-ECBEEE8708FD}"/>
              </a:ext>
            </a:extLst>
          </p:cNvPr>
          <p:cNvSpPr>
            <a:spLocks noGrp="1"/>
          </p:cNvSpPr>
          <p:nvPr>
            <p:ph type="title"/>
          </p:nvPr>
        </p:nvSpPr>
        <p:spPr>
          <a:xfrm>
            <a:off x="409054" y="2359502"/>
            <a:ext cx="9206001" cy="1461613"/>
          </a:xfrm>
        </p:spPr>
        <p:txBody>
          <a:bodyPr>
            <a:normAutofit fontScale="90000"/>
          </a:bodyPr>
          <a:lstStyle/>
          <a:p>
            <a:pPr algn="ctr"/>
            <a:r>
              <a:rPr lang="en-US" sz="2400" dirty="0"/>
              <a:t>National Summit on Good and Replicable Practices And Innovations in Public Healthcare Systems, </a:t>
            </a:r>
            <a:r>
              <a:rPr lang="en-US" sz="2400"/>
              <a:t>Khaziranga</a:t>
            </a:r>
            <a:r>
              <a:rPr lang="en-US" sz="2400" dirty="0"/>
              <a:t>, Assam</a:t>
            </a:r>
            <a:br>
              <a:rPr lang="en-US" sz="2400" dirty="0"/>
            </a:br>
            <a:br>
              <a:rPr lang="en-US" sz="2400" dirty="0"/>
            </a:br>
            <a:r>
              <a:rPr lang="en-US" sz="2800" b="1" dirty="0"/>
              <a:t>KNOWLEDGE COMMAND CENTRE</a:t>
            </a:r>
            <a:endParaRPr lang="en-US" sz="2400" b="1" dirty="0"/>
          </a:p>
        </p:txBody>
      </p:sp>
      <p:sp>
        <p:nvSpPr>
          <p:cNvPr id="3" name="Text Placeholder 2">
            <a:extLst>
              <a:ext uri="{FF2B5EF4-FFF2-40B4-BE49-F238E27FC236}">
                <a16:creationId xmlns:a16="http://schemas.microsoft.com/office/drawing/2014/main" id="{686EAEDA-4E1C-4179-A157-88816AF62CD9}"/>
              </a:ext>
            </a:extLst>
          </p:cNvPr>
          <p:cNvSpPr>
            <a:spLocks noGrp="1"/>
          </p:cNvSpPr>
          <p:nvPr>
            <p:ph type="body" sz="quarter" idx="10"/>
          </p:nvPr>
        </p:nvSpPr>
        <p:spPr>
          <a:xfrm>
            <a:off x="409054" y="5793682"/>
            <a:ext cx="5681132" cy="417164"/>
          </a:xfrm>
        </p:spPr>
        <p:txBody>
          <a:bodyPr/>
          <a:lstStyle/>
          <a:p>
            <a:r>
              <a:rPr lang="en-US" dirty="0"/>
              <a:t>HM &amp; FW Department, GoAP</a:t>
            </a:r>
          </a:p>
        </p:txBody>
      </p:sp>
      <p:sp>
        <p:nvSpPr>
          <p:cNvPr id="6" name="Text Placeholder 3">
            <a:extLst>
              <a:ext uri="{FF2B5EF4-FFF2-40B4-BE49-F238E27FC236}">
                <a16:creationId xmlns:a16="http://schemas.microsoft.com/office/drawing/2014/main" id="{B12246F9-3F87-4A80-B228-C3CB6FF67804}"/>
              </a:ext>
            </a:extLst>
          </p:cNvPr>
          <p:cNvSpPr txBox="1">
            <a:spLocks/>
          </p:cNvSpPr>
          <p:nvPr/>
        </p:nvSpPr>
        <p:spPr>
          <a:xfrm>
            <a:off x="330505" y="6060857"/>
            <a:ext cx="7523538" cy="413212"/>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SzPct val="115000"/>
              <a:buFont typeface="Arial" panose="020B0604020202020204" pitchFamily="34" charset="0"/>
              <a:buNone/>
              <a:defRPr sz="1600" i="1" kern="1200" baseline="0">
                <a:solidFill>
                  <a:srgbClr val="4C5257"/>
                </a:solidFill>
                <a:latin typeface="+mj-lt"/>
                <a:ea typeface="+mn-ea"/>
                <a:cs typeface="+mn-cs"/>
              </a:defRPr>
            </a:lvl1pPr>
            <a:lvl2pPr marL="685800" indent="-228600" algn="l" defTabSz="914400" rtl="0" eaLnBrk="1" latinLnBrk="0" hangingPunct="1">
              <a:lnSpc>
                <a:spcPct val="90000"/>
              </a:lnSpc>
              <a:spcBef>
                <a:spcPts val="500"/>
              </a:spcBef>
              <a:buClr>
                <a:schemeClr val="accent2"/>
              </a:buClr>
              <a:buSzPct val="11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endParaRPr lang="en-US" b="0" dirty="0"/>
          </a:p>
        </p:txBody>
      </p:sp>
      <p:sp>
        <p:nvSpPr>
          <p:cNvPr id="8" name="Title 1">
            <a:extLst>
              <a:ext uri="{FF2B5EF4-FFF2-40B4-BE49-F238E27FC236}">
                <a16:creationId xmlns:a16="http://schemas.microsoft.com/office/drawing/2014/main" id="{4FF7B168-FF26-4079-A54B-C66C2C342817}"/>
              </a:ext>
            </a:extLst>
          </p:cNvPr>
          <p:cNvSpPr txBox="1">
            <a:spLocks/>
          </p:cNvSpPr>
          <p:nvPr/>
        </p:nvSpPr>
        <p:spPr>
          <a:xfrm>
            <a:off x="7244888" y="5169910"/>
            <a:ext cx="4750377" cy="1555652"/>
          </a:xfrm>
          <a:prstGeom prst="rect">
            <a:avLst/>
          </a:prstGeom>
          <a:solidFill>
            <a:schemeClr val="bg1"/>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chemeClr val="bg1"/>
                </a:solidFill>
                <a:latin typeface="+mj-lt"/>
                <a:ea typeface="+mj-ea"/>
                <a:cs typeface="+mj-cs"/>
              </a:defRPr>
            </a:lvl1pPr>
          </a:lstStyle>
          <a:p>
            <a:pPr fontAlgn="auto">
              <a:spcAft>
                <a:spcPts val="0"/>
              </a:spcAft>
            </a:pPr>
            <a:r>
              <a:rPr lang="en-US" sz="2000" b="0" dirty="0">
                <a:solidFill>
                  <a:schemeClr val="tx1"/>
                </a:solidFill>
              </a:rPr>
              <a:t>Smt. Dr. Poonam Malakondaiah, </a:t>
            </a:r>
            <a:r>
              <a:rPr lang="en-US" sz="1600" b="0" dirty="0">
                <a:solidFill>
                  <a:schemeClr val="tx1"/>
                </a:solidFill>
              </a:rPr>
              <a:t>IAS</a:t>
            </a:r>
            <a:endParaRPr lang="en-US" sz="1800" b="0" dirty="0">
              <a:solidFill>
                <a:schemeClr val="tx1"/>
              </a:solidFill>
            </a:endParaRPr>
          </a:p>
          <a:p>
            <a:pPr fontAlgn="auto">
              <a:spcAft>
                <a:spcPts val="0"/>
              </a:spcAft>
            </a:pPr>
            <a:r>
              <a:rPr lang="en-US" sz="1600" b="0" dirty="0">
                <a:solidFill>
                  <a:schemeClr val="tx1"/>
                </a:solidFill>
              </a:rPr>
              <a:t>Special Chief Secretary </a:t>
            </a:r>
            <a:br>
              <a:rPr lang="en-US" sz="1600" b="0" dirty="0">
                <a:solidFill>
                  <a:schemeClr val="tx1"/>
                </a:solidFill>
              </a:rPr>
            </a:br>
            <a:r>
              <a:rPr lang="en-US" sz="1600" b="0" dirty="0">
                <a:solidFill>
                  <a:schemeClr val="tx1"/>
                </a:solidFill>
              </a:rPr>
              <a:t>Health Medical &amp; Family Welfare</a:t>
            </a:r>
          </a:p>
          <a:p>
            <a:pPr fontAlgn="auto">
              <a:spcAft>
                <a:spcPts val="0"/>
              </a:spcAft>
            </a:pPr>
            <a:r>
              <a:rPr lang="en-US" sz="1600" b="0" dirty="0">
                <a:solidFill>
                  <a:schemeClr val="tx1"/>
                </a:solidFill>
              </a:rPr>
              <a:t>Government of Andhra Pradesh</a:t>
            </a:r>
            <a:r>
              <a:rPr lang="en-US" sz="1800" b="0" dirty="0">
                <a:solidFill>
                  <a:schemeClr val="tx1"/>
                </a:solidFill>
              </a:rPr>
              <a:t> </a:t>
            </a:r>
          </a:p>
        </p:txBody>
      </p:sp>
      <p:sp>
        <p:nvSpPr>
          <p:cNvPr id="7" name="Text Placeholder 2">
            <a:extLst>
              <a:ext uri="{FF2B5EF4-FFF2-40B4-BE49-F238E27FC236}">
                <a16:creationId xmlns:a16="http://schemas.microsoft.com/office/drawing/2014/main" id="{3EEE8E31-88F0-44CC-B52E-F19327CAC44F}"/>
              </a:ext>
            </a:extLst>
          </p:cNvPr>
          <p:cNvSpPr txBox="1">
            <a:spLocks/>
          </p:cNvSpPr>
          <p:nvPr/>
        </p:nvSpPr>
        <p:spPr>
          <a:xfrm>
            <a:off x="7330358" y="5116487"/>
            <a:ext cx="4986374" cy="41716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Clr>
                <a:schemeClr val="accent2"/>
              </a:buClr>
              <a:buSzPct val="115000"/>
              <a:buFont typeface="Arial" panose="020B0604020202020204" pitchFamily="34" charset="0"/>
              <a:buNone/>
              <a:defRPr sz="2200" kern="1200" baseline="0">
                <a:solidFill>
                  <a:srgbClr val="4C5257"/>
                </a:solidFill>
                <a:latin typeface="+mj-lt"/>
                <a:ea typeface="+mn-ea"/>
                <a:cs typeface="+mn-cs"/>
              </a:defRPr>
            </a:lvl1pPr>
            <a:lvl2pPr marL="685800" indent="-228600" algn="l" defTabSz="914400" rtl="0" eaLnBrk="1" latinLnBrk="0" hangingPunct="1">
              <a:lnSpc>
                <a:spcPct val="90000"/>
              </a:lnSpc>
              <a:spcBef>
                <a:spcPts val="500"/>
              </a:spcBef>
              <a:buClr>
                <a:schemeClr val="accent2"/>
              </a:buClr>
              <a:buSzPct val="115000"/>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3"/>
              </a:buClr>
              <a:buSzPct val="100000"/>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3"/>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fontAlgn="auto">
              <a:spcAft>
                <a:spcPts val="0"/>
              </a:spcAft>
            </a:pPr>
            <a:r>
              <a:rPr lang="en-US" sz="1400" b="0" i="1" dirty="0"/>
              <a:t>Presented by</a:t>
            </a:r>
            <a:endParaRPr lang="en-US" b="0" i="1" dirty="0"/>
          </a:p>
        </p:txBody>
      </p:sp>
      <p:pic>
        <p:nvPicPr>
          <p:cNvPr id="9" name="Picture 2" descr="C:\Users\Jyotsna\Desktop\pic.jpg">
            <a:extLst>
              <a:ext uri="{FF2B5EF4-FFF2-40B4-BE49-F238E27FC236}">
                <a16:creationId xmlns:a16="http://schemas.microsoft.com/office/drawing/2014/main" id="{AA50F4BE-3E35-403D-848B-6E6E449FBC6A}"/>
              </a:ext>
            </a:extLst>
          </p:cNvPr>
          <p:cNvPicPr>
            <a:picLocks noChangeAspect="1" noChangeArrowheads="1"/>
          </p:cNvPicPr>
          <p:nvPr/>
        </p:nvPicPr>
        <p:blipFill>
          <a:blip r:embed="rId2"/>
          <a:srcRect/>
          <a:stretch>
            <a:fillRect/>
          </a:stretch>
        </p:blipFill>
        <p:spPr bwMode="auto">
          <a:xfrm>
            <a:off x="10126433" y="2359502"/>
            <a:ext cx="1723822" cy="1818279"/>
          </a:xfrm>
          <a:prstGeom prst="rect">
            <a:avLst/>
          </a:prstGeom>
          <a:ln>
            <a:noFill/>
          </a:ln>
          <a:effectLst/>
        </p:spPr>
      </p:pic>
    </p:spTree>
    <p:extLst>
      <p:ext uri="{BB962C8B-B14F-4D97-AF65-F5344CB8AC3E}">
        <p14:creationId xmlns:p14="http://schemas.microsoft.com/office/powerpoint/2010/main" val="3918628988"/>
      </p:ext>
    </p:extLst>
  </p:cSld>
  <p:clrMapOvr>
    <a:masterClrMapping/>
  </p:clrMapOvr>
  <p:transition>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9538B-3CDD-4A13-B2E9-DEB1A580D5E2}"/>
              </a:ext>
            </a:extLst>
          </p:cNvPr>
          <p:cNvSpPr>
            <a:spLocks noGrp="1"/>
          </p:cNvSpPr>
          <p:nvPr>
            <p:ph type="title"/>
          </p:nvPr>
        </p:nvSpPr>
        <p:spPr/>
        <p:txBody>
          <a:bodyPr/>
          <a:lstStyle/>
          <a:p>
            <a:r>
              <a:rPr lang="en-US" dirty="0"/>
              <a:t>Program Efficiency Mapping: Impact</a:t>
            </a:r>
          </a:p>
        </p:txBody>
      </p:sp>
      <p:sp>
        <p:nvSpPr>
          <p:cNvPr id="3" name="Footer Placeholder 2">
            <a:extLst>
              <a:ext uri="{FF2B5EF4-FFF2-40B4-BE49-F238E27FC236}">
                <a16:creationId xmlns:a16="http://schemas.microsoft.com/office/drawing/2014/main" id="{3E784AF0-48E1-408E-9959-7BA43A6CDF31}"/>
              </a:ext>
            </a:extLst>
          </p:cNvPr>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500" cap="none" spc="0" normalizeH="0" baseline="0" noProof="0" dirty="0">
                <a:ln>
                  <a:noFill/>
                </a:ln>
                <a:solidFill>
                  <a:srgbClr val="393D41">
                    <a:lumMod val="20000"/>
                    <a:lumOff val="80000"/>
                  </a:srgbClr>
                </a:solidFill>
                <a:effectLst/>
                <a:uLnTx/>
                <a:uFillTx/>
                <a:latin typeface="Arial"/>
                <a:ea typeface="+mn-ea"/>
                <a:cs typeface="Times New Roman" pitchFamily="18" charset="0"/>
              </a:rPr>
              <a:t>BRNDEXP 3.0  ©  Cerner Corporation.  All rights reserved.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500" cap="none" spc="0" normalizeH="0" baseline="0" noProof="0" dirty="0">
                <a:ln>
                  <a:noFill/>
                </a:ln>
                <a:solidFill>
                  <a:srgbClr val="393D41">
                    <a:lumMod val="20000"/>
                    <a:lumOff val="80000"/>
                  </a:srgbClr>
                </a:solidFill>
                <a:effectLst/>
                <a:uLnTx/>
                <a:uFillTx/>
                <a:latin typeface="Arial"/>
                <a:ea typeface="+mn-ea"/>
                <a:cs typeface="Times New Roman" pitchFamily="18" charset="0"/>
              </a:rPr>
              <a:t>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4" name="Slide Number Placeholder 3">
            <a:extLst>
              <a:ext uri="{FF2B5EF4-FFF2-40B4-BE49-F238E27FC236}">
                <a16:creationId xmlns:a16="http://schemas.microsoft.com/office/drawing/2014/main" id="{1C93806A-37A4-48E4-BA26-C8CB67D0BA44}"/>
              </a:ext>
            </a:extLst>
          </p:cNvPr>
          <p:cNvSpPr>
            <a:spLocks noGrp="1"/>
          </p:cNvSpPr>
          <p:nvPr>
            <p:ph type="sldNum" sz="quarter" idx="11"/>
          </p:nvPr>
        </p:nvSpPr>
        <p:spPr>
          <a:xfrm>
            <a:off x="11582398" y="6438622"/>
            <a:ext cx="5005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8F497-5311-4FE6-8037-E08A3EC20500}" type="slidenum">
              <a:rPr kumimoji="0" lang="en-US" sz="1200" b="0" i="0" u="none" strike="noStrike" kern="1200" cap="none" spc="0" normalizeH="0" baseline="0" noProof="0" smtClean="0">
                <a:ln>
                  <a:noFill/>
                </a:ln>
                <a:solidFill>
                  <a:srgbClr val="393D41">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srgbClr val="393D41">
                  <a:tint val="75000"/>
                </a:srgbClr>
              </a:solidFill>
              <a:effectLst/>
              <a:uLnTx/>
              <a:uFillTx/>
              <a:latin typeface="Arial"/>
              <a:ea typeface="+mn-ea"/>
              <a:cs typeface="+mn-cs"/>
            </a:endParaRPr>
          </a:p>
        </p:txBody>
      </p:sp>
      <p:sp>
        <p:nvSpPr>
          <p:cNvPr id="6" name="TextBox 5">
            <a:extLst>
              <a:ext uri="{FF2B5EF4-FFF2-40B4-BE49-F238E27FC236}">
                <a16:creationId xmlns:a16="http://schemas.microsoft.com/office/drawing/2014/main" id="{774C22DC-1066-406F-A289-2C0AEA1DE939}"/>
              </a:ext>
            </a:extLst>
          </p:cNvPr>
          <p:cNvSpPr txBox="1"/>
          <p:nvPr/>
        </p:nvSpPr>
        <p:spPr>
          <a:xfrm>
            <a:off x="239377" y="1200727"/>
            <a:ext cx="1116464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The performance of every district is monitored month on month for every public private partnership program. This along with timely administrative interventions have resulted in an increase in the overall efficiency of programs. The reports are computed on a program level and district level</a:t>
            </a:r>
          </a:p>
        </p:txBody>
      </p:sp>
      <p:grpSp>
        <p:nvGrpSpPr>
          <p:cNvPr id="21" name="Group 20">
            <a:extLst>
              <a:ext uri="{FF2B5EF4-FFF2-40B4-BE49-F238E27FC236}">
                <a16:creationId xmlns:a16="http://schemas.microsoft.com/office/drawing/2014/main" id="{C66D7C4F-088B-4993-B5C9-04F39B2A1B03}"/>
              </a:ext>
            </a:extLst>
          </p:cNvPr>
          <p:cNvGrpSpPr/>
          <p:nvPr/>
        </p:nvGrpSpPr>
        <p:grpSpPr>
          <a:xfrm>
            <a:off x="239378" y="1910173"/>
            <a:ext cx="5413277" cy="307777"/>
            <a:chOff x="414867" y="1290652"/>
            <a:chExt cx="10989155" cy="214429"/>
          </a:xfrm>
        </p:grpSpPr>
        <p:cxnSp>
          <p:nvCxnSpPr>
            <p:cNvPr id="22" name="Straight Connector 21">
              <a:extLst>
                <a:ext uri="{FF2B5EF4-FFF2-40B4-BE49-F238E27FC236}">
                  <a16:creationId xmlns:a16="http://schemas.microsoft.com/office/drawing/2014/main" id="{420E8E2B-9250-44FE-902B-6335CDEDC553}"/>
                </a:ext>
              </a:extLst>
            </p:cNvPr>
            <p:cNvCxnSpPr/>
            <p:nvPr/>
          </p:nvCxnSpPr>
          <p:spPr>
            <a:xfrm>
              <a:off x="414867" y="1413102"/>
              <a:ext cx="10989155" cy="0"/>
            </a:xfrm>
            <a:prstGeom prst="line">
              <a:avLst/>
            </a:prstGeom>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30700941-CE76-491B-AEE8-463CFDEAFB0D}"/>
                </a:ext>
              </a:extLst>
            </p:cNvPr>
            <p:cNvSpPr txBox="1"/>
            <p:nvPr/>
          </p:nvSpPr>
          <p:spPr>
            <a:xfrm>
              <a:off x="3345512" y="1290652"/>
              <a:ext cx="4323377" cy="214429"/>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93D41"/>
                  </a:solidFill>
                  <a:effectLst/>
                  <a:uLnTx/>
                  <a:uFillTx/>
                  <a:latin typeface="Arial"/>
                  <a:ea typeface="+mn-ea"/>
                  <a:cs typeface="+mn-cs"/>
                </a:rPr>
                <a:t>Program Level Maps</a:t>
              </a:r>
            </a:p>
          </p:txBody>
        </p:sp>
      </p:grpSp>
      <p:grpSp>
        <p:nvGrpSpPr>
          <p:cNvPr id="24" name="Group 23">
            <a:extLst>
              <a:ext uri="{FF2B5EF4-FFF2-40B4-BE49-F238E27FC236}">
                <a16:creationId xmlns:a16="http://schemas.microsoft.com/office/drawing/2014/main" id="{93487F71-EA4B-4F77-B633-553E39AA44AD}"/>
              </a:ext>
            </a:extLst>
          </p:cNvPr>
          <p:cNvGrpSpPr/>
          <p:nvPr/>
        </p:nvGrpSpPr>
        <p:grpSpPr>
          <a:xfrm>
            <a:off x="6437745" y="1927613"/>
            <a:ext cx="5469691" cy="307777"/>
            <a:chOff x="414867" y="1248084"/>
            <a:chExt cx="10989155" cy="214521"/>
          </a:xfrm>
        </p:grpSpPr>
        <p:cxnSp>
          <p:nvCxnSpPr>
            <p:cNvPr id="25" name="Straight Connector 24">
              <a:extLst>
                <a:ext uri="{FF2B5EF4-FFF2-40B4-BE49-F238E27FC236}">
                  <a16:creationId xmlns:a16="http://schemas.microsoft.com/office/drawing/2014/main" id="{4855B04E-3147-4A88-B5FC-F6C70DFA6A98}"/>
                </a:ext>
              </a:extLst>
            </p:cNvPr>
            <p:cNvCxnSpPr/>
            <p:nvPr/>
          </p:nvCxnSpPr>
          <p:spPr>
            <a:xfrm>
              <a:off x="414867" y="1359991"/>
              <a:ext cx="10989155" cy="0"/>
            </a:xfrm>
            <a:prstGeom prst="line">
              <a:avLst/>
            </a:prstGeom>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9069838C-B2E9-4595-89EE-3DCED78CE333}"/>
                </a:ext>
              </a:extLst>
            </p:cNvPr>
            <p:cNvSpPr txBox="1"/>
            <p:nvPr/>
          </p:nvSpPr>
          <p:spPr>
            <a:xfrm>
              <a:off x="2791899" y="1248084"/>
              <a:ext cx="6235088" cy="214521"/>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93D41"/>
                  </a:solidFill>
                  <a:effectLst/>
                  <a:uLnTx/>
                  <a:uFillTx/>
                  <a:latin typeface="Arial"/>
                  <a:ea typeface="+mn-ea"/>
                  <a:cs typeface="+mn-cs"/>
                </a:rPr>
                <a:t>District Level Maps</a:t>
              </a:r>
            </a:p>
          </p:txBody>
        </p:sp>
      </p:grpSp>
      <p:sp>
        <p:nvSpPr>
          <p:cNvPr id="37" name="TextBox 36">
            <a:extLst>
              <a:ext uri="{FF2B5EF4-FFF2-40B4-BE49-F238E27FC236}">
                <a16:creationId xmlns:a16="http://schemas.microsoft.com/office/drawing/2014/main" id="{E5F94D31-2B93-4399-A863-CDC2CD1EA38F}"/>
              </a:ext>
            </a:extLst>
          </p:cNvPr>
          <p:cNvSpPr txBox="1"/>
          <p:nvPr/>
        </p:nvSpPr>
        <p:spPr>
          <a:xfrm>
            <a:off x="550183" y="5615746"/>
            <a:ext cx="527151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D41"/>
                </a:solidFill>
                <a:effectLst/>
                <a:uLnTx/>
                <a:uFillTx/>
                <a:latin typeface="Arial"/>
                <a:ea typeface="+mn-ea"/>
                <a:cs typeface="+mn-cs"/>
              </a:rPr>
              <a:t>KPI level analysis on a monthly basis help identify the gap for service providers at district level</a:t>
            </a:r>
          </a:p>
        </p:txBody>
      </p:sp>
      <p:sp>
        <p:nvSpPr>
          <p:cNvPr id="60" name="TextBox 59">
            <a:extLst>
              <a:ext uri="{FF2B5EF4-FFF2-40B4-BE49-F238E27FC236}">
                <a16:creationId xmlns:a16="http://schemas.microsoft.com/office/drawing/2014/main" id="{B9CA64E0-E5E3-4C3D-A439-1909A5AFBE8A}"/>
              </a:ext>
            </a:extLst>
          </p:cNvPr>
          <p:cNvSpPr txBox="1"/>
          <p:nvPr/>
        </p:nvSpPr>
        <p:spPr>
          <a:xfrm>
            <a:off x="6645729" y="5638242"/>
            <a:ext cx="50267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93D41"/>
                </a:solidFill>
                <a:effectLst/>
                <a:uLnTx/>
                <a:uFillTx/>
                <a:latin typeface="Arial"/>
                <a:ea typeface="+mn-ea"/>
                <a:cs typeface="+mn-cs"/>
              </a:rPr>
              <a:t>District Level Maps gives insight on the programs that are not meeting the targets in a district</a:t>
            </a:r>
          </a:p>
        </p:txBody>
      </p:sp>
      <p:pic>
        <p:nvPicPr>
          <p:cNvPr id="17" name="Picture 16">
            <a:extLst>
              <a:ext uri="{FF2B5EF4-FFF2-40B4-BE49-F238E27FC236}">
                <a16:creationId xmlns:a16="http://schemas.microsoft.com/office/drawing/2014/main" id="{43B0CBB0-758F-489F-A8C5-BDAE272F325D}"/>
              </a:ext>
            </a:extLst>
          </p:cNvPr>
          <p:cNvPicPr>
            <a:picLocks noChangeAspect="1"/>
          </p:cNvPicPr>
          <p:nvPr/>
        </p:nvPicPr>
        <p:blipFill>
          <a:blip r:embed="rId2"/>
          <a:stretch>
            <a:fillRect/>
          </a:stretch>
        </p:blipFill>
        <p:spPr>
          <a:xfrm>
            <a:off x="7612" y="2495093"/>
            <a:ext cx="6356658" cy="3050209"/>
          </a:xfrm>
          <a:prstGeom prst="rect">
            <a:avLst/>
          </a:prstGeom>
        </p:spPr>
      </p:pic>
      <p:pic>
        <p:nvPicPr>
          <p:cNvPr id="18" name="Picture 17">
            <a:extLst>
              <a:ext uri="{FF2B5EF4-FFF2-40B4-BE49-F238E27FC236}">
                <a16:creationId xmlns:a16="http://schemas.microsoft.com/office/drawing/2014/main" id="{E6EB1085-F9A5-4AFF-BF16-B280AEEFEFFC}"/>
              </a:ext>
            </a:extLst>
          </p:cNvPr>
          <p:cNvPicPr>
            <a:picLocks noChangeAspect="1"/>
          </p:cNvPicPr>
          <p:nvPr/>
        </p:nvPicPr>
        <p:blipFill>
          <a:blip r:embed="rId3"/>
          <a:stretch>
            <a:fillRect/>
          </a:stretch>
        </p:blipFill>
        <p:spPr>
          <a:xfrm>
            <a:off x="6434890" y="2449512"/>
            <a:ext cx="5445898" cy="3037550"/>
          </a:xfrm>
          <a:prstGeom prst="rect">
            <a:avLst/>
          </a:prstGeom>
        </p:spPr>
      </p:pic>
    </p:spTree>
    <p:extLst>
      <p:ext uri="{BB962C8B-B14F-4D97-AF65-F5344CB8AC3E}">
        <p14:creationId xmlns:p14="http://schemas.microsoft.com/office/powerpoint/2010/main" val="553585345"/>
      </p:ext>
    </p:extLst>
  </p:cSld>
  <p:clrMapOvr>
    <a:masterClrMapping/>
  </p:clrMapOvr>
  <p:transition>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2D62-D357-4333-AEBD-21E06F8AA37A}"/>
              </a:ext>
            </a:extLst>
          </p:cNvPr>
          <p:cNvSpPr>
            <a:spLocks noGrp="1"/>
          </p:cNvSpPr>
          <p:nvPr>
            <p:ph type="title"/>
          </p:nvPr>
        </p:nvSpPr>
        <p:spPr/>
        <p:txBody>
          <a:bodyPr>
            <a:normAutofit/>
          </a:bodyPr>
          <a:lstStyle/>
          <a:p>
            <a:r>
              <a:rPr lang="en-US" dirty="0"/>
              <a:t>Feeder (Bike) Ambulance – 108 Service</a:t>
            </a:r>
          </a:p>
        </p:txBody>
      </p:sp>
      <p:sp>
        <p:nvSpPr>
          <p:cNvPr id="3" name="Footer Placeholder 2">
            <a:extLst>
              <a:ext uri="{FF2B5EF4-FFF2-40B4-BE49-F238E27FC236}">
                <a16:creationId xmlns:a16="http://schemas.microsoft.com/office/drawing/2014/main" id="{2B24DDC2-28AF-45BC-A72F-5890F6FA0CE3}"/>
              </a:ext>
            </a:extLst>
          </p:cNvPr>
          <p:cNvSpPr>
            <a:spLocks noGrp="1"/>
          </p:cNvSpPr>
          <p:nvPr>
            <p:ph type="ftr" sz="quarter" idx="10"/>
          </p:nvPr>
        </p:nvSpPr>
        <p:spPr>
          <a:xfrm>
            <a:off x="19633" y="6663280"/>
            <a:ext cx="12192000" cy="278491"/>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500" cap="none" spc="0" normalizeH="0" baseline="0" noProof="0" dirty="0">
                <a:ln>
                  <a:noFill/>
                </a:ln>
                <a:solidFill>
                  <a:srgbClr val="393D41">
                    <a:lumMod val="20000"/>
                    <a:lumOff val="80000"/>
                  </a:srgbClr>
                </a:solidFill>
                <a:effectLst/>
                <a:uLnTx/>
                <a:uFillTx/>
                <a:latin typeface="Arial"/>
                <a:ea typeface="+mn-ea"/>
                <a:cs typeface="Times New Roman" pitchFamily="18" charset="0"/>
              </a:rPr>
              <a:t>BRNDEXP 3.0  ©  Cerner Corporation.  All rights reserved.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500" cap="none" spc="0" normalizeH="0" baseline="0" noProof="0" dirty="0">
                <a:ln>
                  <a:noFill/>
                </a:ln>
                <a:solidFill>
                  <a:srgbClr val="393D41">
                    <a:lumMod val="20000"/>
                    <a:lumOff val="80000"/>
                  </a:srgbClr>
                </a:solidFill>
                <a:effectLst/>
                <a:uLnTx/>
                <a:uFillTx/>
                <a:latin typeface="Arial"/>
                <a:ea typeface="+mn-ea"/>
                <a:cs typeface="Times New Roman" pitchFamily="18" charset="0"/>
              </a:rPr>
              <a:t>This document contains Cerner confidential and/or proprietary information belonging to Cerner Corporation and/or its related affiliates which may not be reproduced or transmitted in any form or by any means without the express written consent of Cerner. </a:t>
            </a:r>
          </a:p>
        </p:txBody>
      </p:sp>
      <p:sp>
        <p:nvSpPr>
          <p:cNvPr id="4" name="Slide Number Placeholder 3">
            <a:extLst>
              <a:ext uri="{FF2B5EF4-FFF2-40B4-BE49-F238E27FC236}">
                <a16:creationId xmlns:a16="http://schemas.microsoft.com/office/drawing/2014/main" id="{FA539BEF-4F83-45B5-AA1F-E4EF78FB881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8F497-5311-4FE6-8037-E08A3EC20500}" type="slidenum">
              <a:rPr kumimoji="0" lang="en-US" sz="1200" b="0" i="0" u="none" strike="noStrike" kern="1200" cap="none" spc="0" normalizeH="0" baseline="0" noProof="0" smtClean="0">
                <a:ln>
                  <a:noFill/>
                </a:ln>
                <a:solidFill>
                  <a:srgbClr val="393D41">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srgbClr val="393D41">
                  <a:tint val="75000"/>
                </a:srgbClr>
              </a:solidFill>
              <a:effectLst/>
              <a:uLnTx/>
              <a:uFillTx/>
              <a:latin typeface="Arial"/>
              <a:ea typeface="+mn-ea"/>
              <a:cs typeface="+mn-cs"/>
            </a:endParaRPr>
          </a:p>
        </p:txBody>
      </p:sp>
      <p:grpSp>
        <p:nvGrpSpPr>
          <p:cNvPr id="5" name="Group 19">
            <a:extLst>
              <a:ext uri="{FF2B5EF4-FFF2-40B4-BE49-F238E27FC236}">
                <a16:creationId xmlns:a16="http://schemas.microsoft.com/office/drawing/2014/main" id="{570DAFE1-493B-442E-ACE3-93CBCED34793}"/>
              </a:ext>
            </a:extLst>
          </p:cNvPr>
          <p:cNvGrpSpPr/>
          <p:nvPr/>
        </p:nvGrpSpPr>
        <p:grpSpPr>
          <a:xfrm>
            <a:off x="2952521" y="1161638"/>
            <a:ext cx="8948640" cy="3068608"/>
            <a:chOff x="4561934" y="1145512"/>
            <a:chExt cx="7362211" cy="3068608"/>
          </a:xfrm>
        </p:grpSpPr>
        <p:sp>
          <p:nvSpPr>
            <p:cNvPr id="22" name="TextBox 21">
              <a:extLst>
                <a:ext uri="{FF2B5EF4-FFF2-40B4-BE49-F238E27FC236}">
                  <a16:creationId xmlns:a16="http://schemas.microsoft.com/office/drawing/2014/main" id="{10978302-F718-493E-8FB0-B69B8FC7EB59}"/>
                </a:ext>
              </a:extLst>
            </p:cNvPr>
            <p:cNvSpPr txBox="1"/>
            <p:nvPr/>
          </p:nvSpPr>
          <p:spPr>
            <a:xfrm>
              <a:off x="4705154" y="1598019"/>
              <a:ext cx="7218988" cy="2616101"/>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400" dirty="0"/>
                <a:t>Under Tribal Reform Yardstick (TRY) a novel initiative to shift the patients from remote and in-accessible ITDA areas to 108 ambulances was initiated with feeder Ambulances. These feeder ambulances intended to save the time to reach in shifting the patient to 108 ambulances and save the lives of the critical patients and pregnant women. The Pilot is trained in emergency health management techniques and to use the golden hour to save the patient life. </a:t>
              </a:r>
            </a:p>
            <a:p>
              <a:pPr marL="171450" indent="-171450">
                <a:spcBef>
                  <a:spcPts val="600"/>
                </a:spcBef>
                <a:buFont typeface="Arial" panose="020B0604020202020204" pitchFamily="34" charset="0"/>
                <a:buChar char="•"/>
              </a:pPr>
              <a:r>
                <a:rPr lang="en-US" sz="1400" dirty="0"/>
                <a:t>The total fleet 122 in 7 ITDA areas of Andhra Pradesh to supplement 43 ambulances (108) running in ITDA areas. These feeder ambulances were equipped with lifesaving drugs and surgical consumables and the details of services and monitoring of fleet movement shall be captured on real time.</a:t>
              </a:r>
            </a:p>
            <a:p>
              <a:pPr marL="171450" indent="-171450">
                <a:spcBef>
                  <a:spcPts val="600"/>
                </a:spcBef>
                <a:buFont typeface="Arial" panose="020B0604020202020204" pitchFamily="34" charset="0"/>
                <a:buChar char="•"/>
              </a:pPr>
              <a:endParaRPr kumimoji="0" lang="en-US" sz="1400" b="0" i="0" u="none" strike="noStrike" kern="1200" cap="none" spc="0" normalizeH="0" baseline="0" noProof="0" dirty="0">
                <a:ln>
                  <a:noFill/>
                </a:ln>
                <a:solidFill>
                  <a:srgbClr val="393D41"/>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B1693961-4C23-4713-9866-14AC17C4C367}"/>
                </a:ext>
              </a:extLst>
            </p:cNvPr>
            <p:cNvSpPr/>
            <p:nvPr/>
          </p:nvSpPr>
          <p:spPr>
            <a:xfrm>
              <a:off x="4561934" y="1477109"/>
              <a:ext cx="7362211" cy="2230466"/>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D49AFC00-A436-40CE-A24F-54DB62AA9460}"/>
                </a:ext>
              </a:extLst>
            </p:cNvPr>
            <p:cNvSpPr/>
            <p:nvPr/>
          </p:nvSpPr>
          <p:spPr>
            <a:xfrm>
              <a:off x="4561934" y="1145512"/>
              <a:ext cx="7362210" cy="3240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93D41"/>
                  </a:solidFill>
                  <a:effectLst/>
                  <a:uLnTx/>
                  <a:uFillTx/>
                  <a:latin typeface="Arial"/>
                  <a:ea typeface="+mn-ea"/>
                  <a:cs typeface="+mn-cs"/>
                </a:rPr>
                <a:t>Scope of the Program</a:t>
              </a:r>
            </a:p>
          </p:txBody>
        </p:sp>
      </p:grpSp>
      <p:grpSp>
        <p:nvGrpSpPr>
          <p:cNvPr id="6" name="Group 6">
            <a:extLst>
              <a:ext uri="{FF2B5EF4-FFF2-40B4-BE49-F238E27FC236}">
                <a16:creationId xmlns:a16="http://schemas.microsoft.com/office/drawing/2014/main" id="{14BB9566-F956-4380-8F86-CDACF5551500}"/>
              </a:ext>
            </a:extLst>
          </p:cNvPr>
          <p:cNvGrpSpPr/>
          <p:nvPr/>
        </p:nvGrpSpPr>
        <p:grpSpPr>
          <a:xfrm>
            <a:off x="5001658" y="4596537"/>
            <a:ext cx="7068737" cy="1712776"/>
            <a:chOff x="5991404" y="4182895"/>
            <a:chExt cx="6160951" cy="1712776"/>
          </a:xfrm>
        </p:grpSpPr>
        <p:sp>
          <p:nvSpPr>
            <p:cNvPr id="28" name="TextBox 27">
              <a:extLst>
                <a:ext uri="{FF2B5EF4-FFF2-40B4-BE49-F238E27FC236}">
                  <a16:creationId xmlns:a16="http://schemas.microsoft.com/office/drawing/2014/main" id="{BCABFFCC-DEB0-4291-A454-CA8DE80D1CC1}"/>
                </a:ext>
              </a:extLst>
            </p:cNvPr>
            <p:cNvSpPr txBox="1"/>
            <p:nvPr/>
          </p:nvSpPr>
          <p:spPr>
            <a:xfrm>
              <a:off x="6086864" y="4572232"/>
              <a:ext cx="6065491" cy="1323439"/>
            </a:xfrm>
            <a:prstGeom prst="rect">
              <a:avLst/>
            </a:prstGeom>
            <a:noFill/>
          </p:spPr>
          <p:txBody>
            <a:bodyPr wrap="square" rtlCol="0">
              <a:spAutoFit/>
            </a:bodyPr>
            <a:lstStyle/>
            <a:p>
              <a:pPr marL="285750" indent="-285750">
                <a:buFont typeface="Wingdings" panose="05000000000000000000" pitchFamily="2" charset="2"/>
                <a:buChar char="ü"/>
              </a:pPr>
              <a:r>
                <a:rPr lang="en-US" sz="1600" dirty="0"/>
                <a:t>8,760 cases have been transported using 108 Bike Services since its inception</a:t>
              </a:r>
            </a:p>
            <a:p>
              <a:pPr marL="285750" indent="-285750">
                <a:buFont typeface="Wingdings" panose="05000000000000000000" pitchFamily="2" charset="2"/>
                <a:buChar char="ü"/>
              </a:pPr>
              <a:r>
                <a:rPr lang="en-US" sz="1600" dirty="0"/>
                <a:t>A total of 1,19,450 km has been travelled by the 108 bikes</a:t>
              </a:r>
            </a:p>
            <a:p>
              <a:pPr marL="285750" indent="-285750">
                <a:buFont typeface="Wingdings" panose="05000000000000000000" pitchFamily="2" charset="2"/>
                <a:buChar char="ü"/>
              </a:pPr>
              <a:r>
                <a:rPr lang="en-US" sz="1600" dirty="0"/>
                <a:t>39% of the cases transported by the feeder ambulance are pregnancy related. </a:t>
              </a:r>
            </a:p>
          </p:txBody>
        </p:sp>
        <p:sp>
          <p:nvSpPr>
            <p:cNvPr id="29" name="Rectangle 28">
              <a:extLst>
                <a:ext uri="{FF2B5EF4-FFF2-40B4-BE49-F238E27FC236}">
                  <a16:creationId xmlns:a16="http://schemas.microsoft.com/office/drawing/2014/main" id="{6F83DF23-C8CF-4A59-AA8B-AB81BACD6F24}"/>
                </a:ext>
              </a:extLst>
            </p:cNvPr>
            <p:cNvSpPr/>
            <p:nvPr/>
          </p:nvSpPr>
          <p:spPr>
            <a:xfrm>
              <a:off x="5991405" y="4488160"/>
              <a:ext cx="6091522" cy="135578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31" name="Rectangle 30">
              <a:extLst>
                <a:ext uri="{FF2B5EF4-FFF2-40B4-BE49-F238E27FC236}">
                  <a16:creationId xmlns:a16="http://schemas.microsoft.com/office/drawing/2014/main" id="{1AE38265-0586-464F-B96C-C6041563C7D3}"/>
                </a:ext>
              </a:extLst>
            </p:cNvPr>
            <p:cNvSpPr/>
            <p:nvPr/>
          </p:nvSpPr>
          <p:spPr>
            <a:xfrm>
              <a:off x="5991404" y="4182895"/>
              <a:ext cx="6091523" cy="297973"/>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93D41"/>
                  </a:solidFill>
                  <a:effectLst/>
                  <a:uLnTx/>
                  <a:uFillTx/>
                  <a:latin typeface="Arial"/>
                  <a:ea typeface="+mn-ea"/>
                  <a:cs typeface="+mn-cs"/>
                </a:rPr>
                <a:t>Progress</a:t>
              </a:r>
            </a:p>
          </p:txBody>
        </p:sp>
      </p:grpSp>
      <p:pic>
        <p:nvPicPr>
          <p:cNvPr id="18" name="Picture 17">
            <a:extLst>
              <a:ext uri="{FF2B5EF4-FFF2-40B4-BE49-F238E27FC236}">
                <a16:creationId xmlns:a16="http://schemas.microsoft.com/office/drawing/2014/main" id="{1FC2ACA4-EC0C-4A0F-B642-3FB897173D0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0964"/>
          <a:stretch/>
        </p:blipFill>
        <p:spPr>
          <a:xfrm>
            <a:off x="400865" y="4039187"/>
            <a:ext cx="4366762" cy="2641630"/>
          </a:xfrm>
          <a:prstGeom prst="rect">
            <a:avLst/>
          </a:prstGeom>
          <a:ln>
            <a:noFill/>
          </a:ln>
          <a:effectLst>
            <a:outerShdw blurRad="292100" dist="139700" dir="2700000" algn="tl" rotWithShape="0">
              <a:srgbClr val="333333">
                <a:alpha val="65000"/>
              </a:srgbClr>
            </a:outerShdw>
          </a:effectLst>
        </p:spPr>
      </p:pic>
      <p:pic>
        <p:nvPicPr>
          <p:cNvPr id="19" name="Picture 18">
            <a:extLst>
              <a:ext uri="{FF2B5EF4-FFF2-40B4-BE49-F238E27FC236}">
                <a16:creationId xmlns:a16="http://schemas.microsoft.com/office/drawing/2014/main" id="{60A73DDA-FCBF-4A47-86E4-C096C598FED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7244"/>
          <a:stretch/>
        </p:blipFill>
        <p:spPr>
          <a:xfrm>
            <a:off x="973488" y="1129005"/>
            <a:ext cx="1694396" cy="279403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53960977"/>
      </p:ext>
    </p:extLst>
  </p:cSld>
  <p:clrMapOvr>
    <a:masterClrMapping/>
  </p:clrMapOvr>
  <p:transition>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85000-9416-43C7-9887-859177795CEE}"/>
              </a:ext>
            </a:extLst>
          </p:cNvPr>
          <p:cNvSpPr>
            <a:spLocks noGrp="1"/>
          </p:cNvSpPr>
          <p:nvPr>
            <p:ph type="title"/>
          </p:nvPr>
        </p:nvSpPr>
        <p:spPr/>
        <p:txBody>
          <a:bodyPr>
            <a:normAutofit/>
          </a:bodyPr>
          <a:lstStyle/>
          <a:p>
            <a:r>
              <a:rPr lang="en-US" dirty="0"/>
              <a:t>Report Card on State Health Indicators (</a:t>
            </a:r>
            <a:r>
              <a:rPr lang="en-US" dirty="0" err="1"/>
              <a:t>ReSHI</a:t>
            </a:r>
            <a:r>
              <a:rPr lang="en-US" dirty="0"/>
              <a:t>)</a:t>
            </a:r>
          </a:p>
        </p:txBody>
      </p:sp>
      <p:sp>
        <p:nvSpPr>
          <p:cNvPr id="4" name="Slide Number Placeholder 3">
            <a:extLst>
              <a:ext uri="{FF2B5EF4-FFF2-40B4-BE49-F238E27FC236}">
                <a16:creationId xmlns:a16="http://schemas.microsoft.com/office/drawing/2014/main" id="{70188EF4-849E-418C-869C-AF765F038517}"/>
              </a:ext>
            </a:extLst>
          </p:cNvPr>
          <p:cNvSpPr>
            <a:spLocks noGrp="1"/>
          </p:cNvSpPr>
          <p:nvPr>
            <p:ph type="sldNum" sz="quarter" idx="11"/>
          </p:nvPr>
        </p:nvSpPr>
        <p:spPr/>
        <p:txBody>
          <a:bodyPr/>
          <a:lstStyle/>
          <a:p>
            <a:fld id="{71F8F497-5311-4FE6-8037-E08A3EC20500}" type="slidenum">
              <a:rPr lang="en-US" smtClean="0"/>
              <a:pPr/>
              <a:t>12</a:t>
            </a:fld>
            <a:endParaRPr lang="en-US"/>
          </a:p>
        </p:txBody>
      </p:sp>
      <p:graphicFrame>
        <p:nvGraphicFramePr>
          <p:cNvPr id="7" name="Diagram 6">
            <a:extLst>
              <a:ext uri="{FF2B5EF4-FFF2-40B4-BE49-F238E27FC236}">
                <a16:creationId xmlns:a16="http://schemas.microsoft.com/office/drawing/2014/main" id="{5575FCB5-D7D1-4314-99C0-E750C52BC299}"/>
              </a:ext>
            </a:extLst>
          </p:cNvPr>
          <p:cNvGraphicFramePr/>
          <p:nvPr>
            <p:extLst/>
          </p:nvPr>
        </p:nvGraphicFramePr>
        <p:xfrm>
          <a:off x="7192736" y="1485900"/>
          <a:ext cx="4718957" cy="356675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Picture 4" descr="http://devpolicy.org/wp-content/uploads/2015/02/image13.png">
            <a:extLst>
              <a:ext uri="{FF2B5EF4-FFF2-40B4-BE49-F238E27FC236}">
                <a16:creationId xmlns:a16="http://schemas.microsoft.com/office/drawing/2014/main" id="{DF919EB3-9DCD-4E15-B540-AED8C8D5086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0900312" y="5849861"/>
            <a:ext cx="753245" cy="75324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8" descr="Image result for un  logo transparent">
            <a:extLst>
              <a:ext uri="{FF2B5EF4-FFF2-40B4-BE49-F238E27FC236}">
                <a16:creationId xmlns:a16="http://schemas.microsoft.com/office/drawing/2014/main" id="{21EF5CF3-EF8F-4182-A63C-437210BC7240}"/>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0031151" y="5905642"/>
            <a:ext cx="737159" cy="625357"/>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10" descr="Image result for niti ayog logo transparent">
            <a:extLst>
              <a:ext uri="{FF2B5EF4-FFF2-40B4-BE49-F238E27FC236}">
                <a16:creationId xmlns:a16="http://schemas.microsoft.com/office/drawing/2014/main" id="{E81CD99C-ECF2-4433-BA8E-F7C36F29842B}"/>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9179253" y="5858373"/>
            <a:ext cx="719896" cy="7198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9105F496-C499-43C4-8D77-D2371B320C5D}"/>
              </a:ext>
            </a:extLst>
          </p:cNvPr>
          <p:cNvSpPr/>
          <p:nvPr/>
        </p:nvSpPr>
        <p:spPr>
          <a:xfrm>
            <a:off x="323614" y="1153297"/>
            <a:ext cx="7963136" cy="584775"/>
          </a:xfrm>
          <a:prstGeom prst="rect">
            <a:avLst/>
          </a:prstGeom>
        </p:spPr>
        <p:txBody>
          <a:bodyPr wrap="square">
            <a:spAutoFit/>
          </a:bodyPr>
          <a:lstStyle/>
          <a:p>
            <a:r>
              <a:rPr lang="en-US" sz="1600" b="0" dirty="0"/>
              <a:t>Report on State Health Indicators is a quarterly report to measure the overall health performance of the state and districts of Andhra Pradesh</a:t>
            </a:r>
          </a:p>
        </p:txBody>
      </p:sp>
      <p:sp>
        <p:nvSpPr>
          <p:cNvPr id="13" name="Rectangle 12">
            <a:extLst>
              <a:ext uri="{FF2B5EF4-FFF2-40B4-BE49-F238E27FC236}">
                <a16:creationId xmlns:a16="http://schemas.microsoft.com/office/drawing/2014/main" id="{B069117C-5DF9-43B3-8067-808624CF17DD}"/>
              </a:ext>
            </a:extLst>
          </p:cNvPr>
          <p:cNvSpPr/>
          <p:nvPr/>
        </p:nvSpPr>
        <p:spPr>
          <a:xfrm>
            <a:off x="323614" y="1814306"/>
            <a:ext cx="7620236" cy="830997"/>
          </a:xfrm>
          <a:prstGeom prst="rect">
            <a:avLst/>
          </a:prstGeom>
        </p:spPr>
        <p:txBody>
          <a:bodyPr wrap="square">
            <a:spAutoFit/>
          </a:bodyPr>
          <a:lstStyle/>
          <a:p>
            <a:r>
              <a:rPr lang="en-US" sz="1600" b="0" dirty="0" err="1"/>
              <a:t>ReSHI</a:t>
            </a:r>
            <a:r>
              <a:rPr lang="en-US" sz="1600" b="0" dirty="0"/>
              <a:t> is computed using on 100 KPIs, based on guidelines from NITI Aayog, UNDP and WHO. These 100 KPIs are classified into 6 baskets. </a:t>
            </a:r>
            <a:r>
              <a:rPr lang="en-US" sz="1600" b="0" dirty="0" err="1"/>
              <a:t>ReSHI</a:t>
            </a:r>
            <a:r>
              <a:rPr lang="en-US" sz="1600" b="0" dirty="0"/>
              <a:t> is a quarterly report computed district wise and state wide. </a:t>
            </a:r>
          </a:p>
        </p:txBody>
      </p:sp>
      <p:sp>
        <p:nvSpPr>
          <p:cNvPr id="14" name="Rectangle 13">
            <a:extLst>
              <a:ext uri="{FF2B5EF4-FFF2-40B4-BE49-F238E27FC236}">
                <a16:creationId xmlns:a16="http://schemas.microsoft.com/office/drawing/2014/main" id="{F9F51C1C-F586-4797-B7ED-90D73CFD04D0}"/>
              </a:ext>
            </a:extLst>
          </p:cNvPr>
          <p:cNvSpPr/>
          <p:nvPr/>
        </p:nvSpPr>
        <p:spPr>
          <a:xfrm>
            <a:off x="323614" y="2721537"/>
            <a:ext cx="7620236" cy="584775"/>
          </a:xfrm>
          <a:prstGeom prst="rect">
            <a:avLst/>
          </a:prstGeom>
        </p:spPr>
        <p:txBody>
          <a:bodyPr wrap="square">
            <a:spAutoFit/>
          </a:bodyPr>
          <a:lstStyle/>
          <a:p>
            <a:r>
              <a:rPr lang="en-US" sz="1600" dirty="0"/>
              <a:t>Methodology</a:t>
            </a:r>
            <a:r>
              <a:rPr lang="en-US" sz="1600" b="0" dirty="0"/>
              <a:t>: A nodal officer is appointed for each of the indicator and the on filed data is aggregated at district level.</a:t>
            </a:r>
          </a:p>
        </p:txBody>
      </p:sp>
      <p:sp>
        <p:nvSpPr>
          <p:cNvPr id="15" name="Rectangle 14">
            <a:extLst>
              <a:ext uri="{FF2B5EF4-FFF2-40B4-BE49-F238E27FC236}">
                <a16:creationId xmlns:a16="http://schemas.microsoft.com/office/drawing/2014/main" id="{DBA057E8-F81C-4637-A2FB-BA738D1539BD}"/>
              </a:ext>
            </a:extLst>
          </p:cNvPr>
          <p:cNvSpPr/>
          <p:nvPr/>
        </p:nvSpPr>
        <p:spPr>
          <a:xfrm>
            <a:off x="323614" y="3382545"/>
            <a:ext cx="7620236" cy="1077218"/>
          </a:xfrm>
          <a:prstGeom prst="rect">
            <a:avLst/>
          </a:prstGeom>
        </p:spPr>
        <p:txBody>
          <a:bodyPr wrap="square">
            <a:spAutoFit/>
          </a:bodyPr>
          <a:lstStyle/>
          <a:p>
            <a:pPr lvl="0" fontAlgn="auto">
              <a:spcBef>
                <a:spcPts val="600"/>
              </a:spcBef>
              <a:spcAft>
                <a:spcPts val="0"/>
              </a:spcAft>
            </a:pPr>
            <a:r>
              <a:rPr lang="en-US" sz="1600" dirty="0"/>
              <a:t>Usage</a:t>
            </a:r>
            <a:r>
              <a:rPr lang="en-US" sz="1600" b="0" dirty="0"/>
              <a:t>: </a:t>
            </a:r>
            <a:r>
              <a:rPr lang="en-US" sz="1600" b="0" dirty="0">
                <a:solidFill>
                  <a:srgbClr val="393D41"/>
                </a:solidFill>
                <a:latin typeface="Arial"/>
                <a:ea typeface="+mn-ea"/>
              </a:rPr>
              <a:t>The indicators were measured on a quarterly basis and best performing and worst performing indicators were identified and shared with District Collectors. Continuous monitoring has helped the government to achieve improvement in the overall health of the state</a:t>
            </a:r>
            <a:endParaRPr lang="en-US" sz="2400" b="0" dirty="0"/>
          </a:p>
        </p:txBody>
      </p:sp>
      <p:graphicFrame>
        <p:nvGraphicFramePr>
          <p:cNvPr id="16" name="Table 15">
            <a:extLst>
              <a:ext uri="{FF2B5EF4-FFF2-40B4-BE49-F238E27FC236}">
                <a16:creationId xmlns:a16="http://schemas.microsoft.com/office/drawing/2014/main" id="{43DA6B1B-6034-490E-9B58-C35742EDC855}"/>
              </a:ext>
            </a:extLst>
          </p:cNvPr>
          <p:cNvGraphicFramePr>
            <a:graphicFrameLocks noGrp="1"/>
          </p:cNvGraphicFramePr>
          <p:nvPr>
            <p:extLst/>
          </p:nvPr>
        </p:nvGraphicFramePr>
        <p:xfrm>
          <a:off x="1016098" y="4508273"/>
          <a:ext cx="5398103" cy="2094834"/>
        </p:xfrm>
        <a:graphic>
          <a:graphicData uri="http://schemas.openxmlformats.org/drawingml/2006/table">
            <a:tbl>
              <a:tblPr/>
              <a:tblGrid>
                <a:gridCol w="3422346">
                  <a:extLst>
                    <a:ext uri="{9D8B030D-6E8A-4147-A177-3AD203B41FA5}">
                      <a16:colId xmlns:a16="http://schemas.microsoft.com/office/drawing/2014/main" val="1188519301"/>
                    </a:ext>
                  </a:extLst>
                </a:gridCol>
                <a:gridCol w="1975757">
                  <a:extLst>
                    <a:ext uri="{9D8B030D-6E8A-4147-A177-3AD203B41FA5}">
                      <a16:colId xmlns:a16="http://schemas.microsoft.com/office/drawing/2014/main" val="3999943010"/>
                    </a:ext>
                  </a:extLst>
                </a:gridCol>
              </a:tblGrid>
              <a:tr h="316062">
                <a:tc>
                  <a:txBody>
                    <a:bodyPr/>
                    <a:lstStyle/>
                    <a:p>
                      <a:pPr marL="0" algn="ctr" defTabSz="914400" rtl="0" eaLnBrk="1" fontAlgn="ctr" latinLnBrk="0" hangingPunct="1"/>
                      <a:r>
                        <a:rPr lang="en-US" sz="1000" b="1" i="0" u="none" strike="noStrike" kern="1200" dirty="0">
                          <a:solidFill>
                            <a:schemeClr val="tx1"/>
                          </a:solidFill>
                          <a:effectLst/>
                          <a:latin typeface="Arial" panose="020B0604020202020204" pitchFamily="34" charset="0"/>
                          <a:ea typeface="+mn-ea"/>
                          <a:cs typeface="+mn-cs"/>
                        </a:rPr>
                        <a:t>Andhra Pradesh (State wide average % Change) </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E9A"/>
                    </a:solidFill>
                  </a:tcPr>
                </a:tc>
                <a:tc>
                  <a:txBody>
                    <a:bodyPr/>
                    <a:lstStyle/>
                    <a:p>
                      <a:pPr algn="ctr" fontAlgn="ctr"/>
                      <a:r>
                        <a:rPr lang="en-US" sz="1000" b="1" i="0" u="none" strike="noStrike" dirty="0">
                          <a:solidFill>
                            <a:schemeClr val="tx1"/>
                          </a:solidFill>
                          <a:effectLst/>
                          <a:latin typeface="Arial" panose="020B0604020202020204" pitchFamily="34" charset="0"/>
                        </a:rPr>
                        <a:t>Overall Improvement in Health Indicators</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3CE9A"/>
                    </a:solidFill>
                  </a:tcPr>
                </a:tc>
                <a:extLst>
                  <a:ext uri="{0D108BD9-81ED-4DB2-BD59-A6C34878D82A}">
                    <a16:rowId xmlns:a16="http://schemas.microsoft.com/office/drawing/2014/main" val="4084312871"/>
                  </a:ext>
                </a:extLst>
              </a:tr>
              <a:tr h="316062">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rPr>
                        <a:t>Q2 (2018-19) Vs Q1 (2018-19)</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0.81%</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373191"/>
                  </a:ext>
                </a:extLst>
              </a:tr>
              <a:tr h="316062">
                <a:tc>
                  <a:txBody>
                    <a:bodyPr/>
                    <a:lstStyle/>
                    <a:p>
                      <a:pPr marL="91440" marR="0" lvl="0" indent="0" algn="l" defTabSz="914400" rtl="0" eaLnBrk="1" fontAlgn="ctr" latinLnBrk="0" hangingPunct="1">
                        <a:lnSpc>
                          <a:spcPct val="100000"/>
                        </a:lnSpc>
                        <a:spcBef>
                          <a:spcPts val="0"/>
                        </a:spcBef>
                        <a:spcAft>
                          <a:spcPts val="0"/>
                        </a:spcAft>
                        <a:buClrTx/>
                        <a:buSzTx/>
                        <a:buFontTx/>
                        <a:buNone/>
                        <a:tabLst/>
                        <a:defRPr/>
                      </a:pPr>
                      <a:r>
                        <a:rPr lang="en-US" sz="1000" b="0" i="0" u="none" strike="noStrike" dirty="0">
                          <a:solidFill>
                            <a:schemeClr val="tx1"/>
                          </a:solidFill>
                          <a:effectLst/>
                          <a:latin typeface="Arial" panose="020B0604020202020204" pitchFamily="34" charset="0"/>
                        </a:rPr>
                        <a:t>Q1 (2018-19) Vs Q4 (2017-18)</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2.31%</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75682354"/>
                  </a:ext>
                </a:extLst>
              </a:tr>
              <a:tr h="316062">
                <a:tc>
                  <a:txBody>
                    <a:bodyPr/>
                    <a:lstStyle/>
                    <a:p>
                      <a:pPr marL="91440" algn="l" fontAlgn="ctr"/>
                      <a:r>
                        <a:rPr lang="en-US" sz="1000" b="0" i="0" u="none" strike="noStrike" dirty="0">
                          <a:solidFill>
                            <a:schemeClr val="tx1"/>
                          </a:solidFill>
                          <a:effectLst/>
                          <a:latin typeface="Arial" panose="020B0604020202020204" pitchFamily="34" charset="0"/>
                        </a:rPr>
                        <a:t>Q4 (2017-18) Vs Q3 (2017-18)</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4.42%</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910317"/>
                  </a:ext>
                </a:extLst>
              </a:tr>
              <a:tr h="316062">
                <a:tc>
                  <a:txBody>
                    <a:bodyPr/>
                    <a:lstStyle/>
                    <a:p>
                      <a:pPr marL="91440" algn="l" fontAlgn="ctr"/>
                      <a:r>
                        <a:rPr lang="en-US" sz="1000" b="0" i="0" u="none" strike="noStrike" dirty="0">
                          <a:solidFill>
                            <a:schemeClr val="tx1"/>
                          </a:solidFill>
                          <a:effectLst/>
                          <a:latin typeface="Arial" panose="020B0604020202020204" pitchFamily="34" charset="0"/>
                        </a:rPr>
                        <a:t>Q3(2017-18) Vs Q2 (2017-18)</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2.68%</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74441105"/>
                  </a:ext>
                </a:extLst>
              </a:tr>
              <a:tr h="257262">
                <a:tc>
                  <a:txBody>
                    <a:bodyPr/>
                    <a:lstStyle/>
                    <a:p>
                      <a:pPr marL="91440" algn="l" fontAlgn="ctr"/>
                      <a:r>
                        <a:rPr lang="en-US" sz="1000" b="0" i="0" u="none" strike="noStrike" dirty="0">
                          <a:solidFill>
                            <a:schemeClr val="tx1"/>
                          </a:solidFill>
                          <a:effectLst/>
                          <a:latin typeface="Arial" panose="020B0604020202020204" pitchFamily="34" charset="0"/>
                        </a:rPr>
                        <a:t>Q2(2017-18) Vs Q1 (2017-18)</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3.08%</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7743721"/>
                  </a:ext>
                </a:extLst>
              </a:tr>
              <a:tr h="257262">
                <a:tc>
                  <a:txBody>
                    <a:bodyPr/>
                    <a:lstStyle/>
                    <a:p>
                      <a:pPr marL="91440" algn="l" fontAlgn="ctr"/>
                      <a:r>
                        <a:rPr lang="en-US" sz="1000" b="0" i="0" u="none" strike="noStrike" dirty="0">
                          <a:solidFill>
                            <a:schemeClr val="tx1"/>
                          </a:solidFill>
                          <a:effectLst/>
                          <a:latin typeface="Arial" panose="020B0604020202020204" pitchFamily="34" charset="0"/>
                        </a:rPr>
                        <a:t>Q1(2017-18) vs Q4 (2016-17)</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000" b="0" i="0" u="none" strike="noStrike" dirty="0">
                          <a:solidFill>
                            <a:srgbClr val="000000"/>
                          </a:solidFill>
                          <a:effectLst/>
                          <a:latin typeface="Arial" panose="020B0604020202020204" pitchFamily="34" charset="0"/>
                        </a:rPr>
                        <a:t>-2.75%</a:t>
                      </a:r>
                    </a:p>
                  </a:txBody>
                  <a:tcPr marL="6222" marR="6222" marT="6222"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62379794"/>
                  </a:ext>
                </a:extLst>
              </a:tr>
            </a:tbl>
          </a:graphicData>
        </a:graphic>
      </p:graphicFrame>
    </p:spTree>
    <p:extLst>
      <p:ext uri="{BB962C8B-B14F-4D97-AF65-F5344CB8AC3E}">
        <p14:creationId xmlns:p14="http://schemas.microsoft.com/office/powerpoint/2010/main" val="47609185"/>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p:tgtEl>
                                          <p:spTgt spid="7"/>
                                        </p:tgtEl>
                                        <p:attrNameLst>
                                          <p:attrName>ppt_y</p:attrName>
                                        </p:attrNameLst>
                                      </p:cBhvr>
                                      <p:tavLst>
                                        <p:tav tm="0">
                                          <p:val>
                                            <p:strVal val="#ppt_y+#ppt_h*1.125000"/>
                                          </p:val>
                                        </p:tav>
                                        <p:tav tm="100000">
                                          <p:val>
                                            <p:strVal val="#ppt_y"/>
                                          </p:val>
                                        </p:tav>
                                      </p:tavLst>
                                    </p:anim>
                                    <p:animEffect transition="in" filter="wipe(up)">
                                      <p:cBhvr>
                                        <p:cTn id="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F497-5311-4FE6-8037-E08A3EC20500}" type="slidenum">
              <a:rPr kumimoji="0" lang="en-US" sz="1200" b="1" i="0" u="none" strike="noStrike" kern="1200" cap="none" spc="0" normalizeH="0" baseline="0" noProof="0" smtClean="0">
                <a:ln>
                  <a:noFill/>
                </a:ln>
                <a:solidFill>
                  <a:srgbClr val="393D41">
                    <a:tint val="75000"/>
                  </a:srgb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1" i="0" u="none" strike="noStrike" kern="1200" cap="none" spc="0" normalizeH="0" baseline="0" noProof="0">
              <a:ln>
                <a:noFill/>
              </a:ln>
              <a:solidFill>
                <a:srgbClr val="393D41">
                  <a:tint val="75000"/>
                </a:srgbClr>
              </a:solidFill>
              <a:effectLst/>
              <a:uLnTx/>
              <a:uFillTx/>
              <a:latin typeface="Arial" pitchFamily="34" charset="0"/>
              <a:ea typeface="ＭＳ Ｐゴシック" pitchFamily="34" charset="-128"/>
              <a:cs typeface="+mn-cs"/>
            </a:endParaRPr>
          </a:p>
        </p:txBody>
      </p:sp>
      <p:sp>
        <p:nvSpPr>
          <p:cNvPr id="9" name="Title 1"/>
          <p:cNvSpPr txBox="1">
            <a:spLocks/>
          </p:cNvSpPr>
          <p:nvPr/>
        </p:nvSpPr>
        <p:spPr>
          <a:xfrm>
            <a:off x="162029" y="0"/>
            <a:ext cx="10989155" cy="860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lvl="0">
              <a:defRPr/>
            </a:pPr>
            <a:r>
              <a:rPr lang="en-US" sz="3200" dirty="0">
                <a:solidFill>
                  <a:srgbClr val="393D41"/>
                </a:solidFill>
              </a:rPr>
              <a:t>Report Card on State Health Index (</a:t>
            </a:r>
            <a:r>
              <a:rPr lang="en-US" sz="3200" dirty="0" err="1">
                <a:solidFill>
                  <a:srgbClr val="393D41"/>
                </a:solidFill>
              </a:rPr>
              <a:t>ReSHI</a:t>
            </a:r>
            <a:r>
              <a:rPr lang="en-US" sz="3200">
                <a:solidFill>
                  <a:srgbClr val="393D41"/>
                </a:solidFill>
              </a:rPr>
              <a:t>) – Q on Q Basis</a:t>
            </a:r>
            <a:endParaRPr lang="en-US" sz="3200" dirty="0">
              <a:solidFill>
                <a:srgbClr val="393D41"/>
              </a:solidFill>
            </a:endParaRPr>
          </a:p>
        </p:txBody>
      </p:sp>
      <p:graphicFrame>
        <p:nvGraphicFramePr>
          <p:cNvPr id="5" name="Table 4">
            <a:extLst>
              <a:ext uri="{FF2B5EF4-FFF2-40B4-BE49-F238E27FC236}">
                <a16:creationId xmlns:a16="http://schemas.microsoft.com/office/drawing/2014/main" id="{FC1441FF-B479-4124-AB9D-CA57CA3BA476}"/>
              </a:ext>
            </a:extLst>
          </p:cNvPr>
          <p:cNvGraphicFramePr>
            <a:graphicFrameLocks noGrp="1"/>
          </p:cNvGraphicFramePr>
          <p:nvPr>
            <p:extLst/>
          </p:nvPr>
        </p:nvGraphicFramePr>
        <p:xfrm>
          <a:off x="254524" y="1291472"/>
          <a:ext cx="11538409" cy="4905226"/>
        </p:xfrm>
        <a:graphic>
          <a:graphicData uri="http://schemas.openxmlformats.org/drawingml/2006/table">
            <a:tbl>
              <a:tblPr/>
              <a:tblGrid>
                <a:gridCol w="416787">
                  <a:extLst>
                    <a:ext uri="{9D8B030D-6E8A-4147-A177-3AD203B41FA5}">
                      <a16:colId xmlns:a16="http://schemas.microsoft.com/office/drawing/2014/main" val="595267904"/>
                    </a:ext>
                  </a:extLst>
                </a:gridCol>
                <a:gridCol w="3586558">
                  <a:extLst>
                    <a:ext uri="{9D8B030D-6E8A-4147-A177-3AD203B41FA5}">
                      <a16:colId xmlns:a16="http://schemas.microsoft.com/office/drawing/2014/main" val="1923299455"/>
                    </a:ext>
                  </a:extLst>
                </a:gridCol>
                <a:gridCol w="1085839">
                  <a:extLst>
                    <a:ext uri="{9D8B030D-6E8A-4147-A177-3AD203B41FA5}">
                      <a16:colId xmlns:a16="http://schemas.microsoft.com/office/drawing/2014/main" val="327290144"/>
                    </a:ext>
                  </a:extLst>
                </a:gridCol>
                <a:gridCol w="1118742">
                  <a:extLst>
                    <a:ext uri="{9D8B030D-6E8A-4147-A177-3AD203B41FA5}">
                      <a16:colId xmlns:a16="http://schemas.microsoft.com/office/drawing/2014/main" val="4173402566"/>
                    </a:ext>
                  </a:extLst>
                </a:gridCol>
                <a:gridCol w="1030999">
                  <a:extLst>
                    <a:ext uri="{9D8B030D-6E8A-4147-A177-3AD203B41FA5}">
                      <a16:colId xmlns:a16="http://schemas.microsoft.com/office/drawing/2014/main" val="1894318667"/>
                    </a:ext>
                  </a:extLst>
                </a:gridCol>
                <a:gridCol w="1085839">
                  <a:extLst>
                    <a:ext uri="{9D8B030D-6E8A-4147-A177-3AD203B41FA5}">
                      <a16:colId xmlns:a16="http://schemas.microsoft.com/office/drawing/2014/main" val="1491688208"/>
                    </a:ext>
                  </a:extLst>
                </a:gridCol>
                <a:gridCol w="1085839">
                  <a:extLst>
                    <a:ext uri="{9D8B030D-6E8A-4147-A177-3AD203B41FA5}">
                      <a16:colId xmlns:a16="http://schemas.microsoft.com/office/drawing/2014/main" val="390798918"/>
                    </a:ext>
                  </a:extLst>
                </a:gridCol>
                <a:gridCol w="1063903">
                  <a:extLst>
                    <a:ext uri="{9D8B030D-6E8A-4147-A177-3AD203B41FA5}">
                      <a16:colId xmlns:a16="http://schemas.microsoft.com/office/drawing/2014/main" val="1567686709"/>
                    </a:ext>
                  </a:extLst>
                </a:gridCol>
                <a:gridCol w="1063903">
                  <a:extLst>
                    <a:ext uri="{9D8B030D-6E8A-4147-A177-3AD203B41FA5}">
                      <a16:colId xmlns:a16="http://schemas.microsoft.com/office/drawing/2014/main" val="486605900"/>
                    </a:ext>
                  </a:extLst>
                </a:gridCol>
              </a:tblGrid>
              <a:tr h="931049">
                <a:tc>
                  <a:txBody>
                    <a:bodyPr/>
                    <a:lstStyle/>
                    <a:p>
                      <a:pPr algn="l" fontAlgn="ctr"/>
                      <a:r>
                        <a:rPr lang="en-US" sz="1200" b="1" i="0" u="none" strike="noStrike">
                          <a:solidFill>
                            <a:srgbClr val="000000"/>
                          </a:solidFill>
                          <a:effectLst/>
                          <a:latin typeface="Arial" panose="020B0604020202020204" pitchFamily="34" charset="0"/>
                        </a:rPr>
                        <a:t>Sl No</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C00000"/>
                          </a:solidFill>
                          <a:effectLst/>
                          <a:latin typeface="Arial" panose="020B0604020202020204" pitchFamily="34" charset="0"/>
                        </a:rPr>
                        <a:t>Quarterly Health Report Card (% difference between Quarterly State Health Index)</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C00000"/>
                          </a:solidFill>
                          <a:effectLst/>
                          <a:latin typeface="Arial" panose="020B0604020202020204" pitchFamily="34" charset="0"/>
                        </a:rPr>
                        <a:t>Core Health Indicators (CHI): </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C00000"/>
                          </a:solidFill>
                          <a:effectLst/>
                          <a:latin typeface="Arial" panose="020B0604020202020204" pitchFamily="34" charset="0"/>
                        </a:rPr>
                        <a:t>Social Health Indicators (SHI): </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C00000"/>
                          </a:solidFill>
                          <a:effectLst/>
                          <a:latin typeface="Arial" panose="020B0604020202020204" pitchFamily="34" charset="0"/>
                        </a:rPr>
                        <a:t>Human Resource Indicators (HRI): </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C00000"/>
                          </a:solidFill>
                          <a:effectLst/>
                          <a:latin typeface="Arial" panose="020B0604020202020204" pitchFamily="34" charset="0"/>
                        </a:rPr>
                        <a:t>Health Infrastructure Indicators (HII): </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C00000"/>
                          </a:solidFill>
                          <a:effectLst/>
                          <a:latin typeface="Arial" panose="020B0604020202020204" pitchFamily="34" charset="0"/>
                        </a:rPr>
                        <a:t>Quality &amp; Service Indicator (QSI)</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C00000"/>
                          </a:solidFill>
                          <a:effectLst/>
                          <a:latin typeface="Arial" panose="020B0604020202020204" pitchFamily="34" charset="0"/>
                        </a:rPr>
                        <a:t>Health Financing Indicators (HFI): </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tc>
                  <a:txBody>
                    <a:bodyPr/>
                    <a:lstStyle/>
                    <a:p>
                      <a:pPr algn="ctr" fontAlgn="ctr"/>
                      <a:r>
                        <a:rPr lang="en-US" sz="1200" b="1" i="0" u="none" strike="noStrike">
                          <a:solidFill>
                            <a:srgbClr val="C00000"/>
                          </a:solidFill>
                          <a:effectLst/>
                          <a:latin typeface="Arial" panose="020B0604020202020204" pitchFamily="34" charset="0"/>
                        </a:rPr>
                        <a:t>Average % Change in Each District</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CE4D6"/>
                    </a:solidFill>
                  </a:tcPr>
                </a:tc>
                <a:extLst>
                  <a:ext uri="{0D108BD9-81ED-4DB2-BD59-A6C34878D82A}">
                    <a16:rowId xmlns:a16="http://schemas.microsoft.com/office/drawing/2014/main" val="1448121438"/>
                  </a:ext>
                </a:extLst>
              </a:tr>
              <a:tr h="248386">
                <a:tc>
                  <a:txBody>
                    <a:bodyPr/>
                    <a:lstStyle/>
                    <a:p>
                      <a:pPr algn="ctr" fontAlgn="ctr"/>
                      <a:r>
                        <a:rPr lang="en-US" sz="1200" b="0" i="0" u="none" strike="noStrike">
                          <a:solidFill>
                            <a:srgbClr val="000000"/>
                          </a:solidFill>
                          <a:effectLst/>
                          <a:latin typeface="Arial" panose="020B0604020202020204" pitchFamily="34" charset="0"/>
                        </a:rPr>
                        <a:t>1</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200" b="0" i="0" u="none" strike="noStrike">
                          <a:solidFill>
                            <a:srgbClr val="000000"/>
                          </a:solidFill>
                          <a:effectLst/>
                          <a:latin typeface="Arial" panose="020B0604020202020204" pitchFamily="34" charset="0"/>
                        </a:rPr>
                        <a:t>East Godavari</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6.40%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5.00%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11.41%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73350108"/>
                  </a:ext>
                </a:extLst>
              </a:tr>
              <a:tr h="248386">
                <a:tc>
                  <a:txBody>
                    <a:bodyPr/>
                    <a:lstStyle/>
                    <a:p>
                      <a:pPr algn="ctr" fontAlgn="ctr"/>
                      <a:r>
                        <a:rPr lang="en-US" sz="1200" b="0" i="0" u="none" strike="noStrike">
                          <a:solidFill>
                            <a:srgbClr val="000000"/>
                          </a:solidFill>
                          <a:effectLst/>
                          <a:latin typeface="Arial" panose="020B0604020202020204" pitchFamily="34" charset="0"/>
                        </a:rPr>
                        <a:t>2</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200" b="0" i="0" u="none" strike="noStrike">
                          <a:solidFill>
                            <a:srgbClr val="000000"/>
                          </a:solidFill>
                          <a:effectLst/>
                          <a:latin typeface="Arial" panose="020B0604020202020204" pitchFamily="34" charset="0"/>
                        </a:rPr>
                        <a:t>West Godavari</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-5.80%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-4.80%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2.80%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4.60%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-2.34%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75026253"/>
                  </a:ext>
                </a:extLst>
              </a:tr>
              <a:tr h="248386">
                <a:tc>
                  <a:txBody>
                    <a:bodyPr/>
                    <a:lstStyle/>
                    <a:p>
                      <a:pPr algn="ctr" fontAlgn="ctr"/>
                      <a:r>
                        <a:rPr lang="en-US" sz="1200" b="0" i="0" u="none" strike="noStrike">
                          <a:solidFill>
                            <a:srgbClr val="000000"/>
                          </a:solidFill>
                          <a:effectLst/>
                          <a:latin typeface="Arial" panose="020B0604020202020204" pitchFamily="34" charset="0"/>
                        </a:rPr>
                        <a:t>3</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200" b="0" i="0" u="none" strike="noStrike">
                          <a:solidFill>
                            <a:srgbClr val="000000"/>
                          </a:solidFill>
                          <a:effectLst/>
                          <a:latin typeface="Arial" panose="020B0604020202020204" pitchFamily="34" charset="0"/>
                        </a:rPr>
                        <a:t>Krishna</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-3.19%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-0.36%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-0.98%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1.68%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-1.28%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1712480"/>
                  </a:ext>
                </a:extLst>
              </a:tr>
              <a:tr h="248386">
                <a:tc>
                  <a:txBody>
                    <a:bodyPr/>
                    <a:lstStyle/>
                    <a:p>
                      <a:pPr algn="ctr" fontAlgn="ctr"/>
                      <a:r>
                        <a:rPr lang="en-US" sz="1200" b="0" i="0" u="none" strike="noStrike">
                          <a:solidFill>
                            <a:srgbClr val="000000"/>
                          </a:solidFill>
                          <a:effectLst/>
                          <a:latin typeface="Arial" panose="020B0604020202020204" pitchFamily="34" charset="0"/>
                        </a:rPr>
                        <a:t>4</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200" b="0" i="0" u="none" strike="noStrike">
                          <a:solidFill>
                            <a:srgbClr val="000000"/>
                          </a:solidFill>
                          <a:effectLst/>
                          <a:latin typeface="Arial" panose="020B0604020202020204" pitchFamily="34" charset="0"/>
                        </a:rPr>
                        <a:t>Guntur</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14.50%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-0.07%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-0.65%</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8.12%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0.01%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4.13%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466742"/>
                  </a:ext>
                </a:extLst>
              </a:tr>
              <a:tr h="248386">
                <a:tc>
                  <a:txBody>
                    <a:bodyPr/>
                    <a:lstStyle/>
                    <a:p>
                      <a:pPr algn="ctr" fontAlgn="ctr"/>
                      <a:r>
                        <a:rPr lang="en-US" sz="1200" b="0" i="0" u="none" strike="noStrike">
                          <a:solidFill>
                            <a:srgbClr val="000000"/>
                          </a:solidFill>
                          <a:effectLst/>
                          <a:latin typeface="Arial" panose="020B0604020202020204" pitchFamily="34" charset="0"/>
                        </a:rPr>
                        <a:t>5</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200" b="0" i="0" u="none" strike="noStrike">
                          <a:solidFill>
                            <a:srgbClr val="000000"/>
                          </a:solidFill>
                          <a:effectLst/>
                          <a:latin typeface="Arial" panose="020B0604020202020204" pitchFamily="34" charset="0"/>
                        </a:rPr>
                        <a:t>Prakasam</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-11.20%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-10.92%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-2.88%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6.57%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7.08%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3.71%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-2.27%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2069680"/>
                  </a:ext>
                </a:extLst>
              </a:tr>
              <a:tr h="248386">
                <a:tc>
                  <a:txBody>
                    <a:bodyPr/>
                    <a:lstStyle/>
                    <a:p>
                      <a:pPr algn="ctr" fontAlgn="ctr"/>
                      <a:r>
                        <a:rPr lang="en-US" sz="1200" b="0" i="0" u="none" strike="noStrike">
                          <a:solidFill>
                            <a:srgbClr val="000000"/>
                          </a:solidFill>
                          <a:effectLst/>
                          <a:latin typeface="Arial" panose="020B0604020202020204" pitchFamily="34" charset="0"/>
                        </a:rPr>
                        <a:t>6</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it-IT" sz="1200" b="0" i="0" u="none" strike="noStrike">
                          <a:solidFill>
                            <a:srgbClr val="000000"/>
                          </a:solidFill>
                          <a:effectLst/>
                          <a:latin typeface="Arial" panose="020B0604020202020204" pitchFamily="34" charset="0"/>
                        </a:rPr>
                        <a:t>Sri Potti Sri Ramulu Nellore</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-13.17%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-7.50%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0.31%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8.60%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14.74%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-2.35%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2472786"/>
                  </a:ext>
                </a:extLst>
              </a:tr>
              <a:tr h="248386">
                <a:tc>
                  <a:txBody>
                    <a:bodyPr/>
                    <a:lstStyle/>
                    <a:p>
                      <a:pPr algn="ctr" fontAlgn="ctr"/>
                      <a:r>
                        <a:rPr lang="en-US" sz="1200" b="0" i="0" u="none" strike="noStrike">
                          <a:solidFill>
                            <a:srgbClr val="000000"/>
                          </a:solidFill>
                          <a:effectLst/>
                          <a:latin typeface="Arial" panose="020B0604020202020204" pitchFamily="34" charset="0"/>
                        </a:rPr>
                        <a:t>7</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200" b="0" i="0" u="none" strike="noStrike">
                          <a:solidFill>
                            <a:srgbClr val="000000"/>
                          </a:solidFill>
                          <a:effectLst/>
                          <a:latin typeface="Arial" panose="020B0604020202020204" pitchFamily="34" charset="0"/>
                        </a:rPr>
                        <a:t>Srikakulam</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-7.47%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8.30%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1.17%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2.78%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2.77%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0.60%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51732775"/>
                  </a:ext>
                </a:extLst>
              </a:tr>
              <a:tr h="248386">
                <a:tc>
                  <a:txBody>
                    <a:bodyPr/>
                    <a:lstStyle/>
                    <a:p>
                      <a:pPr algn="ctr" fontAlgn="ctr"/>
                      <a:r>
                        <a:rPr lang="en-US" sz="1200" b="0" i="0" u="none" strike="noStrike">
                          <a:solidFill>
                            <a:srgbClr val="000000"/>
                          </a:solidFill>
                          <a:effectLst/>
                          <a:latin typeface="Arial" panose="020B0604020202020204" pitchFamily="34" charset="0"/>
                        </a:rPr>
                        <a:t>8</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200" b="0" i="0" u="none" strike="noStrike">
                          <a:solidFill>
                            <a:srgbClr val="000000"/>
                          </a:solidFill>
                          <a:effectLst/>
                          <a:latin typeface="Arial" panose="020B0604020202020204" pitchFamily="34" charset="0"/>
                        </a:rPr>
                        <a:t>Vizianagaram</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-18.46%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0.53%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0.47%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16.38%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15.61%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95468509"/>
                  </a:ext>
                </a:extLst>
              </a:tr>
              <a:tr h="248386">
                <a:tc>
                  <a:txBody>
                    <a:bodyPr/>
                    <a:lstStyle/>
                    <a:p>
                      <a:pPr algn="ctr" fontAlgn="ctr"/>
                      <a:r>
                        <a:rPr lang="en-US" sz="1200" b="0" i="0" u="none" strike="noStrike">
                          <a:solidFill>
                            <a:srgbClr val="000000"/>
                          </a:solidFill>
                          <a:effectLst/>
                          <a:latin typeface="Arial" panose="020B0604020202020204" pitchFamily="34" charset="0"/>
                        </a:rPr>
                        <a:t>9</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200" b="0" i="0" u="none" strike="noStrike">
                          <a:solidFill>
                            <a:srgbClr val="000000"/>
                          </a:solidFill>
                          <a:effectLst/>
                          <a:latin typeface="Arial" panose="020B0604020202020204" pitchFamily="34" charset="0"/>
                        </a:rPr>
                        <a:t>Visakhapatnam</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-8.09%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-1.66%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6.74%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-0.11%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-0.13%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3158212"/>
                  </a:ext>
                </a:extLst>
              </a:tr>
              <a:tr h="248386">
                <a:tc>
                  <a:txBody>
                    <a:bodyPr/>
                    <a:lstStyle/>
                    <a:p>
                      <a:pPr algn="ctr" fontAlgn="ctr"/>
                      <a:r>
                        <a:rPr lang="en-US" sz="1200" b="0" i="0" u="none" strike="noStrike">
                          <a:solidFill>
                            <a:srgbClr val="000000"/>
                          </a:solidFill>
                          <a:effectLst/>
                          <a:latin typeface="Arial" panose="020B0604020202020204" pitchFamily="34" charset="0"/>
                        </a:rPr>
                        <a:t>10</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200" b="0" i="0" u="none" strike="noStrike">
                          <a:solidFill>
                            <a:srgbClr val="000000"/>
                          </a:solidFill>
                          <a:effectLst/>
                          <a:latin typeface="Arial" panose="020B0604020202020204" pitchFamily="34" charset="0"/>
                        </a:rPr>
                        <a:t>Kurnool</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4.03%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-3.94%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5.62%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-2.09%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1.85%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441288"/>
                  </a:ext>
                </a:extLst>
              </a:tr>
              <a:tr h="248386">
                <a:tc>
                  <a:txBody>
                    <a:bodyPr/>
                    <a:lstStyle/>
                    <a:p>
                      <a:pPr algn="ctr" fontAlgn="ctr"/>
                      <a:r>
                        <a:rPr lang="en-US" sz="1200" b="0" i="0" u="none" strike="noStrike">
                          <a:solidFill>
                            <a:srgbClr val="000000"/>
                          </a:solidFill>
                          <a:effectLst/>
                          <a:latin typeface="Arial" panose="020B0604020202020204" pitchFamily="34" charset="0"/>
                        </a:rPr>
                        <a:t>11</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200" b="0" i="0" u="none" strike="noStrike">
                          <a:solidFill>
                            <a:srgbClr val="000000"/>
                          </a:solidFill>
                          <a:effectLst/>
                          <a:latin typeface="Arial" panose="020B0604020202020204" pitchFamily="34" charset="0"/>
                        </a:rPr>
                        <a:t>Chittoor</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-3.43%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-8.65%</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0.11%</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-0.33%</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0.22%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1.44%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-2.41%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75851220"/>
                  </a:ext>
                </a:extLst>
              </a:tr>
              <a:tr h="248386">
                <a:tc>
                  <a:txBody>
                    <a:bodyPr/>
                    <a:lstStyle/>
                    <a:p>
                      <a:pPr algn="ctr" fontAlgn="ctr"/>
                      <a:r>
                        <a:rPr lang="en-US" sz="1200" b="0" i="0" u="none" strike="noStrike">
                          <a:solidFill>
                            <a:srgbClr val="000000"/>
                          </a:solidFill>
                          <a:effectLst/>
                          <a:latin typeface="Arial" panose="020B0604020202020204" pitchFamily="34" charset="0"/>
                        </a:rPr>
                        <a:t>12</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200" b="0" i="0" u="none" strike="noStrike">
                          <a:solidFill>
                            <a:srgbClr val="000000"/>
                          </a:solidFill>
                          <a:effectLst/>
                          <a:latin typeface="Arial" panose="020B0604020202020204" pitchFamily="34" charset="0"/>
                        </a:rPr>
                        <a:t>YSR Kadapa</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4.24%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-0.68%</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2.89%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-3.10%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1.52%</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5970837"/>
                  </a:ext>
                </a:extLst>
              </a:tr>
              <a:tr h="248386">
                <a:tc>
                  <a:txBody>
                    <a:bodyPr/>
                    <a:lstStyle/>
                    <a:p>
                      <a:pPr algn="ctr" fontAlgn="ctr"/>
                      <a:r>
                        <a:rPr lang="en-US" sz="1200" b="0" i="0" u="none" strike="noStrike">
                          <a:solidFill>
                            <a:srgbClr val="000000"/>
                          </a:solidFill>
                          <a:effectLst/>
                          <a:latin typeface="Arial" panose="020B0604020202020204" pitchFamily="34" charset="0"/>
                        </a:rPr>
                        <a:t>13</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91440" algn="l" fontAlgn="ctr"/>
                      <a:r>
                        <a:rPr lang="en-US" sz="1200" b="0" i="0" u="none" strike="noStrike" dirty="0">
                          <a:solidFill>
                            <a:srgbClr val="000000"/>
                          </a:solidFill>
                          <a:effectLst/>
                          <a:latin typeface="Arial" panose="020B0604020202020204" pitchFamily="34" charset="0"/>
                        </a:rPr>
                        <a:t>Anantapur</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-10.39%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10.91%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0" i="0" u="none" strike="noStrike">
                          <a:solidFill>
                            <a:srgbClr val="000000"/>
                          </a:solidFill>
                          <a:effectLst/>
                          <a:latin typeface="Arial" panose="020B0604020202020204" pitchFamily="34" charset="0"/>
                        </a:rPr>
                        <a:t>-0.49%</a:t>
                      </a:r>
                    </a:p>
                  </a:txBody>
                  <a:tcPr marL="7620" marR="7620" marT="762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0.00%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4.77%</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15.39%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0.96%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262458"/>
                  </a:ext>
                </a:extLst>
              </a:tr>
              <a:tr h="248386">
                <a:tc>
                  <a:txBody>
                    <a:bodyPr/>
                    <a:lstStyle/>
                    <a:p>
                      <a:pPr algn="l" fontAlgn="ctr"/>
                      <a:r>
                        <a:rPr lang="en-US" sz="1100" b="0" i="0" u="none" strike="noStrike" dirty="0">
                          <a:solidFill>
                            <a:srgbClr val="000000"/>
                          </a:solidFill>
                          <a:effectLst/>
                          <a:latin typeface="Arial" panose="020B0604020202020204" pitchFamily="34" charset="0"/>
                        </a:rPr>
                        <a:t> </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panose="020B0604020202020204" pitchFamily="34" charset="0"/>
                        </a:rPr>
                        <a:t> </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100" b="0" i="0" u="none" strike="noStrike" dirty="0">
                          <a:solidFill>
                            <a:srgbClr val="000000"/>
                          </a:solidFill>
                          <a:effectLst/>
                          <a:latin typeface="Arial" panose="020B0604020202020204" pitchFamily="34" charset="0"/>
                        </a:rPr>
                        <a:t> </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6791088"/>
                  </a:ext>
                </a:extLst>
              </a:tr>
              <a:tr h="496773">
                <a:tc>
                  <a:txBody>
                    <a:bodyPr/>
                    <a:lstStyle/>
                    <a:p>
                      <a:pPr algn="l" fontAlgn="ctr"/>
                      <a:r>
                        <a:rPr lang="en-US" sz="1200" b="0" i="0" u="none" strike="noStrike">
                          <a:solidFill>
                            <a:srgbClr val="000000"/>
                          </a:solidFill>
                          <a:effectLst/>
                          <a:latin typeface="Arial" panose="020B0604020202020204" pitchFamily="34" charset="0"/>
                        </a:rPr>
                        <a:t> </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sz="1200" b="1" i="0" u="none" strike="noStrike" dirty="0">
                          <a:solidFill>
                            <a:srgbClr val="C00000"/>
                          </a:solidFill>
                          <a:effectLst/>
                          <a:latin typeface="Arial" panose="020B0604020202020204" pitchFamily="34" charset="0"/>
                        </a:rPr>
                        <a:t>Andhra Pradesh (State wide average % Change)  </a:t>
                      </a:r>
                      <a:br>
                        <a:rPr lang="en-US" sz="1200" b="1" i="0" u="none" strike="noStrike" dirty="0">
                          <a:solidFill>
                            <a:srgbClr val="C00000"/>
                          </a:solidFill>
                          <a:effectLst/>
                          <a:latin typeface="Arial" panose="020B0604020202020204" pitchFamily="34" charset="0"/>
                        </a:rPr>
                      </a:br>
                      <a:r>
                        <a:rPr lang="en-US" sz="1200" b="1" i="0" u="none" strike="noStrike" dirty="0">
                          <a:solidFill>
                            <a:srgbClr val="C00000"/>
                          </a:solidFill>
                          <a:effectLst/>
                          <a:latin typeface="Arial" panose="020B0604020202020204" pitchFamily="34" charset="0"/>
                        </a:rPr>
                        <a:t>Q1 (2018-19) Vs Q2 (2018-19)</a:t>
                      </a:r>
                    </a:p>
                  </a:txBody>
                  <a:tcPr marL="4998" marR="4998" marT="499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-0.79%</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-0.90%</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1.08%</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4.76%</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a:solidFill>
                            <a:srgbClr val="000000"/>
                          </a:solidFill>
                          <a:effectLst/>
                          <a:latin typeface="Arial" panose="020B0604020202020204" pitchFamily="34" charset="0"/>
                        </a:rPr>
                        <a:t>-13.14%</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US" sz="1200" b="0" i="0" u="none" strike="noStrike" dirty="0">
                          <a:solidFill>
                            <a:srgbClr val="000000"/>
                          </a:solidFill>
                          <a:effectLst/>
                          <a:latin typeface="Arial" panose="020B0604020202020204" pitchFamily="34" charset="0"/>
                        </a:rPr>
                        <a:t>0.81%</a:t>
                      </a:r>
                    </a:p>
                  </a:txBody>
                  <a:tcPr marL="7620" marR="7620" marT="762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9377996"/>
                  </a:ext>
                </a:extLst>
              </a:tr>
            </a:tbl>
          </a:graphicData>
        </a:graphic>
      </p:graphicFrame>
      <p:sp>
        <p:nvSpPr>
          <p:cNvPr id="7" name="Rectangle 6">
            <a:extLst>
              <a:ext uri="{FF2B5EF4-FFF2-40B4-BE49-F238E27FC236}">
                <a16:creationId xmlns:a16="http://schemas.microsoft.com/office/drawing/2014/main" id="{107B3CC7-CB4C-408A-A7E8-6A311B75FC51}"/>
              </a:ext>
            </a:extLst>
          </p:cNvPr>
          <p:cNvSpPr/>
          <p:nvPr/>
        </p:nvSpPr>
        <p:spPr>
          <a:xfrm>
            <a:off x="353785" y="6371113"/>
            <a:ext cx="11439147" cy="400110"/>
          </a:xfrm>
          <a:prstGeom prst="rect">
            <a:avLst/>
          </a:prstGeom>
        </p:spPr>
        <p:txBody>
          <a:bodyPr wrap="square">
            <a:spAutoFit/>
          </a:bodyPr>
          <a:lstStyle/>
          <a:p>
            <a:pPr lvl="0" eaLnBrk="0" fontAlgn="base" hangingPunct="0">
              <a:spcBef>
                <a:spcPct val="0"/>
              </a:spcBef>
              <a:spcAft>
                <a:spcPct val="0"/>
              </a:spcAft>
            </a:pPr>
            <a:r>
              <a:rPr lang="en-US" altLang="en-US" sz="1000" dirty="0">
                <a:solidFill>
                  <a:srgbClr val="000000"/>
                </a:solidFill>
                <a:latin typeface="+mj-lt"/>
                <a:cs typeface="Segoe UI" panose="020B0502040204020203" pitchFamily="34" charset="0"/>
              </a:rPr>
              <a:t>For HFI, few KPIs are computed only at State level impacting the overall HFI score for the state. For example, change in Average number of days for transfer of funds from treasury to Department for Q1 vs Q2 is -105% leading to overall negative change in HFI for the state.</a:t>
            </a:r>
            <a:endParaRPr lang="en-US" altLang="en-US" dirty="0">
              <a:latin typeface="+mj-lt"/>
            </a:endParaRPr>
          </a:p>
        </p:txBody>
      </p:sp>
    </p:spTree>
    <p:extLst>
      <p:ext uri="{BB962C8B-B14F-4D97-AF65-F5344CB8AC3E}">
        <p14:creationId xmlns:p14="http://schemas.microsoft.com/office/powerpoint/2010/main" val="393652869"/>
      </p:ext>
    </p:extLst>
  </p:cSld>
  <p:clrMapOvr>
    <a:masterClrMapping/>
  </p:clrMapOvr>
  <p:transition>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lgn="l"/>
            <a:r>
              <a:rPr lang="en-US"/>
              <a:t>BRNDEXP 3.0  ©  Cerner Corporation.  All rights reserved.  </a:t>
            </a:r>
          </a:p>
          <a:p>
            <a:pPr algn="l"/>
            <a:r>
              <a:rPr lang="en-US"/>
              <a:t>This document contains Cerner confidential and/or proprietary information belonging to Cerner Corporation and/or its related affiliates which may not be reproduced or transmitted in any form or by any means without the express written consent of Cerner. </a:t>
            </a:r>
            <a:endParaRPr lang="en-US" dirty="0"/>
          </a:p>
        </p:txBody>
      </p:sp>
      <p:sp>
        <p:nvSpPr>
          <p:cNvPr id="4" name="Slide Number Placeholder 3"/>
          <p:cNvSpPr>
            <a:spLocks noGrp="1"/>
          </p:cNvSpPr>
          <p:nvPr>
            <p:ph type="sldNum" sz="quarter" idx="11"/>
          </p:nvPr>
        </p:nvSpPr>
        <p:spPr>
          <a:xfrm>
            <a:off x="11590636" y="6455098"/>
            <a:ext cx="500529" cy="365125"/>
          </a:xfrm>
        </p:spPr>
        <p:txBody>
          <a:bodyPr/>
          <a:lstStyle/>
          <a:p>
            <a:fld id="{71F8F497-5311-4FE6-8037-E08A3EC20500}" type="slidenum">
              <a:rPr lang="en-US" smtClean="0"/>
              <a:pPr/>
              <a:t>14</a:t>
            </a:fld>
            <a:endParaRPr lang="en-US"/>
          </a:p>
        </p:txBody>
      </p:sp>
      <p:sp>
        <p:nvSpPr>
          <p:cNvPr id="13" name="Rectangle 12"/>
          <p:cNvSpPr/>
          <p:nvPr/>
        </p:nvSpPr>
        <p:spPr>
          <a:xfrm>
            <a:off x="3789575" y="6023727"/>
            <a:ext cx="6872140" cy="325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11702" y="236078"/>
            <a:ext cx="11057658" cy="803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i="0" u="none" strike="noStrike" kern="1200" cap="none" spc="0" normalizeH="0" baseline="0" noProof="0" dirty="0" err="1">
                <a:ln>
                  <a:noFill/>
                </a:ln>
                <a:effectLst/>
                <a:uLnTx/>
                <a:uFillTx/>
                <a:latin typeface="Arial"/>
                <a:ea typeface="+mj-ea"/>
                <a:cs typeface="+mj-cs"/>
              </a:rPr>
              <a:t>ReSHI</a:t>
            </a:r>
            <a:r>
              <a:rPr kumimoji="0" lang="en-US" sz="2400" i="0" u="none" strike="noStrike" kern="1200" cap="none" spc="0" normalizeH="0" baseline="0" noProof="0" dirty="0">
                <a:ln>
                  <a:noFill/>
                </a:ln>
                <a:effectLst/>
                <a:uLnTx/>
                <a:uFillTx/>
                <a:latin typeface="Arial"/>
                <a:ea typeface="+mj-ea"/>
                <a:cs typeface="+mj-cs"/>
              </a:rPr>
              <a:t>: Report Card on State Health Index</a:t>
            </a:r>
          </a:p>
        </p:txBody>
      </p:sp>
      <p:sp>
        <p:nvSpPr>
          <p:cNvPr id="10" name="Rectangle 9">
            <a:extLst>
              <a:ext uri="{FF2B5EF4-FFF2-40B4-BE49-F238E27FC236}">
                <a16:creationId xmlns:a16="http://schemas.microsoft.com/office/drawing/2014/main" id="{96F77473-A6FD-460C-9266-E4B0A6BAD5D0}"/>
              </a:ext>
            </a:extLst>
          </p:cNvPr>
          <p:cNvSpPr/>
          <p:nvPr/>
        </p:nvSpPr>
        <p:spPr>
          <a:xfrm>
            <a:off x="255372" y="1058475"/>
            <a:ext cx="8765059" cy="341632"/>
          </a:xfrm>
          <a:prstGeom prst="rect">
            <a:avLst/>
          </a:prstGeom>
        </p:spPr>
        <p:txBody>
          <a:bodyPr wrap="square">
            <a:spAutoFit/>
          </a:bodyPr>
          <a:lstStyle/>
          <a:p>
            <a:pPr lvl="0" fontAlgn="auto">
              <a:lnSpc>
                <a:spcPct val="90000"/>
              </a:lnSpc>
              <a:spcAft>
                <a:spcPts val="0"/>
              </a:spcAft>
              <a:defRPr/>
            </a:pPr>
            <a:r>
              <a:rPr lang="en-US" sz="1800" dirty="0">
                <a:latin typeface="Arial"/>
              </a:rPr>
              <a:t>Core Health Indicators and Social Health Indicators</a:t>
            </a:r>
          </a:p>
        </p:txBody>
      </p:sp>
      <p:pic>
        <p:nvPicPr>
          <p:cNvPr id="12" name="Picture 11">
            <a:extLst>
              <a:ext uri="{FF2B5EF4-FFF2-40B4-BE49-F238E27FC236}">
                <a16:creationId xmlns:a16="http://schemas.microsoft.com/office/drawing/2014/main" id="{81AB68FE-077C-4F79-BDA6-A3A145038570}"/>
              </a:ext>
            </a:extLst>
          </p:cNvPr>
          <p:cNvPicPr/>
          <p:nvPr/>
        </p:nvPicPr>
        <p:blipFill>
          <a:blip r:embed="rId2"/>
          <a:stretch>
            <a:fillRect/>
          </a:stretch>
        </p:blipFill>
        <p:spPr>
          <a:xfrm>
            <a:off x="452967" y="1524519"/>
            <a:ext cx="9821403" cy="4694146"/>
          </a:xfrm>
          <a:prstGeom prst="rect">
            <a:avLst/>
          </a:prstGeom>
        </p:spPr>
      </p:pic>
    </p:spTree>
    <p:extLst>
      <p:ext uri="{BB962C8B-B14F-4D97-AF65-F5344CB8AC3E}">
        <p14:creationId xmlns:p14="http://schemas.microsoft.com/office/powerpoint/2010/main" val="833183597"/>
      </p:ext>
    </p:extLst>
  </p:cSld>
  <p:clrMapOvr>
    <a:masterClrMapping/>
  </p:clrMapOvr>
  <p:transition>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lgn="l"/>
            <a:r>
              <a:rPr lang="en-US"/>
              <a:t>BRNDEXP 3.0  ©  Cerner Corporation.  All rights reserved.  </a:t>
            </a:r>
          </a:p>
          <a:p>
            <a:pPr algn="l"/>
            <a:r>
              <a:rPr lang="en-US"/>
              <a:t>This document contains Cerner confidential and/or proprietary information belonging to Cerner Corporation and/or its related affiliates which may not be reproduced or transmitted in any form or by any means without the express written consent of Cerner. </a:t>
            </a:r>
            <a:endParaRPr lang="en-US" dirty="0"/>
          </a:p>
        </p:txBody>
      </p:sp>
      <p:sp>
        <p:nvSpPr>
          <p:cNvPr id="4" name="Slide Number Placeholder 3"/>
          <p:cNvSpPr>
            <a:spLocks noGrp="1"/>
          </p:cNvSpPr>
          <p:nvPr>
            <p:ph type="sldNum" sz="quarter" idx="11"/>
          </p:nvPr>
        </p:nvSpPr>
        <p:spPr>
          <a:xfrm>
            <a:off x="11590636" y="6455098"/>
            <a:ext cx="500529" cy="365125"/>
          </a:xfrm>
        </p:spPr>
        <p:txBody>
          <a:bodyPr/>
          <a:lstStyle/>
          <a:p>
            <a:fld id="{71F8F497-5311-4FE6-8037-E08A3EC20500}" type="slidenum">
              <a:rPr lang="en-US" smtClean="0"/>
              <a:pPr/>
              <a:t>15</a:t>
            </a:fld>
            <a:endParaRPr lang="en-US"/>
          </a:p>
        </p:txBody>
      </p:sp>
      <p:sp>
        <p:nvSpPr>
          <p:cNvPr id="13" name="Rectangle 12"/>
          <p:cNvSpPr/>
          <p:nvPr/>
        </p:nvSpPr>
        <p:spPr>
          <a:xfrm>
            <a:off x="3789575" y="6023727"/>
            <a:ext cx="6872140" cy="325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11702" y="236078"/>
            <a:ext cx="11057658" cy="803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800" b="0" i="0" u="none" strike="noStrike" kern="1200" cap="none" spc="0" normalizeH="0" baseline="0" noProof="0" dirty="0" err="1">
                <a:ln>
                  <a:noFill/>
                </a:ln>
                <a:effectLst/>
                <a:uLnTx/>
                <a:uFillTx/>
                <a:latin typeface="Arial"/>
                <a:ea typeface="+mj-ea"/>
                <a:cs typeface="+mj-cs"/>
              </a:rPr>
              <a:t>ReSHI</a:t>
            </a:r>
            <a:r>
              <a:rPr kumimoji="0" lang="en-US" sz="2800" b="0" i="0" u="none" strike="noStrike" kern="1200" cap="none" spc="0" normalizeH="0" baseline="0" noProof="0" dirty="0">
                <a:ln>
                  <a:noFill/>
                </a:ln>
                <a:effectLst/>
                <a:uLnTx/>
                <a:uFillTx/>
                <a:latin typeface="Arial"/>
                <a:ea typeface="+mj-ea"/>
                <a:cs typeface="+mj-cs"/>
              </a:rPr>
              <a:t>: Report Card on State Health Index</a:t>
            </a:r>
          </a:p>
        </p:txBody>
      </p:sp>
      <p:sp>
        <p:nvSpPr>
          <p:cNvPr id="10" name="Rectangle 9">
            <a:extLst>
              <a:ext uri="{FF2B5EF4-FFF2-40B4-BE49-F238E27FC236}">
                <a16:creationId xmlns:a16="http://schemas.microsoft.com/office/drawing/2014/main" id="{96F77473-A6FD-460C-9266-E4B0A6BAD5D0}"/>
              </a:ext>
            </a:extLst>
          </p:cNvPr>
          <p:cNvSpPr/>
          <p:nvPr/>
        </p:nvSpPr>
        <p:spPr>
          <a:xfrm>
            <a:off x="255372" y="1058475"/>
            <a:ext cx="8765059" cy="341632"/>
          </a:xfrm>
          <a:prstGeom prst="rect">
            <a:avLst/>
          </a:prstGeom>
        </p:spPr>
        <p:txBody>
          <a:bodyPr wrap="square">
            <a:spAutoFit/>
          </a:bodyPr>
          <a:lstStyle/>
          <a:p>
            <a:pPr lvl="0" fontAlgn="auto">
              <a:lnSpc>
                <a:spcPct val="90000"/>
              </a:lnSpc>
              <a:spcAft>
                <a:spcPts val="0"/>
              </a:spcAft>
              <a:defRPr/>
            </a:pPr>
            <a:r>
              <a:rPr lang="en-US" sz="1800" dirty="0">
                <a:latin typeface="Arial"/>
              </a:rPr>
              <a:t>Human Resource Indicators and Health Infrastructure Indicators</a:t>
            </a:r>
          </a:p>
        </p:txBody>
      </p:sp>
      <p:pic>
        <p:nvPicPr>
          <p:cNvPr id="11" name="Picture 10">
            <a:extLst>
              <a:ext uri="{FF2B5EF4-FFF2-40B4-BE49-F238E27FC236}">
                <a16:creationId xmlns:a16="http://schemas.microsoft.com/office/drawing/2014/main" id="{4C1D98F6-C96C-4637-9BB6-1550F6779864}"/>
              </a:ext>
            </a:extLst>
          </p:cNvPr>
          <p:cNvPicPr/>
          <p:nvPr/>
        </p:nvPicPr>
        <p:blipFill>
          <a:blip r:embed="rId2"/>
          <a:stretch>
            <a:fillRect/>
          </a:stretch>
        </p:blipFill>
        <p:spPr>
          <a:xfrm>
            <a:off x="351771" y="1380197"/>
            <a:ext cx="8339145" cy="5339359"/>
          </a:xfrm>
          <a:prstGeom prst="rect">
            <a:avLst/>
          </a:prstGeom>
        </p:spPr>
      </p:pic>
    </p:spTree>
    <p:extLst>
      <p:ext uri="{BB962C8B-B14F-4D97-AF65-F5344CB8AC3E}">
        <p14:creationId xmlns:p14="http://schemas.microsoft.com/office/powerpoint/2010/main" val="196962696"/>
      </p:ext>
    </p:extLst>
  </p:cSld>
  <p:clrMapOvr>
    <a:masterClrMapping/>
  </p:clrMapOvr>
  <p:transition>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pPr algn="l"/>
            <a:r>
              <a:rPr lang="en-US"/>
              <a:t>BRNDEXP 3.0  ©  Cerner Corporation.  All rights reserved.  </a:t>
            </a:r>
          </a:p>
          <a:p>
            <a:pPr algn="l"/>
            <a:r>
              <a:rPr lang="en-US"/>
              <a:t>This document contains Cerner confidential and/or proprietary information belonging to Cerner Corporation and/or its related affiliates which may not be reproduced or transmitted in any form or by any means without the express written consent of Cerner. </a:t>
            </a:r>
            <a:endParaRPr lang="en-US" dirty="0"/>
          </a:p>
        </p:txBody>
      </p:sp>
      <p:sp>
        <p:nvSpPr>
          <p:cNvPr id="4" name="Slide Number Placeholder 3"/>
          <p:cNvSpPr>
            <a:spLocks noGrp="1"/>
          </p:cNvSpPr>
          <p:nvPr>
            <p:ph type="sldNum" sz="quarter" idx="11"/>
          </p:nvPr>
        </p:nvSpPr>
        <p:spPr>
          <a:xfrm>
            <a:off x="11590636" y="6455098"/>
            <a:ext cx="500529" cy="365125"/>
          </a:xfrm>
        </p:spPr>
        <p:txBody>
          <a:bodyPr/>
          <a:lstStyle/>
          <a:p>
            <a:fld id="{71F8F497-5311-4FE6-8037-E08A3EC20500}" type="slidenum">
              <a:rPr lang="en-US" smtClean="0"/>
              <a:pPr/>
              <a:t>16</a:t>
            </a:fld>
            <a:endParaRPr lang="en-US"/>
          </a:p>
        </p:txBody>
      </p:sp>
      <p:sp>
        <p:nvSpPr>
          <p:cNvPr id="13" name="Rectangle 12"/>
          <p:cNvSpPr/>
          <p:nvPr/>
        </p:nvSpPr>
        <p:spPr>
          <a:xfrm>
            <a:off x="3789575" y="6023727"/>
            <a:ext cx="6872140" cy="32559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p:cNvSpPr txBox="1">
            <a:spLocks/>
          </p:cNvSpPr>
          <p:nvPr/>
        </p:nvSpPr>
        <p:spPr>
          <a:xfrm>
            <a:off x="211702" y="236078"/>
            <a:ext cx="11057658" cy="8031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2400" i="0" u="none" strike="noStrike" kern="1200" cap="none" spc="0" normalizeH="0" baseline="0" noProof="0" dirty="0" err="1">
                <a:ln>
                  <a:noFill/>
                </a:ln>
                <a:effectLst/>
                <a:uLnTx/>
                <a:uFillTx/>
                <a:latin typeface="Arial"/>
                <a:ea typeface="+mj-ea"/>
                <a:cs typeface="+mj-cs"/>
              </a:rPr>
              <a:t>ReSHI</a:t>
            </a:r>
            <a:r>
              <a:rPr kumimoji="0" lang="en-US" sz="2400" i="0" u="none" strike="noStrike" kern="1200" cap="none" spc="0" normalizeH="0" baseline="0" noProof="0" dirty="0">
                <a:ln>
                  <a:noFill/>
                </a:ln>
                <a:effectLst/>
                <a:uLnTx/>
                <a:uFillTx/>
                <a:latin typeface="Arial"/>
                <a:ea typeface="+mj-ea"/>
                <a:cs typeface="+mj-cs"/>
              </a:rPr>
              <a:t>: Report Card on State Health Index</a:t>
            </a:r>
          </a:p>
        </p:txBody>
      </p:sp>
      <p:sp>
        <p:nvSpPr>
          <p:cNvPr id="10" name="Rectangle 9">
            <a:extLst>
              <a:ext uri="{FF2B5EF4-FFF2-40B4-BE49-F238E27FC236}">
                <a16:creationId xmlns:a16="http://schemas.microsoft.com/office/drawing/2014/main" id="{96F77473-A6FD-460C-9266-E4B0A6BAD5D0}"/>
              </a:ext>
            </a:extLst>
          </p:cNvPr>
          <p:cNvSpPr/>
          <p:nvPr/>
        </p:nvSpPr>
        <p:spPr>
          <a:xfrm>
            <a:off x="255372" y="1058475"/>
            <a:ext cx="8765059" cy="341632"/>
          </a:xfrm>
          <a:prstGeom prst="rect">
            <a:avLst/>
          </a:prstGeom>
        </p:spPr>
        <p:txBody>
          <a:bodyPr wrap="square">
            <a:spAutoFit/>
          </a:bodyPr>
          <a:lstStyle/>
          <a:p>
            <a:pPr lvl="0" fontAlgn="auto">
              <a:lnSpc>
                <a:spcPct val="90000"/>
              </a:lnSpc>
              <a:spcAft>
                <a:spcPts val="0"/>
              </a:spcAft>
              <a:defRPr/>
            </a:pPr>
            <a:r>
              <a:rPr lang="en-US" sz="1800" dirty="0">
                <a:latin typeface="Arial"/>
              </a:rPr>
              <a:t>Quality and Service Indicators and Health Financing Indicators</a:t>
            </a:r>
          </a:p>
        </p:txBody>
      </p:sp>
      <p:pic>
        <p:nvPicPr>
          <p:cNvPr id="12" name="Picture 11">
            <a:extLst>
              <a:ext uri="{FF2B5EF4-FFF2-40B4-BE49-F238E27FC236}">
                <a16:creationId xmlns:a16="http://schemas.microsoft.com/office/drawing/2014/main" id="{B42B2F4E-9E36-4C8E-89F8-499DCDB40938}"/>
              </a:ext>
            </a:extLst>
          </p:cNvPr>
          <p:cNvPicPr/>
          <p:nvPr/>
        </p:nvPicPr>
        <p:blipFill>
          <a:blip r:embed="rId2"/>
          <a:stretch>
            <a:fillRect/>
          </a:stretch>
        </p:blipFill>
        <p:spPr>
          <a:xfrm>
            <a:off x="459635" y="1368370"/>
            <a:ext cx="8124192" cy="5211139"/>
          </a:xfrm>
          <a:prstGeom prst="rect">
            <a:avLst/>
          </a:prstGeom>
        </p:spPr>
      </p:pic>
    </p:spTree>
    <p:extLst>
      <p:ext uri="{BB962C8B-B14F-4D97-AF65-F5344CB8AC3E}">
        <p14:creationId xmlns:p14="http://schemas.microsoft.com/office/powerpoint/2010/main" val="774510257"/>
      </p:ext>
    </p:extLst>
  </p:cSld>
  <p:clrMapOvr>
    <a:masterClrMapping/>
  </p:clrMapOvr>
  <p:transition>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8A743-439E-4283-8D4E-BEC6AD202D26}"/>
              </a:ext>
            </a:extLst>
          </p:cNvPr>
          <p:cNvSpPr>
            <a:spLocks noGrp="1"/>
          </p:cNvSpPr>
          <p:nvPr>
            <p:ph type="title"/>
          </p:nvPr>
        </p:nvSpPr>
        <p:spPr>
          <a:xfrm>
            <a:off x="250624" y="1180618"/>
            <a:ext cx="7029852" cy="466885"/>
          </a:xfrm>
        </p:spPr>
        <p:txBody>
          <a:bodyPr rtlCol="0">
            <a:normAutofit/>
          </a:bodyPr>
          <a:lstStyle/>
          <a:p>
            <a:pPr fontAlgn="auto">
              <a:spcAft>
                <a:spcPts val="0"/>
              </a:spcAft>
              <a:defRPr/>
            </a:pPr>
            <a:r>
              <a:rPr lang="en-US" sz="1600" dirty="0"/>
              <a:t>Institutions Conducting HDS Meetings in Q1 </a:t>
            </a:r>
            <a:r>
              <a:rPr lang="en-US" sz="1600" dirty="0" err="1"/>
              <a:t>vs</a:t>
            </a:r>
            <a:r>
              <a:rPr lang="en-US" sz="1600" dirty="0"/>
              <a:t> Q2 2018 (District-wise)</a:t>
            </a:r>
          </a:p>
        </p:txBody>
      </p:sp>
      <p:sp>
        <p:nvSpPr>
          <p:cNvPr id="20483" name="Slide Number Placeholder 3">
            <a:extLst>
              <a:ext uri="{FF2B5EF4-FFF2-40B4-BE49-F238E27FC236}">
                <a16:creationId xmlns:a16="http://schemas.microsoft.com/office/drawing/2014/main" id="{0441E879-B190-4B1D-9A11-919D6D84E135}"/>
              </a:ext>
            </a:extLst>
          </p:cNvPr>
          <p:cNvSpPr>
            <a:spLocks noGrp="1" noChangeArrowheads="1"/>
          </p:cNvSpPr>
          <p:nvPr>
            <p:ph type="sldNum" sz="quarter" idx="1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fontAlgn="base">
              <a:spcBef>
                <a:spcPct val="0"/>
              </a:spcBef>
              <a:spcAft>
                <a:spcPct val="0"/>
              </a:spcAft>
            </a:pPr>
            <a:fld id="{E9D227E6-7CF1-461A-BFA1-98F2355DDD53}" type="slidenum">
              <a:rPr lang="en-US" altLang="en-US">
                <a:solidFill>
                  <a:srgbClr val="909193"/>
                </a:solidFill>
              </a:rPr>
              <a:pPr fontAlgn="base">
                <a:spcBef>
                  <a:spcPct val="0"/>
                </a:spcBef>
                <a:spcAft>
                  <a:spcPct val="0"/>
                </a:spcAft>
              </a:pPr>
              <a:t>17</a:t>
            </a:fld>
            <a:endParaRPr lang="en-US" altLang="en-US">
              <a:solidFill>
                <a:srgbClr val="909193"/>
              </a:solidFill>
            </a:endParaRPr>
          </a:p>
        </p:txBody>
      </p:sp>
      <p:graphicFrame>
        <p:nvGraphicFramePr>
          <p:cNvPr id="11" name="Table 10">
            <a:extLst>
              <a:ext uri="{FF2B5EF4-FFF2-40B4-BE49-F238E27FC236}">
                <a16:creationId xmlns:a16="http://schemas.microsoft.com/office/drawing/2014/main" id="{5044B4EA-BC23-42AF-88DD-F9F03D6BE6C2}"/>
              </a:ext>
            </a:extLst>
          </p:cNvPr>
          <p:cNvGraphicFramePr>
            <a:graphicFrameLocks noGrp="1"/>
          </p:cNvGraphicFramePr>
          <p:nvPr>
            <p:extLst/>
          </p:nvPr>
        </p:nvGraphicFramePr>
        <p:xfrm>
          <a:off x="215900" y="1605275"/>
          <a:ext cx="7010402" cy="5018092"/>
        </p:xfrm>
        <a:graphic>
          <a:graphicData uri="http://schemas.openxmlformats.org/drawingml/2006/table">
            <a:tbl>
              <a:tblPr/>
              <a:tblGrid>
                <a:gridCol w="1493600">
                  <a:extLst>
                    <a:ext uri="{9D8B030D-6E8A-4147-A177-3AD203B41FA5}">
                      <a16:colId xmlns:a16="http://schemas.microsoft.com/office/drawing/2014/main" val="902286866"/>
                    </a:ext>
                  </a:extLst>
                </a:gridCol>
                <a:gridCol w="919467">
                  <a:extLst>
                    <a:ext uri="{9D8B030D-6E8A-4147-A177-3AD203B41FA5}">
                      <a16:colId xmlns:a16="http://schemas.microsoft.com/office/drawing/2014/main" val="552110519"/>
                    </a:ext>
                  </a:extLst>
                </a:gridCol>
                <a:gridCol w="919467">
                  <a:extLst>
                    <a:ext uri="{9D8B030D-6E8A-4147-A177-3AD203B41FA5}">
                      <a16:colId xmlns:a16="http://schemas.microsoft.com/office/drawing/2014/main" val="2224668030"/>
                    </a:ext>
                  </a:extLst>
                </a:gridCol>
                <a:gridCol w="919467">
                  <a:extLst>
                    <a:ext uri="{9D8B030D-6E8A-4147-A177-3AD203B41FA5}">
                      <a16:colId xmlns:a16="http://schemas.microsoft.com/office/drawing/2014/main" val="3869567588"/>
                    </a:ext>
                  </a:extLst>
                </a:gridCol>
                <a:gridCol w="919467">
                  <a:extLst>
                    <a:ext uri="{9D8B030D-6E8A-4147-A177-3AD203B41FA5}">
                      <a16:colId xmlns:a16="http://schemas.microsoft.com/office/drawing/2014/main" val="4006337770"/>
                    </a:ext>
                  </a:extLst>
                </a:gridCol>
                <a:gridCol w="919467">
                  <a:extLst>
                    <a:ext uri="{9D8B030D-6E8A-4147-A177-3AD203B41FA5}">
                      <a16:colId xmlns:a16="http://schemas.microsoft.com/office/drawing/2014/main" val="638312860"/>
                    </a:ext>
                  </a:extLst>
                </a:gridCol>
                <a:gridCol w="919467">
                  <a:extLst>
                    <a:ext uri="{9D8B030D-6E8A-4147-A177-3AD203B41FA5}">
                      <a16:colId xmlns:a16="http://schemas.microsoft.com/office/drawing/2014/main" val="2503017258"/>
                    </a:ext>
                  </a:extLst>
                </a:gridCol>
              </a:tblGrid>
              <a:tr h="567646">
                <a:tc>
                  <a:txBody>
                    <a:bodyPr/>
                    <a:lstStyle/>
                    <a:p>
                      <a:pPr algn="ctr"/>
                      <a:r>
                        <a:rPr lang="en-US" sz="1200" b="1" dirty="0">
                          <a:solidFill>
                            <a:schemeClr val="bg2"/>
                          </a:solidFill>
                        </a:rPr>
                        <a:t>District</a:t>
                      </a:r>
                      <a:endParaRPr lang="en-US" sz="1600" b="1" dirty="0">
                        <a:solidFill>
                          <a:schemeClr val="bg2"/>
                        </a:solidFill>
                      </a:endParaRPr>
                    </a:p>
                  </a:txBody>
                  <a:tcPr marL="91428" marR="91428" marT="45723" marB="4572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100" b="1" i="0" u="none" strike="noStrike" dirty="0">
                          <a:solidFill>
                            <a:schemeClr val="bg2"/>
                          </a:solidFill>
                          <a:effectLst/>
                          <a:latin typeface="Calibri" panose="020F0502020204030204" pitchFamily="34" charset="0"/>
                        </a:rPr>
                        <a:t>Apr-18</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100" b="1" i="0" u="none" strike="noStrike" dirty="0">
                          <a:solidFill>
                            <a:schemeClr val="bg2"/>
                          </a:solidFill>
                          <a:effectLst/>
                          <a:latin typeface="Calibri" panose="020F0502020204030204" pitchFamily="34" charset="0"/>
                        </a:rPr>
                        <a:t>May-18</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100" b="1" i="0" u="none" strike="noStrike" dirty="0">
                          <a:solidFill>
                            <a:schemeClr val="bg2"/>
                          </a:solidFill>
                          <a:effectLst/>
                          <a:latin typeface="Calibri" panose="020F0502020204030204" pitchFamily="34" charset="0"/>
                        </a:rPr>
                        <a:t>Jun-18</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100" b="1" i="0" u="none" strike="noStrike" dirty="0">
                          <a:solidFill>
                            <a:schemeClr val="bg2"/>
                          </a:solidFill>
                          <a:effectLst/>
                          <a:latin typeface="Calibri" panose="020F0502020204030204" pitchFamily="34" charset="0"/>
                        </a:rPr>
                        <a:t>Jul-18</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100" b="1" i="0" u="none" strike="noStrike" dirty="0">
                          <a:solidFill>
                            <a:schemeClr val="bg2"/>
                          </a:solidFill>
                          <a:effectLst/>
                          <a:latin typeface="Calibri" panose="020F0502020204030204" pitchFamily="34" charset="0"/>
                        </a:rPr>
                        <a:t>Aug-18</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tc>
                  <a:txBody>
                    <a:bodyPr/>
                    <a:lstStyle/>
                    <a:p>
                      <a:pPr algn="ctr" fontAlgn="b"/>
                      <a:r>
                        <a:rPr lang="en-US" sz="1100" b="1" i="0" u="none" strike="noStrike" dirty="0">
                          <a:solidFill>
                            <a:schemeClr val="bg2"/>
                          </a:solidFill>
                          <a:effectLst/>
                          <a:latin typeface="Calibri" panose="020F0502020204030204" pitchFamily="34" charset="0"/>
                        </a:rPr>
                        <a:t>Sep-18</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solidFill>
                  </a:tcPr>
                </a:tc>
                <a:extLst>
                  <a:ext uri="{0D108BD9-81ED-4DB2-BD59-A6C34878D82A}">
                    <a16:rowId xmlns:a16="http://schemas.microsoft.com/office/drawing/2014/main" val="2945727239"/>
                  </a:ext>
                </a:extLst>
              </a:tr>
              <a:tr h="317889">
                <a:tc>
                  <a:txBody>
                    <a:bodyPr/>
                    <a:lstStyle/>
                    <a:p>
                      <a:pPr algn="l" fontAlgn="ctr"/>
                      <a:r>
                        <a:rPr lang="en-US" sz="1100" b="0" i="0" u="none" strike="noStrike">
                          <a:solidFill>
                            <a:srgbClr val="000000"/>
                          </a:solidFill>
                          <a:effectLst/>
                          <a:latin typeface="+mj-lt"/>
                        </a:rPr>
                        <a:t>Anantapur</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80 (75%)</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97 (91%)</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101 (94%)</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107 (100%)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106 (99%)</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104 (97%)</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4388285"/>
                  </a:ext>
                </a:extLst>
              </a:tr>
              <a:tr h="317889">
                <a:tc>
                  <a:txBody>
                    <a:bodyPr/>
                    <a:lstStyle/>
                    <a:p>
                      <a:pPr algn="l" fontAlgn="ctr"/>
                      <a:r>
                        <a:rPr lang="en-US" sz="1100" b="0" i="0" u="none" strike="noStrike">
                          <a:solidFill>
                            <a:srgbClr val="000000"/>
                          </a:solidFill>
                          <a:effectLst/>
                          <a:latin typeface="+mj-lt"/>
                        </a:rPr>
                        <a:t>Chittoor</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12 (10%)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54 (44%)</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84 (68%)</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120 (98%)</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119 (97%)</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119 (97%)</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05941221"/>
                  </a:ext>
                </a:extLst>
              </a:tr>
              <a:tr h="317889">
                <a:tc>
                  <a:txBody>
                    <a:bodyPr/>
                    <a:lstStyle/>
                    <a:p>
                      <a:pPr algn="l" fontAlgn="ctr"/>
                      <a:r>
                        <a:rPr lang="en-US" sz="1100" b="0" i="0" u="none" strike="noStrike" dirty="0">
                          <a:solidFill>
                            <a:srgbClr val="000000"/>
                          </a:solidFill>
                          <a:effectLst/>
                          <a:latin typeface="+mj-lt"/>
                        </a:rPr>
                        <a:t>East Godavari</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100 (64%)</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155 (99%)</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151 (96%)</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155 (99%)</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156 (99%)</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156 (99%)</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89427134"/>
                  </a:ext>
                </a:extLst>
              </a:tr>
              <a:tr h="317889">
                <a:tc>
                  <a:txBody>
                    <a:bodyPr/>
                    <a:lstStyle/>
                    <a:p>
                      <a:pPr algn="l" fontAlgn="ctr"/>
                      <a:r>
                        <a:rPr lang="en-US" sz="1100" b="1" i="0" u="none" strike="noStrike" dirty="0">
                          <a:solidFill>
                            <a:srgbClr val="C00000"/>
                          </a:solidFill>
                          <a:effectLst/>
                          <a:latin typeface="+mj-lt"/>
                        </a:rPr>
                        <a:t>Guntur</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41 (38%)</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63 (58%)</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73 (67%)</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105 (96%)</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94 (86%)</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89 (82%)</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95879994"/>
                  </a:ext>
                </a:extLst>
              </a:tr>
              <a:tr h="317889">
                <a:tc>
                  <a:txBody>
                    <a:bodyPr/>
                    <a:lstStyle/>
                    <a:p>
                      <a:pPr algn="l" fontAlgn="ctr"/>
                      <a:r>
                        <a:rPr lang="en-US" sz="1100" b="0" i="0" u="none" strike="noStrike" dirty="0">
                          <a:solidFill>
                            <a:srgbClr val="000000"/>
                          </a:solidFill>
                          <a:effectLst/>
                          <a:latin typeface="+mj-lt"/>
                        </a:rPr>
                        <a:t>Kadapa</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49 (54%)</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42 (46%)</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57 (63%)</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61 (67%)</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74 (81%)</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75 (82%)</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31810956"/>
                  </a:ext>
                </a:extLst>
              </a:tr>
              <a:tr h="317889">
                <a:tc>
                  <a:txBody>
                    <a:bodyPr/>
                    <a:lstStyle/>
                    <a:p>
                      <a:pPr algn="l" fontAlgn="ctr"/>
                      <a:r>
                        <a:rPr lang="en-US" sz="1100" b="0" i="0" u="none" strike="noStrike" dirty="0">
                          <a:solidFill>
                            <a:srgbClr val="000000"/>
                          </a:solidFill>
                          <a:effectLst/>
                          <a:latin typeface="+mj-lt"/>
                        </a:rPr>
                        <a:t>Kurnool</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58 (53%)</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63 (57%)</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57 (52%)</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91 (83%)</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99 (90%)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100 (91%)</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393603747"/>
                  </a:ext>
                </a:extLst>
              </a:tr>
              <a:tr h="317889">
                <a:tc>
                  <a:txBody>
                    <a:bodyPr/>
                    <a:lstStyle/>
                    <a:p>
                      <a:pPr algn="l" fontAlgn="ctr"/>
                      <a:r>
                        <a:rPr lang="en-US" sz="1100" b="0" i="0" u="none" strike="noStrike" dirty="0">
                          <a:solidFill>
                            <a:srgbClr val="000000"/>
                          </a:solidFill>
                          <a:effectLst/>
                          <a:latin typeface="+mj-lt"/>
                        </a:rPr>
                        <a:t>Krishna</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100 (95%)</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100 (95%)</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101 (96%)</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101 (96%)</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93 (89%)</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103 (98%)</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572407196"/>
                  </a:ext>
                </a:extLst>
              </a:tr>
              <a:tr h="317889">
                <a:tc>
                  <a:txBody>
                    <a:bodyPr/>
                    <a:lstStyle/>
                    <a:p>
                      <a:pPr algn="l" fontAlgn="ctr"/>
                      <a:r>
                        <a:rPr lang="en-US" sz="1100" b="0" i="0" u="none" strike="noStrike" dirty="0">
                          <a:solidFill>
                            <a:srgbClr val="000000"/>
                          </a:solidFill>
                          <a:effectLst/>
                          <a:latin typeface="+mj-lt"/>
                        </a:rPr>
                        <a:t>Nellore</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20 (22%)</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27 (29%)</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23 (25%)</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60 (65%)</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69 (74%)</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a:solidFill>
                            <a:srgbClr val="000000"/>
                          </a:solidFill>
                          <a:effectLst/>
                          <a:latin typeface="Arial" panose="020B0604020202020204" pitchFamily="34" charset="0"/>
                        </a:rPr>
                        <a:t>82 (88%)</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2772530"/>
                  </a:ext>
                </a:extLst>
              </a:tr>
              <a:tr h="317889">
                <a:tc>
                  <a:txBody>
                    <a:bodyPr/>
                    <a:lstStyle/>
                    <a:p>
                      <a:pPr algn="l" fontAlgn="ctr"/>
                      <a:r>
                        <a:rPr lang="en-US" sz="1100" b="0" i="0" u="none" strike="noStrike" dirty="0">
                          <a:solidFill>
                            <a:srgbClr val="000000"/>
                          </a:solidFill>
                          <a:effectLst/>
                          <a:latin typeface="+mj-lt"/>
                        </a:rPr>
                        <a:t>Prakasam</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28 (26%)</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81 (75%)</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74 (69%)</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103 (95%)</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93 (86%)</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Arial" panose="020B0604020202020204" pitchFamily="34" charset="0"/>
                        </a:rPr>
                        <a:t>96 (89%)</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16393582"/>
                  </a:ext>
                </a:extLst>
              </a:tr>
              <a:tr h="317889">
                <a:tc>
                  <a:txBody>
                    <a:bodyPr/>
                    <a:lstStyle/>
                    <a:p>
                      <a:pPr algn="l" fontAlgn="ctr"/>
                      <a:r>
                        <a:rPr lang="en-US" sz="1100" b="1" i="0" u="none" strike="noStrike" dirty="0">
                          <a:solidFill>
                            <a:srgbClr val="C00000"/>
                          </a:solidFill>
                          <a:effectLst/>
                          <a:latin typeface="+mj-lt"/>
                        </a:rPr>
                        <a:t>Srikakulam</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46 (46%)</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71 (72%)</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74 (75%)</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82 (83%)</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78 (79%)</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73 (74%)</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52149962"/>
                  </a:ext>
                </a:extLst>
              </a:tr>
              <a:tr h="317889">
                <a:tc>
                  <a:txBody>
                    <a:bodyPr/>
                    <a:lstStyle/>
                    <a:p>
                      <a:pPr algn="l" fontAlgn="ctr"/>
                      <a:r>
                        <a:rPr lang="en-US" sz="1100" b="1" i="0" u="none" strike="noStrike" dirty="0">
                          <a:solidFill>
                            <a:srgbClr val="C00000"/>
                          </a:solidFill>
                          <a:effectLst/>
                          <a:latin typeface="+mj-lt"/>
                        </a:rPr>
                        <a:t>Vishakhapatnam</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25 (23%)</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61 (55%)</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72 (65%)</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100 (91%)</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93 (85%)</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C00000"/>
                          </a:solidFill>
                          <a:effectLst/>
                          <a:latin typeface="Arial" panose="020B0604020202020204" pitchFamily="34" charset="0"/>
                        </a:rPr>
                        <a:t>75 (68%)</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61380192"/>
                  </a:ext>
                </a:extLst>
              </a:tr>
              <a:tr h="317889">
                <a:tc>
                  <a:txBody>
                    <a:bodyPr/>
                    <a:lstStyle/>
                    <a:p>
                      <a:pPr algn="l" fontAlgn="ctr"/>
                      <a:r>
                        <a:rPr lang="en-US" sz="1100" b="1" i="0" u="none" strike="noStrike" dirty="0">
                          <a:solidFill>
                            <a:srgbClr val="00B050"/>
                          </a:solidFill>
                          <a:effectLst/>
                          <a:latin typeface="+mj-lt"/>
                        </a:rPr>
                        <a:t>Vizianagaram</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B050"/>
                          </a:solidFill>
                          <a:effectLst/>
                          <a:latin typeface="Arial" panose="020B0604020202020204" pitchFamily="34" charset="0"/>
                        </a:rPr>
                        <a:t>13 (16%)</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B050"/>
                          </a:solidFill>
                          <a:effectLst/>
                          <a:latin typeface="Arial" panose="020B0604020202020204" pitchFamily="34" charset="0"/>
                        </a:rPr>
                        <a:t>54 (66%)</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B050"/>
                          </a:solidFill>
                          <a:effectLst/>
                          <a:latin typeface="Arial" panose="020B0604020202020204" pitchFamily="34" charset="0"/>
                        </a:rPr>
                        <a:t>66 (80%)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B050"/>
                          </a:solidFill>
                          <a:effectLst/>
                          <a:latin typeface="Arial" panose="020B0604020202020204" pitchFamily="34" charset="0"/>
                        </a:rPr>
                        <a:t>78 (95%)</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B050"/>
                          </a:solidFill>
                          <a:effectLst/>
                          <a:latin typeface="Arial" panose="020B0604020202020204" pitchFamily="34" charset="0"/>
                        </a:rPr>
                        <a:t>82 (100%)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B050"/>
                          </a:solidFill>
                          <a:effectLst/>
                          <a:latin typeface="Arial" panose="020B0604020202020204" pitchFamily="34" charset="0"/>
                        </a:rPr>
                        <a:t>82 (100%)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58871244"/>
                  </a:ext>
                </a:extLst>
              </a:tr>
              <a:tr h="317889">
                <a:tc>
                  <a:txBody>
                    <a:bodyPr/>
                    <a:lstStyle/>
                    <a:p>
                      <a:pPr algn="l" fontAlgn="ctr"/>
                      <a:r>
                        <a:rPr lang="en-US" sz="1100" b="1" i="0" u="none" strike="noStrike" dirty="0">
                          <a:solidFill>
                            <a:srgbClr val="00B050"/>
                          </a:solidFill>
                          <a:effectLst/>
                          <a:latin typeface="+mj-lt"/>
                        </a:rPr>
                        <a:t>West Godavari</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B050"/>
                          </a:solidFill>
                          <a:effectLst/>
                          <a:latin typeface="Arial" panose="020B0604020202020204" pitchFamily="34" charset="0"/>
                        </a:rPr>
                        <a:t>109 (100%)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B050"/>
                          </a:solidFill>
                          <a:effectLst/>
                          <a:latin typeface="Arial" panose="020B0604020202020204" pitchFamily="34" charset="0"/>
                        </a:rPr>
                        <a:t>109 (100%)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B050"/>
                          </a:solidFill>
                          <a:effectLst/>
                          <a:latin typeface="Arial" panose="020B0604020202020204" pitchFamily="34" charset="0"/>
                        </a:rPr>
                        <a:t>109 (100%)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B050"/>
                          </a:solidFill>
                          <a:effectLst/>
                          <a:latin typeface="Arial" panose="020B0604020202020204" pitchFamily="34" charset="0"/>
                        </a:rPr>
                        <a:t>108 (99%)</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B050"/>
                          </a:solidFill>
                          <a:effectLst/>
                          <a:latin typeface="Arial" panose="020B0604020202020204" pitchFamily="34" charset="0"/>
                        </a:rPr>
                        <a:t>109 (100%)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B050"/>
                          </a:solidFill>
                          <a:effectLst/>
                          <a:latin typeface="Arial" panose="020B0604020202020204" pitchFamily="34" charset="0"/>
                        </a:rPr>
                        <a:t>109 (100%)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79590543"/>
                  </a:ext>
                </a:extLst>
              </a:tr>
              <a:tr h="317889">
                <a:tc>
                  <a:txBody>
                    <a:bodyPr/>
                    <a:lstStyle/>
                    <a:p>
                      <a:pPr algn="l" fontAlgn="ctr"/>
                      <a:r>
                        <a:rPr lang="en-US" sz="1100" b="1" i="0" u="none" strike="noStrike" dirty="0">
                          <a:solidFill>
                            <a:srgbClr val="000000"/>
                          </a:solidFill>
                          <a:effectLst/>
                          <a:latin typeface="+mj-lt"/>
                        </a:rPr>
                        <a:t>Andhra Pradesh</a:t>
                      </a:r>
                    </a:p>
                  </a:txBody>
                  <a:tcPr marL="91428"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681 (49%)</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977 (70%)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1042 (74%)</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1271 (91%)</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a:solidFill>
                            <a:srgbClr val="000000"/>
                          </a:solidFill>
                          <a:effectLst/>
                          <a:latin typeface="Arial" panose="020B0604020202020204" pitchFamily="34" charset="0"/>
                        </a:rPr>
                        <a:t>1265 (90%)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ctr"/>
                      <a:r>
                        <a:rPr lang="en-US" sz="1100" b="1" i="0" u="none" strike="noStrike" dirty="0">
                          <a:solidFill>
                            <a:srgbClr val="000000"/>
                          </a:solidFill>
                          <a:effectLst/>
                          <a:latin typeface="Arial" panose="020B0604020202020204" pitchFamily="34" charset="0"/>
                        </a:rPr>
                        <a:t>1263 (90%)</a:t>
                      </a:r>
                    </a:p>
                  </a:txBody>
                  <a:tcPr marL="7619" marR="7619" marT="762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90203004"/>
                  </a:ext>
                </a:extLst>
              </a:tr>
            </a:tbl>
          </a:graphicData>
        </a:graphic>
      </p:graphicFrame>
      <p:sp>
        <p:nvSpPr>
          <p:cNvPr id="20614" name="TextBox 7">
            <a:extLst>
              <a:ext uri="{FF2B5EF4-FFF2-40B4-BE49-F238E27FC236}">
                <a16:creationId xmlns:a16="http://schemas.microsoft.com/office/drawing/2014/main" id="{2CFEF287-2579-4800-8C8C-DA9B954898B2}"/>
              </a:ext>
            </a:extLst>
          </p:cNvPr>
          <p:cNvSpPr txBox="1">
            <a:spLocks noChangeArrowheads="1"/>
          </p:cNvSpPr>
          <p:nvPr/>
        </p:nvSpPr>
        <p:spPr bwMode="auto">
          <a:xfrm>
            <a:off x="7424738" y="4799013"/>
            <a:ext cx="4657725"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228600">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hangingPunct="1">
              <a:buFont typeface="Arial" panose="020B0604020202020204" pitchFamily="34" charset="0"/>
              <a:buChar char="•"/>
            </a:pPr>
            <a:r>
              <a:rPr lang="en-US" altLang="en-US" sz="1200">
                <a:solidFill>
                  <a:srgbClr val="393D41"/>
                </a:solidFill>
              </a:rPr>
              <a:t>Vizianagaram and West Godavari have 100% centers conducting HDS meetings in the last 2 months.</a:t>
            </a:r>
            <a:br>
              <a:rPr lang="en-US" altLang="en-US" sz="1200">
                <a:solidFill>
                  <a:srgbClr val="393D41"/>
                </a:solidFill>
              </a:rPr>
            </a:br>
            <a:endParaRPr lang="en-US" altLang="en-US" sz="1200">
              <a:solidFill>
                <a:srgbClr val="393D41"/>
              </a:solidFill>
            </a:endParaRPr>
          </a:p>
          <a:p>
            <a:pPr eaLnBrk="1" hangingPunct="1">
              <a:buFont typeface="Arial" panose="020B0604020202020204" pitchFamily="34" charset="0"/>
              <a:buChar char="•"/>
            </a:pPr>
            <a:r>
              <a:rPr lang="en-US" altLang="en-US" sz="1200">
                <a:solidFill>
                  <a:srgbClr val="393D41"/>
                </a:solidFill>
              </a:rPr>
              <a:t>Visakhapatnam has shown a decline trend in the total centers conducting HDS meetings in Q2, i.e, from 91% of centers in July 2018 to 68% of centers conducting HDS in September 2018. Similar trend is observed in Guntur, Prakasam, and Srikakulam.</a:t>
            </a:r>
          </a:p>
        </p:txBody>
      </p:sp>
      <p:graphicFrame>
        <p:nvGraphicFramePr>
          <p:cNvPr id="3" name="Chart 8">
            <a:extLst>
              <a:ext uri="{FF2B5EF4-FFF2-40B4-BE49-F238E27FC236}">
                <a16:creationId xmlns:a16="http://schemas.microsoft.com/office/drawing/2014/main" id="{BBD17D56-7A68-4C7F-85A0-6C5502D1F97F}"/>
              </a:ext>
            </a:extLst>
          </p:cNvPr>
          <p:cNvGraphicFramePr>
            <a:graphicFrameLocks/>
          </p:cNvGraphicFramePr>
          <p:nvPr/>
        </p:nvGraphicFramePr>
        <p:xfrm>
          <a:off x="7431088" y="1509713"/>
          <a:ext cx="4248150" cy="3046412"/>
        </p:xfrm>
        <a:graphic>
          <a:graphicData uri="http://schemas.openxmlformats.org/drawingml/2006/chart">
            <c:chart xmlns:c="http://schemas.openxmlformats.org/drawingml/2006/chart" xmlns:r="http://schemas.openxmlformats.org/officeDocument/2006/relationships" r:id="rId2"/>
          </a:graphicData>
        </a:graphic>
      </p:graphicFrame>
      <p:sp>
        <p:nvSpPr>
          <p:cNvPr id="8" name="TextBox 7"/>
          <p:cNvSpPr txBox="1"/>
          <p:nvPr/>
        </p:nvSpPr>
        <p:spPr>
          <a:xfrm>
            <a:off x="0" y="104175"/>
            <a:ext cx="12191999" cy="553998"/>
          </a:xfrm>
          <a:prstGeom prst="rect">
            <a:avLst/>
          </a:prstGeom>
          <a:noFill/>
        </p:spPr>
        <p:txBody>
          <a:bodyPr wrap="square" rtlCol="0">
            <a:spAutoFit/>
          </a:bodyPr>
          <a:lstStyle/>
          <a:p>
            <a:pPr algn="ctr"/>
            <a:r>
              <a:rPr lang="en-IN" sz="3000" dirty="0"/>
              <a:t>Hospital Development Society (</a:t>
            </a:r>
            <a:r>
              <a:rPr lang="en-IN" sz="3000" dirty="0" err="1"/>
              <a:t>Rogi</a:t>
            </a:r>
            <a:r>
              <a:rPr lang="en-IN" sz="3000" dirty="0"/>
              <a:t> </a:t>
            </a:r>
            <a:r>
              <a:rPr lang="en-IN" sz="3000" dirty="0" err="1"/>
              <a:t>Kalyana</a:t>
            </a:r>
            <a:r>
              <a:rPr lang="en-IN" sz="3000" dirty="0"/>
              <a:t> </a:t>
            </a:r>
            <a:r>
              <a:rPr lang="en-IN" sz="3000" dirty="0" err="1"/>
              <a:t>Samithi</a:t>
            </a:r>
            <a:r>
              <a:rPr lang="en-IN" sz="3000" dirty="0"/>
              <a:t>-RKS) Monitoring</a:t>
            </a:r>
          </a:p>
        </p:txBody>
      </p:sp>
    </p:spTree>
    <p:extLst>
      <p:ext uri="{BB962C8B-B14F-4D97-AF65-F5344CB8AC3E}">
        <p14:creationId xmlns:p14="http://schemas.microsoft.com/office/powerpoint/2010/main" val="2358232894"/>
      </p:ext>
    </p:extLst>
  </p:cSld>
  <p:clrMapOvr>
    <a:masterClrMapping/>
  </p:clrMapOvr>
  <p:transition>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5EAE-35A9-4D59-A3BB-0AC67C8FEE75}"/>
              </a:ext>
            </a:extLst>
          </p:cNvPr>
          <p:cNvSpPr>
            <a:spLocks noGrp="1"/>
          </p:cNvSpPr>
          <p:nvPr>
            <p:ph type="title"/>
          </p:nvPr>
        </p:nvSpPr>
        <p:spPr/>
        <p:txBody>
          <a:bodyPr/>
          <a:lstStyle/>
          <a:p>
            <a:r>
              <a:rPr lang="en-US" dirty="0"/>
              <a:t>Health Bulletins: Key Features</a:t>
            </a:r>
          </a:p>
        </p:txBody>
      </p:sp>
      <p:sp>
        <p:nvSpPr>
          <p:cNvPr id="3" name="Footer Placeholder 2">
            <a:extLst>
              <a:ext uri="{FF2B5EF4-FFF2-40B4-BE49-F238E27FC236}">
                <a16:creationId xmlns:a16="http://schemas.microsoft.com/office/drawing/2014/main" id="{3CEF7A18-D9AE-467B-9929-993F5CF6F124}"/>
              </a:ext>
            </a:extLst>
          </p:cNvPr>
          <p:cNvSpPr>
            <a:spLocks noGrp="1"/>
          </p:cNvSpPr>
          <p:nvPr>
            <p:ph type="ftr" sz="quarter" idx="10"/>
          </p:nvPr>
        </p:nvSpPr>
        <p:spPr/>
        <p:txBody>
          <a:bodyPr/>
          <a:lstStyle/>
          <a:p>
            <a:pPr algn="l"/>
            <a:r>
              <a:rPr lang="en-US" dirty="0"/>
              <a:t>BRNDEXP 3.0  ©  Cerner Corporation.  All rights reserved.  </a:t>
            </a:r>
          </a:p>
          <a:p>
            <a:pPr algn="l"/>
            <a:r>
              <a:rPr lang="en-US" dirty="0"/>
              <a:t>This document contains Cerner confidential and/or proprietary information belonging to Cerner Corporation and/or its related affiliates which may not be reproduced or transmitted in any form or by any means without the express written consent of Cerner. </a:t>
            </a:r>
          </a:p>
          <a:p>
            <a:pPr algn="l"/>
            <a:endParaRPr lang="en-US" dirty="0"/>
          </a:p>
        </p:txBody>
      </p:sp>
      <p:sp>
        <p:nvSpPr>
          <p:cNvPr id="4" name="Slide Number Placeholder 3">
            <a:extLst>
              <a:ext uri="{FF2B5EF4-FFF2-40B4-BE49-F238E27FC236}">
                <a16:creationId xmlns:a16="http://schemas.microsoft.com/office/drawing/2014/main" id="{869847D0-B7FB-41C0-AC19-C41A52628989}"/>
              </a:ext>
            </a:extLst>
          </p:cNvPr>
          <p:cNvSpPr>
            <a:spLocks noGrp="1"/>
          </p:cNvSpPr>
          <p:nvPr>
            <p:ph type="sldNum" sz="quarter" idx="11"/>
          </p:nvPr>
        </p:nvSpPr>
        <p:spPr/>
        <p:txBody>
          <a:bodyPr/>
          <a:lstStyle/>
          <a:p>
            <a:fld id="{71F8F497-5311-4FE6-8037-E08A3EC20500}" type="slidenum">
              <a:rPr lang="en-US" smtClean="0"/>
              <a:pPr/>
              <a:t>18</a:t>
            </a:fld>
            <a:endParaRPr lang="en-US"/>
          </a:p>
        </p:txBody>
      </p:sp>
      <p:sp>
        <p:nvSpPr>
          <p:cNvPr id="14" name="Rectangle 13">
            <a:extLst>
              <a:ext uri="{FF2B5EF4-FFF2-40B4-BE49-F238E27FC236}">
                <a16:creationId xmlns:a16="http://schemas.microsoft.com/office/drawing/2014/main" id="{87C9AA46-F0E5-49B7-B041-F301959BFBAA}"/>
              </a:ext>
            </a:extLst>
          </p:cNvPr>
          <p:cNvSpPr/>
          <p:nvPr/>
        </p:nvSpPr>
        <p:spPr>
          <a:xfrm>
            <a:off x="-161012" y="1198868"/>
            <a:ext cx="4612942" cy="307777"/>
          </a:xfrm>
          <a:prstGeom prst="rect">
            <a:avLst/>
          </a:prstGeom>
        </p:spPr>
        <p:txBody>
          <a:bodyPr wrap="square">
            <a:spAutoFit/>
          </a:bodyPr>
          <a:lstStyle/>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n-US" sz="1400" b="1" i="0" u="sng" strike="noStrike" kern="1200" cap="none" spc="0" normalizeH="0" baseline="0" noProof="0" dirty="0">
                <a:ln>
                  <a:noFill/>
                </a:ln>
                <a:solidFill>
                  <a:srgbClr val="393D41"/>
                </a:solidFill>
                <a:effectLst/>
                <a:uLnTx/>
                <a:uFillTx/>
                <a:latin typeface="Arial"/>
                <a:ea typeface="+mn-ea"/>
                <a:cs typeface="+mn-cs"/>
              </a:rPr>
              <a:t>State Health Bulletin</a:t>
            </a:r>
            <a:endParaRPr kumimoji="0" lang="en-US" sz="1800" b="1" i="0" u="sng" strike="noStrike" kern="1200" cap="none" spc="0" normalizeH="0" baseline="0" noProof="0" dirty="0">
              <a:ln>
                <a:noFill/>
              </a:ln>
              <a:solidFill>
                <a:srgbClr val="393D41"/>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46011C0E-B660-4C8A-B958-82711DCDFB94}"/>
              </a:ext>
            </a:extLst>
          </p:cNvPr>
          <p:cNvSpPr/>
          <p:nvPr/>
        </p:nvSpPr>
        <p:spPr>
          <a:xfrm>
            <a:off x="8829947" y="1198867"/>
            <a:ext cx="2364964" cy="307777"/>
          </a:xfrm>
          <a:prstGeom prst="rect">
            <a:avLst/>
          </a:prstGeom>
        </p:spPr>
        <p:txBody>
          <a:bodyPr wrap="square">
            <a:spAutoFit/>
          </a:bodyPr>
          <a:lstStyle/>
          <a:p>
            <a:pPr marR="0" lvl="0" indent="0" algn="ctr" fontAlgn="auto">
              <a:lnSpc>
                <a:spcPct val="100000"/>
              </a:lnSpc>
              <a:spcBef>
                <a:spcPts val="600"/>
              </a:spcBef>
              <a:spcAft>
                <a:spcPts val="0"/>
              </a:spcAft>
              <a:buClrTx/>
              <a:buSzTx/>
              <a:buFontTx/>
              <a:buNone/>
              <a:tabLst/>
              <a:defRPr/>
            </a:pPr>
            <a:r>
              <a:rPr lang="en-US" sz="1400" b="1" u="sng" dirty="0">
                <a:solidFill>
                  <a:srgbClr val="393D41"/>
                </a:solidFill>
                <a:latin typeface="Arial"/>
              </a:rPr>
              <a:t>Village Health Bulletin</a:t>
            </a:r>
          </a:p>
        </p:txBody>
      </p:sp>
      <p:sp>
        <p:nvSpPr>
          <p:cNvPr id="16" name="Rectangle 15">
            <a:extLst>
              <a:ext uri="{FF2B5EF4-FFF2-40B4-BE49-F238E27FC236}">
                <a16:creationId xmlns:a16="http://schemas.microsoft.com/office/drawing/2014/main" id="{D738531F-4F13-4098-9577-098B29A8EF5D}"/>
              </a:ext>
            </a:extLst>
          </p:cNvPr>
          <p:cNvSpPr/>
          <p:nvPr/>
        </p:nvSpPr>
        <p:spPr>
          <a:xfrm>
            <a:off x="4206334" y="1198868"/>
            <a:ext cx="3779442" cy="307777"/>
          </a:xfrm>
          <a:prstGeom prst="rect">
            <a:avLst/>
          </a:prstGeom>
        </p:spPr>
        <p:txBody>
          <a:bodyPr wrap="square">
            <a:spAutoFit/>
          </a:bodyPr>
          <a:lstStyle/>
          <a:p>
            <a:pPr algn="ctr">
              <a:spcBef>
                <a:spcPts val="600"/>
              </a:spcBef>
              <a:defRPr/>
            </a:pPr>
            <a:r>
              <a:rPr lang="en-US" sz="1400" b="1" u="sng" dirty="0">
                <a:solidFill>
                  <a:srgbClr val="393D41"/>
                </a:solidFill>
                <a:latin typeface="Arial"/>
              </a:rPr>
              <a:t>District Health Bulletin</a:t>
            </a:r>
          </a:p>
        </p:txBody>
      </p:sp>
      <p:sp>
        <p:nvSpPr>
          <p:cNvPr id="17" name="Rectangle 16">
            <a:extLst>
              <a:ext uri="{FF2B5EF4-FFF2-40B4-BE49-F238E27FC236}">
                <a16:creationId xmlns:a16="http://schemas.microsoft.com/office/drawing/2014/main" id="{95896466-E93F-4DCE-A89C-9C96C3BD118E}"/>
              </a:ext>
            </a:extLst>
          </p:cNvPr>
          <p:cNvSpPr/>
          <p:nvPr/>
        </p:nvSpPr>
        <p:spPr>
          <a:xfrm>
            <a:off x="271547" y="3897862"/>
            <a:ext cx="3715520" cy="2508379"/>
          </a:xfrm>
          <a:prstGeom prst="rect">
            <a:avLst/>
          </a:prstGeom>
        </p:spPr>
        <p:txBody>
          <a:bodyPr wrap="square">
            <a:spAutoFit/>
          </a:bodyPr>
          <a:lstStyle/>
          <a:p>
            <a:pPr marR="0" lvl="0" algn="l" defTabSz="914400" rtl="0" eaLnBrk="1" fontAlgn="auto" latinLnBrk="0" hangingPunct="1">
              <a:lnSpc>
                <a:spcPct val="100000"/>
              </a:lnSpc>
              <a:spcBef>
                <a:spcPts val="600"/>
              </a:spcBef>
              <a:spcAft>
                <a:spcPts val="0"/>
              </a:spcAft>
              <a:buClrTx/>
              <a:buSzTx/>
              <a:tabLst/>
              <a:defRPr/>
            </a:pPr>
            <a:r>
              <a:rPr kumimoji="0" lang="en-US" sz="1200" b="1" i="0" u="none" strike="noStrike" kern="1200" cap="none" spc="0" normalizeH="0" baseline="0" noProof="0" dirty="0">
                <a:ln>
                  <a:noFill/>
                </a:ln>
                <a:solidFill>
                  <a:srgbClr val="393D41"/>
                </a:solidFill>
                <a:effectLst/>
                <a:uLnTx/>
                <a:uFillTx/>
                <a:latin typeface="Arial"/>
                <a:ea typeface="+mn-ea"/>
                <a:cs typeface="+mn-cs"/>
              </a:rPr>
              <a:t>Major sections of State Health Bulletin</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93D41"/>
                </a:solidFill>
                <a:effectLst/>
                <a:uLnTx/>
                <a:uFillTx/>
                <a:latin typeface="Arial"/>
                <a:ea typeface="+mn-ea"/>
                <a:cs typeface="+mn-cs"/>
              </a:rPr>
              <a:t>Preventive and healthcare management measures of leading non-communicable disease in the state</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93D41"/>
                </a:solidFill>
                <a:effectLst/>
                <a:uLnTx/>
                <a:uFillTx/>
                <a:latin typeface="Arial"/>
                <a:ea typeface="+mn-ea"/>
                <a:cs typeface="+mn-cs"/>
              </a:rPr>
              <a:t>Top 2 and Bottom 2 performing health care indicators in the state</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93D41"/>
                </a:solidFill>
                <a:effectLst/>
                <a:uLnTx/>
                <a:uFillTx/>
                <a:latin typeface="Arial"/>
                <a:ea typeface="+mn-ea"/>
                <a:cs typeface="+mn-cs"/>
              </a:rPr>
              <a:t>Various government initiatives / schemes launched to improve the health of the state</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93D41"/>
                </a:solidFill>
                <a:effectLst/>
                <a:uLnTx/>
                <a:uFillTx/>
                <a:latin typeface="Arial"/>
                <a:ea typeface="+mn-ea"/>
                <a:cs typeface="+mn-cs"/>
              </a:rPr>
              <a:t>Details on the healthcare programs and services available for public</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93D41"/>
                </a:solidFill>
                <a:effectLst/>
                <a:uLnTx/>
                <a:uFillTx/>
                <a:latin typeface="Arial"/>
                <a:ea typeface="+mn-ea"/>
                <a:cs typeface="+mn-cs"/>
              </a:rPr>
              <a:t>Health tips on prevention of seasonal diseases</a:t>
            </a:r>
          </a:p>
        </p:txBody>
      </p:sp>
      <p:pic>
        <p:nvPicPr>
          <p:cNvPr id="20" name="Picture 19">
            <a:extLst>
              <a:ext uri="{FF2B5EF4-FFF2-40B4-BE49-F238E27FC236}">
                <a16:creationId xmlns:a16="http://schemas.microsoft.com/office/drawing/2014/main" id="{F37BBD0C-6E8F-4097-A14F-ED4D32D8486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1547" y="1647533"/>
            <a:ext cx="3610479" cy="2030894"/>
          </a:xfrm>
          <a:prstGeom prst="rect">
            <a:avLst/>
          </a:prstGeom>
          <a:effectLst>
            <a:softEdge rad="31750"/>
          </a:effectLst>
        </p:spPr>
      </p:pic>
      <p:cxnSp>
        <p:nvCxnSpPr>
          <p:cNvPr id="22" name="Straight Connector 21">
            <a:extLst>
              <a:ext uri="{FF2B5EF4-FFF2-40B4-BE49-F238E27FC236}">
                <a16:creationId xmlns:a16="http://schemas.microsoft.com/office/drawing/2014/main" id="{408261EF-D828-4FCB-B360-FD1D0CB4BF93}"/>
              </a:ext>
            </a:extLst>
          </p:cNvPr>
          <p:cNvCxnSpPr/>
          <p:nvPr/>
        </p:nvCxnSpPr>
        <p:spPr>
          <a:xfrm>
            <a:off x="4100952" y="1207541"/>
            <a:ext cx="0" cy="5380642"/>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1584C27-4565-4CD1-ADF6-BE649BC17E3D}"/>
              </a:ext>
            </a:extLst>
          </p:cNvPr>
          <p:cNvCxnSpPr/>
          <p:nvPr/>
        </p:nvCxnSpPr>
        <p:spPr>
          <a:xfrm>
            <a:off x="8086446" y="1198868"/>
            <a:ext cx="0" cy="5380642"/>
          </a:xfrm>
          <a:prstGeom prst="line">
            <a:avLst/>
          </a:prstGeom>
          <a:ln>
            <a:solidFill>
              <a:schemeClr val="accent2"/>
            </a:solidFill>
            <a:prstDash val="dash"/>
          </a:ln>
        </p:spPr>
        <p:style>
          <a:lnRef idx="1">
            <a:schemeClr val="accent1"/>
          </a:lnRef>
          <a:fillRef idx="0">
            <a:schemeClr val="accent1"/>
          </a:fillRef>
          <a:effectRef idx="0">
            <a:schemeClr val="accent1"/>
          </a:effectRef>
          <a:fontRef idx="minor">
            <a:schemeClr val="tx1"/>
          </a:fontRef>
        </p:style>
      </p:cxnSp>
      <p:pic>
        <p:nvPicPr>
          <p:cNvPr id="25" name="Picture 24">
            <a:extLst>
              <a:ext uri="{FF2B5EF4-FFF2-40B4-BE49-F238E27FC236}">
                <a16:creationId xmlns:a16="http://schemas.microsoft.com/office/drawing/2014/main" id="{9DE2ED31-0B46-48B1-BF8E-8DC47CBB6C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90815" y="1647533"/>
            <a:ext cx="3610479" cy="2030894"/>
          </a:xfrm>
          <a:prstGeom prst="rect">
            <a:avLst/>
          </a:prstGeom>
          <a:effectLst>
            <a:softEdge rad="31750"/>
          </a:effectLst>
        </p:spPr>
      </p:pic>
      <p:sp>
        <p:nvSpPr>
          <p:cNvPr id="26" name="Rectangle 25">
            <a:extLst>
              <a:ext uri="{FF2B5EF4-FFF2-40B4-BE49-F238E27FC236}">
                <a16:creationId xmlns:a16="http://schemas.microsoft.com/office/drawing/2014/main" id="{836B9DFC-7B67-43AC-9508-5A05BA215923}"/>
              </a:ext>
            </a:extLst>
          </p:cNvPr>
          <p:cNvSpPr/>
          <p:nvPr/>
        </p:nvSpPr>
        <p:spPr>
          <a:xfrm>
            <a:off x="4274252" y="3903373"/>
            <a:ext cx="3715520" cy="2323713"/>
          </a:xfrm>
          <a:prstGeom prst="rect">
            <a:avLst/>
          </a:prstGeom>
        </p:spPr>
        <p:txBody>
          <a:bodyPr wrap="square">
            <a:spAutoFit/>
          </a:bodyPr>
          <a:lstStyle/>
          <a:p>
            <a:pPr marR="0" lvl="0" algn="l" defTabSz="914400" rtl="0" eaLnBrk="1" fontAlgn="auto" latinLnBrk="0" hangingPunct="1">
              <a:lnSpc>
                <a:spcPct val="100000"/>
              </a:lnSpc>
              <a:spcBef>
                <a:spcPts val="600"/>
              </a:spcBef>
              <a:spcAft>
                <a:spcPts val="0"/>
              </a:spcAft>
              <a:buClrTx/>
              <a:buSzTx/>
              <a:tabLst/>
              <a:defRPr/>
            </a:pPr>
            <a:r>
              <a:rPr kumimoji="0" lang="en-US" sz="1200" b="1" i="0" u="none" strike="noStrike" kern="1200" cap="none" spc="0" normalizeH="0" baseline="0" noProof="0" dirty="0">
                <a:ln>
                  <a:noFill/>
                </a:ln>
                <a:solidFill>
                  <a:srgbClr val="393D41"/>
                </a:solidFill>
                <a:effectLst/>
                <a:uLnTx/>
                <a:uFillTx/>
                <a:latin typeface="Arial"/>
                <a:ea typeface="+mn-ea"/>
                <a:cs typeface="+mn-cs"/>
              </a:rPr>
              <a:t>Major sections of District Health Bulletin</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93D41"/>
                </a:solidFill>
                <a:effectLst/>
                <a:uLnTx/>
                <a:uFillTx/>
                <a:latin typeface="Arial"/>
                <a:ea typeface="+mn-ea"/>
                <a:cs typeface="+mn-cs"/>
              </a:rPr>
              <a:t>Preventive and healthcare management measures of leading non-communicable disease in that district</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93D41"/>
                </a:solidFill>
                <a:effectLst/>
                <a:uLnTx/>
                <a:uFillTx/>
                <a:latin typeface="Arial"/>
                <a:ea typeface="+mn-ea"/>
                <a:cs typeface="+mn-cs"/>
              </a:rPr>
              <a:t>Health programs that need additional focus</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93D41"/>
                </a:solidFill>
                <a:effectLst/>
                <a:uLnTx/>
                <a:uFillTx/>
                <a:latin typeface="Arial"/>
                <a:ea typeface="+mn-ea"/>
                <a:cs typeface="+mn-cs"/>
              </a:rPr>
              <a:t>Various government initiatives / schemes launched to improve the health of the state</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93D41"/>
                </a:solidFill>
                <a:effectLst/>
                <a:uLnTx/>
                <a:uFillTx/>
                <a:latin typeface="Arial"/>
                <a:ea typeface="+mn-ea"/>
                <a:cs typeface="+mn-cs"/>
              </a:rPr>
              <a:t>Details on the healthcare programs and services available for public</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93D41"/>
                </a:solidFill>
                <a:effectLst/>
                <a:uLnTx/>
                <a:uFillTx/>
                <a:latin typeface="Arial"/>
                <a:ea typeface="+mn-ea"/>
                <a:cs typeface="+mn-cs"/>
              </a:rPr>
              <a:t>Health tips on prevention of seasonal diseases</a:t>
            </a:r>
          </a:p>
        </p:txBody>
      </p:sp>
      <p:pic>
        <p:nvPicPr>
          <p:cNvPr id="28" name="Picture 27">
            <a:extLst>
              <a:ext uri="{FF2B5EF4-FFF2-40B4-BE49-F238E27FC236}">
                <a16:creationId xmlns:a16="http://schemas.microsoft.com/office/drawing/2014/main" id="{2BBF49AE-9D65-4ECE-8005-2B8B865FE786}"/>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08543" y="1651608"/>
            <a:ext cx="3634088" cy="2030894"/>
          </a:xfrm>
          <a:prstGeom prst="rect">
            <a:avLst/>
          </a:prstGeom>
        </p:spPr>
      </p:pic>
      <p:sp>
        <p:nvSpPr>
          <p:cNvPr id="29" name="Rectangle 28">
            <a:extLst>
              <a:ext uri="{FF2B5EF4-FFF2-40B4-BE49-F238E27FC236}">
                <a16:creationId xmlns:a16="http://schemas.microsoft.com/office/drawing/2014/main" id="{9F40FE45-8023-40B0-98EC-605C747F88AA}"/>
              </a:ext>
            </a:extLst>
          </p:cNvPr>
          <p:cNvSpPr/>
          <p:nvPr/>
        </p:nvSpPr>
        <p:spPr>
          <a:xfrm>
            <a:off x="8271599" y="3897862"/>
            <a:ext cx="3715520" cy="1431161"/>
          </a:xfrm>
          <a:prstGeom prst="rect">
            <a:avLst/>
          </a:prstGeom>
        </p:spPr>
        <p:txBody>
          <a:bodyPr wrap="square">
            <a:spAutoFit/>
          </a:bodyPr>
          <a:lstStyle/>
          <a:p>
            <a:pPr marR="0" lvl="0" algn="l" defTabSz="914400" rtl="0" eaLnBrk="1" fontAlgn="auto" latinLnBrk="0" hangingPunct="1">
              <a:lnSpc>
                <a:spcPct val="100000"/>
              </a:lnSpc>
              <a:spcBef>
                <a:spcPts val="600"/>
              </a:spcBef>
              <a:spcAft>
                <a:spcPts val="0"/>
              </a:spcAft>
              <a:buClrTx/>
              <a:buSzTx/>
              <a:tabLst/>
              <a:defRPr/>
            </a:pPr>
            <a:r>
              <a:rPr kumimoji="0" lang="en-US" sz="1200" b="1" i="0" u="none" strike="noStrike" kern="1200" cap="none" spc="0" normalizeH="0" baseline="0" noProof="0" dirty="0">
                <a:ln>
                  <a:noFill/>
                </a:ln>
                <a:solidFill>
                  <a:srgbClr val="393D41"/>
                </a:solidFill>
                <a:effectLst/>
                <a:uLnTx/>
                <a:uFillTx/>
                <a:latin typeface="Arial"/>
                <a:ea typeface="+mn-ea"/>
                <a:cs typeface="+mn-cs"/>
              </a:rPr>
              <a:t>Major sections of Village Health Bulletin</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srgbClr val="393D41"/>
                </a:solidFill>
                <a:effectLst/>
                <a:uLnTx/>
                <a:uFillTx/>
                <a:latin typeface="Arial"/>
                <a:ea typeface="+mn-ea"/>
                <a:cs typeface="+mn-cs"/>
              </a:rPr>
              <a:t>Health facilities / centers and services available in the village </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solidFill>
                  <a:srgbClr val="393D41"/>
                </a:solidFill>
                <a:latin typeface="Arial"/>
              </a:rPr>
              <a:t>Disease profile of the village (Name of diseases and number of cases for each disease)</a:t>
            </a:r>
          </a:p>
          <a:p>
            <a:pPr marL="176213" marR="0" lvl="0" indent="-176213"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lang="en-US" sz="1200" dirty="0">
                <a:solidFill>
                  <a:srgbClr val="393D41"/>
                </a:solidFill>
                <a:latin typeface="Arial"/>
              </a:rPr>
              <a:t>Health tips on prevention of seasonal disease</a:t>
            </a:r>
          </a:p>
        </p:txBody>
      </p:sp>
    </p:spTree>
    <p:extLst>
      <p:ext uri="{BB962C8B-B14F-4D97-AF65-F5344CB8AC3E}">
        <p14:creationId xmlns:p14="http://schemas.microsoft.com/office/powerpoint/2010/main" val="2318994582"/>
      </p:ext>
    </p:extLst>
  </p:cSld>
  <p:clrMapOvr>
    <a:masterClrMapping/>
  </p:clrMapOvr>
  <p:transition>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6D4A0-4C8F-46B6-9B71-C000EDF22EBF}"/>
              </a:ext>
            </a:extLst>
          </p:cNvPr>
          <p:cNvSpPr>
            <a:spLocks noGrp="1"/>
          </p:cNvSpPr>
          <p:nvPr>
            <p:ph type="title"/>
          </p:nvPr>
        </p:nvSpPr>
        <p:spPr/>
        <p:txBody>
          <a:bodyPr/>
          <a:lstStyle/>
          <a:p>
            <a:r>
              <a:rPr lang="en-US" dirty="0"/>
              <a:t>Social Media</a:t>
            </a:r>
          </a:p>
        </p:txBody>
      </p:sp>
      <p:sp>
        <p:nvSpPr>
          <p:cNvPr id="4" name="Slide Number Placeholder 3">
            <a:extLst>
              <a:ext uri="{FF2B5EF4-FFF2-40B4-BE49-F238E27FC236}">
                <a16:creationId xmlns:a16="http://schemas.microsoft.com/office/drawing/2014/main" id="{15914F23-4EBF-4ED5-8839-C8F8372C6374}"/>
              </a:ext>
            </a:extLst>
          </p:cNvPr>
          <p:cNvSpPr>
            <a:spLocks noGrp="1"/>
          </p:cNvSpPr>
          <p:nvPr>
            <p:ph type="sldNum" sz="quarter" idx="11"/>
          </p:nvPr>
        </p:nvSpPr>
        <p:spPr/>
        <p:txBody>
          <a:bodyPr/>
          <a:lstStyle/>
          <a:p>
            <a:fld id="{71F8F497-5311-4FE6-8037-E08A3EC20500}" type="slidenum">
              <a:rPr lang="en-US" smtClean="0"/>
              <a:pPr/>
              <a:t>19</a:t>
            </a:fld>
            <a:endParaRPr lang="en-US"/>
          </a:p>
        </p:txBody>
      </p:sp>
      <p:sp>
        <p:nvSpPr>
          <p:cNvPr id="5" name="Text Placeholder 4">
            <a:extLst>
              <a:ext uri="{FF2B5EF4-FFF2-40B4-BE49-F238E27FC236}">
                <a16:creationId xmlns:a16="http://schemas.microsoft.com/office/drawing/2014/main" id="{E73C1852-A0A1-4C94-8BEC-C625FD50CEAF}"/>
              </a:ext>
            </a:extLst>
          </p:cNvPr>
          <p:cNvSpPr>
            <a:spLocks noGrp="1"/>
          </p:cNvSpPr>
          <p:nvPr>
            <p:ph type="body" sz="quarter" idx="12"/>
          </p:nvPr>
        </p:nvSpPr>
        <p:spPr>
          <a:xfrm>
            <a:off x="176149" y="1421962"/>
            <a:ext cx="5331500" cy="4441048"/>
          </a:xfrm>
        </p:spPr>
        <p:txBody>
          <a:bodyPr anchor="t">
            <a:normAutofit/>
          </a:bodyPr>
          <a:lstStyle/>
          <a:p>
            <a:pPr marL="171450" indent="-171450" fontAlgn="base">
              <a:spcBef>
                <a:spcPts val="600"/>
              </a:spcBef>
              <a:spcAft>
                <a:spcPct val="0"/>
              </a:spcAft>
              <a:buClrTx/>
            </a:pPr>
            <a:r>
              <a:rPr lang="en-US" sz="1800" dirty="0">
                <a:latin typeface="Arial" pitchFamily="34" charset="0"/>
                <a:ea typeface="ＭＳ Ｐゴシック" pitchFamily="34" charset="-128"/>
              </a:rPr>
              <a:t>Twitter &amp; Facebook handles of the health department is managed by Knowledge Command Center</a:t>
            </a:r>
          </a:p>
          <a:p>
            <a:pPr marL="171450" indent="-171450" fontAlgn="base">
              <a:spcBef>
                <a:spcPts val="600"/>
              </a:spcBef>
              <a:spcAft>
                <a:spcPct val="0"/>
              </a:spcAft>
              <a:buClrTx/>
            </a:pPr>
            <a:r>
              <a:rPr lang="en-US" sz="1800" dirty="0">
                <a:latin typeface="Arial" pitchFamily="34" charset="0"/>
                <a:ea typeface="ＭＳ Ｐゴシック" pitchFamily="34" charset="-128"/>
              </a:rPr>
              <a:t>Social Media is leveraged to create awareness of government healthcare programs and to provide health tips to the population</a:t>
            </a:r>
          </a:p>
          <a:p>
            <a:pPr marL="171450" indent="-171450" fontAlgn="base">
              <a:spcBef>
                <a:spcPts val="600"/>
              </a:spcBef>
              <a:spcAft>
                <a:spcPct val="0"/>
              </a:spcAft>
              <a:buClrTx/>
            </a:pPr>
            <a:r>
              <a:rPr lang="en-US" sz="1800" dirty="0">
                <a:latin typeface="Arial" pitchFamily="34" charset="0"/>
                <a:ea typeface="ＭＳ Ｐゴシック" pitchFamily="34" charset="-128"/>
              </a:rPr>
              <a:t>An e-Bulletin is released and published in social media every month</a:t>
            </a:r>
          </a:p>
          <a:p>
            <a:pPr marL="171450" indent="-171450" fontAlgn="base">
              <a:spcBef>
                <a:spcPts val="600"/>
              </a:spcBef>
              <a:spcAft>
                <a:spcPct val="0"/>
              </a:spcAft>
              <a:buClrTx/>
            </a:pPr>
            <a:r>
              <a:rPr lang="en-US" sz="1800" dirty="0">
                <a:latin typeface="Arial" pitchFamily="34" charset="0"/>
                <a:ea typeface="ＭＳ Ｐゴシック" pitchFamily="34" charset="-128"/>
              </a:rPr>
              <a:t>Topics covered in </a:t>
            </a:r>
            <a:r>
              <a:rPr lang="en-US" sz="1800" dirty="0" err="1">
                <a:latin typeface="Arial" pitchFamily="34" charset="0"/>
                <a:ea typeface="ＭＳ Ｐゴシック" pitchFamily="34" charset="-128"/>
              </a:rPr>
              <a:t>eBulletin</a:t>
            </a:r>
            <a:r>
              <a:rPr lang="en-US" sz="1800" dirty="0">
                <a:latin typeface="Arial" pitchFamily="34" charset="0"/>
                <a:ea typeface="ＭＳ Ｐゴシック" pitchFamily="34" charset="-128"/>
              </a:rPr>
              <a:t> includes:	</a:t>
            </a:r>
          </a:p>
          <a:p>
            <a:pPr lvl="1">
              <a:spcBef>
                <a:spcPts val="600"/>
              </a:spcBef>
              <a:buClrTx/>
              <a:buFont typeface="Arial" panose="020B0604020202020204" pitchFamily="34" charset="0"/>
              <a:buChar char="-"/>
            </a:pPr>
            <a:r>
              <a:rPr lang="en-US" sz="1400" dirty="0"/>
              <a:t>General Health Indicators progress for the month </a:t>
            </a:r>
          </a:p>
          <a:p>
            <a:pPr lvl="1">
              <a:spcBef>
                <a:spcPts val="600"/>
              </a:spcBef>
              <a:buClrTx/>
              <a:buFont typeface="Arial" panose="020B0604020202020204" pitchFamily="34" charset="0"/>
              <a:buChar char="-"/>
            </a:pPr>
            <a:r>
              <a:rPr lang="en-US" sz="1400" dirty="0"/>
              <a:t>Disease prevalence scenario in a non-panic language for the public </a:t>
            </a:r>
          </a:p>
          <a:p>
            <a:pPr lvl="1">
              <a:spcBef>
                <a:spcPts val="600"/>
              </a:spcBef>
              <a:buClrTx/>
              <a:buFont typeface="Arial" panose="020B0604020202020204" pitchFamily="34" charset="0"/>
              <a:buChar char="-"/>
            </a:pPr>
            <a:r>
              <a:rPr lang="en-US" sz="1400" dirty="0"/>
              <a:t>Economic benefits of the program on society </a:t>
            </a:r>
          </a:p>
          <a:p>
            <a:pPr lvl="1">
              <a:spcBef>
                <a:spcPts val="600"/>
              </a:spcBef>
              <a:buClrTx/>
              <a:buFont typeface="Arial" panose="020B0604020202020204" pitchFamily="34" charset="0"/>
              <a:buChar char="-"/>
            </a:pPr>
            <a:r>
              <a:rPr lang="en-US" sz="1400" dirty="0"/>
              <a:t>Major health days of the coming month </a:t>
            </a:r>
          </a:p>
          <a:p>
            <a:pPr lvl="1">
              <a:spcBef>
                <a:spcPts val="600"/>
              </a:spcBef>
              <a:buClrTx/>
              <a:buFont typeface="Arial" panose="020B0604020202020204" pitchFamily="34" charset="0"/>
              <a:buChar char="-"/>
            </a:pPr>
            <a:r>
              <a:rPr lang="en-US" sz="1400" dirty="0"/>
              <a:t>Few touching case studies of good work of the department. </a:t>
            </a:r>
          </a:p>
        </p:txBody>
      </p:sp>
      <p:pic>
        <p:nvPicPr>
          <p:cNvPr id="10" name="Picture 9">
            <a:extLst>
              <a:ext uri="{FF2B5EF4-FFF2-40B4-BE49-F238E27FC236}">
                <a16:creationId xmlns:a16="http://schemas.microsoft.com/office/drawing/2014/main" id="{974419D5-AC9F-46E9-BB80-EACD4ED06270}"/>
              </a:ext>
            </a:extLst>
          </p:cNvPr>
          <p:cNvPicPr>
            <a:picLocks noChangeAspect="1"/>
          </p:cNvPicPr>
          <p:nvPr/>
        </p:nvPicPr>
        <p:blipFill>
          <a:blip r:embed="rId3"/>
          <a:stretch>
            <a:fillRect/>
          </a:stretch>
        </p:blipFill>
        <p:spPr>
          <a:xfrm>
            <a:off x="8519813" y="1144388"/>
            <a:ext cx="3764550" cy="4935984"/>
          </a:xfrm>
          <a:prstGeom prst="rect">
            <a:avLst/>
          </a:prstGeom>
        </p:spPr>
      </p:pic>
      <p:pic>
        <p:nvPicPr>
          <p:cNvPr id="12" name="Picture 11">
            <a:extLst>
              <a:ext uri="{FF2B5EF4-FFF2-40B4-BE49-F238E27FC236}">
                <a16:creationId xmlns:a16="http://schemas.microsoft.com/office/drawing/2014/main" id="{A828CD60-B008-4B70-87FD-1693B075EA59}"/>
              </a:ext>
            </a:extLst>
          </p:cNvPr>
          <p:cNvPicPr>
            <a:picLocks noChangeAspect="1"/>
          </p:cNvPicPr>
          <p:nvPr/>
        </p:nvPicPr>
        <p:blipFill>
          <a:blip r:embed="rId4"/>
          <a:stretch>
            <a:fillRect/>
          </a:stretch>
        </p:blipFill>
        <p:spPr>
          <a:xfrm>
            <a:off x="5507649" y="1161176"/>
            <a:ext cx="3445192" cy="4962617"/>
          </a:xfrm>
          <a:prstGeom prst="rect">
            <a:avLst/>
          </a:prstGeom>
        </p:spPr>
      </p:pic>
    </p:spTree>
    <p:extLst>
      <p:ext uri="{BB962C8B-B14F-4D97-AF65-F5344CB8AC3E}">
        <p14:creationId xmlns:p14="http://schemas.microsoft.com/office/powerpoint/2010/main" val="1792178371"/>
      </p:ext>
    </p:extLst>
  </p:cSld>
  <p:clrMapOvr>
    <a:masterClrMapping/>
  </p:clrMapOvr>
  <p:transition>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55AFCBF9-1B02-44DA-A593-CE8FC67416F0}"/>
              </a:ext>
            </a:extLst>
          </p:cNvPr>
          <p:cNvSpPr/>
          <p:nvPr/>
        </p:nvSpPr>
        <p:spPr>
          <a:xfrm>
            <a:off x="1224564" y="1548983"/>
            <a:ext cx="2706404" cy="2584033"/>
          </a:xfrm>
          <a:prstGeom prst="ellipse">
            <a:avLst/>
          </a:prstGeom>
          <a:solidFill>
            <a:schemeClr val="accent2">
              <a:alpha val="41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D205EAE-35A9-4D59-A3BB-0AC67C8FEE75}"/>
              </a:ext>
            </a:extLst>
          </p:cNvPr>
          <p:cNvSpPr>
            <a:spLocks noGrp="1"/>
          </p:cNvSpPr>
          <p:nvPr>
            <p:ph type="title"/>
          </p:nvPr>
        </p:nvSpPr>
        <p:spPr/>
        <p:txBody>
          <a:bodyPr/>
          <a:lstStyle/>
          <a:p>
            <a:r>
              <a:rPr lang="en-US" dirty="0"/>
              <a:t>Knowledge Command Center (KCC)</a:t>
            </a:r>
          </a:p>
        </p:txBody>
      </p:sp>
      <p:sp>
        <p:nvSpPr>
          <p:cNvPr id="4" name="Slide Number Placeholder 3">
            <a:extLst>
              <a:ext uri="{FF2B5EF4-FFF2-40B4-BE49-F238E27FC236}">
                <a16:creationId xmlns:a16="http://schemas.microsoft.com/office/drawing/2014/main" id="{869847D0-B7FB-41C0-AC19-C41A52628989}"/>
              </a:ext>
            </a:extLst>
          </p:cNvPr>
          <p:cNvSpPr>
            <a:spLocks noGrp="1"/>
          </p:cNvSpPr>
          <p:nvPr>
            <p:ph type="sldNum" sz="quarter" idx="11"/>
          </p:nvPr>
        </p:nvSpPr>
        <p:spPr/>
        <p:txBody>
          <a:bodyPr/>
          <a:lstStyle/>
          <a:p>
            <a:fld id="{71F8F497-5311-4FE6-8037-E08A3EC20500}" type="slidenum">
              <a:rPr lang="en-US" smtClean="0"/>
              <a:pPr/>
              <a:t>2</a:t>
            </a:fld>
            <a:endParaRPr lang="en-US"/>
          </a:p>
        </p:txBody>
      </p:sp>
      <p:sp>
        <p:nvSpPr>
          <p:cNvPr id="5" name="Oval 4">
            <a:extLst>
              <a:ext uri="{FF2B5EF4-FFF2-40B4-BE49-F238E27FC236}">
                <a16:creationId xmlns:a16="http://schemas.microsoft.com/office/drawing/2014/main" id="{75E6BB81-D9BF-4C6C-A11D-E671EE9D1939}"/>
              </a:ext>
            </a:extLst>
          </p:cNvPr>
          <p:cNvSpPr/>
          <p:nvPr/>
        </p:nvSpPr>
        <p:spPr>
          <a:xfrm>
            <a:off x="402005" y="3177670"/>
            <a:ext cx="2706404" cy="2584033"/>
          </a:xfrm>
          <a:prstGeom prst="ellipse">
            <a:avLst/>
          </a:prstGeom>
          <a:solidFill>
            <a:schemeClr val="accent1">
              <a:alpha val="41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CD1E4919-329F-48B3-BE78-A308831A4A01}"/>
              </a:ext>
            </a:extLst>
          </p:cNvPr>
          <p:cNvSpPr/>
          <p:nvPr/>
        </p:nvSpPr>
        <p:spPr>
          <a:xfrm>
            <a:off x="2166487" y="3177670"/>
            <a:ext cx="2706404" cy="2584033"/>
          </a:xfrm>
          <a:prstGeom prst="ellipse">
            <a:avLst/>
          </a:prstGeom>
          <a:solidFill>
            <a:schemeClr val="bg1">
              <a:lumMod val="85000"/>
              <a:alpha val="41000"/>
            </a:schemeClr>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026" name="Picture 2" descr="Image result for Government">
            <a:extLst>
              <a:ext uri="{FF2B5EF4-FFF2-40B4-BE49-F238E27FC236}">
                <a16:creationId xmlns:a16="http://schemas.microsoft.com/office/drawing/2014/main" id="{6E7E82B0-0304-4D2D-9C62-1CEF51EEB02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1266" y="4087024"/>
            <a:ext cx="765323" cy="765323"/>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EAA8BAA4-75B8-4DB8-A18E-E9FB7A68B5BB}"/>
              </a:ext>
            </a:extLst>
          </p:cNvPr>
          <p:cNvSpPr txBox="1"/>
          <p:nvPr/>
        </p:nvSpPr>
        <p:spPr>
          <a:xfrm>
            <a:off x="686843" y="4821386"/>
            <a:ext cx="1437224" cy="338554"/>
          </a:xfrm>
          <a:prstGeom prst="rect">
            <a:avLst/>
          </a:prstGeom>
          <a:noFill/>
        </p:spPr>
        <p:txBody>
          <a:bodyPr wrap="square" rtlCol="0">
            <a:spAutoFit/>
          </a:bodyPr>
          <a:lstStyle/>
          <a:p>
            <a:r>
              <a:rPr lang="en-US" sz="1600" b="1" dirty="0">
                <a:solidFill>
                  <a:schemeClr val="accent1">
                    <a:lumMod val="50000"/>
                  </a:schemeClr>
                </a:solidFill>
              </a:rPr>
              <a:t>Government</a:t>
            </a:r>
          </a:p>
        </p:txBody>
      </p:sp>
      <p:pic>
        <p:nvPicPr>
          <p:cNvPr id="1028" name="Picture 4" descr="Image result for analytics icon">
            <a:extLst>
              <a:ext uri="{FF2B5EF4-FFF2-40B4-BE49-F238E27FC236}">
                <a16:creationId xmlns:a16="http://schemas.microsoft.com/office/drawing/2014/main" id="{24A28BAB-F7C4-496B-9905-FA40AC0C172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66487" y="1785822"/>
            <a:ext cx="849391" cy="849391"/>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8DD6E611-3134-465A-BB2C-1C07B2D85FE0}"/>
              </a:ext>
            </a:extLst>
          </p:cNvPr>
          <p:cNvSpPr txBox="1"/>
          <p:nvPr/>
        </p:nvSpPr>
        <p:spPr>
          <a:xfrm>
            <a:off x="1597579" y="2568417"/>
            <a:ext cx="1960372" cy="584775"/>
          </a:xfrm>
          <a:prstGeom prst="rect">
            <a:avLst/>
          </a:prstGeom>
          <a:noFill/>
        </p:spPr>
        <p:txBody>
          <a:bodyPr wrap="square" rtlCol="0">
            <a:spAutoFit/>
          </a:bodyPr>
          <a:lstStyle/>
          <a:p>
            <a:pPr algn="ctr"/>
            <a:r>
              <a:rPr lang="en-US" sz="1600" b="1" dirty="0">
                <a:solidFill>
                  <a:schemeClr val="accent2">
                    <a:lumMod val="50000"/>
                  </a:schemeClr>
                </a:solidFill>
              </a:rPr>
              <a:t>Knowledge Command Center</a:t>
            </a:r>
          </a:p>
        </p:txBody>
      </p:sp>
      <p:pic>
        <p:nvPicPr>
          <p:cNvPr id="6" name="Picture 2" descr="Image result for health facility icon">
            <a:extLst>
              <a:ext uri="{FF2B5EF4-FFF2-40B4-BE49-F238E27FC236}">
                <a16:creationId xmlns:a16="http://schemas.microsoft.com/office/drawing/2014/main" id="{D7363CFB-4133-4EBF-BDF8-60DED03F085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91071" y="4153640"/>
            <a:ext cx="698707" cy="698707"/>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7D01BC1B-6D1B-42CA-8B21-665F0D24DCAA}"/>
              </a:ext>
            </a:extLst>
          </p:cNvPr>
          <p:cNvSpPr txBox="1"/>
          <p:nvPr/>
        </p:nvSpPr>
        <p:spPr>
          <a:xfrm>
            <a:off x="2860238" y="4787585"/>
            <a:ext cx="1960372" cy="584775"/>
          </a:xfrm>
          <a:prstGeom prst="rect">
            <a:avLst/>
          </a:prstGeom>
          <a:noFill/>
        </p:spPr>
        <p:txBody>
          <a:bodyPr wrap="square" rtlCol="0">
            <a:spAutoFit/>
          </a:bodyPr>
          <a:lstStyle/>
          <a:p>
            <a:pPr algn="ctr"/>
            <a:r>
              <a:rPr lang="en-US" sz="1600" b="1" dirty="0"/>
              <a:t>Public Health Facilities</a:t>
            </a:r>
          </a:p>
        </p:txBody>
      </p:sp>
      <p:sp>
        <p:nvSpPr>
          <p:cNvPr id="8" name="TextBox 7">
            <a:extLst>
              <a:ext uri="{FF2B5EF4-FFF2-40B4-BE49-F238E27FC236}">
                <a16:creationId xmlns:a16="http://schemas.microsoft.com/office/drawing/2014/main" id="{C65A6C13-D77E-4157-8EEF-DB1A6967F2F1}"/>
              </a:ext>
            </a:extLst>
          </p:cNvPr>
          <p:cNvSpPr txBox="1"/>
          <p:nvPr/>
        </p:nvSpPr>
        <p:spPr>
          <a:xfrm>
            <a:off x="5578764" y="1200727"/>
            <a:ext cx="5754254" cy="4062651"/>
          </a:xfrm>
          <a:prstGeom prst="rect">
            <a:avLst/>
          </a:prstGeom>
          <a:noFill/>
        </p:spPr>
        <p:txBody>
          <a:bodyPr wrap="square" rtlCol="0">
            <a:spAutoFit/>
          </a:bodyPr>
          <a:lstStyle/>
          <a:p>
            <a:pPr>
              <a:spcBef>
                <a:spcPts val="600"/>
              </a:spcBef>
            </a:pPr>
            <a:r>
              <a:rPr lang="en-US" sz="1600" b="1" dirty="0"/>
              <a:t>Knowledge Command Center: An Introduction</a:t>
            </a:r>
          </a:p>
          <a:p>
            <a:pPr marL="171450" indent="-171450">
              <a:spcBef>
                <a:spcPts val="600"/>
              </a:spcBef>
              <a:buFont typeface="Arial" panose="020B0604020202020204" pitchFamily="34" charset="0"/>
              <a:buChar char="•"/>
            </a:pPr>
            <a:r>
              <a:rPr lang="en-US" sz="1600" dirty="0"/>
              <a:t>Knowledge command center (KCC) is the analytics wing for the Health, Medical and Family Welfare department, Government of Andhra Pradesh</a:t>
            </a:r>
          </a:p>
          <a:p>
            <a:pPr marL="171450" indent="-171450">
              <a:spcBef>
                <a:spcPts val="600"/>
              </a:spcBef>
              <a:buFont typeface="Arial" panose="020B0604020202020204" pitchFamily="34" charset="0"/>
              <a:buChar char="•"/>
            </a:pPr>
            <a:r>
              <a:rPr lang="en-US" sz="1600" dirty="0"/>
              <a:t>Data from public health facilities and PPP programs are captured using IT system and the same is used</a:t>
            </a:r>
          </a:p>
          <a:p>
            <a:pPr marL="628650" lvl="1" indent="-171450">
              <a:spcBef>
                <a:spcPts val="600"/>
              </a:spcBef>
              <a:buFont typeface="Arial" panose="020B0604020202020204" pitchFamily="34" charset="0"/>
              <a:buChar char="-"/>
            </a:pPr>
            <a:r>
              <a:rPr lang="en-US" sz="1400" dirty="0"/>
              <a:t>To identify communicable disease incidence and non communicable disease prevalence</a:t>
            </a:r>
          </a:p>
          <a:p>
            <a:pPr marL="628650" lvl="1" indent="-171450">
              <a:spcBef>
                <a:spcPts val="600"/>
              </a:spcBef>
              <a:buFont typeface="Arial" panose="020B0604020202020204" pitchFamily="34" charset="0"/>
              <a:buChar char="-"/>
            </a:pPr>
            <a:r>
              <a:rPr lang="en-US" sz="1400" dirty="0"/>
              <a:t>To calculate the effectiveness, efficiency and quality of government health programs</a:t>
            </a:r>
          </a:p>
          <a:p>
            <a:pPr marL="628650" lvl="1" indent="-171450">
              <a:spcBef>
                <a:spcPts val="600"/>
              </a:spcBef>
              <a:buFont typeface="Arial" panose="020B0604020202020204" pitchFamily="34" charset="0"/>
              <a:buChar char="-"/>
            </a:pPr>
            <a:r>
              <a:rPr lang="en-US" sz="1400" dirty="0"/>
              <a:t>To monitor progress of districts and state on various health indicators and identifying areas that need additional focus</a:t>
            </a:r>
          </a:p>
          <a:p>
            <a:pPr marL="171450" indent="-171450">
              <a:spcBef>
                <a:spcPts val="600"/>
              </a:spcBef>
              <a:buFont typeface="Arial" panose="020B0604020202020204" pitchFamily="34" charset="0"/>
              <a:buChar char="•"/>
            </a:pPr>
            <a:r>
              <a:rPr lang="en-US" sz="1600" dirty="0"/>
              <a:t>The data analysis then serves as an input to the government to make appropriate policy or administrative interventions</a:t>
            </a:r>
          </a:p>
        </p:txBody>
      </p:sp>
      <p:pic>
        <p:nvPicPr>
          <p:cNvPr id="7" name="Picture 2" descr="Image result for happy people icon">
            <a:extLst>
              <a:ext uri="{FF2B5EF4-FFF2-40B4-BE49-F238E27FC236}">
                <a16:creationId xmlns:a16="http://schemas.microsoft.com/office/drawing/2014/main" id="{96D5C375-D14C-4F9E-A7EC-623E7D27B0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69461" y="3670728"/>
            <a:ext cx="353833" cy="353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887245"/>
      </p:ext>
    </p:extLst>
  </p:cSld>
  <p:clrMapOvr>
    <a:masterClrMapping/>
  </p:clrMapOvr>
  <p:transition>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5EAE-35A9-4D59-A3BB-0AC67C8FEE75}"/>
              </a:ext>
            </a:extLst>
          </p:cNvPr>
          <p:cNvSpPr>
            <a:spLocks noGrp="1"/>
          </p:cNvSpPr>
          <p:nvPr>
            <p:ph type="title"/>
          </p:nvPr>
        </p:nvSpPr>
        <p:spPr/>
        <p:txBody>
          <a:bodyPr/>
          <a:lstStyle/>
          <a:p>
            <a:r>
              <a:rPr lang="en-US" dirty="0"/>
              <a:t>Benefits of KCC</a:t>
            </a:r>
          </a:p>
        </p:txBody>
      </p:sp>
      <p:sp>
        <p:nvSpPr>
          <p:cNvPr id="3" name="Footer Placeholder 2">
            <a:extLst>
              <a:ext uri="{FF2B5EF4-FFF2-40B4-BE49-F238E27FC236}">
                <a16:creationId xmlns:a16="http://schemas.microsoft.com/office/drawing/2014/main" id="{3CEF7A18-D9AE-467B-9929-993F5CF6F124}"/>
              </a:ext>
            </a:extLst>
          </p:cNvPr>
          <p:cNvSpPr>
            <a:spLocks noGrp="1"/>
          </p:cNvSpPr>
          <p:nvPr>
            <p:ph type="ftr" sz="quarter" idx="10"/>
          </p:nvPr>
        </p:nvSpPr>
        <p:spPr/>
        <p:txBody>
          <a:bodyPr/>
          <a:lstStyle/>
          <a:p>
            <a:pPr algn="l"/>
            <a:r>
              <a:rPr lang="en-US" dirty="0"/>
              <a:t>BRNDEXP 3.0  ©  Cerner Corporation.  All rights reserved.  </a:t>
            </a:r>
          </a:p>
          <a:p>
            <a:pPr algn="l"/>
            <a:r>
              <a:rPr lang="en-US" dirty="0"/>
              <a:t>This document contains Cerner confidential and/or proprietary information belonging to Cerner Corporation and/or its related affiliates which may not be reproduced or transmitted in any form or by any means without the express written consent of Cerner. </a:t>
            </a:r>
          </a:p>
          <a:p>
            <a:pPr algn="l"/>
            <a:endParaRPr lang="en-US" dirty="0"/>
          </a:p>
        </p:txBody>
      </p:sp>
      <p:sp>
        <p:nvSpPr>
          <p:cNvPr id="4" name="Slide Number Placeholder 3">
            <a:extLst>
              <a:ext uri="{FF2B5EF4-FFF2-40B4-BE49-F238E27FC236}">
                <a16:creationId xmlns:a16="http://schemas.microsoft.com/office/drawing/2014/main" id="{869847D0-B7FB-41C0-AC19-C41A52628989}"/>
              </a:ext>
            </a:extLst>
          </p:cNvPr>
          <p:cNvSpPr>
            <a:spLocks noGrp="1"/>
          </p:cNvSpPr>
          <p:nvPr>
            <p:ph type="sldNum" sz="quarter" idx="11"/>
          </p:nvPr>
        </p:nvSpPr>
        <p:spPr/>
        <p:txBody>
          <a:bodyPr/>
          <a:lstStyle/>
          <a:p>
            <a:fld id="{71F8F497-5311-4FE6-8037-E08A3EC20500}" type="slidenum">
              <a:rPr lang="en-US" smtClean="0"/>
              <a:pPr/>
              <a:t>20</a:t>
            </a:fld>
            <a:endParaRPr lang="en-US"/>
          </a:p>
        </p:txBody>
      </p:sp>
      <p:pic>
        <p:nvPicPr>
          <p:cNvPr id="2052" name="Picture 4" descr="Image result for preparation icon">
            <a:extLst>
              <a:ext uri="{FF2B5EF4-FFF2-40B4-BE49-F238E27FC236}">
                <a16:creationId xmlns:a16="http://schemas.microsoft.com/office/drawing/2014/main" id="{E1EE5228-DD43-4CDF-B268-388C8C51FAB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4867" y="1464994"/>
            <a:ext cx="1007533" cy="100753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5C2143F-BE4B-40FD-9CA7-6A1A9C84F6C9}"/>
              </a:ext>
            </a:extLst>
          </p:cNvPr>
          <p:cNvSpPr txBox="1"/>
          <p:nvPr/>
        </p:nvSpPr>
        <p:spPr>
          <a:xfrm>
            <a:off x="1542473" y="1607124"/>
            <a:ext cx="9772072" cy="723275"/>
          </a:xfrm>
          <a:prstGeom prst="rect">
            <a:avLst/>
          </a:prstGeom>
          <a:noFill/>
        </p:spPr>
        <p:txBody>
          <a:bodyPr wrap="square" rtlCol="0">
            <a:spAutoFit/>
          </a:bodyPr>
          <a:lstStyle/>
          <a:p>
            <a:pPr>
              <a:spcBef>
                <a:spcPts val="600"/>
              </a:spcBef>
            </a:pPr>
            <a:r>
              <a:rPr lang="en-US" sz="1200" b="1" u="sng" dirty="0"/>
              <a:t>Better preparedness</a:t>
            </a:r>
          </a:p>
          <a:p>
            <a:pPr marL="285750" indent="-285750">
              <a:spcBef>
                <a:spcPts val="600"/>
              </a:spcBef>
              <a:buFont typeface="Arial" panose="020B0604020202020204" pitchFamily="34" charset="0"/>
              <a:buChar char="•"/>
            </a:pPr>
            <a:r>
              <a:rPr lang="en-US" sz="1200" dirty="0"/>
              <a:t>Government/ health department is now able to take necessary precautions based on the data available which has in turn helped in better management of diseases especially malaria, dengue, </a:t>
            </a:r>
            <a:r>
              <a:rPr lang="en-US" sz="1200" dirty="0" err="1"/>
              <a:t>swineflu</a:t>
            </a:r>
            <a:r>
              <a:rPr lang="en-US" sz="1200" dirty="0"/>
              <a:t> and other non communicable diseases</a:t>
            </a:r>
          </a:p>
        </p:txBody>
      </p:sp>
      <p:sp>
        <p:nvSpPr>
          <p:cNvPr id="12" name="TextBox 11">
            <a:extLst>
              <a:ext uri="{FF2B5EF4-FFF2-40B4-BE49-F238E27FC236}">
                <a16:creationId xmlns:a16="http://schemas.microsoft.com/office/drawing/2014/main" id="{CED3A607-CFD1-458D-A223-7FA5DB8CD4A0}"/>
              </a:ext>
            </a:extLst>
          </p:cNvPr>
          <p:cNvSpPr txBox="1"/>
          <p:nvPr/>
        </p:nvSpPr>
        <p:spPr>
          <a:xfrm>
            <a:off x="1542473" y="3096964"/>
            <a:ext cx="9772072" cy="1169551"/>
          </a:xfrm>
          <a:prstGeom prst="rect">
            <a:avLst/>
          </a:prstGeom>
          <a:noFill/>
        </p:spPr>
        <p:txBody>
          <a:bodyPr wrap="square" rtlCol="0">
            <a:spAutoFit/>
          </a:bodyPr>
          <a:lstStyle/>
          <a:p>
            <a:pPr>
              <a:spcBef>
                <a:spcPts val="600"/>
              </a:spcBef>
            </a:pPr>
            <a:r>
              <a:rPr lang="en-US" sz="1200" b="1" u="sng" dirty="0"/>
              <a:t>Driving efficiency</a:t>
            </a:r>
          </a:p>
          <a:p>
            <a:pPr marL="285750" indent="-285750">
              <a:spcBef>
                <a:spcPts val="600"/>
              </a:spcBef>
              <a:buFont typeface="Arial" panose="020B0604020202020204" pitchFamily="34" charset="0"/>
              <a:buChar char="•"/>
            </a:pPr>
            <a:r>
              <a:rPr lang="en-US" sz="1200" dirty="0"/>
              <a:t>The Government of Andhra Pradesh handles public private partnership programs and spend crores of money on these programs to ensure access to quality health services for the people</a:t>
            </a:r>
          </a:p>
          <a:p>
            <a:pPr marL="285750" indent="-285750">
              <a:spcBef>
                <a:spcPts val="600"/>
              </a:spcBef>
              <a:buFont typeface="Arial" panose="020B0604020202020204" pitchFamily="34" charset="0"/>
              <a:buChar char="•"/>
            </a:pPr>
            <a:r>
              <a:rPr lang="en-US" sz="1200" dirty="0"/>
              <a:t>Data analytics of KCC is used by the government to measure the performance of programs on efficiency, effectiveness and quality which in turn helps the service providers and administrators to make interventions </a:t>
            </a:r>
          </a:p>
        </p:txBody>
      </p:sp>
      <p:pic>
        <p:nvPicPr>
          <p:cNvPr id="2054" name="Picture 6" descr="Image result for efficiency icon">
            <a:extLst>
              <a:ext uri="{FF2B5EF4-FFF2-40B4-BE49-F238E27FC236}">
                <a16:creationId xmlns:a16="http://schemas.microsoft.com/office/drawing/2014/main" id="{6DBD9262-A7F1-4F0D-B733-0BD656EC51A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4867" y="3174343"/>
            <a:ext cx="1007533" cy="1007533"/>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FB7BA009-038F-4E7A-9372-F66491B6CCE4}"/>
              </a:ext>
            </a:extLst>
          </p:cNvPr>
          <p:cNvSpPr txBox="1"/>
          <p:nvPr/>
        </p:nvSpPr>
        <p:spPr>
          <a:xfrm>
            <a:off x="1542473" y="4773001"/>
            <a:ext cx="9772072" cy="1169551"/>
          </a:xfrm>
          <a:prstGeom prst="rect">
            <a:avLst/>
          </a:prstGeom>
          <a:noFill/>
        </p:spPr>
        <p:txBody>
          <a:bodyPr wrap="square" rtlCol="0">
            <a:spAutoFit/>
          </a:bodyPr>
          <a:lstStyle/>
          <a:p>
            <a:pPr>
              <a:spcBef>
                <a:spcPts val="600"/>
              </a:spcBef>
            </a:pPr>
            <a:r>
              <a:rPr lang="en-US" sz="1200" b="1" u="sng" dirty="0"/>
              <a:t>Continuous Improvement</a:t>
            </a:r>
          </a:p>
          <a:p>
            <a:pPr marL="285750" indent="-285750">
              <a:spcBef>
                <a:spcPts val="600"/>
              </a:spcBef>
              <a:buFont typeface="Arial" panose="020B0604020202020204" pitchFamily="34" charset="0"/>
              <a:buChar char="•"/>
            </a:pPr>
            <a:r>
              <a:rPr lang="en-US" sz="1200" dirty="0"/>
              <a:t>A set of 100 key indicators are monitored on a quarterly basis and areas that need additional focus are identified at the state and district levels with the help of data</a:t>
            </a:r>
          </a:p>
          <a:p>
            <a:pPr marL="285750" indent="-285750">
              <a:spcBef>
                <a:spcPts val="600"/>
              </a:spcBef>
              <a:buFont typeface="Arial" panose="020B0604020202020204" pitchFamily="34" charset="0"/>
              <a:buChar char="•"/>
            </a:pPr>
            <a:r>
              <a:rPr lang="en-US" sz="1200" dirty="0"/>
              <a:t>The above analysis is then shared with the government which takes necessary administrative steps to improve the performance of the identified indicator</a:t>
            </a:r>
          </a:p>
        </p:txBody>
      </p:sp>
      <p:pic>
        <p:nvPicPr>
          <p:cNvPr id="2056" name="Picture 8" descr="Image result for continuous improvement icon">
            <a:extLst>
              <a:ext uri="{FF2B5EF4-FFF2-40B4-BE49-F238E27FC236}">
                <a16:creationId xmlns:a16="http://schemas.microsoft.com/office/drawing/2014/main" id="{233AB498-1E96-4382-9517-D7F9F3DB373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210" y="4854084"/>
            <a:ext cx="846018" cy="88169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B29FA298-006A-4A07-A5DC-1A1640DA5D6B}"/>
              </a:ext>
            </a:extLst>
          </p:cNvPr>
          <p:cNvSpPr/>
          <p:nvPr/>
        </p:nvSpPr>
        <p:spPr>
          <a:xfrm>
            <a:off x="277091" y="1348506"/>
            <a:ext cx="11037454" cy="136698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EF24A57-25D1-44D0-8789-3CFA4A84B6A6}"/>
              </a:ext>
            </a:extLst>
          </p:cNvPr>
          <p:cNvSpPr/>
          <p:nvPr/>
        </p:nvSpPr>
        <p:spPr>
          <a:xfrm>
            <a:off x="277091" y="3017116"/>
            <a:ext cx="11037454" cy="136698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6F46BF3D-8CA6-4BBF-9BD8-522D2D710735}"/>
              </a:ext>
            </a:extLst>
          </p:cNvPr>
          <p:cNvSpPr/>
          <p:nvPr/>
        </p:nvSpPr>
        <p:spPr>
          <a:xfrm>
            <a:off x="277091" y="4685726"/>
            <a:ext cx="11037454" cy="136698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41408244"/>
      </p:ext>
    </p:extLst>
  </p:cSld>
  <p:clrMapOvr>
    <a:masterClrMapping/>
  </p:clrMapOvr>
  <p:transition>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5EAE-35A9-4D59-A3BB-0AC67C8FEE75}"/>
              </a:ext>
            </a:extLst>
          </p:cNvPr>
          <p:cNvSpPr>
            <a:spLocks noGrp="1"/>
          </p:cNvSpPr>
          <p:nvPr>
            <p:ph type="title"/>
          </p:nvPr>
        </p:nvSpPr>
        <p:spPr/>
        <p:txBody>
          <a:bodyPr/>
          <a:lstStyle/>
          <a:p>
            <a:r>
              <a:rPr lang="en-US" dirty="0"/>
              <a:t>Challenges Faced</a:t>
            </a:r>
          </a:p>
        </p:txBody>
      </p:sp>
      <p:sp>
        <p:nvSpPr>
          <p:cNvPr id="3" name="Footer Placeholder 2">
            <a:extLst>
              <a:ext uri="{FF2B5EF4-FFF2-40B4-BE49-F238E27FC236}">
                <a16:creationId xmlns:a16="http://schemas.microsoft.com/office/drawing/2014/main" id="{3CEF7A18-D9AE-467B-9929-993F5CF6F124}"/>
              </a:ext>
            </a:extLst>
          </p:cNvPr>
          <p:cNvSpPr>
            <a:spLocks noGrp="1"/>
          </p:cNvSpPr>
          <p:nvPr>
            <p:ph type="ftr" sz="quarter" idx="10"/>
          </p:nvPr>
        </p:nvSpPr>
        <p:spPr/>
        <p:txBody>
          <a:bodyPr/>
          <a:lstStyle/>
          <a:p>
            <a:pPr algn="l"/>
            <a:r>
              <a:rPr lang="en-US" dirty="0"/>
              <a:t>BRNDEXP 3.0  ©  Cerner Corporation.  All rights reserved.  </a:t>
            </a:r>
          </a:p>
          <a:p>
            <a:pPr algn="l"/>
            <a:r>
              <a:rPr lang="en-US" dirty="0"/>
              <a:t>This document contains Cerner confidential and/or proprietary information belonging to Cerner Corporation and/or its related affiliates which may not be reproduced or transmitted in any form or by any means without the express written consent of Cerner. </a:t>
            </a:r>
          </a:p>
          <a:p>
            <a:pPr algn="l"/>
            <a:endParaRPr lang="en-US" dirty="0"/>
          </a:p>
        </p:txBody>
      </p:sp>
      <p:sp>
        <p:nvSpPr>
          <p:cNvPr id="4" name="Slide Number Placeholder 3">
            <a:extLst>
              <a:ext uri="{FF2B5EF4-FFF2-40B4-BE49-F238E27FC236}">
                <a16:creationId xmlns:a16="http://schemas.microsoft.com/office/drawing/2014/main" id="{869847D0-B7FB-41C0-AC19-C41A52628989}"/>
              </a:ext>
            </a:extLst>
          </p:cNvPr>
          <p:cNvSpPr>
            <a:spLocks noGrp="1"/>
          </p:cNvSpPr>
          <p:nvPr>
            <p:ph type="sldNum" sz="quarter" idx="11"/>
          </p:nvPr>
        </p:nvSpPr>
        <p:spPr/>
        <p:txBody>
          <a:bodyPr/>
          <a:lstStyle/>
          <a:p>
            <a:fld id="{71F8F497-5311-4FE6-8037-E08A3EC20500}" type="slidenum">
              <a:rPr lang="en-US" smtClean="0"/>
              <a:pPr/>
              <a:t>21</a:t>
            </a:fld>
            <a:endParaRPr lang="en-US"/>
          </a:p>
        </p:txBody>
      </p:sp>
      <p:sp>
        <p:nvSpPr>
          <p:cNvPr id="6" name="TextBox 5">
            <a:extLst>
              <a:ext uri="{FF2B5EF4-FFF2-40B4-BE49-F238E27FC236}">
                <a16:creationId xmlns:a16="http://schemas.microsoft.com/office/drawing/2014/main" id="{F85ED7DC-AAA5-4979-91EB-8EFC8D2960F0}"/>
              </a:ext>
            </a:extLst>
          </p:cNvPr>
          <p:cNvSpPr txBox="1"/>
          <p:nvPr/>
        </p:nvSpPr>
        <p:spPr>
          <a:xfrm>
            <a:off x="414867" y="1136936"/>
            <a:ext cx="10989155" cy="1077218"/>
          </a:xfrm>
          <a:prstGeom prst="rect">
            <a:avLst/>
          </a:prstGeom>
          <a:noFill/>
        </p:spPr>
        <p:txBody>
          <a:bodyPr wrap="square" rtlCol="0">
            <a:spAutoFit/>
          </a:bodyPr>
          <a:lstStyle/>
          <a:p>
            <a:pPr marL="285750" indent="-285750">
              <a:buFont typeface="Arial" panose="020B0604020202020204" pitchFamily="34" charset="0"/>
              <a:buChar char="•"/>
            </a:pPr>
            <a:r>
              <a:rPr lang="en-US" sz="1600" dirty="0"/>
              <a:t>Streamlining of data captured across various public private partnership health programs and government health facilities</a:t>
            </a:r>
          </a:p>
          <a:p>
            <a:pPr marL="285750" indent="-285750">
              <a:buFont typeface="Arial" panose="020B0604020202020204" pitchFamily="34" charset="0"/>
              <a:buChar char="•"/>
            </a:pPr>
            <a:r>
              <a:rPr lang="en-US" sz="1600" dirty="0"/>
              <a:t>Management of multiple stakeholders – public government healthcare officials and private health players</a:t>
            </a:r>
          </a:p>
          <a:p>
            <a:pPr marL="285750" indent="-285750">
              <a:buFont typeface="Arial" panose="020B0604020202020204" pitchFamily="34" charset="0"/>
              <a:buChar char="•"/>
            </a:pPr>
            <a:r>
              <a:rPr lang="en-US" sz="1600" dirty="0"/>
              <a:t>Integration of data from multiple data sources</a:t>
            </a:r>
          </a:p>
        </p:txBody>
      </p:sp>
      <p:sp>
        <p:nvSpPr>
          <p:cNvPr id="17" name="Title 1">
            <a:extLst>
              <a:ext uri="{FF2B5EF4-FFF2-40B4-BE49-F238E27FC236}">
                <a16:creationId xmlns:a16="http://schemas.microsoft.com/office/drawing/2014/main" id="{34B8FB27-9A89-49A4-9D88-0515FF222B10}"/>
              </a:ext>
            </a:extLst>
          </p:cNvPr>
          <p:cNvSpPr txBox="1">
            <a:spLocks/>
          </p:cNvSpPr>
          <p:nvPr/>
        </p:nvSpPr>
        <p:spPr>
          <a:xfrm>
            <a:off x="414867" y="2429144"/>
            <a:ext cx="10989155" cy="86061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r>
              <a:rPr lang="en-US" dirty="0"/>
              <a:t>Best Practices</a:t>
            </a:r>
          </a:p>
        </p:txBody>
      </p:sp>
      <p:graphicFrame>
        <p:nvGraphicFramePr>
          <p:cNvPr id="18" name="Diagram 17">
            <a:extLst>
              <a:ext uri="{FF2B5EF4-FFF2-40B4-BE49-F238E27FC236}">
                <a16:creationId xmlns:a16="http://schemas.microsoft.com/office/drawing/2014/main" id="{0F4C12DA-E19D-4820-9F52-89D028086D73}"/>
              </a:ext>
            </a:extLst>
          </p:cNvPr>
          <p:cNvGraphicFramePr/>
          <p:nvPr>
            <p:extLst/>
          </p:nvPr>
        </p:nvGraphicFramePr>
        <p:xfrm>
          <a:off x="414866" y="3205018"/>
          <a:ext cx="10989155" cy="33744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3220354"/>
      </p:ext>
    </p:extLst>
  </p:cSld>
  <p:clrMapOvr>
    <a:masterClrMapping/>
  </p:clrMapOvr>
  <p:transition>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2F985EA-CC32-4BF1-B49C-C8838D59542D}"/>
              </a:ext>
            </a:extLst>
          </p:cNvPr>
          <p:cNvSpPr>
            <a:spLocks noGrp="1"/>
          </p:cNvSpPr>
          <p:nvPr>
            <p:ph type="ftr" sz="quarter" idx="10"/>
          </p:nvPr>
        </p:nvSpPr>
        <p:spPr/>
        <p:txBody>
          <a:bodyPr/>
          <a:lstStyle/>
          <a:p>
            <a:r>
              <a:rPr lang="en-US"/>
              <a:t>BRNDEXP 3.0  ©  Cerner Corporation.  All rights reserved.  </a:t>
            </a:r>
          </a:p>
          <a:p>
            <a:r>
              <a:rPr lang="en-US"/>
              <a:t>This document contains Cerner confidential and/or proprietary information belonging to Cerner Corporation and/or its related affiliates which may not be reproduced or transmitted in any form or by any means without the express written consent of Cerner. </a:t>
            </a:r>
            <a:endParaRPr lang="en-US" dirty="0"/>
          </a:p>
        </p:txBody>
      </p:sp>
      <p:sp>
        <p:nvSpPr>
          <p:cNvPr id="3" name="Slide Number Placeholder 2">
            <a:extLst>
              <a:ext uri="{FF2B5EF4-FFF2-40B4-BE49-F238E27FC236}">
                <a16:creationId xmlns:a16="http://schemas.microsoft.com/office/drawing/2014/main" id="{2A5FB4FF-FAB5-436A-936E-ED16E47BF1CA}"/>
              </a:ext>
            </a:extLst>
          </p:cNvPr>
          <p:cNvSpPr>
            <a:spLocks noGrp="1"/>
          </p:cNvSpPr>
          <p:nvPr>
            <p:ph type="sldNum" sz="quarter" idx="11"/>
          </p:nvPr>
        </p:nvSpPr>
        <p:spPr/>
        <p:txBody>
          <a:bodyPr/>
          <a:lstStyle/>
          <a:p>
            <a:fld id="{71F8F497-5311-4FE6-8037-E08A3EC20500}" type="slidenum">
              <a:rPr lang="en-US" smtClean="0"/>
              <a:pPr/>
              <a:t>22</a:t>
            </a:fld>
            <a:endParaRPr lang="en-US"/>
          </a:p>
        </p:txBody>
      </p:sp>
      <p:sp>
        <p:nvSpPr>
          <p:cNvPr id="4" name="Title 1">
            <a:extLst>
              <a:ext uri="{FF2B5EF4-FFF2-40B4-BE49-F238E27FC236}">
                <a16:creationId xmlns:a16="http://schemas.microsoft.com/office/drawing/2014/main" id="{DCEDA05E-AA9C-4D7C-AD5A-8B681D09F0EC}"/>
              </a:ext>
            </a:extLst>
          </p:cNvPr>
          <p:cNvSpPr txBox="1">
            <a:spLocks/>
          </p:cNvSpPr>
          <p:nvPr/>
        </p:nvSpPr>
        <p:spPr>
          <a:xfrm>
            <a:off x="64170" y="2029229"/>
            <a:ext cx="12192000" cy="610270"/>
          </a:xfrm>
          <a:prstGeom prst="rect">
            <a:avLst/>
          </a:prstGeom>
        </p:spPr>
        <p:txBody>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algn="ctr" fontAlgn="auto">
              <a:spcAft>
                <a:spcPts val="0"/>
              </a:spcAft>
            </a:pPr>
            <a:r>
              <a:rPr lang="en-US" sz="4400" dirty="0">
                <a:solidFill>
                  <a:schemeClr val="accent2"/>
                </a:solidFill>
              </a:rPr>
              <a:t>Arogya Andhra</a:t>
            </a:r>
            <a:br>
              <a:rPr lang="en-US" dirty="0">
                <a:solidFill>
                  <a:srgbClr val="C00000"/>
                </a:solidFill>
              </a:rPr>
            </a:br>
            <a:r>
              <a:rPr lang="en-US" sz="2800" dirty="0">
                <a:solidFill>
                  <a:srgbClr val="0070C0"/>
                </a:solidFill>
              </a:rPr>
              <a:t>Quality </a:t>
            </a:r>
            <a:r>
              <a:rPr lang="en-US" sz="2800" dirty="0">
                <a:solidFill>
                  <a:srgbClr val="C00000"/>
                </a:solidFill>
              </a:rPr>
              <a:t> </a:t>
            </a:r>
            <a:r>
              <a:rPr lang="en-US" sz="2800" dirty="0">
                <a:solidFill>
                  <a:srgbClr val="0070C0"/>
                </a:solidFill>
              </a:rPr>
              <a:t>Efficiency</a:t>
            </a:r>
            <a:r>
              <a:rPr lang="en-US" sz="2800" dirty="0">
                <a:solidFill>
                  <a:srgbClr val="C00000"/>
                </a:solidFill>
              </a:rPr>
              <a:t>  </a:t>
            </a:r>
            <a:r>
              <a:rPr lang="en-US" sz="2800" dirty="0">
                <a:solidFill>
                  <a:srgbClr val="0070C0"/>
                </a:solidFill>
              </a:rPr>
              <a:t>Accountability</a:t>
            </a:r>
            <a:endParaRPr lang="en-US" sz="2800" b="0" dirty="0">
              <a:solidFill>
                <a:srgbClr val="0070C0"/>
              </a:solidFill>
            </a:endParaRPr>
          </a:p>
        </p:txBody>
      </p:sp>
      <p:sp>
        <p:nvSpPr>
          <p:cNvPr id="5" name="Title 1">
            <a:extLst>
              <a:ext uri="{FF2B5EF4-FFF2-40B4-BE49-F238E27FC236}">
                <a16:creationId xmlns:a16="http://schemas.microsoft.com/office/drawing/2014/main" id="{42BC9842-51AB-4A9A-8C51-9C1CF61EFC8B}"/>
              </a:ext>
            </a:extLst>
          </p:cNvPr>
          <p:cNvSpPr txBox="1">
            <a:spLocks/>
          </p:cNvSpPr>
          <p:nvPr/>
        </p:nvSpPr>
        <p:spPr>
          <a:xfrm>
            <a:off x="0" y="4218502"/>
            <a:ext cx="12192000" cy="610270"/>
          </a:xfrm>
          <a:prstGeom prst="rect">
            <a:avLst/>
          </a:prstGeom>
        </p:spPr>
        <p:txBody>
          <a:bodyPr/>
          <a:lstStyle>
            <a:lvl1pPr algn="l" defTabSz="914400" rtl="0" eaLnBrk="1" latinLnBrk="0" hangingPunct="1">
              <a:lnSpc>
                <a:spcPct val="90000"/>
              </a:lnSpc>
              <a:spcBef>
                <a:spcPct val="0"/>
              </a:spcBef>
              <a:buNone/>
              <a:defRPr sz="3600" kern="1200" baseline="0">
                <a:solidFill>
                  <a:schemeClr val="tx1"/>
                </a:solidFill>
                <a:latin typeface="+mj-lt"/>
                <a:ea typeface="+mj-ea"/>
                <a:cs typeface="+mj-cs"/>
              </a:defRPr>
            </a:lvl1pPr>
          </a:lstStyle>
          <a:p>
            <a:pPr algn="ctr" fontAlgn="auto">
              <a:spcAft>
                <a:spcPts val="0"/>
              </a:spcAft>
            </a:pPr>
            <a:r>
              <a:rPr lang="en-US" b="0" dirty="0"/>
              <a:t>Thank You</a:t>
            </a:r>
            <a:endParaRPr lang="en-US" sz="2000" b="0" dirty="0"/>
          </a:p>
        </p:txBody>
      </p:sp>
    </p:spTree>
    <p:extLst>
      <p:ext uri="{BB962C8B-B14F-4D97-AF65-F5344CB8AC3E}">
        <p14:creationId xmlns:p14="http://schemas.microsoft.com/office/powerpoint/2010/main" val="1095565941"/>
      </p:ext>
    </p:extLst>
  </p:cSld>
  <p:clrMapOvr>
    <a:masterClrMapping/>
  </p:clrMapOvr>
  <p:transition>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05EAE-35A9-4D59-A3BB-0AC67C8FEE75}"/>
              </a:ext>
            </a:extLst>
          </p:cNvPr>
          <p:cNvSpPr>
            <a:spLocks noGrp="1"/>
          </p:cNvSpPr>
          <p:nvPr>
            <p:ph type="title"/>
          </p:nvPr>
        </p:nvSpPr>
        <p:spPr/>
        <p:txBody>
          <a:bodyPr/>
          <a:lstStyle/>
          <a:p>
            <a:r>
              <a:rPr lang="en-US" dirty="0"/>
              <a:t>KCC: Program Flow</a:t>
            </a:r>
          </a:p>
        </p:txBody>
      </p:sp>
      <p:pic>
        <p:nvPicPr>
          <p:cNvPr id="18" name="Picture 2" descr="Image result for health facility icon">
            <a:extLst>
              <a:ext uri="{FF2B5EF4-FFF2-40B4-BE49-F238E27FC236}">
                <a16:creationId xmlns:a16="http://schemas.microsoft.com/office/drawing/2014/main" id="{A453E29A-A65B-4DE6-B236-B1BE51C4A135}"/>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85073" y="1788137"/>
            <a:ext cx="698707" cy="698707"/>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descr="Image result for health facility icon">
            <a:extLst>
              <a:ext uri="{FF2B5EF4-FFF2-40B4-BE49-F238E27FC236}">
                <a16:creationId xmlns:a16="http://schemas.microsoft.com/office/drawing/2014/main" id="{32411B70-ABAF-4116-8407-A4AE3F4F437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4074" y="1552594"/>
            <a:ext cx="698707" cy="6987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 descr="Image result for health facility icon">
            <a:extLst>
              <a:ext uri="{FF2B5EF4-FFF2-40B4-BE49-F238E27FC236}">
                <a16:creationId xmlns:a16="http://schemas.microsoft.com/office/drawing/2014/main" id="{048F4296-0ADD-4870-AD97-9074D551E64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3075" y="1788137"/>
            <a:ext cx="698707" cy="6987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4C7B899-4C24-4722-91BC-11097528C59A}"/>
              </a:ext>
            </a:extLst>
          </p:cNvPr>
          <p:cNvSpPr txBox="1"/>
          <p:nvPr/>
        </p:nvSpPr>
        <p:spPr>
          <a:xfrm>
            <a:off x="183805" y="2486844"/>
            <a:ext cx="2729211" cy="461665"/>
          </a:xfrm>
          <a:prstGeom prst="rect">
            <a:avLst/>
          </a:prstGeom>
          <a:noFill/>
        </p:spPr>
        <p:txBody>
          <a:bodyPr wrap="square" rtlCol="0">
            <a:spAutoFit/>
          </a:bodyPr>
          <a:lstStyle/>
          <a:p>
            <a:pPr algn="ctr"/>
            <a:r>
              <a:rPr lang="en-US" sz="1200" dirty="0"/>
              <a:t>Data of beneficiaries availing services from public health facilities</a:t>
            </a:r>
          </a:p>
        </p:txBody>
      </p:sp>
      <p:pic>
        <p:nvPicPr>
          <p:cNvPr id="2050" name="Picture 2" descr="Image result for mobile medical vans icon">
            <a:extLst>
              <a:ext uri="{FF2B5EF4-FFF2-40B4-BE49-F238E27FC236}">
                <a16:creationId xmlns:a16="http://schemas.microsoft.com/office/drawing/2014/main" id="{7A46BB6A-083A-4774-83F8-39A89C2784BB}"/>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3030"/>
          <a:stretch/>
        </p:blipFill>
        <p:spPr bwMode="auto">
          <a:xfrm>
            <a:off x="443075" y="4034984"/>
            <a:ext cx="698707" cy="5235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lated image">
            <a:extLst>
              <a:ext uri="{FF2B5EF4-FFF2-40B4-BE49-F238E27FC236}">
                <a16:creationId xmlns:a16="http://schemas.microsoft.com/office/drawing/2014/main" id="{E30259B7-5D67-4B33-A545-B9A697CE3E4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775" t="2828" r="14350" b="33604"/>
          <a:stretch/>
        </p:blipFill>
        <p:spPr bwMode="auto">
          <a:xfrm>
            <a:off x="950586" y="4552460"/>
            <a:ext cx="637753" cy="68258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primary health center icon">
            <a:extLst>
              <a:ext uri="{FF2B5EF4-FFF2-40B4-BE49-F238E27FC236}">
                <a16:creationId xmlns:a16="http://schemas.microsoft.com/office/drawing/2014/main" id="{364A8DA4-D018-450E-80F2-C8C33AB72AC6}"/>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12781" y="4034984"/>
            <a:ext cx="737268" cy="858768"/>
          </a:xfrm>
          <a:prstGeom prst="rect">
            <a:avLst/>
          </a:prstGeom>
          <a:noFill/>
          <a:extLst>
            <a:ext uri="{909E8E84-426E-40DD-AFC4-6F175D3DCCD1}">
              <a14:hiddenFill xmlns:a14="http://schemas.microsoft.com/office/drawing/2010/main">
                <a:solidFill>
                  <a:srgbClr val="FFFFFF"/>
                </a:solidFill>
              </a14:hiddenFill>
            </a:ext>
          </a:extLst>
        </p:spPr>
      </p:pic>
      <p:sp>
        <p:nvSpPr>
          <p:cNvPr id="6" name="Arrow: Right 5">
            <a:extLst>
              <a:ext uri="{FF2B5EF4-FFF2-40B4-BE49-F238E27FC236}">
                <a16:creationId xmlns:a16="http://schemas.microsoft.com/office/drawing/2014/main" id="{059781EB-BAFC-427D-9E93-49A995D32FBA}"/>
              </a:ext>
            </a:extLst>
          </p:cNvPr>
          <p:cNvSpPr/>
          <p:nvPr/>
        </p:nvSpPr>
        <p:spPr>
          <a:xfrm rot="1792370">
            <a:off x="2877203" y="2334949"/>
            <a:ext cx="730040" cy="47898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Arrow: Right 26">
            <a:extLst>
              <a:ext uri="{FF2B5EF4-FFF2-40B4-BE49-F238E27FC236}">
                <a16:creationId xmlns:a16="http://schemas.microsoft.com/office/drawing/2014/main" id="{5304072D-805A-4D87-BC38-288A7E3BBDAE}"/>
              </a:ext>
            </a:extLst>
          </p:cNvPr>
          <p:cNvSpPr/>
          <p:nvPr/>
        </p:nvSpPr>
        <p:spPr>
          <a:xfrm rot="20848922">
            <a:off x="2866774" y="4210526"/>
            <a:ext cx="718456" cy="47898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728E40C9-6B98-4C2E-8DE8-47A36A7D556E}"/>
              </a:ext>
            </a:extLst>
          </p:cNvPr>
          <p:cNvGrpSpPr/>
          <p:nvPr/>
        </p:nvGrpSpPr>
        <p:grpSpPr>
          <a:xfrm>
            <a:off x="3516744" y="1463885"/>
            <a:ext cx="3688466" cy="4530991"/>
            <a:chOff x="3811470" y="1618731"/>
            <a:chExt cx="3688466" cy="4530991"/>
          </a:xfrm>
        </p:grpSpPr>
        <p:sp>
          <p:nvSpPr>
            <p:cNvPr id="24" name="TextBox 23">
              <a:extLst>
                <a:ext uri="{FF2B5EF4-FFF2-40B4-BE49-F238E27FC236}">
                  <a16:creationId xmlns:a16="http://schemas.microsoft.com/office/drawing/2014/main" id="{E2C8E8AF-2472-49D4-907C-2C45445C2924}"/>
                </a:ext>
              </a:extLst>
            </p:cNvPr>
            <p:cNvSpPr txBox="1"/>
            <p:nvPr/>
          </p:nvSpPr>
          <p:spPr>
            <a:xfrm>
              <a:off x="3943936" y="5688057"/>
              <a:ext cx="3556000" cy="461665"/>
            </a:xfrm>
            <a:prstGeom prst="rect">
              <a:avLst/>
            </a:prstGeom>
            <a:noFill/>
          </p:spPr>
          <p:txBody>
            <a:bodyPr wrap="square" rtlCol="0">
              <a:spAutoFit/>
            </a:bodyPr>
            <a:lstStyle/>
            <a:p>
              <a:pPr algn="ctr"/>
              <a:r>
                <a:rPr lang="en-US" sz="1200" dirty="0"/>
                <a:t>Data is processed to provide meaningful inputs for the government to act on</a:t>
              </a:r>
            </a:p>
          </p:txBody>
        </p:sp>
        <p:pic>
          <p:nvPicPr>
            <p:cNvPr id="30" name="Picture 4" descr="Image result for command center">
              <a:extLst>
                <a:ext uri="{FF2B5EF4-FFF2-40B4-BE49-F238E27FC236}">
                  <a16:creationId xmlns:a16="http://schemas.microsoft.com/office/drawing/2014/main" id="{02FA17BC-D7D7-4665-9A90-B16A6811FE9B}"/>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11470" y="2139132"/>
              <a:ext cx="3515206" cy="305823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0A9D58B2-B46D-4459-B47D-FF967DF1DCA7}"/>
                </a:ext>
              </a:extLst>
            </p:cNvPr>
            <p:cNvSpPr/>
            <p:nvPr/>
          </p:nvSpPr>
          <p:spPr>
            <a:xfrm>
              <a:off x="3943936" y="2000886"/>
              <a:ext cx="3340702" cy="3626333"/>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8" name="Picture 10" descr="Related image">
              <a:extLst>
                <a:ext uri="{FF2B5EF4-FFF2-40B4-BE49-F238E27FC236}">
                  <a16:creationId xmlns:a16="http://schemas.microsoft.com/office/drawing/2014/main" id="{EF031ABD-5B89-4BA1-8D23-C014CA56D10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35912" y="1618731"/>
              <a:ext cx="764309" cy="764309"/>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474BB01D-46DA-41EA-B311-FCCC854C11AF}"/>
                </a:ext>
              </a:extLst>
            </p:cNvPr>
            <p:cNvSpPr txBox="1"/>
            <p:nvPr/>
          </p:nvSpPr>
          <p:spPr>
            <a:xfrm>
              <a:off x="4839377" y="1853831"/>
              <a:ext cx="2445261" cy="276999"/>
            </a:xfrm>
            <a:prstGeom prst="rect">
              <a:avLst/>
            </a:prstGeom>
            <a:solidFill>
              <a:schemeClr val="bg2"/>
            </a:solidFill>
          </p:spPr>
          <p:txBody>
            <a:bodyPr wrap="square" rtlCol="0">
              <a:spAutoFit/>
            </a:bodyPr>
            <a:lstStyle/>
            <a:p>
              <a:r>
                <a:rPr lang="en-US" sz="1200" b="1" dirty="0"/>
                <a:t>Knowledge Command Center</a:t>
              </a:r>
            </a:p>
          </p:txBody>
        </p:sp>
      </p:grpSp>
      <p:sp>
        <p:nvSpPr>
          <p:cNvPr id="31" name="TextBox 30">
            <a:extLst>
              <a:ext uri="{FF2B5EF4-FFF2-40B4-BE49-F238E27FC236}">
                <a16:creationId xmlns:a16="http://schemas.microsoft.com/office/drawing/2014/main" id="{450BC7B3-82CE-4F5F-9904-396F14F6DC3E}"/>
              </a:ext>
            </a:extLst>
          </p:cNvPr>
          <p:cNvSpPr txBox="1"/>
          <p:nvPr/>
        </p:nvSpPr>
        <p:spPr>
          <a:xfrm>
            <a:off x="235131" y="5483863"/>
            <a:ext cx="2752838" cy="461665"/>
          </a:xfrm>
          <a:prstGeom prst="rect">
            <a:avLst/>
          </a:prstGeom>
          <a:noFill/>
        </p:spPr>
        <p:txBody>
          <a:bodyPr wrap="square" rtlCol="0">
            <a:spAutoFit/>
          </a:bodyPr>
          <a:lstStyle/>
          <a:p>
            <a:pPr algn="ctr"/>
            <a:r>
              <a:rPr lang="en-US" sz="1200" dirty="0"/>
              <a:t>Data of beneficiaries availing services from health programs</a:t>
            </a:r>
          </a:p>
        </p:txBody>
      </p:sp>
      <p:sp>
        <p:nvSpPr>
          <p:cNvPr id="32" name="Arrow: Right 31">
            <a:extLst>
              <a:ext uri="{FF2B5EF4-FFF2-40B4-BE49-F238E27FC236}">
                <a16:creationId xmlns:a16="http://schemas.microsoft.com/office/drawing/2014/main" id="{3B1BD0A5-7E9E-4A52-8E9D-0D9BDA648370}"/>
              </a:ext>
            </a:extLst>
          </p:cNvPr>
          <p:cNvSpPr/>
          <p:nvPr/>
        </p:nvSpPr>
        <p:spPr>
          <a:xfrm>
            <a:off x="7049960" y="3278843"/>
            <a:ext cx="585718" cy="478986"/>
          </a:xfrm>
          <a:prstGeom prst="rightArrow">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9D656744-E38F-4847-90C7-F287587C558C}"/>
              </a:ext>
            </a:extLst>
          </p:cNvPr>
          <p:cNvSpPr/>
          <p:nvPr/>
        </p:nvSpPr>
        <p:spPr>
          <a:xfrm>
            <a:off x="7701629" y="1325639"/>
            <a:ext cx="4386466" cy="542139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2" descr="Image result for Government">
            <a:extLst>
              <a:ext uri="{FF2B5EF4-FFF2-40B4-BE49-F238E27FC236}">
                <a16:creationId xmlns:a16="http://schemas.microsoft.com/office/drawing/2014/main" id="{25C62820-F6C3-4D2E-B547-AAC4609F20E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467132" y="872238"/>
            <a:ext cx="765323" cy="765323"/>
          </a:xfrm>
          <a:prstGeom prst="rect">
            <a:avLst/>
          </a:prstGeom>
          <a:noFill/>
          <a:extLst>
            <a:ext uri="{909E8E84-426E-40DD-AFC4-6F175D3DCCD1}">
              <a14:hiddenFill xmlns:a14="http://schemas.microsoft.com/office/drawing/2010/main">
                <a:solidFill>
                  <a:srgbClr val="FFFFFF"/>
                </a:solidFill>
              </a14:hiddenFill>
            </a:ext>
          </a:extLst>
        </p:spPr>
      </p:pic>
      <p:sp>
        <p:nvSpPr>
          <p:cNvPr id="34" name="TextBox 33">
            <a:extLst>
              <a:ext uri="{FF2B5EF4-FFF2-40B4-BE49-F238E27FC236}">
                <a16:creationId xmlns:a16="http://schemas.microsoft.com/office/drawing/2014/main" id="{930ED6C1-5086-44F7-BD5A-04B087A4D64D}"/>
              </a:ext>
            </a:extLst>
          </p:cNvPr>
          <p:cNvSpPr txBox="1"/>
          <p:nvPr/>
        </p:nvSpPr>
        <p:spPr>
          <a:xfrm>
            <a:off x="9183002" y="1184160"/>
            <a:ext cx="2088601" cy="279725"/>
          </a:xfrm>
          <a:prstGeom prst="rect">
            <a:avLst/>
          </a:prstGeom>
          <a:solidFill>
            <a:schemeClr val="bg2"/>
          </a:solidFill>
        </p:spPr>
        <p:txBody>
          <a:bodyPr wrap="square" rtlCol="0">
            <a:spAutoFit/>
          </a:bodyPr>
          <a:lstStyle/>
          <a:p>
            <a:pPr algn="ctr"/>
            <a:r>
              <a:rPr lang="en-US" sz="1200" b="1" dirty="0"/>
              <a:t>Health Department, </a:t>
            </a:r>
            <a:r>
              <a:rPr lang="en-US" sz="1200" b="1" dirty="0" err="1"/>
              <a:t>GoAP</a:t>
            </a:r>
            <a:endParaRPr lang="en-US" sz="1200" b="1" dirty="0"/>
          </a:p>
        </p:txBody>
      </p:sp>
      <p:sp>
        <p:nvSpPr>
          <p:cNvPr id="9" name="TextBox 8">
            <a:extLst>
              <a:ext uri="{FF2B5EF4-FFF2-40B4-BE49-F238E27FC236}">
                <a16:creationId xmlns:a16="http://schemas.microsoft.com/office/drawing/2014/main" id="{D3B99823-70EE-4303-9274-610D9389FC3C}"/>
              </a:ext>
            </a:extLst>
          </p:cNvPr>
          <p:cNvSpPr txBox="1"/>
          <p:nvPr/>
        </p:nvSpPr>
        <p:spPr>
          <a:xfrm>
            <a:off x="8003306" y="1530237"/>
            <a:ext cx="3829356" cy="430887"/>
          </a:xfrm>
          <a:prstGeom prst="rect">
            <a:avLst/>
          </a:prstGeom>
          <a:noFill/>
        </p:spPr>
        <p:txBody>
          <a:bodyPr wrap="square" rtlCol="0">
            <a:spAutoFit/>
          </a:bodyPr>
          <a:lstStyle/>
          <a:p>
            <a:r>
              <a:rPr lang="en-US" sz="1100" dirty="0"/>
              <a:t>Processed data from KCC is used by the government to make necessary interventions. For example,</a:t>
            </a:r>
          </a:p>
        </p:txBody>
      </p:sp>
      <p:grpSp>
        <p:nvGrpSpPr>
          <p:cNvPr id="13" name="Group 12">
            <a:extLst>
              <a:ext uri="{FF2B5EF4-FFF2-40B4-BE49-F238E27FC236}">
                <a16:creationId xmlns:a16="http://schemas.microsoft.com/office/drawing/2014/main" id="{E48EE338-333C-4B01-9C28-89EA908DEA42}"/>
              </a:ext>
            </a:extLst>
          </p:cNvPr>
          <p:cNvGrpSpPr/>
          <p:nvPr/>
        </p:nvGrpSpPr>
        <p:grpSpPr>
          <a:xfrm>
            <a:off x="7804425" y="1925587"/>
            <a:ext cx="4178444" cy="769441"/>
            <a:chOff x="8143424" y="2306677"/>
            <a:chExt cx="4178444" cy="769441"/>
          </a:xfrm>
        </p:grpSpPr>
        <p:pic>
          <p:nvPicPr>
            <p:cNvPr id="38" name="Picture 37">
              <a:extLst>
                <a:ext uri="{FF2B5EF4-FFF2-40B4-BE49-F238E27FC236}">
                  <a16:creationId xmlns:a16="http://schemas.microsoft.com/office/drawing/2014/main" id="{B79AA183-4C2A-4A01-A282-87D6DB81CA85}"/>
                </a:ext>
              </a:extLst>
            </p:cNvPr>
            <p:cNvPicPr>
              <a:picLocks noChangeAspect="1"/>
            </p:cNvPicPr>
            <p:nvPr/>
          </p:nvPicPr>
          <p:blipFill rotWithShape="1">
            <a:blip r:embed="rId10" cstate="print"/>
            <a:srcRect l="5757" t="7205" r="11042" b="4940"/>
            <a:stretch/>
          </p:blipFill>
          <p:spPr>
            <a:xfrm>
              <a:off x="8143424" y="2392421"/>
              <a:ext cx="732366" cy="646441"/>
            </a:xfrm>
            <a:prstGeom prst="rect">
              <a:avLst/>
            </a:prstGeom>
            <a:ln>
              <a:noFill/>
            </a:ln>
            <a:effectLst>
              <a:outerShdw blurRad="50800" dist="38100" dir="5400000" algn="t" rotWithShape="0">
                <a:prstClr val="black">
                  <a:alpha val="40000"/>
                </a:prstClr>
              </a:outerShdw>
            </a:effectLst>
          </p:spPr>
        </p:pic>
        <p:pic>
          <p:nvPicPr>
            <p:cNvPr id="39" name="Picture 4" descr="Image result for magnifying glass icon">
              <a:extLst>
                <a:ext uri="{FF2B5EF4-FFF2-40B4-BE49-F238E27FC236}">
                  <a16:creationId xmlns:a16="http://schemas.microsoft.com/office/drawing/2014/main" id="{A14DEF73-0107-4865-B483-5AD303849CFE}"/>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557387" y="2789667"/>
              <a:ext cx="249195" cy="24919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036F97A1-00DA-4F88-8CEE-467B6CA1F89D}"/>
                </a:ext>
              </a:extLst>
            </p:cNvPr>
            <p:cNvSpPr txBox="1"/>
            <p:nvPr/>
          </p:nvSpPr>
          <p:spPr>
            <a:xfrm>
              <a:off x="8835681" y="2306677"/>
              <a:ext cx="3486187" cy="769441"/>
            </a:xfrm>
            <a:prstGeom prst="rect">
              <a:avLst/>
            </a:prstGeom>
            <a:noFill/>
          </p:spPr>
          <p:txBody>
            <a:bodyPr wrap="square" rtlCol="0">
              <a:spAutoFit/>
            </a:bodyPr>
            <a:lstStyle/>
            <a:p>
              <a:r>
                <a:rPr lang="en-US" sz="1100" b="1" dirty="0"/>
                <a:t>Communicable Disease Hotspots (Predicted &amp; Actual): </a:t>
              </a:r>
              <a:r>
                <a:rPr lang="en-US" sz="1100" dirty="0"/>
                <a:t>Govt. uses this data to ensure adequate supply of necessary drugs in the health facilities and to plan IRS and LLIN distribution across the state</a:t>
              </a:r>
            </a:p>
          </p:txBody>
        </p:sp>
      </p:grpSp>
      <p:grpSp>
        <p:nvGrpSpPr>
          <p:cNvPr id="12" name="Group 11">
            <a:extLst>
              <a:ext uri="{FF2B5EF4-FFF2-40B4-BE49-F238E27FC236}">
                <a16:creationId xmlns:a16="http://schemas.microsoft.com/office/drawing/2014/main" id="{69A7D244-CA0D-41E2-80A7-5852FDCA63D3}"/>
              </a:ext>
            </a:extLst>
          </p:cNvPr>
          <p:cNvGrpSpPr/>
          <p:nvPr/>
        </p:nvGrpSpPr>
        <p:grpSpPr>
          <a:xfrm>
            <a:off x="7734727" y="2809484"/>
            <a:ext cx="4376000" cy="2453058"/>
            <a:chOff x="8018503" y="3466650"/>
            <a:chExt cx="4080061" cy="2453058"/>
          </a:xfrm>
        </p:grpSpPr>
        <p:pic>
          <p:nvPicPr>
            <p:cNvPr id="2062" name="Picture 14" descr="Related image">
              <a:extLst>
                <a:ext uri="{FF2B5EF4-FFF2-40B4-BE49-F238E27FC236}">
                  <a16:creationId xmlns:a16="http://schemas.microsoft.com/office/drawing/2014/main" id="{9936402D-C7D6-4335-B9C6-D3D76BEE07D1}"/>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8018503" y="3534905"/>
              <a:ext cx="704273" cy="704273"/>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9C523BD8-A4A1-4322-9051-D5044E4668CE}"/>
                </a:ext>
              </a:extLst>
            </p:cNvPr>
            <p:cNvSpPr txBox="1"/>
            <p:nvPr/>
          </p:nvSpPr>
          <p:spPr>
            <a:xfrm>
              <a:off x="8642891" y="3466650"/>
              <a:ext cx="3455673" cy="769441"/>
            </a:xfrm>
            <a:prstGeom prst="rect">
              <a:avLst/>
            </a:prstGeom>
            <a:noFill/>
          </p:spPr>
          <p:txBody>
            <a:bodyPr wrap="square" rtlCol="0">
              <a:spAutoFit/>
            </a:bodyPr>
            <a:lstStyle/>
            <a:p>
              <a:r>
                <a:rPr lang="en-US" sz="1100" b="1" dirty="0"/>
                <a:t>Non Communicable Disease Heatmaps:</a:t>
              </a:r>
            </a:p>
            <a:p>
              <a:r>
                <a:rPr lang="en-US" sz="1100" dirty="0"/>
                <a:t>Govt. uses this data to identify areas that need additional focus. For example, an area with higher occurrence of diabetes will need the PDS to stock brown rice</a:t>
              </a:r>
            </a:p>
          </p:txBody>
        </p:sp>
        <p:pic>
          <p:nvPicPr>
            <p:cNvPr id="2064" name="Picture 16" descr="Image result for efficiency icon">
              <a:extLst>
                <a:ext uri="{FF2B5EF4-FFF2-40B4-BE49-F238E27FC236}">
                  <a16:creationId xmlns:a16="http://schemas.microsoft.com/office/drawing/2014/main" id="{8529B91A-CC07-4E72-97C9-DA81174AA203}"/>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051255" y="4402401"/>
              <a:ext cx="567766" cy="567766"/>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44" name="TextBox 43">
              <a:extLst>
                <a:ext uri="{FF2B5EF4-FFF2-40B4-BE49-F238E27FC236}">
                  <a16:creationId xmlns:a16="http://schemas.microsoft.com/office/drawing/2014/main" id="{67DF838C-F7B5-4EAB-90B9-1F483561CF70}"/>
                </a:ext>
              </a:extLst>
            </p:cNvPr>
            <p:cNvSpPr txBox="1"/>
            <p:nvPr/>
          </p:nvSpPr>
          <p:spPr>
            <a:xfrm>
              <a:off x="8643936" y="4317810"/>
              <a:ext cx="3454627" cy="769441"/>
            </a:xfrm>
            <a:prstGeom prst="rect">
              <a:avLst/>
            </a:prstGeom>
            <a:noFill/>
          </p:spPr>
          <p:txBody>
            <a:bodyPr wrap="square" rtlCol="0">
              <a:spAutoFit/>
            </a:bodyPr>
            <a:lstStyle/>
            <a:p>
              <a:r>
                <a:rPr lang="en-US" sz="1100" b="1" dirty="0"/>
                <a:t>Program Efficiency Maps:</a:t>
              </a:r>
            </a:p>
            <a:p>
              <a:r>
                <a:rPr lang="en-US" sz="1100" dirty="0"/>
                <a:t>Govt. uses this data to identify areas that need additional focus from the service providers and government for better implementation of PPP health programs</a:t>
              </a:r>
            </a:p>
          </p:txBody>
        </p:sp>
        <p:pic>
          <p:nvPicPr>
            <p:cNvPr id="15" name="Picture 14">
              <a:extLst>
                <a:ext uri="{FF2B5EF4-FFF2-40B4-BE49-F238E27FC236}">
                  <a16:creationId xmlns:a16="http://schemas.microsoft.com/office/drawing/2014/main" id="{E2A5B1E7-6D21-4C8A-99F7-E8009BC61E54}"/>
                </a:ext>
              </a:extLst>
            </p:cNvPr>
            <p:cNvPicPr>
              <a:picLocks noChangeAspect="1"/>
            </p:cNvPicPr>
            <p:nvPr/>
          </p:nvPicPr>
          <p:blipFill>
            <a:blip r:embed="rId1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46062" y="5228842"/>
              <a:ext cx="567954" cy="570490"/>
            </a:xfrm>
            <a:prstGeom prst="rect">
              <a:avLst/>
            </a:prstGeom>
          </p:spPr>
        </p:pic>
        <p:sp>
          <p:nvSpPr>
            <p:cNvPr id="40" name="TextBox 39">
              <a:extLst>
                <a:ext uri="{FF2B5EF4-FFF2-40B4-BE49-F238E27FC236}">
                  <a16:creationId xmlns:a16="http://schemas.microsoft.com/office/drawing/2014/main" id="{E6D31C51-BF7B-4473-83D6-7CD885858189}"/>
                </a:ext>
              </a:extLst>
            </p:cNvPr>
            <p:cNvSpPr txBox="1"/>
            <p:nvPr/>
          </p:nvSpPr>
          <p:spPr>
            <a:xfrm>
              <a:off x="8584950" y="5150267"/>
              <a:ext cx="3492513" cy="769441"/>
            </a:xfrm>
            <a:prstGeom prst="rect">
              <a:avLst/>
            </a:prstGeom>
            <a:noFill/>
          </p:spPr>
          <p:txBody>
            <a:bodyPr wrap="square" rtlCol="0">
              <a:spAutoFit/>
            </a:bodyPr>
            <a:lstStyle/>
            <a:p>
              <a:r>
                <a:rPr lang="en-US" sz="1100" b="1" dirty="0"/>
                <a:t>Report Card on State Health Indicators:</a:t>
              </a:r>
            </a:p>
            <a:p>
              <a:r>
                <a:rPr lang="en-US" sz="1100" dirty="0"/>
                <a:t>Govt. uses this report card to monitor the overall progress of the state and districts on identified indicators and to identify gaps</a:t>
              </a:r>
            </a:p>
          </p:txBody>
        </p:sp>
      </p:grpSp>
      <p:pic>
        <p:nvPicPr>
          <p:cNvPr id="1026" name="Picture 2" descr="Image result for hospital development society">
            <a:extLst>
              <a:ext uri="{FF2B5EF4-FFF2-40B4-BE49-F238E27FC236}">
                <a16:creationId xmlns:a16="http://schemas.microsoft.com/office/drawing/2014/main" id="{198284BA-BEBA-4359-AD0E-43550DC65E54}"/>
              </a:ext>
            </a:extLst>
          </p:cNvPr>
          <p:cNvPicPr>
            <a:picLocks noChangeAspect="1" noChangeArrowheads="1"/>
          </p:cNvPicPr>
          <p:nvPr/>
        </p:nvPicPr>
        <p:blipFill rotWithShape="1">
          <a:blip r:embed="rId15">
            <a:extLst>
              <a:ext uri="{28A0092B-C50C-407E-A947-70E740481C1C}">
                <a14:useLocalDpi xmlns:a14="http://schemas.microsoft.com/office/drawing/2010/main" val="0"/>
              </a:ext>
            </a:extLst>
          </a:blip>
          <a:srcRect l="35924" t="4180" r="32103" b="33266"/>
          <a:stretch/>
        </p:blipFill>
        <p:spPr bwMode="auto">
          <a:xfrm>
            <a:off x="7779984" y="5328871"/>
            <a:ext cx="562276" cy="530449"/>
          </a:xfrm>
          <a:prstGeom prst="rect">
            <a:avLst/>
          </a:prstGeom>
          <a:noFill/>
          <a:extLst>
            <a:ext uri="{909E8E84-426E-40DD-AFC4-6F175D3DCCD1}">
              <a14:hiddenFill xmlns:a14="http://schemas.microsoft.com/office/drawing/2010/main">
                <a:solidFill>
                  <a:srgbClr val="FFFFFF"/>
                </a:solidFill>
              </a14:hiddenFill>
            </a:ext>
          </a:extLst>
        </p:spPr>
      </p:pic>
      <p:sp>
        <p:nvSpPr>
          <p:cNvPr id="41" name="TextBox 40">
            <a:extLst>
              <a:ext uri="{FF2B5EF4-FFF2-40B4-BE49-F238E27FC236}">
                <a16:creationId xmlns:a16="http://schemas.microsoft.com/office/drawing/2014/main" id="{6A51D7A0-A2B9-4148-9195-220C30E7D369}"/>
              </a:ext>
            </a:extLst>
          </p:cNvPr>
          <p:cNvSpPr txBox="1"/>
          <p:nvPr/>
        </p:nvSpPr>
        <p:spPr>
          <a:xfrm>
            <a:off x="8310962" y="5325558"/>
            <a:ext cx="3745835" cy="600164"/>
          </a:xfrm>
          <a:prstGeom prst="rect">
            <a:avLst/>
          </a:prstGeom>
          <a:noFill/>
        </p:spPr>
        <p:txBody>
          <a:bodyPr wrap="square" rtlCol="0">
            <a:spAutoFit/>
          </a:bodyPr>
          <a:lstStyle/>
          <a:p>
            <a:r>
              <a:rPr lang="en-US" sz="1100" b="1" dirty="0"/>
              <a:t>Hospital Development Society (</a:t>
            </a:r>
            <a:r>
              <a:rPr lang="en-US" sz="1100" b="1" dirty="0" err="1"/>
              <a:t>Rogi</a:t>
            </a:r>
            <a:r>
              <a:rPr lang="en-US" sz="1100" b="1" dirty="0"/>
              <a:t> Kalayaan Samiti): </a:t>
            </a:r>
            <a:r>
              <a:rPr lang="en-US" sz="1100" dirty="0"/>
              <a:t>Govt uses this analysis for</a:t>
            </a:r>
            <a:r>
              <a:rPr lang="en-US" sz="1100" b="1" dirty="0"/>
              <a:t> c</a:t>
            </a:r>
            <a:r>
              <a:rPr lang="en-US" sz="1100" dirty="0"/>
              <a:t>lose monitoring of the hospital conducting monthly HDS meetings</a:t>
            </a:r>
          </a:p>
        </p:txBody>
      </p:sp>
      <p:sp>
        <p:nvSpPr>
          <p:cNvPr id="45" name="TextBox 44">
            <a:extLst>
              <a:ext uri="{FF2B5EF4-FFF2-40B4-BE49-F238E27FC236}">
                <a16:creationId xmlns:a16="http://schemas.microsoft.com/office/drawing/2014/main" id="{CF18E977-6B0F-479E-82BA-6CB084C6E948}"/>
              </a:ext>
            </a:extLst>
          </p:cNvPr>
          <p:cNvSpPr txBox="1"/>
          <p:nvPr/>
        </p:nvSpPr>
        <p:spPr>
          <a:xfrm>
            <a:off x="8342259" y="6036293"/>
            <a:ext cx="3745835" cy="600164"/>
          </a:xfrm>
          <a:prstGeom prst="rect">
            <a:avLst/>
          </a:prstGeom>
          <a:noFill/>
        </p:spPr>
        <p:txBody>
          <a:bodyPr wrap="square" rtlCol="0">
            <a:spAutoFit/>
          </a:bodyPr>
          <a:lstStyle/>
          <a:p>
            <a:r>
              <a:rPr lang="en-US" sz="1100" b="1" dirty="0"/>
              <a:t>Village/District and State Health Bulletin: </a:t>
            </a:r>
            <a:r>
              <a:rPr lang="en-US" sz="1100" dirty="0"/>
              <a:t>Govt releases a monthly bulletin covering health initiatives, seasonal diseases in the respective geography </a:t>
            </a:r>
          </a:p>
        </p:txBody>
      </p:sp>
      <p:pic>
        <p:nvPicPr>
          <p:cNvPr id="1028" name="Picture 4" descr="Image result for bulletin clipart">
            <a:extLst>
              <a:ext uri="{FF2B5EF4-FFF2-40B4-BE49-F238E27FC236}">
                <a16:creationId xmlns:a16="http://schemas.microsoft.com/office/drawing/2014/main" id="{78AB37E7-CF2E-4BD1-9F0E-8A1B56D513C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768354" y="6012810"/>
            <a:ext cx="593786" cy="5304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5902039"/>
      </p:ext>
    </p:extLst>
  </p:cSld>
  <p:clrMapOvr>
    <a:masterClrMapping/>
  </p:clrMapOvr>
  <p:transition>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2D62-D357-4333-AEBD-21E06F8AA37A}"/>
              </a:ext>
            </a:extLst>
          </p:cNvPr>
          <p:cNvSpPr>
            <a:spLocks noGrp="1"/>
          </p:cNvSpPr>
          <p:nvPr>
            <p:ph type="title"/>
          </p:nvPr>
        </p:nvSpPr>
        <p:spPr/>
        <p:txBody>
          <a:bodyPr>
            <a:normAutofit/>
          </a:bodyPr>
          <a:lstStyle/>
          <a:p>
            <a:r>
              <a:rPr lang="en-US" dirty="0"/>
              <a:t>Disease Management – Communicable Diseases</a:t>
            </a:r>
          </a:p>
        </p:txBody>
      </p:sp>
      <p:sp>
        <p:nvSpPr>
          <p:cNvPr id="4" name="Slide Number Placeholder 3">
            <a:extLst>
              <a:ext uri="{FF2B5EF4-FFF2-40B4-BE49-F238E27FC236}">
                <a16:creationId xmlns:a16="http://schemas.microsoft.com/office/drawing/2014/main" id="{FA539BEF-4F83-45B5-AA1F-E4EF78FB8819}"/>
              </a:ext>
            </a:extLst>
          </p:cNvPr>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8F497-5311-4FE6-8037-E08A3EC20500}" type="slidenum">
              <a:rPr kumimoji="0" lang="en-US" sz="1200" b="0" i="0" u="none" strike="noStrike" kern="1200" cap="none" spc="0" normalizeH="0" baseline="0" noProof="0" smtClean="0">
                <a:ln>
                  <a:noFill/>
                </a:ln>
                <a:solidFill>
                  <a:srgbClr val="393D41">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393D41">
                  <a:tint val="75000"/>
                </a:srgbClr>
              </a:solidFill>
              <a:effectLst/>
              <a:uLnTx/>
              <a:uFillTx/>
              <a:latin typeface="Arial"/>
              <a:ea typeface="+mn-ea"/>
              <a:cs typeface="+mn-cs"/>
            </a:endParaRPr>
          </a:p>
        </p:txBody>
      </p:sp>
      <p:sp>
        <p:nvSpPr>
          <p:cNvPr id="5" name="Rectangle 4">
            <a:extLst>
              <a:ext uri="{FF2B5EF4-FFF2-40B4-BE49-F238E27FC236}">
                <a16:creationId xmlns:a16="http://schemas.microsoft.com/office/drawing/2014/main" id="{1710632D-5AF6-49E4-9ABF-C2CAA9F47626}"/>
              </a:ext>
            </a:extLst>
          </p:cNvPr>
          <p:cNvSpPr/>
          <p:nvPr/>
        </p:nvSpPr>
        <p:spPr>
          <a:xfrm>
            <a:off x="76781" y="1118747"/>
            <a:ext cx="12011121" cy="3699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US" sz="1200" i="0" u="none" strike="noStrike" kern="1200" cap="none" spc="0" normalizeH="0" baseline="0" noProof="0" dirty="0">
                <a:ln>
                  <a:noFill/>
                </a:ln>
                <a:solidFill>
                  <a:schemeClr val="tx1"/>
                </a:solidFill>
                <a:effectLst/>
                <a:uLnTx/>
                <a:uFillTx/>
                <a:latin typeface="Arial"/>
                <a:ea typeface="+mn-ea"/>
                <a:cs typeface="+mn-cs"/>
              </a:rPr>
              <a:t>Government of Andhra Pradesh is leveraging data and analytics helps to improve healthcare delivery for focused and timely action</a:t>
            </a:r>
          </a:p>
        </p:txBody>
      </p:sp>
      <p:sp>
        <p:nvSpPr>
          <p:cNvPr id="22" name="TextBox 21">
            <a:extLst>
              <a:ext uri="{FF2B5EF4-FFF2-40B4-BE49-F238E27FC236}">
                <a16:creationId xmlns:a16="http://schemas.microsoft.com/office/drawing/2014/main" id="{10978302-F718-493E-8FB0-B69B8FC7EB59}"/>
              </a:ext>
            </a:extLst>
          </p:cNvPr>
          <p:cNvSpPr txBox="1"/>
          <p:nvPr/>
        </p:nvSpPr>
        <p:spPr>
          <a:xfrm>
            <a:off x="7523129" y="2087876"/>
            <a:ext cx="4378028" cy="2693045"/>
          </a:xfrm>
          <a:prstGeom prst="rect">
            <a:avLst/>
          </a:prstGeom>
          <a:noFill/>
        </p:spPr>
        <p:txBody>
          <a:bodyPr wrap="square" rtlCol="0">
            <a:spAutoFit/>
          </a:bodyPr>
          <a:lstStyle/>
          <a:p>
            <a:pPr marL="171450" indent="-171450">
              <a:spcBef>
                <a:spcPts val="600"/>
              </a:spcBef>
              <a:buFont typeface="Arial" panose="020B0604020202020204" pitchFamily="34" charset="0"/>
              <a:buChar char="•"/>
            </a:pPr>
            <a:r>
              <a:rPr lang="en-US" sz="1400" b="0" dirty="0"/>
              <a:t>Daily &amp; weekly reports showing incidence of communicable diseases – Malaria, Dengue, Swine flu</a:t>
            </a:r>
          </a:p>
          <a:p>
            <a:pPr marL="171450" indent="-171450">
              <a:spcBef>
                <a:spcPts val="600"/>
              </a:spcBef>
              <a:buFont typeface="Arial" panose="020B0604020202020204" pitchFamily="34" charset="0"/>
              <a:buChar char="•"/>
            </a:pPr>
            <a:r>
              <a:rPr lang="en-US" sz="1400" b="0" dirty="0"/>
              <a:t>SOS reported showing weekly trends in the incidence of communicable diseases</a:t>
            </a:r>
          </a:p>
          <a:p>
            <a:pPr marL="171450" indent="-171450">
              <a:spcBef>
                <a:spcPts val="600"/>
              </a:spcBef>
              <a:buFont typeface="Arial" panose="020B0604020202020204" pitchFamily="34" charset="0"/>
              <a:buChar char="•"/>
            </a:pPr>
            <a:r>
              <a:rPr lang="en-US" sz="1400" b="0" dirty="0"/>
              <a:t>Predictive report showing the possible incidence of communicable diseases based on historical incidence data</a:t>
            </a:r>
          </a:p>
          <a:p>
            <a:pPr marL="171450" indent="-171450">
              <a:spcBef>
                <a:spcPts val="600"/>
              </a:spcBef>
              <a:buFont typeface="Arial" panose="020B0604020202020204" pitchFamily="34" charset="0"/>
              <a:buChar char="•"/>
            </a:pPr>
            <a:r>
              <a:rPr lang="en-US" sz="1400" b="0" dirty="0"/>
              <a:t>These </a:t>
            </a:r>
            <a:r>
              <a:rPr lang="en-US" sz="1200" b="0" dirty="0"/>
              <a:t>reports</a:t>
            </a:r>
            <a:r>
              <a:rPr lang="en-US" sz="1400" b="0" dirty="0"/>
              <a:t> are shared through </a:t>
            </a:r>
            <a:r>
              <a:rPr lang="en-US" sz="1400" b="0" dirty="0" err="1"/>
              <a:t>Kaizala</a:t>
            </a:r>
            <a:r>
              <a:rPr lang="en-US" sz="1400" b="0" dirty="0"/>
              <a:t> so as to ensure that the concerned authorities are better equipped to handle the situation</a:t>
            </a:r>
            <a:endParaRPr kumimoji="0" lang="en-US" sz="1400" b="0" i="0" u="none" strike="noStrike" kern="1200" cap="none" spc="0" normalizeH="0" baseline="0" noProof="0" dirty="0">
              <a:ln>
                <a:noFill/>
              </a:ln>
              <a:solidFill>
                <a:srgbClr val="393D41"/>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B1693961-4C23-4713-9866-14AC17C4C367}"/>
              </a:ext>
            </a:extLst>
          </p:cNvPr>
          <p:cNvSpPr/>
          <p:nvPr/>
        </p:nvSpPr>
        <p:spPr>
          <a:xfrm>
            <a:off x="7466119" y="1959385"/>
            <a:ext cx="4435037" cy="282153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4" name="Rectangle 23">
            <a:extLst>
              <a:ext uri="{FF2B5EF4-FFF2-40B4-BE49-F238E27FC236}">
                <a16:creationId xmlns:a16="http://schemas.microsoft.com/office/drawing/2014/main" id="{D49AFC00-A436-40CE-A24F-54DB62AA9460}"/>
              </a:ext>
            </a:extLst>
          </p:cNvPr>
          <p:cNvSpPr/>
          <p:nvPr/>
        </p:nvSpPr>
        <p:spPr>
          <a:xfrm>
            <a:off x="7466122" y="1635369"/>
            <a:ext cx="4435036" cy="3240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93D41"/>
                </a:solidFill>
                <a:effectLst/>
                <a:uLnTx/>
                <a:uFillTx/>
                <a:latin typeface="Arial"/>
                <a:ea typeface="+mn-ea"/>
                <a:cs typeface="+mn-cs"/>
              </a:rPr>
              <a:t>Communicable Disease Spike Reports</a:t>
            </a:r>
          </a:p>
        </p:txBody>
      </p:sp>
      <p:pic>
        <p:nvPicPr>
          <p:cNvPr id="8" name="Picture 7">
            <a:extLst>
              <a:ext uri="{FF2B5EF4-FFF2-40B4-BE49-F238E27FC236}">
                <a16:creationId xmlns:a16="http://schemas.microsoft.com/office/drawing/2014/main" id="{FF1AF8E2-CE2A-4541-9D19-449FEAE57B29}"/>
              </a:ext>
            </a:extLst>
          </p:cNvPr>
          <p:cNvPicPr>
            <a:picLocks noChangeAspect="1"/>
          </p:cNvPicPr>
          <p:nvPr/>
        </p:nvPicPr>
        <p:blipFill rotWithShape="1">
          <a:blip r:embed="rId3">
            <a:extLst>
              <a:ext uri="{28A0092B-C50C-407E-A947-70E740481C1C}">
                <a14:useLocalDpi xmlns:a14="http://schemas.microsoft.com/office/drawing/2010/main" val="0"/>
              </a:ext>
            </a:extLst>
          </a:blip>
          <a:srcRect l="5339" t="858" r="1918" b="3754"/>
          <a:stretch/>
        </p:blipFill>
        <p:spPr>
          <a:xfrm>
            <a:off x="172488" y="1376408"/>
            <a:ext cx="6547908" cy="5330261"/>
          </a:xfrm>
          <a:prstGeom prst="rect">
            <a:avLst/>
          </a:prstGeom>
        </p:spPr>
      </p:pic>
    </p:spTree>
    <p:extLst>
      <p:ext uri="{BB962C8B-B14F-4D97-AF65-F5344CB8AC3E}">
        <p14:creationId xmlns:p14="http://schemas.microsoft.com/office/powerpoint/2010/main" val="2215933577"/>
      </p:ext>
    </p:extLst>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Disease Management – Communicable Diseases (Weekly Trend Analysis)</a:t>
            </a:r>
          </a:p>
        </p:txBody>
      </p:sp>
      <p:sp>
        <p:nvSpPr>
          <p:cNvPr id="3" name="Footer Placeholder 2"/>
          <p:cNvSpPr>
            <a:spLocks noGrp="1"/>
          </p:cNvSpPr>
          <p:nvPr>
            <p:ph type="ftr"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500" cap="none" spc="0" normalizeH="0" baseline="0" noProof="0" dirty="0">
                <a:ln>
                  <a:noFill/>
                </a:ln>
                <a:solidFill>
                  <a:srgbClr val="393D41">
                    <a:lumMod val="20000"/>
                    <a:lumOff val="80000"/>
                  </a:srgbClr>
                </a:solidFill>
                <a:effectLst/>
                <a:uLnTx/>
                <a:uFillTx/>
                <a:latin typeface="Arial"/>
                <a:ea typeface="+mn-ea"/>
                <a:cs typeface="Times New Roman" pitchFamily="18" charset="0"/>
              </a:rPr>
              <a:t>BRNDEXP 3.0  ©  Cerner Corporation.  All rights reserved.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600" b="0" i="0" u="none" strike="noStrike" kern="500" cap="none" spc="0" normalizeH="0" baseline="0" noProof="0" dirty="0">
                <a:ln>
                  <a:noFill/>
                </a:ln>
                <a:solidFill>
                  <a:srgbClr val="393D41">
                    <a:lumMod val="20000"/>
                    <a:lumOff val="80000"/>
                  </a:srgbClr>
                </a:solidFill>
                <a:effectLst/>
                <a:uLnTx/>
                <a:uFillTx/>
                <a:latin typeface="Arial"/>
                <a:ea typeface="+mn-ea"/>
                <a:cs typeface="Times New Roman" pitchFamily="18" charset="0"/>
              </a:rPr>
              <a:t>This document contains Cerner confidential and/or proprietary information belonging to Cerner Corporation and/or its related affiliates which may not be reproduced or transmitted in any form or by any means without the express written consent of Cerner.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600" b="0" i="0" u="none" strike="noStrike" kern="500" cap="none" spc="0" normalizeH="0" baseline="0" noProof="0" dirty="0">
              <a:ln>
                <a:noFill/>
              </a:ln>
              <a:solidFill>
                <a:srgbClr val="393D41">
                  <a:lumMod val="20000"/>
                  <a:lumOff val="80000"/>
                </a:srgbClr>
              </a:solidFill>
              <a:effectLst/>
              <a:uLnTx/>
              <a:uFillTx/>
              <a:latin typeface="Arial"/>
              <a:ea typeface="+mn-ea"/>
              <a:cs typeface="Times New Roman" pitchFamily="18" charset="0"/>
            </a:endParaRPr>
          </a:p>
        </p:txBody>
      </p:sp>
      <p:sp>
        <p:nvSpPr>
          <p:cNvPr id="4" name="Slide Number Placeholder 3"/>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8F497-5311-4FE6-8037-E08A3EC20500}" type="slidenum">
              <a:rPr kumimoji="0" lang="en-US" sz="1200" b="0" i="0" u="none" strike="noStrike" kern="1200" cap="none" spc="0" normalizeH="0" baseline="0" noProof="0" smtClean="0">
                <a:ln>
                  <a:noFill/>
                </a:ln>
                <a:solidFill>
                  <a:srgbClr val="393D41">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393D41">
                  <a:tint val="75000"/>
                </a:srgbClr>
              </a:solidFill>
              <a:effectLst/>
              <a:uLnTx/>
              <a:uFillTx/>
              <a:latin typeface="Arial"/>
              <a:ea typeface="+mn-ea"/>
              <a:cs typeface="+mn-cs"/>
            </a:endParaRPr>
          </a:p>
        </p:txBody>
      </p:sp>
      <p:sp>
        <p:nvSpPr>
          <p:cNvPr id="5" name="TextBox 4">
            <a:extLst>
              <a:ext uri="{FF2B5EF4-FFF2-40B4-BE49-F238E27FC236}">
                <a16:creationId xmlns:a16="http://schemas.microsoft.com/office/drawing/2014/main" id="{6AD17F00-94EC-425D-8DA3-CA71A45A4A84}"/>
              </a:ext>
            </a:extLst>
          </p:cNvPr>
          <p:cNvSpPr txBox="1"/>
          <p:nvPr/>
        </p:nvSpPr>
        <p:spPr>
          <a:xfrm>
            <a:off x="315588" y="1238865"/>
            <a:ext cx="10474332"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93D41"/>
                </a:solidFill>
                <a:effectLst/>
                <a:uLnTx/>
                <a:uFillTx/>
                <a:latin typeface="Arial"/>
                <a:ea typeface="+mn-ea"/>
                <a:cs typeface="+mn-cs"/>
              </a:rPr>
              <a:t>Week on week comparison of Malaria Incidence in Andhra Pradesh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93D41"/>
                </a:solidFill>
                <a:effectLst/>
                <a:uLnTx/>
                <a:uFillTx/>
                <a:latin typeface="Arial"/>
                <a:ea typeface="+mn-ea"/>
                <a:cs typeface="+mn-cs"/>
              </a:rPr>
              <a:t>2017 vs 2018</a:t>
            </a:r>
          </a:p>
        </p:txBody>
      </p:sp>
      <p:graphicFrame>
        <p:nvGraphicFramePr>
          <p:cNvPr id="11" name="Chart 10">
            <a:extLst>
              <a:ext uri="{FF2B5EF4-FFF2-40B4-BE49-F238E27FC236}">
                <a16:creationId xmlns:a16="http://schemas.microsoft.com/office/drawing/2014/main" id="{D110FB67-DC82-4780-97FA-AE5E389F7CC6}"/>
              </a:ext>
            </a:extLst>
          </p:cNvPr>
          <p:cNvGraphicFramePr>
            <a:graphicFrameLocks/>
          </p:cNvGraphicFramePr>
          <p:nvPr>
            <p:extLst/>
          </p:nvPr>
        </p:nvGraphicFramePr>
        <p:xfrm>
          <a:off x="315587" y="1538560"/>
          <a:ext cx="10283140" cy="243542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76A2F6D2-56E0-42D1-8839-6F6DF5BCB285}"/>
              </a:ext>
            </a:extLst>
          </p:cNvPr>
          <p:cNvSpPr txBox="1"/>
          <p:nvPr/>
        </p:nvSpPr>
        <p:spPr>
          <a:xfrm>
            <a:off x="581681" y="3881761"/>
            <a:ext cx="10299679"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93D41"/>
                </a:solidFill>
                <a:effectLst/>
                <a:uLnTx/>
                <a:uFillTx/>
                <a:latin typeface="Arial"/>
                <a:ea typeface="+mn-ea"/>
                <a:cs typeface="+mn-cs"/>
              </a:rPr>
              <a:t>Week on week comparison of Dengue Incidence in Andhra Pradesh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393D41"/>
                </a:solidFill>
                <a:effectLst/>
                <a:uLnTx/>
                <a:uFillTx/>
                <a:latin typeface="Arial"/>
                <a:ea typeface="+mn-ea"/>
                <a:cs typeface="+mn-cs"/>
              </a:rPr>
              <a:t>2017 vs 2018</a:t>
            </a:r>
          </a:p>
        </p:txBody>
      </p:sp>
      <p:graphicFrame>
        <p:nvGraphicFramePr>
          <p:cNvPr id="13" name="Chart 12">
            <a:extLst>
              <a:ext uri="{FF2B5EF4-FFF2-40B4-BE49-F238E27FC236}">
                <a16:creationId xmlns:a16="http://schemas.microsoft.com/office/drawing/2014/main" id="{D11CB594-09B6-43EF-8056-83F97F117DF1}"/>
              </a:ext>
            </a:extLst>
          </p:cNvPr>
          <p:cNvGraphicFramePr>
            <a:graphicFrameLocks/>
          </p:cNvGraphicFramePr>
          <p:nvPr>
            <p:extLst/>
          </p:nvPr>
        </p:nvGraphicFramePr>
        <p:xfrm>
          <a:off x="212468" y="4198224"/>
          <a:ext cx="10668892" cy="2486444"/>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10981077"/>
      </p:ext>
    </p:extLst>
  </p:cSld>
  <p:clrMapOvr>
    <a:masterClrMapping/>
  </p:clrMapOvr>
  <p:transition>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99F0B2A-1640-4F8A-81EB-DDB1E48D48F8}"/>
              </a:ext>
            </a:extLst>
          </p:cNvPr>
          <p:cNvSpPr/>
          <p:nvPr/>
        </p:nvSpPr>
        <p:spPr>
          <a:xfrm>
            <a:off x="168267" y="1533617"/>
            <a:ext cx="11326910" cy="1261884"/>
          </a:xfrm>
          <a:prstGeom prst="rect">
            <a:avLst/>
          </a:prstGeom>
        </p:spPr>
        <p:txBody>
          <a:bodyPr wrap="square">
            <a:spAutoFit/>
          </a:bodyPr>
          <a:lstStyle/>
          <a:p>
            <a:pPr marL="171450" lvl="0" indent="-171450" fontAlgn="auto">
              <a:spcBef>
                <a:spcPts val="600"/>
              </a:spcBef>
              <a:spcAft>
                <a:spcPts val="600"/>
              </a:spcAft>
              <a:buFont typeface="Arial" panose="020B0604020202020204" pitchFamily="34" charset="0"/>
              <a:buChar char="•"/>
            </a:pPr>
            <a:r>
              <a:rPr lang="en-US" sz="1400" b="0" dirty="0">
                <a:solidFill>
                  <a:srgbClr val="393D41"/>
                </a:solidFill>
                <a:latin typeface="Arial"/>
                <a:ea typeface="+mn-ea"/>
              </a:rPr>
              <a:t>Prevalence of the above mentioned disease is calculated based on confirmed diagnosis recorded in various government health programs such as Chandranna Sanchara Chikitsa, Mukhyamantri Arogya Kendralu, NTR Vaidya Seva, NTR Vaidya Pariksha, MMHC</a:t>
            </a:r>
            <a:endParaRPr lang="en-US" sz="1400" b="0" dirty="0">
              <a:solidFill>
                <a:srgbClr val="FF0000"/>
              </a:solidFill>
              <a:latin typeface="Arial"/>
              <a:ea typeface="+mn-ea"/>
            </a:endParaRPr>
          </a:p>
          <a:p>
            <a:pPr marL="171450" lvl="0" indent="-171450" fontAlgn="auto">
              <a:spcBef>
                <a:spcPts val="600"/>
              </a:spcBef>
              <a:spcAft>
                <a:spcPts val="600"/>
              </a:spcAft>
              <a:buFont typeface="Arial" panose="020B0604020202020204" pitchFamily="34" charset="0"/>
              <a:buChar char="•"/>
            </a:pPr>
            <a:r>
              <a:rPr lang="en-US" sz="1400" b="0" dirty="0">
                <a:solidFill>
                  <a:srgbClr val="393D41"/>
                </a:solidFill>
                <a:latin typeface="Arial"/>
                <a:ea typeface="+mn-ea"/>
              </a:rPr>
              <a:t>Districts, mandals and villages with highest prevalence of the mentioned diseases are identified for policy and administrative interventions</a:t>
            </a:r>
          </a:p>
          <a:p>
            <a:pPr marL="171450" lvl="0" indent="-171450" fontAlgn="auto">
              <a:spcBef>
                <a:spcPts val="600"/>
              </a:spcBef>
              <a:spcAft>
                <a:spcPts val="600"/>
              </a:spcAft>
              <a:buFont typeface="Arial" panose="020B0604020202020204" pitchFamily="34" charset="0"/>
              <a:buChar char="•"/>
            </a:pPr>
            <a:r>
              <a:rPr lang="en-US" sz="1400" b="0" dirty="0">
                <a:solidFill>
                  <a:srgbClr val="393D41"/>
                </a:solidFill>
                <a:latin typeface="Arial"/>
                <a:ea typeface="+mn-ea"/>
              </a:rPr>
              <a:t>High risk districts, mandals and villages are also identified based on marker tests which helps the government take precautionary measures</a:t>
            </a:r>
            <a:endParaRPr lang="en-US" sz="2800" dirty="0"/>
          </a:p>
        </p:txBody>
      </p:sp>
      <p:sp>
        <p:nvSpPr>
          <p:cNvPr id="2" name="Title 1">
            <a:extLst>
              <a:ext uri="{FF2B5EF4-FFF2-40B4-BE49-F238E27FC236}">
                <a16:creationId xmlns:a16="http://schemas.microsoft.com/office/drawing/2014/main" id="{3CD85000-9416-43C7-9887-859177795CEE}"/>
              </a:ext>
            </a:extLst>
          </p:cNvPr>
          <p:cNvSpPr>
            <a:spLocks noGrp="1"/>
          </p:cNvSpPr>
          <p:nvPr>
            <p:ph type="title"/>
          </p:nvPr>
        </p:nvSpPr>
        <p:spPr/>
        <p:txBody>
          <a:bodyPr>
            <a:noAutofit/>
          </a:bodyPr>
          <a:lstStyle/>
          <a:p>
            <a:r>
              <a:rPr lang="en-US" sz="2800" dirty="0"/>
              <a:t>Disease Management – Non Communicable Diseases</a:t>
            </a:r>
          </a:p>
        </p:txBody>
      </p:sp>
      <p:sp>
        <p:nvSpPr>
          <p:cNvPr id="4" name="Slide Number Placeholder 3">
            <a:extLst>
              <a:ext uri="{FF2B5EF4-FFF2-40B4-BE49-F238E27FC236}">
                <a16:creationId xmlns:a16="http://schemas.microsoft.com/office/drawing/2014/main" id="{70188EF4-849E-418C-869C-AF765F038517}"/>
              </a:ext>
            </a:extLst>
          </p:cNvPr>
          <p:cNvSpPr>
            <a:spLocks noGrp="1"/>
          </p:cNvSpPr>
          <p:nvPr>
            <p:ph type="sldNum" sz="quarter" idx="11"/>
          </p:nvPr>
        </p:nvSpPr>
        <p:spPr/>
        <p:txBody>
          <a:bodyPr/>
          <a:lstStyle/>
          <a:p>
            <a:fld id="{71F8F497-5311-4FE6-8037-E08A3EC20500}" type="slidenum">
              <a:rPr lang="en-US" smtClean="0"/>
              <a:pPr/>
              <a:t>6</a:t>
            </a:fld>
            <a:endParaRPr lang="en-US"/>
          </a:p>
        </p:txBody>
      </p:sp>
      <p:sp>
        <p:nvSpPr>
          <p:cNvPr id="22" name="TextBox 21">
            <a:extLst>
              <a:ext uri="{FF2B5EF4-FFF2-40B4-BE49-F238E27FC236}">
                <a16:creationId xmlns:a16="http://schemas.microsoft.com/office/drawing/2014/main" id="{C03C5926-ECD9-44B5-B8A4-756B1A9174B5}"/>
              </a:ext>
            </a:extLst>
          </p:cNvPr>
          <p:cNvSpPr txBox="1"/>
          <p:nvPr/>
        </p:nvSpPr>
        <p:spPr>
          <a:xfrm>
            <a:off x="200602" y="1198434"/>
            <a:ext cx="11059933" cy="276999"/>
          </a:xfrm>
          <a:prstGeom prst="rect">
            <a:avLst/>
          </a:prstGeom>
          <a:noFill/>
        </p:spPr>
        <p:txBody>
          <a:bodyPr wrap="square" rtlCol="0">
            <a:spAutoFit/>
          </a:bodyPr>
          <a:lstStyle/>
          <a:p>
            <a:pPr>
              <a:spcBef>
                <a:spcPts val="600"/>
              </a:spcBef>
            </a:pPr>
            <a:r>
              <a:rPr lang="en-US" sz="1200" dirty="0"/>
              <a:t>Diseases in focus: </a:t>
            </a:r>
            <a:r>
              <a:rPr lang="en-US" sz="1200" b="0" dirty="0"/>
              <a:t>Diabetes, Hypertension, Cardiovascular Disease, Arthritis, Asthma and Cancer</a:t>
            </a:r>
          </a:p>
        </p:txBody>
      </p:sp>
      <p:pic>
        <p:nvPicPr>
          <p:cNvPr id="24" name="Picture 23">
            <a:extLst>
              <a:ext uri="{FF2B5EF4-FFF2-40B4-BE49-F238E27FC236}">
                <a16:creationId xmlns:a16="http://schemas.microsoft.com/office/drawing/2014/main" id="{14417703-EE11-40D6-897A-D6CDB9270105}"/>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180" t="10515" r="14604" b="6230"/>
          <a:stretch/>
        </p:blipFill>
        <p:spPr>
          <a:xfrm>
            <a:off x="429669" y="3353726"/>
            <a:ext cx="2773304" cy="2270023"/>
          </a:xfrm>
          <a:prstGeom prst="rect">
            <a:avLst/>
          </a:prstGeom>
          <a:effectLst>
            <a:outerShdw blurRad="50800" dist="38100" dir="2700000" algn="tl" rotWithShape="0">
              <a:prstClr val="black">
                <a:alpha val="40000"/>
              </a:prstClr>
            </a:outerShdw>
          </a:effectLst>
        </p:spPr>
      </p:pic>
      <p:sp>
        <p:nvSpPr>
          <p:cNvPr id="27" name="TextBox 26">
            <a:extLst>
              <a:ext uri="{FF2B5EF4-FFF2-40B4-BE49-F238E27FC236}">
                <a16:creationId xmlns:a16="http://schemas.microsoft.com/office/drawing/2014/main" id="{2A59311F-6BB9-4F24-B321-BB7AE827B6E7}"/>
              </a:ext>
            </a:extLst>
          </p:cNvPr>
          <p:cNvSpPr txBox="1"/>
          <p:nvPr/>
        </p:nvSpPr>
        <p:spPr>
          <a:xfrm>
            <a:off x="429669" y="5626137"/>
            <a:ext cx="2657678" cy="276999"/>
          </a:xfrm>
          <a:prstGeom prst="rect">
            <a:avLst/>
          </a:prstGeom>
          <a:noFill/>
        </p:spPr>
        <p:txBody>
          <a:bodyPr wrap="square" rtlCol="0">
            <a:spAutoFit/>
          </a:bodyPr>
          <a:lstStyle/>
          <a:p>
            <a:pPr algn="ctr">
              <a:spcBef>
                <a:spcPts val="600"/>
              </a:spcBef>
              <a:defRPr/>
            </a:pPr>
            <a:r>
              <a:rPr lang="en-US" sz="1200" b="0" dirty="0"/>
              <a:t>District level maps</a:t>
            </a:r>
          </a:p>
        </p:txBody>
      </p:sp>
      <p:pic>
        <p:nvPicPr>
          <p:cNvPr id="28" name="Picture 27">
            <a:extLst>
              <a:ext uri="{FF2B5EF4-FFF2-40B4-BE49-F238E27FC236}">
                <a16:creationId xmlns:a16="http://schemas.microsoft.com/office/drawing/2014/main" id="{6B4DDD60-3977-43EB-96E9-CB54B329ED4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9705" t="9938" r="19995" b="31"/>
          <a:stretch/>
        </p:blipFill>
        <p:spPr>
          <a:xfrm>
            <a:off x="4016346" y="3318418"/>
            <a:ext cx="2452824" cy="2289994"/>
          </a:xfrm>
          <a:prstGeom prst="rect">
            <a:avLst/>
          </a:prstGeom>
          <a:effectLst>
            <a:outerShdw blurRad="50800" dist="38100" dir="2700000" algn="tl" rotWithShape="0">
              <a:prstClr val="black">
                <a:alpha val="40000"/>
              </a:prstClr>
            </a:outerShdw>
          </a:effectLst>
        </p:spPr>
      </p:pic>
      <p:sp>
        <p:nvSpPr>
          <p:cNvPr id="29" name="TextBox 28">
            <a:extLst>
              <a:ext uri="{FF2B5EF4-FFF2-40B4-BE49-F238E27FC236}">
                <a16:creationId xmlns:a16="http://schemas.microsoft.com/office/drawing/2014/main" id="{154BABE8-5E41-4628-A917-F7B79C06CA15}"/>
              </a:ext>
            </a:extLst>
          </p:cNvPr>
          <p:cNvSpPr txBox="1"/>
          <p:nvPr/>
        </p:nvSpPr>
        <p:spPr>
          <a:xfrm>
            <a:off x="4016345" y="5626137"/>
            <a:ext cx="2452824" cy="276999"/>
          </a:xfrm>
          <a:prstGeom prst="rect">
            <a:avLst/>
          </a:prstGeom>
          <a:noFill/>
        </p:spPr>
        <p:txBody>
          <a:bodyPr wrap="square" rtlCol="0">
            <a:spAutoFit/>
          </a:bodyPr>
          <a:lstStyle/>
          <a:p>
            <a:pPr algn="ctr">
              <a:spcBef>
                <a:spcPts val="600"/>
              </a:spcBef>
              <a:defRPr/>
            </a:pPr>
            <a:r>
              <a:rPr lang="en-US" sz="1200" b="0" dirty="0"/>
              <a:t>Mandal level maps</a:t>
            </a:r>
          </a:p>
        </p:txBody>
      </p:sp>
      <p:sp>
        <p:nvSpPr>
          <p:cNvPr id="25" name="TextBox 24">
            <a:extLst>
              <a:ext uri="{FF2B5EF4-FFF2-40B4-BE49-F238E27FC236}">
                <a16:creationId xmlns:a16="http://schemas.microsoft.com/office/drawing/2014/main" id="{CEC57394-0D2D-4E73-B89B-ADBBB2EB24AA}"/>
              </a:ext>
            </a:extLst>
          </p:cNvPr>
          <p:cNvSpPr txBox="1"/>
          <p:nvPr/>
        </p:nvSpPr>
        <p:spPr>
          <a:xfrm>
            <a:off x="301756" y="2957982"/>
            <a:ext cx="11059933" cy="276999"/>
          </a:xfrm>
          <a:prstGeom prst="rect">
            <a:avLst/>
          </a:prstGeom>
          <a:solidFill>
            <a:schemeClr val="accent4">
              <a:lumMod val="20000"/>
              <a:lumOff val="80000"/>
            </a:schemeClr>
          </a:solidFill>
        </p:spPr>
        <p:txBody>
          <a:bodyPr wrap="square" rtlCol="0">
            <a:spAutoFit/>
          </a:bodyPr>
          <a:lstStyle/>
          <a:p>
            <a:pPr>
              <a:spcBef>
                <a:spcPts val="600"/>
              </a:spcBef>
            </a:pPr>
            <a:r>
              <a:rPr lang="en-US" sz="1200" dirty="0"/>
              <a:t>Reported at district, Mandal, village/ municipality levels</a:t>
            </a:r>
          </a:p>
        </p:txBody>
      </p:sp>
      <p:sp>
        <p:nvSpPr>
          <p:cNvPr id="26" name="TextBox 25">
            <a:extLst>
              <a:ext uri="{FF2B5EF4-FFF2-40B4-BE49-F238E27FC236}">
                <a16:creationId xmlns:a16="http://schemas.microsoft.com/office/drawing/2014/main" id="{293FEDED-E4EB-45BD-8F12-F1EA7EBAAF4D}"/>
              </a:ext>
            </a:extLst>
          </p:cNvPr>
          <p:cNvSpPr txBox="1"/>
          <p:nvPr/>
        </p:nvSpPr>
        <p:spPr>
          <a:xfrm>
            <a:off x="388104" y="5883255"/>
            <a:ext cx="2788106" cy="461665"/>
          </a:xfrm>
          <a:prstGeom prst="rect">
            <a:avLst/>
          </a:prstGeom>
          <a:noFill/>
        </p:spPr>
        <p:txBody>
          <a:bodyPr wrap="square" rtlCol="0">
            <a:spAutoFit/>
          </a:bodyPr>
          <a:lstStyle/>
          <a:p>
            <a:pPr algn="ctr">
              <a:spcBef>
                <a:spcPts val="600"/>
              </a:spcBef>
              <a:defRPr/>
            </a:pPr>
            <a:r>
              <a:rPr lang="en-US" sz="1200" b="0" dirty="0"/>
              <a:t>Incidence are across the districts is computed</a:t>
            </a:r>
          </a:p>
        </p:txBody>
      </p:sp>
      <p:sp>
        <p:nvSpPr>
          <p:cNvPr id="33" name="TextBox 32">
            <a:extLst>
              <a:ext uri="{FF2B5EF4-FFF2-40B4-BE49-F238E27FC236}">
                <a16:creationId xmlns:a16="http://schemas.microsoft.com/office/drawing/2014/main" id="{72FE8DE9-479C-42C1-B320-0A301D0E8DBA}"/>
              </a:ext>
            </a:extLst>
          </p:cNvPr>
          <p:cNvSpPr txBox="1"/>
          <p:nvPr/>
        </p:nvSpPr>
        <p:spPr>
          <a:xfrm>
            <a:off x="8100913" y="5626137"/>
            <a:ext cx="2657678" cy="276999"/>
          </a:xfrm>
          <a:prstGeom prst="rect">
            <a:avLst/>
          </a:prstGeom>
          <a:noFill/>
        </p:spPr>
        <p:txBody>
          <a:bodyPr wrap="square" rtlCol="0">
            <a:spAutoFit/>
          </a:bodyPr>
          <a:lstStyle/>
          <a:p>
            <a:pPr algn="ctr">
              <a:spcBef>
                <a:spcPts val="600"/>
              </a:spcBef>
              <a:defRPr/>
            </a:pPr>
            <a:r>
              <a:rPr lang="en-US" sz="1200" b="0" dirty="0"/>
              <a:t>High Risk Villages/Wards</a:t>
            </a:r>
          </a:p>
        </p:txBody>
      </p:sp>
      <p:pic>
        <p:nvPicPr>
          <p:cNvPr id="10" name="Picture 9">
            <a:extLst>
              <a:ext uri="{FF2B5EF4-FFF2-40B4-BE49-F238E27FC236}">
                <a16:creationId xmlns:a16="http://schemas.microsoft.com/office/drawing/2014/main" id="{87F5D792-6873-419D-941C-1CC39CE9F302}"/>
              </a:ext>
            </a:extLst>
          </p:cNvPr>
          <p:cNvPicPr>
            <a:picLocks noChangeAspect="1"/>
          </p:cNvPicPr>
          <p:nvPr/>
        </p:nvPicPr>
        <p:blipFill rotWithShape="1">
          <a:blip r:embed="rId5"/>
          <a:srcRect l="7987"/>
          <a:stretch/>
        </p:blipFill>
        <p:spPr>
          <a:xfrm>
            <a:off x="7282542" y="3318418"/>
            <a:ext cx="4299856" cy="2326172"/>
          </a:xfrm>
          <a:prstGeom prst="rect">
            <a:avLst/>
          </a:prstGeom>
        </p:spPr>
      </p:pic>
      <p:sp>
        <p:nvSpPr>
          <p:cNvPr id="34" name="TextBox 33">
            <a:extLst>
              <a:ext uri="{FF2B5EF4-FFF2-40B4-BE49-F238E27FC236}">
                <a16:creationId xmlns:a16="http://schemas.microsoft.com/office/drawing/2014/main" id="{FFD7228A-A901-4033-BEE3-1D3C5E32E37A}"/>
              </a:ext>
            </a:extLst>
          </p:cNvPr>
          <p:cNvSpPr txBox="1"/>
          <p:nvPr/>
        </p:nvSpPr>
        <p:spPr>
          <a:xfrm>
            <a:off x="3362909" y="5883256"/>
            <a:ext cx="3922132" cy="461665"/>
          </a:xfrm>
          <a:prstGeom prst="rect">
            <a:avLst/>
          </a:prstGeom>
          <a:noFill/>
        </p:spPr>
        <p:txBody>
          <a:bodyPr wrap="square" rtlCol="0">
            <a:spAutoFit/>
          </a:bodyPr>
          <a:lstStyle/>
          <a:p>
            <a:pPr algn="ctr">
              <a:spcBef>
                <a:spcPts val="600"/>
              </a:spcBef>
              <a:defRPr/>
            </a:pPr>
            <a:r>
              <a:rPr lang="en-US" sz="1200" b="0" dirty="0"/>
              <a:t>Top 25 mandals across the state with highest prevalence are considered for Mandal level intervention</a:t>
            </a:r>
          </a:p>
        </p:txBody>
      </p:sp>
      <p:sp>
        <p:nvSpPr>
          <p:cNvPr id="35" name="TextBox 34">
            <a:extLst>
              <a:ext uri="{FF2B5EF4-FFF2-40B4-BE49-F238E27FC236}">
                <a16:creationId xmlns:a16="http://schemas.microsoft.com/office/drawing/2014/main" id="{77E7E614-FA47-4ACA-943B-B11A95575D1F}"/>
              </a:ext>
            </a:extLst>
          </p:cNvPr>
          <p:cNvSpPr txBox="1"/>
          <p:nvPr/>
        </p:nvSpPr>
        <p:spPr>
          <a:xfrm>
            <a:off x="7282542" y="5883256"/>
            <a:ext cx="4299856" cy="461665"/>
          </a:xfrm>
          <a:prstGeom prst="rect">
            <a:avLst/>
          </a:prstGeom>
          <a:noFill/>
        </p:spPr>
        <p:txBody>
          <a:bodyPr wrap="square" rtlCol="0">
            <a:spAutoFit/>
          </a:bodyPr>
          <a:lstStyle/>
          <a:p>
            <a:pPr algn="ctr">
              <a:spcBef>
                <a:spcPts val="600"/>
              </a:spcBef>
              <a:defRPr/>
            </a:pPr>
            <a:r>
              <a:rPr lang="en-US" sz="1200" b="0" dirty="0"/>
              <a:t>Top 50 villages with highest risk of disease prevalence across the state are considered for Village level intervention</a:t>
            </a:r>
          </a:p>
        </p:txBody>
      </p:sp>
    </p:spTree>
    <p:extLst>
      <p:ext uri="{BB962C8B-B14F-4D97-AF65-F5344CB8AC3E}">
        <p14:creationId xmlns:p14="http://schemas.microsoft.com/office/powerpoint/2010/main" val="201667356"/>
      </p:ext>
    </p:extLst>
  </p:cSld>
  <p:clrMapOvr>
    <a:masterClrMapping/>
  </p:clrMapOvr>
  <p:transition>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BA0122A-245C-41D5-B94E-365B33AB658E}"/>
              </a:ext>
            </a:extLst>
          </p:cNvPr>
          <p:cNvPicPr>
            <a:picLocks noChangeAspect="1"/>
          </p:cNvPicPr>
          <p:nvPr/>
        </p:nvPicPr>
        <p:blipFill rotWithShape="1">
          <a:blip r:embed="rId2"/>
          <a:srcRect l="20187" t="1099" r="19936" b="4315"/>
          <a:stretch/>
        </p:blipFill>
        <p:spPr>
          <a:xfrm>
            <a:off x="4846116" y="1588656"/>
            <a:ext cx="4207486" cy="3763404"/>
          </a:xfrm>
          <a:prstGeom prst="rect">
            <a:avLst/>
          </a:prstGeom>
        </p:spPr>
      </p:pic>
      <p:sp>
        <p:nvSpPr>
          <p:cNvPr id="2" name="Title 1">
            <a:extLst>
              <a:ext uri="{FF2B5EF4-FFF2-40B4-BE49-F238E27FC236}">
                <a16:creationId xmlns:a16="http://schemas.microsoft.com/office/drawing/2014/main" id="{10376153-EAC7-40EE-93F7-C33693732A16}"/>
              </a:ext>
            </a:extLst>
          </p:cNvPr>
          <p:cNvSpPr>
            <a:spLocks noGrp="1"/>
          </p:cNvSpPr>
          <p:nvPr>
            <p:ph type="title"/>
          </p:nvPr>
        </p:nvSpPr>
        <p:spPr/>
        <p:txBody>
          <a:bodyPr>
            <a:normAutofit fontScale="90000"/>
          </a:bodyPr>
          <a:lstStyle/>
          <a:p>
            <a:r>
              <a:rPr lang="en-US" dirty="0"/>
              <a:t>Disease Management – Non Communicable Diseases (Diabetes: State Profile)</a:t>
            </a:r>
          </a:p>
        </p:txBody>
      </p:sp>
      <p:sp>
        <p:nvSpPr>
          <p:cNvPr id="4" name="Slide Number Placeholder 3">
            <a:extLst>
              <a:ext uri="{FF2B5EF4-FFF2-40B4-BE49-F238E27FC236}">
                <a16:creationId xmlns:a16="http://schemas.microsoft.com/office/drawing/2014/main" id="{655ABC60-24DC-40A9-B912-28D4C212BA39}"/>
              </a:ext>
            </a:extLst>
          </p:cNvPr>
          <p:cNvSpPr>
            <a:spLocks noGrp="1"/>
          </p:cNvSpPr>
          <p:nvPr>
            <p:ph type="sldNum" sz="quarter" idx="11"/>
          </p:nvPr>
        </p:nvSpPr>
        <p:spPr>
          <a:xfrm>
            <a:off x="11582398" y="6253792"/>
            <a:ext cx="500529"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F497-5311-4FE6-8037-E08A3EC20500}" type="slidenum">
              <a:rPr kumimoji="0" lang="en-US" sz="1200" b="1" i="0" u="none" strike="noStrike" kern="1200" cap="none" spc="0" normalizeH="0" baseline="0" noProof="0" smtClean="0">
                <a:ln>
                  <a:noFill/>
                </a:ln>
                <a:solidFill>
                  <a:srgbClr val="393D41">
                    <a:tint val="75000"/>
                  </a:srgb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sz="1200" b="1" i="0" u="none" strike="noStrike" kern="1200" cap="none" spc="0" normalizeH="0" baseline="0" noProof="0">
              <a:ln>
                <a:noFill/>
              </a:ln>
              <a:solidFill>
                <a:srgbClr val="393D41">
                  <a:tint val="75000"/>
                </a:srgbClr>
              </a:solidFill>
              <a:effectLst/>
              <a:uLnTx/>
              <a:uFillTx/>
              <a:latin typeface="Arial" pitchFamily="34" charset="0"/>
              <a:ea typeface="ＭＳ Ｐゴシック" pitchFamily="34" charset="-128"/>
              <a:cs typeface="+mn-cs"/>
            </a:endParaRPr>
          </a:p>
        </p:txBody>
      </p:sp>
      <p:sp>
        <p:nvSpPr>
          <p:cNvPr id="13" name="Rectangle 12">
            <a:extLst>
              <a:ext uri="{FF2B5EF4-FFF2-40B4-BE49-F238E27FC236}">
                <a16:creationId xmlns:a16="http://schemas.microsoft.com/office/drawing/2014/main" id="{CA26CD79-502F-4EC9-9216-7C0B4BF6F942}"/>
              </a:ext>
            </a:extLst>
          </p:cNvPr>
          <p:cNvSpPr/>
          <p:nvPr/>
        </p:nvSpPr>
        <p:spPr>
          <a:xfrm>
            <a:off x="122528" y="1113118"/>
            <a:ext cx="4465810" cy="45992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Diabetes Profile Episodic (District Wise)*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rPr>
              <a:t>Source: NTR VP</a:t>
            </a: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88D6A69-C470-4679-992F-EFF4888B08D1}"/>
              </a:ext>
            </a:extLst>
          </p:cNvPr>
          <p:cNvSpPr/>
          <p:nvPr/>
        </p:nvSpPr>
        <p:spPr>
          <a:xfrm>
            <a:off x="4826935" y="1109025"/>
            <a:ext cx="4660020" cy="46392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dirty="0">
                <a:ln>
                  <a:noFill/>
                </a:ln>
                <a:solidFill>
                  <a:srgbClr val="FFFFFF"/>
                </a:solidFill>
                <a:effectLst/>
                <a:uLnTx/>
                <a:uFillTx/>
                <a:latin typeface="Arial"/>
                <a:ea typeface="+mn-ea"/>
                <a:cs typeface="+mn-cs"/>
              </a:rPr>
              <a:t>Diabetes Profile Longitudinal (District Wise)*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rPr>
              <a:t>Source: CSC, </a:t>
            </a:r>
            <a:r>
              <a:rPr kumimoji="0" lang="en-US" sz="1100" b="1" i="0" u="none" strike="noStrike" kern="1200" cap="none" spc="0" normalizeH="0" baseline="0" noProof="0" dirty="0" err="1">
                <a:ln>
                  <a:noFill/>
                </a:ln>
                <a:solidFill>
                  <a:srgbClr val="FFFFFF"/>
                </a:solidFill>
                <a:effectLst/>
                <a:uLnTx/>
                <a:uFillTx/>
                <a:latin typeface="Arial"/>
                <a:ea typeface="+mn-ea"/>
                <a:cs typeface="+mn-cs"/>
              </a:rPr>
              <a:t>eUPHC</a:t>
            </a:r>
            <a:r>
              <a:rPr kumimoji="0" lang="en-US" sz="1100" b="1" i="0" u="none" strike="noStrike" kern="1200" cap="none" spc="0" normalizeH="0" baseline="0" noProof="0" dirty="0">
                <a:ln>
                  <a:noFill/>
                </a:ln>
                <a:solidFill>
                  <a:srgbClr val="FFFFFF"/>
                </a:solidFill>
                <a:effectLst/>
                <a:uLnTx/>
                <a:uFillTx/>
                <a:latin typeface="Arial"/>
                <a:ea typeface="+mn-ea"/>
                <a:cs typeface="+mn-cs"/>
              </a:rPr>
              <a:t>, MMHC</a:t>
            </a:r>
          </a:p>
        </p:txBody>
      </p:sp>
      <p:sp>
        <p:nvSpPr>
          <p:cNvPr id="14" name="TextBox 13">
            <a:extLst>
              <a:ext uri="{FF2B5EF4-FFF2-40B4-BE49-F238E27FC236}">
                <a16:creationId xmlns:a16="http://schemas.microsoft.com/office/drawing/2014/main" id="{B64638A2-1A0D-4602-8597-127C31DFDCB7}"/>
              </a:ext>
            </a:extLst>
          </p:cNvPr>
          <p:cNvSpPr txBox="1"/>
          <p:nvPr/>
        </p:nvSpPr>
        <p:spPr>
          <a:xfrm>
            <a:off x="8336604" y="6365001"/>
            <a:ext cx="2998493" cy="415498"/>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393D41"/>
                </a:solidFill>
                <a:effectLst/>
                <a:uLnTx/>
                <a:uFillTx/>
                <a:latin typeface="Arial" pitchFamily="34" charset="0"/>
                <a:ea typeface="ＭＳ Ｐゴシック" pitchFamily="34" charset="-128"/>
                <a:cs typeface="+mn-cs"/>
              </a:rPr>
              <a:t>*Number of cases per 100 beneficiaries who utilized respective programs is taken</a:t>
            </a:r>
          </a:p>
        </p:txBody>
      </p:sp>
      <p:sp>
        <p:nvSpPr>
          <p:cNvPr id="26" name="TextBox 25">
            <a:extLst>
              <a:ext uri="{FF2B5EF4-FFF2-40B4-BE49-F238E27FC236}">
                <a16:creationId xmlns:a16="http://schemas.microsoft.com/office/drawing/2014/main" id="{89BF22B7-3EE0-42B0-B519-F437A59A806F}"/>
              </a:ext>
            </a:extLst>
          </p:cNvPr>
          <p:cNvSpPr txBox="1"/>
          <p:nvPr/>
        </p:nvSpPr>
        <p:spPr>
          <a:xfrm>
            <a:off x="8913145" y="2447571"/>
            <a:ext cx="3265341" cy="1892826"/>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lang="en-US" sz="1400" dirty="0">
                <a:latin typeface="Arial" pitchFamily="34" charset="0"/>
                <a:ea typeface="ＭＳ Ｐゴシック" pitchFamily="34" charset="-128"/>
              </a:rPr>
              <a:t>Guntur </a:t>
            </a:r>
            <a:r>
              <a:rPr kumimoji="0" lang="en-US" sz="1400" b="0" i="0" u="none" strike="noStrike" kern="1200" cap="none" spc="0" normalizeH="0" baseline="0" noProof="0" dirty="0">
                <a:ln>
                  <a:noFill/>
                </a:ln>
                <a:effectLst/>
                <a:uLnTx/>
                <a:uFillTx/>
                <a:latin typeface="Arial" pitchFamily="34" charset="0"/>
                <a:ea typeface="ＭＳ Ｐゴシック" pitchFamily="34" charset="-128"/>
                <a:cs typeface="+mn-cs"/>
              </a:rPr>
              <a:t>has the highest number of episodic cases followed by Prakasam and Visakhapatnam</a:t>
            </a:r>
          </a:p>
          <a:p>
            <a:pPr marL="285750" indent="-285750" fontAlgn="base">
              <a:spcBef>
                <a:spcPts val="600"/>
              </a:spcBef>
              <a:spcAft>
                <a:spcPct val="0"/>
              </a:spcAft>
              <a:buFont typeface="Arial" panose="020B0604020202020204" pitchFamily="34" charset="0"/>
              <a:buChar char="•"/>
              <a:defRPr/>
            </a:pPr>
            <a:r>
              <a:rPr lang="en-US" sz="1400" dirty="0">
                <a:latin typeface="Arial" pitchFamily="34" charset="0"/>
                <a:ea typeface="ＭＳ Ｐゴシック" pitchFamily="34" charset="-128"/>
              </a:rPr>
              <a:t>West Godavari has registered the highest number of longitudinal diabetic cases with more than 21 cases per 100 beneficiaries, followed by Prakasam and Krishna</a:t>
            </a:r>
          </a:p>
        </p:txBody>
      </p:sp>
      <p:pic>
        <p:nvPicPr>
          <p:cNvPr id="5" name="Picture 4">
            <a:extLst>
              <a:ext uri="{FF2B5EF4-FFF2-40B4-BE49-F238E27FC236}">
                <a16:creationId xmlns:a16="http://schemas.microsoft.com/office/drawing/2014/main" id="{5FD1134D-7E82-4FDD-B3DE-CEBCA7A6BAC1}"/>
              </a:ext>
            </a:extLst>
          </p:cNvPr>
          <p:cNvPicPr>
            <a:picLocks noChangeAspect="1"/>
          </p:cNvPicPr>
          <p:nvPr/>
        </p:nvPicPr>
        <p:blipFill rotWithShape="1">
          <a:blip r:embed="rId3"/>
          <a:srcRect l="19523" t="2704" r="19554" b="5512"/>
          <a:stretch/>
        </p:blipFill>
        <p:spPr>
          <a:xfrm>
            <a:off x="144693" y="1584248"/>
            <a:ext cx="4411746" cy="3763404"/>
          </a:xfrm>
          <a:prstGeom prst="rect">
            <a:avLst/>
          </a:prstGeom>
        </p:spPr>
      </p:pic>
    </p:spTree>
    <p:extLst>
      <p:ext uri="{BB962C8B-B14F-4D97-AF65-F5344CB8AC3E}">
        <p14:creationId xmlns:p14="http://schemas.microsoft.com/office/powerpoint/2010/main" val="32176098"/>
      </p:ext>
    </p:extLst>
  </p:cSld>
  <p:clrMapOvr>
    <a:masterClrMapping/>
  </p:clrMapOvr>
  <p:transition>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D24ECF4-4C87-40C5-B729-E5008B5C7BF7}"/>
              </a:ext>
            </a:extLst>
          </p:cNvPr>
          <p:cNvPicPr>
            <a:picLocks noChangeAspect="1"/>
          </p:cNvPicPr>
          <p:nvPr/>
        </p:nvPicPr>
        <p:blipFill rotWithShape="1">
          <a:blip r:embed="rId2"/>
          <a:srcRect l="20187" t="4304" r="20101" b="5209"/>
          <a:stretch/>
        </p:blipFill>
        <p:spPr>
          <a:xfrm>
            <a:off x="4681019" y="1610369"/>
            <a:ext cx="4641243" cy="3982357"/>
          </a:xfrm>
          <a:prstGeom prst="rect">
            <a:avLst/>
          </a:prstGeom>
        </p:spPr>
      </p:pic>
      <p:pic>
        <p:nvPicPr>
          <p:cNvPr id="7" name="Picture 6">
            <a:extLst>
              <a:ext uri="{FF2B5EF4-FFF2-40B4-BE49-F238E27FC236}">
                <a16:creationId xmlns:a16="http://schemas.microsoft.com/office/drawing/2014/main" id="{E6C84C52-8A78-4D43-8BFC-4A9E0166EF57}"/>
              </a:ext>
            </a:extLst>
          </p:cNvPr>
          <p:cNvPicPr>
            <a:picLocks noChangeAspect="1"/>
          </p:cNvPicPr>
          <p:nvPr/>
        </p:nvPicPr>
        <p:blipFill rotWithShape="1">
          <a:blip r:embed="rId3"/>
          <a:srcRect l="20186" t="4304" r="20100" b="4882"/>
          <a:stretch/>
        </p:blipFill>
        <p:spPr>
          <a:xfrm>
            <a:off x="111895" y="1610369"/>
            <a:ext cx="4465810" cy="3845682"/>
          </a:xfrm>
          <a:prstGeom prst="rect">
            <a:avLst/>
          </a:prstGeom>
        </p:spPr>
      </p:pic>
      <p:sp>
        <p:nvSpPr>
          <p:cNvPr id="2" name="Title 1">
            <a:extLst>
              <a:ext uri="{FF2B5EF4-FFF2-40B4-BE49-F238E27FC236}">
                <a16:creationId xmlns:a16="http://schemas.microsoft.com/office/drawing/2014/main" id="{10376153-EAC7-40EE-93F7-C33693732A16}"/>
              </a:ext>
            </a:extLst>
          </p:cNvPr>
          <p:cNvSpPr>
            <a:spLocks noGrp="1"/>
          </p:cNvSpPr>
          <p:nvPr>
            <p:ph type="title"/>
          </p:nvPr>
        </p:nvSpPr>
        <p:spPr/>
        <p:txBody>
          <a:bodyPr>
            <a:normAutofit fontScale="90000"/>
          </a:bodyPr>
          <a:lstStyle/>
          <a:p>
            <a:r>
              <a:rPr lang="en-US" dirty="0"/>
              <a:t>Disease Management – Non Communicable Diseases (Hypertension: State Profile)</a:t>
            </a:r>
          </a:p>
        </p:txBody>
      </p:sp>
      <p:sp>
        <p:nvSpPr>
          <p:cNvPr id="3" name="Footer Placeholder 2">
            <a:extLst>
              <a:ext uri="{FF2B5EF4-FFF2-40B4-BE49-F238E27FC236}">
                <a16:creationId xmlns:a16="http://schemas.microsoft.com/office/drawing/2014/main" id="{60D13C62-31CE-4951-ABF6-BA5BE9AE65DA}"/>
              </a:ext>
            </a:extLst>
          </p:cNvPr>
          <p:cNvSpPr>
            <a:spLocks noGrp="1"/>
          </p:cNvSpPr>
          <p:nvPr>
            <p:ph type="ftr" sz="quarter" idx="10"/>
          </p:nvPr>
        </p:nvSpPr>
        <p:spPr>
          <a:xfrm>
            <a:off x="0" y="6579510"/>
            <a:ext cx="12192000" cy="278491"/>
          </a:xfrm>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500" cap="none" spc="0" normalizeH="0" baseline="0" noProof="0" dirty="0">
                <a:ln>
                  <a:noFill/>
                </a:ln>
                <a:solidFill>
                  <a:srgbClr val="393D41">
                    <a:lumMod val="20000"/>
                    <a:lumOff val="80000"/>
                  </a:srgbClr>
                </a:solidFill>
                <a:effectLst/>
                <a:uLnTx/>
                <a:uFillTx/>
                <a:latin typeface="Arial"/>
                <a:ea typeface="ＭＳ Ｐゴシック" pitchFamily="34" charset="-128"/>
                <a:cs typeface="Times New Roman" pitchFamily="18" charset="0"/>
              </a:rPr>
              <a:t>BRNDEXP 3.0  ©  Cerner Corporation.  All rights reserved.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600" b="0" i="0" u="none" strike="noStrike" kern="500" cap="none" spc="0" normalizeH="0" baseline="0" noProof="0" dirty="0">
                <a:ln>
                  <a:noFill/>
                </a:ln>
                <a:solidFill>
                  <a:srgbClr val="393D41">
                    <a:lumMod val="20000"/>
                    <a:lumOff val="80000"/>
                  </a:srgbClr>
                </a:solidFill>
                <a:effectLst/>
                <a:uLnTx/>
                <a:uFillTx/>
                <a:latin typeface="Arial"/>
                <a:ea typeface="ＭＳ Ｐゴシック" pitchFamily="34" charset="-128"/>
                <a:cs typeface="Times New Roman" pitchFamily="18" charset="0"/>
              </a:rPr>
              <a:t>This document contains Cerner confidential and/or proprietary information belonging to Cerner Corporation and/or its related affiliates which may not be reproduced or transmitted in any form or by any means without the express written consent of Cerner.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600" b="0" i="0" u="none" strike="noStrike" kern="500" cap="none" spc="0" normalizeH="0" baseline="0" noProof="0" dirty="0">
              <a:ln>
                <a:noFill/>
              </a:ln>
              <a:solidFill>
                <a:srgbClr val="393D41">
                  <a:lumMod val="20000"/>
                  <a:lumOff val="80000"/>
                </a:srgbClr>
              </a:solidFill>
              <a:effectLst/>
              <a:uLnTx/>
              <a:uFillTx/>
              <a:latin typeface="Arial"/>
              <a:ea typeface="ＭＳ Ｐゴシック" pitchFamily="34" charset="-128"/>
              <a:cs typeface="Times New Roman" pitchFamily="18" charset="0"/>
            </a:endParaRPr>
          </a:p>
        </p:txBody>
      </p:sp>
      <p:sp>
        <p:nvSpPr>
          <p:cNvPr id="4" name="Slide Number Placeholder 3">
            <a:extLst>
              <a:ext uri="{FF2B5EF4-FFF2-40B4-BE49-F238E27FC236}">
                <a16:creationId xmlns:a16="http://schemas.microsoft.com/office/drawing/2014/main" id="{655ABC60-24DC-40A9-B912-28D4C212BA39}"/>
              </a:ext>
            </a:extLst>
          </p:cNvPr>
          <p:cNvSpPr>
            <a:spLocks noGrp="1"/>
          </p:cNvSpPr>
          <p:nvPr>
            <p:ph type="sldNum" sz="quarter" idx="11"/>
          </p:nvPr>
        </p:nvSpPr>
        <p:spPr>
          <a:xfrm>
            <a:off x="11582398" y="6253792"/>
            <a:ext cx="500529" cy="365125"/>
          </a:xfrm>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1F8F497-5311-4FE6-8037-E08A3EC20500}" type="slidenum">
              <a:rPr kumimoji="0" lang="en-US" sz="1200" b="1" i="0" u="none" strike="noStrike" kern="1200" cap="none" spc="0" normalizeH="0" baseline="0" noProof="0" smtClean="0">
                <a:ln>
                  <a:noFill/>
                </a:ln>
                <a:solidFill>
                  <a:srgbClr val="393D41">
                    <a:tint val="75000"/>
                  </a:srgbClr>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sz="1200" b="1" i="0" u="none" strike="noStrike" kern="1200" cap="none" spc="0" normalizeH="0" baseline="0" noProof="0">
              <a:ln>
                <a:noFill/>
              </a:ln>
              <a:solidFill>
                <a:srgbClr val="393D41">
                  <a:tint val="75000"/>
                </a:srgbClr>
              </a:solidFill>
              <a:effectLst/>
              <a:uLnTx/>
              <a:uFillTx/>
              <a:latin typeface="Arial" pitchFamily="34" charset="0"/>
              <a:ea typeface="ＭＳ Ｐゴシック" pitchFamily="34" charset="-128"/>
              <a:cs typeface="+mn-cs"/>
            </a:endParaRPr>
          </a:p>
        </p:txBody>
      </p:sp>
      <p:sp>
        <p:nvSpPr>
          <p:cNvPr id="13" name="Rectangle 12">
            <a:extLst>
              <a:ext uri="{FF2B5EF4-FFF2-40B4-BE49-F238E27FC236}">
                <a16:creationId xmlns:a16="http://schemas.microsoft.com/office/drawing/2014/main" id="{CA26CD79-502F-4EC9-9216-7C0B4BF6F942}"/>
              </a:ext>
            </a:extLst>
          </p:cNvPr>
          <p:cNvSpPr/>
          <p:nvPr/>
        </p:nvSpPr>
        <p:spPr>
          <a:xfrm>
            <a:off x="122528" y="1113118"/>
            <a:ext cx="4465810" cy="4570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en-US" sz="1400" b="1" dirty="0">
                <a:solidFill>
                  <a:srgbClr val="FFFFFF"/>
                </a:solidFill>
                <a:latin typeface="Arial"/>
              </a:rPr>
              <a:t>Hypertension</a:t>
            </a:r>
            <a:r>
              <a:rPr kumimoji="0" lang="en-US" sz="1400" b="1" i="0" u="none" strike="noStrike" kern="1200" cap="none" spc="0" normalizeH="0" baseline="0" noProof="0" dirty="0">
                <a:ln>
                  <a:noFill/>
                </a:ln>
                <a:solidFill>
                  <a:srgbClr val="FFFFFF"/>
                </a:solidFill>
                <a:effectLst/>
                <a:uLnTx/>
                <a:uFillTx/>
                <a:latin typeface="Arial"/>
                <a:ea typeface="+mn-ea"/>
                <a:cs typeface="+mn-cs"/>
              </a:rPr>
              <a:t> </a:t>
            </a:r>
            <a:r>
              <a:rPr lang="en-US" sz="1400" b="1" dirty="0">
                <a:solidFill>
                  <a:srgbClr val="FFFFFF"/>
                </a:solidFill>
              </a:rPr>
              <a:t>Profile Longitudinal (</a:t>
            </a:r>
            <a:r>
              <a:rPr kumimoji="0" lang="en-US" sz="1400" b="1" i="0" u="none" strike="noStrike" kern="1200" cap="none" spc="0" normalizeH="0" baseline="0" noProof="0" dirty="0">
                <a:ln>
                  <a:noFill/>
                </a:ln>
                <a:solidFill>
                  <a:srgbClr val="FFFFFF"/>
                </a:solidFill>
                <a:effectLst/>
                <a:uLnTx/>
                <a:uFillTx/>
                <a:latin typeface="Arial"/>
                <a:ea typeface="+mn-ea"/>
                <a:cs typeface="+mn-cs"/>
              </a:rPr>
              <a:t>Rural)*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100" b="1" i="0" u="none" strike="noStrike" kern="1200" cap="none" spc="0" normalizeH="0" baseline="0" noProof="0" dirty="0">
                <a:ln>
                  <a:noFill/>
                </a:ln>
                <a:solidFill>
                  <a:srgbClr val="FFFFFF"/>
                </a:solidFill>
                <a:effectLst/>
                <a:uLnTx/>
                <a:uFillTx/>
                <a:latin typeface="Arial"/>
                <a:ea typeface="+mn-ea"/>
                <a:cs typeface="+mn-cs"/>
              </a:rPr>
              <a:t>Source: CSC, MMHC</a:t>
            </a:r>
            <a:endParaRPr kumimoji="0" lang="en-US" sz="1400" b="1" i="0" u="none" strike="noStrike" kern="1200" cap="none" spc="0" normalizeH="0" baseline="0" noProof="0" dirty="0">
              <a:ln>
                <a:noFill/>
              </a:ln>
              <a:solidFill>
                <a:srgbClr val="FFFFFF"/>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88D6A69-C470-4679-992F-EFF4888B08D1}"/>
              </a:ext>
            </a:extLst>
          </p:cNvPr>
          <p:cNvSpPr/>
          <p:nvPr/>
        </p:nvSpPr>
        <p:spPr>
          <a:xfrm>
            <a:off x="4681019" y="1109025"/>
            <a:ext cx="4660020" cy="46103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fontAlgn="base">
              <a:spcBef>
                <a:spcPct val="0"/>
              </a:spcBef>
              <a:spcAft>
                <a:spcPct val="0"/>
              </a:spcAft>
              <a:defRPr/>
            </a:pPr>
            <a:r>
              <a:rPr lang="en-US" sz="1400" b="1" dirty="0">
                <a:solidFill>
                  <a:srgbClr val="FFFFFF"/>
                </a:solidFill>
                <a:latin typeface="Arial"/>
              </a:rPr>
              <a:t>Hypertension</a:t>
            </a:r>
            <a:r>
              <a:rPr kumimoji="0" lang="en-US" sz="1400" b="1" i="0" u="none" strike="noStrike" kern="1200" cap="none" spc="0" normalizeH="0" baseline="0" noProof="0" dirty="0">
                <a:ln>
                  <a:noFill/>
                </a:ln>
                <a:solidFill>
                  <a:srgbClr val="FFFFFF"/>
                </a:solidFill>
                <a:effectLst/>
                <a:uLnTx/>
                <a:uFillTx/>
                <a:latin typeface="Arial"/>
                <a:ea typeface="+mn-ea"/>
                <a:cs typeface="+mn-cs"/>
              </a:rPr>
              <a:t> </a:t>
            </a:r>
            <a:r>
              <a:rPr lang="en-US" sz="1400" b="1" dirty="0">
                <a:solidFill>
                  <a:srgbClr val="FFFFFF"/>
                </a:solidFill>
              </a:rPr>
              <a:t>Profile Longitudinal (</a:t>
            </a:r>
            <a:r>
              <a:rPr kumimoji="0" lang="en-US" sz="1400" b="1" i="0" u="none" strike="noStrike" kern="1200" cap="none" spc="0" normalizeH="0" baseline="0" noProof="0" dirty="0">
                <a:ln>
                  <a:noFill/>
                </a:ln>
                <a:solidFill>
                  <a:srgbClr val="FFFFFF"/>
                </a:solidFill>
                <a:effectLst/>
                <a:uLnTx/>
                <a:uFillTx/>
                <a:latin typeface="Arial"/>
                <a:ea typeface="+mn-ea"/>
                <a:cs typeface="+mn-cs"/>
              </a:rPr>
              <a:t>Urban)*</a:t>
            </a:r>
          </a:p>
          <a:p>
            <a:pPr marL="0" marR="0" lvl="0" indent="0" algn="l" defTabSz="914400" rtl="0" eaLnBrk="1" fontAlgn="base" latinLnBrk="0" hangingPunct="1">
              <a:lnSpc>
                <a:spcPct val="100000"/>
              </a:lnSpc>
              <a:spcBef>
                <a:spcPct val="0"/>
              </a:spcBef>
              <a:spcAft>
                <a:spcPct val="0"/>
              </a:spcAft>
              <a:buClrTx/>
              <a:buSzTx/>
              <a:buFontTx/>
              <a:buNone/>
              <a:tabLst/>
              <a:defRPr/>
            </a:pPr>
            <a:r>
              <a:rPr lang="en-US" sz="1100" b="1" dirty="0">
                <a:solidFill>
                  <a:srgbClr val="FFFFFF"/>
                </a:solidFill>
                <a:latin typeface="Arial"/>
              </a:rPr>
              <a:t>Source: </a:t>
            </a:r>
            <a:r>
              <a:rPr lang="en-US" sz="1100" b="1" dirty="0" err="1">
                <a:solidFill>
                  <a:srgbClr val="FFFFFF"/>
                </a:solidFill>
                <a:latin typeface="Arial"/>
              </a:rPr>
              <a:t>eUPHC</a:t>
            </a:r>
            <a:endParaRPr kumimoji="0" lang="en-US" sz="1100" b="1" i="0" u="none" strike="noStrike" kern="1200" cap="none" spc="0" normalizeH="0" baseline="0" noProof="0" dirty="0">
              <a:ln>
                <a:noFill/>
              </a:ln>
              <a:solidFill>
                <a:srgbClr val="FFFFFF"/>
              </a:solidFill>
              <a:effectLst/>
              <a:uLnTx/>
              <a:uFillTx/>
              <a:latin typeface="Arial"/>
              <a:ea typeface="+mn-ea"/>
              <a:cs typeface="+mn-cs"/>
            </a:endParaRPr>
          </a:p>
        </p:txBody>
      </p:sp>
      <p:sp>
        <p:nvSpPr>
          <p:cNvPr id="14" name="TextBox 13">
            <a:extLst>
              <a:ext uri="{FF2B5EF4-FFF2-40B4-BE49-F238E27FC236}">
                <a16:creationId xmlns:a16="http://schemas.microsoft.com/office/drawing/2014/main" id="{B64638A2-1A0D-4602-8597-127C31DFDCB7}"/>
              </a:ext>
            </a:extLst>
          </p:cNvPr>
          <p:cNvSpPr txBox="1"/>
          <p:nvPr/>
        </p:nvSpPr>
        <p:spPr>
          <a:xfrm>
            <a:off x="4352782" y="6383916"/>
            <a:ext cx="7571363" cy="253916"/>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050" b="0" i="0" u="none" strike="noStrike" kern="1200" cap="none" spc="0" normalizeH="0" baseline="0" noProof="0" dirty="0">
                <a:ln>
                  <a:noFill/>
                </a:ln>
                <a:solidFill>
                  <a:srgbClr val="393D41"/>
                </a:solidFill>
                <a:effectLst/>
                <a:uLnTx/>
                <a:uFillTx/>
                <a:latin typeface="Arial" pitchFamily="34" charset="0"/>
                <a:ea typeface="ＭＳ Ｐゴシック" pitchFamily="34" charset="-128"/>
                <a:cs typeface="+mn-cs"/>
              </a:rPr>
              <a:t>*Number of cases per 100 beneficiaries who utilized respective programs is taken</a:t>
            </a:r>
          </a:p>
        </p:txBody>
      </p:sp>
      <p:sp>
        <p:nvSpPr>
          <p:cNvPr id="26" name="TextBox 25">
            <a:extLst>
              <a:ext uri="{FF2B5EF4-FFF2-40B4-BE49-F238E27FC236}">
                <a16:creationId xmlns:a16="http://schemas.microsoft.com/office/drawing/2014/main" id="{89BF22B7-3EE0-42B0-B519-F437A59A806F}"/>
              </a:ext>
            </a:extLst>
          </p:cNvPr>
          <p:cNvSpPr txBox="1"/>
          <p:nvPr/>
        </p:nvSpPr>
        <p:spPr>
          <a:xfrm>
            <a:off x="8340436" y="2530158"/>
            <a:ext cx="3842328" cy="3416320"/>
          </a:xfrm>
          <a:prstGeom prst="rect">
            <a:avLst/>
          </a:prstGeom>
          <a:noFill/>
        </p:spPr>
        <p:txBody>
          <a:bodyPr wrap="square" rtlCol="0">
            <a:spAutoFit/>
          </a:bodyPr>
          <a:lstStyle/>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3D41"/>
                </a:solidFill>
                <a:effectLst/>
                <a:uLnTx/>
                <a:uFillTx/>
                <a:latin typeface="Arial" pitchFamily="34" charset="0"/>
                <a:ea typeface="ＭＳ Ｐゴシック" pitchFamily="34" charset="-128"/>
                <a:cs typeface="+mn-cs"/>
              </a:rPr>
              <a:t>CSC and MMHC programs are considered for rural level heat maps</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3D41"/>
                </a:solidFill>
                <a:effectLst/>
                <a:uLnTx/>
                <a:uFillTx/>
                <a:latin typeface="Arial" pitchFamily="34" charset="0"/>
                <a:ea typeface="ＭＳ Ｐゴシック" pitchFamily="34" charset="-128"/>
                <a:cs typeface="+mn-cs"/>
              </a:rPr>
              <a:t>West Godavari has the highest number of longitudinal hypertension cases per 100 beneficiaries in rural areas</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lang="en-US" sz="1400" dirty="0">
                <a:solidFill>
                  <a:srgbClr val="393D41"/>
                </a:solidFill>
                <a:latin typeface="Arial" pitchFamily="34" charset="0"/>
                <a:ea typeface="ＭＳ Ｐゴシック" pitchFamily="34" charset="-128"/>
              </a:rPr>
              <a:t>12 districts have more than 10 hypertension cases per 100 beneficiaries in rural areas</a:t>
            </a:r>
            <a:endParaRPr kumimoji="0" lang="en-US" sz="1400" b="0" i="0" u="none" strike="noStrike" kern="1200" cap="none" spc="0" normalizeH="0" baseline="0" noProof="0" dirty="0">
              <a:ln>
                <a:noFill/>
              </a:ln>
              <a:solidFill>
                <a:srgbClr val="393D41"/>
              </a:solidFill>
              <a:effectLst/>
              <a:uLnTx/>
              <a:uFillTx/>
              <a:latin typeface="Arial" pitchFamily="34" charset="0"/>
              <a:ea typeface="ＭＳ Ｐゴシック" pitchFamily="34" charset="-128"/>
              <a:cs typeface="+mn-cs"/>
            </a:endParaRP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393D41"/>
                </a:solidFill>
                <a:effectLst/>
                <a:uLnTx/>
                <a:uFillTx/>
                <a:latin typeface="Arial" pitchFamily="34" charset="0"/>
                <a:ea typeface="ＭＳ Ｐゴシック" pitchFamily="34" charset="-128"/>
                <a:cs typeface="+mn-cs"/>
              </a:rPr>
              <a:t>eUPHC</a:t>
            </a:r>
            <a:r>
              <a:rPr kumimoji="0" lang="en-US" sz="1400" b="0" i="0" u="none" strike="noStrike" kern="1200" cap="none" spc="0" normalizeH="0" baseline="0" noProof="0" dirty="0">
                <a:ln>
                  <a:noFill/>
                </a:ln>
                <a:solidFill>
                  <a:srgbClr val="393D41"/>
                </a:solidFill>
                <a:effectLst/>
                <a:uLnTx/>
                <a:uFillTx/>
                <a:latin typeface="Arial" pitchFamily="34" charset="0"/>
                <a:ea typeface="ＭＳ Ｐゴシック" pitchFamily="34" charset="-128"/>
                <a:cs typeface="+mn-cs"/>
              </a:rPr>
              <a:t> program is considered for urban level heat maps </a:t>
            </a:r>
          </a:p>
          <a:p>
            <a:pPr marL="285750" marR="0" lvl="0" indent="-285750" algn="l" defTabSz="914400" rtl="0" eaLnBrk="1" fontAlgn="base" latinLnBrk="0" hangingPunct="1">
              <a:lnSpc>
                <a:spcPct val="100000"/>
              </a:lnSpc>
              <a:spcBef>
                <a:spcPts val="600"/>
              </a:spcBef>
              <a:spcAft>
                <a:spcPct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3D41"/>
                </a:solidFill>
                <a:effectLst/>
                <a:uLnTx/>
                <a:uFillTx/>
                <a:latin typeface="Arial" pitchFamily="34" charset="0"/>
                <a:ea typeface="ＭＳ Ｐゴシック" pitchFamily="34" charset="-128"/>
                <a:cs typeface="+mn-cs"/>
              </a:rPr>
              <a:t>The northern districts </a:t>
            </a:r>
            <a:r>
              <a:rPr lang="en-US" sz="1400" dirty="0">
                <a:solidFill>
                  <a:srgbClr val="393D41"/>
                </a:solidFill>
                <a:latin typeface="Arial" pitchFamily="34" charset="0"/>
                <a:ea typeface="ＭＳ Ｐゴシック" pitchFamily="34" charset="-128"/>
              </a:rPr>
              <a:t>have more number of longitudinal cases registered in the state compared to remaining districts in the state</a:t>
            </a:r>
            <a:endParaRPr kumimoji="0" lang="en-US" sz="1400" b="0" i="0" u="none" strike="noStrike" kern="1200" cap="none" spc="0" normalizeH="0" baseline="0" noProof="0" dirty="0">
              <a:ln>
                <a:noFill/>
              </a:ln>
              <a:solidFill>
                <a:srgbClr val="393D41"/>
              </a:solidFill>
              <a:effectLst/>
              <a:uLnTx/>
              <a:uFillTx/>
              <a:latin typeface="Arial" pitchFamily="34" charset="0"/>
              <a:ea typeface="ＭＳ Ｐゴシック" pitchFamily="34" charset="-128"/>
              <a:cs typeface="+mn-cs"/>
            </a:endParaRPr>
          </a:p>
        </p:txBody>
      </p:sp>
    </p:spTree>
    <p:extLst>
      <p:ext uri="{BB962C8B-B14F-4D97-AF65-F5344CB8AC3E}">
        <p14:creationId xmlns:p14="http://schemas.microsoft.com/office/powerpoint/2010/main" val="1226362324"/>
      </p:ext>
    </p:extLst>
  </p:cSld>
  <p:clrMapOvr>
    <a:masterClrMapping/>
  </p:clrMapOvr>
  <p:transition>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9538B-3CDD-4A13-B2E9-DEB1A580D5E2}"/>
              </a:ext>
            </a:extLst>
          </p:cNvPr>
          <p:cNvSpPr>
            <a:spLocks noGrp="1"/>
          </p:cNvSpPr>
          <p:nvPr>
            <p:ph type="title"/>
          </p:nvPr>
        </p:nvSpPr>
        <p:spPr/>
        <p:txBody>
          <a:bodyPr/>
          <a:lstStyle/>
          <a:p>
            <a:r>
              <a:rPr lang="en-US" dirty="0"/>
              <a:t>Program Efficiency Mapping</a:t>
            </a:r>
          </a:p>
        </p:txBody>
      </p:sp>
      <p:sp>
        <p:nvSpPr>
          <p:cNvPr id="4" name="Slide Number Placeholder 3">
            <a:extLst>
              <a:ext uri="{FF2B5EF4-FFF2-40B4-BE49-F238E27FC236}">
                <a16:creationId xmlns:a16="http://schemas.microsoft.com/office/drawing/2014/main" id="{1C93806A-37A4-48E4-BA26-C8CB67D0BA44}"/>
              </a:ext>
            </a:extLst>
          </p:cNvPr>
          <p:cNvSpPr>
            <a:spLocks noGrp="1"/>
          </p:cNvSpPr>
          <p:nvPr>
            <p:ph type="sldNum" sz="quarter" idx="11"/>
          </p:nvPr>
        </p:nvSpPr>
        <p:spPr>
          <a:xfrm>
            <a:off x="11582398" y="6438622"/>
            <a:ext cx="500529"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1F8F497-5311-4FE6-8037-E08A3EC20500}" type="slidenum">
              <a:rPr kumimoji="0" lang="en-US" sz="1200" b="0" i="0" u="none" strike="noStrike" kern="1200" cap="none" spc="0" normalizeH="0" baseline="0" noProof="0" smtClean="0">
                <a:ln>
                  <a:noFill/>
                </a:ln>
                <a:solidFill>
                  <a:srgbClr val="393D41">
                    <a:tint val="75000"/>
                  </a:srgbClr>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srgbClr val="393D41">
                  <a:tint val="75000"/>
                </a:srgbClr>
              </a:solidFill>
              <a:effectLst/>
              <a:uLnTx/>
              <a:uFillTx/>
              <a:latin typeface="Arial"/>
              <a:ea typeface="+mn-ea"/>
              <a:cs typeface="+mn-cs"/>
            </a:endParaRPr>
          </a:p>
        </p:txBody>
      </p:sp>
      <p:sp>
        <p:nvSpPr>
          <p:cNvPr id="13" name="TextBox 12">
            <a:extLst>
              <a:ext uri="{FF2B5EF4-FFF2-40B4-BE49-F238E27FC236}">
                <a16:creationId xmlns:a16="http://schemas.microsoft.com/office/drawing/2014/main" id="{3924D93C-2890-4B06-BC86-8FFE8A072F90}"/>
              </a:ext>
            </a:extLst>
          </p:cNvPr>
          <p:cNvSpPr txBox="1"/>
          <p:nvPr/>
        </p:nvSpPr>
        <p:spPr>
          <a:xfrm>
            <a:off x="323581" y="1598311"/>
            <a:ext cx="10890439" cy="338554"/>
          </a:xfrm>
          <a:prstGeom prst="rect">
            <a:avLst/>
          </a:prstGeom>
          <a:noFill/>
        </p:spPr>
        <p:txBody>
          <a:bodyPr wrap="square" rtlCol="0">
            <a:spAutoFit/>
          </a:bodyPr>
          <a:lstStyle/>
          <a:p>
            <a:pPr marL="174625" marR="0" lvl="0" indent="0" algn="l" defTabSz="914400" rtl="0" eaLnBrk="1" fontAlgn="auto" latinLnBrk="0" hangingPunct="1">
              <a:lnSpc>
                <a:spcPct val="100000"/>
              </a:lnSpc>
              <a:spcBef>
                <a:spcPts val="600"/>
              </a:spcBef>
              <a:spcAft>
                <a:spcPts val="0"/>
              </a:spcAft>
              <a:buClrTx/>
              <a:buSzTx/>
              <a:buFontTx/>
              <a:buNone/>
              <a:tabLst/>
              <a:defRPr/>
            </a:pPr>
            <a:r>
              <a:rPr kumimoji="0" lang="en-US" sz="1600" b="0" i="0" u="none" strike="noStrike" kern="1200" cap="none" spc="0" normalizeH="0" baseline="0" noProof="0" dirty="0">
                <a:ln>
                  <a:noFill/>
                </a:ln>
                <a:solidFill>
                  <a:srgbClr val="393D41"/>
                </a:solidFill>
                <a:effectLst/>
                <a:uLnTx/>
                <a:uFillTx/>
                <a:latin typeface="Arial"/>
                <a:ea typeface="+mn-ea"/>
                <a:cs typeface="+mn-cs"/>
              </a:rPr>
              <a:t>To measure the effectiveness of programs of the health department every month</a:t>
            </a:r>
          </a:p>
        </p:txBody>
      </p:sp>
      <p:sp>
        <p:nvSpPr>
          <p:cNvPr id="14" name="Rectangle 13">
            <a:extLst>
              <a:ext uri="{FF2B5EF4-FFF2-40B4-BE49-F238E27FC236}">
                <a16:creationId xmlns:a16="http://schemas.microsoft.com/office/drawing/2014/main" id="{C613F063-962A-4741-8CC5-828F1D5495AD}"/>
              </a:ext>
            </a:extLst>
          </p:cNvPr>
          <p:cNvSpPr/>
          <p:nvPr/>
        </p:nvSpPr>
        <p:spPr>
          <a:xfrm>
            <a:off x="348365" y="1576632"/>
            <a:ext cx="10890442" cy="466815"/>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2F9D2F65-5966-4C3F-8053-648421E8A315}"/>
              </a:ext>
            </a:extLst>
          </p:cNvPr>
          <p:cNvSpPr/>
          <p:nvPr/>
        </p:nvSpPr>
        <p:spPr>
          <a:xfrm>
            <a:off x="348365" y="1252614"/>
            <a:ext cx="10890439" cy="3240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93D41"/>
                </a:solidFill>
                <a:effectLst/>
                <a:uLnTx/>
                <a:uFillTx/>
                <a:latin typeface="Arial"/>
                <a:ea typeface="+mn-ea"/>
                <a:cs typeface="+mn-cs"/>
              </a:rPr>
              <a:t>Objective</a:t>
            </a:r>
          </a:p>
        </p:txBody>
      </p:sp>
      <p:grpSp>
        <p:nvGrpSpPr>
          <p:cNvPr id="3" name="Group 4">
            <a:extLst>
              <a:ext uri="{FF2B5EF4-FFF2-40B4-BE49-F238E27FC236}">
                <a16:creationId xmlns:a16="http://schemas.microsoft.com/office/drawing/2014/main" id="{01ED1E17-FB20-4B6E-B06B-095EA60D7772}"/>
              </a:ext>
            </a:extLst>
          </p:cNvPr>
          <p:cNvGrpSpPr/>
          <p:nvPr/>
        </p:nvGrpSpPr>
        <p:grpSpPr>
          <a:xfrm>
            <a:off x="3555298" y="2167448"/>
            <a:ext cx="3302701" cy="4604827"/>
            <a:chOff x="4086508" y="2660269"/>
            <a:chExt cx="4160428" cy="4604827"/>
          </a:xfrm>
        </p:grpSpPr>
        <p:sp>
          <p:nvSpPr>
            <p:cNvPr id="17" name="TextBox 16">
              <a:extLst>
                <a:ext uri="{FF2B5EF4-FFF2-40B4-BE49-F238E27FC236}">
                  <a16:creationId xmlns:a16="http://schemas.microsoft.com/office/drawing/2014/main" id="{F139D82B-3CDF-4172-A0CF-AA9C624606F8}"/>
                </a:ext>
              </a:extLst>
            </p:cNvPr>
            <p:cNvSpPr txBox="1"/>
            <p:nvPr/>
          </p:nvSpPr>
          <p:spPr>
            <a:xfrm>
              <a:off x="4159288" y="3004474"/>
              <a:ext cx="4087648" cy="4201150"/>
            </a:xfrm>
            <a:prstGeom prst="rect">
              <a:avLst/>
            </a:prstGeom>
            <a:noFill/>
          </p:spPr>
          <p:txBody>
            <a:bodyPr wrap="square" rtlCol="0">
              <a:spAutoFit/>
            </a:bodyPr>
            <a:lstStyle/>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A set of 110 KPIs were identified across 19 programs post discussion with nodal officers</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KPIs were designed based on 4 parameters: Coverage, Efficiency, Quality of Service and Cross Program Correlations</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KPIs are calculated district wise and the districts are classified into 3 groups – districts that need improvement (blue), districts that have an average performance (yellow) and districts with good performance (green)</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Program &amp; Cross Program Aggregate scores are calculated and used for ranking of districts </a:t>
              </a:r>
            </a:p>
          </p:txBody>
        </p:sp>
        <p:sp>
          <p:nvSpPr>
            <p:cNvPr id="18" name="Rectangle 17">
              <a:extLst>
                <a:ext uri="{FF2B5EF4-FFF2-40B4-BE49-F238E27FC236}">
                  <a16:creationId xmlns:a16="http://schemas.microsoft.com/office/drawing/2014/main" id="{9E2BCABB-2280-4237-9DC7-9E4A4FA8A2B6}"/>
                </a:ext>
              </a:extLst>
            </p:cNvPr>
            <p:cNvSpPr/>
            <p:nvPr/>
          </p:nvSpPr>
          <p:spPr>
            <a:xfrm>
              <a:off x="4086511" y="2984286"/>
              <a:ext cx="4160425" cy="4280810"/>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19" name="Rectangle 18">
              <a:extLst>
                <a:ext uri="{FF2B5EF4-FFF2-40B4-BE49-F238E27FC236}">
                  <a16:creationId xmlns:a16="http://schemas.microsoft.com/office/drawing/2014/main" id="{D997FE08-6CB7-4D09-A9D8-45486D6B0CFB}"/>
                </a:ext>
              </a:extLst>
            </p:cNvPr>
            <p:cNvSpPr/>
            <p:nvPr/>
          </p:nvSpPr>
          <p:spPr>
            <a:xfrm>
              <a:off x="4086508" y="2660269"/>
              <a:ext cx="4160425" cy="3240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93D41"/>
                  </a:solidFill>
                  <a:effectLst/>
                  <a:uLnTx/>
                  <a:uFillTx/>
                  <a:latin typeface="Arial"/>
                  <a:ea typeface="+mn-ea"/>
                  <a:cs typeface="+mn-cs"/>
                </a:rPr>
                <a:t>Methodology</a:t>
              </a:r>
            </a:p>
          </p:txBody>
        </p:sp>
      </p:grpSp>
      <p:graphicFrame>
        <p:nvGraphicFramePr>
          <p:cNvPr id="20" name="Diagram 19">
            <a:extLst>
              <a:ext uri="{FF2B5EF4-FFF2-40B4-BE49-F238E27FC236}">
                <a16:creationId xmlns:a16="http://schemas.microsoft.com/office/drawing/2014/main" id="{4D70501E-EC1E-4ECE-BCCF-A754A443E2F5}"/>
              </a:ext>
            </a:extLst>
          </p:cNvPr>
          <p:cNvGraphicFramePr/>
          <p:nvPr>
            <p:extLst/>
          </p:nvPr>
        </p:nvGraphicFramePr>
        <p:xfrm>
          <a:off x="200025" y="2662377"/>
          <a:ext cx="3314700" cy="32096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1" name="TextBox 20">
            <a:extLst>
              <a:ext uri="{FF2B5EF4-FFF2-40B4-BE49-F238E27FC236}">
                <a16:creationId xmlns:a16="http://schemas.microsoft.com/office/drawing/2014/main" id="{7DB6AFAA-2311-4B10-9B03-BAEB3D7DEF8E}"/>
              </a:ext>
            </a:extLst>
          </p:cNvPr>
          <p:cNvSpPr txBox="1"/>
          <p:nvPr/>
        </p:nvSpPr>
        <p:spPr>
          <a:xfrm>
            <a:off x="7183120" y="2645750"/>
            <a:ext cx="2505825" cy="420115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The following programs are evaluated through program efficiency:</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108 Services</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Bio Medical Equipment Maintenance Service</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lang="en-IN" sz="1400" dirty="0">
                <a:solidFill>
                  <a:srgbClr val="393D41"/>
                </a:solidFill>
                <a:latin typeface="Arial"/>
              </a:rPr>
              <a:t>Mobile Medical Units</a:t>
            </a:r>
            <a:endParaRPr kumimoji="0" lang="en-US" sz="1400" b="0" i="0" u="none" strike="noStrike" kern="1200" cap="none" spc="0" normalizeH="0" baseline="0" noProof="0" dirty="0">
              <a:ln>
                <a:noFill/>
              </a:ln>
              <a:solidFill>
                <a:srgbClr val="393D41"/>
              </a:solidFill>
              <a:effectLst/>
              <a:uLnTx/>
              <a:uFillTx/>
              <a:latin typeface="Arial"/>
              <a:ea typeface="+mn-ea"/>
              <a:cs typeface="+mn-cs"/>
            </a:endParaRP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CHC Sanitation</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1400" b="0" i="0" u="none" strike="noStrike" kern="1200" cap="none" spc="0" normalizeH="0" baseline="0" noProof="0" dirty="0" err="1">
                <a:ln>
                  <a:noFill/>
                </a:ln>
                <a:solidFill>
                  <a:srgbClr val="393D41"/>
                </a:solidFill>
                <a:effectLst/>
                <a:uLnTx/>
                <a:uFillTx/>
                <a:latin typeface="Arial"/>
                <a:ea typeface="+mn-ea"/>
                <a:cs typeface="+mn-cs"/>
              </a:rPr>
              <a:t>eUPHCs</a:t>
            </a:r>
            <a:endParaRPr kumimoji="0" lang="en-US" sz="1400" b="0" i="0" u="none" strike="noStrike" kern="1200" cap="none" spc="0" normalizeH="0" baseline="0" noProof="0" dirty="0">
              <a:ln>
                <a:noFill/>
              </a:ln>
              <a:solidFill>
                <a:srgbClr val="393D41"/>
              </a:solidFill>
              <a:effectLst/>
              <a:uLnTx/>
              <a:uFillTx/>
              <a:latin typeface="Arial"/>
              <a:ea typeface="+mn-ea"/>
              <a:cs typeface="+mn-cs"/>
            </a:endParaRP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Free </a:t>
            </a:r>
            <a:r>
              <a:rPr kumimoji="0" lang="en-US" sz="1400" b="0" i="0" u="none" strike="noStrike" kern="1200" cap="none" spc="0" normalizeH="0" baseline="0" noProof="0" dirty="0" err="1">
                <a:ln>
                  <a:noFill/>
                </a:ln>
                <a:solidFill>
                  <a:srgbClr val="393D41"/>
                </a:solidFill>
                <a:effectLst/>
                <a:uLnTx/>
                <a:uFillTx/>
                <a:latin typeface="Arial"/>
                <a:ea typeface="+mn-ea"/>
                <a:cs typeface="+mn-cs"/>
              </a:rPr>
              <a:t>Dailysis</a:t>
            </a:r>
            <a:r>
              <a:rPr kumimoji="0" lang="en-US" sz="1400" b="0" i="0" u="none" strike="noStrike" kern="1200" cap="none" spc="0" normalizeH="0" baseline="0" noProof="0" dirty="0">
                <a:ln>
                  <a:noFill/>
                </a:ln>
                <a:solidFill>
                  <a:srgbClr val="393D41"/>
                </a:solidFill>
                <a:effectLst/>
                <a:uLnTx/>
                <a:uFillTx/>
                <a:latin typeface="Arial"/>
                <a:ea typeface="+mn-ea"/>
                <a:cs typeface="+mn-cs"/>
              </a:rPr>
              <a:t> Program</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HSMS</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Master health check up</a:t>
            </a: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NTR </a:t>
            </a:r>
            <a:r>
              <a:rPr kumimoji="0" lang="en-US" sz="1400" b="0" i="0" u="none" strike="noStrike" kern="1200" cap="none" spc="0" normalizeH="0" baseline="0" noProof="0" dirty="0" err="1">
                <a:ln>
                  <a:noFill/>
                </a:ln>
                <a:solidFill>
                  <a:srgbClr val="393D41"/>
                </a:solidFill>
                <a:effectLst/>
                <a:uLnTx/>
                <a:uFillTx/>
                <a:latin typeface="Arial"/>
                <a:ea typeface="+mn-ea"/>
                <a:cs typeface="+mn-cs"/>
              </a:rPr>
              <a:t>Vaidya</a:t>
            </a:r>
            <a:r>
              <a:rPr kumimoji="0" lang="en-US" sz="1400" b="0" i="0" u="none" strike="noStrike" kern="1200" cap="none" spc="0" normalizeH="0" baseline="0" noProof="0" dirty="0">
                <a:ln>
                  <a:noFill/>
                </a:ln>
                <a:solidFill>
                  <a:srgbClr val="393D41"/>
                </a:solidFill>
                <a:effectLst/>
                <a:uLnTx/>
                <a:uFillTx/>
                <a:latin typeface="Arial"/>
                <a:ea typeface="+mn-ea"/>
                <a:cs typeface="+mn-cs"/>
              </a:rPr>
              <a:t> </a:t>
            </a:r>
            <a:r>
              <a:rPr kumimoji="0" lang="en-US" sz="1400" b="0" i="0" u="none" strike="noStrike" kern="1200" cap="none" spc="0" normalizeH="0" baseline="0" noProof="0" dirty="0" err="1">
                <a:ln>
                  <a:noFill/>
                </a:ln>
                <a:solidFill>
                  <a:srgbClr val="393D41"/>
                </a:solidFill>
                <a:effectLst/>
                <a:uLnTx/>
                <a:uFillTx/>
                <a:latin typeface="Arial"/>
                <a:ea typeface="+mn-ea"/>
                <a:cs typeface="+mn-cs"/>
              </a:rPr>
              <a:t>Seva</a:t>
            </a:r>
            <a:endParaRPr kumimoji="0" lang="en-US" sz="1400" b="0" i="0" u="none" strike="noStrike" kern="1200" cap="none" spc="0" normalizeH="0" baseline="0" noProof="0" dirty="0">
              <a:ln>
                <a:noFill/>
              </a:ln>
              <a:solidFill>
                <a:srgbClr val="393D41"/>
              </a:solidFill>
              <a:effectLst/>
              <a:uLnTx/>
              <a:uFillTx/>
              <a:latin typeface="Arial"/>
              <a:ea typeface="+mn-ea"/>
              <a:cs typeface="+mn-cs"/>
            </a:endParaRP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endParaRPr kumimoji="0" lang="en-US" sz="1400" b="0" i="0" u="none" strike="noStrike" kern="1200" cap="none" spc="0" normalizeH="0" baseline="0" noProof="0" dirty="0">
              <a:ln>
                <a:noFill/>
              </a:ln>
              <a:solidFill>
                <a:srgbClr val="393D41"/>
              </a:solidFill>
              <a:effectLst/>
              <a:uLnTx/>
              <a:uFillTx/>
              <a:latin typeface="Arial"/>
              <a:ea typeface="+mn-ea"/>
              <a:cs typeface="+mn-cs"/>
            </a:endParaRPr>
          </a:p>
          <a:p>
            <a:pPr marL="174625" marR="0" lvl="0" indent="-174625" algn="l" defTabSz="914400" rtl="0" eaLnBrk="1" fontAlgn="auto" latinLnBrk="0" hangingPunct="1">
              <a:lnSpc>
                <a:spcPct val="100000"/>
              </a:lnSpc>
              <a:spcBef>
                <a:spcPts val="600"/>
              </a:spcBef>
              <a:spcAft>
                <a:spcPts val="0"/>
              </a:spcAft>
              <a:buClrTx/>
              <a:buSzTx/>
              <a:buFont typeface="Arial" panose="020B0604020202020204" pitchFamily="34" charset="0"/>
              <a:buChar char="•"/>
              <a:tabLst>
                <a:tab pos="174625" algn="l"/>
              </a:tabLst>
              <a:defRPr/>
            </a:pPr>
            <a:endParaRPr kumimoji="0" lang="en-US" sz="1600" b="0" i="0" u="none" strike="noStrike" kern="1200" cap="none" spc="0" normalizeH="0" baseline="0" noProof="0" dirty="0">
              <a:ln>
                <a:noFill/>
              </a:ln>
              <a:solidFill>
                <a:srgbClr val="393D41"/>
              </a:solidFill>
              <a:effectLst/>
              <a:uLnTx/>
              <a:uFillTx/>
              <a:latin typeface="Arial"/>
              <a:ea typeface="+mn-ea"/>
              <a:cs typeface="+mn-cs"/>
            </a:endParaRPr>
          </a:p>
        </p:txBody>
      </p:sp>
      <p:sp>
        <p:nvSpPr>
          <p:cNvPr id="22" name="Rectangle 21">
            <a:extLst>
              <a:ext uri="{FF2B5EF4-FFF2-40B4-BE49-F238E27FC236}">
                <a16:creationId xmlns:a16="http://schemas.microsoft.com/office/drawing/2014/main" id="{745580C9-FB43-4A4B-B5FD-1807DA36E8FF}"/>
              </a:ext>
            </a:extLst>
          </p:cNvPr>
          <p:cNvSpPr/>
          <p:nvPr/>
        </p:nvSpPr>
        <p:spPr>
          <a:xfrm>
            <a:off x="7096124" y="2609850"/>
            <a:ext cx="4736539" cy="3823111"/>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Arial"/>
              <a:ea typeface="+mn-ea"/>
              <a:cs typeface="+mn-cs"/>
            </a:endParaRPr>
          </a:p>
        </p:txBody>
      </p:sp>
      <p:sp>
        <p:nvSpPr>
          <p:cNvPr id="23" name="Rectangle 22">
            <a:extLst>
              <a:ext uri="{FF2B5EF4-FFF2-40B4-BE49-F238E27FC236}">
                <a16:creationId xmlns:a16="http://schemas.microsoft.com/office/drawing/2014/main" id="{209D9A52-E384-4A1E-92AC-59303DF28A0A}"/>
              </a:ext>
            </a:extLst>
          </p:cNvPr>
          <p:cNvSpPr/>
          <p:nvPr/>
        </p:nvSpPr>
        <p:spPr>
          <a:xfrm>
            <a:off x="7082442" y="2292650"/>
            <a:ext cx="4750219" cy="324017"/>
          </a:xfrm>
          <a:prstGeom prst="rect">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393D41"/>
                </a:solidFill>
                <a:effectLst/>
                <a:uLnTx/>
                <a:uFillTx/>
                <a:latin typeface="Arial"/>
                <a:ea typeface="+mn-ea"/>
                <a:cs typeface="+mn-cs"/>
              </a:rPr>
              <a:t>Programs Covered</a:t>
            </a:r>
          </a:p>
        </p:txBody>
      </p:sp>
      <p:sp>
        <p:nvSpPr>
          <p:cNvPr id="24" name="TextBox 23">
            <a:extLst>
              <a:ext uri="{FF2B5EF4-FFF2-40B4-BE49-F238E27FC236}">
                <a16:creationId xmlns:a16="http://schemas.microsoft.com/office/drawing/2014/main" id="{924BB8B8-B4D6-4663-BCD0-5FB84CEB7089}"/>
              </a:ext>
            </a:extLst>
          </p:cNvPr>
          <p:cNvSpPr txBox="1"/>
          <p:nvPr/>
        </p:nvSpPr>
        <p:spPr>
          <a:xfrm>
            <a:off x="9634451" y="2943983"/>
            <a:ext cx="2198211" cy="3724096"/>
          </a:xfrm>
          <a:prstGeom prst="rect">
            <a:avLst/>
          </a:prstGeom>
          <a:noFill/>
        </p:spPr>
        <p:txBody>
          <a:bodyPr wrap="square" rtlCol="0">
            <a:spAutoFit/>
          </a:bodyPr>
          <a:lstStyle/>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Free Diagnostics Program </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Free </a:t>
            </a:r>
            <a:r>
              <a:rPr kumimoji="0" lang="en-US" sz="1400" b="0" i="0" u="none" strike="noStrike" kern="1200" cap="none" spc="0" normalizeH="0" baseline="0" noProof="0" dirty="0" err="1">
                <a:ln>
                  <a:noFill/>
                </a:ln>
                <a:solidFill>
                  <a:srgbClr val="393D41"/>
                </a:solidFill>
                <a:effectLst/>
                <a:uLnTx/>
                <a:uFillTx/>
                <a:latin typeface="Arial"/>
                <a:ea typeface="+mn-ea"/>
                <a:cs typeface="+mn-cs"/>
              </a:rPr>
              <a:t>Teleradiology</a:t>
            </a:r>
            <a:r>
              <a:rPr kumimoji="0" lang="en-US" sz="1400" b="0" i="0" u="none" strike="noStrike" kern="1200" cap="none" spc="0" normalizeH="0" baseline="0" noProof="0" dirty="0">
                <a:ln>
                  <a:noFill/>
                </a:ln>
                <a:solidFill>
                  <a:srgbClr val="393D41"/>
                </a:solidFill>
                <a:effectLst/>
                <a:uLnTx/>
                <a:uFillTx/>
                <a:latin typeface="Arial"/>
                <a:ea typeface="+mn-ea"/>
                <a:cs typeface="+mn-cs"/>
              </a:rPr>
              <a:t> (CT Scan) Program</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Free </a:t>
            </a:r>
            <a:r>
              <a:rPr kumimoji="0" lang="en-US" sz="1400" b="0" i="0" u="none" strike="noStrike" kern="1200" cap="none" spc="0" normalizeH="0" baseline="0" noProof="0" dirty="0" err="1">
                <a:ln>
                  <a:noFill/>
                </a:ln>
                <a:solidFill>
                  <a:srgbClr val="393D41"/>
                </a:solidFill>
                <a:effectLst/>
                <a:uLnTx/>
                <a:uFillTx/>
                <a:latin typeface="Arial"/>
                <a:ea typeface="+mn-ea"/>
                <a:cs typeface="+mn-cs"/>
              </a:rPr>
              <a:t>Teleradiology</a:t>
            </a:r>
            <a:r>
              <a:rPr kumimoji="0" lang="en-US" sz="1400" b="0" i="0" u="none" strike="noStrike" kern="1200" cap="none" spc="0" normalizeH="0" baseline="0" noProof="0" dirty="0">
                <a:ln>
                  <a:noFill/>
                </a:ln>
                <a:solidFill>
                  <a:srgbClr val="393D41"/>
                </a:solidFill>
                <a:effectLst/>
                <a:uLnTx/>
                <a:uFillTx/>
                <a:latin typeface="Arial"/>
                <a:ea typeface="+mn-ea"/>
                <a:cs typeface="+mn-cs"/>
              </a:rPr>
              <a:t> (X Ray) Program</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RCH</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Talli Bidda Express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a:ln>
                  <a:noFill/>
                </a:ln>
                <a:solidFill>
                  <a:srgbClr val="393D41"/>
                </a:solidFill>
                <a:effectLst/>
                <a:uLnTx/>
                <a:uFillTx/>
                <a:latin typeface="Arial"/>
                <a:ea typeface="+mn-ea"/>
                <a:cs typeface="+mn-cs"/>
              </a:rPr>
              <a:t>Linen and Laundry Services</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400" b="0" i="0" u="none" strike="noStrike" kern="1200" cap="none" spc="0" normalizeH="0" baseline="0" noProof="0" dirty="0" err="1">
                <a:ln>
                  <a:noFill/>
                </a:ln>
                <a:solidFill>
                  <a:srgbClr val="393D41"/>
                </a:solidFill>
                <a:effectLst/>
                <a:uLnTx/>
                <a:uFillTx/>
                <a:latin typeface="Arial"/>
                <a:ea typeface="+mn-ea"/>
                <a:cs typeface="+mn-cs"/>
              </a:rPr>
              <a:t>Mahaprasthanam</a:t>
            </a:r>
            <a:endParaRPr kumimoji="0" lang="en-US" sz="1400" b="0" i="0" u="none" strike="noStrike" kern="1200" cap="none" spc="0" normalizeH="0" baseline="0" noProof="0" dirty="0">
              <a:ln>
                <a:noFill/>
              </a:ln>
              <a:solidFill>
                <a:srgbClr val="393D41"/>
              </a:solidFill>
              <a:effectLst/>
              <a:uLnTx/>
              <a:uFillTx/>
              <a:latin typeface="Arial"/>
              <a:ea typeface="+mn-ea"/>
              <a:cs typeface="+mn-cs"/>
            </a:endParaRPr>
          </a:p>
          <a:p>
            <a:pPr marL="171450" indent="-171450">
              <a:spcBef>
                <a:spcPts val="600"/>
              </a:spcBef>
              <a:buFont typeface="Arial" panose="020B0604020202020204" pitchFamily="34" charset="0"/>
              <a:buChar char="•"/>
              <a:defRPr/>
            </a:pPr>
            <a:r>
              <a:rPr lang="en-US" sz="1400" dirty="0">
                <a:solidFill>
                  <a:srgbClr val="393D41"/>
                </a:solidFill>
              </a:rPr>
              <a:t>Tele Ophthalmology Program</a:t>
            </a:r>
          </a:p>
          <a:p>
            <a:pPr marL="171450" marR="0" lvl="0" indent="-1714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400" b="0" i="0" u="none" strike="noStrike" kern="1200" cap="none" spc="0" normalizeH="0" baseline="0" noProof="0" dirty="0">
              <a:ln>
                <a:noFill/>
              </a:ln>
              <a:solidFill>
                <a:srgbClr val="393D41"/>
              </a:solidFill>
              <a:effectLst/>
              <a:uLnTx/>
              <a:uFillTx/>
              <a:latin typeface="Arial"/>
              <a:ea typeface="+mn-ea"/>
              <a:cs typeface="+mn-cs"/>
            </a:endParaRPr>
          </a:p>
        </p:txBody>
      </p:sp>
    </p:spTree>
    <p:extLst>
      <p:ext uri="{BB962C8B-B14F-4D97-AF65-F5344CB8AC3E}">
        <p14:creationId xmlns:p14="http://schemas.microsoft.com/office/powerpoint/2010/main" val="449571466"/>
      </p:ext>
    </p:extLst>
  </p:cSld>
  <p:clrMapOvr>
    <a:masterClrMapping/>
  </p:clrMapOvr>
  <p:transition>
    <p:wipe/>
  </p:transition>
</p:sld>
</file>

<file path=ppt/theme/theme1.xml><?xml version="1.0" encoding="utf-8"?>
<a:theme xmlns:a="http://schemas.openxmlformats.org/drawingml/2006/main" name="Cerner_Template_2.0">
  <a:themeElements>
    <a:clrScheme name="Cerner Color Palette_2.0">
      <a:dk1>
        <a:srgbClr val="393D41"/>
      </a:dk1>
      <a:lt1>
        <a:srgbClr val="FFFFFF"/>
      </a:lt1>
      <a:dk2>
        <a:srgbClr val="393D41"/>
      </a:dk2>
      <a:lt2>
        <a:srgbClr val="FFFFFF"/>
      </a:lt2>
      <a:accent1>
        <a:srgbClr val="0D94D2"/>
      </a:accent1>
      <a:accent2>
        <a:srgbClr val="7BC143"/>
      </a:accent2>
      <a:accent3>
        <a:srgbClr val="6A737B"/>
      </a:accent3>
      <a:accent4>
        <a:srgbClr val="4DC5FF"/>
      </a:accent4>
      <a:accent5>
        <a:srgbClr val="B4B8BD"/>
      </a:accent5>
      <a:accent6>
        <a:srgbClr val="7C2B83"/>
      </a:accent6>
      <a:hlink>
        <a:srgbClr val="1A93D7"/>
      </a:hlink>
      <a:folHlink>
        <a:srgbClr val="393D4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2" id="{24269F91-502B-469C-B4F1-73B7B43181D8}" vid="{28F89DDC-E2F6-4311-ACD8-8E2E745EEC9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6166</TotalTime>
  <Words>3583</Words>
  <Application>Microsoft Office PowerPoint</Application>
  <PresentationFormat>Widescreen</PresentationFormat>
  <Paragraphs>525</Paragraphs>
  <Slides>22</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22</vt:i4>
      </vt:variant>
    </vt:vector>
  </HeadingPairs>
  <TitlesOfParts>
    <vt:vector size="30" baseType="lpstr">
      <vt:lpstr>ＭＳ Ｐゴシック</vt:lpstr>
      <vt:lpstr>Arial</vt:lpstr>
      <vt:lpstr>Calibri</vt:lpstr>
      <vt:lpstr>Franklin Gothic Book</vt:lpstr>
      <vt:lpstr>Segoe UI</vt:lpstr>
      <vt:lpstr>Times New Roman</vt:lpstr>
      <vt:lpstr>Wingdings</vt:lpstr>
      <vt:lpstr>Cerner_Template_2.0</vt:lpstr>
      <vt:lpstr>National Summit on Good and Replicable Practices And Innovations in Public Healthcare Systems, Khaziranga, Assam  KNOWLEDGE COMMAND CENTRE</vt:lpstr>
      <vt:lpstr>Knowledge Command Center (KCC)</vt:lpstr>
      <vt:lpstr>KCC: Program Flow</vt:lpstr>
      <vt:lpstr>Disease Management – Communicable Diseases</vt:lpstr>
      <vt:lpstr>Disease Management – Communicable Diseases (Weekly Trend Analysis)</vt:lpstr>
      <vt:lpstr>Disease Management – Non Communicable Diseases</vt:lpstr>
      <vt:lpstr>Disease Management – Non Communicable Diseases (Diabetes: State Profile)</vt:lpstr>
      <vt:lpstr>Disease Management – Non Communicable Diseases (Hypertension: State Profile)</vt:lpstr>
      <vt:lpstr>Program Efficiency Mapping</vt:lpstr>
      <vt:lpstr>Program Efficiency Mapping: Impact</vt:lpstr>
      <vt:lpstr>Feeder (Bike) Ambulance – 108 Service</vt:lpstr>
      <vt:lpstr>Report Card on State Health Indicators (ReSHI)</vt:lpstr>
      <vt:lpstr>PowerPoint Presentation</vt:lpstr>
      <vt:lpstr>PowerPoint Presentation</vt:lpstr>
      <vt:lpstr>PowerPoint Presentation</vt:lpstr>
      <vt:lpstr>PowerPoint Presentation</vt:lpstr>
      <vt:lpstr>Institutions Conducting HDS Meetings in Q1 vs Q2 2018 (District-wise)</vt:lpstr>
      <vt:lpstr>Health Bulletins: Key Features</vt:lpstr>
      <vt:lpstr>Social Media</vt:lpstr>
      <vt:lpstr>Benefits of KCC</vt:lpstr>
      <vt:lpstr>Challenges Faced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Knowledge Command Center – Andhra Pradesh Project</dc:title>
  <dc:creator>Krishna Teja</dc:creator>
  <cp:lastModifiedBy>Krishna Teja</cp:lastModifiedBy>
  <cp:revision>472</cp:revision>
  <dcterms:created xsi:type="dcterms:W3CDTF">2018-01-19T06:36:29Z</dcterms:created>
  <dcterms:modified xsi:type="dcterms:W3CDTF">2018-10-31T10:37:33Z</dcterms:modified>
</cp:coreProperties>
</file>