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7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70" r:id="rId12"/>
    <p:sldId id="265" r:id="rId13"/>
    <p:sldId id="271" r:id="rId14"/>
    <p:sldId id="276" r:id="rId15"/>
    <p:sldId id="272" r:id="rId16"/>
    <p:sldId id="273" r:id="rId17"/>
    <p:sldId id="280" r:id="rId18"/>
    <p:sldId id="27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56E58A8-9A91-4208-AA8E-22B2D11A9B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154" y="1020430"/>
            <a:ext cx="1371600" cy="1235364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412F0CB-C0A9-41CF-9570-40ADE7FE5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754" y="1096632"/>
            <a:ext cx="1600199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A48D96B8-8AD9-4FA5-B462-6A4F3634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9153" y="1096630"/>
            <a:ext cx="15049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2FB5F41-4076-4CF6-A002-3538EDAB21B1}"/>
              </a:ext>
            </a:extLst>
          </p:cNvPr>
          <p:cNvSpPr txBox="1">
            <a:spLocks/>
          </p:cNvSpPr>
          <p:nvPr/>
        </p:nvSpPr>
        <p:spPr>
          <a:xfrm>
            <a:off x="581192" y="2627290"/>
            <a:ext cx="11029615" cy="37992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en-IN" sz="8500" b="1" dirty="0" smtClean="0">
              <a:solidFill>
                <a:srgbClr val="00FF00"/>
              </a:solidFill>
              <a:latin typeface="Trebuchet MS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IN" sz="8500" b="1" dirty="0" smtClean="0">
                <a:solidFill>
                  <a:srgbClr val="00FF00"/>
                </a:solidFill>
                <a:latin typeface="Trebuchet MS" pitchFamily="34" charset="0"/>
              </a:rPr>
              <a:t>Linkage </a:t>
            </a:r>
            <a:r>
              <a:rPr lang="en-IN" sz="8500" b="1" dirty="0">
                <a:solidFill>
                  <a:srgbClr val="00FF00"/>
                </a:solidFill>
                <a:latin typeface="Trebuchet MS" pitchFamily="34" charset="0"/>
              </a:rPr>
              <a:t>of </a:t>
            </a:r>
            <a:r>
              <a:rPr lang="en-IN" sz="8500" b="1" dirty="0" smtClean="0">
                <a:solidFill>
                  <a:srgbClr val="00FF00"/>
                </a:solidFill>
                <a:latin typeface="Trebuchet MS" pitchFamily="34" charset="0"/>
              </a:rPr>
              <a:t>PICME(MCTS) </a:t>
            </a:r>
            <a:r>
              <a:rPr lang="en-IN" sz="8500" b="1" dirty="0">
                <a:solidFill>
                  <a:srgbClr val="00FF00"/>
                </a:solidFill>
                <a:latin typeface="Trebuchet MS" pitchFamily="34" charset="0"/>
              </a:rPr>
              <a:t>&amp; CRS </a:t>
            </a:r>
            <a:br>
              <a:rPr lang="en-IN" sz="8500" b="1" dirty="0">
                <a:solidFill>
                  <a:srgbClr val="00FF00"/>
                </a:solidFill>
                <a:latin typeface="Trebuchet MS" pitchFamily="34" charset="0"/>
              </a:rPr>
            </a:br>
            <a:r>
              <a:rPr lang="en-IN" sz="2800" dirty="0">
                <a:latin typeface="Trebuchet MS" pitchFamily="34" charset="0"/>
              </a:rPr>
              <a:t>(Pregnancy &amp; Infant Cohort Monitoring &amp; Evaluation 2.0) Software (MCTS Portal)  And </a:t>
            </a:r>
            <a:br>
              <a:rPr lang="en-IN" sz="2800" dirty="0">
                <a:latin typeface="Trebuchet MS" pitchFamily="34" charset="0"/>
              </a:rPr>
            </a:br>
            <a:r>
              <a:rPr lang="en-IN" sz="2800" dirty="0">
                <a:latin typeface="Trebuchet MS" pitchFamily="34" charset="0"/>
              </a:rPr>
              <a:t>Civil Registration System </a:t>
            </a:r>
            <a:r>
              <a:rPr lang="en-IN" sz="2800" dirty="0" smtClean="0">
                <a:latin typeface="Trebuchet MS" pitchFamily="34" charset="0"/>
              </a:rPr>
              <a:t> Software</a:t>
            </a:r>
            <a:r>
              <a:rPr lang="en-IN" sz="2800" dirty="0">
                <a:latin typeface="Trebuchet MS" pitchFamily="34" charset="0"/>
              </a:rPr>
              <a:t/>
            </a:r>
            <a:br>
              <a:rPr lang="en-IN" sz="2800" dirty="0">
                <a:latin typeface="Trebuchet MS" pitchFamily="34" charset="0"/>
              </a:rPr>
            </a:br>
            <a:r>
              <a:rPr lang="en-IN" sz="2800" dirty="0">
                <a:latin typeface="Trebuchet MS" pitchFamily="34" charset="0"/>
              </a:rPr>
              <a:t/>
            </a:r>
            <a:br>
              <a:rPr lang="en-IN" sz="2800" dirty="0">
                <a:latin typeface="Trebuchet MS" pitchFamily="34" charset="0"/>
              </a:rPr>
            </a:br>
            <a:r>
              <a:rPr lang="en-IN" sz="2800" dirty="0">
                <a:latin typeface="Trebuchet MS" pitchFamily="34" charset="0"/>
              </a:rPr>
              <a:t>Presented By </a:t>
            </a:r>
            <a:br>
              <a:rPr lang="en-IN" sz="2800" dirty="0">
                <a:latin typeface="Trebuchet MS" pitchFamily="34" charset="0"/>
              </a:rPr>
            </a:br>
            <a:r>
              <a:rPr lang="en-IN" sz="5100" b="1" dirty="0">
                <a:solidFill>
                  <a:srgbClr val="00FF00"/>
                </a:solidFill>
                <a:latin typeface="Trebuchet MS" pitchFamily="34" charset="0"/>
              </a:rPr>
              <a:t>Dr.Darez Ahamed, I.A.S., </a:t>
            </a:r>
            <a:r>
              <a:rPr lang="en-IN" sz="5100" dirty="0">
                <a:latin typeface="Trebuchet MS" pitchFamily="34" charset="0"/>
              </a:rPr>
              <a:t/>
            </a:r>
            <a:br>
              <a:rPr lang="en-IN" sz="5100" dirty="0">
                <a:latin typeface="Trebuchet MS" pitchFamily="34" charset="0"/>
              </a:rPr>
            </a:br>
            <a:r>
              <a:rPr lang="en-IN" sz="5100" b="1" dirty="0">
                <a:latin typeface="Trebuchet MS" pitchFamily="34" charset="0"/>
              </a:rPr>
              <a:t>Mission </a:t>
            </a:r>
            <a:r>
              <a:rPr lang="en-IN" sz="5100" b="1" dirty="0" smtClean="0">
                <a:latin typeface="Trebuchet MS" pitchFamily="34" charset="0"/>
              </a:rPr>
              <a:t>Director, NHM TN</a:t>
            </a:r>
          </a:p>
          <a:p>
            <a:pPr algn="ctr">
              <a:lnSpc>
                <a:spcPct val="120000"/>
              </a:lnSpc>
            </a:pPr>
            <a:r>
              <a:rPr lang="en-IN" sz="5100" b="1" dirty="0" smtClean="0">
                <a:latin typeface="Trebuchet MS" pitchFamily="34" charset="0"/>
              </a:rPr>
              <a:t>COMMISIONER OF MATERNAL &amp; CHILD HEALTH TAMIL NADU</a:t>
            </a:r>
          </a:p>
          <a:p>
            <a:pPr algn="ctr">
              <a:lnSpc>
                <a:spcPct val="120000"/>
              </a:lnSpc>
            </a:pPr>
            <a:endParaRPr lang="en-IN" sz="5100" dirty="0" smtClean="0">
              <a:latin typeface="Trebuchet MS" pitchFamily="34" charset="0"/>
            </a:endParaRPr>
          </a:p>
          <a:p>
            <a:pPr algn="ctr">
              <a:lnSpc>
                <a:spcPct val="120000"/>
              </a:lnSpc>
            </a:pPr>
            <a:endParaRPr lang="en-IN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6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673FDE-3BAA-49B2-8DFE-844AB1F0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All </a:t>
            </a:r>
            <a:r>
              <a:rPr lang="en-IN" dirty="0" err="1"/>
              <a:t>HospiTALS</a:t>
            </a:r>
            <a:r>
              <a:rPr lang="en-IN" dirty="0"/>
              <a:t> USE THE </a:t>
            </a:r>
            <a:r>
              <a:rPr lang="en-IN" dirty="0" err="1"/>
              <a:t>SOFTware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BBED9E32-0EB9-42B2-B6BA-E9BBC64DCF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74" t="31161" r="8735" b="22267"/>
          <a:stretch/>
        </p:blipFill>
        <p:spPr>
          <a:xfrm>
            <a:off x="671261" y="2180773"/>
            <a:ext cx="10849478" cy="3334656"/>
          </a:xfrm>
        </p:spPr>
      </p:pic>
    </p:spTree>
    <p:extLst>
      <p:ext uri="{BB962C8B-B14F-4D97-AF65-F5344CB8AC3E}">
        <p14:creationId xmlns:p14="http://schemas.microsoft.com/office/powerpoint/2010/main" val="73118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946BDA-094E-462F-BF76-F8FD8581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DELIVERABLES</a:t>
            </a:r>
            <a:br>
              <a:rPr lang="en-US"/>
            </a:br>
            <a:r>
              <a:rPr lang="en-US"/>
              <a:t>Reduction in MMR( 2 years comparison-Apr to Aug 18)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26EED6-8C4A-49DB-A5C5-7AEB00921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00192"/>
            <a:ext cx="11029615" cy="217378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Trebuchet MS" pitchFamily="34" charset="0"/>
              </a:rPr>
              <a:t>Continuous monitoring of High Risk AN mothers has decreased MMR of </a:t>
            </a:r>
            <a:r>
              <a:rPr lang="en-US" sz="2800" dirty="0" smtClean="0">
                <a:solidFill>
                  <a:schemeClr val="tx1"/>
                </a:solidFill>
                <a:latin typeface="Trebuchet MS" pitchFamily="34" charset="0"/>
              </a:rPr>
              <a:t>Tamil Nadu </a:t>
            </a:r>
            <a:r>
              <a:rPr lang="en-US" sz="2800" dirty="0">
                <a:solidFill>
                  <a:schemeClr val="tx1"/>
                </a:solidFill>
                <a:latin typeface="Trebuchet MS" pitchFamily="34" charset="0"/>
              </a:rPr>
              <a:t>to </a:t>
            </a:r>
            <a:r>
              <a:rPr lang="en-US" sz="2800" b="1" dirty="0">
                <a:solidFill>
                  <a:schemeClr val="tx1"/>
                </a:solidFill>
                <a:latin typeface="Trebuchet MS" pitchFamily="34" charset="0"/>
              </a:rPr>
              <a:t>52.61 ( Apr 18-Aug 18)</a:t>
            </a:r>
            <a:r>
              <a:rPr lang="en-US" sz="2800" dirty="0">
                <a:solidFill>
                  <a:schemeClr val="tx1"/>
                </a:solidFill>
                <a:latin typeface="Trebuchet MS" pitchFamily="34" charset="0"/>
              </a:rPr>
              <a:t> when compared to the previous year </a:t>
            </a:r>
            <a:r>
              <a:rPr lang="en-US" sz="2800" b="1" dirty="0">
                <a:solidFill>
                  <a:schemeClr val="tx1"/>
                </a:solidFill>
                <a:latin typeface="Trebuchet MS" pitchFamily="34" charset="0"/>
              </a:rPr>
              <a:t>(73.52 in Apr 17- Aug 17) per 1 lakh Live Births</a:t>
            </a:r>
            <a:endParaRPr lang="en-US" sz="2800" dirty="0">
              <a:solidFill>
                <a:schemeClr val="tx1"/>
              </a:solidFill>
              <a:latin typeface="Trebuchet MS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8AA773F2-8810-4C32-B1FC-80741446D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20819"/>
              </p:ext>
            </p:extLst>
          </p:nvPr>
        </p:nvGraphicFramePr>
        <p:xfrm>
          <a:off x="838044" y="4354284"/>
          <a:ext cx="10642755" cy="2173787"/>
        </p:xfrm>
        <a:graphic>
          <a:graphicData uri="http://schemas.openxmlformats.org/drawingml/2006/table">
            <a:tbl>
              <a:tblPr/>
              <a:tblGrid>
                <a:gridCol w="25091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91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091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75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75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60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Trebuchet MS" pitchFamily="34" charset="0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Maternal Death Line List April’18-Aug'18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Maternal Death Line List April’17-Aug'17</a:t>
                      </a:r>
                      <a:endParaRPr lang="en-US" sz="20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MMR = MD/LB *100000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20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Till Aug'18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Till Aug'17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5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Tamil Nadu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332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52.61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rebuchet MS" pitchFamily="34" charset="0"/>
                          <a:ea typeface="Times New Roman"/>
                          <a:cs typeface="Times New Roman"/>
                        </a:rPr>
                        <a:t>73.52</a:t>
                      </a:r>
                      <a:endParaRPr lang="en-US" sz="20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91416" marR="914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76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B191BC-287C-4678-ABDC-34CD668C2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FINANCIAL IMPLICATIONS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8F87BB39-4228-42D4-B1DE-8C5D59948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296214"/>
              </p:ext>
            </p:extLst>
          </p:nvPr>
        </p:nvGraphicFramePr>
        <p:xfrm>
          <a:off x="435883" y="1847399"/>
          <a:ext cx="11306173" cy="4950518"/>
        </p:xfrm>
        <a:graphic>
          <a:graphicData uri="http://schemas.openxmlformats.org/drawingml/2006/table">
            <a:tbl>
              <a:tblPr/>
              <a:tblGrid>
                <a:gridCol w="1101220">
                  <a:extLst>
                    <a:ext uri="{9D8B030D-6E8A-4147-A177-3AD203B41FA5}">
                      <a16:colId xmlns="" xmlns:a16="http://schemas.microsoft.com/office/drawing/2014/main" val="717612399"/>
                    </a:ext>
                  </a:extLst>
                </a:gridCol>
                <a:gridCol w="3622498">
                  <a:extLst>
                    <a:ext uri="{9D8B030D-6E8A-4147-A177-3AD203B41FA5}">
                      <a16:colId xmlns="" xmlns:a16="http://schemas.microsoft.com/office/drawing/2014/main" val="3098393271"/>
                    </a:ext>
                  </a:extLst>
                </a:gridCol>
                <a:gridCol w="2390125">
                  <a:extLst>
                    <a:ext uri="{9D8B030D-6E8A-4147-A177-3AD203B41FA5}">
                      <a16:colId xmlns="" xmlns:a16="http://schemas.microsoft.com/office/drawing/2014/main" val="4159525248"/>
                    </a:ext>
                  </a:extLst>
                </a:gridCol>
                <a:gridCol w="1599172">
                  <a:extLst>
                    <a:ext uri="{9D8B030D-6E8A-4147-A177-3AD203B41FA5}">
                      <a16:colId xmlns="" xmlns:a16="http://schemas.microsoft.com/office/drawing/2014/main" val="1917227345"/>
                    </a:ext>
                  </a:extLst>
                </a:gridCol>
                <a:gridCol w="2593158">
                  <a:extLst>
                    <a:ext uri="{9D8B030D-6E8A-4147-A177-3AD203B41FA5}">
                      <a16:colId xmlns="" xmlns:a16="http://schemas.microsoft.com/office/drawing/2014/main" val="740168558"/>
                    </a:ext>
                  </a:extLst>
                </a:gridCol>
              </a:tblGrid>
              <a:tr h="730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rebuchet MS" pitchFamily="34" charset="0"/>
                          <a:ea typeface="Calibri"/>
                          <a:cs typeface="Calibri"/>
                        </a:rPr>
                        <a:t>S.No</a:t>
                      </a:r>
                      <a:r>
                        <a:rPr lang="en-US" sz="1800" b="1" dirty="0">
                          <a:latin typeface="Trebuchet MS" pitchFamily="34" charset="0"/>
                          <a:ea typeface="Calibri"/>
                          <a:cs typeface="Calibri"/>
                        </a:rPr>
                        <a:t>.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1456" marR="11456" marT="8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rebuchet MS" pitchFamily="34" charset="0"/>
                          <a:ea typeface="Calibri"/>
                          <a:cs typeface="Calibri"/>
                        </a:rPr>
                        <a:t>Name of the Activity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1456" marR="11456" marT="8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rebuchet MS" pitchFamily="34" charset="0"/>
                          <a:ea typeface="Calibri"/>
                          <a:cs typeface="Calibri"/>
                        </a:rPr>
                        <a:t>Number required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1456" marR="11456" marT="8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rebuchet MS" pitchFamily="34" charset="0"/>
                          <a:ea typeface="Calibri"/>
                          <a:cs typeface="Calibri"/>
                        </a:rPr>
                        <a:t>Period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1456" marR="11456" marT="8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rebuchet MS" pitchFamily="34" charset="0"/>
                          <a:ea typeface="Calibri"/>
                          <a:cs typeface="Calibri"/>
                        </a:rPr>
                        <a:t>Approx Cost </a:t>
                      </a:r>
                      <a:br>
                        <a:rPr lang="en-US" sz="1800" b="1">
                          <a:latin typeface="Trebuchet MS" pitchFamily="34" charset="0"/>
                          <a:ea typeface="Calibri"/>
                          <a:cs typeface="Calibri"/>
                        </a:rPr>
                      </a:br>
                      <a:r>
                        <a:rPr lang="en-US" sz="1800" b="1">
                          <a:latin typeface="Trebuchet MS" pitchFamily="34" charset="0"/>
                          <a:ea typeface="Calibri"/>
                          <a:cs typeface="Calibri"/>
                        </a:rPr>
                        <a:t>(in Rs.)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1456" marR="11456" marT="8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3990674"/>
                  </a:ext>
                </a:extLst>
              </a:tr>
              <a:tr h="7303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1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Salary Component for PICME Software Development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05 Developers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01 year 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18,00,000 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9413324"/>
                  </a:ext>
                </a:extLst>
              </a:tr>
              <a:tr h="580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2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SMS Integration to CDAC SMS Gateway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30 Lakh SMS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01 year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3,10,500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6782784"/>
                  </a:ext>
                </a:extLst>
              </a:tr>
              <a:tr h="28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3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Laptops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05 No.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-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2,36,000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0538929"/>
                  </a:ext>
                </a:extLst>
              </a:tr>
              <a:tr h="312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4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Server-High end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02 No.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-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18,00,000 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6090061"/>
                  </a:ext>
                </a:extLst>
              </a:tr>
              <a:tr h="4900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5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CRS Software Development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01 No.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-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30,00,000 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15151961"/>
                  </a:ext>
                </a:extLst>
              </a:tr>
              <a:tr h="11773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6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Biometric Devices for Health facilities and registration units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(Rs 2000/Device)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rebuchet MS" pitchFamily="34" charset="0"/>
                          <a:ea typeface="Calibri"/>
                          <a:cs typeface="Calibri"/>
                        </a:rPr>
                        <a:t>(Under Process)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19900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800" dirty="0">
                        <a:latin typeface="Trebuchet MS" pitchFamily="34" charset="0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rebuchet MS" pitchFamily="34" charset="0"/>
                          <a:ea typeface="Calibri"/>
                          <a:cs typeface="Calibri"/>
                        </a:rPr>
                        <a:t>3,98,00,000</a:t>
                      </a:r>
                      <a:endParaRPr lang="en-US" sz="18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17228110"/>
                  </a:ext>
                </a:extLst>
              </a:tr>
              <a:tr h="437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latin typeface="Trebuchet MS" pitchFamily="34" charset="0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rebuchet MS" pitchFamily="34" charset="0"/>
                          <a:ea typeface="Calibri"/>
                          <a:cs typeface="Calibri"/>
                        </a:rPr>
                        <a:t>TOTAL </a:t>
                      </a:r>
                      <a:endParaRPr lang="en-US" sz="180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latin typeface="Trebuchet MS" pitchFamily="34" charset="0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en-US" sz="1800">
                        <a:latin typeface="Trebuchet MS" pitchFamily="34" charset="0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rebuchet MS" pitchFamily="34" charset="0"/>
                          <a:ea typeface="Calibri"/>
                          <a:cs typeface="Calibri"/>
                        </a:rPr>
                        <a:t>Rs. 4,69,46,500</a:t>
                      </a:r>
                      <a:endParaRPr lang="en-US" sz="1800" b="1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2697" marR="12697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28671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587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861274-C8CF-4EC7-93B4-9E2DD3AB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Highlights of the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191029-562D-45DC-B075-E093EF888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Real time </a:t>
            </a:r>
            <a:r>
              <a:rPr lang="en-US" sz="2800" dirty="0"/>
              <a:t>Monitoring of Maternal and Child health activities.</a:t>
            </a:r>
          </a:p>
          <a:p>
            <a:r>
              <a:rPr lang="en-US" sz="2800" dirty="0"/>
              <a:t>Provision for  </a:t>
            </a:r>
            <a:r>
              <a:rPr lang="en-US" sz="2800" dirty="0">
                <a:solidFill>
                  <a:srgbClr val="FF0000"/>
                </a:solidFill>
              </a:rPr>
              <a:t>Pre registration </a:t>
            </a:r>
            <a:r>
              <a:rPr lang="en-US" sz="2800" dirty="0"/>
              <a:t>through   common service centers /102/institutions/online self registration. </a:t>
            </a:r>
          </a:p>
          <a:p>
            <a:r>
              <a:rPr lang="en-US" sz="2800" dirty="0" err="1"/>
              <a:t>Aadhar</a:t>
            </a:r>
            <a:r>
              <a:rPr lang="en-US" sz="2800" dirty="0"/>
              <a:t> authentication and unique RCH ID  made valid throughout the State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Uniform Civil Registration  software in all 16,259 Birth and Death registration units</a:t>
            </a:r>
          </a:p>
          <a:p>
            <a:r>
              <a:rPr lang="en-US" sz="2800" dirty="0"/>
              <a:t>Free online birth and death certificate issued </a:t>
            </a:r>
            <a:r>
              <a:rPr lang="en-US" sz="2800" dirty="0" smtClean="0"/>
              <a:t>at delivery points  </a:t>
            </a:r>
            <a:endParaRPr lang="en-US" sz="2800" dirty="0"/>
          </a:p>
          <a:p>
            <a:r>
              <a:rPr lang="en-US" sz="2800" dirty="0"/>
              <a:t>Visitor mother registration made  mandatory and visitor mother tracking made real time.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5721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861274-C8CF-4EC7-93B4-9E2DD3AB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Highlights of the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191029-562D-45DC-B075-E093EF888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Cardiac Registry of AN mothers </a:t>
            </a:r>
            <a:r>
              <a:rPr lang="en-US" sz="2800" dirty="0"/>
              <a:t>has been included in the software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Migrant mother tracking </a:t>
            </a:r>
            <a:r>
              <a:rPr lang="en-US" sz="2800" dirty="0"/>
              <a:t>is also possible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SMS in local language </a:t>
            </a:r>
            <a:r>
              <a:rPr lang="en-US" sz="2800" dirty="0"/>
              <a:t>to mothers regarding high risk symptoms, due for AN visit, Immunization due etc</a:t>
            </a:r>
          </a:p>
          <a:p>
            <a:r>
              <a:rPr lang="en-US" sz="2800" dirty="0"/>
              <a:t>Government Institutional  delivery entry made mandatory</a:t>
            </a:r>
          </a:p>
          <a:p>
            <a:r>
              <a:rPr lang="en-US" sz="2800" dirty="0"/>
              <a:t>Effective Civil Registration Software linkage to ensure that all private deliveries are also entered in the Maternal Child Tracking System portal.</a:t>
            </a:r>
          </a:p>
          <a:p>
            <a:r>
              <a:rPr lang="en-US" sz="2800" dirty="0"/>
              <a:t>Linked with </a:t>
            </a:r>
            <a:r>
              <a:rPr lang="en-US" sz="2800" dirty="0">
                <a:solidFill>
                  <a:srgbClr val="FF0000"/>
                </a:solidFill>
              </a:rPr>
              <a:t>Conditional Cash Transfer System</a:t>
            </a:r>
          </a:p>
        </p:txBody>
      </p:sp>
    </p:spTree>
    <p:extLst>
      <p:ext uri="{BB962C8B-B14F-4D97-AF65-F5344CB8AC3E}">
        <p14:creationId xmlns:p14="http://schemas.microsoft.com/office/powerpoint/2010/main" val="4036339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4DF9DA-D43C-44AF-8A47-1D7ED8B8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Conditional Cash Transfer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422D03-0D35-42A8-93BC-0AE3B2C82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SA-SJ\Desktop\photo_2018-09-18_13-20-32.jpg">
            <a:extLst>
              <a:ext uri="{FF2B5EF4-FFF2-40B4-BE49-F238E27FC236}">
                <a16:creationId xmlns="" xmlns:a16="http://schemas.microsoft.com/office/drawing/2014/main" id="{C02D9B3A-4916-4ED9-A376-E7651E05A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t="6516"/>
          <a:stretch>
            <a:fillRect/>
          </a:stretch>
        </p:blipFill>
        <p:spPr bwMode="auto">
          <a:xfrm>
            <a:off x="1807027" y="1900868"/>
            <a:ext cx="8577943" cy="4957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905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BAD7C9-2422-4045-B020-3B2418DA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TAKE HOME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98590E-7C18-45CC-BF00-3B7565A48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PICME – CRS Linkage ensures 100 % Maternal Care and 100 % Birth Registration </a:t>
            </a:r>
          </a:p>
          <a:p>
            <a:r>
              <a:rPr lang="en-IN" sz="3600" dirty="0"/>
              <a:t>Easy to Implement and Easy to Sustain </a:t>
            </a:r>
          </a:p>
          <a:p>
            <a:r>
              <a:rPr lang="en-IN" sz="3600" dirty="0"/>
              <a:t>Helps us Monitor Female Foeticide, Surrogate Mothers etc</a:t>
            </a:r>
          </a:p>
        </p:txBody>
      </p:sp>
    </p:spTree>
    <p:extLst>
      <p:ext uri="{BB962C8B-B14F-4D97-AF65-F5344CB8AC3E}">
        <p14:creationId xmlns:p14="http://schemas.microsoft.com/office/powerpoint/2010/main" val="26274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18951"/>
            <a:ext cx="11029615" cy="444321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Replicability</a:t>
            </a:r>
            <a:r>
              <a:rPr lang="en-US" sz="2400" dirty="0" smtClean="0">
                <a:solidFill>
                  <a:srgbClr val="FF0000"/>
                </a:solidFill>
              </a:rPr>
              <a:t> &amp; scalability :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Easy to adapt in all settings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Way forward: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e - signature </a:t>
            </a:r>
            <a:r>
              <a:rPr lang="en-US" sz="2800" dirty="0"/>
              <a:t>in all </a:t>
            </a:r>
            <a:r>
              <a:rPr lang="en-US" sz="2800" dirty="0" smtClean="0"/>
              <a:t>birth and death registration units</a:t>
            </a:r>
            <a:endParaRPr lang="en-US" sz="2800" dirty="0"/>
          </a:p>
          <a:p>
            <a:r>
              <a:rPr lang="en-US" sz="2800" dirty="0" smtClean="0"/>
              <a:t>linkage </a:t>
            </a:r>
            <a:r>
              <a:rPr lang="en-US" sz="2800" dirty="0"/>
              <a:t>of CRS software with MCCD software</a:t>
            </a:r>
          </a:p>
          <a:p>
            <a:r>
              <a:rPr lang="en-US" sz="2800" dirty="0" smtClean="0"/>
              <a:t>10% reduction </a:t>
            </a:r>
            <a:r>
              <a:rPr lang="en-US" sz="2800" dirty="0"/>
              <a:t>in MMR every year</a:t>
            </a:r>
          </a:p>
        </p:txBody>
      </p:sp>
    </p:spTree>
    <p:extLst>
      <p:ext uri="{BB962C8B-B14F-4D97-AF65-F5344CB8AC3E}">
        <p14:creationId xmlns:p14="http://schemas.microsoft.com/office/powerpoint/2010/main" val="334785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3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BDD0D6-1C9A-47BF-B815-5DD2D058D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61" y="690912"/>
            <a:ext cx="11029616" cy="1013800"/>
          </a:xfrm>
        </p:spPr>
        <p:txBody>
          <a:bodyPr/>
          <a:lstStyle/>
          <a:p>
            <a:r>
              <a:rPr lang="en-US" dirty="0"/>
              <a:t>Reports available in New CRS </a:t>
            </a:r>
            <a:r>
              <a:rPr lang="en-US" dirty="0" smtClean="0"/>
              <a:t>PICME/MCTS </a:t>
            </a:r>
            <a:r>
              <a:rPr lang="en-US" dirty="0"/>
              <a:t>Software</a:t>
            </a:r>
            <a:br>
              <a:rPr lang="en-US" dirty="0"/>
            </a:br>
            <a:r>
              <a:rPr lang="en-US" dirty="0">
                <a:latin typeface="Agency FB" panose="020B0503020202020204" pitchFamily="34" charset="0"/>
              </a:rPr>
              <a:t>(* indicates that Data is AVAILABLE ONLY IN PICME 2.0)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810C134-000A-4EB0-8B59-0A30B5C20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725031"/>
              </p:ext>
            </p:extLst>
          </p:nvPr>
        </p:nvGraphicFramePr>
        <p:xfrm>
          <a:off x="437495" y="1737361"/>
          <a:ext cx="11317010" cy="512064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137981458"/>
                    </a:ext>
                  </a:extLst>
                </a:gridCol>
                <a:gridCol w="2667000">
                  <a:extLst>
                    <a:ext uri="{9D8B030D-6E8A-4147-A177-3AD203B41FA5}">
                      <a16:colId xmlns="" xmlns:a16="http://schemas.microsoft.com/office/drawing/2014/main" val="1029639703"/>
                    </a:ext>
                  </a:extLst>
                </a:gridCol>
                <a:gridCol w="3276600">
                  <a:extLst>
                    <a:ext uri="{9D8B030D-6E8A-4147-A177-3AD203B41FA5}">
                      <a16:colId xmlns="" xmlns:a16="http://schemas.microsoft.com/office/drawing/2014/main" val="2118418686"/>
                    </a:ext>
                  </a:extLst>
                </a:gridCol>
                <a:gridCol w="1225550">
                  <a:extLst>
                    <a:ext uri="{9D8B030D-6E8A-4147-A177-3AD203B41FA5}">
                      <a16:colId xmlns="" xmlns:a16="http://schemas.microsoft.com/office/drawing/2014/main" val="3730473890"/>
                    </a:ext>
                  </a:extLst>
                </a:gridCol>
                <a:gridCol w="1207730">
                  <a:extLst>
                    <a:ext uri="{9D8B030D-6E8A-4147-A177-3AD203B41FA5}">
                      <a16:colId xmlns="" xmlns:a16="http://schemas.microsoft.com/office/drawing/2014/main" val="1791223106"/>
                    </a:ext>
                  </a:extLst>
                </a:gridCol>
                <a:gridCol w="1089065">
                  <a:extLst>
                    <a:ext uri="{9D8B030D-6E8A-4147-A177-3AD203B41FA5}">
                      <a16:colId xmlns="" xmlns:a16="http://schemas.microsoft.com/office/drawing/2014/main" val="3643794027"/>
                    </a:ext>
                  </a:extLst>
                </a:gridCol>
                <a:gridCol w="1089065">
                  <a:extLst>
                    <a:ext uri="{9D8B030D-6E8A-4147-A177-3AD203B41FA5}">
                      <a16:colId xmlns="" xmlns:a16="http://schemas.microsoft.com/office/drawing/2014/main" val="2816473463"/>
                    </a:ext>
                  </a:extLst>
                </a:gridCol>
              </a:tblGrid>
              <a:tr h="295275">
                <a:tc gridSpan="7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1161837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Bookman Old Style"/>
                        </a:rPr>
                        <a:t>S.No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Indicators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April-September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223769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2015-16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2016-17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2017-18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Bookman Old Style"/>
                        </a:rPr>
                        <a:t>2018-19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306259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Total AN Registration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523648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514931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320428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579004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5754324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Early AN Registration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Bookman Old Style"/>
                          <a:ea typeface="+mn-ea"/>
                          <a:cs typeface="+mn-cs"/>
                        </a:rPr>
                        <a:t>3629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 (0.7%)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4152 (0.8%)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50326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510409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014056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Teenage Pregnancy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6770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16072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1853299"/>
                  </a:ext>
                </a:extLst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Abortion Entry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Total Abortion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18186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18461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7243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25367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2311527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First Trimester Abortion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6925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14955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072447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Second Trimester Abortion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11228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11325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10401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335192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Visitor Mother Entry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 *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142479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920618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Total Pre Registration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58439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402489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Govt. Institutional Delivery Entry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225645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40503536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Birth Certificate through CRS Linkage (Jan'18-Sep'18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Total Birth Registered with RCH 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 *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520390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42666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Total Birth Registered with Pre Registration 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Bookman Old Styl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 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 *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Bookman Old Style"/>
                        </a:rPr>
                        <a:t>69941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21440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need for  a revamped MCTS/PICME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7%</a:t>
            </a:r>
            <a:r>
              <a:rPr lang="en-US" sz="2200" dirty="0" smtClean="0"/>
              <a:t> Higher order birth contributed </a:t>
            </a:r>
            <a:r>
              <a:rPr lang="en-US" sz="2200" dirty="0" smtClean="0">
                <a:solidFill>
                  <a:srgbClr val="FF0000"/>
                </a:solidFill>
              </a:rPr>
              <a:t>30% </a:t>
            </a:r>
            <a:r>
              <a:rPr lang="en-US" sz="2200" dirty="0" smtClean="0"/>
              <a:t>of MMR</a:t>
            </a:r>
          </a:p>
          <a:p>
            <a:r>
              <a:rPr lang="en-US" sz="2200" dirty="0" smtClean="0"/>
              <a:t>Migrant / Visitor mother contributes more than </a:t>
            </a:r>
            <a:r>
              <a:rPr lang="en-US" sz="2200" dirty="0" smtClean="0">
                <a:solidFill>
                  <a:srgbClr val="FF0000"/>
                </a:solidFill>
              </a:rPr>
              <a:t>1/3</a:t>
            </a:r>
            <a:r>
              <a:rPr lang="en-US" sz="2200" baseline="30000" dirty="0" smtClean="0">
                <a:solidFill>
                  <a:srgbClr val="FF0000"/>
                </a:solidFill>
              </a:rPr>
              <a:t>rd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of MMR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5%</a:t>
            </a:r>
            <a:r>
              <a:rPr lang="en-US" sz="2200" dirty="0" smtClean="0"/>
              <a:t> of deliveries happen in above 30 mothers contributes </a:t>
            </a:r>
            <a:r>
              <a:rPr lang="en-US" sz="2200" dirty="0" smtClean="0">
                <a:solidFill>
                  <a:srgbClr val="FF0000"/>
                </a:solidFill>
              </a:rPr>
              <a:t>25%</a:t>
            </a:r>
            <a:r>
              <a:rPr lang="en-US" sz="2200" dirty="0" smtClean="0"/>
              <a:t> of MMR ( </a:t>
            </a:r>
            <a:r>
              <a:rPr lang="en-US" sz="2200" dirty="0"/>
              <a:t>E</a:t>
            </a:r>
            <a:r>
              <a:rPr lang="en-US" sz="2200" dirty="0" smtClean="0"/>
              <a:t>lderly </a:t>
            </a:r>
            <a:r>
              <a:rPr lang="en-US" sz="2200" dirty="0" err="1" smtClean="0"/>
              <a:t>primi</a:t>
            </a:r>
            <a:r>
              <a:rPr lang="en-US" sz="2200" dirty="0" smtClean="0"/>
              <a:t> and  infertility treatment)</a:t>
            </a:r>
          </a:p>
          <a:p>
            <a:r>
              <a:rPr lang="en-US" sz="2200" dirty="0" smtClean="0"/>
              <a:t>To capture all </a:t>
            </a:r>
            <a:r>
              <a:rPr lang="en-US" sz="2200" dirty="0" smtClean="0">
                <a:solidFill>
                  <a:srgbClr val="FF0000"/>
                </a:solidFill>
              </a:rPr>
              <a:t>second trimester abortion </a:t>
            </a:r>
            <a:r>
              <a:rPr lang="en-US" sz="2200" dirty="0" smtClean="0"/>
              <a:t>to prevent feticide.</a:t>
            </a:r>
          </a:p>
          <a:p>
            <a:r>
              <a:rPr lang="en-US" sz="2200" dirty="0" smtClean="0"/>
              <a:t>State MMR target of </a:t>
            </a:r>
            <a:r>
              <a:rPr lang="en-US" sz="2200" dirty="0" smtClean="0">
                <a:solidFill>
                  <a:srgbClr val="FF0000"/>
                </a:solidFill>
              </a:rPr>
              <a:t>25 by 2023 </a:t>
            </a:r>
            <a:r>
              <a:rPr lang="en-US" sz="2200" dirty="0" smtClean="0"/>
              <a:t>needed a significant shift in strategy since </a:t>
            </a:r>
            <a:r>
              <a:rPr lang="en-US" sz="2200" dirty="0" smtClean="0">
                <a:solidFill>
                  <a:srgbClr val="FF0000"/>
                </a:solidFill>
              </a:rPr>
              <a:t>65%</a:t>
            </a:r>
            <a:r>
              <a:rPr lang="en-US" sz="2200" dirty="0" smtClean="0"/>
              <a:t> deliveries in government (SRS-HMIS :67 in 2016)</a:t>
            </a:r>
          </a:p>
          <a:p>
            <a:r>
              <a:rPr lang="en-US" sz="2200" dirty="0" smtClean="0"/>
              <a:t>Get accurate data on </a:t>
            </a:r>
            <a:r>
              <a:rPr lang="en-US" sz="2200" dirty="0" smtClean="0">
                <a:solidFill>
                  <a:srgbClr val="FF0000"/>
                </a:solidFill>
              </a:rPr>
              <a:t>teenage pregnancy </a:t>
            </a:r>
            <a:r>
              <a:rPr lang="en-US" sz="2200" dirty="0" smtClean="0"/>
              <a:t>and identify social high risk mothers.</a:t>
            </a:r>
          </a:p>
        </p:txBody>
      </p:sp>
    </p:spTree>
    <p:extLst>
      <p:ext uri="{BB962C8B-B14F-4D97-AF65-F5344CB8AC3E}">
        <p14:creationId xmlns:p14="http://schemas.microsoft.com/office/powerpoint/2010/main" val="12597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31B8E4-3015-4413-B02C-C0EA9692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84B09E-A88D-41EF-A104-AA009D64A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CF81D1E6-6241-47C9-B5C3-7B4F0BEC36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4791" b="895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37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FF8DEB-A689-4D30-8679-360F785D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</a:t>
            </a:r>
            <a:r>
              <a:rPr lang="en-IN" dirty="0" smtClean="0"/>
              <a:t>Objective: Universal MCH CARE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011226-7E17-4144-ABE6-230E14798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600" dirty="0"/>
          </a:p>
          <a:p>
            <a:r>
              <a:rPr lang="en-US" sz="2600" dirty="0">
                <a:solidFill>
                  <a:srgbClr val="FF0000"/>
                </a:solidFill>
              </a:rPr>
              <a:t>All</a:t>
            </a:r>
            <a:r>
              <a:rPr lang="en-US" sz="2600" dirty="0"/>
              <a:t> Eligible couples to avail Maternal &amp; Child health services.</a:t>
            </a:r>
          </a:p>
          <a:p>
            <a:r>
              <a:rPr lang="en-US" sz="2600" dirty="0">
                <a:solidFill>
                  <a:srgbClr val="FF0000"/>
                </a:solidFill>
              </a:rPr>
              <a:t>To register all </a:t>
            </a:r>
            <a:r>
              <a:rPr lang="en-US" sz="2600" dirty="0"/>
              <a:t>Antenatal  mothers including teenage pregnancy to render/ensure all the Antenatal  and Postnatal  services.</a:t>
            </a:r>
          </a:p>
          <a:p>
            <a:r>
              <a:rPr lang="en-US" sz="2600" dirty="0"/>
              <a:t>To implement effective PCPNDT Act by having vigilant audit on </a:t>
            </a:r>
            <a:r>
              <a:rPr lang="en-US" sz="2600" dirty="0">
                <a:solidFill>
                  <a:srgbClr val="FF0000"/>
                </a:solidFill>
              </a:rPr>
              <a:t>Second Trimester abortions</a:t>
            </a:r>
          </a:p>
          <a:p>
            <a:r>
              <a:rPr lang="en-US" sz="2600" dirty="0">
                <a:solidFill>
                  <a:srgbClr val="FF0000"/>
                </a:solidFill>
              </a:rPr>
              <a:t>To track </a:t>
            </a:r>
            <a:r>
              <a:rPr lang="en-US" sz="2600" dirty="0"/>
              <a:t>visitor and migrant antenatal mothers</a:t>
            </a:r>
          </a:p>
          <a:p>
            <a:r>
              <a:rPr lang="en-US" sz="2600" dirty="0"/>
              <a:t>To register </a:t>
            </a:r>
            <a:r>
              <a:rPr lang="en-US" sz="2600" dirty="0">
                <a:solidFill>
                  <a:srgbClr val="FF0000"/>
                </a:solidFill>
              </a:rPr>
              <a:t>all</a:t>
            </a:r>
            <a:r>
              <a:rPr lang="en-US" sz="2600" dirty="0"/>
              <a:t> infants and to ensure routine immunization in time</a:t>
            </a:r>
            <a:r>
              <a:rPr lang="en-US" sz="2600" dirty="0" smtClean="0"/>
              <a:t>. (Birth Cohort)</a:t>
            </a:r>
            <a:endParaRPr lang="en-US" sz="2600" dirty="0"/>
          </a:p>
          <a:p>
            <a:r>
              <a:rPr lang="en-US" sz="2600" dirty="0"/>
              <a:t>Overall objective is </a:t>
            </a:r>
            <a:r>
              <a:rPr lang="en-US" sz="2600" dirty="0">
                <a:solidFill>
                  <a:srgbClr val="FF0000"/>
                </a:solidFill>
              </a:rPr>
              <a:t>to reduce IMR and MMR</a:t>
            </a:r>
            <a:r>
              <a:rPr lang="en-US" sz="2600" dirty="0"/>
              <a:t>.</a:t>
            </a:r>
          </a:p>
          <a:p>
            <a:r>
              <a:rPr lang="en-US" sz="2600" dirty="0"/>
              <a:t>To ensure </a:t>
            </a:r>
            <a:r>
              <a:rPr lang="en-US" sz="2600" dirty="0">
                <a:solidFill>
                  <a:srgbClr val="FF0000"/>
                </a:solidFill>
              </a:rPr>
              <a:t>100% registration </a:t>
            </a:r>
            <a:r>
              <a:rPr lang="en-US" sz="2600" dirty="0"/>
              <a:t>of all  live births, still births through linkage of PICME Software with CRS software including private institutions. </a:t>
            </a:r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40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3C003E-5737-42FA-BB35-EDBD49280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9C4F98-0627-4014-9984-7676ADBBA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PICME/MCTS data will </a:t>
            </a:r>
            <a:r>
              <a:rPr lang="en-US" sz="2400" dirty="0"/>
              <a:t>serve as </a:t>
            </a:r>
            <a:r>
              <a:rPr lang="en-US" sz="2400" dirty="0">
                <a:solidFill>
                  <a:srgbClr val="FF0000"/>
                </a:solidFill>
              </a:rPr>
              <a:t>Mother &amp; Child registry </a:t>
            </a:r>
            <a:r>
              <a:rPr lang="en-US" sz="2400" dirty="0"/>
              <a:t>for the State of Tamilnadu.</a:t>
            </a:r>
          </a:p>
          <a:p>
            <a:r>
              <a:rPr lang="en-US" sz="2400" dirty="0"/>
              <a:t>The Unique RCH </a:t>
            </a:r>
            <a:r>
              <a:rPr lang="en-US" sz="2400" dirty="0" smtClean="0"/>
              <a:t>ID from PICME/MCTS </a:t>
            </a:r>
            <a:r>
              <a:rPr lang="en-US" sz="2400" dirty="0"/>
              <a:t>software  is essential </a:t>
            </a:r>
            <a:r>
              <a:rPr lang="en-US" sz="2400" dirty="0">
                <a:solidFill>
                  <a:srgbClr val="FF0000"/>
                </a:solidFill>
              </a:rPr>
              <a:t>to obtain  Birth certificate</a:t>
            </a:r>
          </a:p>
          <a:p>
            <a:r>
              <a:rPr lang="en-US" sz="2400" dirty="0"/>
              <a:t>This software has been </a:t>
            </a:r>
            <a:r>
              <a:rPr lang="en-US" sz="2400" dirty="0">
                <a:solidFill>
                  <a:srgbClr val="FF0000"/>
                </a:solidFill>
              </a:rPr>
              <a:t>linked to Civil Registration S</a:t>
            </a:r>
            <a:r>
              <a:rPr lang="en-US" sz="2400" dirty="0" smtClean="0">
                <a:solidFill>
                  <a:srgbClr val="FF0000"/>
                </a:solidFill>
              </a:rPr>
              <a:t>ystem </a:t>
            </a:r>
            <a:r>
              <a:rPr lang="en-US" sz="2400" dirty="0"/>
              <a:t>Software to issue free birth certificates </a:t>
            </a:r>
            <a:r>
              <a:rPr lang="en-US" sz="2400" dirty="0" smtClean="0"/>
              <a:t>at delivery points.</a:t>
            </a:r>
            <a:endParaRPr lang="en-US" sz="2400" dirty="0"/>
          </a:p>
          <a:p>
            <a:r>
              <a:rPr lang="en-US" sz="2400" dirty="0"/>
              <a:t>Effective Civil Registration Software linkage has ensured that all </a:t>
            </a:r>
            <a:r>
              <a:rPr lang="en-US" sz="2400" dirty="0">
                <a:solidFill>
                  <a:srgbClr val="FF0000"/>
                </a:solidFill>
              </a:rPr>
              <a:t>private deliveries</a:t>
            </a:r>
            <a:r>
              <a:rPr lang="en-US" sz="2400" dirty="0"/>
              <a:t> are also entered in the Maternal Child Tracking System </a:t>
            </a:r>
            <a:r>
              <a:rPr lang="en-US" sz="2400" dirty="0" smtClean="0"/>
              <a:t>portal</a:t>
            </a:r>
          </a:p>
          <a:p>
            <a:r>
              <a:rPr lang="en-US" sz="2400" dirty="0" smtClean="0"/>
              <a:t>Auto updation of birth and death in </a:t>
            </a:r>
            <a:r>
              <a:rPr lang="en-US" sz="2400" dirty="0" smtClean="0">
                <a:solidFill>
                  <a:srgbClr val="FF0000"/>
                </a:solidFill>
              </a:rPr>
              <a:t>State resident Data Hub </a:t>
            </a:r>
            <a:r>
              <a:rPr lang="en-US" sz="2400" dirty="0" smtClean="0"/>
              <a:t>from CRS software.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20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189F80-AED3-4125-9AB2-DF8513D84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15A53B-B17F-4959-901B-025F68E31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Provision for  </a:t>
            </a:r>
            <a:r>
              <a:rPr lang="en-US" sz="2200" dirty="0">
                <a:solidFill>
                  <a:srgbClr val="FF0000"/>
                </a:solidFill>
              </a:rPr>
              <a:t>pre </a:t>
            </a:r>
            <a:r>
              <a:rPr lang="en-US" sz="2200" dirty="0" smtClean="0">
                <a:solidFill>
                  <a:srgbClr val="FF0000"/>
                </a:solidFill>
              </a:rPr>
              <a:t>registration by mothers </a:t>
            </a:r>
            <a:r>
              <a:rPr lang="en-US" sz="2200" dirty="0" smtClean="0"/>
              <a:t>through CSC </a:t>
            </a:r>
            <a:r>
              <a:rPr lang="en-US" sz="2200" dirty="0"/>
              <a:t>/102</a:t>
            </a:r>
            <a:r>
              <a:rPr lang="en-US" sz="2200" dirty="0" smtClean="0"/>
              <a:t>/</a:t>
            </a:r>
            <a:r>
              <a:rPr lang="en-US" sz="2200" dirty="0"/>
              <a:t> </a:t>
            </a:r>
            <a:r>
              <a:rPr lang="en-US" sz="2200" dirty="0" smtClean="0"/>
              <a:t>Online</a:t>
            </a:r>
            <a:endParaRPr lang="en-US" sz="2200" dirty="0"/>
          </a:p>
          <a:p>
            <a:r>
              <a:rPr lang="en-US" sz="2200" dirty="0" err="1">
                <a:solidFill>
                  <a:srgbClr val="FF0000"/>
                </a:solidFill>
              </a:rPr>
              <a:t>Aadhaar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Authentication</a:t>
            </a:r>
          </a:p>
          <a:p>
            <a:r>
              <a:rPr lang="en-US" sz="2200" dirty="0">
                <a:solidFill>
                  <a:srgbClr val="FF0000"/>
                </a:solidFill>
              </a:rPr>
              <a:t>Visitor mother </a:t>
            </a:r>
            <a:r>
              <a:rPr lang="en-US" sz="2200" dirty="0"/>
              <a:t>registration</a:t>
            </a:r>
          </a:p>
          <a:p>
            <a:r>
              <a:rPr lang="en-US" sz="2200" dirty="0">
                <a:solidFill>
                  <a:srgbClr val="FF0000"/>
                </a:solidFill>
              </a:rPr>
              <a:t>Institutional Delivery </a:t>
            </a:r>
            <a:r>
              <a:rPr lang="en-US" sz="2200" dirty="0" smtClean="0">
                <a:solidFill>
                  <a:srgbClr val="FF0000"/>
                </a:solidFill>
              </a:rPr>
              <a:t>entr</a:t>
            </a:r>
            <a:r>
              <a:rPr lang="en-US" sz="2200" dirty="0">
                <a:solidFill>
                  <a:srgbClr val="FF0000"/>
                </a:solidFill>
              </a:rPr>
              <a:t>y</a:t>
            </a:r>
            <a:r>
              <a:rPr lang="en-US" sz="2200" dirty="0" smtClean="0"/>
              <a:t> </a:t>
            </a:r>
            <a:r>
              <a:rPr lang="en-US" sz="2200" dirty="0"/>
              <a:t>has been made mandatory.</a:t>
            </a:r>
          </a:p>
          <a:p>
            <a:r>
              <a:rPr lang="en-US" sz="2200" dirty="0"/>
              <a:t>All Migrant mothers </a:t>
            </a:r>
            <a:r>
              <a:rPr lang="en-US" sz="2200" dirty="0" err="1"/>
              <a:t>i.e</a:t>
            </a:r>
            <a:r>
              <a:rPr lang="en-US" sz="2200" dirty="0"/>
              <a:t> mothers from other States and Mothers who are Non Residents of India are also being captured. </a:t>
            </a:r>
          </a:p>
          <a:p>
            <a:endParaRPr lang="en-US" sz="2200" dirty="0"/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20499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04B8F6-580A-4784-A9FE-330394B9D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Revamped PICME 2.0 Workflow</a:t>
            </a:r>
          </a:p>
        </p:txBody>
      </p:sp>
      <p:pic>
        <p:nvPicPr>
          <p:cNvPr id="61" name="Content Placeholder 60" descr="A screenshot of a cell phone&#10;&#10;Description generated with very high confidence">
            <a:extLst>
              <a:ext uri="{FF2B5EF4-FFF2-40B4-BE49-F238E27FC236}">
                <a16:creationId xmlns="" xmlns:a16="http://schemas.microsoft.com/office/drawing/2014/main" id="{11F1A632-83CB-49EC-9F89-DD37A1CB9D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43" t="8687" r="7838"/>
          <a:stretch/>
        </p:blipFill>
        <p:spPr>
          <a:xfrm>
            <a:off x="1436914" y="1840564"/>
            <a:ext cx="8592457" cy="5017436"/>
          </a:xfrm>
        </p:spPr>
      </p:pic>
    </p:spTree>
    <p:extLst>
      <p:ext uri="{BB962C8B-B14F-4D97-AF65-F5344CB8AC3E}">
        <p14:creationId xmlns:p14="http://schemas.microsoft.com/office/powerpoint/2010/main" val="18552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1702AB-51B9-499C-8C5A-CE487ED2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CRS Software as per </a:t>
            </a:r>
            <a:br>
              <a:rPr lang="en-US" dirty="0"/>
            </a:br>
            <a:r>
              <a:rPr lang="en-US" dirty="0"/>
              <a:t>G.O (Ms) No.351 H&amp;FW Dated :09.10.2017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31AF5D-31ED-4E5C-B7E3-FBDDBEDD9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6661436" cy="3678303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All Line Departments use the software</a:t>
            </a:r>
          </a:p>
          <a:p>
            <a:pPr lvl="1"/>
            <a:r>
              <a:rPr lang="en-US" sz="3400" dirty="0"/>
              <a:t>CRA-Commissioner of Revenue Administration</a:t>
            </a:r>
          </a:p>
          <a:p>
            <a:pPr lvl="1"/>
            <a:r>
              <a:rPr lang="en-US" sz="3400" dirty="0"/>
              <a:t>CMA- Commissioner of Municipal Administration</a:t>
            </a:r>
          </a:p>
          <a:p>
            <a:pPr lvl="1"/>
            <a:r>
              <a:rPr lang="en-US" sz="3400" dirty="0"/>
              <a:t>DPH-Director of Public Health &amp; Preventive Medicine</a:t>
            </a:r>
          </a:p>
          <a:p>
            <a:pPr lvl="1"/>
            <a:r>
              <a:rPr lang="en-US" sz="3400" dirty="0"/>
              <a:t>TP- Directorate of Town </a:t>
            </a:r>
            <a:r>
              <a:rPr lang="en-US" sz="3400" dirty="0" err="1"/>
              <a:t>Panchayat</a:t>
            </a:r>
            <a:endParaRPr lang="en-US" sz="3400" dirty="0"/>
          </a:p>
          <a:p>
            <a:endParaRPr lang="en-IN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AA8BBDD-A47D-4090-ABF5-819937FD097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96000" y="1930315"/>
            <a:ext cx="6361984" cy="37610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2197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866</Words>
  <Application>Microsoft Office PowerPoint</Application>
  <PresentationFormat>Custom</PresentationFormat>
  <Paragraphs>190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Dividend</vt:lpstr>
      <vt:lpstr>PowerPoint Presentation</vt:lpstr>
      <vt:lpstr>Reports available in New CRS PICME/MCTS Software (* indicates that Data is AVAILABLE ONLY IN PICME 2.0)</vt:lpstr>
      <vt:lpstr>Why the need for  a revamped MCTS/PICME</vt:lpstr>
      <vt:lpstr>PowerPoint Presentation</vt:lpstr>
      <vt:lpstr>Project Objective: Universal MCH CARE</vt:lpstr>
      <vt:lpstr>Project Description</vt:lpstr>
      <vt:lpstr>Project Description</vt:lpstr>
      <vt:lpstr>Revamped PICME 2.0 Workflow</vt:lpstr>
      <vt:lpstr>Usage of CRS Software as per  G.O (Ms) No.351 H&amp;FW Dated :09.10.2017</vt:lpstr>
      <vt:lpstr>All HospiTALS USE THE SOFTware</vt:lpstr>
      <vt:lpstr>DELIVERABLES Reduction in MMR( 2 years comparison-Apr to Aug 18)</vt:lpstr>
      <vt:lpstr>FINANCIAL IMPLICATIONS</vt:lpstr>
      <vt:lpstr>Highlights of the Initiative</vt:lpstr>
      <vt:lpstr>Highlights of the Initiative</vt:lpstr>
      <vt:lpstr>Conditional Cash Transfer Scheme</vt:lpstr>
      <vt:lpstr>TAKE HOME MESSAGES</vt:lpstr>
      <vt:lpstr>way forward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JMA Bruno-Mascarenhas</dc:creator>
  <cp:lastModifiedBy>USER</cp:lastModifiedBy>
  <cp:revision>32</cp:revision>
  <dcterms:created xsi:type="dcterms:W3CDTF">2018-10-29T12:48:23Z</dcterms:created>
  <dcterms:modified xsi:type="dcterms:W3CDTF">2018-10-31T10:29:40Z</dcterms:modified>
</cp:coreProperties>
</file>