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7" r:id="rId3"/>
    <p:sldId id="523" r:id="rId4"/>
    <p:sldId id="531" r:id="rId5"/>
    <p:sldId id="518" r:id="rId6"/>
    <p:sldId id="522" r:id="rId7"/>
    <p:sldId id="533" r:id="rId8"/>
    <p:sldId id="535" r:id="rId9"/>
    <p:sldId id="541" r:id="rId10"/>
    <p:sldId id="530" r:id="rId11"/>
    <p:sldId id="524" r:id="rId12"/>
    <p:sldId id="525" r:id="rId13"/>
    <p:sldId id="526" r:id="rId14"/>
    <p:sldId id="527" r:id="rId15"/>
    <p:sldId id="539" r:id="rId16"/>
    <p:sldId id="536" r:id="rId17"/>
    <p:sldId id="537" r:id="rId18"/>
    <p:sldId id="538" r:id="rId19"/>
    <p:sldId id="339" r:id="rId20"/>
  </p:sldIdLst>
  <p:sldSz cx="10287000" cy="7772400"/>
  <p:notesSz cx="6954838" cy="9309100"/>
  <p:defaultTextStyle>
    <a:defPPr>
      <a:defRPr lang="en-US"/>
    </a:defPPr>
    <a:lvl1pPr marL="0" algn="l" defTabSz="10300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028" algn="l" defTabSz="10300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0058" algn="l" defTabSz="10300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5086" algn="l" defTabSz="10300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0117" algn="l" defTabSz="10300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5140" algn="l" defTabSz="10300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0172" algn="l" defTabSz="10300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5199" algn="l" defTabSz="10300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0232" algn="l" defTabSz="103005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CCFF"/>
    <a:srgbClr val="CC6600"/>
    <a:srgbClr val="00FFFF"/>
    <a:srgbClr val="FF3399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3238" autoAdjust="0"/>
  </p:normalViewPr>
  <p:slideViewPr>
    <p:cSldViewPr>
      <p:cViewPr varScale="1">
        <p:scale>
          <a:sx n="57" d="100"/>
          <a:sy n="57" d="100"/>
        </p:scale>
        <p:origin x="-1324" y="-80"/>
      </p:cViewPr>
      <p:guideLst>
        <p:guide orient="horz" pos="2448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5" y="0"/>
            <a:ext cx="301376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09879-6D64-411E-A08C-28E697904C42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5" y="8842030"/>
            <a:ext cx="301376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B2C5E-5040-4544-B927-3C03C2E15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4525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5" y="0"/>
            <a:ext cx="301376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9FD26-60DE-44AF-B88A-5C7FDF2E931D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8500"/>
            <a:ext cx="462121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421823"/>
            <a:ext cx="5563870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5" y="8842030"/>
            <a:ext cx="301376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B70BB-B54C-4E97-ABCF-AAF6E256DC2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8180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7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83" algn="l" defTabSz="9127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67" algn="l" defTabSz="9127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151" algn="l" defTabSz="9127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536" algn="l" defTabSz="9127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916" algn="l" defTabSz="9127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298" algn="l" defTabSz="9127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682" algn="l" defTabSz="9127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065" algn="l" defTabSz="9127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70BB-B54C-4E97-ABCF-AAF6E256DC2F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414482"/>
            <a:ext cx="874395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404360"/>
            <a:ext cx="72009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3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9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5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1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FC1F-D224-434F-A87A-25CEBC64566E}" type="datetime4">
              <a:rPr lang="en-US" smtClean="0"/>
              <a:pPr/>
              <a:t>November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NUHM Rajasthan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3704-FBAF-4EA4-9777-5B1E6AD88E07}" type="datetime4">
              <a:rPr lang="en-US" smtClean="0"/>
              <a:pPr/>
              <a:t>November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NUHM Rajasthan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6" y="352637"/>
            <a:ext cx="260389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5" y="352637"/>
            <a:ext cx="764024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ECE8-8051-40FC-B95F-F82F5A6C064E}" type="datetime4">
              <a:rPr lang="en-US" smtClean="0"/>
              <a:pPr/>
              <a:t>November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NUHM Rajasthan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561E-7E88-463E-905A-CE7F104D3B05}" type="datetime4">
              <a:rPr lang="en-US" smtClean="0"/>
              <a:pPr/>
              <a:t>November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NUHM Rajasthan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994488"/>
            <a:ext cx="874395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3294275"/>
            <a:ext cx="8743950" cy="170021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8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7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34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93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5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11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69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D30C-A5B1-4601-9995-A1D9C253FB2D}" type="datetime4">
              <a:rPr lang="en-US" smtClean="0"/>
              <a:pPr/>
              <a:t>November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NUHM Rajasthan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5" y="2054648"/>
            <a:ext cx="5122069" cy="58149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2054648"/>
            <a:ext cx="5122069" cy="58149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B9D-899A-493A-A53E-9C151B4D130B}" type="datetime4">
              <a:rPr lang="en-US" smtClean="0"/>
              <a:pPr/>
              <a:t>November 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NUHM Rajasthan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39795"/>
            <a:ext cx="4545212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873" indent="0">
              <a:buNone/>
              <a:defRPr sz="2300" b="1"/>
            </a:lvl2pPr>
            <a:lvl3pPr marL="1031746" indent="0">
              <a:buNone/>
              <a:defRPr sz="2000" b="1"/>
            </a:lvl3pPr>
            <a:lvl4pPr marL="1547620" indent="0">
              <a:buNone/>
              <a:defRPr sz="1800" b="1"/>
            </a:lvl4pPr>
            <a:lvl5pPr marL="2063494" indent="0">
              <a:buNone/>
              <a:defRPr sz="1800" b="1"/>
            </a:lvl5pPr>
            <a:lvl6pPr marL="2579366" indent="0">
              <a:buNone/>
              <a:defRPr sz="1800" b="1"/>
            </a:lvl6pPr>
            <a:lvl7pPr marL="3095240" indent="0">
              <a:buNone/>
              <a:defRPr sz="1800" b="1"/>
            </a:lvl7pPr>
            <a:lvl8pPr marL="3611113" indent="0">
              <a:buNone/>
              <a:defRPr sz="1800" b="1"/>
            </a:lvl8pPr>
            <a:lvl9pPr marL="41269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464859"/>
            <a:ext cx="4545212" cy="44781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739795"/>
            <a:ext cx="454699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873" indent="0">
              <a:buNone/>
              <a:defRPr sz="2300" b="1"/>
            </a:lvl2pPr>
            <a:lvl3pPr marL="1031746" indent="0">
              <a:buNone/>
              <a:defRPr sz="2000" b="1"/>
            </a:lvl3pPr>
            <a:lvl4pPr marL="1547620" indent="0">
              <a:buNone/>
              <a:defRPr sz="1800" b="1"/>
            </a:lvl4pPr>
            <a:lvl5pPr marL="2063494" indent="0">
              <a:buNone/>
              <a:defRPr sz="1800" b="1"/>
            </a:lvl5pPr>
            <a:lvl6pPr marL="2579366" indent="0">
              <a:buNone/>
              <a:defRPr sz="1800" b="1"/>
            </a:lvl6pPr>
            <a:lvl7pPr marL="3095240" indent="0">
              <a:buNone/>
              <a:defRPr sz="1800" b="1"/>
            </a:lvl7pPr>
            <a:lvl8pPr marL="3611113" indent="0">
              <a:buNone/>
              <a:defRPr sz="1800" b="1"/>
            </a:lvl8pPr>
            <a:lvl9pPr marL="412698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464859"/>
            <a:ext cx="4546997" cy="44781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B1BB-E930-4AA0-983C-826DEBA784C6}" type="datetime4">
              <a:rPr lang="en-US" smtClean="0"/>
              <a:pPr/>
              <a:t>November 1,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NUHM Rajasthan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0906-6E7F-4D07-AC94-CF7646899389}" type="datetime4">
              <a:rPr lang="en-US" smtClean="0"/>
              <a:pPr/>
              <a:t>November 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NUHM Rajasthan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2D33-AA05-4FEB-AE2E-3316161E55C9}" type="datetime4">
              <a:rPr lang="en-US" smtClean="0"/>
              <a:pPr/>
              <a:t>November 1,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NUHM Rajasthan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09457"/>
            <a:ext cx="3384352" cy="131699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309457"/>
            <a:ext cx="5750719" cy="66335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626447"/>
            <a:ext cx="3384352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15873" indent="0">
              <a:buNone/>
              <a:defRPr sz="1400"/>
            </a:lvl2pPr>
            <a:lvl3pPr marL="1031746" indent="0">
              <a:buNone/>
              <a:defRPr sz="1100"/>
            </a:lvl3pPr>
            <a:lvl4pPr marL="1547620" indent="0">
              <a:buNone/>
              <a:defRPr sz="1000"/>
            </a:lvl4pPr>
            <a:lvl5pPr marL="2063494" indent="0">
              <a:buNone/>
              <a:defRPr sz="1000"/>
            </a:lvl5pPr>
            <a:lvl6pPr marL="2579366" indent="0">
              <a:buNone/>
              <a:defRPr sz="1000"/>
            </a:lvl6pPr>
            <a:lvl7pPr marL="3095240" indent="0">
              <a:buNone/>
              <a:defRPr sz="1000"/>
            </a:lvl7pPr>
            <a:lvl8pPr marL="3611113" indent="0">
              <a:buNone/>
              <a:defRPr sz="1000"/>
            </a:lvl8pPr>
            <a:lvl9pPr marL="41269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5B4E-DC78-4A0B-8CAD-02B51FA444F1}" type="datetime4">
              <a:rPr lang="en-US" smtClean="0"/>
              <a:pPr/>
              <a:t>November 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NUHM Rajasthan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5440680"/>
            <a:ext cx="6172200" cy="64230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94478"/>
            <a:ext cx="617220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15873" indent="0">
              <a:buNone/>
              <a:defRPr sz="3200"/>
            </a:lvl2pPr>
            <a:lvl3pPr marL="1031746" indent="0">
              <a:buNone/>
              <a:defRPr sz="2700"/>
            </a:lvl3pPr>
            <a:lvl4pPr marL="1547620" indent="0">
              <a:buNone/>
              <a:defRPr sz="2300"/>
            </a:lvl4pPr>
            <a:lvl5pPr marL="2063494" indent="0">
              <a:buNone/>
              <a:defRPr sz="2300"/>
            </a:lvl5pPr>
            <a:lvl6pPr marL="2579366" indent="0">
              <a:buNone/>
              <a:defRPr sz="2300"/>
            </a:lvl6pPr>
            <a:lvl7pPr marL="3095240" indent="0">
              <a:buNone/>
              <a:defRPr sz="2300"/>
            </a:lvl7pPr>
            <a:lvl8pPr marL="3611113" indent="0">
              <a:buNone/>
              <a:defRPr sz="2300"/>
            </a:lvl8pPr>
            <a:lvl9pPr marL="4126987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6082983"/>
            <a:ext cx="617220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15873" indent="0">
              <a:buNone/>
              <a:defRPr sz="1400"/>
            </a:lvl2pPr>
            <a:lvl3pPr marL="1031746" indent="0">
              <a:buNone/>
              <a:defRPr sz="1100"/>
            </a:lvl3pPr>
            <a:lvl4pPr marL="1547620" indent="0">
              <a:buNone/>
              <a:defRPr sz="1000"/>
            </a:lvl4pPr>
            <a:lvl5pPr marL="2063494" indent="0">
              <a:buNone/>
              <a:defRPr sz="1000"/>
            </a:lvl5pPr>
            <a:lvl6pPr marL="2579366" indent="0">
              <a:buNone/>
              <a:defRPr sz="1000"/>
            </a:lvl6pPr>
            <a:lvl7pPr marL="3095240" indent="0">
              <a:buNone/>
              <a:defRPr sz="1000"/>
            </a:lvl7pPr>
            <a:lvl8pPr marL="3611113" indent="0">
              <a:buNone/>
              <a:defRPr sz="1000"/>
            </a:lvl8pPr>
            <a:lvl9pPr marL="412698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2E80-DF26-4480-AA5E-BF5F0A8769F8}" type="datetime4">
              <a:rPr lang="en-US" smtClean="0"/>
              <a:pPr/>
              <a:t>November 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NUHM Rajasthan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311256"/>
            <a:ext cx="9258300" cy="1295400"/>
          </a:xfrm>
          <a:prstGeom prst="rect">
            <a:avLst/>
          </a:prstGeom>
        </p:spPr>
        <p:txBody>
          <a:bodyPr vert="horz" lIns="103174" tIns="51587" rIns="103174" bIns="5158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813562"/>
            <a:ext cx="9258300" cy="5129425"/>
          </a:xfrm>
          <a:prstGeom prst="rect">
            <a:avLst/>
          </a:prstGeom>
        </p:spPr>
        <p:txBody>
          <a:bodyPr vert="horz" lIns="103174" tIns="51587" rIns="103174" bIns="51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7203864"/>
            <a:ext cx="2400300" cy="413808"/>
          </a:xfrm>
          <a:prstGeom prst="rect">
            <a:avLst/>
          </a:prstGeom>
        </p:spPr>
        <p:txBody>
          <a:bodyPr vert="horz" lIns="103174" tIns="51587" rIns="103174" bIns="5158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FB80F-C6BB-4B59-9B6E-11F3C6EC26E2}" type="datetime4">
              <a:rPr lang="en-US" smtClean="0"/>
              <a:pPr/>
              <a:t>November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7203864"/>
            <a:ext cx="3257550" cy="413808"/>
          </a:xfrm>
          <a:prstGeom prst="rect">
            <a:avLst/>
          </a:prstGeom>
        </p:spPr>
        <p:txBody>
          <a:bodyPr vert="horz" lIns="103174" tIns="51587" rIns="103174" bIns="5158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NUHM Rajasthan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7203864"/>
            <a:ext cx="2400300" cy="413808"/>
          </a:xfrm>
          <a:prstGeom prst="rect">
            <a:avLst/>
          </a:prstGeom>
        </p:spPr>
        <p:txBody>
          <a:bodyPr vert="horz" lIns="103174" tIns="51587" rIns="103174" bIns="5158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39EA0-0D11-4214-A97B-20A4EF430B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25" y="0"/>
            <a:ext cx="10283952" cy="7772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103174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905" indent="-386905" algn="l" defTabSz="103174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94" indent="-322421" algn="l" defTabSz="103174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684" indent="-257937" algn="l" defTabSz="103174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557" indent="-257937" algn="l" defTabSz="103174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1431" indent="-257937" algn="l" defTabSz="103174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7303" indent="-257937" algn="l" defTabSz="103174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3176" indent="-257937" algn="l" defTabSz="103174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9051" indent="-257937" algn="l" defTabSz="103174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923" indent="-257937" algn="l" defTabSz="103174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7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73" algn="l" defTabSz="10317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746" algn="l" defTabSz="10317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620" algn="l" defTabSz="10317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494" algn="l" defTabSz="10317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366" algn="l" defTabSz="10317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5240" algn="l" defTabSz="10317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1113" algn="l" defTabSz="10317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987" algn="l" defTabSz="10317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2057400"/>
            <a:ext cx="9944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Mahila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Arogya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Samitis</a:t>
            </a:r>
            <a:r>
              <a:rPr lang="en-US" sz="3400" b="1" dirty="0" smtClean="0"/>
              <a:t> (MAS) Experience in Rajasthan</a:t>
            </a:r>
            <a:endParaRPr lang="en-US" sz="3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47900" y="4038600"/>
            <a:ext cx="7672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i="1" dirty="0" err="1" smtClean="0"/>
              <a:t>Rajan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Vishal</a:t>
            </a:r>
            <a:r>
              <a:rPr lang="en-US" sz="2400" b="1" i="1" dirty="0" smtClean="0"/>
              <a:t>, IAS</a:t>
            </a:r>
          </a:p>
          <a:p>
            <a:r>
              <a:rPr lang="en-US" b="1" i="1" dirty="0" smtClean="0"/>
              <a:t>Additional MD, NHM &amp; Special Secretary ,Medical &amp; Health, Rajasthan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838200"/>
            <a:ext cx="92583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MAS in Kota City of Rajasthan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4" name="Picture 3" descr="C:\Users\user\Downloads\IMG-20180413-WA01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2170262"/>
            <a:ext cx="9601200" cy="56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6200"/>
            <a:ext cx="9258300" cy="907944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accent6"/>
                </a:solidFill>
              </a:rPr>
              <a:t>Key Activities of MAS in Kota City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54864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smtClean="0"/>
              <a:t>Team Building activities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Slogan writing competition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Cooking competition (Healthy Snacks Competition)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Mehandi</a:t>
            </a:r>
            <a:r>
              <a:rPr lang="en-US" sz="2400" dirty="0" smtClean="0"/>
              <a:t> designing competition</a:t>
            </a:r>
            <a:endParaRPr lang="en-US" dirty="0" smtClean="0"/>
          </a:p>
          <a:p>
            <a:pPr lvl="0"/>
            <a:r>
              <a:rPr lang="pt-BR" sz="3200" b="1" dirty="0" smtClean="0"/>
              <a:t>Community </a:t>
            </a:r>
            <a:r>
              <a:rPr lang="pt-BR" sz="3200" b="1" dirty="0" smtClean="0"/>
              <a:t>Level Awareness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Street Play ‘’</a:t>
            </a:r>
            <a:r>
              <a:rPr lang="en-US" sz="2400" dirty="0" err="1" smtClean="0"/>
              <a:t>Nukkad</a:t>
            </a:r>
            <a:r>
              <a:rPr lang="en-US" sz="2400" dirty="0" smtClean="0"/>
              <a:t> </a:t>
            </a:r>
            <a:r>
              <a:rPr lang="en-US" sz="2400" dirty="0" err="1" smtClean="0"/>
              <a:t>Natak</a:t>
            </a:r>
            <a:r>
              <a:rPr lang="en-US" sz="2400" dirty="0" smtClean="0"/>
              <a:t>’’ focused on RCH &amp; Sanitation activities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Health Education &amp; Counseling to beneficiaries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Awareness on </a:t>
            </a:r>
            <a:r>
              <a:rPr lang="en-US" sz="2400" i="1" dirty="0" smtClean="0"/>
              <a:t>‘’ </a:t>
            </a:r>
            <a:r>
              <a:rPr lang="en-US" sz="2400" i="1" dirty="0" err="1" smtClean="0"/>
              <a:t>Beti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Bacho-Beti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Padao</a:t>
            </a:r>
            <a:r>
              <a:rPr lang="en-US" sz="2400" i="1" dirty="0" smtClean="0"/>
              <a:t>’’</a:t>
            </a:r>
          </a:p>
          <a:p>
            <a:pPr lvl="0"/>
            <a:r>
              <a:rPr lang="pt-BR" sz="3200" b="1" dirty="0" smtClean="0"/>
              <a:t>Sanitation &amp; Hygiene Practices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dirty="0" smtClean="0"/>
              <a:t>Toilet Construction, </a:t>
            </a:r>
            <a:r>
              <a:rPr lang="en-US" sz="2400" dirty="0" smtClean="0"/>
              <a:t>SWACHTA TOLIES, Community Monitoring,  Hand Washing, Waste Management etc</a:t>
            </a:r>
          </a:p>
          <a:p>
            <a:pPr lvl="0"/>
            <a:r>
              <a:rPr lang="en-US" sz="3200" b="1" dirty="0" smtClean="0"/>
              <a:t>Community Mobilization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400" dirty="0" smtClean="0"/>
              <a:t>Mobilization of beneficiaries during UHND, Outreach sessions</a:t>
            </a:r>
            <a:endParaRPr lang="en-US" sz="2800" dirty="0" smtClean="0"/>
          </a:p>
          <a:p>
            <a:pPr>
              <a:buNone/>
            </a:pPr>
            <a:endParaRPr lang="en-US" sz="3200" dirty="0"/>
          </a:p>
        </p:txBody>
      </p:sp>
      <p:pic>
        <p:nvPicPr>
          <p:cNvPr id="5" name="Picture 4" descr="G:\NUHM Rajasthan\2018-19\Reports 2018-19\MAS Best Practices Reports\PICTURES\WhatsApp Image 2018-10-25 at 16.11.47 (1).jpeg"/>
          <p:cNvPicPr/>
          <p:nvPr/>
        </p:nvPicPr>
        <p:blipFill>
          <a:blip r:embed="rId2" cstate="print"/>
          <a:srcRect l="15278" t="8767" r="19444" b="13973"/>
          <a:stretch>
            <a:fillRect/>
          </a:stretch>
        </p:blipFill>
        <p:spPr bwMode="auto">
          <a:xfrm>
            <a:off x="6257925" y="1066800"/>
            <a:ext cx="40290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G:\NUHM Rajasthan\2018-19\Reports 2018-19\MAS Best Practices Reports\Pic 2\IMG-20171002-WA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0300" y="3505200"/>
            <a:ext cx="4076700" cy="2286000"/>
          </a:xfrm>
          <a:prstGeom prst="rect">
            <a:avLst/>
          </a:prstGeom>
          <a:noFill/>
        </p:spPr>
      </p:pic>
      <p:pic>
        <p:nvPicPr>
          <p:cNvPr id="2053" name="Picture 5" descr="G:\NUHM Rajasthan\2018-19\Reports 2018-19\MAS Best Practices Reports\PICTURES\WhatsApp Image 2018-10-25 at 16.11.51 (1).jpeg"/>
          <p:cNvPicPr>
            <a:picLocks noChangeAspect="1" noChangeArrowheads="1"/>
          </p:cNvPicPr>
          <p:nvPr/>
        </p:nvPicPr>
        <p:blipFill>
          <a:blip r:embed="rId4" cstate="print"/>
          <a:srcRect b="28667"/>
          <a:stretch>
            <a:fillRect/>
          </a:stretch>
        </p:blipFill>
        <p:spPr bwMode="auto">
          <a:xfrm>
            <a:off x="6210300" y="5734050"/>
            <a:ext cx="4076700" cy="203835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9772650" cy="1143000"/>
          </a:xfrm>
        </p:spPr>
        <p:txBody>
          <a:bodyPr>
            <a:normAutofit fontScale="90000"/>
          </a:bodyPr>
          <a:lstStyle/>
          <a:p>
            <a:pPr lvl="0"/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>Innovative Interventions</a:t>
            </a:r>
            <a:br>
              <a:rPr lang="pt-BR" sz="3600" b="1" dirty="0" smtClean="0"/>
            </a:br>
            <a:r>
              <a:rPr lang="pt-BR" sz="3600" b="1" dirty="0" smtClean="0"/>
              <a:t> </a:t>
            </a:r>
            <a:r>
              <a:rPr lang="pt-BR" sz="4900" b="1" dirty="0" smtClean="0">
                <a:solidFill>
                  <a:schemeClr val="accent6"/>
                </a:solidFill>
              </a:rPr>
              <a:t>‘’</a:t>
            </a:r>
            <a:r>
              <a:rPr lang="en-US" sz="4900" b="1" u="sng" dirty="0" smtClean="0">
                <a:solidFill>
                  <a:schemeClr val="accent6"/>
                </a:solidFill>
              </a:rPr>
              <a:t>KISHORI SHAKTI SANGHTHAN’’</a:t>
            </a:r>
            <a:r>
              <a:rPr lang="en-US" sz="4900" dirty="0" smtClean="0">
                <a:solidFill>
                  <a:schemeClr val="accent6"/>
                </a:solidFill>
              </a:rPr>
              <a:t/>
            </a:r>
            <a:br>
              <a:rPr lang="en-US" sz="4900" dirty="0" smtClean="0">
                <a:solidFill>
                  <a:schemeClr val="accent6"/>
                </a:solidFill>
              </a:rPr>
            </a:br>
            <a:endParaRPr lang="en-US" sz="49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19200"/>
            <a:ext cx="9944100" cy="3657600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/>
              <a:t>Group of 4-5 girls (Aged between 12-18 yrs) are linked to each MAS group named as ‘’</a:t>
            </a:r>
            <a:r>
              <a:rPr lang="en-US" sz="2200" dirty="0" err="1" smtClean="0"/>
              <a:t>Kishori</a:t>
            </a:r>
            <a:r>
              <a:rPr lang="en-US" sz="2200" dirty="0" smtClean="0"/>
              <a:t>  </a:t>
            </a:r>
            <a:r>
              <a:rPr lang="en-US" sz="2200" dirty="0" err="1" smtClean="0"/>
              <a:t>Shakti</a:t>
            </a:r>
            <a:r>
              <a:rPr lang="en-US" sz="2200" dirty="0" smtClean="0"/>
              <a:t>  </a:t>
            </a:r>
            <a:r>
              <a:rPr lang="en-US" sz="2200" dirty="0" err="1" smtClean="0"/>
              <a:t>Sanghthan</a:t>
            </a:r>
            <a:r>
              <a:rPr lang="en-US" sz="2200" dirty="0" smtClean="0"/>
              <a:t> (KSS) ’’. </a:t>
            </a:r>
          </a:p>
          <a:p>
            <a:pPr algn="just"/>
            <a:r>
              <a:rPr lang="en-US" sz="2200" dirty="0" smtClean="0"/>
              <a:t>These girls actively participate in MAS meetings and field level activities of MAS. </a:t>
            </a:r>
          </a:p>
          <a:p>
            <a:pPr algn="just"/>
            <a:r>
              <a:rPr lang="en-US" sz="2200" dirty="0" smtClean="0"/>
              <a:t>They give regular updates on distribution of iron tablets in schools, Mid day meal status, Sanitation status in school to ASHA &amp; MAS. Based upon their feedback PHMs work with concerned school for improvements. </a:t>
            </a:r>
          </a:p>
          <a:p>
            <a:pPr algn="just"/>
            <a:r>
              <a:rPr lang="en-US" sz="2200" dirty="0" smtClean="0"/>
              <a:t>They motivate other girls of community for attending school and spread awareness on Menstrual Hygiene etc.</a:t>
            </a:r>
          </a:p>
          <a:p>
            <a:pPr algn="just"/>
            <a:r>
              <a:rPr lang="en-US" sz="2200" dirty="0" smtClean="0"/>
              <a:t>Resultantly, attendance of girls in school has increased along with improved awareness on health &amp; related issues</a:t>
            </a:r>
          </a:p>
        </p:txBody>
      </p:sp>
      <p:pic>
        <p:nvPicPr>
          <p:cNvPr id="5" name="Picture 4" descr="IMG-20160528-WA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953000"/>
            <a:ext cx="37719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E:\RBSK 2016 k\TANVEER\GOI Visit\mas\IMG-20150730-WA0025 - Cop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0" y="4800600"/>
            <a:ext cx="3352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G:\NUHM Rajasthan\2018-19\Reports 2018-19\MAS Best Practices Reports\PICTURES\IMG-20181024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3700" y="4800600"/>
            <a:ext cx="344805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0"/>
            <a:ext cx="9258300" cy="907944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/>
                </a:solidFill>
              </a:rPr>
              <a:t>‘’SPECIAL AMAVASYA DRIVE’’</a:t>
            </a: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990600"/>
            <a:ext cx="9201150" cy="3200400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 smtClean="0"/>
              <a:t>To immunize children of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community, Kota city has introduced  ‘’</a:t>
            </a:r>
            <a:r>
              <a:rPr lang="en-US" sz="2800" b="1" dirty="0" smtClean="0"/>
              <a:t>SPECIAL AMAVASYA DRIVE’’</a:t>
            </a:r>
          </a:p>
          <a:p>
            <a:pPr lvl="0" algn="just"/>
            <a:r>
              <a:rPr lang="en-US" sz="2800" dirty="0" smtClean="0"/>
              <a:t>As</a:t>
            </a:r>
            <a:r>
              <a:rPr lang="en-US" sz="2800" b="1" dirty="0" smtClean="0"/>
              <a:t> </a:t>
            </a:r>
            <a:r>
              <a:rPr lang="en-US" sz="2800" dirty="0" err="1" smtClean="0"/>
              <a:t>labourers</a:t>
            </a:r>
            <a:r>
              <a:rPr lang="en-US" sz="2800" dirty="0" smtClean="0"/>
              <a:t> do no not go for work on </a:t>
            </a:r>
            <a:r>
              <a:rPr lang="en-US" sz="2800" b="1" dirty="0" smtClean="0"/>
              <a:t>AMAVASYA (New Moon Day)</a:t>
            </a:r>
            <a:r>
              <a:rPr lang="en-US" sz="2800" dirty="0" smtClean="0"/>
              <a:t>, it is best time to immunize their children</a:t>
            </a:r>
          </a:p>
          <a:p>
            <a:pPr lvl="0" algn="just"/>
            <a:r>
              <a:rPr lang="en-US" sz="2800" dirty="0" smtClean="0"/>
              <a:t>MAS members play an important role in spreading awareness among community and mobilizing beneficiaries to the immunization sites.</a:t>
            </a:r>
          </a:p>
          <a:p>
            <a:pPr algn="just"/>
            <a:endParaRPr lang="en-US" sz="2800" dirty="0"/>
          </a:p>
        </p:txBody>
      </p:sp>
      <p:pic>
        <p:nvPicPr>
          <p:cNvPr id="4" name="Picture 3" descr="IMG-20180413-WA0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" y="4419600"/>
            <a:ext cx="4648200" cy="3214686"/>
          </a:xfrm>
          <a:prstGeom prst="rect">
            <a:avLst/>
          </a:prstGeom>
        </p:spPr>
      </p:pic>
      <p:pic>
        <p:nvPicPr>
          <p:cNvPr id="5" name="Picture 4" descr="E:\RBSK 2016 k\TANVEER\GOI Visit\mas\IMG-20170625-WA0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4419600"/>
            <a:ext cx="51054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0"/>
            <a:ext cx="9258300" cy="831744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/>
                </a:solidFill>
              </a:rPr>
              <a:t>‘’SWACHHTA TOLIES’’</a:t>
            </a: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685800"/>
            <a:ext cx="10020300" cy="3962400"/>
          </a:xfrm>
        </p:spPr>
        <p:txBody>
          <a:bodyPr>
            <a:noAutofit/>
          </a:bodyPr>
          <a:lstStyle/>
          <a:p>
            <a:pPr lvl="0" algn="just"/>
            <a:r>
              <a:rPr lang="en-US" sz="2400" dirty="0" smtClean="0"/>
              <a:t>Group of 5-6  MAS members from every MAS have formed  a sub-group named as “</a:t>
            </a:r>
            <a:r>
              <a:rPr lang="en-US" sz="2400" dirty="0" err="1" smtClean="0"/>
              <a:t>Swachhta</a:t>
            </a:r>
            <a:r>
              <a:rPr lang="en-US" sz="2400" dirty="0" smtClean="0"/>
              <a:t> </a:t>
            </a:r>
            <a:r>
              <a:rPr lang="en-US" sz="2400" dirty="0" err="1" smtClean="0"/>
              <a:t>Toli</a:t>
            </a:r>
            <a:r>
              <a:rPr lang="en-US" sz="2400" dirty="0" smtClean="0"/>
              <a:t>’’, to create awareness  on sanitation .</a:t>
            </a:r>
          </a:p>
          <a:p>
            <a:pPr lvl="0" algn="just"/>
            <a:r>
              <a:rPr lang="en-US" sz="2400" dirty="0" smtClean="0"/>
              <a:t>These groups visit open defecation prone areas on every Saturday morning to create awareness on sanitation &amp; hygiene.</a:t>
            </a:r>
          </a:p>
          <a:p>
            <a:pPr lvl="0" algn="just"/>
            <a:r>
              <a:rPr lang="en-US" sz="2400" dirty="0" smtClean="0"/>
              <a:t>They promote use of individual/community household toilets.</a:t>
            </a:r>
          </a:p>
          <a:p>
            <a:pPr lvl="0" algn="just"/>
            <a:r>
              <a:rPr lang="en-US" sz="2400" dirty="0" smtClean="0"/>
              <a:t> ‘’</a:t>
            </a:r>
            <a:r>
              <a:rPr lang="en-US" sz="2400" u="sng" dirty="0" smtClean="0"/>
              <a:t>SWACHTA TOLIES</a:t>
            </a:r>
            <a:r>
              <a:rPr lang="en-US" sz="2400" dirty="0" smtClean="0"/>
              <a:t> ‘’ have been instrumental in making slum areas </a:t>
            </a:r>
            <a:r>
              <a:rPr lang="en-US" sz="2400" b="1" dirty="0" smtClean="0"/>
              <a:t>‘open defecation free’ </a:t>
            </a:r>
            <a:r>
              <a:rPr lang="en-US" sz="2400" dirty="0" smtClean="0"/>
              <a:t> and are now working for its sustainability. </a:t>
            </a:r>
          </a:p>
          <a:p>
            <a:pPr algn="just"/>
            <a:r>
              <a:rPr lang="en-US" sz="2400" dirty="0" smtClean="0"/>
              <a:t>These groups are promoting other activities also like - anti larval activities, hand washing practices etc.</a:t>
            </a:r>
          </a:p>
          <a:p>
            <a:pPr lvl="0" algn="just"/>
            <a:endParaRPr lang="en-US" sz="2400" dirty="0" smtClean="0"/>
          </a:p>
          <a:p>
            <a:pPr algn="just"/>
            <a:endParaRPr lang="en-US" sz="2400" dirty="0"/>
          </a:p>
        </p:txBody>
      </p:sp>
      <p:pic>
        <p:nvPicPr>
          <p:cNvPr id="5122" name="Picture 2" descr="G:\NUHM Rajasthan\2018-19\Reports 2018-19\MAS Best Practices Reports\PICTURES\WhatsApp Image 2018-10-25 at 16.12.06 (3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4876800"/>
            <a:ext cx="3276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G:\NUHM Rajasthan\2018-19\Reports 2018-19\MAS Best Practices Reports\PICTURES\IMG-20181026-WA0023.jpg"/>
          <p:cNvPicPr>
            <a:picLocks noChangeAspect="1" noChangeArrowheads="1"/>
          </p:cNvPicPr>
          <p:nvPr/>
        </p:nvPicPr>
        <p:blipFill>
          <a:blip r:embed="rId3" cstate="print"/>
          <a:srcRect t="16667" b="28431"/>
          <a:stretch>
            <a:fillRect/>
          </a:stretch>
        </p:blipFill>
        <p:spPr bwMode="auto">
          <a:xfrm>
            <a:off x="0" y="4876800"/>
            <a:ext cx="36195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G:\NUHM Rajasthan\2018-19\Reports 2018-19\MAS Best Practices Reports\Pic 2\IMG-20171002-WA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6100" y="4876799"/>
            <a:ext cx="3390900" cy="289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6200"/>
            <a:ext cx="92583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MAS &amp; NGOs Collaboration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14400"/>
            <a:ext cx="9505950" cy="306323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NUHM has conducted vocational training for MAS members for livelihood opportunities like -  Toilet construction, waste management, environmental friendly (cloth) sanitary napkin making, compost making and stitching with the support of various NGOs like C-FAR, JCI and </a:t>
            </a:r>
            <a:r>
              <a:rPr lang="en-US" dirty="0" err="1" smtClean="0"/>
              <a:t>Swasthya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Sansthan</a:t>
            </a:r>
            <a:r>
              <a:rPr lang="en-US" dirty="0" smtClean="0"/>
              <a:t> etc.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In collaboration with NGOs, NUHM has conducted radio talk shows, workshops on breastfeeding  practices and Nutrition etc for MAS members.</a:t>
            </a:r>
          </a:p>
        </p:txBody>
      </p:sp>
      <p:pic>
        <p:nvPicPr>
          <p:cNvPr id="4" name="Picture 3" descr="E:\RBSK 2016 k\TANVEER\GOI Visit\mas\IMG-20171025-WA00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4" y="3886200"/>
            <a:ext cx="3696917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user\Downloads\IMG-20180414-WA00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590" y="3886200"/>
            <a:ext cx="337541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2" descr="G:\NUHM Rajasthan\2018-19\Reports 2018-19\MAS Best Practices Reports\radio.jpg"/>
          <p:cNvPicPr>
            <a:picLocks noChangeAspect="1" noChangeArrowheads="1"/>
          </p:cNvPicPr>
          <p:nvPr/>
        </p:nvPicPr>
        <p:blipFill>
          <a:blip r:embed="rId4" cstate="print"/>
          <a:srcRect r="-4075" b="44118"/>
          <a:stretch>
            <a:fillRect/>
          </a:stretch>
        </p:blipFill>
        <p:spPr bwMode="auto">
          <a:xfrm>
            <a:off x="1" y="3962401"/>
            <a:ext cx="3390899" cy="3809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180930-094349.jpg"/>
          <p:cNvPicPr>
            <a:picLocks noChangeAspect="1"/>
          </p:cNvPicPr>
          <p:nvPr/>
        </p:nvPicPr>
        <p:blipFill>
          <a:blip r:embed="rId2" cstate="print"/>
          <a:srcRect r="2388" b="11228"/>
          <a:stretch>
            <a:fillRect/>
          </a:stretch>
        </p:blipFill>
        <p:spPr>
          <a:xfrm>
            <a:off x="5614986" y="3810000"/>
            <a:ext cx="4672014" cy="36147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" y="762000"/>
            <a:ext cx="4724400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6905" lvl="0" indent="-386905" algn="just" defTabSz="1031746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After vocational training, many MAS members have got employed in local factories, manufacturing units etc.</a:t>
            </a:r>
          </a:p>
          <a:p>
            <a:pPr marL="386905" lvl="0" indent="-386905" algn="just" defTabSz="1031746">
              <a:spcBef>
                <a:spcPct val="20000"/>
              </a:spcBef>
              <a:defRPr/>
            </a:pPr>
            <a:endParaRPr lang="en-US" sz="2800" dirty="0" smtClean="0"/>
          </a:p>
          <a:p>
            <a:pPr marL="386905" lvl="0" indent="-386905" algn="just" defTabSz="1031746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MAS members are selling home made products like compost, </a:t>
            </a:r>
            <a:r>
              <a:rPr lang="en-US" sz="2800" dirty="0" err="1" smtClean="0"/>
              <a:t>pooja</a:t>
            </a:r>
            <a:r>
              <a:rPr lang="en-US" sz="2800" dirty="0" smtClean="0"/>
              <a:t> items etc  in local fairs, local community &amp; local shopkeepers etc.</a:t>
            </a:r>
          </a:p>
          <a:p>
            <a:pPr marL="386905" lvl="0" indent="-386905" algn="just" defTabSz="1031746">
              <a:spcBef>
                <a:spcPct val="20000"/>
              </a:spcBef>
              <a:defRPr/>
            </a:pPr>
            <a:endParaRPr lang="en-US" sz="2800" dirty="0" smtClean="0"/>
          </a:p>
          <a:p>
            <a:pPr marL="386905" lvl="0" indent="-386905" algn="just" defTabSz="1031746">
              <a:spcBef>
                <a:spcPct val="20000"/>
              </a:spcBef>
              <a:defRPr/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600700" y="304800"/>
            <a:ext cx="4686300" cy="3352800"/>
            <a:chOff x="5600700" y="304800"/>
            <a:chExt cx="4686300" cy="3352800"/>
          </a:xfrm>
        </p:grpSpPr>
        <p:pic>
          <p:nvPicPr>
            <p:cNvPr id="2" name="Picture 1" descr="Screenshot_20180930-094342.jpg"/>
            <p:cNvPicPr>
              <a:picLocks noChangeAspect="1"/>
            </p:cNvPicPr>
            <p:nvPr/>
          </p:nvPicPr>
          <p:blipFill>
            <a:blip r:embed="rId3" cstate="print"/>
            <a:srcRect r="2951" b="17661"/>
            <a:stretch>
              <a:fillRect/>
            </a:stretch>
          </p:blipFill>
          <p:spPr>
            <a:xfrm>
              <a:off x="5600700" y="304800"/>
              <a:ext cx="4686300" cy="335280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734300" y="2133600"/>
              <a:ext cx="609600" cy="381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6200"/>
            <a:ext cx="92583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Overall Impact of MAS Intervention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14400"/>
            <a:ext cx="9601200" cy="558662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3200" dirty="0" smtClean="0"/>
              <a:t>MAS became tool of women empowerment (financial independence, social recognition, strengthened demand for health needs etc.)</a:t>
            </a:r>
          </a:p>
          <a:p>
            <a:pPr algn="just"/>
            <a:r>
              <a:rPr lang="en-US" sz="3200" dirty="0" smtClean="0"/>
              <a:t>MAS facilitated the service delivery of front line workers i.e. ASHA, ANM and AWW.</a:t>
            </a:r>
          </a:p>
          <a:p>
            <a:pPr algn="just"/>
            <a:r>
              <a:rPr lang="en-US" sz="3200" dirty="0" smtClean="0"/>
              <a:t>Increased awareness on Health &amp; Sanitation in community as MAS members worked as a change agent in community</a:t>
            </a:r>
          </a:p>
          <a:p>
            <a:pPr algn="just"/>
            <a:r>
              <a:rPr lang="en-US" sz="3200" dirty="0" smtClean="0"/>
              <a:t>Behavioral changes in community</a:t>
            </a:r>
          </a:p>
          <a:p>
            <a:pPr algn="just"/>
            <a:r>
              <a:rPr lang="en-US" sz="3200" dirty="0" smtClean="0"/>
              <a:t>Reach of health services broadened and uptake of public health services has increased</a:t>
            </a:r>
          </a:p>
          <a:p>
            <a:pPr algn="just"/>
            <a:r>
              <a:rPr lang="en-US" sz="3200" dirty="0" smtClean="0"/>
              <a:t>Increased community participation in implementation of health programs.</a:t>
            </a:r>
          </a:p>
          <a:p>
            <a:pPr algn="just"/>
            <a:r>
              <a:rPr lang="en-US" sz="3200" dirty="0" smtClean="0"/>
              <a:t>Community participation in monitoring and planning.</a:t>
            </a:r>
          </a:p>
          <a:p>
            <a:pPr algn="just"/>
            <a:endParaRPr lang="en-US" sz="3200" dirty="0" smtClean="0"/>
          </a:p>
          <a:p>
            <a:pPr algn="just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81000"/>
            <a:ext cx="9258300" cy="67934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Lessons learnt/ take-</a:t>
            </a:r>
            <a:r>
              <a:rPr lang="en-US" sz="4000" b="1" dirty="0" err="1" smtClean="0">
                <a:solidFill>
                  <a:schemeClr val="accent6"/>
                </a:solidFill>
              </a:rPr>
              <a:t>aways</a:t>
            </a:r>
            <a:r>
              <a:rPr lang="en-US" sz="4000" b="1" dirty="0" smtClean="0">
                <a:solidFill>
                  <a:schemeClr val="accent6"/>
                </a:solidFill>
              </a:rPr>
              <a:t/>
            </a:r>
            <a:br>
              <a:rPr lang="en-US" sz="4000" b="1" dirty="0" smtClean="0">
                <a:solidFill>
                  <a:schemeClr val="accent6"/>
                </a:solidFill>
              </a:rPr>
            </a:b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10020300" cy="6172200"/>
          </a:xfrm>
        </p:spPr>
        <p:txBody>
          <a:bodyPr>
            <a:noAutofit/>
          </a:bodyPr>
          <a:lstStyle/>
          <a:p>
            <a:pPr lvl="0"/>
            <a:r>
              <a:rPr lang="en-US" sz="2600" dirty="0" smtClean="0"/>
              <a:t>Factors attributed to the success of MAS :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Willingness and concern of administration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Coordinated efforts of all front line workers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 Synergetic convergence with other line departments like ICDS, ULBs etc.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 Social recognition of MAS and its members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 Active involvement of community ensured through trainings &amp; orientations and continuous hand-holding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 Effective supervision of field activities by NUHM staff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Effective collaboration with NGOs and civil society bodies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Potent use of effective IEC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Effective utilization of </a:t>
            </a:r>
            <a:r>
              <a:rPr lang="en-US" sz="2600" smtClean="0"/>
              <a:t>untied fund</a:t>
            </a:r>
            <a:endParaRPr lang="en-US" sz="2600" b="1" i="1" dirty="0" smtClean="0"/>
          </a:p>
          <a:p>
            <a:pPr lvl="0"/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 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1905"/>
          <a:stretch>
            <a:fillRect/>
          </a:stretch>
        </p:blipFill>
        <p:spPr>
          <a:xfrm>
            <a:off x="1028700" y="2362200"/>
            <a:ext cx="8001000" cy="2209800"/>
          </a:xfrm>
        </p:spPr>
      </p:pic>
      <p:pic>
        <p:nvPicPr>
          <p:cNvPr id="31747" name="Picture 3" descr="C:\Users\Dell\Desktop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0" y="4800600"/>
            <a:ext cx="5562600" cy="180952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838200"/>
            <a:ext cx="9829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600" b="1" i="1" dirty="0" smtClean="0"/>
              <a:t>The key is to ignite the community through effective engagement </a:t>
            </a:r>
            <a:endParaRPr lang="en-US" sz="2600" b="1" i="1" dirty="0" smtClean="0"/>
          </a:p>
          <a:p>
            <a:pPr lvl="0" algn="ctr">
              <a:spcBef>
                <a:spcPts val="0"/>
              </a:spcBef>
              <a:buNone/>
            </a:pPr>
            <a:r>
              <a:rPr lang="en-US" sz="2600" b="1" i="1" dirty="0" smtClean="0"/>
              <a:t>and </a:t>
            </a:r>
            <a:endParaRPr lang="en-US" sz="2600" b="1" i="1" dirty="0" smtClean="0"/>
          </a:p>
          <a:p>
            <a:pPr lvl="0" algn="ctr">
              <a:spcBef>
                <a:spcPts val="0"/>
              </a:spcBef>
              <a:buNone/>
            </a:pPr>
            <a:r>
              <a:rPr lang="en-US" sz="2600" b="1" i="1" dirty="0" smtClean="0"/>
              <a:t>involving beneficiaries in planning and delivery of health services.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82656"/>
            <a:ext cx="9258300" cy="67934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NUHM Rajasthan Framework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04850" y="1046480"/>
            <a:ext cx="9467850" cy="5811520"/>
            <a:chOff x="628650" y="817880"/>
            <a:chExt cx="9467850" cy="5811520"/>
          </a:xfrm>
        </p:grpSpPr>
        <p:sp>
          <p:nvSpPr>
            <p:cNvPr id="5" name="Rounded Rectangle 4"/>
            <p:cNvSpPr/>
            <p:nvPr/>
          </p:nvSpPr>
          <p:spPr>
            <a:xfrm>
              <a:off x="3924300" y="817880"/>
              <a:ext cx="2667000" cy="13919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158" tIns="51579" rIns="103158" bIns="51579" rtlCol="0" anchor="ctr"/>
            <a:lstStyle/>
            <a:p>
              <a:pPr algn="ctr"/>
              <a:r>
                <a:rPr lang="en-US" b="1" dirty="0" smtClean="0"/>
                <a:t>Health Services for </a:t>
              </a:r>
            </a:p>
            <a:p>
              <a:pPr algn="ctr"/>
              <a:r>
                <a:rPr lang="en-US" b="1" dirty="0" smtClean="0"/>
                <a:t>Urban  Poor &amp; Vulnerable Population</a:t>
              </a:r>
              <a:endParaRPr lang="en-US" b="1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28650" y="3103880"/>
              <a:ext cx="2043556" cy="1239520"/>
            </a:xfrm>
            <a:prstGeom prst="roundRect">
              <a:avLst/>
            </a:prstGeom>
            <a:solidFill>
              <a:srgbClr val="FF339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158" tIns="51579" rIns="103158" bIns="51579" rtlCol="0" anchor="ctr"/>
            <a:lstStyle/>
            <a:p>
              <a:pPr algn="ctr"/>
              <a:r>
                <a:rPr lang="en-US" b="1" dirty="0" smtClean="0"/>
                <a:t>Urban PHCs  (245) </a:t>
              </a:r>
            </a:p>
            <a:p>
              <a:pPr algn="ctr"/>
              <a:r>
                <a:rPr lang="en-US" b="1" dirty="0" smtClean="0"/>
                <a:t> Urban CHCs (13)</a:t>
              </a:r>
              <a:endParaRPr lang="en-US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746913" y="3484880"/>
              <a:ext cx="1949815" cy="10668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158" tIns="51579" rIns="103158" bIns="51579" rtlCol="0" anchor="ctr"/>
            <a:lstStyle/>
            <a:p>
              <a:pPr algn="ctr"/>
              <a:r>
                <a:rPr lang="en-US" b="1" dirty="0" smtClean="0"/>
                <a:t>UHNDs  </a:t>
              </a:r>
            </a:p>
            <a:p>
              <a:pPr algn="ctr"/>
              <a:r>
                <a:rPr lang="en-US" b="1" dirty="0" smtClean="0"/>
                <a:t>(Under AWCs)</a:t>
              </a:r>
              <a:endParaRPr lang="en-US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071692" y="3276600"/>
              <a:ext cx="2024808" cy="12192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158" tIns="51579" rIns="103158" bIns="51579" rtlCol="0" anchor="ctr"/>
            <a:lstStyle/>
            <a:p>
              <a:pPr algn="ctr"/>
              <a:r>
                <a:rPr lang="en-US" b="1" dirty="0" smtClean="0"/>
                <a:t>MMU  (4)</a:t>
              </a:r>
            </a:p>
            <a:p>
              <a:pPr algn="ctr"/>
              <a:r>
                <a:rPr lang="en-US" b="1" dirty="0" smtClean="0"/>
                <a:t> </a:t>
              </a:r>
            </a:p>
            <a:p>
              <a:pPr algn="ctr"/>
              <a:r>
                <a:rPr lang="en-US" b="1" dirty="0" smtClean="0"/>
                <a:t>Health Kiosk (36)</a:t>
              </a:r>
              <a:endParaRPr lang="en-US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924300" y="5562600"/>
              <a:ext cx="2819400" cy="1066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158" tIns="51579" rIns="103158" bIns="51579" rtlCol="0" anchor="ctr"/>
            <a:lstStyle/>
            <a:p>
              <a:pPr algn="ctr"/>
              <a:r>
                <a:rPr lang="en-US" b="1" dirty="0" smtClean="0"/>
                <a:t>Urban ASHA (4636) </a:t>
              </a:r>
            </a:p>
            <a:p>
              <a:pPr algn="ctr"/>
              <a:r>
                <a:rPr lang="en-US" b="1" dirty="0" smtClean="0"/>
                <a:t>&amp;</a:t>
              </a:r>
            </a:p>
            <a:p>
              <a:pPr algn="ctr"/>
              <a:r>
                <a:rPr lang="en-US" b="1" dirty="0" smtClean="0"/>
                <a:t>MAS (4708)</a:t>
              </a:r>
              <a:endParaRPr lang="en-US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122163" y="3561080"/>
              <a:ext cx="1949815" cy="9906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158" tIns="51579" rIns="103158" bIns="51579" rtlCol="0" anchor="ctr"/>
            <a:lstStyle/>
            <a:p>
              <a:pPr algn="ctr"/>
              <a:r>
                <a:rPr lang="en-US" b="1" dirty="0" smtClean="0"/>
                <a:t>Outreach Camps </a:t>
              </a:r>
            </a:p>
            <a:p>
              <a:pPr algn="ctr"/>
              <a:r>
                <a:rPr lang="en-US" b="1" dirty="0" smtClean="0"/>
                <a:t>(under UPHCs)</a:t>
              </a:r>
              <a:endParaRPr lang="en-US" b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4098278" y="2230120"/>
              <a:ext cx="1045222" cy="1275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067300" y="2209800"/>
              <a:ext cx="1654521" cy="13512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143500" y="2209800"/>
              <a:ext cx="3529343" cy="11226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2628900" y="2230120"/>
              <a:ext cx="2438400" cy="14274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own Arrow 26"/>
            <p:cNvSpPr/>
            <p:nvPr/>
          </p:nvSpPr>
          <p:spPr>
            <a:xfrm>
              <a:off x="5296956" y="4495800"/>
              <a:ext cx="149986" cy="990600"/>
            </a:xfrm>
            <a:prstGeom prst="downArrow">
              <a:avLst/>
            </a:prstGeom>
            <a:solidFill>
              <a:srgbClr val="FF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29100" y="2489537"/>
              <a:ext cx="19244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Comprehensive Primary Healthcare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46942" y="4932680"/>
              <a:ext cx="29247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Community Processes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100" y="9144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Population – 686.21 lakh</a:t>
            </a:r>
          </a:p>
          <a:p>
            <a:r>
              <a:rPr lang="en-US" b="1" dirty="0" smtClean="0"/>
              <a:t>Urban Population – 170.81 lakh</a:t>
            </a:r>
          </a:p>
          <a:p>
            <a:r>
              <a:rPr lang="en-US" b="1" dirty="0" smtClean="0"/>
              <a:t>Urban slum Population – 23.32 Lakh</a:t>
            </a:r>
            <a:endParaRPr lang="en-US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0"/>
            <a:ext cx="9258300" cy="907944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Mahila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Arogya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Samitis</a:t>
            </a:r>
            <a:endParaRPr lang="en-US" dirty="0"/>
          </a:p>
        </p:txBody>
      </p:sp>
      <p:pic>
        <p:nvPicPr>
          <p:cNvPr id="3" name="Picture 2" descr="E:\RBSK 2016 k\TANVEER\GOI Visit\MAS ek nazar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5676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G-20161007-WA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3100" y="914400"/>
            <a:ext cx="4533900" cy="6858000"/>
          </a:xfrm>
          <a:prstGeom prst="rect">
            <a:avLst/>
          </a:prstGeom>
        </p:spPr>
      </p:pic>
      <p:pic>
        <p:nvPicPr>
          <p:cNvPr id="5" name="Picture 4" descr="IMG-20170112-WA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48200"/>
            <a:ext cx="6134100" cy="3124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23900" y="838200"/>
          <a:ext cx="8915400" cy="42146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46768"/>
                <a:gridCol w="3510932"/>
                <a:gridCol w="2228850"/>
                <a:gridCol w="2228850"/>
              </a:tblGrid>
              <a:tr h="7490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S.No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Particular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Target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Achievement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622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 of MAS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4708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4708</a:t>
                      </a:r>
                      <a:endParaRPr lang="en-US" sz="2800" dirty="0"/>
                    </a:p>
                  </a:txBody>
                  <a:tcPr anchor="ctr"/>
                </a:tc>
              </a:tr>
              <a:tr h="6355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 of MAS Members (Approx)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48500</a:t>
                      </a:r>
                      <a:endParaRPr lang="en-US" sz="2800" dirty="0"/>
                    </a:p>
                  </a:txBody>
                  <a:tcPr anchor="ctr"/>
                </a:tc>
              </a:tr>
              <a:tr h="9533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 of</a:t>
                      </a:r>
                      <a:r>
                        <a:rPr lang="en-US" sz="2800" baseline="0" dirty="0" smtClean="0"/>
                        <a:t> MAS Bank Account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4708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4708</a:t>
                      </a:r>
                      <a:endParaRPr lang="en-US" sz="2800" dirty="0"/>
                    </a:p>
                  </a:txBody>
                  <a:tcPr anchor="ctr"/>
                </a:tc>
              </a:tr>
              <a:tr h="7490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Orientation of MAS on</a:t>
                      </a:r>
                      <a:r>
                        <a:rPr lang="en-US" sz="2800" baseline="0" dirty="0" smtClean="0"/>
                        <a:t> NUHM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4708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4708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95300" y="0"/>
            <a:ext cx="9258300" cy="831744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103174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Statu</a:t>
            </a:r>
            <a:r>
              <a:rPr kumimoji="0" lang="en-US" sz="5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 of MAS in Rajasthan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IMG_20150521_132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76800"/>
            <a:ext cx="49149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20150513_104832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7300" y="4876800"/>
            <a:ext cx="5105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0"/>
            <a:ext cx="92583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Salient Features of MAS in Rajasthan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609600"/>
            <a:ext cx="6477000" cy="4648199"/>
          </a:xfrm>
        </p:spPr>
        <p:txBody>
          <a:bodyPr>
            <a:normAutofit fontScale="62500" lnSpcReduction="20000"/>
          </a:bodyPr>
          <a:lstStyle/>
          <a:p>
            <a:r>
              <a:rPr lang="en-IN" dirty="0" smtClean="0"/>
              <a:t>Regular monthly meetings and active participation</a:t>
            </a:r>
          </a:p>
          <a:p>
            <a:r>
              <a:rPr lang="en-IN" dirty="0" smtClean="0"/>
              <a:t>Regular recording and </a:t>
            </a:r>
            <a:r>
              <a:rPr lang="en-IN" dirty="0" err="1" smtClean="0"/>
              <a:t>updation</a:t>
            </a:r>
            <a:r>
              <a:rPr lang="en-IN" dirty="0" smtClean="0"/>
              <a:t> of  minutes of monthly meeting </a:t>
            </a:r>
          </a:p>
          <a:p>
            <a:r>
              <a:rPr lang="en-IN" dirty="0" smtClean="0"/>
              <a:t>Supportive supervision of MAS by PHM</a:t>
            </a:r>
          </a:p>
          <a:p>
            <a:r>
              <a:rPr lang="pt-BR" dirty="0" smtClean="0"/>
              <a:t>Regular capacity buidling of MAS in monthly meetings by PHM as per MAS calendar</a:t>
            </a:r>
          </a:p>
          <a:p>
            <a:r>
              <a:rPr lang="pt-BR" dirty="0" smtClean="0"/>
              <a:t>Regular  payment of MAS meeting incentive to Urban ASHA</a:t>
            </a:r>
          </a:p>
          <a:p>
            <a:pPr algn="just"/>
            <a:r>
              <a:rPr lang="pt-BR" dirty="0" smtClean="0"/>
              <a:t>Active participation of MAS in all health related activities of the Govt., NGOs, private organizations etc like: RCH activities, Health program/schemes, Health education, Sanitation, </a:t>
            </a:r>
            <a:r>
              <a:rPr lang="pt-BR" dirty="0" smtClean="0"/>
              <a:t>Pulse Polio </a:t>
            </a:r>
            <a:r>
              <a:rPr lang="pt-BR" dirty="0" smtClean="0"/>
              <a:t>Drive etc.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AS_Jodhpur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81600"/>
            <a:ext cx="36957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HP\Downloads\attachments (7)\IMG-20170413-WA0004.jpg"/>
          <p:cNvPicPr>
            <a:picLocks noChangeAspect="1" noChangeArrowheads="1"/>
          </p:cNvPicPr>
          <p:nvPr/>
        </p:nvPicPr>
        <p:blipFill>
          <a:blip r:embed="rId3" cstate="print"/>
          <a:srcRect l="19167" t="15153" r="17500" b="7401"/>
          <a:stretch>
            <a:fillRect/>
          </a:stretch>
        </p:blipFill>
        <p:spPr bwMode="auto">
          <a:xfrm>
            <a:off x="7048500" y="3429000"/>
            <a:ext cx="32385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G:\NUHM Rajasthan\2018-19\Reports 2018-19\MAS Best Practices Reports\PICTURES\IMG_20170525_104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5700" y="5181600"/>
            <a:ext cx="3517900" cy="2590800"/>
          </a:xfrm>
          <a:prstGeom prst="rect">
            <a:avLst/>
          </a:prstGeom>
          <a:noFill/>
        </p:spPr>
      </p:pic>
      <p:pic>
        <p:nvPicPr>
          <p:cNvPr id="5" name="Picture 4" descr="IMG-20150731-WA0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8500" y="5029200"/>
            <a:ext cx="32385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3" descr="C:\Users\Happy\Desktop\IMG-20181026-WA0034.jpg"/>
          <p:cNvPicPr>
            <a:picLocks noChangeAspect="1" noChangeArrowheads="1"/>
          </p:cNvPicPr>
          <p:nvPr/>
        </p:nvPicPr>
        <p:blipFill>
          <a:blip r:embed="rId6" cstate="print"/>
          <a:srcRect r="5094" b="4558"/>
          <a:stretch>
            <a:fillRect/>
          </a:stretch>
        </p:blipFill>
        <p:spPr bwMode="auto">
          <a:xfrm rot="5400000">
            <a:off x="7143750" y="514350"/>
            <a:ext cx="2971800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9753600" cy="83174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Key Interventions for Strengthening MAS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990601"/>
            <a:ext cx="66294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Photo ID cards to MAS </a:t>
            </a:r>
          </a:p>
          <a:p>
            <a:r>
              <a:rPr lang="en-US" sz="2800" dirty="0" smtClean="0"/>
              <a:t>Award distribution to Best MAS in district level events </a:t>
            </a:r>
          </a:p>
          <a:p>
            <a:r>
              <a:rPr lang="en-IN" sz="2800" dirty="0" smtClean="0"/>
              <a:t>Participation of MAS in </a:t>
            </a:r>
            <a:r>
              <a:rPr lang="en-IN" sz="2800" dirty="0" err="1" smtClean="0"/>
              <a:t>distt</a:t>
            </a:r>
            <a:r>
              <a:rPr lang="en-IN" sz="2800" dirty="0" smtClean="0"/>
              <a:t>/state </a:t>
            </a:r>
            <a:r>
              <a:rPr lang="en-IN" sz="2800" dirty="0" smtClean="0"/>
              <a:t>level events like “Yoga Day’’</a:t>
            </a:r>
            <a:endParaRPr lang="en-US" sz="2800" dirty="0" smtClean="0"/>
          </a:p>
          <a:p>
            <a:r>
              <a:rPr lang="en-US" sz="2800" dirty="0" smtClean="0"/>
              <a:t>Participation of MAS members in monthly meetings at UPHC level</a:t>
            </a:r>
          </a:p>
          <a:p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068" y="4800600"/>
            <a:ext cx="3441032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HP\Downloads\attachments (5)\IMG-20170413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9900" y="4876801"/>
            <a:ext cx="3467100" cy="289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HP\Downloads\attachments (7)\IMG-20170413-WA0003.jpg"/>
          <p:cNvPicPr>
            <a:picLocks noChangeAspect="1" noChangeArrowheads="1"/>
          </p:cNvPicPr>
          <p:nvPr/>
        </p:nvPicPr>
        <p:blipFill>
          <a:blip r:embed="rId4" cstate="print"/>
          <a:srcRect l="20000" t="24510" r="3636" b="12746"/>
          <a:stretch>
            <a:fillRect/>
          </a:stretch>
        </p:blipFill>
        <p:spPr bwMode="auto">
          <a:xfrm rot="16200000">
            <a:off x="6722558" y="1350458"/>
            <a:ext cx="3776084" cy="32766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2" descr="G:\NUHM Rajasthan\2018-19\Reports 2018-19\MAS Best Practices Reports\Pic 2\IMG-20170916-WA0005.jpg"/>
          <p:cNvPicPr>
            <a:picLocks noChangeAspect="1" noChangeArrowheads="1"/>
          </p:cNvPicPr>
          <p:nvPr/>
        </p:nvPicPr>
        <p:blipFill>
          <a:blip r:embed="rId5" cstate="print"/>
          <a:srcRect l="4615" t="24359" r="13077" b="21282"/>
          <a:stretch>
            <a:fillRect/>
          </a:stretch>
        </p:blipFill>
        <p:spPr bwMode="auto">
          <a:xfrm>
            <a:off x="0" y="4800600"/>
            <a:ext cx="35052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609600"/>
            <a:ext cx="5181600" cy="3962400"/>
          </a:xfrm>
        </p:spPr>
        <p:txBody>
          <a:bodyPr>
            <a:noAutofit/>
          </a:bodyPr>
          <a:lstStyle/>
          <a:p>
            <a:r>
              <a:rPr lang="en-US" sz="2600" b="1" i="1" u="sng" dirty="0" smtClean="0"/>
              <a:t>Exposure visits </a:t>
            </a:r>
            <a:r>
              <a:rPr lang="en-US" sz="2600" dirty="0" smtClean="0"/>
              <a:t>of MAS members to SNCU, MTC  of District Hospital &amp; 108  ambulance  </a:t>
            </a:r>
          </a:p>
          <a:p>
            <a:pPr>
              <a:buNone/>
            </a:pPr>
            <a:r>
              <a:rPr lang="en-US" sz="2600" dirty="0" smtClean="0"/>
              <a:t>      </a:t>
            </a:r>
          </a:p>
          <a:p>
            <a:pPr>
              <a:buNone/>
            </a:pPr>
            <a:r>
              <a:rPr lang="en-US" sz="2600" dirty="0" smtClean="0"/>
              <a:t>    To create awareness on availability of health services in their district</a:t>
            </a:r>
          </a:p>
        </p:txBody>
      </p:sp>
      <p:pic>
        <p:nvPicPr>
          <p:cNvPr id="4" name="Picture 2" descr="G:\NUHM Rajasthan\2018-19\Reports 2018-19\MAS Best Practices Reports\PICTURES\IMG-20170915-WA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00" y="0"/>
            <a:ext cx="4991100" cy="3857625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2247900" y="1905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53100" y="3480137"/>
            <a:ext cx="4267200" cy="1123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              MAS members reaction :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’’ </a:t>
            </a:r>
            <a:r>
              <a:rPr lang="en-US" b="1" i="1" dirty="0" err="1" smtClean="0">
                <a:solidFill>
                  <a:srgbClr val="002060"/>
                </a:solidFill>
              </a:rPr>
              <a:t>Sarkari</a:t>
            </a:r>
            <a:r>
              <a:rPr lang="en-US" b="1" i="1" dirty="0" smtClean="0">
                <a:solidFill>
                  <a:srgbClr val="002060"/>
                </a:solidFill>
              </a:rPr>
              <a:t>  </a:t>
            </a:r>
            <a:r>
              <a:rPr lang="en-US" b="1" i="1" dirty="0" err="1" smtClean="0">
                <a:solidFill>
                  <a:srgbClr val="002060"/>
                </a:solidFill>
              </a:rPr>
              <a:t>asptal</a:t>
            </a:r>
            <a:r>
              <a:rPr lang="en-US" b="1" i="1" dirty="0" smtClean="0">
                <a:solidFill>
                  <a:srgbClr val="002060"/>
                </a:solidFill>
              </a:rPr>
              <a:t> me </a:t>
            </a:r>
            <a:r>
              <a:rPr lang="en-US" b="1" i="1" dirty="0" err="1" smtClean="0">
                <a:solidFill>
                  <a:srgbClr val="002060"/>
                </a:solidFill>
              </a:rPr>
              <a:t>itni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achhi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suvidha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uplabdh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hai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hume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pata</a:t>
            </a:r>
            <a:r>
              <a:rPr lang="en-US" b="1" i="1" dirty="0" smtClean="0">
                <a:solidFill>
                  <a:srgbClr val="002060"/>
                </a:solidFill>
              </a:rPr>
              <a:t> hi </a:t>
            </a:r>
            <a:r>
              <a:rPr lang="en-US" b="1" i="1" dirty="0" err="1" smtClean="0">
                <a:solidFill>
                  <a:srgbClr val="002060"/>
                </a:solidFill>
              </a:rPr>
              <a:t>nahi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tha</a:t>
            </a:r>
            <a:r>
              <a:rPr lang="en-US" b="1" i="1" dirty="0" smtClean="0">
                <a:solidFill>
                  <a:srgbClr val="002060"/>
                </a:solidFill>
              </a:rPr>
              <a:t>’’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11" name="Picture 10" descr="G:\NUHM Rajasthan\2018-19\Reports 2018-19\MAS Best Practices Reports\PICTURES\IMG-20180806-WA0000.jpg"/>
          <p:cNvPicPr/>
          <p:nvPr/>
        </p:nvPicPr>
        <p:blipFill>
          <a:blip r:embed="rId3" cstate="print"/>
          <a:srcRect l="23765" t="23032" r="14969" b="32755"/>
          <a:stretch>
            <a:fillRect/>
          </a:stretch>
        </p:blipFill>
        <p:spPr bwMode="auto">
          <a:xfrm>
            <a:off x="3695700" y="4572000"/>
            <a:ext cx="307657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G:\NUHM Rajasthan\2018-19\Reports 2018-19\MAS Best Practices Reports\PICTURES\MTC.jpg"/>
          <p:cNvPicPr/>
          <p:nvPr/>
        </p:nvPicPr>
        <p:blipFill>
          <a:blip r:embed="rId4" cstate="print"/>
          <a:srcRect l="8333" t="8642" r="20988" b="17901"/>
          <a:stretch>
            <a:fillRect/>
          </a:stretch>
        </p:blipFill>
        <p:spPr bwMode="auto">
          <a:xfrm>
            <a:off x="6819900" y="4648200"/>
            <a:ext cx="3467099" cy="312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G:\NUHM Rajasthan\2018-19\Reports 2018-19\MAS Best Practices Reports\SNCU JALO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0"/>
            <a:ext cx="36195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G:\NUHM Rajasthan\2018-19\Reports 2018-19\MAS Best Practices Reports\PICTURES\IMG-20180413-WA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00" y="223070"/>
            <a:ext cx="4724400" cy="338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381000"/>
            <a:ext cx="4572000" cy="4343400"/>
          </a:xfrm>
        </p:spPr>
        <p:txBody>
          <a:bodyPr>
            <a:noAutofit/>
          </a:bodyPr>
          <a:lstStyle/>
          <a:p>
            <a:r>
              <a:rPr lang="en-IN" sz="2800" dirty="0" smtClean="0"/>
              <a:t>MAS </a:t>
            </a:r>
            <a:r>
              <a:rPr lang="en-IN" sz="2800" dirty="0" err="1" smtClean="0"/>
              <a:t>Sammelan</a:t>
            </a:r>
            <a:r>
              <a:rPr lang="en-IN" sz="2800" dirty="0" smtClean="0"/>
              <a:t> at District level  to recognize efforts of MAS   </a:t>
            </a:r>
            <a:endParaRPr lang="en-IN" sz="1100" dirty="0" smtClean="0"/>
          </a:p>
          <a:p>
            <a:pPr>
              <a:buNone/>
            </a:pPr>
            <a:endParaRPr lang="en-IN" sz="200" dirty="0" smtClean="0"/>
          </a:p>
          <a:p>
            <a:r>
              <a:rPr lang="en-US" sz="2600" dirty="0" smtClean="0"/>
              <a:t>Display of contact details of Chairperson of MAS groups on UPHC Notice board . It gave ‘’Recognition’’ to members in community</a:t>
            </a:r>
          </a:p>
          <a:p>
            <a:r>
              <a:rPr lang="en-US" sz="2600" dirty="0" smtClean="0"/>
              <a:t>Event Celebration with MAS members like - Birthdays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14" name="Picture 13" descr="G:\NUHM Rajasthan\2018-19\Reports 2018-19\MAS Best Practices Reports\PICTURES\IMG-20180907-WA0006.jpg"/>
          <p:cNvPicPr/>
          <p:nvPr/>
        </p:nvPicPr>
        <p:blipFill>
          <a:blip r:embed="rId3" cstate="print"/>
          <a:srcRect t="1235" r="8334" b="10082"/>
          <a:stretch>
            <a:fillRect/>
          </a:stretch>
        </p:blipFill>
        <p:spPr bwMode="auto">
          <a:xfrm>
            <a:off x="0" y="4953000"/>
            <a:ext cx="36957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ounded Rectangle 17"/>
          <p:cNvSpPr/>
          <p:nvPr/>
        </p:nvSpPr>
        <p:spPr>
          <a:xfrm>
            <a:off x="5219700" y="3200400"/>
            <a:ext cx="4800600" cy="1219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MAS members reaction </a:t>
            </a:r>
            <a:r>
              <a:rPr lang="en-US" b="1" i="1" dirty="0" smtClean="0">
                <a:solidFill>
                  <a:srgbClr val="002060"/>
                </a:solidFill>
              </a:rPr>
              <a:t>‘’ NUHM </a:t>
            </a:r>
            <a:r>
              <a:rPr lang="en-US" b="1" i="1" dirty="0" err="1" smtClean="0">
                <a:solidFill>
                  <a:srgbClr val="002060"/>
                </a:solidFill>
              </a:rPr>
              <a:t>dwara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diye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gaye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sammaan</a:t>
            </a:r>
            <a:r>
              <a:rPr lang="en-US" b="1" i="1" dirty="0" smtClean="0">
                <a:solidFill>
                  <a:srgbClr val="002060"/>
                </a:solidFill>
              </a:rPr>
              <a:t> se </a:t>
            </a:r>
            <a:r>
              <a:rPr lang="en-US" b="1" i="1" dirty="0" err="1" smtClean="0">
                <a:solidFill>
                  <a:srgbClr val="002060"/>
                </a:solidFill>
              </a:rPr>
              <a:t>samaaj</a:t>
            </a:r>
            <a:r>
              <a:rPr lang="en-US" b="1" i="1" dirty="0" smtClean="0">
                <a:solidFill>
                  <a:srgbClr val="002060"/>
                </a:solidFill>
              </a:rPr>
              <a:t> me </a:t>
            </a:r>
            <a:r>
              <a:rPr lang="en-US" b="1" i="1" dirty="0" err="1" smtClean="0">
                <a:solidFill>
                  <a:srgbClr val="002060"/>
                </a:solidFill>
              </a:rPr>
              <a:t>hamari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pehchan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bani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hai</a:t>
            </a:r>
            <a:r>
              <a:rPr lang="en-US" b="1" i="1" dirty="0" smtClean="0">
                <a:solidFill>
                  <a:srgbClr val="002060"/>
                </a:solidFill>
              </a:rPr>
              <a:t>’’</a:t>
            </a:r>
            <a:endParaRPr lang="en-US" b="1" i="1" dirty="0"/>
          </a:p>
        </p:txBody>
      </p:sp>
      <p:pic>
        <p:nvPicPr>
          <p:cNvPr id="15" name="Picture 14" descr="E:\RBSK 2016 k\TANVEER\GOI Visit\mas\IMG-20170109-WA0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7100" y="4876800"/>
            <a:ext cx="3338513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C:\Users\Happy\Desktop\IMG-20181026-WA0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9900" y="4953000"/>
            <a:ext cx="34671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1334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6"/>
                </a:solidFill>
              </a:rPr>
              <a:t>    MAS SAMMELAN PRESS COVERAGE</a:t>
            </a:r>
            <a:endParaRPr lang="en-US" sz="4800" b="1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 descr="IMG-20170119-WA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493"/>
            <a:ext cx="4902397" cy="331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-20170109-WA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2397" y="1133456"/>
            <a:ext cx="5384603" cy="323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-20170119-WA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48126"/>
            <a:ext cx="10287000" cy="372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4F1-31A2-4F79-87C4-C1820C913D9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6107</TotalTime>
  <Words>1077</Words>
  <Application>Microsoft Office PowerPoint</Application>
  <PresentationFormat>Custom</PresentationFormat>
  <Paragraphs>146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NUHM Rajasthan Framework</vt:lpstr>
      <vt:lpstr>Mahila Arogya Samitis</vt:lpstr>
      <vt:lpstr>Slide 4</vt:lpstr>
      <vt:lpstr>Salient Features of MAS in Rajasthan</vt:lpstr>
      <vt:lpstr>Key Interventions for Strengthening MAS</vt:lpstr>
      <vt:lpstr>Slide 7</vt:lpstr>
      <vt:lpstr>Slide 8</vt:lpstr>
      <vt:lpstr>    MAS SAMMELAN PRESS COVERAGE</vt:lpstr>
      <vt:lpstr>MAS in Kota City of Rajasthan</vt:lpstr>
      <vt:lpstr>Key Activities of MAS in Kota City</vt:lpstr>
      <vt:lpstr>  Innovative Interventions  ‘’KISHORI SHAKTI SANGHTHAN’’ </vt:lpstr>
      <vt:lpstr>‘’SPECIAL AMAVASYA DRIVE’’</vt:lpstr>
      <vt:lpstr>‘’SWACHHTA TOLIES’’</vt:lpstr>
      <vt:lpstr>MAS &amp; NGOs Collaboration</vt:lpstr>
      <vt:lpstr>Slide 16</vt:lpstr>
      <vt:lpstr>Overall Impact of MAS Intervention </vt:lpstr>
      <vt:lpstr>Lessons learnt/ take-aways 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CC</cp:lastModifiedBy>
  <cp:revision>559</cp:revision>
  <dcterms:created xsi:type="dcterms:W3CDTF">2017-07-04T11:29:24Z</dcterms:created>
  <dcterms:modified xsi:type="dcterms:W3CDTF">2018-11-01T02:22:12Z</dcterms:modified>
</cp:coreProperties>
</file>