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2" r:id="rId2"/>
    <p:sldId id="263" r:id="rId3"/>
    <p:sldId id="302" r:id="rId4"/>
    <p:sldId id="266" r:id="rId5"/>
    <p:sldId id="265" r:id="rId6"/>
    <p:sldId id="258" r:id="rId7"/>
    <p:sldId id="267" r:id="rId8"/>
    <p:sldId id="301" r:id="rId9"/>
    <p:sldId id="270" r:id="rId10"/>
    <p:sldId id="296" r:id="rId11"/>
    <p:sldId id="256" r:id="rId12"/>
    <p:sldId id="304" r:id="rId13"/>
    <p:sldId id="305" r:id="rId14"/>
    <p:sldId id="297" r:id="rId15"/>
    <p:sldId id="307" r:id="rId16"/>
    <p:sldId id="306" r:id="rId17"/>
    <p:sldId id="271" r:id="rId18"/>
    <p:sldId id="303" r:id="rId19"/>
    <p:sldId id="290" r:id="rId20"/>
    <p:sldId id="291" r:id="rId21"/>
    <p:sldId id="285" r:id="rId22"/>
    <p:sldId id="292" r:id="rId23"/>
    <p:sldId id="293" r:id="rId24"/>
    <p:sldId id="295" r:id="rId25"/>
    <p:sldId id="286" r:id="rId26"/>
    <p:sldId id="299" r:id="rId27"/>
    <p:sldId id="257" r:id="rId28"/>
    <p:sldId id="273" r:id="rId29"/>
    <p:sldId id="28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1F0"/>
    <a:srgbClr val="F7EAE9"/>
    <a:srgbClr val="F9E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017\Report\EP%20data%202000-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019\Review%20Meeting\Rough%20sheet%2012.03.2019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019\Review%20Meeting\Rough%20sheet%2012.03.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3200">
                <a:solidFill>
                  <a:srgbClr val="C00000"/>
                </a:solidFill>
              </a:defRPr>
            </a:pPr>
            <a:r>
              <a:rPr lang="en-US" sz="3200">
                <a:solidFill>
                  <a:srgbClr val="C00000"/>
                </a:solidFill>
              </a:rPr>
              <a:t>Year wise Annual Parasite Incidence 2000-2020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1043307086614172E-2"/>
          <c:y val="9.9073115860517438E-2"/>
          <c:w val="0.9389566929133859"/>
          <c:h val="0.83509448818897658"/>
        </c:manualLayout>
      </c:layout>
      <c:barChart>
        <c:barDir val="col"/>
        <c:grouping val="clustered"/>
        <c:varyColors val="0"/>
        <c:ser>
          <c:idx val="0"/>
          <c:order val="0"/>
          <c:tx>
            <c:v>API</c:v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Sheet3!$A$3:$A$23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Sheet3!$I$3:$I$23</c:f>
              <c:numCache>
                <c:formatCode>0.00</c:formatCode>
                <c:ptCount val="21"/>
                <c:pt idx="0">
                  <c:v>16.8</c:v>
                </c:pt>
                <c:pt idx="1">
                  <c:v>12.9</c:v>
                </c:pt>
                <c:pt idx="2">
                  <c:v>10.6</c:v>
                </c:pt>
                <c:pt idx="3">
                  <c:v>8.3000000000000007</c:v>
                </c:pt>
                <c:pt idx="4">
                  <c:v>7.9</c:v>
                </c:pt>
                <c:pt idx="5">
                  <c:v>8</c:v>
                </c:pt>
                <c:pt idx="6">
                  <c:v>7.53</c:v>
                </c:pt>
                <c:pt idx="7">
                  <c:v>5.95</c:v>
                </c:pt>
                <c:pt idx="8">
                  <c:v>4.99</c:v>
                </c:pt>
                <c:pt idx="9">
                  <c:v>5.22</c:v>
                </c:pt>
                <c:pt idx="10">
                  <c:v>6.14</c:v>
                </c:pt>
                <c:pt idx="11">
                  <c:v>5.39</c:v>
                </c:pt>
                <c:pt idx="12">
                  <c:v>4.8</c:v>
                </c:pt>
                <c:pt idx="13">
                  <c:v>4.18</c:v>
                </c:pt>
                <c:pt idx="14">
                  <c:v>4.72</c:v>
                </c:pt>
                <c:pt idx="15">
                  <c:v>5.2130654835137893</c:v>
                </c:pt>
                <c:pt idx="16">
                  <c:v>5.3068738476453587</c:v>
                </c:pt>
                <c:pt idx="17">
                  <c:v>4.9240024989334037</c:v>
                </c:pt>
                <c:pt idx="18">
                  <c:v>2.63</c:v>
                </c:pt>
                <c:pt idx="19">
                  <c:v>1.97</c:v>
                </c:pt>
                <c:pt idx="20" formatCode="General">
                  <c:v>1.06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78-4EF9-8371-80DD62E0C9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5732096"/>
        <c:axId val="95733632"/>
      </c:barChart>
      <c:catAx>
        <c:axId val="9573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600" b="1"/>
            </a:pPr>
            <a:endParaRPr lang="en-US"/>
          </a:p>
        </c:txPr>
        <c:crossAx val="95733632"/>
        <c:crosses val="autoZero"/>
        <c:auto val="1"/>
        <c:lblAlgn val="ctr"/>
        <c:lblOffset val="100"/>
        <c:noMultiLvlLbl val="0"/>
      </c:catAx>
      <c:valAx>
        <c:axId val="95733632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95732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/>
                </a:solidFill>
              </a:defRPr>
            </a:pPr>
            <a:r>
              <a:rPr lang="en-US" sz="1800" b="1">
                <a:solidFill>
                  <a:schemeClr val="tx1"/>
                </a:solidFill>
              </a:rPr>
              <a:t>Contribution of Malaria Positive Cases</a:t>
            </a:r>
          </a:p>
          <a:p>
            <a:pPr>
              <a:defRPr sz="1800" b="1">
                <a:solidFill>
                  <a:schemeClr val="tx1"/>
                </a:solidFill>
              </a:defRPr>
            </a:pPr>
            <a:r>
              <a:rPr lang="en-US" sz="1800" b="1">
                <a:solidFill>
                  <a:schemeClr val="tx1"/>
                </a:solidFill>
              </a:rPr>
              <a:t> Chhattisgarh Vs Other States 2019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523341684562157"/>
          <c:w val="0.92724867724867766"/>
          <c:h val="0.64198556430446219"/>
        </c:manualLayout>
      </c:layout>
      <c:pie3DChart>
        <c:varyColors val="1"/>
        <c:ser>
          <c:idx val="0"/>
          <c:order val="0"/>
          <c:tx>
            <c:v>Malaria Positive Case</c:v>
          </c:tx>
          <c:dPt>
            <c:idx val="0"/>
            <c:bubble3D val="0"/>
            <c:spPr>
              <a:solidFill>
                <a:srgbClr val="CCFF33"/>
              </a:solidFill>
            </c:spPr>
            <c:extLst>
              <c:ext xmlns:c16="http://schemas.microsoft.com/office/drawing/2014/chart" uri="{C3380CC4-5D6E-409C-BE32-E72D297353CC}">
                <c16:uniqueId val="{00000000-5519-471F-BEE8-BFEC4E0F4C27}"/>
              </c:ext>
            </c:extLst>
          </c:dPt>
          <c:dPt>
            <c:idx val="1"/>
            <c:bubble3D val="0"/>
            <c:spPr>
              <a:solidFill>
                <a:srgbClr val="CC99FF"/>
              </a:solidFill>
            </c:spPr>
            <c:extLst>
              <c:ext xmlns:c16="http://schemas.microsoft.com/office/drawing/2014/chart" uri="{C3380CC4-5D6E-409C-BE32-E72D297353CC}">
                <c16:uniqueId val="{00000001-5519-471F-BEE8-BFEC4E0F4C27}"/>
              </c:ext>
            </c:extLst>
          </c:dPt>
          <c:dLbls>
            <c:dLbl>
              <c:idx val="0"/>
              <c:layout>
                <c:manualLayout>
                  <c:x val="1.797641772051221E-2"/>
                  <c:y val="4.69953471725125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19-471F-BEE8-BFEC4E0F4C27}"/>
                </c:ext>
              </c:extLst>
            </c:dLbl>
            <c:dLbl>
              <c:idx val="1"/>
              <c:layout>
                <c:manualLayout>
                  <c:x val="0.13605106179909329"/>
                  <c:y val="-0.278419828203292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19-471F-BEE8-BFEC4E0F4C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Sheet1!$C$9:$C$10</c:f>
              <c:strCache>
                <c:ptCount val="2"/>
                <c:pt idx="0">
                  <c:v>Chhattisgarh</c:v>
                </c:pt>
                <c:pt idx="1">
                  <c:v>Other States </c:v>
                </c:pt>
              </c:strCache>
            </c:strRef>
          </c:cat>
          <c:val>
            <c:numRef>
              <c:f>Sheet1!$D$9:$D$10</c:f>
              <c:numCache>
                <c:formatCode>General</c:formatCode>
                <c:ptCount val="2"/>
                <c:pt idx="0">
                  <c:v>60458</c:v>
                </c:pt>
                <c:pt idx="1">
                  <c:v>274227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19-471F-BEE8-BFEC4E0F4C2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r>
              <a:rPr lang="en-US" sz="1600" b="1" dirty="0">
                <a:solidFill>
                  <a:schemeClr val="tx1"/>
                </a:solidFill>
              </a:rPr>
              <a:t>Contribution of Malaria Positive Cases </a:t>
            </a:r>
            <a:r>
              <a:rPr lang="en-US" sz="1600" b="1" i="0" u="none" strike="noStrike" baseline="0" dirty="0">
                <a:solidFill>
                  <a:schemeClr val="tx1"/>
                </a:solidFill>
              </a:rPr>
              <a:t>&amp; </a:t>
            </a:r>
            <a:r>
              <a:rPr lang="en-US" sz="1600" b="1" i="0" u="none" strike="noStrike" baseline="0" dirty="0" err="1">
                <a:solidFill>
                  <a:schemeClr val="tx1"/>
                </a:solidFill>
              </a:rPr>
              <a:t>Bastar</a:t>
            </a:r>
            <a:r>
              <a:rPr lang="en-US" sz="1600" b="1" i="0" u="none" strike="noStrike" baseline="0" dirty="0">
                <a:solidFill>
                  <a:schemeClr val="tx1"/>
                </a:solidFill>
              </a:rPr>
              <a:t> Division Vs </a:t>
            </a:r>
            <a:r>
              <a:rPr lang="en-US" sz="1400" b="1" dirty="0">
                <a:solidFill>
                  <a:schemeClr val="tx1"/>
                </a:solidFill>
              </a:rPr>
              <a:t>Other Divisions 2019</a:t>
            </a:r>
            <a:endParaRPr lang="en-US" sz="1600" b="1" dirty="0">
              <a:solidFill>
                <a:schemeClr val="tx1"/>
              </a:solidFill>
            </a:endParaRP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631578947368432E-2"/>
          <c:y val="0.24771493502336608"/>
          <c:w val="0.93333333333333335"/>
          <c:h val="0.64198563721201585"/>
        </c:manualLayout>
      </c:layout>
      <c:pie3DChart>
        <c:varyColors val="1"/>
        <c:ser>
          <c:idx val="0"/>
          <c:order val="0"/>
          <c:tx>
            <c:v>Malaria Positive Case</c:v>
          </c:tx>
          <c:dPt>
            <c:idx val="0"/>
            <c:bubble3D val="0"/>
            <c:spPr>
              <a:solidFill>
                <a:srgbClr val="CCFF33"/>
              </a:solidFill>
            </c:spPr>
            <c:extLst>
              <c:ext xmlns:c16="http://schemas.microsoft.com/office/drawing/2014/chart" uri="{C3380CC4-5D6E-409C-BE32-E72D297353CC}">
                <c16:uniqueId val="{00000000-C968-432D-BE58-78F15E2F558F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1-C968-432D-BE58-78F15E2F558F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68-432D-BE58-78F15E2F55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Sheet1!$C$6:$C$7</c:f>
              <c:strCache>
                <c:ptCount val="2"/>
                <c:pt idx="0">
                  <c:v>Bastar Division</c:v>
                </c:pt>
                <c:pt idx="1">
                  <c:v>Other Divisions of the State</c:v>
                </c:pt>
              </c:strCache>
            </c:strRef>
          </c:cat>
          <c:val>
            <c:numRef>
              <c:f>Sheet1!$D$6:$D$7</c:f>
              <c:numCache>
                <c:formatCode>General</c:formatCode>
                <c:ptCount val="2"/>
                <c:pt idx="0">
                  <c:v>45903</c:v>
                </c:pt>
                <c:pt idx="1">
                  <c:v>14555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68-432D-BE58-78F15E2F558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2400" b="1" cap="none" spc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r>
              <a:rPr lang="en-US" sz="2400" b="1" cap="none" spc="0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Month wise Trend of Malaria cases in </a:t>
            </a:r>
            <a:r>
              <a:rPr lang="en-US" sz="2400" b="1" cap="none" spc="0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Bastar</a:t>
            </a:r>
            <a:r>
              <a:rPr lang="en-US" sz="2400" b="1" cap="none" spc="0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Division  2017,2018 &amp; 2019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8.3281729614306688E-2"/>
          <c:y val="0.10183198323231178"/>
          <c:w val="0.90683126473597575"/>
          <c:h val="0.6654262731547046"/>
        </c:manualLayout>
      </c:layout>
      <c:lineChart>
        <c:grouping val="standard"/>
        <c:varyColors val="0"/>
        <c:ser>
          <c:idx val="0"/>
          <c:order val="0"/>
          <c:tx>
            <c:v>2017</c:v>
          </c:tx>
          <c:spPr>
            <a:ln w="57150"/>
          </c:spPr>
          <c:marker>
            <c:spPr>
              <a:ln w="57150"/>
            </c:spPr>
          </c:marker>
          <c:cat>
            <c:strRef>
              <c:f>'Bastar division'!$B$2:$M$2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Sheet2!$V$94:$AG$94</c:f>
              <c:numCache>
                <c:formatCode>General</c:formatCode>
                <c:ptCount val="12"/>
                <c:pt idx="0">
                  <c:v>7326</c:v>
                </c:pt>
                <c:pt idx="1">
                  <c:v>4575</c:v>
                </c:pt>
                <c:pt idx="2">
                  <c:v>4775</c:v>
                </c:pt>
                <c:pt idx="3">
                  <c:v>5157</c:v>
                </c:pt>
                <c:pt idx="4">
                  <c:v>3828</c:v>
                </c:pt>
                <c:pt idx="5">
                  <c:v>4675</c:v>
                </c:pt>
                <c:pt idx="6">
                  <c:v>9600</c:v>
                </c:pt>
                <c:pt idx="7">
                  <c:v>7846</c:v>
                </c:pt>
                <c:pt idx="8">
                  <c:v>7229</c:v>
                </c:pt>
                <c:pt idx="9">
                  <c:v>7097</c:v>
                </c:pt>
                <c:pt idx="10">
                  <c:v>13002</c:v>
                </c:pt>
                <c:pt idx="11">
                  <c:v>10129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A8-4715-A600-64C26FAE1A85}"/>
            </c:ext>
          </c:extLst>
        </c:ser>
        <c:ser>
          <c:idx val="1"/>
          <c:order val="1"/>
          <c:tx>
            <c:v>2018</c:v>
          </c:tx>
          <c:spPr>
            <a:ln w="57150">
              <a:solidFill>
                <a:srgbClr val="C00000"/>
              </a:solidFill>
            </a:ln>
          </c:spPr>
          <c:marker>
            <c:spPr>
              <a:ln w="57150">
                <a:solidFill>
                  <a:srgbClr val="C00000"/>
                </a:solidFill>
              </a:ln>
            </c:spPr>
          </c:marker>
          <c:cat>
            <c:strRef>
              <c:f>'Bastar division'!$B$2:$M$2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Sheet2!$V$95:$AG$95</c:f>
              <c:numCache>
                <c:formatCode>General</c:formatCode>
                <c:ptCount val="12"/>
                <c:pt idx="0">
                  <c:v>5836</c:v>
                </c:pt>
                <c:pt idx="1">
                  <c:v>3734</c:v>
                </c:pt>
                <c:pt idx="2">
                  <c:v>3641</c:v>
                </c:pt>
                <c:pt idx="3">
                  <c:v>2479</c:v>
                </c:pt>
                <c:pt idx="4">
                  <c:v>3355</c:v>
                </c:pt>
                <c:pt idx="5">
                  <c:v>3072</c:v>
                </c:pt>
                <c:pt idx="6">
                  <c:v>4148</c:v>
                </c:pt>
                <c:pt idx="7">
                  <c:v>3796</c:v>
                </c:pt>
                <c:pt idx="8">
                  <c:v>4485</c:v>
                </c:pt>
                <c:pt idx="9">
                  <c:v>5455</c:v>
                </c:pt>
                <c:pt idx="10">
                  <c:v>8226</c:v>
                </c:pt>
                <c:pt idx="11">
                  <c:v>8559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A8-4715-A600-64C26FAE1A85}"/>
            </c:ext>
          </c:extLst>
        </c:ser>
        <c:ser>
          <c:idx val="2"/>
          <c:order val="2"/>
          <c:tx>
            <c:v>2019</c:v>
          </c:tx>
          <c:spPr>
            <a:ln w="57150">
              <a:solidFill>
                <a:srgbClr val="00B050"/>
              </a:solidFill>
            </a:ln>
          </c:spPr>
          <c:marker>
            <c:spPr>
              <a:ln w="57150">
                <a:solidFill>
                  <a:srgbClr val="00B050"/>
                </a:solidFill>
              </a:ln>
            </c:spPr>
          </c:marker>
          <c:cat>
            <c:strRef>
              <c:f>'Bastar division'!$B$2:$M$2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Sheet2!$V$96:$AG$96</c:f>
              <c:numCache>
                <c:formatCode>General</c:formatCode>
                <c:ptCount val="12"/>
                <c:pt idx="0">
                  <c:v>4388</c:v>
                </c:pt>
                <c:pt idx="1">
                  <c:v>4314</c:v>
                </c:pt>
                <c:pt idx="2">
                  <c:v>3248</c:v>
                </c:pt>
                <c:pt idx="3">
                  <c:v>3016</c:v>
                </c:pt>
                <c:pt idx="4">
                  <c:v>2444</c:v>
                </c:pt>
                <c:pt idx="5">
                  <c:v>2155</c:v>
                </c:pt>
                <c:pt idx="6">
                  <c:v>3992</c:v>
                </c:pt>
                <c:pt idx="7">
                  <c:v>4274</c:v>
                </c:pt>
                <c:pt idx="8">
                  <c:v>4230</c:v>
                </c:pt>
                <c:pt idx="9">
                  <c:v>3576</c:v>
                </c:pt>
                <c:pt idx="10">
                  <c:v>5272</c:v>
                </c:pt>
                <c:pt idx="11">
                  <c:v>4994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A8-4715-A600-64C26FAE1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62207488"/>
        <c:axId val="62209024"/>
      </c:lineChart>
      <c:catAx>
        <c:axId val="62207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2209024"/>
        <c:crosses val="autoZero"/>
        <c:auto val="1"/>
        <c:lblAlgn val="ctr"/>
        <c:lblOffset val="100"/>
        <c:noMultiLvlLbl val="0"/>
      </c:catAx>
      <c:valAx>
        <c:axId val="62209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400"/>
            </a:pPr>
            <a:endParaRPr lang="en-US"/>
          </a:p>
        </c:txPr>
        <c:crossAx val="62207488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lang="en-US" sz="1600"/>
            </a:pPr>
            <a:endParaRPr lang="en-US"/>
          </a:p>
        </c:txPr>
      </c:dTable>
    </c:plotArea>
    <c:legend>
      <c:legendPos val="t"/>
      <c:layout>
        <c:manualLayout>
          <c:xMode val="edge"/>
          <c:yMode val="edge"/>
          <c:x val="0.33258608432038173"/>
          <c:y val="0.22812192723697117"/>
          <c:w val="0.36208507156367087"/>
          <c:h val="7.1122569855759182E-2"/>
        </c:manualLayout>
      </c:layout>
      <c:overlay val="0"/>
      <c:txPr>
        <a:bodyPr/>
        <a:lstStyle/>
        <a:p>
          <a:pPr>
            <a:defRPr lang="en-US"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2400" b="1" cap="none" spc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r>
              <a:rPr lang="en-US" sz="2400" b="1" cap="none" spc="0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Month wise Trend of Malaria cases in </a:t>
            </a:r>
            <a:r>
              <a:rPr lang="en-US" sz="2400" b="1" cap="none" spc="0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Bastar</a:t>
            </a:r>
            <a:r>
              <a:rPr lang="en-US" sz="2400" b="1" cap="none" spc="0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Division  2017,2018 &amp; 2019</a:t>
            </a:r>
          </a:p>
        </c:rich>
      </c:tx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2017</c:v>
          </c:tx>
          <c:spPr>
            <a:ln w="57150"/>
          </c:spPr>
          <c:marker>
            <c:spPr>
              <a:ln w="57150"/>
            </c:spPr>
          </c:marker>
          <c:cat>
            <c:strRef>
              <c:f>'Bastar division'!$B$2:$M$2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Sheet2!$V$94:$AG$94</c:f>
              <c:numCache>
                <c:formatCode>General</c:formatCode>
                <c:ptCount val="12"/>
                <c:pt idx="0">
                  <c:v>7326</c:v>
                </c:pt>
                <c:pt idx="1">
                  <c:v>4575</c:v>
                </c:pt>
                <c:pt idx="2">
                  <c:v>4775</c:v>
                </c:pt>
                <c:pt idx="3">
                  <c:v>5157</c:v>
                </c:pt>
                <c:pt idx="4">
                  <c:v>3828</c:v>
                </c:pt>
                <c:pt idx="5">
                  <c:v>4675</c:v>
                </c:pt>
                <c:pt idx="6">
                  <c:v>9600</c:v>
                </c:pt>
                <c:pt idx="7">
                  <c:v>7846</c:v>
                </c:pt>
                <c:pt idx="8">
                  <c:v>7229</c:v>
                </c:pt>
                <c:pt idx="9">
                  <c:v>7097</c:v>
                </c:pt>
                <c:pt idx="10">
                  <c:v>13002</c:v>
                </c:pt>
                <c:pt idx="11">
                  <c:v>10129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A8-4715-A600-64C26FAE1A85}"/>
            </c:ext>
          </c:extLst>
        </c:ser>
        <c:ser>
          <c:idx val="1"/>
          <c:order val="1"/>
          <c:tx>
            <c:v>2018</c:v>
          </c:tx>
          <c:spPr>
            <a:ln w="57150">
              <a:solidFill>
                <a:srgbClr val="C00000"/>
              </a:solidFill>
            </a:ln>
          </c:spPr>
          <c:marker>
            <c:spPr>
              <a:ln w="57150">
                <a:solidFill>
                  <a:srgbClr val="C00000"/>
                </a:solidFill>
              </a:ln>
            </c:spPr>
          </c:marker>
          <c:cat>
            <c:strRef>
              <c:f>'Bastar division'!$B$2:$M$2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Sheet2!$V$95:$AG$95</c:f>
              <c:numCache>
                <c:formatCode>General</c:formatCode>
                <c:ptCount val="12"/>
                <c:pt idx="0">
                  <c:v>5836</c:v>
                </c:pt>
                <c:pt idx="1">
                  <c:v>3734</c:v>
                </c:pt>
                <c:pt idx="2">
                  <c:v>3641</c:v>
                </c:pt>
                <c:pt idx="3">
                  <c:v>2479</c:v>
                </c:pt>
                <c:pt idx="4">
                  <c:v>3355</c:v>
                </c:pt>
                <c:pt idx="5">
                  <c:v>3072</c:v>
                </c:pt>
                <c:pt idx="6">
                  <c:v>4148</c:v>
                </c:pt>
                <c:pt idx="7">
                  <c:v>3796</c:v>
                </c:pt>
                <c:pt idx="8">
                  <c:v>4485</c:v>
                </c:pt>
                <c:pt idx="9">
                  <c:v>5455</c:v>
                </c:pt>
                <c:pt idx="10">
                  <c:v>8226</c:v>
                </c:pt>
                <c:pt idx="11">
                  <c:v>8559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A8-4715-A600-64C26FAE1A85}"/>
            </c:ext>
          </c:extLst>
        </c:ser>
        <c:ser>
          <c:idx val="2"/>
          <c:order val="2"/>
          <c:tx>
            <c:v>2019</c:v>
          </c:tx>
          <c:spPr>
            <a:ln w="57150">
              <a:solidFill>
                <a:srgbClr val="00B050"/>
              </a:solidFill>
            </a:ln>
          </c:spPr>
          <c:marker>
            <c:spPr>
              <a:ln w="57150">
                <a:solidFill>
                  <a:srgbClr val="00B050"/>
                </a:solidFill>
              </a:ln>
            </c:spPr>
          </c:marker>
          <c:cat>
            <c:strRef>
              <c:f>'Bastar division'!$B$2:$M$2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Sheet2!$V$96:$AG$96</c:f>
              <c:numCache>
                <c:formatCode>General</c:formatCode>
                <c:ptCount val="12"/>
                <c:pt idx="0">
                  <c:v>4388</c:v>
                </c:pt>
                <c:pt idx="1">
                  <c:v>4314</c:v>
                </c:pt>
                <c:pt idx="2">
                  <c:v>3248</c:v>
                </c:pt>
                <c:pt idx="3">
                  <c:v>3016</c:v>
                </c:pt>
                <c:pt idx="4">
                  <c:v>2444</c:v>
                </c:pt>
                <c:pt idx="5">
                  <c:v>2155</c:v>
                </c:pt>
                <c:pt idx="6">
                  <c:v>3992</c:v>
                </c:pt>
                <c:pt idx="7">
                  <c:v>4274</c:v>
                </c:pt>
                <c:pt idx="8">
                  <c:v>4230</c:v>
                </c:pt>
                <c:pt idx="9">
                  <c:v>3576</c:v>
                </c:pt>
                <c:pt idx="10">
                  <c:v>5272</c:v>
                </c:pt>
                <c:pt idx="11">
                  <c:v>4994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A8-4715-A600-64C26FAE1A85}"/>
            </c:ext>
          </c:extLst>
        </c:ser>
        <c:ser>
          <c:idx val="3"/>
          <c:order val="3"/>
          <c:tx>
            <c:v>2020</c:v>
          </c:tx>
          <c:spPr>
            <a:ln w="57150">
              <a:solidFill>
                <a:srgbClr val="FF5B9D"/>
              </a:solidFill>
            </a:ln>
          </c:spPr>
          <c:marker>
            <c:spPr>
              <a:ln w="57150">
                <a:solidFill>
                  <a:srgbClr val="FF5B9D"/>
                </a:solidFill>
              </a:ln>
            </c:spPr>
          </c:marker>
          <c:val>
            <c:numRef>
              <c:f>Sheet2!$V$97:$AG$97</c:f>
              <c:numCache>
                <c:formatCode>General</c:formatCode>
                <c:ptCount val="12"/>
                <c:pt idx="0">
                  <c:v>4406</c:v>
                </c:pt>
                <c:pt idx="1">
                  <c:v>2884</c:v>
                </c:pt>
                <c:pt idx="2">
                  <c:v>2636</c:v>
                </c:pt>
                <c:pt idx="3">
                  <c:v>2854</c:v>
                </c:pt>
                <c:pt idx="4">
                  <c:v>2245</c:v>
                </c:pt>
                <c:pt idx="5">
                  <c:v>1801</c:v>
                </c:pt>
                <c:pt idx="6">
                  <c:v>2558</c:v>
                </c:pt>
                <c:pt idx="7">
                  <c:v>1958</c:v>
                </c:pt>
                <c:pt idx="8">
                  <c:v>1458</c:v>
                </c:pt>
                <c:pt idx="9">
                  <c:v>1836</c:v>
                </c:pt>
                <c:pt idx="10">
                  <c:v>2696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E9-4FB9-A609-682463C7C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62257408"/>
        <c:axId val="62271488"/>
      </c:lineChart>
      <c:catAx>
        <c:axId val="62257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2271488"/>
        <c:crosses val="autoZero"/>
        <c:auto val="1"/>
        <c:lblAlgn val="ctr"/>
        <c:lblOffset val="100"/>
        <c:noMultiLvlLbl val="0"/>
      </c:catAx>
      <c:valAx>
        <c:axId val="62271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400"/>
            </a:pPr>
            <a:endParaRPr lang="en-US"/>
          </a:p>
        </c:txPr>
        <c:crossAx val="62257408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lang="en-US" sz="1600"/>
            </a:pPr>
            <a:endParaRPr lang="en-US"/>
          </a:p>
        </c:txPr>
      </c:dTable>
    </c:plotArea>
    <c:legend>
      <c:legendPos val="t"/>
      <c:layout>
        <c:manualLayout>
          <c:xMode val="edge"/>
          <c:yMode val="edge"/>
          <c:x val="0.332586084320382"/>
          <c:y val="0.22812192723697117"/>
          <c:w val="0.3612412888044168"/>
          <c:h val="5.4961574047848426E-2"/>
        </c:manualLayout>
      </c:layout>
      <c:overlay val="0"/>
      <c:txPr>
        <a:bodyPr/>
        <a:lstStyle/>
        <a:p>
          <a:pPr>
            <a:defRPr lang="en-US"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0.2439</cdr:y>
    </cdr:from>
    <cdr:to>
      <cdr:x>0.57895</cdr:x>
      <cdr:y>0.41463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762000"/>
          <a:ext cx="2514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 rtl="0"/>
          <a:r>
            <a:rPr lang="en-IN" sz="1400" b="1" dirty="0"/>
            <a:t>Rest 4 Divisions of the State
24%</a:t>
          </a:r>
        </a:p>
        <a:p xmlns:a="http://schemas.openxmlformats.org/drawingml/2006/main">
          <a:endParaRPr lang="en-IN" sz="14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130428"/>
            <a:ext cx="8763000" cy="1222375"/>
          </a:xfrm>
        </p:spPr>
        <p:txBody>
          <a:bodyPr>
            <a:noAutofit/>
          </a:bodyPr>
          <a:lstStyle/>
          <a:p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Malaria </a:t>
            </a:r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Mukt</a:t>
            </a: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Bastar</a:t>
            </a: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Abhiyan</a:t>
            </a:r>
            <a:b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b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State-Chhattisgarh</a:t>
            </a:r>
            <a:endParaRPr lang="en-IN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10" descr="https://encrypted-tbn0.gstatic.com/images?q=tbn:ANd9GcTZ73jWv2in9AWNVkN11z_PsGI2EY9blpEItLVromqctYYHyDQ4vd8x5O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286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86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G:\Mono\Cghealth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3" y="228603"/>
            <a:ext cx="8350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logo-Original siz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15400" y="228603"/>
            <a:ext cx="762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Activities Conducted during Abhiyan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3"/>
            <a:ext cx="11430000" cy="5287963"/>
          </a:xfrm>
        </p:spPr>
        <p:txBody>
          <a:bodyPr>
            <a:noAutofit/>
          </a:bodyPr>
          <a:lstStyle/>
          <a:p>
            <a:pPr lvl="0" algn="just"/>
            <a:r>
              <a:rPr lang="en-IN" sz="2800" dirty="0"/>
              <a:t>Door to door visited by the survey team to achieve 100% coverage of the targeted population.</a:t>
            </a:r>
          </a:p>
          <a:p>
            <a:pPr lvl="0" algn="just"/>
            <a:r>
              <a:rPr lang="en-IN" sz="2800" dirty="0"/>
              <a:t>Test, Treat and Track approach was followed </a:t>
            </a:r>
          </a:p>
          <a:p>
            <a:pPr lvl="0" algn="just"/>
            <a:r>
              <a:rPr lang="en-IN" sz="2800" dirty="0"/>
              <a:t>Provide local food to the Malaria positive cases by the survey team to avoid drug intake in empty stomach.</a:t>
            </a:r>
          </a:p>
          <a:p>
            <a:pPr algn="just"/>
            <a:r>
              <a:rPr lang="en-IN" sz="2800" dirty="0"/>
              <a:t>Wall sticker/stencils pasted outside the surveyed houses to identify the house and left-out persons.</a:t>
            </a:r>
          </a:p>
          <a:p>
            <a:pPr lvl="0" algn="just"/>
            <a:r>
              <a:rPr lang="en-IN" sz="2800" dirty="0"/>
              <a:t>Treatment card issued to all Malaria Positive cases for ensuring complete treatment and verification during case follow up.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585828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10" y="0"/>
            <a:ext cx="11040979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N" sz="3200" b="1" dirty="0">
                <a:solidFill>
                  <a:schemeClr val="tx1"/>
                </a:solidFill>
              </a:rPr>
              <a:t>Initiatives Taken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5384800" cy="4525963"/>
          </a:xfrm>
        </p:spPr>
        <p:txBody>
          <a:bodyPr/>
          <a:lstStyle/>
          <a:p>
            <a:endParaRPr lang="en-IN" dirty="0"/>
          </a:p>
          <a:p>
            <a:endParaRPr lang="en-IN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04900"/>
            <a:ext cx="352124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5936" y="1104900"/>
            <a:ext cx="40386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EEA3F5-2D4F-41E0-A94D-37D5B588B3ED}"/>
              </a:ext>
            </a:extLst>
          </p:cNvPr>
          <p:cNvSpPr txBox="1"/>
          <p:nvPr/>
        </p:nvSpPr>
        <p:spPr>
          <a:xfrm>
            <a:off x="1752600" y="6398697"/>
            <a:ext cx="9220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Sticker, Treatment Card &amp; Referral Card used during Abhiyan</a:t>
            </a:r>
            <a:endParaRPr lang="en-IN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42AE61-9AD5-4BF3-BA76-1D7C0344A7C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4536" y="1104899"/>
            <a:ext cx="35292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59CFD-C941-4235-B796-FF12B03F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Initiatives taken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5C4418D-10E8-4B50-BA9A-43F635CB65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879212"/>
              </p:ext>
            </p:extLst>
          </p:nvPr>
        </p:nvGraphicFramePr>
        <p:xfrm>
          <a:off x="685800" y="838201"/>
          <a:ext cx="10190480" cy="6188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9857">
                  <a:extLst>
                    <a:ext uri="{9D8B030D-6E8A-4147-A177-3AD203B41FA5}">
                      <a16:colId xmlns:a16="http://schemas.microsoft.com/office/drawing/2014/main" val="4051559036"/>
                    </a:ext>
                  </a:extLst>
                </a:gridCol>
                <a:gridCol w="5130623">
                  <a:extLst>
                    <a:ext uri="{9D8B030D-6E8A-4147-A177-3AD203B41FA5}">
                      <a16:colId xmlns:a16="http://schemas.microsoft.com/office/drawing/2014/main" val="2203138501"/>
                    </a:ext>
                  </a:extLst>
                </a:gridCol>
              </a:tblGrid>
              <a:tr h="205685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825585"/>
                  </a:ext>
                </a:extLst>
              </a:tr>
              <a:tr h="62384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Toe marking(Nail marking) to identify the persons tested for Malaria.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Toe marking(Nail marking) to identify the persons tested for Malaria.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99827"/>
                  </a:ext>
                </a:extLst>
              </a:tr>
              <a:tr h="240257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841653"/>
                  </a:ext>
                </a:extLst>
              </a:tr>
              <a:tr h="10889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7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Collection of empty Blister Packs to ensure complete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400265"/>
                  </a:ext>
                </a:extLst>
              </a:tr>
            </a:tbl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id="{D046BDA8-6BD1-4BD3-A5CC-290B49C70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505201"/>
            <a:ext cx="4953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C:\Users\user\Desktop\Kanker\IMG_20200208_140007.jpg">
            <a:extLst>
              <a:ext uri="{FF2B5EF4-FFF2-40B4-BE49-F238E27FC236}">
                <a16:creationId xmlns:a16="http://schemas.microsoft.com/office/drawing/2014/main" id="{07D5246A-AFC1-460C-8D0A-4CBE7050DC3D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838200"/>
            <a:ext cx="508508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DDE67B3-947C-4287-AE16-A74ECB8AF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838200"/>
            <a:ext cx="4953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413EDF-A233-4018-AB1F-C7736B5CC0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505200"/>
            <a:ext cx="5085080" cy="323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36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6A0609-47F9-4DC6-917D-D937742E2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96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/>
              <a:t>Initiatives Taken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E1A57F-EF45-4A9B-ABAF-4816301F9A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Following Covid Appropriate Behaviour while survey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193A32-3615-451E-9A38-0B820037F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5484" y="1535113"/>
            <a:ext cx="5386917" cy="639762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Survey in Paramilitary force camps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F4A5595D-CABF-475C-8CD4-259D7C513F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174875"/>
            <a:ext cx="5386917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F499DC3-B330-4EBF-AC8C-302204F9A29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74875"/>
            <a:ext cx="54864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1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11277600" cy="556260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n-IN" sz="2800" dirty="0"/>
              <a:t>Referrals slip for severe and complicated cases.</a:t>
            </a:r>
          </a:p>
          <a:p>
            <a:pPr lvl="0" algn="just"/>
            <a:r>
              <a:rPr lang="en-IN" sz="2800" dirty="0"/>
              <a:t>Follow up slide preparation after one month of treatment completion and examination to ensure parasite elimination. </a:t>
            </a:r>
          </a:p>
          <a:p>
            <a:pPr lvl="0" algn="just"/>
            <a:r>
              <a:rPr lang="en-IN" sz="2800" dirty="0"/>
              <a:t>Surveillance in </a:t>
            </a:r>
            <a:r>
              <a:rPr lang="en-IN" sz="2800" dirty="0" err="1"/>
              <a:t>Haat</a:t>
            </a:r>
            <a:r>
              <a:rPr lang="en-IN" sz="2800" dirty="0"/>
              <a:t>-Bazaar by organizing health camps and effective IEC</a:t>
            </a:r>
          </a:p>
          <a:p>
            <a:pPr lvl="0" algn="just"/>
            <a:r>
              <a:rPr lang="en-IN" sz="2800" dirty="0"/>
              <a:t>Source reduction activities (</a:t>
            </a:r>
            <a:r>
              <a:rPr lang="en-IN" sz="2800" dirty="0" err="1"/>
              <a:t>Larvivorous</a:t>
            </a:r>
            <a:r>
              <a:rPr lang="en-IN" sz="2800" dirty="0"/>
              <a:t> Gambusia fish) during door to door survey.</a:t>
            </a:r>
          </a:p>
          <a:p>
            <a:pPr lvl="0" algn="just"/>
            <a:r>
              <a:rPr lang="en-IN" sz="2800" dirty="0"/>
              <a:t>LLIN monitoring during door to door survey.</a:t>
            </a:r>
          </a:p>
          <a:p>
            <a:pPr algn="just"/>
            <a:r>
              <a:rPr lang="en-IN" sz="2800" dirty="0"/>
              <a:t>Whistling/ ringing of bell in the evening by </a:t>
            </a:r>
            <a:r>
              <a:rPr lang="en-IN" sz="2800" dirty="0" err="1"/>
              <a:t>Mitanin</a:t>
            </a:r>
            <a:r>
              <a:rPr lang="en-IN" sz="2800" dirty="0"/>
              <a:t> for community awareness for using LLIN.</a:t>
            </a:r>
          </a:p>
          <a:p>
            <a:pPr lvl="0"/>
            <a:r>
              <a:rPr lang="en-IN" sz="2800" dirty="0"/>
              <a:t>Inter sectoral coordination with different departments like CGMSC, WCD, NCDC, Paramilitary Education, Forest etc.</a:t>
            </a:r>
          </a:p>
          <a:p>
            <a:pPr lvl="0"/>
            <a:r>
              <a:rPr lang="en-IN" sz="2800" dirty="0"/>
              <a:t>Entomological surveillance in coordination with NCDC.</a:t>
            </a:r>
          </a:p>
          <a:p>
            <a:pPr lvl="0"/>
            <a:r>
              <a:rPr lang="en-IN" sz="2800" dirty="0"/>
              <a:t>Data collection by using google sheet.</a:t>
            </a:r>
          </a:p>
          <a:p>
            <a:pPr marL="0" lvl="0" indent="0" algn="just">
              <a:buNone/>
            </a:pPr>
            <a:endParaRPr lang="en-IN" sz="2800" dirty="0"/>
          </a:p>
          <a:p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Activities Conducted during Abhiyan</a:t>
            </a:r>
          </a:p>
        </p:txBody>
      </p:sp>
    </p:spTree>
    <p:extLst>
      <p:ext uri="{BB962C8B-B14F-4D97-AF65-F5344CB8AC3E}">
        <p14:creationId xmlns:p14="http://schemas.microsoft.com/office/powerpoint/2010/main" val="3143613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5BBFF2-349D-4A7B-AB09-763258F6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11582400" cy="1020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/>
              <a:t>Initiative taken for hard to reach population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AEB0E-B8C9-4885-8F06-F4FB4B389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76" y="1435608"/>
            <a:ext cx="3821724" cy="5340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8E0D3D-98AE-4077-B186-375F478B9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609"/>
            <a:ext cx="3927276" cy="53400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5D6717-5637-4FB1-A778-F6C09F76A5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76" y="1435608"/>
            <a:ext cx="4062000" cy="54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89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77308A-0B15-4FAA-A026-300E65406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/>
              <a:t>Effective IEC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D011A58-6BB3-40D1-B7F5-B3B23CB074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1"/>
            <a:ext cx="5384800" cy="4495800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5092B8F-E60B-4A52-BA0D-72F50C8CCF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447800"/>
            <a:ext cx="5384800" cy="4495800"/>
          </a:xfrm>
        </p:spPr>
      </p:pic>
    </p:spTree>
    <p:extLst>
      <p:ext uri="{BB962C8B-B14F-4D97-AF65-F5344CB8AC3E}">
        <p14:creationId xmlns:p14="http://schemas.microsoft.com/office/powerpoint/2010/main" val="1060645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6913"/>
            <a:ext cx="1082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Coordination with other Govt departments for effective implementation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125731"/>
              </p:ext>
            </p:extLst>
          </p:nvPr>
        </p:nvGraphicFramePr>
        <p:xfrm>
          <a:off x="381000" y="1000109"/>
          <a:ext cx="11353800" cy="5400691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8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Departments</a:t>
                      </a:r>
                    </a:p>
                  </a:txBody>
                  <a:tcPr marL="38045" marR="38045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Responsibilities</a:t>
                      </a:r>
                    </a:p>
                  </a:txBody>
                  <a:tcPr marL="38045" marR="38045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latin typeface="Cambria"/>
                          <a:ea typeface="Times New Roman"/>
                          <a:cs typeface="Mangal"/>
                        </a:rPr>
                        <a:t>Woman &amp; Child Development</a:t>
                      </a:r>
                      <a:endParaRPr lang="en-IN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8045" marR="38045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Calibri"/>
                          <a:ea typeface="Calibri"/>
                          <a:cs typeface="Mangal"/>
                        </a:rPr>
                        <a:t>Reporting during survey, nail marking, wall stencil,</a:t>
                      </a:r>
                      <a:r>
                        <a:rPr lang="en-IN" sz="2000" baseline="0" dirty="0">
                          <a:latin typeface="Calibri"/>
                          <a:ea typeface="Calibri"/>
                          <a:cs typeface="Mangal"/>
                        </a:rPr>
                        <a:t> </a:t>
                      </a:r>
                      <a:r>
                        <a:rPr lang="en-IN" sz="2000" dirty="0">
                          <a:latin typeface="Calibri"/>
                          <a:ea typeface="Calibri"/>
                          <a:cs typeface="Mangal"/>
                        </a:rPr>
                        <a:t> Health Education at AWW Centre , Use of LLIN by Pregnant Woman &amp; under 5 children, 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6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latin typeface="Cambria"/>
                          <a:ea typeface="Times New Roman"/>
                          <a:cs typeface="Mangal"/>
                        </a:rPr>
                        <a:t>Education</a:t>
                      </a:r>
                      <a:endParaRPr lang="en-IN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8045" marR="38045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Calibri"/>
                          <a:ea typeface="Calibri"/>
                          <a:cs typeface="Mangal"/>
                        </a:rPr>
                        <a:t>Motivate children for use of LLIN </a:t>
                      </a:r>
                      <a:r>
                        <a:rPr lang="en-IN" sz="2000" dirty="0">
                          <a:latin typeface="+mn-lt"/>
                          <a:ea typeface="Calibri"/>
                          <a:cs typeface="Mangal"/>
                        </a:rPr>
                        <a:t>, regular health check up and </a:t>
                      </a:r>
                      <a:r>
                        <a:rPr lang="en-IN" sz="2000" dirty="0">
                          <a:latin typeface="Calibri"/>
                          <a:ea typeface="Calibri"/>
                          <a:cs typeface="Mangal"/>
                        </a:rPr>
                        <a:t>cleanliness of surroundings and checking water containers for mosquito breeding , Mass Screening at Ashram and </a:t>
                      </a:r>
                      <a:r>
                        <a:rPr lang="en-IN" sz="2000" dirty="0" err="1">
                          <a:latin typeface="Calibri"/>
                          <a:ea typeface="Calibri"/>
                          <a:cs typeface="Mangal"/>
                        </a:rPr>
                        <a:t>Potacabin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8045" marR="38045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latin typeface="Cambria"/>
                          <a:ea typeface="Times New Roman"/>
                          <a:cs typeface="Mangal"/>
                        </a:rPr>
                        <a:t>Public Health &amp; Engineering(PHED)</a:t>
                      </a:r>
                      <a:endParaRPr lang="en-IN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8045" marR="38045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Calibri"/>
                          <a:ea typeface="Calibri"/>
                          <a:cs typeface="Mangal"/>
                        </a:rPr>
                        <a:t>Proper</a:t>
                      </a:r>
                      <a:r>
                        <a:rPr lang="en-IN" sz="2000" baseline="0" dirty="0">
                          <a:latin typeface="Calibri"/>
                          <a:ea typeface="Calibri"/>
                          <a:cs typeface="Mangal"/>
                        </a:rPr>
                        <a:t> drainage near Tube well, </a:t>
                      </a:r>
                      <a:r>
                        <a:rPr lang="en-IN" sz="2000" dirty="0">
                          <a:latin typeface="Calibri"/>
                          <a:ea typeface="Calibri"/>
                          <a:cs typeface="Mangal"/>
                        </a:rPr>
                        <a:t>Restoration of leaking taps, Repair of leakages in supply pipes  to prevent water pools, mosquito proofing water Harvesting system 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2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latin typeface="Cambria"/>
                          <a:ea typeface="Times New Roman"/>
                          <a:cs typeface="Mangal"/>
                        </a:rPr>
                        <a:t>Panchayat</a:t>
                      </a:r>
                      <a:r>
                        <a:rPr lang="en-IN" sz="1800" b="1" dirty="0">
                          <a:latin typeface="Cambria"/>
                          <a:ea typeface="Times New Roman"/>
                          <a:cs typeface="Mangal"/>
                        </a:rPr>
                        <a:t> &amp; Rural Development</a:t>
                      </a:r>
                      <a:endParaRPr lang="en-IN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8045" marR="38045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Calibri"/>
                          <a:ea typeface="Calibri"/>
                          <a:cs typeface="Mangal"/>
                        </a:rPr>
                        <a:t>Cooperation in implementation of ongoing malaria programme activities like mass screening, LLIN use, source reduction, facilitating community participation in implementing programme activities, SHGs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616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6913"/>
            <a:ext cx="1082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Coordination with other Govt departments for effective implementation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544287"/>
              </p:ext>
            </p:extLst>
          </p:nvPr>
        </p:nvGraphicFramePr>
        <p:xfrm>
          <a:off x="381000" y="1000109"/>
          <a:ext cx="11353800" cy="5095891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4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Departments</a:t>
                      </a:r>
                    </a:p>
                  </a:txBody>
                  <a:tcPr marL="38045" marR="38045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Responsibilities</a:t>
                      </a:r>
                    </a:p>
                  </a:txBody>
                  <a:tcPr marL="38045" marR="38045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3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Cambria"/>
                          <a:ea typeface="Times New Roman"/>
                          <a:cs typeface="Mangal"/>
                        </a:rPr>
                        <a:t>Forest Department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8045" marR="38045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latin typeface="Calibri"/>
                          <a:ea typeface="Calibri"/>
                          <a:cs typeface="Mangal"/>
                        </a:rPr>
                        <a:t>Source reduction, motivation of staffs for health check up &amp; motivation for use of LLIN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217037"/>
                  </a:ext>
                </a:extLst>
              </a:tr>
              <a:tr h="1914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Cambria"/>
                          <a:ea typeface="Times New Roman"/>
                          <a:cs typeface="Mangal"/>
                        </a:rPr>
                        <a:t>Tribal Department 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8045" marR="38045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Mangal"/>
                        </a:rPr>
                        <a:t>Sensitisation of Ashram school children on prevention and control of malaria, community mobilisation for acceptance of vector control  measure and case management  services by health workers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014201"/>
                  </a:ext>
                </a:extLst>
              </a:tr>
              <a:tr h="1263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Cambria"/>
                          <a:ea typeface="Times New Roman"/>
                          <a:cs typeface="Mangal"/>
                        </a:rPr>
                        <a:t>Fishery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8045" marR="38045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latin typeface="Calibri"/>
                          <a:ea typeface="Calibri"/>
                          <a:cs typeface="Mangal"/>
                        </a:rPr>
                        <a:t>Production, supply &amp; Implementation of </a:t>
                      </a:r>
                      <a:r>
                        <a:rPr lang="en-IN" sz="2400" dirty="0" err="1">
                          <a:latin typeface="Calibri"/>
                          <a:ea typeface="Calibri"/>
                          <a:cs typeface="Mangal"/>
                        </a:rPr>
                        <a:t>larvivorous</a:t>
                      </a:r>
                      <a:r>
                        <a:rPr lang="en-IN" sz="2400" dirty="0">
                          <a:latin typeface="Calibri"/>
                          <a:ea typeface="Calibri"/>
                          <a:cs typeface="Mangal"/>
                        </a:rPr>
                        <a:t> fish (</a:t>
                      </a:r>
                      <a:r>
                        <a:rPr lang="en-IN" sz="2400" dirty="0" err="1">
                          <a:latin typeface="Calibri"/>
                          <a:ea typeface="Calibri"/>
                          <a:cs typeface="Mangal"/>
                        </a:rPr>
                        <a:t>Gambusia</a:t>
                      </a:r>
                      <a:r>
                        <a:rPr lang="en-IN" sz="2400" dirty="0">
                          <a:latin typeface="Calibri"/>
                          <a:ea typeface="Calibri"/>
                          <a:cs typeface="Mangal"/>
                        </a:rPr>
                        <a:t>) and trained community for its use </a:t>
                      </a:r>
                    </a:p>
                  </a:txBody>
                  <a:tcPr marL="38045" marR="38045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946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044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62583"/>
            <a:ext cx="10363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C00000"/>
                </a:solidFill>
              </a:rPr>
              <a:t>Achievements of 1</a:t>
            </a:r>
            <a:r>
              <a:rPr lang="en-IN" sz="3200" b="1" baseline="30000" dirty="0">
                <a:solidFill>
                  <a:srgbClr val="C00000"/>
                </a:solidFill>
              </a:rPr>
              <a:t>st</a:t>
            </a:r>
            <a:r>
              <a:rPr lang="en-IN" sz="3200" b="1" dirty="0">
                <a:solidFill>
                  <a:srgbClr val="C00000"/>
                </a:solidFill>
              </a:rPr>
              <a:t> &amp; 2</a:t>
            </a:r>
            <a:r>
              <a:rPr lang="en-IN" sz="3200" b="1" baseline="30000" dirty="0">
                <a:solidFill>
                  <a:srgbClr val="C00000"/>
                </a:solidFill>
              </a:rPr>
              <a:t>nd</a:t>
            </a:r>
            <a:r>
              <a:rPr lang="en-IN" sz="3200" b="1" dirty="0">
                <a:solidFill>
                  <a:srgbClr val="C00000"/>
                </a:solidFill>
              </a:rPr>
              <a:t> Phase of the </a:t>
            </a:r>
            <a:r>
              <a:rPr lang="en-IN" sz="3200" b="1" dirty="0" err="1">
                <a:solidFill>
                  <a:srgbClr val="C00000"/>
                </a:solidFill>
              </a:rPr>
              <a:t>Abhiyan</a:t>
            </a:r>
            <a:endParaRPr lang="en-IN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219564"/>
              </p:ext>
            </p:extLst>
          </p:nvPr>
        </p:nvGraphicFramePr>
        <p:xfrm>
          <a:off x="914400" y="914403"/>
          <a:ext cx="10439401" cy="55405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3334">
                  <a:extLst>
                    <a:ext uri="{9D8B030D-6E8A-4147-A177-3AD203B41FA5}">
                      <a16:colId xmlns:a16="http://schemas.microsoft.com/office/drawing/2014/main" val="2160096708"/>
                    </a:ext>
                  </a:extLst>
                </a:gridCol>
                <a:gridCol w="3764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0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Mangal"/>
                        </a:rPr>
                        <a:t>S.No</a:t>
                      </a:r>
                      <a:endParaRPr lang="en-IN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Particular</a:t>
                      </a:r>
                      <a:endParaRPr lang="en-IN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1st round</a:t>
                      </a:r>
                      <a:endParaRPr lang="en-IN" sz="20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2nd round</a:t>
                      </a:r>
                      <a:endParaRPr lang="en-IN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latin typeface="Calibri"/>
                          <a:ea typeface="Times New Roman"/>
                          <a:cs typeface="Mangal"/>
                        </a:rPr>
                        <a:t>1</a:t>
                      </a: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Period of </a:t>
                      </a:r>
                      <a:r>
                        <a:rPr lang="en-IN" sz="2000" b="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Abhiyan</a:t>
                      </a:r>
                      <a:r>
                        <a:rPr lang="en-IN" sz="20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Jan-Feb 2020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June-July</a:t>
                      </a:r>
                      <a:r>
                        <a:rPr lang="en-IN" sz="2000" b="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2020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latin typeface="Calibri"/>
                          <a:ea typeface="Times New Roman"/>
                          <a:cs typeface="Mangal"/>
                        </a:rPr>
                        <a:t>2</a:t>
                      </a: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Block Covered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 Complete &amp; 10 Partially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 Blocks</a:t>
                      </a:r>
                      <a:endParaRPr lang="en-IN" sz="2000" b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latin typeface="Calibri"/>
                          <a:ea typeface="Times New Roman"/>
                          <a:cs typeface="Mangal"/>
                        </a:rPr>
                        <a:t>3</a:t>
                      </a: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SHC Covered</a:t>
                      </a:r>
                      <a:endParaRPr lang="en-IN" sz="2000" b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431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757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latin typeface="Calibri"/>
                          <a:ea typeface="Times New Roman"/>
                          <a:cs typeface="Mangal"/>
                        </a:rPr>
                        <a:t>4</a:t>
                      </a: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Village Covered</a:t>
                      </a:r>
                      <a:endParaRPr lang="en-IN" sz="2000" b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1857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3226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latin typeface="Calibri"/>
                          <a:ea typeface="Times New Roman"/>
                          <a:cs typeface="Mangal"/>
                        </a:rPr>
                        <a:t>5</a:t>
                      </a: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House Hold Covered</a:t>
                      </a:r>
                      <a:endParaRPr lang="en-IN" sz="2000" b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289357</a:t>
                      </a:r>
                      <a:endParaRPr lang="en-IN" sz="2000" b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490402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latin typeface="Calibri"/>
                          <a:ea typeface="Times New Roman"/>
                          <a:cs typeface="Mangal"/>
                        </a:rPr>
                        <a:t>6</a:t>
                      </a: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Survey Team</a:t>
                      </a:r>
                      <a:endParaRPr lang="en-IN" sz="2000" b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1562</a:t>
                      </a:r>
                      <a:endParaRPr lang="en-IN" sz="2000" b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2804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6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latin typeface="Calibri"/>
                          <a:ea typeface="Times New Roman"/>
                          <a:cs typeface="Mangal"/>
                        </a:rPr>
                        <a:t>7</a:t>
                      </a: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No. of Persons in the survey Team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8749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5608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6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latin typeface="Calibri"/>
                          <a:ea typeface="Times New Roman"/>
                          <a:cs typeface="Mangal"/>
                        </a:rPr>
                        <a:t>8</a:t>
                      </a: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Population covered (in Lakh)</a:t>
                      </a:r>
                      <a:endParaRPr lang="en-IN" sz="2000" b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14.06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23.75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latin typeface="Calibri"/>
                          <a:ea typeface="Times New Roman"/>
                          <a:cs typeface="Mangal"/>
                        </a:rPr>
                        <a:t>9</a:t>
                      </a: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Malaria Positive cases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64646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30076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latin typeface="Calibri"/>
                          <a:ea typeface="Times New Roman"/>
                          <a:cs typeface="Mangal"/>
                        </a:rPr>
                        <a:t>10</a:t>
                      </a: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Treatment Completed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64646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30076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latin typeface="Calibri"/>
                          <a:ea typeface="Times New Roman"/>
                          <a:cs typeface="Mangal"/>
                        </a:rPr>
                        <a:t>11</a:t>
                      </a: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Test Positivity Rate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4.60%</a:t>
                      </a:r>
                      <a:endParaRPr lang="en-IN" sz="2000" b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1.27%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800" y="152403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Malaria Situation</a:t>
            </a:r>
            <a:endParaRPr lang="en-IN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06285296"/>
              </p:ext>
            </p:extLst>
          </p:nvPr>
        </p:nvGraphicFramePr>
        <p:xfrm>
          <a:off x="762000" y="838200"/>
          <a:ext cx="10591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9917A7B0-108C-4EBF-AC1B-D7DDAF0CC4FC}"/>
              </a:ext>
            </a:extLst>
          </p:cNvPr>
          <p:cNvSpPr/>
          <p:nvPr/>
        </p:nvSpPr>
        <p:spPr>
          <a:xfrm>
            <a:off x="6781800" y="4038600"/>
            <a:ext cx="5029200" cy="23378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C00000"/>
                </a:solidFill>
              </a:rPr>
              <a:t>Achievements of 1</a:t>
            </a:r>
            <a:r>
              <a:rPr lang="en-IN" sz="3200" b="1" baseline="30000" dirty="0">
                <a:solidFill>
                  <a:srgbClr val="C00000"/>
                </a:solidFill>
              </a:rPr>
              <a:t>st</a:t>
            </a:r>
            <a:r>
              <a:rPr lang="en-IN" sz="3200" b="1" dirty="0">
                <a:solidFill>
                  <a:srgbClr val="C00000"/>
                </a:solidFill>
              </a:rPr>
              <a:t> &amp; 2</a:t>
            </a:r>
            <a:r>
              <a:rPr lang="en-IN" sz="3200" b="1" baseline="30000" dirty="0">
                <a:solidFill>
                  <a:srgbClr val="C00000"/>
                </a:solidFill>
              </a:rPr>
              <a:t>nd</a:t>
            </a:r>
            <a:r>
              <a:rPr lang="en-IN" sz="3200" b="1" dirty="0">
                <a:solidFill>
                  <a:srgbClr val="C00000"/>
                </a:solidFill>
              </a:rPr>
              <a:t> Phase of the </a:t>
            </a:r>
            <a:r>
              <a:rPr lang="en-IN" sz="3200" b="1" dirty="0" err="1">
                <a:solidFill>
                  <a:srgbClr val="C00000"/>
                </a:solidFill>
              </a:rPr>
              <a:t>Abhiyan</a:t>
            </a:r>
            <a:endParaRPr lang="en-IN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556280"/>
              </p:ext>
            </p:extLst>
          </p:nvPr>
        </p:nvGraphicFramePr>
        <p:xfrm>
          <a:off x="838200" y="762000"/>
          <a:ext cx="10591801" cy="57912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975710679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Mangal"/>
                        </a:rPr>
                        <a:t>S.No</a:t>
                      </a:r>
                      <a:r>
                        <a:rPr lang="en-IN" sz="2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Mangal"/>
                        </a:rPr>
                        <a:t>.</a:t>
                      </a: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Particular</a:t>
                      </a:r>
                      <a:endParaRPr lang="en-IN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1st round</a:t>
                      </a:r>
                      <a:endParaRPr lang="en-IN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2nd round</a:t>
                      </a:r>
                      <a:endParaRPr lang="en-IN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latin typeface="Calibri"/>
                          <a:ea typeface="Times New Roman"/>
                          <a:cs typeface="Mangal"/>
                        </a:rPr>
                        <a:t>12</a:t>
                      </a: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/>
                        <a:t>Pregnant Woman Tested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/>
                        <a:t>13355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/>
                        <a:t>16181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latin typeface="Calibri"/>
                          <a:ea typeface="Times New Roman"/>
                          <a:cs typeface="Mangal"/>
                        </a:rPr>
                        <a:t>13</a:t>
                      </a: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/>
                        <a:t>Pregnant Woman found Malaria Positive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/>
                        <a:t>870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/>
                        <a:t>(6.51%)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/>
                        <a:t>308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/>
                        <a:t> (1.90%)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latin typeface="Calibri"/>
                          <a:ea typeface="Times New Roman"/>
                          <a:cs typeface="Mangal"/>
                        </a:rPr>
                        <a:t>14</a:t>
                      </a: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/>
                        <a:t>Asymptomatic Malaria Cases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/>
                        <a:t>36874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/>
                        <a:t>(57.04%)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/>
                        <a:t>17970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/>
                        <a:t>(59.75%)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latin typeface="Calibri"/>
                          <a:ea typeface="Times New Roman"/>
                          <a:cs typeface="Mangal"/>
                        </a:rPr>
                        <a:t>15</a:t>
                      </a: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/>
                        <a:t>symptomatic Malaria Cases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/>
                        <a:t>27772(42.96%)</a:t>
                      </a:r>
                      <a:endParaRPr lang="en-IN" sz="2000" b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/>
                        <a:t>12106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/>
                        <a:t>(40.25%)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latin typeface="Calibri"/>
                          <a:ea typeface="Times New Roman"/>
                          <a:cs typeface="Mangal"/>
                        </a:rPr>
                        <a:t>16</a:t>
                      </a: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/>
                        <a:t>No. of Schools Covered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/>
                        <a:t>3778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/>
                        <a:t>0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latin typeface="Calibri"/>
                          <a:ea typeface="Times New Roman"/>
                          <a:cs typeface="Mangal"/>
                        </a:rPr>
                        <a:t>17</a:t>
                      </a: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/>
                        <a:t>No. of Ashrams Covered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/>
                        <a:t>501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/>
                        <a:t>0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latin typeface="Calibri"/>
                          <a:ea typeface="Times New Roman"/>
                          <a:cs typeface="Mangal"/>
                        </a:rPr>
                        <a:t>18</a:t>
                      </a: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/>
                        <a:t>No. of Hostels Covered 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/>
                        <a:t>156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/>
                        <a:t>0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latin typeface="Calibri"/>
                          <a:ea typeface="Times New Roman"/>
                          <a:cs typeface="Mangal"/>
                        </a:rPr>
                        <a:t>19</a:t>
                      </a: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/>
                        <a:t>No. of </a:t>
                      </a:r>
                      <a:r>
                        <a:rPr lang="en-IN" sz="2000" b="0" dirty="0" err="1"/>
                        <a:t>Pota</a:t>
                      </a:r>
                      <a:r>
                        <a:rPr lang="en-IN" sz="2000" b="0" dirty="0"/>
                        <a:t> cabins</a:t>
                      </a:r>
                      <a:r>
                        <a:rPr lang="en-IN" sz="2000" b="0" baseline="0" dirty="0"/>
                        <a:t> Covered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/>
                        <a:t>76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/>
                        <a:t>0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74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latin typeface="Calibri"/>
                          <a:ea typeface="Times New Roman"/>
                          <a:cs typeface="Mangal"/>
                        </a:rPr>
                        <a:t>20</a:t>
                      </a: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/>
                        <a:t>No. of Paramilitary Camps covered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/>
                        <a:t>169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/>
                        <a:t>189</a:t>
                      </a:r>
                      <a:endParaRPr lang="en-IN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3535" marR="6353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9829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</a:rPr>
              <a:t>Third Party Evaluation of Phase 1</a:t>
            </a: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838200" y="1371600"/>
            <a:ext cx="9601200" cy="367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1092200" algn="l"/>
              </a:tabLst>
            </a:pPr>
            <a:r>
              <a:rPr lang="en-US" sz="2400" dirty="0">
                <a:latin typeface="Arial" pitchFamily="34" charset="0"/>
                <a:ea typeface="Calibri" pitchFamily="34" charset="0"/>
                <a:cs typeface="Calibri" pitchFamily="34" charset="0"/>
              </a:rPr>
              <a:t>A third party evaluation was conducted by UNICEF (independent agency) &amp; SHRC (State Health Resource Centre).</a:t>
            </a:r>
          </a:p>
          <a:p>
            <a:pPr marL="342900" indent="-342900"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1092200" algn="l"/>
              </a:tabLst>
            </a:pPr>
            <a:r>
              <a:rPr lang="en-US" sz="2400" dirty="0">
                <a:latin typeface="Arial" pitchFamily="34" charset="0"/>
                <a:ea typeface="Calibri" pitchFamily="34" charset="0"/>
                <a:cs typeface="Calibri" pitchFamily="34" charset="0"/>
              </a:rPr>
              <a:t>It is observed that 91.30% population coverage during </a:t>
            </a:r>
            <a:r>
              <a:rPr lang="en-US" sz="2400" dirty="0" err="1">
                <a:latin typeface="Arial" pitchFamily="34" charset="0"/>
                <a:ea typeface="Calibri" pitchFamily="34" charset="0"/>
                <a:cs typeface="Calibri" pitchFamily="34" charset="0"/>
              </a:rPr>
              <a:t>abhiyan</a:t>
            </a:r>
            <a:r>
              <a:rPr lang="en-US" sz="2400" dirty="0"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marL="342900" indent="-342900"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1092200" algn="l"/>
              </a:tabLst>
            </a:pPr>
            <a:r>
              <a:rPr lang="en-US" sz="2400" dirty="0">
                <a:latin typeface="Arial" pitchFamily="34" charset="0"/>
                <a:ea typeface="Calibri" pitchFamily="34" charset="0"/>
                <a:cs typeface="Calibri" pitchFamily="34" charset="0"/>
              </a:rPr>
              <a:t>95% malaria positive cases were given complete treatment as per </a:t>
            </a:r>
            <a:r>
              <a:rPr lang="en-US" sz="2400" dirty="0" err="1">
                <a:latin typeface="Arial" pitchFamily="34" charset="0"/>
                <a:ea typeface="Calibri" pitchFamily="34" charset="0"/>
                <a:cs typeface="Calibri" pitchFamily="34" charset="0"/>
              </a:rPr>
              <a:t>GoI</a:t>
            </a:r>
            <a:r>
              <a:rPr lang="en-US" sz="2400" dirty="0">
                <a:latin typeface="Arial" pitchFamily="34" charset="0"/>
                <a:ea typeface="Calibri" pitchFamily="34" charset="0"/>
                <a:cs typeface="Calibri" pitchFamily="34" charset="0"/>
              </a:rPr>
              <a:t> guideline</a:t>
            </a:r>
            <a:r>
              <a:rPr lang="en-US" dirty="0"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IN" sz="3600" b="1" dirty="0">
                <a:solidFill>
                  <a:srgbClr val="C00000"/>
                </a:solidFill>
              </a:rPr>
              <a:t>Malaria </a:t>
            </a:r>
            <a:r>
              <a:rPr lang="en-IN" sz="3600" b="1" dirty="0" err="1">
                <a:solidFill>
                  <a:srgbClr val="C00000"/>
                </a:solidFill>
              </a:rPr>
              <a:t>Mukt</a:t>
            </a:r>
            <a:r>
              <a:rPr lang="en-IN" sz="3600" b="1" dirty="0">
                <a:solidFill>
                  <a:srgbClr val="C00000"/>
                </a:solidFill>
              </a:rPr>
              <a:t> Chhattisgarh </a:t>
            </a:r>
            <a:r>
              <a:rPr lang="en-IN" sz="3600" b="1" dirty="0" err="1">
                <a:solidFill>
                  <a:srgbClr val="C00000"/>
                </a:solidFill>
              </a:rPr>
              <a:t>Abhiyan</a:t>
            </a:r>
            <a:endParaRPr lang="en-IN" sz="3600" b="1" dirty="0">
              <a:solidFill>
                <a:srgbClr val="C00000"/>
              </a:solidFill>
            </a:endParaRPr>
          </a:p>
          <a:p>
            <a:pPr algn="ctr" fontAlgn="b"/>
            <a:r>
              <a:rPr lang="en-IN" sz="2800" b="1" dirty="0">
                <a:solidFill>
                  <a:srgbClr val="C00000"/>
                </a:solidFill>
              </a:rPr>
              <a:t>Dt.15.12.2020 to 30.01.2021</a:t>
            </a:r>
            <a:endParaRPr lang="en-IN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067316"/>
            <a:ext cx="1068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3</a:t>
            </a:r>
            <a:r>
              <a:rPr lang="en-IN" sz="2400" baseline="30000" dirty="0"/>
              <a:t>rd</a:t>
            </a:r>
            <a:r>
              <a:rPr lang="en-IN" sz="2400" dirty="0"/>
              <a:t> Phase of Abhiyan started in </a:t>
            </a:r>
            <a:r>
              <a:rPr lang="en-IN" sz="2400" dirty="0" err="1"/>
              <a:t>Bastar</a:t>
            </a:r>
            <a:r>
              <a:rPr lang="en-IN" sz="2400" dirty="0"/>
              <a:t> division &amp; 1</a:t>
            </a:r>
            <a:r>
              <a:rPr lang="en-IN" sz="2400" baseline="30000" dirty="0"/>
              <a:t>st</a:t>
            </a:r>
            <a:r>
              <a:rPr lang="en-IN" sz="2400" dirty="0"/>
              <a:t> round of </a:t>
            </a:r>
            <a:r>
              <a:rPr lang="en-IN" sz="2400" dirty="0" err="1"/>
              <a:t>abhiyan</a:t>
            </a:r>
            <a:r>
              <a:rPr lang="en-IN" sz="2400" dirty="0"/>
              <a:t> in </a:t>
            </a:r>
            <a:r>
              <a:rPr lang="en-IN" sz="2400" dirty="0" err="1"/>
              <a:t>Surguja</a:t>
            </a:r>
            <a:r>
              <a:rPr lang="en-IN" sz="2400" dirty="0"/>
              <a:t> division on 15</a:t>
            </a:r>
            <a:r>
              <a:rPr lang="en-IN" sz="2400" baseline="30000" dirty="0"/>
              <a:t>th</a:t>
            </a:r>
            <a:r>
              <a:rPr lang="en-IN" sz="2400" dirty="0"/>
              <a:t> December 2020.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937369"/>
              </p:ext>
            </p:extLst>
          </p:nvPr>
        </p:nvGraphicFramePr>
        <p:xfrm>
          <a:off x="838200" y="1930404"/>
          <a:ext cx="10530840" cy="46408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3938546346"/>
                    </a:ext>
                  </a:extLst>
                </a:gridCol>
                <a:gridCol w="2937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3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S.No</a:t>
                      </a:r>
                      <a:r>
                        <a:rPr lang="en-IN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Target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Bastar</a:t>
                      </a:r>
                      <a:r>
                        <a:rPr lang="en-IN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Division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Surguja</a:t>
                      </a:r>
                      <a:r>
                        <a:rPr lang="en-IN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Division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70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1174153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391361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1565514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70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House Holds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243128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90826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333954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70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District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districts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Districts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 District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70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97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 Health Centre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70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Village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397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No. of Survey Team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397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Survey Team Member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979137"/>
              </p:ext>
            </p:extLst>
          </p:nvPr>
        </p:nvGraphicFramePr>
        <p:xfrm>
          <a:off x="609600" y="1275032"/>
          <a:ext cx="10972800" cy="55372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134988085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8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78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S.No</a:t>
                      </a:r>
                      <a:r>
                        <a:rPr lang="en-IN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Achievement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Bastar</a:t>
                      </a:r>
                      <a:r>
                        <a:rPr lang="en-IN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division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Surguja</a:t>
                      </a:r>
                      <a:r>
                        <a:rPr lang="en-IN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Division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4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No. of houses visited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140579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51043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191622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4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No. of Persons tested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656695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211652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868347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4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Malaria Positive cases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4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Malaria Positive cases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Symptomatic cases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4179</a:t>
                      </a:r>
                    </a:p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(43.9%)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(81.3%)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4192</a:t>
                      </a:r>
                    </a:p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(44%)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Asymptomatic cases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5339</a:t>
                      </a:r>
                    </a:p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(56.1%)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</a:p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(18.8%)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5342</a:t>
                      </a:r>
                    </a:p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(56%)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3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Pregnant Woman Tested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43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Pregnant Woman found Malaria Positive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 </a:t>
                      </a:r>
                    </a:p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(2.04%)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(0.08%)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(1.6%)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09600" y="141982"/>
            <a:ext cx="108966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"/>
            <a:r>
              <a:rPr lang="en-IN" sz="3600" b="1" dirty="0">
                <a:solidFill>
                  <a:srgbClr val="C00000"/>
                </a:solidFill>
              </a:rPr>
              <a:t>Malaria </a:t>
            </a:r>
            <a:r>
              <a:rPr lang="en-IN" sz="3600" b="1" dirty="0" err="1">
                <a:solidFill>
                  <a:srgbClr val="C00000"/>
                </a:solidFill>
              </a:rPr>
              <a:t>Mukt</a:t>
            </a:r>
            <a:r>
              <a:rPr lang="en-IN" sz="3600" b="1" dirty="0">
                <a:solidFill>
                  <a:srgbClr val="C00000"/>
                </a:solidFill>
              </a:rPr>
              <a:t> Chhattisgarh Abhiyan-3</a:t>
            </a:r>
            <a:r>
              <a:rPr lang="en-IN" sz="3600" b="1" baseline="30000" dirty="0">
                <a:solidFill>
                  <a:srgbClr val="C00000"/>
                </a:solidFill>
              </a:rPr>
              <a:t>rd</a:t>
            </a:r>
            <a:r>
              <a:rPr lang="en-IN" sz="3600" b="1" dirty="0">
                <a:solidFill>
                  <a:srgbClr val="C00000"/>
                </a:solidFill>
              </a:rPr>
              <a:t> Phase</a:t>
            </a:r>
          </a:p>
          <a:p>
            <a:pPr algn="ctr" fontAlgn="b"/>
            <a:r>
              <a:rPr lang="en-IN" sz="2800" b="1" dirty="0">
                <a:solidFill>
                  <a:srgbClr val="C00000"/>
                </a:solidFill>
              </a:rPr>
              <a:t>Dt.15.12.2020 to 04.01.2021</a:t>
            </a:r>
            <a:endParaRPr lang="en-IN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746322"/>
              </p:ext>
            </p:extLst>
          </p:nvPr>
        </p:nvGraphicFramePr>
        <p:xfrm>
          <a:off x="838200" y="1143002"/>
          <a:ext cx="10210801" cy="54101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1805">
                  <a:extLst>
                    <a:ext uri="{9D8B030D-6E8A-4147-A177-3AD203B41FA5}">
                      <a16:colId xmlns:a16="http://schemas.microsoft.com/office/drawing/2014/main" val="1992430619"/>
                    </a:ext>
                  </a:extLst>
                </a:gridCol>
                <a:gridCol w="4371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0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6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S.No</a:t>
                      </a:r>
                      <a:r>
                        <a:rPr lang="en-IN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Achievement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Bastar</a:t>
                      </a:r>
                      <a:r>
                        <a:rPr lang="en-IN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division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Surguja</a:t>
                      </a:r>
                      <a:r>
                        <a:rPr lang="en-IN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Division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5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Adult Male found Malaria Positive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5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Adult Female found Malaria Positive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85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Children below 14 </a:t>
                      </a:r>
                      <a:r>
                        <a:rPr lang="en-IN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yr</a:t>
                      </a:r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found Malaria positive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18.8%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56.4%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85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LLIN used in no. of houses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140303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50687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190990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94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Persons found with COVID symptoms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8200" y="0"/>
            <a:ext cx="10210801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"/>
            <a:r>
              <a:rPr lang="en-IN" sz="3600" b="1" dirty="0">
                <a:solidFill>
                  <a:srgbClr val="C00000"/>
                </a:solidFill>
              </a:rPr>
              <a:t>Malaria </a:t>
            </a:r>
            <a:r>
              <a:rPr lang="en-IN" sz="3600" b="1" dirty="0" err="1">
                <a:solidFill>
                  <a:srgbClr val="C00000"/>
                </a:solidFill>
              </a:rPr>
              <a:t>Mukt</a:t>
            </a:r>
            <a:r>
              <a:rPr lang="en-IN" sz="3600" b="1" dirty="0">
                <a:solidFill>
                  <a:srgbClr val="C00000"/>
                </a:solidFill>
              </a:rPr>
              <a:t> Chhattisgarh Abhiyan-3</a:t>
            </a:r>
            <a:r>
              <a:rPr lang="en-IN" sz="3600" b="1" baseline="30000" dirty="0">
                <a:solidFill>
                  <a:srgbClr val="C00000"/>
                </a:solidFill>
              </a:rPr>
              <a:t>rd</a:t>
            </a:r>
            <a:r>
              <a:rPr lang="en-IN" sz="3600" b="1" dirty="0">
                <a:solidFill>
                  <a:srgbClr val="C00000"/>
                </a:solidFill>
              </a:rPr>
              <a:t> Phase</a:t>
            </a:r>
          </a:p>
          <a:p>
            <a:pPr algn="ctr" fontAlgn="b"/>
            <a:r>
              <a:rPr lang="en-IN" sz="2800" b="1" dirty="0">
                <a:solidFill>
                  <a:srgbClr val="C00000"/>
                </a:solidFill>
              </a:rPr>
              <a:t>Dt.15.12.2020 to 03.01.2021</a:t>
            </a:r>
            <a:endParaRPr lang="en-IN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14600"/>
            <a:ext cx="73152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4800" b="1">
                <a:solidFill>
                  <a:srgbClr val="C00000"/>
                </a:solidFill>
              </a:rPr>
              <a:t>Impact</a:t>
            </a:r>
            <a:endParaRPr lang="en-IN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28604"/>
            <a:ext cx="3357554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28800" y="3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C00000"/>
                </a:solidFill>
              </a:rPr>
              <a:t>Decline in Test Positivity Rate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7274" y="714356"/>
            <a:ext cx="550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Test Positivity Rate during 1</a:t>
            </a:r>
            <a:r>
              <a:rPr lang="en-IN" b="1" baseline="30000" dirty="0"/>
              <a:t>st</a:t>
            </a:r>
            <a:r>
              <a:rPr lang="en-IN" b="1" dirty="0"/>
              <a:t>  Phase of MMB                    (Jan-Feb’20)  was 4.6%. It declined to 1.27% in              2</a:t>
            </a:r>
            <a:r>
              <a:rPr lang="en-IN" b="1" baseline="30000" dirty="0"/>
              <a:t>nd</a:t>
            </a:r>
            <a:r>
              <a:rPr lang="en-IN" b="1" dirty="0"/>
              <a:t> phase of MMB (June-July’20).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5696" y="5143512"/>
            <a:ext cx="242461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1778" y="1981200"/>
            <a:ext cx="37814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839850"/>
              </p:ext>
            </p:extLst>
          </p:nvPr>
        </p:nvGraphicFramePr>
        <p:xfrm>
          <a:off x="1524000" y="1219200"/>
          <a:ext cx="9067800" cy="544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3"/>
          <p:cNvSpPr txBox="1">
            <a:spLocks/>
          </p:cNvSpPr>
          <p:nvPr/>
        </p:nvSpPr>
        <p:spPr>
          <a:xfrm>
            <a:off x="1752600" y="152400"/>
            <a:ext cx="88392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Reduction of  Malaria cases in 2020 (after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abhiyan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) in transmission season.</a:t>
            </a:r>
            <a:endParaRPr lang="en-US" sz="2800" b="1" dirty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N" sz="28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374126"/>
              </p:ext>
            </p:extLst>
          </p:nvPr>
        </p:nvGraphicFramePr>
        <p:xfrm>
          <a:off x="1066800" y="859778"/>
          <a:ext cx="9296400" cy="5138444"/>
        </p:xfrm>
        <a:graphic>
          <a:graphicData uri="http://schemas.openxmlformats.org/drawingml/2006/table">
            <a:tbl>
              <a:tblPr/>
              <a:tblGrid>
                <a:gridCol w="885371">
                  <a:extLst>
                    <a:ext uri="{9D8B030D-6E8A-4147-A177-3AD203B41FA5}">
                      <a16:colId xmlns:a16="http://schemas.microsoft.com/office/drawing/2014/main" val="1746151735"/>
                    </a:ext>
                  </a:extLst>
                </a:gridCol>
                <a:gridCol w="2139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2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47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066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District wise Decrease of Malaria Positive cases     </a:t>
                      </a:r>
                    </a:p>
                    <a:p>
                      <a:pPr algn="ctr" fontAlgn="ctr"/>
                      <a:r>
                        <a:rPr lang="en-IN" sz="24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November 2019 &amp; 2020</a:t>
                      </a:r>
                    </a:p>
                  </a:txBody>
                  <a:tcPr marL="8397" marR="8397" marT="8397" marB="0" anchor="ctr">
                    <a:lnL>
                      <a:noFill/>
                    </a:lnL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District wise Increase /Decrease of Malaria Positive cases     </a:t>
                      </a:r>
                    </a:p>
                  </a:txBody>
                  <a:tcPr marL="8397" marR="8397" marT="8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18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District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Decline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66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Sukma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913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303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-66.81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66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Kanker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337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-56.38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66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Dantewada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1353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665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-50.85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66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Narayanpur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445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231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-48.09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66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Bijapur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1407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773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-45.06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66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Bastar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466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-44.42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766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Kondagaon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351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318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-9.40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766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State Total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State Total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5272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2696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-48.86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4A4DE29-BF99-4AFC-BC4B-BD33FED73BFF}"/>
              </a:ext>
            </a:extLst>
          </p:cNvPr>
          <p:cNvSpPr txBox="1"/>
          <p:nvPr/>
        </p:nvSpPr>
        <p:spPr>
          <a:xfrm>
            <a:off x="533400" y="6077181"/>
            <a:ext cx="929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IN" sz="1800" b="1" i="0" u="none" strike="noStrike" dirty="0">
                <a:solidFill>
                  <a:srgbClr val="000000"/>
                </a:solidFill>
                <a:latin typeface="Calibri"/>
              </a:rPr>
              <a:t>All districts showed decline in malaria positive cases.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921168"/>
            <a:ext cx="518160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6000" b="1" dirty="0"/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080535945"/>
              </p:ext>
            </p:extLst>
          </p:nvPr>
        </p:nvGraphicFramePr>
        <p:xfrm>
          <a:off x="1482090" y="649625"/>
          <a:ext cx="50292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335723334"/>
              </p:ext>
            </p:extLst>
          </p:nvPr>
        </p:nvGraphicFramePr>
        <p:xfrm>
          <a:off x="6240780" y="903625"/>
          <a:ext cx="43434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52600" y="3581400"/>
          <a:ext cx="8763000" cy="30730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07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Country/ State/Division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Population(in Lac)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Malaria positive cases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Annual Parasite Incidence(API)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388"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India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13376.17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334685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388"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Chhattisgarh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306.18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60458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388"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Bastar Division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34.98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45903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13.12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2091">
                <a:tc gridSpan="4">
                  <a:txBody>
                    <a:bodyPr/>
                    <a:lstStyle/>
                    <a:p>
                      <a:pPr algn="l" rtl="0" fontAlgn="t">
                        <a:buFont typeface="Wingdings" pitchFamily="2" charset="2"/>
                        <a:buChar char="v"/>
                      </a:pPr>
                      <a:r>
                        <a:rPr lang="en-IN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Chhattisgarh contributes 2.29%  Population &amp; 18% Malaria Cases of the </a:t>
                      </a:r>
                    </a:p>
                    <a:p>
                      <a:pPr algn="l" rtl="0" fontAlgn="t">
                        <a:buFont typeface="Wingdings" pitchFamily="2" charset="2"/>
                        <a:buNone/>
                      </a:pPr>
                      <a:r>
                        <a:rPr lang="en-IN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    Country .</a:t>
                      </a:r>
                    </a:p>
                    <a:p>
                      <a:pPr algn="l" rtl="0" fontAlgn="t">
                        <a:buFont typeface="Wingdings" pitchFamily="2" charset="2"/>
                        <a:buChar char="v"/>
                      </a:pPr>
                      <a:r>
                        <a:rPr lang="en-IN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IN" sz="20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Bastar</a:t>
                      </a:r>
                      <a:r>
                        <a:rPr lang="en-IN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division contributes 11.42%</a:t>
                      </a:r>
                      <a:r>
                        <a:rPr lang="en-IN" sz="2000" b="1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 Population &amp; 76% </a:t>
                      </a:r>
                      <a:r>
                        <a:rPr lang="en-IN" sz="2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Malaria Cases of </a:t>
                      </a:r>
                    </a:p>
                    <a:p>
                      <a:pPr algn="l" rtl="0" fontAlgn="t">
                        <a:buFont typeface="Wingdings" pitchFamily="2" charset="2"/>
                        <a:buNone/>
                      </a:pPr>
                      <a:r>
                        <a:rPr lang="en-IN" sz="2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    the  State.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IN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N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N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1"/>
            <a:ext cx="9144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</a:rPr>
              <a:t>Malaria Situation 2019 :- Country Vs State Vs </a:t>
            </a:r>
            <a:r>
              <a:rPr lang="en-IN" sz="2400" b="1" dirty="0" err="1">
                <a:solidFill>
                  <a:srgbClr val="C00000"/>
                </a:solidFill>
              </a:rPr>
              <a:t>Bastar</a:t>
            </a:r>
            <a:r>
              <a:rPr lang="en-IN" sz="2400" b="1" dirty="0">
                <a:solidFill>
                  <a:srgbClr val="C00000"/>
                </a:solidFill>
              </a:rPr>
              <a:t> division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638"/>
            <a:ext cx="9604377" cy="7159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Why in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Bastar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??</a:t>
            </a:r>
            <a:endParaRPr lang="en-IN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097" y="1064579"/>
            <a:ext cx="2362200" cy="639762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High API</a:t>
            </a:r>
            <a:endParaRPr lang="en-IN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D:\NTD Data\cgapi2018.wmf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2" r="34412"/>
          <a:stretch/>
        </p:blipFill>
        <p:spPr bwMode="auto">
          <a:xfrm>
            <a:off x="1225129" y="1704341"/>
            <a:ext cx="2889669" cy="495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67199" y="1989932"/>
            <a:ext cx="335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>
          <a:xfrm>
            <a:off x="1752600" y="4572000"/>
            <a:ext cx="13716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/>
          <p:cNvSpPr/>
          <p:nvPr/>
        </p:nvSpPr>
        <p:spPr>
          <a:xfrm>
            <a:off x="4876800" y="4495800"/>
            <a:ext cx="12954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8077201" y="1026319"/>
            <a:ext cx="2895598" cy="715962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High Maternal Death </a:t>
            </a:r>
            <a:endParaRPr lang="en-IN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4267193" y="960438"/>
            <a:ext cx="3124207" cy="7159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High Malnutrition &amp;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Anaemia</a:t>
            </a:r>
            <a:endParaRPr lang="en-IN" sz="24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8650" y="1955800"/>
            <a:ext cx="28003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val 16"/>
          <p:cNvSpPr/>
          <p:nvPr/>
        </p:nvSpPr>
        <p:spPr>
          <a:xfrm>
            <a:off x="7772400" y="4419600"/>
            <a:ext cx="1295400" cy="1981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10972800" cy="56388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Need for Active Screening </a:t>
            </a:r>
            <a:r>
              <a:rPr lang="en-US" sz="2400" dirty="0"/>
              <a:t>: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en-US" sz="2400" dirty="0"/>
              <a:t>Asymptomatic carriers not diagnosed by routine surveillance.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en-US" sz="2400" dirty="0"/>
              <a:t>Afebrile carriers contain Malaria gametocytes which act as transmission pool for the community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en-US" sz="2400" dirty="0"/>
              <a:t>Malnourished children with asymptomatic malaria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en-US" sz="2400" dirty="0"/>
              <a:t>Malaria infection among pregnant mother may have grave repercussions.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en-US" sz="2400" dirty="0"/>
              <a:t>To reduce parasite load in the community through Early detection and complete treatment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en-US" sz="2400" dirty="0"/>
              <a:t>Malnutrition increases susceptibility to infection while episodes of infection precipitate  nutritional deficiency </a:t>
            </a:r>
            <a:r>
              <a:rPr lang="en-US" sz="2400" b="1" dirty="0"/>
              <a:t>(Mal-Mal theory)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en-US" sz="2400" dirty="0"/>
              <a:t>High endemic blocks of </a:t>
            </a:r>
            <a:r>
              <a:rPr lang="en-US" sz="2400" dirty="0" err="1"/>
              <a:t>Bastar</a:t>
            </a:r>
            <a:r>
              <a:rPr lang="en-US" sz="2400" dirty="0"/>
              <a:t> division identified for Active mass screening.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439400" cy="488950"/>
          </a:xfrm>
        </p:spPr>
        <p:txBody>
          <a:bodyPr>
            <a:noAutofit/>
          </a:bodyPr>
          <a:lstStyle/>
          <a:p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Strategies Adopted  ( Active Mass Screening)</a:t>
            </a:r>
            <a:endParaRPr lang="en-IN" sz="32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97233"/>
            <a:ext cx="108966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Malaria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Mukt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Bastar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/ Chhattisgarh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Abhiyan</a:t>
            </a:r>
            <a:endParaRPr lang="en-US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en-US" sz="2400" b="1" baseline="300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</a:t>
            </a:r>
            <a:r>
              <a:rPr lang="en-US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, 2</a:t>
            </a:r>
            <a:r>
              <a:rPr lang="en-US" sz="2400" b="1" baseline="300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nd</a:t>
            </a:r>
            <a:r>
              <a:rPr lang="en-US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&amp; 3</a:t>
            </a:r>
            <a:r>
              <a:rPr lang="en-US" sz="2400" b="1" baseline="300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rd</a:t>
            </a:r>
            <a:r>
              <a:rPr lang="en-US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Phase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505814"/>
            <a:ext cx="10896600" cy="2989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800" b="1" dirty="0">
                <a:solidFill>
                  <a:srgbClr val="C00000"/>
                </a:solidFill>
              </a:rPr>
              <a:t>AIM of the Activity</a:t>
            </a:r>
            <a:r>
              <a:rPr lang="en-IN" sz="2400" b="1" dirty="0">
                <a:solidFill>
                  <a:srgbClr val="C00000"/>
                </a:solidFill>
              </a:rPr>
              <a:t>:-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000" b="1" dirty="0">
                <a:latin typeface="Arial Rounded MT Bold" panose="020F0704030504030204" pitchFamily="34" charset="0"/>
              </a:rPr>
              <a:t> 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To reduce morbidity &amp; mortality due to malaria in the State &amp; especially in tribal   predominant high endemic blocks with special focus on pregnant women, lactating mother and under 5 yr children.</a:t>
            </a:r>
          </a:p>
          <a:p>
            <a:pPr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To reduce parasite load in the community in high endemic pockets by diagnosing symptomatic and asymptomatic (afebrile) malaria cases to  ensure complete treatment.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3400" y="4953000"/>
            <a:ext cx="11049000" cy="15332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Selected  high endemic blocks of </a:t>
            </a:r>
            <a:r>
              <a:rPr lang="en-IN" sz="2400" b="1" dirty="0" err="1"/>
              <a:t>Bastar</a:t>
            </a:r>
            <a:r>
              <a:rPr lang="en-IN" sz="2400" b="1" dirty="0"/>
              <a:t> division under 7 aspirational districts in 1</a:t>
            </a:r>
            <a:r>
              <a:rPr lang="en-IN" sz="2400" b="1" baseline="30000" dirty="0"/>
              <a:t>st</a:t>
            </a:r>
            <a:r>
              <a:rPr lang="en-IN" sz="2400" b="1" dirty="0"/>
              <a:t> phase during Jan-Feb 2020 </a:t>
            </a:r>
          </a:p>
        </p:txBody>
      </p:sp>
    </p:spTree>
    <p:extLst>
      <p:ext uri="{BB962C8B-B14F-4D97-AF65-F5344CB8AC3E}">
        <p14:creationId xmlns:p14="http://schemas.microsoft.com/office/powerpoint/2010/main" val="325816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52400"/>
            <a:ext cx="10744200" cy="990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Why in Jan- Feb :  </a:t>
            </a:r>
            <a:r>
              <a:rPr lang="en-US" sz="2800" dirty="0"/>
              <a:t>As per last 3 yrs data , 3 peaks reported in districts of </a:t>
            </a:r>
            <a:r>
              <a:rPr lang="en-US" sz="2800" dirty="0" err="1"/>
              <a:t>Bastar</a:t>
            </a:r>
            <a:r>
              <a:rPr lang="en-US" sz="2800" dirty="0"/>
              <a:t> division in the month of July, Nov. &amp; Jan.</a:t>
            </a:r>
            <a:endParaRPr lang="en-US" sz="2800" b="1" dirty="0"/>
          </a:p>
          <a:p>
            <a:pPr algn="just"/>
            <a:endParaRPr lang="en-IN" sz="2800" b="1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30766"/>
              </p:ext>
            </p:extLst>
          </p:nvPr>
        </p:nvGraphicFramePr>
        <p:xfrm>
          <a:off x="533400" y="1371600"/>
          <a:ext cx="10896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F0257-D9F6-4733-B15C-3E9105838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/>
              <a:t>Phase wise -Intervention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CC7A839-C981-4D1F-81F2-4B16A969C2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15804"/>
              </p:ext>
            </p:extLst>
          </p:nvPr>
        </p:nvGraphicFramePr>
        <p:xfrm>
          <a:off x="609601" y="990600"/>
          <a:ext cx="10972801" cy="5712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30359446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89720986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230768562"/>
                    </a:ext>
                  </a:extLst>
                </a:gridCol>
                <a:gridCol w="2819401">
                  <a:extLst>
                    <a:ext uri="{9D8B030D-6E8A-4147-A177-3AD203B41FA5}">
                      <a16:colId xmlns:a16="http://schemas.microsoft.com/office/drawing/2014/main" val="1757879202"/>
                    </a:ext>
                  </a:extLst>
                </a:gridCol>
              </a:tblGrid>
              <a:tr h="680062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Particulars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Phase-1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Phase-2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Phase-3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870279"/>
                  </a:ext>
                </a:extLst>
              </a:tr>
              <a:tr h="680062">
                <a:tc>
                  <a:txBody>
                    <a:bodyPr/>
                    <a:lstStyle/>
                    <a:p>
                      <a:pPr algn="just"/>
                      <a:r>
                        <a:rPr lang="en-IN" sz="2400" dirty="0"/>
                        <a:t>Time 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Jan-Feb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Jun-July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Dec 20-Jan 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485957"/>
                  </a:ext>
                </a:extLst>
              </a:tr>
              <a:tr h="834087">
                <a:tc>
                  <a:txBody>
                    <a:bodyPr/>
                    <a:lstStyle/>
                    <a:p>
                      <a:pPr algn="just"/>
                      <a:r>
                        <a:rPr lang="en-IN" sz="2400" dirty="0"/>
                        <a:t>Division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err="1"/>
                        <a:t>Bastar</a:t>
                      </a:r>
                      <a:r>
                        <a:rPr lang="en-IN" sz="2400" dirty="0"/>
                        <a:t> </a:t>
                      </a:r>
                      <a:r>
                        <a:rPr lang="en-IN" sz="2400" dirty="0" err="1"/>
                        <a:t>Div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err="1"/>
                        <a:t>Bastar</a:t>
                      </a:r>
                      <a:r>
                        <a:rPr lang="en-IN" sz="2400" dirty="0"/>
                        <a:t> </a:t>
                      </a:r>
                      <a:r>
                        <a:rPr lang="en-IN" sz="2400" dirty="0" err="1"/>
                        <a:t>Div</a:t>
                      </a:r>
                      <a:endParaRPr lang="en-IN" sz="2400" dirty="0"/>
                    </a:p>
                    <a:p>
                      <a:pPr algn="ctr"/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err="1"/>
                        <a:t>Bastar</a:t>
                      </a:r>
                      <a:r>
                        <a:rPr lang="en-IN" sz="2400" dirty="0"/>
                        <a:t> &amp; </a:t>
                      </a:r>
                      <a:r>
                        <a:rPr lang="en-IN" sz="2400" dirty="0" err="1"/>
                        <a:t>Sarguja</a:t>
                      </a:r>
                      <a:r>
                        <a:rPr lang="en-IN" sz="2400" dirty="0"/>
                        <a:t> </a:t>
                      </a:r>
                      <a:r>
                        <a:rPr lang="en-IN" sz="2400" dirty="0" err="1"/>
                        <a:t>Div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89611"/>
                  </a:ext>
                </a:extLst>
              </a:tr>
              <a:tr h="528400">
                <a:tc>
                  <a:txBody>
                    <a:bodyPr/>
                    <a:lstStyle/>
                    <a:p>
                      <a:pPr algn="just"/>
                      <a:r>
                        <a:rPr lang="en-IN" sz="2400" dirty="0"/>
                        <a:t>Blocks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609743"/>
                  </a:ext>
                </a:extLst>
              </a:tr>
              <a:tr h="718485">
                <a:tc>
                  <a:txBody>
                    <a:bodyPr/>
                    <a:lstStyle/>
                    <a:p>
                      <a:pPr algn="just"/>
                      <a:r>
                        <a:rPr lang="en-IN" sz="2400" dirty="0"/>
                        <a:t>Malaria Positive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64646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30076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9534 (in process)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068534"/>
                  </a:ext>
                </a:extLst>
              </a:tr>
              <a:tr h="718485">
                <a:tc>
                  <a:txBody>
                    <a:bodyPr/>
                    <a:lstStyle/>
                    <a:p>
                      <a:pPr algn="just"/>
                      <a:r>
                        <a:rPr lang="en-IN" sz="2400" dirty="0"/>
                        <a:t>Test positivity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4.6%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1.27%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1.10%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922713"/>
                  </a:ext>
                </a:extLst>
              </a:tr>
              <a:tr h="718485">
                <a:tc>
                  <a:txBody>
                    <a:bodyPr/>
                    <a:lstStyle/>
                    <a:p>
                      <a:pPr algn="just"/>
                      <a:r>
                        <a:rPr lang="en-IN" sz="2400" dirty="0"/>
                        <a:t>Asymptomatic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57.04%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59.75%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56%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870348"/>
                  </a:ext>
                </a:extLst>
              </a:tr>
              <a:tr h="834087">
                <a:tc>
                  <a:txBody>
                    <a:bodyPr/>
                    <a:lstStyle/>
                    <a:p>
                      <a:pPr algn="just"/>
                      <a:r>
                        <a:rPr lang="en-IN" sz="2400" dirty="0"/>
                        <a:t>Pregnant women detected 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6.5%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654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18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685803"/>
            <a:ext cx="2971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1600" b="1" dirty="0"/>
              <a:t>Diagnosis of Malaria by Survey Team  by RD test (Door to Door )</a:t>
            </a:r>
          </a:p>
        </p:txBody>
      </p:sp>
      <p:sp>
        <p:nvSpPr>
          <p:cNvPr id="6" name="Down Arrow 5"/>
          <p:cNvSpPr/>
          <p:nvPr/>
        </p:nvSpPr>
        <p:spPr>
          <a:xfrm>
            <a:off x="2895600" y="12954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1905000" y="1743670"/>
            <a:ext cx="41148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Nail Marking , Wall stencil, IEC, use of LLIN, Recording , Collection of Empty blister, Source reduction</a:t>
            </a:r>
            <a:endParaRPr lang="en-IN" b="1" dirty="0"/>
          </a:p>
        </p:txBody>
      </p:sp>
      <p:sp>
        <p:nvSpPr>
          <p:cNvPr id="13" name="Down Arrow 12"/>
          <p:cNvSpPr/>
          <p:nvPr/>
        </p:nvSpPr>
        <p:spPr>
          <a:xfrm rot="19630650">
            <a:off x="3677110" y="2675775"/>
            <a:ext cx="457200" cy="487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1676400" y="3200400"/>
            <a:ext cx="15240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1600" b="1" dirty="0"/>
              <a:t>Result: Positive for Malaria</a:t>
            </a:r>
          </a:p>
          <a:p>
            <a:pPr>
              <a:buFont typeface="Arial" pitchFamily="34" charset="0"/>
              <a:buChar char="•"/>
            </a:pPr>
            <a:r>
              <a:rPr lang="en-IN" sz="1600" b="1" dirty="0"/>
              <a:t> </a:t>
            </a:r>
            <a:r>
              <a:rPr lang="en-IN" sz="1600" b="1" dirty="0" err="1"/>
              <a:t>Pv</a:t>
            </a:r>
            <a:r>
              <a:rPr lang="en-IN" sz="1600" b="1" dirty="0"/>
              <a:t> (CQ + PQ)</a:t>
            </a:r>
          </a:p>
          <a:p>
            <a:pPr>
              <a:buFont typeface="Arial" pitchFamily="34" charset="0"/>
              <a:buChar char="•"/>
            </a:pPr>
            <a:r>
              <a:rPr lang="en-IN" sz="1600" b="1" dirty="0"/>
              <a:t> Pf (ACT+ PQ)</a:t>
            </a:r>
          </a:p>
          <a:p>
            <a:pPr>
              <a:buFont typeface="Arial" pitchFamily="34" charset="0"/>
              <a:buChar char="•"/>
            </a:pPr>
            <a:r>
              <a:rPr lang="en-IN" sz="1600" b="1" dirty="0"/>
              <a:t> Mix infection</a:t>
            </a:r>
          </a:p>
          <a:p>
            <a:r>
              <a:rPr lang="en-US" sz="1600" b="1" dirty="0"/>
              <a:t>(ACT + PQ)</a:t>
            </a:r>
            <a:endParaRPr lang="en-IN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05000" y="104239"/>
            <a:ext cx="790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Methodology of Activities under Mass Screening</a:t>
            </a:r>
            <a:endParaRPr lang="en-IN" sz="2800" dirty="0">
              <a:solidFill>
                <a:srgbClr val="C0000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 rot="2306321">
            <a:off x="2706434" y="2676263"/>
            <a:ext cx="457200" cy="522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/>
          <p:cNvSpPr txBox="1"/>
          <p:nvPr/>
        </p:nvSpPr>
        <p:spPr>
          <a:xfrm>
            <a:off x="3352800" y="3200403"/>
            <a:ext cx="14478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b="1" dirty="0"/>
              <a:t>Result: Negative for Malaria  </a:t>
            </a:r>
            <a:r>
              <a:rPr lang="en-IN" sz="2400" b="1" dirty="0">
                <a:solidFill>
                  <a:srgbClr val="FF0000"/>
                </a:solidFill>
              </a:rPr>
              <a:t>X</a:t>
            </a: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2755125" y="4876800"/>
            <a:ext cx="457200" cy="5079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/>
          <p:cNvSpPr txBox="1"/>
          <p:nvPr/>
        </p:nvSpPr>
        <p:spPr>
          <a:xfrm>
            <a:off x="4419600" y="5782270"/>
            <a:ext cx="20574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/>
              <a:t>Case follow up by Supervisor at SHC level in 7 &amp; 14 days </a:t>
            </a:r>
          </a:p>
        </p:txBody>
      </p:sp>
      <p:sp>
        <p:nvSpPr>
          <p:cNvPr id="23" name="Down Arrow 22"/>
          <p:cNvSpPr/>
          <p:nvPr/>
        </p:nvSpPr>
        <p:spPr>
          <a:xfrm rot="16200000">
            <a:off x="6686556" y="5886444"/>
            <a:ext cx="457200" cy="723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  <a:endParaRPr lang="en-IN" dirty="0"/>
          </a:p>
        </p:txBody>
      </p:sp>
      <p:sp>
        <p:nvSpPr>
          <p:cNvPr id="24" name="TextBox 23"/>
          <p:cNvSpPr txBox="1"/>
          <p:nvPr/>
        </p:nvSpPr>
        <p:spPr>
          <a:xfrm>
            <a:off x="7315200" y="5029200"/>
            <a:ext cx="31242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/>
              <a:t>After one month of treatment Follow up of Each malaria positive cases by examining  blood slide to know whether the parasite is destroy or still exist  </a:t>
            </a:r>
          </a:p>
        </p:txBody>
      </p:sp>
      <p:sp>
        <p:nvSpPr>
          <p:cNvPr id="25" name="Down Arrow 24"/>
          <p:cNvSpPr/>
          <p:nvPr/>
        </p:nvSpPr>
        <p:spPr>
          <a:xfrm rot="12414721">
            <a:off x="8772440" y="4344257"/>
            <a:ext cx="457200" cy="487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Down Arrow 25"/>
          <p:cNvSpPr/>
          <p:nvPr/>
        </p:nvSpPr>
        <p:spPr>
          <a:xfrm rot="8273004">
            <a:off x="7812481" y="4353008"/>
            <a:ext cx="457200" cy="522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TextBox 26"/>
          <p:cNvSpPr txBox="1"/>
          <p:nvPr/>
        </p:nvSpPr>
        <p:spPr>
          <a:xfrm>
            <a:off x="8839200" y="2819403"/>
            <a:ext cx="14478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b="1" dirty="0"/>
              <a:t>Result: Microscopy result found Negative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00200" y="5874606"/>
            <a:ext cx="20574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Complete Treatment by </a:t>
            </a:r>
            <a:r>
              <a:rPr lang="en-US" sz="1600" b="1" dirty="0" err="1"/>
              <a:t>Mitanin</a:t>
            </a:r>
            <a:r>
              <a:rPr lang="en-US" sz="1600" b="1" dirty="0"/>
              <a:t> in supervision of RHO</a:t>
            </a:r>
            <a:endParaRPr lang="en-IN" sz="1600" b="1" dirty="0"/>
          </a:p>
        </p:txBody>
      </p:sp>
      <p:sp>
        <p:nvSpPr>
          <p:cNvPr id="36" name="Down Arrow 35"/>
          <p:cNvSpPr/>
          <p:nvPr/>
        </p:nvSpPr>
        <p:spPr>
          <a:xfrm rot="16200000">
            <a:off x="3790956" y="5962644"/>
            <a:ext cx="457200" cy="571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  <a:endParaRPr lang="en-IN" dirty="0"/>
          </a:p>
        </p:txBody>
      </p:sp>
      <p:sp>
        <p:nvSpPr>
          <p:cNvPr id="37" name="TextBox 36"/>
          <p:cNvSpPr txBox="1"/>
          <p:nvPr/>
        </p:nvSpPr>
        <p:spPr>
          <a:xfrm>
            <a:off x="6934200" y="2590800"/>
            <a:ext cx="15240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1600" b="1" dirty="0"/>
              <a:t>Result: Positive for Malaria</a:t>
            </a:r>
          </a:p>
          <a:p>
            <a:pPr>
              <a:buFont typeface="Arial" pitchFamily="34" charset="0"/>
              <a:buChar char="•"/>
            </a:pPr>
            <a:r>
              <a:rPr lang="en-IN" sz="1600" b="1" dirty="0"/>
              <a:t> </a:t>
            </a:r>
            <a:r>
              <a:rPr lang="en-IN" sz="1600" b="1" dirty="0" err="1"/>
              <a:t>Pv</a:t>
            </a:r>
            <a:r>
              <a:rPr lang="en-IN" sz="1600" b="1" dirty="0"/>
              <a:t> (CQ + PQ)</a:t>
            </a:r>
          </a:p>
          <a:p>
            <a:pPr>
              <a:buFont typeface="Arial" pitchFamily="34" charset="0"/>
              <a:buChar char="•"/>
            </a:pPr>
            <a:r>
              <a:rPr lang="en-IN" sz="1600" b="1" dirty="0"/>
              <a:t> Pf (ACT+ PQ)</a:t>
            </a:r>
          </a:p>
          <a:p>
            <a:pPr>
              <a:buFont typeface="Arial" pitchFamily="34" charset="0"/>
              <a:buChar char="•"/>
            </a:pPr>
            <a:r>
              <a:rPr lang="en-IN" sz="1600" b="1" dirty="0"/>
              <a:t> Mix infection</a:t>
            </a:r>
          </a:p>
          <a:p>
            <a:r>
              <a:rPr lang="en-US" sz="1600" b="1" dirty="0"/>
              <a:t>(ACT + PQ)</a:t>
            </a:r>
            <a:endParaRPr lang="en-IN" sz="1600" b="1" dirty="0"/>
          </a:p>
        </p:txBody>
      </p:sp>
      <p:sp>
        <p:nvSpPr>
          <p:cNvPr id="38" name="Rectangle 37"/>
          <p:cNvSpPr/>
          <p:nvPr/>
        </p:nvSpPr>
        <p:spPr>
          <a:xfrm>
            <a:off x="1600204" y="4800600"/>
            <a:ext cx="1142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Intake of Food before  taking drug</a:t>
            </a:r>
            <a:endParaRPr lang="en-IN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5029200" y="3172364"/>
            <a:ext cx="16764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Complicated cases will be referred to CHC by 108  ambulance</a:t>
            </a:r>
            <a:endParaRPr lang="en-IN" sz="1600" b="1" dirty="0"/>
          </a:p>
        </p:txBody>
      </p:sp>
      <p:sp>
        <p:nvSpPr>
          <p:cNvPr id="46" name="Bent-Up Arrow 45"/>
          <p:cNvSpPr/>
          <p:nvPr/>
        </p:nvSpPr>
        <p:spPr>
          <a:xfrm>
            <a:off x="3276600" y="4876800"/>
            <a:ext cx="2438400" cy="4572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TextBox 27"/>
          <p:cNvSpPr txBox="1"/>
          <p:nvPr/>
        </p:nvSpPr>
        <p:spPr>
          <a:xfrm>
            <a:off x="5638800" y="609600"/>
            <a:ext cx="48006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b="1" dirty="0"/>
              <a:t>During 2</a:t>
            </a:r>
            <a:r>
              <a:rPr lang="en-IN" b="1" baseline="30000" dirty="0"/>
              <a:t>nd</a:t>
            </a:r>
            <a:r>
              <a:rPr lang="en-IN" b="1" dirty="0"/>
              <a:t> &amp; 3</a:t>
            </a:r>
            <a:r>
              <a:rPr lang="en-IN" b="1" baseline="30000" dirty="0"/>
              <a:t>rd</a:t>
            </a:r>
            <a:r>
              <a:rPr lang="en-IN" b="1" dirty="0"/>
              <a:t> phase of </a:t>
            </a:r>
            <a:r>
              <a:rPr lang="en-IN" b="1" dirty="0" err="1"/>
              <a:t>abhiyan</a:t>
            </a:r>
            <a:r>
              <a:rPr lang="en-IN" b="1" dirty="0"/>
              <a:t>, survey team members  are instructed to follow the COVID-19 guideline by using Mask, gloves &amp; sanitizer.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686</TotalTime>
  <Words>1778</Words>
  <Application>Microsoft Office PowerPoint</Application>
  <PresentationFormat>Widescreen</PresentationFormat>
  <Paragraphs>443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Rounded MT Bold</vt:lpstr>
      <vt:lpstr>Calibri</vt:lpstr>
      <vt:lpstr>Cambria</vt:lpstr>
      <vt:lpstr>Times New Roman</vt:lpstr>
      <vt:lpstr>Wingdings</vt:lpstr>
      <vt:lpstr>Office Theme</vt:lpstr>
      <vt:lpstr>Malaria Mukt Bastar Abhiyan  State-Chhattisgarh</vt:lpstr>
      <vt:lpstr>PowerPoint Presentation</vt:lpstr>
      <vt:lpstr>PowerPoint Presentation</vt:lpstr>
      <vt:lpstr>Why in Bastar ??</vt:lpstr>
      <vt:lpstr>Strategies Adopted  ( Active Mass Screening)</vt:lpstr>
      <vt:lpstr>PowerPoint Presentation</vt:lpstr>
      <vt:lpstr>PowerPoint Presentation</vt:lpstr>
      <vt:lpstr>Phase wise -Intervention</vt:lpstr>
      <vt:lpstr>PowerPoint Presentation</vt:lpstr>
      <vt:lpstr>Activities Conducted during Abhiyan</vt:lpstr>
      <vt:lpstr>Initiatives Taken</vt:lpstr>
      <vt:lpstr>Initiatives taken</vt:lpstr>
      <vt:lpstr>Initiatives Taken</vt:lpstr>
      <vt:lpstr>Activities Conducted during Abhiyan</vt:lpstr>
      <vt:lpstr>Initiative taken for hard to reach population</vt:lpstr>
      <vt:lpstr>Effective IEC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urya nag</cp:lastModifiedBy>
  <cp:revision>99</cp:revision>
  <dcterms:created xsi:type="dcterms:W3CDTF">2006-08-16T00:00:00Z</dcterms:created>
  <dcterms:modified xsi:type="dcterms:W3CDTF">2021-01-05T13:10:56Z</dcterms:modified>
</cp:coreProperties>
</file>