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30" r:id="rId3"/>
    <p:sldId id="331" r:id="rId4"/>
    <p:sldId id="332" r:id="rId5"/>
    <p:sldId id="333" r:id="rId6"/>
    <p:sldId id="334" r:id="rId7"/>
    <p:sldId id="335" r:id="rId8"/>
    <p:sldId id="336" r:id="rId9"/>
    <p:sldId id="337" r:id="rId10"/>
    <p:sldId id="30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7/5/2017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7/5/2017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066800"/>
            <a:ext cx="7851648" cy="1828800"/>
          </a:xfrm>
        </p:spPr>
        <p:txBody>
          <a:bodyPr>
            <a:normAutofit/>
          </a:bodyPr>
          <a:lstStyle/>
          <a:p>
            <a:pPr algn="ctr"/>
            <a:r>
              <a:rPr lang="en-US" sz="3600" u="sng" dirty="0" smtClean="0">
                <a:solidFill>
                  <a:schemeClr val="tx1"/>
                </a:solidFill>
                <a:latin typeface="Arial" pitchFamily="34" charset="0"/>
                <a:cs typeface="Arial" pitchFamily="34" charset="0"/>
              </a:rPr>
              <a:t>KERALA MEDICO-LEGAL PROTOCOL FOR EXAMINATION OF SURVIVOR OF SEXUAL OFFENCES</a:t>
            </a:r>
            <a:r>
              <a:rPr lang="en-US" sz="4000" u="sng" dirty="0" smtClean="0">
                <a:solidFill>
                  <a:schemeClr val="tx1"/>
                </a:solidFill>
                <a:latin typeface="Arial" pitchFamily="34" charset="0"/>
                <a:cs typeface="Arial" pitchFamily="34" charset="0"/>
              </a:rPr>
              <a:t> </a:t>
            </a:r>
            <a:endParaRPr lang="en-US" sz="4000" u="sng" dirty="0">
              <a:solidFill>
                <a:schemeClr val="tx1"/>
              </a:solidFill>
              <a:latin typeface="Arial" pitchFamily="34" charset="0"/>
              <a:cs typeface="Arial" pitchFamily="34" charset="0"/>
            </a:endParaRPr>
          </a:p>
        </p:txBody>
      </p:sp>
      <p:sp>
        <p:nvSpPr>
          <p:cNvPr id="3" name="Subtitle 2"/>
          <p:cNvSpPr>
            <a:spLocks noGrp="1"/>
          </p:cNvSpPr>
          <p:nvPr>
            <p:ph type="subTitle" idx="1"/>
          </p:nvPr>
        </p:nvSpPr>
        <p:spPr/>
        <p:txBody>
          <a:bodyPr>
            <a:normAutofit fontScale="92500" lnSpcReduction="10000"/>
          </a:bodyPr>
          <a:lstStyle/>
          <a:p>
            <a:pPr algn="ctr"/>
            <a:r>
              <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Dr. P. B. </a:t>
            </a:r>
            <a:r>
              <a:rPr lang="en-US"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Gujaral</a:t>
            </a:r>
            <a:endPar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r>
              <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Senior Consultant in Forensic Medicine and </a:t>
            </a:r>
          </a:p>
          <a:p>
            <a:pPr algn="ctr"/>
            <a:r>
              <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District Police Surgeon, </a:t>
            </a:r>
            <a:r>
              <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Palakkad, Kerala &amp;</a:t>
            </a:r>
          </a:p>
          <a:p>
            <a:pPr algn="ctr"/>
            <a:r>
              <a:rPr lang="en-US" b="1" dirty="0" smtClean="0">
                <a:effectLst>
                  <a:outerShdw blurRad="38100" dist="38100" dir="2700000" algn="tl">
                    <a:srgbClr val="000000">
                      <a:alpha val="43137"/>
                    </a:srgbClr>
                  </a:outerShdw>
                </a:effectLst>
                <a:latin typeface="Arial" pitchFamily="34" charset="0"/>
                <a:cs typeface="Arial" pitchFamily="34" charset="0"/>
              </a:rPr>
              <a:t>President, Kerala Medico-legal Society</a:t>
            </a:r>
            <a:r>
              <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endParaRPr lang="en-US" dirty="0" smtClean="0"/>
          </a:p>
          <a:p>
            <a:pPr algn="ctr">
              <a:buNone/>
            </a:pPr>
            <a:r>
              <a:rPr lang="en-US" sz="8800" b="1" i="1" u="sng" dirty="0" smtClean="0">
                <a:solidFill>
                  <a:schemeClr val="accent1"/>
                </a:solidFill>
              </a:rPr>
              <a:t>Thank </a:t>
            </a:r>
            <a:r>
              <a:rPr lang="en-US" sz="8800" b="1" i="1" u="sng" dirty="0" smtClean="0">
                <a:solidFill>
                  <a:schemeClr val="accent1"/>
                </a:solidFill>
              </a:rPr>
              <a:t>You</a:t>
            </a:r>
            <a:endParaRPr lang="en-US" sz="8800" b="1" i="1" u="sng" dirty="0">
              <a:solidFill>
                <a:schemeClr val="accent1"/>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latin typeface="Arial Black" pitchFamily="34" charset="0"/>
              </a:rPr>
              <a:t>Sexual Offences….</a:t>
            </a:r>
            <a:endParaRPr lang="en-IN" b="1" u="sng" dirty="0">
              <a:latin typeface="Arial Black" pitchFamily="34" charset="0"/>
            </a:endParaRPr>
          </a:p>
        </p:txBody>
      </p:sp>
      <p:sp>
        <p:nvSpPr>
          <p:cNvPr id="3" name="Content Placeholder 2"/>
          <p:cNvSpPr>
            <a:spLocks noGrp="1"/>
          </p:cNvSpPr>
          <p:nvPr>
            <p:ph idx="1"/>
          </p:nvPr>
        </p:nvSpPr>
        <p:spPr/>
        <p:txBody>
          <a:bodyPr>
            <a:normAutofit fontScale="92500"/>
          </a:bodyPr>
          <a:lstStyle/>
          <a:p>
            <a:pPr algn="just">
              <a:lnSpc>
                <a:spcPct val="150000"/>
              </a:lnSpc>
            </a:pPr>
            <a:r>
              <a:rPr lang="en-IN" b="1" dirty="0" smtClean="0">
                <a:latin typeface="Arial" pitchFamily="34" charset="0"/>
                <a:cs typeface="Arial" pitchFamily="34" charset="0"/>
              </a:rPr>
              <a:t>The most henous of all crimes against humanity.</a:t>
            </a:r>
          </a:p>
          <a:p>
            <a:pPr algn="just">
              <a:lnSpc>
                <a:spcPct val="150000"/>
              </a:lnSpc>
            </a:pPr>
            <a:r>
              <a:rPr lang="en-IN" b="1" dirty="0" smtClean="0">
                <a:latin typeface="Arial" pitchFamily="34" charset="0"/>
                <a:cs typeface="Arial" pitchFamily="34" charset="0"/>
              </a:rPr>
              <a:t>From medical point of view it is trauma – both physical and psychological.</a:t>
            </a:r>
          </a:p>
          <a:p>
            <a:pPr algn="just">
              <a:lnSpc>
                <a:spcPct val="150000"/>
              </a:lnSpc>
            </a:pPr>
            <a:r>
              <a:rPr lang="en-IN" b="1" dirty="0" smtClean="0">
                <a:latin typeface="Arial" pitchFamily="34" charset="0"/>
                <a:cs typeface="Arial" pitchFamily="34" charset="0"/>
              </a:rPr>
              <a:t>More than 99% of victims are women and children.</a:t>
            </a:r>
          </a:p>
          <a:p>
            <a:pPr algn="just">
              <a:lnSpc>
                <a:spcPct val="150000"/>
              </a:lnSpc>
            </a:pPr>
            <a:r>
              <a:rPr lang="en-IN" b="1" dirty="0" smtClean="0">
                <a:latin typeface="Arial" pitchFamily="34" charset="0"/>
                <a:cs typeface="Arial" pitchFamily="34" charset="0"/>
              </a:rPr>
              <a:t>This target group needs to be identified.</a:t>
            </a:r>
          </a:p>
          <a:p>
            <a:pPr algn="just">
              <a:lnSpc>
                <a:spcPct val="150000"/>
              </a:lnSpc>
            </a:pPr>
            <a:r>
              <a:rPr lang="en-IN" b="1" dirty="0" smtClean="0">
                <a:latin typeface="Arial" pitchFamily="34" charset="0"/>
                <a:cs typeface="Arial" pitchFamily="34" charset="0"/>
              </a:rPr>
              <a:t>The health system has the responsibility to address the issue of caring survivors.</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b="1" u="sng" dirty="0" smtClean="0">
                <a:latin typeface="Arial Black" pitchFamily="34" charset="0"/>
              </a:rPr>
              <a:t>The Law has provided for everything…</a:t>
            </a:r>
            <a:endParaRPr lang="en-IN" sz="4000" b="1" u="sng" dirty="0">
              <a:latin typeface="Arial Black" pitchFamily="34" charset="0"/>
            </a:endParaRPr>
          </a:p>
        </p:txBody>
      </p:sp>
      <p:sp>
        <p:nvSpPr>
          <p:cNvPr id="3" name="Content Placeholder 2"/>
          <p:cNvSpPr>
            <a:spLocks noGrp="1"/>
          </p:cNvSpPr>
          <p:nvPr>
            <p:ph idx="1"/>
          </p:nvPr>
        </p:nvSpPr>
        <p:spPr/>
        <p:txBody>
          <a:bodyPr/>
          <a:lstStyle/>
          <a:p>
            <a:r>
              <a:rPr lang="en-IN" b="1" dirty="0" smtClean="0">
                <a:latin typeface="Arial" pitchFamily="34" charset="0"/>
                <a:cs typeface="Arial" pitchFamily="34" charset="0"/>
              </a:rPr>
              <a:t>Rich package of punishment to the guilty</a:t>
            </a:r>
          </a:p>
          <a:p>
            <a:r>
              <a:rPr lang="en-IN" b="1" dirty="0" smtClean="0">
                <a:latin typeface="Arial" pitchFamily="34" charset="0"/>
                <a:cs typeface="Arial" pitchFamily="34" charset="0"/>
              </a:rPr>
              <a:t>Complete medico-legal examination of the survivor.</a:t>
            </a:r>
          </a:p>
          <a:p>
            <a:r>
              <a:rPr lang="en-IN" b="1" dirty="0" smtClean="0">
                <a:latin typeface="Arial" pitchFamily="34" charset="0"/>
                <a:cs typeface="Arial" pitchFamily="34" charset="0"/>
              </a:rPr>
              <a:t>Intimation to the Law enforcing agencies.</a:t>
            </a:r>
          </a:p>
          <a:p>
            <a:r>
              <a:rPr lang="en-IN" b="1" dirty="0" smtClean="0">
                <a:latin typeface="Arial" pitchFamily="34" charset="0"/>
                <a:cs typeface="Arial" pitchFamily="34" charset="0"/>
              </a:rPr>
              <a:t>Comprehensive medico-legal examination including identification of findings and collection of material evidence</a:t>
            </a:r>
          </a:p>
          <a:p>
            <a:r>
              <a:rPr lang="en-IN" b="1" dirty="0" smtClean="0">
                <a:latin typeface="Arial" pitchFamily="34" charset="0"/>
                <a:cs typeface="Arial" pitchFamily="34" charset="0"/>
              </a:rPr>
              <a:t>Comprehensive medical care for physical and psychological trauma.</a:t>
            </a:r>
            <a:endParaRPr lang="en-IN"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u="sng" dirty="0" smtClean="0">
                <a:latin typeface="Arial Black" pitchFamily="34" charset="0"/>
              </a:rPr>
              <a:t>Many protocols are available, but….</a:t>
            </a:r>
            <a:endParaRPr lang="en-IN" sz="4000" u="sng" dirty="0">
              <a:latin typeface="Arial Black" pitchFamily="34" charset="0"/>
            </a:endParaRPr>
          </a:p>
        </p:txBody>
      </p:sp>
      <p:sp>
        <p:nvSpPr>
          <p:cNvPr id="3" name="Content Placeholder 2"/>
          <p:cNvSpPr>
            <a:spLocks noGrp="1"/>
          </p:cNvSpPr>
          <p:nvPr>
            <p:ph idx="1"/>
          </p:nvPr>
        </p:nvSpPr>
        <p:spPr/>
        <p:txBody>
          <a:bodyPr/>
          <a:lstStyle/>
          <a:p>
            <a:r>
              <a:rPr lang="en-IN" b="1" dirty="0" smtClean="0">
                <a:latin typeface="Arial" pitchFamily="34" charset="0"/>
                <a:cs typeface="Arial" pitchFamily="34" charset="0"/>
              </a:rPr>
              <a:t>Fatal mistakes with regard to consent and intimation</a:t>
            </a:r>
          </a:p>
          <a:p>
            <a:r>
              <a:rPr lang="en-IN" b="1" dirty="0" smtClean="0">
                <a:latin typeface="Arial" pitchFamily="34" charset="0"/>
                <a:cs typeface="Arial" pitchFamily="34" charset="0"/>
              </a:rPr>
              <a:t>Deficiencies with regard to the requirement of Law in relation to history taking, opinion part etc.</a:t>
            </a:r>
          </a:p>
          <a:p>
            <a:r>
              <a:rPr lang="en-IN" b="1" dirty="0" smtClean="0">
                <a:latin typeface="Arial" pitchFamily="34" charset="0"/>
                <a:cs typeface="Arial" pitchFamily="34" charset="0"/>
              </a:rPr>
              <a:t>Not completely helpful to doctors in recording the findings.</a:t>
            </a:r>
          </a:p>
          <a:p>
            <a:r>
              <a:rPr lang="en-IN" b="1" dirty="0" smtClean="0">
                <a:latin typeface="Arial" pitchFamily="34" charset="0"/>
                <a:cs typeface="Arial" pitchFamily="34" charset="0"/>
              </a:rPr>
              <a:t>Allied examinations and consultations not listed.</a:t>
            </a:r>
          </a:p>
          <a:p>
            <a:r>
              <a:rPr lang="en-IN" b="1" dirty="0" smtClean="0">
                <a:latin typeface="Arial" pitchFamily="34" charset="0"/>
                <a:cs typeface="Arial" pitchFamily="34" charset="0"/>
              </a:rPr>
              <a:t>Opinion part is not clearly defined in accordance with the definition of medical evidence.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u="sng" dirty="0" smtClean="0">
                <a:latin typeface="Arial Black" pitchFamily="34" charset="0"/>
              </a:rPr>
              <a:t>Kerala Medico-legal Protocol for Examination of Survivor of Sexual Offences 2015</a:t>
            </a:r>
            <a:endParaRPr lang="en-IN" sz="2400" u="sng" dirty="0">
              <a:latin typeface="Arial Black" pitchFamily="34" charset="0"/>
            </a:endParaRPr>
          </a:p>
        </p:txBody>
      </p:sp>
      <p:sp>
        <p:nvSpPr>
          <p:cNvPr id="3" name="Content Placeholder 2"/>
          <p:cNvSpPr>
            <a:spLocks noGrp="1"/>
          </p:cNvSpPr>
          <p:nvPr>
            <p:ph idx="1"/>
          </p:nvPr>
        </p:nvSpPr>
        <p:spPr/>
        <p:txBody>
          <a:bodyPr/>
          <a:lstStyle/>
          <a:p>
            <a:r>
              <a:rPr lang="en-US" b="1" dirty="0" smtClean="0">
                <a:latin typeface="Arial" pitchFamily="34" charset="0"/>
                <a:cs typeface="Arial" pitchFamily="34" charset="0"/>
              </a:rPr>
              <a:t>In </a:t>
            </a:r>
            <a:r>
              <a:rPr lang="en-US" b="1" dirty="0" smtClean="0">
                <a:latin typeface="Arial" pitchFamily="34" charset="0"/>
                <a:cs typeface="Arial" pitchFamily="34" charset="0"/>
              </a:rPr>
              <a:t>partial amendment to Kerala Medico-legal Code </a:t>
            </a:r>
            <a:r>
              <a:rPr lang="en-US" b="1" dirty="0" smtClean="0">
                <a:latin typeface="Arial" pitchFamily="34" charset="0"/>
                <a:cs typeface="Arial" pitchFamily="34" charset="0"/>
              </a:rPr>
              <a:t>2011</a:t>
            </a:r>
          </a:p>
          <a:p>
            <a:r>
              <a:rPr lang="en-US" b="1" dirty="0" smtClean="0">
                <a:latin typeface="Arial" pitchFamily="34" charset="0"/>
                <a:cs typeface="Arial" pitchFamily="34" charset="0"/>
              </a:rPr>
              <a:t>Errors </a:t>
            </a:r>
            <a:r>
              <a:rPr lang="en-US" b="1" dirty="0" smtClean="0">
                <a:latin typeface="Arial" pitchFamily="34" charset="0"/>
                <a:cs typeface="Arial" pitchFamily="34" charset="0"/>
              </a:rPr>
              <a:t>in relation to consent</a:t>
            </a:r>
            <a:r>
              <a:rPr lang="en-US" b="1" dirty="0" smtClean="0">
                <a:latin typeface="Arial" pitchFamily="34" charset="0"/>
                <a:cs typeface="Arial" pitchFamily="34" charset="0"/>
              </a:rPr>
              <a:t>, intimation etc rectified.</a:t>
            </a:r>
          </a:p>
          <a:p>
            <a:r>
              <a:rPr lang="en-US" b="1" dirty="0" smtClean="0">
                <a:latin typeface="Arial" pitchFamily="34" charset="0"/>
                <a:cs typeface="Arial" pitchFamily="34" charset="0"/>
              </a:rPr>
              <a:t>History and findings in accordance with the existing legal provisions</a:t>
            </a:r>
          </a:p>
          <a:p>
            <a:r>
              <a:rPr lang="en-US" b="1" dirty="0" smtClean="0">
                <a:latin typeface="Arial" pitchFamily="34" charset="0"/>
                <a:cs typeface="Arial" pitchFamily="34" charset="0"/>
              </a:rPr>
              <a:t>Allied examinations and consultations listed.</a:t>
            </a:r>
          </a:p>
          <a:p>
            <a:r>
              <a:rPr lang="en-US" b="1" dirty="0" smtClean="0">
                <a:latin typeface="Arial" pitchFamily="34" charset="0"/>
                <a:cs typeface="Arial" pitchFamily="34" charset="0"/>
              </a:rPr>
              <a:t>Opinion clearly defined. </a:t>
            </a:r>
            <a:endParaRPr lang="en-US" b="1" dirty="0" smtClean="0">
              <a:latin typeface="Arial" pitchFamily="34" charset="0"/>
              <a:cs typeface="Arial" pitchFamily="34"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latin typeface="Arial Black" pitchFamily="34" charset="0"/>
              </a:rPr>
              <a:t>Course of action – Stage I</a:t>
            </a:r>
            <a:endParaRPr lang="en-IN" b="1" u="sng" dirty="0">
              <a:latin typeface="Arial Black" pitchFamily="34" charset="0"/>
            </a:endParaRPr>
          </a:p>
        </p:txBody>
      </p:sp>
      <p:sp>
        <p:nvSpPr>
          <p:cNvPr id="3" name="Content Placeholder 2"/>
          <p:cNvSpPr>
            <a:spLocks noGrp="1"/>
          </p:cNvSpPr>
          <p:nvPr>
            <p:ph idx="1"/>
          </p:nvPr>
        </p:nvSpPr>
        <p:spPr/>
        <p:txBody>
          <a:bodyPr>
            <a:normAutofit lnSpcReduction="10000"/>
          </a:bodyPr>
          <a:lstStyle/>
          <a:p>
            <a:r>
              <a:rPr lang="en-IN" b="1" dirty="0" smtClean="0">
                <a:latin typeface="Arial" pitchFamily="34" charset="0"/>
                <a:cs typeface="Arial" pitchFamily="34" charset="0"/>
              </a:rPr>
              <a:t>Published in the website and organized state level TOT and district level workshops for doctors from Government hospitals.</a:t>
            </a:r>
          </a:p>
          <a:p>
            <a:r>
              <a:rPr lang="en-IN" b="1" dirty="0" smtClean="0">
                <a:latin typeface="Arial" pitchFamily="34" charset="0"/>
                <a:cs typeface="Arial" pitchFamily="34" charset="0"/>
              </a:rPr>
              <a:t>In the first stage, use of format insisted in selected institutions.</a:t>
            </a:r>
          </a:p>
          <a:p>
            <a:r>
              <a:rPr lang="en-IN" b="1" dirty="0" smtClean="0">
                <a:latin typeface="Arial" pitchFamily="34" charset="0"/>
                <a:cs typeface="Arial" pitchFamily="34" charset="0"/>
              </a:rPr>
              <a:t>Suggestions obtained after use of format for one year.</a:t>
            </a:r>
          </a:p>
          <a:p>
            <a:r>
              <a:rPr lang="en-IN" b="1" dirty="0" smtClean="0">
                <a:latin typeface="Arial" pitchFamily="34" charset="0"/>
                <a:cs typeface="Arial" pitchFamily="34" charset="0"/>
              </a:rPr>
              <a:t>Quality of reports made Child Rights Commission, Law Courts and police officers to demand reporting in the format prescribed by the Protocol.</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latin typeface="Arial Black" pitchFamily="34" charset="0"/>
              </a:rPr>
              <a:t>Course of action – Stage II</a:t>
            </a:r>
            <a:endParaRPr lang="en-IN" sz="4000" b="1" u="sng" dirty="0">
              <a:latin typeface="Arial Black" pitchFamily="34" charset="0"/>
            </a:endParaRPr>
          </a:p>
        </p:txBody>
      </p:sp>
      <p:sp>
        <p:nvSpPr>
          <p:cNvPr id="3" name="Content Placeholder 2"/>
          <p:cNvSpPr>
            <a:spLocks noGrp="1"/>
          </p:cNvSpPr>
          <p:nvPr>
            <p:ph idx="1"/>
          </p:nvPr>
        </p:nvSpPr>
        <p:spPr/>
        <p:txBody>
          <a:bodyPr/>
          <a:lstStyle/>
          <a:p>
            <a:r>
              <a:rPr lang="en-IN" b="1" dirty="0" smtClean="0">
                <a:latin typeface="Arial" pitchFamily="34" charset="0"/>
                <a:cs typeface="Arial" pitchFamily="34" charset="0"/>
              </a:rPr>
              <a:t>Feedback obtained from five institutions.</a:t>
            </a:r>
          </a:p>
          <a:p>
            <a:r>
              <a:rPr lang="en-IN" b="1" dirty="0" smtClean="0">
                <a:latin typeface="Arial" pitchFamily="34" charset="0"/>
                <a:cs typeface="Arial" pitchFamily="34" charset="0"/>
              </a:rPr>
              <a:t>Another state level TOT was organized which was followed by training programs to doctors in all districts and at State Health and Family Welfare Institute, Thiruvananthapuram and Regional Institute of Health and Family Welfare, Kozhikkode.</a:t>
            </a:r>
          </a:p>
          <a:p>
            <a:r>
              <a:rPr lang="en-IN" b="1" dirty="0" smtClean="0">
                <a:latin typeface="Arial" pitchFamily="34" charset="0"/>
                <a:cs typeface="Arial" pitchFamily="34" charset="0"/>
              </a:rPr>
              <a:t>Training programs to doctors in all sectors were also organized with the cooperation of organizations like IMA, KGMOA etc</a:t>
            </a:r>
            <a:endParaRPr lang="en-IN" b="1"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latin typeface="Arial Black" pitchFamily="34" charset="0"/>
              </a:rPr>
              <a:t>Course of action – Stage II</a:t>
            </a:r>
            <a:endParaRPr lang="en-IN" sz="4000" b="1" u="sng" dirty="0">
              <a:latin typeface="Arial Black" pitchFamily="34" charset="0"/>
            </a:endParaRPr>
          </a:p>
        </p:txBody>
      </p:sp>
      <p:sp>
        <p:nvSpPr>
          <p:cNvPr id="3" name="Content Placeholder 2"/>
          <p:cNvSpPr>
            <a:spLocks noGrp="1"/>
          </p:cNvSpPr>
          <p:nvPr>
            <p:ph idx="1"/>
          </p:nvPr>
        </p:nvSpPr>
        <p:spPr/>
        <p:txBody>
          <a:bodyPr>
            <a:normAutofit fontScale="92500"/>
          </a:bodyPr>
          <a:lstStyle/>
          <a:p>
            <a:r>
              <a:rPr lang="en-IN" b="1" dirty="0" smtClean="0">
                <a:latin typeface="Arial" pitchFamily="34" charset="0"/>
                <a:cs typeface="Arial" pitchFamily="34" charset="0"/>
              </a:rPr>
              <a:t>The Protocol was introduced to Judicial Officers, Investigating Police Officers and Prosecutors across the state.</a:t>
            </a:r>
          </a:p>
          <a:p>
            <a:r>
              <a:rPr lang="en-IN" b="1" dirty="0" smtClean="0">
                <a:latin typeface="Arial" pitchFamily="34" charset="0"/>
                <a:cs typeface="Arial" pitchFamily="34" charset="0"/>
              </a:rPr>
              <a:t>Training programs were organized to Police Officers and Prosecutors</a:t>
            </a:r>
          </a:p>
          <a:p>
            <a:r>
              <a:rPr lang="en-IN" b="1" dirty="0" smtClean="0">
                <a:latin typeface="Arial" pitchFamily="34" charset="0"/>
                <a:cs typeface="Arial" pitchFamily="34" charset="0"/>
              </a:rPr>
              <a:t>Copies of the Protocol in sufficient numbers were made available to all districts with a direction to print the same on exhaustion of the supplied stock. </a:t>
            </a:r>
          </a:p>
          <a:p>
            <a:r>
              <a:rPr lang="en-IN" b="1" dirty="0" smtClean="0">
                <a:latin typeface="Arial" pitchFamily="34" charset="0"/>
                <a:cs typeface="Arial" pitchFamily="34" charset="0"/>
              </a:rPr>
              <a:t>A SAFE kit produced by KMCL was supplied to all major institutions with a direction to obtain the same on exhaustion of the supplied stock.  </a:t>
            </a:r>
            <a:endParaRPr lang="en-IN" b="1"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u="sng" dirty="0" smtClean="0">
                <a:latin typeface="Arial Black" pitchFamily="34" charset="0"/>
              </a:rPr>
              <a:t>Outcome</a:t>
            </a:r>
            <a:endParaRPr lang="en-IN" u="sng" dirty="0">
              <a:latin typeface="Arial Black" pitchFamily="34" charset="0"/>
            </a:endParaRPr>
          </a:p>
        </p:txBody>
      </p:sp>
      <p:sp>
        <p:nvSpPr>
          <p:cNvPr id="3" name="Content Placeholder 2"/>
          <p:cNvSpPr>
            <a:spLocks noGrp="1"/>
          </p:cNvSpPr>
          <p:nvPr>
            <p:ph idx="1"/>
          </p:nvPr>
        </p:nvSpPr>
        <p:spPr/>
        <p:txBody>
          <a:bodyPr/>
          <a:lstStyle/>
          <a:p>
            <a:r>
              <a:rPr lang="en-IN" b="1" dirty="0" smtClean="0">
                <a:latin typeface="Arial" pitchFamily="34" charset="0"/>
                <a:cs typeface="Arial" pitchFamily="34" charset="0"/>
              </a:rPr>
              <a:t>The quality of medico-legal reporting of survivors of sexual offences improved to a great extent over the last one year. This fact is evidenced by the insistence of the IPOs and Courts on preparing the report in the format prescribed by the Protocol.</a:t>
            </a:r>
          </a:p>
          <a:p>
            <a:r>
              <a:rPr lang="en-IN" b="1" dirty="0" smtClean="0">
                <a:latin typeface="Arial" pitchFamily="34" charset="0"/>
                <a:cs typeface="Arial" pitchFamily="34" charset="0"/>
              </a:rPr>
              <a:t>The quality of care to survivors of sexual offences also improved to a great extent.</a:t>
            </a:r>
          </a:p>
          <a:p>
            <a:r>
              <a:rPr lang="en-IN" b="1" dirty="0" smtClean="0">
                <a:latin typeface="Arial" pitchFamily="34" charset="0"/>
                <a:cs typeface="Arial" pitchFamily="34" charset="0"/>
              </a:rPr>
              <a:t>The awareness created among doctors ensured safety from adverse legal actions.  </a:t>
            </a:r>
            <a:endParaRPr lang="en-IN" b="1"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513</TotalTime>
  <Words>562</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KERALA MEDICO-LEGAL PROTOCOL FOR EXAMINATION OF SURVIVOR OF SEXUAL OFFENCES </vt:lpstr>
      <vt:lpstr>Sexual Offences….</vt:lpstr>
      <vt:lpstr>The Law has provided for everything…</vt:lpstr>
      <vt:lpstr>Many protocols are available, but….</vt:lpstr>
      <vt:lpstr>Kerala Medico-legal Protocol for Examination of Survivor of Sexual Offences 2015</vt:lpstr>
      <vt:lpstr>Course of action – Stage I</vt:lpstr>
      <vt:lpstr>Course of action – Stage II</vt:lpstr>
      <vt:lpstr>Course of action – Stage II</vt:lpstr>
      <vt:lpstr>Outcome</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user</cp:lastModifiedBy>
  <cp:revision>90</cp:revision>
  <dcterms:created xsi:type="dcterms:W3CDTF">2006-08-16T00:00:00Z</dcterms:created>
  <dcterms:modified xsi:type="dcterms:W3CDTF">2017-07-05T19:05:11Z</dcterms:modified>
</cp:coreProperties>
</file>