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5" r:id="rId3"/>
  </p:sldMasterIdLst>
  <p:notesMasterIdLst>
    <p:notesMasterId r:id="rId31"/>
  </p:notesMasterIdLst>
  <p:sldIdLst>
    <p:sldId id="256" r:id="rId4"/>
    <p:sldId id="307" r:id="rId5"/>
    <p:sldId id="308" r:id="rId6"/>
    <p:sldId id="310" r:id="rId7"/>
    <p:sldId id="309" r:id="rId8"/>
    <p:sldId id="311" r:id="rId9"/>
    <p:sldId id="312" r:id="rId10"/>
    <p:sldId id="313" r:id="rId11"/>
    <p:sldId id="321" r:id="rId12"/>
    <p:sldId id="314" r:id="rId13"/>
    <p:sldId id="315" r:id="rId14"/>
    <p:sldId id="316" r:id="rId15"/>
    <p:sldId id="317" r:id="rId16"/>
    <p:sldId id="324" r:id="rId17"/>
    <p:sldId id="318" r:id="rId18"/>
    <p:sldId id="319" r:id="rId19"/>
    <p:sldId id="320" r:id="rId20"/>
    <p:sldId id="304" r:id="rId21"/>
    <p:sldId id="283" r:id="rId22"/>
    <p:sldId id="326" r:id="rId23"/>
    <p:sldId id="306" r:id="rId24"/>
    <p:sldId id="322" r:id="rId25"/>
    <p:sldId id="327" r:id="rId26"/>
    <p:sldId id="328" r:id="rId27"/>
    <p:sldId id="329" r:id="rId28"/>
    <p:sldId id="330" r:id="rId29"/>
    <p:sldId id="3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623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7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400" dirty="0"/>
              <a:t>Avg.</a:t>
            </a:r>
            <a:r>
              <a:rPr lang="en-IN" sz="1400" baseline="0" dirty="0"/>
              <a:t> </a:t>
            </a:r>
            <a:r>
              <a:rPr lang="en-IN" sz="1400" baseline="0" dirty="0" smtClean="0"/>
              <a:t>footfall </a:t>
            </a:r>
            <a:r>
              <a:rPr lang="en-IN" sz="1400" baseline="0" dirty="0"/>
              <a:t>per day per UPHC</a:t>
            </a:r>
            <a:endParaRPr lang="en-IN" sz="1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Sheet3!$P$5</c:f>
              <c:strCache>
                <c:ptCount val="1"/>
                <c:pt idx="0">
                  <c:v>8 to 30th June 18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Sheet3!$O$6:$O$13</c:f>
              <c:strCache>
                <c:ptCount val="8"/>
                <c:pt idx="0">
                  <c:v>Zingabai Takli UPHC</c:v>
                </c:pt>
                <c:pt idx="1">
                  <c:v>Shantinagar</c:v>
                </c:pt>
                <c:pt idx="2">
                  <c:v>Nandanvan</c:v>
                </c:pt>
                <c:pt idx="3">
                  <c:v>Dipti Signal</c:v>
                </c:pt>
                <c:pt idx="4">
                  <c:v>Jaitala</c:v>
                </c:pt>
                <c:pt idx="5">
                  <c:v>Kapilnagar</c:v>
                </c:pt>
                <c:pt idx="6">
                  <c:v>Indora</c:v>
                </c:pt>
                <c:pt idx="7">
                  <c:v>Futala</c:v>
                </c:pt>
              </c:strCache>
            </c:strRef>
          </c:cat>
          <c:val>
            <c:numRef>
              <c:f>Sheet3!$P$6:$P$13</c:f>
              <c:numCache>
                <c:formatCode>0</c:formatCode>
                <c:ptCount val="8"/>
                <c:pt idx="0">
                  <c:v>25.0625</c:v>
                </c:pt>
                <c:pt idx="1">
                  <c:v>43.941176470588232</c:v>
                </c:pt>
                <c:pt idx="2">
                  <c:v>15.529411764705882</c:v>
                </c:pt>
                <c:pt idx="3">
                  <c:v>23.428571428571427</c:v>
                </c:pt>
                <c:pt idx="4">
                  <c:v>22.058823529411764</c:v>
                </c:pt>
                <c:pt idx="5">
                  <c:v>19.571428571428573</c:v>
                </c:pt>
                <c:pt idx="6">
                  <c:v>26.941176470588236</c:v>
                </c:pt>
                <c:pt idx="7">
                  <c:v>33.529411764705884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A4-4BD9-8CB0-C328E9A48D56}"/>
            </c:ext>
          </c:extLst>
        </c:ser>
        <c:ser>
          <c:idx val="1"/>
          <c:order val="1"/>
          <c:tx>
            <c:strRef>
              <c:f>Sheet3!$Q$5</c:f>
              <c:strCache>
                <c:ptCount val="1"/>
                <c:pt idx="0">
                  <c:v>Jul-18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C0A2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Sheet3!$O$6:$O$13</c:f>
              <c:strCache>
                <c:ptCount val="8"/>
                <c:pt idx="0">
                  <c:v>Zingabai Takli UPHC</c:v>
                </c:pt>
                <c:pt idx="1">
                  <c:v>Shantinagar</c:v>
                </c:pt>
                <c:pt idx="2">
                  <c:v>Nandanvan</c:v>
                </c:pt>
                <c:pt idx="3">
                  <c:v>Dipti Signal</c:v>
                </c:pt>
                <c:pt idx="4">
                  <c:v>Jaitala</c:v>
                </c:pt>
                <c:pt idx="5">
                  <c:v>Kapilnagar</c:v>
                </c:pt>
                <c:pt idx="6">
                  <c:v>Indora</c:v>
                </c:pt>
                <c:pt idx="7">
                  <c:v>Futala</c:v>
                </c:pt>
              </c:strCache>
            </c:strRef>
          </c:cat>
          <c:val>
            <c:numRef>
              <c:f>Sheet3!$Q$6:$Q$13</c:f>
              <c:numCache>
                <c:formatCode>0</c:formatCode>
                <c:ptCount val="8"/>
                <c:pt idx="0">
                  <c:v>30.90909090909091</c:v>
                </c:pt>
                <c:pt idx="1">
                  <c:v>53.727272727272727</c:v>
                </c:pt>
                <c:pt idx="2">
                  <c:v>38.869565217391305</c:v>
                </c:pt>
                <c:pt idx="3">
                  <c:v>20.869565217391305</c:v>
                </c:pt>
                <c:pt idx="4">
                  <c:v>38.826086956521742</c:v>
                </c:pt>
                <c:pt idx="5">
                  <c:v>22.565217391304348</c:v>
                </c:pt>
                <c:pt idx="6">
                  <c:v>38.708333333333336</c:v>
                </c:pt>
                <c:pt idx="7">
                  <c:v>38.958333333333336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A4-4BD9-8CB0-C328E9A48D56}"/>
            </c:ext>
          </c:extLst>
        </c:ser>
        <c:ser>
          <c:idx val="2"/>
          <c:order val="2"/>
          <c:tx>
            <c:strRef>
              <c:f>Sheet3!$R$5</c:f>
              <c:strCache>
                <c:ptCount val="1"/>
                <c:pt idx="0">
                  <c:v>Aug-18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Sheet3!$O$6:$O$13</c:f>
              <c:strCache>
                <c:ptCount val="8"/>
                <c:pt idx="0">
                  <c:v>Zingabai Takli UPHC</c:v>
                </c:pt>
                <c:pt idx="1">
                  <c:v>Shantinagar</c:v>
                </c:pt>
                <c:pt idx="2">
                  <c:v>Nandanvan</c:v>
                </c:pt>
                <c:pt idx="3">
                  <c:v>Dipti Signal</c:v>
                </c:pt>
                <c:pt idx="4">
                  <c:v>Jaitala</c:v>
                </c:pt>
                <c:pt idx="5">
                  <c:v>Kapilnagar</c:v>
                </c:pt>
                <c:pt idx="6">
                  <c:v>Indora</c:v>
                </c:pt>
                <c:pt idx="7">
                  <c:v>Futala</c:v>
                </c:pt>
              </c:strCache>
            </c:strRef>
          </c:cat>
          <c:val>
            <c:numRef>
              <c:f>Sheet3!$R$6:$R$13</c:f>
              <c:numCache>
                <c:formatCode>0</c:formatCode>
                <c:ptCount val="8"/>
                <c:pt idx="0">
                  <c:v>43.857142857142854</c:v>
                </c:pt>
                <c:pt idx="1">
                  <c:v>61.666666666666664</c:v>
                </c:pt>
                <c:pt idx="2">
                  <c:v>47.61904761904762</c:v>
                </c:pt>
                <c:pt idx="3">
                  <c:v>29.047619047619047</c:v>
                </c:pt>
                <c:pt idx="4">
                  <c:v>36.950000000000003</c:v>
                </c:pt>
                <c:pt idx="5">
                  <c:v>22.6875</c:v>
                </c:pt>
                <c:pt idx="6">
                  <c:v>51.333333333333336</c:v>
                </c:pt>
                <c:pt idx="7">
                  <c:v>58.571428571428569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A4-4BD9-8CB0-C328E9A48D56}"/>
            </c:ext>
          </c:extLst>
        </c:ser>
        <c:ser>
          <c:idx val="3"/>
          <c:order val="3"/>
          <c:tx>
            <c:strRef>
              <c:f>Sheet3!$S$5</c:f>
              <c:strCache>
                <c:ptCount val="1"/>
                <c:pt idx="0">
                  <c:v>Sep-18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Sheet3!$O$6:$O$13</c:f>
              <c:strCache>
                <c:ptCount val="8"/>
                <c:pt idx="0">
                  <c:v>Zingabai Takli UPHC</c:v>
                </c:pt>
                <c:pt idx="1">
                  <c:v>Shantinagar</c:v>
                </c:pt>
                <c:pt idx="2">
                  <c:v>Nandanvan</c:v>
                </c:pt>
                <c:pt idx="3">
                  <c:v>Dipti Signal</c:v>
                </c:pt>
                <c:pt idx="4">
                  <c:v>Jaitala</c:v>
                </c:pt>
                <c:pt idx="5">
                  <c:v>Kapilnagar</c:v>
                </c:pt>
                <c:pt idx="6">
                  <c:v>Indora</c:v>
                </c:pt>
                <c:pt idx="7">
                  <c:v>Futala</c:v>
                </c:pt>
              </c:strCache>
            </c:strRef>
          </c:cat>
          <c:val>
            <c:numRef>
              <c:f>Sheet3!$S$6:$S$13</c:f>
              <c:numCache>
                <c:formatCode>0</c:formatCode>
                <c:ptCount val="8"/>
                <c:pt idx="0">
                  <c:v>54.090909090909093</c:v>
                </c:pt>
                <c:pt idx="1">
                  <c:v>51.545454545454547</c:v>
                </c:pt>
                <c:pt idx="2">
                  <c:v>39.666666666666664</c:v>
                </c:pt>
                <c:pt idx="3">
                  <c:v>34.523809523809526</c:v>
                </c:pt>
                <c:pt idx="4">
                  <c:v>39.549999999999997</c:v>
                </c:pt>
                <c:pt idx="5">
                  <c:v>27.25</c:v>
                </c:pt>
                <c:pt idx="6">
                  <c:v>58.909090909090907</c:v>
                </c:pt>
                <c:pt idx="7">
                  <c:v>63.772727272727273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BA4-4BD9-8CB0-C328E9A48D5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3076992"/>
        <c:axId val="123078528"/>
      </c:lineChart>
      <c:catAx>
        <c:axId val="12307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78528"/>
        <c:crosses val="autoZero"/>
        <c:auto val="1"/>
        <c:lblAlgn val="ctr"/>
        <c:lblOffset val="100"/>
        <c:noMultiLvlLbl val="0"/>
      </c:catAx>
      <c:valAx>
        <c:axId val="12307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7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8100">
      <a:solidFill>
        <a:srgbClr val="92D05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400"/>
              <a:t>Top 5 Diagnosis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'Top 5 disease'!$AF$44</c:f>
              <c:strCache>
                <c:ptCount val="1"/>
                <c:pt idx="0">
                  <c:v>Number of cases 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DBA-42C4-83E5-AFEFED7E50B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DBA-42C4-83E5-AFEFED7E50B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DBA-42C4-83E5-AFEFED7E50B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9DBA-42C4-83E5-AFEFED7E50B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DBA-42C4-83E5-AFEFED7E50BC}"/>
              </c:ext>
            </c:extLst>
          </c:dPt>
          <c:dLbls>
            <c:dLbl>
              <c:idx val="0"/>
              <c:layout>
                <c:manualLayout>
                  <c:x val="-2.1658681078555897E-2"/>
                  <c:y val="0.263119263410371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67904263609879"/>
                      <c:h val="0.188098882540894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DBA-42C4-83E5-AFEFED7E50BC}"/>
                </c:ext>
              </c:extLst>
            </c:dLbl>
            <c:dLbl>
              <c:idx val="1"/>
              <c:layout>
                <c:manualLayout>
                  <c:x val="-5.5555555555555558E-3"/>
                  <c:y val="0.111111111111110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DBA-42C4-83E5-AFEFED7E50BC}"/>
                </c:ext>
              </c:extLst>
            </c:dLbl>
            <c:dLbl>
              <c:idx val="2"/>
              <c:layout>
                <c:manualLayout>
                  <c:x val="7.6855519943477913E-3"/>
                  <c:y val="-0.180127974143108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DBA-42C4-83E5-AFEFED7E50BC}"/>
                </c:ext>
              </c:extLst>
            </c:dLbl>
            <c:dLbl>
              <c:idx val="3"/>
              <c:layout>
                <c:manualLayout>
                  <c:x val="5.1918324368116761E-2"/>
                  <c:y val="-5.53416101593125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DBA-42C4-83E5-AFEFED7E50BC}"/>
                </c:ext>
              </c:extLst>
            </c:dLbl>
            <c:dLbl>
              <c:idx val="4"/>
              <c:layout>
                <c:manualLayout>
                  <c:x val="0.17385807902048547"/>
                  <c:y val="-1.38675052685600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DBA-42C4-83E5-AFEFED7E50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'Top 5 disease'!$AE$45:$AE$49</c:f>
              <c:strCache>
                <c:ptCount val="5"/>
                <c:pt idx="0">
                  <c:v>Acute upper respiratory infection, unspecified</c:v>
                </c:pt>
                <c:pt idx="1">
                  <c:v>Common viral fever</c:v>
                </c:pt>
                <c:pt idx="2">
                  <c:v>Myalgia</c:v>
                </c:pt>
                <c:pt idx="3">
                  <c:v>Acute Gastro Enteritis</c:v>
                </c:pt>
                <c:pt idx="4">
                  <c:v>Acute gastritis</c:v>
                </c:pt>
              </c:strCache>
            </c:strRef>
          </c:cat>
          <c:val>
            <c:numRef>
              <c:f>'Top 5 disease'!$AF$45:$AF$49</c:f>
              <c:numCache>
                <c:formatCode>General</c:formatCode>
                <c:ptCount val="5"/>
                <c:pt idx="0">
                  <c:v>2840</c:v>
                </c:pt>
                <c:pt idx="1">
                  <c:v>641</c:v>
                </c:pt>
                <c:pt idx="2">
                  <c:v>802</c:v>
                </c:pt>
                <c:pt idx="3">
                  <c:v>310</c:v>
                </c:pt>
                <c:pt idx="4">
                  <c:v>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DBA-42C4-83E5-AFEFED7E50B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>
      <a:solidFill>
        <a:srgbClr val="92D05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Per</a:t>
            </a:r>
            <a:r>
              <a:rPr lang="en-IN" baseline="0"/>
              <a:t> day Footfalls Vs Doctor availability in OPD hours</a:t>
            </a:r>
            <a:endParaRPr lang="en-IN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'Avg footfall per day'!$X$18</c:f>
              <c:strCache>
                <c:ptCount val="1"/>
                <c:pt idx="0">
                  <c:v>Avg. patients per day per UPHC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'Avg footfall per day'!$W$19:$W$22</c:f>
              <c:strCache>
                <c:ptCount val="4"/>
                <c:pt idx="0">
                  <c:v>8 to 30th June 18</c:v>
                </c:pt>
                <c:pt idx="1">
                  <c:v>July 18</c:v>
                </c:pt>
                <c:pt idx="2">
                  <c:v>Aug-18</c:v>
                </c:pt>
                <c:pt idx="3">
                  <c:v>Sep-18</c:v>
                </c:pt>
              </c:strCache>
            </c:strRef>
          </c:cat>
          <c:val>
            <c:numRef>
              <c:f>'Avg footfall per day'!$X$19:$X$22</c:f>
              <c:numCache>
                <c:formatCode>0</c:formatCode>
                <c:ptCount val="4"/>
                <c:pt idx="0">
                  <c:v>26.2578125</c:v>
                </c:pt>
                <c:pt idx="1">
                  <c:v>35.429183135704875</c:v>
                </c:pt>
                <c:pt idx="2">
                  <c:v>44</c:v>
                </c:pt>
                <c:pt idx="3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58-416A-8C67-D4BCF1C4F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418688"/>
        <c:axId val="122420224"/>
      </c:barChart>
      <c:lineChart>
        <c:grouping val="standard"/>
        <c:varyColors val="0"/>
        <c:ser>
          <c:idx val="1"/>
          <c:order val="1"/>
          <c:tx>
            <c:strRef>
              <c:f>'Avg footfall per day'!$Y$18</c:f>
              <c:strCache>
                <c:ptCount val="1"/>
                <c:pt idx="0">
                  <c:v>Doctor availability in OPD hours per UPHC per day (in HH.MM)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'Avg footfall per day'!$W$19:$W$22</c:f>
              <c:strCache>
                <c:ptCount val="4"/>
                <c:pt idx="0">
                  <c:v>8 to 30th June 18</c:v>
                </c:pt>
                <c:pt idx="1">
                  <c:v>July 18</c:v>
                </c:pt>
                <c:pt idx="2">
                  <c:v>Aug-18</c:v>
                </c:pt>
                <c:pt idx="3">
                  <c:v>Sep-18</c:v>
                </c:pt>
              </c:strCache>
            </c:strRef>
          </c:cat>
          <c:val>
            <c:numRef>
              <c:f>'Avg footfall per day'!$Y$19:$Y$22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2.2000000000000002</c:v>
                </c:pt>
                <c:pt idx="2">
                  <c:v>3.8</c:v>
                </c:pt>
                <c:pt idx="3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58-416A-8C67-D4BCF1C4F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296576"/>
        <c:axId val="122295040"/>
      </c:lineChart>
      <c:catAx>
        <c:axId val="12241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420224"/>
        <c:crosses val="autoZero"/>
        <c:auto val="1"/>
        <c:lblAlgn val="ctr"/>
        <c:lblOffset val="100"/>
        <c:noMultiLvlLbl val="0"/>
      </c:catAx>
      <c:valAx>
        <c:axId val="12242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418688"/>
        <c:crosses val="autoZero"/>
        <c:crossBetween val="between"/>
      </c:valAx>
      <c:valAx>
        <c:axId val="12229504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296576"/>
        <c:crosses val="max"/>
        <c:crossBetween val="between"/>
      </c:valAx>
      <c:catAx>
        <c:axId val="122296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29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solidFill>
        <a:srgbClr val="92D05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Sheet1!$I$4</c:f>
              <c:strCache>
                <c:ptCount val="1"/>
                <c:pt idx="0">
                  <c:v>Number 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5CA-4D8B-B9C9-B71E77FF9E6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5CA-4D8B-B9C9-B71E77FF9E6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5CA-4D8B-B9C9-B71E77FF9E63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5CA-4D8B-B9C9-B71E77FF9E63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5CA-4D8B-B9C9-B71E77FF9E63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5CA-4D8B-B9C9-B71E77FF9E63}"/>
              </c:ext>
            </c:extLst>
          </c:dPt>
          <c:dLbls>
            <c:dLbl>
              <c:idx val="0"/>
              <c:layout>
                <c:manualLayout>
                  <c:x val="-3.5747441383919963E-2"/>
                  <c:y val="0.2920838380276291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5CA-4D8B-B9C9-B71E77FF9E63}"/>
                </c:ext>
              </c:extLst>
            </c:dLbl>
            <c:dLbl>
              <c:idx val="1"/>
              <c:layout>
                <c:manualLayout>
                  <c:x val="2.3565363910737085E-2"/>
                  <c:y val="0.1662143086400900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5CA-4D8B-B9C9-B71E77FF9E63}"/>
                </c:ext>
              </c:extLst>
            </c:dLbl>
            <c:dLbl>
              <c:idx val="2"/>
              <c:layout>
                <c:manualLayout>
                  <c:x val="0"/>
                  <c:y val="-7.9149670780995357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5CA-4D8B-B9C9-B71E77FF9E63}"/>
                </c:ext>
              </c:extLst>
            </c:dLbl>
            <c:dLbl>
              <c:idx val="3"/>
              <c:layout>
                <c:manualLayout>
                  <c:x val="-1.8127203008259297E-2"/>
                  <c:y val="-9.497960493719444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5CA-4D8B-B9C9-B71E77FF9E63}"/>
                </c:ext>
              </c:extLst>
            </c:dLbl>
            <c:dLbl>
              <c:idx val="4"/>
              <c:layout>
                <c:manualLayout>
                  <c:x val="6.8883371431385357E-2"/>
                  <c:y val="-2.110657887493209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5CA-4D8B-B9C9-B71E77FF9E63}"/>
                </c:ext>
              </c:extLst>
            </c:dLbl>
            <c:dLbl>
              <c:idx val="5"/>
              <c:layout>
                <c:manualLayout>
                  <c:x val="0.16133210677350773"/>
                  <c:y val="-1.055328943746604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5CA-4D8B-B9C9-B71E77FF9E63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Sheet1!$H$5:$H$10</c:f>
              <c:strCache>
                <c:ptCount val="6"/>
                <c:pt idx="0">
                  <c:v>Total Number of CBC </c:v>
                </c:pt>
                <c:pt idx="1">
                  <c:v>Total Number of Sugar</c:v>
                </c:pt>
                <c:pt idx="2">
                  <c:v>Total Number of Lipid</c:v>
                </c:pt>
                <c:pt idx="3">
                  <c:v>Total Number of LFT </c:v>
                </c:pt>
                <c:pt idx="4">
                  <c:v>Total Number of KFT</c:v>
                </c:pt>
                <c:pt idx="5">
                  <c:v>Others </c:v>
                </c:pt>
              </c:strCache>
            </c:strRef>
          </c:cat>
          <c:val>
            <c:numRef>
              <c:f>Sheet1!$I$5:$I$10</c:f>
              <c:numCache>
                <c:formatCode>General</c:formatCode>
                <c:ptCount val="6"/>
                <c:pt idx="0">
                  <c:v>1583</c:v>
                </c:pt>
                <c:pt idx="1">
                  <c:v>598</c:v>
                </c:pt>
                <c:pt idx="2">
                  <c:v>122</c:v>
                </c:pt>
                <c:pt idx="3">
                  <c:v>237</c:v>
                </c:pt>
                <c:pt idx="4">
                  <c:v>170</c:v>
                </c:pt>
                <c:pt idx="5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5CA-4D8B-B9C9-B71E77FF9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8575">
      <a:solidFill>
        <a:srgbClr val="92D050"/>
      </a:solidFill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smtClean="0"/>
              <a:t>Monthly patients Trend (cumulative data of all 8 UPHCs) (n=24973)</a:t>
            </a:r>
            <a:endParaRPr lang="en-US" sz="1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'Final chart'!$Z$21</c:f>
              <c:strCache>
                <c:ptCount val="1"/>
                <c:pt idx="0">
                  <c:v>Total number of patients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'Final chart'!$Y$22:$Y$25</c:f>
              <c:numCache>
                <c:formatCode>mmm\-yy</c:formatCode>
                <c:ptCount val="4"/>
                <c:pt idx="0">
                  <c:v>43252</c:v>
                </c:pt>
                <c:pt idx="1">
                  <c:v>43282</c:v>
                </c:pt>
                <c:pt idx="2">
                  <c:v>43313</c:v>
                </c:pt>
                <c:pt idx="3">
                  <c:v>43344</c:v>
                </c:pt>
              </c:numCache>
            </c:numRef>
          </c:cat>
          <c:val>
            <c:numRef>
              <c:f>'Final chart'!$Z$22:$Z$25</c:f>
              <c:numCache>
                <c:formatCode>0</c:formatCode>
                <c:ptCount val="4"/>
                <c:pt idx="0">
                  <c:v>3417</c:v>
                </c:pt>
                <c:pt idx="1">
                  <c:v>6512</c:v>
                </c:pt>
                <c:pt idx="2">
                  <c:v>7236</c:v>
                </c:pt>
                <c:pt idx="3">
                  <c:v>7808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2E-484E-A302-4E0704D94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box"/>
        <c:axId val="374906616"/>
        <c:axId val="374904320"/>
        <c:axId val="0"/>
      </c:bar3DChart>
      <c:dateAx>
        <c:axId val="37490661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4904320"/>
        <c:crosses val="autoZero"/>
        <c:auto val="1"/>
        <c:lblOffset val="100"/>
        <c:baseTimeUnit val="months"/>
      </c:dateAx>
      <c:valAx>
        <c:axId val="37490432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4906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 w="38100" cap="flat" cmpd="sng" algn="ctr">
      <a:solidFill>
        <a:srgbClr val="92D05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'Final chart'!$M$20</c:f>
              <c:strCache>
                <c:ptCount val="1"/>
                <c:pt idx="0">
                  <c:v>8 to 30th June 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'Final chart'!$L$22:$L$29</c:f>
              <c:strCache>
                <c:ptCount val="8"/>
                <c:pt idx="0">
                  <c:v>Zingabai Takli UPHC</c:v>
                </c:pt>
                <c:pt idx="1">
                  <c:v>Shantinagar</c:v>
                </c:pt>
                <c:pt idx="2">
                  <c:v>Nandanvan</c:v>
                </c:pt>
                <c:pt idx="3">
                  <c:v>Dipti Signal</c:v>
                </c:pt>
                <c:pt idx="4">
                  <c:v>Jaitala</c:v>
                </c:pt>
                <c:pt idx="5">
                  <c:v>Kapilnagar</c:v>
                </c:pt>
                <c:pt idx="6">
                  <c:v>Indora</c:v>
                </c:pt>
                <c:pt idx="7">
                  <c:v>Futala</c:v>
                </c:pt>
              </c:strCache>
            </c:strRef>
          </c:cat>
          <c:val>
            <c:numRef>
              <c:f>'Final chart'!$M$22:$M$29</c:f>
              <c:numCache>
                <c:formatCode>General</c:formatCode>
                <c:ptCount val="8"/>
                <c:pt idx="0">
                  <c:v>401</c:v>
                </c:pt>
                <c:pt idx="1">
                  <c:v>747</c:v>
                </c:pt>
                <c:pt idx="2">
                  <c:v>264</c:v>
                </c:pt>
                <c:pt idx="3">
                  <c:v>328</c:v>
                </c:pt>
                <c:pt idx="4">
                  <c:v>375</c:v>
                </c:pt>
                <c:pt idx="5">
                  <c:v>274</c:v>
                </c:pt>
                <c:pt idx="6">
                  <c:v>458</c:v>
                </c:pt>
                <c:pt idx="7">
                  <c:v>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2-4591-9720-B59E9AF68F2B}"/>
            </c:ext>
          </c:extLst>
        </c:ser>
        <c:ser>
          <c:idx val="1"/>
          <c:order val="1"/>
          <c:tx>
            <c:strRef>
              <c:f>'Final chart'!$N$20</c:f>
              <c:strCache>
                <c:ptCount val="1"/>
                <c:pt idx="0">
                  <c:v>Jul-18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'Final chart'!$L$22:$L$29</c:f>
              <c:strCache>
                <c:ptCount val="8"/>
                <c:pt idx="0">
                  <c:v>Zingabai Takli UPHC</c:v>
                </c:pt>
                <c:pt idx="1">
                  <c:v>Shantinagar</c:v>
                </c:pt>
                <c:pt idx="2">
                  <c:v>Nandanvan</c:v>
                </c:pt>
                <c:pt idx="3">
                  <c:v>Dipti Signal</c:v>
                </c:pt>
                <c:pt idx="4">
                  <c:v>Jaitala</c:v>
                </c:pt>
                <c:pt idx="5">
                  <c:v>Kapilnagar</c:v>
                </c:pt>
                <c:pt idx="6">
                  <c:v>Indora</c:v>
                </c:pt>
                <c:pt idx="7">
                  <c:v>Futala</c:v>
                </c:pt>
              </c:strCache>
            </c:strRef>
          </c:cat>
          <c:val>
            <c:numRef>
              <c:f>'Final chart'!$N$22:$N$29</c:f>
              <c:numCache>
                <c:formatCode>General</c:formatCode>
                <c:ptCount val="8"/>
                <c:pt idx="0">
                  <c:v>680</c:v>
                </c:pt>
                <c:pt idx="1">
                  <c:v>1182</c:v>
                </c:pt>
                <c:pt idx="2">
                  <c:v>894</c:v>
                </c:pt>
                <c:pt idx="3">
                  <c:v>480</c:v>
                </c:pt>
                <c:pt idx="4">
                  <c:v>893</c:v>
                </c:pt>
                <c:pt idx="5">
                  <c:v>519</c:v>
                </c:pt>
                <c:pt idx="6">
                  <c:v>929</c:v>
                </c:pt>
                <c:pt idx="7">
                  <c:v>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2-4591-9720-B59E9AF68F2B}"/>
            </c:ext>
          </c:extLst>
        </c:ser>
        <c:ser>
          <c:idx val="2"/>
          <c:order val="2"/>
          <c:tx>
            <c:strRef>
              <c:f>'Final chart'!$O$20</c:f>
              <c:strCache>
                <c:ptCount val="1"/>
                <c:pt idx="0">
                  <c:v>Aug-18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'Final chart'!$L$22:$L$29</c:f>
              <c:strCache>
                <c:ptCount val="8"/>
                <c:pt idx="0">
                  <c:v>Zingabai Takli UPHC</c:v>
                </c:pt>
                <c:pt idx="1">
                  <c:v>Shantinagar</c:v>
                </c:pt>
                <c:pt idx="2">
                  <c:v>Nandanvan</c:v>
                </c:pt>
                <c:pt idx="3">
                  <c:v>Dipti Signal</c:v>
                </c:pt>
                <c:pt idx="4">
                  <c:v>Jaitala</c:v>
                </c:pt>
                <c:pt idx="5">
                  <c:v>Kapilnagar</c:v>
                </c:pt>
                <c:pt idx="6">
                  <c:v>Indora</c:v>
                </c:pt>
                <c:pt idx="7">
                  <c:v>Futala</c:v>
                </c:pt>
              </c:strCache>
            </c:strRef>
          </c:cat>
          <c:val>
            <c:numRef>
              <c:f>'Final chart'!$O$22:$O$29</c:f>
              <c:numCache>
                <c:formatCode>General</c:formatCode>
                <c:ptCount val="8"/>
                <c:pt idx="0">
                  <c:v>921</c:v>
                </c:pt>
                <c:pt idx="1">
                  <c:v>1295</c:v>
                </c:pt>
                <c:pt idx="2">
                  <c:v>1000</c:v>
                </c:pt>
                <c:pt idx="3">
                  <c:v>610</c:v>
                </c:pt>
                <c:pt idx="4">
                  <c:v>739</c:v>
                </c:pt>
                <c:pt idx="5">
                  <c:v>363</c:v>
                </c:pt>
                <c:pt idx="6">
                  <c:v>1078</c:v>
                </c:pt>
                <c:pt idx="7">
                  <c:v>1230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2-4591-9720-B59E9AF68F2B}"/>
            </c:ext>
          </c:extLst>
        </c:ser>
        <c:ser>
          <c:idx val="3"/>
          <c:order val="3"/>
          <c:tx>
            <c:strRef>
              <c:f>'Final chart'!$P$20</c:f>
              <c:strCache>
                <c:ptCount val="1"/>
                <c:pt idx="0">
                  <c:v>Sep-18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'Final chart'!$L$22:$L$29</c:f>
              <c:strCache>
                <c:ptCount val="8"/>
                <c:pt idx="0">
                  <c:v>Zingabai Takli UPHC</c:v>
                </c:pt>
                <c:pt idx="1">
                  <c:v>Shantinagar</c:v>
                </c:pt>
                <c:pt idx="2">
                  <c:v>Nandanvan</c:v>
                </c:pt>
                <c:pt idx="3">
                  <c:v>Dipti Signal</c:v>
                </c:pt>
                <c:pt idx="4">
                  <c:v>Jaitala</c:v>
                </c:pt>
                <c:pt idx="5">
                  <c:v>Kapilnagar</c:v>
                </c:pt>
                <c:pt idx="6">
                  <c:v>Indora</c:v>
                </c:pt>
                <c:pt idx="7">
                  <c:v>Futala</c:v>
                </c:pt>
              </c:strCache>
            </c:strRef>
          </c:cat>
          <c:val>
            <c:numRef>
              <c:f>'Final chart'!$P$22:$P$29</c:f>
              <c:numCache>
                <c:formatCode>General</c:formatCode>
                <c:ptCount val="8"/>
                <c:pt idx="0">
                  <c:v>1190</c:v>
                </c:pt>
                <c:pt idx="1">
                  <c:v>1134</c:v>
                </c:pt>
                <c:pt idx="2">
                  <c:v>833</c:v>
                </c:pt>
                <c:pt idx="3">
                  <c:v>725</c:v>
                </c:pt>
                <c:pt idx="4">
                  <c:v>791</c:v>
                </c:pt>
                <c:pt idx="5">
                  <c:v>436</c:v>
                </c:pt>
                <c:pt idx="6">
                  <c:v>1296</c:v>
                </c:pt>
                <c:pt idx="7">
                  <c:v>1403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E2-4591-9720-B59E9AF68F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9575720"/>
        <c:axId val="349583920"/>
        <c:axId val="0"/>
      </c:bar3DChart>
      <c:catAx>
        <c:axId val="349575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583920"/>
        <c:crosses val="autoZero"/>
        <c:auto val="1"/>
        <c:lblAlgn val="ctr"/>
        <c:lblOffset val="100"/>
        <c:noMultiLvlLbl val="0"/>
      </c:catAx>
      <c:valAx>
        <c:axId val="34958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575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8100">
      <a:solidFill>
        <a:srgbClr val="92D05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Progressive from 8th June to </a:t>
            </a:r>
            <a:r>
              <a:rPr lang="en-IN" dirty="0" smtClean="0"/>
              <a:t>30</a:t>
            </a:r>
            <a:r>
              <a:rPr lang="en-IN" baseline="30000" dirty="0" smtClean="0"/>
              <a:t>th</a:t>
            </a:r>
            <a:r>
              <a:rPr lang="en-IN" baseline="0" dirty="0" smtClean="0"/>
              <a:t> Sep</a:t>
            </a:r>
            <a:r>
              <a:rPr lang="en-IN" dirty="0" smtClean="0"/>
              <a:t> </a:t>
            </a:r>
            <a:r>
              <a:rPr lang="en-IN" dirty="0"/>
              <a:t>2018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'Final chart'!$M$40</c:f>
              <c:strCache>
                <c:ptCount val="1"/>
                <c:pt idx="0">
                  <c:v>Progressive from 8th June to 31st Aug 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'Final chart'!$L$41:$L$49</c:f>
              <c:strCache>
                <c:ptCount val="9"/>
                <c:pt idx="1">
                  <c:v>Zingabai Takli UPHC</c:v>
                </c:pt>
                <c:pt idx="2">
                  <c:v>Shantinagar</c:v>
                </c:pt>
                <c:pt idx="3">
                  <c:v>Nandanvan</c:v>
                </c:pt>
                <c:pt idx="4">
                  <c:v>Dipti Signal</c:v>
                </c:pt>
                <c:pt idx="5">
                  <c:v>Jaitala</c:v>
                </c:pt>
                <c:pt idx="6">
                  <c:v>Kapilnagar</c:v>
                </c:pt>
                <c:pt idx="7">
                  <c:v>Indora</c:v>
                </c:pt>
                <c:pt idx="8">
                  <c:v>Futala</c:v>
                </c:pt>
              </c:strCache>
            </c:strRef>
          </c:cat>
          <c:val>
            <c:numRef>
              <c:f>'Final chart'!$M$41:$M$49</c:f>
              <c:numCache>
                <c:formatCode>General</c:formatCode>
                <c:ptCount val="9"/>
                <c:pt idx="1">
                  <c:v>3192</c:v>
                </c:pt>
                <c:pt idx="2">
                  <c:v>4358</c:v>
                </c:pt>
                <c:pt idx="3">
                  <c:v>2991</c:v>
                </c:pt>
                <c:pt idx="4">
                  <c:v>2143</c:v>
                </c:pt>
                <c:pt idx="5">
                  <c:v>2798</c:v>
                </c:pt>
                <c:pt idx="6">
                  <c:v>1592</c:v>
                </c:pt>
                <c:pt idx="7">
                  <c:v>3761</c:v>
                </c:pt>
                <c:pt idx="8">
                  <c:v>4138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F-44A8-9275-D32C8C605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7392752"/>
        <c:axId val="487393080"/>
        <c:axId val="0"/>
      </c:bar3DChart>
      <c:catAx>
        <c:axId val="48739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393080"/>
        <c:crosses val="autoZero"/>
        <c:auto val="1"/>
        <c:lblAlgn val="ctr"/>
        <c:lblOffset val="100"/>
        <c:noMultiLvlLbl val="0"/>
      </c:catAx>
      <c:valAx>
        <c:axId val="487393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39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>
      <a:solidFill>
        <a:srgbClr val="92D05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'age wise distribution'!$L$6</c:f>
              <c:strCache>
                <c:ptCount val="1"/>
                <c:pt idx="0">
                  <c:v>Total patients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6AA-4B6A-A103-6921C1D47FF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6AA-4B6A-A103-6921C1D47FF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6AA-4B6A-A103-6921C1D47FF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6AA-4B6A-A103-6921C1D47FF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6AA-4B6A-A103-6921C1D47FF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A6AA-4B6A-A103-6921C1D47FF7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A6AA-4B6A-A103-6921C1D47FF7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A6AA-4B6A-A103-6921C1D47FF7}"/>
              </c:ext>
            </c:extLst>
          </c:dPt>
          <c:dLbls>
            <c:dLbl>
              <c:idx val="0"/>
              <c:layout>
                <c:manualLayout>
                  <c:x val="0.13866374847468027"/>
                  <c:y val="-4.67914493231819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6AA-4B6A-A103-6921C1D47FF7}"/>
                </c:ext>
              </c:extLst>
            </c:dLbl>
            <c:dLbl>
              <c:idx val="1"/>
              <c:layout>
                <c:manualLayout>
                  <c:x val="0.10557353577049512"/>
                  <c:y val="-2.339572466159097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6AA-4B6A-A103-6921C1D47FF7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'age wise distribution'!$M$5:$T$5</c:f>
              <c:strCache>
                <c:ptCount val="8"/>
                <c:pt idx="0">
                  <c:v>0-1 Year</c:v>
                </c:pt>
                <c:pt idx="1">
                  <c:v>2-6 Year</c:v>
                </c:pt>
                <c:pt idx="2">
                  <c:v>7-12 Year</c:v>
                </c:pt>
                <c:pt idx="3">
                  <c:v>13-18 Year</c:v>
                </c:pt>
                <c:pt idx="4">
                  <c:v>19-30 Year</c:v>
                </c:pt>
                <c:pt idx="5">
                  <c:v>31-45 Year</c:v>
                </c:pt>
                <c:pt idx="6">
                  <c:v>46-60 Year</c:v>
                </c:pt>
                <c:pt idx="7">
                  <c:v>60 And Above Year</c:v>
                </c:pt>
              </c:strCache>
            </c:strRef>
          </c:cat>
          <c:val>
            <c:numRef>
              <c:f>'age wise distribution'!$M$6:$T$6</c:f>
              <c:numCache>
                <c:formatCode>General</c:formatCode>
                <c:ptCount val="8"/>
                <c:pt idx="0">
                  <c:v>244</c:v>
                </c:pt>
                <c:pt idx="1">
                  <c:v>971</c:v>
                </c:pt>
                <c:pt idx="2">
                  <c:v>671</c:v>
                </c:pt>
                <c:pt idx="3">
                  <c:v>599</c:v>
                </c:pt>
                <c:pt idx="4">
                  <c:v>1456</c:v>
                </c:pt>
                <c:pt idx="5">
                  <c:v>1308</c:v>
                </c:pt>
                <c:pt idx="6">
                  <c:v>1061</c:v>
                </c:pt>
                <c:pt idx="7">
                  <c:v>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6AA-4B6A-A103-6921C1D47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8100">
      <a:solidFill>
        <a:srgbClr val="92D05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June to Sep 2018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Sheet1!$R$26</c:f>
              <c:strCache>
                <c:ptCount val="1"/>
                <c:pt idx="0">
                  <c:v>Number of patients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23-4708-8716-FF91A0757E3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23-4708-8716-FF91A0757E3E}"/>
              </c:ext>
            </c:extLst>
          </c:dPt>
          <c:dLbls>
            <c:dLbl>
              <c:idx val="0"/>
              <c:layout>
                <c:manualLayout>
                  <c:x val="1.8681611465508063E-2"/>
                  <c:y val="-0.103703703703703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A23-4708-8716-FF91A0757E3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Sheet1!$Q$27:$Q$28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Sheet1!$R$27:$R$28</c:f>
              <c:numCache>
                <c:formatCode>General</c:formatCode>
                <c:ptCount val="2"/>
                <c:pt idx="0">
                  <c:v>7621</c:v>
                </c:pt>
                <c:pt idx="1">
                  <c:v>9544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23-4708-8716-FF91A0757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>
      <a:solidFill>
        <a:srgbClr val="92D050"/>
      </a:solidFill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'New &amp; Follow up visit'!$G$7</c:f>
              <c:strCache>
                <c:ptCount val="1"/>
                <c:pt idx="0">
                  <c:v>Follow up consultation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'New &amp; Follow up visit'!$F$8:$F$10</c:f>
              <c:numCache>
                <c:formatCode>mmm\-yy</c:formatCode>
                <c:ptCount val="3"/>
                <c:pt idx="0">
                  <c:v>43344</c:v>
                </c:pt>
                <c:pt idx="1">
                  <c:v>43313</c:v>
                </c:pt>
                <c:pt idx="2">
                  <c:v>43282</c:v>
                </c:pt>
              </c:numCache>
            </c:numRef>
          </c:cat>
          <c:val>
            <c:numRef>
              <c:f>'New &amp; Follow up visit'!$G$8:$G$10</c:f>
              <c:numCache>
                <c:formatCode>General</c:formatCode>
                <c:ptCount val="3"/>
                <c:pt idx="0">
                  <c:v>945</c:v>
                </c:pt>
                <c:pt idx="1">
                  <c:v>492</c:v>
                </c:pt>
                <c:pt idx="2">
                  <c:v>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7-44DD-982A-04FC5C2E539D}"/>
            </c:ext>
          </c:extLst>
        </c:ser>
        <c:ser>
          <c:idx val="1"/>
          <c:order val="1"/>
          <c:tx>
            <c:strRef>
              <c:f>'New &amp; Follow up visit'!$H$7</c:f>
              <c:strCache>
                <c:ptCount val="1"/>
                <c:pt idx="0">
                  <c:v>New consultation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'New &amp; Follow up visit'!$F$8:$F$10</c:f>
              <c:numCache>
                <c:formatCode>mmm\-yy</c:formatCode>
                <c:ptCount val="3"/>
                <c:pt idx="0">
                  <c:v>43344</c:v>
                </c:pt>
                <c:pt idx="1">
                  <c:v>43313</c:v>
                </c:pt>
                <c:pt idx="2">
                  <c:v>43282</c:v>
                </c:pt>
              </c:numCache>
            </c:numRef>
          </c:cat>
          <c:val>
            <c:numRef>
              <c:f>'New &amp; Follow up visit'!$H$8:$H$10</c:f>
              <c:numCache>
                <c:formatCode>General</c:formatCode>
                <c:ptCount val="3"/>
                <c:pt idx="0">
                  <c:v>6863</c:v>
                </c:pt>
                <c:pt idx="1">
                  <c:v>6553</c:v>
                </c:pt>
                <c:pt idx="2">
                  <c:v>5807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77-44DD-982A-04FC5C2E53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6522776"/>
        <c:axId val="436523432"/>
        <c:axId val="0"/>
      </c:bar3DChart>
      <c:dateAx>
        <c:axId val="4365227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523432"/>
        <c:crosses val="autoZero"/>
        <c:auto val="1"/>
        <c:lblOffset val="100"/>
        <c:baseTimeUnit val="months"/>
      </c:dateAx>
      <c:valAx>
        <c:axId val="436523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522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8100">
      <a:solidFill>
        <a:srgbClr val="92D050"/>
      </a:solidFill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AB972-6761-431D-B2E0-09499455A41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54206-5EE7-404D-8300-F24DC366F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Flow correction, </a:t>
            </a:r>
          </a:p>
          <a:p>
            <a:r>
              <a:rPr lang="en-US" dirty="0" smtClean="0"/>
              <a:t>Instrument location identification, </a:t>
            </a:r>
          </a:p>
          <a:p>
            <a:r>
              <a:rPr lang="en-US" dirty="0" smtClean="0"/>
              <a:t>Uniformity in color coding, </a:t>
            </a:r>
          </a:p>
          <a:p>
            <a:r>
              <a:rPr lang="en-US" dirty="0" smtClean="0"/>
              <a:t>Appropriate bilingual signage’s fixed in all service stations for easy navigation of the patient’s movements within the UPHC, </a:t>
            </a:r>
          </a:p>
          <a:p>
            <a:r>
              <a:rPr lang="en-US" dirty="0" smtClean="0"/>
              <a:t>Aesthetically pleasing furniture’s (this is improving the patient experience, comfort and overall satisfaction, and may even increase UPHC staff productivity.)</a:t>
            </a:r>
          </a:p>
          <a:p>
            <a:r>
              <a:rPr lang="en-US" dirty="0" smtClean="0"/>
              <a:t>CCTV camera installation</a:t>
            </a:r>
          </a:p>
          <a:p>
            <a:r>
              <a:rPr lang="en-US" dirty="0" smtClean="0"/>
              <a:t>LED TV installation (This LED TV is used for spreading awareness about hygiene practices, information about national health programs and others)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54206-5EE7-404D-8300-F24DC366FE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6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Signage &gt;&gt; visibility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Interior &gt;&gt; Tata Ethos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Housekeeping &gt;&gt; hygiene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 &gt;&gt; visibility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3722A-A0D3-4B52-B6F6-0772468BD6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06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5F07-AADE-49DD-BCF0-BAA955F3DA2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BF31-35F2-478F-849E-5CB2A6263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0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5F07-AADE-49DD-BCF0-BAA955F3DA2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BF31-35F2-478F-849E-5CB2A6263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5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5F07-AADE-49DD-BCF0-BAA955F3DA2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BF31-35F2-478F-849E-5CB2A6263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3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 rot="16200000" flipH="1" flipV="1">
            <a:off x="1424201" y="-320055"/>
            <a:ext cx="587442" cy="2278741"/>
          </a:xfrm>
          <a:prstGeom prst="rtTriangle">
            <a:avLst/>
          </a:prstGeom>
          <a:solidFill>
            <a:srgbClr val="F98E9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dirty="0"/>
          </a:p>
        </p:txBody>
      </p:sp>
      <p:sp>
        <p:nvSpPr>
          <p:cNvPr id="4" name="Shape 23"/>
          <p:cNvSpPr/>
          <p:nvPr/>
        </p:nvSpPr>
        <p:spPr>
          <a:xfrm>
            <a:off x="439617" y="6364356"/>
            <a:ext cx="11412417" cy="1"/>
          </a:xfrm>
          <a:prstGeom prst="line">
            <a:avLst/>
          </a:prstGeom>
          <a:ln w="28575">
            <a:solidFill>
              <a:srgbClr val="CC0A2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16" y="506413"/>
            <a:ext cx="11225015" cy="668336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hape 24"/>
          <p:cNvSpPr>
            <a:spLocks noGrp="1"/>
          </p:cNvSpPr>
          <p:nvPr>
            <p:ph type="body" idx="1" hasCustomPrompt="1"/>
          </p:nvPr>
        </p:nvSpPr>
        <p:spPr>
          <a:xfrm>
            <a:off x="578551" y="1531971"/>
            <a:ext cx="10972800" cy="452596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50657" indent="-250657">
              <a:buSzPct val="100000"/>
              <a:buChar char="•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 MT"/>
              </a:defRPr>
            </a:lvl1pPr>
            <a:lvl2pPr marL="631657" indent="-250657">
              <a:buSzPct val="100000"/>
              <a:buFont typeface="Courier New" panose="02070309020205020404" pitchFamily="49" charset="0"/>
              <a:buChar char="o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 MT"/>
              </a:defRPr>
            </a:lvl2pPr>
            <a:lvl3pPr marL="1012657" indent="-250657">
              <a:buSzPct val="100000"/>
              <a:buChar char="•"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 MT"/>
              </a:defRPr>
            </a:lvl3pPr>
            <a:lvl4pPr marL="1393657" indent="-250657">
              <a:buSzPct val="100000"/>
              <a:buChar char="•"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 MT"/>
              </a:defRPr>
            </a:lvl4pPr>
            <a:lvl5pPr marL="1774657" indent="-250657">
              <a:buSzPct val="100000"/>
              <a:buChar char="•"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 MT"/>
              </a:defRPr>
            </a:lvl5pPr>
          </a:lstStyle>
          <a:p>
            <a:r>
              <a:rPr dirty="0"/>
              <a:t>Body Level On</a:t>
            </a:r>
            <a:r>
              <a:rPr lang="en-IN" dirty="0"/>
              <a:t>e</a:t>
            </a:r>
          </a:p>
          <a:p>
            <a:pPr lvl="1"/>
            <a:endParaRPr lang="en-IN" dirty="0"/>
          </a:p>
          <a:p>
            <a:pPr lvl="1"/>
            <a:endParaRPr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11365820" y="6453810"/>
            <a:ext cx="4683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Font typeface="Arial" pitchFamily="34" charset="0"/>
              <a:buNone/>
            </a:pPr>
            <a:fld id="{597BA5D4-EAD0-4170-B749-88743FF29610}" type="slidenum">
              <a:rPr lang="en-IN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IN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76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/>
          <p:nvPr userDrawn="1"/>
        </p:nvSpPr>
        <p:spPr>
          <a:xfrm rot="16200000" flipH="1" flipV="1">
            <a:off x="1424201" y="-320055"/>
            <a:ext cx="587442" cy="2278741"/>
          </a:xfrm>
          <a:prstGeom prst="rtTriangle">
            <a:avLst/>
          </a:prstGeom>
          <a:solidFill>
            <a:srgbClr val="F98E9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Shape 23"/>
          <p:cNvSpPr/>
          <p:nvPr userDrawn="1"/>
        </p:nvSpPr>
        <p:spPr>
          <a:xfrm>
            <a:off x="439617" y="6364356"/>
            <a:ext cx="11412417" cy="1"/>
          </a:xfrm>
          <a:prstGeom prst="line">
            <a:avLst/>
          </a:prstGeom>
          <a:ln w="28575">
            <a:solidFill>
              <a:srgbClr val="CC0A20"/>
            </a:solidFill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Shape 27"/>
          <p:cNvSpPr/>
          <p:nvPr userDrawn="1"/>
        </p:nvSpPr>
        <p:spPr>
          <a:xfrm>
            <a:off x="10026197" y="6415156"/>
            <a:ext cx="1849931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404040"/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pperplate Gothic Bold"/>
                <a:sym typeface="Copperplate Gothic Bold"/>
              </a:rPr>
              <a:t>TATA TRUSTS</a:t>
            </a:r>
          </a:p>
        </p:txBody>
      </p:sp>
    </p:spTree>
    <p:extLst>
      <p:ext uri="{BB962C8B-B14F-4D97-AF65-F5344CB8AC3E}">
        <p14:creationId xmlns:p14="http://schemas.microsoft.com/office/powerpoint/2010/main" val="1150328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16" y="506413"/>
            <a:ext cx="11225015" cy="66833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ight Triangle 2"/>
          <p:cNvSpPr/>
          <p:nvPr userDrawn="1"/>
        </p:nvSpPr>
        <p:spPr>
          <a:xfrm rot="16200000" flipH="1" flipV="1">
            <a:off x="1424201" y="-320055"/>
            <a:ext cx="587442" cy="2278741"/>
          </a:xfrm>
          <a:prstGeom prst="rtTriangle">
            <a:avLst/>
          </a:prstGeom>
          <a:solidFill>
            <a:srgbClr val="F98E9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Shape 23"/>
          <p:cNvSpPr/>
          <p:nvPr userDrawn="1"/>
        </p:nvSpPr>
        <p:spPr>
          <a:xfrm>
            <a:off x="439617" y="6364356"/>
            <a:ext cx="11412417" cy="1"/>
          </a:xfrm>
          <a:prstGeom prst="line">
            <a:avLst/>
          </a:prstGeom>
          <a:ln w="28575">
            <a:solidFill>
              <a:srgbClr val="CC0A20"/>
            </a:solidFill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Shape 27"/>
          <p:cNvSpPr/>
          <p:nvPr userDrawn="1"/>
        </p:nvSpPr>
        <p:spPr>
          <a:xfrm>
            <a:off x="10026197" y="6415156"/>
            <a:ext cx="1849931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404040"/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pperplate Gothic Bold"/>
                <a:sym typeface="Copperplate Gothic Bold"/>
              </a:rPr>
              <a:t>TATA TRUSTS</a:t>
            </a:r>
          </a:p>
        </p:txBody>
      </p:sp>
    </p:spTree>
    <p:extLst>
      <p:ext uri="{BB962C8B-B14F-4D97-AF65-F5344CB8AC3E}">
        <p14:creationId xmlns:p14="http://schemas.microsoft.com/office/powerpoint/2010/main" val="276957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/>
          <p:nvPr userDrawn="1"/>
        </p:nvSpPr>
        <p:spPr>
          <a:xfrm rot="16200000" flipH="1" flipV="1">
            <a:off x="1424201" y="-320055"/>
            <a:ext cx="587442" cy="2278741"/>
          </a:xfrm>
          <a:prstGeom prst="rtTriangle">
            <a:avLst/>
          </a:prstGeom>
          <a:solidFill>
            <a:srgbClr val="F98E9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Shape 23"/>
          <p:cNvSpPr/>
          <p:nvPr userDrawn="1"/>
        </p:nvSpPr>
        <p:spPr>
          <a:xfrm>
            <a:off x="439617" y="6364356"/>
            <a:ext cx="11412417" cy="1"/>
          </a:xfrm>
          <a:prstGeom prst="line">
            <a:avLst/>
          </a:prstGeom>
          <a:ln w="28575">
            <a:solidFill>
              <a:srgbClr val="CC0A20"/>
            </a:solidFill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Shape 27"/>
          <p:cNvSpPr/>
          <p:nvPr userDrawn="1"/>
        </p:nvSpPr>
        <p:spPr>
          <a:xfrm>
            <a:off x="10026197" y="6415156"/>
            <a:ext cx="1849931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404040"/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pperplate Gothic Bold"/>
                <a:sym typeface="Copperplate Gothic Bold"/>
              </a:rPr>
              <a:t>TATA TRUSTS</a:t>
            </a:r>
          </a:p>
        </p:txBody>
      </p:sp>
    </p:spTree>
    <p:extLst>
      <p:ext uri="{BB962C8B-B14F-4D97-AF65-F5344CB8AC3E}">
        <p14:creationId xmlns:p14="http://schemas.microsoft.com/office/powerpoint/2010/main" val="312559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16" y="506413"/>
            <a:ext cx="11225015" cy="66833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ight Triangle 2"/>
          <p:cNvSpPr/>
          <p:nvPr userDrawn="1"/>
        </p:nvSpPr>
        <p:spPr>
          <a:xfrm rot="16200000" flipH="1" flipV="1">
            <a:off x="1424201" y="-320055"/>
            <a:ext cx="587442" cy="2278741"/>
          </a:xfrm>
          <a:prstGeom prst="rtTriangle">
            <a:avLst/>
          </a:prstGeom>
          <a:solidFill>
            <a:srgbClr val="F98E9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Shape 23"/>
          <p:cNvSpPr/>
          <p:nvPr userDrawn="1"/>
        </p:nvSpPr>
        <p:spPr>
          <a:xfrm>
            <a:off x="439617" y="6364356"/>
            <a:ext cx="11412417" cy="1"/>
          </a:xfrm>
          <a:prstGeom prst="line">
            <a:avLst/>
          </a:prstGeom>
          <a:ln w="28575">
            <a:solidFill>
              <a:srgbClr val="CC0A20"/>
            </a:solidFill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Shape 27"/>
          <p:cNvSpPr/>
          <p:nvPr userDrawn="1"/>
        </p:nvSpPr>
        <p:spPr>
          <a:xfrm>
            <a:off x="10026197" y="6415156"/>
            <a:ext cx="1849931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404040"/>
                </a:solidFill>
                <a:latin typeface="Copperplate Gothic Bold"/>
                <a:ea typeface="Copperplate Gothic Bold"/>
                <a:cs typeface="Copperplate Gothic Bold"/>
                <a:sym typeface="Copperplate Gothic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pperplate Gothic Bold"/>
                <a:sym typeface="Copperplate Gothic Bold"/>
              </a:rPr>
              <a:t>TATA TRUSTS</a:t>
            </a:r>
          </a:p>
        </p:txBody>
      </p:sp>
    </p:spTree>
    <p:extLst>
      <p:ext uri="{BB962C8B-B14F-4D97-AF65-F5344CB8AC3E}">
        <p14:creationId xmlns:p14="http://schemas.microsoft.com/office/powerpoint/2010/main" val="1588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5F07-AADE-49DD-BCF0-BAA955F3DA2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BF31-35F2-478F-849E-5CB2A6263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0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5F07-AADE-49DD-BCF0-BAA955F3DA2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BF31-35F2-478F-849E-5CB2A6263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51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5F07-AADE-49DD-BCF0-BAA955F3DA2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BF31-35F2-478F-849E-5CB2A6263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59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5F07-AADE-49DD-BCF0-BAA955F3DA2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BF31-35F2-478F-849E-5CB2A6263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2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5F07-AADE-49DD-BCF0-BAA955F3DA2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BF31-35F2-478F-849E-5CB2A6263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9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5F07-AADE-49DD-BCF0-BAA955F3DA2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BF31-35F2-478F-849E-5CB2A6263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4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5F07-AADE-49DD-BCF0-BAA955F3DA2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BF31-35F2-478F-849E-5CB2A6263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3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5F07-AADE-49DD-BCF0-BAA955F3DA2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BF31-35F2-478F-849E-5CB2A6263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3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25F07-AADE-49DD-BCF0-BAA955F3DA2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5BF31-35F2-478F-849E-5CB2A6263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0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76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>
        <a:defRPr lang="en-IN" sz="1800" b="1" kern="1200" smtClean="0">
          <a:solidFill>
            <a:schemeClr val="bg1"/>
          </a:solidFill>
          <a:latin typeface="Arial" charset="0"/>
          <a:ea typeface="+mn-ea"/>
          <a:cs typeface="+mn-cs"/>
        </a:defRPr>
      </a:lvl1pPr>
      <a:lvl2pPr marL="511175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FFFFFF"/>
          </a:solidFill>
          <a:latin typeface="Arial" charset="0"/>
        </a:defRPr>
      </a:lvl2pPr>
      <a:lvl3pPr marL="511175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FFFFFF"/>
          </a:solidFill>
          <a:latin typeface="Arial" charset="0"/>
        </a:defRPr>
      </a:lvl3pPr>
      <a:lvl4pPr marL="511175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FFFFFF"/>
          </a:solidFill>
          <a:latin typeface="Arial" charset="0"/>
        </a:defRPr>
      </a:lvl4pPr>
      <a:lvl5pPr marL="511175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Monotype Sorts" pitchFamily="2" charset="2"/>
        <a:defRPr sz="1400">
          <a:solidFill>
            <a:schemeClr val="tx1"/>
          </a:solidFill>
          <a:latin typeface="+mn-lt"/>
        </a:defRPr>
      </a:lvl2pPr>
      <a:lvl3pPr marL="968375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Monotype Sorts" pitchFamily="2" charset="2"/>
        <a:defRPr sz="1400">
          <a:solidFill>
            <a:schemeClr val="tx1"/>
          </a:solidFill>
          <a:latin typeface="+mn-lt"/>
        </a:defRPr>
      </a:lvl3pPr>
      <a:lvl4pPr marL="1311275" indent="-168275" algn="l" rtl="0" eaLnBrk="1" fontAlgn="base" hangingPunct="1">
        <a:spcBef>
          <a:spcPct val="20000"/>
        </a:spcBef>
        <a:spcAft>
          <a:spcPct val="0"/>
        </a:spcAft>
        <a:buSzPct val="75000"/>
        <a:defRPr sz="1400">
          <a:solidFill>
            <a:schemeClr val="tx1"/>
          </a:solidFill>
          <a:latin typeface="+mn-lt"/>
        </a:defRPr>
      </a:lvl4pPr>
      <a:lvl5pPr marL="1654175" indent="-161925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5pPr>
      <a:lvl6pPr marL="2057400" indent="-228600" algn="l" rtl="0" eaLnBrk="1" fontAlgn="base" hangingPunct="1">
        <a:spcBef>
          <a:spcPct val="20000"/>
        </a:spcBef>
        <a:spcAft>
          <a:spcPct val="0"/>
        </a:spcAft>
        <a:buChar char="."/>
        <a:defRPr sz="1400">
          <a:solidFill>
            <a:schemeClr val="tx1"/>
          </a:solidFill>
          <a:latin typeface="+mn-lt"/>
        </a:defRPr>
      </a:lvl6pPr>
      <a:lvl7pPr marL="2514600" indent="-228600" algn="l" rtl="0" eaLnBrk="1" fontAlgn="base" hangingPunct="1">
        <a:spcBef>
          <a:spcPct val="20000"/>
        </a:spcBef>
        <a:spcAft>
          <a:spcPct val="0"/>
        </a:spcAft>
        <a:buChar char="."/>
        <a:defRPr sz="1400">
          <a:solidFill>
            <a:schemeClr val="tx1"/>
          </a:solidFill>
          <a:latin typeface="+mn-lt"/>
        </a:defRPr>
      </a:lvl7pPr>
      <a:lvl8pPr marL="2971800" indent="-228600" algn="l" rtl="0" eaLnBrk="1" fontAlgn="base" hangingPunct="1">
        <a:spcBef>
          <a:spcPct val="20000"/>
        </a:spcBef>
        <a:spcAft>
          <a:spcPct val="0"/>
        </a:spcAft>
        <a:buChar char="."/>
        <a:defRPr sz="1400">
          <a:solidFill>
            <a:schemeClr val="tx1"/>
          </a:solidFill>
          <a:latin typeface="+mn-lt"/>
        </a:defRPr>
      </a:lvl8pPr>
      <a:lvl9pPr marL="3429000" indent="-228600" algn="l" rtl="0" eaLnBrk="1" fontAlgn="base" hangingPunct="1">
        <a:spcBef>
          <a:spcPct val="20000"/>
        </a:spcBef>
        <a:spcAft>
          <a:spcPct val="0"/>
        </a:spcAft>
        <a:buChar char=".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0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>
        <a:defRPr lang="en-IN" sz="1800" b="1" kern="1200" smtClean="0">
          <a:solidFill>
            <a:schemeClr val="bg1"/>
          </a:solidFill>
          <a:latin typeface="Arial" charset="0"/>
          <a:ea typeface="+mn-ea"/>
          <a:cs typeface="+mn-cs"/>
        </a:defRPr>
      </a:lvl1pPr>
      <a:lvl2pPr marL="511175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FFFFFF"/>
          </a:solidFill>
          <a:latin typeface="Arial" charset="0"/>
        </a:defRPr>
      </a:lvl2pPr>
      <a:lvl3pPr marL="511175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FFFFFF"/>
          </a:solidFill>
          <a:latin typeface="Arial" charset="0"/>
        </a:defRPr>
      </a:lvl3pPr>
      <a:lvl4pPr marL="511175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FFFFFF"/>
          </a:solidFill>
          <a:latin typeface="Arial" charset="0"/>
        </a:defRPr>
      </a:lvl4pPr>
      <a:lvl5pPr marL="511175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Monotype Sorts" pitchFamily="2" charset="2"/>
        <a:defRPr sz="1400">
          <a:solidFill>
            <a:schemeClr val="tx1"/>
          </a:solidFill>
          <a:latin typeface="+mn-lt"/>
        </a:defRPr>
      </a:lvl2pPr>
      <a:lvl3pPr marL="968375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Monotype Sorts" pitchFamily="2" charset="2"/>
        <a:defRPr sz="1400">
          <a:solidFill>
            <a:schemeClr val="tx1"/>
          </a:solidFill>
          <a:latin typeface="+mn-lt"/>
        </a:defRPr>
      </a:lvl3pPr>
      <a:lvl4pPr marL="1311275" indent="-168275" algn="l" rtl="0" eaLnBrk="1" fontAlgn="base" hangingPunct="1">
        <a:spcBef>
          <a:spcPct val="20000"/>
        </a:spcBef>
        <a:spcAft>
          <a:spcPct val="0"/>
        </a:spcAft>
        <a:buSzPct val="75000"/>
        <a:defRPr sz="1400">
          <a:solidFill>
            <a:schemeClr val="tx1"/>
          </a:solidFill>
          <a:latin typeface="+mn-lt"/>
        </a:defRPr>
      </a:lvl4pPr>
      <a:lvl5pPr marL="1654175" indent="-161925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5pPr>
      <a:lvl6pPr marL="2057400" indent="-228600" algn="l" rtl="0" eaLnBrk="1" fontAlgn="base" hangingPunct="1">
        <a:spcBef>
          <a:spcPct val="20000"/>
        </a:spcBef>
        <a:spcAft>
          <a:spcPct val="0"/>
        </a:spcAft>
        <a:buChar char="."/>
        <a:defRPr sz="1400">
          <a:solidFill>
            <a:schemeClr val="tx1"/>
          </a:solidFill>
          <a:latin typeface="+mn-lt"/>
        </a:defRPr>
      </a:lvl6pPr>
      <a:lvl7pPr marL="2514600" indent="-228600" algn="l" rtl="0" eaLnBrk="1" fontAlgn="base" hangingPunct="1">
        <a:spcBef>
          <a:spcPct val="20000"/>
        </a:spcBef>
        <a:spcAft>
          <a:spcPct val="0"/>
        </a:spcAft>
        <a:buChar char="."/>
        <a:defRPr sz="1400">
          <a:solidFill>
            <a:schemeClr val="tx1"/>
          </a:solidFill>
          <a:latin typeface="+mn-lt"/>
        </a:defRPr>
      </a:lvl7pPr>
      <a:lvl8pPr marL="2971800" indent="-228600" algn="l" rtl="0" eaLnBrk="1" fontAlgn="base" hangingPunct="1">
        <a:spcBef>
          <a:spcPct val="20000"/>
        </a:spcBef>
        <a:spcAft>
          <a:spcPct val="0"/>
        </a:spcAft>
        <a:buChar char="."/>
        <a:defRPr sz="1400">
          <a:solidFill>
            <a:schemeClr val="tx1"/>
          </a:solidFill>
          <a:latin typeface="+mn-lt"/>
        </a:defRPr>
      </a:lvl8pPr>
      <a:lvl9pPr marL="3429000" indent="-228600" algn="l" rtl="0" eaLnBrk="1" fontAlgn="base" hangingPunct="1">
        <a:spcBef>
          <a:spcPct val="20000"/>
        </a:spcBef>
        <a:spcAft>
          <a:spcPct val="0"/>
        </a:spcAft>
        <a:buChar char=".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80812"/>
            <a:ext cx="12145899" cy="1992059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libri  "/>
              </a:rPr>
              <a:t>Model Urban Primary Healthcare Project, Nagpur</a:t>
            </a:r>
            <a:endParaRPr lang="en-US" sz="2800" dirty="0">
              <a:latin typeface="Calibri  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53131"/>
            <a:ext cx="12192000" cy="97878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Calibri  "/>
              </a:rPr>
              <a:t>Supported by</a:t>
            </a:r>
            <a:endParaRPr lang="en-US" sz="1400" dirty="0">
              <a:latin typeface="Calibri  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101" y="5334049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  "/>
              </a:rPr>
              <a:t>5</a:t>
            </a:r>
            <a:r>
              <a:rPr lang="en-US" baseline="30000" dirty="0" smtClean="0">
                <a:latin typeface="Calibri  "/>
              </a:rPr>
              <a:t>th</a:t>
            </a:r>
            <a:r>
              <a:rPr lang="en-US" dirty="0" smtClean="0">
                <a:latin typeface="Calibri  "/>
              </a:rPr>
              <a:t> National </a:t>
            </a:r>
            <a:r>
              <a:rPr lang="en-US" dirty="0">
                <a:latin typeface="Calibri  "/>
              </a:rPr>
              <a:t>Summit </a:t>
            </a:r>
            <a:endParaRPr lang="en-US" dirty="0" smtClean="0">
              <a:latin typeface="Calibri  "/>
            </a:endParaRPr>
          </a:p>
          <a:p>
            <a:pPr algn="ctr"/>
            <a:r>
              <a:rPr lang="en-US" dirty="0" smtClean="0">
                <a:latin typeface="Calibri  "/>
              </a:rPr>
              <a:t>Good </a:t>
            </a:r>
            <a:r>
              <a:rPr lang="en-US" dirty="0">
                <a:latin typeface="Calibri  "/>
              </a:rPr>
              <a:t>&amp; Replicable Practices </a:t>
            </a:r>
            <a:r>
              <a:rPr lang="en-US" dirty="0" smtClean="0">
                <a:latin typeface="Calibri  "/>
              </a:rPr>
              <a:t>and Innovations </a:t>
            </a:r>
            <a:r>
              <a:rPr lang="en-US" dirty="0">
                <a:latin typeface="Calibri  "/>
              </a:rPr>
              <a:t>in Public Healthcare </a:t>
            </a:r>
            <a:r>
              <a:rPr lang="en-US" dirty="0" smtClean="0">
                <a:latin typeface="Calibri  "/>
              </a:rPr>
              <a:t>Systems</a:t>
            </a:r>
          </a:p>
          <a:p>
            <a:pPr algn="ctr"/>
            <a:r>
              <a:rPr lang="en-US" dirty="0" smtClean="0">
                <a:latin typeface="Calibri  "/>
              </a:rPr>
              <a:t>November 1, 2018 </a:t>
            </a:r>
          </a:p>
          <a:p>
            <a:pPr algn="ctr"/>
            <a:r>
              <a:rPr lang="en-US" dirty="0" smtClean="0">
                <a:latin typeface="Calibri  "/>
              </a:rPr>
              <a:t>Kaziranga, Assam </a:t>
            </a:r>
            <a:endParaRPr lang="en-US" dirty="0">
              <a:latin typeface="Calibri  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1" y="345899"/>
            <a:ext cx="2040657" cy="2269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024" y="345899"/>
            <a:ext cx="2337084" cy="22698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04967" y="4396393"/>
            <a:ext cx="2474267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TATA TRUSTS</a:t>
            </a:r>
          </a:p>
        </p:txBody>
      </p:sp>
    </p:spTree>
    <p:extLst>
      <p:ext uri="{BB962C8B-B14F-4D97-AF65-F5344CB8AC3E}">
        <p14:creationId xmlns:p14="http://schemas.microsoft.com/office/powerpoint/2010/main" val="48693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val 87"/>
          <p:cNvSpPr/>
          <p:nvPr/>
        </p:nvSpPr>
        <p:spPr>
          <a:xfrm>
            <a:off x="410702" y="975068"/>
            <a:ext cx="397793" cy="39779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3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Capacity Building </a:t>
            </a:r>
            <a:endParaRPr lang="en-IN" sz="3600" dirty="0"/>
          </a:p>
        </p:txBody>
      </p:sp>
      <p:sp>
        <p:nvSpPr>
          <p:cNvPr id="3" name="Rectangle 2"/>
          <p:cNvSpPr/>
          <p:nvPr/>
        </p:nvSpPr>
        <p:spPr>
          <a:xfrm>
            <a:off x="304800" y="1914423"/>
            <a:ext cx="30341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Our </a:t>
            </a:r>
            <a:r>
              <a:rPr lang="en-US" dirty="0"/>
              <a:t>approach </a:t>
            </a:r>
            <a:endParaRPr lang="en-US" dirty="0" smtClean="0"/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/>
              <a:t>Evolving models for better communications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Efforts to bring in  </a:t>
            </a:r>
            <a:r>
              <a:rPr lang="en-US" dirty="0"/>
              <a:t>adherence </a:t>
            </a:r>
            <a:r>
              <a:rPr lang="en-US" dirty="0" smtClean="0"/>
              <a:t>to protocol</a:t>
            </a:r>
            <a:endParaRPr lang="en-US" dirty="0"/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Need </a:t>
            </a:r>
            <a:r>
              <a:rPr lang="en-US" dirty="0"/>
              <a:t>based </a:t>
            </a:r>
            <a:r>
              <a:rPr lang="en-US" dirty="0" smtClean="0"/>
              <a:t>trainings for layering in other activities   </a:t>
            </a:r>
            <a:endParaRPr lang="en-US" dirty="0"/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Results </a:t>
            </a:r>
            <a:endParaRPr lang="en-US" dirty="0"/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Early signs of behavior change </a:t>
            </a:r>
            <a:endParaRPr lang="en-US" dirty="0"/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 compliance on quality guidelines and quality practices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2838" y="6052295"/>
            <a:ext cx="11097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What else? </a:t>
            </a:r>
            <a:r>
              <a:rPr lang="en-IN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It has started elevating the motivation level. Structured methods to understand this are underway. </a:t>
            </a:r>
            <a:endParaRPr lang="en-US" i="1" dirty="0" smtClean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68" y="3441279"/>
            <a:ext cx="1324129" cy="16264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65" y="3441279"/>
            <a:ext cx="2230596" cy="16729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83" y="1019620"/>
            <a:ext cx="1878796" cy="178619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55" y="1039812"/>
            <a:ext cx="1653122" cy="8751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54" y="1951304"/>
            <a:ext cx="1658231" cy="9327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021554" y="2908759"/>
            <a:ext cx="1653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 smtClean="0"/>
              <a:t>International Nurse Day celebration</a:t>
            </a:r>
            <a:endParaRPr lang="en-IN" sz="1050" dirty="0"/>
          </a:p>
        </p:txBody>
      </p:sp>
      <p:sp>
        <p:nvSpPr>
          <p:cNvPr id="37" name="TextBox 36"/>
          <p:cNvSpPr txBox="1"/>
          <p:nvPr/>
        </p:nvSpPr>
        <p:spPr>
          <a:xfrm>
            <a:off x="5833566" y="2810842"/>
            <a:ext cx="165312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dirty="0" smtClean="0"/>
              <a:t>Training of laboratory technicians on phlebotomy techniques </a:t>
            </a:r>
            <a:endParaRPr lang="en-IN" sz="1050" dirty="0"/>
          </a:p>
        </p:txBody>
      </p:sp>
      <p:sp>
        <p:nvSpPr>
          <p:cNvPr id="38" name="TextBox 37"/>
          <p:cNvSpPr txBox="1"/>
          <p:nvPr/>
        </p:nvSpPr>
        <p:spPr>
          <a:xfrm>
            <a:off x="4025028" y="5213179"/>
            <a:ext cx="3803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 dirty="0" smtClean="0"/>
              <a:t>Training of UPHC staff on soft skill  </a:t>
            </a:r>
            <a:endParaRPr lang="en-IN" sz="1100" dirty="0"/>
          </a:p>
        </p:txBody>
      </p:sp>
      <p:sp>
        <p:nvSpPr>
          <p:cNvPr id="39" name="Rectangle 38"/>
          <p:cNvSpPr/>
          <p:nvPr/>
        </p:nvSpPr>
        <p:spPr>
          <a:xfrm>
            <a:off x="3926750" y="911520"/>
            <a:ext cx="3902247" cy="505806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4018743" y="5511168"/>
            <a:ext cx="3721354" cy="350436"/>
          </a:xfrm>
          <a:custGeom>
            <a:avLst/>
            <a:gdLst>
              <a:gd name="connsiteX0" fmla="*/ 0 w 2464520"/>
              <a:gd name="connsiteY0" fmla="*/ 0 h 592265"/>
              <a:gd name="connsiteX1" fmla="*/ 2464520 w 2464520"/>
              <a:gd name="connsiteY1" fmla="*/ 0 h 592265"/>
              <a:gd name="connsiteX2" fmla="*/ 2464520 w 2464520"/>
              <a:gd name="connsiteY2" fmla="*/ 592265 h 592265"/>
              <a:gd name="connsiteX3" fmla="*/ 0 w 2464520"/>
              <a:gd name="connsiteY3" fmla="*/ 592265 h 592265"/>
              <a:gd name="connsiteX4" fmla="*/ 0 w 2464520"/>
              <a:gd name="connsiteY4" fmla="*/ 0 h 59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520" h="592265">
                <a:moveTo>
                  <a:pt x="0" y="0"/>
                </a:moveTo>
                <a:lnTo>
                  <a:pt x="2464520" y="0"/>
                </a:lnTo>
                <a:lnTo>
                  <a:pt x="2464520" y="592265"/>
                </a:lnTo>
                <a:lnTo>
                  <a:pt x="0" y="592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600" b="0" kern="1200" dirty="0" smtClean="0"/>
              <a:t>Continued connect</a:t>
            </a:r>
            <a:endParaRPr lang="en-US" sz="1600" b="0" kern="1200" dirty="0"/>
          </a:p>
        </p:txBody>
      </p:sp>
      <p:sp>
        <p:nvSpPr>
          <p:cNvPr id="7" name="Rectangle 6"/>
          <p:cNvSpPr/>
          <p:nvPr/>
        </p:nvSpPr>
        <p:spPr>
          <a:xfrm>
            <a:off x="8253931" y="1212640"/>
            <a:ext cx="1776931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N" sz="1400" dirty="0"/>
              <a:t>Change Management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035750" y="1535471"/>
            <a:ext cx="1301959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IN" sz="1400" dirty="0" smtClean="0"/>
              <a:t>Using IT inputs </a:t>
            </a:r>
            <a:endParaRPr lang="en-IN" sz="1400" dirty="0"/>
          </a:p>
        </p:txBody>
      </p:sp>
      <p:sp>
        <p:nvSpPr>
          <p:cNvPr id="45" name="Rectangle 44"/>
          <p:cNvSpPr/>
          <p:nvPr/>
        </p:nvSpPr>
        <p:spPr>
          <a:xfrm>
            <a:off x="9140216" y="1858302"/>
            <a:ext cx="904415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IN" sz="1400" dirty="0" smtClean="0"/>
              <a:t>Soft skills </a:t>
            </a:r>
            <a:endParaRPr lang="en-IN" sz="1400" dirty="0"/>
          </a:p>
        </p:txBody>
      </p:sp>
      <p:sp>
        <p:nvSpPr>
          <p:cNvPr id="46" name="Rectangle 45"/>
          <p:cNvSpPr/>
          <p:nvPr/>
        </p:nvSpPr>
        <p:spPr>
          <a:xfrm>
            <a:off x="10030862" y="2166079"/>
            <a:ext cx="1395382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IN" sz="1400" dirty="0" smtClean="0"/>
              <a:t>Clinical protocol </a:t>
            </a:r>
            <a:endParaRPr lang="en-IN" sz="1400" dirty="0"/>
          </a:p>
        </p:txBody>
      </p:sp>
      <p:sp>
        <p:nvSpPr>
          <p:cNvPr id="47" name="Rectangle 46"/>
          <p:cNvSpPr/>
          <p:nvPr/>
        </p:nvSpPr>
        <p:spPr>
          <a:xfrm>
            <a:off x="8351732" y="2503964"/>
            <a:ext cx="1692899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IN" sz="1400" dirty="0" smtClean="0"/>
              <a:t>Laboratory trainings </a:t>
            </a:r>
            <a:endParaRPr lang="en-IN" sz="1400" dirty="0"/>
          </a:p>
        </p:txBody>
      </p:sp>
      <p:sp>
        <p:nvSpPr>
          <p:cNvPr id="48" name="Rectangle 47"/>
          <p:cNvSpPr/>
          <p:nvPr/>
        </p:nvSpPr>
        <p:spPr>
          <a:xfrm>
            <a:off x="10044631" y="2796687"/>
            <a:ext cx="1519519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IN" sz="1400" dirty="0" smtClean="0"/>
              <a:t>Quality assurance </a:t>
            </a:r>
            <a:endParaRPr lang="en-IN" sz="1400" dirty="0"/>
          </a:p>
        </p:txBody>
      </p:sp>
      <p:sp>
        <p:nvSpPr>
          <p:cNvPr id="49" name="Rectangle 48"/>
          <p:cNvSpPr/>
          <p:nvPr/>
        </p:nvSpPr>
        <p:spPr>
          <a:xfrm>
            <a:off x="8780887" y="3089410"/>
            <a:ext cx="1263744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IN" sz="1400" dirty="0" smtClean="0"/>
              <a:t>Data Analytics </a:t>
            </a:r>
            <a:endParaRPr lang="en-IN" sz="1400" dirty="0"/>
          </a:p>
        </p:txBody>
      </p:sp>
      <p:sp>
        <p:nvSpPr>
          <p:cNvPr id="50" name="Rectangle 49"/>
          <p:cNvSpPr/>
          <p:nvPr/>
        </p:nvSpPr>
        <p:spPr>
          <a:xfrm>
            <a:off x="8007955" y="911520"/>
            <a:ext cx="3902247" cy="505806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8098401" y="5497950"/>
            <a:ext cx="3721354" cy="350436"/>
          </a:xfrm>
          <a:custGeom>
            <a:avLst/>
            <a:gdLst>
              <a:gd name="connsiteX0" fmla="*/ 0 w 2464520"/>
              <a:gd name="connsiteY0" fmla="*/ 0 h 592265"/>
              <a:gd name="connsiteX1" fmla="*/ 2464520 w 2464520"/>
              <a:gd name="connsiteY1" fmla="*/ 0 h 592265"/>
              <a:gd name="connsiteX2" fmla="*/ 2464520 w 2464520"/>
              <a:gd name="connsiteY2" fmla="*/ 592265 h 592265"/>
              <a:gd name="connsiteX3" fmla="*/ 0 w 2464520"/>
              <a:gd name="connsiteY3" fmla="*/ 592265 h 592265"/>
              <a:gd name="connsiteX4" fmla="*/ 0 w 2464520"/>
              <a:gd name="connsiteY4" fmla="*/ 0 h 59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520" h="592265">
                <a:moveTo>
                  <a:pt x="0" y="0"/>
                </a:moveTo>
                <a:lnTo>
                  <a:pt x="2464520" y="0"/>
                </a:lnTo>
                <a:lnTo>
                  <a:pt x="2464520" y="592265"/>
                </a:lnTo>
                <a:lnTo>
                  <a:pt x="0" y="592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600" b="0" kern="1200" dirty="0" smtClean="0"/>
              <a:t>NUHM competence matrix</a:t>
            </a:r>
            <a:endParaRPr lang="en-US" sz="1600" b="0" kern="1200" dirty="0"/>
          </a:p>
        </p:txBody>
      </p:sp>
      <p:sp>
        <p:nvSpPr>
          <p:cNvPr id="52" name="Freeform 51"/>
          <p:cNvSpPr/>
          <p:nvPr/>
        </p:nvSpPr>
        <p:spPr>
          <a:xfrm>
            <a:off x="8098401" y="5064806"/>
            <a:ext cx="3721354" cy="350436"/>
          </a:xfrm>
          <a:custGeom>
            <a:avLst/>
            <a:gdLst>
              <a:gd name="connsiteX0" fmla="*/ 0 w 2464520"/>
              <a:gd name="connsiteY0" fmla="*/ 0 h 592265"/>
              <a:gd name="connsiteX1" fmla="*/ 2464520 w 2464520"/>
              <a:gd name="connsiteY1" fmla="*/ 0 h 592265"/>
              <a:gd name="connsiteX2" fmla="*/ 2464520 w 2464520"/>
              <a:gd name="connsiteY2" fmla="*/ 592265 h 592265"/>
              <a:gd name="connsiteX3" fmla="*/ 0 w 2464520"/>
              <a:gd name="connsiteY3" fmla="*/ 592265 h 592265"/>
              <a:gd name="connsiteX4" fmla="*/ 0 w 2464520"/>
              <a:gd name="connsiteY4" fmla="*/ 0 h 59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520" h="592265">
                <a:moveTo>
                  <a:pt x="0" y="0"/>
                </a:moveTo>
                <a:lnTo>
                  <a:pt x="2464520" y="0"/>
                </a:lnTo>
                <a:lnTo>
                  <a:pt x="2464520" y="592265"/>
                </a:lnTo>
                <a:lnTo>
                  <a:pt x="0" y="592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600" dirty="0" smtClean="0"/>
              <a:t>State NHM inputs </a:t>
            </a:r>
            <a:endParaRPr lang="en-US" sz="1600" b="0" kern="12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0016024" y="3665880"/>
            <a:ext cx="0" cy="1177226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84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val 87"/>
          <p:cNvSpPr/>
          <p:nvPr/>
        </p:nvSpPr>
        <p:spPr>
          <a:xfrm>
            <a:off x="410702" y="975068"/>
            <a:ext cx="397793" cy="39779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4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IT platform / E.H.R.</a:t>
            </a:r>
            <a:endParaRPr lang="en-IN" sz="3600" dirty="0"/>
          </a:p>
        </p:txBody>
      </p:sp>
      <p:sp>
        <p:nvSpPr>
          <p:cNvPr id="3" name="Rectangle 2"/>
          <p:cNvSpPr/>
          <p:nvPr/>
        </p:nvSpPr>
        <p:spPr>
          <a:xfrm>
            <a:off x="293393" y="1736180"/>
            <a:ext cx="3034145" cy="444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Our </a:t>
            </a:r>
            <a:r>
              <a:rPr lang="en-US" dirty="0"/>
              <a:t>approach </a:t>
            </a:r>
            <a:endParaRPr lang="en-US" dirty="0" smtClean="0"/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Use of nimble and user friendly application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Co-develop the configuration with clinical teams for better ownership </a:t>
            </a: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Results </a:t>
            </a:r>
            <a:endParaRPr lang="en-US" dirty="0"/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Substantial compliance (60 %) by all 8 UPHC team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Data / Line report of more than 32000 patients available to administration for scrutiny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Slow yet steady movement towards paperless clinics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5" name="Freeform 74"/>
          <p:cNvSpPr/>
          <p:nvPr/>
        </p:nvSpPr>
        <p:spPr>
          <a:xfrm>
            <a:off x="4025900" y="4781668"/>
            <a:ext cx="6883400" cy="365066"/>
          </a:xfrm>
          <a:custGeom>
            <a:avLst/>
            <a:gdLst>
              <a:gd name="connsiteX0" fmla="*/ 0 w 2464520"/>
              <a:gd name="connsiteY0" fmla="*/ 0 h 592265"/>
              <a:gd name="connsiteX1" fmla="*/ 2464520 w 2464520"/>
              <a:gd name="connsiteY1" fmla="*/ 0 h 592265"/>
              <a:gd name="connsiteX2" fmla="*/ 2464520 w 2464520"/>
              <a:gd name="connsiteY2" fmla="*/ 592265 h 592265"/>
              <a:gd name="connsiteX3" fmla="*/ 0 w 2464520"/>
              <a:gd name="connsiteY3" fmla="*/ 592265 h 592265"/>
              <a:gd name="connsiteX4" fmla="*/ 0 w 2464520"/>
              <a:gd name="connsiteY4" fmla="*/ 0 h 59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520" h="592265">
                <a:moveTo>
                  <a:pt x="0" y="0"/>
                </a:moveTo>
                <a:lnTo>
                  <a:pt x="2464520" y="0"/>
                </a:lnTo>
                <a:lnTo>
                  <a:pt x="2464520" y="592265"/>
                </a:lnTo>
                <a:lnTo>
                  <a:pt x="0" y="592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600" b="0" kern="1200" dirty="0" smtClean="0">
                <a:solidFill>
                  <a:schemeClr val="tx1"/>
                </a:solidFill>
              </a:rPr>
              <a:t>Single platform for clinical, laboratory, inventory and administrative purposes </a:t>
            </a:r>
            <a:endParaRPr lang="en-US" sz="1600" b="0" kern="1200" dirty="0">
              <a:solidFill>
                <a:schemeClr val="tx1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3911600" y="1372861"/>
            <a:ext cx="7150100" cy="378943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838" y="6052295"/>
            <a:ext cx="11097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Why? Our outlook toward the community needed a change. Consistent services and infrastructure were the first stepping stone.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t="12561" b="4843"/>
          <a:stretch/>
        </p:blipFill>
        <p:spPr>
          <a:xfrm>
            <a:off x="4025900" y="1470437"/>
            <a:ext cx="6883400" cy="319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val 87"/>
          <p:cNvSpPr/>
          <p:nvPr/>
        </p:nvSpPr>
        <p:spPr>
          <a:xfrm>
            <a:off x="410702" y="975068"/>
            <a:ext cx="397793" cy="39779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Supply chain management </a:t>
            </a:r>
            <a:endParaRPr lang="en-IN" sz="3600" dirty="0"/>
          </a:p>
        </p:txBody>
      </p:sp>
      <p:sp>
        <p:nvSpPr>
          <p:cNvPr id="3" name="Rectangle 2"/>
          <p:cNvSpPr/>
          <p:nvPr/>
        </p:nvSpPr>
        <p:spPr>
          <a:xfrm>
            <a:off x="304800" y="1684229"/>
            <a:ext cx="3034145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Our </a:t>
            </a:r>
            <a:r>
              <a:rPr lang="en-US" dirty="0"/>
              <a:t>approach </a:t>
            </a:r>
            <a:endParaRPr lang="en-US" dirty="0" smtClean="0"/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/>
              <a:t>Online indenting and supply tracking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/>
              <a:t>Training on use of basic guidelines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/>
              <a:t>Upgradation of warehouse and measure to protect inventory </a:t>
            </a: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Results </a:t>
            </a:r>
            <a:endParaRPr lang="en-US" dirty="0"/>
          </a:p>
          <a:p>
            <a:pPr marL="28575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Implemented : </a:t>
            </a:r>
            <a:r>
              <a:rPr lang="en-US" dirty="0" smtClean="0"/>
              <a:t>standard </a:t>
            </a:r>
            <a:r>
              <a:rPr lang="en-US" dirty="0"/>
              <a:t>drug storage guidelines</a:t>
            </a:r>
          </a:p>
          <a:p>
            <a:pPr marL="28575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Digitization / web based : </a:t>
            </a:r>
            <a:r>
              <a:rPr lang="en-US" dirty="0" smtClean="0"/>
              <a:t>indenting + inventory management + transfer through single platform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477942" y="2407033"/>
            <a:ext cx="3902247" cy="2258314"/>
            <a:chOff x="3454400" y="1363665"/>
            <a:chExt cx="3902247" cy="2258314"/>
          </a:xfrm>
        </p:grpSpPr>
        <p:sp>
          <p:nvSpPr>
            <p:cNvPr id="75" name="Freeform 74"/>
            <p:cNvSpPr/>
            <p:nvPr/>
          </p:nvSpPr>
          <p:spPr>
            <a:xfrm>
              <a:off x="3516192" y="2895328"/>
              <a:ext cx="3776955" cy="592265"/>
            </a:xfrm>
            <a:custGeom>
              <a:avLst/>
              <a:gdLst>
                <a:gd name="connsiteX0" fmla="*/ 0 w 2464520"/>
                <a:gd name="connsiteY0" fmla="*/ 0 h 592265"/>
                <a:gd name="connsiteX1" fmla="*/ 2464520 w 2464520"/>
                <a:gd name="connsiteY1" fmla="*/ 0 h 592265"/>
                <a:gd name="connsiteX2" fmla="*/ 2464520 w 2464520"/>
                <a:gd name="connsiteY2" fmla="*/ 592265 h 592265"/>
                <a:gd name="connsiteX3" fmla="*/ 0 w 2464520"/>
                <a:gd name="connsiteY3" fmla="*/ 592265 h 592265"/>
                <a:gd name="connsiteX4" fmla="*/ 0 w 2464520"/>
                <a:gd name="connsiteY4" fmla="*/ 0 h 59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4520" h="592265">
                  <a:moveTo>
                    <a:pt x="0" y="0"/>
                  </a:moveTo>
                  <a:lnTo>
                    <a:pt x="2464520" y="0"/>
                  </a:lnTo>
                  <a:lnTo>
                    <a:pt x="2464520" y="592265"/>
                  </a:lnTo>
                  <a:lnTo>
                    <a:pt x="0" y="5922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600" b="0" kern="1200" dirty="0" smtClean="0"/>
                <a:t>Basic inputs of contemporary racks </a:t>
              </a:r>
              <a:endParaRPr lang="en-US" sz="1600" b="0" kern="120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54400" y="1363665"/>
              <a:ext cx="3902247" cy="225521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ight Arrow 85"/>
            <p:cNvSpPr/>
            <p:nvPr/>
          </p:nvSpPr>
          <p:spPr>
            <a:xfrm>
              <a:off x="5289549" y="2039846"/>
              <a:ext cx="193113" cy="2329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3454400" y="1366764"/>
              <a:ext cx="3902247" cy="225521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597" y="1538051"/>
              <a:ext cx="1708626" cy="12814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871" y="1535727"/>
              <a:ext cx="979887" cy="130651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925" y="1529570"/>
              <a:ext cx="735814" cy="1308113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9726086" y="1539681"/>
            <a:ext cx="172823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IN" sz="1400" dirty="0" smtClean="0"/>
              <a:t>Good store practices </a:t>
            </a:r>
            <a:endParaRPr lang="en-IN" sz="1400" dirty="0"/>
          </a:p>
        </p:txBody>
      </p:sp>
      <p:sp>
        <p:nvSpPr>
          <p:cNvPr id="36" name="Rectangle 35"/>
          <p:cNvSpPr/>
          <p:nvPr/>
        </p:nvSpPr>
        <p:spPr>
          <a:xfrm>
            <a:off x="7765315" y="1874213"/>
            <a:ext cx="1972229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N" sz="1400" dirty="0" smtClean="0"/>
              <a:t>Pharmacy in UPHC monitored </a:t>
            </a:r>
            <a:endParaRPr lang="en-IN" sz="1400" dirty="0"/>
          </a:p>
        </p:txBody>
      </p:sp>
      <p:sp>
        <p:nvSpPr>
          <p:cNvPr id="37" name="Rectangle 36"/>
          <p:cNvSpPr/>
          <p:nvPr/>
        </p:nvSpPr>
        <p:spPr>
          <a:xfrm>
            <a:off x="9721568" y="2426247"/>
            <a:ext cx="1199367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IN" sz="1400" dirty="0" smtClean="0"/>
              <a:t>Hand holding </a:t>
            </a:r>
            <a:endParaRPr lang="en-IN" sz="1400" dirty="0"/>
          </a:p>
        </p:txBody>
      </p:sp>
      <p:sp>
        <p:nvSpPr>
          <p:cNvPr id="38" name="Rectangle 37"/>
          <p:cNvSpPr/>
          <p:nvPr/>
        </p:nvSpPr>
        <p:spPr>
          <a:xfrm>
            <a:off x="7860924" y="2718970"/>
            <a:ext cx="1860574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IN" sz="1400" dirty="0" smtClean="0"/>
              <a:t>Hardware and training </a:t>
            </a:r>
            <a:endParaRPr lang="en-IN" sz="1400" dirty="0"/>
          </a:p>
        </p:txBody>
      </p:sp>
      <p:sp>
        <p:nvSpPr>
          <p:cNvPr id="39" name="Rectangle 38"/>
          <p:cNvSpPr/>
          <p:nvPr/>
        </p:nvSpPr>
        <p:spPr>
          <a:xfrm>
            <a:off x="7684891" y="1404718"/>
            <a:ext cx="3902247" cy="41944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7775338" y="5127510"/>
            <a:ext cx="3721354" cy="350436"/>
          </a:xfrm>
          <a:custGeom>
            <a:avLst/>
            <a:gdLst>
              <a:gd name="connsiteX0" fmla="*/ 0 w 2464520"/>
              <a:gd name="connsiteY0" fmla="*/ 0 h 592265"/>
              <a:gd name="connsiteX1" fmla="*/ 2464520 w 2464520"/>
              <a:gd name="connsiteY1" fmla="*/ 0 h 592265"/>
              <a:gd name="connsiteX2" fmla="*/ 2464520 w 2464520"/>
              <a:gd name="connsiteY2" fmla="*/ 592265 h 592265"/>
              <a:gd name="connsiteX3" fmla="*/ 0 w 2464520"/>
              <a:gd name="connsiteY3" fmla="*/ 592265 h 592265"/>
              <a:gd name="connsiteX4" fmla="*/ 0 w 2464520"/>
              <a:gd name="connsiteY4" fmla="*/ 0 h 59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520" h="592265">
                <a:moveTo>
                  <a:pt x="0" y="0"/>
                </a:moveTo>
                <a:lnTo>
                  <a:pt x="2464520" y="0"/>
                </a:lnTo>
                <a:lnTo>
                  <a:pt x="2464520" y="592265"/>
                </a:lnTo>
                <a:lnTo>
                  <a:pt x="0" y="592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600" b="0" kern="1200" dirty="0" smtClean="0"/>
              <a:t>Tata Trusts – IT and interiors</a:t>
            </a:r>
            <a:endParaRPr lang="en-US" sz="1600" b="0" kern="1200" dirty="0"/>
          </a:p>
        </p:txBody>
      </p:sp>
      <p:sp>
        <p:nvSpPr>
          <p:cNvPr id="41" name="Freeform 40"/>
          <p:cNvSpPr/>
          <p:nvPr/>
        </p:nvSpPr>
        <p:spPr>
          <a:xfrm>
            <a:off x="7775338" y="4694366"/>
            <a:ext cx="3721354" cy="350436"/>
          </a:xfrm>
          <a:custGeom>
            <a:avLst/>
            <a:gdLst>
              <a:gd name="connsiteX0" fmla="*/ 0 w 2464520"/>
              <a:gd name="connsiteY0" fmla="*/ 0 h 592265"/>
              <a:gd name="connsiteX1" fmla="*/ 2464520 w 2464520"/>
              <a:gd name="connsiteY1" fmla="*/ 0 h 592265"/>
              <a:gd name="connsiteX2" fmla="*/ 2464520 w 2464520"/>
              <a:gd name="connsiteY2" fmla="*/ 592265 h 592265"/>
              <a:gd name="connsiteX3" fmla="*/ 0 w 2464520"/>
              <a:gd name="connsiteY3" fmla="*/ 592265 h 592265"/>
              <a:gd name="connsiteX4" fmla="*/ 0 w 2464520"/>
              <a:gd name="connsiteY4" fmla="*/ 0 h 59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520" h="592265">
                <a:moveTo>
                  <a:pt x="0" y="0"/>
                </a:moveTo>
                <a:lnTo>
                  <a:pt x="2464520" y="0"/>
                </a:lnTo>
                <a:lnTo>
                  <a:pt x="2464520" y="592265"/>
                </a:lnTo>
                <a:lnTo>
                  <a:pt x="0" y="592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600" dirty="0" smtClean="0"/>
              <a:t>NMC – civil work </a:t>
            </a:r>
            <a:endParaRPr lang="en-US" sz="1600" b="0" kern="1200" dirty="0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9689605" y="3525372"/>
            <a:ext cx="0" cy="1177226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689605" y="3002152"/>
            <a:ext cx="1807087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N" sz="1400" dirty="0" smtClean="0"/>
              <a:t>Real time inventory status tracking</a:t>
            </a:r>
            <a:r>
              <a:rPr lang="en-IN" sz="1400" dirty="0" smtClean="0"/>
              <a:t> 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10563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val 87"/>
          <p:cNvSpPr/>
          <p:nvPr/>
        </p:nvSpPr>
        <p:spPr>
          <a:xfrm>
            <a:off x="410702" y="975068"/>
            <a:ext cx="397793" cy="39779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5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Central laboratory </a:t>
            </a:r>
            <a:endParaRPr lang="en-IN" sz="3600" dirty="0"/>
          </a:p>
        </p:txBody>
      </p:sp>
      <p:sp>
        <p:nvSpPr>
          <p:cNvPr id="3" name="Rectangle 2"/>
          <p:cNvSpPr/>
          <p:nvPr/>
        </p:nvSpPr>
        <p:spPr>
          <a:xfrm>
            <a:off x="304800" y="1914423"/>
            <a:ext cx="3034145" cy="352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Our </a:t>
            </a:r>
            <a:r>
              <a:rPr lang="en-US" dirty="0"/>
              <a:t>approach 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N" dirty="0">
                <a:cs typeface="Calibri" panose="020F0502020204030204" pitchFamily="34" charset="0"/>
              </a:rPr>
              <a:t>Hub and Spoke Model </a:t>
            </a:r>
            <a:r>
              <a:rPr lang="en-IN" dirty="0" smtClean="0">
                <a:cs typeface="Calibri" panose="020F0502020204030204" pitchFamily="34" charset="0"/>
              </a:rPr>
              <a:t>for </a:t>
            </a:r>
            <a:r>
              <a:rPr lang="en-IN" b="1" dirty="0" smtClean="0">
                <a:cs typeface="Calibri" panose="020F0502020204030204" pitchFamily="34" charset="0"/>
              </a:rPr>
              <a:t>operations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 smtClean="0">
                <a:cs typeface="Calibri" panose="020F0502020204030204" pitchFamily="34" charset="0"/>
              </a:rPr>
              <a:t>Reagent rental model for </a:t>
            </a:r>
            <a:r>
              <a:rPr lang="en-IN" b="1" dirty="0" smtClean="0">
                <a:cs typeface="Calibri" panose="020F0502020204030204" pitchFamily="34" charset="0"/>
              </a:rPr>
              <a:t>cost containing </a:t>
            </a:r>
          </a:p>
          <a:p>
            <a:pPr marL="285750" indent="-285750">
              <a:buFont typeface="Arial" pitchFamily="34" charset="0"/>
              <a:buChar char="•"/>
            </a:pPr>
            <a:endParaRPr lang="en-IN" dirty="0">
              <a:cs typeface="Calibri" panose="020F0502020204030204" pitchFamily="34" charset="0"/>
            </a:endParaRP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Results </a:t>
            </a:r>
            <a:endParaRPr lang="en-US" dirty="0"/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Availability of high frequency diagnostics in primary set up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TAT of 48 hours targeted – 24 hours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7" name="Freeform 76"/>
          <p:cNvSpPr/>
          <p:nvPr/>
        </p:nvSpPr>
        <p:spPr>
          <a:xfrm>
            <a:off x="6120847" y="5159429"/>
            <a:ext cx="3721354" cy="555571"/>
          </a:xfrm>
          <a:custGeom>
            <a:avLst/>
            <a:gdLst>
              <a:gd name="connsiteX0" fmla="*/ 0 w 2464520"/>
              <a:gd name="connsiteY0" fmla="*/ 0 h 592265"/>
              <a:gd name="connsiteX1" fmla="*/ 2464520 w 2464520"/>
              <a:gd name="connsiteY1" fmla="*/ 0 h 592265"/>
              <a:gd name="connsiteX2" fmla="*/ 2464520 w 2464520"/>
              <a:gd name="connsiteY2" fmla="*/ 592265 h 592265"/>
              <a:gd name="connsiteX3" fmla="*/ 0 w 2464520"/>
              <a:gd name="connsiteY3" fmla="*/ 592265 h 592265"/>
              <a:gd name="connsiteX4" fmla="*/ 0 w 2464520"/>
              <a:gd name="connsiteY4" fmla="*/ 0 h 59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520" h="592265">
                <a:moveTo>
                  <a:pt x="0" y="0"/>
                </a:moveTo>
                <a:lnTo>
                  <a:pt x="2464520" y="0"/>
                </a:lnTo>
                <a:lnTo>
                  <a:pt x="2464520" y="592265"/>
                </a:lnTo>
                <a:lnTo>
                  <a:pt x="0" y="592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600" b="0" kern="1200" dirty="0" smtClean="0"/>
              <a:t>Good models for biochemistry and hematology investigations </a:t>
            </a:r>
            <a:endParaRPr lang="en-US" sz="1600" b="0" kern="1200" dirty="0"/>
          </a:p>
        </p:txBody>
      </p:sp>
      <p:sp>
        <p:nvSpPr>
          <p:cNvPr id="81" name="Rectangle 80"/>
          <p:cNvSpPr/>
          <p:nvPr/>
        </p:nvSpPr>
        <p:spPr>
          <a:xfrm>
            <a:off x="6059055" y="2527301"/>
            <a:ext cx="3902247" cy="3276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2838" y="6052295"/>
            <a:ext cx="11097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Why? Our outlook toward the community needed a change. Consistent services and infrastructure were the first stepping stone.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54" y="2613336"/>
            <a:ext cx="3000247" cy="254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7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val 87"/>
          <p:cNvSpPr/>
          <p:nvPr/>
        </p:nvSpPr>
        <p:spPr>
          <a:xfrm>
            <a:off x="410702" y="975068"/>
            <a:ext cx="397793" cy="39779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Quality Assurance with NHM </a:t>
            </a:r>
            <a:endParaRPr lang="en-IN" sz="3600" dirty="0"/>
          </a:p>
        </p:txBody>
      </p:sp>
      <p:sp>
        <p:nvSpPr>
          <p:cNvPr id="2" name="Rectangle 1"/>
          <p:cNvSpPr/>
          <p:nvPr/>
        </p:nvSpPr>
        <p:spPr>
          <a:xfrm>
            <a:off x="8128000" y="1372861"/>
            <a:ext cx="3098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SOP for all major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5 S training to all staff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Appreciation &amp; recognition of good performing UPHC staff in quarterly review meeting in presence of Additional NMC commissioner.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0702" y="174132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SOP and guidelines of procedures have been prepared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 Infrastructure and process realignment is done according to NQAS, KAYAKALP and NABH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Biomedical waste management contract of each UPHC with “Super hygiene” agency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Quarterly pest control activity in UPHCs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Compulsory immunization of staff to prevent from hospital induced infection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On monthly basis feedback from patients is collected and analysed to improve quality continuously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Demarcated breast feeding corner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Promotion of hand hygiene, sanitation and hospital upkeep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Labelling of racks and proper drug storage centrally as well as each UPHC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Area mapping of  UPHC on google map</a:t>
            </a:r>
          </a:p>
        </p:txBody>
      </p:sp>
      <p:cxnSp>
        <p:nvCxnSpPr>
          <p:cNvPr id="11" name="Straight Arrow Connector 10"/>
          <p:cNvCxnSpPr>
            <a:stCxn id="2" idx="1"/>
            <a:endCxn id="5" idx="3"/>
          </p:cNvCxnSpPr>
          <p:nvPr/>
        </p:nvCxnSpPr>
        <p:spPr>
          <a:xfrm flipH="1">
            <a:off x="6506702" y="2527023"/>
            <a:ext cx="1621298" cy="1337956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128000" y="4650682"/>
            <a:ext cx="3098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Internal </a:t>
            </a:r>
            <a:r>
              <a:rPr lang="en-IN" dirty="0" smtClean="0"/>
              <a:t>assessment: 4 </a:t>
            </a:r>
            <a:r>
              <a:rPr lang="en-IN" dirty="0"/>
              <a:t>UPHCs scored more than 70% and nominated for state level external </a:t>
            </a:r>
            <a:r>
              <a:rPr lang="en-IN" dirty="0" smtClean="0"/>
              <a:t>assessment</a:t>
            </a:r>
            <a:endParaRPr lang="en-IN" dirty="0"/>
          </a:p>
        </p:txBody>
      </p:sp>
      <p:cxnSp>
        <p:nvCxnSpPr>
          <p:cNvPr id="17" name="Straight Arrow Connector 16"/>
          <p:cNvCxnSpPr>
            <a:stCxn id="5" idx="3"/>
            <a:endCxn id="10" idx="1"/>
          </p:cNvCxnSpPr>
          <p:nvPr/>
        </p:nvCxnSpPr>
        <p:spPr>
          <a:xfrm>
            <a:off x="6506702" y="3864979"/>
            <a:ext cx="1621298" cy="1524367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23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Photos </a:t>
            </a:r>
            <a:endParaRPr lang="en-IN" sz="3600" dirty="0"/>
          </a:p>
        </p:txBody>
      </p:sp>
      <p:sp>
        <p:nvSpPr>
          <p:cNvPr id="3" name="Rectangle 2"/>
          <p:cNvSpPr/>
          <p:nvPr/>
        </p:nvSpPr>
        <p:spPr>
          <a:xfrm>
            <a:off x="8102600" y="1711223"/>
            <a:ext cx="3034145" cy="349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Digital Signage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 err="1" smtClean="0">
                <a:cs typeface="Calibri" panose="020F0502020204030204" pitchFamily="34" charset="0"/>
              </a:rPr>
              <a:t>Rs</a:t>
            </a:r>
            <a:r>
              <a:rPr lang="en-IN" dirty="0" smtClean="0">
                <a:cs typeface="Calibri" panose="020F0502020204030204" pitchFamily="34" charset="0"/>
              </a:rPr>
              <a:t>. 30,000 capital cost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dirty="0" err="1" smtClean="0">
                <a:cs typeface="Calibri" panose="020F0502020204030204" pitchFamily="34" charset="0"/>
              </a:rPr>
              <a:t>Rs</a:t>
            </a:r>
            <a:r>
              <a:rPr lang="en-IN" dirty="0" smtClean="0">
                <a:cs typeface="Calibri" panose="020F0502020204030204" pitchFamily="34" charset="0"/>
              </a:rPr>
              <a:t>. 500 annual subscription </a:t>
            </a:r>
          </a:p>
          <a:p>
            <a:pPr marL="285750" indent="-285750">
              <a:buFont typeface="Arial" pitchFamily="34" charset="0"/>
              <a:buChar char="•"/>
            </a:pPr>
            <a:endParaRPr lang="en-IN" dirty="0">
              <a:cs typeface="Calibri" panose="020F0502020204030204" pitchFamily="34" charset="0"/>
            </a:endParaRP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Results </a:t>
            </a:r>
            <a:endParaRPr lang="en-US" dirty="0"/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Targeted IEC possible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Content push from the central location </a:t>
            </a: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dirty="0" smtClean="0"/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Way ahead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Understand its effectiveness through feedback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9" b="7590"/>
          <a:stretch/>
        </p:blipFill>
        <p:spPr>
          <a:xfrm>
            <a:off x="532242" y="1428121"/>
            <a:ext cx="5652658" cy="4525947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1025499" y="1587500"/>
            <a:ext cx="850900" cy="693419"/>
          </a:xfrm>
          <a:prstGeom prst="wedgeEllipseCallout">
            <a:avLst>
              <a:gd name="adj1" fmla="val -47699"/>
              <a:gd name="adj2" fmla="val 5700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dirty="0" smtClean="0">
                <a:solidFill>
                  <a:schemeClr val="tx1"/>
                </a:solidFill>
              </a:rPr>
              <a:t>Could get free on open source </a:t>
            </a:r>
            <a:endParaRPr lang="en-IN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Photos </a:t>
            </a:r>
            <a:endParaRPr lang="en-IN" sz="3600" dirty="0"/>
          </a:p>
        </p:txBody>
      </p:sp>
      <p:sp>
        <p:nvSpPr>
          <p:cNvPr id="3" name="Rectangle 2"/>
          <p:cNvSpPr/>
          <p:nvPr/>
        </p:nvSpPr>
        <p:spPr>
          <a:xfrm>
            <a:off x="8102600" y="1711223"/>
            <a:ext cx="303414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IN" dirty="0" smtClean="0"/>
              <a:t>Protocols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IN" dirty="0" smtClean="0">
                <a:cs typeface="Calibri" panose="020F0502020204030204" pitchFamily="34" charset="0"/>
              </a:rPr>
              <a:t>Amongst several protocol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IN" dirty="0" smtClean="0">
                <a:cs typeface="Calibri" panose="020F0502020204030204" pitchFamily="34" charset="0"/>
              </a:rPr>
              <a:t>Spill management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96" y="1587500"/>
            <a:ext cx="3244904" cy="4326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2"/>
          <a:stretch/>
        </p:blipFill>
        <p:spPr>
          <a:xfrm rot="5400000">
            <a:off x="3863305" y="1944188"/>
            <a:ext cx="4326539" cy="361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r="20850"/>
          <a:stretch/>
        </p:blipFill>
        <p:spPr>
          <a:xfrm>
            <a:off x="1979815" y="3411478"/>
            <a:ext cx="1313842" cy="1584165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Photos </a:t>
            </a:r>
            <a:endParaRPr lang="en-IN" sz="3600" dirty="0"/>
          </a:p>
        </p:txBody>
      </p:sp>
      <p:sp>
        <p:nvSpPr>
          <p:cNvPr id="3" name="Rectangle 2"/>
          <p:cNvSpPr/>
          <p:nvPr/>
        </p:nvSpPr>
        <p:spPr>
          <a:xfrm>
            <a:off x="7124700" y="2837032"/>
            <a:ext cx="303414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IN" dirty="0" smtClean="0"/>
              <a:t>Simple activation of routine guidelines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IN" dirty="0" smtClean="0">
                <a:cs typeface="Calibri" panose="020F0502020204030204" pitchFamily="34" charset="0"/>
              </a:rPr>
              <a:t>BMW streamlining from UPHC level to contractor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IN" dirty="0" smtClean="0">
                <a:cs typeface="Calibri" panose="020F0502020204030204" pitchFamily="34" charset="0"/>
              </a:rPr>
              <a:t>Hand wash stations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247199"/>
            <a:ext cx="1278941" cy="1331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5" t="13131"/>
          <a:stretch/>
        </p:blipFill>
        <p:spPr>
          <a:xfrm>
            <a:off x="355599" y="2713134"/>
            <a:ext cx="1278942" cy="1190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t="6089" b="13651"/>
          <a:stretch/>
        </p:blipFill>
        <p:spPr>
          <a:xfrm rot="5400000">
            <a:off x="515948" y="3877051"/>
            <a:ext cx="958242" cy="12789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15" y="1260752"/>
            <a:ext cx="2084185" cy="1172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30" y="2526708"/>
            <a:ext cx="1423869" cy="10679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8" y="5115988"/>
            <a:ext cx="1278942" cy="119124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55598" y="5065188"/>
            <a:ext cx="3822702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91831" y="1247199"/>
            <a:ext cx="0" cy="506003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9495" r="37879" b="17575"/>
          <a:stretch/>
        </p:blipFill>
        <p:spPr>
          <a:xfrm>
            <a:off x="1979816" y="5177517"/>
            <a:ext cx="1182716" cy="11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7979864" y="3722459"/>
            <a:ext cx="408318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sz="1400" dirty="0" smtClean="0">
                <a:solidFill>
                  <a:srgbClr val="000000"/>
                </a:solidFill>
              </a:rPr>
              <a:t>Average footfall increased by 75% &amp; availability of doctor in OPD hours increased by 85% in all 8 UPHCs (compare with June 18 &amp; Sep 18 figures).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 smtClean="0">
                <a:solidFill>
                  <a:srgbClr val="000000"/>
                </a:solidFill>
              </a:rPr>
              <a:t>Shantinagar  &amp; Futala UPHC per day average footfall is above 60 for Sep 2018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>
                <a:solidFill>
                  <a:srgbClr val="000000"/>
                </a:solidFill>
              </a:rPr>
              <a:t>Indora &amp; Futala per day average footfall is above 50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>
                <a:solidFill>
                  <a:srgbClr val="000000"/>
                </a:solidFill>
              </a:rPr>
              <a:t>Except Kapilnagar &amp; </a:t>
            </a:r>
            <a:r>
              <a:rPr lang="en-IN" sz="1400" dirty="0" smtClean="0">
                <a:solidFill>
                  <a:srgbClr val="000000"/>
                </a:solidFill>
              </a:rPr>
              <a:t>Diptisignal, all other </a:t>
            </a:r>
            <a:r>
              <a:rPr lang="en-IN" sz="1400" dirty="0">
                <a:solidFill>
                  <a:srgbClr val="000000"/>
                </a:solidFill>
              </a:rPr>
              <a:t>UPHCs average footfall is above </a:t>
            </a:r>
            <a:r>
              <a:rPr lang="en-IN" sz="1400" dirty="0" smtClean="0">
                <a:solidFill>
                  <a:srgbClr val="000000"/>
                </a:solidFill>
              </a:rPr>
              <a:t>40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 smtClean="0">
                <a:solidFill>
                  <a:srgbClr val="000000"/>
                </a:solidFill>
              </a:rPr>
              <a:t>Average footfall per day per UPHC has increased from 26 to 46, if we compare last four month trend</a:t>
            </a:r>
            <a:endParaRPr lang="en-IN" sz="1400" dirty="0">
              <a:solidFill>
                <a:srgbClr val="0000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309154" y="1174748"/>
          <a:ext cx="7515497" cy="5095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7979864" y="840581"/>
          <a:ext cx="4083182" cy="2712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516179" y="370855"/>
            <a:ext cx="11225015" cy="668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IN" dirty="0" smtClean="0"/>
              <a:t>Trend of  average footfall per day per UPHC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9819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16" y="464849"/>
            <a:ext cx="11225015" cy="668336"/>
          </a:xfrm>
        </p:spPr>
        <p:txBody>
          <a:bodyPr/>
          <a:lstStyle/>
          <a:p>
            <a:r>
              <a:rPr lang="en-IN" dirty="0" smtClean="0"/>
              <a:t>PROJECT SUSTAINABILITY, EXIT POLICY AND REPLICATION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015" y="1531970"/>
            <a:ext cx="11225015" cy="4678329"/>
          </a:xfrm>
        </p:spPr>
        <p:txBody>
          <a:bodyPr>
            <a:noAutofit/>
          </a:bodyPr>
          <a:lstStyle/>
          <a:p>
            <a:r>
              <a:rPr lang="en-IN" b="1" dirty="0" smtClean="0">
                <a:latin typeface="+mn-lt"/>
              </a:rPr>
              <a:t>Project Implementation shifting to </a:t>
            </a:r>
            <a:r>
              <a:rPr lang="en-IN" dirty="0" smtClean="0">
                <a:latin typeface="+mn-lt"/>
              </a:rPr>
              <a:t>PMU </a:t>
            </a:r>
            <a:r>
              <a:rPr lang="en-IN" dirty="0">
                <a:latin typeface="+mn-lt"/>
              </a:rPr>
              <a:t>(Project Management Unit</a:t>
            </a:r>
            <a:r>
              <a:rPr lang="en-IN" dirty="0" smtClean="0">
                <a:latin typeface="+mn-lt"/>
              </a:rPr>
              <a:t>) of Nagpur Corporation,  activities </a:t>
            </a:r>
            <a:r>
              <a:rPr lang="en-IN" dirty="0">
                <a:latin typeface="+mn-lt"/>
              </a:rPr>
              <a:t>will be sustained by the NMC &amp; NUHM city program management team. </a:t>
            </a:r>
          </a:p>
          <a:p>
            <a:r>
              <a:rPr lang="en-IN" dirty="0" smtClean="0">
                <a:latin typeface="+mn-lt"/>
              </a:rPr>
              <a:t>How we will ensure quality practices in long run ?     Regular prescription audits, patient satisfaction index</a:t>
            </a:r>
          </a:p>
          <a:p>
            <a:r>
              <a:rPr lang="en-IN" dirty="0" smtClean="0">
                <a:latin typeface="+mn-lt"/>
              </a:rPr>
              <a:t>These </a:t>
            </a:r>
            <a:r>
              <a:rPr lang="en-IN" dirty="0">
                <a:latin typeface="+mn-lt"/>
              </a:rPr>
              <a:t>interventions in Model UPHC Project will bring about a positive behavioural change in care providers. Service during engagement will be uninterrupted, available, credible &amp; desirable. </a:t>
            </a:r>
            <a:endParaRPr lang="en-IN" dirty="0" smtClean="0">
              <a:latin typeface="+mn-lt"/>
            </a:endParaRPr>
          </a:p>
          <a:p>
            <a:r>
              <a:rPr lang="en-IN" dirty="0" smtClean="0">
                <a:latin typeface="+mn-lt"/>
              </a:rPr>
              <a:t>Involvement of community leaders including Corporation elected body. This is </a:t>
            </a:r>
            <a:r>
              <a:rPr lang="en-IN" dirty="0">
                <a:latin typeface="+mn-lt"/>
              </a:rPr>
              <a:t>expected to </a:t>
            </a:r>
            <a:r>
              <a:rPr lang="en-IN" dirty="0" smtClean="0">
                <a:latin typeface="+mn-lt"/>
              </a:rPr>
              <a:t>give a </a:t>
            </a:r>
            <a:r>
              <a:rPr lang="en-IN" dirty="0">
                <a:latin typeface="+mn-lt"/>
              </a:rPr>
              <a:t>positive change in attitude &amp; behaviour of care providers, along with focus of the government/ administration towards patient centric services. </a:t>
            </a:r>
            <a:endParaRPr lang="en-IN" dirty="0" smtClean="0">
              <a:latin typeface="+mn-lt"/>
            </a:endParaRPr>
          </a:p>
          <a:p>
            <a:r>
              <a:rPr lang="en-IN" dirty="0" smtClean="0">
                <a:latin typeface="+mn-lt"/>
              </a:rPr>
              <a:t>Over </a:t>
            </a:r>
            <a:r>
              <a:rPr lang="en-IN" dirty="0">
                <a:latin typeface="+mn-lt"/>
              </a:rPr>
              <a:t>the period of </a:t>
            </a:r>
            <a:r>
              <a:rPr lang="en-IN" dirty="0" smtClean="0">
                <a:latin typeface="+mn-lt"/>
              </a:rPr>
              <a:t>time, confidence will be build  among the citizens</a:t>
            </a:r>
            <a:r>
              <a:rPr lang="en-IN" dirty="0">
                <a:latin typeface="+mn-lt"/>
              </a:rPr>
              <a:t>, </a:t>
            </a:r>
            <a:r>
              <a:rPr lang="en-IN" dirty="0" smtClean="0">
                <a:latin typeface="+mn-lt"/>
              </a:rPr>
              <a:t>with </a:t>
            </a:r>
            <a:r>
              <a:rPr lang="en-IN" dirty="0">
                <a:latin typeface="+mn-lt"/>
              </a:rPr>
              <a:t>appropriate &amp; timely referrals, citizens will get improved access to high level of care, if required.  </a:t>
            </a:r>
            <a:endParaRPr lang="en-IN" dirty="0" smtClean="0">
              <a:latin typeface="+mn-lt"/>
            </a:endParaRPr>
          </a:p>
          <a:p>
            <a:r>
              <a:rPr lang="en-IN" dirty="0" smtClean="0">
                <a:latin typeface="+mn-lt"/>
              </a:rPr>
              <a:t>As </a:t>
            </a:r>
            <a:r>
              <a:rPr lang="en-IN" dirty="0">
                <a:latin typeface="+mn-lt"/>
              </a:rPr>
              <a:t>a result </a:t>
            </a:r>
            <a:r>
              <a:rPr lang="en-IN" dirty="0" smtClean="0">
                <a:latin typeface="+mn-lt"/>
              </a:rPr>
              <a:t>of above actions, not </a:t>
            </a:r>
            <a:r>
              <a:rPr lang="en-IN" dirty="0">
                <a:latin typeface="+mn-lt"/>
              </a:rPr>
              <a:t>only citizen, but also the care providers of Nagpur city will demand continuation of same high standards of primary health care services. </a:t>
            </a:r>
            <a:endParaRPr lang="en-IN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44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/>
          <p:nvPr/>
        </p:nvSpPr>
        <p:spPr>
          <a:xfrm>
            <a:off x="3460891" y="4786241"/>
            <a:ext cx="3623401" cy="554967"/>
          </a:xfrm>
          <a:custGeom>
            <a:avLst/>
            <a:gdLst>
              <a:gd name="connsiteX0" fmla="*/ 0 w 2941877"/>
              <a:gd name="connsiteY0" fmla="*/ 134073 h 804419"/>
              <a:gd name="connsiteX1" fmla="*/ 134073 w 2941877"/>
              <a:gd name="connsiteY1" fmla="*/ 0 h 804419"/>
              <a:gd name="connsiteX2" fmla="*/ 2807804 w 2941877"/>
              <a:gd name="connsiteY2" fmla="*/ 0 h 804419"/>
              <a:gd name="connsiteX3" fmla="*/ 2941877 w 2941877"/>
              <a:gd name="connsiteY3" fmla="*/ 134073 h 804419"/>
              <a:gd name="connsiteX4" fmla="*/ 2941877 w 2941877"/>
              <a:gd name="connsiteY4" fmla="*/ 670346 h 804419"/>
              <a:gd name="connsiteX5" fmla="*/ 2807804 w 2941877"/>
              <a:gd name="connsiteY5" fmla="*/ 804419 h 804419"/>
              <a:gd name="connsiteX6" fmla="*/ 134073 w 2941877"/>
              <a:gd name="connsiteY6" fmla="*/ 804419 h 804419"/>
              <a:gd name="connsiteX7" fmla="*/ 0 w 2941877"/>
              <a:gd name="connsiteY7" fmla="*/ 670346 h 804419"/>
              <a:gd name="connsiteX8" fmla="*/ 0 w 2941877"/>
              <a:gd name="connsiteY8" fmla="*/ 134073 h 80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7" h="804419">
                <a:moveTo>
                  <a:pt x="0" y="134073"/>
                </a:moveTo>
                <a:cubicBezTo>
                  <a:pt x="0" y="60027"/>
                  <a:pt x="60027" y="0"/>
                  <a:pt x="134073" y="0"/>
                </a:cubicBezTo>
                <a:lnTo>
                  <a:pt x="2807804" y="0"/>
                </a:lnTo>
                <a:cubicBezTo>
                  <a:pt x="2881850" y="0"/>
                  <a:pt x="2941877" y="60027"/>
                  <a:pt x="2941877" y="134073"/>
                </a:cubicBezTo>
                <a:lnTo>
                  <a:pt x="2941877" y="670346"/>
                </a:lnTo>
                <a:cubicBezTo>
                  <a:pt x="2941877" y="744392"/>
                  <a:pt x="2881850" y="804419"/>
                  <a:pt x="2807804" y="804419"/>
                </a:cubicBezTo>
                <a:lnTo>
                  <a:pt x="134073" y="804419"/>
                </a:lnTo>
                <a:cubicBezTo>
                  <a:pt x="60027" y="804419"/>
                  <a:pt x="0" y="744392"/>
                  <a:pt x="0" y="670346"/>
                </a:cubicBezTo>
                <a:lnTo>
                  <a:pt x="0" y="134073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608" tIns="92608" rIns="92608" bIns="92608" numCol="1" spcCol="1270" anchor="ctr" anchorCtr="0">
            <a:no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 dirty="0"/>
          </a:p>
        </p:txBody>
      </p:sp>
      <p:sp>
        <p:nvSpPr>
          <p:cNvPr id="41" name="Freeform 40"/>
          <p:cNvSpPr/>
          <p:nvPr/>
        </p:nvSpPr>
        <p:spPr>
          <a:xfrm>
            <a:off x="2400302" y="3083769"/>
            <a:ext cx="7498442" cy="554967"/>
          </a:xfrm>
          <a:custGeom>
            <a:avLst/>
            <a:gdLst>
              <a:gd name="connsiteX0" fmla="*/ 0 w 2941877"/>
              <a:gd name="connsiteY0" fmla="*/ 134073 h 804419"/>
              <a:gd name="connsiteX1" fmla="*/ 134073 w 2941877"/>
              <a:gd name="connsiteY1" fmla="*/ 0 h 804419"/>
              <a:gd name="connsiteX2" fmla="*/ 2807804 w 2941877"/>
              <a:gd name="connsiteY2" fmla="*/ 0 h 804419"/>
              <a:gd name="connsiteX3" fmla="*/ 2941877 w 2941877"/>
              <a:gd name="connsiteY3" fmla="*/ 134073 h 804419"/>
              <a:gd name="connsiteX4" fmla="*/ 2941877 w 2941877"/>
              <a:gd name="connsiteY4" fmla="*/ 670346 h 804419"/>
              <a:gd name="connsiteX5" fmla="*/ 2807804 w 2941877"/>
              <a:gd name="connsiteY5" fmla="*/ 804419 h 804419"/>
              <a:gd name="connsiteX6" fmla="*/ 134073 w 2941877"/>
              <a:gd name="connsiteY6" fmla="*/ 804419 h 804419"/>
              <a:gd name="connsiteX7" fmla="*/ 0 w 2941877"/>
              <a:gd name="connsiteY7" fmla="*/ 670346 h 804419"/>
              <a:gd name="connsiteX8" fmla="*/ 0 w 2941877"/>
              <a:gd name="connsiteY8" fmla="*/ 134073 h 80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7" h="804419">
                <a:moveTo>
                  <a:pt x="0" y="134073"/>
                </a:moveTo>
                <a:cubicBezTo>
                  <a:pt x="0" y="60027"/>
                  <a:pt x="60027" y="0"/>
                  <a:pt x="134073" y="0"/>
                </a:cubicBezTo>
                <a:lnTo>
                  <a:pt x="2807804" y="0"/>
                </a:lnTo>
                <a:cubicBezTo>
                  <a:pt x="2881850" y="0"/>
                  <a:pt x="2941877" y="60027"/>
                  <a:pt x="2941877" y="134073"/>
                </a:cubicBezTo>
                <a:lnTo>
                  <a:pt x="2941877" y="670346"/>
                </a:lnTo>
                <a:cubicBezTo>
                  <a:pt x="2941877" y="744392"/>
                  <a:pt x="2881850" y="804419"/>
                  <a:pt x="2807804" y="804419"/>
                </a:cubicBezTo>
                <a:lnTo>
                  <a:pt x="134073" y="804419"/>
                </a:lnTo>
                <a:cubicBezTo>
                  <a:pt x="60027" y="804419"/>
                  <a:pt x="0" y="744392"/>
                  <a:pt x="0" y="670346"/>
                </a:cubicBezTo>
                <a:lnTo>
                  <a:pt x="0" y="134073"/>
                </a:lnTo>
                <a:close/>
              </a:path>
            </a:pathLst>
          </a:custGeom>
          <a:solidFill>
            <a:schemeClr val="bg2">
              <a:lumMod val="90000"/>
              <a:alpha val="90000"/>
            </a:schemeClr>
          </a:solidFill>
          <a:ln>
            <a:noFill/>
          </a:ln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608" tIns="92608" rIns="92608" bIns="92608" numCol="1" spcCol="1270" anchor="ctr" anchorCtr="0">
            <a:no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</a:rPr>
              <a:t>2 UCHC </a:t>
            </a:r>
            <a:endParaRPr lang="en-US" sz="1400" kern="1200" dirty="0"/>
          </a:p>
        </p:txBody>
      </p:sp>
      <p:sp>
        <p:nvSpPr>
          <p:cNvPr id="39" name="Freeform 38"/>
          <p:cNvSpPr/>
          <p:nvPr/>
        </p:nvSpPr>
        <p:spPr>
          <a:xfrm>
            <a:off x="3061856" y="4100483"/>
            <a:ext cx="6836887" cy="554967"/>
          </a:xfrm>
          <a:custGeom>
            <a:avLst/>
            <a:gdLst>
              <a:gd name="connsiteX0" fmla="*/ 0 w 2941877"/>
              <a:gd name="connsiteY0" fmla="*/ 134073 h 804419"/>
              <a:gd name="connsiteX1" fmla="*/ 134073 w 2941877"/>
              <a:gd name="connsiteY1" fmla="*/ 0 h 804419"/>
              <a:gd name="connsiteX2" fmla="*/ 2807804 w 2941877"/>
              <a:gd name="connsiteY2" fmla="*/ 0 h 804419"/>
              <a:gd name="connsiteX3" fmla="*/ 2941877 w 2941877"/>
              <a:gd name="connsiteY3" fmla="*/ 134073 h 804419"/>
              <a:gd name="connsiteX4" fmla="*/ 2941877 w 2941877"/>
              <a:gd name="connsiteY4" fmla="*/ 670346 h 804419"/>
              <a:gd name="connsiteX5" fmla="*/ 2807804 w 2941877"/>
              <a:gd name="connsiteY5" fmla="*/ 804419 h 804419"/>
              <a:gd name="connsiteX6" fmla="*/ 134073 w 2941877"/>
              <a:gd name="connsiteY6" fmla="*/ 804419 h 804419"/>
              <a:gd name="connsiteX7" fmla="*/ 0 w 2941877"/>
              <a:gd name="connsiteY7" fmla="*/ 670346 h 804419"/>
              <a:gd name="connsiteX8" fmla="*/ 0 w 2941877"/>
              <a:gd name="connsiteY8" fmla="*/ 134073 h 80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7" h="804419">
                <a:moveTo>
                  <a:pt x="0" y="134073"/>
                </a:moveTo>
                <a:cubicBezTo>
                  <a:pt x="0" y="60027"/>
                  <a:pt x="60027" y="0"/>
                  <a:pt x="134073" y="0"/>
                </a:cubicBezTo>
                <a:lnTo>
                  <a:pt x="2807804" y="0"/>
                </a:lnTo>
                <a:cubicBezTo>
                  <a:pt x="2881850" y="0"/>
                  <a:pt x="2941877" y="60027"/>
                  <a:pt x="2941877" y="134073"/>
                </a:cubicBezTo>
                <a:lnTo>
                  <a:pt x="2941877" y="670346"/>
                </a:lnTo>
                <a:cubicBezTo>
                  <a:pt x="2941877" y="744392"/>
                  <a:pt x="2881850" y="804419"/>
                  <a:pt x="2807804" y="804419"/>
                </a:cubicBezTo>
                <a:lnTo>
                  <a:pt x="134073" y="804419"/>
                </a:lnTo>
                <a:cubicBezTo>
                  <a:pt x="60027" y="804419"/>
                  <a:pt x="0" y="744392"/>
                  <a:pt x="0" y="670346"/>
                </a:cubicBezTo>
                <a:lnTo>
                  <a:pt x="0" y="134073"/>
                </a:lnTo>
                <a:close/>
              </a:path>
            </a:pathLst>
          </a:custGeom>
          <a:solidFill>
            <a:schemeClr val="bg2">
              <a:lumMod val="90000"/>
              <a:alpha val="90000"/>
            </a:schemeClr>
          </a:solidFill>
          <a:ln>
            <a:noFill/>
          </a:ln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608" tIns="92608" rIns="92608" bIns="92608" numCol="1" spcCol="1270" anchor="ctr" anchorCtr="0">
            <a:no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</a:rPr>
              <a:t>50 Urban Primary Health Center </a:t>
            </a:r>
            <a:endParaRPr lang="en-US" sz="1400" kern="12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3789334"/>
            <a:ext cx="121920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3189576" y="4837041"/>
            <a:ext cx="2525754" cy="443345"/>
          </a:xfrm>
          <a:custGeom>
            <a:avLst/>
            <a:gdLst>
              <a:gd name="connsiteX0" fmla="*/ 0 w 2941877"/>
              <a:gd name="connsiteY0" fmla="*/ 134073 h 804419"/>
              <a:gd name="connsiteX1" fmla="*/ 134073 w 2941877"/>
              <a:gd name="connsiteY1" fmla="*/ 0 h 804419"/>
              <a:gd name="connsiteX2" fmla="*/ 2807804 w 2941877"/>
              <a:gd name="connsiteY2" fmla="*/ 0 h 804419"/>
              <a:gd name="connsiteX3" fmla="*/ 2941877 w 2941877"/>
              <a:gd name="connsiteY3" fmla="*/ 134073 h 804419"/>
              <a:gd name="connsiteX4" fmla="*/ 2941877 w 2941877"/>
              <a:gd name="connsiteY4" fmla="*/ 670346 h 804419"/>
              <a:gd name="connsiteX5" fmla="*/ 2807804 w 2941877"/>
              <a:gd name="connsiteY5" fmla="*/ 804419 h 804419"/>
              <a:gd name="connsiteX6" fmla="*/ 134073 w 2941877"/>
              <a:gd name="connsiteY6" fmla="*/ 804419 h 804419"/>
              <a:gd name="connsiteX7" fmla="*/ 0 w 2941877"/>
              <a:gd name="connsiteY7" fmla="*/ 670346 h 804419"/>
              <a:gd name="connsiteX8" fmla="*/ 0 w 2941877"/>
              <a:gd name="connsiteY8" fmla="*/ 134073 h 80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7" h="804419">
                <a:moveTo>
                  <a:pt x="0" y="134073"/>
                </a:moveTo>
                <a:cubicBezTo>
                  <a:pt x="0" y="60027"/>
                  <a:pt x="60027" y="0"/>
                  <a:pt x="134073" y="0"/>
                </a:cubicBezTo>
                <a:lnTo>
                  <a:pt x="2807804" y="0"/>
                </a:lnTo>
                <a:cubicBezTo>
                  <a:pt x="2881850" y="0"/>
                  <a:pt x="2941877" y="60027"/>
                  <a:pt x="2941877" y="134073"/>
                </a:cubicBezTo>
                <a:lnTo>
                  <a:pt x="2941877" y="670346"/>
                </a:lnTo>
                <a:cubicBezTo>
                  <a:pt x="2941877" y="744392"/>
                  <a:pt x="2881850" y="804419"/>
                  <a:pt x="2807804" y="804419"/>
                </a:cubicBezTo>
                <a:lnTo>
                  <a:pt x="134073" y="804419"/>
                </a:lnTo>
                <a:cubicBezTo>
                  <a:pt x="60027" y="804419"/>
                  <a:pt x="0" y="744392"/>
                  <a:pt x="0" y="670346"/>
                </a:cubicBezTo>
                <a:lnTo>
                  <a:pt x="0" y="134073"/>
                </a:lnTo>
                <a:close/>
              </a:path>
            </a:pathLst>
          </a:cu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608" tIns="92608" rIns="92608" bIns="92608" numCol="1" spcCol="1270" anchor="ctr" anchorCtr="0">
            <a:no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</a:rPr>
              <a:t>Allopathy dispensary </a:t>
            </a:r>
            <a:endParaRPr lang="en-US" sz="1400" kern="1200" dirty="0"/>
          </a:p>
        </p:txBody>
      </p:sp>
      <p:sp>
        <p:nvSpPr>
          <p:cNvPr id="16" name="Freeform 15"/>
          <p:cNvSpPr/>
          <p:nvPr/>
        </p:nvSpPr>
        <p:spPr>
          <a:xfrm>
            <a:off x="2293256" y="2489755"/>
            <a:ext cx="4736194" cy="443345"/>
          </a:xfrm>
          <a:custGeom>
            <a:avLst/>
            <a:gdLst>
              <a:gd name="connsiteX0" fmla="*/ 0 w 2941877"/>
              <a:gd name="connsiteY0" fmla="*/ 134073 h 804419"/>
              <a:gd name="connsiteX1" fmla="*/ 134073 w 2941877"/>
              <a:gd name="connsiteY1" fmla="*/ 0 h 804419"/>
              <a:gd name="connsiteX2" fmla="*/ 2807804 w 2941877"/>
              <a:gd name="connsiteY2" fmla="*/ 0 h 804419"/>
              <a:gd name="connsiteX3" fmla="*/ 2941877 w 2941877"/>
              <a:gd name="connsiteY3" fmla="*/ 134073 h 804419"/>
              <a:gd name="connsiteX4" fmla="*/ 2941877 w 2941877"/>
              <a:gd name="connsiteY4" fmla="*/ 670346 h 804419"/>
              <a:gd name="connsiteX5" fmla="*/ 2807804 w 2941877"/>
              <a:gd name="connsiteY5" fmla="*/ 804419 h 804419"/>
              <a:gd name="connsiteX6" fmla="*/ 134073 w 2941877"/>
              <a:gd name="connsiteY6" fmla="*/ 804419 h 804419"/>
              <a:gd name="connsiteX7" fmla="*/ 0 w 2941877"/>
              <a:gd name="connsiteY7" fmla="*/ 670346 h 804419"/>
              <a:gd name="connsiteX8" fmla="*/ 0 w 2941877"/>
              <a:gd name="connsiteY8" fmla="*/ 134073 h 80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7" h="804419">
                <a:moveTo>
                  <a:pt x="0" y="134073"/>
                </a:moveTo>
                <a:cubicBezTo>
                  <a:pt x="0" y="60027"/>
                  <a:pt x="60027" y="0"/>
                  <a:pt x="134073" y="0"/>
                </a:cubicBezTo>
                <a:lnTo>
                  <a:pt x="2807804" y="0"/>
                </a:lnTo>
                <a:cubicBezTo>
                  <a:pt x="2881850" y="0"/>
                  <a:pt x="2941877" y="60027"/>
                  <a:pt x="2941877" y="134073"/>
                </a:cubicBezTo>
                <a:lnTo>
                  <a:pt x="2941877" y="670346"/>
                </a:lnTo>
                <a:cubicBezTo>
                  <a:pt x="2941877" y="744392"/>
                  <a:pt x="2881850" y="804419"/>
                  <a:pt x="2807804" y="804419"/>
                </a:cubicBezTo>
                <a:lnTo>
                  <a:pt x="134073" y="804419"/>
                </a:lnTo>
                <a:cubicBezTo>
                  <a:pt x="60027" y="804419"/>
                  <a:pt x="0" y="744392"/>
                  <a:pt x="0" y="670346"/>
                </a:cubicBezTo>
                <a:lnTo>
                  <a:pt x="0" y="134073"/>
                </a:lnTo>
                <a:close/>
              </a:path>
            </a:pathLst>
          </a:cu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608" tIns="92608" rIns="92608" bIns="92608" numCol="1" spcCol="1270" anchor="ctr" anchorCtr="0">
            <a:no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Tertiary care hospital </a:t>
            </a:r>
            <a:endParaRPr lang="en-US" sz="14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2671209" y="3144215"/>
            <a:ext cx="2777092" cy="443345"/>
          </a:xfrm>
          <a:custGeom>
            <a:avLst/>
            <a:gdLst>
              <a:gd name="connsiteX0" fmla="*/ 0 w 2941877"/>
              <a:gd name="connsiteY0" fmla="*/ 134073 h 804419"/>
              <a:gd name="connsiteX1" fmla="*/ 134073 w 2941877"/>
              <a:gd name="connsiteY1" fmla="*/ 0 h 804419"/>
              <a:gd name="connsiteX2" fmla="*/ 2807804 w 2941877"/>
              <a:gd name="connsiteY2" fmla="*/ 0 h 804419"/>
              <a:gd name="connsiteX3" fmla="*/ 2941877 w 2941877"/>
              <a:gd name="connsiteY3" fmla="*/ 134073 h 804419"/>
              <a:gd name="connsiteX4" fmla="*/ 2941877 w 2941877"/>
              <a:gd name="connsiteY4" fmla="*/ 670346 h 804419"/>
              <a:gd name="connsiteX5" fmla="*/ 2807804 w 2941877"/>
              <a:gd name="connsiteY5" fmla="*/ 804419 h 804419"/>
              <a:gd name="connsiteX6" fmla="*/ 134073 w 2941877"/>
              <a:gd name="connsiteY6" fmla="*/ 804419 h 804419"/>
              <a:gd name="connsiteX7" fmla="*/ 0 w 2941877"/>
              <a:gd name="connsiteY7" fmla="*/ 670346 h 804419"/>
              <a:gd name="connsiteX8" fmla="*/ 0 w 2941877"/>
              <a:gd name="connsiteY8" fmla="*/ 134073 h 80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7" h="804419">
                <a:moveTo>
                  <a:pt x="0" y="134073"/>
                </a:moveTo>
                <a:cubicBezTo>
                  <a:pt x="0" y="60027"/>
                  <a:pt x="60027" y="0"/>
                  <a:pt x="134073" y="0"/>
                </a:cubicBezTo>
                <a:lnTo>
                  <a:pt x="2807804" y="0"/>
                </a:lnTo>
                <a:cubicBezTo>
                  <a:pt x="2881850" y="0"/>
                  <a:pt x="2941877" y="60027"/>
                  <a:pt x="2941877" y="134073"/>
                </a:cubicBezTo>
                <a:lnTo>
                  <a:pt x="2941877" y="670346"/>
                </a:lnTo>
                <a:cubicBezTo>
                  <a:pt x="2941877" y="744392"/>
                  <a:pt x="2881850" y="804419"/>
                  <a:pt x="2807804" y="804419"/>
                </a:cubicBezTo>
                <a:lnTo>
                  <a:pt x="134073" y="804419"/>
                </a:lnTo>
                <a:cubicBezTo>
                  <a:pt x="60027" y="804419"/>
                  <a:pt x="0" y="744392"/>
                  <a:pt x="0" y="670346"/>
                </a:cubicBezTo>
                <a:lnTo>
                  <a:pt x="0" y="134073"/>
                </a:lnTo>
                <a:close/>
              </a:path>
            </a:pathLst>
          </a:cu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608" tIns="92608" rIns="92608" bIns="92608" numCol="1" spcCol="1270" anchor="ctr" anchorCtr="0">
            <a:no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Indoor hospital </a:t>
            </a:r>
            <a:endParaRPr lang="en-US" sz="14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3189576" y="4157026"/>
            <a:ext cx="3839874" cy="443345"/>
          </a:xfrm>
          <a:custGeom>
            <a:avLst/>
            <a:gdLst>
              <a:gd name="connsiteX0" fmla="*/ 0 w 2941877"/>
              <a:gd name="connsiteY0" fmla="*/ 134073 h 804419"/>
              <a:gd name="connsiteX1" fmla="*/ 134073 w 2941877"/>
              <a:gd name="connsiteY1" fmla="*/ 0 h 804419"/>
              <a:gd name="connsiteX2" fmla="*/ 2807804 w 2941877"/>
              <a:gd name="connsiteY2" fmla="*/ 0 h 804419"/>
              <a:gd name="connsiteX3" fmla="*/ 2941877 w 2941877"/>
              <a:gd name="connsiteY3" fmla="*/ 134073 h 804419"/>
              <a:gd name="connsiteX4" fmla="*/ 2941877 w 2941877"/>
              <a:gd name="connsiteY4" fmla="*/ 670346 h 804419"/>
              <a:gd name="connsiteX5" fmla="*/ 2807804 w 2941877"/>
              <a:gd name="connsiteY5" fmla="*/ 804419 h 804419"/>
              <a:gd name="connsiteX6" fmla="*/ 134073 w 2941877"/>
              <a:gd name="connsiteY6" fmla="*/ 804419 h 804419"/>
              <a:gd name="connsiteX7" fmla="*/ 0 w 2941877"/>
              <a:gd name="connsiteY7" fmla="*/ 670346 h 804419"/>
              <a:gd name="connsiteX8" fmla="*/ 0 w 2941877"/>
              <a:gd name="connsiteY8" fmla="*/ 134073 h 80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7" h="804419">
                <a:moveTo>
                  <a:pt x="0" y="134073"/>
                </a:moveTo>
                <a:cubicBezTo>
                  <a:pt x="0" y="60027"/>
                  <a:pt x="60027" y="0"/>
                  <a:pt x="134073" y="0"/>
                </a:cubicBezTo>
                <a:lnTo>
                  <a:pt x="2807804" y="0"/>
                </a:lnTo>
                <a:cubicBezTo>
                  <a:pt x="2881850" y="0"/>
                  <a:pt x="2941877" y="60027"/>
                  <a:pt x="2941877" y="134073"/>
                </a:cubicBezTo>
                <a:lnTo>
                  <a:pt x="2941877" y="670346"/>
                </a:lnTo>
                <a:cubicBezTo>
                  <a:pt x="2941877" y="744392"/>
                  <a:pt x="2881850" y="804419"/>
                  <a:pt x="2807804" y="804419"/>
                </a:cubicBezTo>
                <a:lnTo>
                  <a:pt x="134073" y="804419"/>
                </a:lnTo>
                <a:cubicBezTo>
                  <a:pt x="60027" y="804419"/>
                  <a:pt x="0" y="744392"/>
                  <a:pt x="0" y="670346"/>
                </a:cubicBezTo>
                <a:lnTo>
                  <a:pt x="0" y="134073"/>
                </a:lnTo>
                <a:close/>
              </a:path>
            </a:pathLst>
          </a:cu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608" tIns="92608" rIns="92608" bIns="92608" numCol="1" spcCol="1270" anchor="ctr" anchorCtr="0">
            <a:no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</a:rPr>
              <a:t> 26 Urban Primary Health Center </a:t>
            </a:r>
            <a:endParaRPr lang="en-US" sz="1400" kern="1200" dirty="0"/>
          </a:p>
        </p:txBody>
      </p:sp>
      <p:sp>
        <p:nvSpPr>
          <p:cNvPr id="4" name="Rectangle 3"/>
          <p:cNvSpPr/>
          <p:nvPr/>
        </p:nvSpPr>
        <p:spPr>
          <a:xfrm>
            <a:off x="304800" y="180110"/>
            <a:ext cx="118872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Health care ecosystem in Nagpur  - Supply Side </a:t>
            </a:r>
            <a:endParaRPr lang="en-IN" sz="3600" dirty="0"/>
          </a:p>
        </p:txBody>
      </p:sp>
      <p:sp>
        <p:nvSpPr>
          <p:cNvPr id="6" name="Isosceles Triangle 5"/>
          <p:cNvSpPr/>
          <p:nvPr/>
        </p:nvSpPr>
        <p:spPr>
          <a:xfrm>
            <a:off x="0" y="2416966"/>
            <a:ext cx="4603494" cy="452596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 12"/>
          <p:cNvSpPr/>
          <p:nvPr/>
        </p:nvSpPr>
        <p:spPr>
          <a:xfrm>
            <a:off x="5821247" y="4864750"/>
            <a:ext cx="1208203" cy="443345"/>
          </a:xfrm>
          <a:custGeom>
            <a:avLst/>
            <a:gdLst>
              <a:gd name="connsiteX0" fmla="*/ 0 w 2941877"/>
              <a:gd name="connsiteY0" fmla="*/ 134073 h 804419"/>
              <a:gd name="connsiteX1" fmla="*/ 134073 w 2941877"/>
              <a:gd name="connsiteY1" fmla="*/ 0 h 804419"/>
              <a:gd name="connsiteX2" fmla="*/ 2807804 w 2941877"/>
              <a:gd name="connsiteY2" fmla="*/ 0 h 804419"/>
              <a:gd name="connsiteX3" fmla="*/ 2941877 w 2941877"/>
              <a:gd name="connsiteY3" fmla="*/ 134073 h 804419"/>
              <a:gd name="connsiteX4" fmla="*/ 2941877 w 2941877"/>
              <a:gd name="connsiteY4" fmla="*/ 670346 h 804419"/>
              <a:gd name="connsiteX5" fmla="*/ 2807804 w 2941877"/>
              <a:gd name="connsiteY5" fmla="*/ 804419 h 804419"/>
              <a:gd name="connsiteX6" fmla="*/ 134073 w 2941877"/>
              <a:gd name="connsiteY6" fmla="*/ 804419 h 804419"/>
              <a:gd name="connsiteX7" fmla="*/ 0 w 2941877"/>
              <a:gd name="connsiteY7" fmla="*/ 670346 h 804419"/>
              <a:gd name="connsiteX8" fmla="*/ 0 w 2941877"/>
              <a:gd name="connsiteY8" fmla="*/ 134073 h 80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7" h="804419">
                <a:moveTo>
                  <a:pt x="0" y="134073"/>
                </a:moveTo>
                <a:cubicBezTo>
                  <a:pt x="0" y="60027"/>
                  <a:pt x="60027" y="0"/>
                  <a:pt x="134073" y="0"/>
                </a:cubicBezTo>
                <a:lnTo>
                  <a:pt x="2807804" y="0"/>
                </a:lnTo>
                <a:cubicBezTo>
                  <a:pt x="2881850" y="0"/>
                  <a:pt x="2941877" y="60027"/>
                  <a:pt x="2941877" y="134073"/>
                </a:cubicBezTo>
                <a:lnTo>
                  <a:pt x="2941877" y="670346"/>
                </a:lnTo>
                <a:cubicBezTo>
                  <a:pt x="2941877" y="744392"/>
                  <a:pt x="2881850" y="804419"/>
                  <a:pt x="2807804" y="804419"/>
                </a:cubicBezTo>
                <a:lnTo>
                  <a:pt x="134073" y="804419"/>
                </a:lnTo>
                <a:cubicBezTo>
                  <a:pt x="60027" y="804419"/>
                  <a:pt x="0" y="744392"/>
                  <a:pt x="0" y="670346"/>
                </a:cubicBezTo>
                <a:lnTo>
                  <a:pt x="0" y="134073"/>
                </a:lnTo>
                <a:close/>
              </a:path>
            </a:pathLst>
          </a:cu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608" tIns="92608" rIns="92608" bIns="92608" numCol="1" spcCol="1270" anchor="ctr" anchorCtr="0">
            <a:no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</a:rPr>
              <a:t>AYUSH</a:t>
            </a:r>
            <a:endParaRPr lang="en-US" sz="14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5589857" y="3144215"/>
            <a:ext cx="1439593" cy="443345"/>
          </a:xfrm>
          <a:custGeom>
            <a:avLst/>
            <a:gdLst>
              <a:gd name="connsiteX0" fmla="*/ 0 w 2941877"/>
              <a:gd name="connsiteY0" fmla="*/ 134073 h 804419"/>
              <a:gd name="connsiteX1" fmla="*/ 134073 w 2941877"/>
              <a:gd name="connsiteY1" fmla="*/ 0 h 804419"/>
              <a:gd name="connsiteX2" fmla="*/ 2807804 w 2941877"/>
              <a:gd name="connsiteY2" fmla="*/ 0 h 804419"/>
              <a:gd name="connsiteX3" fmla="*/ 2941877 w 2941877"/>
              <a:gd name="connsiteY3" fmla="*/ 134073 h 804419"/>
              <a:gd name="connsiteX4" fmla="*/ 2941877 w 2941877"/>
              <a:gd name="connsiteY4" fmla="*/ 670346 h 804419"/>
              <a:gd name="connsiteX5" fmla="*/ 2807804 w 2941877"/>
              <a:gd name="connsiteY5" fmla="*/ 804419 h 804419"/>
              <a:gd name="connsiteX6" fmla="*/ 134073 w 2941877"/>
              <a:gd name="connsiteY6" fmla="*/ 804419 h 804419"/>
              <a:gd name="connsiteX7" fmla="*/ 0 w 2941877"/>
              <a:gd name="connsiteY7" fmla="*/ 670346 h 804419"/>
              <a:gd name="connsiteX8" fmla="*/ 0 w 2941877"/>
              <a:gd name="connsiteY8" fmla="*/ 134073 h 80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877" h="804419">
                <a:moveTo>
                  <a:pt x="0" y="134073"/>
                </a:moveTo>
                <a:cubicBezTo>
                  <a:pt x="0" y="60027"/>
                  <a:pt x="60027" y="0"/>
                  <a:pt x="134073" y="0"/>
                </a:cubicBezTo>
                <a:lnTo>
                  <a:pt x="2807804" y="0"/>
                </a:lnTo>
                <a:cubicBezTo>
                  <a:pt x="2881850" y="0"/>
                  <a:pt x="2941877" y="60027"/>
                  <a:pt x="2941877" y="134073"/>
                </a:cubicBezTo>
                <a:lnTo>
                  <a:pt x="2941877" y="670346"/>
                </a:lnTo>
                <a:cubicBezTo>
                  <a:pt x="2941877" y="744392"/>
                  <a:pt x="2881850" y="804419"/>
                  <a:pt x="2807804" y="804419"/>
                </a:cubicBezTo>
                <a:lnTo>
                  <a:pt x="134073" y="804419"/>
                </a:lnTo>
                <a:cubicBezTo>
                  <a:pt x="60027" y="804419"/>
                  <a:pt x="0" y="744392"/>
                  <a:pt x="0" y="670346"/>
                </a:cubicBezTo>
                <a:lnTo>
                  <a:pt x="0" y="134073"/>
                </a:lnTo>
                <a:close/>
              </a:path>
            </a:pathLst>
          </a:cu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608" tIns="92608" rIns="92608" bIns="92608" numCol="1" spcCol="1270" anchor="ctr" anchorCtr="0">
            <a:noAutofit/>
          </a:bodyPr>
          <a:lstStyle/>
          <a:p>
            <a:pPr lvl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</a:rPr>
              <a:t>Diagnostics</a:t>
            </a:r>
            <a:endParaRPr lang="en-US" sz="1400" kern="12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135092" y="871606"/>
            <a:ext cx="0" cy="598639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790492" y="2484377"/>
            <a:ext cx="421878" cy="42187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3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748861" y="3172556"/>
            <a:ext cx="397793" cy="39396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3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634890" y="3161119"/>
            <a:ext cx="397110" cy="39711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2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661962" y="4902214"/>
            <a:ext cx="397793" cy="39779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7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821247" y="4864750"/>
            <a:ext cx="443345" cy="44334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00" dirty="0" smtClean="0">
                <a:solidFill>
                  <a:schemeClr val="tx1"/>
                </a:solidFill>
              </a:rPr>
              <a:t>18</a:t>
            </a:r>
            <a:endParaRPr lang="en-IN" sz="10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1891" y="5270741"/>
            <a:ext cx="3477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Corporation established in 1951 </a:t>
            </a:r>
          </a:p>
          <a:p>
            <a:pPr algn="ctr"/>
            <a:r>
              <a:rPr lang="en-US" sz="1600" dirty="0" smtClean="0"/>
              <a:t>Population 25,00,000</a:t>
            </a:r>
          </a:p>
          <a:p>
            <a:pPr algn="ctr"/>
            <a:r>
              <a:rPr lang="en-US" sz="1600" dirty="0" smtClean="0"/>
              <a:t>10 Administrative zones</a:t>
            </a:r>
          </a:p>
          <a:p>
            <a:pPr algn="ctr"/>
            <a:r>
              <a:rPr lang="en-US" sz="1600" dirty="0" smtClean="0"/>
              <a:t>Layers of administrative operations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400301" y="11815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Existing structures 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7028118" y="1227685"/>
            <a:ext cx="2710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Required as per norms in NUHM </a:t>
            </a:r>
            <a:endParaRPr lang="en-US" dirty="0"/>
          </a:p>
        </p:txBody>
      </p:sp>
      <p:sp>
        <p:nvSpPr>
          <p:cNvPr id="44" name="Right Arrow 43"/>
          <p:cNvSpPr/>
          <p:nvPr/>
        </p:nvSpPr>
        <p:spPr>
          <a:xfrm>
            <a:off x="7084292" y="4966598"/>
            <a:ext cx="279400" cy="19889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11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IN" dirty="0"/>
              <a:t>Way Forward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>
                <a:latin typeface="+mn-lt"/>
              </a:rPr>
              <a:t>At each UPHC level:</a:t>
            </a:r>
          </a:p>
          <a:p>
            <a:pPr marL="457200" indent="-457200">
              <a:buAutoNum type="arabicPeriod"/>
            </a:pPr>
            <a:r>
              <a:rPr lang="en-IN" dirty="0" smtClean="0">
                <a:latin typeface="+mn-lt"/>
              </a:rPr>
              <a:t>Community Based survey</a:t>
            </a:r>
          </a:p>
          <a:p>
            <a:pPr marL="457200" indent="-457200">
              <a:buAutoNum type="arabicPeriod"/>
            </a:pPr>
            <a:r>
              <a:rPr lang="en-IN" dirty="0" smtClean="0">
                <a:latin typeface="+mn-lt"/>
              </a:rPr>
              <a:t>ARSH clinic </a:t>
            </a:r>
          </a:p>
          <a:p>
            <a:pPr marL="457200" indent="-457200">
              <a:buAutoNum type="arabicPeriod"/>
            </a:pPr>
            <a:r>
              <a:rPr lang="en-IN" dirty="0" smtClean="0">
                <a:latin typeface="+mn-lt"/>
              </a:rPr>
              <a:t>Breast feeding corner</a:t>
            </a:r>
          </a:p>
          <a:p>
            <a:pPr marL="457200" indent="-457200">
              <a:buAutoNum type="arabicPeriod"/>
            </a:pPr>
            <a:r>
              <a:rPr lang="en-IN" dirty="0" smtClean="0">
                <a:latin typeface="+mn-lt"/>
              </a:rPr>
              <a:t>Telemedicine (all UPHC work as spoke and NUHM City Program Management Unit will work as Hub)</a:t>
            </a:r>
          </a:p>
          <a:p>
            <a:pPr marL="457200" indent="-457200">
              <a:buAutoNum type="arabicPeriod" startAt="5"/>
            </a:pPr>
            <a:r>
              <a:rPr lang="en-IN" dirty="0" smtClean="0">
                <a:latin typeface="+mn-lt"/>
              </a:rPr>
              <a:t>ASHA &amp; MAS involvement for increase in utilisation of UPHC services</a:t>
            </a:r>
          </a:p>
          <a:p>
            <a:pPr marL="457200" indent="-457200">
              <a:buAutoNum type="arabicPeriod" startAt="5"/>
            </a:pPr>
            <a:r>
              <a:rPr lang="en-IN" dirty="0" smtClean="0">
                <a:latin typeface="+mn-lt"/>
              </a:rPr>
              <a:t>Develop UPHC as TB centre by increasing number of DMC</a:t>
            </a:r>
            <a:endParaRPr lang="en-IN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2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815" y="2193927"/>
            <a:ext cx="47146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Supplementary slides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 LABORATORY </a:t>
            </a:r>
            <a:r>
              <a:rPr lang="en-US" baseline="30000" dirty="0" smtClean="0"/>
              <a:t>®</a:t>
            </a:r>
            <a:endParaRPr lang="en-US" baseline="30000" dirty="0"/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/>
          </p:nvPr>
        </p:nvGraphicFramePr>
        <p:xfrm>
          <a:off x="7176655" y="1223281"/>
          <a:ext cx="4904508" cy="3710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5921206" y="506413"/>
            <a:ext cx="8608" cy="578183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8836" y="645017"/>
            <a:ext cx="511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smtClean="0"/>
              <a:t>Distribution of current sample load</a:t>
            </a:r>
            <a:endParaRPr lang="en-IN" sz="1600" dirty="0"/>
          </a:p>
        </p:txBody>
      </p:sp>
      <p:sp>
        <p:nvSpPr>
          <p:cNvPr id="26" name="TextBox 25"/>
          <p:cNvSpPr txBox="1"/>
          <p:nvPr/>
        </p:nvSpPr>
        <p:spPr bwMode="auto">
          <a:xfrm>
            <a:off x="6870472" y="4982439"/>
            <a:ext cx="521069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sz="1400" b="1" dirty="0" smtClean="0">
                <a:cs typeface="Calibri" panose="020F0502020204030204" pitchFamily="34" charset="0"/>
              </a:rPr>
              <a:t>Total Number of sample received in Central laboratory is 2765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 smtClean="0">
                <a:cs typeface="Calibri" panose="020F0502020204030204" pitchFamily="34" charset="0"/>
              </a:rPr>
              <a:t>CBC </a:t>
            </a:r>
            <a:r>
              <a:rPr lang="en-IN" sz="1400" dirty="0">
                <a:cs typeface="Calibri" panose="020F0502020204030204" pitchFamily="34" charset="0"/>
              </a:rPr>
              <a:t>is the highly availed service from Central Lab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>
                <a:cs typeface="Calibri" panose="020F0502020204030204" pitchFamily="34" charset="0"/>
              </a:rPr>
              <a:t>Sugar test comprises of 22 percent of total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>
                <a:cs typeface="Calibri" panose="020F0502020204030204" pitchFamily="34" charset="0"/>
              </a:rPr>
              <a:t>43 percentage of tests are of Biochemistry and 57 belongs to Haematology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>
                <a:cs typeface="Calibri" panose="020F0502020204030204" pitchFamily="34" charset="0"/>
              </a:rPr>
              <a:t>Biochemistry Analyser and services are under utilised 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627016" y="2014080"/>
          <a:ext cx="4676931" cy="1717420"/>
        </p:xfrm>
        <a:graphic>
          <a:graphicData uri="http://schemas.openxmlformats.org/drawingml/2006/table">
            <a:tbl>
              <a:tblPr firstRow="1" firstCol="1" bandRow="1"/>
              <a:tblGrid>
                <a:gridCol w="2741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endParaRPr lang="en-IN" sz="12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CC99"/>
                      </a:solidFill>
                    </a:lnT>
                    <a:lnB w="12700" cmpd="sng">
                      <a:solidFill>
                        <a:srgbClr val="00CC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+mn-lt"/>
                        </a:rPr>
                        <a:t>Aug-18</a:t>
                      </a:r>
                      <a:endParaRPr lang="en-IN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CC99"/>
                      </a:solidFill>
                    </a:lnT>
                    <a:lnB w="12700" cmpd="sng">
                      <a:solidFill>
                        <a:srgbClr val="00CC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+mn-lt"/>
                        </a:rPr>
                        <a:t>Sep-18</a:t>
                      </a:r>
                      <a:endParaRPr lang="en-IN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CC99"/>
                      </a:solidFill>
                    </a:lnT>
                    <a:lnB w="12700" cmpd="sng">
                      <a:solidFill>
                        <a:srgbClr val="00CC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+mn-lt"/>
                        </a:rPr>
                        <a:t>Total </a:t>
                      </a:r>
                      <a:endParaRPr lang="en-IN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CC99"/>
                      </a:solidFill>
                    </a:lnT>
                    <a:lnB w="12700" cmpd="sng">
                      <a:solidFill>
                        <a:srgbClr val="00CC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+mn-lt"/>
                        </a:rPr>
                        <a:t>Number of Direct </a:t>
                      </a:r>
                      <a:r>
                        <a:rPr lang="en-IN" sz="1200" dirty="0" smtClean="0">
                          <a:effectLst/>
                          <a:latin typeface="+mn-lt"/>
                        </a:rPr>
                        <a:t>beneficiaries</a:t>
                      </a:r>
                      <a:endParaRPr lang="en-IN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CC9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+mn-lt"/>
                        </a:rPr>
                        <a:t>875</a:t>
                      </a:r>
                      <a:endParaRPr lang="en-IN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CC9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+mn-lt"/>
                        </a:rPr>
                        <a:t>1117</a:t>
                      </a:r>
                      <a:endParaRPr lang="en-IN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CC9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+mn-lt"/>
                        </a:rPr>
                        <a:t>1992</a:t>
                      </a:r>
                      <a:endParaRPr lang="en-IN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CC9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7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+mn-lt"/>
                        </a:rPr>
                        <a:t>Number of Revenue generated through  central Laboratory </a:t>
                      </a:r>
                      <a:endParaRPr lang="en-IN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+mn-lt"/>
                        </a:rPr>
                        <a:t>45315</a:t>
                      </a:r>
                      <a:endParaRPr lang="en-IN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+mn-lt"/>
                        </a:rPr>
                        <a:t>76270</a:t>
                      </a:r>
                      <a:endParaRPr lang="en-IN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+mn-lt"/>
                        </a:rPr>
                        <a:t>121585</a:t>
                      </a:r>
                      <a:endParaRPr lang="en-IN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7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+mn-lt"/>
                        </a:rPr>
                        <a:t>Number of tests performed at central laboratory </a:t>
                      </a:r>
                      <a:endParaRPr lang="en-IN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00CC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+mn-lt"/>
                        </a:rPr>
                        <a:t>994</a:t>
                      </a:r>
                      <a:endParaRPr lang="en-IN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00CC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+mn-lt"/>
                        </a:rPr>
                        <a:t>1771</a:t>
                      </a:r>
                      <a:endParaRPr lang="en-IN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00CC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+mn-lt"/>
                        </a:rPr>
                        <a:t>2765</a:t>
                      </a:r>
                      <a:endParaRPr lang="en-IN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00CC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27016" y="1491522"/>
            <a:ext cx="511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smtClean="0"/>
              <a:t>Overview of data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7584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5042263" y="4741817"/>
            <a:ext cx="680976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sz="1400" dirty="0" smtClean="0">
                <a:solidFill>
                  <a:srgbClr val="000000"/>
                </a:solidFill>
              </a:rPr>
              <a:t>Total 24973 patients were registered till Sep 2018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 smtClean="0">
                <a:solidFill>
                  <a:srgbClr val="000000"/>
                </a:solidFill>
              </a:rPr>
              <a:t>Total 7808 patients were registered in Sep 18.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 smtClean="0">
                <a:solidFill>
                  <a:srgbClr val="000000"/>
                </a:solidFill>
              </a:rPr>
              <a:t>Compare with Aug, 8 % increase in patient count in Sep 18.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 smtClean="0">
                <a:solidFill>
                  <a:srgbClr val="000000"/>
                </a:solidFill>
              </a:rPr>
              <a:t>More than 1000 footfall recorded in a month of Sep in Indora, Zingabai Takli &amp; Futala.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 smtClean="0">
                <a:solidFill>
                  <a:srgbClr val="000000"/>
                </a:solidFill>
              </a:rPr>
              <a:t>Out of total 8 UPHCs – Kapilnagar UPHC has recorded comparatively less footfall.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405356" y="4621198"/>
          <a:ext cx="4532404" cy="1609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274728" y="1037133"/>
          <a:ext cx="6831465" cy="344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7221991" y="1037132"/>
          <a:ext cx="4782775" cy="344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627016" y="441706"/>
            <a:ext cx="11225015" cy="668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IN" dirty="0" smtClean="0"/>
              <a:t>Trend of  average footfall per day per UPHC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686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488464" y="1267098"/>
          <a:ext cx="8059785" cy="4885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8822570" y="1267098"/>
            <a:ext cx="303058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sz="1400" dirty="0">
                <a:solidFill>
                  <a:srgbClr val="000000"/>
                </a:solidFill>
              </a:rPr>
              <a:t>Out of total patients registered 20% patients are in age group of 19 to 30 years and followed by 18% patients are in age group of 31 to 45 years, 15% patients are in age group of  45 to 60 years age group.</a:t>
            </a:r>
          </a:p>
          <a:p>
            <a:endParaRPr lang="en-IN" sz="2400" dirty="0" smtClean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8464" y="478704"/>
            <a:ext cx="11225015" cy="668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IN" smtClean="0"/>
              <a:t>Age wise distribution of patients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3183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627016" y="1364891"/>
          <a:ext cx="5438503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627016" y="4793890"/>
            <a:ext cx="54385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 of total registered patients 56% are female and 44% are male.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39523" y="506413"/>
            <a:ext cx="65315" cy="5666518"/>
          </a:xfrm>
          <a:prstGeom prst="line">
            <a:avLst/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6653348" y="1325699"/>
          <a:ext cx="5400107" cy="3468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200" dirty="0" smtClean="0">
                <a:solidFill>
                  <a:schemeClr val="tx1"/>
                </a:solidFill>
              </a:rPr>
              <a:t>Gender wise distribution of patients      Trend of New &amp; Follow up consultation</a:t>
            </a:r>
            <a:endParaRPr lang="en-IN" sz="2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27016" y="6351472"/>
            <a:ext cx="86737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Majority of consultation were new consultation. This is system biased figures- at the time registration if staff clicked on first visit though patient has came on follow up visit then EMR data will capture as new visit</a:t>
            </a:r>
          </a:p>
        </p:txBody>
      </p:sp>
    </p:spTree>
    <p:extLst>
      <p:ext uri="{BB962C8B-B14F-4D97-AF65-F5344CB8AC3E}">
        <p14:creationId xmlns:p14="http://schemas.microsoft.com/office/powerpoint/2010/main" val="26684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Top 5 Diseases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6985935" y="5066140"/>
            <a:ext cx="48660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44% patients diagnosed with Acute Upper respiratory tract infection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Currently NCDs patients are not visiting UPHC because of unavailability of Anti Diabetic &amp; Anti Hypertensive medicine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56754" y="1273628"/>
          <a:ext cx="6609805" cy="457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6987933" y="1273628"/>
          <a:ext cx="5079149" cy="3418293"/>
        </p:xfrm>
        <a:graphic>
          <a:graphicData uri="http://schemas.openxmlformats.org/drawingml/2006/table">
            <a:tbl>
              <a:tblPr/>
              <a:tblGrid>
                <a:gridCol w="636136">
                  <a:extLst>
                    <a:ext uri="{9D8B030D-6E8A-4147-A177-3AD203B41FA5}">
                      <a16:colId xmlns:a16="http://schemas.microsoft.com/office/drawing/2014/main" val="1966379361"/>
                    </a:ext>
                  </a:extLst>
                </a:gridCol>
                <a:gridCol w="2072261">
                  <a:extLst>
                    <a:ext uri="{9D8B030D-6E8A-4147-A177-3AD203B41FA5}">
                      <a16:colId xmlns:a16="http://schemas.microsoft.com/office/drawing/2014/main" val="3095294832"/>
                    </a:ext>
                  </a:extLst>
                </a:gridCol>
                <a:gridCol w="1332990">
                  <a:extLst>
                    <a:ext uri="{9D8B030D-6E8A-4147-A177-3AD203B41FA5}">
                      <a16:colId xmlns:a16="http://schemas.microsoft.com/office/drawing/2014/main" val="4002320104"/>
                    </a:ext>
                  </a:extLst>
                </a:gridCol>
                <a:gridCol w="1037762">
                  <a:extLst>
                    <a:ext uri="{9D8B030D-6E8A-4147-A177-3AD203B41FA5}">
                      <a16:colId xmlns:a16="http://schemas.microsoft.com/office/drawing/2014/main" val="4051908542"/>
                    </a:ext>
                  </a:extLst>
                </a:gridCol>
              </a:tblGrid>
              <a:tr h="914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ICD Code 10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cases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out of total case sheet filled (n=6402)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386878"/>
                  </a:ext>
                </a:extLst>
              </a:tr>
              <a:tr h="731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J06.9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Acute upper respiratory infection, unspecified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555594"/>
                  </a:ext>
                </a:extLst>
              </a:tr>
              <a:tr h="492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M79.1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Myalgia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94429"/>
                  </a:ext>
                </a:extLst>
              </a:tr>
              <a:tr h="492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B34.9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Common viral fever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16036"/>
                  </a:ext>
                </a:extLst>
              </a:tr>
              <a:tr h="492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K52.9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Acute Gastro Enteritis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020214"/>
                  </a:ext>
                </a:extLst>
              </a:tr>
              <a:tr h="2954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K29.0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Acute gastritis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469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12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6" y="101427"/>
            <a:ext cx="11225015" cy="668336"/>
          </a:xfrm>
        </p:spPr>
        <p:txBody>
          <a:bodyPr/>
          <a:lstStyle/>
          <a:p>
            <a:r>
              <a:rPr lang="en-IN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Glimpse of Dignitaries visit to UPHCs</a:t>
            </a:r>
            <a:endParaRPr lang="en-I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5816"/>
          <a:stretch/>
        </p:blipFill>
        <p:spPr>
          <a:xfrm>
            <a:off x="6761406" y="3528591"/>
            <a:ext cx="3571314" cy="2386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245" y="397168"/>
            <a:ext cx="3644475" cy="2420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391936" y="5878163"/>
            <a:ext cx="468302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Honourable NMC Commissioner visited Futala UPHC and PMU team has given him detailed overview about work done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6391937" y="2789927"/>
            <a:ext cx="46830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Honourable NMC Mayor visited Indora UPHC and interacted with patients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3" y="3727712"/>
            <a:ext cx="4750843" cy="2672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302539" y="2943815"/>
            <a:ext cx="468302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Honourable Commissioner &amp; MD NHM visited Futala UPHC and PMU team has given him detailed overview about work done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6" y="515683"/>
            <a:ext cx="4768380" cy="26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/>
          <p:nvPr/>
        </p:nvPicPr>
        <p:blipFill rotWithShape="1">
          <a:blip r:embed="rId2"/>
          <a:srcRect l="10000" t="15120" r="25167" b="9880"/>
          <a:stretch/>
        </p:blipFill>
        <p:spPr bwMode="auto">
          <a:xfrm>
            <a:off x="421055" y="1010464"/>
            <a:ext cx="11508438" cy="5317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Problem statements 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117228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0500" t="15711" r="25833" b="10474"/>
          <a:stretch/>
        </p:blipFill>
        <p:spPr bwMode="auto">
          <a:xfrm>
            <a:off x="521504" y="1523468"/>
            <a:ext cx="11086893" cy="4949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Possible steps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26847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Our goals and objectives</a:t>
            </a:r>
            <a:endParaRPr lang="en-IN" sz="3600" dirty="0"/>
          </a:p>
        </p:txBody>
      </p:sp>
      <p:sp>
        <p:nvSpPr>
          <p:cNvPr id="34" name="Rectangle 33"/>
          <p:cNvSpPr/>
          <p:nvPr/>
        </p:nvSpPr>
        <p:spPr>
          <a:xfrm>
            <a:off x="464457" y="1070633"/>
            <a:ext cx="11277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dirty="0" smtClean="0"/>
              <a:t>Demonstrate “Model </a:t>
            </a:r>
            <a:r>
              <a:rPr lang="en-IN" dirty="0"/>
              <a:t>Urban Primary Health centre” network catering to “primary health care needs of Urban poor</a:t>
            </a:r>
            <a:r>
              <a:rPr lang="en-IN" dirty="0" smtClean="0"/>
              <a:t>.”</a:t>
            </a:r>
          </a:p>
          <a:p>
            <a:pPr lvl="0"/>
            <a:endParaRPr lang="en-IN" dirty="0"/>
          </a:p>
          <a:p>
            <a:pPr lvl="0"/>
            <a:r>
              <a:rPr lang="en-IN" dirty="0" smtClean="0"/>
              <a:t>Objective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To </a:t>
            </a:r>
            <a:r>
              <a:rPr lang="en-IN" dirty="0"/>
              <a:t>upgrade infrastructure of UPHCs </a:t>
            </a:r>
            <a:endParaRPr lang="en-I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To use technology  to provide protocol based care, create appropriate referral, supply chain and support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To improve quality of services </a:t>
            </a:r>
          </a:p>
        </p:txBody>
      </p:sp>
      <p:cxnSp>
        <p:nvCxnSpPr>
          <p:cNvPr id="5" name="Straight Connector 4"/>
          <p:cNvCxnSpPr>
            <a:endCxn id="30" idx="6"/>
          </p:cNvCxnSpPr>
          <p:nvPr/>
        </p:nvCxnSpPr>
        <p:spPr>
          <a:xfrm>
            <a:off x="1604644" y="4932945"/>
            <a:ext cx="9020342" cy="2082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 flipV="1">
            <a:off x="1376600" y="4869414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427" y="5235439"/>
            <a:ext cx="209623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rgbClr val="EF4623"/>
                </a:solidFill>
              </a:rPr>
              <a:t>June 17</a:t>
            </a:r>
          </a:p>
          <a:p>
            <a:pPr algn="ctr"/>
            <a:r>
              <a:rPr lang="en-US" sz="1050" dirty="0" smtClean="0"/>
              <a:t>Hon. CM office suggestion </a:t>
            </a:r>
            <a:endParaRPr lang="en-US" sz="1050" dirty="0"/>
          </a:p>
        </p:txBody>
      </p:sp>
      <p:sp>
        <p:nvSpPr>
          <p:cNvPr id="8" name="Oval 7"/>
          <p:cNvSpPr/>
          <p:nvPr/>
        </p:nvSpPr>
        <p:spPr>
          <a:xfrm flipV="1">
            <a:off x="3018092" y="4861794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6812" y="5073857"/>
            <a:ext cx="209623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/>
              <a:t>Broad work plans identification </a:t>
            </a:r>
            <a:endParaRPr lang="en-US" sz="1050" dirty="0"/>
          </a:p>
        </p:txBody>
      </p:sp>
      <p:sp>
        <p:nvSpPr>
          <p:cNvPr id="10" name="Oval 9"/>
          <p:cNvSpPr/>
          <p:nvPr/>
        </p:nvSpPr>
        <p:spPr>
          <a:xfrm flipV="1">
            <a:off x="3929372" y="4861793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5385" y="4305619"/>
            <a:ext cx="8416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rgbClr val="EF4623"/>
                </a:solidFill>
              </a:rPr>
              <a:t>Dec 17 </a:t>
            </a:r>
            <a:r>
              <a:rPr lang="en-US" sz="1050" dirty="0" smtClean="0"/>
              <a:t>MoU</a:t>
            </a:r>
            <a:endParaRPr lang="en-US" sz="1050" dirty="0"/>
          </a:p>
        </p:txBody>
      </p:sp>
      <p:sp>
        <p:nvSpPr>
          <p:cNvPr id="12" name="Oval 11"/>
          <p:cNvSpPr/>
          <p:nvPr/>
        </p:nvSpPr>
        <p:spPr>
          <a:xfrm flipV="1">
            <a:off x="5185114" y="4861793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3833" y="5083730"/>
            <a:ext cx="20962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/>
              <a:t>Facility wise appraisal on clinical and non clinical work </a:t>
            </a:r>
            <a:endParaRPr lang="en-US" sz="1050" dirty="0"/>
          </a:p>
        </p:txBody>
      </p:sp>
      <p:sp>
        <p:nvSpPr>
          <p:cNvPr id="14" name="Oval 13"/>
          <p:cNvSpPr/>
          <p:nvPr/>
        </p:nvSpPr>
        <p:spPr>
          <a:xfrm flipV="1">
            <a:off x="6748252" y="4852268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90420" y="4244719"/>
            <a:ext cx="11885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/>
              <a:t>IT practice environment </a:t>
            </a:r>
            <a:endParaRPr lang="en-US" sz="1050" dirty="0"/>
          </a:p>
        </p:txBody>
      </p:sp>
      <p:sp>
        <p:nvSpPr>
          <p:cNvPr id="16" name="Oval 15"/>
          <p:cNvSpPr/>
          <p:nvPr/>
        </p:nvSpPr>
        <p:spPr>
          <a:xfrm flipV="1">
            <a:off x="7504291" y="4849093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05377" y="5133727"/>
            <a:ext cx="10817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/>
              <a:t>IT enabled systems trainings  and </a:t>
            </a:r>
            <a:r>
              <a:rPr lang="en-US" sz="1050" u="sng" dirty="0" smtClean="0"/>
              <a:t>customization </a:t>
            </a:r>
          </a:p>
        </p:txBody>
      </p:sp>
      <p:sp>
        <p:nvSpPr>
          <p:cNvPr id="18" name="Oval 17"/>
          <p:cNvSpPr/>
          <p:nvPr/>
        </p:nvSpPr>
        <p:spPr>
          <a:xfrm flipV="1">
            <a:off x="8677648" y="4849093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16301" y="3998507"/>
            <a:ext cx="139821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rgbClr val="EF4623"/>
                </a:solidFill>
              </a:rPr>
              <a:t>Aug 18</a:t>
            </a:r>
            <a:r>
              <a:rPr lang="en-US" sz="1050" dirty="0" smtClean="0"/>
              <a:t> </a:t>
            </a:r>
          </a:p>
          <a:p>
            <a:pPr algn="ctr"/>
            <a:r>
              <a:rPr lang="en-US" sz="1050" dirty="0" smtClean="0"/>
              <a:t>Initiation of laboratory </a:t>
            </a:r>
            <a:endParaRPr lang="en-US" sz="1050" dirty="0"/>
          </a:p>
        </p:txBody>
      </p:sp>
      <p:sp>
        <p:nvSpPr>
          <p:cNvPr id="20" name="Oval 19"/>
          <p:cNvSpPr/>
          <p:nvPr/>
        </p:nvSpPr>
        <p:spPr>
          <a:xfrm flipV="1">
            <a:off x="9314792" y="4849093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03242" y="5083730"/>
            <a:ext cx="209623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/>
              <a:t>Warehouse management </a:t>
            </a:r>
          </a:p>
        </p:txBody>
      </p:sp>
      <p:cxnSp>
        <p:nvCxnSpPr>
          <p:cNvPr id="22" name="Straight Connector 21"/>
          <p:cNvCxnSpPr>
            <a:stCxn id="7" idx="0"/>
            <a:endCxn id="6" idx="0"/>
          </p:cNvCxnSpPr>
          <p:nvPr/>
        </p:nvCxnSpPr>
        <p:spPr>
          <a:xfrm flipV="1">
            <a:off x="1507545" y="5032015"/>
            <a:ext cx="5893" cy="20342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" idx="0"/>
            <a:endCxn id="9" idx="0"/>
          </p:cNvCxnSpPr>
          <p:nvPr/>
        </p:nvCxnSpPr>
        <p:spPr>
          <a:xfrm>
            <a:off x="3154929" y="5024395"/>
            <a:ext cx="0" cy="4946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2"/>
            <a:endCxn id="10" idx="4"/>
          </p:cNvCxnSpPr>
          <p:nvPr/>
        </p:nvCxnSpPr>
        <p:spPr>
          <a:xfrm>
            <a:off x="4066209" y="4721117"/>
            <a:ext cx="1" cy="14067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2" idx="0"/>
          </p:cNvCxnSpPr>
          <p:nvPr/>
        </p:nvCxnSpPr>
        <p:spPr>
          <a:xfrm>
            <a:off x="5321952" y="5024394"/>
            <a:ext cx="0" cy="18967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4" idx="4"/>
            <a:endCxn id="15" idx="2"/>
          </p:cNvCxnSpPr>
          <p:nvPr/>
        </p:nvCxnSpPr>
        <p:spPr>
          <a:xfrm flipH="1" flipV="1">
            <a:off x="6884713" y="4660217"/>
            <a:ext cx="377" cy="19205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7" idx="0"/>
            <a:endCxn id="16" idx="0"/>
          </p:cNvCxnSpPr>
          <p:nvPr/>
        </p:nvCxnSpPr>
        <p:spPr>
          <a:xfrm flipH="1" flipV="1">
            <a:off x="7641129" y="5011694"/>
            <a:ext cx="5104" cy="12203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9" idx="2"/>
            <a:endCxn id="18" idx="4"/>
          </p:cNvCxnSpPr>
          <p:nvPr/>
        </p:nvCxnSpPr>
        <p:spPr>
          <a:xfrm flipH="1">
            <a:off x="8814486" y="4575588"/>
            <a:ext cx="922" cy="27350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0" idx="0"/>
            <a:endCxn id="21" idx="0"/>
          </p:cNvCxnSpPr>
          <p:nvPr/>
        </p:nvCxnSpPr>
        <p:spPr>
          <a:xfrm flipH="1">
            <a:off x="9451359" y="5011694"/>
            <a:ext cx="270" cy="7203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 flipV="1">
            <a:off x="10351311" y="4872474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354714" y="4101335"/>
            <a:ext cx="209623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/>
              <a:t>Reinforcement on use of IT </a:t>
            </a:r>
            <a:endParaRPr lang="en-US" sz="1050" dirty="0"/>
          </a:p>
        </p:txBody>
      </p:sp>
      <p:cxnSp>
        <p:nvCxnSpPr>
          <p:cNvPr id="32" name="Straight Connector 31"/>
          <p:cNvCxnSpPr>
            <a:stCxn id="31" idx="2"/>
            <a:endCxn id="30" idx="3"/>
          </p:cNvCxnSpPr>
          <p:nvPr/>
        </p:nvCxnSpPr>
        <p:spPr>
          <a:xfrm flipH="1">
            <a:off x="10391390" y="4516833"/>
            <a:ext cx="11442" cy="37945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flipV="1">
            <a:off x="4263191" y="4869414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49011" y="5874115"/>
            <a:ext cx="20962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rgbClr val="FF0000"/>
                </a:solidFill>
              </a:rPr>
              <a:t>Jan 18 </a:t>
            </a:r>
            <a:r>
              <a:rPr lang="en-US" sz="1050" dirty="0" smtClean="0"/>
              <a:t>Governing council </a:t>
            </a:r>
            <a:endParaRPr lang="en-US" sz="1050" dirty="0"/>
          </a:p>
        </p:txBody>
      </p:sp>
      <p:cxnSp>
        <p:nvCxnSpPr>
          <p:cNvPr id="37" name="Straight Connector 36"/>
          <p:cNvCxnSpPr>
            <a:stCxn id="35" idx="0"/>
            <a:endCxn id="36" idx="0"/>
          </p:cNvCxnSpPr>
          <p:nvPr/>
        </p:nvCxnSpPr>
        <p:spPr>
          <a:xfrm flipH="1">
            <a:off x="4397129" y="5032015"/>
            <a:ext cx="2900" cy="84210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 flipV="1">
            <a:off x="8016657" y="4869414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105377" y="5913679"/>
            <a:ext cx="209623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rgbClr val="EF4623"/>
                </a:solidFill>
              </a:rPr>
              <a:t>June 18 </a:t>
            </a:r>
          </a:p>
          <a:p>
            <a:pPr algn="ctr"/>
            <a:r>
              <a:rPr lang="en-US" sz="1050" dirty="0" err="1" smtClean="0"/>
              <a:t>GoLive</a:t>
            </a:r>
            <a:r>
              <a:rPr lang="en-US" sz="1050" dirty="0" smtClean="0"/>
              <a:t> in 8 clinics </a:t>
            </a:r>
          </a:p>
        </p:txBody>
      </p:sp>
      <p:cxnSp>
        <p:nvCxnSpPr>
          <p:cNvPr id="57" name="Straight Connector 56"/>
          <p:cNvCxnSpPr>
            <a:stCxn id="56" idx="0"/>
            <a:endCxn id="55" idx="0"/>
          </p:cNvCxnSpPr>
          <p:nvPr/>
        </p:nvCxnSpPr>
        <p:spPr>
          <a:xfrm flipV="1">
            <a:off x="8153495" y="5032015"/>
            <a:ext cx="0" cy="88166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8" descr="image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16242" r="22078" b="8330"/>
          <a:stretch/>
        </p:blipFill>
        <p:spPr bwMode="auto">
          <a:xfrm>
            <a:off x="5897572" y="2988287"/>
            <a:ext cx="1764101" cy="102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22" y="3033741"/>
            <a:ext cx="1218817" cy="91411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76" y="3021648"/>
            <a:ext cx="1646588" cy="92620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22" y="3007971"/>
            <a:ext cx="1244642" cy="933481"/>
          </a:xfrm>
          <a:prstGeom prst="rect">
            <a:avLst/>
          </a:prstGeom>
        </p:spPr>
      </p:pic>
      <p:sp>
        <p:nvSpPr>
          <p:cNvPr id="69" name="Oval 68"/>
          <p:cNvSpPr/>
          <p:nvPr/>
        </p:nvSpPr>
        <p:spPr>
          <a:xfrm flipV="1">
            <a:off x="2201113" y="4865829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289832" y="4327635"/>
            <a:ext cx="209623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rgbClr val="EF4623"/>
                </a:solidFill>
              </a:rPr>
              <a:t>July 17</a:t>
            </a:r>
          </a:p>
          <a:p>
            <a:pPr algn="ctr"/>
            <a:r>
              <a:rPr lang="en-US" sz="1050" dirty="0" smtClean="0"/>
              <a:t>Scoping study</a:t>
            </a:r>
            <a:endParaRPr lang="en-US" sz="1050" dirty="0"/>
          </a:p>
        </p:txBody>
      </p:sp>
      <p:cxnSp>
        <p:nvCxnSpPr>
          <p:cNvPr id="75" name="Straight Connector 74"/>
          <p:cNvCxnSpPr>
            <a:stCxn id="69" idx="4"/>
            <a:endCxn id="70" idx="2"/>
          </p:cNvCxnSpPr>
          <p:nvPr/>
        </p:nvCxnSpPr>
        <p:spPr>
          <a:xfrm flipH="1" flipV="1">
            <a:off x="2337950" y="4743133"/>
            <a:ext cx="1" cy="12269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5250498" y="4254903"/>
            <a:ext cx="134251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/>
              <a:t>Infrastructure upgradation </a:t>
            </a:r>
            <a:endParaRPr lang="en-US" sz="1050" dirty="0"/>
          </a:p>
        </p:txBody>
      </p:sp>
      <p:sp>
        <p:nvSpPr>
          <p:cNvPr id="89" name="Oval 88"/>
          <p:cNvSpPr/>
          <p:nvPr/>
        </p:nvSpPr>
        <p:spPr>
          <a:xfrm flipV="1">
            <a:off x="5779407" y="4849093"/>
            <a:ext cx="273675" cy="1626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cxnSp>
        <p:nvCxnSpPr>
          <p:cNvPr id="90" name="Straight Connector 89"/>
          <p:cNvCxnSpPr>
            <a:stCxn id="86" idx="2"/>
            <a:endCxn id="89" idx="4"/>
          </p:cNvCxnSpPr>
          <p:nvPr/>
        </p:nvCxnSpPr>
        <p:spPr>
          <a:xfrm flipH="1">
            <a:off x="5916245" y="4670401"/>
            <a:ext cx="5510" cy="17869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59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18438" y="1146629"/>
            <a:ext cx="5366631" cy="4960634"/>
            <a:chOff x="5057653" y="2222211"/>
            <a:chExt cx="3447339" cy="3698113"/>
          </a:xfrm>
        </p:grpSpPr>
        <p:sp>
          <p:nvSpPr>
            <p:cNvPr id="5" name="Hexagon 4"/>
            <p:cNvSpPr/>
            <p:nvPr/>
          </p:nvSpPr>
          <p:spPr>
            <a:xfrm>
              <a:off x="5820683" y="3002482"/>
              <a:ext cx="559158" cy="481789"/>
            </a:xfrm>
            <a:prstGeom prst="hexagon">
              <a:avLst>
                <a:gd name="adj" fmla="val 28900"/>
                <a:gd name="vf" fmla="val 115470"/>
              </a:avLst>
            </a:prstGeom>
            <a:blipFill rotWithShape="0"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6040145" y="3471983"/>
              <a:ext cx="1482011" cy="1282000"/>
            </a:xfrm>
            <a:custGeom>
              <a:avLst/>
              <a:gdLst>
                <a:gd name="connsiteX0" fmla="*/ 0 w 1482011"/>
                <a:gd name="connsiteY0" fmla="*/ 641000 h 1282000"/>
                <a:gd name="connsiteX1" fmla="*/ 366267 w 1482011"/>
                <a:gd name="connsiteY1" fmla="*/ 0 h 1282000"/>
                <a:gd name="connsiteX2" fmla="*/ 1115744 w 1482011"/>
                <a:gd name="connsiteY2" fmla="*/ 0 h 1282000"/>
                <a:gd name="connsiteX3" fmla="*/ 1482011 w 1482011"/>
                <a:gd name="connsiteY3" fmla="*/ 641000 h 1282000"/>
                <a:gd name="connsiteX4" fmla="*/ 1115744 w 1482011"/>
                <a:gd name="connsiteY4" fmla="*/ 1282000 h 1282000"/>
                <a:gd name="connsiteX5" fmla="*/ 366267 w 1482011"/>
                <a:gd name="connsiteY5" fmla="*/ 1282000 h 1282000"/>
                <a:gd name="connsiteX6" fmla="*/ 0 w 1482011"/>
                <a:gd name="connsiteY6" fmla="*/ 641000 h 128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2011" h="1282000">
                  <a:moveTo>
                    <a:pt x="0" y="641000"/>
                  </a:moveTo>
                  <a:lnTo>
                    <a:pt x="366267" y="0"/>
                  </a:lnTo>
                  <a:lnTo>
                    <a:pt x="1115744" y="0"/>
                  </a:lnTo>
                  <a:lnTo>
                    <a:pt x="1482011" y="641000"/>
                  </a:lnTo>
                  <a:lnTo>
                    <a:pt x="1115744" y="1282000"/>
                  </a:lnTo>
                  <a:lnTo>
                    <a:pt x="366267" y="1282000"/>
                  </a:lnTo>
                  <a:lnTo>
                    <a:pt x="0" y="641000"/>
                  </a:lnTo>
                  <a:close/>
                </a:path>
              </a:pathLst>
            </a:custGeom>
            <a:solidFill>
              <a:srgbClr val="EF4623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480" tIns="221335" rIns="254480" bIns="22133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ysClr val="windowText" lastClr="000000"/>
                  </a:solidFill>
                </a:rPr>
                <a:t>Model UPHC</a:t>
              </a:r>
            </a:p>
          </p:txBody>
        </p:sp>
        <p:sp>
          <p:nvSpPr>
            <p:cNvPr id="7" name="Hexagon 6"/>
            <p:cNvSpPr/>
            <p:nvPr/>
          </p:nvSpPr>
          <p:spPr>
            <a:xfrm>
              <a:off x="6968169" y="2858632"/>
              <a:ext cx="559158" cy="481789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B2B2B2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6176660" y="2222211"/>
              <a:ext cx="1221525" cy="1134475"/>
            </a:xfrm>
            <a:custGeom>
              <a:avLst/>
              <a:gdLst>
                <a:gd name="connsiteX0" fmla="*/ 0 w 1214497"/>
                <a:gd name="connsiteY0" fmla="*/ 525342 h 1050683"/>
                <a:gd name="connsiteX1" fmla="*/ 300180 w 1214497"/>
                <a:gd name="connsiteY1" fmla="*/ 0 h 1050683"/>
                <a:gd name="connsiteX2" fmla="*/ 914317 w 1214497"/>
                <a:gd name="connsiteY2" fmla="*/ 0 h 1050683"/>
                <a:gd name="connsiteX3" fmla="*/ 1214497 w 1214497"/>
                <a:gd name="connsiteY3" fmla="*/ 525342 h 1050683"/>
                <a:gd name="connsiteX4" fmla="*/ 914317 w 1214497"/>
                <a:gd name="connsiteY4" fmla="*/ 1050683 h 1050683"/>
                <a:gd name="connsiteX5" fmla="*/ 300180 w 1214497"/>
                <a:gd name="connsiteY5" fmla="*/ 1050683 h 1050683"/>
                <a:gd name="connsiteX6" fmla="*/ 0 w 1214497"/>
                <a:gd name="connsiteY6" fmla="*/ 525342 h 105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497" h="1050683">
                  <a:moveTo>
                    <a:pt x="0" y="525342"/>
                  </a:moveTo>
                  <a:lnTo>
                    <a:pt x="300180" y="0"/>
                  </a:lnTo>
                  <a:lnTo>
                    <a:pt x="914317" y="0"/>
                  </a:lnTo>
                  <a:lnTo>
                    <a:pt x="1214497" y="525342"/>
                  </a:lnTo>
                  <a:lnTo>
                    <a:pt x="914317" y="1050683"/>
                  </a:lnTo>
                  <a:lnTo>
                    <a:pt x="300180" y="1050683"/>
                  </a:lnTo>
                  <a:lnTo>
                    <a:pt x="0" y="525342"/>
                  </a:lnTo>
                  <a:close/>
                </a:path>
              </a:pathLst>
            </a:custGeom>
            <a:solidFill>
              <a:srgbClr val="B2B2B2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0158" tIns="183011" rIns="210158" bIns="183011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ysClr val="windowText" lastClr="000000"/>
                  </a:solidFill>
                </a:rPr>
                <a:t>Process realignment and Quality Enhancement </a:t>
              </a:r>
              <a:endParaRPr lang="en-US" sz="1600" kern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Hexagon 8"/>
            <p:cNvSpPr/>
            <p:nvPr/>
          </p:nvSpPr>
          <p:spPr>
            <a:xfrm>
              <a:off x="7620750" y="3759321"/>
              <a:ext cx="559158" cy="481789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B2B2B2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90495" y="2952243"/>
              <a:ext cx="1214497" cy="1050683"/>
            </a:xfrm>
            <a:custGeom>
              <a:avLst/>
              <a:gdLst>
                <a:gd name="connsiteX0" fmla="*/ 0 w 1214497"/>
                <a:gd name="connsiteY0" fmla="*/ 525342 h 1050683"/>
                <a:gd name="connsiteX1" fmla="*/ 300180 w 1214497"/>
                <a:gd name="connsiteY1" fmla="*/ 0 h 1050683"/>
                <a:gd name="connsiteX2" fmla="*/ 914317 w 1214497"/>
                <a:gd name="connsiteY2" fmla="*/ 0 h 1050683"/>
                <a:gd name="connsiteX3" fmla="*/ 1214497 w 1214497"/>
                <a:gd name="connsiteY3" fmla="*/ 525342 h 1050683"/>
                <a:gd name="connsiteX4" fmla="*/ 914317 w 1214497"/>
                <a:gd name="connsiteY4" fmla="*/ 1050683 h 1050683"/>
                <a:gd name="connsiteX5" fmla="*/ 300180 w 1214497"/>
                <a:gd name="connsiteY5" fmla="*/ 1050683 h 1050683"/>
                <a:gd name="connsiteX6" fmla="*/ 0 w 1214497"/>
                <a:gd name="connsiteY6" fmla="*/ 525342 h 105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497" h="1050683">
                  <a:moveTo>
                    <a:pt x="0" y="525342"/>
                  </a:moveTo>
                  <a:lnTo>
                    <a:pt x="300180" y="0"/>
                  </a:lnTo>
                  <a:lnTo>
                    <a:pt x="914317" y="0"/>
                  </a:lnTo>
                  <a:lnTo>
                    <a:pt x="1214497" y="525342"/>
                  </a:lnTo>
                  <a:lnTo>
                    <a:pt x="914317" y="1050683"/>
                  </a:lnTo>
                  <a:lnTo>
                    <a:pt x="300180" y="1050683"/>
                  </a:lnTo>
                  <a:lnTo>
                    <a:pt x="0" y="525342"/>
                  </a:lnTo>
                  <a:close/>
                </a:path>
              </a:pathLst>
            </a:custGeom>
            <a:solidFill>
              <a:srgbClr val="B2B2B2">
                <a:hueOff val="0"/>
                <a:satOff val="0"/>
                <a:lumOff val="-2196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0158" tIns="183011" rIns="210158" bIns="183011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ysClr val="windowText" lastClr="000000"/>
                  </a:solidFill>
                </a:rPr>
                <a:t>Infrastructure </a:t>
              </a:r>
              <a:r>
                <a:rPr lang="en-US" sz="1600" kern="1200" dirty="0">
                  <a:solidFill>
                    <a:sysClr val="windowText" lastClr="000000"/>
                  </a:solidFill>
                </a:rPr>
                <a:t>upgradation</a:t>
              </a:r>
            </a:p>
          </p:txBody>
        </p:sp>
        <p:sp>
          <p:nvSpPr>
            <p:cNvPr id="11" name="Hexagon 10"/>
            <p:cNvSpPr/>
            <p:nvPr/>
          </p:nvSpPr>
          <p:spPr>
            <a:xfrm>
              <a:off x="7167425" y="4776030"/>
              <a:ext cx="559158" cy="481789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B2B2B2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290495" y="4222677"/>
              <a:ext cx="1214497" cy="1050683"/>
            </a:xfrm>
            <a:custGeom>
              <a:avLst/>
              <a:gdLst>
                <a:gd name="connsiteX0" fmla="*/ 0 w 1214497"/>
                <a:gd name="connsiteY0" fmla="*/ 525342 h 1050683"/>
                <a:gd name="connsiteX1" fmla="*/ 300180 w 1214497"/>
                <a:gd name="connsiteY1" fmla="*/ 0 h 1050683"/>
                <a:gd name="connsiteX2" fmla="*/ 914317 w 1214497"/>
                <a:gd name="connsiteY2" fmla="*/ 0 h 1050683"/>
                <a:gd name="connsiteX3" fmla="*/ 1214497 w 1214497"/>
                <a:gd name="connsiteY3" fmla="*/ 525342 h 1050683"/>
                <a:gd name="connsiteX4" fmla="*/ 914317 w 1214497"/>
                <a:gd name="connsiteY4" fmla="*/ 1050683 h 1050683"/>
                <a:gd name="connsiteX5" fmla="*/ 300180 w 1214497"/>
                <a:gd name="connsiteY5" fmla="*/ 1050683 h 1050683"/>
                <a:gd name="connsiteX6" fmla="*/ 0 w 1214497"/>
                <a:gd name="connsiteY6" fmla="*/ 525342 h 105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497" h="1050683">
                  <a:moveTo>
                    <a:pt x="0" y="525342"/>
                  </a:moveTo>
                  <a:lnTo>
                    <a:pt x="300180" y="0"/>
                  </a:lnTo>
                  <a:lnTo>
                    <a:pt x="914317" y="0"/>
                  </a:lnTo>
                  <a:lnTo>
                    <a:pt x="1214497" y="525342"/>
                  </a:lnTo>
                  <a:lnTo>
                    <a:pt x="914317" y="1050683"/>
                  </a:lnTo>
                  <a:lnTo>
                    <a:pt x="300180" y="1050683"/>
                  </a:lnTo>
                  <a:lnTo>
                    <a:pt x="0" y="525342"/>
                  </a:lnTo>
                  <a:close/>
                </a:path>
              </a:pathLst>
            </a:custGeom>
            <a:solidFill>
              <a:srgbClr val="B2B2B2">
                <a:hueOff val="0"/>
                <a:satOff val="0"/>
                <a:lumOff val="-4392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0158" tIns="183011" rIns="210158" bIns="183011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ysClr val="windowText" lastClr="000000"/>
                  </a:solidFill>
                </a:rPr>
                <a:t>Capacity </a:t>
              </a:r>
              <a:r>
                <a:rPr lang="en-US" sz="1600" kern="1200" dirty="0">
                  <a:solidFill>
                    <a:sysClr val="windowText" lastClr="000000"/>
                  </a:solidFill>
                </a:rPr>
                <a:t>building</a:t>
              </a:r>
            </a:p>
          </p:txBody>
        </p:sp>
        <p:sp>
          <p:nvSpPr>
            <p:cNvPr id="13" name="Hexagon 12"/>
            <p:cNvSpPr/>
            <p:nvPr/>
          </p:nvSpPr>
          <p:spPr>
            <a:xfrm>
              <a:off x="6042903" y="4881568"/>
              <a:ext cx="559158" cy="481789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B2B2B2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176660" y="4869641"/>
              <a:ext cx="1214497" cy="1050683"/>
            </a:xfrm>
            <a:custGeom>
              <a:avLst/>
              <a:gdLst>
                <a:gd name="connsiteX0" fmla="*/ 0 w 1214497"/>
                <a:gd name="connsiteY0" fmla="*/ 525342 h 1050683"/>
                <a:gd name="connsiteX1" fmla="*/ 300180 w 1214497"/>
                <a:gd name="connsiteY1" fmla="*/ 0 h 1050683"/>
                <a:gd name="connsiteX2" fmla="*/ 914317 w 1214497"/>
                <a:gd name="connsiteY2" fmla="*/ 0 h 1050683"/>
                <a:gd name="connsiteX3" fmla="*/ 1214497 w 1214497"/>
                <a:gd name="connsiteY3" fmla="*/ 525342 h 1050683"/>
                <a:gd name="connsiteX4" fmla="*/ 914317 w 1214497"/>
                <a:gd name="connsiteY4" fmla="*/ 1050683 h 1050683"/>
                <a:gd name="connsiteX5" fmla="*/ 300180 w 1214497"/>
                <a:gd name="connsiteY5" fmla="*/ 1050683 h 1050683"/>
                <a:gd name="connsiteX6" fmla="*/ 0 w 1214497"/>
                <a:gd name="connsiteY6" fmla="*/ 525342 h 105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497" h="1050683">
                  <a:moveTo>
                    <a:pt x="0" y="525342"/>
                  </a:moveTo>
                  <a:lnTo>
                    <a:pt x="300180" y="0"/>
                  </a:lnTo>
                  <a:lnTo>
                    <a:pt x="914317" y="0"/>
                  </a:lnTo>
                  <a:lnTo>
                    <a:pt x="1214497" y="525342"/>
                  </a:lnTo>
                  <a:lnTo>
                    <a:pt x="914317" y="1050683"/>
                  </a:lnTo>
                  <a:lnTo>
                    <a:pt x="300180" y="1050683"/>
                  </a:lnTo>
                  <a:lnTo>
                    <a:pt x="0" y="525342"/>
                  </a:lnTo>
                  <a:close/>
                </a:path>
              </a:pathLst>
            </a:custGeom>
            <a:solidFill>
              <a:srgbClr val="B2B2B2">
                <a:hueOff val="0"/>
                <a:satOff val="0"/>
                <a:lumOff val="-6588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0158" tIns="183011" rIns="210158" bIns="183011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ysClr val="windowText" lastClr="000000"/>
                  </a:solidFill>
                </a:rPr>
                <a:t>Technology </a:t>
              </a:r>
              <a:r>
                <a:rPr lang="en-US" sz="1600" kern="1200" dirty="0">
                  <a:solidFill>
                    <a:sysClr val="windowText" lastClr="000000"/>
                  </a:solidFill>
                </a:rPr>
                <a:t>Platform 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5379634" y="3981241"/>
              <a:ext cx="559158" cy="481789"/>
            </a:xfrm>
            <a:prstGeom prst="hexagon">
              <a:avLst>
                <a:gd name="adj" fmla="val 28900"/>
                <a:gd name="vf" fmla="val 115470"/>
              </a:avLst>
            </a:prstGeom>
            <a:blipFill rotWithShape="0"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5057653" y="4223400"/>
              <a:ext cx="1214497" cy="1050683"/>
            </a:xfrm>
            <a:custGeom>
              <a:avLst/>
              <a:gdLst>
                <a:gd name="connsiteX0" fmla="*/ 0 w 1214497"/>
                <a:gd name="connsiteY0" fmla="*/ 525342 h 1050683"/>
                <a:gd name="connsiteX1" fmla="*/ 300180 w 1214497"/>
                <a:gd name="connsiteY1" fmla="*/ 0 h 1050683"/>
                <a:gd name="connsiteX2" fmla="*/ 914317 w 1214497"/>
                <a:gd name="connsiteY2" fmla="*/ 0 h 1050683"/>
                <a:gd name="connsiteX3" fmla="*/ 1214497 w 1214497"/>
                <a:gd name="connsiteY3" fmla="*/ 525342 h 1050683"/>
                <a:gd name="connsiteX4" fmla="*/ 914317 w 1214497"/>
                <a:gd name="connsiteY4" fmla="*/ 1050683 h 1050683"/>
                <a:gd name="connsiteX5" fmla="*/ 300180 w 1214497"/>
                <a:gd name="connsiteY5" fmla="*/ 1050683 h 1050683"/>
                <a:gd name="connsiteX6" fmla="*/ 0 w 1214497"/>
                <a:gd name="connsiteY6" fmla="*/ 525342 h 105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497" h="1050683">
                  <a:moveTo>
                    <a:pt x="0" y="525342"/>
                  </a:moveTo>
                  <a:lnTo>
                    <a:pt x="300180" y="0"/>
                  </a:lnTo>
                  <a:lnTo>
                    <a:pt x="914317" y="0"/>
                  </a:lnTo>
                  <a:lnTo>
                    <a:pt x="1214497" y="525342"/>
                  </a:lnTo>
                  <a:lnTo>
                    <a:pt x="914317" y="1050683"/>
                  </a:lnTo>
                  <a:lnTo>
                    <a:pt x="300180" y="1050683"/>
                  </a:lnTo>
                  <a:lnTo>
                    <a:pt x="0" y="525342"/>
                  </a:lnTo>
                  <a:close/>
                </a:path>
              </a:pathLst>
            </a:custGeom>
            <a:solidFill>
              <a:srgbClr val="B2B2B2">
                <a:hueOff val="0"/>
                <a:satOff val="0"/>
                <a:lumOff val="-8784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0158" tIns="183011" rIns="210158" bIns="183011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ysClr val="windowText" lastClr="000000"/>
                  </a:solidFill>
                </a:rPr>
                <a:t>Supply </a:t>
              </a:r>
              <a:r>
                <a:rPr lang="en-US" sz="1600" kern="1200" dirty="0">
                  <a:solidFill>
                    <a:sysClr val="windowText" lastClr="000000"/>
                  </a:solidFill>
                </a:rPr>
                <a:t>Chain Management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5057653" y="2950798"/>
              <a:ext cx="1214497" cy="1050683"/>
            </a:xfrm>
            <a:custGeom>
              <a:avLst/>
              <a:gdLst>
                <a:gd name="connsiteX0" fmla="*/ 0 w 1214497"/>
                <a:gd name="connsiteY0" fmla="*/ 525342 h 1050683"/>
                <a:gd name="connsiteX1" fmla="*/ 300180 w 1214497"/>
                <a:gd name="connsiteY1" fmla="*/ 0 h 1050683"/>
                <a:gd name="connsiteX2" fmla="*/ 914317 w 1214497"/>
                <a:gd name="connsiteY2" fmla="*/ 0 h 1050683"/>
                <a:gd name="connsiteX3" fmla="*/ 1214497 w 1214497"/>
                <a:gd name="connsiteY3" fmla="*/ 525342 h 1050683"/>
                <a:gd name="connsiteX4" fmla="*/ 914317 w 1214497"/>
                <a:gd name="connsiteY4" fmla="*/ 1050683 h 1050683"/>
                <a:gd name="connsiteX5" fmla="*/ 300180 w 1214497"/>
                <a:gd name="connsiteY5" fmla="*/ 1050683 h 1050683"/>
                <a:gd name="connsiteX6" fmla="*/ 0 w 1214497"/>
                <a:gd name="connsiteY6" fmla="*/ 525342 h 105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497" h="1050683">
                  <a:moveTo>
                    <a:pt x="0" y="525342"/>
                  </a:moveTo>
                  <a:lnTo>
                    <a:pt x="300180" y="0"/>
                  </a:lnTo>
                  <a:lnTo>
                    <a:pt x="914317" y="0"/>
                  </a:lnTo>
                  <a:lnTo>
                    <a:pt x="1214497" y="525342"/>
                  </a:lnTo>
                  <a:lnTo>
                    <a:pt x="914317" y="1050683"/>
                  </a:lnTo>
                  <a:lnTo>
                    <a:pt x="300180" y="1050683"/>
                  </a:lnTo>
                  <a:lnTo>
                    <a:pt x="0" y="525342"/>
                  </a:lnTo>
                  <a:close/>
                </a:path>
              </a:pathLst>
            </a:custGeom>
            <a:solidFill>
              <a:srgbClr val="B2B2B2">
                <a:hueOff val="0"/>
                <a:satOff val="0"/>
                <a:lumOff val="-1098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0158" tIns="183011" rIns="210158" bIns="183011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ysClr val="windowText" lastClr="000000"/>
                  </a:solidFill>
                </a:rPr>
                <a:t>Central Laboratory </a:t>
              </a:r>
              <a:endParaRPr lang="en-US" sz="1600" kern="120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8" name="Picture 17"/>
          <p:cNvPicPr/>
          <p:nvPr/>
        </p:nvPicPr>
        <p:blipFill rotWithShape="1">
          <a:blip r:embed="rId3"/>
          <a:srcRect l="10500" t="15711" r="25833" b="10474"/>
          <a:stretch/>
        </p:blipFill>
        <p:spPr bwMode="auto">
          <a:xfrm>
            <a:off x="214981" y="2719156"/>
            <a:ext cx="4317704" cy="19274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ight Arrow 18"/>
          <p:cNvSpPr/>
          <p:nvPr/>
        </p:nvSpPr>
        <p:spPr>
          <a:xfrm>
            <a:off x="4611575" y="3736244"/>
            <a:ext cx="279400" cy="19889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677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val 87"/>
          <p:cNvSpPr/>
          <p:nvPr/>
        </p:nvSpPr>
        <p:spPr>
          <a:xfrm>
            <a:off x="410702" y="975068"/>
            <a:ext cx="397793" cy="39779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1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Process realignment </a:t>
            </a:r>
            <a:endParaRPr lang="en-IN" sz="3600" dirty="0"/>
          </a:p>
        </p:txBody>
      </p:sp>
      <p:grpSp>
        <p:nvGrpSpPr>
          <p:cNvPr id="91" name="Group 90"/>
          <p:cNvGrpSpPr/>
          <p:nvPr/>
        </p:nvGrpSpPr>
        <p:grpSpPr>
          <a:xfrm>
            <a:off x="2590800" y="1173964"/>
            <a:ext cx="9094606" cy="2244870"/>
            <a:chOff x="1314450" y="1357312"/>
            <a:chExt cx="9816773" cy="2338388"/>
          </a:xfrm>
        </p:grpSpPr>
        <p:pic>
          <p:nvPicPr>
            <p:cNvPr id="92" name="Picture 91" descr="F:\OneDrive - Sir Ratan Tata Trust\nagpur urban health\pictures\clipart\drugs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247" y="2018946"/>
              <a:ext cx="671380" cy="671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831" y="1357312"/>
              <a:ext cx="508000" cy="642620"/>
            </a:xfrm>
            <a:prstGeom prst="rect">
              <a:avLst/>
            </a:prstGeom>
          </p:spPr>
        </p:pic>
        <p:pic>
          <p:nvPicPr>
            <p:cNvPr id="94" name="Picture 93" descr="F:\OneDrive - Sir Ratan Tata Trust\nagpur urban health\pictures\clipart\adhaar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882" y="2015697"/>
              <a:ext cx="814917" cy="521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Picture 94" descr="F:\OneDrive - Sir Ratan Tata Trust\nagpur urban health\pictures\clipart\ehr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538" y="1962311"/>
              <a:ext cx="970416" cy="62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Picture 95" descr="F:\OneDrive - Sir Ratan Tata Trust\nagpur urban health\pictures\clipart\diagnosis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3751" y="1953710"/>
              <a:ext cx="675323" cy="64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Picture 96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7205" y="1997107"/>
              <a:ext cx="536938" cy="53693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8" name="Straight Arrow Connector 97"/>
            <p:cNvCxnSpPr>
              <a:stCxn id="97" idx="3"/>
              <a:endCxn id="94" idx="1"/>
            </p:cNvCxnSpPr>
            <p:nvPr/>
          </p:nvCxnSpPr>
          <p:spPr>
            <a:xfrm>
              <a:off x="2314143" y="2265576"/>
              <a:ext cx="216739" cy="110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stCxn id="94" idx="3"/>
              <a:endCxn id="95" idx="1"/>
            </p:cNvCxnSpPr>
            <p:nvPr/>
          </p:nvCxnSpPr>
          <p:spPr>
            <a:xfrm>
              <a:off x="3345799" y="2276636"/>
              <a:ext cx="216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389" y="1926453"/>
              <a:ext cx="706274" cy="706274"/>
            </a:xfrm>
            <a:prstGeom prst="rect">
              <a:avLst/>
            </a:prstGeom>
          </p:spPr>
        </p:pic>
        <p:cxnSp>
          <p:nvCxnSpPr>
            <p:cNvPr id="101" name="Straight Arrow Connector 100"/>
            <p:cNvCxnSpPr>
              <a:stCxn id="95" idx="3"/>
              <a:endCxn id="100" idx="1"/>
            </p:cNvCxnSpPr>
            <p:nvPr/>
          </p:nvCxnSpPr>
          <p:spPr>
            <a:xfrm>
              <a:off x="4532954" y="2276636"/>
              <a:ext cx="276435" cy="29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stCxn id="100" idx="3"/>
              <a:endCxn id="96" idx="1"/>
            </p:cNvCxnSpPr>
            <p:nvPr/>
          </p:nvCxnSpPr>
          <p:spPr>
            <a:xfrm flipV="1">
              <a:off x="5515663" y="2276635"/>
              <a:ext cx="198088" cy="29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Elbow Connector 102"/>
            <p:cNvCxnSpPr>
              <a:stCxn id="96" idx="3"/>
              <a:endCxn id="93" idx="1"/>
            </p:cNvCxnSpPr>
            <p:nvPr/>
          </p:nvCxnSpPr>
          <p:spPr>
            <a:xfrm flipV="1">
              <a:off x="6389074" y="1678622"/>
              <a:ext cx="419757" cy="598013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Elbow Connector 103"/>
            <p:cNvCxnSpPr>
              <a:stCxn id="96" idx="3"/>
              <a:endCxn id="92" idx="1"/>
            </p:cNvCxnSpPr>
            <p:nvPr/>
          </p:nvCxnSpPr>
          <p:spPr>
            <a:xfrm>
              <a:off x="6389074" y="2276635"/>
              <a:ext cx="417173" cy="78001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/>
            <p:nvPr/>
          </p:nvSpPr>
          <p:spPr>
            <a:xfrm>
              <a:off x="3861434" y="2495107"/>
              <a:ext cx="41870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 smtClean="0"/>
                <a:t>EHR</a:t>
              </a:r>
              <a:endParaRPr lang="en-US" sz="1100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712560" y="2492636"/>
              <a:ext cx="86914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 smtClean="0"/>
                <a:t>T/t protocol</a:t>
              </a:r>
              <a:endParaRPr lang="en-US" sz="1100" dirty="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5736824" y="2514695"/>
              <a:ext cx="55816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 smtClean="0"/>
                <a:t>ICD 10</a:t>
              </a:r>
              <a:endParaRPr lang="en-US" sz="1100" dirty="0"/>
            </a:p>
          </p:txBody>
        </p:sp>
        <p:pic>
          <p:nvPicPr>
            <p:cNvPr id="108" name="Picture 107" descr="F:\OneDrive - Sir Ratan Tata Trust\nagpur urban health\pictures\clipart\ehr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5616" y="1970910"/>
              <a:ext cx="970416" cy="628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Rectangle 108"/>
            <p:cNvSpPr/>
            <p:nvPr/>
          </p:nvSpPr>
          <p:spPr>
            <a:xfrm>
              <a:off x="7791453" y="2533508"/>
              <a:ext cx="157968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smtClean="0"/>
                <a:t>Lab report back to EHR</a:t>
              </a:r>
              <a:endParaRPr lang="en-US" sz="1100" dirty="0"/>
            </a:p>
          </p:txBody>
        </p:sp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399" y="2717646"/>
              <a:ext cx="507432" cy="507432"/>
            </a:xfrm>
            <a:prstGeom prst="rect">
              <a:avLst/>
            </a:prstGeom>
          </p:spPr>
        </p:pic>
        <p:sp>
          <p:nvSpPr>
            <p:cNvPr id="111" name="Rectangle 110"/>
            <p:cNvSpPr/>
            <p:nvPr/>
          </p:nvSpPr>
          <p:spPr>
            <a:xfrm>
              <a:off x="6427416" y="3285687"/>
              <a:ext cx="149111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 smtClean="0"/>
                <a:t>Referral and follow up </a:t>
              </a:r>
              <a:endParaRPr lang="en-US" sz="1100" dirty="0"/>
            </a:p>
          </p:txBody>
        </p:sp>
        <p:cxnSp>
          <p:nvCxnSpPr>
            <p:cNvPr id="112" name="Elbow Connector 111"/>
            <p:cNvCxnSpPr>
              <a:stCxn id="96" idx="3"/>
              <a:endCxn id="110" idx="1"/>
            </p:cNvCxnSpPr>
            <p:nvPr/>
          </p:nvCxnSpPr>
          <p:spPr>
            <a:xfrm>
              <a:off x="6389074" y="2276635"/>
              <a:ext cx="420325" cy="69472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lbow Connector 112"/>
            <p:cNvCxnSpPr>
              <a:endCxn id="108" idx="1"/>
            </p:cNvCxnSpPr>
            <p:nvPr/>
          </p:nvCxnSpPr>
          <p:spPr>
            <a:xfrm>
              <a:off x="7172973" y="1720389"/>
              <a:ext cx="902643" cy="564846"/>
            </a:xfrm>
            <a:prstGeom prst="bentConnector3">
              <a:avLst>
                <a:gd name="adj1" fmla="val 5069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Elbow Connector 113"/>
            <p:cNvCxnSpPr>
              <a:stCxn id="92" idx="3"/>
              <a:endCxn id="108" idx="1"/>
            </p:cNvCxnSpPr>
            <p:nvPr/>
          </p:nvCxnSpPr>
          <p:spPr>
            <a:xfrm flipV="1">
              <a:off x="7477627" y="2285235"/>
              <a:ext cx="597989" cy="69401"/>
            </a:xfrm>
            <a:prstGeom prst="bentConnector3">
              <a:avLst>
                <a:gd name="adj1" fmla="val 2519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Elbow Connector 114"/>
            <p:cNvCxnSpPr>
              <a:stCxn id="110" idx="3"/>
              <a:endCxn id="108" idx="1"/>
            </p:cNvCxnSpPr>
            <p:nvPr/>
          </p:nvCxnSpPr>
          <p:spPr>
            <a:xfrm flipV="1">
              <a:off x="7316831" y="2285235"/>
              <a:ext cx="758785" cy="686127"/>
            </a:xfrm>
            <a:prstGeom prst="bentConnector3">
              <a:avLst>
                <a:gd name="adj1" fmla="val 4105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2793240" y="2757903"/>
              <a:ext cx="175740" cy="1757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en-US" sz="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1793" y="2165661"/>
              <a:ext cx="979778" cy="735693"/>
            </a:xfrm>
            <a:prstGeom prst="rect">
              <a:avLst/>
            </a:prstGeom>
          </p:spPr>
        </p:pic>
        <p:sp>
          <p:nvSpPr>
            <p:cNvPr id="118" name="Rectangle 117"/>
            <p:cNvSpPr/>
            <p:nvPr/>
          </p:nvSpPr>
          <p:spPr>
            <a:xfrm>
              <a:off x="1314450" y="1357312"/>
              <a:ext cx="8154589" cy="2338388"/>
            </a:xfrm>
            <a:prstGeom prst="rect">
              <a:avLst/>
            </a:pr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urved Down Arrow 118"/>
            <p:cNvSpPr/>
            <p:nvPr/>
          </p:nvSpPr>
          <p:spPr>
            <a:xfrm flipV="1">
              <a:off x="8506119" y="2765069"/>
              <a:ext cx="1840528" cy="435484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" name="Curved Down Arrow 119"/>
            <p:cNvSpPr/>
            <p:nvPr/>
          </p:nvSpPr>
          <p:spPr>
            <a:xfrm>
              <a:off x="8501922" y="1678622"/>
              <a:ext cx="1840528" cy="344644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9551538" y="2777372"/>
              <a:ext cx="157968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smtClean="0"/>
                <a:t>Community EHR</a:t>
              </a:r>
              <a:endParaRPr lang="en-US" sz="1100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5091742" y="2770300"/>
              <a:ext cx="175740" cy="1757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7347468" y="1527568"/>
              <a:ext cx="175740" cy="1757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7347468" y="2250013"/>
              <a:ext cx="175740" cy="1757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1522265" y="4235184"/>
            <a:ext cx="3117782" cy="1453861"/>
            <a:chOff x="1789497" y="3831308"/>
            <a:chExt cx="3117782" cy="1453861"/>
          </a:xfrm>
        </p:grpSpPr>
        <p:pic>
          <p:nvPicPr>
            <p:cNvPr id="126" name="Picture 125" descr="F:\OneDrive - Sir Ratan Tata Trust\nagpur urban health\pictures\clipart\drugs.png"/>
            <p:cNvPicPr/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838" y="4560221"/>
              <a:ext cx="462755" cy="395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038" y="4335495"/>
              <a:ext cx="286777" cy="286777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737" y="3831308"/>
              <a:ext cx="478209" cy="43938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924" y="3898180"/>
              <a:ext cx="384381" cy="384381"/>
            </a:xfrm>
            <a:prstGeom prst="rect">
              <a:avLst/>
            </a:prstGeom>
          </p:spPr>
        </p:pic>
        <p:pic>
          <p:nvPicPr>
            <p:cNvPr id="130" name="Picture 129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78464" y="3854918"/>
              <a:ext cx="422458" cy="4805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1" name="Elbow Connector 130"/>
            <p:cNvCxnSpPr>
              <a:stCxn id="128" idx="2"/>
              <a:endCxn id="127" idx="1"/>
            </p:cNvCxnSpPr>
            <p:nvPr/>
          </p:nvCxnSpPr>
          <p:spPr>
            <a:xfrm rot="16200000" flipH="1">
              <a:off x="2388842" y="4318688"/>
              <a:ext cx="208196" cy="112196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Elbow Connector 131"/>
            <p:cNvCxnSpPr>
              <a:stCxn id="127" idx="3"/>
              <a:endCxn id="129" idx="1"/>
            </p:cNvCxnSpPr>
            <p:nvPr/>
          </p:nvCxnSpPr>
          <p:spPr>
            <a:xfrm flipV="1">
              <a:off x="2835815" y="4090371"/>
              <a:ext cx="201109" cy="388513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9916" y="4335494"/>
              <a:ext cx="286777" cy="286777"/>
            </a:xfrm>
            <a:prstGeom prst="rect">
              <a:avLst/>
            </a:prstGeom>
          </p:spPr>
        </p:pic>
        <p:pic>
          <p:nvPicPr>
            <p:cNvPr id="134" name="Picture 133" descr="F:\OneDrive - Sir Ratan Tata Trust\nagpur urban health\pictures\clipart\ehr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664" y="4797614"/>
              <a:ext cx="752615" cy="487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97" y="4816948"/>
              <a:ext cx="543504" cy="448886"/>
            </a:xfrm>
            <a:prstGeom prst="rect">
              <a:avLst/>
            </a:prstGeom>
          </p:spPr>
        </p:pic>
        <p:cxnSp>
          <p:nvCxnSpPr>
            <p:cNvPr id="136" name="Elbow Connector 135"/>
            <p:cNvCxnSpPr>
              <a:stCxn id="129" idx="3"/>
              <a:endCxn id="133" idx="1"/>
            </p:cNvCxnSpPr>
            <p:nvPr/>
          </p:nvCxnSpPr>
          <p:spPr>
            <a:xfrm>
              <a:off x="3421305" y="4090371"/>
              <a:ext cx="208611" cy="38851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Elbow Connector 136"/>
            <p:cNvCxnSpPr>
              <a:stCxn id="133" idx="3"/>
              <a:endCxn id="130" idx="1"/>
            </p:cNvCxnSpPr>
            <p:nvPr/>
          </p:nvCxnSpPr>
          <p:spPr>
            <a:xfrm flipV="1">
              <a:off x="3916693" y="4095206"/>
              <a:ext cx="161771" cy="38367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Elbow Connector 137"/>
            <p:cNvCxnSpPr>
              <a:stCxn id="130" idx="3"/>
              <a:endCxn id="134" idx="0"/>
            </p:cNvCxnSpPr>
            <p:nvPr/>
          </p:nvCxnSpPr>
          <p:spPr>
            <a:xfrm>
              <a:off x="4500922" y="4095206"/>
              <a:ext cx="30050" cy="70240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4" idx="1"/>
              <a:endCxn id="135" idx="3"/>
            </p:cNvCxnSpPr>
            <p:nvPr/>
          </p:nvCxnSpPr>
          <p:spPr>
            <a:xfrm flipH="1" flipV="1">
              <a:off x="2333001" y="5041391"/>
              <a:ext cx="182166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Elbow Connector 139"/>
            <p:cNvCxnSpPr>
              <a:stCxn id="135" idx="0"/>
              <a:endCxn id="128" idx="1"/>
            </p:cNvCxnSpPr>
            <p:nvPr/>
          </p:nvCxnSpPr>
          <p:spPr>
            <a:xfrm rot="5400000" flipH="1" flipV="1">
              <a:off x="1746518" y="4365729"/>
              <a:ext cx="765950" cy="13648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Rectangle 140"/>
          <p:cNvSpPr/>
          <p:nvPr/>
        </p:nvSpPr>
        <p:spPr>
          <a:xfrm>
            <a:off x="5709095" y="4235184"/>
            <a:ext cx="6298712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en-US" dirty="0" smtClean="0"/>
              <a:t>Unique Patient ID enabled registration &amp; access to all UPHCs</a:t>
            </a:r>
          </a:p>
          <a:p>
            <a:pPr marL="457200" indent="-457200">
              <a:buAutoNum type="arabicPeriod"/>
            </a:pPr>
            <a:r>
              <a:rPr lang="en-US" dirty="0" smtClean="0"/>
              <a:t>Nationally recognized treatment protocol </a:t>
            </a:r>
          </a:p>
          <a:p>
            <a:pPr marL="457200" indent="-457200">
              <a:buAutoNum type="arabicPeriod"/>
            </a:pPr>
            <a:r>
              <a:rPr lang="en-US" dirty="0" smtClean="0"/>
              <a:t>Central diagnostic laboratory ® </a:t>
            </a:r>
          </a:p>
          <a:p>
            <a:pPr marL="457200" indent="-457200">
              <a:buAutoNum type="arabicPeriod"/>
            </a:pPr>
            <a:r>
              <a:rPr lang="en-US" dirty="0" smtClean="0"/>
              <a:t>Enhanced access to relevant and essential drugs</a:t>
            </a:r>
          </a:p>
          <a:p>
            <a:pPr marL="457200" indent="-457200">
              <a:buAutoNum type="arabicPeriod"/>
            </a:pPr>
            <a:r>
              <a:rPr lang="en-US" dirty="0" smtClean="0"/>
              <a:t>Targeted IEC through AV aids 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5271631" y="4098330"/>
            <a:ext cx="0" cy="1470229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3" name="Rectangle 142"/>
          <p:cNvSpPr/>
          <p:nvPr/>
        </p:nvSpPr>
        <p:spPr>
          <a:xfrm>
            <a:off x="1953371" y="5894153"/>
            <a:ext cx="20697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/>
              <a:t>Efficient Inventory Management </a:t>
            </a:r>
            <a:endParaRPr lang="en-US" sz="1100" dirty="0"/>
          </a:p>
        </p:txBody>
      </p:sp>
      <p:sp>
        <p:nvSpPr>
          <p:cNvPr id="144" name="Rectangle 143"/>
          <p:cNvSpPr/>
          <p:nvPr/>
        </p:nvSpPr>
        <p:spPr>
          <a:xfrm>
            <a:off x="1743851" y="4028876"/>
            <a:ext cx="8515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/>
              <a:t>warehouse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8800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val 87"/>
          <p:cNvSpPr/>
          <p:nvPr/>
        </p:nvSpPr>
        <p:spPr>
          <a:xfrm>
            <a:off x="410702" y="975068"/>
            <a:ext cx="397793" cy="39779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2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Infrastructure </a:t>
            </a:r>
            <a:endParaRPr lang="en-IN" sz="3600" dirty="0"/>
          </a:p>
        </p:txBody>
      </p:sp>
      <p:sp>
        <p:nvSpPr>
          <p:cNvPr id="3" name="Rectangle 2"/>
          <p:cNvSpPr/>
          <p:nvPr/>
        </p:nvSpPr>
        <p:spPr>
          <a:xfrm>
            <a:off x="304800" y="1914423"/>
            <a:ext cx="3034145" cy="394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Our </a:t>
            </a:r>
            <a:r>
              <a:rPr lang="en-US" dirty="0"/>
              <a:t>approach </a:t>
            </a:r>
            <a:endParaRPr lang="en-US" dirty="0" smtClean="0"/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Use of funds for facilities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Complemented by Tata Trusts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Architect consultations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Uniformity </a:t>
            </a: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dirty="0" smtClean="0"/>
              <a:t>Results </a:t>
            </a:r>
            <a:endParaRPr lang="en-US" dirty="0"/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/>
              <a:t>Fast tracking momentum to NQAS and Kayakalp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dirty="0"/>
              <a:t>Assistance to local government to gain visibility in </a:t>
            </a:r>
            <a:r>
              <a:rPr lang="en-US" i="1" dirty="0" err="1"/>
              <a:t>kayakalp</a:t>
            </a:r>
            <a:r>
              <a:rPr lang="en-US" i="1" dirty="0"/>
              <a:t>, </a:t>
            </a:r>
            <a:r>
              <a:rPr lang="en-US" i="1" dirty="0" smtClean="0"/>
              <a:t>NABH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i="1" dirty="0" smtClean="0"/>
              <a:t>Aesthetically pleasing environment for staff &amp; patients</a:t>
            </a:r>
            <a:endParaRPr lang="en-US" dirty="0"/>
          </a:p>
        </p:txBody>
      </p:sp>
      <p:sp>
        <p:nvSpPr>
          <p:cNvPr id="75" name="Freeform 74"/>
          <p:cNvSpPr/>
          <p:nvPr/>
        </p:nvSpPr>
        <p:spPr>
          <a:xfrm>
            <a:off x="3516192" y="2826053"/>
            <a:ext cx="4197495" cy="680644"/>
          </a:xfrm>
          <a:custGeom>
            <a:avLst/>
            <a:gdLst>
              <a:gd name="connsiteX0" fmla="*/ 0 w 2464520"/>
              <a:gd name="connsiteY0" fmla="*/ 0 h 592265"/>
              <a:gd name="connsiteX1" fmla="*/ 2464520 w 2464520"/>
              <a:gd name="connsiteY1" fmla="*/ 0 h 592265"/>
              <a:gd name="connsiteX2" fmla="*/ 2464520 w 2464520"/>
              <a:gd name="connsiteY2" fmla="*/ 592265 h 592265"/>
              <a:gd name="connsiteX3" fmla="*/ 0 w 2464520"/>
              <a:gd name="connsiteY3" fmla="*/ 592265 h 592265"/>
              <a:gd name="connsiteX4" fmla="*/ 0 w 2464520"/>
              <a:gd name="connsiteY4" fmla="*/ 0 h 59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520" h="592265">
                <a:moveTo>
                  <a:pt x="0" y="0"/>
                </a:moveTo>
                <a:lnTo>
                  <a:pt x="2464520" y="0"/>
                </a:lnTo>
                <a:lnTo>
                  <a:pt x="2464520" y="592265"/>
                </a:lnTo>
                <a:lnTo>
                  <a:pt x="0" y="592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600" b="0" kern="1200" dirty="0" smtClean="0"/>
              <a:t>Standardization</a:t>
            </a:r>
            <a:r>
              <a:rPr lang="en-US" sz="1600" dirty="0" smtClean="0"/>
              <a:t> of signages, IEC</a:t>
            </a:r>
            <a:endParaRPr lang="en-US" sz="1600" b="0" kern="1200" dirty="0"/>
          </a:p>
        </p:txBody>
      </p:sp>
      <p:sp>
        <p:nvSpPr>
          <p:cNvPr id="76" name="Freeform 75"/>
          <p:cNvSpPr/>
          <p:nvPr/>
        </p:nvSpPr>
        <p:spPr>
          <a:xfrm>
            <a:off x="7452308" y="2826053"/>
            <a:ext cx="4558844" cy="680644"/>
          </a:xfrm>
          <a:custGeom>
            <a:avLst/>
            <a:gdLst>
              <a:gd name="connsiteX0" fmla="*/ 0 w 2464520"/>
              <a:gd name="connsiteY0" fmla="*/ 0 h 592265"/>
              <a:gd name="connsiteX1" fmla="*/ 2464520 w 2464520"/>
              <a:gd name="connsiteY1" fmla="*/ 0 h 592265"/>
              <a:gd name="connsiteX2" fmla="*/ 2464520 w 2464520"/>
              <a:gd name="connsiteY2" fmla="*/ 592265 h 592265"/>
              <a:gd name="connsiteX3" fmla="*/ 0 w 2464520"/>
              <a:gd name="connsiteY3" fmla="*/ 592265 h 592265"/>
              <a:gd name="connsiteX4" fmla="*/ 0 w 2464520"/>
              <a:gd name="connsiteY4" fmla="*/ 0 h 59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520" h="592265">
                <a:moveTo>
                  <a:pt x="0" y="0"/>
                </a:moveTo>
                <a:lnTo>
                  <a:pt x="2464520" y="0"/>
                </a:lnTo>
                <a:lnTo>
                  <a:pt x="2464520" y="592265"/>
                </a:lnTo>
                <a:lnTo>
                  <a:pt x="0" y="592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600" b="0" kern="1200" dirty="0" smtClean="0"/>
              <a:t>Efficient use of space</a:t>
            </a:r>
            <a:endParaRPr lang="en-US" sz="1600" b="0" kern="1200" dirty="0"/>
          </a:p>
        </p:txBody>
      </p:sp>
      <p:sp>
        <p:nvSpPr>
          <p:cNvPr id="77" name="Freeform 76"/>
          <p:cNvSpPr/>
          <p:nvPr/>
        </p:nvSpPr>
        <p:spPr>
          <a:xfrm>
            <a:off x="3516192" y="5090154"/>
            <a:ext cx="4135704" cy="638475"/>
          </a:xfrm>
          <a:custGeom>
            <a:avLst/>
            <a:gdLst>
              <a:gd name="connsiteX0" fmla="*/ 0 w 2464520"/>
              <a:gd name="connsiteY0" fmla="*/ 0 h 592265"/>
              <a:gd name="connsiteX1" fmla="*/ 2464520 w 2464520"/>
              <a:gd name="connsiteY1" fmla="*/ 0 h 592265"/>
              <a:gd name="connsiteX2" fmla="*/ 2464520 w 2464520"/>
              <a:gd name="connsiteY2" fmla="*/ 592265 h 592265"/>
              <a:gd name="connsiteX3" fmla="*/ 0 w 2464520"/>
              <a:gd name="connsiteY3" fmla="*/ 592265 h 592265"/>
              <a:gd name="connsiteX4" fmla="*/ 0 w 2464520"/>
              <a:gd name="connsiteY4" fmla="*/ 0 h 59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520" h="592265">
                <a:moveTo>
                  <a:pt x="0" y="0"/>
                </a:moveTo>
                <a:lnTo>
                  <a:pt x="2464520" y="0"/>
                </a:lnTo>
                <a:lnTo>
                  <a:pt x="2464520" y="592265"/>
                </a:lnTo>
                <a:lnTo>
                  <a:pt x="0" y="592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600" b="0" kern="1200" dirty="0" smtClean="0"/>
              <a:t> Better working conditions </a:t>
            </a:r>
            <a:endParaRPr lang="en-US" sz="1600" b="0" kern="1200" dirty="0"/>
          </a:p>
        </p:txBody>
      </p:sp>
      <p:sp>
        <p:nvSpPr>
          <p:cNvPr id="78" name="Freeform 77"/>
          <p:cNvSpPr/>
          <p:nvPr/>
        </p:nvSpPr>
        <p:spPr>
          <a:xfrm>
            <a:off x="7452307" y="5090154"/>
            <a:ext cx="4558844" cy="638475"/>
          </a:xfrm>
          <a:custGeom>
            <a:avLst/>
            <a:gdLst>
              <a:gd name="connsiteX0" fmla="*/ 0 w 2464520"/>
              <a:gd name="connsiteY0" fmla="*/ 0 h 592265"/>
              <a:gd name="connsiteX1" fmla="*/ 2464520 w 2464520"/>
              <a:gd name="connsiteY1" fmla="*/ 0 h 592265"/>
              <a:gd name="connsiteX2" fmla="*/ 2464520 w 2464520"/>
              <a:gd name="connsiteY2" fmla="*/ 592265 h 592265"/>
              <a:gd name="connsiteX3" fmla="*/ 0 w 2464520"/>
              <a:gd name="connsiteY3" fmla="*/ 592265 h 592265"/>
              <a:gd name="connsiteX4" fmla="*/ 0 w 2464520"/>
              <a:gd name="connsiteY4" fmla="*/ 0 h 59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520" h="592265">
                <a:moveTo>
                  <a:pt x="0" y="0"/>
                </a:moveTo>
                <a:lnTo>
                  <a:pt x="2464520" y="0"/>
                </a:lnTo>
                <a:lnTo>
                  <a:pt x="2464520" y="592265"/>
                </a:lnTo>
                <a:lnTo>
                  <a:pt x="0" y="592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600" b="0" kern="1200" dirty="0" smtClean="0"/>
              <a:t>Clean &amp; welcoming</a:t>
            </a:r>
            <a:endParaRPr lang="en-US" sz="1600" b="0" kern="1200" dirty="0"/>
          </a:p>
        </p:txBody>
      </p:sp>
      <p:sp>
        <p:nvSpPr>
          <p:cNvPr id="79" name="Rectangle 78"/>
          <p:cNvSpPr/>
          <p:nvPr/>
        </p:nvSpPr>
        <p:spPr>
          <a:xfrm>
            <a:off x="3454400" y="1294390"/>
            <a:ext cx="4336738" cy="259174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7416800" y="1307090"/>
            <a:ext cx="4622800" cy="259174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454400" y="3605790"/>
            <a:ext cx="4336738" cy="244650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416800" y="3605790"/>
            <a:ext cx="4622800" cy="244650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38563" y="1310991"/>
            <a:ext cx="1449859" cy="174846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26" y="1446899"/>
            <a:ext cx="1413948" cy="815046"/>
          </a:xfrm>
          <a:prstGeom prst="rect">
            <a:avLst/>
          </a:prstGeom>
        </p:spPr>
      </p:pic>
      <p:sp>
        <p:nvSpPr>
          <p:cNvPr id="85" name="Right Arrow 84"/>
          <p:cNvSpPr/>
          <p:nvPr/>
        </p:nvSpPr>
        <p:spPr>
          <a:xfrm>
            <a:off x="9384089" y="2331359"/>
            <a:ext cx="522738" cy="267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7"/>
          <a:stretch/>
        </p:blipFill>
        <p:spPr>
          <a:xfrm>
            <a:off x="3551033" y="3651247"/>
            <a:ext cx="1538351" cy="1587221"/>
          </a:xfrm>
          <a:prstGeom prst="rect">
            <a:avLst/>
          </a:prstGeom>
        </p:spPr>
      </p:pic>
      <p:sp>
        <p:nvSpPr>
          <p:cNvPr id="145" name="Right Arrow 144"/>
          <p:cNvSpPr/>
          <p:nvPr/>
        </p:nvSpPr>
        <p:spPr>
          <a:xfrm>
            <a:off x="4868248" y="4321612"/>
            <a:ext cx="313339" cy="277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60" y="3680027"/>
            <a:ext cx="2064216" cy="154816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45" y="3705815"/>
            <a:ext cx="1984997" cy="1488748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89" y="3639925"/>
            <a:ext cx="2085959" cy="1564469"/>
          </a:xfrm>
          <a:prstGeom prst="rect">
            <a:avLst/>
          </a:prstGeom>
        </p:spPr>
      </p:pic>
      <p:sp>
        <p:nvSpPr>
          <p:cNvPr id="149" name="Right Arrow 148"/>
          <p:cNvSpPr/>
          <p:nvPr/>
        </p:nvSpPr>
        <p:spPr>
          <a:xfrm>
            <a:off x="9353144" y="4225318"/>
            <a:ext cx="307499" cy="234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6146" y="1181999"/>
            <a:ext cx="1486561" cy="1909341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45" y="1410260"/>
            <a:ext cx="1961905" cy="1452821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52" y="1432944"/>
            <a:ext cx="1970306" cy="1477730"/>
          </a:xfrm>
          <a:prstGeom prst="rect">
            <a:avLst/>
          </a:prstGeom>
        </p:spPr>
      </p:pic>
      <p:sp>
        <p:nvSpPr>
          <p:cNvPr id="153" name="Rectangle 152"/>
          <p:cNvSpPr/>
          <p:nvPr/>
        </p:nvSpPr>
        <p:spPr>
          <a:xfrm>
            <a:off x="3454400" y="1297489"/>
            <a:ext cx="4336738" cy="259174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52" y="1436043"/>
            <a:ext cx="1970306" cy="14777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2838" y="6052295"/>
            <a:ext cx="11097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Why? Our outlook toward the community needed a change. Consistent services and infrastructure were the first stepping stone. </a:t>
            </a:r>
          </a:p>
        </p:txBody>
      </p:sp>
      <p:sp>
        <p:nvSpPr>
          <p:cNvPr id="86" name="Right Arrow 85"/>
          <p:cNvSpPr/>
          <p:nvPr/>
        </p:nvSpPr>
        <p:spPr>
          <a:xfrm>
            <a:off x="5293331" y="2020133"/>
            <a:ext cx="293670" cy="337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6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val 87"/>
          <p:cNvSpPr/>
          <p:nvPr/>
        </p:nvSpPr>
        <p:spPr>
          <a:xfrm>
            <a:off x="410702" y="975068"/>
            <a:ext cx="397793" cy="39779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2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04800" y="182482"/>
            <a:ext cx="111461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3600" dirty="0" smtClean="0"/>
              <a:t>Infrastructure – how was this done?  </a:t>
            </a:r>
            <a:endParaRPr lang="en-IN" sz="36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r="19574"/>
          <a:stretch/>
        </p:blipFill>
        <p:spPr>
          <a:xfrm>
            <a:off x="444499" y="3873500"/>
            <a:ext cx="2832101" cy="18481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873500"/>
            <a:ext cx="4319334" cy="18481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34" y="3873500"/>
            <a:ext cx="4319332" cy="1848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87473" y="1781109"/>
            <a:ext cx="16065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100" dirty="0"/>
              <a:t>Detailed technical report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7473" y="2025978"/>
            <a:ext cx="25021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 smtClean="0"/>
              <a:t>Infrastructure </a:t>
            </a:r>
            <a:r>
              <a:rPr lang="en-IN" sz="1100" dirty="0"/>
              <a:t>mapping and requirement gathering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67600" y="2544626"/>
            <a:ext cx="1270000" cy="430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 smtClean="0"/>
              <a:t>BOQ for civil work – NMC </a:t>
            </a:r>
            <a:endParaRPr lang="en-IN" sz="1100" dirty="0"/>
          </a:p>
        </p:txBody>
      </p:sp>
      <p:sp>
        <p:nvSpPr>
          <p:cNvPr id="35" name="Rectangle 34"/>
          <p:cNvSpPr/>
          <p:nvPr/>
        </p:nvSpPr>
        <p:spPr>
          <a:xfrm>
            <a:off x="5435600" y="2542593"/>
            <a:ext cx="1473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 smtClean="0"/>
              <a:t>Rest of interior – Tata Trusts </a:t>
            </a:r>
            <a:endParaRPr lang="en-IN" sz="1100" dirty="0"/>
          </a:p>
        </p:txBody>
      </p:sp>
      <p:cxnSp>
        <p:nvCxnSpPr>
          <p:cNvPr id="7" name="Elbow Connector 6"/>
          <p:cNvCxnSpPr/>
          <p:nvPr/>
        </p:nvCxnSpPr>
        <p:spPr>
          <a:xfrm rot="10800000" flipV="1">
            <a:off x="3187473" y="1913003"/>
            <a:ext cx="12700" cy="329508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994400" y="1781109"/>
            <a:ext cx="23495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 smtClean="0"/>
              <a:t>Planning with architect input and teams in UPHC</a:t>
            </a:r>
            <a:endParaRPr lang="en-IN" sz="1100" dirty="0"/>
          </a:p>
        </p:txBody>
      </p:sp>
      <p:cxnSp>
        <p:nvCxnSpPr>
          <p:cNvPr id="44" name="Elbow Connector 43"/>
          <p:cNvCxnSpPr>
            <a:stCxn id="5" idx="3"/>
            <a:endCxn id="43" idx="1"/>
          </p:cNvCxnSpPr>
          <p:nvPr/>
        </p:nvCxnSpPr>
        <p:spPr>
          <a:xfrm flipV="1">
            <a:off x="5689600" y="1996553"/>
            <a:ext cx="304800" cy="24486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43" idx="2"/>
            <a:endCxn id="35" idx="3"/>
          </p:cNvCxnSpPr>
          <p:nvPr/>
        </p:nvCxnSpPr>
        <p:spPr>
          <a:xfrm rot="5400000">
            <a:off x="6765955" y="2354841"/>
            <a:ext cx="546041" cy="260350"/>
          </a:xfrm>
          <a:prstGeom prst="bent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43" idx="2"/>
            <a:endCxn id="34" idx="1"/>
          </p:cNvCxnSpPr>
          <p:nvPr/>
        </p:nvCxnSpPr>
        <p:spPr>
          <a:xfrm rot="16200000" flipH="1">
            <a:off x="7044338" y="2336808"/>
            <a:ext cx="548074" cy="298450"/>
          </a:xfrm>
          <a:prstGeom prst="bent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1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SMGTSquareDefaultSlideMaster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777877"/>
      </a:hlink>
      <a:folHlink>
        <a:srgbClr val="B2B2B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0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Times New Roman" pitchFamily="18" charset="0"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DDDDDD"/>
            </a:gs>
            <a:gs pos="50000">
              <a:srgbClr val="FFFFFF"/>
            </a:gs>
            <a:gs pos="100000">
              <a:srgbClr val="DDDDDD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4572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Times New Roman" pitchFamily="18" charset="0"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285750" indent="-285750" algn="l">
          <a:buFont typeface="Arial" pitchFamily="34" charset="0"/>
          <a:buChar char="•"/>
          <a:defRPr dirty="0" smtClean="0"/>
        </a:defPPr>
      </a:lstStyle>
    </a:txDef>
  </a:objectDefaults>
  <a:extraClrSchemeLst>
    <a:extraClrScheme>
      <a:clrScheme name="2_Standard format for ppt_tsm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 format for ppt_tsm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 format for ppt_tsm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 format for ppt_tsm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 format for ppt_tsm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 format for ppt_tsm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 format for ppt_tsm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SMGTSquareDefaultSlideMaster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777877"/>
      </a:hlink>
      <a:folHlink>
        <a:srgbClr val="B2B2B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0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Times New Roman" pitchFamily="18" charset="0"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DDDDDD"/>
            </a:gs>
            <a:gs pos="50000">
              <a:srgbClr val="FFFFFF"/>
            </a:gs>
            <a:gs pos="100000">
              <a:srgbClr val="DDDDDD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4572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Times New Roman" pitchFamily="18" charset="0"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285750" indent="-285750" algn="l">
          <a:buFont typeface="Arial" pitchFamily="34" charset="0"/>
          <a:buChar char="•"/>
          <a:defRPr dirty="0" smtClean="0"/>
        </a:defPPr>
      </a:lstStyle>
    </a:txDef>
  </a:objectDefaults>
  <a:extraClrSchemeLst>
    <a:extraClrScheme>
      <a:clrScheme name="2_Standard format for ppt_tsm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 format for ppt_tsm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 format for ppt_tsm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 format for ppt_tsm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 format for ppt_tsm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 format for ppt_tsm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 format for ppt_tsm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777877"/>
    </a:hlink>
    <a:folHlink>
      <a:srgbClr val="B2B2B2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777877"/>
    </a:hlink>
    <a:folHlink>
      <a:srgbClr val="B2B2B2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777877"/>
    </a:hlink>
    <a:folHlink>
      <a:srgbClr val="B2B2B2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2070</TotalTime>
  <Words>1839</Words>
  <Application>Microsoft Office PowerPoint</Application>
  <PresentationFormat>Widescreen</PresentationFormat>
  <Paragraphs>319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 </vt:lpstr>
      <vt:lpstr>Calibri Light</vt:lpstr>
      <vt:lpstr>Copperplate Gothic Bold</vt:lpstr>
      <vt:lpstr>Courier New</vt:lpstr>
      <vt:lpstr>Gill Sans MT</vt:lpstr>
      <vt:lpstr>Monotype Sorts</vt:lpstr>
      <vt:lpstr>Times New Roman</vt:lpstr>
      <vt:lpstr>Verdana</vt:lpstr>
      <vt:lpstr>Office Theme</vt:lpstr>
      <vt:lpstr>1_TSMGTSquareDefaultSlideMaster</vt:lpstr>
      <vt:lpstr>2_TSMGTSquareDefaultSlideMaster</vt:lpstr>
      <vt:lpstr>Model Urban Primary Healthcare Project, Nagpur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SUSTAINABILITY, EXIT POLICY AND REPLICATION</vt:lpstr>
      <vt:lpstr>Way Forward</vt:lpstr>
      <vt:lpstr>Supplementary slides </vt:lpstr>
      <vt:lpstr>CENTRAL LABORATORY ®</vt:lpstr>
      <vt:lpstr>Trend of  average footfall per day per UPHC</vt:lpstr>
      <vt:lpstr>PowerPoint Presentation</vt:lpstr>
      <vt:lpstr>Gender wise distribution of patients      Trend of New &amp; Follow up consultation</vt:lpstr>
      <vt:lpstr>Top 5 Diseases</vt:lpstr>
      <vt:lpstr>Glimpse of Dignitaries visit to UPHCs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Amar Nawkar</dc:creator>
  <cp:lastModifiedBy>Tikesh Bisen</cp:lastModifiedBy>
  <cp:revision>302</cp:revision>
  <dcterms:created xsi:type="dcterms:W3CDTF">2018-10-23T17:58:02Z</dcterms:created>
  <dcterms:modified xsi:type="dcterms:W3CDTF">2018-11-01T01:44:28Z</dcterms:modified>
</cp:coreProperties>
</file>