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6" r:id="rId24"/>
    <p:sldId id="279" r:id="rId25"/>
    <p:sldId id="280" r:id="rId26"/>
    <p:sldId id="292" r:id="rId27"/>
    <p:sldId id="293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5143500" type="screen16x9"/>
  <p:notesSz cx="6858000" cy="9144000"/>
  <p:embeddedFontLst>
    <p:embeddedFont>
      <p:font typeface="Lato" pitchFamily="34" charset="0"/>
      <p:regular r:id="rId39"/>
      <p:bold r:id="rId40"/>
    </p:embeddedFont>
    <p:embeddedFont>
      <p:font typeface="Lato Black" pitchFamily="34" charset="0"/>
      <p:bold r:id="rId41"/>
    </p:embeddedFont>
    <p:embeddedFont>
      <p:font typeface="Lato Light" pitchFamily="34" charset="0"/>
      <p:regular r:id="rId42"/>
    </p:embeddedFont>
    <p:embeddedFont>
      <p:font typeface="Calibri" pitchFamily="34" charset="0"/>
      <p:regular r:id="rId43"/>
      <p:bold r:id="rId44"/>
      <p:italic r:id="rId45"/>
      <p:boldItalic r:id="rId46"/>
    </p:embeddedFont>
    <p:embeddedFont>
      <p:font typeface="Caveat" charset="0"/>
      <p:regular r:id="rId47"/>
      <p:bold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-47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people in contact list each day</c:v>
                </c:pt>
              </c:strCache>
            </c:strRef>
          </c:tx>
          <c:dLbls>
            <c:dLbl>
              <c:idx val="0"/>
              <c:layout>
                <c:manualLayout>
                  <c:x val="4.1666666666666683E-3"/>
                  <c:y val="1.532567049808435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055555555555561E-2"/>
                  <c:y val="-4.406130268199239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3055555555555375E-2"/>
                  <c:y val="-4.214559386973180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9444444444444805E-3"/>
                  <c:y val="-4.022988505747129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9.7222222222222224E-3"/>
                  <c:y val="-4.406130268199230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3.065134099616861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388888888888899E-2"/>
                  <c:y val="-3.831417624521071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3.1944444444444442E-2"/>
                  <c:y val="2.298850574712640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1.3888888888889002E-3"/>
                  <c:y val="-1.34099616858237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0"/>
                  <c:y val="3.065134099616861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050"/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27/5/2018</c:v>
                </c:pt>
                <c:pt idx="1">
                  <c:v>28/5/2018</c:v>
                </c:pt>
                <c:pt idx="2">
                  <c:v>29/5/2018</c:v>
                </c:pt>
                <c:pt idx="3">
                  <c:v>30/5/2018</c:v>
                </c:pt>
                <c:pt idx="4">
                  <c:v>31/5/2018</c:v>
                </c:pt>
                <c:pt idx="5">
                  <c:v>06-01-18</c:v>
                </c:pt>
                <c:pt idx="6">
                  <c:v>06-02-18</c:v>
                </c:pt>
                <c:pt idx="7">
                  <c:v>06-03-18</c:v>
                </c:pt>
                <c:pt idx="8">
                  <c:v>06-04-18</c:v>
                </c:pt>
                <c:pt idx="9">
                  <c:v>06-05-18</c:v>
                </c:pt>
                <c:pt idx="10">
                  <c:v>06-06-18</c:v>
                </c:pt>
                <c:pt idx="11">
                  <c:v>06-07-18</c:v>
                </c:pt>
                <c:pt idx="12">
                  <c:v>06-08-18</c:v>
                </c:pt>
                <c:pt idx="13">
                  <c:v>06-09-18</c:v>
                </c:pt>
                <c:pt idx="14">
                  <c:v>06-10-18</c:v>
                </c:pt>
                <c:pt idx="15">
                  <c:v>06-11-18</c:v>
                </c:pt>
                <c:pt idx="16">
                  <c:v>06-12-18</c:v>
                </c:pt>
                <c:pt idx="17">
                  <c:v>13/6/2018</c:v>
                </c:pt>
                <c:pt idx="18">
                  <c:v>14-06-18</c:v>
                </c:pt>
              </c:strCache>
            </c:strRef>
          </c:cat>
          <c:val>
            <c:numRef>
              <c:f>Sheet1!$B$2:$B$20</c:f>
              <c:numCache>
                <c:formatCode>General</c:formatCode>
                <c:ptCount val="19"/>
                <c:pt idx="0">
                  <c:v>828</c:v>
                </c:pt>
                <c:pt idx="1">
                  <c:v>908</c:v>
                </c:pt>
                <c:pt idx="2">
                  <c:v>958</c:v>
                </c:pt>
                <c:pt idx="3">
                  <c:v>1353</c:v>
                </c:pt>
                <c:pt idx="4">
                  <c:v>1774</c:v>
                </c:pt>
                <c:pt idx="5">
                  <c:v>1949</c:v>
                </c:pt>
                <c:pt idx="6">
                  <c:v>2004</c:v>
                </c:pt>
                <c:pt idx="7">
                  <c:v>2081</c:v>
                </c:pt>
                <c:pt idx="8">
                  <c:v>2374</c:v>
                </c:pt>
                <c:pt idx="9">
                  <c:v>2507</c:v>
                </c:pt>
                <c:pt idx="10">
                  <c:v>2536</c:v>
                </c:pt>
                <c:pt idx="11">
                  <c:v>2626</c:v>
                </c:pt>
                <c:pt idx="12">
                  <c:v>2649</c:v>
                </c:pt>
                <c:pt idx="13">
                  <c:v>2259</c:v>
                </c:pt>
                <c:pt idx="14">
                  <c:v>1430</c:v>
                </c:pt>
                <c:pt idx="15">
                  <c:v>1096</c:v>
                </c:pt>
                <c:pt idx="16">
                  <c:v>892</c:v>
                </c:pt>
                <c:pt idx="17">
                  <c:v>892</c:v>
                </c:pt>
                <c:pt idx="18">
                  <c:v>676</c:v>
                </c:pt>
              </c:numCache>
            </c:numRef>
          </c:val>
        </c:ser>
        <c:marker val="1"/>
        <c:axId val="114976256"/>
        <c:axId val="114977792"/>
      </c:lineChart>
      <c:catAx>
        <c:axId val="114976256"/>
        <c:scaling>
          <c:orientation val="minMax"/>
        </c:scaling>
        <c:delete val="1"/>
        <c:axPos val="b"/>
        <c:numFmt formatCode="General" sourceLinked="0"/>
        <c:tickLblPos val="nextTo"/>
        <c:crossAx val="114977792"/>
        <c:crosses val="autoZero"/>
        <c:auto val="1"/>
        <c:lblAlgn val="ctr"/>
        <c:lblOffset val="100"/>
      </c:catAx>
      <c:valAx>
        <c:axId val="1149777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US" sz="1400"/>
            </a:pPr>
            <a:endParaRPr lang="en-US"/>
          </a:p>
        </c:txPr>
        <c:crossAx val="1149762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explosion val="7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en-US"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000" dirty="0" smtClean="0"/>
                      <a:t>Hospital</a:t>
                    </a:r>
                    <a:r>
                      <a:rPr lang="en-US" sz="1000" baseline="0" dirty="0" smtClean="0"/>
                      <a:t>, </a:t>
                    </a:r>
                    <a:fld id="{A612ED67-0DF3-4552-9B5C-93E8C83081AF}" type="PERCENTAGE">
                      <a:rPr lang="en-US" sz="1000" baseline="0"/>
                      <a:pPr/>
                      <a:t>[PERCENTAGE]</a:t>
                    </a:fld>
                    <a:endParaRPr lang="en-US" sz="1000" baseline="0" dirty="0" smtClean="0"/>
                  </a:p>
                </c:rich>
              </c:tx>
              <c:dLblPos val="ctr"/>
              <c:showCatName val="1"/>
              <c:showPercent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CatName val="1"/>
            <c:showPercent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Sheet1!$A$2:$A$7</c:f>
              <c:strCache>
                <c:ptCount val="6"/>
                <c:pt idx="0">
                  <c:v>Household</c:v>
                </c:pt>
                <c:pt idx="1">
                  <c:v>Community</c:v>
                </c:pt>
                <c:pt idx="2">
                  <c:v>Doctor</c:v>
                </c:pt>
                <c:pt idx="3">
                  <c:v>Nurse</c:v>
                </c:pt>
                <c:pt idx="4">
                  <c:v>Other healthcare workers</c:v>
                </c:pt>
                <c:pt idx="5">
                  <c:v>IP/Caregivers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279</c:v>
                </c:pt>
                <c:pt idx="1">
                  <c:v>464</c:v>
                </c:pt>
                <c:pt idx="2">
                  <c:v>99</c:v>
                </c:pt>
                <c:pt idx="3">
                  <c:v>236</c:v>
                </c:pt>
                <c:pt idx="4">
                  <c:v>176</c:v>
                </c:pt>
                <c:pt idx="5">
                  <c:v>94</c:v>
                </c:pt>
              </c:numCache>
            </c:numRef>
          </c:val>
        </c:ser>
        <c:gapWidth val="100"/>
        <c:splitType val="pos"/>
        <c:splitPos val="4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42df80c02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42df80c02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42df80c02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42df80c02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42df80c02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42df80c02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42df80c02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42df80c02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42df80c02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42df80c02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42df80c02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42df80c02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42df80c02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42df80c02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42df80c02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42df80c02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42df80c02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42df80c02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42df80c02_0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42df80c02_0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442df80c0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442df80c0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42df80c02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42df80c02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442df80c02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442df80c02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42df80c02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442df80c02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42df80c02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42df80c02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442df80c02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442df80c02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442df80c02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442df80c02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442df80c02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442df80c02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442df80c02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442df80c02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42df80c02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42df80c02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442df80c02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442df80c02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42df80c0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42df80c0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442df80c02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442df80c02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442df80c02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442df80c02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442df80c02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442df80c02_0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442df80c02_0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442df80c02_0_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42df80c02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442df80c02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42df80c0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42df80c0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42df80c0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42df80c0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42df80c0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42df80c0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42df80c02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42df80c02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42df80c02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42df80c02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42df80c02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42df80c02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1565113"/>
            <a:ext cx="10364505" cy="4427555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701707"/>
            <a:ext cx="7543800" cy="546069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xmlns="" id="{359BDBCE-A9C1-4BB5-B992-609A0B9269EE}"/>
              </a:ext>
            </a:extLst>
          </p:cNvPr>
          <p:cNvGrpSpPr/>
          <p:nvPr userDrawn="1"/>
        </p:nvGrpSpPr>
        <p:grpSpPr>
          <a:xfrm>
            <a:off x="2969380" y="4636870"/>
            <a:ext cx="3213598" cy="506630"/>
            <a:chOff x="600135" y="462516"/>
            <a:chExt cx="5679351" cy="121233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99AF885-A8D7-4858-A970-16B051551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81722" y="504804"/>
              <a:ext cx="1763120" cy="117004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4F50A643-FC36-42DF-9819-F2D2D7752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0135" y="504803"/>
              <a:ext cx="1200029" cy="117005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95E9D37E-16D1-4EBF-A815-78434D592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26400" y="462516"/>
              <a:ext cx="1353086" cy="1170050"/>
            </a:xfrm>
            <a:prstGeom prst="rect">
              <a:avLst/>
            </a:prstGeom>
          </p:spPr>
        </p:pic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12DF03E-6CBA-4C00-9795-000A0B636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BB793B-25CD-4C51-BD8C-6C37A727D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31716" y="4819389"/>
            <a:ext cx="4362467" cy="324111"/>
          </a:xfrm>
          <a:prstGeom prst="rect">
            <a:avLst/>
          </a:prstGeo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xmlns="" id="{3B8871D0-6079-4CBE-B4C2-85967DE9D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CF33-03DA-4F7C-BE72-595FE555E9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985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285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3600"/>
              <a:buFont typeface="Lato"/>
              <a:buNone/>
              <a:defRPr sz="3600" b="1">
                <a:solidFill>
                  <a:srgbClr val="134F5C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FEF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2482800" cy="51435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869450" y="3483625"/>
            <a:ext cx="4629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                        …..Team Kerala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288" y="717755"/>
            <a:ext cx="1476375" cy="338512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466800" y="820575"/>
            <a:ext cx="37590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i="1">
                <a:solidFill>
                  <a:srgbClr val="351C75"/>
                </a:solidFill>
                <a:latin typeface="Lato Black"/>
                <a:ea typeface="Lato Black"/>
                <a:cs typeface="Lato Black"/>
                <a:sym typeface="Lato Black"/>
              </a:rPr>
              <a:t>NIPAH</a:t>
            </a:r>
            <a:r>
              <a:rPr lang="en" sz="7200">
                <a:solidFill>
                  <a:srgbClr val="351C75"/>
                </a:solidFill>
                <a:latin typeface="Lato Black"/>
                <a:ea typeface="Lato Black"/>
                <a:cs typeface="Lato Black"/>
                <a:sym typeface="Lato Black"/>
              </a:rPr>
              <a:t>..</a:t>
            </a:r>
            <a:endParaRPr sz="7200">
              <a:solidFill>
                <a:srgbClr val="351C75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780150" y="1616850"/>
            <a:ext cx="4719000" cy="71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 story  from  Kerala</a:t>
            </a:r>
            <a:endParaRPr sz="3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678426" y="167149"/>
            <a:ext cx="8363374" cy="7570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351C75"/>
                </a:solidFill>
              </a:rPr>
              <a:t>                                </a:t>
            </a:r>
            <a:r>
              <a:rPr lang="en" sz="2800" dirty="0" smtClean="0"/>
              <a:t> </a:t>
            </a:r>
            <a:endParaRPr b="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233" y="481782"/>
            <a:ext cx="7463199" cy="44146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952568" y="3224981"/>
            <a:ext cx="18091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  <a:latin typeface="+mj-lt"/>
              </a:rPr>
              <a:t>       Mission Director</a:t>
            </a:r>
            <a:endParaRPr lang="en-US" sz="1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776550" y="1854825"/>
            <a:ext cx="8520600" cy="29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Isolation facility in tertiary care </a:t>
            </a:r>
            <a:r>
              <a:rPr lang="en" dirty="0" smtClean="0"/>
              <a:t>hospital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Transformed a block with 100 rooms into isolation </a:t>
            </a:r>
            <a:r>
              <a:rPr lang="en" dirty="0" smtClean="0"/>
              <a:t>facility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Three floors to three levels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311700" y="517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Infrastructure &amp; Logistics management</a:t>
            </a:r>
            <a:br>
              <a:rPr lang="en">
                <a:solidFill>
                  <a:srgbClr val="351C75"/>
                </a:solidFill>
              </a:rPr>
            </a:br>
            <a:r>
              <a:rPr lang="en">
                <a:solidFill>
                  <a:srgbClr val="351C75"/>
                </a:solidFill>
              </a:rPr>
              <a:t/>
            </a:r>
            <a:br>
              <a:rPr lang="en">
                <a:solidFill>
                  <a:srgbClr val="351C75"/>
                </a:solidFill>
              </a:rPr>
            </a:br>
            <a:endParaRPr>
              <a:solidFill>
                <a:srgbClr val="351C7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51C7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51C7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51C7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51C7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51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489775" y="410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51C75"/>
                </a:solidFill>
              </a:rPr>
              <a:t>                  ISOLATION  FACILITY</a:t>
            </a:r>
            <a:endParaRPr>
              <a:solidFill>
                <a:srgbClr val="351C7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51C75"/>
              </a:solidFill>
            </a:endParaRPr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1450" y="1544025"/>
            <a:ext cx="5476875" cy="263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56100"/>
            <a:ext cx="4033529" cy="36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4412" y="1456100"/>
            <a:ext cx="5029588" cy="368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/>
        </p:nvSpPr>
        <p:spPr>
          <a:xfrm>
            <a:off x="4443900" y="49775"/>
            <a:ext cx="4439400" cy="125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N95 masks , PPE s and other essential equipments made available through public and private sector participation.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322175" y="367475"/>
            <a:ext cx="2589900" cy="6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LOGISTICS</a:t>
            </a:r>
            <a:br>
              <a:rPr lang="en">
                <a:solidFill>
                  <a:srgbClr val="351C75"/>
                </a:solidFill>
              </a:rPr>
            </a:br>
            <a:r>
              <a:rPr lang="en">
                <a:solidFill>
                  <a:srgbClr val="351C75"/>
                </a:solidFill>
              </a:rPr>
              <a:t/>
            </a:r>
            <a:br>
              <a:rPr lang="en">
                <a:solidFill>
                  <a:srgbClr val="351C75"/>
                </a:solidFill>
              </a:rPr>
            </a:b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body" idx="1"/>
          </p:nvPr>
        </p:nvSpPr>
        <p:spPr>
          <a:xfrm>
            <a:off x="1878825" y="1797225"/>
            <a:ext cx="6034200" cy="33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Established enhanced </a:t>
            </a:r>
            <a:r>
              <a:rPr lang="en" b="1"/>
              <a:t>lab supported surveillance</a:t>
            </a:r>
            <a:r>
              <a:rPr lang="en"/>
              <a:t> of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Acute Encephalitis cases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Severe Acute respiratory Infection (SARI)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Acute Respiratory Distress ARDS) cases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MCVR supports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Sample collection,packing and transportation guidelines finalised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/>
              <a:t>Report within 24 hours</a:t>
            </a:r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title"/>
          </p:nvPr>
        </p:nvSpPr>
        <p:spPr>
          <a:xfrm>
            <a:off x="1827450" y="381475"/>
            <a:ext cx="8520600" cy="14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Enhanced laboratory </a:t>
            </a:r>
            <a:endParaRPr>
              <a:solidFill>
                <a:srgbClr val="351C7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supported surveillance</a:t>
            </a:r>
            <a:br>
              <a:rPr lang="en">
                <a:solidFill>
                  <a:srgbClr val="351C75"/>
                </a:solidFill>
              </a:rPr>
            </a:b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900" y="1238125"/>
            <a:ext cx="3844775" cy="384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8675" y="1238125"/>
            <a:ext cx="2691425" cy="3800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/>
          <p:cNvSpPr txBox="1"/>
          <p:nvPr/>
        </p:nvSpPr>
        <p:spPr>
          <a:xfrm>
            <a:off x="7300525" y="4477500"/>
            <a:ext cx="18594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Lato"/>
                <a:ea typeface="Lato"/>
                <a:cs typeface="Lato"/>
                <a:sym typeface="Lato"/>
              </a:rPr>
              <a:t>M 102.4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2465100" y="360275"/>
            <a:ext cx="4213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Drug management</a:t>
            </a:r>
            <a:br>
              <a:rPr lang="en">
                <a:solidFill>
                  <a:srgbClr val="351C75"/>
                </a:solidFill>
              </a:rPr>
            </a:br>
            <a:r>
              <a:rPr lang="en">
                <a:solidFill>
                  <a:srgbClr val="351C75"/>
                </a:solidFill>
              </a:rPr>
              <a:t/>
            </a:r>
            <a:br>
              <a:rPr lang="en">
                <a:solidFill>
                  <a:srgbClr val="351C75"/>
                </a:solidFill>
              </a:rPr>
            </a:b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0"/>
            <a:ext cx="685798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8"/>
          <p:cNvSpPr txBox="1">
            <a:spLocks noGrp="1"/>
          </p:cNvSpPr>
          <p:nvPr>
            <p:ph type="title"/>
          </p:nvPr>
        </p:nvSpPr>
        <p:spPr>
          <a:xfrm>
            <a:off x="206950" y="3511475"/>
            <a:ext cx="2024400" cy="13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Waste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Disposal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>
            <a:spLocks noGrp="1"/>
          </p:cNvSpPr>
          <p:nvPr>
            <p:ph type="body" idx="1"/>
          </p:nvPr>
        </p:nvSpPr>
        <p:spPr>
          <a:xfrm>
            <a:off x="2164080" y="1882700"/>
            <a:ext cx="6286170" cy="28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dirty="0"/>
              <a:t>Continuous process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dirty="0"/>
              <a:t>All health staff in private </a:t>
            </a:r>
            <a:r>
              <a:rPr lang="en" dirty="0">
                <a:latin typeface="Lato Light"/>
                <a:ea typeface="Lato Light"/>
                <a:cs typeface="Lato Light"/>
                <a:sym typeface="Lato Light"/>
              </a:rPr>
              <a:t>and </a:t>
            </a:r>
            <a:r>
              <a:rPr lang="en" dirty="0" smtClean="0"/>
              <a:t>public </a:t>
            </a:r>
            <a:r>
              <a:rPr lang="en" dirty="0"/>
              <a:t>system in the district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dirty="0"/>
              <a:t>Professional organisations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dirty="0"/>
              <a:t>Policy makers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dirty="0"/>
              <a:t>Media persons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9"/>
          <p:cNvSpPr txBox="1">
            <a:spLocks noGrp="1"/>
          </p:cNvSpPr>
          <p:nvPr>
            <p:ph type="title"/>
          </p:nvPr>
        </p:nvSpPr>
        <p:spPr>
          <a:xfrm>
            <a:off x="2364675" y="855525"/>
            <a:ext cx="8520600" cy="11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Trainings </a:t>
            </a:r>
            <a:r>
              <a:rPr lang="en" b="0">
                <a:solidFill>
                  <a:srgbClr val="351C75"/>
                </a:solidFill>
              </a:rPr>
              <a:t>and</a:t>
            </a:r>
            <a:r>
              <a:rPr lang="en">
                <a:solidFill>
                  <a:srgbClr val="351C75"/>
                </a:solidFill>
              </a:rPr>
              <a:t> </a:t>
            </a:r>
            <a:endParaRPr>
              <a:solidFill>
                <a:srgbClr val="351C7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sensitisations</a:t>
            </a:r>
            <a:br>
              <a:rPr lang="en">
                <a:solidFill>
                  <a:srgbClr val="351C75"/>
                </a:solidFill>
              </a:rPr>
            </a:b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44" y="0"/>
            <a:ext cx="903970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0"/>
          <p:cNvSpPr/>
          <p:nvPr/>
        </p:nvSpPr>
        <p:spPr>
          <a:xfrm>
            <a:off x="0" y="4170450"/>
            <a:ext cx="3637800" cy="649500"/>
          </a:xfrm>
          <a:prstGeom prst="rect">
            <a:avLst/>
          </a:prstGeom>
          <a:solidFill>
            <a:srgbClr val="F1C232"/>
          </a:solidFill>
          <a:ln>
            <a:noFill/>
          </a:ln>
          <a:effectLst>
            <a:outerShdw blurRad="57150" dist="19050" dir="5400000" algn="bl" rotWithShape="0">
              <a:srgbClr val="000000">
                <a:alpha val="6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0"/>
          <p:cNvSpPr txBox="1">
            <a:spLocks noGrp="1"/>
          </p:cNvSpPr>
          <p:nvPr>
            <p:ph type="title"/>
          </p:nvPr>
        </p:nvSpPr>
        <p:spPr>
          <a:xfrm>
            <a:off x="124350" y="4246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000000"/>
                </a:solidFill>
              </a:rPr>
              <a:t>Training of Health Care workers</a:t>
            </a:r>
            <a:endParaRPr sz="18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>
            <a:spLocks noGrp="1"/>
          </p:cNvSpPr>
          <p:nvPr>
            <p:ph type="body" idx="1"/>
          </p:nvPr>
        </p:nvSpPr>
        <p:spPr>
          <a:xfrm>
            <a:off x="2187450" y="2178225"/>
            <a:ext cx="6034200" cy="22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dirty="0"/>
              <a:t>Ebola </a:t>
            </a:r>
            <a:r>
              <a:rPr lang="en" dirty="0" smtClean="0"/>
              <a:t>protocols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dirty="0" smtClean="0"/>
              <a:t>Modified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dirty="0"/>
              <a:t>Finalised and circulated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1"/>
          <p:cNvSpPr txBox="1">
            <a:spLocks noGrp="1"/>
          </p:cNvSpPr>
          <p:nvPr>
            <p:ph type="title"/>
          </p:nvPr>
        </p:nvSpPr>
        <p:spPr>
          <a:xfrm>
            <a:off x="2136075" y="513025"/>
            <a:ext cx="8520600" cy="14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Case definition &amp; </a:t>
            </a:r>
            <a:endParaRPr>
              <a:solidFill>
                <a:srgbClr val="351C7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Management Protocols</a:t>
            </a:r>
            <a:br>
              <a:rPr lang="en">
                <a:solidFill>
                  <a:srgbClr val="351C75"/>
                </a:solidFill>
              </a:rPr>
            </a:b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>
            <a:spLocks noGrp="1"/>
          </p:cNvSpPr>
          <p:nvPr>
            <p:ph type="title"/>
          </p:nvPr>
        </p:nvSpPr>
        <p:spPr>
          <a:xfrm>
            <a:off x="385025" y="1317325"/>
            <a:ext cx="3323400" cy="43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351C75"/>
                </a:solidFill>
              </a:rPr>
              <a:t>Transportation </a:t>
            </a:r>
            <a:endParaRPr>
              <a:solidFill>
                <a:srgbClr val="351C7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>
                <a:solidFill>
                  <a:srgbClr val="351C75"/>
                </a:solidFill>
              </a:rPr>
              <a:t>guidelines</a:t>
            </a:r>
            <a:endParaRPr>
              <a:solidFill>
                <a:srgbClr val="351C7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8" name="Google Shape;18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6325" y="215950"/>
            <a:ext cx="4273650" cy="471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887" y="0"/>
            <a:ext cx="91817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4"/>
          <p:cNvSpPr/>
          <p:nvPr/>
        </p:nvSpPr>
        <p:spPr>
          <a:xfrm>
            <a:off x="5506200" y="4197650"/>
            <a:ext cx="3637800" cy="649500"/>
          </a:xfrm>
          <a:prstGeom prst="rect">
            <a:avLst/>
          </a:prstGeom>
          <a:solidFill>
            <a:srgbClr val="F1C232"/>
          </a:solidFill>
          <a:ln>
            <a:noFill/>
          </a:ln>
          <a:effectLst>
            <a:outerShdw blurRad="57150" dist="19050" dir="5400000" algn="bl" rotWithShape="0">
              <a:srgbClr val="000000">
                <a:alpha val="6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4"/>
          <p:cNvSpPr txBox="1">
            <a:spLocks noGrp="1"/>
          </p:cNvSpPr>
          <p:nvPr>
            <p:ph type="title"/>
          </p:nvPr>
        </p:nvSpPr>
        <p:spPr>
          <a:xfrm>
            <a:off x="6278300" y="4159850"/>
            <a:ext cx="247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 smtClean="0">
                <a:solidFill>
                  <a:srgbClr val="000000"/>
                </a:solidFill>
              </a:rPr>
              <a:t>Funeral protocols</a:t>
            </a:r>
            <a:endParaRPr sz="18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363" y="6"/>
            <a:ext cx="846326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3"/>
          <p:cNvPicPr preferRelativeResize="0"/>
          <p:nvPr/>
        </p:nvPicPr>
        <p:blipFill rotWithShape="1">
          <a:blip r:embed="rId3">
            <a:alphaModFix/>
          </a:blip>
          <a:srcRect t="3381"/>
          <a:stretch/>
        </p:blipFill>
        <p:spPr>
          <a:xfrm>
            <a:off x="46925" y="1005650"/>
            <a:ext cx="9050125" cy="441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3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5366100" cy="16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351C75"/>
                </a:solidFill>
              </a:rPr>
              <a:t>Safe Burial Practices </a:t>
            </a:r>
            <a:endParaRPr sz="3000">
              <a:solidFill>
                <a:srgbClr val="351C7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b="0">
                <a:solidFill>
                  <a:srgbClr val="351C75"/>
                </a:solidFill>
              </a:rPr>
              <a:t>Sensitive to cultural practices</a:t>
            </a:r>
            <a:endParaRPr sz="2400" b="0">
              <a:solidFill>
                <a:srgbClr val="351C7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>
              <a:solidFill>
                <a:srgbClr val="351C75"/>
              </a:solidFill>
            </a:endParaRPr>
          </a:p>
        </p:txBody>
      </p:sp>
      <p:sp>
        <p:nvSpPr>
          <p:cNvPr id="195" name="Google Shape;195;p33"/>
          <p:cNvSpPr txBox="1">
            <a:spLocks noGrp="1"/>
          </p:cNvSpPr>
          <p:nvPr>
            <p:ph type="body" idx="1"/>
          </p:nvPr>
        </p:nvSpPr>
        <p:spPr>
          <a:xfrm>
            <a:off x="4994275" y="152400"/>
            <a:ext cx="2799600" cy="9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➔"/>
            </a:pPr>
            <a:r>
              <a:rPr lang="en"/>
              <a:t>Cremation (Burning)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➔"/>
            </a:pPr>
            <a:r>
              <a:rPr lang="en"/>
              <a:t>Deep burial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6850" y="2216850"/>
            <a:ext cx="6210300" cy="1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6"/>
          <p:cNvSpPr txBox="1">
            <a:spLocks noGrp="1"/>
          </p:cNvSpPr>
          <p:nvPr>
            <p:ph type="title"/>
          </p:nvPr>
        </p:nvSpPr>
        <p:spPr>
          <a:xfrm>
            <a:off x="1514175" y="662625"/>
            <a:ext cx="3983100" cy="115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Contact tracing &amp; Home Quarantine</a:t>
            </a:r>
            <a:br>
              <a:rPr lang="en">
                <a:solidFill>
                  <a:srgbClr val="351C75"/>
                </a:solidFill>
              </a:rPr>
            </a:br>
            <a:r>
              <a:rPr lang="en">
                <a:solidFill>
                  <a:srgbClr val="351C75"/>
                </a:solidFill>
              </a:rPr>
              <a:t/>
            </a:r>
            <a:br>
              <a:rPr lang="en">
                <a:solidFill>
                  <a:srgbClr val="351C75"/>
                </a:solidFill>
              </a:rPr>
            </a:b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 txBox="1">
            <a:spLocks noGrp="1"/>
          </p:cNvSpPr>
          <p:nvPr>
            <p:ph type="title"/>
          </p:nvPr>
        </p:nvSpPr>
        <p:spPr>
          <a:xfrm>
            <a:off x="311700" y="517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Enhanced contact tracing </a:t>
            </a:r>
            <a:br>
              <a:rPr lang="en">
                <a:solidFill>
                  <a:srgbClr val="351C75"/>
                </a:solidFill>
              </a:rPr>
            </a:br>
            <a:r>
              <a:rPr lang="en">
                <a:solidFill>
                  <a:srgbClr val="351C75"/>
                </a:solidFill>
              </a:rPr>
              <a:t/>
            </a:r>
            <a:br>
              <a:rPr lang="en">
                <a:solidFill>
                  <a:srgbClr val="351C75"/>
                </a:solidFill>
              </a:rPr>
            </a:br>
            <a:endParaRPr/>
          </a:p>
        </p:txBody>
      </p:sp>
      <p:sp>
        <p:nvSpPr>
          <p:cNvPr id="219" name="Google Shape;219;p37"/>
          <p:cNvSpPr txBox="1">
            <a:spLocks noGrp="1"/>
          </p:cNvSpPr>
          <p:nvPr>
            <p:ph type="body" idx="1"/>
          </p:nvPr>
        </p:nvSpPr>
        <p:spPr>
          <a:xfrm>
            <a:off x="776550" y="1369650"/>
            <a:ext cx="8520600" cy="34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Preparation of extended contact list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Asymptomatic contacts advised home quarantine for 21 days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Health status checked through daily phone calls / field staff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Call centre for public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Symptomatic contacts transferred to isolation facility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4700" y="442453"/>
            <a:ext cx="7543800" cy="66859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Number of contacts </a:t>
            </a:r>
            <a:r>
              <a:rPr lang="en-US" b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under surveillance</a:t>
            </a:r>
            <a:endParaRPr lang="en-US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01271041"/>
              </p:ext>
            </p:extLst>
          </p:nvPr>
        </p:nvGraphicFramePr>
        <p:xfrm>
          <a:off x="747252" y="1179871"/>
          <a:ext cx="7521678" cy="3963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6252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Type of contacts under surveillance</a:t>
            </a:r>
            <a:endParaRPr lang="en-US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1176845"/>
              </p:ext>
            </p:extLst>
          </p:nvPr>
        </p:nvGraphicFramePr>
        <p:xfrm>
          <a:off x="804672" y="1420367"/>
          <a:ext cx="7144512" cy="292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5474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>
            <a:spLocks noGrp="1"/>
          </p:cNvSpPr>
          <p:nvPr>
            <p:ph type="title"/>
          </p:nvPr>
        </p:nvSpPr>
        <p:spPr>
          <a:xfrm>
            <a:off x="311700" y="517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Daily Activity review </a:t>
            </a:r>
            <a:r>
              <a:rPr lang="en" b="0">
                <a:solidFill>
                  <a:srgbClr val="351C75"/>
                </a:solidFill>
              </a:rPr>
              <a:t>and</a:t>
            </a:r>
            <a:r>
              <a:rPr lang="en">
                <a:solidFill>
                  <a:srgbClr val="351C75"/>
                </a:solidFill>
              </a:rPr>
              <a:t> Press release</a:t>
            </a:r>
            <a:br>
              <a:rPr lang="en">
                <a:solidFill>
                  <a:srgbClr val="351C75"/>
                </a:solidFill>
              </a:rPr>
            </a:br>
            <a:r>
              <a:rPr lang="en">
                <a:solidFill>
                  <a:srgbClr val="351C75"/>
                </a:solidFill>
              </a:rPr>
              <a:t/>
            </a:r>
            <a:br>
              <a:rPr lang="en">
                <a:solidFill>
                  <a:srgbClr val="351C75"/>
                </a:solidFill>
              </a:rPr>
            </a:br>
            <a:endParaRPr/>
          </a:p>
        </p:txBody>
      </p:sp>
      <p:sp>
        <p:nvSpPr>
          <p:cNvPr id="237" name="Google Shape;237;p40"/>
          <p:cNvSpPr txBox="1">
            <a:spLocks noGrp="1"/>
          </p:cNvSpPr>
          <p:nvPr>
            <p:ph type="body" idx="1"/>
          </p:nvPr>
        </p:nvSpPr>
        <p:spPr>
          <a:xfrm>
            <a:off x="776550" y="1369650"/>
            <a:ext cx="8520600" cy="34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Risk communication activities-JIC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Chaired by Hon’ble Ministers / </a:t>
            </a:r>
            <a:r>
              <a:rPr lang="en" dirty="0" smtClean="0"/>
              <a:t>ACS/SMD/DHS </a:t>
            </a:r>
            <a:r>
              <a:rPr lang="en" dirty="0"/>
              <a:t>/ District Collector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700" dirty="0"/>
              <a:t>                                          -  Attended by State and Central team</a:t>
            </a:r>
            <a:endParaRPr sz="1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7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Objective review- 12 parameters with predefined format.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Review of other major challenges faced and formulate action plans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Daily press briefing and bulletins-STARCC principle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225" y="0"/>
            <a:ext cx="748320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1"/>
          <p:cNvSpPr/>
          <p:nvPr/>
        </p:nvSpPr>
        <p:spPr>
          <a:xfrm>
            <a:off x="0" y="4170450"/>
            <a:ext cx="3637800" cy="649500"/>
          </a:xfrm>
          <a:prstGeom prst="rect">
            <a:avLst/>
          </a:prstGeom>
          <a:solidFill>
            <a:srgbClr val="F1C232"/>
          </a:solidFill>
          <a:ln>
            <a:noFill/>
          </a:ln>
          <a:effectLst>
            <a:outerShdw blurRad="57150" dist="19050" dir="5400000" algn="bl" rotWithShape="0">
              <a:srgbClr val="000000">
                <a:alpha val="6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41"/>
          <p:cNvSpPr txBox="1">
            <a:spLocks noGrp="1"/>
          </p:cNvSpPr>
          <p:nvPr>
            <p:ph type="title"/>
          </p:nvPr>
        </p:nvSpPr>
        <p:spPr>
          <a:xfrm>
            <a:off x="124350" y="4246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Daily review meeting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3950" y="0"/>
            <a:ext cx="2419350" cy="262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4425" y="2549050"/>
            <a:ext cx="2438400" cy="259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2079" y="99150"/>
            <a:ext cx="2747315" cy="494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22100"/>
            <a:ext cx="2428568" cy="24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" y="2627175"/>
            <a:ext cx="2458065" cy="25163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/>
          <p:nvPr/>
        </p:nvSpPr>
        <p:spPr>
          <a:xfrm>
            <a:off x="5092375" y="950175"/>
            <a:ext cx="1578600" cy="13971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5282025" y="1227025"/>
            <a:ext cx="1578600" cy="9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Population  </a:t>
            </a:r>
            <a:endParaRPr sz="11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3,089,543 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1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5092375" y="1052300"/>
            <a:ext cx="1868100" cy="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KOZHIKODE  DISTRICT</a:t>
            </a:r>
            <a:endParaRPr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2"/>
          <p:cNvSpPr txBox="1">
            <a:spLocks noGrp="1"/>
          </p:cNvSpPr>
          <p:nvPr>
            <p:ph type="body" idx="1"/>
          </p:nvPr>
        </p:nvSpPr>
        <p:spPr>
          <a:xfrm>
            <a:off x="1802624" y="1492425"/>
            <a:ext cx="6315215" cy="28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dirty="0"/>
              <a:t>Daily </a:t>
            </a:r>
            <a:r>
              <a:rPr lang="en" dirty="0" smtClean="0"/>
              <a:t>monitoring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dirty="0"/>
              <a:t>Countering misinformation </a:t>
            </a:r>
            <a:r>
              <a:rPr lang="en" dirty="0" smtClean="0"/>
              <a:t>campaign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dirty="0"/>
              <a:t>25 cases were registered and 10 persons </a:t>
            </a:r>
            <a:r>
              <a:rPr lang="en" dirty="0" smtClean="0"/>
              <a:t>arrested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dirty="0"/>
              <a:t>Used to disseminate health department authorized IEC</a:t>
            </a:r>
            <a:endParaRPr/>
          </a:p>
        </p:txBody>
      </p:sp>
      <p:sp>
        <p:nvSpPr>
          <p:cNvPr id="250" name="Google Shape;250;p42"/>
          <p:cNvSpPr txBox="1">
            <a:spLocks noGrp="1"/>
          </p:cNvSpPr>
          <p:nvPr>
            <p:ph type="title"/>
          </p:nvPr>
        </p:nvSpPr>
        <p:spPr>
          <a:xfrm>
            <a:off x="1751250" y="922450"/>
            <a:ext cx="8520600" cy="6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Social Media Management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3"/>
          <p:cNvSpPr txBox="1">
            <a:spLocks noGrp="1"/>
          </p:cNvSpPr>
          <p:nvPr>
            <p:ph type="body" idx="1"/>
          </p:nvPr>
        </p:nvSpPr>
        <p:spPr>
          <a:xfrm>
            <a:off x="1802625" y="1492424"/>
            <a:ext cx="6034200" cy="3028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dirty="0"/>
              <a:t>Mental Health </a:t>
            </a:r>
            <a:r>
              <a:rPr lang="en" dirty="0" smtClean="0"/>
              <a:t>support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dirty="0"/>
              <a:t>Public support </a:t>
            </a:r>
            <a:r>
              <a:rPr lang="en" dirty="0" smtClean="0"/>
              <a:t>system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➔"/>
            </a:pPr>
            <a:r>
              <a:rPr lang="en" dirty="0"/>
              <a:t>Research activities</a:t>
            </a:r>
            <a:endParaRPr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  </a:t>
            </a:r>
            <a:r>
              <a:rPr lang="en" smtClean="0"/>
              <a:t>Sero surveillance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                     -  Case control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3"/>
          <p:cNvSpPr txBox="1">
            <a:spLocks noGrp="1"/>
          </p:cNvSpPr>
          <p:nvPr>
            <p:ph type="title"/>
          </p:nvPr>
        </p:nvSpPr>
        <p:spPr>
          <a:xfrm>
            <a:off x="1751250" y="922450"/>
            <a:ext cx="8520600" cy="6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Extended activities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85125" cy="495958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4"/>
          <p:cNvSpPr/>
          <p:nvPr/>
        </p:nvSpPr>
        <p:spPr>
          <a:xfrm>
            <a:off x="6023450" y="199025"/>
            <a:ext cx="2699700" cy="1948500"/>
          </a:xfrm>
          <a:prstGeom prst="rect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4"/>
          <p:cNvSpPr txBox="1">
            <a:spLocks noGrp="1"/>
          </p:cNvSpPr>
          <p:nvPr>
            <p:ph type="title"/>
          </p:nvPr>
        </p:nvSpPr>
        <p:spPr>
          <a:xfrm>
            <a:off x="6010950" y="194025"/>
            <a:ext cx="2699700" cy="42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0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 We lost our dear colleague to the deadly virus</a:t>
            </a:r>
            <a:endParaRPr b="0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0025" y="450150"/>
            <a:ext cx="3677425" cy="42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5"/>
          <p:cNvSpPr txBox="1">
            <a:spLocks noGrp="1"/>
          </p:cNvSpPr>
          <p:nvPr>
            <p:ph type="title"/>
          </p:nvPr>
        </p:nvSpPr>
        <p:spPr>
          <a:xfrm>
            <a:off x="982125" y="1074450"/>
            <a:ext cx="2883300" cy="36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351C75"/>
                </a:solidFill>
              </a:rPr>
              <a:t>Total </a:t>
            </a:r>
            <a:r>
              <a:rPr lang="en">
                <a:solidFill>
                  <a:srgbClr val="351C75"/>
                </a:solidFill>
              </a:rPr>
              <a:t>NIPAH cases</a:t>
            </a:r>
            <a:endParaRPr>
              <a:solidFill>
                <a:srgbClr val="351C7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&amp; their Outcome </a:t>
            </a:r>
            <a:br>
              <a:rPr lang="en">
                <a:solidFill>
                  <a:srgbClr val="351C75"/>
                </a:solidFill>
              </a:rPr>
            </a:br>
            <a:r>
              <a:rPr lang="en">
                <a:solidFill>
                  <a:srgbClr val="351C75"/>
                </a:solidFill>
              </a:rPr>
              <a:t/>
            </a:r>
            <a:br>
              <a:rPr lang="en">
                <a:solidFill>
                  <a:srgbClr val="351C75"/>
                </a:solidFill>
              </a:rPr>
            </a:b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6"/>
          <p:cNvSpPr txBox="1">
            <a:spLocks noGrp="1"/>
          </p:cNvSpPr>
          <p:nvPr>
            <p:ph type="title"/>
          </p:nvPr>
        </p:nvSpPr>
        <p:spPr>
          <a:xfrm>
            <a:off x="311700" y="517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Conclusion </a:t>
            </a:r>
            <a:br>
              <a:rPr lang="en">
                <a:solidFill>
                  <a:srgbClr val="351C75"/>
                </a:solidFill>
              </a:rPr>
            </a:br>
            <a:r>
              <a:rPr lang="en">
                <a:solidFill>
                  <a:srgbClr val="351C75"/>
                </a:solidFill>
              </a:rPr>
              <a:t/>
            </a:r>
            <a:br>
              <a:rPr lang="en">
                <a:solidFill>
                  <a:srgbClr val="351C75"/>
                </a:solidFill>
              </a:rPr>
            </a:br>
            <a:endParaRPr/>
          </a:p>
        </p:txBody>
      </p:sp>
      <p:sp>
        <p:nvSpPr>
          <p:cNvPr id="275" name="Google Shape;275;p46"/>
          <p:cNvSpPr txBox="1">
            <a:spLocks noGrp="1"/>
          </p:cNvSpPr>
          <p:nvPr>
            <p:ph type="body" idx="1"/>
          </p:nvPr>
        </p:nvSpPr>
        <p:spPr>
          <a:xfrm>
            <a:off x="776550" y="1369650"/>
            <a:ext cx="5761500" cy="34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Prompt public health action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Strong political and administrative commitment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Excellent team work by District administration &amp; Health department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National level support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Private Participation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Planning, Coordination and Action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Continued follow up and vigilance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025" y="910263"/>
            <a:ext cx="6667950" cy="423322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7"/>
          <p:cNvSpPr txBox="1">
            <a:spLocks noGrp="1"/>
          </p:cNvSpPr>
          <p:nvPr>
            <p:ph type="title"/>
          </p:nvPr>
        </p:nvSpPr>
        <p:spPr>
          <a:xfrm>
            <a:off x="623400" y="134475"/>
            <a:ext cx="8520600" cy="7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0">
                <a:solidFill>
                  <a:srgbClr val="000000"/>
                </a:solidFill>
              </a:rPr>
              <a:t>July 1 st 2018</a:t>
            </a:r>
            <a:r>
              <a:rPr lang="en" b="0">
                <a:solidFill>
                  <a:srgbClr val="351C75"/>
                </a:solidFill>
              </a:rPr>
              <a:t>  </a:t>
            </a:r>
            <a:r>
              <a:rPr lang="en" b="0">
                <a:solidFill>
                  <a:srgbClr val="351C75"/>
                </a:solidFill>
                <a:latin typeface="Lato Black"/>
                <a:ea typeface="Lato Black"/>
                <a:cs typeface="Lato Black"/>
                <a:sym typeface="Lato Black"/>
              </a:rPr>
              <a:t>End of Nipah Outbreak</a:t>
            </a:r>
            <a:r>
              <a:rPr lang="en">
                <a:solidFill>
                  <a:srgbClr val="351C75"/>
                </a:solidFill>
              </a:rPr>
              <a:t> </a:t>
            </a:r>
            <a:endParaRPr>
              <a:solidFill>
                <a:srgbClr val="351C7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51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8"/>
          <p:cNvSpPr txBox="1">
            <a:spLocks noGrp="1"/>
          </p:cNvSpPr>
          <p:nvPr>
            <p:ph type="title"/>
          </p:nvPr>
        </p:nvSpPr>
        <p:spPr>
          <a:xfrm>
            <a:off x="311700" y="285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7" name="Google Shape;28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583680" y="3033415"/>
            <a:ext cx="2255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600"/>
              </a:spcAft>
            </a:pPr>
            <a:r>
              <a:rPr lang="en-US" dirty="0" smtClean="0">
                <a:solidFill>
                  <a:srgbClr val="FFFFFF"/>
                </a:solidFill>
              </a:rPr>
              <a:t>…</a:t>
            </a:r>
            <a:r>
              <a:rPr lang="en-US" sz="2400" b="1" dirty="0" smtClean="0">
                <a:solidFill>
                  <a:srgbClr val="FFFFFF"/>
                </a:solidFill>
              </a:rPr>
              <a:t>Thank you</a:t>
            </a:r>
            <a:endParaRPr lang="en-US" sz="2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871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 b="1"/>
              <a:t>            </a:t>
            </a:r>
            <a:r>
              <a:rPr lang="en" sz="4400" b="1">
                <a:solidFill>
                  <a:srgbClr val="351C75"/>
                </a:solidFill>
              </a:rPr>
              <a:t>The alert </a:t>
            </a:r>
            <a:r>
              <a:rPr lang="en" sz="4400">
                <a:solidFill>
                  <a:srgbClr val="351C75"/>
                </a:solidFill>
              </a:rPr>
              <a:t>: May 17</a:t>
            </a:r>
            <a:r>
              <a:rPr lang="en" sz="4400" baseline="30000">
                <a:solidFill>
                  <a:srgbClr val="351C75"/>
                </a:solidFill>
              </a:rPr>
              <a:t>th</a:t>
            </a:r>
            <a:r>
              <a:rPr lang="en" sz="4400">
                <a:solidFill>
                  <a:srgbClr val="351C75"/>
                </a:solidFill>
              </a:rPr>
              <a:t> 2018 </a:t>
            </a:r>
            <a:endParaRPr sz="4400">
              <a:solidFill>
                <a:srgbClr val="351C7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2569950" y="1864800"/>
            <a:ext cx="4004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Two  sources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➔"/>
            </a:pPr>
            <a:r>
              <a:rPr lang="en">
                <a:solidFill>
                  <a:schemeClr val="dk1"/>
                </a:solidFill>
              </a:rPr>
              <a:t>MLA 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➔"/>
            </a:pPr>
            <a:r>
              <a:rPr lang="en">
                <a:solidFill>
                  <a:schemeClr val="dk1"/>
                </a:solidFill>
              </a:rPr>
              <a:t>Treating physician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District </a:t>
            </a:r>
            <a:r>
              <a:rPr lang="en">
                <a:solidFill>
                  <a:schemeClr val="dk1"/>
                </a:solidFill>
              </a:rPr>
              <a:t>and </a:t>
            </a:r>
            <a:r>
              <a:rPr lang="en" b="1">
                <a:solidFill>
                  <a:schemeClr val="dk1"/>
                </a:solidFill>
              </a:rPr>
              <a:t>State</a:t>
            </a:r>
            <a:r>
              <a:rPr lang="en">
                <a:solidFill>
                  <a:schemeClr val="dk1"/>
                </a:solidFill>
              </a:rPr>
              <a:t> Health Authorities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201" y="871625"/>
            <a:ext cx="855425" cy="7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4013" y="2720500"/>
            <a:ext cx="1704975" cy="17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2668725" y="579625"/>
            <a:ext cx="293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Verification</a:t>
            </a:r>
            <a:endParaRPr>
              <a:solidFill>
                <a:srgbClr val="351C75"/>
              </a:solidFill>
            </a:endParaRPr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1788775" y="13363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17 May 2018: </a:t>
            </a:r>
            <a:r>
              <a:rPr lang="en">
                <a:solidFill>
                  <a:schemeClr val="dk1"/>
                </a:solidFill>
              </a:rPr>
              <a:t>District Medical Officer verified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                          One world one health: Veterinary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                                                                             Forest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                                                                            Entomology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351C75"/>
                </a:solidFill>
              </a:rPr>
              <a:t>  </a:t>
            </a:r>
            <a:endParaRPr b="1">
              <a:solidFill>
                <a:srgbClr val="351C75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18 May 2018:</a:t>
            </a:r>
            <a:r>
              <a:rPr lang="en">
                <a:solidFill>
                  <a:schemeClr val="dk1"/>
                </a:solidFill>
              </a:rPr>
              <a:t>    Laborotary confirms Nipah Virus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5248" y="468848"/>
            <a:ext cx="683475" cy="6834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1864675" y="3462725"/>
            <a:ext cx="28599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b="1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Confirmation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285000"/>
            <a:ext cx="8520600" cy="10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Public Health Response</a:t>
            </a:r>
            <a:endParaRPr b="1">
              <a:solidFill>
                <a:srgbClr val="351C75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>
                <a:solidFill>
                  <a:srgbClr val="351C75"/>
                </a:solidFill>
              </a:rPr>
              <a:t>immediate ,intermediate </a:t>
            </a:r>
            <a:r>
              <a:rPr lang="en" sz="3000" b="0">
                <a:solidFill>
                  <a:srgbClr val="351C75"/>
                </a:solidFill>
                <a:latin typeface="Lato Light"/>
                <a:ea typeface="Lato Light"/>
                <a:cs typeface="Lato Light"/>
                <a:sym typeface="Lato Light"/>
              </a:rPr>
              <a:t>and</a:t>
            </a:r>
            <a:r>
              <a:rPr lang="en" sz="3000" b="0">
                <a:solidFill>
                  <a:srgbClr val="351C75"/>
                </a:solidFill>
              </a:rPr>
              <a:t> extended</a:t>
            </a:r>
            <a:endParaRPr sz="3000" b="0">
              <a:solidFill>
                <a:srgbClr val="351C75"/>
              </a:solidFill>
            </a:endParaRPr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498175"/>
            <a:ext cx="7796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b="1" dirty="0"/>
              <a:t>18 May 2018</a:t>
            </a:r>
            <a:r>
              <a:rPr lang="en" dirty="0"/>
              <a:t> – State and District public health services in action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dirty="0" smtClean="0"/>
              <a:t>Responsibilities assigned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dirty="0" smtClean="0"/>
              <a:t>Oversight committee formed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dirty="0" smtClean="0"/>
              <a:t>Monitoring and control measures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 dirty="0"/>
              <a:t>Established  contact tracing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b="1" dirty="0" smtClean="0"/>
              <a:t>19 </a:t>
            </a:r>
            <a:r>
              <a:rPr lang="en" b="1" dirty="0"/>
              <a:t>May 2018</a:t>
            </a:r>
            <a:r>
              <a:rPr lang="en" dirty="0"/>
              <a:t> -</a:t>
            </a:r>
            <a:r>
              <a:rPr lang="en" b="1" dirty="0"/>
              <a:t>9pm</a:t>
            </a:r>
            <a:r>
              <a:rPr lang="en" dirty="0"/>
              <a:t> – Hon. Health Minister of Kerala reviews the          situation on site and </a:t>
            </a:r>
            <a:r>
              <a:rPr lang="en" dirty="0" smtClean="0"/>
              <a:t>address people through </a:t>
            </a:r>
            <a:r>
              <a:rPr lang="en" dirty="0"/>
              <a:t>media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2787825" y="1125050"/>
            <a:ext cx="4297500" cy="27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000000"/>
                </a:solidFill>
              </a:rPr>
              <a:t>20 May 2018: </a:t>
            </a:r>
            <a:r>
              <a:rPr lang="en" sz="1800" dirty="0" smtClean="0">
                <a:solidFill>
                  <a:srgbClr val="000000"/>
                </a:solidFill>
              </a:rPr>
              <a:t>19:43 hrs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0" dirty="0">
                <a:solidFill>
                  <a:srgbClr val="000000"/>
                </a:solidFill>
              </a:rPr>
              <a:t>National Institute of Virology, Pune-reconfirms</a:t>
            </a:r>
            <a:endParaRPr sz="1800" b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000000"/>
                </a:solidFill>
              </a:rPr>
              <a:t>                                                                       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000000"/>
                </a:solidFill>
              </a:rPr>
              <a:t>               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>
                <a:solidFill>
                  <a:srgbClr val="000000"/>
                </a:solidFill>
              </a:rPr>
              <a:t> </a:t>
            </a:r>
            <a:r>
              <a:rPr lang="en" sz="2400" b="1" dirty="0">
                <a:solidFill>
                  <a:srgbClr val="000000"/>
                </a:solidFill>
              </a:rPr>
              <a:t>Official declaration</a:t>
            </a:r>
            <a:endParaRPr sz="24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351C75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9"/>
          <p:cNvSpPr txBox="1"/>
          <p:nvPr/>
        </p:nvSpPr>
        <p:spPr>
          <a:xfrm>
            <a:off x="2818950" y="2730400"/>
            <a:ext cx="3928200" cy="12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351C75"/>
                </a:solidFill>
                <a:latin typeface="Lato"/>
                <a:ea typeface="Lato"/>
                <a:cs typeface="Lato"/>
                <a:sym typeface="Lato"/>
              </a:rPr>
              <a:t>Nipah outbreak</a:t>
            </a:r>
            <a:endParaRPr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/>
          <p:nvPr/>
        </p:nvSpPr>
        <p:spPr>
          <a:xfrm>
            <a:off x="955350" y="2962475"/>
            <a:ext cx="3637800" cy="13944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517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51C75"/>
                </a:solidFill>
              </a:rPr>
              <a:t>Public Health Response</a:t>
            </a:r>
            <a:r>
              <a:rPr lang="en"/>
              <a:t> </a:t>
            </a:r>
            <a:r>
              <a:rPr lang="en" b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immediate</a:t>
            </a:r>
            <a:endParaRPr b="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776550" y="1369650"/>
            <a:ext cx="8520600" cy="120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Emergency operation Centre (EOC/ Control room) – NIPAH CELL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Director of Health Services posted   as incident commander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Multidisciplinary approach – District administration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1" name="Google Shape;111;p20"/>
          <p:cNvSpPr txBox="1"/>
          <p:nvPr/>
        </p:nvSpPr>
        <p:spPr>
          <a:xfrm>
            <a:off x="1192425" y="2979550"/>
            <a:ext cx="3981300" cy="13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 Black"/>
                <a:ea typeface="Lato Black"/>
                <a:cs typeface="Lato Black"/>
                <a:sym typeface="Lato Black"/>
              </a:rPr>
              <a:t>21 May 2018</a:t>
            </a:r>
            <a:endParaRPr sz="2400">
              <a:latin typeface="Lato Black"/>
              <a:ea typeface="Lato Black"/>
              <a:cs typeface="Lato Black"/>
              <a:sym typeface="Lat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Central team arrives to      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 support outbreak management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body" idx="1"/>
          </p:nvPr>
        </p:nvSpPr>
        <p:spPr>
          <a:xfrm>
            <a:off x="776550" y="1369650"/>
            <a:ext cx="8520600" cy="34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Single window system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Infrastructure &amp; Logistics management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Training of Health Care workers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Case definition &amp; Management Protocols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Transportation and Funeral guidelines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Contact tracing &amp; Home </a:t>
            </a:r>
            <a:r>
              <a:rPr lang="en" dirty="0" smtClean="0"/>
              <a:t>Quarantine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 smtClean="0"/>
              <a:t>Call centre for public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Daily Activity review and Press release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Other important activities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title"/>
          </p:nvPr>
        </p:nvSpPr>
        <p:spPr>
          <a:xfrm>
            <a:off x="311700" y="517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51C75"/>
                </a:solidFill>
              </a:rPr>
              <a:t>EOC (NIPAH Cell) Activities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588</Words>
  <PresentationFormat>On-screen Show (16:9)</PresentationFormat>
  <Paragraphs>175</Paragraphs>
  <Slides>36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Lato</vt:lpstr>
      <vt:lpstr>Lato Black</vt:lpstr>
      <vt:lpstr>Lato Light</vt:lpstr>
      <vt:lpstr>Calibri</vt:lpstr>
      <vt:lpstr>Caveat</vt:lpstr>
      <vt:lpstr>Simple Light</vt:lpstr>
      <vt:lpstr>Slide 1</vt:lpstr>
      <vt:lpstr>Slide 2</vt:lpstr>
      <vt:lpstr>Slide 3</vt:lpstr>
      <vt:lpstr>            The alert : May 17th 2018  </vt:lpstr>
      <vt:lpstr>Verification</vt:lpstr>
      <vt:lpstr>Public Health Response immediate ,intermediate and extended</vt:lpstr>
      <vt:lpstr>20 May 2018: 19:43 hrs National Institute of Virology, Pune-reconfirms                                                                                          Official declaration   </vt:lpstr>
      <vt:lpstr>Public Health Response immediate </vt:lpstr>
      <vt:lpstr>EOC (NIPAH Cell) Activities</vt:lpstr>
      <vt:lpstr>                                   </vt:lpstr>
      <vt:lpstr>Infrastructure &amp; Logistics management       </vt:lpstr>
      <vt:lpstr>                  ISOLATION  FACILITY </vt:lpstr>
      <vt:lpstr>LOGISTICS  </vt:lpstr>
      <vt:lpstr>Enhanced laboratory  supported surveillance </vt:lpstr>
      <vt:lpstr>Drug management  </vt:lpstr>
      <vt:lpstr>Waste  Disposal</vt:lpstr>
      <vt:lpstr>Trainings and  sensitisations </vt:lpstr>
      <vt:lpstr>Training of Health Care workers </vt:lpstr>
      <vt:lpstr>Case definition &amp;  Management Protocols </vt:lpstr>
      <vt:lpstr>Transportation  guidelines </vt:lpstr>
      <vt:lpstr>Funeral protocols </vt:lpstr>
      <vt:lpstr>Slide 22</vt:lpstr>
      <vt:lpstr>Safe Burial Practices  Sensitive to cultural practices </vt:lpstr>
      <vt:lpstr>Contact tracing &amp; Home Quarantine  </vt:lpstr>
      <vt:lpstr>Enhanced contact tracing   </vt:lpstr>
      <vt:lpstr>Number of contacts under surveillance</vt:lpstr>
      <vt:lpstr>Type of contacts under surveillance</vt:lpstr>
      <vt:lpstr>Daily Activity review and Press release  </vt:lpstr>
      <vt:lpstr>Daily review meeting</vt:lpstr>
      <vt:lpstr>Social Media Management</vt:lpstr>
      <vt:lpstr>Extended activities</vt:lpstr>
      <vt:lpstr> We lost our dear colleague to the deadly virus </vt:lpstr>
      <vt:lpstr>Total NIPAH cases &amp; their Outcome   </vt:lpstr>
      <vt:lpstr>Conclusion   </vt:lpstr>
      <vt:lpstr>July 1 st 2018  End of Nipah Outbreak  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compaq</cp:lastModifiedBy>
  <cp:revision>7</cp:revision>
  <dcterms:modified xsi:type="dcterms:W3CDTF">2018-10-30T04:08:32Z</dcterms:modified>
</cp:coreProperties>
</file>