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charts/colors4.xml" ContentType="application/vnd.ms-office.chartcolorstyle+xml"/>
  <Override PartName="/ppt/charts/colors5.xml" ContentType="application/vnd.ms-office.chartcolor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7" r:id="rId4"/>
    <p:sldId id="272" r:id="rId5"/>
    <p:sldId id="278" r:id="rId6"/>
    <p:sldId id="280" r:id="rId7"/>
    <p:sldId id="264" r:id="rId8"/>
    <p:sldId id="268" r:id="rId9"/>
    <p:sldId id="266" r:id="rId10"/>
    <p:sldId id="269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8000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1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DR-Manish\Desktop\Data%20Practic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DR-Manish\Desktop\Data%20Practic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DR-Manish\Desktop\Mental%20Health%20Reporting%20april%202016%20to%20mar%202017%20(Autosaved).xlsx" TargetMode="Externa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DR-Manish\Desktop\Mental%20Health%20Reporting%20april%202016%20to%20mar%202017%20(Autosaved)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DR-Manish\Desktop\Mental%20Health%20Reporting%20april%202016%20to%20mar%202017%20(Autosaved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Treatment </a:t>
            </a:r>
            <a:r>
              <a:rPr lang="en-US" sz="1800" b="1" dirty="0" smtClean="0"/>
              <a:t>Gap </a:t>
            </a:r>
            <a:endParaRPr lang="en-US" sz="1800" b="1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Sheet1!$D$3</c:f>
              <c:strCache>
                <c:ptCount val="1"/>
                <c:pt idx="0">
                  <c:v>Treatment gap %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Sheet1!$C$4:$C$7</c:f>
              <c:strCache>
                <c:ptCount val="4"/>
                <c:pt idx="0">
                  <c:v>Common Mental Disorder</c:v>
                </c:pt>
                <c:pt idx="1">
                  <c:v>Severe Mental Disorder</c:v>
                </c:pt>
                <c:pt idx="2">
                  <c:v>Alcohal Use Disorder</c:v>
                </c:pt>
                <c:pt idx="3">
                  <c:v>Depressive Disorder</c:v>
                </c:pt>
              </c:strCache>
            </c:strRef>
          </c:cat>
          <c:val>
            <c:numRef>
              <c:f>Sheet1!$D$4:$D$7</c:f>
              <c:numCache>
                <c:formatCode>0.00%</c:formatCode>
                <c:ptCount val="4"/>
                <c:pt idx="0">
                  <c:v>0.91400000000000003</c:v>
                </c:pt>
                <c:pt idx="1">
                  <c:v>0.66700000000000015</c:v>
                </c:pt>
                <c:pt idx="2" formatCode="0%">
                  <c:v>0.8</c:v>
                </c:pt>
                <c:pt idx="3">
                  <c:v>0.94299999999999995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94-40F0-B6CE-209D8F12275F}"/>
            </c:ext>
          </c:extLst>
        </c:ser>
        <c:dLbls/>
        <c:gapWidth val="219"/>
        <c:overlap val="-27"/>
        <c:axId val="54607232"/>
        <c:axId val="54588544"/>
      </c:barChart>
      <c:catAx>
        <c:axId val="546072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88544"/>
        <c:crosses val="autoZero"/>
        <c:auto val="1"/>
        <c:lblAlgn val="ctr"/>
        <c:lblOffset val="100"/>
      </c:catAx>
      <c:valAx>
        <c:axId val="545885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0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solidFill>
        <a:srgbClr val="FFC000"/>
      </a:solidFill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>
                <a:effectLst/>
              </a:rPr>
              <a:t>Prevalence </a:t>
            </a:r>
            <a:endParaRPr lang="en-US" sz="1800" b="1" dirty="0">
              <a:effectLst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Sheet1!$D$12</c:f>
              <c:strCache>
                <c:ptCount val="1"/>
                <c:pt idx="0">
                  <c:v>Prevelence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Sheet1!$C$13:$C$16</c:f>
              <c:strCache>
                <c:ptCount val="4"/>
                <c:pt idx="0">
                  <c:v>Common Mental Disorder</c:v>
                </c:pt>
                <c:pt idx="1">
                  <c:v>Severe Mental Disorder</c:v>
                </c:pt>
                <c:pt idx="2">
                  <c:v>Alcohal Use Disorder</c:v>
                </c:pt>
                <c:pt idx="3">
                  <c:v>Depressive Disorder</c:v>
                </c:pt>
              </c:strCache>
            </c:strRef>
          </c:cat>
          <c:val>
            <c:numRef>
              <c:f>Sheet1!$D$13:$D$16</c:f>
              <c:numCache>
                <c:formatCode>0.00%</c:formatCode>
                <c:ptCount val="4"/>
                <c:pt idx="0">
                  <c:v>0.13500000000000001</c:v>
                </c:pt>
                <c:pt idx="1">
                  <c:v>4.000000000000001E-3</c:v>
                </c:pt>
                <c:pt idx="2">
                  <c:v>0.10299999999999998</c:v>
                </c:pt>
                <c:pt idx="3">
                  <c:v>1.4E-2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24-4AD9-8B72-FB2AB371AA9F}"/>
            </c:ext>
          </c:extLst>
        </c:ser>
        <c:dLbls/>
        <c:gapWidth val="219"/>
        <c:overlap val="-27"/>
        <c:axId val="54633216"/>
        <c:axId val="54634752"/>
      </c:barChart>
      <c:catAx>
        <c:axId val="546332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34752"/>
        <c:crosses val="autoZero"/>
        <c:auto val="1"/>
        <c:lblAlgn val="ctr"/>
        <c:lblOffset val="100"/>
      </c:catAx>
      <c:valAx>
        <c:axId val="546347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33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solidFill>
        <a:srgbClr val="FFC000"/>
      </a:solidFill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9CE-4D6B-B072-BC8BF8D8900B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9CE-4D6B-B072-BC8BF8D8900B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9CE-4D6B-B072-BC8BF8D8900B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9CE-4D6B-B072-BC8BF8D8900B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9CE-4D6B-B072-BC8BF8D8900B}"/>
              </c:ext>
            </c:extLst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9CE-4D6B-B072-BC8BF8D8900B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9CE-4D6B-B072-BC8BF8D8900B}"/>
              </c:ext>
            </c:extLst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9CE-4D6B-B072-BC8BF8D8900B}"/>
              </c:ext>
            </c:extLst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9CE-4D6B-B072-BC8BF8D8900B}"/>
              </c:ext>
            </c:extLst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9CE-4D6B-B072-BC8BF8D8900B}"/>
              </c:ext>
            </c:extLst>
          </c:dPt>
          <c:dLbls>
            <c:dLbl>
              <c:idx val="0"/>
              <c:layout>
                <c:manualLayout>
                  <c:x val="2.6110072261587843E-2"/>
                  <c:y val="0.13691154718691587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9CE-4D6B-B072-BC8BF8D8900B}"/>
                </c:ext>
              </c:extLst>
            </c:dLbl>
            <c:dLbl>
              <c:idx val="1"/>
              <c:layout>
                <c:manualLayout>
                  <c:x val="1.2565249710617543E-2"/>
                  <c:y val="-5.0662606253766319E-3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9CE-4D6B-B072-BC8BF8D8900B}"/>
                </c:ext>
              </c:extLst>
            </c:dLbl>
            <c:dLbl>
              <c:idx val="2"/>
              <c:layout>
                <c:manualLayout>
                  <c:x val="1.2351967910229689E-2"/>
                  <c:y val="-1.5617530717628954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9CE-4D6B-B072-BC8BF8D8900B}"/>
                </c:ext>
              </c:extLst>
            </c:dLbl>
            <c:dLbl>
              <c:idx val="3"/>
              <c:layout>
                <c:manualLayout>
                  <c:x val="0.12705569566901387"/>
                  <c:y val="-1.69554956480778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6503621198608596"/>
                      <c:h val="8.6222624295831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9CE-4D6B-B072-BC8BF8D8900B}"/>
                </c:ext>
              </c:extLst>
            </c:dLbl>
            <c:dLbl>
              <c:idx val="8"/>
              <c:layout>
                <c:manualLayout>
                  <c:x val="3.8394707933072777E-3"/>
                  <c:y val="1.3142796634912106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A9CE-4D6B-B072-BC8BF8D8900B}"/>
                </c:ext>
              </c:extLst>
            </c:dLbl>
            <c:dLbl>
              <c:idx val="9"/>
              <c:layout>
                <c:manualLayout>
                  <c:x val="-4.7141800119342596E-2"/>
                  <c:y val="6.0762483105585505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A9CE-4D6B-B072-BC8BF8D890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showCatName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Sheet2!$F$12:$O$12</c:f>
              <c:strCache>
                <c:ptCount val="10"/>
                <c:pt idx="0">
                  <c:v>Depression</c:v>
                </c:pt>
                <c:pt idx="1">
                  <c:v>Psychosis</c:v>
                </c:pt>
                <c:pt idx="2">
                  <c:v>Epilepsy</c:v>
                </c:pt>
                <c:pt idx="3">
                  <c:v>Developmental</c:v>
                </c:pt>
                <c:pt idx="4">
                  <c:v>Dementia</c:v>
                </c:pt>
                <c:pt idx="5">
                  <c:v>Alchohol Use disorder</c:v>
                </c:pt>
                <c:pt idx="6">
                  <c:v>Behaviour</c:v>
                </c:pt>
                <c:pt idx="7">
                  <c:v>Drug use</c:v>
                </c:pt>
                <c:pt idx="8">
                  <c:v>Self harm</c:v>
                </c:pt>
                <c:pt idx="9">
                  <c:v>Other</c:v>
                </c:pt>
              </c:strCache>
            </c:strRef>
          </c:cat>
          <c:val>
            <c:numRef>
              <c:f>Sheet2!$F$13:$O$13</c:f>
              <c:numCache>
                <c:formatCode>0.0</c:formatCode>
                <c:ptCount val="10"/>
                <c:pt idx="0">
                  <c:v>28.866864882722162</c:v>
                </c:pt>
                <c:pt idx="1">
                  <c:v>10.908490254377273</c:v>
                </c:pt>
                <c:pt idx="2">
                  <c:v>7.3934588701684811</c:v>
                </c:pt>
                <c:pt idx="3">
                  <c:v>6.3429137760158554</c:v>
                </c:pt>
                <c:pt idx="4">
                  <c:v>3.5447637925338622</c:v>
                </c:pt>
                <c:pt idx="5">
                  <c:v>8.0673934588701677</c:v>
                </c:pt>
                <c:pt idx="6">
                  <c:v>2.2596630327056486</c:v>
                </c:pt>
                <c:pt idx="7">
                  <c:v>2.4248430789560618</c:v>
                </c:pt>
                <c:pt idx="8">
                  <c:v>13.254046911133136</c:v>
                </c:pt>
                <c:pt idx="9">
                  <c:v>16.899999999999999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A9CE-4D6B-B072-BC8BF8D8900B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solidFill>
        <a:srgbClr val="FFC000"/>
      </a:solidFill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chemeClr val="tx1"/>
                </a:solidFill>
              </a:rPr>
              <a:t>MANNKAKSH OPD</a:t>
            </a:r>
            <a:endParaRPr lang="en-US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3.4068856304526529E-3"/>
          <c:y val="0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9.5486906457004903E-2"/>
          <c:y val="0.15644261338284876"/>
          <c:w val="0.87661455077754469"/>
          <c:h val="0.74148551235840876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Sheet2!$F$18:$F$20</c:f>
              <c:strCache>
                <c:ptCount val="3"/>
                <c:pt idx="0">
                  <c:v>Screen</c:v>
                </c:pt>
                <c:pt idx="1">
                  <c:v>Mental Disorder Pt.</c:v>
                </c:pt>
                <c:pt idx="2">
                  <c:v>Follow up</c:v>
                </c:pt>
              </c:strCache>
            </c:strRef>
          </c:cat>
          <c:val>
            <c:numRef>
              <c:f>Sheet2!$G$18:$G$20</c:f>
              <c:numCache>
                <c:formatCode>General</c:formatCode>
                <c:ptCount val="3"/>
                <c:pt idx="0">
                  <c:v>46322</c:v>
                </c:pt>
                <c:pt idx="1">
                  <c:v>21151</c:v>
                </c:pt>
                <c:pt idx="2">
                  <c:v>8409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ED-4968-8C37-2FF2B82427BF}"/>
            </c:ext>
          </c:extLst>
        </c:ser>
        <c:dLbls/>
        <c:gapWidth val="219"/>
        <c:overlap val="-27"/>
        <c:axId val="54717440"/>
        <c:axId val="54719232"/>
      </c:barChart>
      <c:catAx>
        <c:axId val="547174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19232"/>
        <c:crosses val="autoZero"/>
        <c:auto val="1"/>
        <c:lblAlgn val="ctr"/>
        <c:lblOffset val="100"/>
      </c:catAx>
      <c:valAx>
        <c:axId val="547192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17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solidFill>
        <a:srgbClr val="FFC000"/>
      </a:solidFill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>
                <a:solidFill>
                  <a:schemeClr val="tx1"/>
                </a:solidFill>
              </a:rPr>
              <a:t>Treatment Facility</a:t>
            </a:r>
          </a:p>
        </c:rich>
      </c:tx>
      <c:layout>
        <c:manualLayout>
          <c:xMode val="edge"/>
          <c:yMode val="edge"/>
          <c:x val="3.3472395170785069E-3"/>
          <c:y val="0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stack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1" dirty="0" smtClean="0"/>
                      <a:t>OPD </a:t>
                    </a:r>
                    <a:fld id="{D9545D24-91E8-4091-8367-097332BA42DA}" type="VALUE">
                      <a:rPr lang="en-US" sz="1000" b="1" smtClean="0"/>
                      <a:pPr>
                        <a:defRPr sz="10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sz="1000" b="1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2353801169590642"/>
                      <c:h val="0.131232393175837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89B-4CA8-AB89-A398AAD43E0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Sheet2!$F$22:$F$24</c:f>
              <c:strCache>
                <c:ptCount val="3"/>
                <c:pt idx="0">
                  <c:v>Treatment </c:v>
                </c:pt>
                <c:pt idx="1">
                  <c:v>Psychosocial</c:v>
                </c:pt>
                <c:pt idx="2">
                  <c:v>Pharmacological</c:v>
                </c:pt>
              </c:strCache>
            </c:strRef>
          </c:cat>
          <c:val>
            <c:numRef>
              <c:f>Sheet2!$G$22:$G$24</c:f>
              <c:numCache>
                <c:formatCode>General</c:formatCode>
                <c:ptCount val="3"/>
                <c:pt idx="0">
                  <c:v>21151</c:v>
                </c:pt>
                <c:pt idx="1">
                  <c:v>24662</c:v>
                </c:pt>
                <c:pt idx="2">
                  <c:v>22776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9B-4CA8-AB89-A398AAD43E00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1" dirty="0" smtClean="0"/>
                      <a:t>Follow Up </a:t>
                    </a:r>
                    <a:fld id="{48ADF32F-201B-4707-B005-BD81E7523584}" type="VALUE">
                      <a:rPr lang="en-US" sz="1000" b="1" smtClean="0"/>
                      <a:pPr>
                        <a:defRPr sz="10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sz="1000" b="1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6535087719298244"/>
                      <c:h val="0.2092940283407879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89B-4CA8-AB89-A398AAD43E00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9B-4CA8-AB89-A398AAD43E00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9B-4CA8-AB89-A398AAD43E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Sheet2!$F$22:$F$24</c:f>
              <c:strCache>
                <c:ptCount val="3"/>
                <c:pt idx="0">
                  <c:v>Treatment </c:v>
                </c:pt>
                <c:pt idx="1">
                  <c:v>Psychosocial</c:v>
                </c:pt>
                <c:pt idx="2">
                  <c:v>Pharmacological</c:v>
                </c:pt>
              </c:strCache>
            </c:strRef>
          </c:cat>
          <c:val>
            <c:numRef>
              <c:f>Sheet2!$H$22:$H$24</c:f>
              <c:numCache>
                <c:formatCode>General</c:formatCode>
                <c:ptCount val="3"/>
                <c:pt idx="0">
                  <c:v>8409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89B-4CA8-AB89-A398AAD43E00}"/>
            </c:ext>
          </c:extLst>
        </c:ser>
        <c:dLbls/>
        <c:overlap val="100"/>
        <c:axId val="57119488"/>
        <c:axId val="57121024"/>
      </c:barChart>
      <c:catAx>
        <c:axId val="571194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121024"/>
        <c:crosses val="autoZero"/>
        <c:auto val="1"/>
        <c:lblAlgn val="ctr"/>
        <c:lblOffset val="100"/>
      </c:catAx>
      <c:valAx>
        <c:axId val="571210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119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solidFill>
        <a:srgbClr val="FFC000"/>
      </a:solidFill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0.01452</cdr:x>
      <cdr:y>0</cdr:y>
    </cdr:from>
    <cdr:to>
      <cdr:x>0.45346</cdr:x>
      <cdr:y>0.08599</cdr:y>
    </cdr:to>
    <cdr:sp macro="" textlink="">
      <cdr:nvSpPr>
        <cdr:cNvPr id="2" name="TextBox 11"/>
        <cdr:cNvSpPr txBox="1"/>
      </cdr:nvSpPr>
      <cdr:spPr>
        <a:xfrm xmlns:a="http://schemas.openxmlformats.org/drawingml/2006/main">
          <a:off x="59166" y="0"/>
          <a:ext cx="1788955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/>
            <a:t>Morbidity Profile</a:t>
          </a:r>
          <a:endParaRPr lang="en-US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B0BE4-5CB8-4458-BCC1-C4F0A7FA12C9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11F76-FBBC-48E9-AE89-6D605F24E9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7956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7D26097-6ACF-4A60-9CCE-58509B1F4ED1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5390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C8DC681-E3BF-4294-B0F2-3AF8398F1913}" type="slidenum">
              <a:rPr lang="en-US" altLang="en-US">
                <a:latin typeface="Calibri" panose="020F0502020204030204" pitchFamily="34" charset="0"/>
              </a:rPr>
              <a:pPr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0170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F25C-F837-4BAA-B7B4-C9AB5C3C7BE3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4E983-007A-4D66-8DA2-28A4DF57B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2520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F25C-F837-4BAA-B7B4-C9AB5C3C7BE3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4E983-007A-4D66-8DA2-28A4DF57B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700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F25C-F837-4BAA-B7B4-C9AB5C3C7BE3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4E983-007A-4D66-8DA2-28A4DF57B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004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F25C-F837-4BAA-B7B4-C9AB5C3C7BE3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4E983-007A-4D66-8DA2-28A4DF57B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7612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F25C-F837-4BAA-B7B4-C9AB5C3C7BE3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4E983-007A-4D66-8DA2-28A4DF57B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913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F25C-F837-4BAA-B7B4-C9AB5C3C7BE3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4E983-007A-4D66-8DA2-28A4DF57B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176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F25C-F837-4BAA-B7B4-C9AB5C3C7BE3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4E983-007A-4D66-8DA2-28A4DF57B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8733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F25C-F837-4BAA-B7B4-C9AB5C3C7BE3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4E983-007A-4D66-8DA2-28A4DF57B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0872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F25C-F837-4BAA-B7B4-C9AB5C3C7BE3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4E983-007A-4D66-8DA2-28A4DF57B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48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F25C-F837-4BAA-B7B4-C9AB5C3C7BE3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4E983-007A-4D66-8DA2-28A4DF57B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14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F25C-F837-4BAA-B7B4-C9AB5C3C7BE3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4E983-007A-4D66-8DA2-28A4DF57B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0274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F25C-F837-4BAA-B7B4-C9AB5C3C7BE3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4E983-007A-4D66-8DA2-28A4DF57B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26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973263" y="1146176"/>
            <a:ext cx="8445500" cy="2968625"/>
          </a:xfrm>
        </p:spPr>
        <p:txBody>
          <a:bodyPr/>
          <a:lstStyle/>
          <a:p>
            <a:pPr eaLnBrk="1" hangingPunct="1"/>
            <a:r>
              <a:rPr lang="en-US" altLang="en-US" sz="3300" b="1" i="1"/>
              <a:t/>
            </a:r>
            <a:br>
              <a:rPr lang="en-US" altLang="en-US" sz="3300" b="1" i="1"/>
            </a:br>
            <a:r>
              <a:rPr lang="en-US" altLang="en-US" sz="3300" b="1" i="1"/>
              <a:t/>
            </a:r>
            <a:br>
              <a:rPr lang="en-US" altLang="en-US" sz="3300" b="1" i="1"/>
            </a:br>
            <a:endParaRPr lang="en-US" altLang="en-US" sz="3300"/>
          </a:p>
        </p:txBody>
      </p:sp>
      <p:sp>
        <p:nvSpPr>
          <p:cNvPr id="7" name="Rectangle 6"/>
          <p:cNvSpPr/>
          <p:nvPr/>
        </p:nvSpPr>
        <p:spPr>
          <a:xfrm>
            <a:off x="1173956" y="2707483"/>
            <a:ext cx="10044113" cy="17526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4400" b="1" dirty="0">
                <a:solidFill>
                  <a:srgbClr val="FF0000"/>
                </a:solidFill>
              </a:rPr>
              <a:t>Operationalizing Mental Health Clinics at District Hospital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2053" name="Picture 9" descr="mp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065" y="777005"/>
            <a:ext cx="831199" cy="832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10" descr="http://docs.google.com/File?id=dgf2sn4f_85gwg5fpc2_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7729" y="810740"/>
            <a:ext cx="849663" cy="901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5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97684" y="818279"/>
            <a:ext cx="1090771" cy="939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108" name="Subtitle 2"/>
          <p:cNvSpPr>
            <a:spLocks noGrp="1"/>
          </p:cNvSpPr>
          <p:nvPr>
            <p:ph type="subTitle" idx="1"/>
          </p:nvPr>
        </p:nvSpPr>
        <p:spPr>
          <a:xfrm>
            <a:off x="8351520" y="5410200"/>
            <a:ext cx="2971800" cy="65405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</a:rPr>
              <a:t>Dr. Manish Singh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1400" b="1" dirty="0" smtClean="0"/>
              <a:t>Deputy Director Mental Health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1400" b="1" dirty="0" smtClean="0"/>
              <a:t> National </a:t>
            </a:r>
            <a:r>
              <a:rPr lang="en-US" altLang="en-US" sz="1400" b="1" dirty="0"/>
              <a:t>Health Mission Bhopal.</a:t>
            </a:r>
          </a:p>
        </p:txBody>
      </p:sp>
    </p:spTree>
    <p:extLst>
      <p:ext uri="{BB962C8B-B14F-4D97-AF65-F5344CB8AC3E}">
        <p14:creationId xmlns:p14="http://schemas.microsoft.com/office/powerpoint/2010/main" xmlns="" val="33526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53143"/>
            <a:ext cx="11582400" cy="5728607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n-IN" sz="3600" b="1" dirty="0">
                <a:solidFill>
                  <a:srgbClr val="C00000"/>
                </a:solidFill>
              </a:rPr>
              <a:t>Result </a:t>
            </a:r>
            <a:r>
              <a:rPr lang="en-US" sz="3600" b="1" dirty="0" smtClean="0">
                <a:solidFill>
                  <a:srgbClr val="C00000"/>
                </a:solidFill>
              </a:rPr>
              <a:t>-</a:t>
            </a:r>
            <a:endParaRPr lang="en-US" sz="3600" b="1" dirty="0">
              <a:solidFill>
                <a:srgbClr val="C00000"/>
              </a:solidFill>
            </a:endParaRPr>
          </a:p>
          <a:p>
            <a:pPr algn="just">
              <a:defRPr/>
            </a:pPr>
            <a:r>
              <a:rPr lang="en-IN" sz="2000" dirty="0" smtClean="0"/>
              <a:t>Nearly 46322 </a:t>
            </a:r>
            <a:r>
              <a:rPr lang="en-IN" sz="2000" dirty="0"/>
              <a:t>cases have been screen in </a:t>
            </a:r>
            <a:r>
              <a:rPr lang="en-IN" sz="2000" b="1" dirty="0" smtClean="0"/>
              <a:t>“</a:t>
            </a:r>
            <a:r>
              <a:rPr lang="en-IN" sz="2000" b="1" dirty="0" err="1" smtClean="0"/>
              <a:t>MannKaksh</a:t>
            </a:r>
            <a:r>
              <a:rPr lang="en-IN" sz="2000" b="1" dirty="0" smtClean="0"/>
              <a:t>” </a:t>
            </a:r>
            <a:r>
              <a:rPr lang="en-IN" sz="2000" dirty="0"/>
              <a:t>out of which approximately </a:t>
            </a:r>
            <a:r>
              <a:rPr lang="en-IN" sz="2000" dirty="0" smtClean="0"/>
              <a:t>21151 </a:t>
            </a:r>
            <a:r>
              <a:rPr lang="en-IN" sz="2000" dirty="0"/>
              <a:t>cases are being found positive and are on pharmacological and psychosocial management</a:t>
            </a:r>
            <a:r>
              <a:rPr lang="en-IN" sz="2000" dirty="0" smtClean="0"/>
              <a:t>.(</a:t>
            </a:r>
            <a:r>
              <a:rPr lang="en-US" sz="2000" dirty="0"/>
              <a:t>Data Year </a:t>
            </a:r>
            <a:r>
              <a:rPr lang="en-US" sz="2000" dirty="0" smtClean="0"/>
              <a:t>2016-17</a:t>
            </a:r>
            <a:r>
              <a:rPr lang="en-US" sz="2000" dirty="0"/>
              <a:t>)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89725502"/>
              </p:ext>
            </p:extLst>
          </p:nvPr>
        </p:nvGraphicFramePr>
        <p:xfrm>
          <a:off x="4058194" y="2521116"/>
          <a:ext cx="4075611" cy="3579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07583593"/>
              </p:ext>
            </p:extLst>
          </p:nvPr>
        </p:nvGraphicFramePr>
        <p:xfrm>
          <a:off x="304800" y="2521117"/>
          <a:ext cx="3579222" cy="3579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70403534"/>
              </p:ext>
            </p:extLst>
          </p:nvPr>
        </p:nvGraphicFramePr>
        <p:xfrm>
          <a:off x="8307977" y="2521115"/>
          <a:ext cx="3474720" cy="3579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02939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1989" y="244408"/>
            <a:ext cx="9231289" cy="50280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31989" y="5397132"/>
            <a:ext cx="9231289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 YOU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486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xfrm>
            <a:off x="360318" y="648562"/>
            <a:ext cx="8229600" cy="639762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36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Problem Statement: </a:t>
            </a:r>
          </a:p>
        </p:txBody>
      </p:sp>
      <p:sp>
        <p:nvSpPr>
          <p:cNvPr id="6147" name="Content Placeholder 4"/>
          <p:cNvSpPr>
            <a:spLocks noGrp="1"/>
          </p:cNvSpPr>
          <p:nvPr>
            <p:ph idx="1"/>
          </p:nvPr>
        </p:nvSpPr>
        <p:spPr>
          <a:xfrm>
            <a:off x="609600" y="1447800"/>
            <a:ext cx="11201400" cy="50292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altLang="en-US" sz="2200" b="1" dirty="0" smtClean="0"/>
              <a:t>Mental </a:t>
            </a:r>
            <a:r>
              <a:rPr lang="en-US" altLang="en-US" sz="2200" b="1" dirty="0"/>
              <a:t>illness </a:t>
            </a:r>
            <a:r>
              <a:rPr lang="en-US" altLang="en-US" sz="2200" dirty="0"/>
              <a:t>now recognized as an important </a:t>
            </a:r>
            <a:r>
              <a:rPr lang="en-US" altLang="en-US" sz="2200" b="1" i="1" dirty="0"/>
              <a:t>Non Communicable Disorder (NCD</a:t>
            </a:r>
            <a:r>
              <a:rPr lang="en-US" altLang="en-US" sz="2200" dirty="0"/>
              <a:t>), on the lines of cardiovascular disease, diabetes, cancer,  cerebrovascular disease</a:t>
            </a:r>
            <a:r>
              <a:rPr lang="en-US" altLang="en-US" sz="22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en-US" sz="2200" dirty="0"/>
              <a:t>WHO estimates that at any given time 10% of global population suffers from some </a:t>
            </a:r>
            <a:r>
              <a:rPr lang="en-US" altLang="en-US" sz="2200" dirty="0" smtClean="0"/>
              <a:t>form of </a:t>
            </a:r>
            <a:r>
              <a:rPr lang="en-US" altLang="en-US" sz="2200" dirty="0"/>
              <a:t>mental illness.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200" dirty="0"/>
              <a:t>Estimates suggest that by 2020, </a:t>
            </a:r>
            <a:r>
              <a:rPr lang="en-US" altLang="en-US" sz="2200" b="1" dirty="0"/>
              <a:t>depression, </a:t>
            </a:r>
            <a:r>
              <a:rPr lang="en-US" altLang="en-US" sz="2200" dirty="0"/>
              <a:t>the most common mental </a:t>
            </a:r>
            <a:r>
              <a:rPr lang="en-US" altLang="en-US" sz="2200" dirty="0" smtClean="0"/>
              <a:t>disorder.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200" dirty="0" smtClean="0"/>
              <a:t>In MP the prevalence rate of mental disorder are </a:t>
            </a:r>
            <a:r>
              <a:rPr lang="en-US" altLang="en-US" sz="2200" b="1" dirty="0" smtClean="0"/>
              <a:t>13.9%</a:t>
            </a:r>
            <a:endParaRPr lang="en-US" altLang="en-US" sz="2200" dirty="0"/>
          </a:p>
          <a:p>
            <a:pPr eaLnBrk="1" hangingPunct="1">
              <a:lnSpc>
                <a:spcPct val="150000"/>
              </a:lnSpc>
            </a:pPr>
            <a:endParaRPr lang="en-US" altLang="en-US" sz="2200" dirty="0"/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117481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02" y="462556"/>
            <a:ext cx="11220045" cy="819150"/>
          </a:xfrm>
        </p:spPr>
        <p:txBody>
          <a:bodyPr>
            <a:noAutofit/>
          </a:bodyPr>
          <a:lstStyle/>
          <a:p>
            <a:r>
              <a:rPr lang="en-US" altLang="en-US" sz="3200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Mental </a:t>
            </a:r>
            <a:r>
              <a:rPr lang="en-US" altLang="en-US" sz="32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Disorders </a:t>
            </a:r>
            <a:r>
              <a:rPr lang="en-US" altLang="en-US" sz="3200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Prevalence and </a:t>
            </a:r>
            <a:r>
              <a:rPr lang="en-US" altLang="en-US" sz="32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Treatment </a:t>
            </a:r>
            <a:r>
              <a:rPr lang="en-US" altLang="en-US" sz="3200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Gap</a:t>
            </a:r>
            <a:endParaRPr lang="en-US" sz="320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50536289"/>
              </p:ext>
            </p:extLst>
          </p:nvPr>
        </p:nvGraphicFramePr>
        <p:xfrm>
          <a:off x="6453051" y="1949628"/>
          <a:ext cx="5342709" cy="3314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38191572"/>
              </p:ext>
            </p:extLst>
          </p:nvPr>
        </p:nvGraphicFramePr>
        <p:xfrm>
          <a:off x="366709" y="1949628"/>
          <a:ext cx="5689423" cy="3314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884" y="6600171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Data source : NMHS 2015-16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327530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E6FAD1-9E86-4C41-89F6-3CE8728F2A34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278130" y="676774"/>
            <a:ext cx="9144000" cy="715962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National Mental Health Program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1757362"/>
            <a:ext cx="11182350" cy="2094201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en-US" altLang="en-US" sz="2200" dirty="0" smtClean="0"/>
              <a:t>National Mental Health Program started in 1982.</a:t>
            </a:r>
            <a:endParaRPr lang="en-US" altLang="en-US" sz="2200" dirty="0"/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sz="2200" dirty="0"/>
              <a:t>The District Mental Health Program (DMHP) was launched under NMHP in the year 1996</a:t>
            </a:r>
            <a:r>
              <a:rPr lang="en-US" altLang="en-US" sz="2200" dirty="0" smtClean="0"/>
              <a:t>.</a:t>
            </a:r>
          </a:p>
          <a:p>
            <a:pPr lvl="1" algn="just">
              <a:lnSpc>
                <a:spcPct val="150000"/>
              </a:lnSpc>
            </a:pPr>
            <a:r>
              <a:rPr lang="en-US" altLang="en-US" sz="1800" dirty="0" smtClean="0"/>
              <a:t>In MP DMHP program start on 1997-98.</a:t>
            </a:r>
          </a:p>
          <a:p>
            <a:pPr lvl="1" algn="just">
              <a:lnSpc>
                <a:spcPct val="150000"/>
              </a:lnSpc>
            </a:pPr>
            <a:r>
              <a:rPr lang="en-US" altLang="en-US" sz="1800" dirty="0" smtClean="0"/>
              <a:t>In 2017-18 DMHP program sanctioned in 30 district.</a:t>
            </a:r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393392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30" y="651829"/>
            <a:ext cx="8229600" cy="94456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600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Approach adopted by MP</a:t>
            </a:r>
          </a:p>
        </p:txBody>
      </p:sp>
      <p:sp>
        <p:nvSpPr>
          <p:cNvPr id="3" name="Chevron 2"/>
          <p:cNvSpPr/>
          <p:nvPr/>
        </p:nvSpPr>
        <p:spPr>
          <a:xfrm>
            <a:off x="92655" y="2564933"/>
            <a:ext cx="3209918" cy="168322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900" dirty="0">
                <a:solidFill>
                  <a:schemeClr val="tx1"/>
                </a:solidFill>
              </a:rPr>
              <a:t>Integration of mental health care </a:t>
            </a:r>
            <a:r>
              <a:rPr lang="en-US" altLang="en-US" sz="1900" dirty="0" smtClean="0">
                <a:solidFill>
                  <a:schemeClr val="tx1"/>
                </a:solidFill>
              </a:rPr>
              <a:t>services</a:t>
            </a:r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2754889" y="2545881"/>
            <a:ext cx="3328985" cy="1702275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900" dirty="0">
                <a:solidFill>
                  <a:schemeClr val="tx1"/>
                </a:solidFill>
              </a:rPr>
              <a:t>Utilization of the existing </a:t>
            </a:r>
            <a:r>
              <a:rPr lang="en-US" altLang="en-US" sz="1900" dirty="0" smtClean="0">
                <a:solidFill>
                  <a:schemeClr val="tx1"/>
                </a:solidFill>
              </a:rPr>
              <a:t>infrastructure</a:t>
            </a:r>
            <a:endParaRPr lang="en-US" altLang="en-US" sz="1900" dirty="0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5633171" y="2565347"/>
            <a:ext cx="3209918" cy="1683223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900" dirty="0">
                <a:solidFill>
                  <a:schemeClr val="tx1"/>
                </a:solidFill>
              </a:rPr>
              <a:t>T</a:t>
            </a:r>
            <a:r>
              <a:rPr lang="en-US" altLang="en-US" sz="1900" dirty="0" smtClean="0">
                <a:solidFill>
                  <a:schemeClr val="tx1"/>
                </a:solidFill>
              </a:rPr>
              <a:t>ask-oriented Training to the existing staff.</a:t>
            </a:r>
            <a:endParaRPr lang="en-US" altLang="en-US" sz="1900" dirty="0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8414473" y="2574482"/>
            <a:ext cx="3639412" cy="1683223"/>
          </a:xfrm>
          <a:prstGeom prst="chevron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900" dirty="0">
                <a:solidFill>
                  <a:schemeClr val="tx1"/>
                </a:solidFill>
              </a:rPr>
              <a:t>M</a:t>
            </a:r>
            <a:r>
              <a:rPr lang="en-US" altLang="en-US" sz="1900" dirty="0" smtClean="0">
                <a:solidFill>
                  <a:schemeClr val="tx1"/>
                </a:solidFill>
              </a:rPr>
              <a:t>ental </a:t>
            </a:r>
            <a:r>
              <a:rPr lang="en-US" altLang="en-US" sz="1900" dirty="0">
                <a:solidFill>
                  <a:schemeClr val="tx1"/>
                </a:solidFill>
              </a:rPr>
              <a:t>health services with the existing </a:t>
            </a:r>
            <a:r>
              <a:rPr lang="en-US" altLang="en-US" sz="1900" dirty="0" smtClean="0">
                <a:solidFill>
                  <a:schemeClr val="tx1"/>
                </a:solidFill>
              </a:rPr>
              <a:t>community development program</a:t>
            </a:r>
            <a:endParaRPr lang="en-US" altLang="en-US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6907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18903" y="5472232"/>
            <a:ext cx="4131321" cy="58477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Dedicated Posted Trained Staff Nurse*.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Trained Medical Officer* Provide Treatment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938682" y="5283974"/>
            <a:ext cx="4652683" cy="107721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1 Psychiatric / MO &amp; 1 Clinical Psychologist (NHM).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Dedicated Posted Trained Staff Nurse*.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Psychiatric / Trained Medical Officer* Provide Treatment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96562" y="1524980"/>
            <a:ext cx="2785198" cy="5225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District Hospital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16971" y="1457744"/>
            <a:ext cx="2785198" cy="5225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DMHP District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510" y="540888"/>
            <a:ext cx="7968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Infrastructure &amp; Human Recourse …</a:t>
            </a:r>
            <a:endParaRPr lang="en-US" sz="360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032" y="6548718"/>
            <a:ext cx="5322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* Regular cadre State Health department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4312" y="2170335"/>
            <a:ext cx="3056042" cy="3056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1107" y="2005223"/>
            <a:ext cx="4507450" cy="32787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135471" y="2743199"/>
            <a:ext cx="146381" cy="41685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5400000">
            <a:off x="8151895" y="2744704"/>
            <a:ext cx="118014" cy="41685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893424" y="2608730"/>
            <a:ext cx="645459" cy="6454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240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/>
      <p:bldP spid="14" grpId="0"/>
      <p:bldP spid="11" grpId="0" animBg="1"/>
      <p:bldP spid="16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89779" y="1541464"/>
            <a:ext cx="9465387" cy="549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District Level Orientation </a:t>
            </a:r>
          </a:p>
        </p:txBody>
      </p:sp>
      <p:sp>
        <p:nvSpPr>
          <p:cNvPr id="8" name="Rectangle 7"/>
          <p:cNvSpPr/>
          <p:nvPr/>
        </p:nvSpPr>
        <p:spPr>
          <a:xfrm>
            <a:off x="2064327" y="2345888"/>
            <a:ext cx="9494270" cy="549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1 Month Training of MO 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&amp; 14 Days Training Staff Nurse in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Mental Health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60896" y="3191868"/>
            <a:ext cx="9494270" cy="5377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2 Days MO &amp; 6 Days SN orientation for Management of Mental Health Program  </a:t>
            </a:r>
          </a:p>
        </p:txBody>
      </p:sp>
      <p:sp>
        <p:nvSpPr>
          <p:cNvPr id="18" name="Pentagon 17"/>
          <p:cNvSpPr/>
          <p:nvPr/>
        </p:nvSpPr>
        <p:spPr>
          <a:xfrm>
            <a:off x="610597" y="1550989"/>
            <a:ext cx="1086871" cy="542655"/>
          </a:xfrm>
          <a:prstGeom prst="homePlate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  <a:latin typeface="+mj-lt"/>
              </a:rPr>
              <a:t>1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607166" y="3185655"/>
            <a:ext cx="1086871" cy="544011"/>
          </a:xfrm>
          <a:prstGeom prst="homePlate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  <a:latin typeface="+mj-lt"/>
              </a:rPr>
              <a:t>3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Pentagon 20"/>
          <p:cNvSpPr/>
          <p:nvPr/>
        </p:nvSpPr>
        <p:spPr>
          <a:xfrm>
            <a:off x="610598" y="2344206"/>
            <a:ext cx="1079658" cy="549331"/>
          </a:xfrm>
          <a:prstGeom prst="homePlate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  <a:latin typeface="+mj-lt"/>
              </a:rPr>
              <a:t>2.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422" name="TextBox 21"/>
          <p:cNvSpPr txBox="1">
            <a:spLocks noChangeArrowheads="1"/>
          </p:cNvSpPr>
          <p:nvPr/>
        </p:nvSpPr>
        <p:spPr bwMode="auto">
          <a:xfrm>
            <a:off x="407469" y="453946"/>
            <a:ext cx="50339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Training</a:t>
            </a:r>
            <a:endParaRPr lang="en-US" altLang="en-US" sz="3600" b="1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07166" y="4124689"/>
            <a:ext cx="10948000" cy="2328359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just"/>
            <a:r>
              <a:rPr lang="en-IN" sz="2000" dirty="0"/>
              <a:t>13 Psychotropic medicines incorporated in EDL of Madhya Pradesh which is available free of cost in all clinics. </a:t>
            </a:r>
            <a:endParaRPr lang="en-US" sz="2000" dirty="0" smtClean="0"/>
          </a:p>
          <a:p>
            <a:pPr algn="just"/>
            <a:r>
              <a:rPr lang="en-US" sz="2000" dirty="0" smtClean="0"/>
              <a:t>Various </a:t>
            </a:r>
            <a:r>
              <a:rPr lang="en-US" sz="2000" dirty="0"/>
              <a:t>record keeping &amp; reporting formats (Screening Record Register, Case Record Register, Follow up Record Register, MH GAP Mater Chart, Case Booklet Sheet, Referral Slips, Treatment &amp; Follow up Card &amp;Monthly Reporting formats </a:t>
            </a:r>
            <a:r>
              <a:rPr lang="en-US" sz="2000" dirty="0" err="1"/>
              <a:t>etc</a:t>
            </a:r>
            <a:r>
              <a:rPr lang="en-US" sz="2000" dirty="0"/>
              <a:t>). Developed in close coordination with State Government Officials &amp; other technical experts</a:t>
            </a:r>
            <a:r>
              <a:rPr lang="en-US" sz="2000" dirty="0" smtClean="0"/>
              <a:t>.</a:t>
            </a:r>
          </a:p>
          <a:p>
            <a:pPr algn="just"/>
            <a:r>
              <a:rPr lang="en-US" sz="2000" dirty="0" smtClean="0"/>
              <a:t>Supportive supervision by State.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252471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2434"/>
            <a:ext cx="11582400" cy="1637623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n-IN" sz="3200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Results</a:t>
            </a:r>
            <a:endParaRPr lang="en-US" sz="320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>
              <a:defRPr/>
            </a:pPr>
            <a:r>
              <a:rPr lang="en-IN" sz="2000" dirty="0" smtClean="0"/>
              <a:t>District level Orientation Program </a:t>
            </a:r>
            <a:r>
              <a:rPr lang="en-US" sz="2000" dirty="0" smtClean="0"/>
              <a:t>in all District Hospitals.</a:t>
            </a:r>
          </a:p>
          <a:p>
            <a:pPr algn="just">
              <a:defRPr/>
            </a:pPr>
            <a:r>
              <a:rPr lang="en-US" sz="2000" dirty="0"/>
              <a:t>Total 64 Medical </a:t>
            </a:r>
            <a:r>
              <a:rPr lang="en-US" sz="2000" dirty="0" smtClean="0"/>
              <a:t>officers &amp; </a:t>
            </a:r>
            <a:r>
              <a:rPr lang="en-IN" sz="2000" dirty="0"/>
              <a:t>150 staff </a:t>
            </a:r>
            <a:r>
              <a:rPr lang="en-IN" sz="2000" dirty="0" smtClean="0"/>
              <a:t>Nurses</a:t>
            </a:r>
            <a:r>
              <a:rPr lang="en-US" sz="2000" dirty="0" smtClean="0"/>
              <a:t> </a:t>
            </a:r>
            <a:r>
              <a:rPr lang="en-US" sz="2000" dirty="0"/>
              <a:t>from 51 Districts </a:t>
            </a:r>
            <a:r>
              <a:rPr lang="en-US" sz="2000" dirty="0" smtClean="0"/>
              <a:t>are </a:t>
            </a:r>
            <a:r>
              <a:rPr lang="en-US" sz="2000" dirty="0"/>
              <a:t>trained in Mental Health training (One Month and Two weeks duration).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0892" y="2381911"/>
            <a:ext cx="3170215" cy="19165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017" y="2399640"/>
            <a:ext cx="3315620" cy="1898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7360" y="2366237"/>
            <a:ext cx="3170573" cy="1914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017" y="4502218"/>
            <a:ext cx="3315620" cy="1914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0891" y="4502218"/>
            <a:ext cx="3170215" cy="19145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7360" y="4502218"/>
            <a:ext cx="3170574" cy="191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383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63877"/>
            <a:ext cx="11582400" cy="1595511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n-IN" sz="3200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Results</a:t>
            </a:r>
            <a:endParaRPr lang="en-US" sz="320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 eaLnBrk="1">
              <a:defRPr/>
            </a:pPr>
            <a:r>
              <a:rPr lang="en-IN" sz="2000" dirty="0"/>
              <a:t>Operationalized Mental Health clinic </a:t>
            </a:r>
            <a:r>
              <a:rPr lang="en-IN" sz="2000" b="1" dirty="0"/>
              <a:t>“</a:t>
            </a:r>
            <a:r>
              <a:rPr lang="en-IN" sz="2000" b="1" dirty="0" err="1" smtClean="0"/>
              <a:t>MannKaksha</a:t>
            </a:r>
            <a:r>
              <a:rPr lang="en-IN" sz="2000" b="1" dirty="0"/>
              <a:t>” </a:t>
            </a:r>
            <a:r>
              <a:rPr lang="en-IN" sz="2000" dirty="0"/>
              <a:t>in all 51 </a:t>
            </a:r>
            <a:r>
              <a:rPr lang="en-IN" sz="2000" dirty="0" smtClean="0"/>
              <a:t>District Hospitals </a:t>
            </a:r>
            <a:r>
              <a:rPr lang="en-IN" sz="2000" dirty="0"/>
              <a:t>with trained staff. </a:t>
            </a:r>
            <a:endParaRPr lang="en-US" sz="2000" dirty="0"/>
          </a:p>
          <a:p>
            <a:pPr algn="just" eaLnBrk="1">
              <a:defRPr/>
            </a:pPr>
            <a:r>
              <a:rPr lang="en-IN" sz="2000" dirty="0"/>
              <a:t>Establishment of Counselling centre at 7 District </a:t>
            </a:r>
            <a:r>
              <a:rPr lang="en-IN" sz="2000" dirty="0" smtClean="0"/>
              <a:t>Hospitals </a:t>
            </a:r>
            <a:r>
              <a:rPr lang="en-IN" sz="2000" dirty="0"/>
              <a:t>and 3 Medical </a:t>
            </a:r>
            <a:r>
              <a:rPr lang="en-IN" sz="2000" dirty="0" smtClean="0"/>
              <a:t>colleges (2016-17).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6333" y="2186643"/>
            <a:ext cx="3315620" cy="19011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6314" y="2168273"/>
            <a:ext cx="3315620" cy="18988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6314" y="4481956"/>
            <a:ext cx="3315620" cy="18988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6333" y="4481956"/>
            <a:ext cx="3315620" cy="18988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296" y="2186643"/>
            <a:ext cx="3315620" cy="18988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295" y="4481955"/>
            <a:ext cx="3315619" cy="189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132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3997</TotalTime>
  <Words>494</Words>
  <Application>Microsoft Office PowerPoint</Application>
  <PresentationFormat>Custom</PresentationFormat>
  <Paragraphs>68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 </vt:lpstr>
      <vt:lpstr>Problem Statement: </vt:lpstr>
      <vt:lpstr>Mental Disorders Prevalence and Treatment Gap</vt:lpstr>
      <vt:lpstr>  National Mental Health Program</vt:lpstr>
      <vt:lpstr>Approach adopted by MP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DR-Manish</dc:creator>
  <cp:lastModifiedBy>BoardRoom</cp:lastModifiedBy>
  <cp:revision>76</cp:revision>
  <dcterms:created xsi:type="dcterms:W3CDTF">2017-07-02T11:09:11Z</dcterms:created>
  <dcterms:modified xsi:type="dcterms:W3CDTF">2017-07-07T08:17:46Z</dcterms:modified>
</cp:coreProperties>
</file>