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8" r:id="rId5"/>
    <p:sldId id="277" r:id="rId6"/>
    <p:sldId id="273" r:id="rId7"/>
    <p:sldId id="261" r:id="rId8"/>
    <p:sldId id="267" r:id="rId9"/>
    <p:sldId id="264" r:id="rId10"/>
    <p:sldId id="279" r:id="rId11"/>
    <p:sldId id="270" r:id="rId12"/>
    <p:sldId id="263" r:id="rId13"/>
    <p:sldId id="262" r:id="rId14"/>
    <p:sldId id="259" r:id="rId15"/>
    <p:sldId id="274" r:id="rId16"/>
    <p:sldId id="283" r:id="rId17"/>
    <p:sldId id="284" r:id="rId18"/>
    <p:sldId id="269" r:id="rId19"/>
    <p:sldId id="272" r:id="rId20"/>
  </p:sldIdLst>
  <p:sldSz cx="1016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62" y="-78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.K.SIKDHAR\AppData\Local\Temp\Temp1_westbengalrankingdata.zip\PPIUCD%20acceptan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OneDrive%20-%20Jhpiego\Desktop\WB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OneDrive%20-%20Jhpiego\Desktop\WB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piego\Downloads\L%20-%20UpTo_March%20(3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piego\Downloads\L%20-%20UpTo_March%20(3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MMR (SRS)</a:t>
            </a:r>
          </a:p>
        </c:rich>
      </c:tx>
      <c:layout>
        <c:manualLayout>
          <c:xMode val="edge"/>
          <c:yMode val="edge"/>
          <c:x val="0.5487759929203585"/>
          <c:y val="0"/>
        </c:manualLayout>
      </c:layout>
      <c:overlay val="1"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0368111134843496E-3"/>
          <c:y val="5.1673297518350113E-2"/>
          <c:w val="0.98152533996724878"/>
          <c:h val="0.5547119241404924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1999-01</c:v>
                </c:pt>
                <c:pt idx="1">
                  <c:v>2001-03</c:v>
                </c:pt>
                <c:pt idx="2">
                  <c:v>2004-06</c:v>
                </c:pt>
                <c:pt idx="3">
                  <c:v>2007-09</c:v>
                </c:pt>
                <c:pt idx="4">
                  <c:v>2010-12</c:v>
                </c:pt>
                <c:pt idx="5">
                  <c:v>2011-13</c:v>
                </c:pt>
                <c:pt idx="6">
                  <c:v>2014-16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218</c:v>
                </c:pt>
                <c:pt idx="1">
                  <c:v>194</c:v>
                </c:pt>
                <c:pt idx="2">
                  <c:v>141</c:v>
                </c:pt>
                <c:pt idx="3">
                  <c:v>145</c:v>
                </c:pt>
                <c:pt idx="4">
                  <c:v>117</c:v>
                </c:pt>
                <c:pt idx="5">
                  <c:v>113</c:v>
                </c:pt>
                <c:pt idx="6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83-496B-AA36-58C8E7AFECE4}"/>
            </c:ext>
          </c:extLst>
        </c:ser>
        <c:dLbls>
          <c:showVal val="1"/>
        </c:dLbls>
        <c:gapWidth val="219"/>
        <c:overlap val="-27"/>
        <c:axId val="148741120"/>
        <c:axId val="148763392"/>
      </c:barChart>
      <c:catAx>
        <c:axId val="148741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63392"/>
        <c:crosses val="autoZero"/>
        <c:auto val="1"/>
        <c:lblAlgn val="ctr"/>
        <c:lblOffset val="100"/>
      </c:catAx>
      <c:valAx>
        <c:axId val="1487633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4874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West Bengal's contribution in India's service provision </a:t>
            </a:r>
          </a:p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(HMIS 2017-18)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8088667700404708E-2"/>
          <c:y val="0.29363914432685589"/>
          <c:w val="0.94382266459919084"/>
          <c:h val="0.279296060108655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COC User</c:v>
                </c:pt>
                <c:pt idx="1">
                  <c:v>PPIUCD</c:v>
                </c:pt>
                <c:pt idx="2">
                  <c:v>PAIUCD</c:v>
                </c:pt>
                <c:pt idx="3">
                  <c:v>Condom User</c:v>
                </c:pt>
                <c:pt idx="4">
                  <c:v>Male Steri.</c:v>
                </c:pt>
                <c:pt idx="5">
                  <c:v>IUCD</c:v>
                </c:pt>
                <c:pt idx="6">
                  <c:v>Female Steri.</c:v>
                </c:pt>
                <c:pt idx="7">
                  <c:v>Injec. MPA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22.9</c:v>
                </c:pt>
                <c:pt idx="1">
                  <c:v>17</c:v>
                </c:pt>
                <c:pt idx="2">
                  <c:v>13.2</c:v>
                </c:pt>
                <c:pt idx="3">
                  <c:v>9.9</c:v>
                </c:pt>
                <c:pt idx="4">
                  <c:v>7.8</c:v>
                </c:pt>
                <c:pt idx="5">
                  <c:v>6.3</c:v>
                </c:pt>
                <c:pt idx="6">
                  <c:v>4.9000000000000004</c:v>
                </c:pt>
                <c:pt idx="7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8E-456B-8A6A-DAB8D38DE6FD}"/>
            </c:ext>
          </c:extLst>
        </c:ser>
        <c:dLbls>
          <c:showVal val="1"/>
        </c:dLbls>
        <c:gapWidth val="219"/>
        <c:overlap val="-27"/>
        <c:axId val="150680704"/>
        <c:axId val="150682240"/>
      </c:barChart>
      <c:catAx>
        <c:axId val="150680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82240"/>
        <c:crosses val="autoZero"/>
        <c:auto val="1"/>
        <c:lblAlgn val="ctr"/>
        <c:lblOffset val="100"/>
      </c:catAx>
      <c:valAx>
        <c:axId val="1506822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5068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38100">
      <a:solidFill>
        <a:schemeClr val="accent1"/>
      </a:solidFill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Post-Partum Services-India and Some bigger states (till Sep 2018)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% PPIUCD acceptance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Sheet1!$A$2:$A$12</c:f>
              <c:strCache>
                <c:ptCount val="11"/>
                <c:pt idx="0">
                  <c:v>Tamil Nadu</c:v>
                </c:pt>
                <c:pt idx="1">
                  <c:v>West Bengal</c:v>
                </c:pt>
                <c:pt idx="2">
                  <c:v>Haryana</c:v>
                </c:pt>
                <c:pt idx="3">
                  <c:v>MP</c:v>
                </c:pt>
                <c:pt idx="4">
                  <c:v>Orissa</c:v>
                </c:pt>
                <c:pt idx="5">
                  <c:v>Rajasthan</c:v>
                </c:pt>
                <c:pt idx="6">
                  <c:v>Delhi</c:v>
                </c:pt>
                <c:pt idx="7">
                  <c:v>India</c:v>
                </c:pt>
                <c:pt idx="8">
                  <c:v>Karnataka</c:v>
                </c:pt>
                <c:pt idx="9">
                  <c:v>Punjab</c:v>
                </c:pt>
                <c:pt idx="10">
                  <c:v>Assam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23.540939032298432</c:v>
                </c:pt>
                <c:pt idx="1">
                  <c:v>32.284778215654811</c:v>
                </c:pt>
                <c:pt idx="2">
                  <c:v>19.981589562920789</c:v>
                </c:pt>
                <c:pt idx="3">
                  <c:v>17.096575190615276</c:v>
                </c:pt>
                <c:pt idx="4">
                  <c:v>15.977846059171197</c:v>
                </c:pt>
                <c:pt idx="5">
                  <c:v>16.984547446160622</c:v>
                </c:pt>
                <c:pt idx="6">
                  <c:v>14.910800093682115</c:v>
                </c:pt>
                <c:pt idx="7">
                  <c:v>12.273596292918453</c:v>
                </c:pt>
                <c:pt idx="8">
                  <c:v>7.6670574443141852</c:v>
                </c:pt>
                <c:pt idx="9">
                  <c:v>11.508163301379303</c:v>
                </c:pt>
                <c:pt idx="10">
                  <c:v>10.216199299485121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75-4DA6-BD90-100745B450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PPS Acceptance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Sheet1!$A$2:$A$12</c:f>
              <c:strCache>
                <c:ptCount val="11"/>
                <c:pt idx="0">
                  <c:v>Tamil Nadu</c:v>
                </c:pt>
                <c:pt idx="1">
                  <c:v>West Bengal</c:v>
                </c:pt>
                <c:pt idx="2">
                  <c:v>Haryana</c:v>
                </c:pt>
                <c:pt idx="3">
                  <c:v>MP</c:v>
                </c:pt>
                <c:pt idx="4">
                  <c:v>Orissa</c:v>
                </c:pt>
                <c:pt idx="5">
                  <c:v>Rajasthan</c:v>
                </c:pt>
                <c:pt idx="6">
                  <c:v>Delhi</c:v>
                </c:pt>
                <c:pt idx="7">
                  <c:v>India</c:v>
                </c:pt>
                <c:pt idx="8">
                  <c:v>Karnataka</c:v>
                </c:pt>
                <c:pt idx="9">
                  <c:v>Punjab</c:v>
                </c:pt>
                <c:pt idx="10">
                  <c:v>Assam</c:v>
                </c:pt>
              </c:strCache>
            </c:strRef>
          </c:cat>
          <c:val>
            <c:numRef>
              <c:f>Sheet1!$C$2:$C$12</c:f>
              <c:numCache>
                <c:formatCode>#,##0.00</c:formatCode>
                <c:ptCount val="11"/>
                <c:pt idx="0">
                  <c:v>25.620029806937499</c:v>
                </c:pt>
                <c:pt idx="1">
                  <c:v>6.2488670770924664</c:v>
                </c:pt>
                <c:pt idx="2">
                  <c:v>1.8979136444472289</c:v>
                </c:pt>
                <c:pt idx="3">
                  <c:v>1.8741826757789284</c:v>
                </c:pt>
                <c:pt idx="4">
                  <c:v>2.8342001461544708</c:v>
                </c:pt>
                <c:pt idx="5">
                  <c:v>1.6449770588478443</c:v>
                </c:pt>
                <c:pt idx="6">
                  <c:v>2.8799173013091268</c:v>
                </c:pt>
                <c:pt idx="7">
                  <c:v>4.0259720493731175</c:v>
                </c:pt>
                <c:pt idx="8">
                  <c:v>6.4047704932816343</c:v>
                </c:pt>
                <c:pt idx="9">
                  <c:v>2.38270593849979</c:v>
                </c:pt>
                <c:pt idx="10">
                  <c:v>2.5315424617481987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75-4DA6-BD90-100745B450FC}"/>
            </c:ext>
          </c:extLst>
        </c:ser>
        <c:gapWidth val="79"/>
        <c:overlap val="100"/>
        <c:axId val="150738816"/>
        <c:axId val="150740352"/>
      </c:barChart>
      <c:catAx>
        <c:axId val="150738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40352"/>
        <c:crosses val="autoZero"/>
        <c:auto val="1"/>
        <c:lblAlgn val="ctr"/>
        <c:lblOffset val="100"/>
      </c:catAx>
      <c:valAx>
        <c:axId val="150740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3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38100">
      <a:solidFill>
        <a:schemeClr val="accent1"/>
      </a:solidFill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 West Bengal PPIUCD </a:t>
            </a:r>
          </a:p>
          <a:p>
            <a:pPr>
              <a:defRPr/>
            </a:pPr>
            <a:r>
              <a:rPr lang="en-US"/>
              <a:t>(% Acceptance out of  Public Sector Deliveries)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'West Bengal Trend PPIUCD Accept'!$C$1</c:f>
              <c:strCache>
                <c:ptCount val="1"/>
                <c:pt idx="0">
                  <c:v> West Bengal PPIUCD (% Acceptance Out of  Public Deliveries)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385169698198112E-3"/>
                  <c:y val="-7.86290397474955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23-42A1-9FEF-23496C278EF1}"/>
                </c:ext>
              </c:extLst>
            </c:dLbl>
            <c:dLbl>
              <c:idx val="1"/>
              <c:layout>
                <c:manualLayout>
                  <c:x val="-2.938516969819865E-3"/>
                  <c:y val="-6.29032317979965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23-42A1-9FEF-23496C278EF1}"/>
                </c:ext>
              </c:extLst>
            </c:dLbl>
            <c:dLbl>
              <c:idx val="2"/>
              <c:layout>
                <c:manualLayout>
                  <c:x val="-2.9385169698198117E-2"/>
                  <c:y val="-8.38709757306624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23-42A1-9FEF-23496C278EF1}"/>
                </c:ext>
              </c:extLst>
            </c:dLbl>
            <c:dLbl>
              <c:idx val="3"/>
              <c:layout>
                <c:manualLayout>
                  <c:x val="-6.7585890305855684E-2"/>
                  <c:y val="-6.81451677811627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23-42A1-9FEF-23496C278EF1}"/>
                </c:ext>
              </c:extLst>
            </c:dLbl>
            <c:dLbl>
              <c:idx val="4"/>
              <c:layout>
                <c:manualLayout>
                  <c:x val="-2.6446652728378459E-2"/>
                  <c:y val="-8.38709757306623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F23-42A1-9FEF-23496C278EF1}"/>
                </c:ext>
              </c:extLst>
            </c:dLbl>
            <c:dLbl>
              <c:idx val="5"/>
              <c:layout>
                <c:manualLayout>
                  <c:x val="-5.8770339396396337E-3"/>
                  <c:y val="-5.24193598316638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F23-42A1-9FEF-23496C278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'West Bengal Trend PPIUCD Accept'!$B$2:$B$7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'West Bengal Trend PPIUCD Accept'!$C$2:$C$7</c:f>
              <c:numCache>
                <c:formatCode>0.0</c:formatCode>
                <c:ptCount val="6"/>
                <c:pt idx="0">
                  <c:v>0.13681731773541786</c:v>
                </c:pt>
                <c:pt idx="1">
                  <c:v>0.65174104755013074</c:v>
                </c:pt>
                <c:pt idx="2">
                  <c:v>2.8960942070601621</c:v>
                </c:pt>
                <c:pt idx="3">
                  <c:v>20.699070394086291</c:v>
                </c:pt>
                <c:pt idx="4">
                  <c:v>35.446735275329956</c:v>
                </c:pt>
                <c:pt idx="5">
                  <c:v>39.154034875558594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5F-4C86-B39B-C495F4C56FFA}"/>
            </c:ext>
          </c:extLst>
        </c:ser>
        <c:marker val="1"/>
        <c:axId val="97349632"/>
        <c:axId val="97350784"/>
      </c:lineChart>
      <c:catAx>
        <c:axId val="97349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7350784"/>
        <c:crosses val="autoZero"/>
        <c:auto val="1"/>
        <c:lblAlgn val="ctr"/>
        <c:lblOffset val="100"/>
      </c:catAx>
      <c:valAx>
        <c:axId val="97350784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9734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 algn="just">
        <a:defRPr sz="20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12 month contraceptive discontinuation rate</a:t>
            </a:r>
          </a:p>
        </c:rich>
      </c:tx>
      <c:layout>
        <c:manualLayout>
          <c:xMode val="edge"/>
          <c:yMode val="edge"/>
          <c:x val="0.17641695065250218"/>
          <c:y val="1.1338025371286857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Sheet2!$L$10</c:f>
              <c:strCache>
                <c:ptCount val="1"/>
                <c:pt idx="0">
                  <c:v>Pills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Sheet2!$K$11:$K$16</c:f>
              <c:strCache>
                <c:ptCount val="6"/>
                <c:pt idx="0">
                  <c:v>West Bengal</c:v>
                </c:pt>
                <c:pt idx="1">
                  <c:v>Odisha</c:v>
                </c:pt>
                <c:pt idx="2">
                  <c:v>Karnataka</c:v>
                </c:pt>
                <c:pt idx="3">
                  <c:v>Kerala</c:v>
                </c:pt>
                <c:pt idx="4">
                  <c:v>Tamil Nadu</c:v>
                </c:pt>
                <c:pt idx="5">
                  <c:v>India</c:v>
                </c:pt>
              </c:strCache>
            </c:strRef>
          </c:cat>
          <c:val>
            <c:numRef>
              <c:f>Sheet2!$L$11:$L$16</c:f>
              <c:numCache>
                <c:formatCode>General</c:formatCode>
                <c:ptCount val="6"/>
                <c:pt idx="0">
                  <c:v>31.8</c:v>
                </c:pt>
                <c:pt idx="1">
                  <c:v>42.3</c:v>
                </c:pt>
                <c:pt idx="2">
                  <c:v>58.3</c:v>
                </c:pt>
                <c:pt idx="4">
                  <c:v>84.7</c:v>
                </c:pt>
                <c:pt idx="5">
                  <c:v>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F7-4D30-8B01-0973FCEA49B3}"/>
            </c:ext>
          </c:extLst>
        </c:ser>
        <c:ser>
          <c:idx val="1"/>
          <c:order val="1"/>
          <c:tx>
            <c:strRef>
              <c:f>Sheet2!$M$10</c:f>
              <c:strCache>
                <c:ptCount val="1"/>
                <c:pt idx="0">
                  <c:v>IUCD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Sheet2!$K$11:$K$16</c:f>
              <c:strCache>
                <c:ptCount val="6"/>
                <c:pt idx="0">
                  <c:v>West Bengal</c:v>
                </c:pt>
                <c:pt idx="1">
                  <c:v>Odisha</c:v>
                </c:pt>
                <c:pt idx="2">
                  <c:v>Karnataka</c:v>
                </c:pt>
                <c:pt idx="3">
                  <c:v>Kerala</c:v>
                </c:pt>
                <c:pt idx="4">
                  <c:v>Tamil Nadu</c:v>
                </c:pt>
                <c:pt idx="5">
                  <c:v>India</c:v>
                </c:pt>
              </c:strCache>
            </c:strRef>
          </c:cat>
          <c:val>
            <c:numRef>
              <c:f>Sheet2!$M$11:$M$16</c:f>
              <c:numCache>
                <c:formatCode>General</c:formatCode>
                <c:ptCount val="6"/>
                <c:pt idx="0">
                  <c:v>17.5</c:v>
                </c:pt>
                <c:pt idx="1">
                  <c:v>28.1</c:v>
                </c:pt>
                <c:pt idx="2">
                  <c:v>38.200000000000003</c:v>
                </c:pt>
                <c:pt idx="3">
                  <c:v>34.6</c:v>
                </c:pt>
                <c:pt idx="4">
                  <c:v>47.7</c:v>
                </c:pt>
                <c:pt idx="5">
                  <c:v>26.6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F7-4D30-8B01-0973FCEA49B3}"/>
            </c:ext>
          </c:extLst>
        </c:ser>
        <c:ser>
          <c:idx val="2"/>
          <c:order val="2"/>
          <c:tx>
            <c:strRef>
              <c:f>Sheet2!$N$10</c:f>
              <c:strCache>
                <c:ptCount val="1"/>
                <c:pt idx="0">
                  <c:v>Condoms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Sheet2!$K$11:$K$16</c:f>
              <c:strCache>
                <c:ptCount val="6"/>
                <c:pt idx="0">
                  <c:v>West Bengal</c:v>
                </c:pt>
                <c:pt idx="1">
                  <c:v>Odisha</c:v>
                </c:pt>
                <c:pt idx="2">
                  <c:v>Karnataka</c:v>
                </c:pt>
                <c:pt idx="3">
                  <c:v>Kerala</c:v>
                </c:pt>
                <c:pt idx="4">
                  <c:v>Tamil Nadu</c:v>
                </c:pt>
                <c:pt idx="5">
                  <c:v>India</c:v>
                </c:pt>
              </c:strCache>
            </c:strRef>
          </c:cat>
          <c:val>
            <c:numRef>
              <c:f>Sheet2!$N$11:$N$16</c:f>
              <c:numCache>
                <c:formatCode>General</c:formatCode>
                <c:ptCount val="6"/>
                <c:pt idx="0">
                  <c:v>49.7</c:v>
                </c:pt>
                <c:pt idx="1">
                  <c:v>58.1</c:v>
                </c:pt>
                <c:pt idx="2">
                  <c:v>73</c:v>
                </c:pt>
                <c:pt idx="3">
                  <c:v>68.2</c:v>
                </c:pt>
                <c:pt idx="4">
                  <c:v>71.099999999999994</c:v>
                </c:pt>
                <c:pt idx="5">
                  <c:v>47.2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F7-4D30-8B01-0973FCEA49B3}"/>
            </c:ext>
          </c:extLst>
        </c:ser>
        <c:dLbls>
          <c:showVal val="1"/>
        </c:dLbls>
        <c:gapWidth val="219"/>
        <c:overlap val="-27"/>
        <c:axId val="97619328"/>
        <c:axId val="97641600"/>
      </c:barChart>
      <c:catAx>
        <c:axId val="97619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7641600"/>
        <c:crosses val="autoZero"/>
        <c:auto val="1"/>
        <c:lblAlgn val="ctr"/>
        <c:lblOffset val="100"/>
      </c:catAx>
      <c:valAx>
        <c:axId val="976416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761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</c:chart>
  <c:spPr>
    <a:solidFill>
      <a:schemeClr val="bg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Sheet1!$S$22</c:f>
              <c:strCache>
                <c:ptCount val="1"/>
                <c:pt idx="0">
                  <c:v>Sterilization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Sheet1!$T$21:$U$21</c:f>
              <c:strCache>
                <c:ptCount val="2"/>
                <c:pt idx="0">
                  <c:v>NFHS I</c:v>
                </c:pt>
                <c:pt idx="1">
                  <c:v>NFHS IV</c:v>
                </c:pt>
              </c:strCache>
            </c:strRef>
          </c:cat>
          <c:val>
            <c:numRef>
              <c:f>Sheet1!$T$22:$U$22</c:f>
              <c:numCache>
                <c:formatCode>0.0</c:formatCode>
                <c:ptCount val="2"/>
                <c:pt idx="0">
                  <c:v>81.8181818181815</c:v>
                </c:pt>
                <c:pt idx="1">
                  <c:v>51.766784452296704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72-4E2A-8A2C-99018EBC73BF}"/>
            </c:ext>
          </c:extLst>
        </c:ser>
        <c:ser>
          <c:idx val="1"/>
          <c:order val="1"/>
          <c:tx>
            <c:strRef>
              <c:f>Sheet1!$S$23</c:f>
              <c:strCache>
                <c:ptCount val="1"/>
                <c:pt idx="0">
                  <c:v>Spacing methods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Sheet1!$T$21:$U$21</c:f>
              <c:strCache>
                <c:ptCount val="2"/>
                <c:pt idx="0">
                  <c:v>NFHS I</c:v>
                </c:pt>
                <c:pt idx="1">
                  <c:v>NFHS IV</c:v>
                </c:pt>
              </c:strCache>
            </c:strRef>
          </c:cat>
          <c:val>
            <c:numRef>
              <c:f>Sheet1!$T$23:$U$23</c:f>
              <c:numCache>
                <c:formatCode>0.0</c:formatCode>
                <c:ptCount val="2"/>
                <c:pt idx="0">
                  <c:v>18.181818181818233</c:v>
                </c:pt>
                <c:pt idx="1">
                  <c:v>48.233215547703182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E72-4E2A-8A2C-99018EBC73BF}"/>
            </c:ext>
          </c:extLst>
        </c:ser>
        <c:dLbls>
          <c:showVal val="1"/>
        </c:dLbls>
        <c:gapWidth val="100"/>
        <c:overlap val="100"/>
        <c:axId val="98003584"/>
        <c:axId val="98021760"/>
      </c:barChart>
      <c:catAx>
        <c:axId val="9800358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8021760"/>
        <c:crosses val="autoZero"/>
        <c:auto val="1"/>
        <c:lblAlgn val="ctr"/>
        <c:lblOffset val="100"/>
      </c:catAx>
      <c:valAx>
        <c:axId val="9802176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share out of total mCPR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1"/>
        <c:tickLblPos val="nextTo"/>
        <c:crossAx val="9800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</c:chart>
  <c:spPr>
    <a:solidFill>
      <a:schemeClr val="bg1"/>
    </a:solidFill>
    <a:ln w="28575" cap="flat" cmpd="sng" algn="ctr">
      <a:solidFill>
        <a:schemeClr val="accent1"/>
      </a:solidFill>
      <a:round/>
    </a:ln>
    <a:effectLst/>
  </c:spPr>
  <c:txPr>
    <a:bodyPr/>
    <a:lstStyle/>
    <a:p>
      <a:pPr>
        <a:defRPr sz="20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0.25569881889763785"/>
          <c:y val="0.20156969962088073"/>
          <c:w val="0.49138035870516195"/>
          <c:h val="0.72556246980309658"/>
        </c:manualLayout>
      </c:layout>
      <c:pieChart>
        <c:varyColors val="1"/>
        <c:ser>
          <c:idx val="0"/>
          <c:order val="0"/>
          <c:tx>
            <c:strRef>
              <c:f>'[L - UpTo_March (3).xls]Sheet2'!$G$12</c:f>
              <c:strCache>
                <c:ptCount val="1"/>
                <c:pt idx="0">
                  <c:v>India</c:v>
                </c:pt>
              </c:strCache>
            </c:strRef>
          </c:tx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15-454E-AD2A-5D0314C0069B}"/>
              </c:ext>
            </c:extLst>
          </c:dPt>
          <c:dLbls>
            <c:dLbl>
              <c:idx val="1"/>
              <c:layout>
                <c:manualLayout>
                  <c:x val="-2.5983858267716545E-2"/>
                  <c:y val="9.939419517948885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15-454E-AD2A-5D0314C0069B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'[L - UpTo_March (3).xls]Sheet2'!$F$13:$F$17</c:f>
              <c:strCache>
                <c:ptCount val="5"/>
                <c:pt idx="0">
                  <c:v>Female Sterilization</c:v>
                </c:pt>
                <c:pt idx="1">
                  <c:v>Male Sterilization</c:v>
                </c:pt>
                <c:pt idx="2">
                  <c:v>IUCD</c:v>
                </c:pt>
                <c:pt idx="3">
                  <c:v>Oral Pills</c:v>
                </c:pt>
                <c:pt idx="4">
                  <c:v>Condoms</c:v>
                </c:pt>
              </c:strCache>
            </c:strRef>
          </c:cat>
          <c:val>
            <c:numRef>
              <c:f>'[L - UpTo_March (3).xls]Sheet2'!$G$13:$G$17</c:f>
              <c:numCache>
                <c:formatCode>General</c:formatCode>
                <c:ptCount val="5"/>
                <c:pt idx="0">
                  <c:v>36</c:v>
                </c:pt>
                <c:pt idx="1">
                  <c:v>0.30000000000000032</c:v>
                </c:pt>
                <c:pt idx="2">
                  <c:v>1.5</c:v>
                </c:pt>
                <c:pt idx="3">
                  <c:v>4.0999999999999996</c:v>
                </c:pt>
                <c:pt idx="4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0D-4E12-8E63-1E541743DAA5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25292104111986141"/>
          <c:y val="0.14929592989832899"/>
          <c:w val="0.49561566391003975"/>
          <c:h val="0.80585663706205068"/>
        </c:manualLayout>
      </c:layout>
      <c:pieChart>
        <c:varyColors val="1"/>
        <c:ser>
          <c:idx val="0"/>
          <c:order val="0"/>
          <c:tx>
            <c:strRef>
              <c:f>'[L - UpTo_March (3).xls]Sheet2'!$E$12</c:f>
              <c:strCache>
                <c:ptCount val="1"/>
                <c:pt idx="0">
                  <c:v>West Bengal</c:v>
                </c:pt>
              </c:strCache>
            </c:strRef>
          </c:tx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AD7-4B54-8E64-C79BD23E653A}"/>
              </c:ext>
            </c:extLst>
          </c:dPt>
          <c:dLbls>
            <c:dLbl>
              <c:idx val="0"/>
              <c:layout>
                <c:manualLayout>
                  <c:x val="-0.21593260051088195"/>
                  <c:y val="-3.355536359455527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95-4FE2-A19E-9105B080A92F}"/>
                </c:ext>
              </c:extLst>
            </c:dLbl>
            <c:dLbl>
              <c:idx val="1"/>
              <c:layout>
                <c:manualLayout>
                  <c:x val="0.18170873331937887"/>
                  <c:y val="-1.345418733316839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D7-4B54-8E64-C79BD23E653A}"/>
                </c:ext>
              </c:extLst>
            </c:dLbl>
            <c:dLbl>
              <c:idx val="2"/>
              <c:layout>
                <c:manualLayout>
                  <c:x val="-0.17592135169073361"/>
                  <c:y val="-1.0913244487986182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D7-4B54-8E64-C79BD23E653A}"/>
                </c:ext>
              </c:extLst>
            </c:dLbl>
            <c:dLbl>
              <c:idx val="3"/>
              <c:layout>
                <c:manualLayout>
                  <c:x val="-1.372528159039036E-2"/>
                  <c:y val="-4.218661422575855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D7-4B54-8E64-C79BD23E653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Condom, </a:t>
                    </a:r>
                    <a:r>
                      <a:rPr lang="en-US"/>
                      <a:t>5.9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D7-4B54-8E64-C79BD23E653A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'[L - UpTo_March (3).xls]Sheet2'!$D$13:$D$17</c:f>
              <c:strCache>
                <c:ptCount val="5"/>
                <c:pt idx="0">
                  <c:v>Female Sterilization</c:v>
                </c:pt>
                <c:pt idx="1">
                  <c:v>Male Sterilization</c:v>
                </c:pt>
                <c:pt idx="2">
                  <c:v>IUCD</c:v>
                </c:pt>
                <c:pt idx="3">
                  <c:v>Oral Pills</c:v>
                </c:pt>
                <c:pt idx="4">
                  <c:v>Condoms</c:v>
                </c:pt>
              </c:strCache>
            </c:strRef>
          </c:cat>
          <c:val>
            <c:numRef>
              <c:f>'[L - UpTo_March (3).xls]Sheet2'!$E$13:$E$17</c:f>
              <c:numCache>
                <c:formatCode>General</c:formatCode>
                <c:ptCount val="5"/>
                <c:pt idx="0">
                  <c:v>29.3</c:v>
                </c:pt>
                <c:pt idx="1">
                  <c:v>0.1</c:v>
                </c:pt>
                <c:pt idx="2">
                  <c:v>1.2</c:v>
                </c:pt>
                <c:pt idx="3">
                  <c:v>20</c:v>
                </c:pt>
                <c:pt idx="4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0F-4217-AE2A-2DE03CA578A2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93DDF-C0BA-49AF-A98B-04D8C23F7D25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99F7D5D-7D70-4681-96B9-D2A39F773637}">
      <dgm:prSet phldrT="[Text]" custT="1"/>
      <dgm:spPr/>
      <dgm:t>
        <a:bodyPr/>
        <a:lstStyle/>
        <a:p>
          <a:r>
            <a:rPr lang="en-US" sz="2400" dirty="0" smtClean="0"/>
            <a:t>Fourth Largest Population </a:t>
          </a:r>
          <a:endParaRPr lang="en-US" sz="2400" dirty="0"/>
        </a:p>
      </dgm:t>
    </dgm:pt>
    <dgm:pt modelId="{3EC1A787-454D-4789-BD56-6E291FFB2B17}" type="parTrans" cxnId="{26E133C8-36D4-4037-A156-311B5190C393}">
      <dgm:prSet/>
      <dgm:spPr/>
      <dgm:t>
        <a:bodyPr/>
        <a:lstStyle/>
        <a:p>
          <a:endParaRPr lang="en-US" sz="2400"/>
        </a:p>
      </dgm:t>
    </dgm:pt>
    <dgm:pt modelId="{438F4853-9A5C-48F5-A081-3272670BF112}" type="sibTrans" cxnId="{26E133C8-36D4-4037-A156-311B5190C393}">
      <dgm:prSet/>
      <dgm:spPr/>
      <dgm:t>
        <a:bodyPr/>
        <a:lstStyle/>
        <a:p>
          <a:endParaRPr lang="en-US" sz="2400"/>
        </a:p>
      </dgm:t>
    </dgm:pt>
    <dgm:pt modelId="{DBC952D1-061A-4ACC-A6D8-A36F659E5811}">
      <dgm:prSet phldrT="[Text]" custT="1"/>
      <dgm:spPr/>
      <dgm:t>
        <a:bodyPr/>
        <a:lstStyle/>
        <a:p>
          <a:r>
            <a:rPr lang="en-US" sz="2400" dirty="0" smtClean="0"/>
            <a:t>High MMR</a:t>
          </a:r>
          <a:endParaRPr lang="en-US" sz="2400" dirty="0"/>
        </a:p>
      </dgm:t>
    </dgm:pt>
    <dgm:pt modelId="{02C51C0C-07A4-49CE-9DC4-20AC70E4E4EA}" type="parTrans" cxnId="{A0C84B07-27E1-4754-97B3-3B4A638A43BD}">
      <dgm:prSet/>
      <dgm:spPr/>
      <dgm:t>
        <a:bodyPr/>
        <a:lstStyle/>
        <a:p>
          <a:endParaRPr lang="en-US" sz="2400"/>
        </a:p>
      </dgm:t>
    </dgm:pt>
    <dgm:pt modelId="{81FE2446-9BFE-4184-8A93-AADC6DB0DF5E}" type="sibTrans" cxnId="{A0C84B07-27E1-4754-97B3-3B4A638A43BD}">
      <dgm:prSet/>
      <dgm:spPr/>
      <dgm:t>
        <a:bodyPr/>
        <a:lstStyle/>
        <a:p>
          <a:endParaRPr lang="en-US" sz="2400"/>
        </a:p>
      </dgm:t>
    </dgm:pt>
    <dgm:pt modelId="{DAF3910F-29FA-45CE-9749-EAA3D0E944D0}">
      <dgm:prSet phldrT="[Text]" custT="1"/>
      <dgm:spPr/>
      <dgm:t>
        <a:bodyPr/>
        <a:lstStyle/>
        <a:p>
          <a:r>
            <a:rPr lang="en-US" sz="2400" dirty="0" smtClean="0"/>
            <a:t>High Abortion/Still birth Rates (5.2%-NFHS III)</a:t>
          </a:r>
          <a:endParaRPr lang="en-US" sz="2400" dirty="0"/>
        </a:p>
      </dgm:t>
    </dgm:pt>
    <dgm:pt modelId="{3979FA3B-E3B4-4261-B07A-5A9A58905DE3}" type="parTrans" cxnId="{CD71C912-8032-4EC7-B4C1-DDF3A3736A0C}">
      <dgm:prSet/>
      <dgm:spPr/>
      <dgm:t>
        <a:bodyPr/>
        <a:lstStyle/>
        <a:p>
          <a:endParaRPr lang="en-US" sz="2400"/>
        </a:p>
      </dgm:t>
    </dgm:pt>
    <dgm:pt modelId="{C3FCF23E-D1EB-461A-84FB-66EEE94CA6F2}" type="sibTrans" cxnId="{CD71C912-8032-4EC7-B4C1-DDF3A3736A0C}">
      <dgm:prSet/>
      <dgm:spPr/>
      <dgm:t>
        <a:bodyPr/>
        <a:lstStyle/>
        <a:p>
          <a:endParaRPr lang="en-US" sz="2400"/>
        </a:p>
      </dgm:t>
    </dgm:pt>
    <dgm:pt modelId="{D5940751-C7C0-4853-9638-2725B7963AE1}">
      <dgm:prSet phldrT="[Text]" custT="1"/>
      <dgm:spPr/>
      <dgm:t>
        <a:bodyPr/>
        <a:lstStyle/>
        <a:p>
          <a:r>
            <a:rPr lang="en-US" sz="2400" dirty="0" smtClean="0"/>
            <a:t>High LBW (22.9%-NFHS III)</a:t>
          </a:r>
          <a:endParaRPr lang="en-US" sz="2400" dirty="0"/>
        </a:p>
      </dgm:t>
    </dgm:pt>
    <dgm:pt modelId="{A9F97348-546B-426D-81F1-4D3D623DE859}" type="parTrans" cxnId="{ED9E3BE4-8AF4-4725-9308-F40C3971FF60}">
      <dgm:prSet/>
      <dgm:spPr/>
      <dgm:t>
        <a:bodyPr/>
        <a:lstStyle/>
        <a:p>
          <a:endParaRPr lang="en-US" sz="2400"/>
        </a:p>
      </dgm:t>
    </dgm:pt>
    <dgm:pt modelId="{B2E7961F-45FE-4E3E-82C7-7C38A80A6E99}" type="sibTrans" cxnId="{ED9E3BE4-8AF4-4725-9308-F40C3971FF60}">
      <dgm:prSet/>
      <dgm:spPr/>
      <dgm:t>
        <a:bodyPr/>
        <a:lstStyle/>
        <a:p>
          <a:endParaRPr lang="en-US" sz="2400"/>
        </a:p>
      </dgm:t>
    </dgm:pt>
    <dgm:pt modelId="{F1F3B680-2111-4919-B37D-43824F5F41FA}" type="pres">
      <dgm:prSet presAssocID="{1DC93DDF-C0BA-49AF-A98B-04D8C23F7D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4508AC-8669-45F5-88CC-84B76776BFAE}" type="pres">
      <dgm:prSet presAssocID="{499F7D5D-7D70-4681-96B9-D2A39F773637}" presName="node" presStyleLbl="node1" presStyleIdx="0" presStyleCnt="4" custScaleX="145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D7FB0-A1D0-418E-92A0-443776AA4139}" type="pres">
      <dgm:prSet presAssocID="{438F4853-9A5C-48F5-A081-3272670BF112}" presName="sibTrans" presStyleCnt="0"/>
      <dgm:spPr/>
      <dgm:t>
        <a:bodyPr/>
        <a:lstStyle/>
        <a:p>
          <a:endParaRPr lang="en-US"/>
        </a:p>
      </dgm:t>
    </dgm:pt>
    <dgm:pt modelId="{D0397DBB-6604-4003-BE52-0900B303CEA8}" type="pres">
      <dgm:prSet presAssocID="{DBC952D1-061A-4ACC-A6D8-A36F659E5811}" presName="node" presStyleLbl="node1" presStyleIdx="1" presStyleCnt="4" custScaleX="145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D136E-62B0-438E-A526-32D6E9C735A6}" type="pres">
      <dgm:prSet presAssocID="{81FE2446-9BFE-4184-8A93-AADC6DB0DF5E}" presName="sibTrans" presStyleCnt="0"/>
      <dgm:spPr/>
      <dgm:t>
        <a:bodyPr/>
        <a:lstStyle/>
        <a:p>
          <a:endParaRPr lang="en-US"/>
        </a:p>
      </dgm:t>
    </dgm:pt>
    <dgm:pt modelId="{F492921A-0501-4015-8D4B-77952620D17B}" type="pres">
      <dgm:prSet presAssocID="{DAF3910F-29FA-45CE-9749-EAA3D0E944D0}" presName="node" presStyleLbl="node1" presStyleIdx="2" presStyleCnt="4" custScaleX="145592" custScaleY="127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0078A-E2B8-4EE5-BEDB-F031464EA0DC}" type="pres">
      <dgm:prSet presAssocID="{C3FCF23E-D1EB-461A-84FB-66EEE94CA6F2}" presName="sibTrans" presStyleCnt="0"/>
      <dgm:spPr/>
      <dgm:t>
        <a:bodyPr/>
        <a:lstStyle/>
        <a:p>
          <a:endParaRPr lang="en-US"/>
        </a:p>
      </dgm:t>
    </dgm:pt>
    <dgm:pt modelId="{B4F3E5E0-6CC8-4B9E-8C5C-B9F328A07FF7}" type="pres">
      <dgm:prSet presAssocID="{D5940751-C7C0-4853-9638-2725B7963AE1}" presName="node" presStyleLbl="node1" presStyleIdx="3" presStyleCnt="4" custScaleX="145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133C8-36D4-4037-A156-311B5190C393}" srcId="{1DC93DDF-C0BA-49AF-A98B-04D8C23F7D25}" destId="{499F7D5D-7D70-4681-96B9-D2A39F773637}" srcOrd="0" destOrd="0" parTransId="{3EC1A787-454D-4789-BD56-6E291FFB2B17}" sibTransId="{438F4853-9A5C-48F5-A081-3272670BF112}"/>
    <dgm:cxn modelId="{72F49BF2-38A8-4880-BF62-1C85AA1E8D2B}" type="presOf" srcId="{DBC952D1-061A-4ACC-A6D8-A36F659E5811}" destId="{D0397DBB-6604-4003-BE52-0900B303CEA8}" srcOrd="0" destOrd="0" presId="urn:microsoft.com/office/officeart/2005/8/layout/default#1"/>
    <dgm:cxn modelId="{A0C84B07-27E1-4754-97B3-3B4A638A43BD}" srcId="{1DC93DDF-C0BA-49AF-A98B-04D8C23F7D25}" destId="{DBC952D1-061A-4ACC-A6D8-A36F659E5811}" srcOrd="1" destOrd="0" parTransId="{02C51C0C-07A4-49CE-9DC4-20AC70E4E4EA}" sibTransId="{81FE2446-9BFE-4184-8A93-AADC6DB0DF5E}"/>
    <dgm:cxn modelId="{EE9E9F7A-9885-4BAB-85BE-574D9E65E92C}" type="presOf" srcId="{D5940751-C7C0-4853-9638-2725B7963AE1}" destId="{B4F3E5E0-6CC8-4B9E-8C5C-B9F328A07FF7}" srcOrd="0" destOrd="0" presId="urn:microsoft.com/office/officeart/2005/8/layout/default#1"/>
    <dgm:cxn modelId="{2BA327A4-E1C8-4171-BCC0-CFAA35E9990D}" type="presOf" srcId="{DAF3910F-29FA-45CE-9749-EAA3D0E944D0}" destId="{F492921A-0501-4015-8D4B-77952620D17B}" srcOrd="0" destOrd="0" presId="urn:microsoft.com/office/officeart/2005/8/layout/default#1"/>
    <dgm:cxn modelId="{ED9E3BE4-8AF4-4725-9308-F40C3971FF60}" srcId="{1DC93DDF-C0BA-49AF-A98B-04D8C23F7D25}" destId="{D5940751-C7C0-4853-9638-2725B7963AE1}" srcOrd="3" destOrd="0" parTransId="{A9F97348-546B-426D-81F1-4D3D623DE859}" sibTransId="{B2E7961F-45FE-4E3E-82C7-7C38A80A6E99}"/>
    <dgm:cxn modelId="{A431A779-E5FA-47C1-A342-B558C144118B}" type="presOf" srcId="{1DC93DDF-C0BA-49AF-A98B-04D8C23F7D25}" destId="{F1F3B680-2111-4919-B37D-43824F5F41FA}" srcOrd="0" destOrd="0" presId="urn:microsoft.com/office/officeart/2005/8/layout/default#1"/>
    <dgm:cxn modelId="{FEE83CCE-CEDC-4446-86C8-3D8FD0DD793A}" type="presOf" srcId="{499F7D5D-7D70-4681-96B9-D2A39F773637}" destId="{344508AC-8669-45F5-88CC-84B76776BFAE}" srcOrd="0" destOrd="0" presId="urn:microsoft.com/office/officeart/2005/8/layout/default#1"/>
    <dgm:cxn modelId="{CD71C912-8032-4EC7-B4C1-DDF3A3736A0C}" srcId="{1DC93DDF-C0BA-49AF-A98B-04D8C23F7D25}" destId="{DAF3910F-29FA-45CE-9749-EAA3D0E944D0}" srcOrd="2" destOrd="0" parTransId="{3979FA3B-E3B4-4261-B07A-5A9A58905DE3}" sibTransId="{C3FCF23E-D1EB-461A-84FB-66EEE94CA6F2}"/>
    <dgm:cxn modelId="{E694B006-0732-4006-8FF3-FD87B29296AC}" type="presParOf" srcId="{F1F3B680-2111-4919-B37D-43824F5F41FA}" destId="{344508AC-8669-45F5-88CC-84B76776BFAE}" srcOrd="0" destOrd="0" presId="urn:microsoft.com/office/officeart/2005/8/layout/default#1"/>
    <dgm:cxn modelId="{360CF9AE-58C1-4853-88F8-75F0D270D53F}" type="presParOf" srcId="{F1F3B680-2111-4919-B37D-43824F5F41FA}" destId="{FDDD7FB0-A1D0-418E-92A0-443776AA4139}" srcOrd="1" destOrd="0" presId="urn:microsoft.com/office/officeart/2005/8/layout/default#1"/>
    <dgm:cxn modelId="{F39F2938-45EF-4C2E-BCF8-3F961AAD70A7}" type="presParOf" srcId="{F1F3B680-2111-4919-B37D-43824F5F41FA}" destId="{D0397DBB-6604-4003-BE52-0900B303CEA8}" srcOrd="2" destOrd="0" presId="urn:microsoft.com/office/officeart/2005/8/layout/default#1"/>
    <dgm:cxn modelId="{186D546C-60E2-4671-9108-F3869C3BCBB4}" type="presParOf" srcId="{F1F3B680-2111-4919-B37D-43824F5F41FA}" destId="{26ED136E-62B0-438E-A526-32D6E9C735A6}" srcOrd="3" destOrd="0" presId="urn:microsoft.com/office/officeart/2005/8/layout/default#1"/>
    <dgm:cxn modelId="{396AA935-25A6-478C-90F9-DC22EDBA8209}" type="presParOf" srcId="{F1F3B680-2111-4919-B37D-43824F5F41FA}" destId="{F492921A-0501-4015-8D4B-77952620D17B}" srcOrd="4" destOrd="0" presId="urn:microsoft.com/office/officeart/2005/8/layout/default#1"/>
    <dgm:cxn modelId="{E33ED14B-70DA-49DC-A695-2B65656F1170}" type="presParOf" srcId="{F1F3B680-2111-4919-B37D-43824F5F41FA}" destId="{4690078A-E2B8-4EE5-BEDB-F031464EA0DC}" srcOrd="5" destOrd="0" presId="urn:microsoft.com/office/officeart/2005/8/layout/default#1"/>
    <dgm:cxn modelId="{7B4A151F-9A0A-4656-B485-FA9E228D346A}" type="presParOf" srcId="{F1F3B680-2111-4919-B37D-43824F5F41FA}" destId="{B4F3E5E0-6CC8-4B9E-8C5C-B9F328A07FF7}" srcOrd="6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93DDF-C0BA-49AF-A98B-04D8C23F7D25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F7D5D-7D70-4681-96B9-D2A39F773637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dirty="0" smtClean="0"/>
            <a:t>High teenage fertility </a:t>
          </a:r>
          <a:r>
            <a:rPr lang="en-US" sz="2000" dirty="0" smtClean="0"/>
            <a:t>(25.3%-NFHS III)</a:t>
          </a:r>
          <a:endParaRPr lang="en-US" sz="2000" dirty="0"/>
        </a:p>
      </dgm:t>
    </dgm:pt>
    <dgm:pt modelId="{3EC1A787-454D-4789-BD56-6E291FFB2B17}" type="parTrans" cxnId="{26E133C8-36D4-4037-A156-311B5190C393}">
      <dgm:prSet/>
      <dgm:spPr/>
      <dgm:t>
        <a:bodyPr/>
        <a:lstStyle/>
        <a:p>
          <a:endParaRPr lang="en-US" sz="2400"/>
        </a:p>
      </dgm:t>
    </dgm:pt>
    <dgm:pt modelId="{438F4853-9A5C-48F5-A081-3272670BF112}" type="sibTrans" cxnId="{26E133C8-36D4-4037-A156-311B5190C393}">
      <dgm:prSet/>
      <dgm:spPr/>
      <dgm:t>
        <a:bodyPr/>
        <a:lstStyle/>
        <a:p>
          <a:endParaRPr lang="en-US" sz="2400"/>
        </a:p>
      </dgm:t>
    </dgm:pt>
    <dgm:pt modelId="{DBC952D1-061A-4ACC-A6D8-A36F659E581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dirty="0" smtClean="0"/>
            <a:t>High use of traditional methods </a:t>
          </a:r>
        </a:p>
        <a:p>
          <a:r>
            <a:rPr lang="en-US" sz="2000" dirty="0" smtClean="0"/>
            <a:t>(21.3%-NFHS III) </a:t>
          </a:r>
          <a:endParaRPr lang="en-US" sz="2000" dirty="0"/>
        </a:p>
      </dgm:t>
    </dgm:pt>
    <dgm:pt modelId="{02C51C0C-07A4-49CE-9DC4-20AC70E4E4EA}" type="parTrans" cxnId="{A0C84B07-27E1-4754-97B3-3B4A638A43BD}">
      <dgm:prSet/>
      <dgm:spPr/>
      <dgm:t>
        <a:bodyPr/>
        <a:lstStyle/>
        <a:p>
          <a:endParaRPr lang="en-US" sz="2400"/>
        </a:p>
      </dgm:t>
    </dgm:pt>
    <dgm:pt modelId="{81FE2446-9BFE-4184-8A93-AADC6DB0DF5E}" type="sibTrans" cxnId="{A0C84B07-27E1-4754-97B3-3B4A638A43BD}">
      <dgm:prSet/>
      <dgm:spPr/>
      <dgm:t>
        <a:bodyPr/>
        <a:lstStyle/>
        <a:p>
          <a:endParaRPr lang="en-US" sz="2400"/>
        </a:p>
      </dgm:t>
    </dgm:pt>
    <dgm:pt modelId="{DAF3910F-29FA-45CE-9749-EAA3D0E944D0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dirty="0" smtClean="0"/>
            <a:t>Skewed contraceptive method mix</a:t>
          </a:r>
          <a:endParaRPr lang="en-US" sz="2400" dirty="0"/>
        </a:p>
      </dgm:t>
    </dgm:pt>
    <dgm:pt modelId="{3979FA3B-E3B4-4261-B07A-5A9A58905DE3}" type="parTrans" cxnId="{CD71C912-8032-4EC7-B4C1-DDF3A3736A0C}">
      <dgm:prSet/>
      <dgm:spPr/>
      <dgm:t>
        <a:bodyPr/>
        <a:lstStyle/>
        <a:p>
          <a:endParaRPr lang="en-US" sz="2400"/>
        </a:p>
      </dgm:t>
    </dgm:pt>
    <dgm:pt modelId="{C3FCF23E-D1EB-461A-84FB-66EEE94CA6F2}" type="sibTrans" cxnId="{CD71C912-8032-4EC7-B4C1-DDF3A3736A0C}">
      <dgm:prSet/>
      <dgm:spPr/>
      <dgm:t>
        <a:bodyPr/>
        <a:lstStyle/>
        <a:p>
          <a:endParaRPr lang="en-US" sz="2400"/>
        </a:p>
      </dgm:t>
    </dgm:pt>
    <dgm:pt modelId="{D5940751-C7C0-4853-9638-2725B7963AE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dirty="0" smtClean="0"/>
            <a:t>Low use of contraceptive use in post-pregnancy period</a:t>
          </a:r>
          <a:endParaRPr lang="en-US" sz="2400" dirty="0"/>
        </a:p>
      </dgm:t>
    </dgm:pt>
    <dgm:pt modelId="{A9F97348-546B-426D-81F1-4D3D623DE859}" type="parTrans" cxnId="{ED9E3BE4-8AF4-4725-9308-F40C3971FF60}">
      <dgm:prSet/>
      <dgm:spPr/>
      <dgm:t>
        <a:bodyPr/>
        <a:lstStyle/>
        <a:p>
          <a:endParaRPr lang="en-US" sz="2400"/>
        </a:p>
      </dgm:t>
    </dgm:pt>
    <dgm:pt modelId="{B2E7961F-45FE-4E3E-82C7-7C38A80A6E99}" type="sibTrans" cxnId="{ED9E3BE4-8AF4-4725-9308-F40C3971FF60}">
      <dgm:prSet/>
      <dgm:spPr/>
      <dgm:t>
        <a:bodyPr/>
        <a:lstStyle/>
        <a:p>
          <a:endParaRPr lang="en-US" sz="2400"/>
        </a:p>
      </dgm:t>
    </dgm:pt>
    <dgm:pt modelId="{F1F3B680-2111-4919-B37D-43824F5F41FA}" type="pres">
      <dgm:prSet presAssocID="{1DC93DDF-C0BA-49AF-A98B-04D8C23F7D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4508AC-8669-45F5-88CC-84B76776BFAE}" type="pres">
      <dgm:prSet presAssocID="{499F7D5D-7D70-4681-96B9-D2A39F773637}" presName="node" presStyleLbl="node1" presStyleIdx="0" presStyleCnt="4" custScaleX="199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D7FB0-A1D0-418E-92A0-443776AA4139}" type="pres">
      <dgm:prSet presAssocID="{438F4853-9A5C-48F5-A081-3272670BF112}" presName="sibTrans" presStyleCnt="0"/>
      <dgm:spPr/>
    </dgm:pt>
    <dgm:pt modelId="{D0397DBB-6604-4003-BE52-0900B303CEA8}" type="pres">
      <dgm:prSet presAssocID="{DBC952D1-061A-4ACC-A6D8-A36F659E5811}" presName="node" presStyleLbl="node1" presStyleIdx="1" presStyleCnt="4" custScaleX="199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D136E-62B0-438E-A526-32D6E9C735A6}" type="pres">
      <dgm:prSet presAssocID="{81FE2446-9BFE-4184-8A93-AADC6DB0DF5E}" presName="sibTrans" presStyleCnt="0"/>
      <dgm:spPr/>
    </dgm:pt>
    <dgm:pt modelId="{F492921A-0501-4015-8D4B-77952620D17B}" type="pres">
      <dgm:prSet presAssocID="{DAF3910F-29FA-45CE-9749-EAA3D0E944D0}" presName="node" presStyleLbl="node1" presStyleIdx="2" presStyleCnt="4" custScaleX="199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0078A-E2B8-4EE5-BEDB-F031464EA0DC}" type="pres">
      <dgm:prSet presAssocID="{C3FCF23E-D1EB-461A-84FB-66EEE94CA6F2}" presName="sibTrans" presStyleCnt="0"/>
      <dgm:spPr/>
    </dgm:pt>
    <dgm:pt modelId="{B4F3E5E0-6CC8-4B9E-8C5C-B9F328A07FF7}" type="pres">
      <dgm:prSet presAssocID="{D5940751-C7C0-4853-9638-2725B7963AE1}" presName="node" presStyleLbl="node1" presStyleIdx="3" presStyleCnt="4" custScaleX="199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133C8-36D4-4037-A156-311B5190C393}" srcId="{1DC93DDF-C0BA-49AF-A98B-04D8C23F7D25}" destId="{499F7D5D-7D70-4681-96B9-D2A39F773637}" srcOrd="0" destOrd="0" parTransId="{3EC1A787-454D-4789-BD56-6E291FFB2B17}" sibTransId="{438F4853-9A5C-48F5-A081-3272670BF112}"/>
    <dgm:cxn modelId="{72F49BF2-38A8-4880-BF62-1C85AA1E8D2B}" type="presOf" srcId="{DBC952D1-061A-4ACC-A6D8-A36F659E5811}" destId="{D0397DBB-6604-4003-BE52-0900B303CEA8}" srcOrd="0" destOrd="0" presId="urn:microsoft.com/office/officeart/2005/8/layout/default#2"/>
    <dgm:cxn modelId="{A0C84B07-27E1-4754-97B3-3B4A638A43BD}" srcId="{1DC93DDF-C0BA-49AF-A98B-04D8C23F7D25}" destId="{DBC952D1-061A-4ACC-A6D8-A36F659E5811}" srcOrd="1" destOrd="0" parTransId="{02C51C0C-07A4-49CE-9DC4-20AC70E4E4EA}" sibTransId="{81FE2446-9BFE-4184-8A93-AADC6DB0DF5E}"/>
    <dgm:cxn modelId="{EE9E9F7A-9885-4BAB-85BE-574D9E65E92C}" type="presOf" srcId="{D5940751-C7C0-4853-9638-2725B7963AE1}" destId="{B4F3E5E0-6CC8-4B9E-8C5C-B9F328A07FF7}" srcOrd="0" destOrd="0" presId="urn:microsoft.com/office/officeart/2005/8/layout/default#2"/>
    <dgm:cxn modelId="{2BA327A4-E1C8-4171-BCC0-CFAA35E9990D}" type="presOf" srcId="{DAF3910F-29FA-45CE-9749-EAA3D0E944D0}" destId="{F492921A-0501-4015-8D4B-77952620D17B}" srcOrd="0" destOrd="0" presId="urn:microsoft.com/office/officeart/2005/8/layout/default#2"/>
    <dgm:cxn modelId="{ED9E3BE4-8AF4-4725-9308-F40C3971FF60}" srcId="{1DC93DDF-C0BA-49AF-A98B-04D8C23F7D25}" destId="{D5940751-C7C0-4853-9638-2725B7963AE1}" srcOrd="3" destOrd="0" parTransId="{A9F97348-546B-426D-81F1-4D3D623DE859}" sibTransId="{B2E7961F-45FE-4E3E-82C7-7C38A80A6E99}"/>
    <dgm:cxn modelId="{A431A779-E5FA-47C1-A342-B558C144118B}" type="presOf" srcId="{1DC93DDF-C0BA-49AF-A98B-04D8C23F7D25}" destId="{F1F3B680-2111-4919-B37D-43824F5F41FA}" srcOrd="0" destOrd="0" presId="urn:microsoft.com/office/officeart/2005/8/layout/default#2"/>
    <dgm:cxn modelId="{FEE83CCE-CEDC-4446-86C8-3D8FD0DD793A}" type="presOf" srcId="{499F7D5D-7D70-4681-96B9-D2A39F773637}" destId="{344508AC-8669-45F5-88CC-84B76776BFAE}" srcOrd="0" destOrd="0" presId="urn:microsoft.com/office/officeart/2005/8/layout/default#2"/>
    <dgm:cxn modelId="{CD71C912-8032-4EC7-B4C1-DDF3A3736A0C}" srcId="{1DC93DDF-C0BA-49AF-A98B-04D8C23F7D25}" destId="{DAF3910F-29FA-45CE-9749-EAA3D0E944D0}" srcOrd="2" destOrd="0" parTransId="{3979FA3B-E3B4-4261-B07A-5A9A58905DE3}" sibTransId="{C3FCF23E-D1EB-461A-84FB-66EEE94CA6F2}"/>
    <dgm:cxn modelId="{E694B006-0732-4006-8FF3-FD87B29296AC}" type="presParOf" srcId="{F1F3B680-2111-4919-B37D-43824F5F41FA}" destId="{344508AC-8669-45F5-88CC-84B76776BFAE}" srcOrd="0" destOrd="0" presId="urn:microsoft.com/office/officeart/2005/8/layout/default#2"/>
    <dgm:cxn modelId="{360CF9AE-58C1-4853-88F8-75F0D270D53F}" type="presParOf" srcId="{F1F3B680-2111-4919-B37D-43824F5F41FA}" destId="{FDDD7FB0-A1D0-418E-92A0-443776AA4139}" srcOrd="1" destOrd="0" presId="urn:microsoft.com/office/officeart/2005/8/layout/default#2"/>
    <dgm:cxn modelId="{F39F2938-45EF-4C2E-BCF8-3F961AAD70A7}" type="presParOf" srcId="{F1F3B680-2111-4919-B37D-43824F5F41FA}" destId="{D0397DBB-6604-4003-BE52-0900B303CEA8}" srcOrd="2" destOrd="0" presId="urn:microsoft.com/office/officeart/2005/8/layout/default#2"/>
    <dgm:cxn modelId="{186D546C-60E2-4671-9108-F3869C3BCBB4}" type="presParOf" srcId="{F1F3B680-2111-4919-B37D-43824F5F41FA}" destId="{26ED136E-62B0-438E-A526-32D6E9C735A6}" srcOrd="3" destOrd="0" presId="urn:microsoft.com/office/officeart/2005/8/layout/default#2"/>
    <dgm:cxn modelId="{396AA935-25A6-478C-90F9-DC22EDBA8209}" type="presParOf" srcId="{F1F3B680-2111-4919-B37D-43824F5F41FA}" destId="{F492921A-0501-4015-8D4B-77952620D17B}" srcOrd="4" destOrd="0" presId="urn:microsoft.com/office/officeart/2005/8/layout/default#2"/>
    <dgm:cxn modelId="{E33ED14B-70DA-49DC-A695-2B65656F1170}" type="presParOf" srcId="{F1F3B680-2111-4919-B37D-43824F5F41FA}" destId="{4690078A-E2B8-4EE5-BEDB-F031464EA0DC}" srcOrd="5" destOrd="0" presId="urn:microsoft.com/office/officeart/2005/8/layout/default#2"/>
    <dgm:cxn modelId="{7B4A151F-9A0A-4656-B485-FA9E228D346A}" type="presParOf" srcId="{F1F3B680-2111-4919-B37D-43824F5F41FA}" destId="{B4F3E5E0-6CC8-4B9E-8C5C-B9F328A07FF7}" srcOrd="6" destOrd="0" presId="urn:microsoft.com/office/officeart/2005/8/layout/default#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FEBE96-51CF-4B36-BA4E-40314C1D6074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8F50E01-0F9A-4878-A438-6DD1F22739B5}">
      <dgm:prSet phldrT="[Text]" custT="1"/>
      <dgm:spPr/>
      <dgm:t>
        <a:bodyPr/>
        <a:lstStyle/>
        <a:p>
          <a:r>
            <a:rPr lang="en-US" sz="2300" dirty="0" smtClean="0"/>
            <a:t>Emphasis on all available contraceptives</a:t>
          </a:r>
          <a:endParaRPr lang="en-US" sz="2300" dirty="0"/>
        </a:p>
      </dgm:t>
    </dgm:pt>
    <dgm:pt modelId="{F021B98A-CC3D-40EC-8011-F51226082E53}" type="parTrans" cxnId="{862D5C29-EC87-457E-904F-AFA2C2D1C712}">
      <dgm:prSet/>
      <dgm:spPr/>
      <dgm:t>
        <a:bodyPr/>
        <a:lstStyle/>
        <a:p>
          <a:endParaRPr lang="en-US" sz="2400"/>
        </a:p>
      </dgm:t>
    </dgm:pt>
    <dgm:pt modelId="{0FCF7A7A-6EB1-48E2-A851-6565E49457F2}" type="sibTrans" cxnId="{862D5C29-EC87-457E-904F-AFA2C2D1C712}">
      <dgm:prSet custT="1"/>
      <dgm:spPr/>
      <dgm:t>
        <a:bodyPr/>
        <a:lstStyle/>
        <a:p>
          <a:r>
            <a:rPr lang="en-US" sz="2400" dirty="0" smtClean="0"/>
            <a:t>Focus on Birth spacing</a:t>
          </a:r>
          <a:endParaRPr lang="en-US" sz="2400" dirty="0"/>
        </a:p>
      </dgm:t>
    </dgm:pt>
    <dgm:pt modelId="{165C0CF7-AA8C-4C80-B1BF-54CD9DAA254B}">
      <dgm:prSet phldrT="[Text]" custT="1"/>
      <dgm:spPr/>
      <dgm:t>
        <a:bodyPr/>
        <a:lstStyle/>
        <a:p>
          <a:r>
            <a:rPr lang="en-US" sz="2400" dirty="0" smtClean="0"/>
            <a:t>Ensuring quality of training &amp; services</a:t>
          </a:r>
          <a:endParaRPr lang="en-US" sz="2400" dirty="0"/>
        </a:p>
      </dgm:t>
    </dgm:pt>
    <dgm:pt modelId="{579FEA34-1BCB-49F3-8A7A-746212F8E660}" type="parTrans" cxnId="{5ADD4E62-E257-42A0-BCD1-49F03B34CEC2}">
      <dgm:prSet/>
      <dgm:spPr/>
      <dgm:t>
        <a:bodyPr/>
        <a:lstStyle/>
        <a:p>
          <a:endParaRPr lang="en-US" sz="2400"/>
        </a:p>
      </dgm:t>
    </dgm:pt>
    <dgm:pt modelId="{3F3CD865-F731-466C-A76B-56C4E213D983}" type="sibTrans" cxnId="{5ADD4E62-E257-42A0-BCD1-49F03B34CEC2}">
      <dgm:prSet custT="1"/>
      <dgm:spPr/>
      <dgm:t>
        <a:bodyPr/>
        <a:lstStyle/>
        <a:p>
          <a:r>
            <a:rPr lang="en-US" sz="2400" dirty="0" smtClean="0"/>
            <a:t>Tapping post pregnancy period</a:t>
          </a:r>
          <a:endParaRPr lang="en-US" sz="2400" dirty="0"/>
        </a:p>
      </dgm:t>
    </dgm:pt>
    <dgm:pt modelId="{50EA6950-5B90-4D41-AB58-09C7D564AE2A}">
      <dgm:prSet phldrT="[Text]" custT="1"/>
      <dgm:spPr/>
      <dgm:t>
        <a:bodyPr/>
        <a:lstStyle/>
        <a:p>
          <a:r>
            <a:rPr lang="en-US" sz="2400" dirty="0" smtClean="0"/>
            <a:t>Improving demand for sterilization services</a:t>
          </a:r>
          <a:endParaRPr lang="en-US" sz="2400" dirty="0"/>
        </a:p>
      </dgm:t>
    </dgm:pt>
    <dgm:pt modelId="{7ABB24D1-CC10-4CF5-8DBA-C9DC69777D1B}" type="sibTrans" cxnId="{58231EBF-C845-4293-AD3A-900D7732909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 smtClean="0"/>
            <a:t>Ensuring method continuation</a:t>
          </a:r>
          <a:endParaRPr lang="en-US" sz="2400" dirty="0"/>
        </a:p>
      </dgm:t>
    </dgm:pt>
    <dgm:pt modelId="{99646F75-A40D-421E-B030-E57DF2FB985B}" type="parTrans" cxnId="{58231EBF-C845-4293-AD3A-900D77329095}">
      <dgm:prSet/>
      <dgm:spPr/>
      <dgm:t>
        <a:bodyPr/>
        <a:lstStyle/>
        <a:p>
          <a:endParaRPr lang="en-US" sz="2400"/>
        </a:p>
      </dgm:t>
    </dgm:pt>
    <dgm:pt modelId="{E26B0333-2283-4366-9E7C-FB69E2408844}" type="pres">
      <dgm:prSet presAssocID="{42FEBE96-51CF-4B36-BA4E-40314C1D607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E12529E-0EDB-4922-9EB4-91F8B55AEE15}" type="pres">
      <dgm:prSet presAssocID="{C8F50E01-0F9A-4878-A438-6DD1F22739B5}" presName="composite" presStyleCnt="0"/>
      <dgm:spPr/>
    </dgm:pt>
    <dgm:pt modelId="{AA72D3B6-307D-4EA0-A7CB-63C4168BFC32}" type="pres">
      <dgm:prSet presAssocID="{C8F50E01-0F9A-4878-A438-6DD1F22739B5}" presName="Parent1" presStyleLbl="node1" presStyleIdx="0" presStyleCnt="6" custScaleX="160492" custLinFactNeighborX="36782" custLinFactNeighborY="21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B2495-7BC3-4334-88A8-749B060A6502}" type="pres">
      <dgm:prSet presAssocID="{C8F50E01-0F9A-4878-A438-6DD1F22739B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16F89-7DF5-47E4-8B95-95BEF24F713F}" type="pres">
      <dgm:prSet presAssocID="{C8F50E01-0F9A-4878-A438-6DD1F22739B5}" presName="BalanceSpacing" presStyleCnt="0"/>
      <dgm:spPr/>
    </dgm:pt>
    <dgm:pt modelId="{F7B5FA15-1941-47D6-9A6E-D726481E2213}" type="pres">
      <dgm:prSet presAssocID="{C8F50E01-0F9A-4878-A438-6DD1F22739B5}" presName="BalanceSpacing1" presStyleCnt="0"/>
      <dgm:spPr/>
    </dgm:pt>
    <dgm:pt modelId="{92683450-0FFD-4CC0-87A1-E45A488EC74F}" type="pres">
      <dgm:prSet presAssocID="{0FCF7A7A-6EB1-48E2-A851-6565E49457F2}" presName="Accent1Text" presStyleLbl="node1" presStyleIdx="1" presStyleCnt="6" custScaleX="157932" custLinFactNeighborX="-17395" custLinFactNeighborY="2079"/>
      <dgm:spPr/>
      <dgm:t>
        <a:bodyPr/>
        <a:lstStyle/>
        <a:p>
          <a:endParaRPr lang="en-US"/>
        </a:p>
      </dgm:t>
    </dgm:pt>
    <dgm:pt modelId="{AC1D36FD-1451-4D02-AF24-6CE2214F8CDF}" type="pres">
      <dgm:prSet presAssocID="{0FCF7A7A-6EB1-48E2-A851-6565E49457F2}" presName="spaceBetweenRectangles" presStyleCnt="0"/>
      <dgm:spPr/>
    </dgm:pt>
    <dgm:pt modelId="{F83B0869-EC2C-4881-9853-DD1B7094EABE}" type="pres">
      <dgm:prSet presAssocID="{165C0CF7-AA8C-4C80-B1BF-54CD9DAA254B}" presName="composite" presStyleCnt="0"/>
      <dgm:spPr/>
    </dgm:pt>
    <dgm:pt modelId="{1C603C3D-5757-4E58-BD59-6DD9BDA34926}" type="pres">
      <dgm:prSet presAssocID="{165C0CF7-AA8C-4C80-B1BF-54CD9DAA254B}" presName="Parent1" presStyleLbl="node1" presStyleIdx="2" presStyleCnt="6" custScaleX="152976" custLinFactX="-47591" custLinFactNeighborX="-100000" custLinFactNeighborY="-16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CE883-46B1-4F04-911E-D33D2CD5D94B}" type="pres">
      <dgm:prSet presAssocID="{165C0CF7-AA8C-4C80-B1BF-54CD9DAA254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5FA09-CEB2-4AE3-8EB0-03CA878E5496}" type="pres">
      <dgm:prSet presAssocID="{165C0CF7-AA8C-4C80-B1BF-54CD9DAA254B}" presName="BalanceSpacing" presStyleCnt="0"/>
      <dgm:spPr/>
    </dgm:pt>
    <dgm:pt modelId="{2E030A2E-4FEE-4A65-828A-A597EFD7FE17}" type="pres">
      <dgm:prSet presAssocID="{165C0CF7-AA8C-4C80-B1BF-54CD9DAA254B}" presName="BalanceSpacing1" presStyleCnt="0"/>
      <dgm:spPr/>
    </dgm:pt>
    <dgm:pt modelId="{126C7D81-6D40-4116-B164-67DC2CE40237}" type="pres">
      <dgm:prSet presAssocID="{3F3CD865-F731-466C-A76B-56C4E213D983}" presName="Accent1Text" presStyleLbl="node1" presStyleIdx="3" presStyleCnt="6" custScaleX="154390" custLinFactNeighborX="58212" custLinFactNeighborY="-3300"/>
      <dgm:spPr/>
      <dgm:t>
        <a:bodyPr/>
        <a:lstStyle/>
        <a:p>
          <a:endParaRPr lang="en-US"/>
        </a:p>
      </dgm:t>
    </dgm:pt>
    <dgm:pt modelId="{1A68A716-6A48-42E2-8FBF-DA08D38C7A56}" type="pres">
      <dgm:prSet presAssocID="{3F3CD865-F731-466C-A76B-56C4E213D983}" presName="spaceBetweenRectangles" presStyleCnt="0"/>
      <dgm:spPr/>
    </dgm:pt>
    <dgm:pt modelId="{3B263B2D-3205-4DEF-814B-B87106518757}" type="pres">
      <dgm:prSet presAssocID="{50EA6950-5B90-4D41-AB58-09C7D564AE2A}" presName="composite" presStyleCnt="0"/>
      <dgm:spPr/>
    </dgm:pt>
    <dgm:pt modelId="{AE44AA0F-5890-43EE-9EC2-1F2562D64CE1}" type="pres">
      <dgm:prSet presAssocID="{50EA6950-5B90-4D41-AB58-09C7D564AE2A}" presName="Parent1" presStyleLbl="node1" presStyleIdx="4" presStyleCnt="6" custScaleX="163443" custLinFactX="-22639" custLinFactNeighborX="-100000" custLinFactNeighborY="-87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1F7D1-428F-4EF9-8E8C-E8CF0622A407}" type="pres">
      <dgm:prSet presAssocID="{50EA6950-5B90-4D41-AB58-09C7D564AE2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504A8-D1CD-41AC-9949-5D040F3B4C63}" type="pres">
      <dgm:prSet presAssocID="{50EA6950-5B90-4D41-AB58-09C7D564AE2A}" presName="BalanceSpacing" presStyleCnt="0"/>
      <dgm:spPr/>
    </dgm:pt>
    <dgm:pt modelId="{2F2985C3-0F4B-49EE-8A0A-ECC6CF22F2CE}" type="pres">
      <dgm:prSet presAssocID="{50EA6950-5B90-4D41-AB58-09C7D564AE2A}" presName="BalanceSpacing1" presStyleCnt="0"/>
      <dgm:spPr/>
    </dgm:pt>
    <dgm:pt modelId="{07DD09B3-2B17-4E9E-8777-A481CAF082D1}" type="pres">
      <dgm:prSet presAssocID="{7ABB24D1-CC10-4CF5-8DBA-C9DC69777D1B}" presName="Accent1Text" presStyleLbl="node1" presStyleIdx="5" presStyleCnt="6" custScaleX="165710" custLinFactX="43043" custLinFactNeighborX="100000" custLinFactNeighborY="-8731"/>
      <dgm:spPr/>
      <dgm:t>
        <a:bodyPr/>
        <a:lstStyle/>
        <a:p>
          <a:endParaRPr lang="en-US"/>
        </a:p>
      </dgm:t>
    </dgm:pt>
  </dgm:ptLst>
  <dgm:cxnLst>
    <dgm:cxn modelId="{6A1945FC-8DE3-47AE-944B-6B72B9371D11}" type="presOf" srcId="{7ABB24D1-CC10-4CF5-8DBA-C9DC69777D1B}" destId="{07DD09B3-2B17-4E9E-8777-A481CAF082D1}" srcOrd="0" destOrd="0" presId="urn:microsoft.com/office/officeart/2008/layout/AlternatingHexagons"/>
    <dgm:cxn modelId="{2AB3A982-AA8C-451E-8521-3954526247E6}" type="presOf" srcId="{42FEBE96-51CF-4B36-BA4E-40314C1D6074}" destId="{E26B0333-2283-4366-9E7C-FB69E2408844}" srcOrd="0" destOrd="0" presId="urn:microsoft.com/office/officeart/2008/layout/AlternatingHexagons"/>
    <dgm:cxn modelId="{862D5C29-EC87-457E-904F-AFA2C2D1C712}" srcId="{42FEBE96-51CF-4B36-BA4E-40314C1D6074}" destId="{C8F50E01-0F9A-4878-A438-6DD1F22739B5}" srcOrd="0" destOrd="0" parTransId="{F021B98A-CC3D-40EC-8011-F51226082E53}" sibTransId="{0FCF7A7A-6EB1-48E2-A851-6565E49457F2}"/>
    <dgm:cxn modelId="{5ADD4E62-E257-42A0-BCD1-49F03B34CEC2}" srcId="{42FEBE96-51CF-4B36-BA4E-40314C1D6074}" destId="{165C0CF7-AA8C-4C80-B1BF-54CD9DAA254B}" srcOrd="1" destOrd="0" parTransId="{579FEA34-1BCB-49F3-8A7A-746212F8E660}" sibTransId="{3F3CD865-F731-466C-A76B-56C4E213D983}"/>
    <dgm:cxn modelId="{328F56B1-5108-498A-89DF-3BF09F912369}" type="presOf" srcId="{0FCF7A7A-6EB1-48E2-A851-6565E49457F2}" destId="{92683450-0FFD-4CC0-87A1-E45A488EC74F}" srcOrd="0" destOrd="0" presId="urn:microsoft.com/office/officeart/2008/layout/AlternatingHexagons"/>
    <dgm:cxn modelId="{A09F4237-DD37-4AA1-ABBA-37A7841F1575}" type="presOf" srcId="{C8F50E01-0F9A-4878-A438-6DD1F22739B5}" destId="{AA72D3B6-307D-4EA0-A7CB-63C4168BFC32}" srcOrd="0" destOrd="0" presId="urn:microsoft.com/office/officeart/2008/layout/AlternatingHexagons"/>
    <dgm:cxn modelId="{58231EBF-C845-4293-AD3A-900D77329095}" srcId="{42FEBE96-51CF-4B36-BA4E-40314C1D6074}" destId="{50EA6950-5B90-4D41-AB58-09C7D564AE2A}" srcOrd="2" destOrd="0" parTransId="{99646F75-A40D-421E-B030-E57DF2FB985B}" sibTransId="{7ABB24D1-CC10-4CF5-8DBA-C9DC69777D1B}"/>
    <dgm:cxn modelId="{1997D4CB-C53F-4440-801D-5F2DAEFAA56B}" type="presOf" srcId="{3F3CD865-F731-466C-A76B-56C4E213D983}" destId="{126C7D81-6D40-4116-B164-67DC2CE40237}" srcOrd="0" destOrd="0" presId="urn:microsoft.com/office/officeart/2008/layout/AlternatingHexagons"/>
    <dgm:cxn modelId="{4EF935D0-9BE4-4C8E-8F0A-833C8F575879}" type="presOf" srcId="{50EA6950-5B90-4D41-AB58-09C7D564AE2A}" destId="{AE44AA0F-5890-43EE-9EC2-1F2562D64CE1}" srcOrd="0" destOrd="0" presId="urn:microsoft.com/office/officeart/2008/layout/AlternatingHexagons"/>
    <dgm:cxn modelId="{03C3A26A-EC51-44B2-BB65-9D8C45BA0359}" type="presOf" srcId="{165C0CF7-AA8C-4C80-B1BF-54CD9DAA254B}" destId="{1C603C3D-5757-4E58-BD59-6DD9BDA34926}" srcOrd="0" destOrd="0" presId="urn:microsoft.com/office/officeart/2008/layout/AlternatingHexagons"/>
    <dgm:cxn modelId="{3B2790CC-65B8-4916-ADA7-A712601D3B8A}" type="presParOf" srcId="{E26B0333-2283-4366-9E7C-FB69E2408844}" destId="{8E12529E-0EDB-4922-9EB4-91F8B55AEE15}" srcOrd="0" destOrd="0" presId="urn:microsoft.com/office/officeart/2008/layout/AlternatingHexagons"/>
    <dgm:cxn modelId="{82475E2A-10B0-456C-90F7-DA30C2F84667}" type="presParOf" srcId="{8E12529E-0EDB-4922-9EB4-91F8B55AEE15}" destId="{AA72D3B6-307D-4EA0-A7CB-63C4168BFC32}" srcOrd="0" destOrd="0" presId="urn:microsoft.com/office/officeart/2008/layout/AlternatingHexagons"/>
    <dgm:cxn modelId="{972892D5-A5D9-4203-A4F5-6E4F9131DEBB}" type="presParOf" srcId="{8E12529E-0EDB-4922-9EB4-91F8B55AEE15}" destId="{0CDB2495-7BC3-4334-88A8-749B060A6502}" srcOrd="1" destOrd="0" presId="urn:microsoft.com/office/officeart/2008/layout/AlternatingHexagons"/>
    <dgm:cxn modelId="{2893D730-23E4-4991-9430-2E0CD5A05F84}" type="presParOf" srcId="{8E12529E-0EDB-4922-9EB4-91F8B55AEE15}" destId="{DB816F89-7DF5-47E4-8B95-95BEF24F713F}" srcOrd="2" destOrd="0" presId="urn:microsoft.com/office/officeart/2008/layout/AlternatingHexagons"/>
    <dgm:cxn modelId="{34707BB4-F06C-421B-8B9E-87CA05C5A41C}" type="presParOf" srcId="{8E12529E-0EDB-4922-9EB4-91F8B55AEE15}" destId="{F7B5FA15-1941-47D6-9A6E-D726481E2213}" srcOrd="3" destOrd="0" presId="urn:microsoft.com/office/officeart/2008/layout/AlternatingHexagons"/>
    <dgm:cxn modelId="{319E0F14-EBA6-4A6A-A2B9-1B9EFFE41413}" type="presParOf" srcId="{8E12529E-0EDB-4922-9EB4-91F8B55AEE15}" destId="{92683450-0FFD-4CC0-87A1-E45A488EC74F}" srcOrd="4" destOrd="0" presId="urn:microsoft.com/office/officeart/2008/layout/AlternatingHexagons"/>
    <dgm:cxn modelId="{A07C39CA-F470-40E3-8AF9-F307C692B27D}" type="presParOf" srcId="{E26B0333-2283-4366-9E7C-FB69E2408844}" destId="{AC1D36FD-1451-4D02-AF24-6CE2214F8CDF}" srcOrd="1" destOrd="0" presId="urn:microsoft.com/office/officeart/2008/layout/AlternatingHexagons"/>
    <dgm:cxn modelId="{2F96D827-94E4-4A2B-BEE1-731688F46C80}" type="presParOf" srcId="{E26B0333-2283-4366-9E7C-FB69E2408844}" destId="{F83B0869-EC2C-4881-9853-DD1B7094EABE}" srcOrd="2" destOrd="0" presId="urn:microsoft.com/office/officeart/2008/layout/AlternatingHexagons"/>
    <dgm:cxn modelId="{11994B0A-2F9E-415C-9630-35D23390AB5E}" type="presParOf" srcId="{F83B0869-EC2C-4881-9853-DD1B7094EABE}" destId="{1C603C3D-5757-4E58-BD59-6DD9BDA34926}" srcOrd="0" destOrd="0" presId="urn:microsoft.com/office/officeart/2008/layout/AlternatingHexagons"/>
    <dgm:cxn modelId="{5077BF7C-8065-4935-8949-D1CEAE98B088}" type="presParOf" srcId="{F83B0869-EC2C-4881-9853-DD1B7094EABE}" destId="{EDECE883-46B1-4F04-911E-D33D2CD5D94B}" srcOrd="1" destOrd="0" presId="urn:microsoft.com/office/officeart/2008/layout/AlternatingHexagons"/>
    <dgm:cxn modelId="{1AB0C141-E85F-4CEA-AD84-681278E062CF}" type="presParOf" srcId="{F83B0869-EC2C-4881-9853-DD1B7094EABE}" destId="{D5C5FA09-CEB2-4AE3-8EB0-03CA878E5496}" srcOrd="2" destOrd="0" presId="urn:microsoft.com/office/officeart/2008/layout/AlternatingHexagons"/>
    <dgm:cxn modelId="{5A8273A5-B025-4F45-A2E4-D75FB5A370DC}" type="presParOf" srcId="{F83B0869-EC2C-4881-9853-DD1B7094EABE}" destId="{2E030A2E-4FEE-4A65-828A-A597EFD7FE17}" srcOrd="3" destOrd="0" presId="urn:microsoft.com/office/officeart/2008/layout/AlternatingHexagons"/>
    <dgm:cxn modelId="{8216E695-CAD4-4EAF-B645-8CF2CC5D9B96}" type="presParOf" srcId="{F83B0869-EC2C-4881-9853-DD1B7094EABE}" destId="{126C7D81-6D40-4116-B164-67DC2CE40237}" srcOrd="4" destOrd="0" presId="urn:microsoft.com/office/officeart/2008/layout/AlternatingHexagons"/>
    <dgm:cxn modelId="{80CB9E99-DFA6-4B95-A482-A4D87B5C8854}" type="presParOf" srcId="{E26B0333-2283-4366-9E7C-FB69E2408844}" destId="{1A68A716-6A48-42E2-8FBF-DA08D38C7A56}" srcOrd="3" destOrd="0" presId="urn:microsoft.com/office/officeart/2008/layout/AlternatingHexagons"/>
    <dgm:cxn modelId="{CE69843A-0062-4AD6-8330-E1D48A70F477}" type="presParOf" srcId="{E26B0333-2283-4366-9E7C-FB69E2408844}" destId="{3B263B2D-3205-4DEF-814B-B87106518757}" srcOrd="4" destOrd="0" presId="urn:microsoft.com/office/officeart/2008/layout/AlternatingHexagons"/>
    <dgm:cxn modelId="{346BD2E1-6622-4E37-9E96-13194ED6AFD7}" type="presParOf" srcId="{3B263B2D-3205-4DEF-814B-B87106518757}" destId="{AE44AA0F-5890-43EE-9EC2-1F2562D64CE1}" srcOrd="0" destOrd="0" presId="urn:microsoft.com/office/officeart/2008/layout/AlternatingHexagons"/>
    <dgm:cxn modelId="{4351FEE0-95C0-4C4C-A61C-87BDDB02594B}" type="presParOf" srcId="{3B263B2D-3205-4DEF-814B-B87106518757}" destId="{7BF1F7D1-428F-4EF9-8E8C-E8CF0622A407}" srcOrd="1" destOrd="0" presId="urn:microsoft.com/office/officeart/2008/layout/AlternatingHexagons"/>
    <dgm:cxn modelId="{861D24C7-5A33-43ED-8A4C-94BC85BD0975}" type="presParOf" srcId="{3B263B2D-3205-4DEF-814B-B87106518757}" destId="{419504A8-D1CD-41AC-9949-5D040F3B4C63}" srcOrd="2" destOrd="0" presId="urn:microsoft.com/office/officeart/2008/layout/AlternatingHexagons"/>
    <dgm:cxn modelId="{9B12DD0B-1A9D-430E-BE94-6D2FBD2CCAD0}" type="presParOf" srcId="{3B263B2D-3205-4DEF-814B-B87106518757}" destId="{2F2985C3-0F4B-49EE-8A0A-ECC6CF22F2CE}" srcOrd="3" destOrd="0" presId="urn:microsoft.com/office/officeart/2008/layout/AlternatingHexagons"/>
    <dgm:cxn modelId="{89697DF2-7BFE-4F7E-B073-8EAFA71A2EC1}" type="presParOf" srcId="{3B263B2D-3205-4DEF-814B-B87106518757}" destId="{07DD09B3-2B17-4E9E-8777-A481CAF082D1}" srcOrd="4" destOrd="0" presId="urn:microsoft.com/office/officeart/2008/layout/AlternatingHexagon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D25AB1-D79E-41CB-85D0-2C532BA39D82}" type="doc">
      <dgm:prSet loTypeId="urn:microsoft.com/office/officeart/2005/8/layout/default#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36EF37-5F3C-487D-B51D-925C90889801}">
      <dgm:prSet phldrT="[Text]" custT="1"/>
      <dgm:spPr/>
      <dgm:t>
        <a:bodyPr/>
        <a:lstStyle/>
        <a:p>
          <a:r>
            <a:rPr lang="en-US" sz="2600" b="1" dirty="0" err="1" smtClean="0"/>
            <a:t>mCPR</a:t>
          </a:r>
          <a:r>
            <a:rPr lang="en-US" sz="2600" b="1" dirty="0" smtClean="0"/>
            <a:t> of the state has increased from 49.9% to 57% </a:t>
          </a:r>
          <a:r>
            <a:rPr lang="en-US" sz="2600" dirty="0" smtClean="0"/>
            <a:t>(NFHS III to NFHS IV) (14.2% increase) </a:t>
          </a:r>
          <a:r>
            <a:rPr lang="en-US" sz="2600" b="1" i="1" dirty="0" smtClean="0">
              <a:solidFill>
                <a:srgbClr val="C00000"/>
              </a:solidFill>
            </a:rPr>
            <a:t>(one of the largest increase in the country). </a:t>
          </a:r>
          <a:endParaRPr lang="en-US" sz="2600" b="1" i="1" dirty="0">
            <a:solidFill>
              <a:srgbClr val="C00000"/>
            </a:solidFill>
          </a:endParaRPr>
        </a:p>
      </dgm:t>
    </dgm:pt>
    <dgm:pt modelId="{F09F003D-0F56-4773-AE91-176C6B1F4EE1}" type="parTrans" cxnId="{E0374414-AE8D-48FF-8C2E-4246B1A4F54D}">
      <dgm:prSet/>
      <dgm:spPr/>
      <dgm:t>
        <a:bodyPr/>
        <a:lstStyle/>
        <a:p>
          <a:endParaRPr lang="en-US" sz="2400"/>
        </a:p>
      </dgm:t>
    </dgm:pt>
    <dgm:pt modelId="{89D21E7B-AEA5-42B3-AA5A-A04817B80F7A}" type="sibTrans" cxnId="{E0374414-AE8D-48FF-8C2E-4246B1A4F54D}">
      <dgm:prSet/>
      <dgm:spPr/>
      <dgm:t>
        <a:bodyPr/>
        <a:lstStyle/>
        <a:p>
          <a:endParaRPr lang="en-US" sz="2400"/>
        </a:p>
      </dgm:t>
    </dgm:pt>
    <dgm:pt modelId="{CDD3C73D-FE3C-432D-98A3-A2ACE6F25D28}">
      <dgm:prSet custT="1"/>
      <dgm:spPr/>
      <dgm:t>
        <a:bodyPr/>
        <a:lstStyle/>
        <a:p>
          <a:r>
            <a:rPr lang="en-US" sz="2600" dirty="0" smtClean="0"/>
            <a:t>The </a:t>
          </a:r>
          <a:r>
            <a:rPr lang="en-US" sz="2600" b="1" dirty="0" smtClean="0"/>
            <a:t>Teenage fertility rate </a:t>
          </a:r>
          <a:r>
            <a:rPr lang="en-US" sz="2600" dirty="0" smtClean="0"/>
            <a:t>has declined from 25.3% (NFHS III) to 18% (NFHS IV) </a:t>
          </a:r>
          <a:r>
            <a:rPr lang="en-US" sz="2600" b="1" dirty="0" smtClean="0">
              <a:solidFill>
                <a:srgbClr val="C00000"/>
              </a:solidFill>
            </a:rPr>
            <a:t>(29% decline)</a:t>
          </a:r>
          <a:endParaRPr lang="en-US" sz="2600" b="1" dirty="0">
            <a:solidFill>
              <a:srgbClr val="C00000"/>
            </a:solidFill>
          </a:endParaRPr>
        </a:p>
      </dgm:t>
    </dgm:pt>
    <dgm:pt modelId="{5EB3D777-7BD0-495A-9FDE-B5C21A702ADE}" type="parTrans" cxnId="{4BC294FE-2884-4F28-8108-CC98990A443E}">
      <dgm:prSet/>
      <dgm:spPr/>
      <dgm:t>
        <a:bodyPr/>
        <a:lstStyle/>
        <a:p>
          <a:endParaRPr lang="en-US" sz="2400"/>
        </a:p>
      </dgm:t>
    </dgm:pt>
    <dgm:pt modelId="{387016E7-8D40-4B23-B170-9A193521B350}" type="sibTrans" cxnId="{4BC294FE-2884-4F28-8108-CC98990A443E}">
      <dgm:prSet/>
      <dgm:spPr/>
      <dgm:t>
        <a:bodyPr/>
        <a:lstStyle/>
        <a:p>
          <a:endParaRPr lang="en-US" sz="2400"/>
        </a:p>
      </dgm:t>
    </dgm:pt>
    <dgm:pt modelId="{BE0673A5-34B8-4FB4-A760-7D4112F345DB}">
      <dgm:prSet custT="1"/>
      <dgm:spPr/>
      <dgm:t>
        <a:bodyPr/>
        <a:lstStyle/>
        <a:p>
          <a:r>
            <a:rPr lang="en-US" sz="2600" dirty="0" smtClean="0"/>
            <a:t>The </a:t>
          </a:r>
          <a:r>
            <a:rPr lang="en-US" sz="2600" b="1" dirty="0" smtClean="0"/>
            <a:t>traditional methods usage </a:t>
          </a:r>
          <a:r>
            <a:rPr lang="en-US" sz="2600" dirty="0" smtClean="0"/>
            <a:t>has declined from 21.3% to 13.9% (NFHS 3 to NFHS 4) </a:t>
          </a:r>
          <a:r>
            <a:rPr lang="en-US" sz="2600" b="1" dirty="0" smtClean="0">
              <a:solidFill>
                <a:srgbClr val="C00000"/>
              </a:solidFill>
            </a:rPr>
            <a:t>(35% decline)</a:t>
          </a:r>
        </a:p>
      </dgm:t>
    </dgm:pt>
    <dgm:pt modelId="{840963B4-2A9D-420C-ADC4-66B66115F71D}" type="parTrans" cxnId="{180F25A2-910B-4D19-9684-44F70D91C641}">
      <dgm:prSet/>
      <dgm:spPr/>
      <dgm:t>
        <a:bodyPr/>
        <a:lstStyle/>
        <a:p>
          <a:endParaRPr lang="en-US" sz="2400"/>
        </a:p>
      </dgm:t>
    </dgm:pt>
    <dgm:pt modelId="{381B5224-3E41-4679-9FBE-FA6A1B5991D0}" type="sibTrans" cxnId="{180F25A2-910B-4D19-9684-44F70D91C641}">
      <dgm:prSet/>
      <dgm:spPr/>
      <dgm:t>
        <a:bodyPr/>
        <a:lstStyle/>
        <a:p>
          <a:endParaRPr lang="en-US" sz="2400"/>
        </a:p>
      </dgm:t>
    </dgm:pt>
    <dgm:pt modelId="{218C1577-A979-4F33-8631-EBFCFCDADABD}">
      <dgm:prSet custT="1"/>
      <dgm:spPr/>
      <dgm:t>
        <a:bodyPr/>
        <a:lstStyle/>
        <a:p>
          <a:r>
            <a:rPr lang="en-US" sz="2600" dirty="0" smtClean="0"/>
            <a:t>Improvement in pregnancy outcomes- the </a:t>
          </a:r>
          <a:r>
            <a:rPr lang="en-US" sz="2600" b="1" dirty="0" smtClean="0"/>
            <a:t>incidence of low birth weight </a:t>
          </a:r>
          <a:r>
            <a:rPr lang="en-US" sz="2600" dirty="0" smtClean="0"/>
            <a:t>has declined from 22.9% (NFHS III) TO 16.7% (NFHS IV) </a:t>
          </a:r>
          <a:r>
            <a:rPr lang="en-US" sz="2600" b="1" dirty="0" smtClean="0">
              <a:solidFill>
                <a:srgbClr val="C00000"/>
              </a:solidFill>
            </a:rPr>
            <a:t>(27% Decline)</a:t>
          </a:r>
          <a:endParaRPr lang="en-US" sz="2600" b="1" dirty="0">
            <a:solidFill>
              <a:srgbClr val="C00000"/>
            </a:solidFill>
          </a:endParaRPr>
        </a:p>
      </dgm:t>
    </dgm:pt>
    <dgm:pt modelId="{837901A0-DC7F-4A6F-8AA3-1D0F755ABEC6}" type="parTrans" cxnId="{7FCDAAE8-FFB6-409F-B590-2CF973D511CC}">
      <dgm:prSet/>
      <dgm:spPr/>
      <dgm:t>
        <a:bodyPr/>
        <a:lstStyle/>
        <a:p>
          <a:endParaRPr lang="en-US" sz="2400"/>
        </a:p>
      </dgm:t>
    </dgm:pt>
    <dgm:pt modelId="{822FA668-529D-48B1-80D9-7D98F967596D}" type="sibTrans" cxnId="{7FCDAAE8-FFB6-409F-B590-2CF973D511CC}">
      <dgm:prSet/>
      <dgm:spPr/>
      <dgm:t>
        <a:bodyPr/>
        <a:lstStyle/>
        <a:p>
          <a:endParaRPr lang="en-US" sz="2400"/>
        </a:p>
      </dgm:t>
    </dgm:pt>
    <dgm:pt modelId="{4D66CD41-A87C-4C55-B4D3-4F8E0F646976}" type="pres">
      <dgm:prSet presAssocID="{69D25AB1-D79E-41CB-85D0-2C532BA39D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A93E23-54F7-45CF-8B03-AD5BBB27FB2E}" type="pres">
      <dgm:prSet presAssocID="{9236EF37-5F3C-487D-B51D-925C90889801}" presName="node" presStyleLbl="node1" presStyleIdx="0" presStyleCnt="4" custScaleX="125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10A03-5D67-4C29-A2B7-6B42BDA5A134}" type="pres">
      <dgm:prSet presAssocID="{89D21E7B-AEA5-42B3-AA5A-A04817B80F7A}" presName="sibTrans" presStyleCnt="0"/>
      <dgm:spPr/>
    </dgm:pt>
    <dgm:pt modelId="{728B82CB-0CC1-4373-98A7-305E6E8A7996}" type="pres">
      <dgm:prSet presAssocID="{CDD3C73D-FE3C-432D-98A3-A2ACE6F25D28}" presName="node" presStyleLbl="node1" presStyleIdx="1" presStyleCnt="4" custScaleX="125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FC0D9-C700-4744-9E52-56A9CFFBDD40}" type="pres">
      <dgm:prSet presAssocID="{387016E7-8D40-4B23-B170-9A193521B350}" presName="sibTrans" presStyleCnt="0"/>
      <dgm:spPr/>
    </dgm:pt>
    <dgm:pt modelId="{DA1573E6-D4E1-4FF8-B270-288D1DCED9C9}" type="pres">
      <dgm:prSet presAssocID="{BE0673A5-34B8-4FB4-A760-7D4112F345DB}" presName="node" presStyleLbl="node1" presStyleIdx="2" presStyleCnt="4" custScaleX="125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56E88-6FB2-4676-BB0B-FF9874FC0A7D}" type="pres">
      <dgm:prSet presAssocID="{381B5224-3E41-4679-9FBE-FA6A1B5991D0}" presName="sibTrans" presStyleCnt="0"/>
      <dgm:spPr/>
    </dgm:pt>
    <dgm:pt modelId="{8F8D9240-2AE4-4D35-B390-9C4E930DE572}" type="pres">
      <dgm:prSet presAssocID="{218C1577-A979-4F33-8631-EBFCFCDADABD}" presName="node" presStyleLbl="node1" presStyleIdx="3" presStyleCnt="4" custScaleX="125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D64BAB-C65F-40F1-88D5-CC6CDA111149}" type="presOf" srcId="{CDD3C73D-FE3C-432D-98A3-A2ACE6F25D28}" destId="{728B82CB-0CC1-4373-98A7-305E6E8A7996}" srcOrd="0" destOrd="0" presId="urn:microsoft.com/office/officeart/2005/8/layout/default#3"/>
    <dgm:cxn modelId="{AD54012C-B22D-432C-8972-685990DDE44E}" type="presOf" srcId="{218C1577-A979-4F33-8631-EBFCFCDADABD}" destId="{8F8D9240-2AE4-4D35-B390-9C4E930DE572}" srcOrd="0" destOrd="0" presId="urn:microsoft.com/office/officeart/2005/8/layout/default#3"/>
    <dgm:cxn modelId="{E0374414-AE8D-48FF-8C2E-4246B1A4F54D}" srcId="{69D25AB1-D79E-41CB-85D0-2C532BA39D82}" destId="{9236EF37-5F3C-487D-B51D-925C90889801}" srcOrd="0" destOrd="0" parTransId="{F09F003D-0F56-4773-AE91-176C6B1F4EE1}" sibTransId="{89D21E7B-AEA5-42B3-AA5A-A04817B80F7A}"/>
    <dgm:cxn modelId="{4BC294FE-2884-4F28-8108-CC98990A443E}" srcId="{69D25AB1-D79E-41CB-85D0-2C532BA39D82}" destId="{CDD3C73D-FE3C-432D-98A3-A2ACE6F25D28}" srcOrd="1" destOrd="0" parTransId="{5EB3D777-7BD0-495A-9FDE-B5C21A702ADE}" sibTransId="{387016E7-8D40-4B23-B170-9A193521B350}"/>
    <dgm:cxn modelId="{7FCDAAE8-FFB6-409F-B590-2CF973D511CC}" srcId="{69D25AB1-D79E-41CB-85D0-2C532BA39D82}" destId="{218C1577-A979-4F33-8631-EBFCFCDADABD}" srcOrd="3" destOrd="0" parTransId="{837901A0-DC7F-4A6F-8AA3-1D0F755ABEC6}" sibTransId="{822FA668-529D-48B1-80D9-7D98F967596D}"/>
    <dgm:cxn modelId="{C193840B-83AB-466C-835D-57DCD0C6438B}" type="presOf" srcId="{9236EF37-5F3C-487D-B51D-925C90889801}" destId="{88A93E23-54F7-45CF-8B03-AD5BBB27FB2E}" srcOrd="0" destOrd="0" presId="urn:microsoft.com/office/officeart/2005/8/layout/default#3"/>
    <dgm:cxn modelId="{DC88F47F-21ED-4AE4-A6F4-94F0A68ABB38}" type="presOf" srcId="{BE0673A5-34B8-4FB4-A760-7D4112F345DB}" destId="{DA1573E6-D4E1-4FF8-B270-288D1DCED9C9}" srcOrd="0" destOrd="0" presId="urn:microsoft.com/office/officeart/2005/8/layout/default#3"/>
    <dgm:cxn modelId="{AB2FF9D5-2932-4C10-8488-1B9DF3070037}" type="presOf" srcId="{69D25AB1-D79E-41CB-85D0-2C532BA39D82}" destId="{4D66CD41-A87C-4C55-B4D3-4F8E0F646976}" srcOrd="0" destOrd="0" presId="urn:microsoft.com/office/officeart/2005/8/layout/default#3"/>
    <dgm:cxn modelId="{180F25A2-910B-4D19-9684-44F70D91C641}" srcId="{69D25AB1-D79E-41CB-85D0-2C532BA39D82}" destId="{BE0673A5-34B8-4FB4-A760-7D4112F345DB}" srcOrd="2" destOrd="0" parTransId="{840963B4-2A9D-420C-ADC4-66B66115F71D}" sibTransId="{381B5224-3E41-4679-9FBE-FA6A1B5991D0}"/>
    <dgm:cxn modelId="{F8F2A0BC-B722-43B6-83B1-2C78371A2F2E}" type="presParOf" srcId="{4D66CD41-A87C-4C55-B4D3-4F8E0F646976}" destId="{88A93E23-54F7-45CF-8B03-AD5BBB27FB2E}" srcOrd="0" destOrd="0" presId="urn:microsoft.com/office/officeart/2005/8/layout/default#3"/>
    <dgm:cxn modelId="{7328E2BE-FEEE-4B95-AF70-4712EBD0A70F}" type="presParOf" srcId="{4D66CD41-A87C-4C55-B4D3-4F8E0F646976}" destId="{94410A03-5D67-4C29-A2B7-6B42BDA5A134}" srcOrd="1" destOrd="0" presId="urn:microsoft.com/office/officeart/2005/8/layout/default#3"/>
    <dgm:cxn modelId="{6D59E977-0B14-461C-99B0-1DB29B4E3D6F}" type="presParOf" srcId="{4D66CD41-A87C-4C55-B4D3-4F8E0F646976}" destId="{728B82CB-0CC1-4373-98A7-305E6E8A7996}" srcOrd="2" destOrd="0" presId="urn:microsoft.com/office/officeart/2005/8/layout/default#3"/>
    <dgm:cxn modelId="{FEAA50C7-F621-4350-8299-8578AD455B7A}" type="presParOf" srcId="{4D66CD41-A87C-4C55-B4D3-4F8E0F646976}" destId="{0B2FC0D9-C700-4744-9E52-56A9CFFBDD40}" srcOrd="3" destOrd="0" presId="urn:microsoft.com/office/officeart/2005/8/layout/default#3"/>
    <dgm:cxn modelId="{0E6B8576-44BF-42D1-9301-3A6F26F292BA}" type="presParOf" srcId="{4D66CD41-A87C-4C55-B4D3-4F8E0F646976}" destId="{DA1573E6-D4E1-4FF8-B270-288D1DCED9C9}" srcOrd="4" destOrd="0" presId="urn:microsoft.com/office/officeart/2005/8/layout/default#3"/>
    <dgm:cxn modelId="{0B273A24-B03A-482A-8C73-CB1F018C2B7E}" type="presParOf" srcId="{4D66CD41-A87C-4C55-B4D3-4F8E0F646976}" destId="{7F856E88-6FB2-4676-BB0B-FF9874FC0A7D}" srcOrd="5" destOrd="0" presId="urn:microsoft.com/office/officeart/2005/8/layout/default#3"/>
    <dgm:cxn modelId="{0063FE89-F0BC-4FE1-9AC5-51599CB478EB}" type="presParOf" srcId="{4D66CD41-A87C-4C55-B4D3-4F8E0F646976}" destId="{8F8D9240-2AE4-4D35-B390-9C4E930DE572}" srcOrd="6" destOrd="0" presId="urn:microsoft.com/office/officeart/2005/8/layout/default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508AC-8669-45F5-88CC-84B76776BFAE}">
      <dsp:nvSpPr>
        <dsp:cNvPr id="0" name=""/>
        <dsp:cNvSpPr/>
      </dsp:nvSpPr>
      <dsp:spPr>
        <a:xfrm>
          <a:off x="204865" y="686"/>
          <a:ext cx="2434077" cy="10031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Fourth Largest Population </a:t>
          </a:r>
          <a:endParaRPr lang="en-US" sz="2400" kern="1200" dirty="0"/>
        </a:p>
      </dsp:txBody>
      <dsp:txXfrm>
        <a:off x="204865" y="686"/>
        <a:ext cx="2434077" cy="1003108"/>
      </dsp:txXfrm>
    </dsp:sp>
    <dsp:sp modelId="{D0397DBB-6604-4003-BE52-0900B303CEA8}">
      <dsp:nvSpPr>
        <dsp:cNvPr id="0" name=""/>
        <dsp:cNvSpPr/>
      </dsp:nvSpPr>
      <dsp:spPr>
        <a:xfrm>
          <a:off x="204865" y="1170980"/>
          <a:ext cx="2434077" cy="10031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 MMR</a:t>
          </a:r>
          <a:endParaRPr lang="en-US" sz="2400" kern="1200" dirty="0"/>
        </a:p>
      </dsp:txBody>
      <dsp:txXfrm>
        <a:off x="204865" y="1170980"/>
        <a:ext cx="2434077" cy="1003108"/>
      </dsp:txXfrm>
    </dsp:sp>
    <dsp:sp modelId="{F492921A-0501-4015-8D4B-77952620D17B}">
      <dsp:nvSpPr>
        <dsp:cNvPr id="0" name=""/>
        <dsp:cNvSpPr/>
      </dsp:nvSpPr>
      <dsp:spPr>
        <a:xfrm>
          <a:off x="204865" y="2341274"/>
          <a:ext cx="2434077" cy="12759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 </a:t>
          </a:r>
          <a:r>
            <a:rPr lang="en-US" sz="2400" kern="1200" dirty="0" smtClean="0"/>
            <a:t>Abortion/Still birth </a:t>
          </a:r>
          <a:r>
            <a:rPr lang="en-US" sz="2400" kern="1200" dirty="0" smtClean="0"/>
            <a:t>Rates (</a:t>
          </a:r>
          <a:r>
            <a:rPr lang="en-US" sz="2400" kern="1200" dirty="0" smtClean="0"/>
            <a:t>5.2%-</a:t>
          </a:r>
          <a:r>
            <a:rPr lang="en-US" sz="2400" kern="1200" dirty="0" smtClean="0"/>
            <a:t>NFHS </a:t>
          </a:r>
          <a:r>
            <a:rPr lang="en-US" sz="2400" kern="1200" dirty="0" smtClean="0"/>
            <a:t>III)</a:t>
          </a:r>
          <a:endParaRPr lang="en-US" sz="2400" kern="1200" dirty="0"/>
        </a:p>
      </dsp:txBody>
      <dsp:txXfrm>
        <a:off x="204865" y="2341274"/>
        <a:ext cx="2434077" cy="1275934"/>
      </dsp:txXfrm>
    </dsp:sp>
    <dsp:sp modelId="{B4F3E5E0-6CC8-4B9E-8C5C-B9F328A07FF7}">
      <dsp:nvSpPr>
        <dsp:cNvPr id="0" name=""/>
        <dsp:cNvSpPr/>
      </dsp:nvSpPr>
      <dsp:spPr>
        <a:xfrm>
          <a:off x="204865" y="3784393"/>
          <a:ext cx="2434077" cy="10031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 LBW </a:t>
          </a:r>
          <a:r>
            <a:rPr lang="en-US" sz="2400" kern="1200" dirty="0" smtClean="0"/>
            <a:t>(22.9%-</a:t>
          </a:r>
          <a:r>
            <a:rPr lang="en-US" sz="2400" kern="1200" dirty="0" smtClean="0"/>
            <a:t>NFHS </a:t>
          </a:r>
          <a:r>
            <a:rPr lang="en-US" sz="2400" kern="1200" dirty="0" smtClean="0"/>
            <a:t>III)</a:t>
          </a:r>
          <a:endParaRPr lang="en-US" sz="2400" kern="1200" dirty="0"/>
        </a:p>
      </dsp:txBody>
      <dsp:txXfrm>
        <a:off x="204865" y="3784393"/>
        <a:ext cx="2434077" cy="1003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508AC-8669-45F5-88CC-84B76776BFAE}">
      <dsp:nvSpPr>
        <dsp:cNvPr id="0" name=""/>
        <dsp:cNvSpPr/>
      </dsp:nvSpPr>
      <dsp:spPr>
        <a:xfrm>
          <a:off x="130453" y="1430"/>
          <a:ext cx="3480073" cy="1045574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 teenage fertility </a:t>
          </a:r>
          <a:r>
            <a:rPr lang="en-US" sz="2000" kern="1200" dirty="0" smtClean="0"/>
            <a:t>(25.3%-</a:t>
          </a:r>
          <a:r>
            <a:rPr lang="en-US" sz="2000" kern="1200" dirty="0" smtClean="0"/>
            <a:t>NFHS </a:t>
          </a:r>
          <a:r>
            <a:rPr lang="en-US" sz="2000" kern="1200" dirty="0" smtClean="0"/>
            <a:t>III)</a:t>
          </a:r>
          <a:endParaRPr lang="en-US" sz="2000" kern="1200" dirty="0"/>
        </a:p>
      </dsp:txBody>
      <dsp:txXfrm>
        <a:off x="130453" y="1430"/>
        <a:ext cx="3480073" cy="1045574"/>
      </dsp:txXfrm>
    </dsp:sp>
    <dsp:sp modelId="{D0397DBB-6604-4003-BE52-0900B303CEA8}">
      <dsp:nvSpPr>
        <dsp:cNvPr id="0" name=""/>
        <dsp:cNvSpPr/>
      </dsp:nvSpPr>
      <dsp:spPr>
        <a:xfrm>
          <a:off x="130453" y="1221267"/>
          <a:ext cx="3480073" cy="1045574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 use of traditional methods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(21.3%-</a:t>
          </a:r>
          <a:r>
            <a:rPr lang="en-US" sz="2000" kern="1200" dirty="0" smtClean="0"/>
            <a:t>NFHS </a:t>
          </a:r>
          <a:r>
            <a:rPr lang="en-US" sz="2000" kern="1200" dirty="0" smtClean="0"/>
            <a:t>III) </a:t>
          </a:r>
          <a:endParaRPr lang="en-US" sz="2000" kern="1200" dirty="0"/>
        </a:p>
      </dsp:txBody>
      <dsp:txXfrm>
        <a:off x="130453" y="1221267"/>
        <a:ext cx="3480073" cy="1045574"/>
      </dsp:txXfrm>
    </dsp:sp>
    <dsp:sp modelId="{F492921A-0501-4015-8D4B-77952620D17B}">
      <dsp:nvSpPr>
        <dsp:cNvPr id="0" name=""/>
        <dsp:cNvSpPr/>
      </dsp:nvSpPr>
      <dsp:spPr>
        <a:xfrm>
          <a:off x="130453" y="2441104"/>
          <a:ext cx="3480073" cy="1045574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Skewed contraceptive method mix</a:t>
          </a:r>
          <a:endParaRPr lang="en-US" sz="2400" kern="1200" dirty="0"/>
        </a:p>
      </dsp:txBody>
      <dsp:txXfrm>
        <a:off x="130453" y="2441104"/>
        <a:ext cx="3480073" cy="1045574"/>
      </dsp:txXfrm>
    </dsp:sp>
    <dsp:sp modelId="{B4F3E5E0-6CC8-4B9E-8C5C-B9F328A07FF7}">
      <dsp:nvSpPr>
        <dsp:cNvPr id="0" name=""/>
        <dsp:cNvSpPr/>
      </dsp:nvSpPr>
      <dsp:spPr>
        <a:xfrm>
          <a:off x="130453" y="3660941"/>
          <a:ext cx="3480073" cy="1045574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Low use of contraceptive use in post-pregnancy period</a:t>
          </a:r>
          <a:endParaRPr lang="en-US" sz="2400" kern="1200" dirty="0"/>
        </a:p>
      </dsp:txBody>
      <dsp:txXfrm>
        <a:off x="130453" y="3660941"/>
        <a:ext cx="3480073" cy="1045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2D3B6-307D-4EA0-A7CB-63C4168BFC32}">
      <dsp:nvSpPr>
        <dsp:cNvPr id="0" name=""/>
        <dsp:cNvSpPr/>
      </dsp:nvSpPr>
      <dsp:spPr>
        <a:xfrm rot="5400000">
          <a:off x="4721604" y="-334719"/>
          <a:ext cx="1903336" cy="26575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Emphasis on all available contraceptives</a:t>
          </a:r>
          <a:endParaRPr lang="en-US" sz="2300" kern="1200" dirty="0"/>
        </a:p>
      </dsp:txBody>
      <dsp:txXfrm rot="-5400000">
        <a:off x="4787409" y="359631"/>
        <a:ext cx="1771727" cy="1268890"/>
      </dsp:txXfrm>
    </dsp:sp>
    <dsp:sp modelId="{0CDB2495-7BC3-4334-88A8-749B060A6502}">
      <dsp:nvSpPr>
        <dsp:cNvPr id="0" name=""/>
        <dsp:cNvSpPr/>
      </dsp:nvSpPr>
      <dsp:spPr>
        <a:xfrm>
          <a:off x="5942397" y="382496"/>
          <a:ext cx="2124123" cy="114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83450-0FFD-4CC0-87A1-E45A488EC74F}">
      <dsp:nvSpPr>
        <dsp:cNvPr id="0" name=""/>
        <dsp:cNvSpPr/>
      </dsp:nvSpPr>
      <dsp:spPr>
        <a:xfrm rot="5400000">
          <a:off x="2036110" y="-314532"/>
          <a:ext cx="1903336" cy="26152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Focus on Birth spacing</a:t>
          </a:r>
          <a:endParaRPr lang="en-US" sz="2400" kern="1200" dirty="0"/>
        </a:p>
      </dsp:txBody>
      <dsp:txXfrm rot="-5400000">
        <a:off x="2116045" y="358623"/>
        <a:ext cx="1743466" cy="1268890"/>
      </dsp:txXfrm>
    </dsp:sp>
    <dsp:sp modelId="{1C603C3D-5757-4E58-BD59-6DD9BDA34926}">
      <dsp:nvSpPr>
        <dsp:cNvPr id="0" name=""/>
        <dsp:cNvSpPr/>
      </dsp:nvSpPr>
      <dsp:spPr>
        <a:xfrm rot="5400000">
          <a:off x="770953" y="1270810"/>
          <a:ext cx="1903336" cy="25331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Ensuring quality of training &amp; services</a:t>
          </a:r>
          <a:endParaRPr lang="en-US" sz="2400" kern="1200" dirty="0"/>
        </a:p>
      </dsp:txBody>
      <dsp:txXfrm rot="-5400000">
        <a:off x="878244" y="1902931"/>
        <a:ext cx="1688755" cy="1268890"/>
      </dsp:txXfrm>
    </dsp:sp>
    <dsp:sp modelId="{EDECE883-46B1-4F04-911E-D33D2CD5D94B}">
      <dsp:nvSpPr>
        <dsp:cNvPr id="0" name=""/>
        <dsp:cNvSpPr/>
      </dsp:nvSpPr>
      <dsp:spPr>
        <a:xfrm>
          <a:off x="1214509" y="1998048"/>
          <a:ext cx="2055603" cy="114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7D81-6D40-4116-B164-67DC2CE40237}">
      <dsp:nvSpPr>
        <dsp:cNvPr id="0" name=""/>
        <dsp:cNvSpPr/>
      </dsp:nvSpPr>
      <dsp:spPr>
        <a:xfrm rot="5400000">
          <a:off x="5967225" y="1227964"/>
          <a:ext cx="1903336" cy="25565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Tapping post pregnancy period</a:t>
          </a:r>
          <a:endParaRPr lang="en-US" sz="2400" kern="1200" dirty="0"/>
        </a:p>
      </dsp:txBody>
      <dsp:txXfrm rot="-5400000">
        <a:off x="6066710" y="1871793"/>
        <a:ext cx="1704366" cy="1268890"/>
      </dsp:txXfrm>
    </dsp:sp>
    <dsp:sp modelId="{AE44AA0F-5890-43EE-9EC2-1F2562D64CE1}">
      <dsp:nvSpPr>
        <dsp:cNvPr id="0" name=""/>
        <dsp:cNvSpPr/>
      </dsp:nvSpPr>
      <dsp:spPr>
        <a:xfrm rot="5400000">
          <a:off x="2081747" y="2665192"/>
          <a:ext cx="1903336" cy="2706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Improving demand for sterilization services</a:t>
          </a:r>
          <a:endParaRPr lang="en-US" sz="2400" kern="1200" dirty="0"/>
        </a:p>
      </dsp:txBody>
      <dsp:txXfrm rot="-5400000">
        <a:off x="2131263" y="3383975"/>
        <a:ext cx="1804305" cy="1268890"/>
      </dsp:txXfrm>
    </dsp:sp>
    <dsp:sp modelId="{7BF1F7D1-428F-4EF9-8E8C-E8CF0622A407}">
      <dsp:nvSpPr>
        <dsp:cNvPr id="0" name=""/>
        <dsp:cNvSpPr/>
      </dsp:nvSpPr>
      <dsp:spPr>
        <a:xfrm>
          <a:off x="5942397" y="3613600"/>
          <a:ext cx="2124123" cy="114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D09B3-2B17-4E9E-8777-A481CAF082D1}">
      <dsp:nvSpPr>
        <dsp:cNvPr id="0" name=""/>
        <dsp:cNvSpPr/>
      </dsp:nvSpPr>
      <dsp:spPr>
        <a:xfrm rot="5400000">
          <a:off x="4692807" y="2646422"/>
          <a:ext cx="1903336" cy="274399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Ensuring method continuation</a:t>
          </a:r>
          <a:endParaRPr lang="en-US" sz="2400" kern="1200" dirty="0"/>
        </a:p>
      </dsp:txBody>
      <dsp:txXfrm rot="-5400000">
        <a:off x="4729810" y="3383975"/>
        <a:ext cx="1829330" cy="1268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93E23-54F7-45CF-8B03-AD5BBB27FB2E}">
      <dsp:nvSpPr>
        <dsp:cNvPr id="0" name=""/>
        <dsp:cNvSpPr/>
      </dsp:nvSpPr>
      <dsp:spPr>
        <a:xfrm>
          <a:off x="1748" y="74617"/>
          <a:ext cx="4222804" cy="20152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mCPR</a:t>
          </a:r>
          <a:r>
            <a:rPr lang="en-US" sz="2600" b="1" kern="1200" dirty="0" smtClean="0"/>
            <a:t> of the state has increased from 49.9% to 57% </a:t>
          </a:r>
          <a:r>
            <a:rPr lang="en-US" sz="2600" kern="1200" dirty="0" smtClean="0"/>
            <a:t>(NFHS III to NFHS IV) (14.2% increase) </a:t>
          </a:r>
          <a:r>
            <a:rPr lang="en-US" sz="2600" b="1" i="1" kern="1200" dirty="0" smtClean="0">
              <a:solidFill>
                <a:srgbClr val="C00000"/>
              </a:solidFill>
            </a:rPr>
            <a:t>(one of the largest increase in the country). </a:t>
          </a:r>
          <a:endParaRPr lang="en-US" sz="2600" b="1" i="1" kern="1200" dirty="0">
            <a:solidFill>
              <a:srgbClr val="C00000"/>
            </a:solidFill>
          </a:endParaRPr>
        </a:p>
      </dsp:txBody>
      <dsp:txXfrm>
        <a:off x="1748" y="74617"/>
        <a:ext cx="4222804" cy="2015225"/>
      </dsp:txXfrm>
    </dsp:sp>
    <dsp:sp modelId="{728B82CB-0CC1-4373-98A7-305E6E8A7996}">
      <dsp:nvSpPr>
        <dsp:cNvPr id="0" name=""/>
        <dsp:cNvSpPr/>
      </dsp:nvSpPr>
      <dsp:spPr>
        <a:xfrm>
          <a:off x="4560423" y="74617"/>
          <a:ext cx="4222804" cy="2015225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</a:t>
          </a:r>
          <a:r>
            <a:rPr lang="en-US" sz="2600" b="1" kern="1200" dirty="0" smtClean="0"/>
            <a:t>Teenage fertility rate </a:t>
          </a:r>
          <a:r>
            <a:rPr lang="en-US" sz="2600" kern="1200" dirty="0" smtClean="0"/>
            <a:t>has declined from 25.3% (NFHS III) to 18% (NFHS IV) </a:t>
          </a:r>
          <a:r>
            <a:rPr lang="en-US" sz="2600" b="1" kern="1200" dirty="0" smtClean="0">
              <a:solidFill>
                <a:srgbClr val="C00000"/>
              </a:solidFill>
            </a:rPr>
            <a:t>(29% decline)</a:t>
          </a:r>
          <a:endParaRPr lang="en-US" sz="2600" b="1" kern="1200" dirty="0">
            <a:solidFill>
              <a:srgbClr val="C00000"/>
            </a:solidFill>
          </a:endParaRPr>
        </a:p>
      </dsp:txBody>
      <dsp:txXfrm>
        <a:off x="4560423" y="74617"/>
        <a:ext cx="4222804" cy="2015225"/>
      </dsp:txXfrm>
    </dsp:sp>
    <dsp:sp modelId="{DA1573E6-D4E1-4FF8-B270-288D1DCED9C9}">
      <dsp:nvSpPr>
        <dsp:cNvPr id="0" name=""/>
        <dsp:cNvSpPr/>
      </dsp:nvSpPr>
      <dsp:spPr>
        <a:xfrm>
          <a:off x="1748" y="2425713"/>
          <a:ext cx="4222804" cy="2015225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</a:t>
          </a:r>
          <a:r>
            <a:rPr lang="en-US" sz="2600" b="1" kern="1200" dirty="0" smtClean="0"/>
            <a:t>traditional methods usage </a:t>
          </a:r>
          <a:r>
            <a:rPr lang="en-US" sz="2600" kern="1200" dirty="0" smtClean="0"/>
            <a:t>has declined from 21.3% to 13.9% (NFHS 3 to NFHS 4) </a:t>
          </a:r>
          <a:r>
            <a:rPr lang="en-US" sz="2600" b="1" kern="1200" dirty="0" smtClean="0">
              <a:solidFill>
                <a:srgbClr val="C00000"/>
              </a:solidFill>
            </a:rPr>
            <a:t>(35% decline)</a:t>
          </a:r>
          <a:endParaRPr lang="en-US" sz="2600" b="1" kern="1200" dirty="0" smtClean="0">
            <a:solidFill>
              <a:srgbClr val="C00000"/>
            </a:solidFill>
          </a:endParaRPr>
        </a:p>
      </dsp:txBody>
      <dsp:txXfrm>
        <a:off x="1748" y="2425713"/>
        <a:ext cx="4222804" cy="2015225"/>
      </dsp:txXfrm>
    </dsp:sp>
    <dsp:sp modelId="{8F8D9240-2AE4-4D35-B390-9C4E930DE572}">
      <dsp:nvSpPr>
        <dsp:cNvPr id="0" name=""/>
        <dsp:cNvSpPr/>
      </dsp:nvSpPr>
      <dsp:spPr>
        <a:xfrm>
          <a:off x="4560423" y="2425713"/>
          <a:ext cx="4222804" cy="2015225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Improvement in pregnancy outcomes- the </a:t>
          </a:r>
          <a:r>
            <a:rPr lang="en-US" sz="2600" b="1" kern="1200" dirty="0" smtClean="0"/>
            <a:t>incidence of low birth weight </a:t>
          </a:r>
          <a:r>
            <a:rPr lang="en-US" sz="2600" kern="1200" dirty="0" smtClean="0"/>
            <a:t>has declined from 22.9% (NFHS III) TO 16.7% (NFHS IV) </a:t>
          </a:r>
          <a:r>
            <a:rPr lang="en-US" sz="2600" b="1" kern="1200" dirty="0" smtClean="0">
              <a:solidFill>
                <a:srgbClr val="C00000"/>
              </a:solidFill>
            </a:rPr>
            <a:t>(27% Decline)</a:t>
          </a:r>
          <a:endParaRPr lang="en-US" sz="2600" b="1" kern="1200" dirty="0">
            <a:solidFill>
              <a:srgbClr val="C00000"/>
            </a:solidFill>
          </a:endParaRPr>
        </a:p>
      </dsp:txBody>
      <dsp:txXfrm>
        <a:off x="4560423" y="2425713"/>
        <a:ext cx="4222804" cy="2015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A508-50E2-4A33-9D63-7449D4FC47A8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CF96-012C-4392-B4D7-92F74736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A508-50E2-4A33-9D63-7449D4FC47A8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CF96-012C-4392-B4D7-92F74736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6"/>
            <a:ext cx="6688667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A508-50E2-4A33-9D63-7449D4FC47A8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CF96-012C-4392-B4D7-92F74736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A508-50E2-4A33-9D63-7449D4FC47A8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CF96-012C-4392-B4D7-92F74736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A508-50E2-4A33-9D63-7449D4FC47A8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CF96-012C-4392-B4D7-92F74736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A508-50E2-4A33-9D63-7449D4FC47A8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CF96-012C-4392-B4D7-92F74736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A508-50E2-4A33-9D63-7449D4FC47A8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CF96-012C-4392-B4D7-92F74736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A508-50E2-4A33-9D63-7449D4FC47A8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CF96-012C-4392-B4D7-92F74736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A508-50E2-4A33-9D63-7449D4FC47A8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CF96-012C-4392-B4D7-92F74736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A508-50E2-4A33-9D63-7449D4FC47A8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CF96-012C-4392-B4D7-92F74736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A508-50E2-4A33-9D63-7449D4FC47A8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CF96-012C-4392-B4D7-92F74736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A508-50E2-4A33-9D63-7449D4FC47A8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6CF96-012C-4392-B4D7-92F74736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520" y="2397179"/>
            <a:ext cx="9199457" cy="144723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OPTIMAL CONTRACEPTIVE </a:t>
            </a:r>
            <a:r>
              <a:rPr lang="en-US" b="1" dirty="0"/>
              <a:t>METHOD-MIX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>
                <a:solidFill>
                  <a:srgbClr val="C00000"/>
                </a:solidFill>
              </a:rPr>
              <a:t>(WEST BENGAL)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3696" y="4109839"/>
            <a:ext cx="5760640" cy="1460500"/>
          </a:xfrm>
        </p:spPr>
        <p:txBody>
          <a:bodyPr>
            <a:normAutofit fontScale="62500" lnSpcReduction="20000"/>
          </a:bodyPr>
          <a:lstStyle/>
          <a:p>
            <a:endParaRPr lang="en-IN" b="1" dirty="0" smtClean="0">
              <a:solidFill>
                <a:schemeClr val="tx1"/>
              </a:solidFill>
            </a:endParaRPr>
          </a:p>
          <a:p>
            <a:r>
              <a:rPr lang="en-IN" b="1" dirty="0" smtClean="0">
                <a:solidFill>
                  <a:schemeClr val="tx1"/>
                </a:solidFill>
              </a:rPr>
              <a:t>By:</a:t>
            </a:r>
          </a:p>
          <a:p>
            <a:r>
              <a:rPr lang="en-IN" b="1" dirty="0" err="1" smtClean="0">
                <a:solidFill>
                  <a:schemeClr val="tx1"/>
                </a:solidFill>
              </a:rPr>
              <a:t>Dr.</a:t>
            </a:r>
            <a:r>
              <a:rPr lang="en-IN" b="1" dirty="0" smtClean="0">
                <a:solidFill>
                  <a:schemeClr val="tx1"/>
                </a:solidFill>
              </a:rPr>
              <a:t>  </a:t>
            </a:r>
            <a:r>
              <a:rPr lang="en-IN" b="1" dirty="0" err="1" smtClean="0">
                <a:solidFill>
                  <a:schemeClr val="tx1"/>
                </a:solidFill>
              </a:rPr>
              <a:t>Ajoy</a:t>
            </a:r>
            <a:r>
              <a:rPr lang="en-IN" b="1" dirty="0" smtClean="0">
                <a:solidFill>
                  <a:schemeClr val="tx1"/>
                </a:solidFill>
              </a:rPr>
              <a:t> Kumar Chakraborty</a:t>
            </a:r>
          </a:p>
          <a:p>
            <a:r>
              <a:rPr lang="en-IN" b="1" dirty="0" smtClean="0">
                <a:solidFill>
                  <a:schemeClr val="tx1"/>
                </a:solidFill>
              </a:rPr>
              <a:t>DHS, West Bengal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t="24508" r="8858" b="20669"/>
          <a:stretch>
            <a:fillRect/>
          </a:stretch>
        </p:blipFill>
        <p:spPr bwMode="auto">
          <a:xfrm>
            <a:off x="3567832" y="-63959"/>
            <a:ext cx="2477189" cy="236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 l="25636" r="21242" b="29273"/>
          <a:stretch>
            <a:fillRect/>
          </a:stretch>
        </p:blipFill>
        <p:spPr bwMode="auto">
          <a:xfrm>
            <a:off x="5872088" y="7718"/>
            <a:ext cx="2232248" cy="222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PPIUCD &amp; PAIUCD\PPIUCD Promotion in West Bengal\IMG-20160804-WA00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5541" y="-50267"/>
            <a:ext cx="3839397" cy="235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1220" t="12634" r="16240" b="6317"/>
          <a:stretch>
            <a:fillRect/>
          </a:stretch>
        </p:blipFill>
        <p:spPr bwMode="auto">
          <a:xfrm>
            <a:off x="7888313" y="-60086"/>
            <a:ext cx="2271688" cy="229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9" y="1"/>
            <a:ext cx="9841093" cy="625252"/>
          </a:xfrm>
        </p:spPr>
        <p:txBody>
          <a:bodyPr>
            <a:noAutofit/>
          </a:bodyPr>
          <a:lstStyle/>
          <a:p>
            <a:r>
              <a:rPr lang="en-IN" sz="4000" b="1" dirty="0" smtClean="0"/>
              <a:t>Tapping post pregnancy period</a:t>
            </a:r>
            <a:endParaRPr lang="en-US" sz="4000" b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2704191332"/>
              </p:ext>
            </p:extLst>
          </p:nvPr>
        </p:nvGraphicFramePr>
        <p:xfrm>
          <a:off x="4575944" y="697260"/>
          <a:ext cx="51845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55464" y="1129308"/>
            <a:ext cx="4032448" cy="390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dirty="0"/>
              <a:t>rapid scale up of </a:t>
            </a:r>
            <a:r>
              <a:rPr lang="en-US" sz="2400" b="1" dirty="0"/>
              <a:t>PPIUCD</a:t>
            </a:r>
            <a:r>
              <a:rPr lang="en-US" sz="2400" dirty="0"/>
              <a:t> services from less than 1% (2013-14) to nearly </a:t>
            </a:r>
            <a:r>
              <a:rPr lang="en-US" sz="2400" b="1" dirty="0"/>
              <a:t>40% </a:t>
            </a:r>
            <a:r>
              <a:rPr lang="en-US" sz="2400" dirty="0"/>
              <a:t>at present.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state now leads in PPIUCD acceptance rate in the country </a:t>
            </a:r>
          </a:p>
        </p:txBody>
      </p:sp>
    </p:spTree>
    <p:extLst>
      <p:ext uri="{BB962C8B-B14F-4D97-AF65-F5344CB8AC3E}">
        <p14:creationId xmlns="" xmlns:p14="http://schemas.microsoft.com/office/powerpoint/2010/main" val="30708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449" y="49188"/>
            <a:ext cx="9921102" cy="920483"/>
          </a:xfrm>
        </p:spPr>
        <p:txBody>
          <a:bodyPr>
            <a:noAutofit/>
          </a:bodyPr>
          <a:lstStyle/>
          <a:p>
            <a:r>
              <a:rPr lang="en-IN" sz="4000" b="1" dirty="0"/>
              <a:t>Ensuring Method Continuation through quality services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68032" y="1090731"/>
            <a:ext cx="4672519" cy="4653662"/>
          </a:xfrm>
        </p:spPr>
        <p:txBody>
          <a:bodyPr>
            <a:noAutofit/>
          </a:bodyPr>
          <a:lstStyle/>
          <a:p>
            <a:r>
              <a:rPr lang="en-US" sz="2667" dirty="0"/>
              <a:t>Strong counseling  and good quality of services ensure acceptance among the people. </a:t>
            </a:r>
          </a:p>
          <a:p>
            <a:r>
              <a:rPr lang="en-US" sz="2667" dirty="0"/>
              <a:t>West Bengal has </a:t>
            </a:r>
            <a:r>
              <a:rPr lang="en-US" sz="2667" b="1" dirty="0"/>
              <a:t>one of the lowest discontinuation rate for IUCD. </a:t>
            </a:r>
          </a:p>
          <a:p>
            <a:r>
              <a:rPr lang="en-US" sz="2667" dirty="0"/>
              <a:t>Discontinuation rates for OCPs and condoms is substantially low. </a:t>
            </a:r>
          </a:p>
          <a:p>
            <a:endParaRPr lang="en-US" sz="2667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527199131"/>
              </p:ext>
            </p:extLst>
          </p:nvPr>
        </p:nvGraphicFramePr>
        <p:xfrm>
          <a:off x="199457" y="1101193"/>
          <a:ext cx="5168575" cy="448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56" y="-94828"/>
            <a:ext cx="9681076" cy="1058333"/>
          </a:xfrm>
        </p:spPr>
        <p:txBody>
          <a:bodyPr>
            <a:noAutofit/>
          </a:bodyPr>
          <a:lstStyle/>
          <a:p>
            <a:r>
              <a:rPr lang="en-IN" b="1" dirty="0" smtClean="0"/>
              <a:t>Improving Sterilization Demand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66" y="1164167"/>
            <a:ext cx="9681076" cy="41907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111" dirty="0"/>
              <a:t>Emphasis given on </a:t>
            </a:r>
            <a:r>
              <a:rPr lang="en-US" sz="3111" b="1" dirty="0"/>
              <a:t>improving postpartum and post abortion sterilization</a:t>
            </a:r>
            <a:r>
              <a:rPr lang="en-US" sz="3111" dirty="0"/>
              <a:t> </a:t>
            </a:r>
            <a:r>
              <a:rPr lang="en-US" sz="3111" dirty="0" smtClean="0"/>
              <a:t>services</a:t>
            </a:r>
          </a:p>
          <a:p>
            <a:pPr algn="just"/>
            <a:endParaRPr lang="en-US" sz="3111" dirty="0"/>
          </a:p>
          <a:p>
            <a:pPr algn="just"/>
            <a:r>
              <a:rPr lang="en-US" sz="3111" b="1" dirty="0"/>
              <a:t>Stabilized fixed day approach </a:t>
            </a:r>
            <a:r>
              <a:rPr lang="en-US" sz="3111" dirty="0"/>
              <a:t>for sterilization in all blocks throughout the State</a:t>
            </a:r>
            <a:r>
              <a:rPr lang="en-US" sz="3111" dirty="0" smtClean="0"/>
              <a:t>.</a:t>
            </a:r>
          </a:p>
          <a:p>
            <a:pPr algn="just"/>
            <a:endParaRPr lang="en-US" sz="3111" dirty="0"/>
          </a:p>
          <a:p>
            <a:pPr algn="just"/>
            <a:r>
              <a:rPr lang="en-US" sz="3111" b="1" dirty="0"/>
              <a:t>Special drives on NSV </a:t>
            </a:r>
            <a:r>
              <a:rPr lang="en-US" sz="3111" dirty="0"/>
              <a:t>in high focus areas through group counseling and recognizing top performing service </a:t>
            </a:r>
            <a:r>
              <a:rPr lang="en-US" sz="3111" dirty="0" smtClean="0"/>
              <a:t>providers</a:t>
            </a:r>
            <a:endParaRPr lang="en-US" sz="311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96" y="-77473"/>
            <a:ext cx="9144000" cy="880098"/>
          </a:xfrm>
        </p:spPr>
        <p:txBody>
          <a:bodyPr/>
          <a:lstStyle/>
          <a:p>
            <a:r>
              <a:rPr lang="en-IN" b="1" dirty="0" smtClean="0"/>
              <a:t>Ensuring Quality of Training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2625"/>
            <a:ext cx="6224127" cy="5015204"/>
          </a:xfrm>
        </p:spPr>
        <p:txBody>
          <a:bodyPr>
            <a:noAutofit/>
          </a:bodyPr>
          <a:lstStyle/>
          <a:p>
            <a:pPr algn="just"/>
            <a:r>
              <a:rPr lang="en-US" sz="2444" b="1" dirty="0" smtClean="0"/>
              <a:t>Involved Medical Colleges in introduction </a:t>
            </a:r>
            <a:r>
              <a:rPr lang="en-US" sz="2444" dirty="0" smtClean="0"/>
              <a:t>of PPIUCD</a:t>
            </a:r>
            <a:r>
              <a:rPr lang="en-US" sz="2444" dirty="0"/>
              <a:t>, post abortion IUCD (PAIUCD) and </a:t>
            </a:r>
            <a:r>
              <a:rPr lang="en-US" sz="2444" dirty="0" smtClean="0"/>
              <a:t>thereby </a:t>
            </a:r>
            <a:r>
              <a:rPr lang="en-US" sz="2444" b="1" dirty="0" smtClean="0"/>
              <a:t>built </a:t>
            </a:r>
            <a:r>
              <a:rPr lang="en-US" sz="2444" b="1" dirty="0"/>
              <a:t>a strong </a:t>
            </a:r>
            <a:r>
              <a:rPr lang="en-US" sz="2444" b="1" dirty="0" smtClean="0"/>
              <a:t>foundation for training.</a:t>
            </a:r>
          </a:p>
          <a:p>
            <a:pPr algn="just"/>
            <a:r>
              <a:rPr lang="en-US" sz="2444" dirty="0"/>
              <a:t>Similar mechanism followed for introduction of newer contraceptives</a:t>
            </a:r>
          </a:p>
          <a:p>
            <a:pPr algn="just"/>
            <a:r>
              <a:rPr lang="en-US" sz="2444" b="1" dirty="0" smtClean="0"/>
              <a:t>Capacity </a:t>
            </a:r>
            <a:r>
              <a:rPr lang="en-US" sz="2444" b="1" dirty="0"/>
              <a:t>of Medical Officers and frontline workers</a:t>
            </a:r>
            <a:r>
              <a:rPr lang="en-US" sz="2444" dirty="0"/>
              <a:t> improved for counseling and addressing side </a:t>
            </a:r>
            <a:r>
              <a:rPr lang="en-US" sz="2444" dirty="0" smtClean="0"/>
              <a:t>effects.</a:t>
            </a:r>
            <a:endParaRPr lang="en-US" sz="2444" dirty="0"/>
          </a:p>
          <a:p>
            <a:pPr algn="just"/>
            <a:r>
              <a:rPr lang="en-IN" sz="2444" b="1" dirty="0" smtClean="0"/>
              <a:t>Linkage </a:t>
            </a:r>
            <a:r>
              <a:rPr lang="en-IN" sz="2444" b="1" dirty="0"/>
              <a:t>between Medical College and other facilities strengthened </a:t>
            </a:r>
            <a:r>
              <a:rPr lang="en-IN" sz="2444" dirty="0"/>
              <a:t>through training partnership and hand </a:t>
            </a:r>
            <a:r>
              <a:rPr lang="en-IN" sz="2444" dirty="0" smtClean="0"/>
              <a:t>holding.</a:t>
            </a:r>
            <a:endParaRPr lang="en-US" sz="2444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677" t="5512" b="11811"/>
          <a:stretch>
            <a:fillRect/>
          </a:stretch>
        </p:blipFill>
        <p:spPr bwMode="auto">
          <a:xfrm>
            <a:off x="6376144" y="1633364"/>
            <a:ext cx="3680274" cy="24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67" y="1017296"/>
            <a:ext cx="5642631" cy="330731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Addressing skewed method mix- </a:t>
            </a:r>
            <a:r>
              <a:rPr lang="en-US" sz="2800" dirty="0" smtClean="0"/>
              <a:t>Previously</a:t>
            </a:r>
            <a:r>
              <a:rPr lang="en-US" sz="2800" dirty="0"/>
              <a:t>, emphasis </a:t>
            </a:r>
            <a:r>
              <a:rPr lang="en-US" sz="2800" dirty="0" smtClean="0"/>
              <a:t>was largely on sterilization methods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state effected a paradigm shift wherein focus was given to available array of contraceptive choices.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1741727680"/>
              </p:ext>
            </p:extLst>
          </p:nvPr>
        </p:nvGraphicFramePr>
        <p:xfrm>
          <a:off x="6040107" y="1017296"/>
          <a:ext cx="3801793" cy="337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17467" y="4114280"/>
            <a:ext cx="9366351" cy="1455197"/>
          </a:xfrm>
          <a:prstGeom prst="rect">
            <a:avLst/>
          </a:prstGeom>
        </p:spPr>
        <p:txBody>
          <a:bodyPr vert="horz" lIns="101600" tIns="50800" rIns="101600" bIns="5080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44" dirty="0"/>
          </a:p>
          <a:p>
            <a:pPr marL="380996" indent="-380996" defTabSz="101599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44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496" y="0"/>
            <a:ext cx="9372532" cy="761936"/>
          </a:xfrm>
        </p:spPr>
        <p:txBody>
          <a:bodyPr>
            <a:noAutofit/>
          </a:bodyPr>
          <a:lstStyle/>
          <a:p>
            <a:pPr algn="ctr"/>
            <a:r>
              <a:rPr lang="en-US" sz="4889" dirty="0"/>
              <a:t>Program </a:t>
            </a:r>
            <a:r>
              <a:rPr lang="en-US" sz="4889" dirty="0" smtClean="0"/>
              <a:t>rejuvenation</a:t>
            </a:r>
            <a:endParaRPr lang="en-US" sz="4889" dirty="0"/>
          </a:p>
        </p:txBody>
      </p:sp>
      <p:sp>
        <p:nvSpPr>
          <p:cNvPr id="2" name="Rectangle 1"/>
          <p:cNvSpPr/>
          <p:nvPr/>
        </p:nvSpPr>
        <p:spPr>
          <a:xfrm>
            <a:off x="231522" y="4760893"/>
            <a:ext cx="943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995" indent="-507995" algn="ctr">
              <a:buFont typeface="Arial" panose="020B0604020202020204" pitchFamily="34" charset="0"/>
              <a:buChar char="•"/>
            </a:pPr>
            <a:r>
              <a:rPr lang="en-US" sz="2800" b="1" dirty="0" smtClean="0"/>
              <a:t>The share of spacing </a:t>
            </a:r>
            <a:r>
              <a:rPr lang="en-US" sz="2800" b="1" dirty="0"/>
              <a:t>methods increased by 30%  (</a:t>
            </a:r>
            <a:r>
              <a:rPr lang="en-US" sz="2800" b="1" i="1" dirty="0"/>
              <a:t>NFHS I</a:t>
            </a:r>
            <a:r>
              <a:rPr lang="en-US" sz="2800" b="1" dirty="0"/>
              <a:t> to </a:t>
            </a:r>
            <a:r>
              <a:rPr lang="en-US" sz="2800" b="1" i="1" dirty="0"/>
              <a:t>NFHS IV)</a:t>
            </a:r>
            <a:r>
              <a:rPr lang="en-US" sz="2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897" y="138478"/>
            <a:ext cx="9638313" cy="605586"/>
          </a:xfrm>
        </p:spPr>
        <p:txBody>
          <a:bodyPr>
            <a:normAutofit fontScale="90000"/>
          </a:bodyPr>
          <a:lstStyle/>
          <a:p>
            <a:r>
              <a:rPr lang="en-IN" sz="4000" b="1" dirty="0"/>
              <a:t>Emphasis on the </a:t>
            </a:r>
            <a:r>
              <a:rPr lang="en-IN" sz="4000" b="1" dirty="0" smtClean="0"/>
              <a:t>Choice-</a:t>
            </a:r>
            <a:br>
              <a:rPr lang="en-IN" sz="4000" b="1" dirty="0" smtClean="0"/>
            </a:br>
            <a:r>
              <a:rPr lang="en-IN" sz="4000" b="1" dirty="0" smtClean="0">
                <a:solidFill>
                  <a:srgbClr val="C00000"/>
                </a:solidFill>
              </a:rPr>
              <a:t>(A balanced method mix)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26815076"/>
              </p:ext>
            </p:extLst>
          </p:nvPr>
        </p:nvGraphicFramePr>
        <p:xfrm>
          <a:off x="241353" y="1044822"/>
          <a:ext cx="5080000" cy="344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189019621"/>
              </p:ext>
            </p:extLst>
          </p:nvPr>
        </p:nvGraphicFramePr>
        <p:xfrm>
          <a:off x="5058053" y="961799"/>
          <a:ext cx="4810897" cy="352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4"/>
          <p:cNvSpPr>
            <a:spLocks noGrp="1"/>
          </p:cNvSpPr>
          <p:nvPr>
            <p:ph type="body" idx="1"/>
          </p:nvPr>
        </p:nvSpPr>
        <p:spPr>
          <a:xfrm>
            <a:off x="478973" y="4488217"/>
            <a:ext cx="9493284" cy="104011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Analysis of the NFHS-4 data shows a balanced method mix in West Bengal for both limiting as well as spacing methods</a:t>
            </a:r>
          </a:p>
        </p:txBody>
      </p:sp>
    </p:spTree>
    <p:extLst>
      <p:ext uri="{BB962C8B-B14F-4D97-AF65-F5344CB8AC3E}">
        <p14:creationId xmlns="" xmlns:p14="http://schemas.microsoft.com/office/powerpoint/2010/main" val="27120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0096"/>
            <a:ext cx="9144000" cy="952500"/>
          </a:xfrm>
        </p:spPr>
        <p:txBody>
          <a:bodyPr/>
          <a:lstStyle/>
          <a:p>
            <a:r>
              <a:rPr lang="en-US" b="1" dirty="0" smtClean="0"/>
              <a:t>With continued focus on FP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402139161"/>
              </p:ext>
            </p:extLst>
          </p:nvPr>
        </p:nvGraphicFramePr>
        <p:xfrm>
          <a:off x="687512" y="913284"/>
          <a:ext cx="8784976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758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Improving the acceptance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With the emphasis on </a:t>
            </a:r>
            <a:r>
              <a:rPr lang="en-IN" b="1" dirty="0" smtClean="0"/>
              <a:t>quality training</a:t>
            </a:r>
            <a:r>
              <a:rPr lang="en-IN" dirty="0" smtClean="0"/>
              <a:t>, </a:t>
            </a:r>
            <a:r>
              <a:rPr lang="en-IN" b="1" dirty="0" smtClean="0"/>
              <a:t>intensive counselling</a:t>
            </a:r>
            <a:r>
              <a:rPr lang="en-IN" dirty="0" smtClean="0"/>
              <a:t> and increasing accessibility with </a:t>
            </a:r>
            <a:r>
              <a:rPr lang="en-IN" b="1" dirty="0" smtClean="0"/>
              <a:t>uninterrupted supply</a:t>
            </a:r>
            <a:r>
              <a:rPr lang="en-IN" dirty="0" smtClean="0"/>
              <a:t>, we have increased the share in all the component in FP services  during last 3 years (2014-15 to 2018-19 till Aug)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22876" y="2071682"/>
            <a:ext cx="4487862" cy="33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5294314" y="1285864"/>
            <a:ext cx="4000528" cy="666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10159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Share of FP Methods in India, 2014-15 to 18-19 (till Aug)</a:t>
            </a:r>
            <a:endParaRPr kumimoji="0" lang="en-US" sz="4889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58" y="193204"/>
            <a:ext cx="9761084" cy="1058333"/>
          </a:xfrm>
        </p:spPr>
        <p:txBody>
          <a:bodyPr>
            <a:noAutofit/>
          </a:bodyPr>
          <a:lstStyle/>
          <a:p>
            <a:r>
              <a:rPr lang="en-IN" sz="3600" b="1" dirty="0" smtClean="0"/>
              <a:t>The focus on FP services resulted in yielding rich dividends: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7" y="1633364"/>
            <a:ext cx="9561062" cy="4656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The state</a:t>
            </a:r>
            <a:r>
              <a:rPr lang="en-US" sz="3200" b="1" u="sng" dirty="0">
                <a:solidFill>
                  <a:srgbClr val="C00000"/>
                </a:solidFill>
              </a:rPr>
              <a:t>, </a:t>
            </a:r>
            <a:r>
              <a:rPr lang="en-US" sz="3200" b="1" u="sng" dirty="0" smtClean="0">
                <a:solidFill>
                  <a:srgbClr val="C00000"/>
                </a:solidFill>
              </a:rPr>
              <a:t>each year is </a:t>
            </a:r>
            <a:r>
              <a:rPr lang="en-US" sz="3200" b="1" u="sng" dirty="0">
                <a:solidFill>
                  <a:srgbClr val="C00000"/>
                </a:solidFill>
              </a:rPr>
              <a:t>able to avert:</a:t>
            </a:r>
          </a:p>
          <a:p>
            <a:pPr lvl="1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46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lakh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unintended pregnancies,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1.53 </a:t>
            </a:r>
            <a:r>
              <a:rPr lang="en-US" sz="3200" b="1" dirty="0" err="1">
                <a:solidFill>
                  <a:srgbClr val="0070C0"/>
                </a:solidFill>
              </a:rPr>
              <a:t>lakh</a:t>
            </a:r>
            <a:r>
              <a:rPr lang="en-US" sz="3200" b="1" dirty="0">
                <a:solidFill>
                  <a:srgbClr val="0070C0"/>
                </a:solidFill>
              </a:rPr>
              <a:t> unsafe abortions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1500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maternal deaths*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IN" sz="1400" i="1" dirty="0" smtClean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Source: Track 20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448" y="4513684"/>
            <a:ext cx="9937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We hope that with continued focus on FP we would be able to achieve MMR and IMR targets quicker than envisaged.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blob:https://web.whatsapp.com/8f0b5724-accc-46d2-b6a6-caa9d6e4cb2e"/>
          <p:cNvSpPr>
            <a:spLocks noChangeAspect="1" noChangeArrowheads="1"/>
          </p:cNvSpPr>
          <p:nvPr/>
        </p:nvSpPr>
        <p:spPr bwMode="auto">
          <a:xfrm>
            <a:off x="172861" y="-451262"/>
            <a:ext cx="338667" cy="282223"/>
          </a:xfrm>
          <a:prstGeom prst="rect">
            <a:avLst/>
          </a:prstGeom>
          <a:noFill/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3556" name="AutoShape 4" descr="blob:https://web.whatsapp.com/8f0b5724-accc-46d2-b6a6-caa9d6e4cb2e"/>
          <p:cNvSpPr>
            <a:spLocks noChangeAspect="1" noChangeArrowheads="1"/>
          </p:cNvSpPr>
          <p:nvPr/>
        </p:nvSpPr>
        <p:spPr bwMode="auto">
          <a:xfrm>
            <a:off x="172861" y="-451262"/>
            <a:ext cx="338667" cy="282223"/>
          </a:xfrm>
          <a:prstGeom prst="rect">
            <a:avLst/>
          </a:prstGeom>
          <a:noFill/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3558" name="AutoShape 6" descr="blob:https://web.whatsapp.com/8f0b5724-accc-46d2-b6a6-caa9d6e4cb2e"/>
          <p:cNvSpPr>
            <a:spLocks noChangeAspect="1" noChangeArrowheads="1"/>
          </p:cNvSpPr>
          <p:nvPr/>
        </p:nvSpPr>
        <p:spPr bwMode="auto">
          <a:xfrm>
            <a:off x="172861" y="-451262"/>
            <a:ext cx="338667" cy="282223"/>
          </a:xfrm>
          <a:prstGeom prst="rect">
            <a:avLst/>
          </a:prstGeom>
          <a:noFill/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98394" y="4297660"/>
            <a:ext cx="2936896" cy="1058333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/>
          </a:bodyPr>
          <a:lstStyle/>
          <a:p>
            <a:pPr algn="ctr" defTabSz="1015990">
              <a:spcBef>
                <a:spcPct val="0"/>
              </a:spcBef>
              <a:defRPr/>
            </a:pPr>
            <a:r>
              <a:rPr lang="en-IN" sz="4889" b="1" dirty="0">
                <a:latin typeface="+mj-lt"/>
                <a:ea typeface="+mj-ea"/>
                <a:cs typeface="+mj-cs"/>
              </a:rPr>
              <a:t>Thanks</a:t>
            </a:r>
            <a:endParaRPr lang="en-US" sz="4889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5541" y="-63959"/>
            <a:ext cx="10215542" cy="3137483"/>
            <a:chOff x="-55541" y="-63959"/>
            <a:chExt cx="10215542" cy="2372853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2"/>
            <a:srcRect t="24508" r="8858" b="20669"/>
            <a:stretch>
              <a:fillRect/>
            </a:stretch>
          </p:blipFill>
          <p:spPr bwMode="auto">
            <a:xfrm>
              <a:off x="3567832" y="-63959"/>
              <a:ext cx="2477189" cy="23608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3"/>
            <a:srcRect l="25636" r="21242" b="29273"/>
            <a:stretch>
              <a:fillRect/>
            </a:stretch>
          </p:blipFill>
          <p:spPr bwMode="auto">
            <a:xfrm>
              <a:off x="5872088" y="7718"/>
              <a:ext cx="2232248" cy="22227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2" descr="D:\PPIUCD &amp; PAIUCD\PPIUCD Promotion in West Bengal\IMG-20160804-WA003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55541" y="-50267"/>
              <a:ext cx="3839397" cy="23591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/>
            <a:srcRect l="11220" t="12634" r="16240" b="6317"/>
            <a:stretch>
              <a:fillRect/>
            </a:stretch>
          </p:blipFill>
          <p:spPr bwMode="auto">
            <a:xfrm>
              <a:off x="7888313" y="-60086"/>
              <a:ext cx="2271688" cy="22905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8" y="1333500"/>
            <a:ext cx="9937104" cy="3771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State has achieved </a:t>
            </a:r>
          </a:p>
          <a:p>
            <a:pPr marL="0" indent="0" algn="ctr">
              <a:buNone/>
            </a:pPr>
            <a:r>
              <a:rPr lang="en-US" sz="3600" b="1" dirty="0"/>
              <a:t>Replacement Level Fertility of </a:t>
            </a:r>
            <a:r>
              <a:rPr lang="en-US" sz="3600" b="1" dirty="0" smtClean="0"/>
              <a:t>2.1 decade back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Current </a:t>
            </a:r>
            <a:r>
              <a:rPr lang="en-US" sz="3600" b="1" dirty="0">
                <a:solidFill>
                  <a:srgbClr val="FF0000"/>
                </a:solidFill>
              </a:rPr>
              <a:t>TFR = 1.6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50"/>
                </a:solidFill>
              </a:rPr>
              <a:t>(3</a:t>
            </a:r>
            <a:r>
              <a:rPr lang="en-US" sz="3600" b="1" baseline="30000" dirty="0">
                <a:solidFill>
                  <a:srgbClr val="00B050"/>
                </a:solidFill>
              </a:rPr>
              <a:t>rd</a:t>
            </a:r>
            <a:r>
              <a:rPr lang="en-US" sz="3600" b="1" dirty="0">
                <a:solidFill>
                  <a:srgbClr val="00B050"/>
                </a:solidFill>
              </a:rPr>
              <a:t> lowest in the country)</a:t>
            </a:r>
            <a:endParaRPr lang="en-US" sz="32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57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857250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question 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we still need Family Planning ??!!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860" b="95778" l="2073" r="9533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72" y="2993160"/>
            <a:ext cx="1872208" cy="183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89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91" y="121196"/>
            <a:ext cx="9144000" cy="7871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We Realized that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49" y="855372"/>
            <a:ext cx="9761084" cy="4738432"/>
          </a:xfrm>
        </p:spPr>
        <p:txBody>
          <a:bodyPr>
            <a:noAutofit/>
          </a:bodyPr>
          <a:lstStyle/>
          <a:p>
            <a:pPr algn="just"/>
            <a:r>
              <a:rPr lang="en-US" sz="2500" dirty="0"/>
              <a:t>Access </a:t>
            </a:r>
            <a:r>
              <a:rPr lang="en-US" sz="2500" dirty="0" smtClean="0"/>
              <a:t>to </a:t>
            </a:r>
            <a:r>
              <a:rPr lang="en-US" sz="2500" dirty="0"/>
              <a:t>contraceptive choices is essential to protect </a:t>
            </a:r>
            <a:r>
              <a:rPr lang="en-US" sz="2500" b="1" dirty="0"/>
              <a:t>reproductive &amp; sexual rights</a:t>
            </a:r>
            <a:r>
              <a:rPr lang="en-US" sz="2500" dirty="0"/>
              <a:t> </a:t>
            </a:r>
            <a:r>
              <a:rPr lang="en-US" sz="2500" dirty="0" smtClean="0"/>
              <a:t>of couples.</a:t>
            </a:r>
          </a:p>
          <a:p>
            <a:pPr algn="just"/>
            <a:r>
              <a:rPr lang="en-US" sz="2500" dirty="0" smtClean="0"/>
              <a:t>The </a:t>
            </a:r>
            <a:r>
              <a:rPr lang="en-US" sz="2500" b="1" dirty="0"/>
              <a:t>pattern of contraceptive use</a:t>
            </a:r>
            <a:r>
              <a:rPr lang="en-US" sz="2500" dirty="0"/>
              <a:t> and range of services provided are important indicators in this </a:t>
            </a:r>
            <a:r>
              <a:rPr lang="en-US" sz="2500" dirty="0" smtClean="0"/>
              <a:t>regard</a:t>
            </a:r>
          </a:p>
          <a:p>
            <a:pPr algn="just"/>
            <a:r>
              <a:rPr lang="en-US" sz="2500" b="1" dirty="0" smtClean="0"/>
              <a:t>Access </a:t>
            </a:r>
            <a:r>
              <a:rPr lang="en-US" sz="2500" b="1" dirty="0"/>
              <a:t>to Family Planning services </a:t>
            </a:r>
            <a:r>
              <a:rPr lang="en-US" sz="2500" dirty="0"/>
              <a:t>is imperative in improving women’s chances of </a:t>
            </a:r>
            <a:r>
              <a:rPr lang="en-US" sz="2500" b="1" dirty="0"/>
              <a:t>surviving pregnancy and </a:t>
            </a:r>
            <a:r>
              <a:rPr lang="en-US" sz="2500" b="1" dirty="0" smtClean="0"/>
              <a:t>childbirth </a:t>
            </a:r>
            <a:r>
              <a:rPr lang="en-US" sz="2500" dirty="0" smtClean="0"/>
              <a:t>even </a:t>
            </a:r>
            <a:r>
              <a:rPr lang="en-US" sz="2500" dirty="0"/>
              <a:t>after reaching the replacement level </a:t>
            </a:r>
            <a:r>
              <a:rPr lang="en-US" sz="2500" dirty="0" smtClean="0"/>
              <a:t>TFR.</a:t>
            </a:r>
          </a:p>
          <a:p>
            <a:pPr algn="just"/>
            <a:r>
              <a:rPr lang="en-US" sz="2500" dirty="0" smtClean="0"/>
              <a:t>The next </a:t>
            </a:r>
            <a:r>
              <a:rPr lang="en-US" sz="2500" b="1" dirty="0" smtClean="0"/>
              <a:t>substantial gain in MMR and IMR </a:t>
            </a:r>
            <a:r>
              <a:rPr lang="en-US" sz="2500" dirty="0" smtClean="0"/>
              <a:t>would come from investment in Family Planning</a:t>
            </a:r>
          </a:p>
          <a:p>
            <a:pPr algn="just"/>
            <a:r>
              <a:rPr lang="en-US" sz="2500" dirty="0" smtClean="0"/>
              <a:t>Reproductive </a:t>
            </a:r>
            <a:r>
              <a:rPr lang="en-US" sz="2500" dirty="0"/>
              <a:t>health is critical to </a:t>
            </a:r>
            <a:r>
              <a:rPr lang="en-US" sz="2500" b="1" dirty="0"/>
              <a:t>advancing </a:t>
            </a:r>
            <a:r>
              <a:rPr lang="en-US" sz="2500" b="1" dirty="0" smtClean="0"/>
              <a:t>overall health and socioeconomic development </a:t>
            </a:r>
            <a:endParaRPr lang="en-US" sz="2500" b="1" dirty="0"/>
          </a:p>
          <a:p>
            <a:pPr algn="just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6502639"/>
              </p:ext>
            </p:extLst>
          </p:nvPr>
        </p:nvGraphicFramePr>
        <p:xfrm>
          <a:off x="-176584" y="639826"/>
          <a:ext cx="2843808" cy="478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2348167824"/>
              </p:ext>
            </p:extLst>
          </p:nvPr>
        </p:nvGraphicFramePr>
        <p:xfrm>
          <a:off x="2487712" y="1103991"/>
          <a:ext cx="2880320" cy="297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ight Arrow 2"/>
          <p:cNvSpPr/>
          <p:nvPr/>
        </p:nvSpPr>
        <p:spPr>
          <a:xfrm>
            <a:off x="2268252" y="2133863"/>
            <a:ext cx="288032" cy="47981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141882" y="625250"/>
            <a:ext cx="648072" cy="4817343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57108642"/>
              </p:ext>
            </p:extLst>
          </p:nvPr>
        </p:nvGraphicFramePr>
        <p:xfrm>
          <a:off x="5815312" y="625250"/>
          <a:ext cx="3740980" cy="470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060" y="6293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Challenges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5984" y="62933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</a:t>
            </a:r>
            <a:r>
              <a:rPr lang="en-US" sz="3200" b="1" dirty="0" smtClean="0"/>
              <a:t>hallenges were result of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5050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270750"/>
            <a:ext cx="9144000" cy="1058333"/>
          </a:xfrm>
        </p:spPr>
        <p:txBody>
          <a:bodyPr>
            <a:normAutofit/>
          </a:bodyPr>
          <a:lstStyle/>
          <a:p>
            <a:r>
              <a:rPr lang="en-US" sz="4444" b="1" dirty="0"/>
              <a:t>State’s Concerted efforts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522268201"/>
              </p:ext>
            </p:extLst>
          </p:nvPr>
        </p:nvGraphicFramePr>
        <p:xfrm>
          <a:off x="536315" y="697260"/>
          <a:ext cx="9281031" cy="513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335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70" y="-20849"/>
            <a:ext cx="9144000" cy="960107"/>
          </a:xfrm>
        </p:spPr>
        <p:txBody>
          <a:bodyPr/>
          <a:lstStyle/>
          <a:p>
            <a:r>
              <a:rPr lang="en-IN" b="1" dirty="0" smtClean="0"/>
              <a:t>Focus on Birth Spacing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53" y="841276"/>
            <a:ext cx="9601067" cy="4415616"/>
          </a:xfrm>
        </p:spPr>
        <p:txBody>
          <a:bodyPr>
            <a:noAutofit/>
          </a:bodyPr>
          <a:lstStyle/>
          <a:p>
            <a:pPr algn="just"/>
            <a:r>
              <a:rPr lang="en-US" sz="2667" dirty="0" smtClean="0"/>
              <a:t>We </a:t>
            </a:r>
            <a:r>
              <a:rPr lang="en-US" sz="2667" dirty="0" err="1" smtClean="0"/>
              <a:t>Focussed</a:t>
            </a:r>
            <a:r>
              <a:rPr lang="en-US" sz="2667" dirty="0" smtClean="0"/>
              <a:t> </a:t>
            </a:r>
            <a:r>
              <a:rPr lang="en-US" sz="2667" dirty="0"/>
              <a:t>on </a:t>
            </a:r>
            <a:r>
              <a:rPr lang="en-US" sz="2667" b="1" dirty="0"/>
              <a:t>counseling, increasing access  and ensuring uninterrupted supply</a:t>
            </a:r>
            <a:r>
              <a:rPr lang="en-US" sz="2667" dirty="0"/>
              <a:t> of contraceptives till the last mile to provide wider choices</a:t>
            </a:r>
          </a:p>
          <a:p>
            <a:pPr algn="just"/>
            <a:r>
              <a:rPr lang="en-US" sz="2667" dirty="0" smtClean="0"/>
              <a:t>Addressed </a:t>
            </a:r>
            <a:r>
              <a:rPr lang="en-US" sz="2667" b="1" dirty="0" smtClean="0"/>
              <a:t>misconceptions</a:t>
            </a:r>
            <a:r>
              <a:rPr lang="en-US" sz="2667" dirty="0" smtClean="0"/>
              <a:t> </a:t>
            </a:r>
            <a:r>
              <a:rPr lang="en-US" sz="2667" dirty="0"/>
              <a:t>regarding IUCD </a:t>
            </a:r>
            <a:r>
              <a:rPr lang="en-US" sz="2667" dirty="0" smtClean="0"/>
              <a:t>locally</a:t>
            </a:r>
            <a:endParaRPr lang="en-US" sz="2667" dirty="0"/>
          </a:p>
          <a:p>
            <a:pPr algn="just"/>
            <a:r>
              <a:rPr lang="en-US" sz="2667" dirty="0" smtClean="0"/>
              <a:t>Conducted special drives to </a:t>
            </a:r>
            <a:r>
              <a:rPr lang="en-US" sz="2667" b="1" dirty="0" smtClean="0"/>
              <a:t>operationalize </a:t>
            </a:r>
            <a:r>
              <a:rPr lang="en-US" sz="2667" b="1" dirty="0"/>
              <a:t>non performing Sub-centers </a:t>
            </a:r>
            <a:r>
              <a:rPr lang="en-US" sz="2667" dirty="0"/>
              <a:t>to provide Interval IUCD</a:t>
            </a:r>
          </a:p>
          <a:p>
            <a:pPr algn="just"/>
            <a:r>
              <a:rPr lang="en-US" sz="2667" b="1" dirty="0" smtClean="0"/>
              <a:t>Installed Condom </a:t>
            </a:r>
            <a:r>
              <a:rPr lang="en-US" sz="2667" b="1" dirty="0"/>
              <a:t>boxes </a:t>
            </a:r>
            <a:r>
              <a:rPr lang="en-US" sz="2667" dirty="0" smtClean="0"/>
              <a:t>in </a:t>
            </a:r>
            <a:r>
              <a:rPr lang="en-US" sz="2667" dirty="0"/>
              <a:t>all health facilities for increasing access and male participation in FP </a:t>
            </a:r>
          </a:p>
          <a:p>
            <a:pPr algn="just"/>
            <a:r>
              <a:rPr lang="en-US" sz="2667" dirty="0" smtClean="0"/>
              <a:t>WB </a:t>
            </a:r>
            <a:r>
              <a:rPr lang="en-US" sz="2667" dirty="0"/>
              <a:t>is one of the first</a:t>
            </a:r>
            <a:r>
              <a:rPr lang="en-US" sz="2667" b="1" dirty="0"/>
              <a:t> non </a:t>
            </a:r>
            <a:r>
              <a:rPr lang="en-US" sz="2667" b="1" dirty="0" smtClean="0"/>
              <a:t>“Ensuring Spacing of Birth” scheme states </a:t>
            </a:r>
            <a:r>
              <a:rPr lang="en-US" sz="2667" b="1" dirty="0"/>
              <a:t>to </a:t>
            </a:r>
            <a:r>
              <a:rPr lang="en-US" sz="2667" b="1" dirty="0" smtClean="0"/>
              <a:t>seek assistance </a:t>
            </a:r>
            <a:r>
              <a:rPr lang="en-US" sz="2667" dirty="0" smtClean="0"/>
              <a:t>under NHM for  </a:t>
            </a:r>
            <a:r>
              <a:rPr lang="en-US" sz="2667" dirty="0"/>
              <a:t>implementing this scheme</a:t>
            </a:r>
          </a:p>
          <a:p>
            <a:pPr marL="0" indent="0" algn="just">
              <a:buNone/>
            </a:pPr>
            <a:endParaRPr lang="en-US" sz="2667" dirty="0"/>
          </a:p>
          <a:p>
            <a:pPr algn="just"/>
            <a:endParaRPr lang="en-US" sz="2667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449" y="153706"/>
            <a:ext cx="9921909" cy="607056"/>
          </a:xfrm>
        </p:spPr>
        <p:txBody>
          <a:bodyPr>
            <a:noAutofit/>
          </a:bodyPr>
          <a:lstStyle/>
          <a:p>
            <a:pPr algn="ctr"/>
            <a:r>
              <a:rPr lang="en-IN" sz="4000" dirty="0"/>
              <a:t>Emphasis on available basket of choices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9449" y="727780"/>
            <a:ext cx="4528503" cy="4903131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44" dirty="0" smtClean="0"/>
              <a:t>We contribute </a:t>
            </a:r>
            <a:r>
              <a:rPr lang="en-US" sz="2444" dirty="0"/>
              <a:t>to a relatively much higher share in all of the spacing methods.</a:t>
            </a:r>
          </a:p>
          <a:p>
            <a:pPr>
              <a:buFont typeface="Arial" pitchFamily="34" charset="0"/>
              <a:buChar char="•"/>
            </a:pPr>
            <a:r>
              <a:rPr lang="en-US" sz="2444" b="1" dirty="0"/>
              <a:t> Combined oral contraceptive share is 23%, PPIUCD is 17% and PAIUCD is 13% which are the highest in the entire country.</a:t>
            </a:r>
          </a:p>
          <a:p>
            <a:pPr>
              <a:buFont typeface="Arial" pitchFamily="34" charset="0"/>
              <a:buChar char="•"/>
            </a:pPr>
            <a:r>
              <a:rPr lang="en-US" sz="2444" dirty="0"/>
              <a:t>Antara </a:t>
            </a:r>
            <a:r>
              <a:rPr lang="en-US" sz="2444" dirty="0" smtClean="0"/>
              <a:t>and  </a:t>
            </a:r>
            <a:r>
              <a:rPr lang="en-US" sz="2444" dirty="0" err="1"/>
              <a:t>Chhaya</a:t>
            </a:r>
            <a:r>
              <a:rPr lang="en-US" sz="2444" dirty="0"/>
              <a:t> have been recently introduced and rapidly holding ground</a:t>
            </a:r>
          </a:p>
          <a:p>
            <a:pPr>
              <a:buFont typeface="Arial" pitchFamily="34" charset="0"/>
              <a:buChar char="•"/>
            </a:pPr>
            <a:r>
              <a:rPr lang="en-US" sz="2444" dirty="0" smtClean="0"/>
              <a:t>West </a:t>
            </a:r>
            <a:r>
              <a:rPr lang="en-US" sz="2444" dirty="0"/>
              <a:t>Bengal reports </a:t>
            </a:r>
            <a:r>
              <a:rPr lang="en-US" sz="2444" b="1" dirty="0"/>
              <a:t>3</a:t>
            </a:r>
            <a:r>
              <a:rPr lang="en-US" sz="2444" b="1" baseline="30000" dirty="0"/>
              <a:t>rd</a:t>
            </a:r>
            <a:r>
              <a:rPr lang="en-US" sz="2444" b="1" dirty="0"/>
              <a:t> highest male sterilizations in the country</a:t>
            </a:r>
          </a:p>
          <a:p>
            <a:pPr>
              <a:buFont typeface="Arial" pitchFamily="34" charset="0"/>
              <a:buChar char="•"/>
            </a:pPr>
            <a:endParaRPr lang="en-US" sz="2444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2251190154"/>
              </p:ext>
            </p:extLst>
          </p:nvPr>
        </p:nvGraphicFramePr>
        <p:xfrm>
          <a:off x="4791969" y="760762"/>
          <a:ext cx="4973536" cy="476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9" y="1"/>
            <a:ext cx="9841093" cy="625252"/>
          </a:xfrm>
        </p:spPr>
        <p:txBody>
          <a:bodyPr>
            <a:noAutofit/>
          </a:bodyPr>
          <a:lstStyle/>
          <a:p>
            <a:r>
              <a:rPr lang="en-IN" sz="4000" b="1" dirty="0" smtClean="0"/>
              <a:t>Tapping post pregnancy period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480" y="1273324"/>
            <a:ext cx="3744416" cy="324036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400" b="1" dirty="0" smtClean="0"/>
              <a:t>98</a:t>
            </a:r>
            <a:r>
              <a:rPr lang="en-IN" sz="2400" b="1" dirty="0"/>
              <a:t>% institutional deliveries </a:t>
            </a:r>
            <a:r>
              <a:rPr lang="en-IN" sz="2400" dirty="0"/>
              <a:t>(81% of which are at public institutes), </a:t>
            </a:r>
            <a:r>
              <a:rPr lang="en-IN" sz="2400" dirty="0" smtClean="0"/>
              <a:t>provided an </a:t>
            </a:r>
            <a:r>
              <a:rPr lang="en-IN" sz="2400" b="1" dirty="0"/>
              <a:t>opportunity </a:t>
            </a:r>
            <a:r>
              <a:rPr lang="en-IN" sz="2400" b="1" dirty="0" smtClean="0"/>
              <a:t>for expanding post partum FP services</a:t>
            </a:r>
            <a:r>
              <a:rPr lang="en-IN" sz="2400" dirty="0" smtClean="0"/>
              <a:t>.</a:t>
            </a:r>
            <a:endParaRPr lang="en-IN" sz="24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2231304849"/>
              </p:ext>
            </p:extLst>
          </p:nvPr>
        </p:nvGraphicFramePr>
        <p:xfrm>
          <a:off x="4415926" y="739812"/>
          <a:ext cx="5544617" cy="471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966</Words>
  <Application>Microsoft Office PowerPoint</Application>
  <PresentationFormat>Custom</PresentationFormat>
  <Paragraphs>110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OPTIMAL CONTRACEPTIVE METHOD-MIX  (WEST BENGAL)</vt:lpstr>
      <vt:lpstr>Slide 2</vt:lpstr>
      <vt:lpstr>The question is  Do we still need Family Planning ??!!</vt:lpstr>
      <vt:lpstr>We Realized that</vt:lpstr>
      <vt:lpstr>Slide 5</vt:lpstr>
      <vt:lpstr>State’s Concerted efforts</vt:lpstr>
      <vt:lpstr>Focus on Birth Spacing</vt:lpstr>
      <vt:lpstr>Emphasis on available basket of choices</vt:lpstr>
      <vt:lpstr>Tapping post pregnancy period</vt:lpstr>
      <vt:lpstr>Tapping post pregnancy period</vt:lpstr>
      <vt:lpstr>Ensuring Method Continuation through quality services</vt:lpstr>
      <vt:lpstr>Improving Sterilization Demand</vt:lpstr>
      <vt:lpstr>Ensuring Quality of Training</vt:lpstr>
      <vt:lpstr>Program rejuvenation</vt:lpstr>
      <vt:lpstr>Emphasis on the Choice- (A balanced method mix)</vt:lpstr>
      <vt:lpstr>With continued focus on FP</vt:lpstr>
      <vt:lpstr>Improving the acceptance</vt:lpstr>
      <vt:lpstr>The focus on FP services resulted in yielding rich dividends:</vt:lpstr>
      <vt:lpstr>Slide 19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225</cp:revision>
  <dcterms:created xsi:type="dcterms:W3CDTF">2018-10-19T03:48:42Z</dcterms:created>
  <dcterms:modified xsi:type="dcterms:W3CDTF">2018-10-30T03:28:21Z</dcterms:modified>
</cp:coreProperties>
</file>