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65" r:id="rId2"/>
    <p:sldId id="284" r:id="rId3"/>
    <p:sldId id="291" r:id="rId4"/>
    <p:sldId id="292" r:id="rId5"/>
    <p:sldId id="293" r:id="rId6"/>
    <p:sldId id="294" r:id="rId7"/>
    <p:sldId id="295" r:id="rId8"/>
    <p:sldId id="285" r:id="rId9"/>
    <p:sldId id="287" r:id="rId10"/>
    <p:sldId id="286" r:id="rId11"/>
    <p:sldId id="288" r:id="rId12"/>
    <p:sldId id="267" r:id="rId13"/>
    <p:sldId id="268" r:id="rId14"/>
    <p:sldId id="270" r:id="rId15"/>
    <p:sldId id="296" r:id="rId16"/>
    <p:sldId id="271" r:id="rId17"/>
    <p:sldId id="276" r:id="rId18"/>
    <p:sldId id="272" r:id="rId19"/>
    <p:sldId id="290" r:id="rId20"/>
    <p:sldId id="279" r:id="rId21"/>
    <p:sldId id="281" r:id="rId22"/>
    <p:sldId id="258" r:id="rId23"/>
    <p:sldId id="261" r:id="rId24"/>
    <p:sldId id="260" r:id="rId25"/>
    <p:sldId id="263" r:id="rId26"/>
    <p:sldId id="266" r:id="rId27"/>
    <p:sldId id="282" r:id="rId28"/>
    <p:sldId id="298" r:id="rId29"/>
    <p:sldId id="29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24"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SAMSUNG%20HARDISK%20BACKUP\DRIVE%20I\MY%20DOCUMENTS\MT\PPT%20XL\Chart%20in%20TFAPresentation%2024nov06%20(version%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barChart>
        <c:barDir val="col"/>
        <c:grouping val="clustered"/>
        <c:ser>
          <c:idx val="0"/>
          <c:order val="0"/>
          <c:dLbls>
            <c:dLbl>
              <c:idx val="0"/>
              <c:layout/>
              <c:tx>
                <c:rich>
                  <a:bodyPr/>
                  <a:lstStyle/>
                  <a:p>
                    <a:r>
                      <a:rPr lang="en-US" smtClean="0"/>
                      <a:t>994</a:t>
                    </a:r>
                    <a:endParaRPr lang="en-US"/>
                  </a:p>
                </c:rich>
              </c:tx>
              <c:showVal val="1"/>
            </c:dLbl>
            <c:txPr>
              <a:bodyPr/>
              <a:lstStyle/>
              <a:p>
                <a:pPr>
                  <a:defRPr sz="1200" b="1"/>
                </a:pPr>
                <a:endParaRPr lang="en-US"/>
              </a:p>
            </c:txPr>
            <c:showVal val="1"/>
          </c:dLbls>
          <c:cat>
            <c:strRef>
              <c:f>Sheet1!$B$39:$B$46</c:f>
              <c:strCache>
                <c:ptCount val="8"/>
                <c:pt idx="0">
                  <c:v>Tamil Nadu</c:v>
                </c:pt>
                <c:pt idx="1">
                  <c:v>Telangana</c:v>
                </c:pt>
                <c:pt idx="2">
                  <c:v>Maharashtra</c:v>
                </c:pt>
                <c:pt idx="3">
                  <c:v>Kerala</c:v>
                </c:pt>
                <c:pt idx="4">
                  <c:v>Karnataka</c:v>
                </c:pt>
                <c:pt idx="5">
                  <c:v>Andhra Pradesh</c:v>
                </c:pt>
                <c:pt idx="6">
                  <c:v>Pondicherry</c:v>
                </c:pt>
                <c:pt idx="7">
                  <c:v>Rajasthan</c:v>
                </c:pt>
              </c:strCache>
            </c:strRef>
          </c:cat>
          <c:val>
            <c:numRef>
              <c:f>Sheet1!$C$39:$C$46</c:f>
              <c:numCache>
                <c:formatCode>General</c:formatCode>
                <c:ptCount val="8"/>
                <c:pt idx="0">
                  <c:v>978</c:v>
                </c:pt>
                <c:pt idx="1">
                  <c:v>350</c:v>
                </c:pt>
                <c:pt idx="2">
                  <c:v>326</c:v>
                </c:pt>
                <c:pt idx="3">
                  <c:v>259</c:v>
                </c:pt>
                <c:pt idx="4">
                  <c:v>266</c:v>
                </c:pt>
                <c:pt idx="5">
                  <c:v>85</c:v>
                </c:pt>
                <c:pt idx="6">
                  <c:v>32</c:v>
                </c:pt>
                <c:pt idx="7">
                  <c:v>21</c:v>
                </c:pt>
              </c:numCache>
            </c:numRef>
          </c:val>
        </c:ser>
        <c:axId val="67506176"/>
        <c:axId val="67508096"/>
      </c:barChart>
      <c:catAx>
        <c:axId val="67506176"/>
        <c:scaling>
          <c:orientation val="minMax"/>
        </c:scaling>
        <c:axPos val="b"/>
        <c:tickLblPos val="nextTo"/>
        <c:txPr>
          <a:bodyPr/>
          <a:lstStyle/>
          <a:p>
            <a:pPr>
              <a:defRPr sz="1200" b="1"/>
            </a:pPr>
            <a:endParaRPr lang="en-US"/>
          </a:p>
        </c:txPr>
        <c:crossAx val="67508096"/>
        <c:crosses val="autoZero"/>
        <c:auto val="1"/>
        <c:lblAlgn val="ctr"/>
        <c:lblOffset val="100"/>
      </c:catAx>
      <c:valAx>
        <c:axId val="67508096"/>
        <c:scaling>
          <c:orientation val="minMax"/>
        </c:scaling>
        <c:axPos val="l"/>
        <c:numFmt formatCode="General" sourceLinked="1"/>
        <c:tickLblPos val="nextTo"/>
        <c:txPr>
          <a:bodyPr/>
          <a:lstStyle/>
          <a:p>
            <a:pPr>
              <a:defRPr sz="1200" b="1"/>
            </a:pPr>
            <a:endParaRPr lang="en-US"/>
          </a:p>
        </c:txPr>
        <c:crossAx val="67506176"/>
        <c:crosses val="autoZero"/>
        <c:crossBetween val="between"/>
      </c:valAx>
      <c:spPr>
        <a:noFill/>
        <a:ln w="25400">
          <a:noFill/>
        </a:ln>
      </c:spPr>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4020133639470433E-2"/>
          <c:y val="9.8173734869378179E-2"/>
          <c:w val="0.86306585605388453"/>
          <c:h val="0.61643973057518509"/>
        </c:manualLayout>
      </c:layout>
      <c:barChart>
        <c:barDir val="col"/>
        <c:grouping val="clustered"/>
        <c:ser>
          <c:idx val="0"/>
          <c:order val="0"/>
          <c:tx>
            <c:strRef>
              <c:f>Sheet3!$C$2</c:f>
              <c:strCache>
                <c:ptCount val="1"/>
                <c:pt idx="0">
                  <c:v>donors per million per year</c:v>
                </c:pt>
              </c:strCache>
            </c:strRef>
          </c:tx>
          <c:spPr>
            <a:solidFill>
              <a:srgbClr val="9999FF"/>
            </a:solidFill>
            <a:ln w="12700">
              <a:solidFill>
                <a:srgbClr val="000000"/>
              </a:solidFill>
              <a:prstDash val="solid"/>
            </a:ln>
          </c:spPr>
          <c:dLbls>
            <c:dLbl>
              <c:idx val="0"/>
              <c:layout/>
              <c:tx>
                <c:rich>
                  <a:bodyPr/>
                  <a:lstStyle/>
                  <a:p>
                    <a:r>
                      <a:rPr lang="en-US" smtClean="0"/>
                      <a:t>0.24</a:t>
                    </a:r>
                    <a:endParaRPr lang="en-US" dirty="0"/>
                  </a:p>
                </c:rich>
              </c:tx>
              <c:showVal val="1"/>
            </c:dLbl>
            <c:dLbl>
              <c:idx val="1"/>
              <c:layout/>
              <c:tx>
                <c:rich>
                  <a:bodyPr/>
                  <a:lstStyle/>
                  <a:p>
                    <a:r>
                      <a:rPr lang="en-US" dirty="0" smtClean="0"/>
                      <a:t>1.9</a:t>
                    </a:r>
                    <a:endParaRPr lang="en-US" dirty="0"/>
                  </a:p>
                </c:rich>
              </c:tx>
              <c:showVal val="1"/>
            </c:dLbl>
            <c:spPr>
              <a:noFill/>
              <a:ln w="25400">
                <a:noFill/>
              </a:ln>
            </c:spPr>
            <c:txPr>
              <a:bodyPr/>
              <a:lstStyle/>
              <a:p>
                <a:pPr>
                  <a:defRPr sz="1400" b="1" i="0" u="none" strike="noStrike" baseline="0">
                    <a:solidFill>
                      <a:srgbClr val="000000"/>
                    </a:solidFill>
                    <a:latin typeface="Arial"/>
                    <a:ea typeface="Arial"/>
                    <a:cs typeface="Arial"/>
                  </a:defRPr>
                </a:pPr>
                <a:endParaRPr lang="en-US"/>
              </a:p>
            </c:txPr>
            <c:showVal val="1"/>
          </c:dLbls>
          <c:cat>
            <c:strRef>
              <c:f>Sheet3!$B$3:$B$10</c:f>
              <c:strCache>
                <c:ptCount val="8"/>
                <c:pt idx="0">
                  <c:v>India</c:v>
                </c:pt>
                <c:pt idx="1">
                  <c:v>Tamil Nadu</c:v>
                </c:pt>
                <c:pt idx="2">
                  <c:v>Thailand</c:v>
                </c:pt>
                <c:pt idx="3">
                  <c:v>Hong Kong</c:v>
                </c:pt>
                <c:pt idx="4">
                  <c:v>Poland</c:v>
                </c:pt>
                <c:pt idx="5">
                  <c:v>France</c:v>
                </c:pt>
                <c:pt idx="6">
                  <c:v>USA</c:v>
                </c:pt>
                <c:pt idx="7">
                  <c:v>Spain</c:v>
                </c:pt>
              </c:strCache>
            </c:strRef>
          </c:cat>
          <c:val>
            <c:numRef>
              <c:f>Sheet3!$C$3:$C$10</c:f>
              <c:numCache>
                <c:formatCode>General</c:formatCode>
                <c:ptCount val="8"/>
                <c:pt idx="0">
                  <c:v>0.12000000000000002</c:v>
                </c:pt>
                <c:pt idx="1">
                  <c:v>1.2</c:v>
                </c:pt>
                <c:pt idx="2">
                  <c:v>1</c:v>
                </c:pt>
                <c:pt idx="3">
                  <c:v>3</c:v>
                </c:pt>
                <c:pt idx="4">
                  <c:v>6</c:v>
                </c:pt>
                <c:pt idx="5">
                  <c:v>17</c:v>
                </c:pt>
                <c:pt idx="6">
                  <c:v>21</c:v>
                </c:pt>
                <c:pt idx="7">
                  <c:v>32</c:v>
                </c:pt>
              </c:numCache>
            </c:numRef>
          </c:val>
        </c:ser>
        <c:dLbls>
          <c:showVal val="1"/>
        </c:dLbls>
        <c:axId val="78661120"/>
        <c:axId val="78662656"/>
      </c:barChart>
      <c:catAx>
        <c:axId val="78661120"/>
        <c:scaling>
          <c:orientation val="minMax"/>
        </c:scaling>
        <c:axPos val="b"/>
        <c:numFmt formatCode="General" sourceLinked="1"/>
        <c:tickLblPos val="nextTo"/>
        <c:spPr>
          <a:ln w="3175">
            <a:solidFill>
              <a:srgbClr val="000000"/>
            </a:solidFill>
            <a:prstDash val="solid"/>
          </a:ln>
        </c:spPr>
        <c:txPr>
          <a:bodyPr rot="-2700000" vert="horz"/>
          <a:lstStyle/>
          <a:p>
            <a:pPr>
              <a:defRPr sz="1400" b="1" i="0" u="none" strike="noStrike" baseline="0">
                <a:solidFill>
                  <a:srgbClr val="000000"/>
                </a:solidFill>
                <a:latin typeface="Arial"/>
                <a:ea typeface="Arial"/>
                <a:cs typeface="Arial"/>
              </a:defRPr>
            </a:pPr>
            <a:endParaRPr lang="en-US"/>
          </a:p>
        </c:txPr>
        <c:crossAx val="78662656"/>
        <c:crosses val="autoZero"/>
        <c:auto val="1"/>
        <c:lblAlgn val="ctr"/>
        <c:lblOffset val="100"/>
        <c:tickLblSkip val="1"/>
        <c:tickMarkSkip val="1"/>
      </c:catAx>
      <c:valAx>
        <c:axId val="78662656"/>
        <c:scaling>
          <c:orientation val="minMax"/>
        </c:scaling>
        <c:axPos val="l"/>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075" b="1" i="0" u="none" strike="noStrike" baseline="0">
                <a:solidFill>
                  <a:srgbClr val="000000"/>
                </a:solidFill>
                <a:latin typeface="Arial"/>
                <a:ea typeface="Arial"/>
                <a:cs typeface="Arial"/>
              </a:defRPr>
            </a:pPr>
            <a:endParaRPr lang="en-US"/>
          </a:p>
        </c:txPr>
        <c:crossAx val="78661120"/>
        <c:crosses val="autoZero"/>
        <c:crossBetween val="between"/>
      </c:valAx>
      <c:spPr>
        <a:noFill/>
        <a:ln w="12700">
          <a:solidFill>
            <a:srgbClr val="C0C0C0"/>
          </a:solidFill>
          <a:prstDash val="solid"/>
        </a:ln>
      </c:spPr>
    </c:plotArea>
    <c:plotVisOnly val="1"/>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0A0261-AA93-4755-AFB9-B1A6EAF05723}" type="datetimeFigureOut">
              <a:rPr lang="en-US" smtClean="0"/>
              <a:pPr/>
              <a:t>7/7/2017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EC2726-ADC1-4E16-9FC5-2BA54A62778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184003-0FAC-4106-B282-1CE022AA80EB}"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568999-D30D-4386-9428-737005E5ABDC}" type="slidenum">
              <a:rPr lang="en-US" smtClean="0"/>
              <a:pPr>
                <a:defRPr/>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FDB6414-C5DD-4F82-A44D-55AE85818007}" type="datetimeFigureOut">
              <a:rPr lang="en-US" smtClean="0"/>
              <a:pPr/>
              <a:t>7/7/2017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5C95676-4A73-4FAE-AC5E-FE9209D8CE7D}"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DB6414-C5DD-4F82-A44D-55AE85818007}" type="datetimeFigureOut">
              <a:rPr lang="en-US" smtClean="0"/>
              <a:pPr/>
              <a:t>7/7/2017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95676-4A73-4FAE-AC5E-FE9209D8CE7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5C95676-4A73-4FAE-AC5E-FE9209D8CE7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DB6414-C5DD-4F82-A44D-55AE85818007}" type="datetimeFigureOut">
              <a:rPr lang="en-US" smtClean="0"/>
              <a:pPr/>
              <a:t>7/7/2017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FDB6414-C5DD-4F82-A44D-55AE85818007}" type="datetimeFigureOut">
              <a:rPr lang="en-US" smtClean="0"/>
              <a:pPr/>
              <a:t>7/7/2017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5C95676-4A73-4FAE-AC5E-FE9209D8CE7D}"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DFDB6414-C5DD-4F82-A44D-55AE85818007}" type="datetimeFigureOut">
              <a:rPr lang="en-US" smtClean="0"/>
              <a:pPr/>
              <a:t>7/7/2017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5C95676-4A73-4FAE-AC5E-FE9209D8CE7D}"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FDB6414-C5DD-4F82-A44D-55AE85818007}" type="datetimeFigureOut">
              <a:rPr lang="en-US" smtClean="0"/>
              <a:pPr/>
              <a:t>7/7/2017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C95676-4A73-4FAE-AC5E-FE9209D8CE7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FDB6414-C5DD-4F82-A44D-55AE85818007}" type="datetimeFigureOut">
              <a:rPr lang="en-US" smtClean="0"/>
              <a:pPr/>
              <a:t>7/7/2017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5C95676-4A73-4FAE-AC5E-FE9209D8CE7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DB6414-C5DD-4F82-A44D-55AE85818007}" type="datetimeFigureOut">
              <a:rPr lang="en-US" smtClean="0"/>
              <a:pPr/>
              <a:t>7/7/2017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45C95676-4A73-4FAE-AC5E-FE9209D8CE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FDB6414-C5DD-4F82-A44D-55AE85818007}" type="datetimeFigureOut">
              <a:rPr lang="en-US" smtClean="0"/>
              <a:pPr/>
              <a:t>7/7/2017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5C95676-4A73-4FAE-AC5E-FE9209D8CE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5C95676-4A73-4FAE-AC5E-FE9209D8CE7D}"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FDB6414-C5DD-4F82-A44D-55AE85818007}" type="datetimeFigureOut">
              <a:rPr lang="en-US" smtClean="0"/>
              <a:pPr/>
              <a:t>7/7/2017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5C95676-4A73-4FAE-AC5E-FE9209D8CE7D}"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FDB6414-C5DD-4F82-A44D-55AE85818007}" type="datetimeFigureOut">
              <a:rPr lang="en-US" smtClean="0"/>
              <a:pPr/>
              <a:t>7/7/2017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FDB6414-C5DD-4F82-A44D-55AE85818007}" type="datetimeFigureOut">
              <a:rPr lang="en-US" smtClean="0"/>
              <a:pPr/>
              <a:t>7/7/2017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5C95676-4A73-4FAE-AC5E-FE9209D8CE7D}"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5.jpe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886200"/>
            <a:ext cx="8839200" cy="1938992"/>
          </a:xfrm>
          <a:prstGeom prst="rect">
            <a:avLst/>
          </a:prstGeom>
        </p:spPr>
        <p:txBody>
          <a:bodyPr wrap="square">
            <a:spAutoFit/>
          </a:bodyPr>
          <a:lstStyle/>
          <a:p>
            <a:pPr algn="ctr"/>
            <a:r>
              <a:rPr lang="en-US" sz="4000" b="1" dirty="0" smtClean="0">
                <a:solidFill>
                  <a:srgbClr val="FF0000"/>
                </a:solidFill>
                <a:latin typeface="Arial Black" pitchFamily="34" charset="0"/>
                <a:cs typeface="Arial" pitchFamily="34" charset="0"/>
              </a:rPr>
              <a:t>TRANSTAN &amp; ORGAN DONATION ACTIVITIES </a:t>
            </a:r>
            <a:br>
              <a:rPr lang="en-US" sz="4000" b="1" dirty="0" smtClean="0">
                <a:solidFill>
                  <a:srgbClr val="FF0000"/>
                </a:solidFill>
                <a:latin typeface="Arial Black" pitchFamily="34" charset="0"/>
                <a:cs typeface="Arial" pitchFamily="34" charset="0"/>
              </a:rPr>
            </a:br>
            <a:r>
              <a:rPr lang="en-US" sz="4000" b="1" dirty="0" smtClean="0">
                <a:solidFill>
                  <a:srgbClr val="FF0000"/>
                </a:solidFill>
                <a:latin typeface="Arial Black" pitchFamily="34" charset="0"/>
                <a:cs typeface="Arial" pitchFamily="34" charset="0"/>
              </a:rPr>
              <a:t>IN TAMILNADU</a:t>
            </a:r>
            <a:endParaRPr lang="en-US" sz="4000" dirty="0" smtClean="0">
              <a:solidFill>
                <a:srgbClr val="FF0000"/>
              </a:solidFill>
              <a:latin typeface="Arial Black" pitchFamily="34" charset="0"/>
              <a:cs typeface="Arial" pitchFamily="34" charset="0"/>
            </a:endParaRPr>
          </a:p>
        </p:txBody>
      </p:sp>
      <p:sp>
        <p:nvSpPr>
          <p:cNvPr id="3" name="TextBox 2"/>
          <p:cNvSpPr txBox="1"/>
          <p:nvPr/>
        </p:nvSpPr>
        <p:spPr>
          <a:xfrm>
            <a:off x="152400" y="1806476"/>
            <a:ext cx="8839200" cy="1200329"/>
          </a:xfrm>
          <a:prstGeom prst="rect">
            <a:avLst/>
          </a:prstGeom>
          <a:noFill/>
        </p:spPr>
        <p:txBody>
          <a:bodyPr wrap="square" rtlCol="0">
            <a:spAutoFit/>
          </a:bodyPr>
          <a:lstStyle/>
          <a:p>
            <a:pPr algn="ctr"/>
            <a:r>
              <a:rPr lang="en-US" sz="3600" dirty="0" smtClean="0">
                <a:solidFill>
                  <a:srgbClr val="00B050"/>
                </a:solidFill>
                <a:latin typeface="Impact" pitchFamily="34" charset="0"/>
              </a:rPr>
              <a:t>4</a:t>
            </a:r>
            <a:r>
              <a:rPr lang="en-US" sz="3600" baseline="30000" dirty="0" smtClean="0">
                <a:solidFill>
                  <a:srgbClr val="00B050"/>
                </a:solidFill>
                <a:latin typeface="Impact" pitchFamily="34" charset="0"/>
              </a:rPr>
              <a:t>th</a:t>
            </a:r>
            <a:r>
              <a:rPr lang="en-US" sz="3600" dirty="0" smtClean="0">
                <a:solidFill>
                  <a:srgbClr val="00B050"/>
                </a:solidFill>
                <a:latin typeface="Impact" pitchFamily="34" charset="0"/>
              </a:rPr>
              <a:t> NATIONAL </a:t>
            </a:r>
            <a:r>
              <a:rPr lang="en-US" sz="3600" dirty="0" smtClean="0">
                <a:solidFill>
                  <a:srgbClr val="00B050"/>
                </a:solidFill>
                <a:latin typeface="Impact" pitchFamily="34" charset="0"/>
              </a:rPr>
              <a:t>SUMMIT  ON</a:t>
            </a:r>
            <a:r>
              <a:rPr lang="en-US" sz="3600" dirty="0" smtClean="0">
                <a:solidFill>
                  <a:srgbClr val="00B050"/>
                </a:solidFill>
                <a:latin typeface="Impact" pitchFamily="34" charset="0"/>
              </a:rPr>
              <a:t/>
            </a:r>
            <a:br>
              <a:rPr lang="en-US" sz="3600" dirty="0" smtClean="0">
                <a:solidFill>
                  <a:srgbClr val="00B050"/>
                </a:solidFill>
                <a:latin typeface="Impact" pitchFamily="34" charset="0"/>
              </a:rPr>
            </a:br>
            <a:r>
              <a:rPr lang="en-US" sz="3600" dirty="0" smtClean="0">
                <a:solidFill>
                  <a:srgbClr val="00B050"/>
                </a:solidFill>
                <a:latin typeface="Impact" pitchFamily="34" charset="0"/>
              </a:rPr>
              <a:t>BEST  PRACTICES &amp; INNOVATIONS </a:t>
            </a:r>
            <a:r>
              <a:rPr lang="en-US" sz="3600" dirty="0" smtClean="0">
                <a:solidFill>
                  <a:srgbClr val="00B050"/>
                </a:solidFill>
                <a:latin typeface="Impact" pitchFamily="34" charset="0"/>
              </a:rPr>
              <a:t>-NHM</a:t>
            </a:r>
            <a:endParaRPr lang="en-US" sz="3600" dirty="0">
              <a:latin typeface="Impact" pitchFamily="34" charset="0"/>
            </a:endParaRPr>
          </a:p>
        </p:txBody>
      </p:sp>
      <p:pic>
        <p:nvPicPr>
          <p:cNvPr id="5" name="Picture 2" descr="https://encrypted-tbn2.gstatic.com/images?q=tbn:ANd9GcT0fOQgPzLmjUlSO_mgjlCl8IvhEA60c0YvwkVm6taXgYPfpFBm"/>
          <p:cNvPicPr>
            <a:picLocks noChangeAspect="1" noChangeArrowheads="1"/>
          </p:cNvPicPr>
          <p:nvPr/>
        </p:nvPicPr>
        <p:blipFill>
          <a:blip r:embed="rId2" cstate="print"/>
          <a:srcRect/>
          <a:stretch>
            <a:fillRect/>
          </a:stretch>
        </p:blipFill>
        <p:spPr bwMode="auto">
          <a:xfrm>
            <a:off x="3810001" y="152400"/>
            <a:ext cx="1524000" cy="142874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381000" y="990600"/>
          <a:ext cx="83820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52400" y="228600"/>
            <a:ext cx="8839200" cy="461665"/>
          </a:xfrm>
          <a:prstGeom prst="rect">
            <a:avLst/>
          </a:prstGeom>
          <a:noFill/>
        </p:spPr>
        <p:txBody>
          <a:bodyPr wrap="square" rtlCol="0">
            <a:spAutoFit/>
          </a:bodyPr>
          <a:lstStyle/>
          <a:p>
            <a:pPr algn="ctr"/>
            <a:r>
              <a:rPr lang="en-US" sz="2400" b="1" dirty="0" smtClean="0">
                <a:solidFill>
                  <a:srgbClr val="FF0000"/>
                </a:solidFill>
                <a:latin typeface="Arial Black" pitchFamily="34" charset="0"/>
              </a:rPr>
              <a:t>DONORS PER MILLION PER YEAR</a:t>
            </a:r>
            <a:endParaRPr lang="en-US" sz="2400" b="1"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23850" y="1828799"/>
          <a:ext cx="8515351" cy="4267205"/>
        </p:xfrm>
        <a:graphic>
          <a:graphicData uri="http://schemas.openxmlformats.org/drawingml/2006/table">
            <a:tbl>
              <a:tblPr>
                <a:tableStyleId>{16D9F66E-5EB9-4882-86FB-DCBF35E3C3E4}</a:tableStyleId>
              </a:tblPr>
              <a:tblGrid>
                <a:gridCol w="1373577"/>
                <a:gridCol w="1305190"/>
                <a:gridCol w="987832"/>
                <a:gridCol w="1279078"/>
                <a:gridCol w="1279078"/>
                <a:gridCol w="968495"/>
                <a:gridCol w="1322101"/>
              </a:tblGrid>
              <a:tr h="909822">
                <a:tc>
                  <a:txBody>
                    <a:bodyPr/>
                    <a:lstStyle/>
                    <a:p>
                      <a:pPr algn="ctr" fontAlgn="b"/>
                      <a:r>
                        <a:rPr lang="en-US" sz="1400" u="none" strike="noStrike" dirty="0">
                          <a:latin typeface="Arial" pitchFamily="34" charset="0"/>
                          <a:cs typeface="Arial" pitchFamily="34" charset="0"/>
                        </a:rPr>
                        <a:t> </a:t>
                      </a:r>
                      <a:endParaRPr lang="en-US" sz="1400" b="0" i="0" u="none" strike="noStrike" dirty="0">
                        <a:solidFill>
                          <a:srgbClr val="000000"/>
                        </a:solidFill>
                        <a:latin typeface="Arial" pitchFamily="34" charset="0"/>
                        <a:cs typeface="Arial" pitchFamily="34" charset="0"/>
                      </a:endParaRPr>
                    </a:p>
                  </a:txBody>
                  <a:tcPr marL="8451" marR="8451" marT="8451" marB="0" anchor="ctr"/>
                </a:tc>
                <a:tc>
                  <a:txBody>
                    <a:bodyPr/>
                    <a:lstStyle/>
                    <a:p>
                      <a:pPr algn="ctr" fontAlgn="b"/>
                      <a:r>
                        <a:rPr lang="en-US" sz="1400" b="1" u="none" strike="noStrike" dirty="0" smtClean="0">
                          <a:latin typeface="Arial" pitchFamily="34" charset="0"/>
                          <a:cs typeface="Arial" pitchFamily="34" charset="0"/>
                        </a:rPr>
                        <a:t>Rajiv Gandhi Govt.</a:t>
                      </a:r>
                      <a:r>
                        <a:rPr lang="en-US" sz="1400" b="1" u="none" strike="noStrike" baseline="0" dirty="0" smtClean="0">
                          <a:latin typeface="Arial" pitchFamily="34" charset="0"/>
                          <a:cs typeface="Arial" pitchFamily="34" charset="0"/>
                        </a:rPr>
                        <a:t> </a:t>
                      </a:r>
                      <a:r>
                        <a:rPr lang="en-US" sz="1400" b="1" u="none" strike="noStrike" dirty="0" smtClean="0">
                          <a:latin typeface="Arial" pitchFamily="34" charset="0"/>
                          <a:cs typeface="Arial" pitchFamily="34" charset="0"/>
                        </a:rPr>
                        <a:t>General Hospital</a:t>
                      </a:r>
                      <a:endParaRPr lang="en-US" sz="1400" b="1" i="0" u="none" strike="noStrike" dirty="0">
                        <a:solidFill>
                          <a:srgbClr val="0070C0"/>
                        </a:solidFill>
                        <a:latin typeface="Arial" pitchFamily="34" charset="0"/>
                        <a:cs typeface="Arial" pitchFamily="34" charset="0"/>
                      </a:endParaRPr>
                    </a:p>
                  </a:txBody>
                  <a:tcPr marL="8451" marR="8451" marT="8451" marB="0" anchor="ctr"/>
                </a:tc>
                <a:tc>
                  <a:txBody>
                    <a:bodyPr/>
                    <a:lstStyle/>
                    <a:p>
                      <a:pPr algn="ctr" fontAlgn="b"/>
                      <a:r>
                        <a:rPr lang="en-US" sz="1400" b="1" u="none" strike="noStrike" dirty="0" smtClean="0">
                          <a:latin typeface="Arial" pitchFamily="34" charset="0"/>
                          <a:cs typeface="Arial" pitchFamily="34" charset="0"/>
                        </a:rPr>
                        <a:t>STANLEY Medical College</a:t>
                      </a:r>
                      <a:endParaRPr lang="en-US" sz="1400" b="1" i="0" u="none" strike="noStrike" dirty="0">
                        <a:solidFill>
                          <a:srgbClr val="0070C0"/>
                        </a:solidFill>
                        <a:latin typeface="Arial" pitchFamily="34" charset="0"/>
                        <a:cs typeface="Arial" pitchFamily="34" charset="0"/>
                      </a:endParaRPr>
                    </a:p>
                  </a:txBody>
                  <a:tcPr marL="8451" marR="8451" marT="8451" marB="0" anchor="ctr"/>
                </a:tc>
                <a:tc>
                  <a:txBody>
                    <a:bodyPr/>
                    <a:lstStyle/>
                    <a:p>
                      <a:pPr algn="ctr" fontAlgn="b"/>
                      <a:r>
                        <a:rPr lang="en-US" sz="1400" b="1" u="none" strike="noStrike" dirty="0">
                          <a:latin typeface="Arial" pitchFamily="34" charset="0"/>
                          <a:cs typeface="Arial" pitchFamily="34" charset="0"/>
                        </a:rPr>
                        <a:t>Madurai </a:t>
                      </a:r>
                      <a:r>
                        <a:rPr lang="en-US" sz="1400" b="1" u="none" strike="noStrike" dirty="0" smtClean="0">
                          <a:latin typeface="Arial" pitchFamily="34" charset="0"/>
                          <a:cs typeface="Arial" pitchFamily="34" charset="0"/>
                        </a:rPr>
                        <a:t/>
                      </a:r>
                      <a:br>
                        <a:rPr lang="en-US" sz="1400" b="1" u="none" strike="noStrike" dirty="0" smtClean="0">
                          <a:latin typeface="Arial" pitchFamily="34" charset="0"/>
                          <a:cs typeface="Arial" pitchFamily="34" charset="0"/>
                        </a:rPr>
                      </a:br>
                      <a:r>
                        <a:rPr lang="en-US" sz="1400" b="1" u="none" strike="noStrike" dirty="0" err="1" smtClean="0">
                          <a:latin typeface="Arial" pitchFamily="34" charset="0"/>
                          <a:cs typeface="Arial" pitchFamily="34" charset="0"/>
                        </a:rPr>
                        <a:t>Rajaji</a:t>
                      </a:r>
                      <a:r>
                        <a:rPr lang="en-US" sz="1400" b="1" u="none" strike="noStrike" dirty="0" smtClean="0">
                          <a:latin typeface="Arial" pitchFamily="34" charset="0"/>
                          <a:cs typeface="Arial" pitchFamily="34" charset="0"/>
                        </a:rPr>
                        <a:t> Hospital</a:t>
                      </a:r>
                      <a:endParaRPr lang="en-US" sz="1400" b="1" i="0" u="none" strike="noStrike" dirty="0">
                        <a:solidFill>
                          <a:srgbClr val="4F81BD"/>
                        </a:solidFill>
                        <a:latin typeface="Arial" pitchFamily="34" charset="0"/>
                        <a:cs typeface="Arial" pitchFamily="34" charset="0"/>
                      </a:endParaRPr>
                    </a:p>
                  </a:txBody>
                  <a:tcPr marL="8451" marR="8451" marT="8451" marB="0" anchor="ctr"/>
                </a:tc>
                <a:tc>
                  <a:txBody>
                    <a:bodyPr/>
                    <a:lstStyle/>
                    <a:p>
                      <a:pPr algn="ctr" fontAlgn="b"/>
                      <a:r>
                        <a:rPr lang="en-US" sz="1400" b="1" i="0" u="none" strike="noStrike" dirty="0" err="1" smtClean="0">
                          <a:solidFill>
                            <a:schemeClr val="tx1"/>
                          </a:solidFill>
                          <a:latin typeface="Arial" pitchFamily="34" charset="0"/>
                          <a:cs typeface="Arial" pitchFamily="34" charset="0"/>
                        </a:rPr>
                        <a:t>Kilpauk</a:t>
                      </a:r>
                      <a:r>
                        <a:rPr lang="en-US" sz="1400" b="1" i="0" u="none" strike="noStrike" baseline="0" dirty="0" smtClean="0">
                          <a:solidFill>
                            <a:schemeClr val="tx1"/>
                          </a:solidFill>
                          <a:latin typeface="Arial" pitchFamily="34" charset="0"/>
                          <a:cs typeface="Arial" pitchFamily="34" charset="0"/>
                        </a:rPr>
                        <a:t> Medical college</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b="1" u="none" strike="noStrike" dirty="0" smtClean="0">
                          <a:latin typeface="Arial" pitchFamily="34" charset="0"/>
                          <a:cs typeface="Arial" pitchFamily="34" charset="0"/>
                        </a:rPr>
                        <a:t>TNGMSSH</a:t>
                      </a:r>
                      <a:endParaRPr lang="en-US" sz="1400" b="1" i="0" u="none" strike="noStrike" dirty="0">
                        <a:solidFill>
                          <a:srgbClr val="4F81BD"/>
                        </a:solidFill>
                        <a:latin typeface="Arial" pitchFamily="34" charset="0"/>
                        <a:cs typeface="Arial" pitchFamily="34" charset="0"/>
                      </a:endParaRPr>
                    </a:p>
                  </a:txBody>
                  <a:tcPr marL="8451" marR="8451" marT="8451" marB="0" anchor="ctr"/>
                </a:tc>
                <a:tc>
                  <a:txBody>
                    <a:bodyPr/>
                    <a:lstStyle/>
                    <a:p>
                      <a:pPr algn="ctr" fontAlgn="b"/>
                      <a:r>
                        <a:rPr lang="en-US" sz="1400" b="1" u="none" strike="noStrike" dirty="0" err="1" smtClean="0">
                          <a:latin typeface="Arial" pitchFamily="34" charset="0"/>
                          <a:cs typeface="Arial" pitchFamily="34" charset="0"/>
                        </a:rPr>
                        <a:t>Tirunelveli</a:t>
                      </a:r>
                      <a:r>
                        <a:rPr lang="en-US" sz="1400" b="1" u="none" strike="noStrike" dirty="0" smtClean="0">
                          <a:latin typeface="Arial" pitchFamily="34" charset="0"/>
                          <a:cs typeface="Arial" pitchFamily="34" charset="0"/>
                        </a:rPr>
                        <a:t> Medical</a:t>
                      </a:r>
                      <a:r>
                        <a:rPr lang="en-US" sz="1400" b="1" u="none" strike="noStrike" baseline="0" dirty="0" smtClean="0">
                          <a:latin typeface="Arial" pitchFamily="34" charset="0"/>
                          <a:cs typeface="Arial" pitchFamily="34" charset="0"/>
                        </a:rPr>
                        <a:t> College &amp; Hospital</a:t>
                      </a:r>
                      <a:endParaRPr lang="en-US" sz="1400" b="1" i="0" u="none" strike="noStrike" dirty="0">
                        <a:solidFill>
                          <a:srgbClr val="4F81BD"/>
                        </a:solidFill>
                        <a:latin typeface="Arial" pitchFamily="34" charset="0"/>
                        <a:cs typeface="Arial" pitchFamily="34" charset="0"/>
                      </a:endParaRPr>
                    </a:p>
                  </a:txBody>
                  <a:tcPr marL="8451" marR="8451" marT="8451" marB="0" anchor="ctr"/>
                </a:tc>
              </a:tr>
              <a:tr h="589463">
                <a:tc>
                  <a:txBody>
                    <a:bodyPr/>
                    <a:lstStyle/>
                    <a:p>
                      <a:pPr algn="ctr" fontAlgn="b"/>
                      <a:r>
                        <a:rPr lang="en-US" sz="1400" b="1" u="none" strike="noStrike" dirty="0">
                          <a:latin typeface="Arial" pitchFamily="34" charset="0"/>
                          <a:cs typeface="Arial" pitchFamily="34" charset="0"/>
                        </a:rPr>
                        <a:t>DONORS</a:t>
                      </a:r>
                      <a:endParaRPr lang="en-US" sz="1400" b="1" i="0" u="none" strike="noStrike" dirty="0">
                        <a:solidFill>
                          <a:srgbClr val="C00000"/>
                        </a:solidFill>
                        <a:latin typeface="Arial" pitchFamily="34" charset="0"/>
                        <a:cs typeface="Arial" pitchFamily="34" charset="0"/>
                      </a:endParaRPr>
                    </a:p>
                  </a:txBody>
                  <a:tcPr marL="8451" marR="8451" marT="8451" marB="0" anchor="ctr"/>
                </a:tc>
                <a:tc>
                  <a:txBody>
                    <a:bodyPr/>
                    <a:lstStyle/>
                    <a:p>
                      <a:pPr algn="ctr" fontAlgn="b"/>
                      <a:r>
                        <a:rPr lang="en-US" sz="1400" b="1" u="none" strike="noStrike" dirty="0">
                          <a:solidFill>
                            <a:schemeClr val="tx1"/>
                          </a:solidFill>
                          <a:latin typeface="Arial" pitchFamily="34" charset="0"/>
                          <a:cs typeface="Arial" pitchFamily="34" charset="0"/>
                        </a:rPr>
                        <a:t>108</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b="1" u="none" strike="noStrike" dirty="0" smtClean="0">
                          <a:solidFill>
                            <a:schemeClr val="tx1"/>
                          </a:solidFill>
                          <a:latin typeface="Arial" pitchFamily="34" charset="0"/>
                          <a:cs typeface="Arial" pitchFamily="34" charset="0"/>
                        </a:rPr>
                        <a:t>54</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b="1" u="none" strike="noStrike" dirty="0" smtClean="0">
                          <a:solidFill>
                            <a:schemeClr val="tx1"/>
                          </a:solidFill>
                          <a:latin typeface="Arial" pitchFamily="34" charset="0"/>
                          <a:cs typeface="Arial" pitchFamily="34" charset="0"/>
                        </a:rPr>
                        <a:t>1</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a:solidFill>
                            <a:schemeClr val="tx1"/>
                          </a:solidFill>
                          <a:latin typeface="Arial" pitchFamily="34" charset="0"/>
                          <a:cs typeface="Arial" pitchFamily="34" charset="0"/>
                        </a:rPr>
                        <a:t>Nil</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a:solidFill>
                            <a:schemeClr val="tx1"/>
                          </a:solidFill>
                          <a:latin typeface="Arial" pitchFamily="34" charset="0"/>
                          <a:cs typeface="Arial" pitchFamily="34" charset="0"/>
                        </a:rPr>
                        <a:t>Nil</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a:solidFill>
                            <a:schemeClr val="tx1"/>
                          </a:solidFill>
                          <a:latin typeface="Arial" pitchFamily="34" charset="0"/>
                          <a:cs typeface="Arial" pitchFamily="34" charset="0"/>
                        </a:rPr>
                        <a:t>Nil</a:t>
                      </a:r>
                      <a:endParaRPr lang="en-US" sz="1400" b="1" i="0" u="none" strike="noStrike" dirty="0">
                        <a:solidFill>
                          <a:schemeClr val="tx1"/>
                        </a:solidFill>
                        <a:latin typeface="Arial" pitchFamily="34" charset="0"/>
                        <a:cs typeface="Arial" pitchFamily="34" charset="0"/>
                      </a:endParaRPr>
                    </a:p>
                  </a:txBody>
                  <a:tcPr marL="8451" marR="8451" marT="8451" marB="0" anchor="ctr"/>
                </a:tc>
              </a:tr>
              <a:tr h="461320">
                <a:tc>
                  <a:txBody>
                    <a:bodyPr/>
                    <a:lstStyle/>
                    <a:p>
                      <a:pPr algn="ctr" fontAlgn="b"/>
                      <a:r>
                        <a:rPr lang="en-US" sz="1400" b="1" u="none" strike="noStrike" dirty="0">
                          <a:latin typeface="Arial" pitchFamily="34" charset="0"/>
                          <a:cs typeface="Arial" pitchFamily="34" charset="0"/>
                        </a:rPr>
                        <a:t>KIDNEY</a:t>
                      </a:r>
                      <a:endParaRPr lang="en-US" sz="1400" b="1" i="0" u="none" strike="noStrike" dirty="0">
                        <a:solidFill>
                          <a:srgbClr val="C00000"/>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smtClean="0">
                          <a:solidFill>
                            <a:schemeClr val="tx1"/>
                          </a:solidFill>
                          <a:latin typeface="Arial" pitchFamily="34" charset="0"/>
                          <a:cs typeface="Arial" pitchFamily="34" charset="0"/>
                        </a:rPr>
                        <a:t>204</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smtClean="0">
                          <a:solidFill>
                            <a:schemeClr val="tx1"/>
                          </a:solidFill>
                          <a:latin typeface="Arial" pitchFamily="34" charset="0"/>
                          <a:cs typeface="Arial" pitchFamily="34" charset="0"/>
                        </a:rPr>
                        <a:t>118</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a:solidFill>
                            <a:schemeClr val="tx1"/>
                          </a:solidFill>
                          <a:latin typeface="Arial" pitchFamily="34" charset="0"/>
                          <a:cs typeface="Arial" pitchFamily="34" charset="0"/>
                        </a:rPr>
                        <a:t>2</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smtClean="0">
                          <a:solidFill>
                            <a:schemeClr val="tx1"/>
                          </a:solidFill>
                          <a:latin typeface="Arial" pitchFamily="34" charset="0"/>
                          <a:cs typeface="Arial" pitchFamily="34" charset="0"/>
                        </a:rPr>
                        <a:t>10</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400" u="none" strike="noStrike" dirty="0" smtClean="0">
                        <a:solidFill>
                          <a:schemeClr val="tx1"/>
                        </a:solidFill>
                        <a:latin typeface="Arial" pitchFamily="34" charset="0"/>
                        <a:cs typeface="Arial" pitchFamily="34" charset="0"/>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smtClean="0">
                          <a:solidFill>
                            <a:schemeClr val="tx1"/>
                          </a:solidFill>
                          <a:latin typeface="Arial" pitchFamily="34" charset="0"/>
                          <a:cs typeface="Arial" pitchFamily="34" charset="0"/>
                        </a:rPr>
                        <a:t>Nil</a:t>
                      </a:r>
                      <a:endParaRPr lang="en-US" sz="1400" b="1" i="0" u="none" strike="noStrike" dirty="0" smtClean="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a:solidFill>
                            <a:schemeClr val="tx1"/>
                          </a:solidFill>
                          <a:latin typeface="Arial" pitchFamily="34" charset="0"/>
                          <a:cs typeface="Arial" pitchFamily="34" charset="0"/>
                        </a:rPr>
                        <a:t>1</a:t>
                      </a:r>
                      <a:endParaRPr lang="en-US" sz="1400" b="1" i="0" u="none" strike="noStrike" dirty="0">
                        <a:solidFill>
                          <a:schemeClr val="tx1"/>
                        </a:solidFill>
                        <a:latin typeface="Arial" pitchFamily="34" charset="0"/>
                        <a:cs typeface="Arial" pitchFamily="34" charset="0"/>
                      </a:endParaRPr>
                    </a:p>
                  </a:txBody>
                  <a:tcPr marL="8451" marR="8451" marT="8451" marB="0" anchor="ctr"/>
                </a:tc>
              </a:tr>
              <a:tr h="461320">
                <a:tc>
                  <a:txBody>
                    <a:bodyPr/>
                    <a:lstStyle/>
                    <a:p>
                      <a:pPr algn="ctr" fontAlgn="b"/>
                      <a:r>
                        <a:rPr lang="en-US" sz="1400" b="1" u="none" strike="noStrike" dirty="0">
                          <a:latin typeface="Arial" pitchFamily="34" charset="0"/>
                          <a:cs typeface="Arial" pitchFamily="34" charset="0"/>
                        </a:rPr>
                        <a:t>LIVER</a:t>
                      </a:r>
                      <a:endParaRPr lang="en-US" sz="1400" b="1" i="0" u="none" strike="noStrike" dirty="0">
                        <a:solidFill>
                          <a:srgbClr val="C00000"/>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a:solidFill>
                            <a:schemeClr val="tx1"/>
                          </a:solidFill>
                          <a:latin typeface="Arial" pitchFamily="34" charset="0"/>
                          <a:cs typeface="Arial" pitchFamily="34" charset="0"/>
                        </a:rPr>
                        <a:t>Nil</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smtClean="0">
                          <a:solidFill>
                            <a:schemeClr val="tx1"/>
                          </a:solidFill>
                          <a:latin typeface="Arial" pitchFamily="34" charset="0"/>
                          <a:cs typeface="Arial" pitchFamily="34" charset="0"/>
                        </a:rPr>
                        <a:t>63</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a:solidFill>
                            <a:schemeClr val="tx1"/>
                          </a:solidFill>
                          <a:latin typeface="Arial" pitchFamily="34" charset="0"/>
                          <a:cs typeface="Arial" pitchFamily="34" charset="0"/>
                        </a:rPr>
                        <a:t>Nil</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a:solidFill>
                            <a:schemeClr val="tx1"/>
                          </a:solidFill>
                          <a:latin typeface="Arial" pitchFamily="34" charset="0"/>
                          <a:cs typeface="Arial" pitchFamily="34" charset="0"/>
                        </a:rPr>
                        <a:t>Nil</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a:solidFill>
                            <a:schemeClr val="tx1"/>
                          </a:solidFill>
                          <a:latin typeface="Arial" pitchFamily="34" charset="0"/>
                          <a:cs typeface="Arial" pitchFamily="34" charset="0"/>
                        </a:rPr>
                        <a:t>Nil</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a:solidFill>
                            <a:schemeClr val="tx1"/>
                          </a:solidFill>
                          <a:latin typeface="Arial" pitchFamily="34" charset="0"/>
                          <a:cs typeface="Arial" pitchFamily="34" charset="0"/>
                        </a:rPr>
                        <a:t>Nil</a:t>
                      </a:r>
                      <a:endParaRPr lang="en-US" sz="1400" b="1" i="0" u="none" strike="noStrike" dirty="0">
                        <a:solidFill>
                          <a:schemeClr val="tx1"/>
                        </a:solidFill>
                        <a:latin typeface="Arial" pitchFamily="34" charset="0"/>
                        <a:cs typeface="Arial" pitchFamily="34" charset="0"/>
                      </a:endParaRPr>
                    </a:p>
                  </a:txBody>
                  <a:tcPr marL="8451" marR="8451" marT="8451" marB="0" anchor="ctr"/>
                </a:tc>
              </a:tr>
              <a:tr h="461320">
                <a:tc>
                  <a:txBody>
                    <a:bodyPr/>
                    <a:lstStyle/>
                    <a:p>
                      <a:pPr algn="ctr" fontAlgn="b"/>
                      <a:r>
                        <a:rPr lang="en-US" sz="1400" b="1" u="none" strike="noStrike" dirty="0">
                          <a:latin typeface="Arial" pitchFamily="34" charset="0"/>
                          <a:cs typeface="Arial" pitchFamily="34" charset="0"/>
                        </a:rPr>
                        <a:t>HEART</a:t>
                      </a:r>
                      <a:endParaRPr lang="en-US" sz="1400" b="1" i="0" u="none" strike="noStrike" dirty="0">
                        <a:solidFill>
                          <a:srgbClr val="C00000"/>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a:solidFill>
                            <a:schemeClr val="tx1"/>
                          </a:solidFill>
                          <a:latin typeface="Arial" pitchFamily="34" charset="0"/>
                          <a:cs typeface="Arial" pitchFamily="34" charset="0"/>
                        </a:rPr>
                        <a:t>6</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a:solidFill>
                            <a:schemeClr val="tx1"/>
                          </a:solidFill>
                          <a:latin typeface="Arial" pitchFamily="34" charset="0"/>
                          <a:cs typeface="Arial" pitchFamily="34" charset="0"/>
                        </a:rPr>
                        <a:t>Nil</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a:solidFill>
                            <a:schemeClr val="tx1"/>
                          </a:solidFill>
                          <a:latin typeface="Arial" pitchFamily="34" charset="0"/>
                          <a:cs typeface="Arial" pitchFamily="34" charset="0"/>
                        </a:rPr>
                        <a:t>Nil</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a:solidFill>
                            <a:schemeClr val="tx1"/>
                          </a:solidFill>
                          <a:latin typeface="Arial" pitchFamily="34" charset="0"/>
                          <a:cs typeface="Arial" pitchFamily="34" charset="0"/>
                        </a:rPr>
                        <a:t>Nil</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smtClean="0">
                          <a:solidFill>
                            <a:schemeClr val="tx1"/>
                          </a:solidFill>
                          <a:latin typeface="Arial" pitchFamily="34" charset="0"/>
                          <a:cs typeface="Arial" pitchFamily="34" charset="0"/>
                        </a:rPr>
                        <a:t>1</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a:solidFill>
                            <a:schemeClr val="tx1"/>
                          </a:solidFill>
                          <a:latin typeface="Arial" pitchFamily="34" charset="0"/>
                          <a:cs typeface="Arial" pitchFamily="34" charset="0"/>
                        </a:rPr>
                        <a:t>Nil</a:t>
                      </a:r>
                      <a:endParaRPr lang="en-US" sz="1400" b="1" i="0" u="none" strike="noStrike" dirty="0">
                        <a:solidFill>
                          <a:schemeClr val="tx1"/>
                        </a:solidFill>
                        <a:latin typeface="Arial" pitchFamily="34" charset="0"/>
                        <a:cs typeface="Arial" pitchFamily="34" charset="0"/>
                      </a:endParaRPr>
                    </a:p>
                  </a:txBody>
                  <a:tcPr marL="8451" marR="8451" marT="8451" marB="0" anchor="ctr"/>
                </a:tc>
              </a:tr>
              <a:tr h="461320">
                <a:tc>
                  <a:txBody>
                    <a:bodyPr/>
                    <a:lstStyle/>
                    <a:p>
                      <a:pPr algn="ctr" fontAlgn="b"/>
                      <a:r>
                        <a:rPr lang="en-US" sz="1400" b="1" u="none" strike="noStrike" dirty="0">
                          <a:latin typeface="Arial" pitchFamily="34" charset="0"/>
                          <a:cs typeface="Arial" pitchFamily="34" charset="0"/>
                        </a:rPr>
                        <a:t>CORNEAS</a:t>
                      </a:r>
                      <a:endParaRPr lang="en-US" sz="1400" b="1" i="0" u="none" strike="noStrike" dirty="0">
                        <a:solidFill>
                          <a:srgbClr val="C00000"/>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a:solidFill>
                            <a:schemeClr val="tx1"/>
                          </a:solidFill>
                          <a:latin typeface="Arial" pitchFamily="34" charset="0"/>
                          <a:cs typeface="Arial" pitchFamily="34" charset="0"/>
                        </a:rPr>
                        <a:t>162</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b="1" i="0" u="none" strike="noStrike" dirty="0" smtClean="0">
                          <a:solidFill>
                            <a:schemeClr val="tx1"/>
                          </a:solidFill>
                          <a:latin typeface="Arial" pitchFamily="34" charset="0"/>
                          <a:cs typeface="Arial" pitchFamily="34" charset="0"/>
                        </a:rPr>
                        <a:t>94</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smtClean="0">
                          <a:solidFill>
                            <a:schemeClr val="tx1"/>
                          </a:solidFill>
                          <a:latin typeface="Arial" pitchFamily="34" charset="0"/>
                          <a:cs typeface="Arial" pitchFamily="34" charset="0"/>
                        </a:rPr>
                        <a:t>2</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a:solidFill>
                            <a:schemeClr val="tx1"/>
                          </a:solidFill>
                          <a:latin typeface="Arial" pitchFamily="34" charset="0"/>
                          <a:cs typeface="Arial" pitchFamily="34" charset="0"/>
                        </a:rPr>
                        <a:t>Nil</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a:solidFill>
                            <a:schemeClr val="tx1"/>
                          </a:solidFill>
                          <a:latin typeface="Arial" pitchFamily="34" charset="0"/>
                          <a:cs typeface="Arial" pitchFamily="34" charset="0"/>
                        </a:rPr>
                        <a:t>Nil</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a:solidFill>
                            <a:schemeClr val="tx1"/>
                          </a:solidFill>
                          <a:latin typeface="Arial" pitchFamily="34" charset="0"/>
                          <a:cs typeface="Arial" pitchFamily="34" charset="0"/>
                        </a:rPr>
                        <a:t>Nil</a:t>
                      </a:r>
                      <a:endParaRPr lang="en-US" sz="1400" b="1" i="0" u="none" strike="noStrike" dirty="0">
                        <a:solidFill>
                          <a:schemeClr val="tx1"/>
                        </a:solidFill>
                        <a:latin typeface="Arial" pitchFamily="34" charset="0"/>
                        <a:cs typeface="Arial" pitchFamily="34" charset="0"/>
                      </a:endParaRPr>
                    </a:p>
                  </a:txBody>
                  <a:tcPr marL="8451" marR="8451" marT="8451" marB="0" anchor="ctr"/>
                </a:tc>
              </a:tr>
              <a:tr h="461320">
                <a:tc>
                  <a:txBody>
                    <a:bodyPr/>
                    <a:lstStyle/>
                    <a:p>
                      <a:pPr algn="ctr" fontAlgn="b"/>
                      <a:r>
                        <a:rPr lang="en-US" sz="1400" b="1" u="none" strike="noStrike" dirty="0">
                          <a:latin typeface="Arial" pitchFamily="34" charset="0"/>
                          <a:cs typeface="Arial" pitchFamily="34" charset="0"/>
                        </a:rPr>
                        <a:t>HEART VALVES</a:t>
                      </a:r>
                      <a:endParaRPr lang="en-US" sz="1400" b="1" i="0" u="none" strike="noStrike" dirty="0">
                        <a:solidFill>
                          <a:srgbClr val="C00000"/>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a:solidFill>
                            <a:schemeClr val="tx1"/>
                          </a:solidFill>
                          <a:latin typeface="Arial" pitchFamily="34" charset="0"/>
                          <a:cs typeface="Arial" pitchFamily="34" charset="0"/>
                        </a:rPr>
                        <a:t>70</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smtClean="0">
                          <a:solidFill>
                            <a:schemeClr val="tx1"/>
                          </a:solidFill>
                          <a:latin typeface="Arial" pitchFamily="34" charset="0"/>
                          <a:cs typeface="Arial" pitchFamily="34" charset="0"/>
                        </a:rPr>
                        <a:t>44</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a:solidFill>
                            <a:schemeClr val="tx1"/>
                          </a:solidFill>
                          <a:latin typeface="Arial" pitchFamily="34" charset="0"/>
                          <a:cs typeface="Arial" pitchFamily="34" charset="0"/>
                        </a:rPr>
                        <a:t>Nil</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a:solidFill>
                            <a:schemeClr val="tx1"/>
                          </a:solidFill>
                          <a:latin typeface="Arial" pitchFamily="34" charset="0"/>
                          <a:cs typeface="Arial" pitchFamily="34" charset="0"/>
                        </a:rPr>
                        <a:t>Nil</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a:solidFill>
                            <a:schemeClr val="tx1"/>
                          </a:solidFill>
                          <a:latin typeface="Arial" pitchFamily="34" charset="0"/>
                          <a:cs typeface="Arial" pitchFamily="34" charset="0"/>
                        </a:rPr>
                        <a:t>Nil</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a:solidFill>
                            <a:schemeClr val="tx1"/>
                          </a:solidFill>
                          <a:latin typeface="Arial" pitchFamily="34" charset="0"/>
                          <a:cs typeface="Arial" pitchFamily="34" charset="0"/>
                        </a:rPr>
                        <a:t>Nil</a:t>
                      </a:r>
                      <a:endParaRPr lang="en-US" sz="1400" b="1" i="0" u="none" strike="noStrike" dirty="0">
                        <a:solidFill>
                          <a:schemeClr val="tx1"/>
                        </a:solidFill>
                        <a:latin typeface="Arial" pitchFamily="34" charset="0"/>
                        <a:cs typeface="Arial" pitchFamily="34" charset="0"/>
                      </a:endParaRPr>
                    </a:p>
                  </a:txBody>
                  <a:tcPr marL="8451" marR="8451" marT="8451" marB="0" anchor="ctr"/>
                </a:tc>
              </a:tr>
              <a:tr h="461320">
                <a:tc>
                  <a:txBody>
                    <a:bodyPr/>
                    <a:lstStyle/>
                    <a:p>
                      <a:pPr algn="ctr" fontAlgn="b"/>
                      <a:r>
                        <a:rPr lang="en-US" sz="1400" b="1" u="none" strike="noStrike" dirty="0">
                          <a:latin typeface="Arial" pitchFamily="34" charset="0"/>
                          <a:cs typeface="Arial" pitchFamily="34" charset="0"/>
                        </a:rPr>
                        <a:t>SKIN</a:t>
                      </a:r>
                      <a:endParaRPr lang="en-US" sz="1400" b="1" i="0" u="none" strike="noStrike" dirty="0">
                        <a:solidFill>
                          <a:srgbClr val="C00000"/>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a:solidFill>
                            <a:schemeClr val="tx1"/>
                          </a:solidFill>
                          <a:latin typeface="Arial" pitchFamily="34" charset="0"/>
                          <a:cs typeface="Arial" pitchFamily="34" charset="0"/>
                        </a:rPr>
                        <a:t>5</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b="1" i="0" u="none" strike="noStrike" dirty="0">
                          <a:solidFill>
                            <a:schemeClr val="tx1"/>
                          </a:solidFill>
                          <a:latin typeface="Arial" pitchFamily="34" charset="0"/>
                          <a:cs typeface="Arial" pitchFamily="34" charset="0"/>
                        </a:rPr>
                        <a:t>9</a:t>
                      </a:r>
                    </a:p>
                  </a:txBody>
                  <a:tcPr marL="8451" marR="8451" marT="8451" marB="0" anchor="ctr"/>
                </a:tc>
                <a:tc>
                  <a:txBody>
                    <a:bodyPr/>
                    <a:lstStyle/>
                    <a:p>
                      <a:pPr algn="ctr" fontAlgn="b"/>
                      <a:r>
                        <a:rPr lang="en-US" sz="1400" u="none" strike="noStrike" dirty="0">
                          <a:solidFill>
                            <a:schemeClr val="tx1"/>
                          </a:solidFill>
                          <a:latin typeface="Arial" pitchFamily="34" charset="0"/>
                          <a:cs typeface="Arial" pitchFamily="34" charset="0"/>
                        </a:rPr>
                        <a:t>Nil</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a:solidFill>
                            <a:schemeClr val="tx1"/>
                          </a:solidFill>
                          <a:latin typeface="Arial" pitchFamily="34" charset="0"/>
                          <a:cs typeface="Arial" pitchFamily="34" charset="0"/>
                        </a:rPr>
                        <a:t>Nil</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a:solidFill>
                            <a:schemeClr val="tx1"/>
                          </a:solidFill>
                          <a:latin typeface="Arial" pitchFamily="34" charset="0"/>
                          <a:cs typeface="Arial" pitchFamily="34" charset="0"/>
                        </a:rPr>
                        <a:t>Nil</a:t>
                      </a:r>
                      <a:endParaRPr lang="en-US" sz="1400" b="1" i="0" u="none" strike="noStrike" dirty="0">
                        <a:solidFill>
                          <a:schemeClr val="tx1"/>
                        </a:solidFill>
                        <a:latin typeface="Arial" pitchFamily="34" charset="0"/>
                        <a:cs typeface="Arial" pitchFamily="34" charset="0"/>
                      </a:endParaRPr>
                    </a:p>
                  </a:txBody>
                  <a:tcPr marL="8451" marR="8451" marT="8451" marB="0" anchor="ctr"/>
                </a:tc>
                <a:tc>
                  <a:txBody>
                    <a:bodyPr/>
                    <a:lstStyle/>
                    <a:p>
                      <a:pPr algn="ctr" fontAlgn="b"/>
                      <a:r>
                        <a:rPr lang="en-US" sz="1400" u="none" strike="noStrike" dirty="0">
                          <a:solidFill>
                            <a:schemeClr val="tx1"/>
                          </a:solidFill>
                          <a:latin typeface="Arial" pitchFamily="34" charset="0"/>
                          <a:cs typeface="Arial" pitchFamily="34" charset="0"/>
                        </a:rPr>
                        <a:t>Nil</a:t>
                      </a:r>
                      <a:endParaRPr lang="en-US" sz="1400" b="1" i="0" u="none" strike="noStrike" dirty="0">
                        <a:solidFill>
                          <a:schemeClr val="tx1"/>
                        </a:solidFill>
                        <a:latin typeface="Arial" pitchFamily="34" charset="0"/>
                        <a:cs typeface="Arial" pitchFamily="34" charset="0"/>
                      </a:endParaRPr>
                    </a:p>
                  </a:txBody>
                  <a:tcPr marL="8451" marR="8451" marT="8451" marB="0" anchor="ctr"/>
                </a:tc>
              </a:tr>
            </a:tbl>
          </a:graphicData>
        </a:graphic>
      </p:graphicFrame>
      <p:sp>
        <p:nvSpPr>
          <p:cNvPr id="7244" name="TextBox 5"/>
          <p:cNvSpPr txBox="1">
            <a:spLocks noChangeArrowheads="1"/>
          </p:cNvSpPr>
          <p:nvPr/>
        </p:nvSpPr>
        <p:spPr bwMode="auto">
          <a:xfrm>
            <a:off x="152400" y="142875"/>
            <a:ext cx="8839200" cy="1015663"/>
          </a:xfrm>
          <a:prstGeom prst="rect">
            <a:avLst/>
          </a:prstGeom>
          <a:noFill/>
          <a:ln w="9525">
            <a:noFill/>
            <a:miter lim="800000"/>
            <a:headEnd/>
            <a:tailEnd/>
          </a:ln>
        </p:spPr>
        <p:txBody>
          <a:bodyPr wrap="square">
            <a:spAutoFit/>
          </a:bodyPr>
          <a:lstStyle/>
          <a:p>
            <a:pPr algn="ctr"/>
            <a:r>
              <a:rPr lang="en-US" sz="2000" b="1" dirty="0">
                <a:solidFill>
                  <a:srgbClr val="FF0000"/>
                </a:solidFill>
                <a:latin typeface="Arial Black" pitchFamily="34" charset="0"/>
              </a:rPr>
              <a:t>DONORS AND TRANSPLANTED ORGANS </a:t>
            </a:r>
            <a:br>
              <a:rPr lang="en-US" sz="2000" b="1" dirty="0">
                <a:solidFill>
                  <a:srgbClr val="FF0000"/>
                </a:solidFill>
                <a:latin typeface="Arial Black" pitchFamily="34" charset="0"/>
              </a:rPr>
            </a:br>
            <a:r>
              <a:rPr lang="en-US" sz="2000" b="1" dirty="0">
                <a:solidFill>
                  <a:srgbClr val="FF0000"/>
                </a:solidFill>
                <a:latin typeface="Arial Black" pitchFamily="34" charset="0"/>
              </a:rPr>
              <a:t>IN GOVERNMENT </a:t>
            </a:r>
            <a:r>
              <a:rPr lang="en-US" sz="2000" b="1" dirty="0" smtClean="0">
                <a:solidFill>
                  <a:srgbClr val="FF0000"/>
                </a:solidFill>
                <a:latin typeface="Arial Black" pitchFamily="34" charset="0"/>
              </a:rPr>
              <a:t>HOSPITALS-TAMIL </a:t>
            </a:r>
            <a:r>
              <a:rPr lang="en-US" sz="2000" b="1" dirty="0">
                <a:solidFill>
                  <a:srgbClr val="FF0000"/>
                </a:solidFill>
                <a:latin typeface="Arial Black" pitchFamily="34" charset="0"/>
              </a:rPr>
              <a:t>NADU </a:t>
            </a:r>
            <a:br>
              <a:rPr lang="en-US" sz="2000" b="1" dirty="0">
                <a:solidFill>
                  <a:srgbClr val="FF0000"/>
                </a:solidFill>
                <a:latin typeface="Arial Black" pitchFamily="34" charset="0"/>
              </a:rPr>
            </a:br>
            <a:r>
              <a:rPr lang="en-US" b="1" dirty="0">
                <a:solidFill>
                  <a:srgbClr val="FF0000"/>
                </a:solidFill>
                <a:latin typeface="Arial Black" pitchFamily="34" charset="0"/>
              </a:rPr>
              <a:t>(OCTOBER 2008 -- </a:t>
            </a:r>
            <a:r>
              <a:rPr lang="en-US" b="1" dirty="0" smtClean="0">
                <a:solidFill>
                  <a:srgbClr val="FF0000"/>
                </a:solidFill>
                <a:latin typeface="Arial Black" pitchFamily="34" charset="0"/>
              </a:rPr>
              <a:t>June </a:t>
            </a:r>
            <a:r>
              <a:rPr lang="en-US" b="1" dirty="0">
                <a:solidFill>
                  <a:srgbClr val="FF0000"/>
                </a:solidFill>
                <a:latin typeface="Arial Black" pitchFamily="34" charset="0"/>
              </a:rPr>
              <a:t>2017)</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758952"/>
          </a:xfrm>
        </p:spPr>
        <p:txBody>
          <a:bodyPr>
            <a:normAutofit fontScale="90000"/>
          </a:bodyPr>
          <a:lstStyle/>
          <a:p>
            <a:r>
              <a:rPr lang="en-US" sz="6000" b="1" dirty="0" smtClean="0">
                <a:solidFill>
                  <a:srgbClr val="00B050"/>
                </a:solidFill>
                <a:latin typeface="Arial Black" pitchFamily="34" charset="0"/>
                <a:cs typeface="Arial" pitchFamily="34" charset="0"/>
              </a:rPr>
              <a:t>TRANSTAN</a:t>
            </a:r>
            <a:endParaRPr lang="en-US" sz="6000" b="1" dirty="0">
              <a:latin typeface="Arial Black" pitchFamily="34" charset="0"/>
              <a:cs typeface="Arial" pitchFamily="34" charset="0"/>
            </a:endParaRPr>
          </a:p>
        </p:txBody>
      </p:sp>
      <p:sp>
        <p:nvSpPr>
          <p:cNvPr id="3" name="Content Placeholder 2"/>
          <p:cNvSpPr>
            <a:spLocks noGrp="1"/>
          </p:cNvSpPr>
          <p:nvPr>
            <p:ph sz="quarter" idx="1"/>
          </p:nvPr>
        </p:nvSpPr>
        <p:spPr>
          <a:xfrm>
            <a:off x="301752" y="1828800"/>
            <a:ext cx="8503920" cy="3806952"/>
          </a:xfrm>
        </p:spPr>
        <p:txBody>
          <a:bodyPr>
            <a:noAutofit/>
          </a:bodyPr>
          <a:lstStyle/>
          <a:p>
            <a:pPr algn="just">
              <a:lnSpc>
                <a:spcPct val="150000"/>
              </a:lnSpc>
              <a:spcBef>
                <a:spcPts val="0"/>
              </a:spcBef>
              <a:spcAft>
                <a:spcPts val="1200"/>
              </a:spcAft>
              <a:buFont typeface="Wingdings" pitchFamily="2" charset="2"/>
              <a:buChar char="Ø"/>
            </a:pPr>
            <a:r>
              <a:rPr lang="en-US" sz="1800" dirty="0" smtClean="0">
                <a:latin typeface="Arial" pitchFamily="34" charset="0"/>
                <a:cs typeface="Arial" pitchFamily="34" charset="0"/>
              </a:rPr>
              <a:t>Transplant Authority of Tamil Nadu was started in December 2014 by the Government  with the </a:t>
            </a:r>
            <a:r>
              <a:rPr lang="en-US" sz="1800" dirty="0" err="1" smtClean="0">
                <a:latin typeface="Arial" pitchFamily="34" charset="0"/>
                <a:cs typeface="Arial" pitchFamily="34" charset="0"/>
              </a:rPr>
              <a:t>Hon’ble</a:t>
            </a:r>
            <a:r>
              <a:rPr lang="en-US" sz="1800" dirty="0" smtClean="0">
                <a:latin typeface="Arial" pitchFamily="34" charset="0"/>
                <a:cs typeface="Arial" pitchFamily="34" charset="0"/>
              </a:rPr>
              <a:t> Chief Minister as Chair Person and 20 other members including  </a:t>
            </a:r>
            <a:r>
              <a:rPr lang="en-US" sz="1800" dirty="0" err="1" smtClean="0">
                <a:latin typeface="Arial" pitchFamily="34" charset="0"/>
                <a:cs typeface="Arial" pitchFamily="34" charset="0"/>
              </a:rPr>
              <a:t>Hon’ble</a:t>
            </a:r>
            <a:r>
              <a:rPr lang="en-US" sz="1800" dirty="0" smtClean="0">
                <a:latin typeface="Arial" pitchFamily="34" charset="0"/>
                <a:cs typeface="Arial" pitchFamily="34" charset="0"/>
              </a:rPr>
              <a:t> Ministers for Health and Finance, Secretary for Health &amp; Family welfare and various Secretaries of  the Government as its General body.</a:t>
            </a:r>
          </a:p>
          <a:p>
            <a:pPr algn="just">
              <a:lnSpc>
                <a:spcPct val="150000"/>
              </a:lnSpc>
              <a:spcBef>
                <a:spcPts val="0"/>
              </a:spcBef>
              <a:spcAft>
                <a:spcPts val="1200"/>
              </a:spcAft>
              <a:buFont typeface="Wingdings" pitchFamily="2" charset="2"/>
              <a:buChar char="Ø"/>
            </a:pPr>
            <a:r>
              <a:rPr lang="en-US" sz="1800" dirty="0" smtClean="0">
                <a:latin typeface="Arial" pitchFamily="34" charset="0"/>
                <a:cs typeface="Arial" pitchFamily="34" charset="0"/>
              </a:rPr>
              <a:t>TRANSTAN coordinates and supervises the entire range of transplant activities including Live transplants, Cadaver transplants and tissue transplants.</a:t>
            </a:r>
            <a:endParaRPr lang="en-US"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B050"/>
                </a:solidFill>
                <a:latin typeface="Arial Black" pitchFamily="34" charset="0"/>
              </a:rPr>
              <a:t>FUNCTIONS</a:t>
            </a:r>
            <a:endParaRPr lang="en-US" sz="3600" dirty="0">
              <a:latin typeface="Arial Black" pitchFamily="34" charset="0"/>
            </a:endParaRPr>
          </a:p>
        </p:txBody>
      </p:sp>
      <p:sp>
        <p:nvSpPr>
          <p:cNvPr id="3" name="Content Placeholder 2"/>
          <p:cNvSpPr>
            <a:spLocks noGrp="1"/>
          </p:cNvSpPr>
          <p:nvPr>
            <p:ph sz="quarter" idx="1"/>
          </p:nvPr>
        </p:nvSpPr>
        <p:spPr>
          <a:xfrm>
            <a:off x="304800" y="1447800"/>
            <a:ext cx="8610600" cy="4953000"/>
          </a:xfrm>
        </p:spPr>
        <p:txBody>
          <a:bodyPr>
            <a:noAutofit/>
          </a:bodyPr>
          <a:lstStyle/>
          <a:p>
            <a:pPr algn="just">
              <a:spcBef>
                <a:spcPts val="0"/>
              </a:spcBef>
              <a:spcAft>
                <a:spcPts val="600"/>
              </a:spcAft>
            </a:pPr>
            <a:r>
              <a:rPr lang="en-US" sz="1800" dirty="0" smtClean="0">
                <a:latin typeface="Arial" pitchFamily="34" charset="0"/>
                <a:cs typeface="Arial" pitchFamily="34" charset="0"/>
              </a:rPr>
              <a:t>Assists patients with organ and tissue failure related health problems.</a:t>
            </a:r>
          </a:p>
          <a:p>
            <a:pPr algn="just">
              <a:spcBef>
                <a:spcPts val="0"/>
              </a:spcBef>
              <a:spcAft>
                <a:spcPts val="600"/>
              </a:spcAft>
            </a:pPr>
            <a:r>
              <a:rPr lang="en-US" sz="1800" dirty="0" smtClean="0">
                <a:latin typeface="Arial" pitchFamily="34" charset="0"/>
                <a:cs typeface="Arial" pitchFamily="34" charset="0"/>
              </a:rPr>
              <a:t>Regulates distribution of organs in a transparent manner.</a:t>
            </a:r>
          </a:p>
          <a:p>
            <a:pPr algn="just">
              <a:spcBef>
                <a:spcPts val="0"/>
              </a:spcBef>
              <a:spcAft>
                <a:spcPts val="600"/>
              </a:spcAft>
            </a:pPr>
            <a:r>
              <a:rPr lang="en-US" sz="1800" dirty="0" smtClean="0">
                <a:latin typeface="Arial" pitchFamily="34" charset="0"/>
                <a:cs typeface="Arial" pitchFamily="34" charset="0"/>
              </a:rPr>
              <a:t>Assists the State &amp; Central Governments in the formulation of policies, procedures, establishment of regulatory frameworks for all kinds of organ &amp; tissue transplantation.</a:t>
            </a:r>
          </a:p>
          <a:p>
            <a:pPr algn="just">
              <a:spcBef>
                <a:spcPts val="0"/>
              </a:spcBef>
              <a:spcAft>
                <a:spcPts val="600"/>
              </a:spcAft>
            </a:pPr>
            <a:r>
              <a:rPr lang="en-US" sz="1800" dirty="0" smtClean="0">
                <a:latin typeface="Arial" pitchFamily="34" charset="0"/>
                <a:cs typeface="Arial" pitchFamily="34" charset="0"/>
              </a:rPr>
              <a:t>Aids in Networking all stake holders in organ and tissue transplantation.</a:t>
            </a:r>
          </a:p>
          <a:p>
            <a:pPr algn="just">
              <a:spcBef>
                <a:spcPts val="0"/>
              </a:spcBef>
              <a:spcAft>
                <a:spcPts val="600"/>
              </a:spcAft>
            </a:pPr>
            <a:r>
              <a:rPr lang="en-US" sz="1800" dirty="0" smtClean="0">
                <a:latin typeface="Arial" pitchFamily="34" charset="0"/>
                <a:cs typeface="Arial" pitchFamily="34" charset="0"/>
              </a:rPr>
              <a:t>Streamlining all procedures related to Cadaver and Living Organ Transplantation.</a:t>
            </a:r>
          </a:p>
          <a:p>
            <a:pPr algn="just">
              <a:spcBef>
                <a:spcPts val="0"/>
              </a:spcBef>
              <a:spcAft>
                <a:spcPts val="600"/>
              </a:spcAft>
            </a:pPr>
            <a:r>
              <a:rPr lang="en-US" sz="1800" dirty="0" smtClean="0">
                <a:latin typeface="Arial" pitchFamily="34" charset="0"/>
                <a:cs typeface="Arial" pitchFamily="34" charset="0"/>
              </a:rPr>
              <a:t>Helps hospitals to identify brain stem death and proceed further.</a:t>
            </a:r>
          </a:p>
          <a:p>
            <a:pPr algn="just">
              <a:spcBef>
                <a:spcPts val="0"/>
              </a:spcBef>
              <a:spcAft>
                <a:spcPts val="600"/>
              </a:spcAft>
            </a:pPr>
            <a:r>
              <a:rPr lang="en-US" sz="1800" dirty="0" smtClean="0">
                <a:latin typeface="Arial" pitchFamily="34" charset="0"/>
                <a:cs typeface="Arial" pitchFamily="34" charset="0"/>
              </a:rPr>
              <a:t>Maintains an online waitlist registry.</a:t>
            </a:r>
          </a:p>
          <a:p>
            <a:pPr algn="just">
              <a:spcBef>
                <a:spcPts val="0"/>
              </a:spcBef>
              <a:spcAft>
                <a:spcPts val="600"/>
              </a:spcAft>
            </a:pPr>
            <a:r>
              <a:rPr lang="en-US" sz="1800" dirty="0" smtClean="0">
                <a:latin typeface="Arial" pitchFamily="34" charset="0"/>
                <a:cs typeface="Arial" pitchFamily="34" charset="0"/>
              </a:rPr>
              <a:t>Liaison with Police in providing Green Corridor for transporting organs.</a:t>
            </a:r>
          </a:p>
          <a:p>
            <a:pPr algn="just">
              <a:spcBef>
                <a:spcPts val="0"/>
              </a:spcBef>
              <a:spcAft>
                <a:spcPts val="600"/>
              </a:spcAft>
            </a:pPr>
            <a:r>
              <a:rPr lang="en-US" sz="1800" dirty="0" smtClean="0">
                <a:latin typeface="Arial" pitchFamily="34" charset="0"/>
                <a:cs typeface="Arial" pitchFamily="34" charset="0"/>
              </a:rPr>
              <a:t>Liaison with neighboring States in organ sharing.</a:t>
            </a:r>
          </a:p>
          <a:p>
            <a:pPr algn="just">
              <a:spcBef>
                <a:spcPts val="0"/>
              </a:spcBef>
              <a:spcAft>
                <a:spcPts val="600"/>
              </a:spcAft>
            </a:pPr>
            <a:r>
              <a:rPr lang="en-US" sz="1800" dirty="0" smtClean="0">
                <a:latin typeface="Arial" pitchFamily="34" charset="0"/>
                <a:cs typeface="Arial" pitchFamily="34" charset="0"/>
              </a:rPr>
              <a:t>Helps in compiling a state and regional database.</a:t>
            </a:r>
          </a:p>
          <a:p>
            <a:pPr algn="just">
              <a:spcBef>
                <a:spcPts val="0"/>
              </a:spcBef>
              <a:spcAft>
                <a:spcPts val="600"/>
              </a:spcAft>
            </a:pPr>
            <a:r>
              <a:rPr lang="en-US" sz="1800" dirty="0" smtClean="0">
                <a:latin typeface="Arial" pitchFamily="34" charset="0"/>
                <a:cs typeface="Arial" pitchFamily="34" charset="0"/>
              </a:rPr>
              <a:t>Ensures protocol development, research, data analysis, outcome monitoring and  knowledge dissemination.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Autofit/>
          </a:bodyPr>
          <a:lstStyle/>
          <a:p>
            <a:r>
              <a:rPr lang="en-US" sz="3000" dirty="0" smtClean="0">
                <a:solidFill>
                  <a:srgbClr val="00B050"/>
                </a:solidFill>
                <a:latin typeface="Arial Black" pitchFamily="34" charset="0"/>
              </a:rPr>
              <a:t>POLICY MAKING / IMPLEMENTATION /</a:t>
            </a:r>
            <a:br>
              <a:rPr lang="en-US" sz="3000" dirty="0" smtClean="0">
                <a:solidFill>
                  <a:srgbClr val="00B050"/>
                </a:solidFill>
                <a:latin typeface="Arial Black" pitchFamily="34" charset="0"/>
              </a:rPr>
            </a:br>
            <a:r>
              <a:rPr lang="en-US" sz="3000" dirty="0" smtClean="0">
                <a:solidFill>
                  <a:srgbClr val="00B050"/>
                </a:solidFill>
                <a:latin typeface="Arial Black" pitchFamily="34" charset="0"/>
              </a:rPr>
              <a:t>MONITORING HOSPITALS</a:t>
            </a:r>
            <a:endParaRPr lang="en-US" sz="3000" dirty="0">
              <a:solidFill>
                <a:srgbClr val="00B050"/>
              </a:solidFill>
              <a:latin typeface="Arial Black" pitchFamily="34" charset="0"/>
            </a:endParaRPr>
          </a:p>
        </p:txBody>
      </p:sp>
      <p:sp>
        <p:nvSpPr>
          <p:cNvPr id="3" name="Content Placeholder 2"/>
          <p:cNvSpPr>
            <a:spLocks noGrp="1"/>
          </p:cNvSpPr>
          <p:nvPr>
            <p:ph sz="quarter" idx="1"/>
          </p:nvPr>
        </p:nvSpPr>
        <p:spPr>
          <a:xfrm>
            <a:off x="457200" y="1752600"/>
            <a:ext cx="8229600" cy="4525963"/>
          </a:xfrm>
        </p:spPr>
        <p:txBody>
          <a:bodyPr>
            <a:noAutofit/>
          </a:bodyPr>
          <a:lstStyle/>
          <a:p>
            <a:pPr algn="just">
              <a:spcBef>
                <a:spcPts val="0"/>
              </a:spcBef>
              <a:spcAft>
                <a:spcPts val="1800"/>
              </a:spcAft>
            </a:pPr>
            <a:r>
              <a:rPr lang="en-US" sz="1800" dirty="0" smtClean="0">
                <a:latin typeface="Arial" pitchFamily="34" charset="0"/>
                <a:cs typeface="Arial" pitchFamily="34" charset="0"/>
              </a:rPr>
              <a:t>Holds consultative meeting with all member hospitals to frame new guidelines or when issues arise which needs to be sorted.</a:t>
            </a:r>
          </a:p>
          <a:p>
            <a:pPr algn="just">
              <a:spcBef>
                <a:spcPts val="0"/>
              </a:spcBef>
              <a:spcAft>
                <a:spcPts val="1800"/>
              </a:spcAft>
            </a:pPr>
            <a:r>
              <a:rPr lang="en-US" sz="1800" dirty="0" smtClean="0">
                <a:latin typeface="Arial" pitchFamily="34" charset="0"/>
                <a:cs typeface="Arial" pitchFamily="34" charset="0"/>
              </a:rPr>
              <a:t>Ensures organs are distributed in a fair and transparent manner as per the waitlist and guidelines in force.</a:t>
            </a:r>
          </a:p>
          <a:p>
            <a:pPr algn="just">
              <a:spcBef>
                <a:spcPts val="0"/>
              </a:spcBef>
              <a:spcAft>
                <a:spcPts val="1800"/>
              </a:spcAft>
            </a:pPr>
            <a:r>
              <a:rPr lang="en-US" sz="1800" dirty="0" smtClean="0">
                <a:latin typeface="Arial" pitchFamily="34" charset="0"/>
                <a:cs typeface="Arial" pitchFamily="34" charset="0"/>
              </a:rPr>
              <a:t>Encourages new hospitals to join the program by providing advice and assistance.</a:t>
            </a:r>
          </a:p>
          <a:p>
            <a:pPr algn="just">
              <a:spcBef>
                <a:spcPts val="0"/>
              </a:spcBef>
              <a:spcAft>
                <a:spcPts val="3000"/>
              </a:spcAft>
            </a:pPr>
            <a:r>
              <a:rPr lang="en-US" sz="1800" dirty="0" smtClean="0">
                <a:latin typeface="Arial" pitchFamily="34" charset="0"/>
                <a:cs typeface="Arial" pitchFamily="34" charset="0"/>
              </a:rPr>
              <a:t>Ensures all deceased donor transplants are done only in registered hospitals holding valid </a:t>
            </a:r>
            <a:r>
              <a:rPr lang="en-US" sz="1800" dirty="0" err="1" smtClean="0">
                <a:latin typeface="Arial" pitchFamily="34" charset="0"/>
                <a:cs typeface="Arial" pitchFamily="34" charset="0"/>
              </a:rPr>
              <a:t>licence</a:t>
            </a:r>
            <a:r>
              <a:rPr lang="en-US" sz="1800" dirty="0" smtClean="0">
                <a:latin typeface="Arial" pitchFamily="34" charset="0"/>
                <a:cs typeface="Arial" pitchFamily="34" charset="0"/>
              </a:rPr>
              <a:t>.</a:t>
            </a:r>
          </a:p>
          <a:p>
            <a:pPr algn="just">
              <a:spcBef>
                <a:spcPts val="0"/>
              </a:spcBef>
              <a:spcAft>
                <a:spcPts val="3000"/>
              </a:spcAft>
            </a:pPr>
            <a:r>
              <a:rPr lang="en-US" sz="1800" dirty="0" smtClean="0">
                <a:latin typeface="Arial" pitchFamily="34" charset="0"/>
                <a:cs typeface="Arial" pitchFamily="34" charset="0"/>
              </a:rPr>
              <a:t>Ensures that  Identification /  Certification / Retrieval are carried out as per established protocols.</a:t>
            </a:r>
          </a:p>
          <a:p>
            <a:pPr algn="just">
              <a:spcBef>
                <a:spcPts val="0"/>
              </a:spcBef>
              <a:spcAft>
                <a:spcPts val="3000"/>
              </a:spcAft>
            </a:pPr>
            <a:r>
              <a:rPr lang="en-US" sz="1800" dirty="0" smtClean="0">
                <a:latin typeface="Arial" pitchFamily="34" charset="0"/>
                <a:cs typeface="Arial" pitchFamily="34" charset="0"/>
              </a:rPr>
              <a:t>Collect deceased donor data’s / live data from hospitals.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B050"/>
                </a:solidFill>
                <a:latin typeface="Arial Black" pitchFamily="34" charset="0"/>
              </a:rPr>
              <a:t>ACHIEVEMENTS</a:t>
            </a:r>
            <a:endParaRPr lang="en-US" sz="3600" dirty="0">
              <a:solidFill>
                <a:srgbClr val="00B050"/>
              </a:solidFill>
              <a:latin typeface="Arial Black" pitchFamily="34" charset="0"/>
            </a:endParaRPr>
          </a:p>
        </p:txBody>
      </p:sp>
      <p:sp>
        <p:nvSpPr>
          <p:cNvPr id="3" name="Content Placeholder 2"/>
          <p:cNvSpPr>
            <a:spLocks noGrp="1"/>
          </p:cNvSpPr>
          <p:nvPr>
            <p:ph sz="quarter" idx="1"/>
          </p:nvPr>
        </p:nvSpPr>
        <p:spPr>
          <a:xfrm>
            <a:off x="457200" y="1600200"/>
            <a:ext cx="8229600" cy="4724400"/>
          </a:xfrm>
        </p:spPr>
        <p:txBody>
          <a:bodyPr>
            <a:noAutofit/>
          </a:bodyPr>
          <a:lstStyle/>
          <a:p>
            <a:pPr algn="just">
              <a:spcBef>
                <a:spcPts val="0"/>
              </a:spcBef>
              <a:buNone/>
            </a:pPr>
            <a:r>
              <a:rPr lang="en-US" sz="1800" b="1" dirty="0" smtClean="0">
                <a:solidFill>
                  <a:srgbClr val="FF0000"/>
                </a:solidFill>
                <a:latin typeface="Arial" pitchFamily="34" charset="0"/>
                <a:cs typeface="Arial" pitchFamily="34" charset="0"/>
              </a:rPr>
              <a:t>TAMIL NADU IS THE FIRST STATE IN THE COUNTRY :</a:t>
            </a:r>
          </a:p>
          <a:p>
            <a:pPr algn="just">
              <a:spcBef>
                <a:spcPts val="0"/>
              </a:spcBef>
              <a:buNone/>
            </a:pPr>
            <a:endParaRPr lang="en-US" sz="1800" b="1" dirty="0" smtClean="0">
              <a:latin typeface="Arial" pitchFamily="34" charset="0"/>
              <a:cs typeface="Arial" pitchFamily="34" charset="0"/>
            </a:endParaRPr>
          </a:p>
          <a:p>
            <a:pPr algn="just">
              <a:spcBef>
                <a:spcPts val="0"/>
              </a:spcBef>
              <a:spcAft>
                <a:spcPts val="1200"/>
              </a:spcAft>
            </a:pPr>
            <a:r>
              <a:rPr lang="en-US" sz="1800" dirty="0" smtClean="0">
                <a:latin typeface="Arial" pitchFamily="34" charset="0"/>
                <a:cs typeface="Arial" pitchFamily="34" charset="0"/>
              </a:rPr>
              <a:t>To start a </a:t>
            </a:r>
            <a:r>
              <a:rPr lang="en-US" sz="1800" dirty="0" err="1" smtClean="0">
                <a:latin typeface="Arial" pitchFamily="34" charset="0"/>
                <a:cs typeface="Arial" pitchFamily="34" charset="0"/>
              </a:rPr>
              <a:t>programme</a:t>
            </a:r>
            <a:r>
              <a:rPr lang="en-US" sz="1800" dirty="0" smtClean="0">
                <a:latin typeface="Arial" pitchFamily="34" charset="0"/>
                <a:cs typeface="Arial" pitchFamily="34" charset="0"/>
              </a:rPr>
              <a:t> exclusively for organ transplant, streamline organ distribution and clarify Medical legal procedures.</a:t>
            </a:r>
          </a:p>
          <a:p>
            <a:pPr algn="just">
              <a:spcBef>
                <a:spcPts val="0"/>
              </a:spcBef>
              <a:spcAft>
                <a:spcPts val="1200"/>
              </a:spcAft>
            </a:pPr>
            <a:r>
              <a:rPr lang="en-US" sz="1800" dirty="0" smtClean="0">
                <a:latin typeface="Arial" pitchFamily="34" charset="0"/>
                <a:cs typeface="Arial" pitchFamily="34" charset="0"/>
              </a:rPr>
              <a:t>To issue Government Orders to clarify grey areas of the Transplantation  of Human Organ (THO) Act.</a:t>
            </a:r>
          </a:p>
          <a:p>
            <a:pPr algn="just">
              <a:spcBef>
                <a:spcPts val="0"/>
              </a:spcBef>
              <a:spcAft>
                <a:spcPts val="1200"/>
              </a:spcAft>
            </a:pPr>
            <a:r>
              <a:rPr lang="en-US" sz="1800" dirty="0" smtClean="0">
                <a:latin typeface="Arial" pitchFamily="34" charset="0"/>
                <a:cs typeface="Arial" pitchFamily="34" charset="0"/>
              </a:rPr>
              <a:t>To make certification of brain stem death mandatory. </a:t>
            </a:r>
          </a:p>
          <a:p>
            <a:pPr algn="just">
              <a:spcBef>
                <a:spcPts val="0"/>
              </a:spcBef>
              <a:spcAft>
                <a:spcPts val="1200"/>
              </a:spcAft>
            </a:pPr>
            <a:r>
              <a:rPr lang="en-US" sz="1800" dirty="0" smtClean="0">
                <a:latin typeface="Arial" pitchFamily="34" charset="0"/>
                <a:cs typeface="Arial" pitchFamily="34" charset="0"/>
              </a:rPr>
              <a:t>To expand the pool of Forensic specialists (Allowing even specialist from private sector to perform Post Mortem for this purpose)</a:t>
            </a:r>
          </a:p>
          <a:p>
            <a:pPr algn="just">
              <a:spcBef>
                <a:spcPts val="0"/>
              </a:spcBef>
              <a:spcAft>
                <a:spcPts val="1200"/>
              </a:spcAft>
            </a:pPr>
            <a:r>
              <a:rPr lang="en-US" sz="1800" dirty="0" smtClean="0">
                <a:latin typeface="Arial" pitchFamily="34" charset="0"/>
                <a:cs typeface="Arial" pitchFamily="34" charset="0"/>
              </a:rPr>
              <a:t>To provide Green Corridor for organ transport.</a:t>
            </a:r>
          </a:p>
          <a:p>
            <a:pPr algn="just">
              <a:spcBef>
                <a:spcPts val="0"/>
              </a:spcBef>
              <a:spcAft>
                <a:spcPts val="1200"/>
              </a:spcAft>
            </a:pPr>
            <a:r>
              <a:rPr lang="en-US" sz="1800" dirty="0" smtClean="0">
                <a:latin typeface="Arial" pitchFamily="34" charset="0"/>
                <a:cs typeface="Arial" pitchFamily="34" charset="0"/>
              </a:rPr>
              <a:t>To undertake many complex transplants like pancreas &amp; kidney, liver &amp; kidney, heart &amp; lung etc.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5613" y="0"/>
            <a:ext cx="8229600" cy="990600"/>
          </a:xfrm>
        </p:spPr>
        <p:txBody>
          <a:bodyPr>
            <a:normAutofit/>
          </a:bodyPr>
          <a:lstStyle/>
          <a:p>
            <a:r>
              <a:rPr lang="en-IN" sz="4000" b="1" dirty="0" smtClean="0">
                <a:solidFill>
                  <a:srgbClr val="00B050"/>
                </a:solidFill>
                <a:latin typeface="Arial Black" pitchFamily="34" charset="0"/>
              </a:rPr>
              <a:t>TRANSTAN AS ROTTO</a:t>
            </a:r>
          </a:p>
        </p:txBody>
      </p:sp>
      <p:sp>
        <p:nvSpPr>
          <p:cNvPr id="17411" name="Content Placeholder 2"/>
          <p:cNvSpPr>
            <a:spLocks noGrp="1"/>
          </p:cNvSpPr>
          <p:nvPr>
            <p:ph sz="quarter" idx="1"/>
          </p:nvPr>
        </p:nvSpPr>
        <p:spPr>
          <a:xfrm>
            <a:off x="381000" y="1752600"/>
            <a:ext cx="8229600" cy="4343400"/>
          </a:xfrm>
        </p:spPr>
        <p:txBody>
          <a:bodyPr>
            <a:normAutofit/>
          </a:bodyPr>
          <a:lstStyle/>
          <a:p>
            <a:pPr algn="just">
              <a:spcBef>
                <a:spcPts val="0"/>
              </a:spcBef>
              <a:spcAft>
                <a:spcPts val="2400"/>
              </a:spcAft>
            </a:pPr>
            <a:r>
              <a:rPr lang="en-US" sz="1800" dirty="0" smtClean="0">
                <a:latin typeface="Arial" pitchFamily="34" charset="0"/>
                <a:cs typeface="Arial" pitchFamily="34" charset="0"/>
              </a:rPr>
              <a:t>Regional </a:t>
            </a:r>
            <a:r>
              <a:rPr lang="en-US" sz="1800" dirty="0" err="1" smtClean="0">
                <a:latin typeface="Arial" pitchFamily="34" charset="0"/>
                <a:cs typeface="Arial" pitchFamily="34" charset="0"/>
              </a:rPr>
              <a:t>Centres</a:t>
            </a:r>
            <a:r>
              <a:rPr lang="en-US" sz="1800" dirty="0" smtClean="0">
                <a:latin typeface="Arial" pitchFamily="34" charset="0"/>
                <a:cs typeface="Arial" pitchFamily="34" charset="0"/>
              </a:rPr>
              <a:t> to support Transplant programs in </a:t>
            </a:r>
            <a:r>
              <a:rPr lang="en-US" sz="1800" dirty="0" err="1" smtClean="0">
                <a:latin typeface="Arial" pitchFamily="34" charset="0"/>
                <a:cs typeface="Arial" pitchFamily="34" charset="0"/>
              </a:rPr>
              <a:t>neighbouring</a:t>
            </a:r>
            <a:r>
              <a:rPr lang="en-US" sz="1800" dirty="0" smtClean="0">
                <a:latin typeface="Arial" pitchFamily="34" charset="0"/>
                <a:cs typeface="Arial" pitchFamily="34" charset="0"/>
              </a:rPr>
              <a:t> States and Tamil Nadu is the ROTTO for the entire Southern Region.</a:t>
            </a:r>
          </a:p>
          <a:p>
            <a:pPr algn="just">
              <a:spcBef>
                <a:spcPts val="0"/>
              </a:spcBef>
              <a:spcAft>
                <a:spcPts val="2400"/>
              </a:spcAft>
            </a:pPr>
            <a:r>
              <a:rPr lang="en-IN" sz="1800" dirty="0" smtClean="0">
                <a:latin typeface="Arial" pitchFamily="34" charset="0"/>
                <a:cs typeface="Arial" pitchFamily="34" charset="0"/>
              </a:rPr>
              <a:t>Promotes the establishment of programs in other States with financial support from Centre and</a:t>
            </a:r>
            <a:r>
              <a:rPr lang="en-US" sz="1800" dirty="0" smtClean="0">
                <a:latin typeface="Arial" pitchFamily="34" charset="0"/>
                <a:cs typeface="Arial" pitchFamily="34" charset="0"/>
              </a:rPr>
              <a:t> co-ordinate entire range of transplant activities including live transplants.</a:t>
            </a:r>
          </a:p>
          <a:p>
            <a:pPr algn="just">
              <a:spcBef>
                <a:spcPts val="0"/>
              </a:spcBef>
              <a:spcAft>
                <a:spcPts val="2400"/>
              </a:spcAft>
            </a:pPr>
            <a:r>
              <a:rPr lang="en-US" sz="1800" dirty="0" smtClean="0">
                <a:latin typeface="Arial" pitchFamily="34" charset="0"/>
                <a:cs typeface="Arial" pitchFamily="34" charset="0"/>
              </a:rPr>
              <a:t>To assist Central Government efforts to network different States, to collect data and </a:t>
            </a:r>
            <a:r>
              <a:rPr lang="en-US" sz="1800" dirty="0" err="1" smtClean="0">
                <a:latin typeface="Arial" pitchFamily="34" charset="0"/>
                <a:cs typeface="Arial" pitchFamily="34" charset="0"/>
              </a:rPr>
              <a:t>analyse</a:t>
            </a:r>
            <a:r>
              <a:rPr lang="en-US" sz="1800" dirty="0" smtClean="0">
                <a:latin typeface="Arial" pitchFamily="34" charset="0"/>
                <a:cs typeface="Arial" pitchFamily="34" charset="0"/>
              </a:rPr>
              <a:t> and to improve end result</a:t>
            </a:r>
          </a:p>
          <a:p>
            <a:pPr algn="just">
              <a:spcBef>
                <a:spcPts val="0"/>
              </a:spcBef>
              <a:spcAft>
                <a:spcPts val="1200"/>
              </a:spcAft>
            </a:pPr>
            <a:r>
              <a:rPr lang="en-US" sz="1800" dirty="0" smtClean="0">
                <a:latin typeface="Arial" pitchFamily="34" charset="0"/>
                <a:cs typeface="Arial" pitchFamily="34" charset="0"/>
              </a:rPr>
              <a:t>Monitoring and surveillance of transplantation activities in the region and </a:t>
            </a:r>
            <a:r>
              <a:rPr lang="en-US" sz="1800" dirty="0" err="1" smtClean="0">
                <a:latin typeface="Arial" pitchFamily="34" charset="0"/>
                <a:cs typeface="Arial" pitchFamily="34" charset="0"/>
              </a:rPr>
              <a:t>organising</a:t>
            </a:r>
            <a:r>
              <a:rPr lang="en-US" sz="1800" dirty="0" smtClean="0">
                <a:latin typeface="Arial" pitchFamily="34" charset="0"/>
                <a:cs typeface="Arial" pitchFamily="34" charset="0"/>
              </a:rPr>
              <a:t> training programs / workshops.</a:t>
            </a:r>
          </a:p>
          <a:p>
            <a:pPr algn="just">
              <a:spcBef>
                <a:spcPts val="0"/>
              </a:spcBef>
              <a:spcAft>
                <a:spcPts val="1200"/>
              </a:spcAft>
            </a:pPr>
            <a:r>
              <a:rPr lang="en-US" sz="1800" dirty="0" smtClean="0">
                <a:latin typeface="Arial" pitchFamily="34" charset="0"/>
                <a:cs typeface="Arial" pitchFamily="34" charset="0"/>
              </a:rPr>
              <a:t>Dissemination of information, Technical guidance and support.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1000"/>
            <a:ext cx="8839200" cy="990600"/>
          </a:xfrm>
        </p:spPr>
        <p:txBody>
          <a:bodyPr>
            <a:normAutofit/>
          </a:bodyPr>
          <a:lstStyle/>
          <a:p>
            <a:r>
              <a:rPr lang="en-US" sz="2800" dirty="0" smtClean="0">
                <a:solidFill>
                  <a:srgbClr val="00B050"/>
                </a:solidFill>
                <a:latin typeface="Arial Black" pitchFamily="34" charset="0"/>
              </a:rPr>
              <a:t>TRANSPLANT HOSPITALS </a:t>
            </a:r>
            <a:br>
              <a:rPr lang="en-US" sz="2800" dirty="0" smtClean="0">
                <a:solidFill>
                  <a:srgbClr val="00B050"/>
                </a:solidFill>
                <a:latin typeface="Arial Black" pitchFamily="34" charset="0"/>
              </a:rPr>
            </a:br>
            <a:r>
              <a:rPr lang="en-US" sz="2800" dirty="0" smtClean="0">
                <a:solidFill>
                  <a:srgbClr val="00B050"/>
                </a:solidFill>
                <a:latin typeface="Arial Black" pitchFamily="34" charset="0"/>
              </a:rPr>
              <a:t>REGISTERED WITH TRANSTAN </a:t>
            </a:r>
            <a:endParaRPr lang="en-US" sz="2800" dirty="0">
              <a:solidFill>
                <a:srgbClr val="00B050"/>
              </a:solidFill>
              <a:latin typeface="Arial Black" pitchFamily="34" charset="0"/>
            </a:endParaRPr>
          </a:p>
        </p:txBody>
      </p:sp>
      <p:graphicFrame>
        <p:nvGraphicFramePr>
          <p:cNvPr id="4" name="Table 3"/>
          <p:cNvGraphicFramePr>
            <a:graphicFrameLocks noGrp="1"/>
          </p:cNvGraphicFramePr>
          <p:nvPr/>
        </p:nvGraphicFramePr>
        <p:xfrm>
          <a:off x="1600200" y="2743200"/>
          <a:ext cx="6096000" cy="4023360"/>
        </p:xfrm>
        <a:graphic>
          <a:graphicData uri="http://schemas.openxmlformats.org/drawingml/2006/table">
            <a:tbl>
              <a:tblPr firstRow="1" bandRow="1">
                <a:tableStyleId>{8A107856-5554-42FB-B03E-39F5DBC370BA}</a:tableStyleId>
              </a:tblPr>
              <a:tblGrid>
                <a:gridCol w="4267200"/>
                <a:gridCol w="1828800"/>
              </a:tblGrid>
              <a:tr h="370840">
                <a:tc>
                  <a:txBody>
                    <a:bodyPr/>
                    <a:lstStyle/>
                    <a:p>
                      <a:pPr algn="ctr">
                        <a:lnSpc>
                          <a:spcPct val="150000"/>
                        </a:lnSpc>
                      </a:pPr>
                      <a:r>
                        <a:rPr lang="en-US" dirty="0" smtClean="0">
                          <a:latin typeface="Arial" pitchFamily="34" charset="0"/>
                          <a:cs typeface="Arial" pitchFamily="34" charset="0"/>
                        </a:rPr>
                        <a:t>No.</a:t>
                      </a:r>
                      <a:r>
                        <a:rPr lang="en-US" baseline="0" dirty="0" smtClean="0">
                          <a:latin typeface="Arial" pitchFamily="34" charset="0"/>
                          <a:cs typeface="Arial" pitchFamily="34" charset="0"/>
                        </a:rPr>
                        <a:t> of Registered Transplant Hospital</a:t>
                      </a:r>
                      <a:endParaRPr lang="en-US" dirty="0">
                        <a:latin typeface="Arial" pitchFamily="34" charset="0"/>
                        <a:cs typeface="Arial" pitchFamily="34" charset="0"/>
                      </a:endParaRPr>
                    </a:p>
                  </a:txBody>
                  <a:tcPr anchor="ctr"/>
                </a:tc>
                <a:tc>
                  <a:txBody>
                    <a:bodyPr/>
                    <a:lstStyle/>
                    <a:p>
                      <a:pPr algn="ctr">
                        <a:lnSpc>
                          <a:spcPct val="150000"/>
                        </a:lnSpc>
                      </a:pPr>
                      <a:r>
                        <a:rPr lang="en-US" dirty="0" smtClean="0">
                          <a:latin typeface="Arial" pitchFamily="34" charset="0"/>
                          <a:cs typeface="Arial" pitchFamily="34" charset="0"/>
                        </a:rPr>
                        <a:t>78</a:t>
                      </a:r>
                      <a:endParaRPr lang="en-US" dirty="0">
                        <a:latin typeface="Arial" pitchFamily="34" charset="0"/>
                        <a:cs typeface="Arial" pitchFamily="34" charset="0"/>
                      </a:endParaRPr>
                    </a:p>
                  </a:txBody>
                  <a:tcPr anchor="ctr"/>
                </a:tc>
              </a:tr>
              <a:tr h="370840">
                <a:tc>
                  <a:txBody>
                    <a:bodyPr/>
                    <a:lstStyle/>
                    <a:p>
                      <a:pPr algn="ctr">
                        <a:lnSpc>
                          <a:spcPct val="150000"/>
                        </a:lnSpc>
                      </a:pPr>
                      <a:r>
                        <a:rPr lang="en-US" dirty="0" smtClean="0">
                          <a:latin typeface="Arial" pitchFamily="34" charset="0"/>
                          <a:cs typeface="Arial" pitchFamily="34" charset="0"/>
                        </a:rPr>
                        <a:t>Kidney</a:t>
                      </a:r>
                      <a:endParaRPr lang="en-US" dirty="0">
                        <a:latin typeface="Arial" pitchFamily="34" charset="0"/>
                        <a:cs typeface="Arial" pitchFamily="34" charset="0"/>
                      </a:endParaRPr>
                    </a:p>
                  </a:txBody>
                  <a:tcPr anchor="ctr"/>
                </a:tc>
                <a:tc>
                  <a:txBody>
                    <a:bodyPr/>
                    <a:lstStyle/>
                    <a:p>
                      <a:pPr algn="ctr">
                        <a:lnSpc>
                          <a:spcPct val="150000"/>
                        </a:lnSpc>
                      </a:pPr>
                      <a:r>
                        <a:rPr lang="en-US" dirty="0" smtClean="0">
                          <a:latin typeface="Arial" pitchFamily="34" charset="0"/>
                          <a:cs typeface="Arial" pitchFamily="34" charset="0"/>
                        </a:rPr>
                        <a:t>72</a:t>
                      </a:r>
                      <a:endParaRPr lang="en-US" dirty="0">
                        <a:latin typeface="Arial" pitchFamily="34" charset="0"/>
                        <a:cs typeface="Arial" pitchFamily="34" charset="0"/>
                      </a:endParaRPr>
                    </a:p>
                  </a:txBody>
                  <a:tcPr anchor="ctr"/>
                </a:tc>
              </a:tr>
              <a:tr h="370840">
                <a:tc>
                  <a:txBody>
                    <a:bodyPr/>
                    <a:lstStyle/>
                    <a:p>
                      <a:pPr algn="ctr">
                        <a:lnSpc>
                          <a:spcPct val="150000"/>
                        </a:lnSpc>
                      </a:pPr>
                      <a:r>
                        <a:rPr lang="en-US" dirty="0" smtClean="0">
                          <a:latin typeface="Arial" pitchFamily="34" charset="0"/>
                          <a:cs typeface="Arial" pitchFamily="34" charset="0"/>
                        </a:rPr>
                        <a:t>Liver</a:t>
                      </a:r>
                      <a:endParaRPr lang="en-US" dirty="0">
                        <a:latin typeface="Arial" pitchFamily="34" charset="0"/>
                        <a:cs typeface="Arial" pitchFamily="34" charset="0"/>
                      </a:endParaRPr>
                    </a:p>
                  </a:txBody>
                  <a:tcPr anchor="ctr"/>
                </a:tc>
                <a:tc>
                  <a:txBody>
                    <a:bodyPr/>
                    <a:lstStyle/>
                    <a:p>
                      <a:pPr algn="ctr">
                        <a:lnSpc>
                          <a:spcPct val="150000"/>
                        </a:lnSpc>
                      </a:pPr>
                      <a:r>
                        <a:rPr lang="en-US" dirty="0" smtClean="0">
                          <a:latin typeface="Arial" pitchFamily="34" charset="0"/>
                          <a:cs typeface="Arial" pitchFamily="34" charset="0"/>
                        </a:rPr>
                        <a:t>25</a:t>
                      </a:r>
                      <a:endParaRPr lang="en-US" dirty="0">
                        <a:latin typeface="Arial" pitchFamily="34" charset="0"/>
                        <a:cs typeface="Arial" pitchFamily="34" charset="0"/>
                      </a:endParaRPr>
                    </a:p>
                  </a:txBody>
                  <a:tcPr anchor="ctr"/>
                </a:tc>
              </a:tr>
              <a:tr h="370840">
                <a:tc>
                  <a:txBody>
                    <a:bodyPr/>
                    <a:lstStyle/>
                    <a:p>
                      <a:pPr algn="ctr">
                        <a:lnSpc>
                          <a:spcPct val="150000"/>
                        </a:lnSpc>
                      </a:pPr>
                      <a:r>
                        <a:rPr lang="en-US" dirty="0" smtClean="0">
                          <a:latin typeface="Arial" pitchFamily="34" charset="0"/>
                          <a:cs typeface="Arial" pitchFamily="34" charset="0"/>
                        </a:rPr>
                        <a:t>Heart</a:t>
                      </a:r>
                      <a:endParaRPr lang="en-US" dirty="0">
                        <a:latin typeface="Arial" pitchFamily="34" charset="0"/>
                        <a:cs typeface="Arial" pitchFamily="34" charset="0"/>
                      </a:endParaRPr>
                    </a:p>
                  </a:txBody>
                  <a:tcPr anchor="ctr"/>
                </a:tc>
                <a:tc>
                  <a:txBody>
                    <a:bodyPr/>
                    <a:lstStyle/>
                    <a:p>
                      <a:pPr algn="ctr">
                        <a:lnSpc>
                          <a:spcPct val="150000"/>
                        </a:lnSpc>
                      </a:pPr>
                      <a:r>
                        <a:rPr lang="en-US" dirty="0" smtClean="0">
                          <a:latin typeface="Arial" pitchFamily="34" charset="0"/>
                          <a:cs typeface="Arial" pitchFamily="34" charset="0"/>
                        </a:rPr>
                        <a:t>23</a:t>
                      </a:r>
                      <a:endParaRPr lang="en-US" dirty="0">
                        <a:latin typeface="Arial" pitchFamily="34" charset="0"/>
                        <a:cs typeface="Arial" pitchFamily="34" charset="0"/>
                      </a:endParaRPr>
                    </a:p>
                  </a:txBody>
                  <a:tcPr anchor="ctr"/>
                </a:tc>
              </a:tr>
              <a:tr h="370840">
                <a:tc>
                  <a:txBody>
                    <a:bodyPr/>
                    <a:lstStyle/>
                    <a:p>
                      <a:pPr algn="ctr">
                        <a:lnSpc>
                          <a:spcPct val="150000"/>
                        </a:lnSpc>
                      </a:pPr>
                      <a:r>
                        <a:rPr lang="en-US" dirty="0" smtClean="0">
                          <a:latin typeface="Arial" pitchFamily="34" charset="0"/>
                          <a:cs typeface="Arial" pitchFamily="34" charset="0"/>
                        </a:rPr>
                        <a:t>Lung</a:t>
                      </a:r>
                      <a:endParaRPr lang="en-US" dirty="0">
                        <a:latin typeface="Arial" pitchFamily="34" charset="0"/>
                        <a:cs typeface="Arial" pitchFamily="34" charset="0"/>
                      </a:endParaRPr>
                    </a:p>
                  </a:txBody>
                  <a:tcPr anchor="ctr"/>
                </a:tc>
                <a:tc>
                  <a:txBody>
                    <a:bodyPr/>
                    <a:lstStyle/>
                    <a:p>
                      <a:pPr algn="ctr">
                        <a:lnSpc>
                          <a:spcPct val="150000"/>
                        </a:lnSpc>
                      </a:pPr>
                      <a:r>
                        <a:rPr lang="en-US" dirty="0" smtClean="0">
                          <a:latin typeface="Arial" pitchFamily="34" charset="0"/>
                          <a:cs typeface="Arial" pitchFamily="34" charset="0"/>
                        </a:rPr>
                        <a:t>18</a:t>
                      </a:r>
                      <a:endParaRPr lang="en-US" dirty="0">
                        <a:latin typeface="Arial" pitchFamily="34" charset="0"/>
                        <a:cs typeface="Arial" pitchFamily="34" charset="0"/>
                      </a:endParaRPr>
                    </a:p>
                  </a:txBody>
                  <a:tcPr anchor="ctr"/>
                </a:tc>
              </a:tr>
              <a:tr h="370840">
                <a:tc>
                  <a:txBody>
                    <a:bodyPr/>
                    <a:lstStyle/>
                    <a:p>
                      <a:pPr algn="ctr">
                        <a:lnSpc>
                          <a:spcPct val="150000"/>
                        </a:lnSpc>
                      </a:pPr>
                      <a:r>
                        <a:rPr lang="en-US" dirty="0" smtClean="0">
                          <a:latin typeface="Arial" pitchFamily="34" charset="0"/>
                          <a:cs typeface="Arial" pitchFamily="34" charset="0"/>
                        </a:rPr>
                        <a:t>Pancreas &amp; Multi Visceral Organs</a:t>
                      </a:r>
                      <a:endParaRPr lang="en-US" dirty="0">
                        <a:latin typeface="Arial" pitchFamily="34" charset="0"/>
                        <a:cs typeface="Arial" pitchFamily="34" charset="0"/>
                      </a:endParaRPr>
                    </a:p>
                  </a:txBody>
                  <a:tcPr anchor="ctr"/>
                </a:tc>
                <a:tc>
                  <a:txBody>
                    <a:bodyPr/>
                    <a:lstStyle/>
                    <a:p>
                      <a:pPr algn="ctr">
                        <a:lnSpc>
                          <a:spcPct val="150000"/>
                        </a:lnSpc>
                      </a:pPr>
                      <a:r>
                        <a:rPr lang="en-US" dirty="0" smtClean="0">
                          <a:latin typeface="Arial" pitchFamily="34" charset="0"/>
                          <a:cs typeface="Arial" pitchFamily="34" charset="0"/>
                        </a:rPr>
                        <a:t>11</a:t>
                      </a:r>
                      <a:endParaRPr lang="en-US" dirty="0">
                        <a:latin typeface="Arial" pitchFamily="34" charset="0"/>
                        <a:cs typeface="Arial" pitchFamily="34" charset="0"/>
                      </a:endParaRPr>
                    </a:p>
                  </a:txBody>
                  <a:tcPr anchor="ctr"/>
                </a:tc>
              </a:tr>
              <a:tr h="370840">
                <a:tc>
                  <a:txBody>
                    <a:bodyPr/>
                    <a:lstStyle/>
                    <a:p>
                      <a:pPr algn="ctr">
                        <a:lnSpc>
                          <a:spcPct val="150000"/>
                        </a:lnSpc>
                      </a:pPr>
                      <a:r>
                        <a:rPr lang="en-US" dirty="0" smtClean="0">
                          <a:latin typeface="Arial" pitchFamily="34" charset="0"/>
                          <a:cs typeface="Arial" pitchFamily="34" charset="0"/>
                        </a:rPr>
                        <a:t>Hand</a:t>
                      </a:r>
                      <a:endParaRPr lang="en-US" dirty="0">
                        <a:latin typeface="Arial" pitchFamily="34" charset="0"/>
                        <a:cs typeface="Arial" pitchFamily="34" charset="0"/>
                      </a:endParaRPr>
                    </a:p>
                  </a:txBody>
                  <a:tcPr anchor="ctr"/>
                </a:tc>
                <a:tc>
                  <a:txBody>
                    <a:bodyPr/>
                    <a:lstStyle/>
                    <a:p>
                      <a:pPr algn="ctr">
                        <a:lnSpc>
                          <a:spcPct val="150000"/>
                        </a:lnSpc>
                      </a:pPr>
                      <a:r>
                        <a:rPr lang="en-US" dirty="0" smtClean="0">
                          <a:latin typeface="Arial" pitchFamily="34" charset="0"/>
                          <a:cs typeface="Arial" pitchFamily="34" charset="0"/>
                        </a:rPr>
                        <a:t>3</a:t>
                      </a:r>
                      <a:endParaRPr lang="en-US" dirty="0">
                        <a:latin typeface="Arial" pitchFamily="34" charset="0"/>
                        <a:cs typeface="Arial" pitchFamily="34" charset="0"/>
                      </a:endParaRPr>
                    </a:p>
                  </a:txBody>
                  <a:tcPr anchor="ctr"/>
                </a:tc>
              </a:tr>
              <a:tr h="370840">
                <a:tc>
                  <a:txBody>
                    <a:bodyPr/>
                    <a:lstStyle/>
                    <a:p>
                      <a:pPr algn="ctr">
                        <a:lnSpc>
                          <a:spcPct val="150000"/>
                        </a:lnSpc>
                      </a:pPr>
                      <a:r>
                        <a:rPr lang="en-US" dirty="0" smtClean="0">
                          <a:latin typeface="Arial" pitchFamily="34" charset="0"/>
                          <a:cs typeface="Arial" pitchFamily="34" charset="0"/>
                        </a:rPr>
                        <a:t>Skin</a:t>
                      </a:r>
                      <a:endParaRPr lang="en-US" dirty="0">
                        <a:latin typeface="Arial" pitchFamily="34" charset="0"/>
                        <a:cs typeface="Arial" pitchFamily="34" charset="0"/>
                      </a:endParaRPr>
                    </a:p>
                  </a:txBody>
                  <a:tcPr anchor="ctr"/>
                </a:tc>
                <a:tc>
                  <a:txBody>
                    <a:bodyPr/>
                    <a:lstStyle/>
                    <a:p>
                      <a:pPr algn="ctr">
                        <a:lnSpc>
                          <a:spcPct val="150000"/>
                        </a:lnSpc>
                      </a:pPr>
                      <a:r>
                        <a:rPr lang="en-US" dirty="0" smtClean="0">
                          <a:latin typeface="Arial" pitchFamily="34" charset="0"/>
                          <a:cs typeface="Arial" pitchFamily="34" charset="0"/>
                        </a:rPr>
                        <a:t>4</a:t>
                      </a:r>
                      <a:endParaRPr lang="en-US" dirty="0">
                        <a:latin typeface="Arial" pitchFamily="34" charset="0"/>
                        <a:cs typeface="Arial"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641937"/>
            <a:ext cx="8839200" cy="1015663"/>
          </a:xfrm>
          <a:prstGeom prst="rect">
            <a:avLst/>
          </a:prstGeom>
          <a:noFill/>
        </p:spPr>
        <p:txBody>
          <a:bodyPr wrap="square" rtlCol="0">
            <a:spAutoFit/>
          </a:bodyPr>
          <a:lstStyle/>
          <a:p>
            <a:pPr algn="ctr"/>
            <a:r>
              <a:rPr lang="en-US" sz="6000" dirty="0" smtClean="0">
                <a:solidFill>
                  <a:srgbClr val="FF0000"/>
                </a:solidFill>
                <a:latin typeface="Copperplate Gothic Bold" pitchFamily="34" charset="0"/>
              </a:rPr>
              <a:t>ACTIVITIES</a:t>
            </a:r>
            <a:endParaRPr lang="en-US" sz="6000" dirty="0">
              <a:solidFill>
                <a:srgbClr val="FF0000"/>
              </a:solidFill>
              <a:latin typeface="Copperplate Gothic Bold"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7848600" cy="2677656"/>
          </a:xfrm>
          <a:prstGeom prst="rect">
            <a:avLst/>
          </a:prstGeom>
          <a:noFill/>
        </p:spPr>
        <p:txBody>
          <a:bodyPr wrap="square" rtlCol="0">
            <a:spAutoFit/>
          </a:bodyPr>
          <a:lstStyle/>
          <a:p>
            <a:pPr algn="ctr"/>
            <a:r>
              <a:rPr lang="en-US" sz="2400" b="1" dirty="0" smtClean="0">
                <a:solidFill>
                  <a:srgbClr val="FF0000"/>
                </a:solidFill>
                <a:latin typeface="Arial" pitchFamily="34" charset="0"/>
                <a:cs typeface="Arial" pitchFamily="34" charset="0"/>
              </a:rPr>
              <a:t>ORGAN DONATION WEEK – AWARNESS RALLY</a:t>
            </a:r>
            <a:endParaRPr lang="en-US" sz="2400" dirty="0" smtClean="0">
              <a:solidFill>
                <a:srgbClr val="FF0000"/>
              </a:solidFill>
              <a:latin typeface="Arial" pitchFamily="34" charset="0"/>
              <a:cs typeface="Arial" pitchFamily="34" charset="0"/>
            </a:endParaRPr>
          </a:p>
          <a:p>
            <a:pPr algn="just"/>
            <a:r>
              <a:rPr lang="en-US" dirty="0">
                <a:latin typeface="Arial" pitchFamily="34" charset="0"/>
                <a:cs typeface="Arial" pitchFamily="34" charset="0"/>
              </a:rPr>
              <a:t> </a:t>
            </a:r>
            <a:endParaRPr lang="en-US" dirty="0" smtClean="0">
              <a:latin typeface="Arial" pitchFamily="34" charset="0"/>
              <a:cs typeface="Arial" pitchFamily="34" charset="0"/>
            </a:endParaRPr>
          </a:p>
          <a:p>
            <a:pPr lvl="0" algn="just">
              <a:lnSpc>
                <a:spcPct val="150000"/>
              </a:lnSpc>
            </a:pPr>
            <a:r>
              <a:rPr lang="en-US" sz="1400" dirty="0" smtClean="0">
                <a:latin typeface="Arial" pitchFamily="34" charset="0"/>
                <a:cs typeface="Arial" pitchFamily="34" charset="0"/>
              </a:rPr>
              <a:t>A rally in Marina was </a:t>
            </a:r>
            <a:r>
              <a:rPr lang="en-US" sz="1400" dirty="0" err="1" smtClean="0">
                <a:latin typeface="Arial" pitchFamily="34" charset="0"/>
                <a:cs typeface="Arial" pitchFamily="34" charset="0"/>
              </a:rPr>
              <a:t>organised</a:t>
            </a:r>
            <a:r>
              <a:rPr lang="en-US" sz="1400" dirty="0" smtClean="0">
                <a:latin typeface="Arial" pitchFamily="34" charset="0"/>
                <a:cs typeface="Arial" pitchFamily="34" charset="0"/>
              </a:rPr>
              <a:t> as part of the Indian Organ Donation Week, on 25/11/16.  </a:t>
            </a:r>
            <a:r>
              <a:rPr lang="en-US" sz="1400" dirty="0" err="1" smtClean="0">
                <a:latin typeface="Arial" pitchFamily="34" charset="0"/>
                <a:cs typeface="Arial" pitchFamily="34" charset="0"/>
              </a:rPr>
              <a:t>Dr.C.Vijaya</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Baskar</a:t>
            </a:r>
            <a:r>
              <a:rPr lang="en-US" sz="1400" dirty="0" smtClean="0">
                <a:latin typeface="Arial" pitchFamily="34" charset="0"/>
                <a:cs typeface="Arial" pitchFamily="34" charset="0"/>
              </a:rPr>
              <a:t> M.B.B.S, B.L., </a:t>
            </a:r>
            <a:r>
              <a:rPr lang="en-US" sz="1400" dirty="0" err="1" smtClean="0">
                <a:latin typeface="Arial" pitchFamily="34" charset="0"/>
                <a:cs typeface="Arial" pitchFamily="34" charset="0"/>
              </a:rPr>
              <a:t>Hon’ble</a:t>
            </a:r>
            <a:r>
              <a:rPr lang="en-US" sz="1400" dirty="0" smtClean="0">
                <a:latin typeface="Arial" pitchFamily="34" charset="0"/>
                <a:cs typeface="Arial" pitchFamily="34" charset="0"/>
              </a:rPr>
              <a:t> Minister of Health &amp; Family Welfare</a:t>
            </a:r>
            <a:r>
              <a:rPr lang="en-US" sz="1400" b="1" dirty="0" smtClean="0">
                <a:latin typeface="Arial" pitchFamily="34" charset="0"/>
                <a:cs typeface="Arial" pitchFamily="34" charset="0"/>
              </a:rPr>
              <a:t>, </a:t>
            </a:r>
            <a:r>
              <a:rPr lang="en-US" sz="1400" dirty="0" err="1" smtClean="0">
                <a:latin typeface="Arial" pitchFamily="34" charset="0"/>
                <a:cs typeface="Arial" pitchFamily="34" charset="0"/>
              </a:rPr>
              <a:t>Dr.J.Radhakrishnan</a:t>
            </a:r>
            <a:r>
              <a:rPr lang="en-US" sz="1400" dirty="0" smtClean="0">
                <a:latin typeface="Arial" pitchFamily="34" charset="0"/>
                <a:cs typeface="Arial" pitchFamily="34" charset="0"/>
              </a:rPr>
              <a:t> I.A.S</a:t>
            </a:r>
            <a:r>
              <a:rPr lang="en-US" sz="1400" b="1" dirty="0" smtClean="0">
                <a:latin typeface="Arial" pitchFamily="34" charset="0"/>
                <a:cs typeface="Arial" pitchFamily="34" charset="0"/>
              </a:rPr>
              <a:t>., </a:t>
            </a:r>
            <a:r>
              <a:rPr lang="en-US" sz="1400" dirty="0" smtClean="0">
                <a:latin typeface="Arial" pitchFamily="34" charset="0"/>
                <a:cs typeface="Arial" pitchFamily="34" charset="0"/>
              </a:rPr>
              <a:t>Principal Secretary to </a:t>
            </a:r>
            <a:r>
              <a:rPr lang="en-US" sz="1400" dirty="0" err="1" smtClean="0">
                <a:latin typeface="Arial" pitchFamily="34" charset="0"/>
                <a:cs typeface="Arial" pitchFamily="34" charset="0"/>
              </a:rPr>
              <a:t>Govt</a:t>
            </a:r>
            <a:r>
              <a:rPr lang="en-US" sz="1400" dirty="0" smtClean="0">
                <a:latin typeface="Arial" pitchFamily="34" charset="0"/>
                <a:cs typeface="Arial" pitchFamily="34" charset="0"/>
              </a:rPr>
              <a:t>, Health &amp; Family Welfare, </a:t>
            </a:r>
            <a:r>
              <a:rPr lang="en-US" sz="1400" dirty="0" err="1" smtClean="0">
                <a:latin typeface="Arial" pitchFamily="34" charset="0"/>
                <a:cs typeface="Arial" pitchFamily="34" charset="0"/>
              </a:rPr>
              <a:t>Shri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P.W.C.Davidar</a:t>
            </a:r>
            <a:r>
              <a:rPr lang="en-US" sz="1400" dirty="0" smtClean="0">
                <a:latin typeface="Arial" pitchFamily="34" charset="0"/>
                <a:cs typeface="Arial" pitchFamily="34" charset="0"/>
              </a:rPr>
              <a:t> I.A.S</a:t>
            </a:r>
            <a:r>
              <a:rPr lang="en-US" sz="1400" b="1" dirty="0" smtClean="0">
                <a:latin typeface="Arial" pitchFamily="34" charset="0"/>
                <a:cs typeface="Arial" pitchFamily="34" charset="0"/>
              </a:rPr>
              <a:t>, </a:t>
            </a:r>
            <a:r>
              <a:rPr lang="en-US" sz="1400" dirty="0" smtClean="0">
                <a:latin typeface="Arial" pitchFamily="34" charset="0"/>
                <a:cs typeface="Arial" pitchFamily="34" charset="0"/>
              </a:rPr>
              <a:t>Additional Chief Secretary / Chairman TUFIDCO, Director of Medical Education, Deans of City Medical Colleges and various dignitaries from Private Hospitals and Paramedical Staffs participated.</a:t>
            </a:r>
            <a:endParaRPr lang="en-US" sz="1400" dirty="0">
              <a:latin typeface="Arial" pitchFamily="34" charset="0"/>
              <a:cs typeface="Arial" pitchFamily="34" charset="0"/>
            </a:endParaRPr>
          </a:p>
        </p:txBody>
      </p:sp>
      <p:pic>
        <p:nvPicPr>
          <p:cNvPr id="3" name="Picture 6" descr="DSC_0110.jpg"/>
          <p:cNvPicPr>
            <a:picLocks noChangeAspect="1" noChangeArrowheads="1"/>
          </p:cNvPicPr>
          <p:nvPr/>
        </p:nvPicPr>
        <p:blipFill>
          <a:blip r:embed="rId2" cstate="print"/>
          <a:srcRect b="11538"/>
          <a:stretch>
            <a:fillRect/>
          </a:stretch>
        </p:blipFill>
        <p:spPr bwMode="auto">
          <a:xfrm>
            <a:off x="533400" y="3200400"/>
            <a:ext cx="4240696" cy="3352800"/>
          </a:xfrm>
          <a:prstGeom prst="rect">
            <a:avLst/>
          </a:prstGeom>
          <a:ln>
            <a:noFill/>
          </a:ln>
          <a:effectLst>
            <a:outerShdw blurRad="292100" dist="139700" dir="2700000" algn="tl" rotWithShape="0">
              <a:srgbClr val="333333">
                <a:alpha val="65000"/>
              </a:srgbClr>
            </a:outerShdw>
          </a:effectLst>
        </p:spPr>
      </p:pic>
      <p:pic>
        <p:nvPicPr>
          <p:cNvPr id="4" name="Picture 12" descr="DSC_0151.JPG"/>
          <p:cNvPicPr>
            <a:picLocks noChangeAspect="1" noChangeArrowheads="1"/>
          </p:cNvPicPr>
          <p:nvPr/>
        </p:nvPicPr>
        <p:blipFill>
          <a:blip r:embed="rId3" cstate="print"/>
          <a:srcRect b="19231"/>
          <a:stretch>
            <a:fillRect/>
          </a:stretch>
        </p:blipFill>
        <p:spPr bwMode="auto">
          <a:xfrm>
            <a:off x="4876800" y="3124200"/>
            <a:ext cx="3810000" cy="3429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295400"/>
          </a:xfrm>
        </p:spPr>
        <p:txBody>
          <a:bodyPr>
            <a:noAutofit/>
          </a:bodyPr>
          <a:lstStyle/>
          <a:p>
            <a:r>
              <a:rPr lang="en-IN" sz="2400" b="1" dirty="0" smtClean="0">
                <a:solidFill>
                  <a:srgbClr val="FF0000"/>
                </a:solidFill>
                <a:latin typeface="Arial Black" pitchFamily="34" charset="0"/>
                <a:cs typeface="Arial" pitchFamily="34" charset="0"/>
              </a:rPr>
              <a:t/>
            </a:r>
            <a:br>
              <a:rPr lang="en-IN" sz="2400" b="1" dirty="0" smtClean="0">
                <a:solidFill>
                  <a:srgbClr val="FF0000"/>
                </a:solidFill>
                <a:latin typeface="Arial Black" pitchFamily="34" charset="0"/>
                <a:cs typeface="Arial" pitchFamily="34" charset="0"/>
              </a:rPr>
            </a:br>
            <a:r>
              <a:rPr lang="en-IN" sz="2400" b="1" dirty="0" smtClean="0">
                <a:solidFill>
                  <a:srgbClr val="FF0000"/>
                </a:solidFill>
                <a:latin typeface="Arial Black" pitchFamily="34" charset="0"/>
                <a:cs typeface="Arial" pitchFamily="34" charset="0"/>
              </a:rPr>
              <a:t/>
            </a:r>
            <a:br>
              <a:rPr lang="en-IN" sz="2400" b="1" dirty="0" smtClean="0">
                <a:solidFill>
                  <a:srgbClr val="FF0000"/>
                </a:solidFill>
                <a:latin typeface="Arial Black" pitchFamily="34" charset="0"/>
                <a:cs typeface="Arial" pitchFamily="34" charset="0"/>
              </a:rPr>
            </a:br>
            <a:r>
              <a:rPr lang="en-IN" sz="2400" b="1" dirty="0" smtClean="0">
                <a:solidFill>
                  <a:srgbClr val="FF0000"/>
                </a:solidFill>
                <a:latin typeface="Arial Black" pitchFamily="34" charset="0"/>
                <a:cs typeface="Arial" pitchFamily="34" charset="0"/>
              </a:rPr>
              <a:t/>
            </a:r>
            <a:br>
              <a:rPr lang="en-IN" sz="2400" b="1" dirty="0" smtClean="0">
                <a:solidFill>
                  <a:srgbClr val="FF0000"/>
                </a:solidFill>
                <a:latin typeface="Arial Black" pitchFamily="34" charset="0"/>
                <a:cs typeface="Arial" pitchFamily="34" charset="0"/>
              </a:rPr>
            </a:br>
            <a:r>
              <a:rPr lang="en-IN" sz="2400" b="1" dirty="0" smtClean="0">
                <a:solidFill>
                  <a:srgbClr val="FF0000"/>
                </a:solidFill>
                <a:latin typeface="Arial Black" pitchFamily="34" charset="0"/>
                <a:cs typeface="Arial" pitchFamily="34" charset="0"/>
              </a:rPr>
              <a:t/>
            </a:r>
            <a:br>
              <a:rPr lang="en-IN" sz="2400" b="1" dirty="0" smtClean="0">
                <a:solidFill>
                  <a:srgbClr val="FF0000"/>
                </a:solidFill>
                <a:latin typeface="Arial Black" pitchFamily="34" charset="0"/>
                <a:cs typeface="Arial" pitchFamily="34" charset="0"/>
              </a:rPr>
            </a:br>
            <a:r>
              <a:rPr lang="en-IN" sz="2400" b="1" dirty="0" smtClean="0">
                <a:solidFill>
                  <a:srgbClr val="FF0000"/>
                </a:solidFill>
                <a:latin typeface="Arial Black" pitchFamily="34" charset="0"/>
                <a:cs typeface="Arial" pitchFamily="34" charset="0"/>
              </a:rPr>
              <a:t>HON’BLE PRIME MINISTER LAUDS TAMIL NADU'S ORGAN DONATION PROGRAMME</a:t>
            </a:r>
            <a:endParaRPr lang="en-US" sz="2400" dirty="0">
              <a:solidFill>
                <a:srgbClr val="FF0000"/>
              </a:solidFill>
              <a:latin typeface="Arial Black" pitchFamily="34" charset="0"/>
              <a:cs typeface="Arial" pitchFamily="34" charset="0"/>
            </a:endParaRPr>
          </a:p>
        </p:txBody>
      </p:sp>
      <p:sp>
        <p:nvSpPr>
          <p:cNvPr id="3" name="Content Placeholder 2"/>
          <p:cNvSpPr>
            <a:spLocks noGrp="1"/>
          </p:cNvSpPr>
          <p:nvPr>
            <p:ph idx="1"/>
          </p:nvPr>
        </p:nvSpPr>
        <p:spPr>
          <a:xfrm>
            <a:off x="4876800" y="1600200"/>
            <a:ext cx="3810000" cy="4572000"/>
          </a:xfrm>
        </p:spPr>
        <p:txBody>
          <a:bodyPr>
            <a:noAutofit/>
          </a:bodyPr>
          <a:lstStyle/>
          <a:p>
            <a:pPr marL="0" algn="just">
              <a:lnSpc>
                <a:spcPct val="120000"/>
              </a:lnSpc>
              <a:spcBef>
                <a:spcPts val="0"/>
              </a:spcBef>
              <a:buNone/>
            </a:pPr>
            <a:r>
              <a:rPr lang="en-IN" sz="2200" b="1" dirty="0" err="1" smtClean="0">
                <a:latin typeface="Arial" pitchFamily="34" charset="0"/>
                <a:cs typeface="Arial" pitchFamily="34" charset="0"/>
              </a:rPr>
              <a:t>Hon’ble</a:t>
            </a:r>
            <a:r>
              <a:rPr lang="en-IN" sz="2200" b="1" dirty="0" smtClean="0">
                <a:latin typeface="Arial" pitchFamily="34" charset="0"/>
                <a:cs typeface="Arial" pitchFamily="34" charset="0"/>
              </a:rPr>
              <a:t> Prime Minister SHRI.NARENDRA MODI </a:t>
            </a:r>
            <a:r>
              <a:rPr lang="en-IN" sz="2200" dirty="0" smtClean="0">
                <a:latin typeface="Arial" pitchFamily="34" charset="0"/>
                <a:cs typeface="Arial" pitchFamily="34" charset="0"/>
              </a:rPr>
              <a:t>has commended </a:t>
            </a:r>
            <a:r>
              <a:rPr lang="en-IN" sz="2200" dirty="0" err="1" smtClean="0">
                <a:latin typeface="Arial" pitchFamily="34" charset="0"/>
                <a:cs typeface="Arial" pitchFamily="34" charset="0"/>
              </a:rPr>
              <a:t>Tamilnadu</a:t>
            </a:r>
            <a:r>
              <a:rPr lang="en-IN" sz="2200" dirty="0" smtClean="0">
                <a:latin typeface="Arial" pitchFamily="34" charset="0"/>
                <a:cs typeface="Arial" pitchFamily="34" charset="0"/>
              </a:rPr>
              <a:t> for its Organ Donation Programme saying the state has done </a:t>
            </a:r>
            <a:r>
              <a:rPr lang="en-IN" sz="2200" b="1" dirty="0" smtClean="0">
                <a:latin typeface="Arial" pitchFamily="34" charset="0"/>
                <a:cs typeface="Arial" pitchFamily="34" charset="0"/>
              </a:rPr>
              <a:t>“extremely well”</a:t>
            </a:r>
            <a:r>
              <a:rPr lang="en-IN" sz="2200" dirty="0" smtClean="0">
                <a:latin typeface="Arial" pitchFamily="34" charset="0"/>
                <a:cs typeface="Arial" pitchFamily="34" charset="0"/>
              </a:rPr>
              <a:t> and a Role Model to other states in the13</a:t>
            </a:r>
            <a:r>
              <a:rPr lang="en-IN" sz="2200" baseline="30000" dirty="0" smtClean="0">
                <a:latin typeface="Arial" pitchFamily="34" charset="0"/>
                <a:cs typeface="Arial" pitchFamily="34" charset="0"/>
              </a:rPr>
              <a:t>th</a:t>
            </a:r>
            <a:r>
              <a:rPr lang="en-IN" sz="2200" dirty="0" smtClean="0">
                <a:latin typeface="Arial" pitchFamily="34" charset="0"/>
                <a:cs typeface="Arial" pitchFamily="34" charset="0"/>
              </a:rPr>
              <a:t> edition of his </a:t>
            </a:r>
            <a:br>
              <a:rPr lang="en-IN" sz="2200" dirty="0" smtClean="0">
                <a:latin typeface="Arial" pitchFamily="34" charset="0"/>
                <a:cs typeface="Arial" pitchFamily="34" charset="0"/>
              </a:rPr>
            </a:br>
            <a:r>
              <a:rPr lang="en-IN" sz="2200" b="1" dirty="0" smtClean="0">
                <a:latin typeface="Arial" pitchFamily="34" charset="0"/>
                <a:cs typeface="Arial" pitchFamily="34" charset="0"/>
              </a:rPr>
              <a:t>‘Mann </a:t>
            </a:r>
            <a:r>
              <a:rPr lang="en-IN" sz="2200" b="1" dirty="0" err="1" smtClean="0">
                <a:latin typeface="Arial" pitchFamily="34" charset="0"/>
                <a:cs typeface="Arial" pitchFamily="34" charset="0"/>
              </a:rPr>
              <a:t>Ki</a:t>
            </a:r>
            <a:r>
              <a:rPr lang="en-IN" sz="2200" b="1" dirty="0" smtClean="0">
                <a:latin typeface="Arial" pitchFamily="34" charset="0"/>
                <a:cs typeface="Arial" pitchFamily="34" charset="0"/>
              </a:rPr>
              <a:t> </a:t>
            </a:r>
            <a:r>
              <a:rPr lang="en-IN" sz="2200" b="1" dirty="0" err="1" smtClean="0">
                <a:latin typeface="Arial" pitchFamily="34" charset="0"/>
                <a:cs typeface="Arial" pitchFamily="34" charset="0"/>
              </a:rPr>
              <a:t>Batt</a:t>
            </a:r>
            <a:r>
              <a:rPr lang="en-IN" sz="2200" b="1" dirty="0" smtClean="0">
                <a:latin typeface="Arial" pitchFamily="34" charset="0"/>
                <a:cs typeface="Arial" pitchFamily="34" charset="0"/>
              </a:rPr>
              <a:t>’- </a:t>
            </a:r>
            <a:r>
              <a:rPr lang="en-IN" sz="2200" dirty="0" smtClean="0">
                <a:latin typeface="Arial" pitchFamily="34" charset="0"/>
                <a:cs typeface="Arial" pitchFamily="34" charset="0"/>
              </a:rPr>
              <a:t>Programme which was broadcast on 25</a:t>
            </a:r>
            <a:r>
              <a:rPr lang="en-IN" sz="2200" baseline="30000" dirty="0" smtClean="0">
                <a:latin typeface="Arial" pitchFamily="34" charset="0"/>
                <a:cs typeface="Arial" pitchFamily="34" charset="0"/>
              </a:rPr>
              <a:t>th</a:t>
            </a:r>
            <a:r>
              <a:rPr lang="en-IN" sz="2200" dirty="0" smtClean="0">
                <a:latin typeface="Arial" pitchFamily="34" charset="0"/>
                <a:cs typeface="Arial" pitchFamily="34" charset="0"/>
              </a:rPr>
              <a:t> October 2015.</a:t>
            </a:r>
            <a:endParaRPr lang="en-US" sz="2200" dirty="0">
              <a:latin typeface="Arial" pitchFamily="34" charset="0"/>
              <a:cs typeface="Arial" pitchFamily="34" charset="0"/>
            </a:endParaRPr>
          </a:p>
        </p:txBody>
      </p:sp>
      <p:pic>
        <p:nvPicPr>
          <p:cNvPr id="34818" name="Picture 2" descr="&quot;&quot;"/>
          <p:cNvPicPr>
            <a:picLocks noChangeAspect="1" noChangeArrowheads="1"/>
          </p:cNvPicPr>
          <p:nvPr/>
        </p:nvPicPr>
        <p:blipFill>
          <a:blip r:embed="rId2" cstate="print"/>
          <a:srcRect/>
          <a:stretch>
            <a:fillRect/>
          </a:stretch>
        </p:blipFill>
        <p:spPr bwMode="auto">
          <a:xfrm>
            <a:off x="304800" y="1600200"/>
            <a:ext cx="4264025" cy="4495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Autofit/>
          </a:bodyPr>
          <a:lstStyle/>
          <a:p>
            <a:r>
              <a:rPr lang="en-US" sz="2000" b="1" dirty="0" smtClean="0">
                <a:solidFill>
                  <a:srgbClr val="FF0000"/>
                </a:solidFill>
                <a:latin typeface="Arial Black" pitchFamily="34" charset="0"/>
              </a:rPr>
              <a:t>FIRST ORATION </a:t>
            </a:r>
            <a:r>
              <a:rPr lang="en-US" sz="2000" dirty="0" smtClean="0">
                <a:solidFill>
                  <a:srgbClr val="FF0000"/>
                </a:solidFill>
                <a:latin typeface="Arial Black" pitchFamily="34" charset="0"/>
              </a:rPr>
              <a:t>27</a:t>
            </a:r>
            <a:r>
              <a:rPr lang="en-US" sz="2000" baseline="30000" dirty="0" smtClean="0">
                <a:solidFill>
                  <a:srgbClr val="FF0000"/>
                </a:solidFill>
                <a:latin typeface="Arial Black" pitchFamily="34" charset="0"/>
              </a:rPr>
              <a:t>TH</a:t>
            </a:r>
            <a:r>
              <a:rPr lang="en-US" sz="2000" dirty="0" smtClean="0">
                <a:solidFill>
                  <a:srgbClr val="FF0000"/>
                </a:solidFill>
                <a:latin typeface="Arial Black" pitchFamily="34" charset="0"/>
              </a:rPr>
              <a:t> JUNE 2014 ‘WHAT CAN A DEVELOPING COUNTRY DO TO REDUCE CHRONIC KIDNEY DISEASES’ BY DR. M.K.MANI  </a:t>
            </a:r>
            <a:endParaRPr lang="en-US" sz="2000" dirty="0">
              <a:solidFill>
                <a:srgbClr val="FF0000"/>
              </a:solidFill>
              <a:latin typeface="Arial Black" pitchFamily="34" charset="0"/>
            </a:endParaRPr>
          </a:p>
        </p:txBody>
      </p:sp>
      <p:pic>
        <p:nvPicPr>
          <p:cNvPr id="15361" name="Picture 1"/>
          <p:cNvPicPr>
            <a:picLocks noChangeAspect="1" noChangeArrowheads="1"/>
          </p:cNvPicPr>
          <p:nvPr/>
        </p:nvPicPr>
        <p:blipFill>
          <a:blip r:embed="rId2" cstate="print"/>
          <a:srcRect/>
          <a:stretch>
            <a:fillRect/>
          </a:stretch>
        </p:blipFill>
        <p:spPr bwMode="auto">
          <a:xfrm>
            <a:off x="1257300" y="1752600"/>
            <a:ext cx="6591300" cy="43792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Amsa Priya\Projects\CTP\maru_2931521f.jpg"/>
          <p:cNvPicPr>
            <a:picLocks noChangeAspect="1" noChangeArrowheads="1"/>
          </p:cNvPicPr>
          <p:nvPr/>
        </p:nvPicPr>
        <p:blipFill>
          <a:blip r:embed="rId3" cstate="print"/>
          <a:srcRect/>
          <a:stretch>
            <a:fillRect/>
          </a:stretch>
        </p:blipFill>
        <p:spPr bwMode="auto">
          <a:xfrm>
            <a:off x="838200" y="1066801"/>
            <a:ext cx="7848600" cy="3962399"/>
          </a:xfrm>
          <a:prstGeom prst="rect">
            <a:avLst/>
          </a:prstGeom>
          <a:noFill/>
        </p:spPr>
      </p:pic>
      <p:sp>
        <p:nvSpPr>
          <p:cNvPr id="5" name="TextBox 4"/>
          <p:cNvSpPr txBox="1"/>
          <p:nvPr/>
        </p:nvSpPr>
        <p:spPr>
          <a:xfrm>
            <a:off x="838200" y="5105400"/>
            <a:ext cx="8001000" cy="707886"/>
          </a:xfrm>
          <a:prstGeom prst="rect">
            <a:avLst/>
          </a:prstGeom>
          <a:noFill/>
        </p:spPr>
        <p:txBody>
          <a:bodyPr wrap="square" rtlCol="0">
            <a:spAutoFit/>
          </a:bodyPr>
          <a:lstStyle/>
          <a:p>
            <a:pPr algn="ctr"/>
            <a:r>
              <a:rPr lang="en-US" sz="2000" dirty="0" smtClean="0">
                <a:latin typeface="Arial" pitchFamily="34" charset="0"/>
                <a:cs typeface="Arial" pitchFamily="34" charset="0"/>
              </a:rPr>
              <a:t>Heart &amp; Kidney Transplanted ladies  who delivered children in </a:t>
            </a:r>
            <a:br>
              <a:rPr lang="en-US" sz="2000" dirty="0" smtClean="0">
                <a:latin typeface="Arial" pitchFamily="34" charset="0"/>
                <a:cs typeface="Arial" pitchFamily="34" charset="0"/>
              </a:rPr>
            </a:br>
            <a:r>
              <a:rPr lang="en-US" sz="2000" dirty="0" smtClean="0">
                <a:latin typeface="Arial" pitchFamily="34" charset="0"/>
                <a:cs typeface="Arial" pitchFamily="34" charset="0"/>
              </a:rPr>
              <a:t>Govt. Stanley Hospital, Chennai.</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4950422426"/>
          <p:cNvPicPr>
            <a:picLocks noChangeAspect="1" noChangeArrowheads="1"/>
          </p:cNvPicPr>
          <p:nvPr/>
        </p:nvPicPr>
        <p:blipFill>
          <a:blip r:embed="rId2" cstate="print"/>
          <a:srcRect/>
          <a:stretch>
            <a:fillRect/>
          </a:stretch>
        </p:blipFill>
        <p:spPr bwMode="auto">
          <a:xfrm>
            <a:off x="457200" y="3048000"/>
            <a:ext cx="4343400" cy="2951632"/>
          </a:xfrm>
          <a:prstGeom prst="rect">
            <a:avLst/>
          </a:prstGeom>
          <a:ln>
            <a:noFill/>
          </a:ln>
          <a:effectLst>
            <a:outerShdw blurRad="190500" algn="tl" rotWithShape="0">
              <a:srgbClr val="000000">
                <a:alpha val="70000"/>
              </a:srgbClr>
            </a:outerShdw>
          </a:effectLst>
        </p:spPr>
      </p:pic>
      <p:sp>
        <p:nvSpPr>
          <p:cNvPr id="4" name="TextBox 3"/>
          <p:cNvSpPr txBox="1"/>
          <p:nvPr/>
        </p:nvSpPr>
        <p:spPr>
          <a:xfrm>
            <a:off x="609600" y="1524000"/>
            <a:ext cx="7696200" cy="1600438"/>
          </a:xfrm>
          <a:prstGeom prst="rect">
            <a:avLst/>
          </a:prstGeom>
          <a:noFill/>
        </p:spPr>
        <p:txBody>
          <a:bodyPr wrap="square" rtlCol="0">
            <a:spAutoFit/>
          </a:bodyPr>
          <a:lstStyle/>
          <a:p>
            <a:pPr lvl="0" algn="just"/>
            <a:r>
              <a:rPr lang="en-US" sz="1400" dirty="0" smtClean="0">
                <a:latin typeface="Arial" pitchFamily="34" charset="0"/>
                <a:cs typeface="Arial" pitchFamily="34" charset="0"/>
              </a:rPr>
              <a:t>Tamil Nadu was selected by NOTTO as </a:t>
            </a:r>
            <a:r>
              <a:rPr lang="en-US" sz="1400" dirty="0" smtClean="0">
                <a:solidFill>
                  <a:srgbClr val="C00000"/>
                </a:solidFill>
                <a:latin typeface="Arial" pitchFamily="34" charset="0"/>
                <a:cs typeface="Arial" pitchFamily="34" charset="0"/>
              </a:rPr>
              <a:t>“ </a:t>
            </a:r>
            <a:r>
              <a:rPr lang="en-US" sz="1400" b="1" dirty="0" smtClean="0">
                <a:solidFill>
                  <a:srgbClr val="C00000"/>
                </a:solidFill>
                <a:latin typeface="Arial" pitchFamily="34" charset="0"/>
                <a:cs typeface="Arial" pitchFamily="34" charset="0"/>
              </a:rPr>
              <a:t>THE BEST PERFORMING STATE” </a:t>
            </a:r>
            <a:r>
              <a:rPr lang="en-US" sz="1400" dirty="0" smtClean="0">
                <a:latin typeface="Arial" pitchFamily="34" charset="0"/>
                <a:cs typeface="Arial" pitchFamily="34" charset="0"/>
              </a:rPr>
              <a:t>in transplantation in the country.</a:t>
            </a:r>
          </a:p>
          <a:p>
            <a:pPr lvl="0" algn="just"/>
            <a:endParaRPr lang="en-US" sz="1400" dirty="0" smtClean="0">
              <a:latin typeface="Arial" pitchFamily="34" charset="0"/>
              <a:cs typeface="Arial" pitchFamily="34" charset="0"/>
            </a:endParaRPr>
          </a:p>
          <a:p>
            <a:pPr lvl="0" algn="just"/>
            <a:r>
              <a:rPr lang="en-US" sz="1400" dirty="0" smtClean="0">
                <a:latin typeface="Arial" pitchFamily="34" charset="0"/>
                <a:cs typeface="Arial" pitchFamily="34" charset="0"/>
              </a:rPr>
              <a:t>The Award was received by Dr. C. </a:t>
            </a:r>
            <a:r>
              <a:rPr lang="en-US" sz="1400" dirty="0" err="1" smtClean="0">
                <a:latin typeface="Arial" pitchFamily="34" charset="0"/>
                <a:cs typeface="Arial" pitchFamily="34" charset="0"/>
              </a:rPr>
              <a:t>Vijaya</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Baskar</a:t>
            </a:r>
            <a:r>
              <a:rPr lang="en-US" sz="1400" dirty="0" smtClean="0">
                <a:latin typeface="Arial" pitchFamily="34" charset="0"/>
                <a:cs typeface="Arial" pitchFamily="34" charset="0"/>
              </a:rPr>
              <a:t> M.B.B.S, B.L., </a:t>
            </a:r>
            <a:r>
              <a:rPr lang="en-US" sz="1400" dirty="0" err="1" smtClean="0">
                <a:latin typeface="Arial" pitchFamily="34" charset="0"/>
                <a:cs typeface="Arial" pitchFamily="34" charset="0"/>
              </a:rPr>
              <a:t>Hon’ble</a:t>
            </a:r>
            <a:r>
              <a:rPr lang="en-US" sz="1400" dirty="0" smtClean="0">
                <a:latin typeface="Arial" pitchFamily="34" charset="0"/>
                <a:cs typeface="Arial" pitchFamily="34" charset="0"/>
              </a:rPr>
              <a:t> Minister of Health &amp; Family Welfare and Dr. J. </a:t>
            </a:r>
            <a:r>
              <a:rPr lang="en-US" sz="1400" dirty="0" err="1" smtClean="0">
                <a:latin typeface="Arial" pitchFamily="34" charset="0"/>
                <a:cs typeface="Arial" pitchFamily="34" charset="0"/>
              </a:rPr>
              <a:t>Radhakrishnan</a:t>
            </a:r>
            <a:r>
              <a:rPr lang="en-US" sz="1400" dirty="0" smtClean="0">
                <a:latin typeface="Arial" pitchFamily="34" charset="0"/>
                <a:cs typeface="Arial" pitchFamily="34" charset="0"/>
              </a:rPr>
              <a:t> I.A.S.</a:t>
            </a:r>
            <a:r>
              <a:rPr lang="en-US" sz="1400" b="1" dirty="0" smtClean="0">
                <a:latin typeface="Arial" pitchFamily="34" charset="0"/>
                <a:cs typeface="Arial" pitchFamily="34" charset="0"/>
              </a:rPr>
              <a:t>, </a:t>
            </a:r>
            <a:r>
              <a:rPr lang="en-US" sz="1400" dirty="0" smtClean="0">
                <a:latin typeface="Arial" pitchFamily="34" charset="0"/>
                <a:cs typeface="Arial" pitchFamily="34" charset="0"/>
              </a:rPr>
              <a:t>Principal Secretary to Govt. Health &amp; Family Welfare Department on 30</a:t>
            </a:r>
            <a:r>
              <a:rPr lang="en-US" sz="1400" baseline="30000" dirty="0" smtClean="0">
                <a:latin typeface="Arial" pitchFamily="34" charset="0"/>
                <a:cs typeface="Arial" pitchFamily="34" charset="0"/>
              </a:rPr>
              <a:t>th</a:t>
            </a:r>
            <a:r>
              <a:rPr lang="en-US" sz="1400" dirty="0" smtClean="0">
                <a:latin typeface="Arial" pitchFamily="34" charset="0"/>
                <a:cs typeface="Arial" pitchFamily="34" charset="0"/>
              </a:rPr>
              <a:t>  November 2016.  </a:t>
            </a:r>
          </a:p>
          <a:p>
            <a:pPr lvl="0" algn="just"/>
            <a:endParaRPr lang="en-US" sz="1400" dirty="0" smtClean="0">
              <a:latin typeface="Arial" pitchFamily="34" charset="0"/>
              <a:cs typeface="Arial" pitchFamily="34" charset="0"/>
            </a:endParaRPr>
          </a:p>
        </p:txBody>
      </p:sp>
      <p:pic>
        <p:nvPicPr>
          <p:cNvPr id="5" name="Picture 4" descr="14950421774"/>
          <p:cNvPicPr/>
          <p:nvPr/>
        </p:nvPicPr>
        <p:blipFill>
          <a:blip r:embed="rId3" cstate="print"/>
          <a:srcRect/>
          <a:stretch>
            <a:fillRect/>
          </a:stretch>
        </p:blipFill>
        <p:spPr bwMode="auto">
          <a:xfrm>
            <a:off x="4953000" y="3048000"/>
            <a:ext cx="3699510" cy="297180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304800" y="381000"/>
            <a:ext cx="8610600" cy="830997"/>
          </a:xfrm>
          <a:prstGeom prst="rect">
            <a:avLst/>
          </a:prstGeom>
        </p:spPr>
        <p:txBody>
          <a:bodyPr wrap="square">
            <a:spAutoFit/>
          </a:bodyPr>
          <a:lstStyle/>
          <a:p>
            <a:pPr algn="ctr"/>
            <a:r>
              <a:rPr lang="en-US" sz="2400" b="1" dirty="0" smtClean="0">
                <a:solidFill>
                  <a:srgbClr val="C00000"/>
                </a:solidFill>
                <a:latin typeface="Arial Black" pitchFamily="34" charset="0"/>
                <a:cs typeface="Arial" pitchFamily="34" charset="0"/>
              </a:rPr>
              <a:t>NATIONAL AWARD IN ORGAN DONATION 2016 </a:t>
            </a:r>
            <a:br>
              <a:rPr lang="en-US" sz="2400" b="1" dirty="0" smtClean="0">
                <a:solidFill>
                  <a:srgbClr val="C00000"/>
                </a:solidFill>
                <a:latin typeface="Arial Black" pitchFamily="34" charset="0"/>
                <a:cs typeface="Arial" pitchFamily="34" charset="0"/>
              </a:rPr>
            </a:br>
            <a:r>
              <a:rPr lang="en-US" sz="2400" b="1" dirty="0" smtClean="0">
                <a:solidFill>
                  <a:srgbClr val="C00000"/>
                </a:solidFill>
                <a:latin typeface="Arial Black" pitchFamily="34" charset="0"/>
                <a:cs typeface="Arial" pitchFamily="34" charset="0"/>
              </a:rPr>
              <a:t>TAMILNADU THE BEST PERFORMING STATE</a:t>
            </a:r>
            <a:endParaRPr lang="en-US" sz="2400" dirty="0">
              <a:latin typeface="Arial Black"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295400"/>
            <a:ext cx="8305800" cy="1524007"/>
          </a:xfrm>
          <a:prstGeom prst="rect">
            <a:avLst/>
          </a:prstGeom>
          <a:noFill/>
        </p:spPr>
        <p:txBody>
          <a:bodyPr wrap="square" rtlCol="0">
            <a:spAutoFit/>
          </a:bodyPr>
          <a:lstStyle/>
          <a:p>
            <a:pPr lvl="0" algn="just">
              <a:lnSpc>
                <a:spcPct val="150000"/>
              </a:lnSpc>
            </a:pPr>
            <a:r>
              <a:rPr lang="en-US" sz="1600" dirty="0" smtClean="0">
                <a:latin typeface="Arial" pitchFamily="34" charset="0"/>
                <a:cs typeface="Arial" pitchFamily="34" charset="0"/>
              </a:rPr>
              <a:t>Dr. C. </a:t>
            </a:r>
            <a:r>
              <a:rPr lang="en-US" sz="1600" dirty="0" err="1" smtClean="0">
                <a:latin typeface="Arial" pitchFamily="34" charset="0"/>
                <a:cs typeface="Arial" pitchFamily="34" charset="0"/>
              </a:rPr>
              <a:t>Vijaya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Baskar</a:t>
            </a:r>
            <a:r>
              <a:rPr lang="en-US" sz="1600" dirty="0" smtClean="0">
                <a:latin typeface="Arial" pitchFamily="34" charset="0"/>
                <a:cs typeface="Arial" pitchFamily="34" charset="0"/>
              </a:rPr>
              <a:t> M.B.B.S, B.L., </a:t>
            </a:r>
            <a:r>
              <a:rPr lang="en-US" sz="1600" dirty="0" err="1" smtClean="0">
                <a:latin typeface="Arial" pitchFamily="34" charset="0"/>
                <a:cs typeface="Arial" pitchFamily="34" charset="0"/>
              </a:rPr>
              <a:t>Hon’ble</a:t>
            </a:r>
            <a:r>
              <a:rPr lang="en-US" sz="1600" dirty="0" smtClean="0">
                <a:latin typeface="Arial" pitchFamily="34" charset="0"/>
                <a:cs typeface="Arial" pitchFamily="34" charset="0"/>
              </a:rPr>
              <a:t> Minister of Health &amp; Family Welfare and, </a:t>
            </a:r>
            <a:br>
              <a:rPr lang="en-US" sz="1600" dirty="0" smtClean="0">
                <a:latin typeface="Arial" pitchFamily="34" charset="0"/>
                <a:cs typeface="Arial" pitchFamily="34" charset="0"/>
              </a:rPr>
            </a:br>
            <a:r>
              <a:rPr lang="en-US" sz="1600" dirty="0" smtClean="0">
                <a:latin typeface="Arial" pitchFamily="34" charset="0"/>
                <a:cs typeface="Arial" pitchFamily="34" charset="0"/>
              </a:rPr>
              <a:t>Dr. J. </a:t>
            </a:r>
            <a:r>
              <a:rPr lang="en-US" sz="1600" dirty="0" err="1" smtClean="0">
                <a:latin typeface="Arial" pitchFamily="34" charset="0"/>
                <a:cs typeface="Arial" pitchFamily="34" charset="0"/>
              </a:rPr>
              <a:t>Radhakrishnan</a:t>
            </a:r>
            <a:r>
              <a:rPr lang="en-US" sz="1600" dirty="0" smtClean="0">
                <a:latin typeface="Arial" pitchFamily="34" charset="0"/>
                <a:cs typeface="Arial" pitchFamily="34" charset="0"/>
              </a:rPr>
              <a:t> I.A.S</a:t>
            </a:r>
            <a:r>
              <a:rPr lang="en-US" sz="1600" b="1" dirty="0" smtClean="0">
                <a:latin typeface="Arial" pitchFamily="34" charset="0"/>
                <a:cs typeface="Arial" pitchFamily="34" charset="0"/>
              </a:rPr>
              <a:t>., </a:t>
            </a:r>
            <a:r>
              <a:rPr lang="en-US" sz="1600" dirty="0" smtClean="0">
                <a:latin typeface="Arial" pitchFamily="34" charset="0"/>
                <a:cs typeface="Arial" pitchFamily="34" charset="0"/>
              </a:rPr>
              <a:t>Principal Secretary to </a:t>
            </a:r>
            <a:r>
              <a:rPr lang="en-US" sz="1600" dirty="0" err="1" smtClean="0">
                <a:latin typeface="Arial" pitchFamily="34" charset="0"/>
                <a:cs typeface="Arial" pitchFamily="34" charset="0"/>
              </a:rPr>
              <a:t>Govt</a:t>
            </a:r>
            <a:r>
              <a:rPr lang="en-US" sz="1600" dirty="0" smtClean="0">
                <a:latin typeface="Arial" pitchFamily="34" charset="0"/>
                <a:cs typeface="Arial" pitchFamily="34" charset="0"/>
              </a:rPr>
              <a:t>, Health &amp; Family Welfare Department along with other Senior Government Officials launched the TRANSTAN website on 25/11/2016.</a:t>
            </a:r>
            <a:endParaRPr lang="en-US" sz="1600" dirty="0">
              <a:latin typeface="Arial" pitchFamily="34" charset="0"/>
              <a:cs typeface="Arial" pitchFamily="34" charset="0"/>
            </a:endParaRPr>
          </a:p>
        </p:txBody>
      </p:sp>
      <p:sp>
        <p:nvSpPr>
          <p:cNvPr id="4" name="Rectangle 1"/>
          <p:cNvSpPr>
            <a:spLocks noChangeArrowheads="1"/>
          </p:cNvSpPr>
          <p:nvPr/>
        </p:nvSpPr>
        <p:spPr bwMode="auto">
          <a:xfrm>
            <a:off x="0" y="304800"/>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Black" pitchFamily="34" charset="0"/>
                <a:ea typeface="Times New Roman" pitchFamily="18" charset="0"/>
              </a:rPr>
              <a:t>LAUNCHING OF TRANSTAN WEBSITE OF TRANSPLANT REGISTRY</a:t>
            </a:r>
            <a:endParaRPr kumimoji="0" lang="en-US" sz="2400" b="0" i="0" u="none" strike="noStrike" cap="none" normalizeH="0" baseline="0" dirty="0" smtClean="0">
              <a:ln>
                <a:noFill/>
              </a:ln>
              <a:solidFill>
                <a:srgbClr val="FF0000"/>
              </a:solidFill>
              <a:effectLst/>
              <a:latin typeface="Arial Black" pitchFamily="34" charset="0"/>
            </a:endParaRPr>
          </a:p>
        </p:txBody>
      </p:sp>
      <p:graphicFrame>
        <p:nvGraphicFramePr>
          <p:cNvPr id="4097" name="Object 1"/>
          <p:cNvGraphicFramePr>
            <a:graphicFrameLocks noChangeAspect="1"/>
          </p:cNvGraphicFramePr>
          <p:nvPr/>
        </p:nvGraphicFramePr>
        <p:xfrm>
          <a:off x="3021082" y="2629043"/>
          <a:ext cx="3151118" cy="2171557"/>
        </p:xfrm>
        <a:graphic>
          <a:graphicData uri="http://schemas.openxmlformats.org/presentationml/2006/ole">
            <p:oleObj spid="_x0000_s4097" name="Bitmap Image" r:id="rId3" imgW="6942857" imgH="3591426" progId="PBrush">
              <p:embed/>
            </p:oleObj>
          </a:graphicData>
        </a:graphic>
      </p:graphicFrame>
      <p:pic>
        <p:nvPicPr>
          <p:cNvPr id="5" name="Picture 2" descr="D:\Desktop Backup\For Delhi\For Delhi\TRANSTAN\Photo\DSC_0261.JPG"/>
          <p:cNvPicPr>
            <a:picLocks noChangeAspect="1" noChangeArrowheads="1"/>
          </p:cNvPicPr>
          <p:nvPr/>
        </p:nvPicPr>
        <p:blipFill>
          <a:blip r:embed="rId4" cstate="print"/>
          <a:srcRect/>
          <a:stretch>
            <a:fillRect/>
          </a:stretch>
        </p:blipFill>
        <p:spPr bwMode="auto">
          <a:xfrm>
            <a:off x="228600" y="4471341"/>
            <a:ext cx="2895600" cy="2234259"/>
          </a:xfrm>
          <a:prstGeom prst="rect">
            <a:avLst/>
          </a:prstGeom>
          <a:ln>
            <a:noFill/>
          </a:ln>
          <a:effectLst>
            <a:outerShdw blurRad="292100" dist="139700" dir="2700000" algn="tl" rotWithShape="0">
              <a:srgbClr val="333333">
                <a:alpha val="65000"/>
              </a:srgbClr>
            </a:outerShdw>
          </a:effectLst>
        </p:spPr>
      </p:pic>
      <p:pic>
        <p:nvPicPr>
          <p:cNvPr id="6" name="Picture 3" descr="C:\Users\Administrator\Desktop\image EC\DSC_0266.JPG"/>
          <p:cNvPicPr>
            <a:picLocks noChangeAspect="1" noChangeArrowheads="1"/>
          </p:cNvPicPr>
          <p:nvPr/>
        </p:nvPicPr>
        <p:blipFill>
          <a:blip r:embed="rId5" cstate="print"/>
          <a:srcRect/>
          <a:stretch>
            <a:fillRect/>
          </a:stretch>
        </p:blipFill>
        <p:spPr bwMode="auto">
          <a:xfrm>
            <a:off x="5667278" y="4495800"/>
            <a:ext cx="2790922" cy="2209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187440"/>
            <a:ext cx="7772400" cy="1708160"/>
          </a:xfrm>
          <a:prstGeom prst="rect">
            <a:avLst/>
          </a:prstGeom>
          <a:noFill/>
        </p:spPr>
        <p:txBody>
          <a:bodyPr wrap="square" rtlCol="0">
            <a:spAutoFit/>
          </a:bodyPr>
          <a:lstStyle/>
          <a:p>
            <a:pPr algn="just">
              <a:lnSpc>
                <a:spcPct val="150000"/>
              </a:lnSpc>
            </a:pPr>
            <a:r>
              <a:rPr lang="en-US" sz="1400" dirty="0">
                <a:latin typeface="Arial" pitchFamily="34" charset="0"/>
                <a:cs typeface="Arial" pitchFamily="34" charset="0"/>
              </a:rPr>
              <a:t>Discussion on the adoption of Transplantation of Human Organ Act  2011 &amp; Rules </a:t>
            </a:r>
            <a:r>
              <a:rPr lang="en-US" sz="1400" dirty="0" smtClean="0">
                <a:latin typeface="Arial" pitchFamily="34" charset="0"/>
                <a:cs typeface="Arial" pitchFamily="34" charset="0"/>
              </a:rPr>
              <a:t>2014 was held on 16.03.2017 at Park Hotel Chennai. Dr. Anil Kumar, Additional Deputy Director General of Health Services, Dr. </a:t>
            </a:r>
            <a:r>
              <a:rPr lang="en-US" sz="1400" dirty="0" err="1" smtClean="0">
                <a:latin typeface="Arial" pitchFamily="34" charset="0"/>
                <a:cs typeface="Arial" pitchFamily="34" charset="0"/>
              </a:rPr>
              <a:t>Vimal</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Bhandari</a:t>
            </a:r>
            <a:r>
              <a:rPr lang="en-US" sz="1400" dirty="0" smtClean="0">
                <a:latin typeface="Arial" pitchFamily="34" charset="0"/>
                <a:cs typeface="Arial" pitchFamily="34" charset="0"/>
              </a:rPr>
              <a:t>, Director NOTTO, </a:t>
            </a:r>
            <a:r>
              <a:rPr lang="en-US" sz="1400" dirty="0" err="1" smtClean="0">
                <a:latin typeface="Arial" pitchFamily="34" charset="0"/>
                <a:cs typeface="Arial" pitchFamily="34" charset="0"/>
              </a:rPr>
              <a:t>Shri</a:t>
            </a:r>
            <a:r>
              <a:rPr lang="en-US" sz="1400" dirty="0">
                <a:latin typeface="Arial" pitchFamily="34" charset="0"/>
                <a:cs typeface="Arial" pitchFamily="34" charset="0"/>
              </a:rPr>
              <a:t>. P. W. C. </a:t>
            </a:r>
            <a:r>
              <a:rPr lang="en-US" sz="1400" dirty="0" err="1">
                <a:latin typeface="Arial" pitchFamily="34" charset="0"/>
                <a:cs typeface="Arial" pitchFamily="34" charset="0"/>
              </a:rPr>
              <a:t>Davidar</a:t>
            </a:r>
            <a:r>
              <a:rPr lang="en-US" sz="1400" dirty="0">
                <a:latin typeface="Arial" pitchFamily="34" charset="0"/>
                <a:cs typeface="Arial" pitchFamily="34" charset="0"/>
              </a:rPr>
              <a:t> I.A.S., </a:t>
            </a:r>
            <a:r>
              <a:rPr lang="en-US" sz="1400" dirty="0" smtClean="0">
                <a:latin typeface="Arial" pitchFamily="34" charset="0"/>
                <a:cs typeface="Arial" pitchFamily="34" charset="0"/>
              </a:rPr>
              <a:t>Advisor Transplant, Dr</a:t>
            </a:r>
            <a:r>
              <a:rPr lang="en-US" sz="1400" dirty="0">
                <a:latin typeface="Arial" pitchFamily="34" charset="0"/>
                <a:cs typeface="Arial" pitchFamily="34" charset="0"/>
              </a:rPr>
              <a:t>. P. </a:t>
            </a:r>
            <a:r>
              <a:rPr lang="en-US" sz="1400" dirty="0" err="1">
                <a:latin typeface="Arial" pitchFamily="34" charset="0"/>
                <a:cs typeface="Arial" pitchFamily="34" charset="0"/>
              </a:rPr>
              <a:t>Balaji</a:t>
            </a:r>
            <a:r>
              <a:rPr lang="en-US" sz="1400" dirty="0">
                <a:latin typeface="Arial" pitchFamily="34" charset="0"/>
                <a:cs typeface="Arial" pitchFamily="34" charset="0"/>
              </a:rPr>
              <a:t> Member Secretary TRANSTAN, </a:t>
            </a:r>
            <a:r>
              <a:rPr lang="en-US" sz="1400" dirty="0" smtClean="0">
                <a:latin typeface="Arial" pitchFamily="34" charset="0"/>
                <a:cs typeface="Arial" pitchFamily="34" charset="0"/>
              </a:rPr>
              <a:t>Dr</a:t>
            </a:r>
            <a:r>
              <a:rPr lang="en-US" sz="1400" dirty="0">
                <a:latin typeface="Arial" pitchFamily="34" charset="0"/>
                <a:cs typeface="Arial" pitchFamily="34" charset="0"/>
              </a:rPr>
              <a:t>. Sunil </a:t>
            </a:r>
            <a:r>
              <a:rPr lang="en-US" sz="1400" dirty="0" err="1">
                <a:latin typeface="Arial" pitchFamily="34" charset="0"/>
                <a:cs typeface="Arial" pitchFamily="34" charset="0"/>
              </a:rPr>
              <a:t>Shroff</a:t>
            </a:r>
            <a:r>
              <a:rPr lang="en-US" sz="1400" dirty="0">
                <a:latin typeface="Arial" pitchFamily="34" charset="0"/>
                <a:cs typeface="Arial" pitchFamily="34" charset="0"/>
              </a:rPr>
              <a:t>, Managing Trustee MOHAN </a:t>
            </a:r>
            <a:r>
              <a:rPr lang="en-US" sz="1400" dirty="0" smtClean="0">
                <a:latin typeface="Arial" pitchFamily="34" charset="0"/>
                <a:cs typeface="Arial" pitchFamily="34" charset="0"/>
              </a:rPr>
              <a:t>Foundation, </a:t>
            </a:r>
            <a:r>
              <a:rPr lang="en-US" sz="1400" dirty="0">
                <a:latin typeface="Arial" pitchFamily="34" charset="0"/>
                <a:cs typeface="Arial" pitchFamily="34" charset="0"/>
              </a:rPr>
              <a:t>Mr. C. E. </a:t>
            </a:r>
            <a:r>
              <a:rPr lang="en-US" sz="1400" dirty="0" err="1">
                <a:latin typeface="Arial" pitchFamily="34" charset="0"/>
                <a:cs typeface="Arial" pitchFamily="34" charset="0"/>
              </a:rPr>
              <a:t>Karunakaran</a:t>
            </a:r>
            <a:r>
              <a:rPr lang="en-US" sz="1400" dirty="0">
                <a:latin typeface="Arial" pitchFamily="34" charset="0"/>
                <a:cs typeface="Arial" pitchFamily="34" charset="0"/>
              </a:rPr>
              <a:t>, Trustee NNOS Foundation </a:t>
            </a:r>
            <a:r>
              <a:rPr lang="en-US" sz="1400" dirty="0" smtClean="0">
                <a:latin typeface="Arial" pitchFamily="34" charset="0"/>
                <a:cs typeface="Arial" pitchFamily="34" charset="0"/>
              </a:rPr>
              <a:t> participated.</a:t>
            </a:r>
            <a:endParaRPr lang="en-US" sz="1400" dirty="0">
              <a:latin typeface="Arial" pitchFamily="34" charset="0"/>
              <a:cs typeface="Arial" pitchFamily="34" charset="0"/>
            </a:endParaRPr>
          </a:p>
        </p:txBody>
      </p:sp>
      <p:sp>
        <p:nvSpPr>
          <p:cNvPr id="5" name="Rectangle 1"/>
          <p:cNvSpPr>
            <a:spLocks noChangeArrowheads="1"/>
          </p:cNvSpPr>
          <p:nvPr/>
        </p:nvSpPr>
        <p:spPr bwMode="auto">
          <a:xfrm>
            <a:off x="0" y="30480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smtClean="0">
                <a:solidFill>
                  <a:srgbClr val="FF0000"/>
                </a:solidFill>
                <a:latin typeface="Arial Black" pitchFamily="34" charset="0"/>
              </a:rPr>
              <a:t>DISCUSSION ON ADOPTION OF TRANSPLANTATION ACT &amp; RULES</a:t>
            </a:r>
            <a:endParaRPr kumimoji="0" lang="en-US" sz="2000" b="0" i="0" u="none" strike="noStrike" cap="none" normalizeH="0" baseline="0" dirty="0" smtClean="0">
              <a:ln>
                <a:noFill/>
              </a:ln>
              <a:solidFill>
                <a:srgbClr val="FF0000"/>
              </a:solidFill>
              <a:effectLst/>
              <a:latin typeface="Arial Black" pitchFamily="34" charset="0"/>
            </a:endParaRPr>
          </a:p>
        </p:txBody>
      </p:sp>
      <p:pic>
        <p:nvPicPr>
          <p:cNvPr id="7" name="Picture 6"/>
          <p:cNvPicPr/>
          <p:nvPr/>
        </p:nvPicPr>
        <p:blipFill>
          <a:blip r:embed="rId2" cstate="print"/>
          <a:srcRect t="15639"/>
          <a:stretch>
            <a:fillRect/>
          </a:stretch>
        </p:blipFill>
        <p:spPr bwMode="auto">
          <a:xfrm>
            <a:off x="1600200" y="3200400"/>
            <a:ext cx="5943600" cy="336582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066800"/>
            <a:ext cx="7620000" cy="1938992"/>
          </a:xfrm>
          <a:prstGeom prst="rect">
            <a:avLst/>
          </a:prstGeom>
          <a:noFill/>
        </p:spPr>
        <p:txBody>
          <a:bodyPr wrap="square" rtlCol="0">
            <a:spAutoFit/>
          </a:bodyPr>
          <a:lstStyle/>
          <a:p>
            <a:pPr algn="just">
              <a:lnSpc>
                <a:spcPct val="150000"/>
              </a:lnSpc>
            </a:pPr>
            <a:r>
              <a:rPr lang="en-US" sz="1600" dirty="0">
                <a:latin typeface="Arial" pitchFamily="34" charset="0"/>
                <a:cs typeface="Arial" pitchFamily="34" charset="0"/>
              </a:rPr>
              <a:t>TRANSTAN had put up a stall at 43rd India Tourist &amp; Industrial Fair 2017 at Island Grounds for carrying out awareness to promote deceased donor organ donations and maintained it for 90 days. It created awareness among the general public who had visited the stall and was also judged by the committee as one of the best stalls.</a:t>
            </a:r>
            <a:endParaRPr lang="en-US" sz="1600" b="1" dirty="0" smtClean="0">
              <a:latin typeface="Arial" pitchFamily="34" charset="0"/>
              <a:cs typeface="Arial" pitchFamily="34" charset="0"/>
            </a:endParaRPr>
          </a:p>
        </p:txBody>
      </p:sp>
      <p:pic>
        <p:nvPicPr>
          <p:cNvPr id="4" name="Picture 4" descr="C:\Users\Administrator\Desktop\image EC\WhatsApp Image 2017-06-05 at 10.46.00 AM.jpeg"/>
          <p:cNvPicPr>
            <a:picLocks noChangeAspect="1" noChangeArrowheads="1"/>
          </p:cNvPicPr>
          <p:nvPr/>
        </p:nvPicPr>
        <p:blipFill>
          <a:blip r:embed="rId2" cstate="print"/>
          <a:srcRect t="15611"/>
          <a:stretch>
            <a:fillRect/>
          </a:stretch>
        </p:blipFill>
        <p:spPr bwMode="auto">
          <a:xfrm>
            <a:off x="1752600" y="2971800"/>
            <a:ext cx="5410200" cy="3496177"/>
          </a:xfrm>
          <a:prstGeom prst="rect">
            <a:avLst/>
          </a:prstGeom>
          <a:ln>
            <a:noFill/>
          </a:ln>
          <a:effectLst>
            <a:outerShdw blurRad="292100" dist="139700" dir="2700000" algn="tl" rotWithShape="0">
              <a:srgbClr val="333333">
                <a:alpha val="65000"/>
              </a:srgbClr>
            </a:outerShdw>
          </a:effectLst>
        </p:spPr>
      </p:pic>
      <p:sp>
        <p:nvSpPr>
          <p:cNvPr id="7" name="Rectangle 1"/>
          <p:cNvSpPr>
            <a:spLocks noChangeArrowheads="1"/>
          </p:cNvSpPr>
          <p:nvPr/>
        </p:nvSpPr>
        <p:spPr bwMode="auto">
          <a:xfrm>
            <a:off x="0" y="304800"/>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800" b="1" dirty="0" smtClean="0">
                <a:solidFill>
                  <a:srgbClr val="FF0000"/>
                </a:solidFill>
                <a:latin typeface="Arial Black" pitchFamily="34" charset="0"/>
              </a:rPr>
              <a:t>AWARNESS STALL OF TRANSTAN </a:t>
            </a:r>
            <a:endParaRPr kumimoji="0" lang="en-US" sz="2800" b="0" i="0" u="none" strike="noStrike" cap="none" normalizeH="0" baseline="0" dirty="0" smtClean="0">
              <a:ln>
                <a:noFill/>
              </a:ln>
              <a:solidFill>
                <a:srgbClr val="FF0000"/>
              </a:solidFill>
              <a:effectLst/>
              <a:latin typeface="Arial Black"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BALAJI\Desktop\Transtant photo\20170527_130916.jpg"/>
          <p:cNvPicPr>
            <a:picLocks noChangeAspect="1" noChangeArrowheads="1"/>
          </p:cNvPicPr>
          <p:nvPr/>
        </p:nvPicPr>
        <p:blipFill>
          <a:blip r:embed="rId2" cstate="print"/>
          <a:srcRect/>
          <a:stretch>
            <a:fillRect/>
          </a:stretch>
        </p:blipFill>
        <p:spPr bwMode="auto">
          <a:xfrm>
            <a:off x="3352800" y="3124200"/>
            <a:ext cx="2667000" cy="2971800"/>
          </a:xfrm>
          <a:prstGeom prst="rect">
            <a:avLst/>
          </a:prstGeom>
          <a:ln>
            <a:noFill/>
          </a:ln>
          <a:effectLst>
            <a:outerShdw blurRad="292100" dist="139700" dir="2700000" algn="tl" rotWithShape="0">
              <a:srgbClr val="333333">
                <a:alpha val="65000"/>
              </a:srgbClr>
            </a:outerShdw>
          </a:effectLst>
        </p:spPr>
      </p:pic>
      <p:pic>
        <p:nvPicPr>
          <p:cNvPr id="22531" name="Picture 3" descr="C:\Users\BALAJI\Desktop\Transtant photo\IMG_1200.JPG"/>
          <p:cNvPicPr>
            <a:picLocks noChangeAspect="1" noChangeArrowheads="1"/>
          </p:cNvPicPr>
          <p:nvPr/>
        </p:nvPicPr>
        <p:blipFill>
          <a:blip r:embed="rId3" cstate="print"/>
          <a:srcRect/>
          <a:stretch>
            <a:fillRect/>
          </a:stretch>
        </p:blipFill>
        <p:spPr bwMode="auto">
          <a:xfrm>
            <a:off x="228600" y="3124200"/>
            <a:ext cx="2971800" cy="2971800"/>
          </a:xfrm>
          <a:prstGeom prst="rect">
            <a:avLst/>
          </a:prstGeom>
          <a:ln>
            <a:noFill/>
          </a:ln>
          <a:effectLst>
            <a:outerShdw blurRad="292100" dist="139700" dir="2700000" algn="tl" rotWithShape="0">
              <a:srgbClr val="333333">
                <a:alpha val="65000"/>
              </a:srgbClr>
            </a:outerShdw>
          </a:effectLst>
        </p:spPr>
      </p:pic>
      <p:pic>
        <p:nvPicPr>
          <p:cNvPr id="22532" name="Picture 4" descr="C:\Users\BALAJI\Desktop\Transtant photo\IMG_1292.JPG"/>
          <p:cNvPicPr>
            <a:picLocks noChangeAspect="1" noChangeArrowheads="1"/>
          </p:cNvPicPr>
          <p:nvPr/>
        </p:nvPicPr>
        <p:blipFill>
          <a:blip r:embed="rId4" cstate="print"/>
          <a:srcRect/>
          <a:stretch>
            <a:fillRect/>
          </a:stretch>
        </p:blipFill>
        <p:spPr bwMode="auto">
          <a:xfrm>
            <a:off x="6324600" y="3200400"/>
            <a:ext cx="2590800" cy="292608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33400" y="1205805"/>
            <a:ext cx="7924800" cy="1384995"/>
          </a:xfrm>
          <a:prstGeom prst="rect">
            <a:avLst/>
          </a:prstGeom>
          <a:noFill/>
        </p:spPr>
        <p:txBody>
          <a:bodyPr wrap="square" rtlCol="0">
            <a:spAutoFit/>
          </a:bodyPr>
          <a:lstStyle/>
          <a:p>
            <a:pPr algn="just">
              <a:lnSpc>
                <a:spcPct val="150000"/>
              </a:lnSpc>
            </a:pPr>
            <a:r>
              <a:rPr lang="en-US" sz="1400" dirty="0" err="1" smtClean="0">
                <a:latin typeface="Arial" pitchFamily="34" charset="0"/>
                <a:cs typeface="Arial" pitchFamily="34" charset="0"/>
              </a:rPr>
              <a:t>Dr.J.Radhakrishnan</a:t>
            </a:r>
            <a:r>
              <a:rPr lang="en-US" sz="1400" dirty="0" smtClean="0">
                <a:latin typeface="Arial" pitchFamily="34" charset="0"/>
                <a:cs typeface="Arial" pitchFamily="34" charset="0"/>
              </a:rPr>
              <a:t> I.A.S</a:t>
            </a:r>
            <a:r>
              <a:rPr lang="en-US" sz="1400" b="1" dirty="0" smtClean="0">
                <a:latin typeface="Arial" pitchFamily="34" charset="0"/>
                <a:cs typeface="Arial" pitchFamily="34" charset="0"/>
              </a:rPr>
              <a:t>., </a:t>
            </a:r>
            <a:r>
              <a:rPr lang="en-US" sz="1400" dirty="0" smtClean="0">
                <a:latin typeface="Arial" pitchFamily="34" charset="0"/>
                <a:cs typeface="Arial" pitchFamily="34" charset="0"/>
              </a:rPr>
              <a:t>Principal Secretary to </a:t>
            </a:r>
            <a:r>
              <a:rPr lang="en-US" sz="1400" dirty="0" err="1" smtClean="0">
                <a:latin typeface="Arial" pitchFamily="34" charset="0"/>
                <a:cs typeface="Arial" pitchFamily="34" charset="0"/>
              </a:rPr>
              <a:t>Govt</a:t>
            </a:r>
            <a:r>
              <a:rPr lang="en-US" sz="1400" dirty="0" smtClean="0">
                <a:latin typeface="Arial" pitchFamily="34" charset="0"/>
                <a:cs typeface="Arial" pitchFamily="34" charset="0"/>
              </a:rPr>
              <a:t>, Health &amp; Family Welfare distributing the transplant coordinator training certificates along with Dr. Sunil </a:t>
            </a:r>
            <a:r>
              <a:rPr lang="en-US" sz="1400" dirty="0" err="1" smtClean="0">
                <a:latin typeface="Arial" pitchFamily="34" charset="0"/>
                <a:cs typeface="Arial" pitchFamily="34" charset="0"/>
              </a:rPr>
              <a:t>Shroff</a:t>
            </a:r>
            <a:r>
              <a:rPr lang="en-US" sz="1400" dirty="0" smtClean="0">
                <a:latin typeface="Arial" pitchFamily="34" charset="0"/>
                <a:cs typeface="Arial" pitchFamily="34" charset="0"/>
              </a:rPr>
              <a:t>, Managing Trustee MOHAN Foundation and Dr. P. </a:t>
            </a:r>
            <a:r>
              <a:rPr lang="en-US" sz="1400" dirty="0" err="1" smtClean="0">
                <a:latin typeface="Arial" pitchFamily="34" charset="0"/>
                <a:cs typeface="Arial" pitchFamily="34" charset="0"/>
              </a:rPr>
              <a:t>Balaji</a:t>
            </a:r>
            <a:r>
              <a:rPr lang="en-US" sz="1400" dirty="0" smtClean="0">
                <a:latin typeface="Arial" pitchFamily="34" charset="0"/>
                <a:cs typeface="Arial" pitchFamily="34" charset="0"/>
              </a:rPr>
              <a:t>, Member Secretary TRANSTAN who is also delivering a lecture for the Transplant coordinators.</a:t>
            </a:r>
            <a:endParaRPr lang="en-US" sz="1400" b="1" dirty="0" smtClean="0">
              <a:latin typeface="Arial" pitchFamily="34" charset="0"/>
              <a:cs typeface="Arial" pitchFamily="34" charset="0"/>
            </a:endParaRPr>
          </a:p>
        </p:txBody>
      </p:sp>
      <p:sp>
        <p:nvSpPr>
          <p:cNvPr id="6" name="Rectangle 1"/>
          <p:cNvSpPr>
            <a:spLocks noChangeArrowheads="1"/>
          </p:cNvSpPr>
          <p:nvPr/>
        </p:nvSpPr>
        <p:spPr bwMode="auto">
          <a:xfrm>
            <a:off x="0" y="152400"/>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400" b="1" dirty="0" smtClean="0">
                <a:solidFill>
                  <a:srgbClr val="FF0000"/>
                </a:solidFill>
                <a:latin typeface="Arial Black" pitchFamily="34" charset="0"/>
              </a:rPr>
              <a:t>TRANSPLANT COORDINATORS TRAINING PROGRAMME</a:t>
            </a:r>
            <a:endParaRPr kumimoji="0" lang="en-US" sz="2400" b="0" i="0" u="none" strike="noStrike" cap="none" normalizeH="0" baseline="0" dirty="0" smtClean="0">
              <a:ln>
                <a:noFill/>
              </a:ln>
              <a:solidFill>
                <a:srgbClr val="FF0000"/>
              </a:solidFill>
              <a:effectLst/>
              <a:latin typeface="Arial Black"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2400" y="0"/>
            <a:ext cx="8839200" cy="1066800"/>
          </a:xfrm>
        </p:spPr>
        <p:txBody>
          <a:bodyPr>
            <a:noAutofit/>
          </a:bodyPr>
          <a:lstStyle/>
          <a:p>
            <a:r>
              <a:rPr lang="en-US" sz="2400" dirty="0" smtClean="0">
                <a:solidFill>
                  <a:srgbClr val="FF0000"/>
                </a:solidFill>
                <a:latin typeface="Arial Black" pitchFamily="34" charset="0"/>
              </a:rPr>
              <a:t>REASONS  FOR  SUCCESS OF TRANSPLANTATION IN TAMILNADU</a:t>
            </a:r>
          </a:p>
        </p:txBody>
      </p:sp>
      <p:sp>
        <p:nvSpPr>
          <p:cNvPr id="10243" name="Content Placeholder 2"/>
          <p:cNvSpPr>
            <a:spLocks noGrp="1"/>
          </p:cNvSpPr>
          <p:nvPr>
            <p:ph idx="1"/>
          </p:nvPr>
        </p:nvSpPr>
        <p:spPr>
          <a:xfrm>
            <a:off x="533400" y="1828800"/>
            <a:ext cx="8229600" cy="4343400"/>
          </a:xfrm>
        </p:spPr>
        <p:txBody>
          <a:bodyPr>
            <a:normAutofit fontScale="92500"/>
          </a:bodyPr>
          <a:lstStyle/>
          <a:p>
            <a:pPr>
              <a:lnSpc>
                <a:spcPct val="150000"/>
              </a:lnSpc>
              <a:spcBef>
                <a:spcPts val="0"/>
              </a:spcBef>
            </a:pPr>
            <a:r>
              <a:rPr lang="en-US" sz="2000" dirty="0" smtClean="0">
                <a:latin typeface="Arial" pitchFamily="34" charset="0"/>
                <a:cs typeface="Arial" pitchFamily="34" charset="0"/>
              </a:rPr>
              <a:t>Detailed consultation with stakeholders</a:t>
            </a:r>
          </a:p>
          <a:p>
            <a:pPr>
              <a:lnSpc>
                <a:spcPct val="150000"/>
              </a:lnSpc>
              <a:spcBef>
                <a:spcPts val="0"/>
              </a:spcBef>
            </a:pPr>
            <a:r>
              <a:rPr lang="en-US" sz="2000" dirty="0" smtClean="0">
                <a:latin typeface="Arial" pitchFamily="34" charset="0"/>
                <a:cs typeface="Arial" pitchFamily="34" charset="0"/>
              </a:rPr>
              <a:t>Continuous consultation and always evolving</a:t>
            </a:r>
          </a:p>
          <a:p>
            <a:pPr>
              <a:lnSpc>
                <a:spcPct val="150000"/>
              </a:lnSpc>
              <a:spcBef>
                <a:spcPts val="0"/>
              </a:spcBef>
            </a:pPr>
            <a:r>
              <a:rPr lang="en-US" sz="2000" dirty="0" smtClean="0">
                <a:latin typeface="Arial" pitchFamily="34" charset="0"/>
                <a:cs typeface="Arial" pitchFamily="34" charset="0"/>
              </a:rPr>
              <a:t>Participatory Executive Committee / General Body.</a:t>
            </a:r>
          </a:p>
          <a:p>
            <a:pPr>
              <a:lnSpc>
                <a:spcPct val="150000"/>
              </a:lnSpc>
              <a:spcBef>
                <a:spcPts val="0"/>
              </a:spcBef>
            </a:pPr>
            <a:r>
              <a:rPr lang="en-US" sz="2000" dirty="0" smtClean="0">
                <a:latin typeface="Arial" pitchFamily="34" charset="0"/>
                <a:cs typeface="Arial" pitchFamily="34" charset="0"/>
              </a:rPr>
              <a:t>Transparent functioning with all details in website.</a:t>
            </a:r>
          </a:p>
          <a:p>
            <a:pPr>
              <a:lnSpc>
                <a:spcPct val="150000"/>
              </a:lnSpc>
              <a:spcBef>
                <a:spcPts val="0"/>
              </a:spcBef>
            </a:pPr>
            <a:r>
              <a:rPr lang="en-US" sz="2000" dirty="0" smtClean="0">
                <a:latin typeface="Arial" pitchFamily="34" charset="0"/>
                <a:cs typeface="Arial" pitchFamily="34" charset="0"/>
              </a:rPr>
              <a:t>Perceived Fairness and Trust</a:t>
            </a:r>
          </a:p>
          <a:p>
            <a:pPr>
              <a:lnSpc>
                <a:spcPct val="150000"/>
              </a:lnSpc>
              <a:spcBef>
                <a:spcPts val="0"/>
              </a:spcBef>
            </a:pPr>
            <a:r>
              <a:rPr lang="en-US" sz="2000" dirty="0" smtClean="0">
                <a:latin typeface="Arial" pitchFamily="34" charset="0"/>
                <a:cs typeface="Arial" pitchFamily="34" charset="0"/>
              </a:rPr>
              <a:t>Flexibility built into the System – Act, Rules, G.Os, Guidelines, </a:t>
            </a:r>
            <a:r>
              <a:rPr lang="en-US" sz="2000" dirty="0" smtClean="0">
                <a:latin typeface="Arial" pitchFamily="34" charset="0"/>
                <a:cs typeface="Arial" pitchFamily="34" charset="0"/>
              </a:rPr>
              <a:t>Convener</a:t>
            </a:r>
          </a:p>
          <a:p>
            <a:pPr>
              <a:lnSpc>
                <a:spcPct val="150000"/>
              </a:lnSpc>
              <a:spcBef>
                <a:spcPts val="0"/>
              </a:spcBef>
            </a:pPr>
            <a:r>
              <a:rPr lang="en-US" sz="2000" dirty="0" smtClean="0">
                <a:latin typeface="Arial" pitchFamily="34" charset="0"/>
                <a:cs typeface="Arial" pitchFamily="34" charset="0"/>
              </a:rPr>
              <a:t> </a:t>
            </a:r>
            <a:r>
              <a:rPr lang="en-US" sz="2000" dirty="0" smtClean="0">
                <a:latin typeface="Arial" pitchFamily="34" charset="0"/>
                <a:cs typeface="Arial" pitchFamily="34" charset="0"/>
              </a:rPr>
              <a:t>Discretion.</a:t>
            </a:r>
          </a:p>
          <a:p>
            <a:pPr>
              <a:lnSpc>
                <a:spcPct val="150000"/>
              </a:lnSpc>
              <a:spcBef>
                <a:spcPts val="0"/>
              </a:spcBef>
            </a:pPr>
            <a:r>
              <a:rPr lang="en-US" sz="2000" dirty="0" smtClean="0">
                <a:latin typeface="Arial" pitchFamily="34" charset="0"/>
                <a:cs typeface="Arial" pitchFamily="34" charset="0"/>
              </a:rPr>
              <a:t>TRANSTAN office nudges, rather than commands</a:t>
            </a:r>
          </a:p>
          <a:p>
            <a:pPr>
              <a:lnSpc>
                <a:spcPct val="150000"/>
              </a:lnSpc>
              <a:spcBef>
                <a:spcPts val="0"/>
              </a:spcBef>
            </a:pPr>
            <a:r>
              <a:rPr lang="en-US" sz="2000" dirty="0" smtClean="0">
                <a:latin typeface="Arial" pitchFamily="34" charset="0"/>
                <a:cs typeface="Arial" pitchFamily="34" charset="0"/>
              </a:rPr>
              <a:t>Strong support from Government / NGO / Senior officials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1527175"/>
            <a:ext cx="8504238" cy="4572000"/>
          </a:xfrm>
        </p:spPr>
        <p:txBody>
          <a:bodyPr>
            <a:normAutofit/>
          </a:bodyPr>
          <a:lstStyle/>
          <a:p>
            <a:pPr>
              <a:buNone/>
            </a:pPr>
            <a:r>
              <a:rPr lang="en-US" sz="4800" dirty="0" smtClean="0"/>
              <a:t>				</a:t>
            </a:r>
          </a:p>
          <a:p>
            <a:pPr>
              <a:buNone/>
            </a:pPr>
            <a:r>
              <a:rPr lang="en-US" sz="4800" dirty="0" smtClean="0"/>
              <a:t>	</a:t>
            </a:r>
            <a:endParaRPr lang="en-US" sz="4800" dirty="0" smtClean="0"/>
          </a:p>
          <a:p>
            <a:pPr>
              <a:buNone/>
            </a:pPr>
            <a:r>
              <a:rPr lang="en-US" sz="4800" dirty="0" smtClean="0"/>
              <a:t>	</a:t>
            </a:r>
            <a:r>
              <a:rPr lang="en-US" sz="4800" dirty="0" smtClean="0"/>
              <a:t>			Thank You</a:t>
            </a:r>
            <a:endParaRPr lang="en-US" sz="4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graphicFrame>
        <p:nvGraphicFramePr>
          <p:cNvPr id="37890" name="Object 3"/>
          <p:cNvGraphicFramePr>
            <a:graphicFrameLocks noChangeAspect="1"/>
          </p:cNvGraphicFramePr>
          <p:nvPr/>
        </p:nvGraphicFramePr>
        <p:xfrm>
          <a:off x="1387475" y="260350"/>
          <a:ext cx="8918575" cy="5807075"/>
        </p:xfrm>
        <a:graphic>
          <a:graphicData uri="http://schemas.openxmlformats.org/presentationml/2006/ole">
            <p:oleObj spid="_x0000_s37890" r:id="rId3" imgW="11009524" imgH="8203175" progId="">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sz="3600" smtClean="0"/>
              <a:t>Villivakkam </a:t>
            </a:r>
            <a:r>
              <a:rPr lang="en-US" sz="3600" smtClean="0">
                <a:sym typeface="Wingdings" pitchFamily="2" charset="2"/>
              </a:rPr>
              <a:t>was called  Kidney Village</a:t>
            </a:r>
            <a:endParaRPr lang="en-IN" sz="3600" smtClean="0"/>
          </a:p>
        </p:txBody>
      </p:sp>
      <p:graphicFrame>
        <p:nvGraphicFramePr>
          <p:cNvPr id="2050" name="Object 3"/>
          <p:cNvGraphicFramePr>
            <a:graphicFrameLocks noChangeAspect="1"/>
          </p:cNvGraphicFramePr>
          <p:nvPr>
            <p:ph idx="1"/>
          </p:nvPr>
        </p:nvGraphicFramePr>
        <p:xfrm>
          <a:off x="1269967" y="1196975"/>
          <a:ext cx="6441740" cy="5111750"/>
        </p:xfrm>
        <a:graphic>
          <a:graphicData uri="http://schemas.openxmlformats.org/presentationml/2006/ole">
            <p:oleObj spid="_x0000_s38914" r:id="rId3" imgW="6755556" imgH="8165079" progId="">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IN" smtClean="0"/>
              <a:t>Steps Taken</a:t>
            </a:r>
            <a:endParaRPr lang="en-US" smtClean="0"/>
          </a:p>
        </p:txBody>
      </p:sp>
      <p:sp>
        <p:nvSpPr>
          <p:cNvPr id="5123" name="Rectangle 3"/>
          <p:cNvSpPr>
            <a:spLocks noGrp="1" noChangeArrowheads="1"/>
          </p:cNvSpPr>
          <p:nvPr>
            <p:ph type="body" idx="1"/>
          </p:nvPr>
        </p:nvSpPr>
        <p:spPr/>
        <p:txBody>
          <a:bodyPr/>
          <a:lstStyle/>
          <a:p>
            <a:pPr eaLnBrk="1" hangingPunct="1">
              <a:lnSpc>
                <a:spcPct val="90000"/>
              </a:lnSpc>
            </a:pPr>
            <a:r>
              <a:rPr lang="en-IN" sz="2400" dirty="0" smtClean="0"/>
              <a:t>2007 March : One Day Workshop with </a:t>
            </a:r>
            <a:r>
              <a:rPr lang="en-US" sz="2400" dirty="0" smtClean="0"/>
              <a:t>Four Working Groups: </a:t>
            </a:r>
          </a:p>
          <a:p>
            <a:pPr lvl="1" eaLnBrk="1" hangingPunct="1">
              <a:lnSpc>
                <a:spcPct val="90000"/>
              </a:lnSpc>
            </a:pPr>
            <a:r>
              <a:rPr lang="en-US" sz="2000" dirty="0" smtClean="0"/>
              <a:t>Cadaver organ donation</a:t>
            </a:r>
          </a:p>
          <a:p>
            <a:pPr lvl="1" eaLnBrk="1" hangingPunct="1">
              <a:lnSpc>
                <a:spcPct val="90000"/>
              </a:lnSpc>
            </a:pPr>
            <a:r>
              <a:rPr lang="en-US" sz="2000" dirty="0" smtClean="0"/>
              <a:t>Cadaver organ transplantation</a:t>
            </a:r>
          </a:p>
          <a:p>
            <a:pPr lvl="1" eaLnBrk="1" hangingPunct="1">
              <a:lnSpc>
                <a:spcPct val="90000"/>
              </a:lnSpc>
            </a:pPr>
            <a:r>
              <a:rPr lang="en-US" sz="2000" dirty="0" smtClean="0"/>
              <a:t>Coordinating Organization for organ sharing</a:t>
            </a:r>
          </a:p>
          <a:p>
            <a:pPr lvl="1" eaLnBrk="1" hangingPunct="1">
              <a:lnSpc>
                <a:spcPct val="90000"/>
              </a:lnSpc>
            </a:pPr>
            <a:r>
              <a:rPr lang="en-US" sz="2000" dirty="0" smtClean="0"/>
              <a:t>Live donation and transplantation</a:t>
            </a:r>
          </a:p>
          <a:p>
            <a:pPr eaLnBrk="1" hangingPunct="1">
              <a:lnSpc>
                <a:spcPct val="90000"/>
              </a:lnSpc>
            </a:pPr>
            <a:r>
              <a:rPr lang="en-US" sz="2400" dirty="0" smtClean="0"/>
              <a:t>33 recommendations for follow up action. </a:t>
            </a:r>
          </a:p>
          <a:p>
            <a:pPr eaLnBrk="1" hangingPunct="1">
              <a:lnSpc>
                <a:spcPct val="90000"/>
              </a:lnSpc>
            </a:pPr>
            <a:r>
              <a:rPr lang="en-US" sz="2400" dirty="0" smtClean="0"/>
              <a:t>The participants felt that there were </a:t>
            </a:r>
            <a:r>
              <a:rPr lang="en-US" sz="2400" b="1" dirty="0" smtClean="0"/>
              <a:t>many grey areas </a:t>
            </a:r>
            <a:r>
              <a:rPr lang="en-US" sz="2400" dirty="0" smtClean="0"/>
              <a:t>in the Transplantation of Human Organs Act. </a:t>
            </a:r>
          </a:p>
          <a:p>
            <a:pPr eaLnBrk="1" hangingPunct="1">
              <a:lnSpc>
                <a:spcPct val="90000"/>
              </a:lnSpc>
            </a:pPr>
            <a:r>
              <a:rPr lang="en-US" sz="2400" dirty="0" smtClean="0"/>
              <a:t>In particular, </a:t>
            </a:r>
            <a:r>
              <a:rPr lang="en-US" sz="2400" b="1" dirty="0" smtClean="0"/>
              <a:t>no guidelines on who will get the donated cadaver organ</a:t>
            </a:r>
          </a:p>
          <a:p>
            <a:pPr eaLnBrk="1" hangingPunct="1">
              <a:lnSpc>
                <a:spcPct val="90000"/>
              </a:lnSpc>
            </a:pPr>
            <a:endParaRPr lang="en-US" sz="2400" dirty="0" smtClean="0"/>
          </a:p>
          <a:p>
            <a:pPr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IN" sz="4000" smtClean="0"/>
              <a:t>Government Orders Were Issued</a:t>
            </a:r>
            <a:endParaRPr lang="en-US" sz="4000" smtClean="0"/>
          </a:p>
        </p:txBody>
      </p:sp>
      <p:sp>
        <p:nvSpPr>
          <p:cNvPr id="6147" name="Rectangle 3"/>
          <p:cNvSpPr>
            <a:spLocks noGrp="1" noChangeArrowheads="1"/>
          </p:cNvSpPr>
          <p:nvPr>
            <p:ph type="body" idx="1"/>
          </p:nvPr>
        </p:nvSpPr>
        <p:spPr/>
        <p:txBody>
          <a:bodyPr/>
          <a:lstStyle/>
          <a:p>
            <a:pPr eaLnBrk="1" hangingPunct="1">
              <a:lnSpc>
                <a:spcPct val="90000"/>
              </a:lnSpc>
            </a:pPr>
            <a:r>
              <a:rPr lang="en-US" sz="2800" dirty="0" smtClean="0"/>
              <a:t>Declaration of brain death made mandatory</a:t>
            </a:r>
          </a:p>
          <a:p>
            <a:pPr eaLnBrk="1" hangingPunct="1">
              <a:lnSpc>
                <a:spcPct val="90000"/>
              </a:lnSpc>
            </a:pPr>
            <a:r>
              <a:rPr lang="en-US" sz="2800" dirty="0" smtClean="0"/>
              <a:t>Procedure for declaration of Brain Death</a:t>
            </a:r>
          </a:p>
          <a:p>
            <a:pPr eaLnBrk="1" hangingPunct="1">
              <a:lnSpc>
                <a:spcPct val="90000"/>
              </a:lnSpc>
            </a:pPr>
            <a:r>
              <a:rPr lang="en-US" sz="2800" dirty="0" smtClean="0"/>
              <a:t>Authorization Committee Procedures</a:t>
            </a:r>
          </a:p>
          <a:p>
            <a:pPr eaLnBrk="1" hangingPunct="1">
              <a:lnSpc>
                <a:spcPct val="90000"/>
              </a:lnSpc>
            </a:pPr>
            <a:r>
              <a:rPr lang="en-US" sz="2800" dirty="0" smtClean="0"/>
              <a:t>Procedure to be adopted for Cadaver transplant by the Government and Private Hospitals</a:t>
            </a:r>
          </a:p>
          <a:p>
            <a:pPr eaLnBrk="1" hangingPunct="1">
              <a:lnSpc>
                <a:spcPct val="90000"/>
              </a:lnSpc>
            </a:pPr>
            <a:r>
              <a:rPr lang="en-US" sz="2800" dirty="0" smtClean="0"/>
              <a:t>Responsibilities of Transplant centers in hospital</a:t>
            </a:r>
          </a:p>
          <a:p>
            <a:pPr eaLnBrk="1" hangingPunct="1">
              <a:lnSpc>
                <a:spcPct val="90000"/>
              </a:lnSpc>
            </a:pPr>
            <a:r>
              <a:rPr lang="en-US" sz="2800" dirty="0" smtClean="0"/>
              <a:t>Post-mortem examination in medico legal cases – Procedure </a:t>
            </a:r>
            <a:r>
              <a:rPr lang="en-US" sz="2800" dirty="0" smtClean="0"/>
              <a:t>prescribed</a:t>
            </a:r>
            <a:endParaRPr lang="en-US" sz="2800" dirty="0" smtClean="0"/>
          </a:p>
          <a:p>
            <a:pPr eaLnBrk="1" hangingPunct="1">
              <a:lnSpc>
                <a:spcPct val="90000"/>
              </a:lnSpc>
            </a:pPr>
            <a:r>
              <a:rPr lang="en-US" sz="2800" dirty="0" smtClean="0"/>
              <a:t>Non Transplant Organ Retrieval Centres were </a:t>
            </a:r>
            <a:r>
              <a:rPr lang="en-US" sz="2800" dirty="0" smtClean="0"/>
              <a:t>registered.</a:t>
            </a:r>
            <a:endParaRPr lang="en-US" sz="2800" dirty="0" smtClean="0"/>
          </a:p>
          <a:p>
            <a:pPr eaLnBrk="1" hangingPunct="1"/>
            <a:endParaRPr lang="en-US" sz="2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r>
              <a:rPr lang="en-IN" sz="4000" dirty="0" smtClean="0"/>
              <a:t>Tamil Nadu Network for Organ Sharing</a:t>
            </a:r>
            <a:endParaRPr lang="en-US" sz="4000" dirty="0" smtClean="0"/>
          </a:p>
        </p:txBody>
      </p:sp>
      <p:sp>
        <p:nvSpPr>
          <p:cNvPr id="7171" name="Rectangle 3"/>
          <p:cNvSpPr>
            <a:spLocks noGrp="1" noChangeArrowheads="1"/>
          </p:cNvSpPr>
          <p:nvPr>
            <p:ph type="body" idx="1"/>
          </p:nvPr>
        </p:nvSpPr>
        <p:spPr/>
        <p:txBody>
          <a:bodyPr/>
          <a:lstStyle/>
          <a:p>
            <a:pPr algn="just" eaLnBrk="1" hangingPunct="1">
              <a:lnSpc>
                <a:spcPct val="90000"/>
              </a:lnSpc>
            </a:pPr>
            <a:r>
              <a:rPr lang="en-US" dirty="0" smtClean="0"/>
              <a:t>Initiatives for forming </a:t>
            </a:r>
            <a:r>
              <a:rPr lang="en-US" altLang="en-US" dirty="0" smtClean="0"/>
              <a:t>“</a:t>
            </a:r>
            <a:r>
              <a:rPr lang="en-US" dirty="0" smtClean="0"/>
              <a:t>Tamil Nadu Network for Organ Sharing</a:t>
            </a:r>
            <a:r>
              <a:rPr lang="en-US" altLang="en-US" dirty="0" smtClean="0"/>
              <a:t>”</a:t>
            </a:r>
            <a:r>
              <a:rPr lang="en-US" dirty="0" smtClean="0"/>
              <a:t> and maintaining a common online waitlist for all potential recipients in all hospitals.</a:t>
            </a:r>
          </a:p>
          <a:p>
            <a:pPr algn="just" eaLnBrk="1" hangingPunct="1">
              <a:lnSpc>
                <a:spcPct val="90000"/>
              </a:lnSpc>
            </a:pPr>
            <a:r>
              <a:rPr lang="en-US" dirty="0" smtClean="0"/>
              <a:t>Common Waiting List </a:t>
            </a:r>
            <a:r>
              <a:rPr lang="en-US" dirty="0" smtClean="0"/>
              <a:t>(Blood Group based) </a:t>
            </a:r>
            <a:r>
              <a:rPr lang="en-US" dirty="0" smtClean="0"/>
              <a:t>visible to all stakeholders.</a:t>
            </a:r>
          </a:p>
          <a:p>
            <a:pPr algn="just" eaLnBrk="1" hangingPunct="1">
              <a:lnSpc>
                <a:spcPct val="90000"/>
              </a:lnSpc>
            </a:pPr>
            <a:r>
              <a:rPr lang="en-US" dirty="0" smtClean="0"/>
              <a:t>Allocation based on the Waiting List.</a:t>
            </a:r>
          </a:p>
          <a:p>
            <a:pPr algn="just" eaLnBrk="1" hangingPunct="1">
              <a:lnSpc>
                <a:spcPct val="90000"/>
              </a:lnSpc>
            </a:pPr>
            <a:r>
              <a:rPr lang="en-US" dirty="0" smtClean="0"/>
              <a:t>Priority based on well defined </a:t>
            </a:r>
            <a:r>
              <a:rPr lang="en-US" dirty="0" smtClean="0"/>
              <a:t>criteria</a:t>
            </a:r>
          </a:p>
          <a:p>
            <a:pPr algn="just" eaLnBrk="1" hangingPunct="1">
              <a:lnSpc>
                <a:spcPct val="90000"/>
              </a:lnSpc>
            </a:pPr>
            <a:r>
              <a:rPr lang="en-US" dirty="0" smtClean="0"/>
              <a:t>Green Corridor for transport of organs</a:t>
            </a:r>
            <a:endParaRPr lang="en-US" dirty="0" smtClean="0"/>
          </a:p>
          <a:p>
            <a:pPr algn="just" eaLnBrk="1" hangingPunct="1">
              <a:lnSpc>
                <a:spcPct val="90000"/>
              </a:lnSpc>
              <a:buNone/>
            </a:pPr>
            <a:endParaRPr lang="en-US" dirty="0" smtClean="0"/>
          </a:p>
          <a:p>
            <a:pPr algn="just" eaLnBrk="1" hangingPunct="1">
              <a:lnSpc>
                <a:spcPct val="90000"/>
              </a:lnSpc>
            </a:pPr>
            <a:endParaRPr lang="en-US" dirty="0" smtClean="0"/>
          </a:p>
          <a:p>
            <a:pPr algn="just" eaLnBrk="1" hangingPunct="1"/>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76535"/>
            <a:ext cx="8839200" cy="461665"/>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en-US" sz="2400" dirty="0" smtClean="0">
                <a:solidFill>
                  <a:srgbClr val="FF0000"/>
                </a:solidFill>
                <a:latin typeface="Arial Black" pitchFamily="34" charset="0"/>
              </a:rPr>
              <a:t>NUMBER OF  DONORS</a:t>
            </a:r>
            <a:endParaRPr lang="en-US" sz="2400" dirty="0">
              <a:solidFill>
                <a:srgbClr val="FF0000"/>
              </a:solidFill>
              <a:latin typeface="Arial Black" pitchFamily="34" charset="0"/>
            </a:endParaRPr>
          </a:p>
        </p:txBody>
      </p:sp>
      <p:graphicFrame>
        <p:nvGraphicFramePr>
          <p:cNvPr id="4" name="Chart 3"/>
          <p:cNvGraphicFramePr/>
          <p:nvPr/>
        </p:nvGraphicFramePr>
        <p:xfrm>
          <a:off x="304800" y="1295400"/>
          <a:ext cx="8534400"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839200" cy="400110"/>
          </a:xfrm>
          <a:prstGeom prst="rect">
            <a:avLst/>
          </a:prstGeom>
          <a:noFill/>
        </p:spPr>
        <p:txBody>
          <a:bodyPr wrap="square" rtlCol="0">
            <a:spAutoFit/>
          </a:bodyPr>
          <a:lstStyle/>
          <a:p>
            <a:pPr algn="ctr"/>
            <a:r>
              <a:rPr lang="en-US" sz="2000" b="1" dirty="0" smtClean="0">
                <a:solidFill>
                  <a:srgbClr val="FF0000"/>
                </a:solidFill>
                <a:latin typeface="Arial" pitchFamily="34" charset="0"/>
                <a:cs typeface="Arial" pitchFamily="34" charset="0"/>
              </a:rPr>
              <a:t>ORGAN DONATION - OVERALL AND 2017 PERFOMANCE TILL JUNE</a:t>
            </a:r>
            <a:endParaRPr lang="en-US" sz="2000" dirty="0">
              <a:solidFill>
                <a:srgbClr val="FF0000"/>
              </a:solidFill>
              <a:latin typeface="Arial" pitchFamily="34" charset="0"/>
              <a:cs typeface="Arial" pitchFamily="34" charset="0"/>
            </a:endParaRPr>
          </a:p>
        </p:txBody>
      </p:sp>
      <p:graphicFrame>
        <p:nvGraphicFramePr>
          <p:cNvPr id="3" name="Table 2"/>
          <p:cNvGraphicFramePr>
            <a:graphicFrameLocks noGrp="1"/>
          </p:cNvGraphicFramePr>
          <p:nvPr/>
        </p:nvGraphicFramePr>
        <p:xfrm>
          <a:off x="762000" y="1371600"/>
          <a:ext cx="3733800" cy="4876802"/>
        </p:xfrm>
        <a:graphic>
          <a:graphicData uri="http://schemas.openxmlformats.org/drawingml/2006/table">
            <a:tbl>
              <a:tblPr firstRow="1" bandRow="1">
                <a:tableStyleId>{8A107856-5554-42FB-B03E-39F5DBC370BA}</a:tableStyleId>
              </a:tblPr>
              <a:tblGrid>
                <a:gridCol w="2738120"/>
                <a:gridCol w="995680"/>
              </a:tblGrid>
              <a:tr h="348343">
                <a:tc>
                  <a:txBody>
                    <a:bodyPr/>
                    <a:lstStyle/>
                    <a:p>
                      <a:pPr marL="0" marR="0" algn="ctr">
                        <a:spcBef>
                          <a:spcPts val="0"/>
                        </a:spcBef>
                        <a:spcAft>
                          <a:spcPts val="0"/>
                        </a:spcAft>
                      </a:pPr>
                      <a:r>
                        <a:rPr lang="en-US" sz="1600" dirty="0" smtClean="0">
                          <a:latin typeface="Arial" pitchFamily="34" charset="0"/>
                          <a:cs typeface="Arial" pitchFamily="34" charset="0"/>
                        </a:rPr>
                        <a:t>DONOR </a:t>
                      </a:r>
                      <a:endParaRPr lang="en-US" sz="1600" dirty="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800" dirty="0" smtClean="0">
                          <a:latin typeface="Arial" pitchFamily="34" charset="0"/>
                          <a:cs typeface="Arial" pitchFamily="34" charset="0"/>
                        </a:rPr>
                        <a:t>994</a:t>
                      </a:r>
                      <a:endParaRPr lang="en-US" sz="1200" dirty="0">
                        <a:latin typeface="Arial" pitchFamily="34" charset="0"/>
                        <a:ea typeface="Times New Roman"/>
                        <a:cs typeface="Arial" pitchFamily="34" charset="0"/>
                      </a:endParaRPr>
                    </a:p>
                  </a:txBody>
                  <a:tcPr marL="68580" marR="68580" marT="0" marB="0" anchor="ctr"/>
                </a:tc>
              </a:tr>
              <a:tr h="348343">
                <a:tc>
                  <a:txBody>
                    <a:bodyPr/>
                    <a:lstStyle/>
                    <a:p>
                      <a:pPr marL="0" marR="0" algn="just">
                        <a:spcBef>
                          <a:spcPts val="0"/>
                        </a:spcBef>
                        <a:spcAft>
                          <a:spcPts val="0"/>
                        </a:spcAft>
                      </a:pPr>
                      <a:r>
                        <a:rPr lang="en-US" sz="1100" dirty="0">
                          <a:latin typeface="Arial" pitchFamily="34" charset="0"/>
                          <a:cs typeface="Arial" pitchFamily="34" charset="0"/>
                        </a:rPr>
                        <a:t>Heart </a:t>
                      </a:r>
                      <a:endParaRPr lang="en-US" sz="1100" dirty="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100" dirty="0" smtClean="0">
                          <a:latin typeface="Arial" pitchFamily="34" charset="0"/>
                          <a:cs typeface="Arial" pitchFamily="34" charset="0"/>
                        </a:rPr>
                        <a:t>320</a:t>
                      </a:r>
                      <a:endParaRPr lang="en-US" sz="1100" dirty="0">
                        <a:latin typeface="Arial" pitchFamily="34" charset="0"/>
                        <a:ea typeface="Times New Roman"/>
                        <a:cs typeface="Arial" pitchFamily="34" charset="0"/>
                      </a:endParaRPr>
                    </a:p>
                  </a:txBody>
                  <a:tcPr marL="68580" marR="68580" marT="0" marB="0" anchor="ctr"/>
                </a:tc>
              </a:tr>
              <a:tr h="348343">
                <a:tc>
                  <a:txBody>
                    <a:bodyPr/>
                    <a:lstStyle/>
                    <a:p>
                      <a:pPr marL="0" marR="0" algn="just">
                        <a:spcBef>
                          <a:spcPts val="0"/>
                        </a:spcBef>
                        <a:spcAft>
                          <a:spcPts val="0"/>
                        </a:spcAft>
                      </a:pPr>
                      <a:r>
                        <a:rPr lang="en-US" sz="1100" dirty="0">
                          <a:latin typeface="Arial" pitchFamily="34" charset="0"/>
                          <a:cs typeface="Arial" pitchFamily="34" charset="0"/>
                        </a:rPr>
                        <a:t>Lungs</a:t>
                      </a:r>
                      <a:endParaRPr lang="en-US" sz="1100" dirty="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100" dirty="0" smtClean="0">
                          <a:latin typeface="Arial" pitchFamily="34" charset="0"/>
                          <a:cs typeface="Arial" pitchFamily="34" charset="0"/>
                        </a:rPr>
                        <a:t>173</a:t>
                      </a:r>
                      <a:endParaRPr lang="en-US" sz="1100" dirty="0">
                        <a:latin typeface="Arial" pitchFamily="34" charset="0"/>
                        <a:ea typeface="Times New Roman"/>
                        <a:cs typeface="Arial" pitchFamily="34" charset="0"/>
                      </a:endParaRPr>
                    </a:p>
                  </a:txBody>
                  <a:tcPr marL="68580" marR="68580" marT="0" marB="0" anchor="ctr"/>
                </a:tc>
              </a:tr>
              <a:tr h="348343">
                <a:tc>
                  <a:txBody>
                    <a:bodyPr/>
                    <a:lstStyle/>
                    <a:p>
                      <a:pPr marL="0" marR="0" algn="just">
                        <a:spcBef>
                          <a:spcPts val="0"/>
                        </a:spcBef>
                        <a:spcAft>
                          <a:spcPts val="0"/>
                        </a:spcAft>
                      </a:pPr>
                      <a:r>
                        <a:rPr lang="en-US" sz="1100" dirty="0">
                          <a:latin typeface="Arial" pitchFamily="34" charset="0"/>
                          <a:cs typeface="Arial" pitchFamily="34" charset="0"/>
                        </a:rPr>
                        <a:t>Liver</a:t>
                      </a:r>
                      <a:endParaRPr lang="en-US" sz="1100" dirty="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100" dirty="0" smtClean="0">
                          <a:latin typeface="Arial" pitchFamily="34" charset="0"/>
                          <a:cs typeface="Arial" pitchFamily="34" charset="0"/>
                        </a:rPr>
                        <a:t>935</a:t>
                      </a:r>
                      <a:endParaRPr lang="en-US" sz="1100" dirty="0">
                        <a:latin typeface="Arial" pitchFamily="34" charset="0"/>
                        <a:ea typeface="Times New Roman"/>
                        <a:cs typeface="Arial" pitchFamily="34" charset="0"/>
                      </a:endParaRPr>
                    </a:p>
                  </a:txBody>
                  <a:tcPr marL="68580" marR="68580" marT="0" marB="0" anchor="ctr"/>
                </a:tc>
              </a:tr>
              <a:tr h="348343">
                <a:tc>
                  <a:txBody>
                    <a:bodyPr/>
                    <a:lstStyle/>
                    <a:p>
                      <a:pPr marL="0" marR="0" algn="just">
                        <a:spcBef>
                          <a:spcPts val="0"/>
                        </a:spcBef>
                        <a:spcAft>
                          <a:spcPts val="0"/>
                        </a:spcAft>
                      </a:pPr>
                      <a:r>
                        <a:rPr lang="en-US" sz="1100" dirty="0">
                          <a:latin typeface="Arial" pitchFamily="34" charset="0"/>
                          <a:cs typeface="Arial" pitchFamily="34" charset="0"/>
                        </a:rPr>
                        <a:t>Kidneys</a:t>
                      </a:r>
                      <a:endParaRPr lang="en-US" sz="1100" dirty="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100" dirty="0" smtClean="0">
                          <a:latin typeface="Arial" pitchFamily="34" charset="0"/>
                          <a:cs typeface="Arial" pitchFamily="34" charset="0"/>
                        </a:rPr>
                        <a:t>1801</a:t>
                      </a:r>
                      <a:endParaRPr lang="en-US" sz="1100" dirty="0">
                        <a:latin typeface="Arial" pitchFamily="34" charset="0"/>
                        <a:ea typeface="Times New Roman"/>
                        <a:cs typeface="Arial" pitchFamily="34" charset="0"/>
                      </a:endParaRPr>
                    </a:p>
                  </a:txBody>
                  <a:tcPr marL="68580" marR="68580" marT="0" marB="0" anchor="ctr"/>
                </a:tc>
              </a:tr>
              <a:tr h="348343">
                <a:tc>
                  <a:txBody>
                    <a:bodyPr/>
                    <a:lstStyle/>
                    <a:p>
                      <a:pPr marL="0" marR="0" algn="just">
                        <a:spcBef>
                          <a:spcPts val="0"/>
                        </a:spcBef>
                        <a:spcAft>
                          <a:spcPts val="0"/>
                        </a:spcAft>
                      </a:pPr>
                      <a:r>
                        <a:rPr lang="en-US" sz="1100">
                          <a:latin typeface="Arial" pitchFamily="34" charset="0"/>
                          <a:cs typeface="Arial" pitchFamily="34" charset="0"/>
                        </a:rPr>
                        <a:t>Pancreas</a:t>
                      </a:r>
                      <a:endParaRPr lang="en-US" sz="110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100" dirty="0" smtClean="0">
                          <a:latin typeface="Arial" pitchFamily="34" charset="0"/>
                          <a:cs typeface="Arial" pitchFamily="34" charset="0"/>
                        </a:rPr>
                        <a:t>17</a:t>
                      </a:r>
                      <a:endParaRPr lang="en-US" sz="1100" dirty="0">
                        <a:latin typeface="Arial" pitchFamily="34" charset="0"/>
                        <a:ea typeface="Times New Roman"/>
                        <a:cs typeface="Arial" pitchFamily="34" charset="0"/>
                      </a:endParaRPr>
                    </a:p>
                  </a:txBody>
                  <a:tcPr marL="68580" marR="68580" marT="0" marB="0" anchor="ctr"/>
                </a:tc>
              </a:tr>
              <a:tr h="348343">
                <a:tc>
                  <a:txBody>
                    <a:bodyPr/>
                    <a:lstStyle/>
                    <a:p>
                      <a:pPr marL="0" marR="0" algn="just">
                        <a:spcBef>
                          <a:spcPts val="0"/>
                        </a:spcBef>
                        <a:spcAft>
                          <a:spcPts val="0"/>
                        </a:spcAft>
                      </a:pPr>
                      <a:r>
                        <a:rPr lang="en-US" sz="1100">
                          <a:latin typeface="Arial" pitchFamily="34" charset="0"/>
                          <a:cs typeface="Arial" pitchFamily="34" charset="0"/>
                        </a:rPr>
                        <a:t>Small Bowel</a:t>
                      </a:r>
                      <a:endParaRPr lang="en-US" sz="110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100" dirty="0">
                          <a:latin typeface="Arial" pitchFamily="34" charset="0"/>
                          <a:cs typeface="Arial" pitchFamily="34" charset="0"/>
                        </a:rPr>
                        <a:t>2</a:t>
                      </a:r>
                      <a:endParaRPr lang="en-US" sz="1100" dirty="0">
                        <a:latin typeface="Arial" pitchFamily="34" charset="0"/>
                        <a:ea typeface="Times New Roman"/>
                        <a:cs typeface="Arial" pitchFamily="34" charset="0"/>
                      </a:endParaRPr>
                    </a:p>
                  </a:txBody>
                  <a:tcPr marL="68580" marR="68580" marT="0" marB="0" anchor="ctr"/>
                </a:tc>
              </a:tr>
              <a:tr h="348343">
                <a:tc>
                  <a:txBody>
                    <a:bodyPr/>
                    <a:lstStyle/>
                    <a:p>
                      <a:pPr marL="0" marR="0" algn="just">
                        <a:spcBef>
                          <a:spcPts val="0"/>
                        </a:spcBef>
                        <a:spcAft>
                          <a:spcPts val="0"/>
                        </a:spcAft>
                      </a:pPr>
                      <a:r>
                        <a:rPr lang="en-US" sz="1100" dirty="0">
                          <a:latin typeface="Arial" pitchFamily="34" charset="0"/>
                          <a:cs typeface="Arial" pitchFamily="34" charset="0"/>
                        </a:rPr>
                        <a:t>Major Organs</a:t>
                      </a:r>
                      <a:endParaRPr lang="en-US" sz="1100" dirty="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100" dirty="0" smtClean="0">
                          <a:latin typeface="Arial" pitchFamily="34" charset="0"/>
                          <a:cs typeface="Arial" pitchFamily="34" charset="0"/>
                        </a:rPr>
                        <a:t>3248</a:t>
                      </a:r>
                      <a:endParaRPr lang="en-US" sz="1100" dirty="0">
                        <a:latin typeface="Arial" pitchFamily="34" charset="0"/>
                        <a:ea typeface="Times New Roman"/>
                        <a:cs typeface="Arial" pitchFamily="34" charset="0"/>
                      </a:endParaRPr>
                    </a:p>
                  </a:txBody>
                  <a:tcPr marL="68580" marR="68580" marT="0" marB="0" anchor="ctr"/>
                </a:tc>
              </a:tr>
              <a:tr h="348343">
                <a:tc>
                  <a:txBody>
                    <a:bodyPr/>
                    <a:lstStyle/>
                    <a:p>
                      <a:pPr marL="0" marR="0" algn="just">
                        <a:spcBef>
                          <a:spcPts val="0"/>
                        </a:spcBef>
                        <a:spcAft>
                          <a:spcPts val="0"/>
                        </a:spcAft>
                      </a:pPr>
                      <a:r>
                        <a:rPr lang="en-US" sz="1100">
                          <a:latin typeface="Arial" pitchFamily="34" charset="0"/>
                          <a:cs typeface="Arial" pitchFamily="34" charset="0"/>
                        </a:rPr>
                        <a:t>Heart Valve</a:t>
                      </a:r>
                      <a:endParaRPr lang="en-US" sz="110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100" dirty="0" smtClean="0">
                          <a:latin typeface="Arial" pitchFamily="34" charset="0"/>
                          <a:cs typeface="Arial" pitchFamily="34" charset="0"/>
                        </a:rPr>
                        <a:t>727</a:t>
                      </a:r>
                      <a:endParaRPr lang="en-US" sz="1100" dirty="0">
                        <a:latin typeface="Arial" pitchFamily="34" charset="0"/>
                        <a:ea typeface="Times New Roman"/>
                        <a:cs typeface="Arial" pitchFamily="34" charset="0"/>
                      </a:endParaRPr>
                    </a:p>
                  </a:txBody>
                  <a:tcPr marL="68580" marR="68580" marT="0" marB="0" anchor="ctr"/>
                </a:tc>
              </a:tr>
              <a:tr h="348343">
                <a:tc>
                  <a:txBody>
                    <a:bodyPr/>
                    <a:lstStyle/>
                    <a:p>
                      <a:pPr marL="0" marR="0" algn="just">
                        <a:spcBef>
                          <a:spcPts val="0"/>
                        </a:spcBef>
                        <a:spcAft>
                          <a:spcPts val="0"/>
                        </a:spcAft>
                      </a:pPr>
                      <a:r>
                        <a:rPr lang="en-US" sz="1100">
                          <a:latin typeface="Arial" pitchFamily="34" charset="0"/>
                          <a:cs typeface="Arial" pitchFamily="34" charset="0"/>
                        </a:rPr>
                        <a:t>Corneas</a:t>
                      </a:r>
                      <a:endParaRPr lang="en-US" sz="110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100" dirty="0" smtClean="0">
                          <a:latin typeface="Arial" pitchFamily="34" charset="0"/>
                          <a:cs typeface="Arial" pitchFamily="34" charset="0"/>
                        </a:rPr>
                        <a:t>1517</a:t>
                      </a:r>
                      <a:endParaRPr lang="en-US" sz="1100" dirty="0">
                        <a:latin typeface="Arial" pitchFamily="34" charset="0"/>
                        <a:ea typeface="Times New Roman"/>
                        <a:cs typeface="Arial" pitchFamily="34" charset="0"/>
                      </a:endParaRPr>
                    </a:p>
                  </a:txBody>
                  <a:tcPr marL="68580" marR="68580" marT="0" marB="0" anchor="ctr"/>
                </a:tc>
              </a:tr>
              <a:tr h="348343">
                <a:tc>
                  <a:txBody>
                    <a:bodyPr/>
                    <a:lstStyle/>
                    <a:p>
                      <a:pPr marL="0" marR="0" algn="just">
                        <a:spcBef>
                          <a:spcPts val="0"/>
                        </a:spcBef>
                        <a:spcAft>
                          <a:spcPts val="0"/>
                        </a:spcAft>
                      </a:pPr>
                      <a:r>
                        <a:rPr lang="en-US" sz="1100">
                          <a:latin typeface="Arial" pitchFamily="34" charset="0"/>
                          <a:cs typeface="Arial" pitchFamily="34" charset="0"/>
                        </a:rPr>
                        <a:t>Skin</a:t>
                      </a:r>
                      <a:endParaRPr lang="en-US" sz="110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100" dirty="0" smtClean="0">
                          <a:latin typeface="Arial" pitchFamily="34" charset="0"/>
                          <a:cs typeface="Arial" pitchFamily="34" charset="0"/>
                        </a:rPr>
                        <a:t>63</a:t>
                      </a:r>
                      <a:endParaRPr lang="en-US" sz="1100" dirty="0">
                        <a:latin typeface="Arial" pitchFamily="34" charset="0"/>
                        <a:ea typeface="Times New Roman"/>
                        <a:cs typeface="Arial" pitchFamily="34" charset="0"/>
                      </a:endParaRPr>
                    </a:p>
                  </a:txBody>
                  <a:tcPr marL="68580" marR="68580" marT="0" marB="0" anchor="ctr"/>
                </a:tc>
              </a:tr>
              <a:tr h="348343">
                <a:tc>
                  <a:txBody>
                    <a:bodyPr/>
                    <a:lstStyle/>
                    <a:p>
                      <a:pPr marL="0" marR="0" algn="just">
                        <a:spcBef>
                          <a:spcPts val="0"/>
                        </a:spcBef>
                        <a:spcAft>
                          <a:spcPts val="0"/>
                        </a:spcAft>
                      </a:pPr>
                      <a:r>
                        <a:rPr lang="en-US" sz="1100">
                          <a:latin typeface="Arial" pitchFamily="34" charset="0"/>
                          <a:cs typeface="Arial" pitchFamily="34" charset="0"/>
                        </a:rPr>
                        <a:t>Blood Vessels </a:t>
                      </a:r>
                      <a:endParaRPr lang="en-US" sz="110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100" dirty="0">
                          <a:latin typeface="Arial" pitchFamily="34" charset="0"/>
                          <a:cs typeface="Arial" pitchFamily="34" charset="0"/>
                        </a:rPr>
                        <a:t>2</a:t>
                      </a:r>
                      <a:endParaRPr lang="en-US" sz="1100" dirty="0">
                        <a:latin typeface="Arial" pitchFamily="34" charset="0"/>
                        <a:ea typeface="Times New Roman"/>
                        <a:cs typeface="Arial" pitchFamily="34" charset="0"/>
                      </a:endParaRPr>
                    </a:p>
                  </a:txBody>
                  <a:tcPr marL="68580" marR="68580" marT="0" marB="0" anchor="ctr"/>
                </a:tc>
              </a:tr>
              <a:tr h="348343">
                <a:tc>
                  <a:txBody>
                    <a:bodyPr/>
                    <a:lstStyle/>
                    <a:p>
                      <a:pPr marL="0" marR="0" algn="just">
                        <a:spcBef>
                          <a:spcPts val="0"/>
                        </a:spcBef>
                        <a:spcAft>
                          <a:spcPts val="0"/>
                        </a:spcAft>
                      </a:pPr>
                      <a:r>
                        <a:rPr lang="en-US" sz="1100">
                          <a:latin typeface="Arial" pitchFamily="34" charset="0"/>
                          <a:cs typeface="Arial" pitchFamily="34" charset="0"/>
                        </a:rPr>
                        <a:t>Spine Bone &amp; Disc Tissue</a:t>
                      </a:r>
                      <a:endParaRPr lang="en-US" sz="110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100" dirty="0">
                          <a:latin typeface="Arial" pitchFamily="34" charset="0"/>
                          <a:cs typeface="Arial" pitchFamily="34" charset="0"/>
                        </a:rPr>
                        <a:t>2</a:t>
                      </a:r>
                      <a:endParaRPr lang="en-US" sz="1100" dirty="0">
                        <a:latin typeface="Arial" pitchFamily="34" charset="0"/>
                        <a:ea typeface="Times New Roman"/>
                        <a:cs typeface="Arial" pitchFamily="34" charset="0"/>
                      </a:endParaRPr>
                    </a:p>
                  </a:txBody>
                  <a:tcPr marL="68580" marR="68580" marT="0" marB="0" anchor="ctr"/>
                </a:tc>
              </a:tr>
              <a:tr h="348343">
                <a:tc>
                  <a:txBody>
                    <a:bodyPr/>
                    <a:lstStyle/>
                    <a:p>
                      <a:pPr marL="0" marR="0" algn="just">
                        <a:spcBef>
                          <a:spcPts val="0"/>
                        </a:spcBef>
                        <a:spcAft>
                          <a:spcPts val="0"/>
                        </a:spcAft>
                      </a:pPr>
                      <a:r>
                        <a:rPr lang="en-US" sz="1400" b="1" dirty="0" smtClean="0">
                          <a:latin typeface="Arial" pitchFamily="34" charset="0"/>
                          <a:cs typeface="Arial" pitchFamily="34" charset="0"/>
                        </a:rPr>
                        <a:t>TOTAL</a:t>
                      </a:r>
                      <a:endParaRPr lang="en-US" sz="1400" b="1" dirty="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800" b="1" dirty="0" smtClean="0">
                          <a:latin typeface="Arial" pitchFamily="34" charset="0"/>
                          <a:cs typeface="Arial" pitchFamily="34" charset="0"/>
                        </a:rPr>
                        <a:t>5559</a:t>
                      </a:r>
                      <a:endParaRPr lang="en-US" sz="1800" b="1" dirty="0">
                        <a:latin typeface="Arial" pitchFamily="34" charset="0"/>
                        <a:ea typeface="Times New Roman"/>
                        <a:cs typeface="Arial" pitchFamily="34" charset="0"/>
                      </a:endParaRPr>
                    </a:p>
                  </a:txBody>
                  <a:tcPr marL="68580" marR="68580" marT="0" marB="0" anchor="ctr"/>
                </a:tc>
              </a:tr>
            </a:tbl>
          </a:graphicData>
        </a:graphic>
      </p:graphicFrame>
      <p:graphicFrame>
        <p:nvGraphicFramePr>
          <p:cNvPr id="5" name="Table 4"/>
          <p:cNvGraphicFramePr>
            <a:graphicFrameLocks noGrp="1"/>
          </p:cNvGraphicFramePr>
          <p:nvPr/>
        </p:nvGraphicFramePr>
        <p:xfrm>
          <a:off x="5029200" y="1371600"/>
          <a:ext cx="3581400" cy="4876802"/>
        </p:xfrm>
        <a:graphic>
          <a:graphicData uri="http://schemas.openxmlformats.org/drawingml/2006/table">
            <a:tbl>
              <a:tblPr firstRow="1" bandRow="1">
                <a:tableStyleId>{8A107856-5554-42FB-B03E-39F5DBC370BA}</a:tableStyleId>
              </a:tblPr>
              <a:tblGrid>
                <a:gridCol w="2686050"/>
                <a:gridCol w="895350"/>
              </a:tblGrid>
              <a:tr h="348343">
                <a:tc>
                  <a:txBody>
                    <a:bodyPr/>
                    <a:lstStyle/>
                    <a:p>
                      <a:pPr marL="0" marR="0" algn="ctr">
                        <a:spcBef>
                          <a:spcPts val="0"/>
                        </a:spcBef>
                        <a:spcAft>
                          <a:spcPts val="0"/>
                        </a:spcAft>
                      </a:pPr>
                      <a:r>
                        <a:rPr lang="en-US" sz="1600" dirty="0" smtClean="0">
                          <a:latin typeface="Arial" pitchFamily="34" charset="0"/>
                          <a:cs typeface="Arial" pitchFamily="34" charset="0"/>
                        </a:rPr>
                        <a:t>DONOR </a:t>
                      </a:r>
                      <a:endParaRPr lang="en-US" sz="1800" dirty="0">
                        <a:solidFill>
                          <a:schemeClr val="bg1"/>
                        </a:solidFill>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600" dirty="0" smtClean="0">
                          <a:latin typeface="Arial" pitchFamily="34" charset="0"/>
                          <a:cs typeface="Arial" pitchFamily="34" charset="0"/>
                        </a:rPr>
                        <a:t>89</a:t>
                      </a:r>
                      <a:endParaRPr lang="en-US" sz="1800" dirty="0">
                        <a:latin typeface="Arial" pitchFamily="34" charset="0"/>
                        <a:ea typeface="Times New Roman"/>
                        <a:cs typeface="Arial" pitchFamily="34" charset="0"/>
                      </a:endParaRPr>
                    </a:p>
                  </a:txBody>
                  <a:tcPr marL="68580" marR="68580" marT="0" marB="0" anchor="ctr"/>
                </a:tc>
              </a:tr>
              <a:tr h="348343">
                <a:tc>
                  <a:txBody>
                    <a:bodyPr/>
                    <a:lstStyle/>
                    <a:p>
                      <a:pPr marL="0" marR="0" algn="just">
                        <a:spcBef>
                          <a:spcPts val="0"/>
                        </a:spcBef>
                        <a:spcAft>
                          <a:spcPts val="0"/>
                        </a:spcAft>
                      </a:pPr>
                      <a:r>
                        <a:rPr lang="en-US" sz="1100" dirty="0">
                          <a:latin typeface="Arial" pitchFamily="34" charset="0"/>
                          <a:cs typeface="Arial" pitchFamily="34" charset="0"/>
                        </a:rPr>
                        <a:t>Heart </a:t>
                      </a:r>
                      <a:endParaRPr lang="en-US" sz="1200" dirty="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100" dirty="0" smtClean="0">
                          <a:latin typeface="Arial" pitchFamily="34" charset="0"/>
                          <a:cs typeface="Arial" pitchFamily="34" charset="0"/>
                        </a:rPr>
                        <a:t>46</a:t>
                      </a:r>
                      <a:endParaRPr lang="en-US" sz="1200" dirty="0">
                        <a:latin typeface="Arial" pitchFamily="34" charset="0"/>
                        <a:ea typeface="Times New Roman"/>
                        <a:cs typeface="Arial" pitchFamily="34" charset="0"/>
                      </a:endParaRPr>
                    </a:p>
                  </a:txBody>
                  <a:tcPr marL="68580" marR="68580" marT="0" marB="0" anchor="ctr"/>
                </a:tc>
              </a:tr>
              <a:tr h="348343">
                <a:tc>
                  <a:txBody>
                    <a:bodyPr/>
                    <a:lstStyle/>
                    <a:p>
                      <a:pPr marL="0" marR="0" algn="just">
                        <a:spcBef>
                          <a:spcPts val="0"/>
                        </a:spcBef>
                        <a:spcAft>
                          <a:spcPts val="0"/>
                        </a:spcAft>
                      </a:pPr>
                      <a:r>
                        <a:rPr lang="en-US" sz="1100" dirty="0">
                          <a:latin typeface="Arial" pitchFamily="34" charset="0"/>
                          <a:cs typeface="Arial" pitchFamily="34" charset="0"/>
                        </a:rPr>
                        <a:t>Lungs</a:t>
                      </a:r>
                      <a:endParaRPr lang="en-US" sz="1200" dirty="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100" dirty="0" smtClean="0">
                          <a:latin typeface="Arial" pitchFamily="34" charset="0"/>
                          <a:cs typeface="Arial" pitchFamily="34" charset="0"/>
                        </a:rPr>
                        <a:t>33</a:t>
                      </a:r>
                      <a:endParaRPr lang="en-US" sz="1200" dirty="0">
                        <a:latin typeface="Arial" pitchFamily="34" charset="0"/>
                        <a:ea typeface="Times New Roman"/>
                        <a:cs typeface="Arial" pitchFamily="34" charset="0"/>
                      </a:endParaRPr>
                    </a:p>
                  </a:txBody>
                  <a:tcPr marL="68580" marR="68580" marT="0" marB="0" anchor="ctr"/>
                </a:tc>
              </a:tr>
              <a:tr h="348343">
                <a:tc>
                  <a:txBody>
                    <a:bodyPr/>
                    <a:lstStyle/>
                    <a:p>
                      <a:pPr marL="0" marR="0" algn="just">
                        <a:spcBef>
                          <a:spcPts val="0"/>
                        </a:spcBef>
                        <a:spcAft>
                          <a:spcPts val="0"/>
                        </a:spcAft>
                      </a:pPr>
                      <a:r>
                        <a:rPr lang="en-US" sz="1100" dirty="0">
                          <a:latin typeface="Arial" pitchFamily="34" charset="0"/>
                          <a:cs typeface="Arial" pitchFamily="34" charset="0"/>
                        </a:rPr>
                        <a:t>Liver</a:t>
                      </a:r>
                      <a:endParaRPr lang="en-US" sz="1200" dirty="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100" dirty="0" smtClean="0">
                          <a:latin typeface="Arial" pitchFamily="34" charset="0"/>
                          <a:cs typeface="Arial" pitchFamily="34" charset="0"/>
                        </a:rPr>
                        <a:t>77</a:t>
                      </a:r>
                      <a:endParaRPr lang="en-US" sz="1200" dirty="0">
                        <a:latin typeface="Arial" pitchFamily="34" charset="0"/>
                        <a:ea typeface="Times New Roman"/>
                        <a:cs typeface="Arial" pitchFamily="34" charset="0"/>
                      </a:endParaRPr>
                    </a:p>
                  </a:txBody>
                  <a:tcPr marL="68580" marR="68580" marT="0" marB="0" anchor="ctr"/>
                </a:tc>
              </a:tr>
              <a:tr h="348343">
                <a:tc>
                  <a:txBody>
                    <a:bodyPr/>
                    <a:lstStyle/>
                    <a:p>
                      <a:pPr marL="0" marR="0" algn="just">
                        <a:spcBef>
                          <a:spcPts val="0"/>
                        </a:spcBef>
                        <a:spcAft>
                          <a:spcPts val="0"/>
                        </a:spcAft>
                      </a:pPr>
                      <a:r>
                        <a:rPr lang="en-US" sz="1100" dirty="0">
                          <a:latin typeface="Arial" pitchFamily="34" charset="0"/>
                          <a:cs typeface="Arial" pitchFamily="34" charset="0"/>
                        </a:rPr>
                        <a:t>Kidneys</a:t>
                      </a:r>
                      <a:endParaRPr lang="en-US" sz="1200" dirty="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100" dirty="0" smtClean="0">
                          <a:latin typeface="Arial" pitchFamily="34" charset="0"/>
                          <a:cs typeface="Arial" pitchFamily="34" charset="0"/>
                        </a:rPr>
                        <a:t>146</a:t>
                      </a:r>
                      <a:endParaRPr lang="en-US" sz="1200" dirty="0">
                        <a:latin typeface="Arial" pitchFamily="34" charset="0"/>
                        <a:ea typeface="Times New Roman"/>
                        <a:cs typeface="Arial" pitchFamily="34" charset="0"/>
                      </a:endParaRPr>
                    </a:p>
                  </a:txBody>
                  <a:tcPr marL="68580" marR="68580" marT="0" marB="0" anchor="ctr"/>
                </a:tc>
              </a:tr>
              <a:tr h="348343">
                <a:tc>
                  <a:txBody>
                    <a:bodyPr/>
                    <a:lstStyle/>
                    <a:p>
                      <a:pPr marL="0" marR="0" algn="just">
                        <a:spcBef>
                          <a:spcPts val="0"/>
                        </a:spcBef>
                        <a:spcAft>
                          <a:spcPts val="0"/>
                        </a:spcAft>
                      </a:pPr>
                      <a:r>
                        <a:rPr lang="en-US" sz="1100" dirty="0">
                          <a:latin typeface="Arial" pitchFamily="34" charset="0"/>
                          <a:cs typeface="Arial" pitchFamily="34" charset="0"/>
                        </a:rPr>
                        <a:t>Pancreas</a:t>
                      </a:r>
                      <a:endParaRPr lang="en-US" sz="1200" dirty="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100" dirty="0">
                          <a:latin typeface="Arial" pitchFamily="34" charset="0"/>
                          <a:cs typeface="Arial" pitchFamily="34" charset="0"/>
                        </a:rPr>
                        <a:t>3</a:t>
                      </a:r>
                      <a:endParaRPr lang="en-US" sz="1200" dirty="0">
                        <a:latin typeface="Arial" pitchFamily="34" charset="0"/>
                        <a:ea typeface="Times New Roman"/>
                        <a:cs typeface="Arial" pitchFamily="34" charset="0"/>
                      </a:endParaRPr>
                    </a:p>
                  </a:txBody>
                  <a:tcPr marL="68580" marR="68580" marT="0" marB="0" anchor="ctr"/>
                </a:tc>
              </a:tr>
              <a:tr h="348343">
                <a:tc>
                  <a:txBody>
                    <a:bodyPr/>
                    <a:lstStyle/>
                    <a:p>
                      <a:pPr marL="0" marR="0" algn="just">
                        <a:spcBef>
                          <a:spcPts val="0"/>
                        </a:spcBef>
                        <a:spcAft>
                          <a:spcPts val="0"/>
                        </a:spcAft>
                      </a:pPr>
                      <a:r>
                        <a:rPr lang="en-US" sz="1100" dirty="0">
                          <a:latin typeface="Arial" pitchFamily="34" charset="0"/>
                          <a:cs typeface="Arial" pitchFamily="34" charset="0"/>
                        </a:rPr>
                        <a:t>Small Bowel</a:t>
                      </a:r>
                      <a:endParaRPr lang="en-US" sz="1200" dirty="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100" dirty="0">
                          <a:latin typeface="Arial" pitchFamily="34" charset="0"/>
                          <a:cs typeface="Arial" pitchFamily="34" charset="0"/>
                        </a:rPr>
                        <a:t>0</a:t>
                      </a:r>
                      <a:endParaRPr lang="en-US" sz="1200" dirty="0">
                        <a:latin typeface="Arial" pitchFamily="34" charset="0"/>
                        <a:ea typeface="Times New Roman"/>
                        <a:cs typeface="Arial" pitchFamily="34" charset="0"/>
                      </a:endParaRPr>
                    </a:p>
                  </a:txBody>
                  <a:tcPr marL="68580" marR="68580" marT="0" marB="0" anchor="ctr"/>
                </a:tc>
              </a:tr>
              <a:tr h="348343">
                <a:tc>
                  <a:txBody>
                    <a:bodyPr/>
                    <a:lstStyle/>
                    <a:p>
                      <a:pPr marL="0" marR="0" algn="just">
                        <a:spcBef>
                          <a:spcPts val="0"/>
                        </a:spcBef>
                        <a:spcAft>
                          <a:spcPts val="0"/>
                        </a:spcAft>
                      </a:pPr>
                      <a:r>
                        <a:rPr lang="en-US" sz="1100" dirty="0">
                          <a:latin typeface="Arial" pitchFamily="34" charset="0"/>
                          <a:cs typeface="Arial" pitchFamily="34" charset="0"/>
                        </a:rPr>
                        <a:t>Major Organs</a:t>
                      </a:r>
                      <a:endParaRPr lang="en-US" sz="1200" dirty="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100" dirty="0" smtClean="0">
                          <a:latin typeface="Arial" pitchFamily="34" charset="0"/>
                          <a:cs typeface="Arial" pitchFamily="34" charset="0"/>
                        </a:rPr>
                        <a:t>305</a:t>
                      </a:r>
                      <a:endParaRPr lang="en-US" sz="1200" dirty="0">
                        <a:latin typeface="Arial" pitchFamily="34" charset="0"/>
                        <a:ea typeface="Times New Roman"/>
                        <a:cs typeface="Arial" pitchFamily="34" charset="0"/>
                      </a:endParaRPr>
                    </a:p>
                  </a:txBody>
                  <a:tcPr marL="68580" marR="68580" marT="0" marB="0" anchor="ctr"/>
                </a:tc>
              </a:tr>
              <a:tr h="348343">
                <a:tc>
                  <a:txBody>
                    <a:bodyPr/>
                    <a:lstStyle/>
                    <a:p>
                      <a:pPr marL="0" marR="0" algn="just">
                        <a:spcBef>
                          <a:spcPts val="0"/>
                        </a:spcBef>
                        <a:spcAft>
                          <a:spcPts val="0"/>
                        </a:spcAft>
                      </a:pPr>
                      <a:r>
                        <a:rPr lang="en-US" sz="1100" dirty="0">
                          <a:latin typeface="Arial" pitchFamily="34" charset="0"/>
                          <a:cs typeface="Arial" pitchFamily="34" charset="0"/>
                        </a:rPr>
                        <a:t>Heart Valve</a:t>
                      </a:r>
                      <a:endParaRPr lang="en-US" sz="1200" dirty="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100" dirty="0" smtClean="0">
                          <a:latin typeface="Arial" pitchFamily="34" charset="0"/>
                          <a:cs typeface="Arial" pitchFamily="34" charset="0"/>
                        </a:rPr>
                        <a:t>15</a:t>
                      </a:r>
                      <a:endParaRPr lang="en-US" sz="1200" dirty="0">
                        <a:latin typeface="Arial" pitchFamily="34" charset="0"/>
                        <a:ea typeface="Times New Roman"/>
                        <a:cs typeface="Arial" pitchFamily="34" charset="0"/>
                      </a:endParaRPr>
                    </a:p>
                  </a:txBody>
                  <a:tcPr marL="68580" marR="68580" marT="0" marB="0" anchor="ctr"/>
                </a:tc>
              </a:tr>
              <a:tr h="348343">
                <a:tc>
                  <a:txBody>
                    <a:bodyPr/>
                    <a:lstStyle/>
                    <a:p>
                      <a:pPr marL="0" marR="0" algn="just">
                        <a:spcBef>
                          <a:spcPts val="0"/>
                        </a:spcBef>
                        <a:spcAft>
                          <a:spcPts val="0"/>
                        </a:spcAft>
                      </a:pPr>
                      <a:r>
                        <a:rPr lang="en-US" sz="1100" dirty="0">
                          <a:latin typeface="Arial" pitchFamily="34" charset="0"/>
                          <a:cs typeface="Arial" pitchFamily="34" charset="0"/>
                        </a:rPr>
                        <a:t>Corneas</a:t>
                      </a:r>
                      <a:endParaRPr lang="en-US" sz="1200" dirty="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100" dirty="0" smtClean="0">
                          <a:latin typeface="Arial" pitchFamily="34" charset="0"/>
                          <a:cs typeface="Arial" pitchFamily="34" charset="0"/>
                        </a:rPr>
                        <a:t>134</a:t>
                      </a:r>
                      <a:endParaRPr lang="en-US" sz="1200" dirty="0">
                        <a:latin typeface="Arial" pitchFamily="34" charset="0"/>
                        <a:ea typeface="Times New Roman"/>
                        <a:cs typeface="Arial" pitchFamily="34" charset="0"/>
                      </a:endParaRPr>
                    </a:p>
                  </a:txBody>
                  <a:tcPr marL="68580" marR="68580" marT="0" marB="0" anchor="ctr"/>
                </a:tc>
              </a:tr>
              <a:tr h="348343">
                <a:tc>
                  <a:txBody>
                    <a:bodyPr/>
                    <a:lstStyle/>
                    <a:p>
                      <a:pPr marL="0" marR="0" algn="just">
                        <a:spcBef>
                          <a:spcPts val="0"/>
                        </a:spcBef>
                        <a:spcAft>
                          <a:spcPts val="0"/>
                        </a:spcAft>
                      </a:pPr>
                      <a:r>
                        <a:rPr lang="en-US" sz="1100" dirty="0">
                          <a:latin typeface="Arial" pitchFamily="34" charset="0"/>
                          <a:cs typeface="Arial" pitchFamily="34" charset="0"/>
                        </a:rPr>
                        <a:t>Skin</a:t>
                      </a:r>
                      <a:endParaRPr lang="en-US" sz="1200" dirty="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100" dirty="0" smtClean="0">
                          <a:latin typeface="Arial" pitchFamily="34" charset="0"/>
                          <a:cs typeface="Arial" pitchFamily="34" charset="0"/>
                        </a:rPr>
                        <a:t>10</a:t>
                      </a:r>
                      <a:endParaRPr lang="en-US" sz="1200" dirty="0">
                        <a:latin typeface="Arial" pitchFamily="34" charset="0"/>
                        <a:ea typeface="Times New Roman"/>
                        <a:cs typeface="Arial" pitchFamily="34" charset="0"/>
                      </a:endParaRPr>
                    </a:p>
                  </a:txBody>
                  <a:tcPr marL="68580" marR="68580" marT="0" marB="0" anchor="ctr"/>
                </a:tc>
              </a:tr>
              <a:tr h="348343">
                <a:tc>
                  <a:txBody>
                    <a:bodyPr/>
                    <a:lstStyle/>
                    <a:p>
                      <a:pPr marL="0" marR="0" algn="just">
                        <a:spcBef>
                          <a:spcPts val="0"/>
                        </a:spcBef>
                        <a:spcAft>
                          <a:spcPts val="0"/>
                        </a:spcAft>
                      </a:pPr>
                      <a:r>
                        <a:rPr lang="en-US" sz="1100">
                          <a:latin typeface="Arial" pitchFamily="34" charset="0"/>
                          <a:cs typeface="Arial" pitchFamily="34" charset="0"/>
                        </a:rPr>
                        <a:t>Blood Vessels </a:t>
                      </a:r>
                      <a:endParaRPr lang="en-US" sz="120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100" dirty="0">
                          <a:latin typeface="Arial" pitchFamily="34" charset="0"/>
                          <a:cs typeface="Arial" pitchFamily="34" charset="0"/>
                        </a:rPr>
                        <a:t>0</a:t>
                      </a:r>
                      <a:endParaRPr lang="en-US" sz="1200" dirty="0">
                        <a:latin typeface="Arial" pitchFamily="34" charset="0"/>
                        <a:ea typeface="Times New Roman"/>
                        <a:cs typeface="Arial" pitchFamily="34" charset="0"/>
                      </a:endParaRPr>
                    </a:p>
                  </a:txBody>
                  <a:tcPr marL="68580" marR="68580" marT="0" marB="0" anchor="ctr"/>
                </a:tc>
              </a:tr>
              <a:tr h="348343">
                <a:tc>
                  <a:txBody>
                    <a:bodyPr/>
                    <a:lstStyle/>
                    <a:p>
                      <a:pPr marL="0" marR="0" algn="just">
                        <a:spcBef>
                          <a:spcPts val="0"/>
                        </a:spcBef>
                        <a:spcAft>
                          <a:spcPts val="0"/>
                        </a:spcAft>
                      </a:pPr>
                      <a:r>
                        <a:rPr lang="en-US" sz="1100">
                          <a:latin typeface="Arial" pitchFamily="34" charset="0"/>
                          <a:cs typeface="Arial" pitchFamily="34" charset="0"/>
                        </a:rPr>
                        <a:t>Spine Bone &amp; Disc Tissue</a:t>
                      </a:r>
                      <a:endParaRPr lang="en-US" sz="120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100" dirty="0" smtClean="0">
                          <a:latin typeface="Arial" pitchFamily="34" charset="0"/>
                          <a:cs typeface="Arial" pitchFamily="34" charset="0"/>
                        </a:rPr>
                        <a:t>2</a:t>
                      </a:r>
                      <a:endParaRPr lang="en-US" sz="1200" dirty="0">
                        <a:latin typeface="Arial" pitchFamily="34" charset="0"/>
                        <a:ea typeface="Times New Roman"/>
                        <a:cs typeface="Arial" pitchFamily="34" charset="0"/>
                      </a:endParaRPr>
                    </a:p>
                  </a:txBody>
                  <a:tcPr marL="68580" marR="68580" marT="0" marB="0" anchor="ctr"/>
                </a:tc>
              </a:tr>
              <a:tr h="348343">
                <a:tc>
                  <a:txBody>
                    <a:bodyPr/>
                    <a:lstStyle/>
                    <a:p>
                      <a:pPr marL="0" marR="0" algn="just">
                        <a:spcBef>
                          <a:spcPts val="0"/>
                        </a:spcBef>
                        <a:spcAft>
                          <a:spcPts val="0"/>
                        </a:spcAft>
                      </a:pPr>
                      <a:r>
                        <a:rPr lang="en-US" sz="1600" b="1" dirty="0" smtClean="0">
                          <a:latin typeface="Arial" pitchFamily="34" charset="0"/>
                          <a:cs typeface="Arial" pitchFamily="34" charset="0"/>
                        </a:rPr>
                        <a:t>TOTAL</a:t>
                      </a:r>
                      <a:endParaRPr lang="en-US" sz="1800" b="1" dirty="0">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800" b="1" dirty="0" smtClean="0">
                          <a:latin typeface="Arial" pitchFamily="34" charset="0"/>
                          <a:cs typeface="Arial" pitchFamily="34" charset="0"/>
                        </a:rPr>
                        <a:t>466</a:t>
                      </a:r>
                      <a:endParaRPr lang="en-US" sz="1800" b="1" dirty="0">
                        <a:latin typeface="Arial" pitchFamily="34" charset="0"/>
                        <a:ea typeface="Times New Roman"/>
                        <a:cs typeface="Arial" pitchFamily="34" charset="0"/>
                      </a:endParaRPr>
                    </a:p>
                  </a:txBody>
                  <a:tcPr marL="68580" marR="68580" marT="0" marB="0" anchor="ctr"/>
                </a:tc>
              </a:tr>
            </a:tbl>
          </a:graphicData>
        </a:graphic>
      </p:graphicFrame>
      <p:sp>
        <p:nvSpPr>
          <p:cNvPr id="6" name="TextBox 5"/>
          <p:cNvSpPr txBox="1"/>
          <p:nvPr/>
        </p:nvSpPr>
        <p:spPr>
          <a:xfrm>
            <a:off x="762000" y="838200"/>
            <a:ext cx="3733800" cy="461665"/>
          </a:xfrm>
          <a:prstGeom prst="rect">
            <a:avLst/>
          </a:prstGeom>
          <a:noFill/>
        </p:spPr>
        <p:txBody>
          <a:bodyPr wrap="square" rtlCol="0">
            <a:spAutoFit/>
          </a:bodyPr>
          <a:lstStyle/>
          <a:p>
            <a:pPr algn="ctr"/>
            <a:r>
              <a:rPr lang="en-US" sz="1200" b="1" dirty="0" smtClean="0">
                <a:latin typeface="Arial" pitchFamily="34" charset="0"/>
                <a:cs typeface="Arial" pitchFamily="34" charset="0"/>
              </a:rPr>
              <a:t>STATISTICS</a:t>
            </a:r>
          </a:p>
          <a:p>
            <a:pPr algn="ctr"/>
            <a:r>
              <a:rPr lang="en-US" sz="1200" b="1" dirty="0" smtClean="0">
                <a:latin typeface="Arial" pitchFamily="34" charset="0"/>
                <a:cs typeface="Arial" pitchFamily="34" charset="0"/>
              </a:rPr>
              <a:t>OCTOBER - 2008 TO JUNE  - 2017 </a:t>
            </a:r>
            <a:endParaRPr lang="en-US" sz="1200" dirty="0">
              <a:latin typeface="Arial" pitchFamily="34" charset="0"/>
              <a:cs typeface="Arial" pitchFamily="34" charset="0"/>
            </a:endParaRPr>
          </a:p>
        </p:txBody>
      </p:sp>
      <p:sp>
        <p:nvSpPr>
          <p:cNvPr id="8" name="TextBox 7"/>
          <p:cNvSpPr txBox="1"/>
          <p:nvPr/>
        </p:nvSpPr>
        <p:spPr>
          <a:xfrm>
            <a:off x="5029200" y="833735"/>
            <a:ext cx="3581400" cy="461665"/>
          </a:xfrm>
          <a:prstGeom prst="rect">
            <a:avLst/>
          </a:prstGeom>
          <a:noFill/>
        </p:spPr>
        <p:txBody>
          <a:bodyPr wrap="square" rtlCol="0">
            <a:spAutoFit/>
          </a:bodyPr>
          <a:lstStyle/>
          <a:p>
            <a:pPr algn="ctr"/>
            <a:r>
              <a:rPr lang="en-US" sz="1200" b="1" dirty="0" smtClean="0">
                <a:latin typeface="Arial" pitchFamily="34" charset="0"/>
                <a:cs typeface="Arial" pitchFamily="34" charset="0"/>
              </a:rPr>
              <a:t>STATISTICS</a:t>
            </a:r>
          </a:p>
          <a:p>
            <a:pPr algn="ctr"/>
            <a:r>
              <a:rPr lang="en-US" sz="1200" b="1" dirty="0" smtClean="0">
                <a:latin typeface="Arial" pitchFamily="34" charset="0"/>
                <a:cs typeface="Arial" pitchFamily="34" charset="0"/>
              </a:rPr>
              <a:t>JANUARY TO JUNE - 2017</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197</TotalTime>
  <Words>1357</Words>
  <Application>Microsoft Office PowerPoint</Application>
  <PresentationFormat>On-screen Show (4:3)</PresentationFormat>
  <Paragraphs>240</Paragraphs>
  <Slides>29</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Civic</vt:lpstr>
      <vt:lpstr>Bitmap Image</vt:lpstr>
      <vt:lpstr>Slide 1</vt:lpstr>
      <vt:lpstr>    HON’BLE PRIME MINISTER LAUDS TAMIL NADU'S ORGAN DONATION PROGRAMME</vt:lpstr>
      <vt:lpstr>Slide 3</vt:lpstr>
      <vt:lpstr>Villivakkam was called  Kidney Village</vt:lpstr>
      <vt:lpstr>Steps Taken</vt:lpstr>
      <vt:lpstr>Government Orders Were Issued</vt:lpstr>
      <vt:lpstr>Tamil Nadu Network for Organ Sharing</vt:lpstr>
      <vt:lpstr>Slide 8</vt:lpstr>
      <vt:lpstr>Slide 9</vt:lpstr>
      <vt:lpstr>Slide 10</vt:lpstr>
      <vt:lpstr>Slide 11</vt:lpstr>
      <vt:lpstr>TRANSTAN</vt:lpstr>
      <vt:lpstr>FUNCTIONS</vt:lpstr>
      <vt:lpstr>POLICY MAKING / IMPLEMENTATION / MONITORING HOSPITALS</vt:lpstr>
      <vt:lpstr>ACHIEVEMENTS</vt:lpstr>
      <vt:lpstr>TRANSTAN AS ROTTO</vt:lpstr>
      <vt:lpstr>TRANSPLANT HOSPITALS  REGISTERED WITH TRANSTAN </vt:lpstr>
      <vt:lpstr>Slide 18</vt:lpstr>
      <vt:lpstr>Slide 19</vt:lpstr>
      <vt:lpstr>FIRST ORATION 27TH JUNE 2014 ‘WHAT CAN A DEVELOPING COUNTRY DO TO REDUCE CHRONIC KIDNEY DISEASES’ BY DR. M.K.MANI  </vt:lpstr>
      <vt:lpstr>Slide 21</vt:lpstr>
      <vt:lpstr>Slide 22</vt:lpstr>
      <vt:lpstr>Slide 23</vt:lpstr>
      <vt:lpstr>Slide 24</vt:lpstr>
      <vt:lpstr>Slide 25</vt:lpstr>
      <vt:lpstr>Slide 26</vt:lpstr>
      <vt:lpstr>REASONS  FOR  SUCCESS OF TRANSPLANTATION IN TAMILNADU</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drpbalaji15@outlook.com</dc:creator>
  <cp:lastModifiedBy>APO2</cp:lastModifiedBy>
  <cp:revision>27</cp:revision>
  <dcterms:created xsi:type="dcterms:W3CDTF">2017-07-02T08:05:41Z</dcterms:created>
  <dcterms:modified xsi:type="dcterms:W3CDTF">2017-07-07T05:04:38Z</dcterms:modified>
</cp:coreProperties>
</file>