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5" r:id="rId10"/>
    <p:sldId id="268" r:id="rId11"/>
    <p:sldId id="269" r:id="rId12"/>
    <p:sldId id="270" r:id="rId13"/>
    <p:sldId id="266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97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All%20Yr%20HMIS%20Data%2011-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4258678469865488E-2"/>
          <c:y val="4.261479911883452E-2"/>
          <c:w val="0.90253249293671856"/>
          <c:h val="0.80697723082833361"/>
        </c:manualLayout>
      </c:layout>
      <c:barChart>
        <c:barDir val="col"/>
        <c:grouping val="stacked"/>
        <c:ser>
          <c:idx val="0"/>
          <c:order val="0"/>
          <c:tx>
            <c:strRef>
              <c:f>Sheet3!$D$1</c:f>
              <c:strCache>
                <c:ptCount val="1"/>
                <c:pt idx="0">
                  <c:v>Interval IUCD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Sheet3!$C$2:$C$6</c:f>
              <c:strCache>
                <c:ptCount val="5"/>
                <c:pt idx="0">
                  <c:v>FY 12-13</c:v>
                </c:pt>
                <c:pt idx="1">
                  <c:v>FY 13-14</c:v>
                </c:pt>
                <c:pt idx="2">
                  <c:v>FY 14-15</c:v>
                </c:pt>
                <c:pt idx="3">
                  <c:v>FY 15-16</c:v>
                </c:pt>
                <c:pt idx="4">
                  <c:v>FY 16-17</c:v>
                </c:pt>
              </c:strCache>
            </c:strRef>
          </c:cat>
          <c:val>
            <c:numRef>
              <c:f>Sheet3!$D$2:$D$6</c:f>
              <c:numCache>
                <c:formatCode>General</c:formatCode>
                <c:ptCount val="5"/>
                <c:pt idx="0">
                  <c:v>105615</c:v>
                </c:pt>
                <c:pt idx="1">
                  <c:v>105938</c:v>
                </c:pt>
                <c:pt idx="2">
                  <c:v>137067</c:v>
                </c:pt>
                <c:pt idx="3">
                  <c:v>176489</c:v>
                </c:pt>
                <c:pt idx="4">
                  <c:v>207416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F2-4646-A534-022747D85FCA}"/>
            </c:ext>
          </c:extLst>
        </c:ser>
        <c:ser>
          <c:idx val="1"/>
          <c:order val="1"/>
          <c:tx>
            <c:strRef>
              <c:f>Sheet3!$E$1</c:f>
              <c:strCache>
                <c:ptCount val="1"/>
                <c:pt idx="0">
                  <c:v>PPIUCD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1"/>
              <c:layout>
                <c:manualLayout>
                  <c:x val="-4.3964320257911271E-17"/>
                  <c:y val="-5.949656750572105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76-4C6C-8917-4C3F0D98EDEA}"/>
                </c:ext>
              </c:extLst>
            </c:dLbl>
            <c:dLbl>
              <c:idx val="2"/>
              <c:layout>
                <c:manualLayout>
                  <c:x val="0"/>
                  <c:y val="-7.780320366132739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76-4C6C-8917-4C3F0D98EDEA}"/>
                </c:ext>
              </c:extLst>
            </c:dLbl>
            <c:dLbl>
              <c:idx val="3"/>
              <c:layout>
                <c:manualLayout>
                  <c:x val="-8.7928640515822542E-17"/>
                  <c:y val="-9.153318077803231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76-4C6C-8917-4C3F0D98ED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800000"/>
              <a:lstStyle/>
              <a:p>
                <a:pPr>
                  <a:defRPr lang="en-IN" sz="1400" b="1"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Sheet3!$C$2:$C$6</c:f>
              <c:strCache>
                <c:ptCount val="5"/>
                <c:pt idx="0">
                  <c:v>FY 12-13</c:v>
                </c:pt>
                <c:pt idx="1">
                  <c:v>FY 13-14</c:v>
                </c:pt>
                <c:pt idx="2">
                  <c:v>FY 14-15</c:v>
                </c:pt>
                <c:pt idx="3">
                  <c:v>FY 15-16</c:v>
                </c:pt>
                <c:pt idx="4">
                  <c:v>FY 16-17</c:v>
                </c:pt>
              </c:strCache>
            </c:strRef>
          </c:cat>
          <c:val>
            <c:numRef>
              <c:f>Sheet3!$E$2:$E$6</c:f>
              <c:numCache>
                <c:formatCode>General</c:formatCode>
                <c:ptCount val="5"/>
                <c:pt idx="0">
                  <c:v>0</c:v>
                </c:pt>
                <c:pt idx="1">
                  <c:v>1230</c:v>
                </c:pt>
                <c:pt idx="2">
                  <c:v>5800</c:v>
                </c:pt>
                <c:pt idx="3">
                  <c:v>26899</c:v>
                </c:pt>
                <c:pt idx="4">
                  <c:v>194118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BF2-4646-A534-022747D85FCA}"/>
            </c:ext>
          </c:extLst>
        </c:ser>
        <c:overlap val="100"/>
        <c:axId val="66975232"/>
        <c:axId val="66976768"/>
      </c:barChart>
      <c:catAx>
        <c:axId val="669752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IN" sz="1600" b="1"/>
            </a:pPr>
            <a:endParaRPr lang="en-US"/>
          </a:p>
        </c:txPr>
        <c:crossAx val="66976768"/>
        <c:crosses val="autoZero"/>
        <c:auto val="1"/>
        <c:lblAlgn val="ctr"/>
        <c:lblOffset val="100"/>
      </c:catAx>
      <c:valAx>
        <c:axId val="669767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IN" sz="1400" b="1" baseline="0"/>
            </a:pPr>
            <a:endParaRPr lang="en-US"/>
          </a:p>
        </c:txPr>
        <c:crossAx val="66975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943902972390941"/>
          <c:y val="0.22317235554088441"/>
          <c:w val="0.2841057195568778"/>
          <c:h val="0.15459393755130327"/>
        </c:manualLayout>
      </c:layout>
      <c:txPr>
        <a:bodyPr/>
        <a:lstStyle/>
        <a:p>
          <a:pPr>
            <a:defRPr lang="en-IN" sz="1400" b="1"/>
          </a:pPr>
          <a:endParaRPr lang="en-U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3FE51-9A07-4356-9B09-8E06D8E53CEC}" type="datetimeFigureOut">
              <a:rPr lang="en-US" smtClean="0"/>
              <a:pPr/>
              <a:t>06-Jul-17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47250-8C65-4955-8130-F3816CFF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831-D357-44CF-9FF1-5748C40B2B77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487F-C7FC-4234-9A6F-65AD30084658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CC0D-A230-452C-9DE5-FA4C69AC8F3D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3FDE7-46A6-4168-9077-A303122C9A7C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64B4-3FCC-4DA5-B180-BC5B60E547AE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499-B051-4F06-AF60-E7A56EEDEE06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AFA4-327F-4442-AE90-83C0A500C0AA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8344-F2F5-4B14-85F1-77DBD56294B1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37AE-C3A0-4B9F-B0DF-84A00155ECE7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45E7-95FA-4413-A0EF-E68A02BDE77A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3F9D-6D39-49E1-BE27-C1AAC1373B8F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E7E2-00AD-4370-BE9D-7E1F1C033217}" type="datetime1">
              <a:rPr lang="en-US" smtClean="0"/>
              <a:pPr/>
              <a:t>06-Jul-17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D4E31-FEB3-4210-920B-9A5C1E4F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08912" cy="3096344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PPIUCD Programme </a:t>
            </a:r>
            <a:r>
              <a:rPr lang="en-IN" b="1" dirty="0" smtClean="0"/>
              <a:t>Implementation</a:t>
            </a:r>
            <a:r>
              <a:rPr lang="en-IN" b="1" dirty="0"/>
              <a:t>: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A </a:t>
            </a:r>
            <a:r>
              <a:rPr lang="en-IN" b="1" dirty="0"/>
              <a:t>success story 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from </a:t>
            </a:r>
            <a:br>
              <a:rPr lang="en-IN" b="1" dirty="0" smtClean="0"/>
            </a:br>
            <a:r>
              <a:rPr lang="en-IN" b="1" dirty="0" smtClean="0"/>
              <a:t>West </a:t>
            </a:r>
            <a:r>
              <a:rPr lang="en-IN" b="1" dirty="0"/>
              <a:t>Bengal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14908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 </a:t>
            </a:r>
            <a:r>
              <a:rPr lang="en-US" dirty="0" err="1" smtClean="0">
                <a:solidFill>
                  <a:schemeClr val="tx1"/>
                </a:solidFill>
              </a:rPr>
              <a:t>Ajoy</a:t>
            </a:r>
            <a:r>
              <a:rPr lang="en-US" dirty="0" smtClean="0">
                <a:solidFill>
                  <a:schemeClr val="tx1"/>
                </a:solidFill>
              </a:rPr>
              <a:t> Kumar Chakraborty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State Family Welfare Officer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Govt. Of West Bengal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Discussion: The Key Intervention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4572032" cy="2643206"/>
          </a:xfrm>
        </p:spPr>
        <p:txBody>
          <a:bodyPr>
            <a:normAutofit/>
          </a:bodyPr>
          <a:lstStyle/>
          <a:p>
            <a:r>
              <a:rPr lang="en-IN" sz="2000" b="1" dirty="0" smtClean="0"/>
              <a:t>Addressing the Demand Gap</a:t>
            </a:r>
          </a:p>
          <a:p>
            <a:pPr lvl="1"/>
            <a:r>
              <a:rPr lang="en-IN" sz="1800" dirty="0" smtClean="0"/>
              <a:t>Quality follow ups by ANMs build confidence of the community</a:t>
            </a:r>
          </a:p>
          <a:p>
            <a:pPr lvl="1"/>
            <a:r>
              <a:rPr lang="en-IN" sz="1800" dirty="0" smtClean="0"/>
              <a:t> Intensive counselling by ASHAs helped community specially the antenatal mothers to adopt correct choice and dispelling myths and wrong perception associated with IUCD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 descr="D:\PPIUCD &amp; PAIUCD\PPIUCD Promotion in West Bengal\IMG-20160804-WA00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48" y="3857628"/>
            <a:ext cx="4263038" cy="2772687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1968" y="1428736"/>
            <a:ext cx="4572032" cy="25717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Addressing the Logistic Gap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Uninterrupted logistics supply was ensured through intensified supply chain management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Mannequins and PPIUCD forceps were procured and distributed adequately for training and service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D:\PPIUCD &amp; PAIUCD\PPIUCD Promotion in West Bengal\IMG-20160809-WA00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1964" y="3857628"/>
            <a:ext cx="4822036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b="1" dirty="0" smtClean="0"/>
              <a:t>Discussion: The Key Intervention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214974"/>
          </a:xfrm>
        </p:spPr>
        <p:txBody>
          <a:bodyPr>
            <a:normAutofit lnSpcReduction="10000"/>
          </a:bodyPr>
          <a:lstStyle/>
          <a:p>
            <a:r>
              <a:rPr lang="en-IN" b="1" dirty="0" smtClean="0"/>
              <a:t>Addressing the Motivation Gap</a:t>
            </a:r>
          </a:p>
          <a:p>
            <a:pPr lvl="1"/>
            <a:r>
              <a:rPr lang="en-IN" dirty="0" smtClean="0"/>
              <a:t> The individual performances were monitored and regular reviews at State, District and Block levels helped to identify gaps for correction and keeping up motivation levels of all stakeholders including administrators</a:t>
            </a:r>
          </a:p>
          <a:p>
            <a:pPr lvl="1"/>
            <a:r>
              <a:rPr lang="en-IN" dirty="0" smtClean="0"/>
              <a:t>Districts were appreciated and performers were rewarded to create a healthy and competitive environment</a:t>
            </a:r>
          </a:p>
          <a:p>
            <a:pPr lvl="1"/>
            <a:r>
              <a:rPr lang="en-IN" dirty="0" smtClean="0"/>
              <a:t>Fund disbursement was regularised through monitoring to keep the ASHA and the providers upbeat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b="1" dirty="0" smtClean="0"/>
              <a:t>Discussion: The Limitation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357850"/>
          </a:xfrm>
        </p:spPr>
        <p:txBody>
          <a:bodyPr>
            <a:normAutofit/>
          </a:bodyPr>
          <a:lstStyle/>
          <a:p>
            <a:r>
              <a:rPr lang="en-IN" b="1" dirty="0" smtClean="0"/>
              <a:t>Involvement of the Districts</a:t>
            </a:r>
          </a:p>
          <a:p>
            <a:pPr lvl="1"/>
            <a:r>
              <a:rPr lang="en-IN" dirty="0" smtClean="0"/>
              <a:t> Three districts and four Medical Colleges are lagging behind, special focus initiated this year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939784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Conclusion : Achievement of the Objective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329642" cy="5572164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The success achieved following the GOI programme Guideline</a:t>
            </a:r>
          </a:p>
          <a:p>
            <a:r>
              <a:rPr lang="en-IN" dirty="0" smtClean="0"/>
              <a:t>With </a:t>
            </a:r>
            <a:r>
              <a:rPr lang="en-IN" dirty="0" smtClean="0"/>
              <a:t>successful implementation of the PPIUCD in the State, an ambitious performance is expected to cover 3.5 </a:t>
            </a:r>
            <a:r>
              <a:rPr lang="en-IN" dirty="0" err="1" smtClean="0"/>
              <a:t>lakh</a:t>
            </a:r>
            <a:r>
              <a:rPr lang="en-IN" dirty="0" smtClean="0"/>
              <a:t> PPIUCD in addition to over 2 </a:t>
            </a:r>
            <a:r>
              <a:rPr lang="en-IN" dirty="0" err="1" smtClean="0"/>
              <a:t>lakh</a:t>
            </a:r>
            <a:r>
              <a:rPr lang="en-IN" dirty="0" smtClean="0"/>
              <a:t> interval IUCD in the 17-18 FY</a:t>
            </a:r>
          </a:p>
          <a:p>
            <a:r>
              <a:rPr lang="en-IN" dirty="0" smtClean="0"/>
              <a:t>Maintaining that performance in the subsequent years will add about 4.7 </a:t>
            </a:r>
            <a:r>
              <a:rPr lang="en-IN" dirty="0" err="1" smtClean="0"/>
              <a:t>lakh</a:t>
            </a:r>
            <a:r>
              <a:rPr lang="en-IN" dirty="0" smtClean="0"/>
              <a:t> new accepters per year</a:t>
            </a:r>
          </a:p>
          <a:p>
            <a:r>
              <a:rPr lang="en-IN" dirty="0" smtClean="0"/>
              <a:t> This will help to increase the pool of IUCD accepter by 18 </a:t>
            </a:r>
            <a:r>
              <a:rPr lang="en-IN" dirty="0" err="1" smtClean="0"/>
              <a:t>lakh</a:t>
            </a:r>
            <a:r>
              <a:rPr lang="en-IN" dirty="0" smtClean="0"/>
              <a:t> over next four years to  achieve the objective of 15% IUCD prevalence among 1.65 </a:t>
            </a:r>
            <a:r>
              <a:rPr lang="en-IN" dirty="0" err="1" smtClean="0"/>
              <a:t>crore</a:t>
            </a:r>
            <a:r>
              <a:rPr lang="en-IN" dirty="0" smtClean="0"/>
              <a:t> couple of the State by the year 2020.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Conclusion: Scalability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329642" cy="5572164"/>
          </a:xfrm>
        </p:spPr>
        <p:txBody>
          <a:bodyPr>
            <a:normAutofit/>
          </a:bodyPr>
          <a:lstStyle/>
          <a:p>
            <a:r>
              <a:rPr lang="en-IN" dirty="0" smtClean="0"/>
              <a:t>The GOI Programme guideline is sufficiently designed to achieve the desired objective</a:t>
            </a:r>
          </a:p>
          <a:p>
            <a:r>
              <a:rPr lang="en-IN" dirty="0" smtClean="0"/>
              <a:t>Gap identification, appropriate planning and intervention are the key activities</a:t>
            </a:r>
          </a:p>
          <a:p>
            <a:r>
              <a:rPr lang="en-IN" dirty="0" smtClean="0"/>
              <a:t>Monitoring, uninterrupted </a:t>
            </a:r>
            <a:r>
              <a:rPr lang="en-IN" smtClean="0"/>
              <a:t>supply, recognition </a:t>
            </a:r>
            <a:r>
              <a:rPr lang="en-IN" dirty="0" smtClean="0"/>
              <a:t>of good work and creation of healthy environment are the key for sustainability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/>
          <a:lstStyle/>
          <a:p>
            <a:r>
              <a:rPr lang="en-US" b="1" dirty="0" smtClean="0"/>
              <a:t>Background And Objective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The State of West Bengal has reached the Population Replacement Level long back. Current TFR (1.6)</a:t>
            </a:r>
            <a:r>
              <a:rPr lang="en-IN" baseline="30000" dirty="0" smtClean="0"/>
              <a:t>1</a:t>
            </a:r>
            <a:r>
              <a:rPr lang="en-IN" dirty="0" smtClean="0"/>
              <a:t> is one of the lowest in the country</a:t>
            </a:r>
          </a:p>
          <a:p>
            <a:r>
              <a:rPr lang="en-IN" dirty="0" smtClean="0"/>
              <a:t>But the contraceptive choice by the Couple is not appropriate</a:t>
            </a:r>
          </a:p>
          <a:p>
            <a:r>
              <a:rPr lang="en-IN" dirty="0" smtClean="0"/>
              <a:t>Out </a:t>
            </a:r>
            <a:r>
              <a:rPr lang="en-IN" dirty="0"/>
              <a:t>of </a:t>
            </a:r>
            <a:r>
              <a:rPr lang="en-IN" dirty="0" err="1"/>
              <a:t>mCPR</a:t>
            </a:r>
            <a:r>
              <a:rPr lang="en-IN" dirty="0"/>
              <a:t> of 57% in the </a:t>
            </a:r>
            <a:r>
              <a:rPr lang="en-IN" dirty="0" smtClean="0"/>
              <a:t>State</a:t>
            </a:r>
            <a:r>
              <a:rPr lang="en-IN" baseline="30000" dirty="0" smtClean="0"/>
              <a:t>2 </a:t>
            </a:r>
            <a:r>
              <a:rPr lang="en-IN" dirty="0"/>
              <a:t>NSV(0.1%) and IUCD (1.2%) rank among the </a:t>
            </a:r>
            <a:r>
              <a:rPr lang="en-IN" dirty="0" smtClean="0"/>
              <a:t>lowest </a:t>
            </a:r>
          </a:p>
          <a:p>
            <a:r>
              <a:rPr lang="en-IN" dirty="0" smtClean="0"/>
              <a:t>OCP </a:t>
            </a:r>
            <a:r>
              <a:rPr lang="en-IN" dirty="0"/>
              <a:t>(20%) is the most </a:t>
            </a:r>
            <a:r>
              <a:rPr lang="en-IN" dirty="0" smtClean="0"/>
              <a:t>popular spacing </a:t>
            </a:r>
            <a:r>
              <a:rPr lang="en-IN" dirty="0"/>
              <a:t>method despite </a:t>
            </a:r>
            <a:r>
              <a:rPr lang="en-IN" dirty="0" smtClean="0"/>
              <a:t>contraindications </a:t>
            </a:r>
            <a:r>
              <a:rPr lang="en-IN" dirty="0"/>
              <a:t>and long-term side effects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Therefore, </a:t>
            </a:r>
            <a:r>
              <a:rPr lang="en-IN" dirty="0"/>
              <a:t>state </a:t>
            </a:r>
            <a:r>
              <a:rPr lang="en-IN" dirty="0" smtClean="0"/>
              <a:t>decided to </a:t>
            </a:r>
            <a:r>
              <a:rPr lang="en-IN" dirty="0"/>
              <a:t>promote IUCD with an objective to achieve at least 15% prevalence by the year 2020 </a:t>
            </a:r>
            <a:r>
              <a:rPr lang="en-IN" dirty="0" smtClean="0"/>
              <a:t>and reduce </a:t>
            </a:r>
            <a:r>
              <a:rPr lang="en-IN" dirty="0"/>
              <a:t>OCP </a:t>
            </a:r>
            <a:r>
              <a:rPr lang="en-IN" dirty="0" smtClean="0"/>
              <a:t>dependency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7158" y="628652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aseline="30000" dirty="0" smtClean="0"/>
              <a:t>1 </a:t>
            </a:r>
            <a:r>
              <a:rPr lang="en-IN" dirty="0" smtClean="0"/>
              <a:t>SRS 2015; </a:t>
            </a:r>
            <a:r>
              <a:rPr lang="en-IN" baseline="30000" dirty="0" smtClean="0"/>
              <a:t>2</a:t>
            </a:r>
            <a:r>
              <a:rPr lang="en-IN" dirty="0" smtClean="0"/>
              <a:t>NFHS-4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/>
          <a:lstStyle/>
          <a:p>
            <a:r>
              <a:rPr lang="en-IN" b="1" dirty="0" smtClean="0"/>
              <a:t>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329642" cy="5857892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We </a:t>
            </a:r>
            <a:r>
              <a:rPr lang="en-IN" dirty="0"/>
              <a:t>performed a retrospective data review </a:t>
            </a:r>
            <a:r>
              <a:rPr lang="en-IN" dirty="0" smtClean="0"/>
              <a:t>on Coverage </a:t>
            </a:r>
            <a:r>
              <a:rPr lang="en-IN" dirty="0"/>
              <a:t>of </a:t>
            </a:r>
            <a:r>
              <a:rPr lang="en-IN" dirty="0" smtClean="0"/>
              <a:t>IUCD </a:t>
            </a:r>
            <a:r>
              <a:rPr lang="en-IN" dirty="0"/>
              <a:t>&amp;</a:t>
            </a:r>
            <a:r>
              <a:rPr lang="en-IN" dirty="0" smtClean="0"/>
              <a:t>PPUCD against Institutional Delivery </a:t>
            </a:r>
          </a:p>
          <a:p>
            <a:r>
              <a:rPr lang="en-IN" dirty="0" smtClean="0"/>
              <a:t>Field </a:t>
            </a:r>
            <a:r>
              <a:rPr lang="en-IN" dirty="0"/>
              <a:t>visit conducted </a:t>
            </a:r>
            <a:r>
              <a:rPr lang="en-IN" dirty="0" smtClean="0"/>
              <a:t>during 2015-16 for </a:t>
            </a:r>
            <a:r>
              <a:rPr lang="en-IN" dirty="0"/>
              <a:t>gap assessment in </a:t>
            </a:r>
            <a:r>
              <a:rPr lang="en-IN" dirty="0" smtClean="0"/>
              <a:t>implementation of IUCD &amp; PPIUCD</a:t>
            </a:r>
          </a:p>
          <a:p>
            <a:r>
              <a:rPr lang="en-IN" dirty="0" smtClean="0"/>
              <a:t> Meetings conducted </a:t>
            </a:r>
            <a:r>
              <a:rPr lang="en-IN" dirty="0"/>
              <a:t>at all </a:t>
            </a:r>
            <a:r>
              <a:rPr lang="en-IN" dirty="0" smtClean="0"/>
              <a:t>levels with </a:t>
            </a:r>
            <a:r>
              <a:rPr lang="en-IN" dirty="0"/>
              <a:t>key stake </a:t>
            </a:r>
            <a:r>
              <a:rPr lang="en-IN" dirty="0" smtClean="0"/>
              <a:t>holders</a:t>
            </a:r>
          </a:p>
          <a:p>
            <a:pPr lvl="1"/>
            <a:r>
              <a:rPr lang="en-IN" dirty="0" smtClean="0"/>
              <a:t>Providers </a:t>
            </a:r>
            <a:r>
              <a:rPr lang="en-IN" dirty="0"/>
              <a:t>(Gynaecologists, Staff Nurses</a:t>
            </a:r>
            <a:r>
              <a:rPr lang="en-IN" dirty="0" smtClean="0"/>
              <a:t>, ANMs), ASHAs</a:t>
            </a:r>
          </a:p>
          <a:p>
            <a:pPr lvl="1"/>
            <a:r>
              <a:rPr lang="en-IN" dirty="0" smtClean="0"/>
              <a:t>Community </a:t>
            </a:r>
            <a:r>
              <a:rPr lang="en-IN" dirty="0"/>
              <a:t>members, antenatal mothers and couples as potential </a:t>
            </a:r>
            <a:r>
              <a:rPr lang="en-IN" dirty="0" smtClean="0"/>
              <a:t>acceptors</a:t>
            </a:r>
          </a:p>
          <a:p>
            <a:r>
              <a:rPr lang="en-IN" dirty="0" smtClean="0"/>
              <a:t> Gaps identified in both the </a:t>
            </a:r>
            <a:r>
              <a:rPr lang="en-IN" dirty="0"/>
              <a:t>Supply side(Providers) as well as demand side (Potential acceptors for PPIUCD</a:t>
            </a:r>
            <a:r>
              <a:rPr lang="en-IN" dirty="0" smtClean="0"/>
              <a:t>)</a:t>
            </a:r>
          </a:p>
          <a:p>
            <a:r>
              <a:rPr lang="en-IN" dirty="0" smtClean="0"/>
              <a:t>GOI </a:t>
            </a:r>
            <a:r>
              <a:rPr lang="en-IN" dirty="0"/>
              <a:t>programme guidelines and protocols were </a:t>
            </a:r>
            <a:r>
              <a:rPr lang="en-IN" dirty="0" smtClean="0"/>
              <a:t>adhered to</a:t>
            </a:r>
          </a:p>
          <a:p>
            <a:r>
              <a:rPr lang="en-IN" dirty="0" smtClean="0"/>
              <a:t> </a:t>
            </a:r>
            <a:r>
              <a:rPr lang="en-IN" dirty="0"/>
              <a:t>Monitoring and supportive supervision was </a:t>
            </a:r>
            <a:r>
              <a:rPr lang="en-IN" dirty="0" smtClean="0"/>
              <a:t>strengthened at </a:t>
            </a:r>
            <a:r>
              <a:rPr lang="en-IN" dirty="0"/>
              <a:t>all levels to improve the program </a:t>
            </a:r>
            <a:r>
              <a:rPr lang="en-IN" dirty="0" smtClean="0"/>
              <a:t>performance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IN" b="1" dirty="0" smtClean="0"/>
              <a:t>Results: Gap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022890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Short-comings found in </a:t>
            </a:r>
            <a:r>
              <a:rPr lang="en-IN" dirty="0"/>
              <a:t>terms </a:t>
            </a:r>
            <a:r>
              <a:rPr lang="en-IN" dirty="0" smtClean="0"/>
              <a:t>of involvement, knowledge and skills on </a:t>
            </a:r>
            <a:r>
              <a:rPr lang="en-IN" dirty="0"/>
              <a:t>the part of clinical service </a:t>
            </a:r>
            <a:r>
              <a:rPr lang="en-IN" dirty="0" smtClean="0"/>
              <a:t>providers</a:t>
            </a:r>
          </a:p>
          <a:p>
            <a:r>
              <a:rPr lang="en-IN" dirty="0" smtClean="0"/>
              <a:t>The motivation of the </a:t>
            </a:r>
            <a:r>
              <a:rPr lang="en-IN" dirty="0"/>
              <a:t>gynaecologists, </a:t>
            </a:r>
            <a:r>
              <a:rPr lang="en-IN" dirty="0" smtClean="0"/>
              <a:t>MO’s &amp; </a:t>
            </a:r>
            <a:r>
              <a:rPr lang="en-IN" dirty="0"/>
              <a:t>trained GNMs for PPIUCD were </a:t>
            </a:r>
            <a:r>
              <a:rPr lang="en-IN" dirty="0" smtClean="0"/>
              <a:t>low</a:t>
            </a:r>
          </a:p>
          <a:p>
            <a:r>
              <a:rPr lang="en-IN" dirty="0" smtClean="0"/>
              <a:t>The involvement of RMNCH+A counsellors was minimal</a:t>
            </a:r>
          </a:p>
          <a:p>
            <a:r>
              <a:rPr lang="en-IN" dirty="0" smtClean="0"/>
              <a:t>ANMs </a:t>
            </a:r>
            <a:r>
              <a:rPr lang="en-IN" dirty="0"/>
              <a:t>and ASHAs had limited understanding of side effects and its </a:t>
            </a:r>
            <a:r>
              <a:rPr lang="en-IN" dirty="0" smtClean="0"/>
              <a:t>management</a:t>
            </a:r>
          </a:p>
          <a:p>
            <a:r>
              <a:rPr lang="en-IN" dirty="0" smtClean="0"/>
              <a:t>Logistics </a:t>
            </a:r>
            <a:r>
              <a:rPr lang="en-IN" dirty="0"/>
              <a:t>support like PPIUCD forceps and training mannequins were not </a:t>
            </a:r>
            <a:r>
              <a:rPr lang="en-IN" dirty="0" smtClean="0"/>
              <a:t>adequate </a:t>
            </a:r>
          </a:p>
          <a:p>
            <a:r>
              <a:rPr lang="en-IN" dirty="0" smtClean="0"/>
              <a:t>Irregular disbursement </a:t>
            </a:r>
            <a:r>
              <a:rPr lang="en-IN" dirty="0"/>
              <a:t>of incentive especially for IUCD and </a:t>
            </a:r>
            <a:r>
              <a:rPr lang="en-IN" dirty="0" smtClean="0"/>
              <a:t>PPIUCD resulted in low </a:t>
            </a:r>
            <a:r>
              <a:rPr lang="en-IN" dirty="0"/>
              <a:t>motivation among service delivery </a:t>
            </a:r>
            <a:r>
              <a:rPr lang="en-IN" dirty="0" smtClean="0"/>
              <a:t>staff</a:t>
            </a:r>
          </a:p>
          <a:p>
            <a:r>
              <a:rPr lang="en-IN" dirty="0" smtClean="0"/>
              <a:t>Community had limited information specially on IUCD and various myths associated with it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/>
              <a:t>Intervention: Strengthening Supply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Motivated Gynaecologists </a:t>
            </a:r>
            <a:r>
              <a:rPr lang="en-IN" dirty="0"/>
              <a:t>from each district and Medical </a:t>
            </a:r>
            <a:r>
              <a:rPr lang="en-IN" dirty="0" smtClean="0"/>
              <a:t>colleges were selected</a:t>
            </a:r>
          </a:p>
          <a:p>
            <a:r>
              <a:rPr lang="en-IN" dirty="0" smtClean="0"/>
              <a:t>We trained </a:t>
            </a:r>
            <a:r>
              <a:rPr lang="en-IN" dirty="0"/>
              <a:t>and motivated them </a:t>
            </a:r>
            <a:r>
              <a:rPr lang="en-IN" dirty="0" smtClean="0"/>
              <a:t>for PPIUCD. They </a:t>
            </a:r>
            <a:r>
              <a:rPr lang="en-IN" dirty="0"/>
              <a:t>further conducted quality trainings for the MO and GNM at high delivery case load </a:t>
            </a:r>
            <a:r>
              <a:rPr lang="en-IN" dirty="0" smtClean="0"/>
              <a:t>facilities</a:t>
            </a:r>
          </a:p>
          <a:p>
            <a:r>
              <a:rPr lang="en-IN" dirty="0" smtClean="0"/>
              <a:t>During </a:t>
            </a:r>
            <a:r>
              <a:rPr lang="en-IN" dirty="0"/>
              <a:t>trainings emphasis was given on </a:t>
            </a:r>
            <a:r>
              <a:rPr lang="en-IN" dirty="0" smtClean="0"/>
              <a:t>counselling &amp; obtaining </a:t>
            </a:r>
            <a:r>
              <a:rPr lang="en-IN" dirty="0"/>
              <a:t>consent from the </a:t>
            </a:r>
            <a:r>
              <a:rPr lang="en-IN" dirty="0" smtClean="0"/>
              <a:t>beneficiary</a:t>
            </a:r>
            <a:endParaRPr lang="en-US" dirty="0"/>
          </a:p>
          <a:p>
            <a:r>
              <a:rPr lang="en-IN" dirty="0" smtClean="0"/>
              <a:t>All the 47 counsellors </a:t>
            </a:r>
            <a:r>
              <a:rPr lang="en-IN" dirty="0"/>
              <a:t>posted at Medical colleges, districts hospital and SDH </a:t>
            </a:r>
            <a:r>
              <a:rPr lang="en-IN" dirty="0" smtClean="0"/>
              <a:t>were </a:t>
            </a:r>
            <a:r>
              <a:rPr lang="en-IN" dirty="0"/>
              <a:t>trained In order to </a:t>
            </a:r>
            <a:r>
              <a:rPr lang="en-IN" dirty="0" smtClean="0"/>
              <a:t>improve PPIUCD </a:t>
            </a:r>
            <a:r>
              <a:rPr lang="en-IN" dirty="0"/>
              <a:t>insertions in high case </a:t>
            </a:r>
            <a:r>
              <a:rPr lang="en-IN" dirty="0" smtClean="0"/>
              <a:t>load hospitals</a:t>
            </a:r>
          </a:p>
          <a:p>
            <a:r>
              <a:rPr lang="en-IN" dirty="0" smtClean="0"/>
              <a:t>The </a:t>
            </a:r>
            <a:r>
              <a:rPr lang="en-IN" dirty="0"/>
              <a:t>state procured the mannequins, </a:t>
            </a:r>
            <a:r>
              <a:rPr lang="en-IN" dirty="0" smtClean="0"/>
              <a:t>Kelly’s forceps; GOI </a:t>
            </a:r>
            <a:r>
              <a:rPr lang="en-IN" dirty="0"/>
              <a:t>ensured continuous supply for increased IUCD </a:t>
            </a:r>
            <a:r>
              <a:rPr lang="en-IN" dirty="0" smtClean="0"/>
              <a:t>demand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/>
              <a:t>Intervention: Scaling up supply &amp; Community Demand</a:t>
            </a:r>
            <a:r>
              <a:rPr lang="en-IN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86412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Supportive </a:t>
            </a:r>
            <a:r>
              <a:rPr lang="en-IN" dirty="0"/>
              <a:t>supervision and monitoring was strengthened and incentive disbursement was regularised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programme at the next level was rolled-out </a:t>
            </a:r>
            <a:r>
              <a:rPr lang="en-IN" dirty="0" smtClean="0"/>
              <a:t>at the </a:t>
            </a:r>
            <a:r>
              <a:rPr lang="en-IN" dirty="0"/>
              <a:t>CHC </a:t>
            </a:r>
            <a:r>
              <a:rPr lang="en-IN" dirty="0" smtClean="0"/>
              <a:t>level</a:t>
            </a:r>
          </a:p>
          <a:p>
            <a:r>
              <a:rPr lang="en-IN" dirty="0" smtClean="0"/>
              <a:t>ANMs </a:t>
            </a:r>
            <a:r>
              <a:rPr lang="en-IN" dirty="0"/>
              <a:t>were </a:t>
            </a:r>
            <a:r>
              <a:rPr lang="en-IN" dirty="0" smtClean="0"/>
              <a:t>uniformly trained </a:t>
            </a:r>
            <a:r>
              <a:rPr lang="en-IN" dirty="0"/>
              <a:t>at Block level </a:t>
            </a:r>
            <a:r>
              <a:rPr lang="en-IN" dirty="0" smtClean="0"/>
              <a:t>by </a:t>
            </a:r>
            <a:r>
              <a:rPr lang="en-IN" dirty="0"/>
              <a:t>Video conferencing from state </a:t>
            </a:r>
            <a:r>
              <a:rPr lang="en-IN" dirty="0" smtClean="0"/>
              <a:t>to </a:t>
            </a:r>
            <a:r>
              <a:rPr lang="en-IN" dirty="0"/>
              <a:t>handle minor side effects and ensure quality follow </a:t>
            </a:r>
            <a:r>
              <a:rPr lang="en-IN" dirty="0" smtClean="0"/>
              <a:t>up</a:t>
            </a:r>
          </a:p>
          <a:p>
            <a:r>
              <a:rPr lang="en-IN" dirty="0" smtClean="0"/>
              <a:t>Follow up sessions focused on counselling for adherence and community </a:t>
            </a:r>
            <a:r>
              <a:rPr lang="en-IN" dirty="0"/>
              <a:t>acceptance of </a:t>
            </a:r>
            <a:r>
              <a:rPr lang="en-IN" dirty="0" smtClean="0"/>
              <a:t>IUCD</a:t>
            </a:r>
          </a:p>
          <a:p>
            <a:r>
              <a:rPr lang="en-IN" dirty="0" smtClean="0"/>
              <a:t> ASHAs </a:t>
            </a:r>
            <a:r>
              <a:rPr lang="en-IN" dirty="0"/>
              <a:t>were </a:t>
            </a:r>
            <a:r>
              <a:rPr lang="en-IN" dirty="0" smtClean="0"/>
              <a:t>trained </a:t>
            </a:r>
            <a:r>
              <a:rPr lang="en-IN" dirty="0"/>
              <a:t>on IPC to </a:t>
            </a:r>
            <a:r>
              <a:rPr lang="en-IN" dirty="0" smtClean="0"/>
              <a:t>address misconceptions prevailing about the method</a:t>
            </a:r>
          </a:p>
          <a:p>
            <a:r>
              <a:rPr lang="en-IN" dirty="0" smtClean="0"/>
              <a:t>Counselling </a:t>
            </a:r>
            <a:r>
              <a:rPr lang="en-IN" dirty="0"/>
              <a:t>for PPIUCD during all antennal visits was </a:t>
            </a:r>
            <a:r>
              <a:rPr lang="en-IN" dirty="0" smtClean="0"/>
              <a:t>emphasized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Follow up for Sustainability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Feedback was given to all stake holders on regular basis to boost their motivation</a:t>
            </a:r>
          </a:p>
          <a:p>
            <a:r>
              <a:rPr lang="en-IN" dirty="0" smtClean="0"/>
              <a:t>Some districts started improving performance; their successful strategies were shared with others and healthy competition was initiated</a:t>
            </a:r>
          </a:p>
          <a:p>
            <a:r>
              <a:rPr lang="en-IN" dirty="0" smtClean="0"/>
              <a:t>Both IUCD and PPIUCD performance were improved substantially over a period of two years</a:t>
            </a:r>
          </a:p>
          <a:p>
            <a:r>
              <a:rPr lang="en-IN" dirty="0" smtClean="0"/>
              <a:t>IUCD increased from 1.37 </a:t>
            </a:r>
            <a:r>
              <a:rPr lang="en-IN" dirty="0" err="1" smtClean="0"/>
              <a:t>lakh</a:t>
            </a:r>
            <a:r>
              <a:rPr lang="en-IN" dirty="0" smtClean="0"/>
              <a:t> during 14-15 to 1.76 and in 15-16 Rs.2.07 </a:t>
            </a:r>
            <a:r>
              <a:rPr lang="en-IN" dirty="0" err="1" smtClean="0"/>
              <a:t>lakh</a:t>
            </a:r>
            <a:r>
              <a:rPr lang="en-IN" dirty="0" smtClean="0"/>
              <a:t> in 16-17</a:t>
            </a:r>
          </a:p>
          <a:p>
            <a:r>
              <a:rPr lang="en-IN" dirty="0" smtClean="0"/>
              <a:t>PPIUCD insertions experienced a boost from 5,800 to 27,000 and to 1.94 </a:t>
            </a:r>
            <a:r>
              <a:rPr lang="en-IN" dirty="0" err="1" smtClean="0"/>
              <a:t>lakh</a:t>
            </a:r>
            <a:r>
              <a:rPr lang="en-IN" dirty="0" smtClean="0"/>
              <a:t> during the corresponding period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600" b="1" dirty="0" smtClean="0"/>
              <a:t>Performance of Interval IUCD and PPIUCD in Public Sector of West Bengal over last 5 years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Discussion: The Key Intervention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The gap assessment was the Key to understand the scenario and planning for appropriate action</a:t>
            </a:r>
          </a:p>
          <a:p>
            <a:r>
              <a:rPr lang="en-IN" b="1" dirty="0" smtClean="0"/>
              <a:t>Addressing the Providers Gap</a:t>
            </a:r>
          </a:p>
          <a:p>
            <a:pPr lvl="1"/>
            <a:r>
              <a:rPr lang="en-IN" dirty="0" smtClean="0"/>
              <a:t> The highest quality of training was ensured by involving Medical Colleges. Initially only one Medical College, gradually involved seven more </a:t>
            </a:r>
          </a:p>
          <a:p>
            <a:pPr lvl="1"/>
            <a:r>
              <a:rPr lang="en-IN" dirty="0" smtClean="0"/>
              <a:t>Identifying the motivated Gynaecologists of the District Hospitals quickly disseminate ownership</a:t>
            </a:r>
          </a:p>
          <a:p>
            <a:pPr lvl="1"/>
            <a:r>
              <a:rPr lang="en-IN" dirty="0" smtClean="0"/>
              <a:t>Linkage between Medical College, Dist Hospital and CHC strengthened through training partnership and hand holding support  established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4E31-FEB3-4210-920B-9A5C1E4FA04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1005</Words>
  <Application>Microsoft Office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PPIUCD Programme Implementation:  A success story   from  West Bengal </vt:lpstr>
      <vt:lpstr>Background And Objective</vt:lpstr>
      <vt:lpstr>Methodology</vt:lpstr>
      <vt:lpstr>Results: Gap Identification</vt:lpstr>
      <vt:lpstr>Intervention: Strengthening Supply Side</vt:lpstr>
      <vt:lpstr>Intervention: Scaling up supply &amp; Community Demand </vt:lpstr>
      <vt:lpstr>Follow up for Sustainability </vt:lpstr>
      <vt:lpstr>Performance of Interval IUCD and PPIUCD in Public Sector of West Bengal over last 5 years</vt:lpstr>
      <vt:lpstr>Discussion: The Key Intervention </vt:lpstr>
      <vt:lpstr>Discussion: The Key Intervention </vt:lpstr>
      <vt:lpstr>Discussion: The Key Intervention </vt:lpstr>
      <vt:lpstr>Discussion: The Limitation</vt:lpstr>
      <vt:lpstr>Conclusion : Achievement of the Objective</vt:lpstr>
      <vt:lpstr>Conclusion: Scalability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PPIUCD Programme Implementation: A success story  from West Bengal</dc:title>
  <dc:creator>USER</dc:creator>
  <cp:lastModifiedBy>User</cp:lastModifiedBy>
  <cp:revision>57</cp:revision>
  <dcterms:created xsi:type="dcterms:W3CDTF">2017-07-02T15:52:17Z</dcterms:created>
  <dcterms:modified xsi:type="dcterms:W3CDTF">2017-07-05T19:11:25Z</dcterms:modified>
</cp:coreProperties>
</file>