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7" r:id="rId4"/>
    <p:sldId id="268" r:id="rId5"/>
    <p:sldId id="262" r:id="rId6"/>
    <p:sldId id="265" r:id="rId7"/>
    <p:sldId id="269" r:id="rId8"/>
    <p:sldId id="270" r:id="rId9"/>
    <p:sldId id="275" r:id="rId10"/>
    <p:sldId id="264" r:id="rId11"/>
    <p:sldId id="272" r:id="rId12"/>
    <p:sldId id="271" r:id="rId13"/>
    <p:sldId id="273" r:id="rId14"/>
    <p:sldId id="274" r:id="rId15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306"/>
      </p:cViewPr>
      <p:guideLst>
        <p:guide orient="horz" pos="180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autoTitleDeleted val="1"/>
    <c:plotArea>
      <c:layout>
        <c:manualLayout>
          <c:layoutTarget val="inner"/>
          <c:xMode val="edge"/>
          <c:yMode val="edge"/>
          <c:x val="0.17542631993695823"/>
          <c:y val="0"/>
          <c:w val="0.73171256895192893"/>
          <c:h val="1"/>
        </c:manualLayout>
      </c:layout>
      <c:doughnutChart>
        <c:varyColors val="1"/>
        <c:ser>
          <c:idx val="0"/>
          <c:order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Base Remuneration</c:v>
                </c:pt>
                <c:pt idx="1">
                  <c:v>PI (Fixed)</c:v>
                </c:pt>
                <c:pt idx="2">
                  <c:v>PI (Variable)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0.75000000000000322</c:v>
                </c:pt>
                <c:pt idx="1">
                  <c:v>5.0000000000000114E-2</c:v>
                </c:pt>
                <c:pt idx="2">
                  <c:v>0.2</c:v>
                </c:pt>
              </c:numCache>
            </c:numRef>
          </c:val>
        </c:ser>
        <c:dLbls>
          <c:showVal val="1"/>
          <c:showCatName val="1"/>
        </c:dLbls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4"/>
  <c:chart>
    <c:autoTitleDeleted val="1"/>
    <c:plotArea>
      <c:layout>
        <c:manualLayout>
          <c:layoutTarget val="inner"/>
          <c:xMode val="edge"/>
          <c:yMode val="edge"/>
          <c:x val="4.6361867986894567E-2"/>
          <c:y val="0"/>
          <c:w val="0.89661548538580071"/>
          <c:h val="1"/>
        </c:manualLayout>
      </c:layout>
      <c:pieChart>
        <c:varyColors val="1"/>
        <c:ser>
          <c:idx val="0"/>
          <c:order val="0"/>
          <c:explosion val="25"/>
          <c:dPt>
            <c:idx val="0"/>
            <c:explosion val="9"/>
          </c:dPt>
          <c:dPt>
            <c:idx val="1"/>
            <c:explosion val="0"/>
          </c:dPt>
          <c:dLbls>
            <c:delete val="1"/>
          </c:dLbls>
          <c:cat>
            <c:strRef>
              <c:f>Sheet1!$B$3:$B$4</c:f>
              <c:strCache>
                <c:ptCount val="2"/>
                <c:pt idx="0">
                  <c:v>Objectively Verifiable Indicators</c:v>
                </c:pt>
                <c:pt idx="1">
                  <c:v>Subjective Assessment Indicators on Management Traits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0.70000000000000062</c:v>
                </c:pt>
                <c:pt idx="1">
                  <c:v>0.30000000000000032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C1DB4-C0CF-457D-AAB8-28F2B5916358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39F41-7F3F-4476-AC5B-31D624DAFF82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A112E-331E-4AE9-9716-6BF2C581B408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63F17-0A2A-4501-B5AD-017B848975CD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421B8-A38C-4269-B2DB-791AC4C610E6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46CAC-700C-4C16-8695-3BD4E2B3F798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95E1C-BD2A-4A89-A592-F01CD0F4C12D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590C-D435-464C-81A2-05FA5E7D3727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52B87-41AC-4686-A145-1BF1430C9201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CB81-9CCC-46DF-907C-94C7F03E0B54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1F55B-3F12-4F1F-A558-9DB55F42D759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171BC-7B99-4AF9-A040-46408F5AD374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506D-B476-488C-95A4-95E18ACD1051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5E6DB-AF64-48C4-BD6D-40277951E976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14E3D-7C9C-45BE-BE48-D6374A9CD047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DA57-CF6B-43CB-A71A-A36D9F0BD420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3EEF-36F5-4A00-BF5D-E2342D52E364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701DE-E1D3-4757-83A0-86975859168A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63FD-A4AB-4C99-BB5B-77E14C067F0A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3423-F96A-4E6D-845D-1C25DC228D8F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53F4A-A377-4EAB-B3DF-779C17F8555B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2A8E0-9B5A-4136-8568-EFEDE140E57D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065328-8226-4415-AC7E-1899D59E61AE}" type="datetimeFigureOut">
              <a:rPr lang="en-IN"/>
              <a:pPr>
                <a:defRPr/>
              </a:pPr>
              <a:t>01-11-2018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2774F0-64B1-4563-8A7A-29DD91A7D473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214563" y="2286000"/>
            <a:ext cx="67151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3600" b="1" dirty="0">
                <a:solidFill>
                  <a:schemeClr val="tx2"/>
                </a:solidFill>
                <a:latin typeface="+mj-lt"/>
              </a:rPr>
              <a:t>Paying For Performances(P4P)    Odisha Initiatives  </a:t>
            </a:r>
          </a:p>
          <a:p>
            <a:pPr>
              <a:defRPr/>
            </a:pPr>
            <a:endParaRPr lang="en-IN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71438" y="928688"/>
            <a:ext cx="9072562" cy="3643312"/>
            <a:chOff x="727" y="2603"/>
            <a:chExt cx="14288" cy="5810"/>
          </a:xfrm>
        </p:grpSpPr>
        <p:cxnSp>
          <p:nvCxnSpPr>
            <p:cNvPr id="10244" name="AutoShape 2"/>
            <p:cNvCxnSpPr>
              <a:cxnSpLocks noChangeShapeType="1"/>
            </p:cNvCxnSpPr>
            <p:nvPr/>
          </p:nvCxnSpPr>
          <p:spPr bwMode="auto">
            <a:xfrm flipH="1" flipV="1">
              <a:off x="11833" y="4958"/>
              <a:ext cx="929" cy="17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0245" name="Group 3"/>
            <p:cNvGrpSpPr>
              <a:grpSpLocks/>
            </p:cNvGrpSpPr>
            <p:nvPr/>
          </p:nvGrpSpPr>
          <p:grpSpPr bwMode="auto">
            <a:xfrm>
              <a:off x="727" y="2603"/>
              <a:ext cx="14288" cy="5810"/>
              <a:chOff x="727" y="2603"/>
              <a:chExt cx="14288" cy="5810"/>
            </a:xfrm>
          </p:grpSpPr>
          <p:sp>
            <p:nvSpPr>
              <p:cNvPr id="10246" name="Oval 4"/>
              <p:cNvSpPr>
                <a:spLocks noChangeArrowheads="1"/>
              </p:cNvSpPr>
              <p:nvPr/>
            </p:nvSpPr>
            <p:spPr bwMode="auto">
              <a:xfrm>
                <a:off x="1094" y="2603"/>
                <a:ext cx="2016" cy="2016"/>
              </a:xfrm>
              <a:prstGeom prst="ellipse">
                <a:avLst/>
              </a:prstGeom>
              <a:solidFill>
                <a:srgbClr val="4EC264"/>
              </a:solidFill>
              <a:ln w="28575">
                <a:solidFill>
                  <a:srgbClr val="197524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r>
                  <a:rPr lang="en-IN" sz="1000" b="1">
                    <a:latin typeface="Arial Black" pitchFamily="34" charset="0"/>
                  </a:rPr>
                  <a:t>Outstanding</a:t>
                </a:r>
              </a:p>
              <a:p>
                <a:pPr algn="ctr"/>
                <a:r>
                  <a:rPr lang="en-IN" sz="1100" b="1">
                    <a:latin typeface="Arial Black" pitchFamily="34" charset="0"/>
                  </a:rPr>
                  <a:t>(&gt; 80%)</a:t>
                </a:r>
                <a:endParaRPr lang="en-US"/>
              </a:p>
            </p:txBody>
          </p:sp>
          <p:sp>
            <p:nvSpPr>
              <p:cNvPr id="10247" name="Oval 5"/>
              <p:cNvSpPr>
                <a:spLocks noChangeArrowheads="1"/>
              </p:cNvSpPr>
              <p:nvPr/>
            </p:nvSpPr>
            <p:spPr bwMode="auto">
              <a:xfrm>
                <a:off x="3948" y="2992"/>
                <a:ext cx="2016" cy="2016"/>
              </a:xfrm>
              <a:prstGeom prst="ellipse">
                <a:avLst/>
              </a:prstGeom>
              <a:solidFill>
                <a:srgbClr val="FFAE37"/>
              </a:solidFill>
              <a:ln w="2857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lIns="0" rIns="0" anchor="ctr"/>
              <a:lstStyle/>
              <a:p>
                <a:pPr algn="ctr"/>
                <a:r>
                  <a:rPr lang="en-IN" sz="1200" b="1">
                    <a:latin typeface="Arial Black" pitchFamily="34" charset="0"/>
                  </a:rPr>
                  <a:t>Very Good</a:t>
                </a: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(70-79%)</a:t>
                </a:r>
                <a:endParaRPr lang="en-US"/>
              </a:p>
            </p:txBody>
          </p:sp>
          <p:sp>
            <p:nvSpPr>
              <p:cNvPr id="10248" name="Oval 6"/>
              <p:cNvSpPr>
                <a:spLocks noChangeArrowheads="1"/>
              </p:cNvSpPr>
              <p:nvPr/>
            </p:nvSpPr>
            <p:spPr bwMode="auto">
              <a:xfrm>
                <a:off x="6915" y="3376"/>
                <a:ext cx="2016" cy="2016"/>
              </a:xfrm>
              <a:prstGeom prst="ellipse">
                <a:avLst/>
              </a:prstGeom>
              <a:solidFill>
                <a:srgbClr val="DE8400"/>
              </a:solidFill>
              <a:ln w="28575">
                <a:solidFill>
                  <a:srgbClr val="AC6600"/>
                </a:solidFill>
                <a:round/>
                <a:headEnd/>
                <a:tailEnd/>
              </a:ln>
            </p:spPr>
            <p:txBody>
              <a:bodyPr lIns="0" rIns="0" anchor="ctr"/>
              <a:lstStyle/>
              <a:p>
                <a:pPr algn="ctr"/>
                <a:endParaRPr lang="en-IN" sz="1200" b="1">
                  <a:latin typeface="Times New Roman" pitchFamily="18" charset="0"/>
                </a:endParaRP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Good</a:t>
                </a: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 (60-69%)</a:t>
                </a:r>
                <a:endParaRPr lang="en-IN" sz="1200" b="1">
                  <a:solidFill>
                    <a:srgbClr val="FFFFFF"/>
                  </a:solidFill>
                  <a:latin typeface="Arial Black" pitchFamily="34" charset="0"/>
                </a:endParaRPr>
              </a:p>
              <a:p>
                <a:pPr algn="ctr"/>
                <a:endParaRPr lang="en-US"/>
              </a:p>
            </p:txBody>
          </p:sp>
          <p:sp>
            <p:nvSpPr>
              <p:cNvPr id="10249" name="Oval 7"/>
              <p:cNvSpPr>
                <a:spLocks noChangeArrowheads="1"/>
              </p:cNvSpPr>
              <p:nvPr/>
            </p:nvSpPr>
            <p:spPr bwMode="auto">
              <a:xfrm>
                <a:off x="9841" y="3805"/>
                <a:ext cx="2016" cy="2016"/>
              </a:xfrm>
              <a:prstGeom prst="ellipse">
                <a:avLst/>
              </a:prstGeom>
              <a:solidFill>
                <a:srgbClr val="FF7171"/>
              </a:solidFill>
              <a:ln w="28575">
                <a:solidFill>
                  <a:srgbClr val="FF4545"/>
                </a:solidFill>
                <a:round/>
                <a:headEnd/>
                <a:tailEnd/>
              </a:ln>
            </p:spPr>
            <p:txBody>
              <a:bodyPr lIns="0" rIns="0" anchor="ctr"/>
              <a:lstStyle/>
              <a:p>
                <a:pPr algn="ctr"/>
                <a:endParaRPr lang="en-IN" sz="1200" b="1">
                  <a:latin typeface="Times New Roman" pitchFamily="18" charset="0"/>
                </a:endParaRP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Average </a:t>
                </a: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(50-59%) </a:t>
                </a:r>
              </a:p>
              <a:p>
                <a:pPr algn="ctr"/>
                <a:endParaRPr lang="en-US"/>
              </a:p>
            </p:txBody>
          </p:sp>
          <p:sp>
            <p:nvSpPr>
              <p:cNvPr id="10250" name="Oval 8"/>
              <p:cNvSpPr>
                <a:spLocks noChangeArrowheads="1"/>
              </p:cNvSpPr>
              <p:nvPr/>
            </p:nvSpPr>
            <p:spPr bwMode="auto">
              <a:xfrm>
                <a:off x="12762" y="4185"/>
                <a:ext cx="2016" cy="2016"/>
              </a:xfrm>
              <a:prstGeom prst="ellipse">
                <a:avLst/>
              </a:prstGeom>
              <a:solidFill>
                <a:srgbClr val="FF4747"/>
              </a:solidFill>
              <a:ln w="28575">
                <a:solidFill>
                  <a:srgbClr val="C80000"/>
                </a:solidFill>
                <a:round/>
                <a:headEnd/>
                <a:tailEnd/>
              </a:ln>
            </p:spPr>
            <p:txBody>
              <a:bodyPr lIns="0" rIns="0" anchor="ctr"/>
              <a:lstStyle/>
              <a:p>
                <a:pPr algn="ctr"/>
                <a:r>
                  <a:rPr lang="en-IN" sz="1200" b="1">
                    <a:latin typeface="Arial Black" pitchFamily="34" charset="0"/>
                  </a:rPr>
                  <a:t>Poor</a:t>
                </a:r>
              </a:p>
              <a:p>
                <a:pPr algn="ctr"/>
                <a:r>
                  <a:rPr lang="en-IN" sz="1200" b="1">
                    <a:latin typeface="Arial Black" pitchFamily="34" charset="0"/>
                  </a:rPr>
                  <a:t> (&lt; 50%) </a:t>
                </a:r>
                <a:endParaRPr lang="en-US"/>
              </a:p>
            </p:txBody>
          </p:sp>
          <p:sp>
            <p:nvSpPr>
              <p:cNvPr id="10251" name="Oval 9"/>
              <p:cNvSpPr>
                <a:spLocks noChangeArrowheads="1"/>
              </p:cNvSpPr>
              <p:nvPr/>
            </p:nvSpPr>
            <p:spPr bwMode="auto">
              <a:xfrm>
                <a:off x="1833" y="4223"/>
                <a:ext cx="299" cy="30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19752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0252" name="AutoShape 10"/>
              <p:cNvCxnSpPr>
                <a:cxnSpLocks noChangeShapeType="1"/>
              </p:cNvCxnSpPr>
              <p:nvPr/>
            </p:nvCxnSpPr>
            <p:spPr bwMode="auto">
              <a:xfrm>
                <a:off x="1982" y="4546"/>
                <a:ext cx="0" cy="884"/>
              </a:xfrm>
              <a:prstGeom prst="straightConnector1">
                <a:avLst/>
              </a:prstGeom>
              <a:noFill/>
              <a:ln w="28575">
                <a:solidFill>
                  <a:srgbClr val="197524"/>
                </a:solidFill>
                <a:round/>
                <a:headEnd/>
                <a:tailEnd/>
              </a:ln>
            </p:spPr>
          </p:cxnSp>
          <p:cxnSp>
            <p:nvCxnSpPr>
              <p:cNvPr id="10253" name="AutoShape 11"/>
              <p:cNvCxnSpPr>
                <a:cxnSpLocks noChangeShapeType="1"/>
              </p:cNvCxnSpPr>
              <p:nvPr/>
            </p:nvCxnSpPr>
            <p:spPr bwMode="auto">
              <a:xfrm>
                <a:off x="858" y="5449"/>
                <a:ext cx="2394" cy="0"/>
              </a:xfrm>
              <a:prstGeom prst="straightConnector1">
                <a:avLst/>
              </a:prstGeom>
              <a:noFill/>
              <a:ln w="28575">
                <a:solidFill>
                  <a:srgbClr val="197524"/>
                </a:solidFill>
                <a:round/>
                <a:headEnd/>
                <a:tailEnd/>
              </a:ln>
            </p:spPr>
          </p:cxnSp>
          <p:sp>
            <p:nvSpPr>
              <p:cNvPr id="10254" name="Text Box 12"/>
              <p:cNvSpPr txBox="1">
                <a:spLocks noChangeArrowheads="1"/>
              </p:cNvSpPr>
              <p:nvPr/>
            </p:nvSpPr>
            <p:spPr bwMode="auto">
              <a:xfrm>
                <a:off x="727" y="5554"/>
                <a:ext cx="2686" cy="15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Aft>
                    <a:spcPts val="600"/>
                  </a:spcAft>
                </a:pPr>
                <a:r>
                  <a:rPr lang="en-IN" b="1">
                    <a:latin typeface="Calibri" pitchFamily="34" charset="0"/>
                  </a:rPr>
                  <a:t>Action:</a:t>
                </a:r>
              </a:p>
              <a:p>
                <a:r>
                  <a:rPr lang="en-IN" sz="1600" b="1">
                    <a:latin typeface="Calibri" pitchFamily="34" charset="0"/>
                  </a:rPr>
                  <a:t>Contract renewal/ Annual hike / Full PI (20% of the base remuneration) </a:t>
                </a:r>
              </a:p>
              <a:p>
                <a:endParaRPr lang="en-US" sz="2400"/>
              </a:p>
            </p:txBody>
          </p:sp>
          <p:grpSp>
            <p:nvGrpSpPr>
              <p:cNvPr id="10255" name="Group 13"/>
              <p:cNvGrpSpPr>
                <a:grpSpLocks/>
              </p:cNvGrpSpPr>
              <p:nvPr/>
            </p:nvGrpSpPr>
            <p:grpSpPr bwMode="auto">
              <a:xfrm>
                <a:off x="3701" y="4614"/>
                <a:ext cx="2394" cy="1226"/>
                <a:chOff x="1098" y="4463"/>
                <a:chExt cx="2394" cy="1226"/>
              </a:xfrm>
            </p:grpSpPr>
            <p:sp>
              <p:nvSpPr>
                <p:cNvPr id="10272" name="Oval 14"/>
                <p:cNvSpPr>
                  <a:spLocks noChangeArrowheads="1"/>
                </p:cNvSpPr>
                <p:nvPr/>
              </p:nvSpPr>
              <p:spPr bwMode="auto">
                <a:xfrm>
                  <a:off x="2073" y="4463"/>
                  <a:ext cx="299" cy="3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cxnSp>
              <p:nvCxnSpPr>
                <p:cNvPr id="10273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2222" y="4786"/>
                  <a:ext cx="0" cy="884"/>
                </a:xfrm>
                <a:prstGeom prst="straightConnector1">
                  <a:avLst/>
                </a:prstGeom>
                <a:noFill/>
                <a:ln w="28575">
                  <a:solidFill>
                    <a:srgbClr val="FF99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274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1098" y="5689"/>
                  <a:ext cx="2394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FF99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10256" name="Oval 17"/>
              <p:cNvSpPr>
                <a:spLocks noChangeArrowheads="1"/>
              </p:cNvSpPr>
              <p:nvPr/>
            </p:nvSpPr>
            <p:spPr bwMode="auto">
              <a:xfrm>
                <a:off x="7668" y="4975"/>
                <a:ext cx="299" cy="30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A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0257" name="AutoShape 18"/>
              <p:cNvCxnSpPr>
                <a:cxnSpLocks noChangeShapeType="1"/>
              </p:cNvCxnSpPr>
              <p:nvPr/>
            </p:nvCxnSpPr>
            <p:spPr bwMode="auto">
              <a:xfrm>
                <a:off x="7817" y="5298"/>
                <a:ext cx="0" cy="884"/>
              </a:xfrm>
              <a:prstGeom prst="straightConnector1">
                <a:avLst/>
              </a:prstGeom>
              <a:noFill/>
              <a:ln w="28575">
                <a:solidFill>
                  <a:srgbClr val="AC6600"/>
                </a:solidFill>
                <a:round/>
                <a:headEnd/>
                <a:tailEnd/>
              </a:ln>
            </p:spPr>
          </p:cxnSp>
          <p:cxnSp>
            <p:nvCxnSpPr>
              <p:cNvPr id="10258" name="AutoShape 19"/>
              <p:cNvCxnSpPr>
                <a:cxnSpLocks noChangeShapeType="1"/>
              </p:cNvCxnSpPr>
              <p:nvPr/>
            </p:nvCxnSpPr>
            <p:spPr bwMode="auto">
              <a:xfrm>
                <a:off x="6693" y="6201"/>
                <a:ext cx="2394" cy="0"/>
              </a:xfrm>
              <a:prstGeom prst="straightConnector1">
                <a:avLst/>
              </a:prstGeom>
              <a:noFill/>
              <a:ln w="28575">
                <a:solidFill>
                  <a:srgbClr val="AC6600"/>
                </a:solidFill>
                <a:round/>
                <a:headEnd/>
                <a:tailEnd/>
              </a:ln>
            </p:spPr>
          </p:cxnSp>
          <p:sp>
            <p:nvSpPr>
              <p:cNvPr id="10259" name="Oval 20"/>
              <p:cNvSpPr>
                <a:spLocks noChangeArrowheads="1"/>
              </p:cNvSpPr>
              <p:nvPr/>
            </p:nvSpPr>
            <p:spPr bwMode="auto">
              <a:xfrm>
                <a:off x="10586" y="5385"/>
                <a:ext cx="299" cy="30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FF454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0260" name="AutoShape 21"/>
              <p:cNvCxnSpPr>
                <a:cxnSpLocks noChangeShapeType="1"/>
              </p:cNvCxnSpPr>
              <p:nvPr/>
            </p:nvCxnSpPr>
            <p:spPr bwMode="auto">
              <a:xfrm>
                <a:off x="10735" y="5708"/>
                <a:ext cx="0" cy="884"/>
              </a:xfrm>
              <a:prstGeom prst="straightConnector1">
                <a:avLst/>
              </a:prstGeom>
              <a:noFill/>
              <a:ln w="28575">
                <a:solidFill>
                  <a:srgbClr val="FF4545"/>
                </a:solidFill>
                <a:round/>
                <a:headEnd/>
                <a:tailEnd/>
              </a:ln>
            </p:spPr>
          </p:cxnSp>
          <p:cxnSp>
            <p:nvCxnSpPr>
              <p:cNvPr id="10261" name="AutoShape 22"/>
              <p:cNvCxnSpPr>
                <a:cxnSpLocks noChangeShapeType="1"/>
              </p:cNvCxnSpPr>
              <p:nvPr/>
            </p:nvCxnSpPr>
            <p:spPr bwMode="auto">
              <a:xfrm>
                <a:off x="9611" y="6611"/>
                <a:ext cx="2394" cy="0"/>
              </a:xfrm>
              <a:prstGeom prst="straightConnector1">
                <a:avLst/>
              </a:prstGeom>
              <a:noFill/>
              <a:ln w="28575">
                <a:solidFill>
                  <a:srgbClr val="FF4545"/>
                </a:solidFill>
                <a:round/>
                <a:headEnd/>
                <a:tailEnd/>
              </a:ln>
            </p:spPr>
          </p:cxnSp>
          <p:sp>
            <p:nvSpPr>
              <p:cNvPr id="10262" name="Oval 23"/>
              <p:cNvSpPr>
                <a:spLocks noChangeArrowheads="1"/>
              </p:cNvSpPr>
              <p:nvPr/>
            </p:nvSpPr>
            <p:spPr bwMode="auto">
              <a:xfrm>
                <a:off x="13522" y="5821"/>
                <a:ext cx="299" cy="30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C8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0263" name="AutoShape 24"/>
              <p:cNvCxnSpPr>
                <a:cxnSpLocks noChangeShapeType="1"/>
              </p:cNvCxnSpPr>
              <p:nvPr/>
            </p:nvCxnSpPr>
            <p:spPr bwMode="auto">
              <a:xfrm>
                <a:off x="13671" y="6144"/>
                <a:ext cx="0" cy="884"/>
              </a:xfrm>
              <a:prstGeom prst="straightConnector1">
                <a:avLst/>
              </a:prstGeom>
              <a:noFill/>
              <a:ln w="28575">
                <a:solidFill>
                  <a:srgbClr val="C80000"/>
                </a:solidFill>
                <a:round/>
                <a:headEnd/>
                <a:tailEnd/>
              </a:ln>
            </p:spPr>
          </p:cxnSp>
          <p:cxnSp>
            <p:nvCxnSpPr>
              <p:cNvPr id="10264" name="AutoShape 25"/>
              <p:cNvCxnSpPr>
                <a:cxnSpLocks noChangeShapeType="1"/>
              </p:cNvCxnSpPr>
              <p:nvPr/>
            </p:nvCxnSpPr>
            <p:spPr bwMode="auto">
              <a:xfrm>
                <a:off x="12547" y="7047"/>
                <a:ext cx="2394" cy="0"/>
              </a:xfrm>
              <a:prstGeom prst="straightConnector1">
                <a:avLst/>
              </a:prstGeom>
              <a:noFill/>
              <a:ln w="28575">
                <a:solidFill>
                  <a:srgbClr val="C80000"/>
                </a:solidFill>
                <a:round/>
                <a:headEnd/>
                <a:tailEnd/>
              </a:ln>
            </p:spPr>
          </p:cxnSp>
          <p:cxnSp>
            <p:nvCxnSpPr>
              <p:cNvPr id="10265" name="AutoShape 26"/>
              <p:cNvCxnSpPr>
                <a:cxnSpLocks noChangeShapeType="1"/>
              </p:cNvCxnSpPr>
              <p:nvPr/>
            </p:nvCxnSpPr>
            <p:spPr bwMode="auto">
              <a:xfrm flipH="1" flipV="1">
                <a:off x="8912" y="4543"/>
                <a:ext cx="929" cy="17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266" name="AutoShape 27"/>
              <p:cNvCxnSpPr>
                <a:cxnSpLocks noChangeShapeType="1"/>
              </p:cNvCxnSpPr>
              <p:nvPr/>
            </p:nvCxnSpPr>
            <p:spPr bwMode="auto">
              <a:xfrm flipH="1" flipV="1">
                <a:off x="5964" y="4126"/>
                <a:ext cx="929" cy="17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267" name="AutoShape 28"/>
              <p:cNvCxnSpPr>
                <a:cxnSpLocks noChangeShapeType="1"/>
              </p:cNvCxnSpPr>
              <p:nvPr/>
            </p:nvCxnSpPr>
            <p:spPr bwMode="auto">
              <a:xfrm flipH="1" flipV="1">
                <a:off x="3019" y="3748"/>
                <a:ext cx="929" cy="17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268" name="Text Box 29"/>
              <p:cNvSpPr txBox="1">
                <a:spLocks noChangeArrowheads="1"/>
              </p:cNvSpPr>
              <p:nvPr/>
            </p:nvSpPr>
            <p:spPr bwMode="auto">
              <a:xfrm>
                <a:off x="3652" y="5928"/>
                <a:ext cx="2686" cy="130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Aft>
                    <a:spcPts val="600"/>
                  </a:spcAft>
                </a:pPr>
                <a:r>
                  <a:rPr lang="en-IN" b="1">
                    <a:latin typeface="Calibri" pitchFamily="34" charset="0"/>
                  </a:rPr>
                  <a:t>Action:</a:t>
                </a:r>
              </a:p>
              <a:p>
                <a:r>
                  <a:rPr lang="en-IN" sz="1600" b="1">
                    <a:latin typeface="Calibri" pitchFamily="34" charset="0"/>
                  </a:rPr>
                  <a:t>Contract renewal/ Annual hike / 15% PI </a:t>
                </a:r>
              </a:p>
              <a:p>
                <a:endParaRPr lang="en-US" sz="2400"/>
              </a:p>
            </p:txBody>
          </p:sp>
          <p:sp>
            <p:nvSpPr>
              <p:cNvPr id="10269" name="Text Box 30"/>
              <p:cNvSpPr txBox="1">
                <a:spLocks noChangeArrowheads="1"/>
              </p:cNvSpPr>
              <p:nvPr/>
            </p:nvSpPr>
            <p:spPr bwMode="auto">
              <a:xfrm>
                <a:off x="6704" y="6282"/>
                <a:ext cx="2686" cy="194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Aft>
                    <a:spcPts val="600"/>
                  </a:spcAft>
                </a:pPr>
                <a:r>
                  <a:rPr lang="en-IN" b="1">
                    <a:latin typeface="Calibri" pitchFamily="34" charset="0"/>
                  </a:rPr>
                  <a:t>Action:</a:t>
                </a:r>
              </a:p>
              <a:p>
                <a:r>
                  <a:rPr lang="en-IN" sz="1600" b="1">
                    <a:latin typeface="Calibri" pitchFamily="34" charset="0"/>
                  </a:rPr>
                  <a:t>Contract renewal/ Annual hike / No PI </a:t>
                </a:r>
                <a:endParaRPr lang="en-US" sz="2800"/>
              </a:p>
            </p:txBody>
          </p:sp>
          <p:sp>
            <p:nvSpPr>
              <p:cNvPr id="10270" name="Text Box 31"/>
              <p:cNvSpPr txBox="1">
                <a:spLocks noChangeArrowheads="1"/>
              </p:cNvSpPr>
              <p:nvPr/>
            </p:nvSpPr>
            <p:spPr bwMode="auto">
              <a:xfrm>
                <a:off x="9488" y="6695"/>
                <a:ext cx="2939" cy="17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Aft>
                    <a:spcPts val="600"/>
                  </a:spcAft>
                </a:pPr>
                <a:r>
                  <a:rPr lang="en-IN" b="1">
                    <a:latin typeface="Calibri" pitchFamily="34" charset="0"/>
                  </a:rPr>
                  <a:t>Action:</a:t>
                </a:r>
              </a:p>
              <a:p>
                <a:r>
                  <a:rPr lang="en-IN" sz="1600" b="1">
                    <a:latin typeface="Calibri" pitchFamily="34" charset="0"/>
                  </a:rPr>
                  <a:t>Performance kept under observation for a period of 3 months/No Annual hike / No PI. </a:t>
                </a:r>
              </a:p>
              <a:p>
                <a:endParaRPr lang="en-US" sz="2400"/>
              </a:p>
            </p:txBody>
          </p:sp>
          <p:sp>
            <p:nvSpPr>
              <p:cNvPr id="3104" name="Text Box 32"/>
              <p:cNvSpPr txBox="1">
                <a:spLocks noChangeArrowheads="1"/>
              </p:cNvSpPr>
              <p:nvPr/>
            </p:nvSpPr>
            <p:spPr bwMode="auto">
              <a:xfrm>
                <a:off x="12540" y="7104"/>
                <a:ext cx="2475" cy="12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Aft>
                    <a:spcPts val="600"/>
                  </a:spcAft>
                  <a:defRPr/>
                </a:pPr>
                <a:r>
                  <a:rPr lang="en-IN" b="1" dirty="0">
                    <a:latin typeface="+mn-lt"/>
                    <a:cs typeface="Arial" pitchFamily="34" charset="0"/>
                  </a:rPr>
                  <a:t>Action:</a:t>
                </a:r>
              </a:p>
              <a:p>
                <a:pPr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Non renewal of contract.</a:t>
                </a:r>
                <a:endParaRPr lang="en-US" sz="2400" dirty="0">
                  <a:latin typeface="+mn-lt"/>
                  <a:cs typeface="Arial" pitchFamily="34" charset="0"/>
                </a:endParaRPr>
              </a:p>
            </p:txBody>
          </p:sp>
        </p:grpSp>
      </p:grpSp>
      <p:sp>
        <p:nvSpPr>
          <p:cNvPr id="10243" name="Rectangle 33"/>
          <p:cNvSpPr>
            <a:spLocks noChangeArrowheads="1"/>
          </p:cNvSpPr>
          <p:nvPr/>
        </p:nvSpPr>
        <p:spPr bwMode="auto">
          <a:xfrm>
            <a:off x="1214438" y="142875"/>
            <a:ext cx="742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Performance Based Contract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75" y="142875"/>
            <a:ext cx="728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Career Progression </a:t>
            </a:r>
            <a:endParaRPr lang="en-IN" sz="32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4282" y="1571628"/>
            <a:ext cx="8715436" cy="2857508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+mn-lt"/>
                <a:cs typeface="+mn-cs"/>
              </a:rPr>
              <a:t>In house  Recruitment 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Opportunity for vertical growth </a:t>
            </a:r>
            <a:endParaRPr lang="en-US" sz="2400" dirty="0" smtClean="0">
              <a:latin typeface="+mn-lt"/>
              <a:cs typeface="+mn-cs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+mn-lt"/>
                <a:cs typeface="+mn-cs"/>
              </a:rPr>
              <a:t>Retention of experienced and better performing staff</a:t>
            </a:r>
            <a:endParaRPr lang="en-US" sz="2400" dirty="0">
              <a:latin typeface="+mn-lt"/>
              <a:cs typeface="+mn-cs"/>
            </a:endParaRPr>
          </a:p>
          <a:p>
            <a:pPr marL="342900" indent="-342900" algn="just" eaLnBrk="0" hangingPunct="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State level committee decides on the positions to be opened up for entry of existing employees through in house </a:t>
            </a:r>
            <a:r>
              <a:rPr lang="en-US" sz="2400" dirty="0" smtClean="0">
                <a:latin typeface="+mn-lt"/>
                <a:cs typeface="+mn-cs"/>
              </a:rPr>
              <a:t>recruitment</a:t>
            </a:r>
            <a:endParaRPr lang="en-US" sz="2400" dirty="0">
              <a:latin typeface="+mn-lt"/>
              <a:cs typeface="+mn-cs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+mn-lt"/>
                <a:cs typeface="+mn-cs"/>
              </a:rPr>
              <a:t>Sponsorship for  </a:t>
            </a:r>
            <a:r>
              <a:rPr lang="en-US" sz="2400" b="1" dirty="0" smtClean="0">
                <a:latin typeface="+mn-lt"/>
                <a:cs typeface="+mn-cs"/>
              </a:rPr>
              <a:t>Courses for Capacity Building </a:t>
            </a:r>
            <a:r>
              <a:rPr lang="en-US" sz="2400" dirty="0">
                <a:latin typeface="+mn-lt"/>
                <a:cs typeface="+mn-cs"/>
              </a:rPr>
              <a:t>–PGDHQM &amp;  MPH</a:t>
            </a:r>
            <a:endParaRPr lang="en-IN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38" y="142875"/>
            <a:ext cx="74295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smtClean="0">
                <a:solidFill>
                  <a:schemeClr val="tx2"/>
                </a:solidFill>
                <a:latin typeface="+mj-lt"/>
              </a:rPr>
              <a:t>Welfare</a:t>
            </a:r>
            <a:r>
              <a:rPr lang="en-US" sz="3200" b="1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+mj-lt"/>
              </a:rPr>
              <a:t>Measures</a:t>
            </a:r>
            <a:endParaRPr lang="en-IN" sz="32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500688" y="1143000"/>
            <a:ext cx="3500437" cy="39290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en-US" sz="2000" b="1" dirty="0">
                <a:latin typeface="+mn-lt"/>
                <a:cs typeface="+mn-cs"/>
              </a:rPr>
              <a:t>NHM Employees Welfare Fund 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Funding from NHM availed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Nominal contributions collected from all employees under NHM for augmenting corpus fund.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Committee constituted at SPMU to examine &amp; recommend payment.</a:t>
            </a: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en-US" sz="2000" b="1" dirty="0">
                <a:latin typeface="+mn-lt"/>
              </a:rPr>
              <a:t>Difficult Area Allowance</a:t>
            </a:r>
          </a:p>
          <a:p>
            <a:pPr algn="just" eaLnBrk="0" hangingPunct="0">
              <a:spcBef>
                <a:spcPct val="20000"/>
              </a:spcBef>
              <a:defRPr/>
            </a:pPr>
            <a:r>
              <a:rPr lang="en-US" sz="2000" b="1" dirty="0">
                <a:latin typeface="+mn-lt"/>
              </a:rPr>
              <a:t>Annual Health Checkup</a:t>
            </a:r>
            <a:r>
              <a:rPr lang="en-US" sz="2000" dirty="0">
                <a:latin typeface="+mn-lt"/>
              </a:rPr>
              <a:t> of Employees above 40 years</a:t>
            </a: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en-US" sz="2000" b="1" dirty="0">
              <a:latin typeface="+mn-lt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en-US" sz="2000" dirty="0">
              <a:latin typeface="+mn-lt"/>
              <a:cs typeface="+mn-cs"/>
            </a:endParaRPr>
          </a:p>
        </p:txBody>
      </p:sp>
      <p:grpSp>
        <p:nvGrpSpPr>
          <p:cNvPr id="12292" name="Group 2"/>
          <p:cNvGrpSpPr>
            <a:grpSpLocks/>
          </p:cNvGrpSpPr>
          <p:nvPr/>
        </p:nvGrpSpPr>
        <p:grpSpPr bwMode="auto">
          <a:xfrm>
            <a:off x="142875" y="1143000"/>
            <a:ext cx="5286375" cy="4000500"/>
            <a:chOff x="1961" y="2057"/>
            <a:chExt cx="7539" cy="4743"/>
          </a:xfrm>
        </p:grpSpPr>
        <p:sp>
          <p:nvSpPr>
            <p:cNvPr id="12293" name="AutoShape 3"/>
            <p:cNvSpPr>
              <a:spLocks noChangeArrowheads="1"/>
            </p:cNvSpPr>
            <p:nvPr/>
          </p:nvSpPr>
          <p:spPr bwMode="auto">
            <a:xfrm>
              <a:off x="1961" y="2057"/>
              <a:ext cx="7537" cy="693"/>
            </a:xfrm>
            <a:prstGeom prst="roundRect">
              <a:avLst>
                <a:gd name="adj" fmla="val 16667"/>
              </a:avLst>
            </a:prstGeom>
            <a:solidFill>
              <a:srgbClr val="00B4B0"/>
            </a:solidFill>
            <a:ln w="28575">
              <a:solidFill>
                <a:srgbClr val="008A87"/>
              </a:solidFill>
              <a:round/>
              <a:headEnd/>
              <a:tailEnd/>
            </a:ln>
          </p:spPr>
          <p:txBody>
            <a:bodyPr tIns="72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IN" b="1" dirty="0">
                  <a:solidFill>
                    <a:schemeClr val="bg1"/>
                  </a:solidFill>
                  <a:latin typeface="+mn-lt"/>
                </a:rPr>
                <a:t>Incentive Package Under NHM Employees Welfare Fund</a:t>
              </a:r>
              <a:endParaRPr lang="en-US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2294" name="AutoShape 4"/>
            <p:cNvSpPr>
              <a:spLocks noChangeArrowheads="1"/>
            </p:cNvSpPr>
            <p:nvPr/>
          </p:nvSpPr>
          <p:spPr bwMode="auto">
            <a:xfrm>
              <a:off x="7143" y="2861"/>
              <a:ext cx="2355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lIns="0" tIns="648000" rIns="0" bIns="0" anchor="ctr" anchorCtr="1"/>
            <a:lstStyle/>
            <a:p>
              <a:pPr algn="ctr">
                <a:defRPr/>
              </a:pPr>
              <a:r>
                <a:rPr lang="en-US" sz="1700" b="1" dirty="0">
                  <a:latin typeface="+mn-lt"/>
                </a:rPr>
                <a:t>Rs. 3 lakhs</a:t>
              </a:r>
              <a:endParaRPr lang="en-IN" sz="1700" b="1" dirty="0">
                <a:latin typeface="+mn-lt"/>
              </a:endParaRPr>
            </a:p>
            <a:p>
              <a:pPr algn="ctr">
                <a:defRPr/>
              </a:pPr>
              <a:r>
                <a:rPr lang="en-IN" sz="1700" b="1" dirty="0">
                  <a:latin typeface="+mn-lt"/>
                </a:rPr>
                <a:t>Max Rs. 6 Lakhs*</a:t>
              </a:r>
            </a:p>
            <a:p>
              <a:pPr>
                <a:spcAft>
                  <a:spcPts val="1000"/>
                </a:spcAft>
                <a:defRPr/>
              </a:pPr>
              <a:endParaRPr lang="en-IN" sz="1700" b="1" dirty="0">
                <a:latin typeface="+mn-lt"/>
              </a:endParaRPr>
            </a:p>
            <a:p>
              <a:pPr>
                <a:defRPr/>
              </a:pPr>
              <a:endParaRPr lang="en-US" sz="1700" dirty="0">
                <a:latin typeface="+mn-lt"/>
              </a:endParaRPr>
            </a:p>
          </p:txBody>
        </p:sp>
        <p:sp>
          <p:nvSpPr>
            <p:cNvPr id="12295" name="AutoShape 5"/>
            <p:cNvSpPr>
              <a:spLocks noChangeArrowheads="1"/>
            </p:cNvSpPr>
            <p:nvPr/>
          </p:nvSpPr>
          <p:spPr bwMode="auto">
            <a:xfrm>
              <a:off x="1979" y="2861"/>
              <a:ext cx="4958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468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Death/ Permanent Disability</a:t>
              </a:r>
              <a:endParaRPr lang="en-IN" sz="1700" b="1" dirty="0">
                <a:latin typeface="+mn-lt"/>
              </a:endParaRPr>
            </a:p>
            <a:p>
              <a:pPr>
                <a:defRPr/>
              </a:pPr>
              <a:endParaRPr lang="en-US" sz="1700" dirty="0">
                <a:latin typeface="+mn-lt"/>
              </a:endParaRPr>
            </a:p>
          </p:txBody>
        </p:sp>
        <p:sp>
          <p:nvSpPr>
            <p:cNvPr id="12296" name="AutoShape 6"/>
            <p:cNvSpPr>
              <a:spLocks noChangeArrowheads="1"/>
            </p:cNvSpPr>
            <p:nvPr/>
          </p:nvSpPr>
          <p:spPr bwMode="auto">
            <a:xfrm>
              <a:off x="7118" y="3883"/>
              <a:ext cx="2364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36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Rs. 2.5 Lakhs</a:t>
              </a:r>
              <a:endParaRPr lang="en-US" sz="1700" dirty="0">
                <a:latin typeface="+mn-lt"/>
              </a:endParaRPr>
            </a:p>
          </p:txBody>
        </p:sp>
        <p:sp>
          <p:nvSpPr>
            <p:cNvPr id="12297" name="AutoShape 7"/>
            <p:cNvSpPr>
              <a:spLocks noChangeArrowheads="1"/>
            </p:cNvSpPr>
            <p:nvPr/>
          </p:nvSpPr>
          <p:spPr bwMode="auto">
            <a:xfrm>
              <a:off x="1961" y="3883"/>
              <a:ext cx="4954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468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Partial Disability between (61%-80%)</a:t>
              </a:r>
              <a:r>
                <a:rPr lang="en-IN" sz="1700" b="1" dirty="0">
                  <a:latin typeface="+mn-lt"/>
                </a:rPr>
                <a:t> </a:t>
              </a:r>
            </a:p>
            <a:p>
              <a:pPr>
                <a:defRPr/>
              </a:pPr>
              <a:endParaRPr lang="en-US" sz="1700" dirty="0">
                <a:latin typeface="+mn-lt"/>
              </a:endParaRPr>
            </a:p>
          </p:txBody>
        </p:sp>
        <p:sp>
          <p:nvSpPr>
            <p:cNvPr id="12298" name="AutoShape 8"/>
            <p:cNvSpPr>
              <a:spLocks noChangeArrowheads="1"/>
            </p:cNvSpPr>
            <p:nvPr/>
          </p:nvSpPr>
          <p:spPr bwMode="auto">
            <a:xfrm>
              <a:off x="7139" y="4882"/>
              <a:ext cx="2361" cy="866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Rs. 2 Lakhs</a:t>
              </a:r>
              <a:endParaRPr lang="en-US" sz="1700" dirty="0">
                <a:latin typeface="+mn-lt"/>
              </a:endParaRPr>
            </a:p>
          </p:txBody>
        </p:sp>
        <p:sp>
          <p:nvSpPr>
            <p:cNvPr id="12299" name="AutoShape 9"/>
            <p:cNvSpPr>
              <a:spLocks noChangeArrowheads="1"/>
            </p:cNvSpPr>
            <p:nvPr/>
          </p:nvSpPr>
          <p:spPr bwMode="auto">
            <a:xfrm>
              <a:off x="1979" y="4882"/>
              <a:ext cx="4956" cy="866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468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Partial Disability between (40%-60%)</a:t>
              </a:r>
              <a:r>
                <a:rPr lang="en-IN" sz="1700" b="1" dirty="0">
                  <a:latin typeface="+mn-lt"/>
                </a:rPr>
                <a:t> </a:t>
              </a:r>
            </a:p>
            <a:p>
              <a:pPr>
                <a:defRPr/>
              </a:pPr>
              <a:endParaRPr lang="en-US" sz="1700" dirty="0">
                <a:latin typeface="+mn-lt"/>
              </a:endParaRPr>
            </a:p>
          </p:txBody>
        </p:sp>
        <p:sp>
          <p:nvSpPr>
            <p:cNvPr id="12300" name="AutoShape 10"/>
            <p:cNvSpPr>
              <a:spLocks noChangeArrowheads="1"/>
            </p:cNvSpPr>
            <p:nvPr/>
          </p:nvSpPr>
          <p:spPr bwMode="auto">
            <a:xfrm>
              <a:off x="7139" y="5936"/>
              <a:ext cx="2361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36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IN" sz="1700" b="1" dirty="0">
                  <a:latin typeface="+mn-lt"/>
                </a:rPr>
                <a:t> </a:t>
              </a:r>
              <a:r>
                <a:rPr lang="en-US" sz="1700" b="1" dirty="0">
                  <a:latin typeface="+mn-lt"/>
                </a:rPr>
                <a:t>Up to Rs.3 lakhs </a:t>
              </a:r>
              <a:endParaRPr lang="en-US" sz="1700" dirty="0">
                <a:latin typeface="+mn-lt"/>
              </a:endParaRPr>
            </a:p>
          </p:txBody>
        </p:sp>
        <p:sp>
          <p:nvSpPr>
            <p:cNvPr id="12301" name="AutoShape 11"/>
            <p:cNvSpPr>
              <a:spLocks noChangeArrowheads="1"/>
            </p:cNvSpPr>
            <p:nvPr/>
          </p:nvSpPr>
          <p:spPr bwMode="auto">
            <a:xfrm>
              <a:off x="1979" y="5936"/>
              <a:ext cx="4956" cy="864"/>
            </a:xfrm>
            <a:prstGeom prst="roundRect">
              <a:avLst>
                <a:gd name="adj" fmla="val 16667"/>
              </a:avLst>
            </a:prstGeom>
            <a:solidFill>
              <a:srgbClr val="A2F4C1"/>
            </a:solidFill>
            <a:ln w="28575">
              <a:solidFill>
                <a:srgbClr val="00CC99"/>
              </a:solidFill>
              <a:round/>
              <a:headEnd/>
              <a:tailEnd/>
            </a:ln>
          </p:spPr>
          <p:txBody>
            <a:bodyPr tIns="504000" anchor="ctr" anchorCtr="1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700" b="1" dirty="0">
                  <a:latin typeface="+mn-lt"/>
                </a:rPr>
                <a:t>Reimbursement of Medical Expenses</a:t>
              </a:r>
              <a:r>
                <a:rPr lang="en-IN" sz="1700" b="1" dirty="0">
                  <a:latin typeface="+mn-lt"/>
                </a:rPr>
                <a:t> </a:t>
              </a:r>
            </a:p>
            <a:p>
              <a:pPr>
                <a:defRPr/>
              </a:pPr>
              <a:endParaRPr lang="en-US" sz="17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75" y="71438"/>
            <a:ext cx="728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Way Forward</a:t>
            </a:r>
            <a:endParaRPr lang="en-IN" sz="32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57188" y="1143000"/>
            <a:ext cx="828675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 smtClean="0">
                <a:latin typeface="+mn-lt"/>
              </a:rPr>
              <a:t>Regularisation of Paramedics.</a:t>
            </a:r>
          </a:p>
          <a:p>
            <a:pPr marL="355600" indent="-355600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 smtClean="0">
                <a:latin typeface="+mn-lt"/>
              </a:rPr>
              <a:t>Seniority </a:t>
            </a:r>
            <a:r>
              <a:rPr lang="en-US" sz="2400" b="1" dirty="0">
                <a:latin typeface="+mn-lt"/>
              </a:rPr>
              <a:t>Allowances </a:t>
            </a:r>
            <a:r>
              <a:rPr lang="en-US" sz="2400" dirty="0">
                <a:latin typeface="+mn-lt"/>
              </a:rPr>
              <a:t>– 1% of  base remuneration of employee for each completed full term  of contractual services of 11 months.(Source of fund- State  Budget )</a:t>
            </a:r>
          </a:p>
          <a:p>
            <a:pPr marL="355600" indent="-355600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+mn-lt"/>
              </a:rPr>
              <a:t>EPF for all employees </a:t>
            </a:r>
            <a:r>
              <a:rPr lang="en-US" sz="2400" dirty="0">
                <a:latin typeface="+mn-lt"/>
              </a:rPr>
              <a:t>under NHM with employees contribution limiting up to Rs.15,000/- per month </a:t>
            </a:r>
          </a:p>
          <a:p>
            <a:pPr marL="355600" indent="-355600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+mn-lt"/>
              </a:rPr>
              <a:t>Induction of management  personnel  </a:t>
            </a:r>
            <a:r>
              <a:rPr lang="en-US" sz="2400" dirty="0">
                <a:latin typeface="+mn-lt"/>
              </a:rPr>
              <a:t>under Public Health Cadre  </a:t>
            </a:r>
          </a:p>
          <a:p>
            <a:pPr marL="355600" indent="-355600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+mn-lt"/>
              </a:rPr>
              <a:t>Online submission </a:t>
            </a:r>
            <a:r>
              <a:rPr lang="en-US" sz="2400" dirty="0">
                <a:latin typeface="+mn-lt"/>
              </a:rPr>
              <a:t>of PAR</a:t>
            </a:r>
            <a:endParaRPr lang="en-IN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0" y="2214563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chemeClr val="tx2"/>
                </a:solidFill>
                <a:latin typeface="+mj-lt"/>
              </a:rPr>
              <a:t>Thank You </a:t>
            </a:r>
            <a:endParaRPr lang="en-IN" sz="40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4572000" y="1071563"/>
            <a:ext cx="435768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indent="-266700" algn="just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IN" sz="2000" dirty="0" smtClean="0">
                <a:latin typeface="Calibri" pitchFamily="34" charset="0"/>
                <a:cs typeface="Calibri" pitchFamily="34" charset="0"/>
              </a:rPr>
              <a:t>This system was introduced in 2008-09 &amp;  continuously improving since then with introduction various initiatives.</a:t>
            </a:r>
          </a:p>
          <a:p>
            <a:pPr marL="444500" indent="-266700" algn="just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IN" sz="2000" dirty="0" smtClean="0">
                <a:latin typeface="Calibri" pitchFamily="34" charset="0"/>
                <a:cs typeface="Calibri" pitchFamily="34" charset="0"/>
              </a:rPr>
              <a:t>P4P propels higher performance in a cyclical process &amp; a </a:t>
            </a:r>
            <a:r>
              <a:rPr lang="en-IN" sz="2000" dirty="0" smtClean="0">
                <a:latin typeface="+mn-lt"/>
              </a:rPr>
              <a:t>  </a:t>
            </a:r>
            <a:r>
              <a:rPr lang="en-IN" sz="2000" dirty="0">
                <a:latin typeface="+mn-lt"/>
              </a:rPr>
              <a:t>key strategy </a:t>
            </a:r>
            <a:r>
              <a:rPr lang="en-IN" sz="2000" dirty="0" smtClean="0">
                <a:latin typeface="+mn-lt"/>
              </a:rPr>
              <a:t>for improving capacity of HRH. </a:t>
            </a:r>
            <a:endParaRPr lang="en-IN" sz="2000" dirty="0">
              <a:latin typeface="+mn-lt"/>
            </a:endParaRPr>
          </a:p>
          <a:p>
            <a:pPr marL="444500" indent="-266700" algn="just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IN" sz="2000" dirty="0">
                <a:latin typeface="+mn-lt"/>
              </a:rPr>
              <a:t>It is applicable for both Clinical &amp; Programme management  HR.</a:t>
            </a:r>
          </a:p>
          <a:p>
            <a:pPr marL="444500" indent="-266700" algn="just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IN" sz="2000" dirty="0" smtClean="0">
                <a:latin typeface="+mn-lt"/>
              </a:rPr>
              <a:t>P4P </a:t>
            </a:r>
            <a:r>
              <a:rPr lang="en-IN" sz="2000" dirty="0">
                <a:latin typeface="+mn-lt"/>
              </a:rPr>
              <a:t>system for PMU is exclusively focused of this  Discussion 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857375" y="0"/>
            <a:ext cx="6000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3200" b="1" dirty="0">
                <a:latin typeface="+mj-lt"/>
              </a:rPr>
              <a:t> </a:t>
            </a:r>
            <a:r>
              <a:rPr lang="en-IN" sz="3200" b="1" dirty="0">
                <a:solidFill>
                  <a:schemeClr val="tx2"/>
                </a:solidFill>
                <a:latin typeface="+mj-lt"/>
              </a:rPr>
              <a:t>Background</a:t>
            </a:r>
          </a:p>
        </p:txBody>
      </p:sp>
      <p:grpSp>
        <p:nvGrpSpPr>
          <p:cNvPr id="3076" name="Group 23"/>
          <p:cNvGrpSpPr>
            <a:grpSpLocks/>
          </p:cNvGrpSpPr>
          <p:nvPr/>
        </p:nvGrpSpPr>
        <p:grpSpPr bwMode="auto">
          <a:xfrm>
            <a:off x="214313" y="1357313"/>
            <a:ext cx="4500562" cy="3143250"/>
            <a:chOff x="2076" y="5872"/>
            <a:chExt cx="6957" cy="3366"/>
          </a:xfrm>
        </p:grpSpPr>
        <p:sp>
          <p:nvSpPr>
            <p:cNvPr id="3077" name="AutoShape 24"/>
            <p:cNvSpPr>
              <a:spLocks noChangeArrowheads="1"/>
            </p:cNvSpPr>
            <p:nvPr/>
          </p:nvSpPr>
          <p:spPr bwMode="auto">
            <a:xfrm>
              <a:off x="2076" y="5872"/>
              <a:ext cx="6957" cy="692"/>
            </a:xfrm>
            <a:prstGeom prst="roundRect">
              <a:avLst>
                <a:gd name="adj" fmla="val 16667"/>
              </a:avLst>
            </a:prstGeom>
            <a:solidFill>
              <a:srgbClr val="00B4B0"/>
            </a:solidFill>
            <a:ln w="28575">
              <a:solidFill>
                <a:srgbClr val="008A87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en-IN" sz="2800" b="1">
                  <a:solidFill>
                    <a:schemeClr val="bg1"/>
                  </a:solidFill>
                  <a:latin typeface="Calibri" pitchFamily="34" charset="0"/>
                </a:rPr>
                <a:t>Milestones</a:t>
              </a:r>
              <a:endParaRPr lang="en-US" sz="2800">
                <a:solidFill>
                  <a:schemeClr val="bg1"/>
                </a:solidFill>
              </a:endParaRPr>
            </a:p>
          </p:txBody>
        </p:sp>
        <p:grpSp>
          <p:nvGrpSpPr>
            <p:cNvPr id="3078" name="Group 25"/>
            <p:cNvGrpSpPr>
              <a:grpSpLocks/>
            </p:cNvGrpSpPr>
            <p:nvPr/>
          </p:nvGrpSpPr>
          <p:grpSpPr bwMode="auto">
            <a:xfrm>
              <a:off x="2076" y="6804"/>
              <a:ext cx="6957" cy="692"/>
              <a:chOff x="2076" y="6804"/>
              <a:chExt cx="6957" cy="692"/>
            </a:xfrm>
          </p:grpSpPr>
          <p:sp>
            <p:nvSpPr>
              <p:cNvPr id="3085" name="AutoShape 26"/>
              <p:cNvSpPr>
                <a:spLocks noChangeArrowheads="1"/>
              </p:cNvSpPr>
              <p:nvPr/>
            </p:nvSpPr>
            <p:spPr bwMode="auto">
              <a:xfrm>
                <a:off x="2076" y="6804"/>
                <a:ext cx="170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tIns="144000"/>
              <a:lstStyle/>
              <a:p>
                <a:r>
                  <a:rPr lang="en-IN" sz="2000" b="1">
                    <a:latin typeface="Calibri" pitchFamily="34" charset="0"/>
                  </a:rPr>
                  <a:t>2005-06</a:t>
                </a:r>
                <a:endParaRPr lang="en-US" sz="2000" b="1">
                  <a:latin typeface="Calibri" pitchFamily="34" charset="0"/>
                </a:endParaRPr>
              </a:p>
            </p:txBody>
          </p:sp>
          <p:sp>
            <p:nvSpPr>
              <p:cNvPr id="3086" name="AutoShape 27"/>
              <p:cNvSpPr>
                <a:spLocks noChangeArrowheads="1"/>
              </p:cNvSpPr>
              <p:nvPr/>
            </p:nvSpPr>
            <p:spPr bwMode="auto">
              <a:xfrm>
                <a:off x="4021" y="6804"/>
                <a:ext cx="501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PMU Inducted</a:t>
                </a:r>
                <a:endParaRPr lang="en-US" sz="2000"/>
              </a:p>
            </p:txBody>
          </p:sp>
        </p:grpSp>
        <p:grpSp>
          <p:nvGrpSpPr>
            <p:cNvPr id="3079" name="Group 28"/>
            <p:cNvGrpSpPr>
              <a:grpSpLocks/>
            </p:cNvGrpSpPr>
            <p:nvPr/>
          </p:nvGrpSpPr>
          <p:grpSpPr bwMode="auto">
            <a:xfrm>
              <a:off x="2076" y="7660"/>
              <a:ext cx="6957" cy="692"/>
              <a:chOff x="2076" y="6804"/>
              <a:chExt cx="6957" cy="692"/>
            </a:xfrm>
          </p:grpSpPr>
          <p:sp>
            <p:nvSpPr>
              <p:cNvPr id="3083" name="AutoShape 29"/>
              <p:cNvSpPr>
                <a:spLocks noChangeArrowheads="1"/>
              </p:cNvSpPr>
              <p:nvPr/>
            </p:nvSpPr>
            <p:spPr bwMode="auto">
              <a:xfrm>
                <a:off x="2076" y="6804"/>
                <a:ext cx="170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tIns="144000" bIns="0"/>
              <a:lstStyle/>
              <a:p>
                <a:r>
                  <a:rPr lang="en-IN" sz="2000" b="1">
                    <a:latin typeface="Calibri" pitchFamily="34" charset="0"/>
                  </a:rPr>
                  <a:t>2008-09</a:t>
                </a:r>
                <a:endParaRPr lang="en-US" sz="2000" b="1">
                  <a:latin typeface="Calibri" pitchFamily="34" charset="0"/>
                </a:endParaRPr>
              </a:p>
            </p:txBody>
          </p:sp>
          <p:sp>
            <p:nvSpPr>
              <p:cNvPr id="3084" name="AutoShape 30"/>
              <p:cNvSpPr>
                <a:spLocks noChangeArrowheads="1"/>
              </p:cNvSpPr>
              <p:nvPr/>
            </p:nvSpPr>
            <p:spPr bwMode="auto">
              <a:xfrm>
                <a:off x="4021" y="6804"/>
                <a:ext cx="501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P4P System introduced</a:t>
                </a:r>
                <a:endParaRPr lang="en-US" sz="2000"/>
              </a:p>
            </p:txBody>
          </p:sp>
        </p:grpSp>
        <p:grpSp>
          <p:nvGrpSpPr>
            <p:cNvPr id="3080" name="Group 31"/>
            <p:cNvGrpSpPr>
              <a:grpSpLocks/>
            </p:cNvGrpSpPr>
            <p:nvPr/>
          </p:nvGrpSpPr>
          <p:grpSpPr bwMode="auto">
            <a:xfrm>
              <a:off x="2076" y="8546"/>
              <a:ext cx="6957" cy="692"/>
              <a:chOff x="2076" y="6804"/>
              <a:chExt cx="6957" cy="692"/>
            </a:xfrm>
          </p:grpSpPr>
          <p:sp>
            <p:nvSpPr>
              <p:cNvPr id="3081" name="AutoShape 32"/>
              <p:cNvSpPr>
                <a:spLocks noChangeArrowheads="1"/>
              </p:cNvSpPr>
              <p:nvPr/>
            </p:nvSpPr>
            <p:spPr bwMode="auto">
              <a:xfrm>
                <a:off x="2076" y="6804"/>
                <a:ext cx="170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tIns="144000"/>
              <a:lstStyle/>
              <a:p>
                <a:pPr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2014-15</a:t>
                </a:r>
                <a:endParaRPr lang="en-US" sz="2000"/>
              </a:p>
            </p:txBody>
          </p:sp>
          <p:sp>
            <p:nvSpPr>
              <p:cNvPr id="3082" name="AutoShape 33"/>
              <p:cNvSpPr>
                <a:spLocks noChangeArrowheads="1"/>
              </p:cNvSpPr>
              <p:nvPr/>
            </p:nvSpPr>
            <p:spPr bwMode="auto">
              <a:xfrm>
                <a:off x="4021" y="6804"/>
                <a:ext cx="5012" cy="692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P4P System Strengthened</a:t>
                </a:r>
                <a:endParaRPr lang="en-US" sz="20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71500" y="71438"/>
            <a:ext cx="8572500" cy="635000"/>
          </a:xfrm>
        </p:spPr>
        <p:txBody>
          <a:bodyPr/>
          <a:lstStyle/>
          <a:p>
            <a:pPr>
              <a:defRPr/>
            </a:pPr>
            <a:r>
              <a:rPr lang="en-IN" sz="3200" b="1" dirty="0" smtClean="0">
                <a:solidFill>
                  <a:schemeClr val="tx2"/>
                </a:solidFill>
                <a:ea typeface="+mn-ea"/>
                <a:cs typeface="Arial" charset="0"/>
              </a:rPr>
              <a:t>Comprehensive Package of  P4P System</a:t>
            </a:r>
          </a:p>
        </p:txBody>
      </p: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928688" y="857250"/>
            <a:ext cx="7358062" cy="4214813"/>
            <a:chOff x="1812014" y="1071537"/>
            <a:chExt cx="5438613" cy="3889827"/>
          </a:xfrm>
        </p:grpSpPr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79446" y="1071550"/>
              <a:ext cx="4771181" cy="3808412"/>
              <a:chOff x="3939" y="3444"/>
              <a:chExt cx="5034" cy="5998"/>
            </a:xfrm>
          </p:grpSpPr>
          <p:sp>
            <p:nvSpPr>
              <p:cNvPr id="4107" name="AutoShape 5"/>
              <p:cNvSpPr>
                <a:spLocks noChangeArrowheads="1"/>
              </p:cNvSpPr>
              <p:nvPr/>
            </p:nvSpPr>
            <p:spPr bwMode="auto">
              <a:xfrm>
                <a:off x="3939" y="3444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396000" rIns="0" anchor="ctr"/>
              <a:lstStyle/>
              <a:p>
                <a:pPr algn="ctr"/>
                <a:r>
                  <a:rPr lang="en-IN" sz="2000" b="1">
                    <a:latin typeface="Calibri" pitchFamily="34" charset="0"/>
                  </a:rPr>
                  <a:t>Rationalisation of HR</a:t>
                </a:r>
              </a:p>
              <a:p>
                <a:pPr algn="ctr"/>
                <a:endParaRPr lang="en-US" sz="2000"/>
              </a:p>
            </p:txBody>
          </p:sp>
          <p:sp>
            <p:nvSpPr>
              <p:cNvPr id="4108" name="AutoShape 6"/>
              <p:cNvSpPr>
                <a:spLocks noChangeArrowheads="1"/>
              </p:cNvSpPr>
              <p:nvPr/>
            </p:nvSpPr>
            <p:spPr bwMode="auto">
              <a:xfrm>
                <a:off x="3961" y="4490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396000" rIns="0" anchor="ctr"/>
              <a:lstStyle/>
              <a:p>
                <a:pPr algn="ctr"/>
                <a:r>
                  <a:rPr lang="en-IN" sz="2000" b="1">
                    <a:latin typeface="Calibri" pitchFamily="34" charset="0"/>
                  </a:rPr>
                  <a:t>Blended Payment System</a:t>
                </a:r>
              </a:p>
              <a:p>
                <a:pPr algn="ctr"/>
                <a:endParaRPr lang="en-US" sz="2000"/>
              </a:p>
            </p:txBody>
          </p:sp>
          <p:sp>
            <p:nvSpPr>
              <p:cNvPr id="4109" name="AutoShape 7"/>
              <p:cNvSpPr>
                <a:spLocks noChangeArrowheads="1"/>
              </p:cNvSpPr>
              <p:nvPr/>
            </p:nvSpPr>
            <p:spPr bwMode="auto">
              <a:xfrm>
                <a:off x="3961" y="5536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396000" rIns="0" anchor="ctr"/>
              <a:lstStyle/>
              <a:p>
                <a:pPr algn="ctr"/>
                <a:r>
                  <a:rPr lang="en-IN" sz="2000" b="1">
                    <a:latin typeface="Calibri" pitchFamily="34" charset="0"/>
                  </a:rPr>
                  <a:t>Performance Ranking &amp; Grading </a:t>
                </a:r>
              </a:p>
              <a:p>
                <a:pPr algn="ctr"/>
                <a:endParaRPr lang="en-US" sz="2000"/>
              </a:p>
            </p:txBody>
          </p:sp>
          <p:sp>
            <p:nvSpPr>
              <p:cNvPr id="4110" name="AutoShape 8"/>
              <p:cNvSpPr>
                <a:spLocks noChangeArrowheads="1"/>
              </p:cNvSpPr>
              <p:nvPr/>
            </p:nvSpPr>
            <p:spPr bwMode="auto">
              <a:xfrm>
                <a:off x="3961" y="6582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396000" rIns="0" anchor="ctr"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Incentives /Disincentives</a:t>
                </a:r>
              </a:p>
              <a:p>
                <a:pPr algn="ctr"/>
                <a:endParaRPr lang="en-US" sz="2000"/>
              </a:p>
            </p:txBody>
          </p:sp>
          <p:sp>
            <p:nvSpPr>
              <p:cNvPr id="4111" name="AutoShape 9"/>
              <p:cNvSpPr>
                <a:spLocks noChangeArrowheads="1"/>
              </p:cNvSpPr>
              <p:nvPr/>
            </p:nvSpPr>
            <p:spPr bwMode="auto">
              <a:xfrm>
                <a:off x="3961" y="7628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72000" rIns="0" anchor="ctr"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>
                    <a:latin typeface="Calibri" pitchFamily="34" charset="0"/>
                  </a:rPr>
                  <a:t>Career Progression</a:t>
                </a:r>
                <a:endParaRPr lang="en-US" sz="2000"/>
              </a:p>
            </p:txBody>
          </p:sp>
          <p:sp>
            <p:nvSpPr>
              <p:cNvPr id="4112" name="AutoShape 10"/>
              <p:cNvSpPr>
                <a:spLocks noChangeArrowheads="1"/>
              </p:cNvSpPr>
              <p:nvPr/>
            </p:nvSpPr>
            <p:spPr bwMode="auto">
              <a:xfrm>
                <a:off x="3961" y="8636"/>
                <a:ext cx="5012" cy="806"/>
              </a:xfrm>
              <a:prstGeom prst="roundRect">
                <a:avLst>
                  <a:gd name="adj" fmla="val 16667"/>
                </a:avLst>
              </a:prstGeom>
              <a:solidFill>
                <a:srgbClr val="A2F4C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lIns="0" tIns="108000" rIns="0" anchor="ctr"/>
              <a:lstStyle/>
              <a:p>
                <a:pPr algn="ctr">
                  <a:spcAft>
                    <a:spcPts val="1000"/>
                  </a:spcAft>
                </a:pPr>
                <a:r>
                  <a:rPr lang="en-IN" sz="2000" b="1" dirty="0" smtClean="0">
                    <a:latin typeface="Calibri" pitchFamily="34" charset="0"/>
                  </a:rPr>
                  <a:t>Welfare Measures</a:t>
                </a:r>
                <a:endParaRPr lang="en-US" sz="2000" dirty="0"/>
              </a:p>
            </p:txBody>
          </p:sp>
        </p:grpSp>
        <p:pic>
          <p:nvPicPr>
            <p:cNvPr id="4101" name="Picture 11" descr="Image result for Fringe  Benefits ic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40530" y="4355722"/>
              <a:ext cx="539091" cy="605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12" descr="Image result for career progression ico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40530" y="3752504"/>
              <a:ext cx="539091" cy="534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3" descr="Image result for emoji icon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40530" y="3082262"/>
              <a:ext cx="539091" cy="534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4" descr="Image result for performance ranking icon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2014" y="1664683"/>
              <a:ext cx="539091" cy="546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15" descr="Image result for performance ranking icon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40530" y="2406176"/>
              <a:ext cx="479714" cy="475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16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8E5C4"/>
                </a:clrFrom>
                <a:clrTo>
                  <a:srgbClr val="F8E5C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40530" y="1071537"/>
              <a:ext cx="539091" cy="475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71500" y="71438"/>
            <a:ext cx="8572500" cy="6350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tx2"/>
                </a:solidFill>
                <a:ea typeface="+mn-ea"/>
                <a:cs typeface="Arial" charset="0"/>
              </a:rPr>
              <a:t>Rationalisation of HR</a:t>
            </a:r>
            <a:endParaRPr lang="en-IN" sz="3200" b="1" dirty="0" smtClean="0">
              <a:solidFill>
                <a:schemeClr val="tx2"/>
              </a:solidFill>
              <a:ea typeface="+mn-ea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4089400"/>
          </a:xfrm>
        </p:spPr>
        <p:txBody>
          <a:bodyPr/>
          <a:lstStyle/>
          <a:p>
            <a:pPr algn="just"/>
            <a:r>
              <a:rPr lang="en-US" sz="2800" dirty="0" smtClean="0"/>
              <a:t>Prior to 2014-15 there were more than 13 slabs of Hierarchy with many variations in remuneration.</a:t>
            </a:r>
          </a:p>
          <a:p>
            <a:pPr algn="just"/>
            <a:r>
              <a:rPr lang="en-US" sz="2800" dirty="0" smtClean="0"/>
              <a:t> All the positions were brought under </a:t>
            </a:r>
            <a:r>
              <a:rPr lang="en-US" sz="2800" b="1" dirty="0" smtClean="0"/>
              <a:t>seven slabs  </a:t>
            </a:r>
            <a:r>
              <a:rPr lang="en-US" sz="2800" dirty="0" smtClean="0"/>
              <a:t>which were designed with distinct levels of  </a:t>
            </a:r>
            <a:r>
              <a:rPr lang="en-US" sz="2800" b="1" dirty="0" smtClean="0"/>
              <a:t>qualification, experience, responsibility and level of posting.</a:t>
            </a:r>
          </a:p>
          <a:p>
            <a:pPr algn="just"/>
            <a:r>
              <a:rPr lang="en-US" sz="2800" b="1" dirty="0" smtClean="0"/>
              <a:t>All the newly created positions </a:t>
            </a:r>
            <a:r>
              <a:rPr lang="en-US" sz="2800" dirty="0" smtClean="0"/>
              <a:t>are also fitted in into this structure</a:t>
            </a:r>
          </a:p>
          <a:p>
            <a:pPr algn="just"/>
            <a:r>
              <a:rPr lang="en-US" sz="2800" b="1" dirty="0" smtClean="0"/>
              <a:t>State level HR Committee headed by MD decides such placement of positions in respective Slabs. </a:t>
            </a: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6"/>
          <p:cNvSpPr>
            <a:spLocks noChangeArrowheads="1"/>
          </p:cNvSpPr>
          <p:nvPr/>
        </p:nvSpPr>
        <p:spPr bwMode="auto">
          <a:xfrm>
            <a:off x="1214438" y="142875"/>
            <a:ext cx="7358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Rationalisation of  HR </a:t>
            </a:r>
          </a:p>
        </p:txBody>
      </p:sp>
      <p:pic>
        <p:nvPicPr>
          <p:cNvPr id="5123" name="Picture 131" descr="Pictur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785813"/>
            <a:ext cx="4572000" cy="470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5286375" y="1357313"/>
            <a:ext cx="3643313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IN" sz="2400" dirty="0">
                <a:latin typeface="+mn-lt"/>
              </a:rPr>
              <a:t>Hierarchical Structure- Seven  (7) defined  slabs.</a:t>
            </a:r>
          </a:p>
          <a:p>
            <a:pPr marL="271463" indent="-271463" algn="just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dirty="0">
                <a:latin typeface="+mn-lt"/>
              </a:rPr>
              <a:t>All the manpower of parallel programmes  </a:t>
            </a:r>
            <a:r>
              <a:rPr lang="en-US" sz="2400" b="1" dirty="0">
                <a:solidFill>
                  <a:srgbClr val="00B050"/>
                </a:solidFill>
                <a:latin typeface="+mn-lt"/>
              </a:rPr>
              <a:t>(including DCP &amp; NCD) </a:t>
            </a:r>
            <a:r>
              <a:rPr lang="en-US" sz="2400" dirty="0">
                <a:latin typeface="+mn-lt"/>
              </a:rPr>
              <a:t>were  brought under this structure</a:t>
            </a:r>
            <a:r>
              <a:rPr lang="en-IN" sz="24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71500" y="1214438"/>
            <a:ext cx="2714625" cy="3786187"/>
            <a:chOff x="571500" y="1214438"/>
            <a:chExt cx="2714625" cy="3786187"/>
          </a:xfrm>
        </p:grpSpPr>
        <p:sp>
          <p:nvSpPr>
            <p:cNvPr id="7180" name="AutoShape 14"/>
            <p:cNvSpPr>
              <a:spLocks noChangeArrowheads="1"/>
            </p:cNvSpPr>
            <p:nvPr/>
          </p:nvSpPr>
          <p:spPr bwMode="auto">
            <a:xfrm>
              <a:off x="584027" y="1214438"/>
              <a:ext cx="2700624" cy="875398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N" sz="2000" b="1" dirty="0" smtClean="0">
                  <a:solidFill>
                    <a:srgbClr val="FFFFFF"/>
                  </a:solidFill>
                  <a:latin typeface="Calibri" pitchFamily="34" charset="0"/>
                </a:rPr>
                <a:t>Base </a:t>
              </a:r>
              <a:r>
                <a:rPr lang="en-IN" sz="2000" b="1" dirty="0">
                  <a:solidFill>
                    <a:srgbClr val="FFFFFF"/>
                  </a:solidFill>
                  <a:latin typeface="Calibri" pitchFamily="34" charset="0"/>
                </a:rPr>
                <a:t>Remuneration</a:t>
              </a:r>
              <a:endParaRPr lang="en-US" sz="2400" dirty="0"/>
            </a:p>
          </p:txBody>
        </p:sp>
        <p:sp>
          <p:nvSpPr>
            <p:cNvPr id="7181" name="AutoShape 15"/>
            <p:cNvSpPr>
              <a:spLocks noChangeArrowheads="1"/>
            </p:cNvSpPr>
            <p:nvPr/>
          </p:nvSpPr>
          <p:spPr bwMode="auto">
            <a:xfrm>
              <a:off x="571500" y="2157562"/>
              <a:ext cx="2700624" cy="875398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N" sz="2000" b="1">
                  <a:solidFill>
                    <a:srgbClr val="FFFFFF"/>
                  </a:solidFill>
                  <a:latin typeface="Calibri" pitchFamily="34" charset="0"/>
                </a:rPr>
                <a:t>+Annual Increment</a:t>
              </a:r>
              <a:endParaRPr lang="en-US" sz="2400"/>
            </a:p>
          </p:txBody>
        </p:sp>
        <p:sp>
          <p:nvSpPr>
            <p:cNvPr id="7182" name="AutoShape 16"/>
            <p:cNvSpPr>
              <a:spLocks noChangeArrowheads="1"/>
            </p:cNvSpPr>
            <p:nvPr/>
          </p:nvSpPr>
          <p:spPr bwMode="auto">
            <a:xfrm>
              <a:off x="585501" y="3141034"/>
              <a:ext cx="2700624" cy="875398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N" sz="2000" b="1" dirty="0">
                  <a:solidFill>
                    <a:srgbClr val="FFFFFF"/>
                  </a:solidFill>
                  <a:latin typeface="Calibri" pitchFamily="34" charset="0"/>
                </a:rPr>
                <a:t>+Performance Incentive (PI)</a:t>
              </a:r>
              <a:endParaRPr lang="en-US" sz="2400" dirty="0"/>
            </a:p>
          </p:txBody>
        </p:sp>
        <p:sp>
          <p:nvSpPr>
            <p:cNvPr id="7183" name="AutoShape 17"/>
            <p:cNvSpPr>
              <a:spLocks noChangeArrowheads="1"/>
            </p:cNvSpPr>
            <p:nvPr/>
          </p:nvSpPr>
          <p:spPr bwMode="auto">
            <a:xfrm>
              <a:off x="571500" y="4125227"/>
              <a:ext cx="2700624" cy="875398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N" sz="2000" b="1" dirty="0">
                  <a:solidFill>
                    <a:srgbClr val="FFFFFF"/>
                  </a:solidFill>
                  <a:latin typeface="Calibri" pitchFamily="34" charset="0"/>
                </a:rPr>
                <a:t>= Total Remuneration</a:t>
              </a:r>
              <a:endParaRPr lang="en-US" sz="24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285875" y="0"/>
            <a:ext cx="72151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Blended Payment System</a:t>
            </a:r>
            <a:endParaRPr lang="en-IN" sz="3200" b="1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7172" name="Group 16"/>
          <p:cNvGrpSpPr>
            <a:grpSpLocks/>
          </p:cNvGrpSpPr>
          <p:nvPr/>
        </p:nvGrpSpPr>
        <p:grpSpPr bwMode="auto">
          <a:xfrm>
            <a:off x="3714744" y="857235"/>
            <a:ext cx="4786346" cy="4000529"/>
            <a:chOff x="3571849" y="857221"/>
            <a:chExt cx="5433209" cy="4500625"/>
          </a:xfrm>
        </p:grpSpPr>
        <p:graphicFrame>
          <p:nvGraphicFramePr>
            <p:cNvPr id="15" name="Chart 14"/>
            <p:cNvGraphicFramePr/>
            <p:nvPr/>
          </p:nvGraphicFramePr>
          <p:xfrm>
            <a:off x="3714744" y="857221"/>
            <a:ext cx="5290314" cy="4500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643306" y="1671629"/>
              <a:ext cx="2286326" cy="400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latin typeface="+mn-lt"/>
                </a:rPr>
                <a:t>PI (Variable)</a:t>
              </a:r>
              <a:endParaRPr lang="en-IN" sz="2000" b="1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71849" y="2571745"/>
              <a:ext cx="2071983" cy="4001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000" b="1" dirty="0" smtClean="0">
                  <a:latin typeface="+mn-lt"/>
                </a:rPr>
                <a:t>PI </a:t>
              </a:r>
              <a:r>
                <a:rPr lang="en-US" sz="2000" b="1" dirty="0">
                  <a:latin typeface="+mn-lt"/>
                </a:rPr>
                <a:t>(Fixed)</a:t>
              </a:r>
              <a:endParaRPr lang="en-IN" sz="2000" b="1" dirty="0"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43306" y="4357698"/>
              <a:ext cx="2143431" cy="400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latin typeface="+mn-lt"/>
                </a:rPr>
                <a:t>Remuneration</a:t>
              </a:r>
              <a:endParaRPr lang="en-IN" sz="2000" b="1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72393" y="4357698"/>
              <a:ext cx="776399" cy="400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latin typeface="+mn-lt"/>
                </a:rPr>
                <a:t>75%</a:t>
              </a:r>
              <a:endParaRPr lang="en-IN" sz="2000" b="1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86469" y="2643186"/>
              <a:ext cx="776398" cy="400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latin typeface="+mn-lt"/>
                </a:rPr>
                <a:t>5%</a:t>
              </a:r>
              <a:endParaRPr lang="en-IN" sz="2000" b="1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15155" y="1714491"/>
              <a:ext cx="776398" cy="400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latin typeface="+mn-lt"/>
                </a:rPr>
                <a:t>20%</a:t>
              </a:r>
              <a:endParaRPr lang="en-IN" sz="2000" b="1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38" y="0"/>
            <a:ext cx="7929562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600" b="1" dirty="0">
                <a:solidFill>
                  <a:schemeClr val="tx2"/>
                </a:solidFill>
                <a:latin typeface="+mj-lt"/>
              </a:rPr>
              <a:t>Performance Incentive under Blended Payment System</a:t>
            </a:r>
            <a:endParaRPr lang="en-IN" sz="2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1071563"/>
            <a:ext cx="8358188" cy="380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IN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Fixed Performance Incentive </a:t>
            </a:r>
          </a:p>
          <a:p>
            <a:pPr algn="just">
              <a:defRPr/>
            </a:pPr>
            <a:endParaRPr lang="en-IN" sz="1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16000" indent="-2730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IN" sz="2400" b="1" dirty="0">
                <a:latin typeface="+mn-lt"/>
              </a:rPr>
              <a:t>Extent of incentive : </a:t>
            </a:r>
            <a:r>
              <a:rPr lang="en-IN" sz="2400" dirty="0">
                <a:latin typeface="+mn-lt"/>
              </a:rPr>
              <a:t>5%  of total Remuneration </a:t>
            </a:r>
          </a:p>
          <a:p>
            <a:pPr marL="216000" indent="-2730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IN" sz="2400" b="1" dirty="0">
                <a:latin typeface="+mn-lt"/>
              </a:rPr>
              <a:t>Eligibility Criteria   : </a:t>
            </a:r>
            <a:r>
              <a:rPr lang="en-IN" sz="2400" dirty="0">
                <a:latin typeface="+mn-lt"/>
              </a:rPr>
              <a:t>At least 5 years experience in the system  &amp; secured  score very good &amp; above in </a:t>
            </a:r>
            <a:r>
              <a:rPr lang="en-IN" sz="2400" dirty="0" smtClean="0">
                <a:latin typeface="+mn-lt"/>
              </a:rPr>
              <a:t>three terms.</a:t>
            </a:r>
            <a:endParaRPr lang="en-IN" sz="2400" dirty="0">
              <a:latin typeface="+mn-lt"/>
            </a:endParaRPr>
          </a:p>
          <a:p>
            <a:pPr algn="just">
              <a:defRPr/>
            </a:pPr>
            <a:endParaRPr lang="en-US" sz="2400" dirty="0">
              <a:latin typeface="+mn-lt"/>
            </a:endParaRPr>
          </a:p>
          <a:p>
            <a:pPr algn="just">
              <a:defRPr/>
            </a:pPr>
            <a:r>
              <a:rPr lang="en-IN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Variable Incentive </a:t>
            </a:r>
          </a:p>
          <a:p>
            <a:pPr algn="just">
              <a:defRPr/>
            </a:pPr>
            <a:endParaRPr lang="en-IN" sz="1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273050" indent="-2730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IN" sz="2400" b="1" dirty="0">
                <a:latin typeface="+mn-lt"/>
              </a:rPr>
              <a:t>Extent of incentive : </a:t>
            </a:r>
            <a:r>
              <a:rPr lang="en-IN" sz="2400" dirty="0">
                <a:latin typeface="+mn-lt"/>
              </a:rPr>
              <a:t>20% of total Remuneration</a:t>
            </a:r>
          </a:p>
          <a:p>
            <a:pPr marL="273050" indent="-2730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IN" sz="2400" b="1" dirty="0">
                <a:latin typeface="+mn-lt"/>
              </a:rPr>
              <a:t>Eligibility Criteria: </a:t>
            </a:r>
            <a:r>
              <a:rPr lang="en-IN" sz="2400" dirty="0">
                <a:latin typeface="+mn-lt"/>
              </a:rPr>
              <a:t>Individual Performance assessment  Report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571875" y="714360"/>
            <a:ext cx="542925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just">
              <a:defRPr/>
            </a:pPr>
            <a:r>
              <a:rPr lang="en-US" sz="1850" b="1" dirty="0">
                <a:latin typeface="+mn-lt"/>
              </a:rPr>
              <a:t>Assessment  Parameters :</a:t>
            </a:r>
            <a:r>
              <a:rPr lang="en-US" sz="1850" dirty="0">
                <a:latin typeface="+mn-lt"/>
              </a:rPr>
              <a:t> </a:t>
            </a: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US" sz="1850" dirty="0" smtClean="0">
                <a:latin typeface="+mn-lt"/>
              </a:rPr>
              <a:t>New PAR Format of 100 marks with CPI introduced.</a:t>
            </a:r>
          </a:p>
          <a:p>
            <a:pPr marL="730250" lvl="1" indent="-273050" algn="just">
              <a:buFont typeface="Arial" charset="0"/>
              <a:buChar char="•"/>
              <a:defRPr/>
            </a:pPr>
            <a:r>
              <a:rPr lang="en-US" sz="1850" dirty="0" smtClean="0"/>
              <a:t>Subjective Assessment carries 30 Marks </a:t>
            </a:r>
          </a:p>
          <a:p>
            <a:pPr marL="730250" lvl="1" indent="-273050" algn="just">
              <a:buFont typeface="Arial" pitchFamily="34" charset="0"/>
              <a:buChar char="•"/>
              <a:defRPr/>
            </a:pPr>
            <a:r>
              <a:rPr lang="en-US" sz="1850" dirty="0" smtClean="0"/>
              <a:t> PIP linked CPI 70 marks. </a:t>
            </a: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US" sz="1850" dirty="0" smtClean="0">
                <a:latin typeface="+mn-lt"/>
              </a:rPr>
              <a:t>Core </a:t>
            </a:r>
            <a:r>
              <a:rPr lang="en-US" sz="1850" dirty="0">
                <a:latin typeface="+mn-lt"/>
              </a:rPr>
              <a:t>Performance Indicators (CPI) for each </a:t>
            </a:r>
            <a:r>
              <a:rPr lang="en-US" sz="1850" dirty="0" smtClean="0">
                <a:latin typeface="+mn-lt"/>
              </a:rPr>
              <a:t>position defined.</a:t>
            </a: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IN" sz="1850" dirty="0" smtClean="0">
                <a:latin typeface="+mn-lt"/>
              </a:rPr>
              <a:t>CPIs are PIP linked Objectively verifiable indicators</a:t>
            </a:r>
            <a:endParaRPr lang="en-US" sz="1850" dirty="0" smtClean="0">
              <a:latin typeface="+mn-lt"/>
            </a:endParaRP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US" sz="1850" dirty="0" smtClean="0"/>
              <a:t>Means of Verification  for  each CPI identified  (HMIS, FMR &amp; other reporting)</a:t>
            </a:r>
          </a:p>
          <a:p>
            <a:pPr marL="273050" indent="-273050" algn="just">
              <a:defRPr/>
            </a:pPr>
            <a:r>
              <a:rPr lang="en-US" sz="1850" b="1" dirty="0" smtClean="0">
                <a:latin typeface="+mn-lt"/>
              </a:rPr>
              <a:t>Assessment  </a:t>
            </a:r>
            <a:r>
              <a:rPr lang="en-US" sz="1850" b="1" dirty="0">
                <a:latin typeface="+mn-lt"/>
              </a:rPr>
              <a:t>Authority :</a:t>
            </a:r>
            <a:r>
              <a:rPr lang="en-US" sz="1850" dirty="0">
                <a:latin typeface="+mn-lt"/>
              </a:rPr>
              <a:t> </a:t>
            </a: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US" sz="1850" dirty="0">
                <a:latin typeface="+mn-lt"/>
              </a:rPr>
              <a:t>PAR flows through defined 3 layer reporting structure (Reporting, Reviewing, Accepting Authority).</a:t>
            </a:r>
          </a:p>
          <a:p>
            <a:pPr marL="273050" indent="-273050" algn="just">
              <a:buFont typeface="Arial" charset="0"/>
              <a:buChar char="•"/>
              <a:defRPr/>
            </a:pPr>
            <a:r>
              <a:rPr lang="en-US" sz="1850" dirty="0">
                <a:latin typeface="+mn-lt"/>
              </a:rPr>
              <a:t>The State Contract Renewal Committee and District Contract Renewal Committee act as grievance redressal forums.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5875" y="0"/>
            <a:ext cx="75009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Performance Appraisal</a:t>
            </a:r>
            <a:endParaRPr lang="en-IN" sz="32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1214426"/>
          <a:ext cx="392909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429125"/>
            <a:ext cx="37147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IN" b="1" dirty="0">
                <a:latin typeface="+mn-lt"/>
              </a:rPr>
              <a:t>Objectively Verifiable Indicators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82700"/>
            <a:ext cx="385762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IN" b="1" dirty="0">
                <a:latin typeface="+mn-lt"/>
              </a:rPr>
              <a:t>Subjective Assessment Indicators on Management Traits 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1285875" y="2214563"/>
            <a:ext cx="646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 b="1"/>
              <a:t>30%</a:t>
            </a:r>
            <a:endParaRPr lang="en-IN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2357438" y="3214688"/>
            <a:ext cx="64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 b="1"/>
              <a:t>70%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00295" y="825498"/>
          <a:ext cx="7957985" cy="4618101"/>
        </p:xfrm>
        <a:graphic>
          <a:graphicData uri="http://schemas.openxmlformats.org/drawingml/2006/table">
            <a:tbl>
              <a:tblPr/>
              <a:tblGrid>
                <a:gridCol w="2452548"/>
                <a:gridCol w="857638"/>
                <a:gridCol w="640216"/>
                <a:gridCol w="935748"/>
                <a:gridCol w="3071835"/>
              </a:tblGrid>
              <a:tr h="31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latin typeface="Calibri"/>
                          <a:ea typeface="Times New Roman"/>
                          <a:cs typeface="Times New Roman"/>
                        </a:rPr>
                        <a:t>PERFORMANCE INDICATOR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latin typeface="Calibri"/>
                          <a:ea typeface="Times New Roman"/>
                          <a:cs typeface="Times New Roman"/>
                        </a:rPr>
                        <a:t>TARGET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latin typeface="Calibri"/>
                          <a:ea typeface="Times New Roman"/>
                          <a:cs typeface="Times New Roman"/>
                        </a:rPr>
                        <a:t>Highest Score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latin typeface="Calibri"/>
                          <a:ea typeface="Times New Roman"/>
                          <a:cs typeface="Times New Roman"/>
                        </a:rPr>
                        <a:t>Means of Verification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latin typeface="Calibri"/>
                          <a:ea typeface="Times New Roman"/>
                          <a:cs typeface="Times New Roman"/>
                        </a:rPr>
                        <a:t>Scoring Criteria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% of contractual staff whose contracts were renewed </a:t>
                      </a:r>
                      <a:r>
                        <a:rPr lang="en-GB" sz="105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rgbClr val="80808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Self certification and co-signed by CDMO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4 = 80%  &amp; above contract renewed </a:t>
                      </a:r>
                      <a:r>
                        <a:rPr lang="en-GB" sz="70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60 to 79% contract renewed </a:t>
                      </a:r>
                      <a:r>
                        <a:rPr lang="en-GB" sz="70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50 to 59% contract renewed </a:t>
                      </a:r>
                      <a:r>
                        <a:rPr lang="en-GB" sz="70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Below 50% contract renewed </a:t>
                      </a:r>
                      <a:r>
                        <a:rPr lang="en-GB" sz="70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0 = Below 30% contract renewed </a:t>
                      </a:r>
                      <a:r>
                        <a:rPr lang="en-GB" sz="700" u="sng" dirty="0">
                          <a:latin typeface="Calibri"/>
                          <a:ea typeface="Times New Roman"/>
                          <a:cs typeface="Times New Roman"/>
                        </a:rPr>
                        <a:t>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% of funds released to blocks (as per plan) in less than 15 days of receipt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rgbClr val="80808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Fund distribution statement approved by CDMO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4 = 80% &amp; above funds released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60 to 79% funds released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50 to 59% funds released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Below 50% funds released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0 = Below 30% funds released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Total expenditure against approval 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FMR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4 = Variance from target by up to 10%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Variance from target by up to 15%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Variance from target by up to 20%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Variance from target by more than 20%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0 = Variance from target by more than 30%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Percentage of PIP activities with no expenditure (for RCH, NRHM and immunization section)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FMR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4 = Variance from target by up to 10% (e.g. Q1 achievement lagged by 3%)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Variance from target by up to 15%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Variance from target by up to 20%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Variance from target by up to 25%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% expenditure in untied fund (RKS, GKS and sub </a:t>
                      </a:r>
                      <a:r>
                        <a:rPr lang="en-GB" sz="1050" dirty="0" err="1">
                          <a:latin typeface="Calibri"/>
                          <a:ea typeface="Times New Roman"/>
                          <a:cs typeface="Times New Roman"/>
                        </a:rPr>
                        <a:t>center</a:t>
                      </a: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) against receipt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FMR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Variance from target by up to 10%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Variance from target by up to 15%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Variance from target by up to 20%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0 = Variance from target by more than 25%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% of block paid ASHA incentive by 10</a:t>
                      </a:r>
                      <a:r>
                        <a:rPr lang="en-GB" sz="1050" baseline="30000" dirty="0">
                          <a:latin typeface="Calibri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 of every month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rgbClr val="80808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PFMS report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80 % &amp; above block ASHA paid incentive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60 to 79% block ASHA paid incentive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50 to 59% block ASHA paid incentive in time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0 = Below 50%  blocks ASHA paid incentive in time.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Utilization of construction fund against release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FMR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Variance from target by up to 10%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Variance from target by up to 20%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Variance from target by more than 30%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Calibri"/>
                          <a:ea typeface="Times New Roman"/>
                          <a:cs typeface="Times New Roman"/>
                        </a:rPr>
                        <a:t>% of facilities qualified for  3 star rating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Times New Roman"/>
                          <a:cs typeface="Times New Roman"/>
                        </a:rPr>
                        <a:t>HMIS star rating report</a:t>
                      </a:r>
                      <a:endParaRPr lang="en-U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3 = 50% facilities qualified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2 = 40 to 49% facilities qualified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latin typeface="Calibri"/>
                          <a:ea typeface="Times New Roman"/>
                          <a:cs typeface="Times New Roman"/>
                        </a:rPr>
                        <a:t>1 = Below 39 to 30% facilities qualified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80808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n-U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038" marR="12038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14480" y="0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/>
              <a:t>CPI – Examples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1167</Words>
  <Application>Microsoft Office PowerPoint</Application>
  <PresentationFormat>On-screen Show (16:10)</PresentationFormat>
  <Paragraphs>182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Comprehensive Package of  P4P System</vt:lpstr>
      <vt:lpstr>Rationalisation of HR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SANJAY</dc:creator>
  <cp:lastModifiedBy>Sukanta</cp:lastModifiedBy>
  <cp:revision>115</cp:revision>
  <dcterms:created xsi:type="dcterms:W3CDTF">2018-10-25T09:56:26Z</dcterms:created>
  <dcterms:modified xsi:type="dcterms:W3CDTF">2018-11-01T00:29:39Z</dcterms:modified>
</cp:coreProperties>
</file>