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256" r:id="rId3"/>
    <p:sldId id="258" r:id="rId4"/>
    <p:sldId id="580" r:id="rId5"/>
    <p:sldId id="582" r:id="rId6"/>
    <p:sldId id="583" r:id="rId7"/>
    <p:sldId id="584" r:id="rId8"/>
    <p:sldId id="585" r:id="rId9"/>
    <p:sldId id="588" r:id="rId10"/>
    <p:sldId id="587" r:id="rId11"/>
    <p:sldId id="589" r:id="rId12"/>
    <p:sldId id="590" r:id="rId13"/>
    <p:sldId id="528" r:id="rId14"/>
    <p:sldId id="581" r:id="rId15"/>
    <p:sldId id="591" r:id="rId16"/>
    <p:sldId id="562" r:id="rId1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4" autoAdjust="0"/>
    <p:restoredTop sz="94660"/>
  </p:normalViewPr>
  <p:slideViewPr>
    <p:cSldViewPr snapToGrid="0">
      <p:cViewPr varScale="1">
        <p:scale>
          <a:sx n="72" d="100"/>
          <a:sy n="72" d="100"/>
        </p:scale>
        <p:origin x="3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186\Desktop\September\NHIN\National%20Health%20Innovation%20Portal-Final_2019\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IN" dirty="0"/>
              <a:t>Median Patient Satisfaction Score from June to September, 2019</a:t>
            </a:r>
          </a:p>
        </c:rich>
      </c:tx>
      <c:overlay val="0"/>
      <c:spPr>
        <a:solidFill>
          <a:srgbClr val="FFC000"/>
        </a:solid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00B050"/>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Sheet2!$C$8:$C$11</c:f>
              <c:strCache>
                <c:ptCount val="4"/>
                <c:pt idx="0">
                  <c:v>June</c:v>
                </c:pt>
                <c:pt idx="1">
                  <c:v>July</c:v>
                </c:pt>
                <c:pt idx="2">
                  <c:v>August</c:v>
                </c:pt>
                <c:pt idx="3">
                  <c:v>September</c:v>
                </c:pt>
              </c:strCache>
            </c:strRef>
          </c:cat>
          <c:val>
            <c:numRef>
              <c:f>Sheet2!$D$8:$D$11</c:f>
              <c:numCache>
                <c:formatCode>0%</c:formatCode>
                <c:ptCount val="4"/>
                <c:pt idx="0">
                  <c:v>0.55000000000000004</c:v>
                </c:pt>
                <c:pt idx="1">
                  <c:v>0.75</c:v>
                </c:pt>
                <c:pt idx="2">
                  <c:v>0.84</c:v>
                </c:pt>
                <c:pt idx="3">
                  <c:v>0.86</c:v>
                </c:pt>
              </c:numCache>
            </c:numRef>
          </c:val>
          <c:extLst>
            <c:ext xmlns:c16="http://schemas.microsoft.com/office/drawing/2014/chart" uri="{C3380CC4-5D6E-409C-BE32-E72D297353CC}">
              <c16:uniqueId val="{00000000-BE63-4151-AD1D-B1145ED03A68}"/>
            </c:ext>
          </c:extLst>
        </c:ser>
        <c:dLbls>
          <c:showLegendKey val="0"/>
          <c:showVal val="1"/>
          <c:showCatName val="0"/>
          <c:showSerName val="0"/>
          <c:showPercent val="0"/>
          <c:showBubbleSize val="0"/>
        </c:dLbls>
        <c:gapWidth val="150"/>
        <c:shape val="box"/>
        <c:axId val="526808408"/>
        <c:axId val="526808080"/>
        <c:axId val="0"/>
      </c:bar3DChart>
      <c:catAx>
        <c:axId val="52680840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26808080"/>
        <c:crosses val="autoZero"/>
        <c:auto val="1"/>
        <c:lblAlgn val="ctr"/>
        <c:lblOffset val="100"/>
        <c:noMultiLvlLbl val="0"/>
      </c:catAx>
      <c:valAx>
        <c:axId val="526808080"/>
        <c:scaling>
          <c:orientation val="minMax"/>
        </c:scaling>
        <c:delete val="1"/>
        <c:axPos val="l"/>
        <c:numFmt formatCode="0%" sourceLinked="1"/>
        <c:majorTickMark val="out"/>
        <c:minorTickMark val="none"/>
        <c:tickLblPos val="nextTo"/>
        <c:crossAx val="526808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495FA-BBD4-4690-B947-E039EE9C0DD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619E29F-6D49-4846-912A-7B462780565A}">
      <dgm:prSet custT="1"/>
      <dgm:spPr>
        <a:solidFill>
          <a:srgbClr val="FFC000"/>
        </a:solidFill>
      </dgm:spPr>
      <dgm:t>
        <a:bodyPr/>
        <a:lstStyle/>
        <a:p>
          <a:r>
            <a:rPr lang="en-IN" sz="2200" dirty="0">
              <a:solidFill>
                <a:schemeClr val="tx1"/>
              </a:solidFill>
            </a:rPr>
            <a:t>1.Unavailability of assured services especially C-Section (Low C-section rate-1.02%)</a:t>
          </a:r>
          <a:endParaRPr lang="en-US" sz="2200" b="1" dirty="0">
            <a:solidFill>
              <a:schemeClr val="tx1"/>
            </a:solidFill>
            <a:latin typeface="Calibri Light" panose="020F0302020204030204" pitchFamily="34" charset="0"/>
            <a:cs typeface="Calibri Light" panose="020F0302020204030204" pitchFamily="34" charset="0"/>
          </a:endParaRPr>
        </a:p>
      </dgm:t>
    </dgm:pt>
    <dgm:pt modelId="{18F5D5CF-7B5C-443B-950D-9077C2FC756A}" type="parTrans" cxnId="{B6991633-1A7D-493C-BEEF-6CF207D4F274}">
      <dgm:prSet/>
      <dgm:spPr/>
      <dgm:t>
        <a:bodyPr/>
        <a:lstStyle/>
        <a:p>
          <a:endParaRPr lang="en-US" sz="2200"/>
        </a:p>
      </dgm:t>
    </dgm:pt>
    <dgm:pt modelId="{7513F850-958B-46B4-B20A-8A57B2552562}" type="sibTrans" cxnId="{B6991633-1A7D-493C-BEEF-6CF207D4F274}">
      <dgm:prSet phldrT="01" phldr="0"/>
      <dgm:spPr/>
      <dgm:t>
        <a:bodyPr/>
        <a:lstStyle/>
        <a:p>
          <a:endParaRPr lang="en-IN" sz="2200"/>
        </a:p>
      </dgm:t>
    </dgm:pt>
    <dgm:pt modelId="{0AB79B8D-5FD1-45ED-821A-2F84190B64E7}">
      <dgm:prSet custT="1"/>
      <dgm:spPr>
        <a:solidFill>
          <a:srgbClr val="FFC000"/>
        </a:solidFill>
      </dgm:spPr>
      <dgm:t>
        <a:bodyPr/>
        <a:lstStyle/>
        <a:p>
          <a:r>
            <a:rPr lang="en-IN" sz="2200" dirty="0">
              <a:solidFill>
                <a:schemeClr val="tx1"/>
              </a:solidFill>
            </a:rPr>
            <a:t>2. Most cases were referred to higher facilities at night </a:t>
          </a:r>
        </a:p>
      </dgm:t>
    </dgm:pt>
    <dgm:pt modelId="{0110453F-DE53-49C7-81C4-932CBB0395A6}" type="parTrans" cxnId="{1108BD75-6171-4A90-BF84-F0CAFF0AEF58}">
      <dgm:prSet/>
      <dgm:spPr/>
      <dgm:t>
        <a:bodyPr/>
        <a:lstStyle/>
        <a:p>
          <a:endParaRPr lang="en-IN" sz="2200"/>
        </a:p>
      </dgm:t>
    </dgm:pt>
    <dgm:pt modelId="{44857C36-A8EF-43DF-A6C1-D11592694ABA}" type="sibTrans" cxnId="{1108BD75-6171-4A90-BF84-F0CAFF0AEF58}">
      <dgm:prSet/>
      <dgm:spPr/>
      <dgm:t>
        <a:bodyPr/>
        <a:lstStyle/>
        <a:p>
          <a:endParaRPr lang="en-IN" sz="2200"/>
        </a:p>
      </dgm:t>
    </dgm:pt>
    <dgm:pt modelId="{F8EE3F63-49B2-47F2-AD13-67473C4EFB61}">
      <dgm:prSet custT="1"/>
      <dgm:spPr>
        <a:solidFill>
          <a:srgbClr val="FFC000"/>
        </a:solidFill>
      </dgm:spPr>
      <dgm:t>
        <a:bodyPr/>
        <a:lstStyle/>
        <a:p>
          <a:pPr>
            <a:buClrTx/>
            <a:buSzTx/>
            <a:buFontTx/>
            <a:buNone/>
          </a:pPr>
          <a:r>
            <a:rPr lang="en-IN" sz="2200" dirty="0">
              <a:solidFill>
                <a:schemeClr val="tx1"/>
              </a:solidFill>
            </a:rPr>
            <a:t>3. Disease centric health care not person centric</a:t>
          </a:r>
        </a:p>
      </dgm:t>
    </dgm:pt>
    <dgm:pt modelId="{B01D1DFD-1E71-4EAF-8DCD-C40B2A13A867}" type="parTrans" cxnId="{2BCB288D-C728-4A47-A102-28FEFA822EC6}">
      <dgm:prSet/>
      <dgm:spPr/>
      <dgm:t>
        <a:bodyPr/>
        <a:lstStyle/>
        <a:p>
          <a:endParaRPr lang="en-IN" sz="2200"/>
        </a:p>
      </dgm:t>
    </dgm:pt>
    <dgm:pt modelId="{DD314E25-CD99-4EEB-9CCD-A2286DECBAFD}" type="sibTrans" cxnId="{2BCB288D-C728-4A47-A102-28FEFA822EC6}">
      <dgm:prSet/>
      <dgm:spPr/>
      <dgm:t>
        <a:bodyPr/>
        <a:lstStyle/>
        <a:p>
          <a:endParaRPr lang="en-IN" sz="2200"/>
        </a:p>
      </dgm:t>
    </dgm:pt>
    <dgm:pt modelId="{CCD94C11-D39C-407A-9431-2E5DBCCC3CCF}">
      <dgm:prSet custT="1"/>
      <dgm:spPr>
        <a:solidFill>
          <a:srgbClr val="FFC000"/>
        </a:solidFill>
      </dgm:spPr>
      <dgm:t>
        <a:bodyPr/>
        <a:lstStyle/>
        <a:p>
          <a:r>
            <a:rPr lang="en-IN" sz="2200" dirty="0">
              <a:solidFill>
                <a:schemeClr val="tx1"/>
              </a:solidFill>
            </a:rPr>
            <a:t>4. High out of pocket expenditure </a:t>
          </a:r>
        </a:p>
      </dgm:t>
    </dgm:pt>
    <dgm:pt modelId="{7B92DCBD-4F79-4509-B1CF-1B0DABF553C5}" type="parTrans" cxnId="{4B4C61E5-2B13-4CC1-BBAB-B0E59DE59409}">
      <dgm:prSet/>
      <dgm:spPr/>
      <dgm:t>
        <a:bodyPr/>
        <a:lstStyle/>
        <a:p>
          <a:endParaRPr lang="en-IN" sz="2200"/>
        </a:p>
      </dgm:t>
    </dgm:pt>
    <dgm:pt modelId="{93CE1703-18D6-4E9E-8C61-9DFA8AEC9B7C}" type="sibTrans" cxnId="{4B4C61E5-2B13-4CC1-BBAB-B0E59DE59409}">
      <dgm:prSet/>
      <dgm:spPr/>
      <dgm:t>
        <a:bodyPr/>
        <a:lstStyle/>
        <a:p>
          <a:endParaRPr lang="en-IN" sz="2200"/>
        </a:p>
      </dgm:t>
    </dgm:pt>
    <dgm:pt modelId="{C6E674C4-9964-476D-9D31-07855AB826B9}">
      <dgm:prSet custT="1"/>
      <dgm:spPr>
        <a:solidFill>
          <a:srgbClr val="FFC000"/>
        </a:solidFill>
      </dgm:spPr>
      <dgm:t>
        <a:bodyPr/>
        <a:lstStyle/>
        <a:p>
          <a:pPr>
            <a:buClrTx/>
            <a:buSzTx/>
            <a:buFontTx/>
            <a:buNone/>
          </a:pPr>
          <a:r>
            <a:rPr lang="en-IN" sz="2200" dirty="0">
              <a:solidFill>
                <a:schemeClr val="tx1"/>
              </a:solidFill>
            </a:rPr>
            <a:t>5. Low staff accountability and sub-optimal utilization of HR</a:t>
          </a:r>
        </a:p>
      </dgm:t>
    </dgm:pt>
    <dgm:pt modelId="{922521B4-1399-4BA0-A9D3-D72A4A1F311D}" type="parTrans" cxnId="{D8F29274-D65A-4710-B9E6-0DE6F7281516}">
      <dgm:prSet/>
      <dgm:spPr/>
      <dgm:t>
        <a:bodyPr/>
        <a:lstStyle/>
        <a:p>
          <a:endParaRPr lang="en-IN" sz="2200"/>
        </a:p>
      </dgm:t>
    </dgm:pt>
    <dgm:pt modelId="{9555A65B-52E8-41C2-A28E-6D95A07081FC}" type="sibTrans" cxnId="{D8F29274-D65A-4710-B9E6-0DE6F7281516}">
      <dgm:prSet/>
      <dgm:spPr/>
      <dgm:t>
        <a:bodyPr/>
        <a:lstStyle/>
        <a:p>
          <a:endParaRPr lang="en-IN" sz="2200"/>
        </a:p>
      </dgm:t>
    </dgm:pt>
    <dgm:pt modelId="{5BFB6454-E626-4A1B-B997-10D3317F77FA}">
      <dgm:prSet custT="1"/>
      <dgm:spPr>
        <a:solidFill>
          <a:srgbClr val="FFC000"/>
        </a:solidFill>
      </dgm:spPr>
      <dgm:t>
        <a:bodyPr/>
        <a:lstStyle/>
        <a:p>
          <a:r>
            <a:rPr lang="en-IN" sz="2200" dirty="0">
              <a:solidFill>
                <a:schemeClr val="tx1"/>
              </a:solidFill>
            </a:rPr>
            <a:t>6.Patient safety in low priority </a:t>
          </a:r>
        </a:p>
      </dgm:t>
    </dgm:pt>
    <dgm:pt modelId="{950C4984-75D5-466F-B585-13ED19D25068}" type="parTrans" cxnId="{E2C33F91-9DC7-47D4-AD90-0C11917EA2A3}">
      <dgm:prSet/>
      <dgm:spPr/>
      <dgm:t>
        <a:bodyPr/>
        <a:lstStyle/>
        <a:p>
          <a:endParaRPr lang="en-IN" sz="2200"/>
        </a:p>
      </dgm:t>
    </dgm:pt>
    <dgm:pt modelId="{162A5C09-F6F9-4701-8953-4A256EF9A118}" type="sibTrans" cxnId="{E2C33F91-9DC7-47D4-AD90-0C11917EA2A3}">
      <dgm:prSet/>
      <dgm:spPr/>
      <dgm:t>
        <a:bodyPr/>
        <a:lstStyle/>
        <a:p>
          <a:endParaRPr lang="en-IN" sz="2200"/>
        </a:p>
      </dgm:t>
    </dgm:pt>
    <dgm:pt modelId="{622C40A8-A28A-4B7B-A9D5-E3213891C4EE}" type="pres">
      <dgm:prSet presAssocID="{DF6495FA-BBD4-4690-B947-E039EE9C0DD2}" presName="diagram" presStyleCnt="0">
        <dgm:presLayoutVars>
          <dgm:dir/>
          <dgm:resizeHandles val="exact"/>
        </dgm:presLayoutVars>
      </dgm:prSet>
      <dgm:spPr/>
    </dgm:pt>
    <dgm:pt modelId="{6C5391FD-9845-455D-B02B-4468DF08BB55}" type="pres">
      <dgm:prSet presAssocID="{A619E29F-6D49-4846-912A-7B462780565A}" presName="node" presStyleLbl="node1" presStyleIdx="0" presStyleCnt="6">
        <dgm:presLayoutVars>
          <dgm:bulletEnabled val="1"/>
        </dgm:presLayoutVars>
      </dgm:prSet>
      <dgm:spPr/>
    </dgm:pt>
    <dgm:pt modelId="{593F84B3-6AAD-439B-B7A6-526BE38BBD19}" type="pres">
      <dgm:prSet presAssocID="{7513F850-958B-46B4-B20A-8A57B2552562}" presName="sibTrans" presStyleCnt="0"/>
      <dgm:spPr/>
    </dgm:pt>
    <dgm:pt modelId="{8BAE0F3C-3022-4C85-8CE8-1864A15BFBBF}" type="pres">
      <dgm:prSet presAssocID="{0AB79B8D-5FD1-45ED-821A-2F84190B64E7}" presName="node" presStyleLbl="node1" presStyleIdx="1" presStyleCnt="6">
        <dgm:presLayoutVars>
          <dgm:bulletEnabled val="1"/>
        </dgm:presLayoutVars>
      </dgm:prSet>
      <dgm:spPr/>
    </dgm:pt>
    <dgm:pt modelId="{F8DA9E1B-6112-488C-87A1-3AA7DCA9F44B}" type="pres">
      <dgm:prSet presAssocID="{44857C36-A8EF-43DF-A6C1-D11592694ABA}" presName="sibTrans" presStyleCnt="0"/>
      <dgm:spPr/>
    </dgm:pt>
    <dgm:pt modelId="{A63E81C6-4D76-48D2-934A-9E80F7A45F5A}" type="pres">
      <dgm:prSet presAssocID="{F8EE3F63-49B2-47F2-AD13-67473C4EFB61}" presName="node" presStyleLbl="node1" presStyleIdx="2" presStyleCnt="6">
        <dgm:presLayoutVars>
          <dgm:bulletEnabled val="1"/>
        </dgm:presLayoutVars>
      </dgm:prSet>
      <dgm:spPr/>
    </dgm:pt>
    <dgm:pt modelId="{9E2F4271-9C57-4B6B-BCD6-76136CFAE023}" type="pres">
      <dgm:prSet presAssocID="{DD314E25-CD99-4EEB-9CCD-A2286DECBAFD}" presName="sibTrans" presStyleCnt="0"/>
      <dgm:spPr/>
    </dgm:pt>
    <dgm:pt modelId="{1EE74E5A-0975-4A93-B099-C353BF0EE0DB}" type="pres">
      <dgm:prSet presAssocID="{CCD94C11-D39C-407A-9431-2E5DBCCC3CCF}" presName="node" presStyleLbl="node1" presStyleIdx="3" presStyleCnt="6">
        <dgm:presLayoutVars>
          <dgm:bulletEnabled val="1"/>
        </dgm:presLayoutVars>
      </dgm:prSet>
      <dgm:spPr/>
    </dgm:pt>
    <dgm:pt modelId="{EAD10E13-C4E4-487B-936C-1932624FEC01}" type="pres">
      <dgm:prSet presAssocID="{93CE1703-18D6-4E9E-8C61-9DFA8AEC9B7C}" presName="sibTrans" presStyleCnt="0"/>
      <dgm:spPr/>
    </dgm:pt>
    <dgm:pt modelId="{4C9B8CB7-8A30-4290-828A-C131F7AD85A6}" type="pres">
      <dgm:prSet presAssocID="{C6E674C4-9964-476D-9D31-07855AB826B9}" presName="node" presStyleLbl="node1" presStyleIdx="4" presStyleCnt="6">
        <dgm:presLayoutVars>
          <dgm:bulletEnabled val="1"/>
        </dgm:presLayoutVars>
      </dgm:prSet>
      <dgm:spPr/>
    </dgm:pt>
    <dgm:pt modelId="{CFA468EB-49EF-4413-A3AC-6B4FF8BCE9F4}" type="pres">
      <dgm:prSet presAssocID="{9555A65B-52E8-41C2-A28E-6D95A07081FC}" presName="sibTrans" presStyleCnt="0"/>
      <dgm:spPr/>
    </dgm:pt>
    <dgm:pt modelId="{DFB59CD3-7616-49AD-9296-868664BE0880}" type="pres">
      <dgm:prSet presAssocID="{5BFB6454-E626-4A1B-B997-10D3317F77FA}" presName="node" presStyleLbl="node1" presStyleIdx="5" presStyleCnt="6">
        <dgm:presLayoutVars>
          <dgm:bulletEnabled val="1"/>
        </dgm:presLayoutVars>
      </dgm:prSet>
      <dgm:spPr/>
    </dgm:pt>
  </dgm:ptLst>
  <dgm:cxnLst>
    <dgm:cxn modelId="{4B7DAF1E-582B-4308-A427-15924D321F69}" type="presOf" srcId="{5BFB6454-E626-4A1B-B997-10D3317F77FA}" destId="{DFB59CD3-7616-49AD-9296-868664BE0880}" srcOrd="0" destOrd="0" presId="urn:microsoft.com/office/officeart/2005/8/layout/default"/>
    <dgm:cxn modelId="{507D4F27-954A-49C0-A25F-1E4EACF45E07}" type="presOf" srcId="{CCD94C11-D39C-407A-9431-2E5DBCCC3CCF}" destId="{1EE74E5A-0975-4A93-B099-C353BF0EE0DB}" srcOrd="0" destOrd="0" presId="urn:microsoft.com/office/officeart/2005/8/layout/default"/>
    <dgm:cxn modelId="{B6991633-1A7D-493C-BEEF-6CF207D4F274}" srcId="{DF6495FA-BBD4-4690-B947-E039EE9C0DD2}" destId="{A619E29F-6D49-4846-912A-7B462780565A}" srcOrd="0" destOrd="0" parTransId="{18F5D5CF-7B5C-443B-950D-9077C2FC756A}" sibTransId="{7513F850-958B-46B4-B20A-8A57B2552562}"/>
    <dgm:cxn modelId="{4BF3DF64-DA84-415F-A187-4651665E36CA}" type="presOf" srcId="{A619E29F-6D49-4846-912A-7B462780565A}" destId="{6C5391FD-9845-455D-B02B-4468DF08BB55}" srcOrd="0" destOrd="0" presId="urn:microsoft.com/office/officeart/2005/8/layout/default"/>
    <dgm:cxn modelId="{D8F29274-D65A-4710-B9E6-0DE6F7281516}" srcId="{DF6495FA-BBD4-4690-B947-E039EE9C0DD2}" destId="{C6E674C4-9964-476D-9D31-07855AB826B9}" srcOrd="4" destOrd="0" parTransId="{922521B4-1399-4BA0-A9D3-D72A4A1F311D}" sibTransId="{9555A65B-52E8-41C2-A28E-6D95A07081FC}"/>
    <dgm:cxn modelId="{1108BD75-6171-4A90-BF84-F0CAFF0AEF58}" srcId="{DF6495FA-BBD4-4690-B947-E039EE9C0DD2}" destId="{0AB79B8D-5FD1-45ED-821A-2F84190B64E7}" srcOrd="1" destOrd="0" parTransId="{0110453F-DE53-49C7-81C4-932CBB0395A6}" sibTransId="{44857C36-A8EF-43DF-A6C1-D11592694ABA}"/>
    <dgm:cxn modelId="{B3D0F477-9F3B-40E4-8BD8-DCE9EECC5CDF}" type="presOf" srcId="{F8EE3F63-49B2-47F2-AD13-67473C4EFB61}" destId="{A63E81C6-4D76-48D2-934A-9E80F7A45F5A}" srcOrd="0" destOrd="0" presId="urn:microsoft.com/office/officeart/2005/8/layout/default"/>
    <dgm:cxn modelId="{2BCB288D-C728-4A47-A102-28FEFA822EC6}" srcId="{DF6495FA-BBD4-4690-B947-E039EE9C0DD2}" destId="{F8EE3F63-49B2-47F2-AD13-67473C4EFB61}" srcOrd="2" destOrd="0" parTransId="{B01D1DFD-1E71-4EAF-8DCD-C40B2A13A867}" sibTransId="{DD314E25-CD99-4EEB-9CCD-A2286DECBAFD}"/>
    <dgm:cxn modelId="{E2C33F91-9DC7-47D4-AD90-0C11917EA2A3}" srcId="{DF6495FA-BBD4-4690-B947-E039EE9C0DD2}" destId="{5BFB6454-E626-4A1B-B997-10D3317F77FA}" srcOrd="5" destOrd="0" parTransId="{950C4984-75D5-466F-B585-13ED19D25068}" sibTransId="{162A5C09-F6F9-4701-8953-4A256EF9A118}"/>
    <dgm:cxn modelId="{F14861A0-2C65-4324-A30C-9C3763DECDA6}" type="presOf" srcId="{0AB79B8D-5FD1-45ED-821A-2F84190B64E7}" destId="{8BAE0F3C-3022-4C85-8CE8-1864A15BFBBF}" srcOrd="0" destOrd="0" presId="urn:microsoft.com/office/officeart/2005/8/layout/default"/>
    <dgm:cxn modelId="{BA5A89C4-9281-4B72-8D2B-951C03AEC301}" type="presOf" srcId="{DF6495FA-BBD4-4690-B947-E039EE9C0DD2}" destId="{622C40A8-A28A-4B7B-A9D5-E3213891C4EE}" srcOrd="0" destOrd="0" presId="urn:microsoft.com/office/officeart/2005/8/layout/default"/>
    <dgm:cxn modelId="{B6A2DDD1-D697-4902-A076-4DD6ABEDF869}" type="presOf" srcId="{C6E674C4-9964-476D-9D31-07855AB826B9}" destId="{4C9B8CB7-8A30-4290-828A-C131F7AD85A6}" srcOrd="0" destOrd="0" presId="urn:microsoft.com/office/officeart/2005/8/layout/default"/>
    <dgm:cxn modelId="{4B4C61E5-2B13-4CC1-BBAB-B0E59DE59409}" srcId="{DF6495FA-BBD4-4690-B947-E039EE9C0DD2}" destId="{CCD94C11-D39C-407A-9431-2E5DBCCC3CCF}" srcOrd="3" destOrd="0" parTransId="{7B92DCBD-4F79-4509-B1CF-1B0DABF553C5}" sibTransId="{93CE1703-18D6-4E9E-8C61-9DFA8AEC9B7C}"/>
    <dgm:cxn modelId="{4FC85D89-089A-4562-9DAE-7EC5485B4FBE}" type="presParOf" srcId="{622C40A8-A28A-4B7B-A9D5-E3213891C4EE}" destId="{6C5391FD-9845-455D-B02B-4468DF08BB55}" srcOrd="0" destOrd="0" presId="urn:microsoft.com/office/officeart/2005/8/layout/default"/>
    <dgm:cxn modelId="{C0F51292-1BA2-4A9D-94AD-54F5AFEB02FA}" type="presParOf" srcId="{622C40A8-A28A-4B7B-A9D5-E3213891C4EE}" destId="{593F84B3-6AAD-439B-B7A6-526BE38BBD19}" srcOrd="1" destOrd="0" presId="urn:microsoft.com/office/officeart/2005/8/layout/default"/>
    <dgm:cxn modelId="{19A4AA79-15C2-4C14-B149-65C4F9D210A1}" type="presParOf" srcId="{622C40A8-A28A-4B7B-A9D5-E3213891C4EE}" destId="{8BAE0F3C-3022-4C85-8CE8-1864A15BFBBF}" srcOrd="2" destOrd="0" presId="urn:microsoft.com/office/officeart/2005/8/layout/default"/>
    <dgm:cxn modelId="{80BDCEE8-E7B3-4A84-A5F2-45422B6CAC7F}" type="presParOf" srcId="{622C40A8-A28A-4B7B-A9D5-E3213891C4EE}" destId="{F8DA9E1B-6112-488C-87A1-3AA7DCA9F44B}" srcOrd="3" destOrd="0" presId="urn:microsoft.com/office/officeart/2005/8/layout/default"/>
    <dgm:cxn modelId="{6025B5A9-7D45-499E-BE71-09D8924A60A3}" type="presParOf" srcId="{622C40A8-A28A-4B7B-A9D5-E3213891C4EE}" destId="{A63E81C6-4D76-48D2-934A-9E80F7A45F5A}" srcOrd="4" destOrd="0" presId="urn:microsoft.com/office/officeart/2005/8/layout/default"/>
    <dgm:cxn modelId="{E58430D9-36CF-4BB6-BCBB-06EEFDFEC5AF}" type="presParOf" srcId="{622C40A8-A28A-4B7B-A9D5-E3213891C4EE}" destId="{9E2F4271-9C57-4B6B-BCD6-76136CFAE023}" srcOrd="5" destOrd="0" presId="urn:microsoft.com/office/officeart/2005/8/layout/default"/>
    <dgm:cxn modelId="{AE153683-B885-4BF3-A9E1-97CDD3A9F92A}" type="presParOf" srcId="{622C40A8-A28A-4B7B-A9D5-E3213891C4EE}" destId="{1EE74E5A-0975-4A93-B099-C353BF0EE0DB}" srcOrd="6" destOrd="0" presId="urn:microsoft.com/office/officeart/2005/8/layout/default"/>
    <dgm:cxn modelId="{832A2947-6F64-4A57-9872-6E90ED199C8F}" type="presParOf" srcId="{622C40A8-A28A-4B7B-A9D5-E3213891C4EE}" destId="{EAD10E13-C4E4-487B-936C-1932624FEC01}" srcOrd="7" destOrd="0" presId="urn:microsoft.com/office/officeart/2005/8/layout/default"/>
    <dgm:cxn modelId="{A04E84CF-AB86-4E0A-B4D2-6B70D2C50CCE}" type="presParOf" srcId="{622C40A8-A28A-4B7B-A9D5-E3213891C4EE}" destId="{4C9B8CB7-8A30-4290-828A-C131F7AD85A6}" srcOrd="8" destOrd="0" presId="urn:microsoft.com/office/officeart/2005/8/layout/default"/>
    <dgm:cxn modelId="{E66DA56C-EB24-4D2D-9FE0-595EE8FE8724}" type="presParOf" srcId="{622C40A8-A28A-4B7B-A9D5-E3213891C4EE}" destId="{CFA468EB-49EF-4413-A3AC-6B4FF8BCE9F4}" srcOrd="9" destOrd="0" presId="urn:microsoft.com/office/officeart/2005/8/layout/default"/>
    <dgm:cxn modelId="{F519EBE5-75F7-4D58-A42E-B54A1179A182}" type="presParOf" srcId="{622C40A8-A28A-4B7B-A9D5-E3213891C4EE}" destId="{DFB59CD3-7616-49AD-9296-868664BE088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C08A6-9FCB-4C92-BA49-6B28EB5E52B7}" type="doc">
      <dgm:prSet loTypeId="urn:microsoft.com/office/officeart/2018/5/layout/IconCircleLabelList" loCatId="icon" qsTypeId="urn:microsoft.com/office/officeart/2005/8/quickstyle/simple1" qsCatId="simple" csTypeId="urn:microsoft.com/office/officeart/2005/8/colors/accent0_1" csCatId="mainScheme" phldr="1"/>
      <dgm:spPr/>
      <dgm:t>
        <a:bodyPr/>
        <a:lstStyle/>
        <a:p>
          <a:endParaRPr lang="en-US"/>
        </a:p>
      </dgm:t>
    </dgm:pt>
    <dgm:pt modelId="{C92007B2-9C05-4B40-9517-D8304828F2EB}">
      <dgm:prSet custT="1"/>
      <dgm:spPr>
        <a:solidFill>
          <a:srgbClr val="FFC000"/>
        </a:solidFill>
      </dgm:spPr>
      <dgm:t>
        <a:bodyPr/>
        <a:lstStyle/>
        <a:p>
          <a:pPr>
            <a:lnSpc>
              <a:spcPct val="100000"/>
            </a:lnSpc>
            <a:defRPr cap="all"/>
          </a:pPr>
          <a:r>
            <a:rPr lang="en-US" sz="2200" b="0" i="1" cap="none" dirty="0"/>
            <a:t>Continuous capability building of human resource for leadership</a:t>
          </a:r>
        </a:p>
      </dgm:t>
    </dgm:pt>
    <dgm:pt modelId="{CAAD0074-B94F-4B4A-A752-82E60D42A9E7}" type="parTrans" cxnId="{55F28EE0-2EE9-4558-AFFE-54A97C1230E5}">
      <dgm:prSet/>
      <dgm:spPr/>
      <dgm:t>
        <a:bodyPr/>
        <a:lstStyle/>
        <a:p>
          <a:endParaRPr lang="en-US" sz="3200" b="0" i="1" dirty="0"/>
        </a:p>
      </dgm:t>
    </dgm:pt>
    <dgm:pt modelId="{D250FF05-2B00-4A11-ABFD-E77B41E09353}" type="sibTrans" cxnId="{55F28EE0-2EE9-4558-AFFE-54A97C1230E5}">
      <dgm:prSet/>
      <dgm:spPr/>
      <dgm:t>
        <a:bodyPr/>
        <a:lstStyle/>
        <a:p>
          <a:endParaRPr lang="en-US" sz="3200" b="0" i="1" dirty="0"/>
        </a:p>
      </dgm:t>
    </dgm:pt>
    <dgm:pt modelId="{86FCE5C3-F060-4544-9A66-B0D2D9F42745}">
      <dgm:prSet custT="1"/>
      <dgm:spPr>
        <a:solidFill>
          <a:srgbClr val="FFC000"/>
        </a:solidFill>
      </dgm:spPr>
      <dgm:t>
        <a:bodyPr/>
        <a:lstStyle/>
        <a:p>
          <a:pPr>
            <a:lnSpc>
              <a:spcPct val="100000"/>
            </a:lnSpc>
            <a:defRPr cap="all"/>
          </a:pPr>
          <a:r>
            <a:rPr lang="en-IN" sz="2200" b="0" i="1" cap="none" dirty="0"/>
            <a:t>Generating staff motivation (intrinsic and extrinsic)</a:t>
          </a:r>
          <a:endParaRPr lang="en-US" sz="2200" b="0" i="1" cap="none" dirty="0"/>
        </a:p>
      </dgm:t>
    </dgm:pt>
    <dgm:pt modelId="{6AB2336F-357B-446E-ABE0-A060C920B46B}" type="parTrans" cxnId="{EF5D02D3-9B36-43D2-88A1-1AE45F634C0A}">
      <dgm:prSet/>
      <dgm:spPr/>
      <dgm:t>
        <a:bodyPr/>
        <a:lstStyle/>
        <a:p>
          <a:endParaRPr lang="en-US" sz="3200" b="0" i="1" dirty="0"/>
        </a:p>
      </dgm:t>
    </dgm:pt>
    <dgm:pt modelId="{E8549454-C83F-4325-8389-E7677B985EED}" type="sibTrans" cxnId="{EF5D02D3-9B36-43D2-88A1-1AE45F634C0A}">
      <dgm:prSet/>
      <dgm:spPr/>
      <dgm:t>
        <a:bodyPr/>
        <a:lstStyle/>
        <a:p>
          <a:endParaRPr lang="en-US" sz="3200" b="0" i="1" dirty="0"/>
        </a:p>
      </dgm:t>
    </dgm:pt>
    <dgm:pt modelId="{AE8CD550-FC85-4E99-8E9F-825273FD82B4}">
      <dgm:prSet custT="1"/>
      <dgm:spPr>
        <a:solidFill>
          <a:srgbClr val="FFC000"/>
        </a:solidFill>
      </dgm:spPr>
      <dgm:t>
        <a:bodyPr/>
        <a:lstStyle/>
        <a:p>
          <a:pPr>
            <a:lnSpc>
              <a:spcPct val="100000"/>
            </a:lnSpc>
            <a:defRPr cap="all"/>
          </a:pPr>
          <a:r>
            <a:rPr lang="en-US" sz="2200" b="0" i="1" cap="none" dirty="0"/>
            <a:t>Bringing a culture of transparency</a:t>
          </a:r>
        </a:p>
      </dgm:t>
    </dgm:pt>
    <dgm:pt modelId="{671405F8-0CA1-4A9B-AA31-02316CA99BAB}" type="parTrans" cxnId="{9113B830-2548-47BF-8E24-5936BC9932EE}">
      <dgm:prSet/>
      <dgm:spPr/>
      <dgm:t>
        <a:bodyPr/>
        <a:lstStyle/>
        <a:p>
          <a:endParaRPr lang="en-US" sz="3200" b="0" i="1" dirty="0"/>
        </a:p>
      </dgm:t>
    </dgm:pt>
    <dgm:pt modelId="{BBA5F20C-F9A2-4437-918C-329A137C2152}" type="sibTrans" cxnId="{9113B830-2548-47BF-8E24-5936BC9932EE}">
      <dgm:prSet/>
      <dgm:spPr/>
      <dgm:t>
        <a:bodyPr/>
        <a:lstStyle/>
        <a:p>
          <a:endParaRPr lang="en-US" sz="3200" b="0" i="1" dirty="0"/>
        </a:p>
      </dgm:t>
    </dgm:pt>
    <dgm:pt modelId="{2EBC7997-371D-4952-A7D6-7AC03BBB2045}">
      <dgm:prSet custT="1"/>
      <dgm:spPr>
        <a:solidFill>
          <a:srgbClr val="FFC000"/>
        </a:solidFill>
      </dgm:spPr>
      <dgm:t>
        <a:bodyPr/>
        <a:lstStyle/>
        <a:p>
          <a:pPr>
            <a:lnSpc>
              <a:spcPct val="100000"/>
            </a:lnSpc>
            <a:defRPr cap="all"/>
          </a:pPr>
          <a:r>
            <a:rPr lang="en-US" sz="2200" b="0" i="1" cap="none" dirty="0"/>
            <a:t>Optimal resource utilization</a:t>
          </a:r>
        </a:p>
      </dgm:t>
    </dgm:pt>
    <dgm:pt modelId="{0CF119F8-8AFA-4E5E-B713-CF7DA36600B8}" type="sibTrans" cxnId="{D2FA7774-30D2-4976-A05C-6BFC2593417C}">
      <dgm:prSet/>
      <dgm:spPr/>
      <dgm:t>
        <a:bodyPr/>
        <a:lstStyle/>
        <a:p>
          <a:endParaRPr lang="en-US" sz="3200" b="0" i="1" dirty="0"/>
        </a:p>
      </dgm:t>
    </dgm:pt>
    <dgm:pt modelId="{4CD30F6B-CC6A-4991-9B0A-98F99FDC0FA4}" type="parTrans" cxnId="{D2FA7774-30D2-4976-A05C-6BFC2593417C}">
      <dgm:prSet/>
      <dgm:spPr/>
      <dgm:t>
        <a:bodyPr/>
        <a:lstStyle/>
        <a:p>
          <a:endParaRPr lang="en-US" sz="3200" b="0" i="1" dirty="0"/>
        </a:p>
      </dgm:t>
    </dgm:pt>
    <dgm:pt modelId="{AF9AB139-4ACE-46C6-81D1-DEA3A690B631}" type="pres">
      <dgm:prSet presAssocID="{687C08A6-9FCB-4C92-BA49-6B28EB5E52B7}" presName="root" presStyleCnt="0">
        <dgm:presLayoutVars>
          <dgm:dir/>
          <dgm:resizeHandles val="exact"/>
        </dgm:presLayoutVars>
      </dgm:prSet>
      <dgm:spPr/>
    </dgm:pt>
    <dgm:pt modelId="{FB4E8379-0AA1-4DE5-A98D-04B6FA1BAE22}" type="pres">
      <dgm:prSet presAssocID="{C92007B2-9C05-4B40-9517-D8304828F2EB}" presName="compNode" presStyleCnt="0"/>
      <dgm:spPr/>
    </dgm:pt>
    <dgm:pt modelId="{99E60C55-EECB-48F0-949A-F20E4CA47618}" type="pres">
      <dgm:prSet presAssocID="{C92007B2-9C05-4B40-9517-D8304828F2EB}" presName="iconBgRect" presStyleLbl="bgShp" presStyleIdx="0" presStyleCnt="4"/>
      <dgm:spPr/>
    </dgm:pt>
    <dgm:pt modelId="{BDFBD505-0A22-422B-8829-E3BFCEC5F765}" type="pres">
      <dgm:prSet presAssocID="{C92007B2-9C05-4B40-9517-D8304828F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345AB75A-0655-44F9-9C12-8B7FD0389700}" type="pres">
      <dgm:prSet presAssocID="{C92007B2-9C05-4B40-9517-D8304828F2EB}" presName="spaceRect" presStyleCnt="0"/>
      <dgm:spPr/>
    </dgm:pt>
    <dgm:pt modelId="{D13BA05F-77FE-46C4-AC62-05ADFCD6C097}" type="pres">
      <dgm:prSet presAssocID="{C92007B2-9C05-4B40-9517-D8304828F2EB}" presName="textRect" presStyleLbl="revTx" presStyleIdx="0" presStyleCnt="4" custScaleX="124788" custScaleY="108295">
        <dgm:presLayoutVars>
          <dgm:chMax val="1"/>
          <dgm:chPref val="1"/>
        </dgm:presLayoutVars>
      </dgm:prSet>
      <dgm:spPr/>
    </dgm:pt>
    <dgm:pt modelId="{90549B2A-F393-45F1-BD24-850993D08A2E}" type="pres">
      <dgm:prSet presAssocID="{D250FF05-2B00-4A11-ABFD-E77B41E09353}" presName="sibTrans" presStyleCnt="0"/>
      <dgm:spPr/>
    </dgm:pt>
    <dgm:pt modelId="{369D95B2-C137-46A4-BE6E-0C8B43E4198B}" type="pres">
      <dgm:prSet presAssocID="{86FCE5C3-F060-4544-9A66-B0D2D9F42745}" presName="compNode" presStyleCnt="0"/>
      <dgm:spPr/>
    </dgm:pt>
    <dgm:pt modelId="{77AB0867-2284-4210-B78D-8E3263926B7E}" type="pres">
      <dgm:prSet presAssocID="{86FCE5C3-F060-4544-9A66-B0D2D9F42745}" presName="iconBgRect" presStyleLbl="bgShp" presStyleIdx="1" presStyleCnt="4"/>
      <dgm:spPr/>
    </dgm:pt>
    <dgm:pt modelId="{264EECF9-1654-449C-9F87-6F810BAB51B3}" type="pres">
      <dgm:prSet presAssocID="{86FCE5C3-F060-4544-9A66-B0D2D9F4274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f women"/>
        </a:ext>
      </dgm:extLst>
    </dgm:pt>
    <dgm:pt modelId="{75637DFC-C338-4824-9166-431063533ECC}" type="pres">
      <dgm:prSet presAssocID="{86FCE5C3-F060-4544-9A66-B0D2D9F42745}" presName="spaceRect" presStyleCnt="0"/>
      <dgm:spPr/>
    </dgm:pt>
    <dgm:pt modelId="{5CAD2E18-D76A-46EA-9C64-9924C7285756}" type="pres">
      <dgm:prSet presAssocID="{86FCE5C3-F060-4544-9A66-B0D2D9F42745}" presName="textRect" presStyleLbl="revTx" presStyleIdx="1" presStyleCnt="4" custScaleY="125258">
        <dgm:presLayoutVars>
          <dgm:chMax val="1"/>
          <dgm:chPref val="1"/>
        </dgm:presLayoutVars>
      </dgm:prSet>
      <dgm:spPr/>
    </dgm:pt>
    <dgm:pt modelId="{21205EEC-CBA7-4796-8B0B-52C64CCF6EB7}" type="pres">
      <dgm:prSet presAssocID="{E8549454-C83F-4325-8389-E7677B985EED}" presName="sibTrans" presStyleCnt="0"/>
      <dgm:spPr/>
    </dgm:pt>
    <dgm:pt modelId="{91388ABC-9DB6-403B-BEDE-2E83E9559F48}" type="pres">
      <dgm:prSet presAssocID="{AE8CD550-FC85-4E99-8E9F-825273FD82B4}" presName="compNode" presStyleCnt="0"/>
      <dgm:spPr/>
    </dgm:pt>
    <dgm:pt modelId="{3A14B99E-AAAA-4F21-8436-33E09365BEC6}" type="pres">
      <dgm:prSet presAssocID="{AE8CD550-FC85-4E99-8E9F-825273FD82B4}" presName="iconBgRect" presStyleLbl="bgShp" presStyleIdx="2" presStyleCnt="4"/>
      <dgm:spPr/>
    </dgm:pt>
    <dgm:pt modelId="{880323EF-7E47-4312-A2C2-A5BEBF6A1A02}" type="pres">
      <dgm:prSet presAssocID="{AE8CD550-FC85-4E99-8E9F-825273FD82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ADB8BB8-7883-4559-88A5-4F6EFC8E6BEC}" type="pres">
      <dgm:prSet presAssocID="{AE8CD550-FC85-4E99-8E9F-825273FD82B4}" presName="spaceRect" presStyleCnt="0"/>
      <dgm:spPr/>
    </dgm:pt>
    <dgm:pt modelId="{170BAFE0-4EF1-4680-82F5-5F79996B33C6}" type="pres">
      <dgm:prSet presAssocID="{AE8CD550-FC85-4E99-8E9F-825273FD82B4}" presName="textRect" presStyleLbl="revTx" presStyleIdx="2" presStyleCnt="4">
        <dgm:presLayoutVars>
          <dgm:chMax val="1"/>
          <dgm:chPref val="1"/>
        </dgm:presLayoutVars>
      </dgm:prSet>
      <dgm:spPr/>
    </dgm:pt>
    <dgm:pt modelId="{91896CD8-3D44-4CD4-9B35-362B641CE6CA}" type="pres">
      <dgm:prSet presAssocID="{BBA5F20C-F9A2-4437-918C-329A137C2152}" presName="sibTrans" presStyleCnt="0"/>
      <dgm:spPr/>
    </dgm:pt>
    <dgm:pt modelId="{5D8B992A-AD3B-4BD2-BFC4-0F47E1079A45}" type="pres">
      <dgm:prSet presAssocID="{2EBC7997-371D-4952-A7D6-7AC03BBB2045}" presName="compNode" presStyleCnt="0"/>
      <dgm:spPr/>
    </dgm:pt>
    <dgm:pt modelId="{73056C4F-1BF9-4D35-A977-62CE153220A6}" type="pres">
      <dgm:prSet presAssocID="{2EBC7997-371D-4952-A7D6-7AC03BBB2045}" presName="iconBgRect" presStyleLbl="bgShp" presStyleIdx="3" presStyleCnt="4"/>
      <dgm:spPr/>
    </dgm:pt>
    <dgm:pt modelId="{704A7DB1-589A-4C92-9A70-75474D03AAFF}" type="pres">
      <dgm:prSet presAssocID="{2EBC7997-371D-4952-A7D6-7AC03BBB20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wspaper"/>
        </a:ext>
      </dgm:extLst>
    </dgm:pt>
    <dgm:pt modelId="{A846053D-CF09-4B39-B037-88220D63E953}" type="pres">
      <dgm:prSet presAssocID="{2EBC7997-371D-4952-A7D6-7AC03BBB2045}" presName="spaceRect" presStyleCnt="0"/>
      <dgm:spPr/>
    </dgm:pt>
    <dgm:pt modelId="{9AD823BB-260E-4FF2-A20A-1765B66BBDDB}" type="pres">
      <dgm:prSet presAssocID="{2EBC7997-371D-4952-A7D6-7AC03BBB2045}" presName="textRect" presStyleLbl="revTx" presStyleIdx="3" presStyleCnt="4">
        <dgm:presLayoutVars>
          <dgm:chMax val="1"/>
          <dgm:chPref val="1"/>
        </dgm:presLayoutVars>
      </dgm:prSet>
      <dgm:spPr/>
    </dgm:pt>
  </dgm:ptLst>
  <dgm:cxnLst>
    <dgm:cxn modelId="{D21BEF12-BE80-400E-809A-BAE6160597F0}" type="presOf" srcId="{C92007B2-9C05-4B40-9517-D8304828F2EB}" destId="{D13BA05F-77FE-46C4-AC62-05ADFCD6C097}" srcOrd="0" destOrd="0" presId="urn:microsoft.com/office/officeart/2018/5/layout/IconCircleLabelList"/>
    <dgm:cxn modelId="{9113B830-2548-47BF-8E24-5936BC9932EE}" srcId="{687C08A6-9FCB-4C92-BA49-6B28EB5E52B7}" destId="{AE8CD550-FC85-4E99-8E9F-825273FD82B4}" srcOrd="2" destOrd="0" parTransId="{671405F8-0CA1-4A9B-AA31-02316CA99BAB}" sibTransId="{BBA5F20C-F9A2-4437-918C-329A137C2152}"/>
    <dgm:cxn modelId="{3B96C94C-966B-4862-96D3-9B0339102739}" type="presOf" srcId="{AE8CD550-FC85-4E99-8E9F-825273FD82B4}" destId="{170BAFE0-4EF1-4680-82F5-5F79996B33C6}" srcOrd="0" destOrd="0" presId="urn:microsoft.com/office/officeart/2018/5/layout/IconCircleLabelList"/>
    <dgm:cxn modelId="{D2FA7774-30D2-4976-A05C-6BFC2593417C}" srcId="{687C08A6-9FCB-4C92-BA49-6B28EB5E52B7}" destId="{2EBC7997-371D-4952-A7D6-7AC03BBB2045}" srcOrd="3" destOrd="0" parTransId="{4CD30F6B-CC6A-4991-9B0A-98F99FDC0FA4}" sibTransId="{0CF119F8-8AFA-4E5E-B713-CF7DA36600B8}"/>
    <dgm:cxn modelId="{0ADCEF97-1613-445B-8739-7CC0B4A4C0DC}" type="presOf" srcId="{2EBC7997-371D-4952-A7D6-7AC03BBB2045}" destId="{9AD823BB-260E-4FF2-A20A-1765B66BBDDB}" srcOrd="0" destOrd="0" presId="urn:microsoft.com/office/officeart/2018/5/layout/IconCircleLabelList"/>
    <dgm:cxn modelId="{461367CE-FDA8-4FC9-A978-22D427266A39}" type="presOf" srcId="{687C08A6-9FCB-4C92-BA49-6B28EB5E52B7}" destId="{AF9AB139-4ACE-46C6-81D1-DEA3A690B631}" srcOrd="0" destOrd="0" presId="urn:microsoft.com/office/officeart/2018/5/layout/IconCircleLabelList"/>
    <dgm:cxn modelId="{EF5D02D3-9B36-43D2-88A1-1AE45F634C0A}" srcId="{687C08A6-9FCB-4C92-BA49-6B28EB5E52B7}" destId="{86FCE5C3-F060-4544-9A66-B0D2D9F42745}" srcOrd="1" destOrd="0" parTransId="{6AB2336F-357B-446E-ABE0-A060C920B46B}" sibTransId="{E8549454-C83F-4325-8389-E7677B985EED}"/>
    <dgm:cxn modelId="{55F28EE0-2EE9-4558-AFFE-54A97C1230E5}" srcId="{687C08A6-9FCB-4C92-BA49-6B28EB5E52B7}" destId="{C92007B2-9C05-4B40-9517-D8304828F2EB}" srcOrd="0" destOrd="0" parTransId="{CAAD0074-B94F-4B4A-A752-82E60D42A9E7}" sibTransId="{D250FF05-2B00-4A11-ABFD-E77B41E09353}"/>
    <dgm:cxn modelId="{A500AFF7-8AD6-47D6-AC29-1C84752403FD}" type="presOf" srcId="{86FCE5C3-F060-4544-9A66-B0D2D9F42745}" destId="{5CAD2E18-D76A-46EA-9C64-9924C7285756}" srcOrd="0" destOrd="0" presId="urn:microsoft.com/office/officeart/2018/5/layout/IconCircleLabelList"/>
    <dgm:cxn modelId="{AE41EC3D-3A7C-4DCE-9A0A-5640EFA95247}" type="presParOf" srcId="{AF9AB139-4ACE-46C6-81D1-DEA3A690B631}" destId="{FB4E8379-0AA1-4DE5-A98D-04B6FA1BAE22}" srcOrd="0" destOrd="0" presId="urn:microsoft.com/office/officeart/2018/5/layout/IconCircleLabelList"/>
    <dgm:cxn modelId="{DA2F49DC-23CC-4889-AABE-677B710C043B}" type="presParOf" srcId="{FB4E8379-0AA1-4DE5-A98D-04B6FA1BAE22}" destId="{99E60C55-EECB-48F0-949A-F20E4CA47618}" srcOrd="0" destOrd="0" presId="urn:microsoft.com/office/officeart/2018/5/layout/IconCircleLabelList"/>
    <dgm:cxn modelId="{BD3C97BD-174D-4226-80D8-6A0E2F92360C}" type="presParOf" srcId="{FB4E8379-0AA1-4DE5-A98D-04B6FA1BAE22}" destId="{BDFBD505-0A22-422B-8829-E3BFCEC5F765}" srcOrd="1" destOrd="0" presId="urn:microsoft.com/office/officeart/2018/5/layout/IconCircleLabelList"/>
    <dgm:cxn modelId="{0E7E6684-C55E-4274-8471-51E902238C80}" type="presParOf" srcId="{FB4E8379-0AA1-4DE5-A98D-04B6FA1BAE22}" destId="{345AB75A-0655-44F9-9C12-8B7FD0389700}" srcOrd="2" destOrd="0" presId="urn:microsoft.com/office/officeart/2018/5/layout/IconCircleLabelList"/>
    <dgm:cxn modelId="{95878661-4C5C-4C4C-A78C-E7D36B336BA5}" type="presParOf" srcId="{FB4E8379-0AA1-4DE5-A98D-04B6FA1BAE22}" destId="{D13BA05F-77FE-46C4-AC62-05ADFCD6C097}" srcOrd="3" destOrd="0" presId="urn:microsoft.com/office/officeart/2018/5/layout/IconCircleLabelList"/>
    <dgm:cxn modelId="{3ABBEEDD-F7E5-4ECD-A72B-7623E60E8C1B}" type="presParOf" srcId="{AF9AB139-4ACE-46C6-81D1-DEA3A690B631}" destId="{90549B2A-F393-45F1-BD24-850993D08A2E}" srcOrd="1" destOrd="0" presId="urn:microsoft.com/office/officeart/2018/5/layout/IconCircleLabelList"/>
    <dgm:cxn modelId="{3B3D13A4-2FFB-46B4-8F4B-6380B55AA586}" type="presParOf" srcId="{AF9AB139-4ACE-46C6-81D1-DEA3A690B631}" destId="{369D95B2-C137-46A4-BE6E-0C8B43E4198B}" srcOrd="2" destOrd="0" presId="urn:microsoft.com/office/officeart/2018/5/layout/IconCircleLabelList"/>
    <dgm:cxn modelId="{93845970-2941-4F64-B987-00C7CBF2AD46}" type="presParOf" srcId="{369D95B2-C137-46A4-BE6E-0C8B43E4198B}" destId="{77AB0867-2284-4210-B78D-8E3263926B7E}" srcOrd="0" destOrd="0" presId="urn:microsoft.com/office/officeart/2018/5/layout/IconCircleLabelList"/>
    <dgm:cxn modelId="{DFF5D904-640C-443D-99E5-9786A576AAAB}" type="presParOf" srcId="{369D95B2-C137-46A4-BE6E-0C8B43E4198B}" destId="{264EECF9-1654-449C-9F87-6F810BAB51B3}" srcOrd="1" destOrd="0" presId="urn:microsoft.com/office/officeart/2018/5/layout/IconCircleLabelList"/>
    <dgm:cxn modelId="{D959D617-9816-4ED0-8E00-D69D6A75BA54}" type="presParOf" srcId="{369D95B2-C137-46A4-BE6E-0C8B43E4198B}" destId="{75637DFC-C338-4824-9166-431063533ECC}" srcOrd="2" destOrd="0" presId="urn:microsoft.com/office/officeart/2018/5/layout/IconCircleLabelList"/>
    <dgm:cxn modelId="{1E1938B9-3043-43BB-B3D4-B0174F4205A1}" type="presParOf" srcId="{369D95B2-C137-46A4-BE6E-0C8B43E4198B}" destId="{5CAD2E18-D76A-46EA-9C64-9924C7285756}" srcOrd="3" destOrd="0" presId="urn:microsoft.com/office/officeart/2018/5/layout/IconCircleLabelList"/>
    <dgm:cxn modelId="{F1FE3562-077D-4A0A-A317-C9F310F79E89}" type="presParOf" srcId="{AF9AB139-4ACE-46C6-81D1-DEA3A690B631}" destId="{21205EEC-CBA7-4796-8B0B-52C64CCF6EB7}" srcOrd="3" destOrd="0" presId="urn:microsoft.com/office/officeart/2018/5/layout/IconCircleLabelList"/>
    <dgm:cxn modelId="{327DCFD4-9AB6-4A9A-8369-3A07B9229A59}" type="presParOf" srcId="{AF9AB139-4ACE-46C6-81D1-DEA3A690B631}" destId="{91388ABC-9DB6-403B-BEDE-2E83E9559F48}" srcOrd="4" destOrd="0" presId="urn:microsoft.com/office/officeart/2018/5/layout/IconCircleLabelList"/>
    <dgm:cxn modelId="{EB24B93B-CD98-4A42-879B-16B7FAE25C7D}" type="presParOf" srcId="{91388ABC-9DB6-403B-BEDE-2E83E9559F48}" destId="{3A14B99E-AAAA-4F21-8436-33E09365BEC6}" srcOrd="0" destOrd="0" presId="urn:microsoft.com/office/officeart/2018/5/layout/IconCircleLabelList"/>
    <dgm:cxn modelId="{C66A81BC-8B14-4631-BC0F-6F06F6D0BD99}" type="presParOf" srcId="{91388ABC-9DB6-403B-BEDE-2E83E9559F48}" destId="{880323EF-7E47-4312-A2C2-A5BEBF6A1A02}" srcOrd="1" destOrd="0" presId="urn:microsoft.com/office/officeart/2018/5/layout/IconCircleLabelList"/>
    <dgm:cxn modelId="{4FF7C49C-8B7D-4FBD-B4A9-520E955A4910}" type="presParOf" srcId="{91388ABC-9DB6-403B-BEDE-2E83E9559F48}" destId="{0ADB8BB8-7883-4559-88A5-4F6EFC8E6BEC}" srcOrd="2" destOrd="0" presId="urn:microsoft.com/office/officeart/2018/5/layout/IconCircleLabelList"/>
    <dgm:cxn modelId="{0BC67147-9BAD-4F39-A935-92AD453F82BA}" type="presParOf" srcId="{91388ABC-9DB6-403B-BEDE-2E83E9559F48}" destId="{170BAFE0-4EF1-4680-82F5-5F79996B33C6}" srcOrd="3" destOrd="0" presId="urn:microsoft.com/office/officeart/2018/5/layout/IconCircleLabelList"/>
    <dgm:cxn modelId="{AE14F87B-17D5-46CE-8E22-4363E1101806}" type="presParOf" srcId="{AF9AB139-4ACE-46C6-81D1-DEA3A690B631}" destId="{91896CD8-3D44-4CD4-9B35-362B641CE6CA}" srcOrd="5" destOrd="0" presId="urn:microsoft.com/office/officeart/2018/5/layout/IconCircleLabelList"/>
    <dgm:cxn modelId="{45D1218D-DC8E-4013-A3A0-A0C6B2307190}" type="presParOf" srcId="{AF9AB139-4ACE-46C6-81D1-DEA3A690B631}" destId="{5D8B992A-AD3B-4BD2-BFC4-0F47E1079A45}" srcOrd="6" destOrd="0" presId="urn:microsoft.com/office/officeart/2018/5/layout/IconCircleLabelList"/>
    <dgm:cxn modelId="{CE968DC0-C432-4404-9047-09F37C4404F0}" type="presParOf" srcId="{5D8B992A-AD3B-4BD2-BFC4-0F47E1079A45}" destId="{73056C4F-1BF9-4D35-A977-62CE153220A6}" srcOrd="0" destOrd="0" presId="urn:microsoft.com/office/officeart/2018/5/layout/IconCircleLabelList"/>
    <dgm:cxn modelId="{A95FC922-9044-4E11-9317-0CC7F92247FE}" type="presParOf" srcId="{5D8B992A-AD3B-4BD2-BFC4-0F47E1079A45}" destId="{704A7DB1-589A-4C92-9A70-75474D03AAFF}" srcOrd="1" destOrd="0" presId="urn:microsoft.com/office/officeart/2018/5/layout/IconCircleLabelList"/>
    <dgm:cxn modelId="{33302EDB-A889-47DD-AB3A-944A2528C253}" type="presParOf" srcId="{5D8B992A-AD3B-4BD2-BFC4-0F47E1079A45}" destId="{A846053D-CF09-4B39-B037-88220D63E953}" srcOrd="2" destOrd="0" presId="urn:microsoft.com/office/officeart/2018/5/layout/IconCircleLabelList"/>
    <dgm:cxn modelId="{79092614-BB48-4F79-98DE-C318815A1628}" type="presParOf" srcId="{5D8B992A-AD3B-4BD2-BFC4-0F47E1079A45}" destId="{9AD823BB-260E-4FF2-A20A-1765B66BBD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391FD-9845-455D-B02B-4468DF08BB55}">
      <dsp:nvSpPr>
        <dsp:cNvPr id="0" name=""/>
        <dsp:cNvSpPr/>
      </dsp:nvSpPr>
      <dsp:spPr>
        <a:xfrm>
          <a:off x="549942" y="247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tx1"/>
              </a:solidFill>
            </a:rPr>
            <a:t>1.Unavailability of assured services especially C-Section (Low C-section rate-1.02%)</a:t>
          </a:r>
          <a:endParaRPr lang="en-US" sz="2200" b="1" kern="1200" dirty="0">
            <a:solidFill>
              <a:schemeClr val="tx1"/>
            </a:solidFill>
            <a:latin typeface="Calibri Light" panose="020F0302020204030204" pitchFamily="34" charset="0"/>
            <a:cs typeface="Calibri Light" panose="020F0302020204030204" pitchFamily="34" charset="0"/>
          </a:endParaRPr>
        </a:p>
      </dsp:txBody>
      <dsp:txXfrm>
        <a:off x="549942" y="2479"/>
        <a:ext cx="2798813" cy="1679288"/>
      </dsp:txXfrm>
    </dsp:sp>
    <dsp:sp modelId="{8BAE0F3C-3022-4C85-8CE8-1864A15BFBBF}">
      <dsp:nvSpPr>
        <dsp:cNvPr id="0" name=""/>
        <dsp:cNvSpPr/>
      </dsp:nvSpPr>
      <dsp:spPr>
        <a:xfrm>
          <a:off x="3628637" y="247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tx1"/>
              </a:solidFill>
            </a:rPr>
            <a:t>2. Most cases were referred to higher facilities at night </a:t>
          </a:r>
        </a:p>
      </dsp:txBody>
      <dsp:txXfrm>
        <a:off x="3628637" y="2479"/>
        <a:ext cx="2798813" cy="1679288"/>
      </dsp:txXfrm>
    </dsp:sp>
    <dsp:sp modelId="{A63E81C6-4D76-48D2-934A-9E80F7A45F5A}">
      <dsp:nvSpPr>
        <dsp:cNvPr id="0" name=""/>
        <dsp:cNvSpPr/>
      </dsp:nvSpPr>
      <dsp:spPr>
        <a:xfrm>
          <a:off x="6707332" y="247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Tx/>
            <a:buSzTx/>
            <a:buFontTx/>
            <a:buNone/>
          </a:pPr>
          <a:r>
            <a:rPr lang="en-IN" sz="2200" kern="1200" dirty="0">
              <a:solidFill>
                <a:schemeClr val="tx1"/>
              </a:solidFill>
            </a:rPr>
            <a:t>3. Disease centric health care not person centric</a:t>
          </a:r>
        </a:p>
      </dsp:txBody>
      <dsp:txXfrm>
        <a:off x="6707332" y="2479"/>
        <a:ext cx="2798813" cy="1679288"/>
      </dsp:txXfrm>
    </dsp:sp>
    <dsp:sp modelId="{1EE74E5A-0975-4A93-B099-C353BF0EE0DB}">
      <dsp:nvSpPr>
        <dsp:cNvPr id="0" name=""/>
        <dsp:cNvSpPr/>
      </dsp:nvSpPr>
      <dsp:spPr>
        <a:xfrm>
          <a:off x="549942" y="196164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tx1"/>
              </a:solidFill>
            </a:rPr>
            <a:t>4. High out of pocket expenditure </a:t>
          </a:r>
        </a:p>
      </dsp:txBody>
      <dsp:txXfrm>
        <a:off x="549942" y="1961649"/>
        <a:ext cx="2798813" cy="1679288"/>
      </dsp:txXfrm>
    </dsp:sp>
    <dsp:sp modelId="{4C9B8CB7-8A30-4290-828A-C131F7AD85A6}">
      <dsp:nvSpPr>
        <dsp:cNvPr id="0" name=""/>
        <dsp:cNvSpPr/>
      </dsp:nvSpPr>
      <dsp:spPr>
        <a:xfrm>
          <a:off x="3628637" y="196164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Tx/>
            <a:buSzTx/>
            <a:buFontTx/>
            <a:buNone/>
          </a:pPr>
          <a:r>
            <a:rPr lang="en-IN" sz="2200" kern="1200" dirty="0">
              <a:solidFill>
                <a:schemeClr val="tx1"/>
              </a:solidFill>
            </a:rPr>
            <a:t>5. Low staff accountability and sub-optimal utilization of HR</a:t>
          </a:r>
        </a:p>
      </dsp:txBody>
      <dsp:txXfrm>
        <a:off x="3628637" y="1961649"/>
        <a:ext cx="2798813" cy="1679288"/>
      </dsp:txXfrm>
    </dsp:sp>
    <dsp:sp modelId="{DFB59CD3-7616-49AD-9296-868664BE0880}">
      <dsp:nvSpPr>
        <dsp:cNvPr id="0" name=""/>
        <dsp:cNvSpPr/>
      </dsp:nvSpPr>
      <dsp:spPr>
        <a:xfrm>
          <a:off x="6707332" y="1961649"/>
          <a:ext cx="2798813" cy="1679288"/>
        </a:xfrm>
        <a:prstGeom prst="rect">
          <a:avLst/>
        </a:prstGeom>
        <a:solidFill>
          <a:srgbClr val="FFC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tx1"/>
              </a:solidFill>
            </a:rPr>
            <a:t>6.Patient safety in low priority </a:t>
          </a:r>
        </a:p>
      </dsp:txBody>
      <dsp:txXfrm>
        <a:off x="6707332" y="1961649"/>
        <a:ext cx="2798813" cy="1679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0C55-EECB-48F0-949A-F20E4CA47618}">
      <dsp:nvSpPr>
        <dsp:cNvPr id="0" name=""/>
        <dsp:cNvSpPr/>
      </dsp:nvSpPr>
      <dsp:spPr>
        <a:xfrm>
          <a:off x="855653" y="689964"/>
          <a:ext cx="1258995" cy="1258995"/>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BD505-0A22-422B-8829-E3BFCEC5F765}">
      <dsp:nvSpPr>
        <dsp:cNvPr id="0" name=""/>
        <dsp:cNvSpPr/>
      </dsp:nvSpPr>
      <dsp:spPr>
        <a:xfrm>
          <a:off x="1123963" y="958275"/>
          <a:ext cx="722374" cy="7223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BA05F-77FE-46C4-AC62-05ADFCD6C097}">
      <dsp:nvSpPr>
        <dsp:cNvPr id="0" name=""/>
        <dsp:cNvSpPr/>
      </dsp:nvSpPr>
      <dsp:spPr>
        <a:xfrm>
          <a:off x="197384" y="2293316"/>
          <a:ext cx="2575532" cy="1247822"/>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1" kern="1200" cap="none" dirty="0"/>
            <a:t>Continuous capability building of human resource for leadership</a:t>
          </a:r>
        </a:p>
      </dsp:txBody>
      <dsp:txXfrm>
        <a:off x="197384" y="2293316"/>
        <a:ext cx="2575532" cy="1247822"/>
      </dsp:txXfrm>
    </dsp:sp>
    <dsp:sp modelId="{77AB0867-2284-4210-B78D-8E3263926B7E}">
      <dsp:nvSpPr>
        <dsp:cNvPr id="0" name=""/>
        <dsp:cNvSpPr/>
      </dsp:nvSpPr>
      <dsp:spPr>
        <a:xfrm>
          <a:off x="3536569" y="641100"/>
          <a:ext cx="1258995" cy="1258995"/>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EECF9-1654-449C-9F87-6F810BAB51B3}">
      <dsp:nvSpPr>
        <dsp:cNvPr id="0" name=""/>
        <dsp:cNvSpPr/>
      </dsp:nvSpPr>
      <dsp:spPr>
        <a:xfrm>
          <a:off x="3804880" y="909411"/>
          <a:ext cx="722374" cy="7223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D2E18-D76A-46EA-9C64-9924C7285756}">
      <dsp:nvSpPr>
        <dsp:cNvPr id="0" name=""/>
        <dsp:cNvSpPr/>
      </dsp:nvSpPr>
      <dsp:spPr>
        <a:xfrm>
          <a:off x="3134104" y="2146725"/>
          <a:ext cx="2063926" cy="144327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IN" sz="2200" b="0" i="1" kern="1200" cap="none" dirty="0"/>
            <a:t>Generating staff motivation (intrinsic and extrinsic)</a:t>
          </a:r>
          <a:endParaRPr lang="en-US" sz="2200" b="0" i="1" kern="1200" cap="none" dirty="0"/>
        </a:p>
      </dsp:txBody>
      <dsp:txXfrm>
        <a:off x="3134104" y="2146725"/>
        <a:ext cx="2063926" cy="1443278"/>
      </dsp:txXfrm>
    </dsp:sp>
    <dsp:sp modelId="{3A14B99E-AAAA-4F21-8436-33E09365BEC6}">
      <dsp:nvSpPr>
        <dsp:cNvPr id="0" name=""/>
        <dsp:cNvSpPr/>
      </dsp:nvSpPr>
      <dsp:spPr>
        <a:xfrm>
          <a:off x="5961683" y="713859"/>
          <a:ext cx="1258995" cy="1258995"/>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323EF-7E47-4312-A2C2-A5BEBF6A1A02}">
      <dsp:nvSpPr>
        <dsp:cNvPr id="0" name=""/>
        <dsp:cNvSpPr/>
      </dsp:nvSpPr>
      <dsp:spPr>
        <a:xfrm>
          <a:off x="6229993" y="982169"/>
          <a:ext cx="722374" cy="7223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BAFE0-4EF1-4680-82F5-5F79996B33C6}">
      <dsp:nvSpPr>
        <dsp:cNvPr id="0" name=""/>
        <dsp:cNvSpPr/>
      </dsp:nvSpPr>
      <dsp:spPr>
        <a:xfrm>
          <a:off x="5559217" y="2365000"/>
          <a:ext cx="2063926" cy="1152244"/>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1" kern="1200" cap="none" dirty="0"/>
            <a:t>Bringing a culture of transparency</a:t>
          </a:r>
        </a:p>
      </dsp:txBody>
      <dsp:txXfrm>
        <a:off x="5559217" y="2365000"/>
        <a:ext cx="2063926" cy="1152244"/>
      </dsp:txXfrm>
    </dsp:sp>
    <dsp:sp modelId="{73056C4F-1BF9-4D35-A977-62CE153220A6}">
      <dsp:nvSpPr>
        <dsp:cNvPr id="0" name=""/>
        <dsp:cNvSpPr/>
      </dsp:nvSpPr>
      <dsp:spPr>
        <a:xfrm>
          <a:off x="8386796" y="713859"/>
          <a:ext cx="1258995" cy="1258995"/>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A7DB1-589A-4C92-9A70-75474D03AAFF}">
      <dsp:nvSpPr>
        <dsp:cNvPr id="0" name=""/>
        <dsp:cNvSpPr/>
      </dsp:nvSpPr>
      <dsp:spPr>
        <a:xfrm>
          <a:off x="8655107" y="982169"/>
          <a:ext cx="722374" cy="7223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823BB-260E-4FF2-A20A-1765B66BBDDB}">
      <dsp:nvSpPr>
        <dsp:cNvPr id="0" name=""/>
        <dsp:cNvSpPr/>
      </dsp:nvSpPr>
      <dsp:spPr>
        <a:xfrm>
          <a:off x="7984330" y="2365000"/>
          <a:ext cx="2063926" cy="1152244"/>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i="1" kern="1200" cap="none" dirty="0"/>
            <a:t>Optimal resource utilization</a:t>
          </a:r>
        </a:p>
      </dsp:txBody>
      <dsp:txXfrm>
        <a:off x="7984330" y="2365000"/>
        <a:ext cx="2063926" cy="11522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CE37F30-A706-48DE-A5A3-D446DA3B2596}" type="datetimeFigureOut">
              <a:rPr lang="en-US" smtClean="0"/>
              <a:t>11/17/19</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091CD81-D984-488C-B703-4B0A7B83FB56}" type="slidenum">
              <a:rPr lang="en-US" smtClean="0"/>
              <a:t>‹#›</a:t>
            </a:fld>
            <a:endParaRPr lang="en-US" dirty="0"/>
          </a:p>
        </p:txBody>
      </p:sp>
    </p:spTree>
    <p:extLst>
      <p:ext uri="{BB962C8B-B14F-4D97-AF65-F5344CB8AC3E}">
        <p14:creationId xmlns:p14="http://schemas.microsoft.com/office/powerpoint/2010/main" val="5337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 Transparent data driven discussion and public display of data: </a:t>
            </a:r>
            <a:endParaRPr lang="en-IN" sz="1200" dirty="0"/>
          </a:p>
          <a:p>
            <a:r>
              <a:rPr lang="en-US" sz="1200" b="1" dirty="0" err="1"/>
              <a:t>i</a:t>
            </a:r>
            <a:r>
              <a:rPr lang="en-US" sz="1200" b="1" dirty="0"/>
              <a:t>. </a:t>
            </a:r>
            <a:r>
              <a:rPr lang="en-US" sz="1200" dirty="0"/>
              <a:t>Data system was strengthened with daily records, monthly summary &amp; regular team review of key labor room data elements and indicators. </a:t>
            </a:r>
            <a:endParaRPr lang="en-IN" sz="1200" dirty="0"/>
          </a:p>
          <a:p>
            <a:r>
              <a:rPr lang="en-US" sz="1200" dirty="0"/>
              <a:t>ii. In quality improvement meetings the staff participated, discussed transparently and started looking at key performance indicators like maternal complication identification and management, emergency caesarian section, blood transfusion, leave against medical advice, absconds, referrals and deaths, etc. The team tried to bring improvement in these indicators. </a:t>
            </a:r>
            <a:endParaRPr lang="en-IN" sz="1200" dirty="0"/>
          </a:p>
          <a:p>
            <a:r>
              <a:rPr lang="en-US" sz="1200" dirty="0"/>
              <a:t>iii. Practice of public displaying of outcomes and key performance indicators started to generate higher degree of providers’ accountability.</a:t>
            </a:r>
            <a:endParaRPr lang="en-IN" sz="1200" dirty="0"/>
          </a:p>
          <a:p>
            <a:r>
              <a:rPr lang="en-US" sz="1200" dirty="0"/>
              <a:t>iv. Regular review of data &amp; progress in </a:t>
            </a:r>
            <a:r>
              <a:rPr lang="en-US" sz="1200" b="1" dirty="0"/>
              <a:t>weekly and fortnightly QI meetings and clinical discussion</a:t>
            </a:r>
            <a:r>
              <a:rPr lang="en-US" sz="1200" dirty="0"/>
              <a:t> and encouragement by leadership had motivated quality circle members to achieve their improvement aims.</a:t>
            </a:r>
            <a:r>
              <a:rPr lang="en-US" sz="1200" b="1" dirty="0"/>
              <a:t> </a:t>
            </a:r>
            <a:endParaRPr lang="en-IN" sz="1200" dirty="0"/>
          </a:p>
          <a:p>
            <a:r>
              <a:rPr lang="en-US" sz="1200" dirty="0"/>
              <a:t>v. Regular updates about CQI work were given to district and state health leadership for their support and ownership. </a:t>
            </a:r>
            <a:endParaRPr lang="en-IN" sz="1200" dirty="0"/>
          </a:p>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E6150C-E53F-404C-9890-625B62F3C76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65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F93E609-28F2-443E-9975-008A167D7133}" type="datetime1">
              <a:rPr lang="en-US" smtClean="0"/>
              <a:t>11/17/19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217D73A-681A-4209-9336-8AACCE59F7FA}"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87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741D2-990F-4BBC-8358-E6D5266131A6}" type="datetime1">
              <a:rPr lang="en-US" smtClean="0"/>
              <a:t>11/17/19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100447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36D16-4C67-4875-A36B-4B4C1A2B41BE}" type="datetime1">
              <a:rPr lang="en-US" smtClean="0"/>
              <a:t>11/17/19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181271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C79F3CD-7BC1-43BE-822C-DE51729CAF79}" type="datetimeFigureOut">
              <a:rPr lang="en-IN" smtClean="0"/>
              <a:t>17-11-2019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0F72EF-3348-4DDA-814D-F36FCCC860A7}" type="slidenum">
              <a:rPr lang="en-IN" smtClean="0"/>
              <a:t>‹#›</a:t>
            </a:fld>
            <a:endParaRPr lang="en-IN"/>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386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102" y="0"/>
            <a:ext cx="11809898" cy="1100255"/>
          </a:xfrm>
          <a:solidFill>
            <a:schemeClr val="accent2">
              <a:lumMod val="40000"/>
              <a:lumOff val="60000"/>
            </a:schemeClr>
          </a:solidFill>
          <a:effectLst>
            <a:outerShdw blurRad="50800" dist="38100" dir="5400000" algn="t" rotWithShape="0">
              <a:prstClr val="black">
                <a:alpha val="40000"/>
              </a:prstClr>
            </a:outerShdw>
          </a:effectLst>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9F3CD-7BC1-43BE-822C-DE51729CAF79}" type="datetimeFigureOut">
              <a:rPr lang="en-IN" smtClean="0"/>
              <a:t>17-11-2019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127325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9F3CD-7BC1-43BE-822C-DE51729CAF79}" type="datetimeFigureOut">
              <a:rPr lang="en-IN" smtClean="0"/>
              <a:t>17-11-2019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0F72EF-3348-4DDA-814D-F36FCCC860A7}" type="slidenum">
              <a:rPr lang="en-IN" smtClean="0"/>
              <a:t>‹#›</a:t>
            </a:fld>
            <a:endParaRPr lang="en-IN"/>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265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79F3CD-7BC1-43BE-822C-DE51729CAF79}" type="datetimeFigureOut">
              <a:rPr lang="en-IN" smtClean="0"/>
              <a:t>17-11-2019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195636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79F3CD-7BC1-43BE-822C-DE51729CAF79}" type="datetimeFigureOut">
              <a:rPr lang="en-IN" smtClean="0"/>
              <a:t>17-11-2019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195263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79F3CD-7BC1-43BE-822C-DE51729CAF79}" type="datetimeFigureOut">
              <a:rPr lang="en-IN" smtClean="0"/>
              <a:t>17-11-2019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216534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F3CD-7BC1-43BE-822C-DE51729CAF79}" type="datetimeFigureOut">
              <a:rPr lang="en-IN" smtClean="0"/>
              <a:t>17-11-2019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55607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9F3CD-7BC1-43BE-822C-DE51729CAF79}" type="datetimeFigureOut">
              <a:rPr lang="en-IN" smtClean="0"/>
              <a:t>17-11-2019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61470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B8AB9-C1B3-492A-AE2E-8A0FE4EF54F5}" type="datetime1">
              <a:rPr lang="en-US" smtClean="0"/>
              <a:t>11/17/19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85750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9F3CD-7BC1-43BE-822C-DE51729CAF79}" type="datetimeFigureOut">
              <a:rPr lang="en-IN" smtClean="0"/>
              <a:t>17-11-2019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0F72EF-3348-4DDA-814D-F36FCCC860A7}"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64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9F3CD-7BC1-43BE-822C-DE51729CAF79}" type="datetimeFigureOut">
              <a:rPr lang="en-IN" smtClean="0"/>
              <a:t>17-11-2019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0F72EF-3348-4DDA-814D-F36FCCC860A7}" type="slidenum">
              <a:rPr lang="en-IN" smtClean="0"/>
              <a:t>‹#›</a:t>
            </a:fld>
            <a:endParaRPr lang="en-IN"/>
          </a:p>
        </p:txBody>
      </p:sp>
    </p:spTree>
    <p:extLst>
      <p:ext uri="{BB962C8B-B14F-4D97-AF65-F5344CB8AC3E}">
        <p14:creationId xmlns:p14="http://schemas.microsoft.com/office/powerpoint/2010/main" val="210161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9F3CD-7BC1-43BE-822C-DE51729CAF79}" type="datetimeFigureOut">
              <a:rPr lang="en-IN" smtClean="0"/>
              <a:t>17-11-2019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0F72EF-3348-4DDA-814D-F36FCCC860A7}"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9241D-C9D4-4340-9A74-394DABA6CC7B}" type="datetime1">
              <a:rPr lang="en-US" smtClean="0"/>
              <a:t>11/17/19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D73A-681A-4209-9336-8AACCE59F7FA}"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5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240F7-C4AA-45C5-8E51-D7F64A735B17}" type="datetime1">
              <a:rPr lang="en-US" smtClean="0"/>
              <a:t>11/17/19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185349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FE70F-DDB0-4B78-8AFC-75ED00264F84}" type="datetime1">
              <a:rPr lang="en-US" smtClean="0"/>
              <a:t>11/17/19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76492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AD695-B92B-42E2-BDD7-BECB54FA4125}" type="datetime1">
              <a:rPr lang="en-US" smtClean="0"/>
              <a:t>11/17/19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312308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FE631-4FFB-4935-989F-9D4E3F09E7B2}" type="datetime1">
              <a:rPr lang="en-US" smtClean="0"/>
              <a:t>11/17/19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273099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5A42D4-453B-457F-88E1-45637792199B}" type="datetime1">
              <a:rPr lang="en-US" smtClean="0"/>
              <a:t>11/17/19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239778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CD5A9-5220-467E-9CFA-718C35073EB6}" type="datetime1">
              <a:rPr lang="en-US" smtClean="0"/>
              <a:t>11/17/19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17D73A-681A-4209-9336-8AACCE59F7FA}" type="slidenum">
              <a:rPr lang="en-US" smtClean="0"/>
              <a:t>‹#›</a:t>
            </a:fld>
            <a:endParaRPr lang="en-US" dirty="0"/>
          </a:p>
        </p:txBody>
      </p:sp>
    </p:spTree>
    <p:extLst>
      <p:ext uri="{BB962C8B-B14F-4D97-AF65-F5344CB8AC3E}">
        <p14:creationId xmlns:p14="http://schemas.microsoft.com/office/powerpoint/2010/main" val="126585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AB4EDD4C-D8F6-472A-B720-B24CEE4DD2F3}" type="datetime1">
              <a:rPr lang="en-US" smtClean="0"/>
              <a:t>11/17/19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7217D73A-681A-4209-9336-8AACCE59F7FA}" type="slidenum">
              <a:rPr lang="en-US" smtClean="0"/>
              <a:t>‹#›</a:t>
            </a:fld>
            <a:endParaRPr lang="en-US" dirty="0"/>
          </a:p>
        </p:txBody>
      </p:sp>
    </p:spTree>
    <p:extLst>
      <p:ext uri="{BB962C8B-B14F-4D97-AF65-F5344CB8AC3E}">
        <p14:creationId xmlns:p14="http://schemas.microsoft.com/office/powerpoint/2010/main" val="1715820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102" y="109590"/>
            <a:ext cx="11809898" cy="9906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2102" y="1295334"/>
            <a:ext cx="11428898" cy="4988733"/>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C79F3CD-7BC1-43BE-822C-DE51729CAF79}" type="datetimeFigureOut">
              <a:rPr lang="en-IN" smtClean="0"/>
              <a:t>17-11-2019</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0F72EF-3348-4DDA-814D-F36FCCC860A7}" type="slidenum">
              <a:rPr lang="en-IN" smtClean="0"/>
              <a:t>‹#›</a:t>
            </a:fld>
            <a:endParaRPr lang="en-IN"/>
          </a:p>
        </p:txBody>
      </p:sp>
      <p:cxnSp>
        <p:nvCxnSpPr>
          <p:cNvPr id="8" name="Straight Connector 7"/>
          <p:cNvCxnSpPr/>
          <p:nvPr/>
        </p:nvCxnSpPr>
        <p:spPr>
          <a:xfrm flipV="1">
            <a:off x="236707" y="185855"/>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813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none"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3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44A0F-1529-4155-BC25-2C83C15F41A4}"/>
              </a:ext>
            </a:extLst>
          </p:cNvPr>
          <p:cNvSpPr/>
          <p:nvPr/>
        </p:nvSpPr>
        <p:spPr>
          <a:xfrm>
            <a:off x="145774" y="3899179"/>
            <a:ext cx="11834192" cy="1553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7EA71E-691F-4F2B-80FD-5092BC27CDF3}"/>
              </a:ext>
            </a:extLst>
          </p:cNvPr>
          <p:cNvSpPr>
            <a:spLocks noGrp="1"/>
          </p:cNvSpPr>
          <p:nvPr>
            <p:ph type="ctrTitle"/>
          </p:nvPr>
        </p:nvSpPr>
        <p:spPr>
          <a:xfrm>
            <a:off x="145774" y="3896630"/>
            <a:ext cx="11834192" cy="1520154"/>
          </a:xfrm>
        </p:spPr>
        <p:txBody>
          <a:bodyPr>
            <a:noAutofit/>
          </a:bodyPr>
          <a:lstStyle/>
          <a:p>
            <a:pPr>
              <a:lnSpc>
                <a:spcPct val="100000"/>
              </a:lnSpc>
            </a:pPr>
            <a:r>
              <a:rPr lang="en-US" sz="3200" dirty="0"/>
              <a:t>Person Centric Care through shared Leadership </a:t>
            </a:r>
            <a:br>
              <a:rPr lang="en-US" sz="3200" dirty="0"/>
            </a:br>
            <a:r>
              <a:rPr lang="en-US" sz="3200" cap="none" dirty="0"/>
              <a:t>A model from </a:t>
            </a:r>
            <a:r>
              <a:rPr lang="en-US" sz="3200" i="1" cap="none" dirty="0"/>
              <a:t>Banka, Bihar</a:t>
            </a:r>
            <a:endParaRPr lang="en-US" sz="3200" i="1" dirty="0"/>
          </a:p>
        </p:txBody>
      </p:sp>
      <p:sp>
        <p:nvSpPr>
          <p:cNvPr id="3" name="Subtitle 2">
            <a:extLst>
              <a:ext uri="{FF2B5EF4-FFF2-40B4-BE49-F238E27FC236}">
                <a16:creationId xmlns:a16="http://schemas.microsoft.com/office/drawing/2014/main" id="{B9B8CBDF-E866-4D05-8E2B-1E71740908DF}"/>
              </a:ext>
            </a:extLst>
          </p:cNvPr>
          <p:cNvSpPr>
            <a:spLocks noGrp="1"/>
          </p:cNvSpPr>
          <p:nvPr>
            <p:ph type="subTitle" idx="1"/>
          </p:nvPr>
        </p:nvSpPr>
        <p:spPr>
          <a:xfrm>
            <a:off x="1709530" y="5598293"/>
            <a:ext cx="8767860" cy="847112"/>
          </a:xfrm>
        </p:spPr>
        <p:txBody>
          <a:bodyPr>
            <a:normAutofit/>
          </a:bodyPr>
          <a:lstStyle/>
          <a:p>
            <a:pPr marL="5685" defTabSz="1391158">
              <a:spcBef>
                <a:spcPts val="0"/>
              </a:spcBef>
              <a:spcAft>
                <a:spcPts val="269"/>
              </a:spcAft>
              <a:defRPr/>
            </a:pPr>
            <a:r>
              <a:rPr lang="en-US" spc="-2" dirty="0">
                <a:latin typeface="Calibri" panose="020F0502020204030204" pitchFamily="34" charset="0"/>
                <a:cs typeface="Calibri" panose="020F0502020204030204" pitchFamily="34" charset="0"/>
              </a:rPr>
              <a:t>November 2019</a:t>
            </a:r>
          </a:p>
        </p:txBody>
      </p:sp>
      <p:grpSp>
        <p:nvGrpSpPr>
          <p:cNvPr id="46" name="Group 45">
            <a:extLst>
              <a:ext uri="{FF2B5EF4-FFF2-40B4-BE49-F238E27FC236}">
                <a16:creationId xmlns:a16="http://schemas.microsoft.com/office/drawing/2014/main" id="{EE6C57BF-646C-4D8B-90D2-5ECFF7BCBC6D}"/>
              </a:ext>
            </a:extLst>
          </p:cNvPr>
          <p:cNvGrpSpPr/>
          <p:nvPr/>
        </p:nvGrpSpPr>
        <p:grpSpPr>
          <a:xfrm>
            <a:off x="3794830" y="159027"/>
            <a:ext cx="4596764" cy="3379304"/>
            <a:chOff x="0" y="0"/>
            <a:chExt cx="4113215" cy="3119734"/>
          </a:xfrm>
          <a:solidFill>
            <a:schemeClr val="accent2"/>
          </a:solidFill>
        </p:grpSpPr>
        <p:sp>
          <p:nvSpPr>
            <p:cNvPr id="47" name="M1">
              <a:extLst>
                <a:ext uri="{FF2B5EF4-FFF2-40B4-BE49-F238E27FC236}">
                  <a16:creationId xmlns:a16="http://schemas.microsoft.com/office/drawing/2014/main" id="{44BAFB21-CCC9-4D54-8AD6-D2D94721ED95}"/>
                </a:ext>
              </a:extLst>
            </p:cNvPr>
            <p:cNvSpPr/>
            <p:nvPr/>
          </p:nvSpPr>
          <p:spPr>
            <a:xfrm>
              <a:off x="371971" y="0"/>
              <a:ext cx="783045" cy="882512"/>
            </a:xfrm>
            <a:custGeom>
              <a:avLst/>
              <a:gdLst/>
              <a:ahLst/>
              <a:cxnLst/>
              <a:rect l="0" t="0" r="0" b="0"/>
              <a:pathLst>
                <a:path w="983234" h="1129843">
                  <a:moveTo>
                    <a:pt x="715859" y="1129842"/>
                  </a:moveTo>
                  <a:lnTo>
                    <a:pt x="681332" y="1096963"/>
                  </a:lnTo>
                  <a:lnTo>
                    <a:pt x="654139" y="1116801"/>
                  </a:lnTo>
                  <a:lnTo>
                    <a:pt x="631439" y="1090631"/>
                  </a:lnTo>
                  <a:lnTo>
                    <a:pt x="631439" y="1090631"/>
                  </a:lnTo>
                  <a:lnTo>
                    <a:pt x="630372" y="1053256"/>
                  </a:lnTo>
                  <a:lnTo>
                    <a:pt x="556416" y="1039823"/>
                  </a:lnTo>
                  <a:lnTo>
                    <a:pt x="513923" y="950682"/>
                  </a:lnTo>
                  <a:lnTo>
                    <a:pt x="456751" y="982607"/>
                  </a:lnTo>
                  <a:lnTo>
                    <a:pt x="440334" y="948480"/>
                  </a:lnTo>
                  <a:lnTo>
                    <a:pt x="466279" y="883554"/>
                  </a:lnTo>
                  <a:lnTo>
                    <a:pt x="452179" y="816204"/>
                  </a:lnTo>
                  <a:lnTo>
                    <a:pt x="421604" y="805752"/>
                  </a:lnTo>
                  <a:lnTo>
                    <a:pt x="367443" y="852378"/>
                  </a:lnTo>
                  <a:lnTo>
                    <a:pt x="339048" y="827034"/>
                  </a:lnTo>
                  <a:lnTo>
                    <a:pt x="350262" y="788633"/>
                  </a:lnTo>
                  <a:lnTo>
                    <a:pt x="307373" y="774963"/>
                  </a:lnTo>
                  <a:lnTo>
                    <a:pt x="298520" y="805536"/>
                  </a:lnTo>
                  <a:lnTo>
                    <a:pt x="252302" y="787706"/>
                  </a:lnTo>
                  <a:lnTo>
                    <a:pt x="250915" y="734829"/>
                  </a:lnTo>
                  <a:lnTo>
                    <a:pt x="226162" y="724189"/>
                  </a:lnTo>
                  <a:lnTo>
                    <a:pt x="249916" y="696759"/>
                  </a:lnTo>
                  <a:lnTo>
                    <a:pt x="229689" y="637325"/>
                  </a:lnTo>
                  <a:lnTo>
                    <a:pt x="238248" y="595482"/>
                  </a:lnTo>
                  <a:lnTo>
                    <a:pt x="188238" y="577738"/>
                  </a:lnTo>
                  <a:lnTo>
                    <a:pt x="217926" y="531823"/>
                  </a:lnTo>
                  <a:lnTo>
                    <a:pt x="132628" y="541784"/>
                  </a:lnTo>
                  <a:lnTo>
                    <a:pt x="131745" y="507244"/>
                  </a:lnTo>
                  <a:lnTo>
                    <a:pt x="178552" y="427048"/>
                  </a:lnTo>
                  <a:lnTo>
                    <a:pt x="136882" y="356184"/>
                  </a:lnTo>
                  <a:lnTo>
                    <a:pt x="87706" y="342626"/>
                  </a:lnTo>
                  <a:lnTo>
                    <a:pt x="83640" y="308879"/>
                  </a:lnTo>
                  <a:lnTo>
                    <a:pt x="83640" y="308879"/>
                  </a:lnTo>
                  <a:lnTo>
                    <a:pt x="107460" y="285709"/>
                  </a:lnTo>
                  <a:lnTo>
                    <a:pt x="91645" y="244507"/>
                  </a:lnTo>
                  <a:lnTo>
                    <a:pt x="30605" y="268606"/>
                  </a:lnTo>
                  <a:lnTo>
                    <a:pt x="12163" y="250027"/>
                  </a:lnTo>
                  <a:lnTo>
                    <a:pt x="35896" y="223346"/>
                  </a:lnTo>
                  <a:lnTo>
                    <a:pt x="35896" y="223346"/>
                  </a:lnTo>
                  <a:lnTo>
                    <a:pt x="59320" y="184683"/>
                  </a:lnTo>
                  <a:lnTo>
                    <a:pt x="0" y="122003"/>
                  </a:lnTo>
                  <a:lnTo>
                    <a:pt x="102569" y="93342"/>
                  </a:lnTo>
                  <a:lnTo>
                    <a:pt x="194628" y="105781"/>
                  </a:lnTo>
                  <a:lnTo>
                    <a:pt x="230969" y="97076"/>
                  </a:lnTo>
                  <a:lnTo>
                    <a:pt x="241871" y="48143"/>
                  </a:lnTo>
                  <a:lnTo>
                    <a:pt x="277898" y="28156"/>
                  </a:lnTo>
                  <a:lnTo>
                    <a:pt x="277300" y="5612"/>
                  </a:lnTo>
                  <a:lnTo>
                    <a:pt x="329086" y="0"/>
                  </a:lnTo>
                  <a:lnTo>
                    <a:pt x="326695" y="30379"/>
                  </a:lnTo>
                  <a:lnTo>
                    <a:pt x="385834" y="59098"/>
                  </a:lnTo>
                  <a:lnTo>
                    <a:pt x="402255" y="96723"/>
                  </a:lnTo>
                  <a:lnTo>
                    <a:pt x="441245" y="91424"/>
                  </a:lnTo>
                  <a:lnTo>
                    <a:pt x="461512" y="151503"/>
                  </a:lnTo>
                  <a:lnTo>
                    <a:pt x="541768" y="175354"/>
                  </a:lnTo>
                  <a:lnTo>
                    <a:pt x="636176" y="176900"/>
                  </a:lnTo>
                  <a:lnTo>
                    <a:pt x="664286" y="194425"/>
                  </a:lnTo>
                  <a:lnTo>
                    <a:pt x="768434" y="199138"/>
                  </a:lnTo>
                  <a:lnTo>
                    <a:pt x="829841" y="212827"/>
                  </a:lnTo>
                  <a:lnTo>
                    <a:pt x="900667" y="346105"/>
                  </a:lnTo>
                  <a:lnTo>
                    <a:pt x="890589" y="501594"/>
                  </a:lnTo>
                  <a:lnTo>
                    <a:pt x="857881" y="547728"/>
                  </a:lnTo>
                  <a:lnTo>
                    <a:pt x="858685" y="574512"/>
                  </a:lnTo>
                  <a:lnTo>
                    <a:pt x="917755" y="591070"/>
                  </a:lnTo>
                  <a:lnTo>
                    <a:pt x="983233" y="627164"/>
                  </a:lnTo>
                  <a:lnTo>
                    <a:pt x="983233" y="627164"/>
                  </a:lnTo>
                  <a:lnTo>
                    <a:pt x="960627" y="687830"/>
                  </a:lnTo>
                  <a:lnTo>
                    <a:pt x="903461" y="735434"/>
                  </a:lnTo>
                  <a:lnTo>
                    <a:pt x="904485" y="769272"/>
                  </a:lnTo>
                  <a:lnTo>
                    <a:pt x="974744" y="853924"/>
                  </a:lnTo>
                  <a:lnTo>
                    <a:pt x="948425" y="899894"/>
                  </a:lnTo>
                  <a:lnTo>
                    <a:pt x="949931" y="949248"/>
                  </a:lnTo>
                  <a:lnTo>
                    <a:pt x="929692" y="983741"/>
                  </a:lnTo>
                  <a:lnTo>
                    <a:pt x="882058" y="1030350"/>
                  </a:lnTo>
                  <a:lnTo>
                    <a:pt x="831861" y="1013503"/>
                  </a:lnTo>
                  <a:lnTo>
                    <a:pt x="814813" y="1047887"/>
                  </a:lnTo>
                  <a:lnTo>
                    <a:pt x="775162" y="1060351"/>
                  </a:lnTo>
                  <a:lnTo>
                    <a:pt x="745297" y="1098634"/>
                  </a:lnTo>
                  <a:lnTo>
                    <a:pt x="752636" y="1128769"/>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M2">
              <a:extLst>
                <a:ext uri="{FF2B5EF4-FFF2-40B4-BE49-F238E27FC236}">
                  <a16:creationId xmlns:a16="http://schemas.microsoft.com/office/drawing/2014/main" id="{9E10ED2C-A856-409E-AA66-0849DB7B5963}"/>
                </a:ext>
              </a:extLst>
            </p:cNvPr>
            <p:cNvSpPr/>
            <p:nvPr/>
          </p:nvSpPr>
          <p:spPr>
            <a:xfrm>
              <a:off x="926273" y="468737"/>
              <a:ext cx="677317" cy="745113"/>
            </a:xfrm>
            <a:custGeom>
              <a:avLst/>
              <a:gdLst/>
              <a:ahLst/>
              <a:cxnLst/>
              <a:rect l="0" t="0" r="0" b="0"/>
              <a:pathLst>
                <a:path w="850476" h="953435">
                  <a:moveTo>
                    <a:pt x="811892" y="456823"/>
                  </a:moveTo>
                  <a:lnTo>
                    <a:pt x="821426" y="471322"/>
                  </a:lnTo>
                  <a:lnTo>
                    <a:pt x="804641" y="528367"/>
                  </a:lnTo>
                  <a:lnTo>
                    <a:pt x="766044" y="571326"/>
                  </a:lnTo>
                  <a:lnTo>
                    <a:pt x="768092" y="631970"/>
                  </a:lnTo>
                  <a:lnTo>
                    <a:pt x="722891" y="652552"/>
                  </a:lnTo>
                  <a:lnTo>
                    <a:pt x="764447" y="696340"/>
                  </a:lnTo>
                  <a:lnTo>
                    <a:pt x="759010" y="726882"/>
                  </a:lnTo>
                  <a:lnTo>
                    <a:pt x="783677" y="729579"/>
                  </a:lnTo>
                  <a:lnTo>
                    <a:pt x="850475" y="791557"/>
                  </a:lnTo>
                  <a:lnTo>
                    <a:pt x="839088" y="818072"/>
                  </a:lnTo>
                  <a:lnTo>
                    <a:pt x="839088" y="818072"/>
                  </a:lnTo>
                  <a:lnTo>
                    <a:pt x="798248" y="796868"/>
                  </a:lnTo>
                  <a:lnTo>
                    <a:pt x="774333" y="816741"/>
                  </a:lnTo>
                  <a:lnTo>
                    <a:pt x="824630" y="830569"/>
                  </a:lnTo>
                  <a:lnTo>
                    <a:pt x="804304" y="879982"/>
                  </a:lnTo>
                  <a:lnTo>
                    <a:pt x="764476" y="889097"/>
                  </a:lnTo>
                  <a:lnTo>
                    <a:pt x="754783" y="870358"/>
                  </a:lnTo>
                  <a:lnTo>
                    <a:pt x="728961" y="833801"/>
                  </a:lnTo>
                  <a:lnTo>
                    <a:pt x="686893" y="872628"/>
                  </a:lnTo>
                  <a:lnTo>
                    <a:pt x="631447" y="859633"/>
                  </a:lnTo>
                  <a:lnTo>
                    <a:pt x="606140" y="837868"/>
                  </a:lnTo>
                  <a:lnTo>
                    <a:pt x="572842" y="868610"/>
                  </a:lnTo>
                  <a:lnTo>
                    <a:pt x="526709" y="863043"/>
                  </a:lnTo>
                  <a:lnTo>
                    <a:pt x="444176" y="872744"/>
                  </a:lnTo>
                  <a:lnTo>
                    <a:pt x="415654" y="953434"/>
                  </a:lnTo>
                  <a:lnTo>
                    <a:pt x="415654" y="953434"/>
                  </a:lnTo>
                  <a:lnTo>
                    <a:pt x="343848" y="914023"/>
                  </a:lnTo>
                  <a:lnTo>
                    <a:pt x="342444" y="868879"/>
                  </a:lnTo>
                  <a:lnTo>
                    <a:pt x="282544" y="836135"/>
                  </a:lnTo>
                  <a:lnTo>
                    <a:pt x="239820" y="750606"/>
                  </a:lnTo>
                  <a:lnTo>
                    <a:pt x="183435" y="703605"/>
                  </a:lnTo>
                  <a:lnTo>
                    <a:pt x="155661" y="704440"/>
                  </a:lnTo>
                  <a:lnTo>
                    <a:pt x="110577" y="731905"/>
                  </a:lnTo>
                  <a:lnTo>
                    <a:pt x="84028" y="664923"/>
                  </a:lnTo>
                  <a:lnTo>
                    <a:pt x="59821" y="676931"/>
                  </a:lnTo>
                  <a:lnTo>
                    <a:pt x="58929" y="646604"/>
                  </a:lnTo>
                  <a:lnTo>
                    <a:pt x="23824" y="617280"/>
                  </a:lnTo>
                  <a:lnTo>
                    <a:pt x="22609" y="575670"/>
                  </a:lnTo>
                  <a:lnTo>
                    <a:pt x="7017" y="572595"/>
                  </a:lnTo>
                  <a:lnTo>
                    <a:pt x="0" y="531156"/>
                  </a:lnTo>
                  <a:lnTo>
                    <a:pt x="0" y="531156"/>
                  </a:lnTo>
                  <a:lnTo>
                    <a:pt x="36777" y="530083"/>
                  </a:lnTo>
                  <a:lnTo>
                    <a:pt x="29438" y="499948"/>
                  </a:lnTo>
                  <a:lnTo>
                    <a:pt x="59303" y="461665"/>
                  </a:lnTo>
                  <a:lnTo>
                    <a:pt x="98954" y="449201"/>
                  </a:lnTo>
                  <a:lnTo>
                    <a:pt x="116002" y="414817"/>
                  </a:lnTo>
                  <a:lnTo>
                    <a:pt x="166199" y="431664"/>
                  </a:lnTo>
                  <a:lnTo>
                    <a:pt x="213833" y="385055"/>
                  </a:lnTo>
                  <a:lnTo>
                    <a:pt x="234072" y="350562"/>
                  </a:lnTo>
                  <a:lnTo>
                    <a:pt x="232566" y="301208"/>
                  </a:lnTo>
                  <a:lnTo>
                    <a:pt x="258885" y="255238"/>
                  </a:lnTo>
                  <a:lnTo>
                    <a:pt x="188626" y="170586"/>
                  </a:lnTo>
                  <a:lnTo>
                    <a:pt x="187602" y="136748"/>
                  </a:lnTo>
                  <a:lnTo>
                    <a:pt x="244768" y="89144"/>
                  </a:lnTo>
                  <a:lnTo>
                    <a:pt x="267374" y="28478"/>
                  </a:lnTo>
                  <a:lnTo>
                    <a:pt x="267374" y="28478"/>
                  </a:lnTo>
                  <a:lnTo>
                    <a:pt x="281580" y="8990"/>
                  </a:lnTo>
                  <a:lnTo>
                    <a:pt x="300930" y="30968"/>
                  </a:lnTo>
                  <a:lnTo>
                    <a:pt x="321213" y="0"/>
                  </a:lnTo>
                  <a:lnTo>
                    <a:pt x="368003" y="14058"/>
                  </a:lnTo>
                  <a:lnTo>
                    <a:pt x="362168" y="33291"/>
                  </a:lnTo>
                  <a:lnTo>
                    <a:pt x="411880" y="57829"/>
                  </a:lnTo>
                  <a:lnTo>
                    <a:pt x="442759" y="56848"/>
                  </a:lnTo>
                  <a:lnTo>
                    <a:pt x="486057" y="81569"/>
                  </a:lnTo>
                  <a:lnTo>
                    <a:pt x="487281" y="119632"/>
                  </a:lnTo>
                  <a:lnTo>
                    <a:pt x="522234" y="144614"/>
                  </a:lnTo>
                  <a:lnTo>
                    <a:pt x="584144" y="165886"/>
                  </a:lnTo>
                  <a:lnTo>
                    <a:pt x="551125" y="200836"/>
                  </a:lnTo>
                  <a:lnTo>
                    <a:pt x="615514" y="198729"/>
                  </a:lnTo>
                  <a:lnTo>
                    <a:pt x="612428" y="183305"/>
                  </a:lnTo>
                  <a:lnTo>
                    <a:pt x="722403" y="176120"/>
                  </a:lnTo>
                  <a:lnTo>
                    <a:pt x="716416" y="266655"/>
                  </a:lnTo>
                  <a:lnTo>
                    <a:pt x="745133" y="315094"/>
                  </a:lnTo>
                  <a:lnTo>
                    <a:pt x="794748" y="313414"/>
                  </a:lnTo>
                  <a:lnTo>
                    <a:pt x="794748" y="313414"/>
                  </a:lnTo>
                  <a:lnTo>
                    <a:pt x="803378" y="396408"/>
                  </a:lnTo>
                  <a:lnTo>
                    <a:pt x="779383" y="412046"/>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IN" sz="900" kern="0" dirty="0">
                <a:latin typeface="Calibri" panose="020F0502020204030204"/>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effectLst/>
                  <a:uLnTx/>
                  <a:uFillTx/>
                  <a:latin typeface="Calibri" panose="020F0502020204030204"/>
                  <a:ea typeface="+mn-ea"/>
                  <a:cs typeface="+mn-cs"/>
                </a:rPr>
                <a:t>         East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effectLst/>
                  <a:uLnTx/>
                  <a:uFillTx/>
                  <a:latin typeface="Calibri" panose="020F0502020204030204"/>
                  <a:ea typeface="+mn-ea"/>
                  <a:cs typeface="+mn-cs"/>
                </a:rPr>
                <a:t> </a:t>
              </a:r>
              <a:r>
                <a:rPr kumimoji="0" lang="en-IN" sz="900" b="0" i="0" u="none" strike="noStrike" kern="0" cap="none" spc="0" normalizeH="0" baseline="0" noProof="0" dirty="0" err="1">
                  <a:ln>
                    <a:noFill/>
                  </a:ln>
                  <a:effectLst/>
                  <a:uLnTx/>
                  <a:uFillTx/>
                  <a:latin typeface="Calibri" panose="020F0502020204030204"/>
                  <a:ea typeface="+mn-ea"/>
                  <a:cs typeface="+mn-cs"/>
                </a:rPr>
                <a:t>Champaran</a:t>
              </a: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49" name="M4">
              <a:extLst>
                <a:ext uri="{FF2B5EF4-FFF2-40B4-BE49-F238E27FC236}">
                  <a16:creationId xmlns:a16="http://schemas.microsoft.com/office/drawing/2014/main" id="{7EDC338D-8D8D-4C97-8A07-E2EF18BCE6E6}"/>
                </a:ext>
              </a:extLst>
            </p:cNvPr>
            <p:cNvSpPr/>
            <p:nvPr/>
          </p:nvSpPr>
          <p:spPr>
            <a:xfrm>
              <a:off x="2002036" y="779899"/>
              <a:ext cx="807037" cy="593015"/>
            </a:xfrm>
            <a:custGeom>
              <a:avLst/>
              <a:gdLst/>
              <a:ahLst/>
              <a:cxnLst/>
              <a:rect l="0" t="0" r="0" b="0"/>
              <a:pathLst>
                <a:path w="1013359" h="758970">
                  <a:moveTo>
                    <a:pt x="724521" y="719176"/>
                  </a:moveTo>
                  <a:lnTo>
                    <a:pt x="695634" y="757818"/>
                  </a:lnTo>
                  <a:lnTo>
                    <a:pt x="667783" y="758969"/>
                  </a:lnTo>
                  <a:lnTo>
                    <a:pt x="667783" y="758969"/>
                  </a:lnTo>
                  <a:lnTo>
                    <a:pt x="657640" y="733247"/>
                  </a:lnTo>
                  <a:lnTo>
                    <a:pt x="609455" y="697076"/>
                  </a:lnTo>
                  <a:lnTo>
                    <a:pt x="603319" y="610436"/>
                  </a:lnTo>
                  <a:lnTo>
                    <a:pt x="540283" y="590397"/>
                  </a:lnTo>
                  <a:lnTo>
                    <a:pt x="521254" y="568562"/>
                  </a:lnTo>
                  <a:lnTo>
                    <a:pt x="519717" y="530481"/>
                  </a:lnTo>
                  <a:lnTo>
                    <a:pt x="394037" y="546809"/>
                  </a:lnTo>
                  <a:lnTo>
                    <a:pt x="383085" y="581146"/>
                  </a:lnTo>
                  <a:lnTo>
                    <a:pt x="351002" y="556277"/>
                  </a:lnTo>
                  <a:lnTo>
                    <a:pt x="321481" y="580038"/>
                  </a:lnTo>
                  <a:lnTo>
                    <a:pt x="293661" y="581125"/>
                  </a:lnTo>
                  <a:lnTo>
                    <a:pt x="309874" y="531756"/>
                  </a:lnTo>
                  <a:lnTo>
                    <a:pt x="278871" y="517427"/>
                  </a:lnTo>
                  <a:lnTo>
                    <a:pt x="267927" y="469119"/>
                  </a:lnTo>
                  <a:lnTo>
                    <a:pt x="282330" y="456552"/>
                  </a:lnTo>
                  <a:lnTo>
                    <a:pt x="238352" y="424359"/>
                  </a:lnTo>
                  <a:lnTo>
                    <a:pt x="232624" y="443649"/>
                  </a:lnTo>
                  <a:lnTo>
                    <a:pt x="168113" y="449660"/>
                  </a:lnTo>
                  <a:lnTo>
                    <a:pt x="175604" y="476210"/>
                  </a:lnTo>
                  <a:lnTo>
                    <a:pt x="89901" y="487236"/>
                  </a:lnTo>
                  <a:lnTo>
                    <a:pt x="64030" y="453606"/>
                  </a:lnTo>
                  <a:lnTo>
                    <a:pt x="86893" y="407547"/>
                  </a:lnTo>
                  <a:lnTo>
                    <a:pt x="65020" y="325043"/>
                  </a:lnTo>
                  <a:lnTo>
                    <a:pt x="3940" y="335098"/>
                  </a:lnTo>
                  <a:lnTo>
                    <a:pt x="14820" y="297267"/>
                  </a:lnTo>
                  <a:lnTo>
                    <a:pt x="14820" y="297267"/>
                  </a:lnTo>
                  <a:lnTo>
                    <a:pt x="710" y="248366"/>
                  </a:lnTo>
                  <a:lnTo>
                    <a:pt x="41587" y="269433"/>
                  </a:lnTo>
                  <a:lnTo>
                    <a:pt x="56369" y="249813"/>
                  </a:lnTo>
                  <a:lnTo>
                    <a:pt x="0" y="229328"/>
                  </a:lnTo>
                  <a:lnTo>
                    <a:pt x="19908" y="191163"/>
                  </a:lnTo>
                  <a:lnTo>
                    <a:pt x="30567" y="216889"/>
                  </a:lnTo>
                  <a:lnTo>
                    <a:pt x="68244" y="170285"/>
                  </a:lnTo>
                  <a:lnTo>
                    <a:pt x="45941" y="144294"/>
                  </a:lnTo>
                  <a:lnTo>
                    <a:pt x="56078" y="87431"/>
                  </a:lnTo>
                  <a:lnTo>
                    <a:pt x="56078" y="87431"/>
                  </a:lnTo>
                  <a:lnTo>
                    <a:pt x="96070" y="85921"/>
                  </a:lnTo>
                  <a:lnTo>
                    <a:pt x="91193" y="127762"/>
                  </a:lnTo>
                  <a:lnTo>
                    <a:pt x="145091" y="84057"/>
                  </a:lnTo>
                  <a:lnTo>
                    <a:pt x="187738" y="67597"/>
                  </a:lnTo>
                  <a:lnTo>
                    <a:pt x="195166" y="25656"/>
                  </a:lnTo>
                  <a:lnTo>
                    <a:pt x="219068" y="9202"/>
                  </a:lnTo>
                  <a:lnTo>
                    <a:pt x="274239" y="0"/>
                  </a:lnTo>
                  <a:lnTo>
                    <a:pt x="320287" y="5258"/>
                  </a:lnTo>
                  <a:lnTo>
                    <a:pt x="403089" y="74001"/>
                  </a:lnTo>
                  <a:lnTo>
                    <a:pt x="451514" y="57240"/>
                  </a:lnTo>
                  <a:lnTo>
                    <a:pt x="455784" y="83194"/>
                  </a:lnTo>
                  <a:lnTo>
                    <a:pt x="495442" y="89366"/>
                  </a:lnTo>
                  <a:lnTo>
                    <a:pt x="516004" y="54643"/>
                  </a:lnTo>
                  <a:lnTo>
                    <a:pt x="607405" y="46681"/>
                  </a:lnTo>
                  <a:lnTo>
                    <a:pt x="664585" y="85984"/>
                  </a:lnTo>
                  <a:lnTo>
                    <a:pt x="723431" y="102604"/>
                  </a:lnTo>
                  <a:lnTo>
                    <a:pt x="774058" y="138616"/>
                  </a:lnTo>
                  <a:lnTo>
                    <a:pt x="811481" y="137038"/>
                  </a:lnTo>
                  <a:lnTo>
                    <a:pt x="850326" y="184119"/>
                  </a:lnTo>
                  <a:lnTo>
                    <a:pt x="896814" y="197673"/>
                  </a:lnTo>
                  <a:lnTo>
                    <a:pt x="919234" y="222844"/>
                  </a:lnTo>
                  <a:lnTo>
                    <a:pt x="1013358" y="260447"/>
                  </a:lnTo>
                  <a:lnTo>
                    <a:pt x="1013358" y="260447"/>
                  </a:lnTo>
                  <a:lnTo>
                    <a:pt x="998197" y="268875"/>
                  </a:lnTo>
                  <a:lnTo>
                    <a:pt x="985630" y="337227"/>
                  </a:lnTo>
                  <a:lnTo>
                    <a:pt x="936683" y="342870"/>
                  </a:lnTo>
                  <a:lnTo>
                    <a:pt x="911180" y="382107"/>
                  </a:lnTo>
                  <a:lnTo>
                    <a:pt x="861752" y="391986"/>
                  </a:lnTo>
                  <a:lnTo>
                    <a:pt x="838450" y="422642"/>
                  </a:lnTo>
                  <a:lnTo>
                    <a:pt x="785257" y="466562"/>
                  </a:lnTo>
                  <a:lnTo>
                    <a:pt x="801576" y="484947"/>
                  </a:lnTo>
                  <a:lnTo>
                    <a:pt x="797009" y="530349"/>
                  </a:lnTo>
                  <a:lnTo>
                    <a:pt x="732653" y="540815"/>
                  </a:lnTo>
                  <a:lnTo>
                    <a:pt x="709010" y="564403"/>
                  </a:lnTo>
                  <a:lnTo>
                    <a:pt x="684106" y="557666"/>
                  </a:lnTo>
                  <a:lnTo>
                    <a:pt x="688917" y="595612"/>
                  </a:lnTo>
                  <a:lnTo>
                    <a:pt x="769597" y="618389"/>
                  </a:lnTo>
                  <a:lnTo>
                    <a:pt x="819129" y="609242"/>
                  </a:lnTo>
                  <a:lnTo>
                    <a:pt x="802115" y="651640"/>
                  </a:lnTo>
                  <a:lnTo>
                    <a:pt x="752921" y="653703"/>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lvl="0" defTabSz="914400">
                <a:defRPr/>
              </a:pPr>
              <a:endPar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a:p>
              <a:pPr lvl="0" defTabSz="914400">
                <a:defRPr/>
              </a:pPr>
              <a:endParaRPr lang="en-IN" sz="900" kern="0" dirty="0">
                <a:solidFill>
                  <a:sysClr val="window" lastClr="FFFFFF"/>
                </a:solidFill>
                <a:latin typeface="Calibri" panose="020F0502020204030204"/>
              </a:endParaRPr>
            </a:p>
            <a:p>
              <a:pPr lvl="0" defTabSz="914400">
                <a:defRPr/>
              </a:pPr>
              <a:r>
                <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rPr>
                <a:t>   </a:t>
              </a:r>
              <a:r>
                <a:rPr kumimoji="0" lang="en-IN" sz="900" b="0" i="0" u="none" strike="noStrike" kern="0" cap="none" spc="0" normalizeH="0" baseline="0" noProof="0" dirty="0" err="1">
                  <a:ln>
                    <a:noFill/>
                  </a:ln>
                  <a:solidFill>
                    <a:sysClr val="window" lastClr="FFFFFF"/>
                  </a:solidFill>
                  <a:effectLst/>
                  <a:uLnTx/>
                  <a:uFillTx/>
                  <a:latin typeface="Calibri" panose="020F0502020204030204"/>
                  <a:ea typeface="+mn-ea"/>
                  <a:cs typeface="+mn-cs"/>
                </a:rPr>
                <a:t>i</a:t>
              </a:r>
              <a:r>
                <a:rPr lang="en-IN" sz="900" kern="0" dirty="0"/>
                <a:t>Madhubani</a:t>
              </a:r>
              <a:endPar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50" name="M3">
              <a:extLst>
                <a:ext uri="{FF2B5EF4-FFF2-40B4-BE49-F238E27FC236}">
                  <a16:creationId xmlns:a16="http://schemas.microsoft.com/office/drawing/2014/main" id="{B721A01E-E097-4E32-A90A-A99573789644}"/>
                </a:ext>
              </a:extLst>
            </p:cNvPr>
            <p:cNvSpPr/>
            <p:nvPr/>
          </p:nvSpPr>
          <p:spPr>
            <a:xfrm>
              <a:off x="1562778" y="590224"/>
              <a:ext cx="493608" cy="590090"/>
            </a:xfrm>
            <a:custGeom>
              <a:avLst/>
              <a:gdLst/>
              <a:ahLst/>
              <a:cxnLst/>
              <a:rect l="0" t="0" r="0" b="0"/>
              <a:pathLst>
                <a:path w="619801" h="755376">
                  <a:moveTo>
                    <a:pt x="32509" y="299968"/>
                  </a:moveTo>
                  <a:lnTo>
                    <a:pt x="0" y="255191"/>
                  </a:lnTo>
                  <a:lnTo>
                    <a:pt x="23995" y="239553"/>
                  </a:lnTo>
                  <a:lnTo>
                    <a:pt x="15365" y="156559"/>
                  </a:lnTo>
                  <a:lnTo>
                    <a:pt x="15365" y="156559"/>
                  </a:lnTo>
                  <a:lnTo>
                    <a:pt x="95275" y="172879"/>
                  </a:lnTo>
                  <a:lnTo>
                    <a:pt x="134567" y="152462"/>
                  </a:lnTo>
                  <a:lnTo>
                    <a:pt x="173060" y="109477"/>
                  </a:lnTo>
                  <a:lnTo>
                    <a:pt x="222414" y="119035"/>
                  </a:lnTo>
                  <a:lnTo>
                    <a:pt x="324466" y="51172"/>
                  </a:lnTo>
                  <a:lnTo>
                    <a:pt x="344495" y="16574"/>
                  </a:lnTo>
                  <a:lnTo>
                    <a:pt x="357263" y="30934"/>
                  </a:lnTo>
                  <a:lnTo>
                    <a:pt x="392885" y="0"/>
                  </a:lnTo>
                  <a:lnTo>
                    <a:pt x="412376" y="21875"/>
                  </a:lnTo>
                  <a:lnTo>
                    <a:pt x="502891" y="63718"/>
                  </a:lnTo>
                  <a:lnTo>
                    <a:pt x="513031" y="93694"/>
                  </a:lnTo>
                  <a:lnTo>
                    <a:pt x="502738" y="233841"/>
                  </a:lnTo>
                  <a:lnTo>
                    <a:pt x="519595" y="270632"/>
                  </a:lnTo>
                  <a:lnTo>
                    <a:pt x="591016" y="298324"/>
                  </a:lnTo>
                  <a:lnTo>
                    <a:pt x="607634" y="328057"/>
                  </a:lnTo>
                  <a:lnTo>
                    <a:pt x="607634" y="328057"/>
                  </a:lnTo>
                  <a:lnTo>
                    <a:pt x="597497" y="384920"/>
                  </a:lnTo>
                  <a:lnTo>
                    <a:pt x="619800" y="410911"/>
                  </a:lnTo>
                  <a:lnTo>
                    <a:pt x="582123" y="457515"/>
                  </a:lnTo>
                  <a:lnTo>
                    <a:pt x="571464" y="431789"/>
                  </a:lnTo>
                  <a:lnTo>
                    <a:pt x="551556" y="469954"/>
                  </a:lnTo>
                  <a:lnTo>
                    <a:pt x="607925" y="490439"/>
                  </a:lnTo>
                  <a:lnTo>
                    <a:pt x="593143" y="510059"/>
                  </a:lnTo>
                  <a:lnTo>
                    <a:pt x="552266" y="488992"/>
                  </a:lnTo>
                  <a:lnTo>
                    <a:pt x="566376" y="537893"/>
                  </a:lnTo>
                  <a:lnTo>
                    <a:pt x="566376" y="537893"/>
                  </a:lnTo>
                  <a:lnTo>
                    <a:pt x="501502" y="532534"/>
                  </a:lnTo>
                  <a:lnTo>
                    <a:pt x="481435" y="567168"/>
                  </a:lnTo>
                  <a:lnTo>
                    <a:pt x="489066" y="616316"/>
                  </a:lnTo>
                  <a:lnTo>
                    <a:pt x="524411" y="644670"/>
                  </a:lnTo>
                  <a:lnTo>
                    <a:pt x="531771" y="686062"/>
                  </a:lnTo>
                  <a:lnTo>
                    <a:pt x="502090" y="706227"/>
                  </a:lnTo>
                  <a:lnTo>
                    <a:pt x="502090" y="706227"/>
                  </a:lnTo>
                  <a:lnTo>
                    <a:pt x="482640" y="687876"/>
                  </a:lnTo>
                  <a:lnTo>
                    <a:pt x="427044" y="689911"/>
                  </a:lnTo>
                  <a:lnTo>
                    <a:pt x="404199" y="649078"/>
                  </a:lnTo>
                  <a:lnTo>
                    <a:pt x="366699" y="632075"/>
                  </a:lnTo>
                  <a:lnTo>
                    <a:pt x="368708" y="598108"/>
                  </a:lnTo>
                  <a:lnTo>
                    <a:pt x="338758" y="628844"/>
                  </a:lnTo>
                  <a:lnTo>
                    <a:pt x="295579" y="615560"/>
                  </a:lnTo>
                  <a:lnTo>
                    <a:pt x="272226" y="650284"/>
                  </a:lnTo>
                  <a:lnTo>
                    <a:pt x="226057" y="754308"/>
                  </a:lnTo>
                  <a:lnTo>
                    <a:pt x="195661" y="755375"/>
                  </a:lnTo>
                  <a:lnTo>
                    <a:pt x="185276" y="717605"/>
                  </a:lnTo>
                  <a:lnTo>
                    <a:pt x="159651" y="688134"/>
                  </a:lnTo>
                  <a:lnTo>
                    <a:pt x="159651" y="688134"/>
                  </a:lnTo>
                  <a:lnTo>
                    <a:pt x="173733" y="665047"/>
                  </a:lnTo>
                  <a:lnTo>
                    <a:pt x="166736" y="631398"/>
                  </a:lnTo>
                  <a:lnTo>
                    <a:pt x="215726" y="626153"/>
                  </a:lnTo>
                  <a:lnTo>
                    <a:pt x="245124" y="579221"/>
                  </a:lnTo>
                  <a:lnTo>
                    <a:pt x="213074" y="550695"/>
                  </a:lnTo>
                  <a:lnTo>
                    <a:pt x="212256" y="527424"/>
                  </a:lnTo>
                  <a:lnTo>
                    <a:pt x="256510" y="480675"/>
                  </a:lnTo>
                  <a:lnTo>
                    <a:pt x="229862" y="421606"/>
                  </a:lnTo>
                  <a:lnTo>
                    <a:pt x="215290" y="448241"/>
                  </a:lnTo>
                  <a:lnTo>
                    <a:pt x="181847" y="452945"/>
                  </a:lnTo>
                  <a:lnTo>
                    <a:pt x="150599" y="427912"/>
                  </a:lnTo>
                  <a:lnTo>
                    <a:pt x="164116" y="389319"/>
                  </a:lnTo>
                  <a:lnTo>
                    <a:pt x="142700" y="386535"/>
                  </a:lnTo>
                  <a:lnTo>
                    <a:pt x="140348" y="318846"/>
                  </a:lnTo>
                  <a:lnTo>
                    <a:pt x="105883" y="293215"/>
                  </a:lnTo>
                  <a:close/>
                </a:path>
              </a:pathLst>
            </a:custGeom>
            <a:grpFill/>
            <a:ln w="3175" cap="flat" cmpd="sng" algn="ctr">
              <a:solidFill>
                <a:sysClr val="window" lastClr="FFFFFF"/>
              </a:solidFill>
              <a:prstDash val="solid"/>
              <a:miter lim="800000"/>
            </a:ln>
            <a:effectLst/>
          </p:spPr>
          <p:txBody>
            <a:bodyPr lIns="182880" tIns="274320" rIns="9144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51" name="M5">
              <a:extLst>
                <a:ext uri="{FF2B5EF4-FFF2-40B4-BE49-F238E27FC236}">
                  <a16:creationId xmlns:a16="http://schemas.microsoft.com/office/drawing/2014/main" id="{AECCF62F-A27B-4078-A23F-605C2E51E0E0}"/>
                </a:ext>
              </a:extLst>
            </p:cNvPr>
            <p:cNvSpPr/>
            <p:nvPr/>
          </p:nvSpPr>
          <p:spPr>
            <a:xfrm>
              <a:off x="3561704" y="809599"/>
              <a:ext cx="551511" cy="619922"/>
            </a:xfrm>
            <a:custGeom>
              <a:avLst/>
              <a:gdLst/>
              <a:ahLst/>
              <a:cxnLst/>
              <a:rect l="0" t="0" r="0" b="0"/>
              <a:pathLst>
                <a:path w="692507" h="792024">
                  <a:moveTo>
                    <a:pt x="241474" y="792023"/>
                  </a:moveTo>
                  <a:lnTo>
                    <a:pt x="223642" y="747687"/>
                  </a:lnTo>
                  <a:lnTo>
                    <a:pt x="253678" y="674070"/>
                  </a:lnTo>
                  <a:lnTo>
                    <a:pt x="251960" y="640231"/>
                  </a:lnTo>
                  <a:lnTo>
                    <a:pt x="274838" y="605142"/>
                  </a:lnTo>
                  <a:lnTo>
                    <a:pt x="255176" y="575751"/>
                  </a:lnTo>
                  <a:lnTo>
                    <a:pt x="230192" y="569243"/>
                  </a:lnTo>
                  <a:lnTo>
                    <a:pt x="175500" y="591086"/>
                  </a:lnTo>
                  <a:lnTo>
                    <a:pt x="168718" y="572345"/>
                  </a:lnTo>
                  <a:lnTo>
                    <a:pt x="118891" y="574841"/>
                  </a:lnTo>
                  <a:lnTo>
                    <a:pt x="103093" y="557255"/>
                  </a:lnTo>
                  <a:lnTo>
                    <a:pt x="76181" y="576969"/>
                  </a:lnTo>
                  <a:lnTo>
                    <a:pt x="76181" y="576969"/>
                  </a:lnTo>
                  <a:lnTo>
                    <a:pt x="75492" y="497853"/>
                  </a:lnTo>
                  <a:lnTo>
                    <a:pt x="89420" y="478080"/>
                  </a:lnTo>
                  <a:lnTo>
                    <a:pt x="56051" y="419673"/>
                  </a:lnTo>
                  <a:lnTo>
                    <a:pt x="43053" y="340471"/>
                  </a:lnTo>
                  <a:lnTo>
                    <a:pt x="1703" y="316371"/>
                  </a:lnTo>
                  <a:lnTo>
                    <a:pt x="0" y="281834"/>
                  </a:lnTo>
                  <a:lnTo>
                    <a:pt x="21966" y="228466"/>
                  </a:lnTo>
                  <a:lnTo>
                    <a:pt x="21966" y="228466"/>
                  </a:lnTo>
                  <a:lnTo>
                    <a:pt x="57267" y="196335"/>
                  </a:lnTo>
                  <a:lnTo>
                    <a:pt x="56146" y="173783"/>
                  </a:lnTo>
                  <a:lnTo>
                    <a:pt x="106685" y="200938"/>
                  </a:lnTo>
                  <a:lnTo>
                    <a:pt x="146927" y="203160"/>
                  </a:lnTo>
                  <a:lnTo>
                    <a:pt x="159761" y="149525"/>
                  </a:lnTo>
                  <a:lnTo>
                    <a:pt x="176696" y="126064"/>
                  </a:lnTo>
                  <a:lnTo>
                    <a:pt x="234305" y="164832"/>
                  </a:lnTo>
                  <a:lnTo>
                    <a:pt x="273632" y="98536"/>
                  </a:lnTo>
                  <a:lnTo>
                    <a:pt x="313083" y="148800"/>
                  </a:lnTo>
                  <a:lnTo>
                    <a:pt x="317865" y="178937"/>
                  </a:lnTo>
                  <a:lnTo>
                    <a:pt x="390660" y="209809"/>
                  </a:lnTo>
                  <a:lnTo>
                    <a:pt x="408031" y="257667"/>
                  </a:lnTo>
                  <a:lnTo>
                    <a:pt x="486808" y="166649"/>
                  </a:lnTo>
                  <a:lnTo>
                    <a:pt x="500894" y="139060"/>
                  </a:lnTo>
                  <a:lnTo>
                    <a:pt x="503826" y="22323"/>
                  </a:lnTo>
                  <a:lnTo>
                    <a:pt x="503826" y="22323"/>
                  </a:lnTo>
                  <a:lnTo>
                    <a:pt x="533339" y="54685"/>
                  </a:lnTo>
                  <a:lnTo>
                    <a:pt x="569510" y="41471"/>
                  </a:lnTo>
                  <a:lnTo>
                    <a:pt x="583794" y="18105"/>
                  </a:lnTo>
                  <a:lnTo>
                    <a:pt x="631980" y="0"/>
                  </a:lnTo>
                  <a:lnTo>
                    <a:pt x="635761" y="22408"/>
                  </a:lnTo>
                  <a:lnTo>
                    <a:pt x="580331" y="74814"/>
                  </a:lnTo>
                  <a:lnTo>
                    <a:pt x="597196" y="100063"/>
                  </a:lnTo>
                  <a:lnTo>
                    <a:pt x="648037" y="131276"/>
                  </a:lnTo>
                  <a:lnTo>
                    <a:pt x="648037" y="131276"/>
                  </a:lnTo>
                  <a:lnTo>
                    <a:pt x="680637" y="159919"/>
                  </a:lnTo>
                  <a:lnTo>
                    <a:pt x="642646" y="200108"/>
                  </a:lnTo>
                  <a:lnTo>
                    <a:pt x="652700" y="218652"/>
                  </a:lnTo>
                  <a:lnTo>
                    <a:pt x="692506" y="212283"/>
                  </a:lnTo>
                  <a:lnTo>
                    <a:pt x="689295" y="273231"/>
                  </a:lnTo>
                  <a:lnTo>
                    <a:pt x="679649" y="262440"/>
                  </a:lnTo>
                  <a:lnTo>
                    <a:pt x="642833" y="325184"/>
                  </a:lnTo>
                  <a:lnTo>
                    <a:pt x="562508" y="374672"/>
                  </a:lnTo>
                  <a:lnTo>
                    <a:pt x="493360" y="465234"/>
                  </a:lnTo>
                  <a:lnTo>
                    <a:pt x="466140" y="477963"/>
                  </a:lnTo>
                  <a:lnTo>
                    <a:pt x="415909" y="522273"/>
                  </a:lnTo>
                  <a:lnTo>
                    <a:pt x="381688" y="512734"/>
                  </a:lnTo>
                  <a:lnTo>
                    <a:pt x="392673" y="549625"/>
                  </a:lnTo>
                  <a:lnTo>
                    <a:pt x="349383" y="616173"/>
                  </a:lnTo>
                  <a:lnTo>
                    <a:pt x="329922" y="591020"/>
                  </a:lnTo>
                  <a:lnTo>
                    <a:pt x="259007" y="651181"/>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52" name="M6">
              <a:extLst>
                <a:ext uri="{FF2B5EF4-FFF2-40B4-BE49-F238E27FC236}">
                  <a16:creationId xmlns:a16="http://schemas.microsoft.com/office/drawing/2014/main" id="{13B9F3C1-01D3-45F0-A833-92ECFDC2CFC0}"/>
                </a:ext>
              </a:extLst>
            </p:cNvPr>
            <p:cNvSpPr/>
            <p:nvPr/>
          </p:nvSpPr>
          <p:spPr>
            <a:xfrm>
              <a:off x="1517788" y="822708"/>
              <a:ext cx="249275" cy="309072"/>
            </a:xfrm>
            <a:custGeom>
              <a:avLst/>
              <a:gdLst/>
              <a:ahLst/>
              <a:cxnLst/>
              <a:rect l="0" t="0" r="0" b="0"/>
              <a:pathLst>
                <a:path w="313003" h="394920">
                  <a:moveTo>
                    <a:pt x="216143" y="394919"/>
                  </a:moveTo>
                  <a:lnTo>
                    <a:pt x="199723" y="369363"/>
                  </a:lnTo>
                  <a:lnTo>
                    <a:pt x="116197" y="368002"/>
                  </a:lnTo>
                  <a:lnTo>
                    <a:pt x="116197" y="368002"/>
                  </a:lnTo>
                  <a:lnTo>
                    <a:pt x="127584" y="341487"/>
                  </a:lnTo>
                  <a:lnTo>
                    <a:pt x="60786" y="279509"/>
                  </a:lnTo>
                  <a:lnTo>
                    <a:pt x="36119" y="276812"/>
                  </a:lnTo>
                  <a:lnTo>
                    <a:pt x="41556" y="246270"/>
                  </a:lnTo>
                  <a:lnTo>
                    <a:pt x="0" y="202482"/>
                  </a:lnTo>
                  <a:lnTo>
                    <a:pt x="45201" y="181900"/>
                  </a:lnTo>
                  <a:lnTo>
                    <a:pt x="43153" y="121256"/>
                  </a:lnTo>
                  <a:lnTo>
                    <a:pt x="81750" y="78297"/>
                  </a:lnTo>
                  <a:lnTo>
                    <a:pt x="98535" y="21252"/>
                  </a:lnTo>
                  <a:lnTo>
                    <a:pt x="89001" y="6753"/>
                  </a:lnTo>
                  <a:lnTo>
                    <a:pt x="89001" y="6753"/>
                  </a:lnTo>
                  <a:lnTo>
                    <a:pt x="162375" y="0"/>
                  </a:lnTo>
                  <a:lnTo>
                    <a:pt x="196840" y="25631"/>
                  </a:lnTo>
                  <a:lnTo>
                    <a:pt x="199192" y="93320"/>
                  </a:lnTo>
                  <a:lnTo>
                    <a:pt x="220608" y="96104"/>
                  </a:lnTo>
                  <a:lnTo>
                    <a:pt x="207091" y="134697"/>
                  </a:lnTo>
                  <a:lnTo>
                    <a:pt x="238339" y="159730"/>
                  </a:lnTo>
                  <a:lnTo>
                    <a:pt x="271782" y="155026"/>
                  </a:lnTo>
                  <a:lnTo>
                    <a:pt x="286354" y="128391"/>
                  </a:lnTo>
                  <a:lnTo>
                    <a:pt x="313002" y="187460"/>
                  </a:lnTo>
                  <a:lnTo>
                    <a:pt x="268748" y="234209"/>
                  </a:lnTo>
                  <a:lnTo>
                    <a:pt x="269566" y="257480"/>
                  </a:lnTo>
                  <a:lnTo>
                    <a:pt x="301616" y="286006"/>
                  </a:lnTo>
                  <a:lnTo>
                    <a:pt x="272218" y="332938"/>
                  </a:lnTo>
                  <a:lnTo>
                    <a:pt x="223228" y="338183"/>
                  </a:lnTo>
                  <a:lnTo>
                    <a:pt x="230225" y="371832"/>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3" name="M7">
              <a:extLst>
                <a:ext uri="{FF2B5EF4-FFF2-40B4-BE49-F238E27FC236}">
                  <a16:creationId xmlns:a16="http://schemas.microsoft.com/office/drawing/2014/main" id="{47D6372A-C17D-4428-9015-44FFC7F51BFF}"/>
                </a:ext>
              </a:extLst>
            </p:cNvPr>
            <p:cNvSpPr/>
            <p:nvPr/>
          </p:nvSpPr>
          <p:spPr>
            <a:xfrm>
              <a:off x="3067631" y="821998"/>
              <a:ext cx="565288" cy="622981"/>
            </a:xfrm>
            <a:custGeom>
              <a:avLst/>
              <a:gdLst/>
              <a:ahLst/>
              <a:cxnLst/>
              <a:rect l="0" t="0" r="0" b="0"/>
              <a:pathLst>
                <a:path w="709806" h="803402">
                  <a:moveTo>
                    <a:pt x="83585" y="659577"/>
                  </a:moveTo>
                  <a:lnTo>
                    <a:pt x="77046" y="644331"/>
                  </a:lnTo>
                  <a:lnTo>
                    <a:pt x="100093" y="609356"/>
                  </a:lnTo>
                  <a:lnTo>
                    <a:pt x="46984" y="596952"/>
                  </a:lnTo>
                  <a:lnTo>
                    <a:pt x="88244" y="549134"/>
                  </a:lnTo>
                  <a:lnTo>
                    <a:pt x="94708" y="492312"/>
                  </a:lnTo>
                  <a:lnTo>
                    <a:pt x="42455" y="426882"/>
                  </a:lnTo>
                  <a:lnTo>
                    <a:pt x="39683" y="366251"/>
                  </a:lnTo>
                  <a:lnTo>
                    <a:pt x="20426" y="355827"/>
                  </a:lnTo>
                  <a:lnTo>
                    <a:pt x="18722" y="318463"/>
                  </a:lnTo>
                  <a:lnTo>
                    <a:pt x="46152" y="309440"/>
                  </a:lnTo>
                  <a:lnTo>
                    <a:pt x="37215" y="184815"/>
                  </a:lnTo>
                  <a:lnTo>
                    <a:pt x="9082" y="106990"/>
                  </a:lnTo>
                  <a:lnTo>
                    <a:pt x="15835" y="42408"/>
                  </a:lnTo>
                  <a:lnTo>
                    <a:pt x="0" y="35361"/>
                  </a:lnTo>
                  <a:lnTo>
                    <a:pt x="0" y="35361"/>
                  </a:lnTo>
                  <a:lnTo>
                    <a:pt x="4263" y="1266"/>
                  </a:lnTo>
                  <a:lnTo>
                    <a:pt x="31993" y="0"/>
                  </a:lnTo>
                  <a:lnTo>
                    <a:pt x="61069" y="168889"/>
                  </a:lnTo>
                  <a:lnTo>
                    <a:pt x="131463" y="222155"/>
                  </a:lnTo>
                  <a:lnTo>
                    <a:pt x="161936" y="209438"/>
                  </a:lnTo>
                  <a:lnTo>
                    <a:pt x="241525" y="209250"/>
                  </a:lnTo>
                  <a:lnTo>
                    <a:pt x="246906" y="254916"/>
                  </a:lnTo>
                  <a:lnTo>
                    <a:pt x="274681" y="253608"/>
                  </a:lnTo>
                  <a:lnTo>
                    <a:pt x="325375" y="285119"/>
                  </a:lnTo>
                  <a:lnTo>
                    <a:pt x="343371" y="268721"/>
                  </a:lnTo>
                  <a:lnTo>
                    <a:pt x="355370" y="208099"/>
                  </a:lnTo>
                  <a:lnTo>
                    <a:pt x="467173" y="164579"/>
                  </a:lnTo>
                  <a:lnTo>
                    <a:pt x="542718" y="187752"/>
                  </a:lnTo>
                  <a:lnTo>
                    <a:pt x="549252" y="202269"/>
                  </a:lnTo>
                  <a:lnTo>
                    <a:pt x="608856" y="229724"/>
                  </a:lnTo>
                  <a:lnTo>
                    <a:pt x="642351" y="213234"/>
                  </a:lnTo>
                  <a:lnTo>
                    <a:pt x="642351" y="213234"/>
                  </a:lnTo>
                  <a:lnTo>
                    <a:pt x="620385" y="266602"/>
                  </a:lnTo>
                  <a:lnTo>
                    <a:pt x="622088" y="301139"/>
                  </a:lnTo>
                  <a:lnTo>
                    <a:pt x="663438" y="325239"/>
                  </a:lnTo>
                  <a:lnTo>
                    <a:pt x="676436" y="404441"/>
                  </a:lnTo>
                  <a:lnTo>
                    <a:pt x="709805" y="462848"/>
                  </a:lnTo>
                  <a:lnTo>
                    <a:pt x="695877" y="482621"/>
                  </a:lnTo>
                  <a:lnTo>
                    <a:pt x="696566" y="561737"/>
                  </a:lnTo>
                  <a:lnTo>
                    <a:pt x="696566" y="561737"/>
                  </a:lnTo>
                  <a:lnTo>
                    <a:pt x="686159" y="600417"/>
                  </a:lnTo>
                  <a:lnTo>
                    <a:pt x="635223" y="633326"/>
                  </a:lnTo>
                  <a:lnTo>
                    <a:pt x="646131" y="670245"/>
                  </a:lnTo>
                  <a:lnTo>
                    <a:pt x="577029" y="704031"/>
                  </a:lnTo>
                  <a:lnTo>
                    <a:pt x="569270" y="731267"/>
                  </a:lnTo>
                  <a:lnTo>
                    <a:pt x="513354" y="729749"/>
                  </a:lnTo>
                  <a:lnTo>
                    <a:pt x="414719" y="730970"/>
                  </a:lnTo>
                  <a:lnTo>
                    <a:pt x="397382" y="762189"/>
                  </a:lnTo>
                  <a:lnTo>
                    <a:pt x="315971" y="743444"/>
                  </a:lnTo>
                  <a:lnTo>
                    <a:pt x="286585" y="767446"/>
                  </a:lnTo>
                  <a:lnTo>
                    <a:pt x="269775" y="741382"/>
                  </a:lnTo>
                  <a:lnTo>
                    <a:pt x="237506" y="773284"/>
                  </a:lnTo>
                  <a:lnTo>
                    <a:pt x="167472" y="803401"/>
                  </a:lnTo>
                  <a:lnTo>
                    <a:pt x="80047" y="780577"/>
                  </a:lnTo>
                  <a:lnTo>
                    <a:pt x="80047" y="780577"/>
                  </a:lnTo>
                  <a:lnTo>
                    <a:pt x="53876" y="747854"/>
                  </a:lnTo>
                  <a:lnTo>
                    <a:pt x="65831" y="739534"/>
                  </a:lnTo>
                  <a:close/>
                </a:path>
              </a:pathLst>
            </a:custGeom>
            <a:grpFill/>
            <a:ln w="3175" cap="flat" cmpd="sng" algn="ctr">
              <a:solidFill>
                <a:sysClr val="window" lastClr="FFFFFF"/>
              </a:solidFill>
              <a:prstDash val="solid"/>
              <a:miter lim="800000"/>
            </a:ln>
            <a:effectLst/>
          </p:spPr>
          <p:txBody>
            <a:bodyPr lIns="365760" tIns="548640" rIns="9144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54" name="M8">
              <a:extLst>
                <a:ext uri="{FF2B5EF4-FFF2-40B4-BE49-F238E27FC236}">
                  <a16:creationId xmlns:a16="http://schemas.microsoft.com/office/drawing/2014/main" id="{D979C813-8C1B-4350-A2E7-285004594411}"/>
                </a:ext>
              </a:extLst>
            </p:cNvPr>
            <p:cNvSpPr/>
            <p:nvPr/>
          </p:nvSpPr>
          <p:spPr>
            <a:xfrm>
              <a:off x="461962" y="850593"/>
              <a:ext cx="831950" cy="409367"/>
            </a:xfrm>
            <a:custGeom>
              <a:avLst/>
              <a:gdLst/>
              <a:ahLst/>
              <a:cxnLst/>
              <a:rect l="0" t="0" r="0" b="0"/>
              <a:pathLst>
                <a:path w="1044641" h="518127">
                  <a:moveTo>
                    <a:pt x="1018515" y="461489"/>
                  </a:moveTo>
                  <a:lnTo>
                    <a:pt x="1044640" y="509385"/>
                  </a:lnTo>
                  <a:lnTo>
                    <a:pt x="1044640" y="509385"/>
                  </a:lnTo>
                  <a:lnTo>
                    <a:pt x="900468" y="518126"/>
                  </a:lnTo>
                  <a:lnTo>
                    <a:pt x="900468" y="518126"/>
                  </a:lnTo>
                  <a:lnTo>
                    <a:pt x="896537" y="495652"/>
                  </a:lnTo>
                  <a:lnTo>
                    <a:pt x="822433" y="486618"/>
                  </a:lnTo>
                  <a:lnTo>
                    <a:pt x="821513" y="456285"/>
                  </a:lnTo>
                  <a:lnTo>
                    <a:pt x="784068" y="438352"/>
                  </a:lnTo>
                  <a:lnTo>
                    <a:pt x="783155" y="408019"/>
                  </a:lnTo>
                  <a:lnTo>
                    <a:pt x="743061" y="409221"/>
                  </a:lnTo>
                  <a:lnTo>
                    <a:pt x="714478" y="383949"/>
                  </a:lnTo>
                  <a:lnTo>
                    <a:pt x="662871" y="411595"/>
                  </a:lnTo>
                  <a:lnTo>
                    <a:pt x="674390" y="385134"/>
                  </a:lnTo>
                  <a:lnTo>
                    <a:pt x="634075" y="378549"/>
                  </a:lnTo>
                  <a:lnTo>
                    <a:pt x="575111" y="353432"/>
                  </a:lnTo>
                  <a:lnTo>
                    <a:pt x="577692" y="330766"/>
                  </a:lnTo>
                  <a:lnTo>
                    <a:pt x="478796" y="333588"/>
                  </a:lnTo>
                  <a:lnTo>
                    <a:pt x="481246" y="420355"/>
                  </a:lnTo>
                  <a:lnTo>
                    <a:pt x="434282" y="384257"/>
                  </a:lnTo>
                  <a:lnTo>
                    <a:pt x="391899" y="419323"/>
                  </a:lnTo>
                  <a:lnTo>
                    <a:pt x="354628" y="405525"/>
                  </a:lnTo>
                  <a:lnTo>
                    <a:pt x="285428" y="335403"/>
                  </a:lnTo>
                  <a:lnTo>
                    <a:pt x="285428" y="335403"/>
                  </a:lnTo>
                  <a:lnTo>
                    <a:pt x="226305" y="325697"/>
                  </a:lnTo>
                  <a:lnTo>
                    <a:pt x="180413" y="326914"/>
                  </a:lnTo>
                  <a:lnTo>
                    <a:pt x="146101" y="300992"/>
                  </a:lnTo>
                  <a:lnTo>
                    <a:pt x="120368" y="256488"/>
                  </a:lnTo>
                  <a:lnTo>
                    <a:pt x="86326" y="265135"/>
                  </a:lnTo>
                  <a:lnTo>
                    <a:pt x="0" y="251813"/>
                  </a:lnTo>
                  <a:lnTo>
                    <a:pt x="4548" y="176174"/>
                  </a:lnTo>
                  <a:lnTo>
                    <a:pt x="31202" y="157146"/>
                  </a:lnTo>
                  <a:lnTo>
                    <a:pt x="53625" y="174923"/>
                  </a:lnTo>
                  <a:lnTo>
                    <a:pt x="67897" y="151971"/>
                  </a:lnTo>
                  <a:lnTo>
                    <a:pt x="102117" y="151087"/>
                  </a:lnTo>
                  <a:lnTo>
                    <a:pt x="150391" y="119478"/>
                  </a:lnTo>
                  <a:lnTo>
                    <a:pt x="150391" y="119478"/>
                  </a:lnTo>
                  <a:lnTo>
                    <a:pt x="182372" y="58644"/>
                  </a:lnTo>
                  <a:lnTo>
                    <a:pt x="177748" y="5835"/>
                  </a:lnTo>
                  <a:lnTo>
                    <a:pt x="254607" y="7314"/>
                  </a:lnTo>
                  <a:lnTo>
                    <a:pt x="381764" y="53246"/>
                  </a:lnTo>
                  <a:lnTo>
                    <a:pt x="405656" y="29998"/>
                  </a:lnTo>
                  <a:lnTo>
                    <a:pt x="436723" y="32659"/>
                  </a:lnTo>
                  <a:lnTo>
                    <a:pt x="528560" y="15238"/>
                  </a:lnTo>
                  <a:lnTo>
                    <a:pt x="518441" y="0"/>
                  </a:lnTo>
                  <a:lnTo>
                    <a:pt x="518441" y="0"/>
                  </a:lnTo>
                  <a:lnTo>
                    <a:pt x="541141" y="26170"/>
                  </a:lnTo>
                  <a:lnTo>
                    <a:pt x="568334" y="6332"/>
                  </a:lnTo>
                  <a:lnTo>
                    <a:pt x="602861" y="39211"/>
                  </a:lnTo>
                  <a:lnTo>
                    <a:pt x="602861" y="39211"/>
                  </a:lnTo>
                  <a:lnTo>
                    <a:pt x="609878" y="80650"/>
                  </a:lnTo>
                  <a:lnTo>
                    <a:pt x="625470" y="83725"/>
                  </a:lnTo>
                  <a:lnTo>
                    <a:pt x="626685" y="125335"/>
                  </a:lnTo>
                  <a:lnTo>
                    <a:pt x="661790" y="154659"/>
                  </a:lnTo>
                  <a:lnTo>
                    <a:pt x="662682" y="184986"/>
                  </a:lnTo>
                  <a:lnTo>
                    <a:pt x="686889" y="172978"/>
                  </a:lnTo>
                  <a:lnTo>
                    <a:pt x="713438" y="239960"/>
                  </a:lnTo>
                  <a:lnTo>
                    <a:pt x="758522" y="212495"/>
                  </a:lnTo>
                  <a:lnTo>
                    <a:pt x="786296" y="211660"/>
                  </a:lnTo>
                  <a:lnTo>
                    <a:pt x="842681" y="258661"/>
                  </a:lnTo>
                  <a:lnTo>
                    <a:pt x="885405" y="344190"/>
                  </a:lnTo>
                  <a:lnTo>
                    <a:pt x="945305" y="376934"/>
                  </a:lnTo>
                  <a:lnTo>
                    <a:pt x="946709" y="422078"/>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en-IN" sz="900" kern="0" dirty="0">
                  <a:latin typeface="Calibri" panose="020F0502020204030204"/>
                </a:rPr>
                <a:t>     </a:t>
              </a:r>
              <a:r>
                <a:rPr kumimoji="0" lang="en-IN" sz="900" b="0" i="0" u="none" strike="noStrike" kern="0" cap="none" spc="0" normalizeH="0" baseline="0" noProof="0" dirty="0">
                  <a:ln>
                    <a:noFill/>
                  </a:ln>
                  <a:effectLst/>
                  <a:uLnTx/>
                  <a:uFillTx/>
                  <a:latin typeface="Calibri" panose="020F0502020204030204"/>
                  <a:ea typeface="+mn-ea"/>
                  <a:cs typeface="+mn-cs"/>
                </a:rPr>
                <a:t>Gopalganj</a:t>
              </a:r>
            </a:p>
          </p:txBody>
        </p:sp>
        <p:sp>
          <p:nvSpPr>
            <p:cNvPr id="55" name="M9">
              <a:extLst>
                <a:ext uri="{FF2B5EF4-FFF2-40B4-BE49-F238E27FC236}">
                  <a16:creationId xmlns:a16="http://schemas.microsoft.com/office/drawing/2014/main" id="{B904B5BF-BC10-47D9-950D-172359BD739A}"/>
                </a:ext>
              </a:extLst>
            </p:cNvPr>
            <p:cNvSpPr/>
            <p:nvPr/>
          </p:nvSpPr>
          <p:spPr>
            <a:xfrm>
              <a:off x="2546857" y="844580"/>
              <a:ext cx="600489" cy="569251"/>
            </a:xfrm>
            <a:custGeom>
              <a:avLst/>
              <a:gdLst/>
              <a:ahLst/>
              <a:cxnLst/>
              <a:rect l="0" t="0" r="0" b="0"/>
              <a:pathLst>
                <a:path w="754006" h="722157">
                  <a:moveTo>
                    <a:pt x="737497" y="624216"/>
                  </a:moveTo>
                  <a:lnTo>
                    <a:pt x="682266" y="622501"/>
                  </a:lnTo>
                  <a:lnTo>
                    <a:pt x="650162" y="601349"/>
                  </a:lnTo>
                  <a:lnTo>
                    <a:pt x="638563" y="617420"/>
                  </a:lnTo>
                  <a:lnTo>
                    <a:pt x="572611" y="593543"/>
                  </a:lnTo>
                  <a:lnTo>
                    <a:pt x="495226" y="589225"/>
                  </a:lnTo>
                  <a:lnTo>
                    <a:pt x="435969" y="569237"/>
                  </a:lnTo>
                  <a:lnTo>
                    <a:pt x="412361" y="592884"/>
                  </a:lnTo>
                  <a:lnTo>
                    <a:pt x="355211" y="561470"/>
                  </a:lnTo>
                  <a:lnTo>
                    <a:pt x="317859" y="627385"/>
                  </a:lnTo>
                  <a:lnTo>
                    <a:pt x="302013" y="681061"/>
                  </a:lnTo>
                  <a:lnTo>
                    <a:pt x="258463" y="679404"/>
                  </a:lnTo>
                  <a:lnTo>
                    <a:pt x="258463" y="679404"/>
                  </a:lnTo>
                  <a:lnTo>
                    <a:pt x="221874" y="688742"/>
                  </a:lnTo>
                  <a:lnTo>
                    <a:pt x="172164" y="679553"/>
                  </a:lnTo>
                  <a:lnTo>
                    <a:pt x="133729" y="722156"/>
                  </a:lnTo>
                  <a:lnTo>
                    <a:pt x="72264" y="649138"/>
                  </a:lnTo>
                  <a:lnTo>
                    <a:pt x="71320" y="626570"/>
                  </a:lnTo>
                  <a:lnTo>
                    <a:pt x="40415" y="632098"/>
                  </a:lnTo>
                  <a:lnTo>
                    <a:pt x="40415" y="632098"/>
                  </a:lnTo>
                  <a:lnTo>
                    <a:pt x="68815" y="566625"/>
                  </a:lnTo>
                  <a:lnTo>
                    <a:pt x="118009" y="564562"/>
                  </a:lnTo>
                  <a:lnTo>
                    <a:pt x="135023" y="522164"/>
                  </a:lnTo>
                  <a:lnTo>
                    <a:pt x="85491" y="531311"/>
                  </a:lnTo>
                  <a:lnTo>
                    <a:pt x="4811" y="508534"/>
                  </a:lnTo>
                  <a:lnTo>
                    <a:pt x="0" y="470588"/>
                  </a:lnTo>
                  <a:lnTo>
                    <a:pt x="24904" y="477325"/>
                  </a:lnTo>
                  <a:lnTo>
                    <a:pt x="48547" y="453737"/>
                  </a:lnTo>
                  <a:lnTo>
                    <a:pt x="112903" y="443271"/>
                  </a:lnTo>
                  <a:lnTo>
                    <a:pt x="117470" y="397869"/>
                  </a:lnTo>
                  <a:lnTo>
                    <a:pt x="101151" y="379484"/>
                  </a:lnTo>
                  <a:lnTo>
                    <a:pt x="154344" y="335564"/>
                  </a:lnTo>
                  <a:lnTo>
                    <a:pt x="177646" y="304908"/>
                  </a:lnTo>
                  <a:lnTo>
                    <a:pt x="227074" y="295029"/>
                  </a:lnTo>
                  <a:lnTo>
                    <a:pt x="252577" y="255792"/>
                  </a:lnTo>
                  <a:lnTo>
                    <a:pt x="301524" y="250149"/>
                  </a:lnTo>
                  <a:lnTo>
                    <a:pt x="314091" y="181797"/>
                  </a:lnTo>
                  <a:lnTo>
                    <a:pt x="329252" y="173369"/>
                  </a:lnTo>
                  <a:lnTo>
                    <a:pt x="329252" y="173369"/>
                  </a:lnTo>
                  <a:lnTo>
                    <a:pt x="350899" y="180196"/>
                  </a:lnTo>
                  <a:lnTo>
                    <a:pt x="376998" y="140914"/>
                  </a:lnTo>
                  <a:lnTo>
                    <a:pt x="442553" y="160632"/>
                  </a:lnTo>
                  <a:lnTo>
                    <a:pt x="505957" y="131683"/>
                  </a:lnTo>
                  <a:lnTo>
                    <a:pt x="504447" y="97848"/>
                  </a:lnTo>
                  <a:lnTo>
                    <a:pt x="544463" y="96058"/>
                  </a:lnTo>
                  <a:lnTo>
                    <a:pt x="542915" y="61519"/>
                  </a:lnTo>
                  <a:lnTo>
                    <a:pt x="630937" y="34947"/>
                  </a:lnTo>
                  <a:lnTo>
                    <a:pt x="653912" y="0"/>
                  </a:lnTo>
                  <a:lnTo>
                    <a:pt x="653912" y="0"/>
                  </a:lnTo>
                  <a:lnTo>
                    <a:pt x="669747" y="7047"/>
                  </a:lnTo>
                  <a:lnTo>
                    <a:pt x="662994" y="71629"/>
                  </a:lnTo>
                  <a:lnTo>
                    <a:pt x="691127" y="149454"/>
                  </a:lnTo>
                  <a:lnTo>
                    <a:pt x="700064" y="274079"/>
                  </a:lnTo>
                  <a:lnTo>
                    <a:pt x="672634" y="283102"/>
                  </a:lnTo>
                  <a:lnTo>
                    <a:pt x="674338" y="320466"/>
                  </a:lnTo>
                  <a:lnTo>
                    <a:pt x="693595" y="330890"/>
                  </a:lnTo>
                  <a:lnTo>
                    <a:pt x="696367" y="391521"/>
                  </a:lnTo>
                  <a:lnTo>
                    <a:pt x="748620" y="456951"/>
                  </a:lnTo>
                  <a:lnTo>
                    <a:pt x="742156" y="513773"/>
                  </a:lnTo>
                  <a:lnTo>
                    <a:pt x="700896" y="561591"/>
                  </a:lnTo>
                  <a:lnTo>
                    <a:pt x="754005" y="573995"/>
                  </a:lnTo>
                  <a:lnTo>
                    <a:pt x="730958" y="608970"/>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6" name="M10">
              <a:extLst>
                <a:ext uri="{FF2B5EF4-FFF2-40B4-BE49-F238E27FC236}">
                  <a16:creationId xmlns:a16="http://schemas.microsoft.com/office/drawing/2014/main" id="{D30C54DC-A266-4DF6-B6B0-7F2A125269A5}"/>
                </a:ext>
              </a:extLst>
            </p:cNvPr>
            <p:cNvSpPr/>
            <p:nvPr/>
          </p:nvSpPr>
          <p:spPr>
            <a:xfrm>
              <a:off x="1946192" y="1005116"/>
              <a:ext cx="635212" cy="686673"/>
            </a:xfrm>
            <a:custGeom>
              <a:avLst/>
              <a:gdLst/>
              <a:ahLst/>
              <a:cxnLst/>
              <a:rect l="0" t="0" r="0" b="0"/>
              <a:pathLst>
                <a:path w="797607" h="874024">
                  <a:moveTo>
                    <a:pt x="737904" y="467061"/>
                  </a:moveTo>
                  <a:lnTo>
                    <a:pt x="739300" y="500915"/>
                  </a:lnTo>
                  <a:lnTo>
                    <a:pt x="757355" y="560931"/>
                  </a:lnTo>
                  <a:lnTo>
                    <a:pt x="742121" y="569332"/>
                  </a:lnTo>
                  <a:lnTo>
                    <a:pt x="775101" y="613188"/>
                  </a:lnTo>
                  <a:lnTo>
                    <a:pt x="734296" y="600036"/>
                  </a:lnTo>
                  <a:lnTo>
                    <a:pt x="682235" y="692611"/>
                  </a:lnTo>
                  <a:lnTo>
                    <a:pt x="731993" y="701877"/>
                  </a:lnTo>
                  <a:lnTo>
                    <a:pt x="758971" y="757294"/>
                  </a:lnTo>
                  <a:lnTo>
                    <a:pt x="790907" y="775051"/>
                  </a:lnTo>
                  <a:lnTo>
                    <a:pt x="787721" y="855036"/>
                  </a:lnTo>
                  <a:lnTo>
                    <a:pt x="797606" y="858159"/>
                  </a:lnTo>
                  <a:lnTo>
                    <a:pt x="797606" y="858159"/>
                  </a:lnTo>
                  <a:lnTo>
                    <a:pt x="772898" y="874023"/>
                  </a:lnTo>
                  <a:lnTo>
                    <a:pt x="772898" y="874023"/>
                  </a:lnTo>
                  <a:lnTo>
                    <a:pt x="713706" y="858086"/>
                  </a:lnTo>
                  <a:lnTo>
                    <a:pt x="681780" y="824766"/>
                  </a:lnTo>
                  <a:lnTo>
                    <a:pt x="641706" y="830636"/>
                  </a:lnTo>
                  <a:lnTo>
                    <a:pt x="631197" y="811983"/>
                  </a:lnTo>
                  <a:lnTo>
                    <a:pt x="592058" y="824869"/>
                  </a:lnTo>
                  <a:lnTo>
                    <a:pt x="609661" y="729474"/>
                  </a:lnTo>
                  <a:lnTo>
                    <a:pt x="597677" y="657888"/>
                  </a:lnTo>
                  <a:lnTo>
                    <a:pt x="557472" y="659504"/>
                  </a:lnTo>
                  <a:lnTo>
                    <a:pt x="521268" y="680028"/>
                  </a:lnTo>
                  <a:lnTo>
                    <a:pt x="510782" y="661369"/>
                  </a:lnTo>
                  <a:lnTo>
                    <a:pt x="446582" y="663911"/>
                  </a:lnTo>
                  <a:lnTo>
                    <a:pt x="388305" y="601905"/>
                  </a:lnTo>
                  <a:lnTo>
                    <a:pt x="329915" y="619717"/>
                  </a:lnTo>
                  <a:lnTo>
                    <a:pt x="329178" y="600671"/>
                  </a:lnTo>
                  <a:lnTo>
                    <a:pt x="261194" y="588451"/>
                  </a:lnTo>
                  <a:lnTo>
                    <a:pt x="263840" y="572808"/>
                  </a:lnTo>
                  <a:lnTo>
                    <a:pt x="213506" y="563425"/>
                  </a:lnTo>
                  <a:lnTo>
                    <a:pt x="202586" y="515096"/>
                  </a:lnTo>
                  <a:lnTo>
                    <a:pt x="81884" y="497025"/>
                  </a:lnTo>
                  <a:lnTo>
                    <a:pt x="57685" y="509226"/>
                  </a:lnTo>
                  <a:lnTo>
                    <a:pt x="39478" y="437850"/>
                  </a:lnTo>
                  <a:lnTo>
                    <a:pt x="39478" y="437850"/>
                  </a:lnTo>
                  <a:lnTo>
                    <a:pt x="53348" y="392132"/>
                  </a:lnTo>
                  <a:lnTo>
                    <a:pt x="82909" y="367726"/>
                  </a:lnTo>
                  <a:lnTo>
                    <a:pt x="45047" y="342998"/>
                  </a:lnTo>
                  <a:lnTo>
                    <a:pt x="49847" y="297618"/>
                  </a:lnTo>
                  <a:lnTo>
                    <a:pt x="17801" y="271964"/>
                  </a:lnTo>
                  <a:lnTo>
                    <a:pt x="38472" y="252838"/>
                  </a:lnTo>
                  <a:lnTo>
                    <a:pt x="16008" y="223299"/>
                  </a:lnTo>
                  <a:lnTo>
                    <a:pt x="36933" y="211227"/>
                  </a:lnTo>
                  <a:lnTo>
                    <a:pt x="20655" y="173693"/>
                  </a:lnTo>
                  <a:lnTo>
                    <a:pt x="20655" y="173693"/>
                  </a:lnTo>
                  <a:lnTo>
                    <a:pt x="50336" y="153528"/>
                  </a:lnTo>
                  <a:lnTo>
                    <a:pt x="42976" y="112136"/>
                  </a:lnTo>
                  <a:lnTo>
                    <a:pt x="7631" y="83782"/>
                  </a:lnTo>
                  <a:lnTo>
                    <a:pt x="0" y="34634"/>
                  </a:lnTo>
                  <a:lnTo>
                    <a:pt x="20067" y="0"/>
                  </a:lnTo>
                  <a:lnTo>
                    <a:pt x="84941" y="5359"/>
                  </a:lnTo>
                  <a:lnTo>
                    <a:pt x="84941" y="5359"/>
                  </a:lnTo>
                  <a:lnTo>
                    <a:pt x="74061" y="43190"/>
                  </a:lnTo>
                  <a:lnTo>
                    <a:pt x="135141" y="33135"/>
                  </a:lnTo>
                  <a:lnTo>
                    <a:pt x="157014" y="115639"/>
                  </a:lnTo>
                  <a:lnTo>
                    <a:pt x="134151" y="161698"/>
                  </a:lnTo>
                  <a:lnTo>
                    <a:pt x="160022" y="195328"/>
                  </a:lnTo>
                  <a:lnTo>
                    <a:pt x="245725" y="184302"/>
                  </a:lnTo>
                  <a:lnTo>
                    <a:pt x="238234" y="157752"/>
                  </a:lnTo>
                  <a:lnTo>
                    <a:pt x="302745" y="151741"/>
                  </a:lnTo>
                  <a:lnTo>
                    <a:pt x="308473" y="132451"/>
                  </a:lnTo>
                  <a:lnTo>
                    <a:pt x="352451" y="164644"/>
                  </a:lnTo>
                  <a:lnTo>
                    <a:pt x="338048" y="177211"/>
                  </a:lnTo>
                  <a:lnTo>
                    <a:pt x="348992" y="225519"/>
                  </a:lnTo>
                  <a:lnTo>
                    <a:pt x="379995" y="239848"/>
                  </a:lnTo>
                  <a:lnTo>
                    <a:pt x="363782" y="289217"/>
                  </a:lnTo>
                  <a:lnTo>
                    <a:pt x="391602" y="288130"/>
                  </a:lnTo>
                  <a:lnTo>
                    <a:pt x="421123" y="264369"/>
                  </a:lnTo>
                  <a:lnTo>
                    <a:pt x="453206" y="289238"/>
                  </a:lnTo>
                  <a:lnTo>
                    <a:pt x="464158" y="254901"/>
                  </a:lnTo>
                  <a:lnTo>
                    <a:pt x="589838" y="238573"/>
                  </a:lnTo>
                  <a:lnTo>
                    <a:pt x="591375" y="276654"/>
                  </a:lnTo>
                  <a:lnTo>
                    <a:pt x="610404" y="298489"/>
                  </a:lnTo>
                  <a:lnTo>
                    <a:pt x="673440" y="318528"/>
                  </a:lnTo>
                  <a:lnTo>
                    <a:pt x="679576" y="405168"/>
                  </a:lnTo>
                  <a:lnTo>
                    <a:pt x="727761" y="441339"/>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7" name="M11">
              <a:extLst>
                <a:ext uri="{FF2B5EF4-FFF2-40B4-BE49-F238E27FC236}">
                  <a16:creationId xmlns:a16="http://schemas.microsoft.com/office/drawing/2014/main" id="{53495B67-D836-45D9-948A-C70659494A70}"/>
                </a:ext>
              </a:extLst>
            </p:cNvPr>
            <p:cNvSpPr/>
            <p:nvPr/>
          </p:nvSpPr>
          <p:spPr>
            <a:xfrm>
              <a:off x="1273105" y="1058495"/>
              <a:ext cx="739116" cy="481297"/>
            </a:xfrm>
            <a:custGeom>
              <a:avLst/>
              <a:gdLst/>
              <a:ahLst/>
              <a:cxnLst/>
              <a:rect l="0" t="0" r="0" b="0"/>
              <a:pathLst>
                <a:path w="928074" h="614110">
                  <a:moveTo>
                    <a:pt x="26125" y="246367"/>
                  </a:moveTo>
                  <a:lnTo>
                    <a:pt x="0" y="198471"/>
                  </a:lnTo>
                  <a:lnTo>
                    <a:pt x="0" y="198471"/>
                  </a:lnTo>
                  <a:lnTo>
                    <a:pt x="28522" y="117781"/>
                  </a:lnTo>
                  <a:lnTo>
                    <a:pt x="111055" y="108080"/>
                  </a:lnTo>
                  <a:lnTo>
                    <a:pt x="157188" y="113647"/>
                  </a:lnTo>
                  <a:lnTo>
                    <a:pt x="190486" y="82905"/>
                  </a:lnTo>
                  <a:lnTo>
                    <a:pt x="215793" y="104670"/>
                  </a:lnTo>
                  <a:lnTo>
                    <a:pt x="271239" y="117665"/>
                  </a:lnTo>
                  <a:lnTo>
                    <a:pt x="313307" y="78838"/>
                  </a:lnTo>
                  <a:lnTo>
                    <a:pt x="339129" y="115395"/>
                  </a:lnTo>
                  <a:lnTo>
                    <a:pt x="348822" y="134134"/>
                  </a:lnTo>
                  <a:lnTo>
                    <a:pt x="388650" y="125019"/>
                  </a:lnTo>
                  <a:lnTo>
                    <a:pt x="408976" y="75606"/>
                  </a:lnTo>
                  <a:lnTo>
                    <a:pt x="358679" y="61778"/>
                  </a:lnTo>
                  <a:lnTo>
                    <a:pt x="382594" y="41905"/>
                  </a:lnTo>
                  <a:lnTo>
                    <a:pt x="423434" y="63109"/>
                  </a:lnTo>
                  <a:lnTo>
                    <a:pt x="423434" y="63109"/>
                  </a:lnTo>
                  <a:lnTo>
                    <a:pt x="506960" y="64470"/>
                  </a:lnTo>
                  <a:lnTo>
                    <a:pt x="523380" y="90026"/>
                  </a:lnTo>
                  <a:lnTo>
                    <a:pt x="523380" y="90026"/>
                  </a:lnTo>
                  <a:lnTo>
                    <a:pt x="549005" y="119497"/>
                  </a:lnTo>
                  <a:lnTo>
                    <a:pt x="559390" y="157267"/>
                  </a:lnTo>
                  <a:lnTo>
                    <a:pt x="589786" y="156200"/>
                  </a:lnTo>
                  <a:lnTo>
                    <a:pt x="635955" y="52176"/>
                  </a:lnTo>
                  <a:lnTo>
                    <a:pt x="659308" y="17452"/>
                  </a:lnTo>
                  <a:lnTo>
                    <a:pt x="702487" y="30736"/>
                  </a:lnTo>
                  <a:lnTo>
                    <a:pt x="732437" y="0"/>
                  </a:lnTo>
                  <a:lnTo>
                    <a:pt x="730428" y="33967"/>
                  </a:lnTo>
                  <a:lnTo>
                    <a:pt x="767928" y="50970"/>
                  </a:lnTo>
                  <a:lnTo>
                    <a:pt x="790773" y="91803"/>
                  </a:lnTo>
                  <a:lnTo>
                    <a:pt x="846369" y="89768"/>
                  </a:lnTo>
                  <a:lnTo>
                    <a:pt x="865819" y="108119"/>
                  </a:lnTo>
                  <a:lnTo>
                    <a:pt x="865819" y="108119"/>
                  </a:lnTo>
                  <a:lnTo>
                    <a:pt x="882097" y="145653"/>
                  </a:lnTo>
                  <a:lnTo>
                    <a:pt x="861172" y="157725"/>
                  </a:lnTo>
                  <a:lnTo>
                    <a:pt x="883636" y="187264"/>
                  </a:lnTo>
                  <a:lnTo>
                    <a:pt x="862965" y="206390"/>
                  </a:lnTo>
                  <a:lnTo>
                    <a:pt x="895011" y="232044"/>
                  </a:lnTo>
                  <a:lnTo>
                    <a:pt x="890211" y="277424"/>
                  </a:lnTo>
                  <a:lnTo>
                    <a:pt x="928073" y="302152"/>
                  </a:lnTo>
                  <a:lnTo>
                    <a:pt x="898512" y="326558"/>
                  </a:lnTo>
                  <a:lnTo>
                    <a:pt x="884642" y="372276"/>
                  </a:lnTo>
                  <a:lnTo>
                    <a:pt x="884642" y="372276"/>
                  </a:lnTo>
                  <a:lnTo>
                    <a:pt x="871179" y="429282"/>
                  </a:lnTo>
                  <a:lnTo>
                    <a:pt x="823595" y="476236"/>
                  </a:lnTo>
                  <a:lnTo>
                    <a:pt x="799125" y="481367"/>
                  </a:lnTo>
                  <a:lnTo>
                    <a:pt x="811900" y="582624"/>
                  </a:lnTo>
                  <a:lnTo>
                    <a:pt x="811900" y="582624"/>
                  </a:lnTo>
                  <a:lnTo>
                    <a:pt x="704412" y="590745"/>
                  </a:lnTo>
                  <a:lnTo>
                    <a:pt x="683169" y="614109"/>
                  </a:lnTo>
                  <a:lnTo>
                    <a:pt x="632532" y="577760"/>
                  </a:lnTo>
                  <a:lnTo>
                    <a:pt x="620760" y="593717"/>
                  </a:lnTo>
                  <a:lnTo>
                    <a:pt x="573657" y="564997"/>
                  </a:lnTo>
                  <a:lnTo>
                    <a:pt x="549806" y="588434"/>
                  </a:lnTo>
                  <a:lnTo>
                    <a:pt x="499597" y="563333"/>
                  </a:lnTo>
                  <a:lnTo>
                    <a:pt x="443840" y="565250"/>
                  </a:lnTo>
                  <a:lnTo>
                    <a:pt x="451128" y="512730"/>
                  </a:lnTo>
                  <a:lnTo>
                    <a:pt x="422872" y="483324"/>
                  </a:lnTo>
                  <a:lnTo>
                    <a:pt x="383195" y="499504"/>
                  </a:lnTo>
                  <a:lnTo>
                    <a:pt x="293640" y="498978"/>
                  </a:lnTo>
                  <a:lnTo>
                    <a:pt x="294391" y="521555"/>
                  </a:lnTo>
                  <a:lnTo>
                    <a:pt x="253947" y="515126"/>
                  </a:lnTo>
                  <a:lnTo>
                    <a:pt x="239391" y="545978"/>
                  </a:lnTo>
                  <a:lnTo>
                    <a:pt x="214757" y="546788"/>
                  </a:lnTo>
                  <a:lnTo>
                    <a:pt x="214757" y="546788"/>
                  </a:lnTo>
                  <a:lnTo>
                    <a:pt x="198344" y="521192"/>
                  </a:lnTo>
                  <a:lnTo>
                    <a:pt x="170702" y="529156"/>
                  </a:lnTo>
                  <a:lnTo>
                    <a:pt x="139026" y="492750"/>
                  </a:lnTo>
                  <a:lnTo>
                    <a:pt x="115240" y="519650"/>
                  </a:lnTo>
                  <a:lnTo>
                    <a:pt x="74084" y="490599"/>
                  </a:lnTo>
                  <a:lnTo>
                    <a:pt x="86135" y="380747"/>
                  </a:lnTo>
                  <a:lnTo>
                    <a:pt x="47784" y="336774"/>
                  </a:lnTo>
                  <a:lnTo>
                    <a:pt x="52286" y="294966"/>
                  </a:lnTo>
                  <a:close/>
                </a:path>
              </a:pathLst>
            </a:custGeom>
            <a:grpFill/>
            <a:ln w="3175" cap="flat" cmpd="sng" algn="ctr">
              <a:solidFill>
                <a:sysClr val="window" lastClr="FFFFFF"/>
              </a:solidFill>
              <a:prstDash val="solid"/>
              <a:miter lim="800000"/>
            </a:ln>
            <a:effectLst/>
          </p:spPr>
          <p:txBody>
            <a:bodyPr lIns="182880" tIns="36576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58" name="M12">
              <a:extLst>
                <a:ext uri="{FF2B5EF4-FFF2-40B4-BE49-F238E27FC236}">
                  <a16:creationId xmlns:a16="http://schemas.microsoft.com/office/drawing/2014/main" id="{4E19ACE8-17F1-4CA8-85F3-402D20DA7F5F}"/>
                </a:ext>
              </a:extLst>
            </p:cNvPr>
            <p:cNvSpPr/>
            <p:nvPr/>
          </p:nvSpPr>
          <p:spPr>
            <a:xfrm>
              <a:off x="552266" y="1113644"/>
              <a:ext cx="644947" cy="467931"/>
            </a:xfrm>
            <a:custGeom>
              <a:avLst/>
              <a:gdLst/>
              <a:ahLst/>
              <a:cxnLst/>
              <a:rect l="0" t="0" r="0" b="0"/>
              <a:pathLst>
                <a:path w="809830" h="597690">
                  <a:moveTo>
                    <a:pt x="481519" y="596887"/>
                  </a:moveTo>
                  <a:lnTo>
                    <a:pt x="453623" y="597689"/>
                  </a:lnTo>
                  <a:lnTo>
                    <a:pt x="430176" y="549628"/>
                  </a:lnTo>
                  <a:lnTo>
                    <a:pt x="374192" y="520848"/>
                  </a:lnTo>
                  <a:lnTo>
                    <a:pt x="315497" y="533792"/>
                  </a:lnTo>
                  <a:lnTo>
                    <a:pt x="215060" y="468056"/>
                  </a:lnTo>
                  <a:lnTo>
                    <a:pt x="175192" y="481142"/>
                  </a:lnTo>
                  <a:lnTo>
                    <a:pt x="174069" y="439508"/>
                  </a:lnTo>
                  <a:lnTo>
                    <a:pt x="92031" y="354141"/>
                  </a:lnTo>
                  <a:lnTo>
                    <a:pt x="51776" y="351672"/>
                  </a:lnTo>
                  <a:lnTo>
                    <a:pt x="51776" y="351672"/>
                  </a:lnTo>
                  <a:lnTo>
                    <a:pt x="41617" y="310279"/>
                  </a:lnTo>
                  <a:lnTo>
                    <a:pt x="19212" y="296037"/>
                  </a:lnTo>
                  <a:lnTo>
                    <a:pt x="25098" y="273289"/>
                  </a:lnTo>
                  <a:lnTo>
                    <a:pt x="0" y="254879"/>
                  </a:lnTo>
                  <a:lnTo>
                    <a:pt x="23220" y="201323"/>
                  </a:lnTo>
                  <a:lnTo>
                    <a:pt x="7009" y="175623"/>
                  </a:lnTo>
                  <a:lnTo>
                    <a:pt x="72201" y="192271"/>
                  </a:lnTo>
                  <a:lnTo>
                    <a:pt x="111120" y="146054"/>
                  </a:lnTo>
                  <a:lnTo>
                    <a:pt x="175606" y="136557"/>
                  </a:lnTo>
                  <a:lnTo>
                    <a:pt x="183228" y="83401"/>
                  </a:lnTo>
                  <a:lnTo>
                    <a:pt x="163675" y="54279"/>
                  </a:lnTo>
                  <a:lnTo>
                    <a:pt x="172038" y="4637"/>
                  </a:lnTo>
                  <a:lnTo>
                    <a:pt x="172038" y="4637"/>
                  </a:lnTo>
                  <a:lnTo>
                    <a:pt x="241238" y="74759"/>
                  </a:lnTo>
                  <a:lnTo>
                    <a:pt x="278509" y="88557"/>
                  </a:lnTo>
                  <a:lnTo>
                    <a:pt x="320892" y="53491"/>
                  </a:lnTo>
                  <a:lnTo>
                    <a:pt x="367856" y="89589"/>
                  </a:lnTo>
                  <a:lnTo>
                    <a:pt x="365406" y="2822"/>
                  </a:lnTo>
                  <a:lnTo>
                    <a:pt x="464302" y="0"/>
                  </a:lnTo>
                  <a:lnTo>
                    <a:pt x="461721" y="22666"/>
                  </a:lnTo>
                  <a:lnTo>
                    <a:pt x="520685" y="47783"/>
                  </a:lnTo>
                  <a:lnTo>
                    <a:pt x="561000" y="54368"/>
                  </a:lnTo>
                  <a:lnTo>
                    <a:pt x="549481" y="80829"/>
                  </a:lnTo>
                  <a:lnTo>
                    <a:pt x="601088" y="53183"/>
                  </a:lnTo>
                  <a:lnTo>
                    <a:pt x="629671" y="78455"/>
                  </a:lnTo>
                  <a:lnTo>
                    <a:pt x="669765" y="77253"/>
                  </a:lnTo>
                  <a:lnTo>
                    <a:pt x="670678" y="107586"/>
                  </a:lnTo>
                  <a:lnTo>
                    <a:pt x="708123" y="125519"/>
                  </a:lnTo>
                  <a:lnTo>
                    <a:pt x="709043" y="155852"/>
                  </a:lnTo>
                  <a:lnTo>
                    <a:pt x="783147" y="164886"/>
                  </a:lnTo>
                  <a:lnTo>
                    <a:pt x="787078" y="187360"/>
                  </a:lnTo>
                  <a:lnTo>
                    <a:pt x="787078" y="187360"/>
                  </a:lnTo>
                  <a:lnTo>
                    <a:pt x="809829" y="231851"/>
                  </a:lnTo>
                  <a:lnTo>
                    <a:pt x="786513" y="274233"/>
                  </a:lnTo>
                  <a:lnTo>
                    <a:pt x="747167" y="301567"/>
                  </a:lnTo>
                  <a:lnTo>
                    <a:pt x="736367" y="351329"/>
                  </a:lnTo>
                  <a:lnTo>
                    <a:pt x="668583" y="361148"/>
                  </a:lnTo>
                  <a:lnTo>
                    <a:pt x="637673" y="346537"/>
                  </a:lnTo>
                  <a:lnTo>
                    <a:pt x="596298" y="416267"/>
                  </a:lnTo>
                  <a:lnTo>
                    <a:pt x="540567" y="417906"/>
                  </a:lnTo>
                  <a:lnTo>
                    <a:pt x="491520" y="426395"/>
                  </a:lnTo>
                  <a:lnTo>
                    <a:pt x="426510" y="421201"/>
                  </a:lnTo>
                  <a:lnTo>
                    <a:pt x="443357" y="465916"/>
                  </a:lnTo>
                  <a:lnTo>
                    <a:pt x="474573" y="468550"/>
                  </a:lnTo>
                  <a:lnTo>
                    <a:pt x="460212" y="510631"/>
                  </a:lnTo>
                  <a:lnTo>
                    <a:pt x="479443" y="524908"/>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9" name="M13">
              <a:extLst>
                <a:ext uri="{FF2B5EF4-FFF2-40B4-BE49-F238E27FC236}">
                  <a16:creationId xmlns:a16="http://schemas.microsoft.com/office/drawing/2014/main" id="{319D1A97-0C16-4DC6-930E-173C3D0589EC}"/>
                </a:ext>
              </a:extLst>
            </p:cNvPr>
            <p:cNvSpPr/>
            <p:nvPr/>
          </p:nvSpPr>
          <p:spPr>
            <a:xfrm>
              <a:off x="891938" y="1252843"/>
              <a:ext cx="672497" cy="566629"/>
            </a:xfrm>
            <a:custGeom>
              <a:avLst/>
              <a:gdLst/>
              <a:ahLst/>
              <a:cxnLst/>
              <a:rect l="0" t="0" r="0" b="0"/>
              <a:pathLst>
                <a:path w="844424" h="726556">
                  <a:moveTo>
                    <a:pt x="211798" y="602968"/>
                  </a:moveTo>
                  <a:lnTo>
                    <a:pt x="246015" y="616779"/>
                  </a:lnTo>
                  <a:lnTo>
                    <a:pt x="213597" y="576072"/>
                  </a:lnTo>
                  <a:lnTo>
                    <a:pt x="237153" y="537931"/>
                  </a:lnTo>
                  <a:lnTo>
                    <a:pt x="180632" y="494408"/>
                  </a:lnTo>
                  <a:lnTo>
                    <a:pt x="136917" y="487927"/>
                  </a:lnTo>
                  <a:lnTo>
                    <a:pt x="138608" y="434904"/>
                  </a:lnTo>
                  <a:lnTo>
                    <a:pt x="55009" y="418268"/>
                  </a:lnTo>
                  <a:lnTo>
                    <a:pt x="55009" y="418268"/>
                  </a:lnTo>
                  <a:lnTo>
                    <a:pt x="52933" y="346289"/>
                  </a:lnTo>
                  <a:lnTo>
                    <a:pt x="33702" y="332012"/>
                  </a:lnTo>
                  <a:lnTo>
                    <a:pt x="48063" y="289931"/>
                  </a:lnTo>
                  <a:lnTo>
                    <a:pt x="16847" y="287297"/>
                  </a:lnTo>
                  <a:lnTo>
                    <a:pt x="0" y="242582"/>
                  </a:lnTo>
                  <a:lnTo>
                    <a:pt x="65010" y="247776"/>
                  </a:lnTo>
                  <a:lnTo>
                    <a:pt x="114057" y="239287"/>
                  </a:lnTo>
                  <a:lnTo>
                    <a:pt x="169788" y="237648"/>
                  </a:lnTo>
                  <a:lnTo>
                    <a:pt x="211163" y="167918"/>
                  </a:lnTo>
                  <a:lnTo>
                    <a:pt x="242073" y="182529"/>
                  </a:lnTo>
                  <a:lnTo>
                    <a:pt x="309857" y="172710"/>
                  </a:lnTo>
                  <a:lnTo>
                    <a:pt x="320657" y="122948"/>
                  </a:lnTo>
                  <a:lnTo>
                    <a:pt x="360003" y="95614"/>
                  </a:lnTo>
                  <a:lnTo>
                    <a:pt x="383319" y="53232"/>
                  </a:lnTo>
                  <a:lnTo>
                    <a:pt x="360568" y="8741"/>
                  </a:lnTo>
                  <a:lnTo>
                    <a:pt x="360568" y="8741"/>
                  </a:lnTo>
                  <a:lnTo>
                    <a:pt x="504740" y="0"/>
                  </a:lnTo>
                  <a:lnTo>
                    <a:pt x="504740" y="0"/>
                  </a:lnTo>
                  <a:lnTo>
                    <a:pt x="530901" y="48599"/>
                  </a:lnTo>
                  <a:lnTo>
                    <a:pt x="526399" y="90407"/>
                  </a:lnTo>
                  <a:lnTo>
                    <a:pt x="564750" y="134380"/>
                  </a:lnTo>
                  <a:lnTo>
                    <a:pt x="552699" y="244232"/>
                  </a:lnTo>
                  <a:lnTo>
                    <a:pt x="593855" y="273283"/>
                  </a:lnTo>
                  <a:lnTo>
                    <a:pt x="617641" y="246383"/>
                  </a:lnTo>
                  <a:lnTo>
                    <a:pt x="649317" y="282789"/>
                  </a:lnTo>
                  <a:lnTo>
                    <a:pt x="676959" y="274825"/>
                  </a:lnTo>
                  <a:lnTo>
                    <a:pt x="693372" y="300421"/>
                  </a:lnTo>
                  <a:lnTo>
                    <a:pt x="693372" y="300421"/>
                  </a:lnTo>
                  <a:lnTo>
                    <a:pt x="710671" y="352827"/>
                  </a:lnTo>
                  <a:lnTo>
                    <a:pt x="746027" y="401105"/>
                  </a:lnTo>
                  <a:lnTo>
                    <a:pt x="747147" y="434975"/>
                  </a:lnTo>
                  <a:lnTo>
                    <a:pt x="797589" y="467205"/>
                  </a:lnTo>
                  <a:lnTo>
                    <a:pt x="821545" y="522917"/>
                  </a:lnTo>
                  <a:lnTo>
                    <a:pt x="813202" y="564876"/>
                  </a:lnTo>
                  <a:lnTo>
                    <a:pt x="844423" y="662029"/>
                  </a:lnTo>
                  <a:lnTo>
                    <a:pt x="837484" y="726555"/>
                  </a:lnTo>
                  <a:lnTo>
                    <a:pt x="837484" y="726555"/>
                  </a:lnTo>
                  <a:lnTo>
                    <a:pt x="775501" y="721560"/>
                  </a:lnTo>
                  <a:lnTo>
                    <a:pt x="746550" y="692139"/>
                  </a:lnTo>
                  <a:lnTo>
                    <a:pt x="722736" y="620863"/>
                  </a:lnTo>
                  <a:lnTo>
                    <a:pt x="662776" y="596686"/>
                  </a:lnTo>
                  <a:lnTo>
                    <a:pt x="613644" y="605342"/>
                  </a:lnTo>
                  <a:lnTo>
                    <a:pt x="565364" y="640801"/>
                  </a:lnTo>
                  <a:lnTo>
                    <a:pt x="493841" y="620463"/>
                  </a:lnTo>
                  <a:lnTo>
                    <a:pt x="475846" y="647874"/>
                  </a:lnTo>
                  <a:lnTo>
                    <a:pt x="475846" y="647874"/>
                  </a:lnTo>
                  <a:lnTo>
                    <a:pt x="429588" y="645080"/>
                  </a:lnTo>
                  <a:lnTo>
                    <a:pt x="405490" y="664902"/>
                  </a:lnTo>
                  <a:lnTo>
                    <a:pt x="364275" y="635796"/>
                  </a:lnTo>
                  <a:lnTo>
                    <a:pt x="240323" y="643793"/>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IN" sz="900" kern="0" dirty="0">
                <a:latin typeface="Calibri" panose="020F0502020204030204"/>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effectLst/>
                  <a:uLnTx/>
                  <a:uFillTx/>
                  <a:latin typeface="Calibri" panose="020F0502020204030204"/>
                  <a:ea typeface="+mn-ea"/>
                  <a:cs typeface="+mn-cs"/>
                </a:rPr>
                <a:t>      Saran</a:t>
              </a:r>
            </a:p>
          </p:txBody>
        </p:sp>
        <p:sp>
          <p:nvSpPr>
            <p:cNvPr id="60" name="M14">
              <a:extLst>
                <a:ext uri="{FF2B5EF4-FFF2-40B4-BE49-F238E27FC236}">
                  <a16:creationId xmlns:a16="http://schemas.microsoft.com/office/drawing/2014/main" id="{E54A4965-EA55-40BD-A567-0B7ED00396FC}"/>
                </a:ext>
              </a:extLst>
            </p:cNvPr>
            <p:cNvSpPr/>
            <p:nvPr/>
          </p:nvSpPr>
          <p:spPr>
            <a:xfrm>
              <a:off x="3056738" y="1244614"/>
              <a:ext cx="723847" cy="697262"/>
            </a:xfrm>
            <a:custGeom>
              <a:avLst/>
              <a:gdLst/>
              <a:ahLst/>
              <a:cxnLst/>
              <a:rect l="0" t="0" r="0" b="0"/>
              <a:pathLst>
                <a:path w="908902" h="894652">
                  <a:moveTo>
                    <a:pt x="138183" y="796306"/>
                  </a:moveTo>
                  <a:lnTo>
                    <a:pt x="97192" y="783339"/>
                  </a:lnTo>
                  <a:lnTo>
                    <a:pt x="94774" y="730431"/>
                  </a:lnTo>
                  <a:lnTo>
                    <a:pt x="74028" y="689672"/>
                  </a:lnTo>
                  <a:lnTo>
                    <a:pt x="56163" y="626162"/>
                  </a:lnTo>
                  <a:lnTo>
                    <a:pt x="78946" y="583420"/>
                  </a:lnTo>
                  <a:lnTo>
                    <a:pt x="25523" y="510222"/>
                  </a:lnTo>
                  <a:lnTo>
                    <a:pt x="33209" y="464639"/>
                  </a:lnTo>
                  <a:lnTo>
                    <a:pt x="54237" y="383820"/>
                  </a:lnTo>
                  <a:lnTo>
                    <a:pt x="49293" y="346589"/>
                  </a:lnTo>
                  <a:lnTo>
                    <a:pt x="0" y="276742"/>
                  </a:lnTo>
                  <a:lnTo>
                    <a:pt x="38645" y="241069"/>
                  </a:lnTo>
                  <a:lnTo>
                    <a:pt x="93725" y="238554"/>
                  </a:lnTo>
                  <a:lnTo>
                    <a:pt x="93725" y="238554"/>
                  </a:lnTo>
                  <a:lnTo>
                    <a:pt x="181150" y="261378"/>
                  </a:lnTo>
                  <a:lnTo>
                    <a:pt x="251184" y="231261"/>
                  </a:lnTo>
                  <a:lnTo>
                    <a:pt x="283453" y="199359"/>
                  </a:lnTo>
                  <a:lnTo>
                    <a:pt x="300263" y="225423"/>
                  </a:lnTo>
                  <a:lnTo>
                    <a:pt x="329649" y="201421"/>
                  </a:lnTo>
                  <a:lnTo>
                    <a:pt x="411060" y="220166"/>
                  </a:lnTo>
                  <a:lnTo>
                    <a:pt x="428397" y="188947"/>
                  </a:lnTo>
                  <a:lnTo>
                    <a:pt x="527032" y="187726"/>
                  </a:lnTo>
                  <a:lnTo>
                    <a:pt x="582948" y="189244"/>
                  </a:lnTo>
                  <a:lnTo>
                    <a:pt x="590707" y="162008"/>
                  </a:lnTo>
                  <a:lnTo>
                    <a:pt x="659809" y="128222"/>
                  </a:lnTo>
                  <a:lnTo>
                    <a:pt x="648901" y="91303"/>
                  </a:lnTo>
                  <a:lnTo>
                    <a:pt x="699837" y="58394"/>
                  </a:lnTo>
                  <a:lnTo>
                    <a:pt x="710244" y="19714"/>
                  </a:lnTo>
                  <a:lnTo>
                    <a:pt x="710244" y="19714"/>
                  </a:lnTo>
                  <a:lnTo>
                    <a:pt x="737156" y="0"/>
                  </a:lnTo>
                  <a:lnTo>
                    <a:pt x="752954" y="17586"/>
                  </a:lnTo>
                  <a:lnTo>
                    <a:pt x="802781" y="15090"/>
                  </a:lnTo>
                  <a:lnTo>
                    <a:pt x="809563" y="33831"/>
                  </a:lnTo>
                  <a:lnTo>
                    <a:pt x="864255" y="11988"/>
                  </a:lnTo>
                  <a:lnTo>
                    <a:pt x="889239" y="18496"/>
                  </a:lnTo>
                  <a:lnTo>
                    <a:pt x="908901" y="47887"/>
                  </a:lnTo>
                  <a:lnTo>
                    <a:pt x="886023" y="82976"/>
                  </a:lnTo>
                  <a:lnTo>
                    <a:pt x="887741" y="116815"/>
                  </a:lnTo>
                  <a:lnTo>
                    <a:pt x="857705" y="190432"/>
                  </a:lnTo>
                  <a:lnTo>
                    <a:pt x="875537" y="234768"/>
                  </a:lnTo>
                  <a:lnTo>
                    <a:pt x="875537" y="234768"/>
                  </a:lnTo>
                  <a:lnTo>
                    <a:pt x="878786" y="298929"/>
                  </a:lnTo>
                  <a:lnTo>
                    <a:pt x="878786" y="298929"/>
                  </a:lnTo>
                  <a:lnTo>
                    <a:pt x="869928" y="367947"/>
                  </a:lnTo>
                  <a:lnTo>
                    <a:pt x="887308" y="415846"/>
                  </a:lnTo>
                  <a:lnTo>
                    <a:pt x="864010" y="443888"/>
                  </a:lnTo>
                  <a:lnTo>
                    <a:pt x="809993" y="469229"/>
                  </a:lnTo>
                  <a:lnTo>
                    <a:pt x="768809" y="452203"/>
                  </a:lnTo>
                  <a:lnTo>
                    <a:pt x="742032" y="476159"/>
                  </a:lnTo>
                  <a:lnTo>
                    <a:pt x="738996" y="532866"/>
                  </a:lnTo>
                  <a:lnTo>
                    <a:pt x="705741" y="557845"/>
                  </a:lnTo>
                  <a:lnTo>
                    <a:pt x="610090" y="558310"/>
                  </a:lnTo>
                  <a:lnTo>
                    <a:pt x="611574" y="588636"/>
                  </a:lnTo>
                  <a:lnTo>
                    <a:pt x="557876" y="568631"/>
                  </a:lnTo>
                  <a:lnTo>
                    <a:pt x="456102" y="577079"/>
                  </a:lnTo>
                  <a:lnTo>
                    <a:pt x="406214" y="568153"/>
                  </a:lnTo>
                  <a:lnTo>
                    <a:pt x="378494" y="573713"/>
                  </a:lnTo>
                  <a:lnTo>
                    <a:pt x="315545" y="549829"/>
                  </a:lnTo>
                  <a:lnTo>
                    <a:pt x="295822" y="531672"/>
                  </a:lnTo>
                  <a:lnTo>
                    <a:pt x="275655" y="559479"/>
                  </a:lnTo>
                  <a:lnTo>
                    <a:pt x="299567" y="611372"/>
                  </a:lnTo>
                  <a:lnTo>
                    <a:pt x="293652" y="679513"/>
                  </a:lnTo>
                  <a:lnTo>
                    <a:pt x="314452" y="720244"/>
                  </a:lnTo>
                  <a:lnTo>
                    <a:pt x="266190" y="760682"/>
                  </a:lnTo>
                  <a:lnTo>
                    <a:pt x="254232" y="825573"/>
                  </a:lnTo>
                  <a:lnTo>
                    <a:pt x="281058" y="869566"/>
                  </a:lnTo>
                  <a:lnTo>
                    <a:pt x="281058" y="869566"/>
                  </a:lnTo>
                  <a:lnTo>
                    <a:pt x="151830" y="894651"/>
                  </a:lnTo>
                  <a:lnTo>
                    <a:pt x="125715" y="865451"/>
                  </a:lnTo>
                  <a:close/>
                </a:path>
              </a:pathLst>
            </a:custGeom>
            <a:grpFill/>
            <a:ln w="3175" cap="flat" cmpd="sng" algn="ctr">
              <a:solidFill>
                <a:sysClr val="window" lastClr="FFFFFF"/>
              </a:solidFill>
              <a:prstDash val="solid"/>
              <a:miter lim="800000"/>
            </a:ln>
            <a:effectLst/>
          </p:spPr>
          <p:txBody>
            <a:bodyPr lIns="365760" tIns="45720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61" name="M15">
              <a:extLst>
                <a:ext uri="{FF2B5EF4-FFF2-40B4-BE49-F238E27FC236}">
                  <a16:creationId xmlns:a16="http://schemas.microsoft.com/office/drawing/2014/main" id="{E53AB2A4-00A8-48B1-AB22-C99D5C0AE696}"/>
                </a:ext>
              </a:extLst>
            </p:cNvPr>
            <p:cNvSpPr/>
            <p:nvPr/>
          </p:nvSpPr>
          <p:spPr>
            <a:xfrm>
              <a:off x="2733336" y="1289230"/>
              <a:ext cx="433451" cy="651019"/>
            </a:xfrm>
            <a:custGeom>
              <a:avLst/>
              <a:gdLst/>
              <a:ahLst/>
              <a:cxnLst/>
              <a:rect l="0" t="0" r="0" b="0"/>
              <a:pathLst>
                <a:path w="544265" h="837845">
                  <a:moveTo>
                    <a:pt x="544264" y="741498"/>
                  </a:moveTo>
                  <a:lnTo>
                    <a:pt x="521817" y="792013"/>
                  </a:lnTo>
                  <a:lnTo>
                    <a:pt x="421951" y="788779"/>
                  </a:lnTo>
                  <a:lnTo>
                    <a:pt x="413705" y="808239"/>
                  </a:lnTo>
                  <a:lnTo>
                    <a:pt x="384211" y="775635"/>
                  </a:lnTo>
                  <a:lnTo>
                    <a:pt x="346952" y="773065"/>
                  </a:lnTo>
                  <a:lnTo>
                    <a:pt x="287359" y="825202"/>
                  </a:lnTo>
                  <a:lnTo>
                    <a:pt x="257281" y="837844"/>
                  </a:lnTo>
                  <a:lnTo>
                    <a:pt x="257281" y="837844"/>
                  </a:lnTo>
                  <a:lnTo>
                    <a:pt x="244266" y="823573"/>
                  </a:lnTo>
                  <a:lnTo>
                    <a:pt x="261141" y="792432"/>
                  </a:lnTo>
                  <a:lnTo>
                    <a:pt x="268249" y="746877"/>
                  </a:lnTo>
                  <a:lnTo>
                    <a:pt x="262567" y="618483"/>
                  </a:lnTo>
                  <a:lnTo>
                    <a:pt x="227787" y="597400"/>
                  </a:lnTo>
                  <a:lnTo>
                    <a:pt x="227787" y="597400"/>
                  </a:lnTo>
                  <a:lnTo>
                    <a:pt x="223699" y="578497"/>
                  </a:lnTo>
                  <a:lnTo>
                    <a:pt x="284218" y="548963"/>
                  </a:lnTo>
                  <a:lnTo>
                    <a:pt x="294204" y="495510"/>
                  </a:lnTo>
                  <a:lnTo>
                    <a:pt x="262878" y="478524"/>
                  </a:lnTo>
                  <a:lnTo>
                    <a:pt x="276767" y="439744"/>
                  </a:lnTo>
                  <a:lnTo>
                    <a:pt x="267587" y="379372"/>
                  </a:lnTo>
                  <a:lnTo>
                    <a:pt x="282843" y="371628"/>
                  </a:lnTo>
                  <a:lnTo>
                    <a:pt x="248676" y="304593"/>
                  </a:lnTo>
                  <a:lnTo>
                    <a:pt x="141704" y="324838"/>
                  </a:lnTo>
                  <a:lnTo>
                    <a:pt x="110083" y="314907"/>
                  </a:lnTo>
                  <a:lnTo>
                    <a:pt x="90915" y="232355"/>
                  </a:lnTo>
                  <a:lnTo>
                    <a:pt x="48771" y="249013"/>
                  </a:lnTo>
                  <a:lnTo>
                    <a:pt x="7281" y="220410"/>
                  </a:lnTo>
                  <a:lnTo>
                    <a:pt x="27701" y="196924"/>
                  </a:lnTo>
                  <a:lnTo>
                    <a:pt x="0" y="186805"/>
                  </a:lnTo>
                  <a:lnTo>
                    <a:pt x="4052" y="144945"/>
                  </a:lnTo>
                  <a:lnTo>
                    <a:pt x="24310" y="117934"/>
                  </a:lnTo>
                  <a:lnTo>
                    <a:pt x="24310" y="117934"/>
                  </a:lnTo>
                  <a:lnTo>
                    <a:pt x="67860" y="119591"/>
                  </a:lnTo>
                  <a:lnTo>
                    <a:pt x="83706" y="65915"/>
                  </a:lnTo>
                  <a:lnTo>
                    <a:pt x="121058" y="0"/>
                  </a:lnTo>
                  <a:lnTo>
                    <a:pt x="178208" y="31414"/>
                  </a:lnTo>
                  <a:lnTo>
                    <a:pt x="201816" y="7767"/>
                  </a:lnTo>
                  <a:lnTo>
                    <a:pt x="261073" y="27755"/>
                  </a:lnTo>
                  <a:lnTo>
                    <a:pt x="338458" y="32073"/>
                  </a:lnTo>
                  <a:lnTo>
                    <a:pt x="404410" y="55950"/>
                  </a:lnTo>
                  <a:lnTo>
                    <a:pt x="416009" y="39879"/>
                  </a:lnTo>
                  <a:lnTo>
                    <a:pt x="448113" y="61031"/>
                  </a:lnTo>
                  <a:lnTo>
                    <a:pt x="503344" y="62746"/>
                  </a:lnTo>
                  <a:lnTo>
                    <a:pt x="503344" y="62746"/>
                  </a:lnTo>
                  <a:lnTo>
                    <a:pt x="485590" y="142703"/>
                  </a:lnTo>
                  <a:lnTo>
                    <a:pt x="473635" y="151023"/>
                  </a:lnTo>
                  <a:lnTo>
                    <a:pt x="499806" y="183746"/>
                  </a:lnTo>
                  <a:lnTo>
                    <a:pt x="499806" y="183746"/>
                  </a:lnTo>
                  <a:lnTo>
                    <a:pt x="444726" y="186261"/>
                  </a:lnTo>
                  <a:lnTo>
                    <a:pt x="406081" y="221934"/>
                  </a:lnTo>
                  <a:lnTo>
                    <a:pt x="455374" y="291781"/>
                  </a:lnTo>
                  <a:lnTo>
                    <a:pt x="460318" y="329012"/>
                  </a:lnTo>
                  <a:lnTo>
                    <a:pt x="439290" y="409831"/>
                  </a:lnTo>
                  <a:lnTo>
                    <a:pt x="431604" y="455414"/>
                  </a:lnTo>
                  <a:lnTo>
                    <a:pt x="485027" y="528612"/>
                  </a:lnTo>
                  <a:lnTo>
                    <a:pt x="462244" y="571354"/>
                  </a:lnTo>
                  <a:lnTo>
                    <a:pt x="480109" y="634864"/>
                  </a:lnTo>
                  <a:lnTo>
                    <a:pt x="500855" y="675623"/>
                  </a:lnTo>
                  <a:lnTo>
                    <a:pt x="503273" y="728531"/>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2" name="M16">
              <a:extLst>
                <a:ext uri="{FF2B5EF4-FFF2-40B4-BE49-F238E27FC236}">
                  <a16:creationId xmlns:a16="http://schemas.microsoft.com/office/drawing/2014/main" id="{B2309A52-43EB-49DE-A377-5572103587A9}"/>
                </a:ext>
              </a:extLst>
            </p:cNvPr>
            <p:cNvSpPr/>
            <p:nvPr/>
          </p:nvSpPr>
          <p:spPr>
            <a:xfrm>
              <a:off x="2489523" y="1336020"/>
              <a:ext cx="478117" cy="462081"/>
            </a:xfrm>
            <a:custGeom>
              <a:avLst/>
              <a:gdLst/>
              <a:ahLst/>
              <a:cxnLst/>
              <a:rect l="0" t="0" r="0" b="0"/>
              <a:pathLst>
                <a:path w="600350" h="590504">
                  <a:moveTo>
                    <a:pt x="330455" y="52834"/>
                  </a:moveTo>
                  <a:lnTo>
                    <a:pt x="310197" y="79845"/>
                  </a:lnTo>
                  <a:lnTo>
                    <a:pt x="306145" y="121705"/>
                  </a:lnTo>
                  <a:lnTo>
                    <a:pt x="333846" y="131824"/>
                  </a:lnTo>
                  <a:lnTo>
                    <a:pt x="313426" y="155310"/>
                  </a:lnTo>
                  <a:lnTo>
                    <a:pt x="354916" y="183913"/>
                  </a:lnTo>
                  <a:lnTo>
                    <a:pt x="397060" y="167255"/>
                  </a:lnTo>
                  <a:lnTo>
                    <a:pt x="416228" y="249807"/>
                  </a:lnTo>
                  <a:lnTo>
                    <a:pt x="447849" y="259738"/>
                  </a:lnTo>
                  <a:lnTo>
                    <a:pt x="554821" y="239493"/>
                  </a:lnTo>
                  <a:lnTo>
                    <a:pt x="588988" y="306528"/>
                  </a:lnTo>
                  <a:lnTo>
                    <a:pt x="573732" y="314272"/>
                  </a:lnTo>
                  <a:lnTo>
                    <a:pt x="582912" y="374644"/>
                  </a:lnTo>
                  <a:lnTo>
                    <a:pt x="569023" y="413424"/>
                  </a:lnTo>
                  <a:lnTo>
                    <a:pt x="600349" y="430410"/>
                  </a:lnTo>
                  <a:lnTo>
                    <a:pt x="590363" y="483863"/>
                  </a:lnTo>
                  <a:lnTo>
                    <a:pt x="529844" y="513397"/>
                  </a:lnTo>
                  <a:lnTo>
                    <a:pt x="533932" y="532300"/>
                  </a:lnTo>
                  <a:lnTo>
                    <a:pt x="533932" y="532300"/>
                  </a:lnTo>
                  <a:lnTo>
                    <a:pt x="491208" y="552553"/>
                  </a:lnTo>
                  <a:lnTo>
                    <a:pt x="442776" y="501658"/>
                  </a:lnTo>
                  <a:lnTo>
                    <a:pt x="428351" y="529142"/>
                  </a:lnTo>
                  <a:lnTo>
                    <a:pt x="395880" y="560939"/>
                  </a:lnTo>
                  <a:lnTo>
                    <a:pt x="370036" y="535196"/>
                  </a:lnTo>
                  <a:lnTo>
                    <a:pt x="315310" y="564400"/>
                  </a:lnTo>
                  <a:lnTo>
                    <a:pt x="316423" y="590503"/>
                  </a:lnTo>
                  <a:lnTo>
                    <a:pt x="251107" y="585504"/>
                  </a:lnTo>
                  <a:lnTo>
                    <a:pt x="207446" y="568969"/>
                  </a:lnTo>
                  <a:lnTo>
                    <a:pt x="169200" y="479405"/>
                  </a:lnTo>
                  <a:lnTo>
                    <a:pt x="141601" y="472783"/>
                  </a:lnTo>
                  <a:lnTo>
                    <a:pt x="115371" y="436419"/>
                  </a:lnTo>
                  <a:lnTo>
                    <a:pt x="115371" y="436419"/>
                  </a:lnTo>
                  <a:lnTo>
                    <a:pt x="105486" y="433296"/>
                  </a:lnTo>
                  <a:lnTo>
                    <a:pt x="108672" y="353311"/>
                  </a:lnTo>
                  <a:lnTo>
                    <a:pt x="76736" y="335554"/>
                  </a:lnTo>
                  <a:lnTo>
                    <a:pt x="49758" y="280137"/>
                  </a:lnTo>
                  <a:lnTo>
                    <a:pt x="0" y="270871"/>
                  </a:lnTo>
                  <a:lnTo>
                    <a:pt x="52061" y="178296"/>
                  </a:lnTo>
                  <a:lnTo>
                    <a:pt x="92866" y="191448"/>
                  </a:lnTo>
                  <a:lnTo>
                    <a:pt x="59886" y="147592"/>
                  </a:lnTo>
                  <a:lnTo>
                    <a:pt x="75120" y="139191"/>
                  </a:lnTo>
                  <a:lnTo>
                    <a:pt x="57065" y="79175"/>
                  </a:lnTo>
                  <a:lnTo>
                    <a:pt x="55669" y="45321"/>
                  </a:lnTo>
                  <a:lnTo>
                    <a:pt x="55669" y="45321"/>
                  </a:lnTo>
                  <a:lnTo>
                    <a:pt x="83520" y="44170"/>
                  </a:lnTo>
                  <a:lnTo>
                    <a:pt x="112407" y="5528"/>
                  </a:lnTo>
                  <a:lnTo>
                    <a:pt x="112407" y="5528"/>
                  </a:lnTo>
                  <a:lnTo>
                    <a:pt x="143312" y="0"/>
                  </a:lnTo>
                  <a:lnTo>
                    <a:pt x="144256" y="22568"/>
                  </a:lnTo>
                  <a:lnTo>
                    <a:pt x="205721" y="95586"/>
                  </a:lnTo>
                  <a:lnTo>
                    <a:pt x="244156" y="52983"/>
                  </a:lnTo>
                  <a:lnTo>
                    <a:pt x="293866" y="62172"/>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3" name="M17">
              <a:extLst>
                <a:ext uri="{FF2B5EF4-FFF2-40B4-BE49-F238E27FC236}">
                  <a16:creationId xmlns:a16="http://schemas.microsoft.com/office/drawing/2014/main" id="{AFE7CE65-0AEE-419B-99FF-31A0685AD281}"/>
                </a:ext>
              </a:extLst>
            </p:cNvPr>
            <p:cNvSpPr/>
            <p:nvPr/>
          </p:nvSpPr>
          <p:spPr>
            <a:xfrm>
              <a:off x="1846044" y="1349134"/>
              <a:ext cx="715684" cy="613612"/>
            </a:xfrm>
            <a:custGeom>
              <a:avLst/>
              <a:gdLst/>
              <a:ahLst/>
              <a:cxnLst/>
              <a:rect l="0" t="0" r="0" b="0"/>
              <a:pathLst>
                <a:path w="898651" h="784272">
                  <a:moveTo>
                    <a:pt x="215908" y="701806"/>
                  </a:moveTo>
                  <a:lnTo>
                    <a:pt x="162049" y="760328"/>
                  </a:lnTo>
                  <a:lnTo>
                    <a:pt x="158747" y="741370"/>
                  </a:lnTo>
                  <a:lnTo>
                    <a:pt x="118130" y="735084"/>
                  </a:lnTo>
                  <a:lnTo>
                    <a:pt x="125789" y="784271"/>
                  </a:lnTo>
                  <a:lnTo>
                    <a:pt x="69789" y="767227"/>
                  </a:lnTo>
                  <a:lnTo>
                    <a:pt x="74954" y="747960"/>
                  </a:lnTo>
                  <a:lnTo>
                    <a:pt x="13301" y="754421"/>
                  </a:lnTo>
                  <a:lnTo>
                    <a:pt x="9366" y="735483"/>
                  </a:lnTo>
                  <a:lnTo>
                    <a:pt x="9366" y="735483"/>
                  </a:lnTo>
                  <a:lnTo>
                    <a:pt x="1894" y="690526"/>
                  </a:lnTo>
                  <a:lnTo>
                    <a:pt x="26608" y="689640"/>
                  </a:lnTo>
                  <a:lnTo>
                    <a:pt x="0" y="637598"/>
                  </a:lnTo>
                  <a:lnTo>
                    <a:pt x="7610" y="595637"/>
                  </a:lnTo>
                  <a:lnTo>
                    <a:pt x="50213" y="495891"/>
                  </a:lnTo>
                  <a:lnTo>
                    <a:pt x="74333" y="479474"/>
                  </a:lnTo>
                  <a:lnTo>
                    <a:pt x="90703" y="411052"/>
                  </a:lnTo>
                  <a:lnTo>
                    <a:pt x="64524" y="370318"/>
                  </a:lnTo>
                  <a:lnTo>
                    <a:pt x="67217" y="283324"/>
                  </a:lnTo>
                  <a:lnTo>
                    <a:pt x="92488" y="210348"/>
                  </a:lnTo>
                  <a:lnTo>
                    <a:pt x="92488" y="210348"/>
                  </a:lnTo>
                  <a:lnTo>
                    <a:pt x="79713" y="109091"/>
                  </a:lnTo>
                  <a:lnTo>
                    <a:pt x="104183" y="103960"/>
                  </a:lnTo>
                  <a:lnTo>
                    <a:pt x="151767" y="57006"/>
                  </a:lnTo>
                  <a:lnTo>
                    <a:pt x="165230" y="0"/>
                  </a:lnTo>
                  <a:lnTo>
                    <a:pt x="165230" y="0"/>
                  </a:lnTo>
                  <a:lnTo>
                    <a:pt x="183437" y="71376"/>
                  </a:lnTo>
                  <a:lnTo>
                    <a:pt x="207636" y="59175"/>
                  </a:lnTo>
                  <a:lnTo>
                    <a:pt x="328338" y="77246"/>
                  </a:lnTo>
                  <a:lnTo>
                    <a:pt x="339258" y="125575"/>
                  </a:lnTo>
                  <a:lnTo>
                    <a:pt x="389592" y="134958"/>
                  </a:lnTo>
                  <a:lnTo>
                    <a:pt x="386946" y="150601"/>
                  </a:lnTo>
                  <a:lnTo>
                    <a:pt x="454930" y="162821"/>
                  </a:lnTo>
                  <a:lnTo>
                    <a:pt x="455667" y="181867"/>
                  </a:lnTo>
                  <a:lnTo>
                    <a:pt x="514057" y="164055"/>
                  </a:lnTo>
                  <a:lnTo>
                    <a:pt x="572334" y="226061"/>
                  </a:lnTo>
                  <a:lnTo>
                    <a:pt x="636534" y="223519"/>
                  </a:lnTo>
                  <a:lnTo>
                    <a:pt x="647020" y="242178"/>
                  </a:lnTo>
                  <a:lnTo>
                    <a:pt x="683224" y="221654"/>
                  </a:lnTo>
                  <a:lnTo>
                    <a:pt x="723429" y="220038"/>
                  </a:lnTo>
                  <a:lnTo>
                    <a:pt x="735413" y="291624"/>
                  </a:lnTo>
                  <a:lnTo>
                    <a:pt x="717810" y="387019"/>
                  </a:lnTo>
                  <a:lnTo>
                    <a:pt x="756949" y="374133"/>
                  </a:lnTo>
                  <a:lnTo>
                    <a:pt x="767458" y="392786"/>
                  </a:lnTo>
                  <a:lnTo>
                    <a:pt x="807532" y="386916"/>
                  </a:lnTo>
                  <a:lnTo>
                    <a:pt x="839458" y="420236"/>
                  </a:lnTo>
                  <a:lnTo>
                    <a:pt x="898650" y="436173"/>
                  </a:lnTo>
                  <a:lnTo>
                    <a:pt x="898650" y="436173"/>
                  </a:lnTo>
                  <a:lnTo>
                    <a:pt x="857040" y="468275"/>
                  </a:lnTo>
                  <a:lnTo>
                    <a:pt x="834065" y="510912"/>
                  </a:lnTo>
                  <a:lnTo>
                    <a:pt x="797352" y="520185"/>
                  </a:lnTo>
                  <a:lnTo>
                    <a:pt x="798127" y="539234"/>
                  </a:lnTo>
                  <a:lnTo>
                    <a:pt x="798127" y="539234"/>
                  </a:lnTo>
                  <a:lnTo>
                    <a:pt x="763834" y="544160"/>
                  </a:lnTo>
                  <a:lnTo>
                    <a:pt x="747978" y="522187"/>
                  </a:lnTo>
                  <a:lnTo>
                    <a:pt x="694902" y="513016"/>
                  </a:lnTo>
                  <a:lnTo>
                    <a:pt x="680131" y="452835"/>
                  </a:lnTo>
                  <a:lnTo>
                    <a:pt x="643116" y="454311"/>
                  </a:lnTo>
                  <a:lnTo>
                    <a:pt x="651308" y="431373"/>
                  </a:lnTo>
                  <a:lnTo>
                    <a:pt x="643018" y="386479"/>
                  </a:lnTo>
                  <a:lnTo>
                    <a:pt x="602807" y="372529"/>
                  </a:lnTo>
                  <a:lnTo>
                    <a:pt x="600455" y="395233"/>
                  </a:lnTo>
                  <a:lnTo>
                    <a:pt x="638073" y="409287"/>
                  </a:lnTo>
                  <a:lnTo>
                    <a:pt x="597961" y="414410"/>
                  </a:lnTo>
                  <a:lnTo>
                    <a:pt x="577425" y="437832"/>
                  </a:lnTo>
                  <a:lnTo>
                    <a:pt x="509245" y="440502"/>
                  </a:lnTo>
                  <a:lnTo>
                    <a:pt x="523373" y="485882"/>
                  </a:lnTo>
                  <a:lnTo>
                    <a:pt x="506769" y="610900"/>
                  </a:lnTo>
                  <a:lnTo>
                    <a:pt x="455924" y="575417"/>
                  </a:lnTo>
                  <a:lnTo>
                    <a:pt x="429628" y="534738"/>
                  </a:lnTo>
                  <a:lnTo>
                    <a:pt x="365380" y="556274"/>
                  </a:lnTo>
                  <a:lnTo>
                    <a:pt x="324799" y="550040"/>
                  </a:lnTo>
                  <a:lnTo>
                    <a:pt x="307232" y="584621"/>
                  </a:lnTo>
                  <a:lnTo>
                    <a:pt x="332489" y="598507"/>
                  </a:lnTo>
                  <a:lnTo>
                    <a:pt x="327947" y="633304"/>
                  </a:lnTo>
                  <a:lnTo>
                    <a:pt x="253412" y="624799"/>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4" name="M18">
              <a:extLst>
                <a:ext uri="{FF2B5EF4-FFF2-40B4-BE49-F238E27FC236}">
                  <a16:creationId xmlns:a16="http://schemas.microsoft.com/office/drawing/2014/main" id="{C1614616-D4C0-458D-8265-0C3776C0F0CF}"/>
                </a:ext>
              </a:extLst>
            </p:cNvPr>
            <p:cNvSpPr/>
            <p:nvPr/>
          </p:nvSpPr>
          <p:spPr>
            <a:xfrm>
              <a:off x="1444137" y="1439531"/>
              <a:ext cx="475564" cy="495999"/>
            </a:xfrm>
            <a:custGeom>
              <a:avLst/>
              <a:gdLst/>
              <a:ahLst/>
              <a:cxnLst/>
              <a:rect l="0" t="0" r="0" b="0"/>
              <a:pathLst>
                <a:path w="597144" h="639790">
                  <a:moveTo>
                    <a:pt x="597143" y="99300"/>
                  </a:moveTo>
                  <a:lnTo>
                    <a:pt x="571872" y="172276"/>
                  </a:lnTo>
                  <a:lnTo>
                    <a:pt x="569179" y="259270"/>
                  </a:lnTo>
                  <a:lnTo>
                    <a:pt x="595358" y="300004"/>
                  </a:lnTo>
                  <a:lnTo>
                    <a:pt x="578988" y="368426"/>
                  </a:lnTo>
                  <a:lnTo>
                    <a:pt x="554868" y="384843"/>
                  </a:lnTo>
                  <a:lnTo>
                    <a:pt x="512265" y="484589"/>
                  </a:lnTo>
                  <a:lnTo>
                    <a:pt x="504655" y="526550"/>
                  </a:lnTo>
                  <a:lnTo>
                    <a:pt x="531263" y="578592"/>
                  </a:lnTo>
                  <a:lnTo>
                    <a:pt x="506549" y="579478"/>
                  </a:lnTo>
                  <a:lnTo>
                    <a:pt x="514021" y="624435"/>
                  </a:lnTo>
                  <a:lnTo>
                    <a:pt x="514021" y="624435"/>
                  </a:lnTo>
                  <a:lnTo>
                    <a:pt x="468235" y="637375"/>
                  </a:lnTo>
                  <a:lnTo>
                    <a:pt x="408362" y="620413"/>
                  </a:lnTo>
                  <a:lnTo>
                    <a:pt x="399925" y="639789"/>
                  </a:lnTo>
                  <a:lnTo>
                    <a:pt x="368830" y="626039"/>
                  </a:lnTo>
                  <a:lnTo>
                    <a:pt x="288018" y="624602"/>
                  </a:lnTo>
                  <a:lnTo>
                    <a:pt x="266042" y="610519"/>
                  </a:lnTo>
                  <a:lnTo>
                    <a:pt x="200270" y="514550"/>
                  </a:lnTo>
                  <a:lnTo>
                    <a:pt x="144112" y="489598"/>
                  </a:lnTo>
                  <a:lnTo>
                    <a:pt x="144112" y="489598"/>
                  </a:lnTo>
                  <a:lnTo>
                    <a:pt x="151051" y="425072"/>
                  </a:lnTo>
                  <a:lnTo>
                    <a:pt x="119830" y="327919"/>
                  </a:lnTo>
                  <a:lnTo>
                    <a:pt x="128173" y="285960"/>
                  </a:lnTo>
                  <a:lnTo>
                    <a:pt x="104217" y="230248"/>
                  </a:lnTo>
                  <a:lnTo>
                    <a:pt x="53775" y="198018"/>
                  </a:lnTo>
                  <a:lnTo>
                    <a:pt x="52655" y="164148"/>
                  </a:lnTo>
                  <a:lnTo>
                    <a:pt x="17299" y="115870"/>
                  </a:lnTo>
                  <a:lnTo>
                    <a:pt x="0" y="63464"/>
                  </a:lnTo>
                  <a:lnTo>
                    <a:pt x="0" y="63464"/>
                  </a:lnTo>
                  <a:lnTo>
                    <a:pt x="24634" y="62654"/>
                  </a:lnTo>
                  <a:lnTo>
                    <a:pt x="39190" y="31802"/>
                  </a:lnTo>
                  <a:lnTo>
                    <a:pt x="79634" y="38231"/>
                  </a:lnTo>
                  <a:lnTo>
                    <a:pt x="78883" y="15654"/>
                  </a:lnTo>
                  <a:lnTo>
                    <a:pt x="168438" y="16180"/>
                  </a:lnTo>
                  <a:lnTo>
                    <a:pt x="208115" y="0"/>
                  </a:lnTo>
                  <a:lnTo>
                    <a:pt x="236371" y="29406"/>
                  </a:lnTo>
                  <a:lnTo>
                    <a:pt x="229083" y="81926"/>
                  </a:lnTo>
                  <a:lnTo>
                    <a:pt x="284840" y="80009"/>
                  </a:lnTo>
                  <a:lnTo>
                    <a:pt x="335049" y="105110"/>
                  </a:lnTo>
                  <a:lnTo>
                    <a:pt x="358900" y="81673"/>
                  </a:lnTo>
                  <a:lnTo>
                    <a:pt x="406003" y="110393"/>
                  </a:lnTo>
                  <a:lnTo>
                    <a:pt x="417775" y="94436"/>
                  </a:lnTo>
                  <a:lnTo>
                    <a:pt x="468412" y="130785"/>
                  </a:lnTo>
                  <a:lnTo>
                    <a:pt x="489655" y="107421"/>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en-IN" sz="900" kern="0" dirty="0">
                  <a:latin typeface="Calibri" panose="020F0502020204030204"/>
                </a:rPr>
                <a:t>    </a:t>
              </a:r>
              <a:r>
                <a:rPr kumimoji="0" lang="en-IN" sz="900" b="0" i="0" u="none" strike="noStrike" kern="0" cap="none" spc="0" normalizeH="0" baseline="0" noProof="0" dirty="0">
                  <a:ln>
                    <a:noFill/>
                  </a:ln>
                  <a:effectLst/>
                  <a:uLnTx/>
                  <a:uFillTx/>
                  <a:latin typeface="Calibri" panose="020F0502020204030204"/>
                  <a:ea typeface="+mn-ea"/>
                  <a:cs typeface="+mn-cs"/>
                </a:rPr>
                <a:t>Vaishal</a:t>
              </a:r>
              <a:r>
                <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rPr>
                <a:t>i</a:t>
              </a:r>
            </a:p>
          </p:txBody>
        </p:sp>
        <p:sp>
          <p:nvSpPr>
            <p:cNvPr id="65" name="M21">
              <a:extLst>
                <a:ext uri="{FF2B5EF4-FFF2-40B4-BE49-F238E27FC236}">
                  <a16:creationId xmlns:a16="http://schemas.microsoft.com/office/drawing/2014/main" id="{B67D643F-6366-4A92-8A26-98C9D1C97C1B}"/>
                </a:ext>
              </a:extLst>
            </p:cNvPr>
            <p:cNvSpPr/>
            <p:nvPr/>
          </p:nvSpPr>
          <p:spPr>
            <a:xfrm>
              <a:off x="2475240" y="1678874"/>
              <a:ext cx="490961" cy="452289"/>
            </a:xfrm>
            <a:custGeom>
              <a:avLst/>
              <a:gdLst/>
              <a:ahLst/>
              <a:cxnLst/>
              <a:rect l="0" t="0" r="0" b="0"/>
              <a:pathLst>
                <a:path w="616477" h="578475">
                  <a:moveTo>
                    <a:pt x="244485" y="369939"/>
                  </a:moveTo>
                  <a:lnTo>
                    <a:pt x="229015" y="374123"/>
                  </a:lnTo>
                  <a:lnTo>
                    <a:pt x="177998" y="338796"/>
                  </a:lnTo>
                  <a:lnTo>
                    <a:pt x="132543" y="279899"/>
                  </a:lnTo>
                  <a:lnTo>
                    <a:pt x="118043" y="307358"/>
                  </a:lnTo>
                  <a:lnTo>
                    <a:pt x="80965" y="308886"/>
                  </a:lnTo>
                  <a:lnTo>
                    <a:pt x="60394" y="268030"/>
                  </a:lnTo>
                  <a:lnTo>
                    <a:pt x="19614" y="258388"/>
                  </a:lnTo>
                  <a:lnTo>
                    <a:pt x="0" y="224555"/>
                  </a:lnTo>
                  <a:lnTo>
                    <a:pt x="8074" y="118925"/>
                  </a:lnTo>
                  <a:lnTo>
                    <a:pt x="8074" y="118925"/>
                  </a:lnTo>
                  <a:lnTo>
                    <a:pt x="7299" y="99876"/>
                  </a:lnTo>
                  <a:lnTo>
                    <a:pt x="44012" y="90603"/>
                  </a:lnTo>
                  <a:lnTo>
                    <a:pt x="66987" y="47966"/>
                  </a:lnTo>
                  <a:lnTo>
                    <a:pt x="108597" y="15864"/>
                  </a:lnTo>
                  <a:lnTo>
                    <a:pt x="108597" y="15864"/>
                  </a:lnTo>
                  <a:lnTo>
                    <a:pt x="133305" y="0"/>
                  </a:lnTo>
                  <a:lnTo>
                    <a:pt x="133305" y="0"/>
                  </a:lnTo>
                  <a:lnTo>
                    <a:pt x="159535" y="36364"/>
                  </a:lnTo>
                  <a:lnTo>
                    <a:pt x="187134" y="42986"/>
                  </a:lnTo>
                  <a:lnTo>
                    <a:pt x="225380" y="132550"/>
                  </a:lnTo>
                  <a:lnTo>
                    <a:pt x="269041" y="149085"/>
                  </a:lnTo>
                  <a:lnTo>
                    <a:pt x="334357" y="154084"/>
                  </a:lnTo>
                  <a:lnTo>
                    <a:pt x="333244" y="127981"/>
                  </a:lnTo>
                  <a:lnTo>
                    <a:pt x="387970" y="98777"/>
                  </a:lnTo>
                  <a:lnTo>
                    <a:pt x="413814" y="124520"/>
                  </a:lnTo>
                  <a:lnTo>
                    <a:pt x="446285" y="92723"/>
                  </a:lnTo>
                  <a:lnTo>
                    <a:pt x="460710" y="65239"/>
                  </a:lnTo>
                  <a:lnTo>
                    <a:pt x="509142" y="116134"/>
                  </a:lnTo>
                  <a:lnTo>
                    <a:pt x="551866" y="95881"/>
                  </a:lnTo>
                  <a:lnTo>
                    <a:pt x="551866" y="95881"/>
                  </a:lnTo>
                  <a:lnTo>
                    <a:pt x="586646" y="116964"/>
                  </a:lnTo>
                  <a:lnTo>
                    <a:pt x="592328" y="245358"/>
                  </a:lnTo>
                  <a:lnTo>
                    <a:pt x="585220" y="290913"/>
                  </a:lnTo>
                  <a:lnTo>
                    <a:pt x="568345" y="322054"/>
                  </a:lnTo>
                  <a:lnTo>
                    <a:pt x="581360" y="336325"/>
                  </a:lnTo>
                  <a:lnTo>
                    <a:pt x="581360" y="336325"/>
                  </a:lnTo>
                  <a:lnTo>
                    <a:pt x="579789" y="374567"/>
                  </a:lnTo>
                  <a:lnTo>
                    <a:pt x="616476" y="437275"/>
                  </a:lnTo>
                  <a:lnTo>
                    <a:pt x="577949" y="480689"/>
                  </a:lnTo>
                  <a:lnTo>
                    <a:pt x="544242" y="485707"/>
                  </a:lnTo>
                  <a:lnTo>
                    <a:pt x="540392" y="546674"/>
                  </a:lnTo>
                  <a:lnTo>
                    <a:pt x="492173" y="578474"/>
                  </a:lnTo>
                  <a:lnTo>
                    <a:pt x="492173" y="578474"/>
                  </a:lnTo>
                  <a:lnTo>
                    <a:pt x="463176" y="557112"/>
                  </a:lnTo>
                  <a:lnTo>
                    <a:pt x="407799" y="559505"/>
                  </a:lnTo>
                  <a:lnTo>
                    <a:pt x="387119" y="518684"/>
                  </a:lnTo>
                  <a:lnTo>
                    <a:pt x="404732" y="488236"/>
                  </a:lnTo>
                  <a:lnTo>
                    <a:pt x="378503" y="454724"/>
                  </a:lnTo>
                  <a:lnTo>
                    <a:pt x="391854" y="401134"/>
                  </a:lnTo>
                  <a:lnTo>
                    <a:pt x="339991" y="362356"/>
                  </a:lnTo>
                  <a:lnTo>
                    <a:pt x="322110" y="294554"/>
                  </a:lnTo>
                  <a:lnTo>
                    <a:pt x="281454" y="288505"/>
                  </a:lnTo>
                  <a:lnTo>
                    <a:pt x="243682" y="350887"/>
                  </a:lnTo>
                  <a:close/>
                </a:path>
              </a:pathLst>
            </a:custGeom>
            <a:grpFill/>
            <a:ln w="3175" cap="flat" cmpd="sng" algn="ctr">
              <a:solidFill>
                <a:sysClr val="window" lastClr="FFFFFF"/>
              </a:solidFill>
              <a:prstDash val="solid"/>
              <a:miter lim="800000"/>
            </a:ln>
            <a:effectLst/>
          </p:spPr>
          <p:txBody>
            <a:bodyPr tIns="18288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66" name="M22">
              <a:extLst>
                <a:ext uri="{FF2B5EF4-FFF2-40B4-BE49-F238E27FC236}">
                  <a16:creationId xmlns:a16="http://schemas.microsoft.com/office/drawing/2014/main" id="{2DE94B1D-519E-41AB-8EF7-1C3CC3C187E2}"/>
                </a:ext>
              </a:extLst>
            </p:cNvPr>
            <p:cNvSpPr/>
            <p:nvPr/>
          </p:nvSpPr>
          <p:spPr>
            <a:xfrm>
              <a:off x="370338" y="1725236"/>
              <a:ext cx="510445" cy="469546"/>
            </a:xfrm>
            <a:custGeom>
              <a:avLst/>
              <a:gdLst/>
              <a:ahLst/>
              <a:cxnLst/>
              <a:rect l="0" t="0" r="0" b="0"/>
              <a:pathLst>
                <a:path w="640942" h="607294">
                  <a:moveTo>
                    <a:pt x="0" y="465483"/>
                  </a:moveTo>
                  <a:lnTo>
                    <a:pt x="41787" y="415714"/>
                  </a:lnTo>
                  <a:lnTo>
                    <a:pt x="78516" y="399263"/>
                  </a:lnTo>
                  <a:lnTo>
                    <a:pt x="40847" y="377590"/>
                  </a:lnTo>
                  <a:lnTo>
                    <a:pt x="87243" y="357366"/>
                  </a:lnTo>
                  <a:lnTo>
                    <a:pt x="110366" y="292504"/>
                  </a:lnTo>
                  <a:lnTo>
                    <a:pt x="140768" y="284675"/>
                  </a:lnTo>
                  <a:lnTo>
                    <a:pt x="158579" y="242546"/>
                  </a:lnTo>
                  <a:lnTo>
                    <a:pt x="158579" y="242546"/>
                  </a:lnTo>
                  <a:lnTo>
                    <a:pt x="183188" y="237681"/>
                  </a:lnTo>
                  <a:lnTo>
                    <a:pt x="255667" y="171533"/>
                  </a:lnTo>
                  <a:lnTo>
                    <a:pt x="319995" y="143712"/>
                  </a:lnTo>
                  <a:lnTo>
                    <a:pt x="314845" y="71800"/>
                  </a:lnTo>
                  <a:lnTo>
                    <a:pt x="354135" y="33323"/>
                  </a:lnTo>
                  <a:lnTo>
                    <a:pt x="412696" y="35285"/>
                  </a:lnTo>
                  <a:lnTo>
                    <a:pt x="444492" y="57027"/>
                  </a:lnTo>
                  <a:lnTo>
                    <a:pt x="470531" y="105763"/>
                  </a:lnTo>
                  <a:lnTo>
                    <a:pt x="544719" y="107250"/>
                  </a:lnTo>
                  <a:lnTo>
                    <a:pt x="578848" y="94997"/>
                  </a:lnTo>
                  <a:lnTo>
                    <a:pt x="582481" y="15782"/>
                  </a:lnTo>
                  <a:lnTo>
                    <a:pt x="591139" y="0"/>
                  </a:lnTo>
                  <a:lnTo>
                    <a:pt x="640941" y="14133"/>
                  </a:lnTo>
                  <a:lnTo>
                    <a:pt x="640941" y="14133"/>
                  </a:lnTo>
                  <a:lnTo>
                    <a:pt x="603762" y="102068"/>
                  </a:lnTo>
                  <a:lnTo>
                    <a:pt x="581981" y="113981"/>
                  </a:lnTo>
                  <a:lnTo>
                    <a:pt x="604616" y="132418"/>
                  </a:lnTo>
                  <a:lnTo>
                    <a:pt x="585896" y="253742"/>
                  </a:lnTo>
                  <a:lnTo>
                    <a:pt x="600059" y="317633"/>
                  </a:lnTo>
                  <a:lnTo>
                    <a:pt x="619568" y="339691"/>
                  </a:lnTo>
                  <a:lnTo>
                    <a:pt x="605337" y="389546"/>
                  </a:lnTo>
                  <a:lnTo>
                    <a:pt x="568542" y="401880"/>
                  </a:lnTo>
                  <a:lnTo>
                    <a:pt x="563387" y="450773"/>
                  </a:lnTo>
                  <a:lnTo>
                    <a:pt x="533616" y="481979"/>
                  </a:lnTo>
                  <a:lnTo>
                    <a:pt x="533616" y="481979"/>
                  </a:lnTo>
                  <a:lnTo>
                    <a:pt x="475393" y="498415"/>
                  </a:lnTo>
                  <a:lnTo>
                    <a:pt x="465006" y="476090"/>
                  </a:lnTo>
                  <a:lnTo>
                    <a:pt x="390653" y="474565"/>
                  </a:lnTo>
                  <a:lnTo>
                    <a:pt x="366295" y="490052"/>
                  </a:lnTo>
                  <a:lnTo>
                    <a:pt x="288182" y="469505"/>
                  </a:lnTo>
                  <a:lnTo>
                    <a:pt x="301151" y="491773"/>
                  </a:lnTo>
                  <a:lnTo>
                    <a:pt x="280261" y="515635"/>
                  </a:lnTo>
                  <a:lnTo>
                    <a:pt x="306391" y="567233"/>
                  </a:lnTo>
                  <a:lnTo>
                    <a:pt x="282527" y="602477"/>
                  </a:lnTo>
                  <a:lnTo>
                    <a:pt x="233074" y="607293"/>
                  </a:lnTo>
                  <a:lnTo>
                    <a:pt x="197854" y="582056"/>
                  </a:lnTo>
                  <a:lnTo>
                    <a:pt x="135737" y="575862"/>
                  </a:lnTo>
                  <a:lnTo>
                    <a:pt x="135737" y="575862"/>
                  </a:lnTo>
                  <a:lnTo>
                    <a:pt x="122679" y="549343"/>
                  </a:lnTo>
                  <a:lnTo>
                    <a:pt x="43736" y="494789"/>
                  </a:lnTo>
                  <a:lnTo>
                    <a:pt x="9584" y="484324"/>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7" name="M23">
              <a:extLst>
                <a:ext uri="{FF2B5EF4-FFF2-40B4-BE49-F238E27FC236}">
                  <a16:creationId xmlns:a16="http://schemas.microsoft.com/office/drawing/2014/main" id="{79E871DE-AA44-483A-95DF-4CE67FF9E597}"/>
                </a:ext>
              </a:extLst>
            </p:cNvPr>
            <p:cNvSpPr/>
            <p:nvPr/>
          </p:nvSpPr>
          <p:spPr>
            <a:xfrm>
              <a:off x="795308" y="1725071"/>
              <a:ext cx="475593" cy="563069"/>
            </a:xfrm>
            <a:custGeom>
              <a:avLst/>
              <a:gdLst/>
              <a:ahLst/>
              <a:cxnLst/>
              <a:rect l="0" t="0" r="0" b="0"/>
              <a:pathLst>
                <a:path w="597180" h="722183">
                  <a:moveTo>
                    <a:pt x="456928" y="521904"/>
                  </a:moveTo>
                  <a:lnTo>
                    <a:pt x="423730" y="545522"/>
                  </a:lnTo>
                  <a:lnTo>
                    <a:pt x="376591" y="626787"/>
                  </a:lnTo>
                  <a:lnTo>
                    <a:pt x="299877" y="658743"/>
                  </a:lnTo>
                  <a:lnTo>
                    <a:pt x="275097" y="659471"/>
                  </a:lnTo>
                  <a:lnTo>
                    <a:pt x="208378" y="722182"/>
                  </a:lnTo>
                  <a:lnTo>
                    <a:pt x="208378" y="722182"/>
                  </a:lnTo>
                  <a:lnTo>
                    <a:pt x="167062" y="692985"/>
                  </a:lnTo>
                  <a:lnTo>
                    <a:pt x="67384" y="676731"/>
                  </a:lnTo>
                  <a:lnTo>
                    <a:pt x="64001" y="556000"/>
                  </a:lnTo>
                  <a:lnTo>
                    <a:pt x="38291" y="522804"/>
                  </a:lnTo>
                  <a:lnTo>
                    <a:pt x="10176" y="520053"/>
                  </a:lnTo>
                  <a:lnTo>
                    <a:pt x="0" y="482182"/>
                  </a:lnTo>
                  <a:lnTo>
                    <a:pt x="0" y="482182"/>
                  </a:lnTo>
                  <a:lnTo>
                    <a:pt x="29771" y="450976"/>
                  </a:lnTo>
                  <a:lnTo>
                    <a:pt x="34926" y="402083"/>
                  </a:lnTo>
                  <a:lnTo>
                    <a:pt x="71721" y="389749"/>
                  </a:lnTo>
                  <a:lnTo>
                    <a:pt x="85952" y="339894"/>
                  </a:lnTo>
                  <a:lnTo>
                    <a:pt x="66443" y="317836"/>
                  </a:lnTo>
                  <a:lnTo>
                    <a:pt x="52280" y="253945"/>
                  </a:lnTo>
                  <a:lnTo>
                    <a:pt x="71000" y="132621"/>
                  </a:lnTo>
                  <a:lnTo>
                    <a:pt x="48365" y="114184"/>
                  </a:lnTo>
                  <a:lnTo>
                    <a:pt x="70146" y="102271"/>
                  </a:lnTo>
                  <a:lnTo>
                    <a:pt x="107325" y="14336"/>
                  </a:lnTo>
                  <a:lnTo>
                    <a:pt x="107325" y="14336"/>
                  </a:lnTo>
                  <a:lnTo>
                    <a:pt x="127328" y="54736"/>
                  </a:lnTo>
                  <a:lnTo>
                    <a:pt x="155488" y="61701"/>
                  </a:lnTo>
                  <a:lnTo>
                    <a:pt x="179527" y="38406"/>
                  </a:lnTo>
                  <a:lnTo>
                    <a:pt x="198697" y="71759"/>
                  </a:lnTo>
                  <a:lnTo>
                    <a:pt x="223614" y="78806"/>
                  </a:lnTo>
                  <a:lnTo>
                    <a:pt x="288366" y="69140"/>
                  </a:lnTo>
                  <a:lnTo>
                    <a:pt x="293092" y="8957"/>
                  </a:lnTo>
                  <a:lnTo>
                    <a:pt x="333131" y="0"/>
                  </a:lnTo>
                  <a:lnTo>
                    <a:pt x="333131" y="0"/>
                  </a:lnTo>
                  <a:lnTo>
                    <a:pt x="361656" y="40825"/>
                  </a:lnTo>
                  <a:lnTo>
                    <a:pt x="485608" y="32828"/>
                  </a:lnTo>
                  <a:lnTo>
                    <a:pt x="526823" y="61934"/>
                  </a:lnTo>
                  <a:lnTo>
                    <a:pt x="550921" y="42112"/>
                  </a:lnTo>
                  <a:lnTo>
                    <a:pt x="597179" y="44906"/>
                  </a:lnTo>
                  <a:lnTo>
                    <a:pt x="597179" y="44906"/>
                  </a:lnTo>
                  <a:lnTo>
                    <a:pt x="566917" y="158885"/>
                  </a:lnTo>
                  <a:lnTo>
                    <a:pt x="568105" y="196999"/>
                  </a:lnTo>
                  <a:lnTo>
                    <a:pt x="513574" y="243906"/>
                  </a:lnTo>
                  <a:lnTo>
                    <a:pt x="499829" y="305089"/>
                  </a:lnTo>
                  <a:lnTo>
                    <a:pt x="526191" y="357267"/>
                  </a:lnTo>
                  <a:lnTo>
                    <a:pt x="503084" y="410971"/>
                  </a:lnTo>
                  <a:lnTo>
                    <a:pt x="475134" y="498737"/>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8" name="M24">
              <a:extLst>
                <a:ext uri="{FF2B5EF4-FFF2-40B4-BE49-F238E27FC236}">
                  <a16:creationId xmlns:a16="http://schemas.microsoft.com/office/drawing/2014/main" id="{41068B82-0095-43CD-A287-96472D67985A}"/>
                </a:ext>
              </a:extLst>
            </p:cNvPr>
            <p:cNvSpPr/>
            <p:nvPr/>
          </p:nvSpPr>
          <p:spPr>
            <a:xfrm>
              <a:off x="2788861" y="1868022"/>
              <a:ext cx="768222" cy="436693"/>
            </a:xfrm>
            <a:custGeom>
              <a:avLst/>
              <a:gdLst/>
              <a:ahLst/>
              <a:cxnLst/>
              <a:rect l="0" t="0" r="0" b="0"/>
              <a:pathLst>
                <a:path w="964621" h="559316">
                  <a:moveTo>
                    <a:pt x="98374" y="338495"/>
                  </a:moveTo>
                  <a:lnTo>
                    <a:pt x="146593" y="306695"/>
                  </a:lnTo>
                  <a:lnTo>
                    <a:pt x="150443" y="245728"/>
                  </a:lnTo>
                  <a:lnTo>
                    <a:pt x="184150" y="240710"/>
                  </a:lnTo>
                  <a:lnTo>
                    <a:pt x="222677" y="197296"/>
                  </a:lnTo>
                  <a:lnTo>
                    <a:pt x="185990" y="134588"/>
                  </a:lnTo>
                  <a:lnTo>
                    <a:pt x="187561" y="96346"/>
                  </a:lnTo>
                  <a:lnTo>
                    <a:pt x="187561" y="96346"/>
                  </a:lnTo>
                  <a:lnTo>
                    <a:pt x="217639" y="83704"/>
                  </a:lnTo>
                  <a:lnTo>
                    <a:pt x="277232" y="31567"/>
                  </a:lnTo>
                  <a:lnTo>
                    <a:pt x="314491" y="34137"/>
                  </a:lnTo>
                  <a:lnTo>
                    <a:pt x="343985" y="66741"/>
                  </a:lnTo>
                  <a:lnTo>
                    <a:pt x="352231" y="47281"/>
                  </a:lnTo>
                  <a:lnTo>
                    <a:pt x="452097" y="50515"/>
                  </a:lnTo>
                  <a:lnTo>
                    <a:pt x="474544" y="0"/>
                  </a:lnTo>
                  <a:lnTo>
                    <a:pt x="474544" y="0"/>
                  </a:lnTo>
                  <a:lnTo>
                    <a:pt x="462076" y="69145"/>
                  </a:lnTo>
                  <a:lnTo>
                    <a:pt x="488191" y="98345"/>
                  </a:lnTo>
                  <a:lnTo>
                    <a:pt x="617419" y="73260"/>
                  </a:lnTo>
                  <a:lnTo>
                    <a:pt x="617419" y="73260"/>
                  </a:lnTo>
                  <a:lnTo>
                    <a:pt x="591388" y="116189"/>
                  </a:lnTo>
                  <a:lnTo>
                    <a:pt x="627503" y="163285"/>
                  </a:lnTo>
                  <a:lnTo>
                    <a:pt x="671842" y="176757"/>
                  </a:lnTo>
                  <a:lnTo>
                    <a:pt x="685300" y="130165"/>
                  </a:lnTo>
                  <a:lnTo>
                    <a:pt x="733683" y="105249"/>
                  </a:lnTo>
                  <a:lnTo>
                    <a:pt x="809479" y="135570"/>
                  </a:lnTo>
                  <a:lnTo>
                    <a:pt x="842175" y="164402"/>
                  </a:lnTo>
                  <a:lnTo>
                    <a:pt x="891471" y="158485"/>
                  </a:lnTo>
                  <a:lnTo>
                    <a:pt x="964620" y="200179"/>
                  </a:lnTo>
                  <a:lnTo>
                    <a:pt x="964620" y="200179"/>
                  </a:lnTo>
                  <a:lnTo>
                    <a:pt x="958468" y="261292"/>
                  </a:lnTo>
                  <a:lnTo>
                    <a:pt x="895846" y="248782"/>
                  </a:lnTo>
                  <a:lnTo>
                    <a:pt x="913221" y="297438"/>
                  </a:lnTo>
                  <a:lnTo>
                    <a:pt x="889390" y="317685"/>
                  </a:lnTo>
                  <a:lnTo>
                    <a:pt x="892120" y="374125"/>
                  </a:lnTo>
                  <a:lnTo>
                    <a:pt x="892120" y="374125"/>
                  </a:lnTo>
                  <a:lnTo>
                    <a:pt x="800395" y="341060"/>
                  </a:lnTo>
                  <a:lnTo>
                    <a:pt x="783228" y="364508"/>
                  </a:lnTo>
                  <a:lnTo>
                    <a:pt x="729540" y="347970"/>
                  </a:lnTo>
                  <a:lnTo>
                    <a:pt x="703482" y="515379"/>
                  </a:lnTo>
                  <a:lnTo>
                    <a:pt x="658720" y="494857"/>
                  </a:lnTo>
                  <a:lnTo>
                    <a:pt x="647750" y="525779"/>
                  </a:lnTo>
                  <a:lnTo>
                    <a:pt x="619338" y="519329"/>
                  </a:lnTo>
                  <a:lnTo>
                    <a:pt x="580665" y="559315"/>
                  </a:lnTo>
                  <a:lnTo>
                    <a:pt x="580665" y="559315"/>
                  </a:lnTo>
                  <a:lnTo>
                    <a:pt x="546575" y="557359"/>
                  </a:lnTo>
                  <a:lnTo>
                    <a:pt x="532583" y="523356"/>
                  </a:lnTo>
                  <a:lnTo>
                    <a:pt x="466835" y="515064"/>
                  </a:lnTo>
                  <a:lnTo>
                    <a:pt x="433270" y="524374"/>
                  </a:lnTo>
                  <a:lnTo>
                    <a:pt x="397834" y="506893"/>
                  </a:lnTo>
                  <a:lnTo>
                    <a:pt x="326739" y="510101"/>
                  </a:lnTo>
                  <a:lnTo>
                    <a:pt x="302649" y="526736"/>
                  </a:lnTo>
                  <a:lnTo>
                    <a:pt x="253072" y="528947"/>
                  </a:lnTo>
                  <a:lnTo>
                    <a:pt x="233466" y="514262"/>
                  </a:lnTo>
                  <a:lnTo>
                    <a:pt x="121927" y="519169"/>
                  </a:lnTo>
                  <a:lnTo>
                    <a:pt x="65188" y="506788"/>
                  </a:lnTo>
                  <a:lnTo>
                    <a:pt x="65188" y="506788"/>
                  </a:lnTo>
                  <a:lnTo>
                    <a:pt x="52643" y="503795"/>
                  </a:lnTo>
                  <a:lnTo>
                    <a:pt x="74795" y="442033"/>
                  </a:lnTo>
                  <a:lnTo>
                    <a:pt x="108704" y="425712"/>
                  </a:lnTo>
                  <a:lnTo>
                    <a:pt x="42993" y="416544"/>
                  </a:lnTo>
                  <a:lnTo>
                    <a:pt x="0" y="358303"/>
                  </a:lnTo>
                  <a:lnTo>
                    <a:pt x="89927" y="354417"/>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9" name="M25">
              <a:extLst>
                <a:ext uri="{FF2B5EF4-FFF2-40B4-BE49-F238E27FC236}">
                  <a16:creationId xmlns:a16="http://schemas.microsoft.com/office/drawing/2014/main" id="{9C6D77B6-9465-46DD-B2AC-865F853F0E8C}"/>
                </a:ext>
              </a:extLst>
            </p:cNvPr>
            <p:cNvSpPr/>
            <p:nvPr/>
          </p:nvSpPr>
          <p:spPr>
            <a:xfrm>
              <a:off x="2513617" y="1901321"/>
              <a:ext cx="361816" cy="532288"/>
            </a:xfrm>
            <a:custGeom>
              <a:avLst/>
              <a:gdLst/>
              <a:ahLst/>
              <a:cxnLst/>
              <a:rect l="0" t="0" r="0" b="0"/>
              <a:pathLst>
                <a:path w="454316" h="676750">
                  <a:moveTo>
                    <a:pt x="443985" y="289969"/>
                  </a:moveTo>
                  <a:lnTo>
                    <a:pt x="435538" y="305891"/>
                  </a:lnTo>
                  <a:lnTo>
                    <a:pt x="345611" y="309777"/>
                  </a:lnTo>
                  <a:lnTo>
                    <a:pt x="388604" y="368018"/>
                  </a:lnTo>
                  <a:lnTo>
                    <a:pt x="454315" y="377186"/>
                  </a:lnTo>
                  <a:lnTo>
                    <a:pt x="420406" y="393507"/>
                  </a:lnTo>
                  <a:lnTo>
                    <a:pt x="398254" y="455269"/>
                  </a:lnTo>
                  <a:lnTo>
                    <a:pt x="410799" y="458262"/>
                  </a:lnTo>
                  <a:lnTo>
                    <a:pt x="410799" y="458262"/>
                  </a:lnTo>
                  <a:lnTo>
                    <a:pt x="385536" y="508845"/>
                  </a:lnTo>
                  <a:lnTo>
                    <a:pt x="372308" y="565979"/>
                  </a:lnTo>
                  <a:lnTo>
                    <a:pt x="382418" y="588169"/>
                  </a:lnTo>
                  <a:lnTo>
                    <a:pt x="366568" y="645416"/>
                  </a:lnTo>
                  <a:lnTo>
                    <a:pt x="326082" y="647151"/>
                  </a:lnTo>
                  <a:lnTo>
                    <a:pt x="320698" y="674250"/>
                  </a:lnTo>
                  <a:lnTo>
                    <a:pt x="261918" y="676749"/>
                  </a:lnTo>
                  <a:lnTo>
                    <a:pt x="244484" y="635770"/>
                  </a:lnTo>
                  <a:lnTo>
                    <a:pt x="219524" y="633287"/>
                  </a:lnTo>
                  <a:lnTo>
                    <a:pt x="219524" y="633287"/>
                  </a:lnTo>
                  <a:lnTo>
                    <a:pt x="175600" y="630888"/>
                  </a:lnTo>
                  <a:lnTo>
                    <a:pt x="146913" y="601683"/>
                  </a:lnTo>
                  <a:lnTo>
                    <a:pt x="145179" y="560043"/>
                  </a:lnTo>
                  <a:lnTo>
                    <a:pt x="85175" y="547684"/>
                  </a:lnTo>
                  <a:lnTo>
                    <a:pt x="108394" y="508547"/>
                  </a:lnTo>
                  <a:lnTo>
                    <a:pt x="121561" y="447908"/>
                  </a:lnTo>
                  <a:lnTo>
                    <a:pt x="121561" y="447908"/>
                  </a:lnTo>
                  <a:lnTo>
                    <a:pt x="103568" y="392099"/>
                  </a:lnTo>
                  <a:lnTo>
                    <a:pt x="127228" y="364253"/>
                  </a:lnTo>
                  <a:lnTo>
                    <a:pt x="76287" y="332432"/>
                  </a:lnTo>
                  <a:lnTo>
                    <a:pt x="38657" y="242792"/>
                  </a:lnTo>
                  <a:lnTo>
                    <a:pt x="14222" y="251570"/>
                  </a:lnTo>
                  <a:lnTo>
                    <a:pt x="922" y="229494"/>
                  </a:lnTo>
                  <a:lnTo>
                    <a:pt x="922" y="229494"/>
                  </a:lnTo>
                  <a:lnTo>
                    <a:pt x="0" y="206912"/>
                  </a:lnTo>
                  <a:lnTo>
                    <a:pt x="39593" y="186205"/>
                  </a:lnTo>
                  <a:lnTo>
                    <a:pt x="75163" y="147275"/>
                  </a:lnTo>
                  <a:lnTo>
                    <a:pt x="126923" y="121801"/>
                  </a:lnTo>
                  <a:lnTo>
                    <a:pt x="154733" y="131950"/>
                  </a:lnTo>
                  <a:lnTo>
                    <a:pt x="172367" y="101524"/>
                  </a:lnTo>
                  <a:lnTo>
                    <a:pt x="203755" y="103739"/>
                  </a:lnTo>
                  <a:lnTo>
                    <a:pt x="196297" y="81434"/>
                  </a:lnTo>
                  <a:lnTo>
                    <a:pt x="196297" y="81434"/>
                  </a:lnTo>
                  <a:lnTo>
                    <a:pt x="195494" y="62382"/>
                  </a:lnTo>
                  <a:lnTo>
                    <a:pt x="233266" y="0"/>
                  </a:lnTo>
                  <a:lnTo>
                    <a:pt x="273922" y="6049"/>
                  </a:lnTo>
                  <a:lnTo>
                    <a:pt x="291803" y="73851"/>
                  </a:lnTo>
                  <a:lnTo>
                    <a:pt x="343666" y="112629"/>
                  </a:lnTo>
                  <a:lnTo>
                    <a:pt x="330315" y="166219"/>
                  </a:lnTo>
                  <a:lnTo>
                    <a:pt x="356544" y="199731"/>
                  </a:lnTo>
                  <a:lnTo>
                    <a:pt x="338931" y="230179"/>
                  </a:lnTo>
                  <a:lnTo>
                    <a:pt x="359611" y="271000"/>
                  </a:lnTo>
                  <a:lnTo>
                    <a:pt x="414988" y="268607"/>
                  </a:lnTo>
                  <a:close/>
                </a:path>
              </a:pathLst>
            </a:custGeom>
            <a:solidFill>
              <a:srgbClr val="0070C0"/>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IN" sz="900" kern="0" dirty="0">
                <a:latin typeface="Calibri" panose="020F0502020204030204"/>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effectLst/>
                  <a:uLnTx/>
                  <a:uFillTx/>
                  <a:latin typeface="Calibri" panose="020F0502020204030204"/>
                  <a:ea typeface="+mn-ea"/>
                  <a:cs typeface="+mn-cs"/>
                </a:rPr>
                <a:t>     Banka</a:t>
              </a:r>
            </a:p>
          </p:txBody>
        </p:sp>
        <p:sp>
          <p:nvSpPr>
            <p:cNvPr id="70" name="M26">
              <a:extLst>
                <a:ext uri="{FF2B5EF4-FFF2-40B4-BE49-F238E27FC236}">
                  <a16:creationId xmlns:a16="http://schemas.microsoft.com/office/drawing/2014/main" id="{0053884D-92E5-4A84-9978-8B8743D6129A}"/>
                </a:ext>
              </a:extLst>
            </p:cNvPr>
            <p:cNvSpPr/>
            <p:nvPr/>
          </p:nvSpPr>
          <p:spPr>
            <a:xfrm>
              <a:off x="1548440" y="1970130"/>
              <a:ext cx="640436" cy="486256"/>
            </a:xfrm>
            <a:custGeom>
              <a:avLst/>
              <a:gdLst/>
              <a:ahLst/>
              <a:cxnLst/>
              <a:rect l="0" t="0" r="0" b="0"/>
              <a:pathLst>
                <a:path w="804166" h="620202">
                  <a:moveTo>
                    <a:pt x="10829" y="204491"/>
                  </a:moveTo>
                  <a:lnTo>
                    <a:pt x="25091" y="163026"/>
                  </a:lnTo>
                  <a:lnTo>
                    <a:pt x="13794" y="98393"/>
                  </a:lnTo>
                  <a:lnTo>
                    <a:pt x="40000" y="63593"/>
                  </a:lnTo>
                  <a:lnTo>
                    <a:pt x="93499" y="84394"/>
                  </a:lnTo>
                  <a:lnTo>
                    <a:pt x="143127" y="86938"/>
                  </a:lnTo>
                  <a:lnTo>
                    <a:pt x="142594" y="71410"/>
                  </a:lnTo>
                  <a:lnTo>
                    <a:pt x="202230" y="80659"/>
                  </a:lnTo>
                  <a:lnTo>
                    <a:pt x="216554" y="42709"/>
                  </a:lnTo>
                  <a:lnTo>
                    <a:pt x="241018" y="34083"/>
                  </a:lnTo>
                  <a:lnTo>
                    <a:pt x="245691" y="0"/>
                  </a:lnTo>
                  <a:lnTo>
                    <a:pt x="280200" y="17869"/>
                  </a:lnTo>
                  <a:lnTo>
                    <a:pt x="336170" y="15891"/>
                  </a:lnTo>
                  <a:lnTo>
                    <a:pt x="340227" y="38360"/>
                  </a:lnTo>
                  <a:lnTo>
                    <a:pt x="405849" y="50855"/>
                  </a:lnTo>
                  <a:lnTo>
                    <a:pt x="430178" y="38671"/>
                  </a:lnTo>
                  <a:lnTo>
                    <a:pt x="428146" y="72666"/>
                  </a:lnTo>
                  <a:lnTo>
                    <a:pt x="450473" y="95180"/>
                  </a:lnTo>
                  <a:lnTo>
                    <a:pt x="481727" y="94046"/>
                  </a:lnTo>
                  <a:lnTo>
                    <a:pt x="504993" y="141961"/>
                  </a:lnTo>
                  <a:lnTo>
                    <a:pt x="493595" y="169233"/>
                  </a:lnTo>
                  <a:lnTo>
                    <a:pt x="521736" y="171739"/>
                  </a:lnTo>
                  <a:lnTo>
                    <a:pt x="520780" y="145624"/>
                  </a:lnTo>
                  <a:lnTo>
                    <a:pt x="582080" y="127819"/>
                  </a:lnTo>
                  <a:lnTo>
                    <a:pt x="620752" y="168082"/>
                  </a:lnTo>
                  <a:lnTo>
                    <a:pt x="674073" y="180931"/>
                  </a:lnTo>
                  <a:lnTo>
                    <a:pt x="687169" y="199521"/>
                  </a:lnTo>
                  <a:lnTo>
                    <a:pt x="776946" y="192585"/>
                  </a:lnTo>
                  <a:lnTo>
                    <a:pt x="776946" y="192585"/>
                  </a:lnTo>
                  <a:lnTo>
                    <a:pt x="778374" y="229991"/>
                  </a:lnTo>
                  <a:lnTo>
                    <a:pt x="804165" y="255863"/>
                  </a:lnTo>
                  <a:lnTo>
                    <a:pt x="804165" y="255863"/>
                  </a:lnTo>
                  <a:lnTo>
                    <a:pt x="783088" y="267979"/>
                  </a:lnTo>
                  <a:lnTo>
                    <a:pt x="717612" y="262692"/>
                  </a:lnTo>
                  <a:lnTo>
                    <a:pt x="699721" y="290226"/>
                  </a:lnTo>
                  <a:lnTo>
                    <a:pt x="668658" y="280085"/>
                  </a:lnTo>
                  <a:lnTo>
                    <a:pt x="664261" y="249858"/>
                  </a:lnTo>
                  <a:lnTo>
                    <a:pt x="591966" y="218625"/>
                  </a:lnTo>
                  <a:lnTo>
                    <a:pt x="561234" y="234603"/>
                  </a:lnTo>
                  <a:lnTo>
                    <a:pt x="562768" y="276247"/>
                  </a:lnTo>
                  <a:lnTo>
                    <a:pt x="594606" y="289913"/>
                  </a:lnTo>
                  <a:lnTo>
                    <a:pt x="589498" y="328270"/>
                  </a:lnTo>
                  <a:lnTo>
                    <a:pt x="561303" y="325070"/>
                  </a:lnTo>
                  <a:lnTo>
                    <a:pt x="558084" y="397284"/>
                  </a:lnTo>
                  <a:lnTo>
                    <a:pt x="524079" y="414082"/>
                  </a:lnTo>
                  <a:lnTo>
                    <a:pt x="468342" y="408336"/>
                  </a:lnTo>
                  <a:lnTo>
                    <a:pt x="510155" y="444277"/>
                  </a:lnTo>
                  <a:lnTo>
                    <a:pt x="510155" y="444277"/>
                  </a:lnTo>
                  <a:lnTo>
                    <a:pt x="533214" y="485139"/>
                  </a:lnTo>
                  <a:lnTo>
                    <a:pt x="511546" y="482396"/>
                  </a:lnTo>
                  <a:lnTo>
                    <a:pt x="469607" y="533401"/>
                  </a:lnTo>
                  <a:lnTo>
                    <a:pt x="422974" y="527308"/>
                  </a:lnTo>
                  <a:lnTo>
                    <a:pt x="434299" y="587690"/>
                  </a:lnTo>
                  <a:lnTo>
                    <a:pt x="399378" y="562083"/>
                  </a:lnTo>
                  <a:lnTo>
                    <a:pt x="364770" y="563318"/>
                  </a:lnTo>
                  <a:lnTo>
                    <a:pt x="325884" y="591557"/>
                  </a:lnTo>
                  <a:lnTo>
                    <a:pt x="254954" y="620201"/>
                  </a:lnTo>
                  <a:lnTo>
                    <a:pt x="254954" y="620201"/>
                  </a:lnTo>
                  <a:lnTo>
                    <a:pt x="219934" y="591025"/>
                  </a:lnTo>
                  <a:lnTo>
                    <a:pt x="218880" y="560668"/>
                  </a:lnTo>
                  <a:lnTo>
                    <a:pt x="177885" y="547242"/>
                  </a:lnTo>
                  <a:lnTo>
                    <a:pt x="112327" y="541712"/>
                  </a:lnTo>
                  <a:lnTo>
                    <a:pt x="97688" y="572603"/>
                  </a:lnTo>
                  <a:lnTo>
                    <a:pt x="79960" y="512419"/>
                  </a:lnTo>
                  <a:lnTo>
                    <a:pt x="46917" y="540392"/>
                  </a:lnTo>
                  <a:lnTo>
                    <a:pt x="46157" y="517800"/>
                  </a:lnTo>
                  <a:lnTo>
                    <a:pt x="46157" y="517800"/>
                  </a:lnTo>
                  <a:lnTo>
                    <a:pt x="60919" y="490445"/>
                  </a:lnTo>
                  <a:lnTo>
                    <a:pt x="40590" y="449430"/>
                  </a:lnTo>
                  <a:lnTo>
                    <a:pt x="10298" y="461754"/>
                  </a:lnTo>
                  <a:lnTo>
                    <a:pt x="14282" y="405081"/>
                  </a:lnTo>
                  <a:lnTo>
                    <a:pt x="0" y="349020"/>
                  </a:lnTo>
                  <a:lnTo>
                    <a:pt x="20895" y="310157"/>
                  </a:lnTo>
                  <a:lnTo>
                    <a:pt x="9981" y="276601"/>
                  </a:lnTo>
                  <a:lnTo>
                    <a:pt x="46375" y="252764"/>
                  </a:lnTo>
                  <a:lnTo>
                    <a:pt x="12224" y="246138"/>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IN" sz="900" kern="0" dirty="0">
                <a:latin typeface="Calibri" panose="020F0502020204030204"/>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effectLst/>
                  <a:uLnTx/>
                  <a:uFillTx/>
                  <a:latin typeface="Calibri" panose="020F0502020204030204"/>
                  <a:ea typeface="+mn-ea"/>
                  <a:cs typeface="+mn-cs"/>
                </a:rPr>
                <a:t>Nalanda</a:t>
              </a:r>
            </a:p>
          </p:txBody>
        </p:sp>
        <p:sp>
          <p:nvSpPr>
            <p:cNvPr id="71" name="M27">
              <a:extLst>
                <a:ext uri="{FF2B5EF4-FFF2-40B4-BE49-F238E27FC236}">
                  <a16:creationId xmlns:a16="http://schemas.microsoft.com/office/drawing/2014/main" id="{B522E510-DCA1-433B-A167-7593F1BDA12A}"/>
                </a:ext>
              </a:extLst>
            </p:cNvPr>
            <p:cNvSpPr/>
            <p:nvPr/>
          </p:nvSpPr>
          <p:spPr>
            <a:xfrm>
              <a:off x="0" y="2070222"/>
              <a:ext cx="479190" cy="843057"/>
            </a:xfrm>
            <a:custGeom>
              <a:avLst/>
              <a:gdLst/>
              <a:ahLst/>
              <a:cxnLst/>
              <a:rect l="0" t="0" r="0" b="0"/>
              <a:pathLst>
                <a:path w="601697" h="1073754">
                  <a:moveTo>
                    <a:pt x="228345" y="1072308"/>
                  </a:moveTo>
                  <a:lnTo>
                    <a:pt x="226703" y="1000259"/>
                  </a:lnTo>
                  <a:lnTo>
                    <a:pt x="251003" y="973555"/>
                  </a:lnTo>
                  <a:lnTo>
                    <a:pt x="207074" y="944168"/>
                  </a:lnTo>
                  <a:lnTo>
                    <a:pt x="218667" y="906450"/>
                  </a:lnTo>
                  <a:lnTo>
                    <a:pt x="183178" y="872625"/>
                  </a:lnTo>
                  <a:lnTo>
                    <a:pt x="182334" y="835191"/>
                  </a:lnTo>
                  <a:lnTo>
                    <a:pt x="154265" y="839354"/>
                  </a:lnTo>
                  <a:lnTo>
                    <a:pt x="131988" y="809465"/>
                  </a:lnTo>
                  <a:lnTo>
                    <a:pt x="84774" y="776588"/>
                  </a:lnTo>
                  <a:lnTo>
                    <a:pt x="84774" y="776588"/>
                  </a:lnTo>
                  <a:lnTo>
                    <a:pt x="89917" y="742556"/>
                  </a:lnTo>
                  <a:lnTo>
                    <a:pt x="44267" y="629788"/>
                  </a:lnTo>
                  <a:lnTo>
                    <a:pt x="45485" y="565460"/>
                  </a:lnTo>
                  <a:lnTo>
                    <a:pt x="26941" y="554557"/>
                  </a:lnTo>
                  <a:lnTo>
                    <a:pt x="28909" y="494456"/>
                  </a:lnTo>
                  <a:lnTo>
                    <a:pt x="652" y="487293"/>
                  </a:lnTo>
                  <a:lnTo>
                    <a:pt x="0" y="456925"/>
                  </a:lnTo>
                  <a:lnTo>
                    <a:pt x="41291" y="372661"/>
                  </a:lnTo>
                  <a:lnTo>
                    <a:pt x="24978" y="312961"/>
                  </a:lnTo>
                  <a:lnTo>
                    <a:pt x="29779" y="263401"/>
                  </a:lnTo>
                  <a:lnTo>
                    <a:pt x="78857" y="239722"/>
                  </a:lnTo>
                  <a:lnTo>
                    <a:pt x="93591" y="197714"/>
                  </a:lnTo>
                  <a:lnTo>
                    <a:pt x="143146" y="196612"/>
                  </a:lnTo>
                  <a:lnTo>
                    <a:pt x="158208" y="170135"/>
                  </a:lnTo>
                  <a:lnTo>
                    <a:pt x="198195" y="150156"/>
                  </a:lnTo>
                  <a:lnTo>
                    <a:pt x="222094" y="111461"/>
                  </a:lnTo>
                  <a:lnTo>
                    <a:pt x="222094" y="111461"/>
                  </a:lnTo>
                  <a:lnTo>
                    <a:pt x="246956" y="115129"/>
                  </a:lnTo>
                  <a:lnTo>
                    <a:pt x="345033" y="71158"/>
                  </a:lnTo>
                  <a:lnTo>
                    <a:pt x="393012" y="5730"/>
                  </a:lnTo>
                  <a:lnTo>
                    <a:pt x="454782" y="0"/>
                  </a:lnTo>
                  <a:lnTo>
                    <a:pt x="465016" y="18824"/>
                  </a:lnTo>
                  <a:lnTo>
                    <a:pt x="465016" y="18824"/>
                  </a:lnTo>
                  <a:lnTo>
                    <a:pt x="474600" y="37665"/>
                  </a:lnTo>
                  <a:lnTo>
                    <a:pt x="508752" y="48130"/>
                  </a:lnTo>
                  <a:lnTo>
                    <a:pt x="587695" y="102684"/>
                  </a:lnTo>
                  <a:lnTo>
                    <a:pt x="600753" y="129203"/>
                  </a:lnTo>
                  <a:lnTo>
                    <a:pt x="600753" y="129203"/>
                  </a:lnTo>
                  <a:lnTo>
                    <a:pt x="601696" y="166624"/>
                  </a:lnTo>
                  <a:lnTo>
                    <a:pt x="568466" y="194306"/>
                  </a:lnTo>
                  <a:lnTo>
                    <a:pt x="502792" y="176859"/>
                  </a:lnTo>
                  <a:lnTo>
                    <a:pt x="484905" y="218982"/>
                  </a:lnTo>
                  <a:lnTo>
                    <a:pt x="463384" y="219508"/>
                  </a:lnTo>
                  <a:lnTo>
                    <a:pt x="474444" y="298370"/>
                  </a:lnTo>
                  <a:lnTo>
                    <a:pt x="439969" y="276599"/>
                  </a:lnTo>
                  <a:lnTo>
                    <a:pt x="412918" y="318937"/>
                  </a:lnTo>
                  <a:lnTo>
                    <a:pt x="408858" y="394637"/>
                  </a:lnTo>
                  <a:lnTo>
                    <a:pt x="465827" y="454027"/>
                  </a:lnTo>
                  <a:lnTo>
                    <a:pt x="451080" y="465691"/>
                  </a:lnTo>
                  <a:lnTo>
                    <a:pt x="470382" y="506912"/>
                  </a:lnTo>
                  <a:lnTo>
                    <a:pt x="517784" y="520590"/>
                  </a:lnTo>
                  <a:lnTo>
                    <a:pt x="521146" y="550892"/>
                  </a:lnTo>
                  <a:lnTo>
                    <a:pt x="472772" y="605075"/>
                  </a:lnTo>
                  <a:lnTo>
                    <a:pt x="465096" y="666035"/>
                  </a:lnTo>
                  <a:lnTo>
                    <a:pt x="425639" y="712215"/>
                  </a:lnTo>
                  <a:lnTo>
                    <a:pt x="435427" y="738126"/>
                  </a:lnTo>
                  <a:lnTo>
                    <a:pt x="485526" y="752458"/>
                  </a:lnTo>
                  <a:lnTo>
                    <a:pt x="493915" y="827870"/>
                  </a:lnTo>
                  <a:lnTo>
                    <a:pt x="446265" y="915954"/>
                  </a:lnTo>
                  <a:lnTo>
                    <a:pt x="465614" y="957183"/>
                  </a:lnTo>
                  <a:lnTo>
                    <a:pt x="464636" y="1025054"/>
                  </a:lnTo>
                  <a:lnTo>
                    <a:pt x="430904" y="1067566"/>
                  </a:lnTo>
                  <a:lnTo>
                    <a:pt x="318891" y="1073753"/>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IN" sz="900" kern="0" dirty="0">
                <a:latin typeface="Calibri" panose="020F0502020204030204"/>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err="1">
                  <a:ln>
                    <a:noFill/>
                  </a:ln>
                  <a:effectLst/>
                  <a:uLnTx/>
                  <a:uFillTx/>
                  <a:latin typeface="Calibri" panose="020F0502020204030204"/>
                  <a:ea typeface="+mn-ea"/>
                  <a:cs typeface="+mn-cs"/>
                </a:rPr>
                <a:t>Kaimur</a:t>
              </a: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72" name="M28">
              <a:extLst>
                <a:ext uri="{FF2B5EF4-FFF2-40B4-BE49-F238E27FC236}">
                  <a16:creationId xmlns:a16="http://schemas.microsoft.com/office/drawing/2014/main" id="{CB17D4E7-C465-4BC4-91D5-1D9BFC924C04}"/>
                </a:ext>
              </a:extLst>
            </p:cNvPr>
            <p:cNvSpPr/>
            <p:nvPr/>
          </p:nvSpPr>
          <p:spPr>
            <a:xfrm>
              <a:off x="2165749" y="2072150"/>
              <a:ext cx="449193" cy="359106"/>
            </a:xfrm>
            <a:custGeom>
              <a:avLst/>
              <a:gdLst/>
              <a:ahLst/>
              <a:cxnLst/>
              <a:rect l="0" t="0" r="0" b="0"/>
              <a:pathLst>
                <a:path w="564031" h="456384">
                  <a:moveTo>
                    <a:pt x="437724" y="12019"/>
                  </a:moveTo>
                  <a:lnTo>
                    <a:pt x="451024" y="34095"/>
                  </a:lnTo>
                  <a:lnTo>
                    <a:pt x="475459" y="25317"/>
                  </a:lnTo>
                  <a:lnTo>
                    <a:pt x="513089" y="114957"/>
                  </a:lnTo>
                  <a:lnTo>
                    <a:pt x="564030" y="146778"/>
                  </a:lnTo>
                  <a:lnTo>
                    <a:pt x="540370" y="174624"/>
                  </a:lnTo>
                  <a:lnTo>
                    <a:pt x="558363" y="230433"/>
                  </a:lnTo>
                  <a:lnTo>
                    <a:pt x="558363" y="230433"/>
                  </a:lnTo>
                  <a:lnTo>
                    <a:pt x="501954" y="224990"/>
                  </a:lnTo>
                  <a:lnTo>
                    <a:pt x="454091" y="268665"/>
                  </a:lnTo>
                  <a:lnTo>
                    <a:pt x="452866" y="302649"/>
                  </a:lnTo>
                  <a:lnTo>
                    <a:pt x="373326" y="339815"/>
                  </a:lnTo>
                  <a:lnTo>
                    <a:pt x="376375" y="415337"/>
                  </a:lnTo>
                  <a:lnTo>
                    <a:pt x="335752" y="413438"/>
                  </a:lnTo>
                  <a:lnTo>
                    <a:pt x="343843" y="386955"/>
                  </a:lnTo>
                  <a:lnTo>
                    <a:pt x="274434" y="351555"/>
                  </a:lnTo>
                  <a:lnTo>
                    <a:pt x="261178" y="412879"/>
                  </a:lnTo>
                  <a:lnTo>
                    <a:pt x="121586" y="421893"/>
                  </a:lnTo>
                  <a:lnTo>
                    <a:pt x="107228" y="456383"/>
                  </a:lnTo>
                  <a:lnTo>
                    <a:pt x="90545" y="430872"/>
                  </a:lnTo>
                  <a:lnTo>
                    <a:pt x="0" y="423034"/>
                  </a:lnTo>
                  <a:lnTo>
                    <a:pt x="0" y="423034"/>
                  </a:lnTo>
                  <a:lnTo>
                    <a:pt x="7776" y="369719"/>
                  </a:lnTo>
                  <a:lnTo>
                    <a:pt x="62389" y="345006"/>
                  </a:lnTo>
                  <a:lnTo>
                    <a:pt x="75922" y="204522"/>
                  </a:lnTo>
                  <a:lnTo>
                    <a:pt x="29039" y="122917"/>
                  </a:lnTo>
                  <a:lnTo>
                    <a:pt x="29039" y="122917"/>
                  </a:lnTo>
                  <a:lnTo>
                    <a:pt x="3248" y="97045"/>
                  </a:lnTo>
                  <a:lnTo>
                    <a:pt x="1820" y="59639"/>
                  </a:lnTo>
                  <a:lnTo>
                    <a:pt x="1820" y="59639"/>
                  </a:lnTo>
                  <a:lnTo>
                    <a:pt x="29402" y="47274"/>
                  </a:lnTo>
                  <a:lnTo>
                    <a:pt x="34398" y="24465"/>
                  </a:lnTo>
                  <a:lnTo>
                    <a:pt x="99973" y="33244"/>
                  </a:lnTo>
                  <a:lnTo>
                    <a:pt x="135379" y="54485"/>
                  </a:lnTo>
                  <a:lnTo>
                    <a:pt x="148597" y="8732"/>
                  </a:lnTo>
                  <a:lnTo>
                    <a:pt x="173042" y="0"/>
                  </a:lnTo>
                  <a:lnTo>
                    <a:pt x="173042" y="0"/>
                  </a:lnTo>
                  <a:lnTo>
                    <a:pt x="196659" y="36534"/>
                  </a:lnTo>
                  <a:lnTo>
                    <a:pt x="214620" y="28757"/>
                  </a:lnTo>
                  <a:lnTo>
                    <a:pt x="241471" y="80708"/>
                  </a:lnTo>
                  <a:lnTo>
                    <a:pt x="314051" y="100434"/>
                  </a:lnTo>
                  <a:lnTo>
                    <a:pt x="338644" y="95205"/>
                  </a:lnTo>
                  <a:lnTo>
                    <a:pt x="419756" y="35372"/>
                  </a:lnTo>
                  <a:close/>
                </a:path>
              </a:pathLst>
            </a:custGeom>
            <a:solidFill>
              <a:schemeClr val="accent2"/>
            </a:solid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en-IN" sz="900" kern="0" noProof="0" dirty="0">
                  <a:latin typeface="Calibri" panose="020F0502020204030204"/>
                </a:rPr>
                <a:t>   </a:t>
              </a:r>
              <a:r>
                <a:rPr kumimoji="0" lang="en-IN" sz="900" b="0" i="0" u="none" strike="noStrike" kern="0" cap="none" spc="0" normalizeH="0" baseline="0" noProof="0" dirty="0">
                  <a:ln>
                    <a:noFill/>
                  </a:ln>
                  <a:effectLst/>
                  <a:uLnTx/>
                  <a:uFillTx/>
                  <a:latin typeface="Calibri" panose="020F0502020204030204"/>
                  <a:ea typeface="+mn-ea"/>
                  <a:cs typeface="+mn-cs"/>
                </a:rPr>
                <a:t>Munger</a:t>
              </a:r>
            </a:p>
          </p:txBody>
        </p:sp>
        <p:sp>
          <p:nvSpPr>
            <p:cNvPr id="73" name="M29">
              <a:extLst>
                <a:ext uri="{FF2B5EF4-FFF2-40B4-BE49-F238E27FC236}">
                  <a16:creationId xmlns:a16="http://schemas.microsoft.com/office/drawing/2014/main" id="{A0E090FD-C217-4CD8-9DBE-506376FA10D3}"/>
                </a:ext>
              </a:extLst>
            </p:cNvPr>
            <p:cNvSpPr/>
            <p:nvPr/>
          </p:nvSpPr>
          <p:spPr>
            <a:xfrm>
              <a:off x="167643" y="2088820"/>
              <a:ext cx="793617" cy="853277"/>
            </a:xfrm>
            <a:custGeom>
              <a:avLst/>
              <a:gdLst/>
              <a:ahLst/>
              <a:cxnLst/>
              <a:rect l="0" t="0" r="0" b="0"/>
              <a:pathLst>
                <a:path w="996509" h="1093929">
                  <a:moveTo>
                    <a:pt x="389347" y="1059658"/>
                  </a:moveTo>
                  <a:lnTo>
                    <a:pt x="314610" y="1061513"/>
                  </a:lnTo>
                  <a:lnTo>
                    <a:pt x="231426" y="1093928"/>
                  </a:lnTo>
                  <a:lnTo>
                    <a:pt x="193124" y="1083538"/>
                  </a:lnTo>
                  <a:lnTo>
                    <a:pt x="109197" y="1085519"/>
                  </a:lnTo>
                  <a:lnTo>
                    <a:pt x="43272" y="1071496"/>
                  </a:lnTo>
                  <a:lnTo>
                    <a:pt x="0" y="1072483"/>
                  </a:lnTo>
                  <a:lnTo>
                    <a:pt x="0" y="1072483"/>
                  </a:lnTo>
                  <a:lnTo>
                    <a:pt x="17843" y="1049462"/>
                  </a:lnTo>
                  <a:lnTo>
                    <a:pt x="17843" y="1049462"/>
                  </a:lnTo>
                  <a:lnTo>
                    <a:pt x="108389" y="1050907"/>
                  </a:lnTo>
                  <a:lnTo>
                    <a:pt x="220402" y="1044720"/>
                  </a:lnTo>
                  <a:lnTo>
                    <a:pt x="254134" y="1002208"/>
                  </a:lnTo>
                  <a:lnTo>
                    <a:pt x="255112" y="934337"/>
                  </a:lnTo>
                  <a:lnTo>
                    <a:pt x="235763" y="893108"/>
                  </a:lnTo>
                  <a:lnTo>
                    <a:pt x="283413" y="805024"/>
                  </a:lnTo>
                  <a:lnTo>
                    <a:pt x="275024" y="729612"/>
                  </a:lnTo>
                  <a:lnTo>
                    <a:pt x="224925" y="715280"/>
                  </a:lnTo>
                  <a:lnTo>
                    <a:pt x="215137" y="689369"/>
                  </a:lnTo>
                  <a:lnTo>
                    <a:pt x="254594" y="643189"/>
                  </a:lnTo>
                  <a:lnTo>
                    <a:pt x="262270" y="582229"/>
                  </a:lnTo>
                  <a:lnTo>
                    <a:pt x="310644" y="528046"/>
                  </a:lnTo>
                  <a:lnTo>
                    <a:pt x="307282" y="497744"/>
                  </a:lnTo>
                  <a:lnTo>
                    <a:pt x="259880" y="484066"/>
                  </a:lnTo>
                  <a:lnTo>
                    <a:pt x="240578" y="442845"/>
                  </a:lnTo>
                  <a:lnTo>
                    <a:pt x="255325" y="431181"/>
                  </a:lnTo>
                  <a:lnTo>
                    <a:pt x="198356" y="371791"/>
                  </a:lnTo>
                  <a:lnTo>
                    <a:pt x="202416" y="296091"/>
                  </a:lnTo>
                  <a:lnTo>
                    <a:pt x="229467" y="253753"/>
                  </a:lnTo>
                  <a:lnTo>
                    <a:pt x="263942" y="275524"/>
                  </a:lnTo>
                  <a:lnTo>
                    <a:pt x="252882" y="196662"/>
                  </a:lnTo>
                  <a:lnTo>
                    <a:pt x="274403" y="196136"/>
                  </a:lnTo>
                  <a:lnTo>
                    <a:pt x="292290" y="154013"/>
                  </a:lnTo>
                  <a:lnTo>
                    <a:pt x="357964" y="171460"/>
                  </a:lnTo>
                  <a:lnTo>
                    <a:pt x="391194" y="143778"/>
                  </a:lnTo>
                  <a:lnTo>
                    <a:pt x="390251" y="106357"/>
                  </a:lnTo>
                  <a:lnTo>
                    <a:pt x="390251" y="106357"/>
                  </a:lnTo>
                  <a:lnTo>
                    <a:pt x="452368" y="112551"/>
                  </a:lnTo>
                  <a:lnTo>
                    <a:pt x="487588" y="137788"/>
                  </a:lnTo>
                  <a:lnTo>
                    <a:pt x="537041" y="132972"/>
                  </a:lnTo>
                  <a:lnTo>
                    <a:pt x="560905" y="97728"/>
                  </a:lnTo>
                  <a:lnTo>
                    <a:pt x="534775" y="46130"/>
                  </a:lnTo>
                  <a:lnTo>
                    <a:pt x="555665" y="22268"/>
                  </a:lnTo>
                  <a:lnTo>
                    <a:pt x="542696" y="0"/>
                  </a:lnTo>
                  <a:lnTo>
                    <a:pt x="620809" y="20547"/>
                  </a:lnTo>
                  <a:lnTo>
                    <a:pt x="645167" y="5060"/>
                  </a:lnTo>
                  <a:lnTo>
                    <a:pt x="719520" y="6585"/>
                  </a:lnTo>
                  <a:lnTo>
                    <a:pt x="729907" y="28910"/>
                  </a:lnTo>
                  <a:lnTo>
                    <a:pt x="788130" y="12474"/>
                  </a:lnTo>
                  <a:lnTo>
                    <a:pt x="788130" y="12474"/>
                  </a:lnTo>
                  <a:lnTo>
                    <a:pt x="798306" y="50345"/>
                  </a:lnTo>
                  <a:lnTo>
                    <a:pt x="826421" y="53096"/>
                  </a:lnTo>
                  <a:lnTo>
                    <a:pt x="852131" y="86292"/>
                  </a:lnTo>
                  <a:lnTo>
                    <a:pt x="855514" y="207023"/>
                  </a:lnTo>
                  <a:lnTo>
                    <a:pt x="955192" y="223277"/>
                  </a:lnTo>
                  <a:lnTo>
                    <a:pt x="996508" y="252474"/>
                  </a:lnTo>
                  <a:lnTo>
                    <a:pt x="996508" y="252474"/>
                  </a:lnTo>
                  <a:lnTo>
                    <a:pt x="976177" y="294752"/>
                  </a:lnTo>
                  <a:lnTo>
                    <a:pt x="976177" y="294752"/>
                  </a:lnTo>
                  <a:lnTo>
                    <a:pt x="953219" y="359716"/>
                  </a:lnTo>
                  <a:lnTo>
                    <a:pt x="870495" y="415060"/>
                  </a:lnTo>
                  <a:lnTo>
                    <a:pt x="768885" y="546498"/>
                  </a:lnTo>
                  <a:lnTo>
                    <a:pt x="696472" y="650234"/>
                  </a:lnTo>
                  <a:lnTo>
                    <a:pt x="627197" y="727707"/>
                  </a:lnTo>
                  <a:lnTo>
                    <a:pt x="516939" y="920004"/>
                  </a:lnTo>
                  <a:lnTo>
                    <a:pt x="516939" y="920004"/>
                  </a:lnTo>
                  <a:lnTo>
                    <a:pt x="502673" y="976913"/>
                  </a:lnTo>
                  <a:lnTo>
                    <a:pt x="454420" y="1038931"/>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4" name="M30">
              <a:extLst>
                <a:ext uri="{FF2B5EF4-FFF2-40B4-BE49-F238E27FC236}">
                  <a16:creationId xmlns:a16="http://schemas.microsoft.com/office/drawing/2014/main" id="{86F9A9D4-3213-4432-9B96-9E2C141238C5}"/>
                </a:ext>
              </a:extLst>
            </p:cNvPr>
            <p:cNvSpPr/>
            <p:nvPr/>
          </p:nvSpPr>
          <p:spPr>
            <a:xfrm>
              <a:off x="945068" y="2119579"/>
              <a:ext cx="651888" cy="324786"/>
            </a:xfrm>
            <a:custGeom>
              <a:avLst/>
              <a:gdLst/>
              <a:ahLst/>
              <a:cxnLst/>
              <a:rect l="0" t="0" r="0" b="0"/>
              <a:pathLst>
                <a:path w="818546" h="414223">
                  <a:moveTo>
                    <a:pt x="768455" y="13281"/>
                  </a:moveTo>
                  <a:lnTo>
                    <a:pt x="769850" y="54928"/>
                  </a:lnTo>
                  <a:lnTo>
                    <a:pt x="804001" y="61554"/>
                  </a:lnTo>
                  <a:lnTo>
                    <a:pt x="767607" y="85391"/>
                  </a:lnTo>
                  <a:lnTo>
                    <a:pt x="778521" y="118947"/>
                  </a:lnTo>
                  <a:lnTo>
                    <a:pt x="757626" y="157810"/>
                  </a:lnTo>
                  <a:lnTo>
                    <a:pt x="771908" y="213871"/>
                  </a:lnTo>
                  <a:lnTo>
                    <a:pt x="767924" y="270544"/>
                  </a:lnTo>
                  <a:lnTo>
                    <a:pt x="798216" y="258220"/>
                  </a:lnTo>
                  <a:lnTo>
                    <a:pt x="818545" y="299235"/>
                  </a:lnTo>
                  <a:lnTo>
                    <a:pt x="803783" y="326590"/>
                  </a:lnTo>
                  <a:lnTo>
                    <a:pt x="803783" y="326590"/>
                  </a:lnTo>
                  <a:lnTo>
                    <a:pt x="793743" y="300070"/>
                  </a:lnTo>
                  <a:lnTo>
                    <a:pt x="735355" y="332412"/>
                  </a:lnTo>
                  <a:lnTo>
                    <a:pt x="706677" y="394145"/>
                  </a:lnTo>
                  <a:lnTo>
                    <a:pt x="681860" y="394963"/>
                  </a:lnTo>
                  <a:lnTo>
                    <a:pt x="660308" y="395671"/>
                  </a:lnTo>
                  <a:lnTo>
                    <a:pt x="649150" y="354336"/>
                  </a:lnTo>
                  <a:lnTo>
                    <a:pt x="566302" y="379640"/>
                  </a:lnTo>
                  <a:lnTo>
                    <a:pt x="545839" y="414222"/>
                  </a:lnTo>
                  <a:lnTo>
                    <a:pt x="469052" y="363659"/>
                  </a:lnTo>
                  <a:lnTo>
                    <a:pt x="493394" y="348046"/>
                  </a:lnTo>
                  <a:lnTo>
                    <a:pt x="467624" y="318473"/>
                  </a:lnTo>
                  <a:lnTo>
                    <a:pt x="408984" y="323848"/>
                  </a:lnTo>
                  <a:lnTo>
                    <a:pt x="392965" y="313041"/>
                  </a:lnTo>
                  <a:lnTo>
                    <a:pt x="344183" y="341407"/>
                  </a:lnTo>
                  <a:lnTo>
                    <a:pt x="313368" y="338114"/>
                  </a:lnTo>
                  <a:lnTo>
                    <a:pt x="313368" y="338114"/>
                  </a:lnTo>
                  <a:lnTo>
                    <a:pt x="312805" y="319757"/>
                  </a:lnTo>
                  <a:lnTo>
                    <a:pt x="252140" y="279910"/>
                  </a:lnTo>
                  <a:lnTo>
                    <a:pt x="221466" y="280836"/>
                  </a:lnTo>
                  <a:lnTo>
                    <a:pt x="196796" y="307724"/>
                  </a:lnTo>
                  <a:lnTo>
                    <a:pt x="196013" y="281600"/>
                  </a:lnTo>
                  <a:lnTo>
                    <a:pt x="154051" y="320306"/>
                  </a:lnTo>
                  <a:lnTo>
                    <a:pt x="162077" y="282613"/>
                  </a:lnTo>
                  <a:lnTo>
                    <a:pt x="130840" y="264459"/>
                  </a:lnTo>
                  <a:lnTo>
                    <a:pt x="106602" y="284253"/>
                  </a:lnTo>
                  <a:lnTo>
                    <a:pt x="71888" y="281030"/>
                  </a:lnTo>
                  <a:lnTo>
                    <a:pt x="32079" y="304800"/>
                  </a:lnTo>
                  <a:lnTo>
                    <a:pt x="31221" y="275145"/>
                  </a:lnTo>
                  <a:lnTo>
                    <a:pt x="0" y="256966"/>
                  </a:lnTo>
                  <a:lnTo>
                    <a:pt x="0" y="256966"/>
                  </a:lnTo>
                  <a:lnTo>
                    <a:pt x="20331" y="214688"/>
                  </a:lnTo>
                  <a:lnTo>
                    <a:pt x="20331" y="214688"/>
                  </a:lnTo>
                  <a:lnTo>
                    <a:pt x="87050" y="151977"/>
                  </a:lnTo>
                  <a:lnTo>
                    <a:pt x="111830" y="151249"/>
                  </a:lnTo>
                  <a:lnTo>
                    <a:pt x="188544" y="119293"/>
                  </a:lnTo>
                  <a:lnTo>
                    <a:pt x="235683" y="38028"/>
                  </a:lnTo>
                  <a:lnTo>
                    <a:pt x="268881" y="14410"/>
                  </a:lnTo>
                  <a:lnTo>
                    <a:pt x="268881" y="14410"/>
                  </a:lnTo>
                  <a:lnTo>
                    <a:pt x="285791" y="55584"/>
                  </a:lnTo>
                  <a:lnTo>
                    <a:pt x="254958" y="71362"/>
                  </a:lnTo>
                  <a:lnTo>
                    <a:pt x="255643" y="93953"/>
                  </a:lnTo>
                  <a:lnTo>
                    <a:pt x="311141" y="73887"/>
                  </a:lnTo>
                  <a:lnTo>
                    <a:pt x="355271" y="87366"/>
                  </a:lnTo>
                  <a:lnTo>
                    <a:pt x="337543" y="126073"/>
                  </a:lnTo>
                  <a:lnTo>
                    <a:pt x="321417" y="111023"/>
                  </a:lnTo>
                  <a:lnTo>
                    <a:pt x="288442" y="142419"/>
                  </a:lnTo>
                  <a:lnTo>
                    <a:pt x="298025" y="156966"/>
                  </a:lnTo>
                  <a:lnTo>
                    <a:pt x="337761" y="133133"/>
                  </a:lnTo>
                  <a:lnTo>
                    <a:pt x="381447" y="131780"/>
                  </a:lnTo>
                  <a:lnTo>
                    <a:pt x="411518" y="112469"/>
                  </a:lnTo>
                  <a:lnTo>
                    <a:pt x="446538" y="126209"/>
                  </a:lnTo>
                  <a:lnTo>
                    <a:pt x="465912" y="57758"/>
                  </a:lnTo>
                  <a:lnTo>
                    <a:pt x="499195" y="37623"/>
                  </a:lnTo>
                  <a:lnTo>
                    <a:pt x="555351" y="39358"/>
                  </a:lnTo>
                  <a:lnTo>
                    <a:pt x="572390" y="1357"/>
                  </a:lnTo>
                  <a:lnTo>
                    <a:pt x="594541" y="640"/>
                  </a:lnTo>
                  <a:lnTo>
                    <a:pt x="611730" y="67921"/>
                  </a:lnTo>
                  <a:lnTo>
                    <a:pt x="654403" y="36140"/>
                  </a:lnTo>
                  <a:lnTo>
                    <a:pt x="701417" y="57206"/>
                  </a:lnTo>
                  <a:lnTo>
                    <a:pt x="721702" y="0"/>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75" name="M32">
              <a:extLst>
                <a:ext uri="{FF2B5EF4-FFF2-40B4-BE49-F238E27FC236}">
                  <a16:creationId xmlns:a16="http://schemas.microsoft.com/office/drawing/2014/main" id="{3B6D908C-4EC9-4844-8BC3-97F6E04F5547}"/>
                </a:ext>
              </a:extLst>
            </p:cNvPr>
            <p:cNvSpPr/>
            <p:nvPr/>
          </p:nvSpPr>
          <p:spPr>
            <a:xfrm>
              <a:off x="2116925" y="2249097"/>
              <a:ext cx="679132" cy="750056"/>
            </a:xfrm>
            <a:custGeom>
              <a:avLst/>
              <a:gdLst/>
              <a:ahLst/>
              <a:cxnLst/>
              <a:rect l="0" t="0" r="0" b="0"/>
              <a:pathLst>
                <a:path w="852755" h="959507">
                  <a:moveTo>
                    <a:pt x="852754" y="658145"/>
                  </a:moveTo>
                  <a:lnTo>
                    <a:pt x="805239" y="713210"/>
                  </a:lnTo>
                  <a:lnTo>
                    <a:pt x="791104" y="751291"/>
                  </a:lnTo>
                  <a:lnTo>
                    <a:pt x="766058" y="748815"/>
                  </a:lnTo>
                  <a:lnTo>
                    <a:pt x="734690" y="814491"/>
                  </a:lnTo>
                  <a:lnTo>
                    <a:pt x="731309" y="890304"/>
                  </a:lnTo>
                  <a:lnTo>
                    <a:pt x="706716" y="899114"/>
                  </a:lnTo>
                  <a:lnTo>
                    <a:pt x="714989" y="939785"/>
                  </a:lnTo>
                  <a:lnTo>
                    <a:pt x="700043" y="959506"/>
                  </a:lnTo>
                  <a:lnTo>
                    <a:pt x="700043" y="959506"/>
                  </a:lnTo>
                  <a:lnTo>
                    <a:pt x="658901" y="949904"/>
                  </a:lnTo>
                  <a:lnTo>
                    <a:pt x="590052" y="873545"/>
                  </a:lnTo>
                  <a:lnTo>
                    <a:pt x="556102" y="878474"/>
                  </a:lnTo>
                  <a:lnTo>
                    <a:pt x="507831" y="854278"/>
                  </a:lnTo>
                  <a:lnTo>
                    <a:pt x="543373" y="792014"/>
                  </a:lnTo>
                  <a:lnTo>
                    <a:pt x="534341" y="731568"/>
                  </a:lnTo>
                  <a:lnTo>
                    <a:pt x="548675" y="697040"/>
                  </a:lnTo>
                  <a:lnTo>
                    <a:pt x="486913" y="710870"/>
                  </a:lnTo>
                  <a:lnTo>
                    <a:pt x="435313" y="667699"/>
                  </a:lnTo>
                  <a:lnTo>
                    <a:pt x="436365" y="693820"/>
                  </a:lnTo>
                  <a:lnTo>
                    <a:pt x="383793" y="707948"/>
                  </a:lnTo>
                  <a:lnTo>
                    <a:pt x="345393" y="682608"/>
                  </a:lnTo>
                  <a:lnTo>
                    <a:pt x="327719" y="633812"/>
                  </a:lnTo>
                  <a:lnTo>
                    <a:pt x="341638" y="588008"/>
                  </a:lnTo>
                  <a:lnTo>
                    <a:pt x="314086" y="521222"/>
                  </a:lnTo>
                  <a:lnTo>
                    <a:pt x="262960" y="504145"/>
                  </a:lnTo>
                  <a:lnTo>
                    <a:pt x="252335" y="467090"/>
                  </a:lnTo>
                  <a:lnTo>
                    <a:pt x="252335" y="467090"/>
                  </a:lnTo>
                  <a:lnTo>
                    <a:pt x="251589" y="448029"/>
                  </a:lnTo>
                  <a:lnTo>
                    <a:pt x="164523" y="364457"/>
                  </a:lnTo>
                  <a:lnTo>
                    <a:pt x="124432" y="377315"/>
                  </a:lnTo>
                  <a:lnTo>
                    <a:pt x="77428" y="363561"/>
                  </a:lnTo>
                  <a:lnTo>
                    <a:pt x="58867" y="288624"/>
                  </a:lnTo>
                  <a:lnTo>
                    <a:pt x="0" y="306406"/>
                  </a:lnTo>
                  <a:lnTo>
                    <a:pt x="5095" y="268039"/>
                  </a:lnTo>
                  <a:lnTo>
                    <a:pt x="39359" y="274520"/>
                  </a:lnTo>
                  <a:lnTo>
                    <a:pt x="6523" y="219208"/>
                  </a:lnTo>
                  <a:lnTo>
                    <a:pt x="6523" y="219208"/>
                  </a:lnTo>
                  <a:lnTo>
                    <a:pt x="61306" y="198044"/>
                  </a:lnTo>
                  <a:lnTo>
                    <a:pt x="61306" y="198044"/>
                  </a:lnTo>
                  <a:lnTo>
                    <a:pt x="151851" y="205882"/>
                  </a:lnTo>
                  <a:lnTo>
                    <a:pt x="168534" y="231393"/>
                  </a:lnTo>
                  <a:lnTo>
                    <a:pt x="182892" y="196903"/>
                  </a:lnTo>
                  <a:lnTo>
                    <a:pt x="322484" y="187889"/>
                  </a:lnTo>
                  <a:lnTo>
                    <a:pt x="335740" y="126565"/>
                  </a:lnTo>
                  <a:lnTo>
                    <a:pt x="405149" y="161965"/>
                  </a:lnTo>
                  <a:lnTo>
                    <a:pt x="397058" y="188448"/>
                  </a:lnTo>
                  <a:lnTo>
                    <a:pt x="437681" y="190347"/>
                  </a:lnTo>
                  <a:lnTo>
                    <a:pt x="434632" y="114825"/>
                  </a:lnTo>
                  <a:lnTo>
                    <a:pt x="514172" y="77659"/>
                  </a:lnTo>
                  <a:lnTo>
                    <a:pt x="515397" y="43675"/>
                  </a:lnTo>
                  <a:lnTo>
                    <a:pt x="563260" y="0"/>
                  </a:lnTo>
                  <a:lnTo>
                    <a:pt x="619669" y="5443"/>
                  </a:lnTo>
                  <a:lnTo>
                    <a:pt x="619669" y="5443"/>
                  </a:lnTo>
                  <a:lnTo>
                    <a:pt x="606502" y="66082"/>
                  </a:lnTo>
                  <a:lnTo>
                    <a:pt x="583283" y="105219"/>
                  </a:lnTo>
                  <a:lnTo>
                    <a:pt x="643287" y="117578"/>
                  </a:lnTo>
                  <a:lnTo>
                    <a:pt x="645021" y="159218"/>
                  </a:lnTo>
                  <a:lnTo>
                    <a:pt x="673708" y="188423"/>
                  </a:lnTo>
                  <a:lnTo>
                    <a:pt x="717632" y="190822"/>
                  </a:lnTo>
                  <a:lnTo>
                    <a:pt x="717632" y="190822"/>
                  </a:lnTo>
                  <a:lnTo>
                    <a:pt x="702732" y="209832"/>
                  </a:lnTo>
                  <a:lnTo>
                    <a:pt x="702815" y="289725"/>
                  </a:lnTo>
                  <a:lnTo>
                    <a:pt x="741810" y="314245"/>
                  </a:lnTo>
                  <a:lnTo>
                    <a:pt x="755509" y="344071"/>
                  </a:lnTo>
                  <a:lnTo>
                    <a:pt x="746904" y="434943"/>
                  </a:lnTo>
                  <a:lnTo>
                    <a:pt x="721728" y="443782"/>
                  </a:lnTo>
                  <a:lnTo>
                    <a:pt x="720388" y="474244"/>
                  </a:lnTo>
                  <a:lnTo>
                    <a:pt x="769470" y="457324"/>
                  </a:lnTo>
                  <a:lnTo>
                    <a:pt x="791946" y="554662"/>
                  </a:lnTo>
                  <a:lnTo>
                    <a:pt x="849673" y="586145"/>
                  </a:lnTo>
                  <a:close/>
                </a:path>
              </a:pathLst>
            </a:custGeom>
            <a:grpFill/>
            <a:ln w="3175" cap="flat" cmpd="sng" algn="ctr">
              <a:solidFill>
                <a:sysClr val="window" lastClr="FFFFFF"/>
              </a:solidFill>
              <a:prstDash val="solid"/>
              <a:miter lim="800000"/>
            </a:ln>
            <a:effectLst/>
          </p:spPr>
          <p:txBody>
            <a:bodyPr lIns="457200" tIns="36576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76" name="M36">
              <a:extLst>
                <a:ext uri="{FF2B5EF4-FFF2-40B4-BE49-F238E27FC236}">
                  <a16:creationId xmlns:a16="http://schemas.microsoft.com/office/drawing/2014/main" id="{47CD3DA2-A8CC-4C9B-9469-868D379293BD}"/>
                </a:ext>
              </a:extLst>
            </p:cNvPr>
            <p:cNvSpPr/>
            <p:nvPr/>
          </p:nvSpPr>
          <p:spPr>
            <a:xfrm>
              <a:off x="839007" y="2331734"/>
              <a:ext cx="924487" cy="788000"/>
            </a:xfrm>
            <a:custGeom>
              <a:avLst/>
              <a:gdLst/>
              <a:ahLst/>
              <a:cxnLst/>
              <a:rect l="0" t="0" r="0" b="0"/>
              <a:pathLst>
                <a:path w="1160836" h="1006119">
                  <a:moveTo>
                    <a:pt x="183608" y="969673"/>
                  </a:moveTo>
                  <a:lnTo>
                    <a:pt x="176924" y="943004"/>
                  </a:lnTo>
                  <a:lnTo>
                    <a:pt x="136446" y="951942"/>
                  </a:lnTo>
                  <a:lnTo>
                    <a:pt x="141384" y="917870"/>
                  </a:lnTo>
                  <a:lnTo>
                    <a:pt x="119080" y="895887"/>
                  </a:lnTo>
                  <a:lnTo>
                    <a:pt x="49516" y="874528"/>
                  </a:lnTo>
                  <a:lnTo>
                    <a:pt x="42342" y="829490"/>
                  </a:lnTo>
                  <a:lnTo>
                    <a:pt x="1041" y="808024"/>
                  </a:lnTo>
                  <a:lnTo>
                    <a:pt x="0" y="770590"/>
                  </a:lnTo>
                  <a:lnTo>
                    <a:pt x="33764" y="757631"/>
                  </a:lnTo>
                  <a:lnTo>
                    <a:pt x="33764" y="757631"/>
                  </a:lnTo>
                  <a:lnTo>
                    <a:pt x="94674" y="707141"/>
                  </a:lnTo>
                  <a:lnTo>
                    <a:pt x="99824" y="657516"/>
                  </a:lnTo>
                  <a:lnTo>
                    <a:pt x="128548" y="675782"/>
                  </a:lnTo>
                  <a:lnTo>
                    <a:pt x="143528" y="649200"/>
                  </a:lnTo>
                  <a:lnTo>
                    <a:pt x="160226" y="705268"/>
                  </a:lnTo>
                  <a:lnTo>
                    <a:pt x="175632" y="693514"/>
                  </a:lnTo>
                  <a:lnTo>
                    <a:pt x="201421" y="723162"/>
                  </a:lnTo>
                  <a:lnTo>
                    <a:pt x="260519" y="702350"/>
                  </a:lnTo>
                  <a:lnTo>
                    <a:pt x="299165" y="655970"/>
                  </a:lnTo>
                  <a:lnTo>
                    <a:pt x="280587" y="648745"/>
                  </a:lnTo>
                  <a:lnTo>
                    <a:pt x="313654" y="613836"/>
                  </a:lnTo>
                  <a:lnTo>
                    <a:pt x="318060" y="541606"/>
                  </a:lnTo>
                  <a:lnTo>
                    <a:pt x="352219" y="544120"/>
                  </a:lnTo>
                  <a:lnTo>
                    <a:pt x="360497" y="514185"/>
                  </a:lnTo>
                  <a:lnTo>
                    <a:pt x="419950" y="508147"/>
                  </a:lnTo>
                  <a:lnTo>
                    <a:pt x="440758" y="481360"/>
                  </a:lnTo>
                  <a:lnTo>
                    <a:pt x="446337" y="363857"/>
                  </a:lnTo>
                  <a:lnTo>
                    <a:pt x="415463" y="360557"/>
                  </a:lnTo>
                  <a:lnTo>
                    <a:pt x="401664" y="315742"/>
                  </a:lnTo>
                  <a:lnTo>
                    <a:pt x="347443" y="275677"/>
                  </a:lnTo>
                  <a:lnTo>
                    <a:pt x="372181" y="271399"/>
                  </a:lnTo>
                  <a:lnTo>
                    <a:pt x="392601" y="232616"/>
                  </a:lnTo>
                  <a:lnTo>
                    <a:pt x="417331" y="228332"/>
                  </a:lnTo>
                  <a:lnTo>
                    <a:pt x="431876" y="190430"/>
                  </a:lnTo>
                  <a:lnTo>
                    <a:pt x="421910" y="163878"/>
                  </a:lnTo>
                  <a:lnTo>
                    <a:pt x="463165" y="101835"/>
                  </a:lnTo>
                  <a:lnTo>
                    <a:pt x="406512" y="66110"/>
                  </a:lnTo>
                  <a:lnTo>
                    <a:pt x="446174" y="38044"/>
                  </a:lnTo>
                  <a:lnTo>
                    <a:pt x="446174" y="38044"/>
                  </a:lnTo>
                  <a:lnTo>
                    <a:pt x="476989" y="41337"/>
                  </a:lnTo>
                  <a:lnTo>
                    <a:pt x="525771" y="12971"/>
                  </a:lnTo>
                  <a:lnTo>
                    <a:pt x="541790" y="23778"/>
                  </a:lnTo>
                  <a:lnTo>
                    <a:pt x="600430" y="18403"/>
                  </a:lnTo>
                  <a:lnTo>
                    <a:pt x="626200" y="47976"/>
                  </a:lnTo>
                  <a:lnTo>
                    <a:pt x="601858" y="63589"/>
                  </a:lnTo>
                  <a:lnTo>
                    <a:pt x="678645" y="114152"/>
                  </a:lnTo>
                  <a:lnTo>
                    <a:pt x="699108" y="79570"/>
                  </a:lnTo>
                  <a:lnTo>
                    <a:pt x="781956" y="54266"/>
                  </a:lnTo>
                  <a:lnTo>
                    <a:pt x="793114" y="95601"/>
                  </a:lnTo>
                  <a:lnTo>
                    <a:pt x="814666" y="94893"/>
                  </a:lnTo>
                  <a:lnTo>
                    <a:pt x="839483" y="94075"/>
                  </a:lnTo>
                  <a:lnTo>
                    <a:pt x="868161" y="32342"/>
                  </a:lnTo>
                  <a:lnTo>
                    <a:pt x="926549" y="0"/>
                  </a:lnTo>
                  <a:lnTo>
                    <a:pt x="936589" y="26520"/>
                  </a:lnTo>
                  <a:lnTo>
                    <a:pt x="936589" y="26520"/>
                  </a:lnTo>
                  <a:lnTo>
                    <a:pt x="937349" y="49112"/>
                  </a:lnTo>
                  <a:lnTo>
                    <a:pt x="970392" y="21139"/>
                  </a:lnTo>
                  <a:lnTo>
                    <a:pt x="988120" y="81323"/>
                  </a:lnTo>
                  <a:lnTo>
                    <a:pt x="1002759" y="50432"/>
                  </a:lnTo>
                  <a:lnTo>
                    <a:pt x="1068317" y="55962"/>
                  </a:lnTo>
                  <a:lnTo>
                    <a:pt x="1109312" y="69388"/>
                  </a:lnTo>
                  <a:lnTo>
                    <a:pt x="1110366" y="99745"/>
                  </a:lnTo>
                  <a:lnTo>
                    <a:pt x="1145386" y="128921"/>
                  </a:lnTo>
                  <a:lnTo>
                    <a:pt x="1145386" y="128921"/>
                  </a:lnTo>
                  <a:lnTo>
                    <a:pt x="1130495" y="152059"/>
                  </a:lnTo>
                  <a:lnTo>
                    <a:pt x="1132608" y="212776"/>
                  </a:lnTo>
                  <a:lnTo>
                    <a:pt x="1095868" y="228895"/>
                  </a:lnTo>
                  <a:lnTo>
                    <a:pt x="1058082" y="310073"/>
                  </a:lnTo>
                  <a:lnTo>
                    <a:pt x="1021392" y="405345"/>
                  </a:lnTo>
                  <a:lnTo>
                    <a:pt x="1048752" y="400876"/>
                  </a:lnTo>
                  <a:lnTo>
                    <a:pt x="1080937" y="422392"/>
                  </a:lnTo>
                  <a:lnTo>
                    <a:pt x="1083685" y="502180"/>
                  </a:lnTo>
                  <a:lnTo>
                    <a:pt x="1052114" y="499023"/>
                  </a:lnTo>
                  <a:lnTo>
                    <a:pt x="1078547" y="543359"/>
                  </a:lnTo>
                  <a:lnTo>
                    <a:pt x="1063485" y="543877"/>
                  </a:lnTo>
                  <a:lnTo>
                    <a:pt x="1093229" y="607894"/>
                  </a:lnTo>
                  <a:lnTo>
                    <a:pt x="1079059" y="634539"/>
                  </a:lnTo>
                  <a:lnTo>
                    <a:pt x="1138299" y="640268"/>
                  </a:lnTo>
                  <a:lnTo>
                    <a:pt x="1160711" y="662111"/>
                  </a:lnTo>
                  <a:lnTo>
                    <a:pt x="1160711" y="662111"/>
                  </a:lnTo>
                  <a:lnTo>
                    <a:pt x="1160835" y="665642"/>
                  </a:lnTo>
                  <a:lnTo>
                    <a:pt x="1058208" y="676966"/>
                  </a:lnTo>
                  <a:lnTo>
                    <a:pt x="1050313" y="714706"/>
                  </a:lnTo>
                  <a:lnTo>
                    <a:pt x="1016367" y="720105"/>
                  </a:lnTo>
                  <a:lnTo>
                    <a:pt x="992483" y="751315"/>
                  </a:lnTo>
                  <a:lnTo>
                    <a:pt x="917968" y="760888"/>
                  </a:lnTo>
                  <a:lnTo>
                    <a:pt x="937866" y="806176"/>
                  </a:lnTo>
                  <a:lnTo>
                    <a:pt x="843421" y="869405"/>
                  </a:lnTo>
                  <a:lnTo>
                    <a:pt x="843421" y="869405"/>
                  </a:lnTo>
                  <a:lnTo>
                    <a:pt x="824137" y="862262"/>
                  </a:lnTo>
                  <a:lnTo>
                    <a:pt x="837655" y="793949"/>
                  </a:lnTo>
                  <a:lnTo>
                    <a:pt x="817006" y="825026"/>
                  </a:lnTo>
                  <a:lnTo>
                    <a:pt x="797613" y="814349"/>
                  </a:lnTo>
                  <a:lnTo>
                    <a:pt x="748240" y="830799"/>
                  </a:lnTo>
                  <a:lnTo>
                    <a:pt x="724788" y="877508"/>
                  </a:lnTo>
                  <a:lnTo>
                    <a:pt x="650205" y="886961"/>
                  </a:lnTo>
                  <a:lnTo>
                    <a:pt x="625863" y="823399"/>
                  </a:lnTo>
                  <a:lnTo>
                    <a:pt x="624323" y="774670"/>
                  </a:lnTo>
                  <a:lnTo>
                    <a:pt x="574946" y="791068"/>
                  </a:lnTo>
                  <a:lnTo>
                    <a:pt x="572582" y="715502"/>
                  </a:lnTo>
                  <a:lnTo>
                    <a:pt x="531236" y="694169"/>
                  </a:lnTo>
                  <a:lnTo>
                    <a:pt x="517100" y="725004"/>
                  </a:lnTo>
                  <a:lnTo>
                    <a:pt x="476800" y="737557"/>
                  </a:lnTo>
                  <a:lnTo>
                    <a:pt x="453029" y="775751"/>
                  </a:lnTo>
                  <a:lnTo>
                    <a:pt x="409432" y="788388"/>
                  </a:lnTo>
                  <a:lnTo>
                    <a:pt x="395973" y="864433"/>
                  </a:lnTo>
                  <a:lnTo>
                    <a:pt x="349176" y="858770"/>
                  </a:lnTo>
                  <a:lnTo>
                    <a:pt x="290124" y="860526"/>
                  </a:lnTo>
                  <a:lnTo>
                    <a:pt x="296697" y="882952"/>
                  </a:lnTo>
                  <a:lnTo>
                    <a:pt x="250333" y="892093"/>
                  </a:lnTo>
                  <a:lnTo>
                    <a:pt x="251657" y="937296"/>
                  </a:lnTo>
                  <a:lnTo>
                    <a:pt x="218838" y="1006118"/>
                  </a:lnTo>
                  <a:lnTo>
                    <a:pt x="218838" y="1006118"/>
                  </a:lnTo>
                  <a:lnTo>
                    <a:pt x="203079" y="983955"/>
                  </a:lnTo>
                  <a:lnTo>
                    <a:pt x="203079" y="983955"/>
                  </a:lnTo>
                  <a:lnTo>
                    <a:pt x="227145" y="952858"/>
                  </a:lnTo>
                  <a:close/>
                </a:path>
              </a:pathLst>
            </a:custGeom>
            <a:grpFill/>
            <a:ln w="3175" cap="flat" cmpd="sng" algn="ctr">
              <a:solidFill>
                <a:sysClr val="window" lastClr="FFFFFF"/>
              </a:solidFill>
              <a:prstDash val="solid"/>
              <a:miter lim="800000"/>
            </a:ln>
            <a:effectLst/>
          </p:spPr>
          <p:txBody>
            <a:bodyPr lIns="1005840" tIns="27432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77" name="M37">
              <a:extLst>
                <a:ext uri="{FF2B5EF4-FFF2-40B4-BE49-F238E27FC236}">
                  <a16:creationId xmlns:a16="http://schemas.microsoft.com/office/drawing/2014/main" id="{0A9A0691-FE68-499D-8157-ECF379C626BD}"/>
                </a:ext>
              </a:extLst>
            </p:cNvPr>
            <p:cNvSpPr/>
            <p:nvPr/>
          </p:nvSpPr>
          <p:spPr>
            <a:xfrm>
              <a:off x="1152106" y="1717117"/>
              <a:ext cx="1155443" cy="521196"/>
            </a:xfrm>
            <a:custGeom>
              <a:avLst/>
              <a:gdLst/>
              <a:ahLst/>
              <a:cxnLst/>
              <a:rect l="0" t="0" r="0" b="0"/>
              <a:pathLst>
                <a:path w="1450837" h="670743">
                  <a:moveTo>
                    <a:pt x="13923" y="528186"/>
                  </a:moveTo>
                  <a:lnTo>
                    <a:pt x="32129" y="505019"/>
                  </a:lnTo>
                  <a:lnTo>
                    <a:pt x="60079" y="417253"/>
                  </a:lnTo>
                  <a:lnTo>
                    <a:pt x="83186" y="363549"/>
                  </a:lnTo>
                  <a:lnTo>
                    <a:pt x="56824" y="311371"/>
                  </a:lnTo>
                  <a:lnTo>
                    <a:pt x="70569" y="250188"/>
                  </a:lnTo>
                  <a:lnTo>
                    <a:pt x="125100" y="203281"/>
                  </a:lnTo>
                  <a:lnTo>
                    <a:pt x="123912" y="165167"/>
                  </a:lnTo>
                  <a:lnTo>
                    <a:pt x="154174" y="51188"/>
                  </a:lnTo>
                  <a:lnTo>
                    <a:pt x="154174" y="51188"/>
                  </a:lnTo>
                  <a:lnTo>
                    <a:pt x="172169" y="23777"/>
                  </a:lnTo>
                  <a:lnTo>
                    <a:pt x="243692" y="44115"/>
                  </a:lnTo>
                  <a:lnTo>
                    <a:pt x="291972" y="8656"/>
                  </a:lnTo>
                  <a:lnTo>
                    <a:pt x="341104" y="0"/>
                  </a:lnTo>
                  <a:lnTo>
                    <a:pt x="401064" y="24177"/>
                  </a:lnTo>
                  <a:lnTo>
                    <a:pt x="424878" y="95453"/>
                  </a:lnTo>
                  <a:lnTo>
                    <a:pt x="453829" y="124874"/>
                  </a:lnTo>
                  <a:lnTo>
                    <a:pt x="515812" y="129869"/>
                  </a:lnTo>
                  <a:lnTo>
                    <a:pt x="515812" y="129869"/>
                  </a:lnTo>
                  <a:lnTo>
                    <a:pt x="571970" y="154821"/>
                  </a:lnTo>
                  <a:lnTo>
                    <a:pt x="637742" y="250790"/>
                  </a:lnTo>
                  <a:lnTo>
                    <a:pt x="659718" y="264873"/>
                  </a:lnTo>
                  <a:lnTo>
                    <a:pt x="740530" y="266310"/>
                  </a:lnTo>
                  <a:lnTo>
                    <a:pt x="771625" y="280060"/>
                  </a:lnTo>
                  <a:lnTo>
                    <a:pt x="780062" y="260684"/>
                  </a:lnTo>
                  <a:lnTo>
                    <a:pt x="839935" y="277646"/>
                  </a:lnTo>
                  <a:lnTo>
                    <a:pt x="885721" y="264706"/>
                  </a:lnTo>
                  <a:lnTo>
                    <a:pt x="885721" y="264706"/>
                  </a:lnTo>
                  <a:lnTo>
                    <a:pt x="889656" y="283644"/>
                  </a:lnTo>
                  <a:lnTo>
                    <a:pt x="951309" y="277183"/>
                  </a:lnTo>
                  <a:lnTo>
                    <a:pt x="946144" y="296450"/>
                  </a:lnTo>
                  <a:lnTo>
                    <a:pt x="1002144" y="313494"/>
                  </a:lnTo>
                  <a:lnTo>
                    <a:pt x="994485" y="264307"/>
                  </a:lnTo>
                  <a:lnTo>
                    <a:pt x="1035102" y="270593"/>
                  </a:lnTo>
                  <a:lnTo>
                    <a:pt x="1038404" y="289551"/>
                  </a:lnTo>
                  <a:lnTo>
                    <a:pt x="1092263" y="231029"/>
                  </a:lnTo>
                  <a:lnTo>
                    <a:pt x="1092263" y="231029"/>
                  </a:lnTo>
                  <a:lnTo>
                    <a:pt x="1113016" y="211178"/>
                  </a:lnTo>
                  <a:lnTo>
                    <a:pt x="1165399" y="201446"/>
                  </a:lnTo>
                  <a:lnTo>
                    <a:pt x="1203903" y="238156"/>
                  </a:lnTo>
                  <a:lnTo>
                    <a:pt x="1254033" y="254628"/>
                  </a:lnTo>
                  <a:lnTo>
                    <a:pt x="1271531" y="303431"/>
                  </a:lnTo>
                  <a:lnTo>
                    <a:pt x="1249494" y="289430"/>
                  </a:lnTo>
                  <a:lnTo>
                    <a:pt x="1241290" y="330732"/>
                  </a:lnTo>
                  <a:lnTo>
                    <a:pt x="1332702" y="368932"/>
                  </a:lnTo>
                  <a:lnTo>
                    <a:pt x="1415786" y="426492"/>
                  </a:lnTo>
                  <a:lnTo>
                    <a:pt x="1433178" y="387645"/>
                  </a:lnTo>
                  <a:lnTo>
                    <a:pt x="1450836" y="455512"/>
                  </a:lnTo>
                  <a:lnTo>
                    <a:pt x="1450836" y="455512"/>
                  </a:lnTo>
                  <a:lnTo>
                    <a:pt x="1426391" y="464244"/>
                  </a:lnTo>
                  <a:lnTo>
                    <a:pt x="1413173" y="509997"/>
                  </a:lnTo>
                  <a:lnTo>
                    <a:pt x="1377767" y="488756"/>
                  </a:lnTo>
                  <a:lnTo>
                    <a:pt x="1312192" y="479977"/>
                  </a:lnTo>
                  <a:lnTo>
                    <a:pt x="1307196" y="502786"/>
                  </a:lnTo>
                  <a:lnTo>
                    <a:pt x="1279614" y="515151"/>
                  </a:lnTo>
                  <a:lnTo>
                    <a:pt x="1279614" y="515151"/>
                  </a:lnTo>
                  <a:lnTo>
                    <a:pt x="1189837" y="522087"/>
                  </a:lnTo>
                  <a:lnTo>
                    <a:pt x="1176741" y="503497"/>
                  </a:lnTo>
                  <a:lnTo>
                    <a:pt x="1123420" y="490648"/>
                  </a:lnTo>
                  <a:lnTo>
                    <a:pt x="1084748" y="450385"/>
                  </a:lnTo>
                  <a:lnTo>
                    <a:pt x="1023448" y="468190"/>
                  </a:lnTo>
                  <a:lnTo>
                    <a:pt x="1024404" y="494305"/>
                  </a:lnTo>
                  <a:lnTo>
                    <a:pt x="996263" y="491799"/>
                  </a:lnTo>
                  <a:lnTo>
                    <a:pt x="1007661" y="464527"/>
                  </a:lnTo>
                  <a:lnTo>
                    <a:pt x="984395" y="416612"/>
                  </a:lnTo>
                  <a:lnTo>
                    <a:pt x="953141" y="417746"/>
                  </a:lnTo>
                  <a:lnTo>
                    <a:pt x="930814" y="395232"/>
                  </a:lnTo>
                  <a:lnTo>
                    <a:pt x="932846" y="361237"/>
                  </a:lnTo>
                  <a:lnTo>
                    <a:pt x="908517" y="373421"/>
                  </a:lnTo>
                  <a:lnTo>
                    <a:pt x="842895" y="360926"/>
                  </a:lnTo>
                  <a:lnTo>
                    <a:pt x="838838" y="338457"/>
                  </a:lnTo>
                  <a:lnTo>
                    <a:pt x="782868" y="340435"/>
                  </a:lnTo>
                  <a:lnTo>
                    <a:pt x="748359" y="322566"/>
                  </a:lnTo>
                  <a:lnTo>
                    <a:pt x="743686" y="356649"/>
                  </a:lnTo>
                  <a:lnTo>
                    <a:pt x="719222" y="365275"/>
                  </a:lnTo>
                  <a:lnTo>
                    <a:pt x="704898" y="403225"/>
                  </a:lnTo>
                  <a:lnTo>
                    <a:pt x="645262" y="393976"/>
                  </a:lnTo>
                  <a:lnTo>
                    <a:pt x="645795" y="409504"/>
                  </a:lnTo>
                  <a:lnTo>
                    <a:pt x="596167" y="406960"/>
                  </a:lnTo>
                  <a:lnTo>
                    <a:pt x="542668" y="386159"/>
                  </a:lnTo>
                  <a:lnTo>
                    <a:pt x="516462" y="420959"/>
                  </a:lnTo>
                  <a:lnTo>
                    <a:pt x="527759" y="485592"/>
                  </a:lnTo>
                  <a:lnTo>
                    <a:pt x="513497" y="527057"/>
                  </a:lnTo>
                  <a:lnTo>
                    <a:pt x="513497" y="527057"/>
                  </a:lnTo>
                  <a:lnTo>
                    <a:pt x="466744" y="513776"/>
                  </a:lnTo>
                  <a:lnTo>
                    <a:pt x="446459" y="570982"/>
                  </a:lnTo>
                  <a:lnTo>
                    <a:pt x="399445" y="549916"/>
                  </a:lnTo>
                  <a:lnTo>
                    <a:pt x="356772" y="581697"/>
                  </a:lnTo>
                  <a:lnTo>
                    <a:pt x="339583" y="514416"/>
                  </a:lnTo>
                  <a:lnTo>
                    <a:pt x="317432" y="515133"/>
                  </a:lnTo>
                  <a:lnTo>
                    <a:pt x="300393" y="553134"/>
                  </a:lnTo>
                  <a:lnTo>
                    <a:pt x="244237" y="551399"/>
                  </a:lnTo>
                  <a:lnTo>
                    <a:pt x="210954" y="571534"/>
                  </a:lnTo>
                  <a:lnTo>
                    <a:pt x="191580" y="639985"/>
                  </a:lnTo>
                  <a:lnTo>
                    <a:pt x="156560" y="626245"/>
                  </a:lnTo>
                  <a:lnTo>
                    <a:pt x="126489" y="645556"/>
                  </a:lnTo>
                  <a:lnTo>
                    <a:pt x="82803" y="646909"/>
                  </a:lnTo>
                  <a:lnTo>
                    <a:pt x="43067" y="670742"/>
                  </a:lnTo>
                  <a:lnTo>
                    <a:pt x="33484" y="656195"/>
                  </a:lnTo>
                  <a:lnTo>
                    <a:pt x="66459" y="624799"/>
                  </a:lnTo>
                  <a:lnTo>
                    <a:pt x="82585" y="639849"/>
                  </a:lnTo>
                  <a:lnTo>
                    <a:pt x="100313" y="601142"/>
                  </a:lnTo>
                  <a:lnTo>
                    <a:pt x="56183" y="587663"/>
                  </a:lnTo>
                  <a:lnTo>
                    <a:pt x="685" y="607729"/>
                  </a:lnTo>
                  <a:lnTo>
                    <a:pt x="0" y="585138"/>
                  </a:lnTo>
                  <a:lnTo>
                    <a:pt x="30833" y="569360"/>
                  </a:lnTo>
                  <a:close/>
                </a:path>
              </a:pathLst>
            </a:custGeom>
            <a:grpFill/>
            <a:ln w="3175" cap="flat" cmpd="sng" algn="ctr">
              <a:solidFill>
                <a:sysClr val="window" lastClr="FFFFFF"/>
              </a:solidFill>
              <a:prstDash val="solid"/>
              <a:miter lim="800000"/>
            </a:ln>
            <a:effectLst/>
          </p:spPr>
          <p:txBody>
            <a:bodyPr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8" name="M35">
              <a:extLst>
                <a:ext uri="{FF2B5EF4-FFF2-40B4-BE49-F238E27FC236}">
                  <a16:creationId xmlns:a16="http://schemas.microsoft.com/office/drawing/2014/main" id="{529A5DFE-C5FF-4AA9-96BC-9B80CEE53CA3}"/>
                </a:ext>
              </a:extLst>
            </p:cNvPr>
            <p:cNvSpPr/>
            <p:nvPr/>
          </p:nvSpPr>
          <p:spPr>
            <a:xfrm>
              <a:off x="579332" y="2322555"/>
              <a:ext cx="628834" cy="629591"/>
            </a:xfrm>
            <a:custGeom>
              <a:avLst/>
              <a:gdLst/>
              <a:ahLst/>
              <a:cxnLst/>
              <a:rect l="0" t="0" r="0" b="0"/>
              <a:pathLst>
                <a:path w="789598" h="811521">
                  <a:moveTo>
                    <a:pt x="772606" y="81148"/>
                  </a:moveTo>
                  <a:lnTo>
                    <a:pt x="732944" y="109214"/>
                  </a:lnTo>
                  <a:lnTo>
                    <a:pt x="789597" y="144939"/>
                  </a:lnTo>
                  <a:lnTo>
                    <a:pt x="748342" y="206982"/>
                  </a:lnTo>
                  <a:lnTo>
                    <a:pt x="758308" y="233534"/>
                  </a:lnTo>
                  <a:lnTo>
                    <a:pt x="743763" y="271436"/>
                  </a:lnTo>
                  <a:lnTo>
                    <a:pt x="719033" y="275720"/>
                  </a:lnTo>
                  <a:lnTo>
                    <a:pt x="698613" y="314503"/>
                  </a:lnTo>
                  <a:lnTo>
                    <a:pt x="673875" y="318781"/>
                  </a:lnTo>
                  <a:lnTo>
                    <a:pt x="728096" y="358846"/>
                  </a:lnTo>
                  <a:lnTo>
                    <a:pt x="741895" y="403661"/>
                  </a:lnTo>
                  <a:lnTo>
                    <a:pt x="772769" y="406961"/>
                  </a:lnTo>
                  <a:lnTo>
                    <a:pt x="767190" y="524464"/>
                  </a:lnTo>
                  <a:lnTo>
                    <a:pt x="746382" y="551251"/>
                  </a:lnTo>
                  <a:lnTo>
                    <a:pt x="686929" y="557289"/>
                  </a:lnTo>
                  <a:lnTo>
                    <a:pt x="678651" y="587224"/>
                  </a:lnTo>
                  <a:lnTo>
                    <a:pt x="644492" y="584710"/>
                  </a:lnTo>
                  <a:lnTo>
                    <a:pt x="640086" y="656940"/>
                  </a:lnTo>
                  <a:lnTo>
                    <a:pt x="607019" y="691849"/>
                  </a:lnTo>
                  <a:lnTo>
                    <a:pt x="625597" y="699074"/>
                  </a:lnTo>
                  <a:lnTo>
                    <a:pt x="586951" y="745454"/>
                  </a:lnTo>
                  <a:lnTo>
                    <a:pt x="527853" y="766266"/>
                  </a:lnTo>
                  <a:lnTo>
                    <a:pt x="502064" y="736618"/>
                  </a:lnTo>
                  <a:lnTo>
                    <a:pt x="486658" y="748372"/>
                  </a:lnTo>
                  <a:lnTo>
                    <a:pt x="469960" y="692304"/>
                  </a:lnTo>
                  <a:lnTo>
                    <a:pt x="454980" y="718886"/>
                  </a:lnTo>
                  <a:lnTo>
                    <a:pt x="426256" y="700620"/>
                  </a:lnTo>
                  <a:lnTo>
                    <a:pt x="421106" y="750245"/>
                  </a:lnTo>
                  <a:lnTo>
                    <a:pt x="360196" y="800735"/>
                  </a:lnTo>
                  <a:lnTo>
                    <a:pt x="360196" y="800735"/>
                  </a:lnTo>
                  <a:lnTo>
                    <a:pt x="363059" y="785811"/>
                  </a:lnTo>
                  <a:lnTo>
                    <a:pt x="323487" y="707751"/>
                  </a:lnTo>
                  <a:lnTo>
                    <a:pt x="298583" y="708441"/>
                  </a:lnTo>
                  <a:lnTo>
                    <a:pt x="290655" y="753897"/>
                  </a:lnTo>
                  <a:lnTo>
                    <a:pt x="224179" y="721791"/>
                  </a:lnTo>
                  <a:lnTo>
                    <a:pt x="199675" y="737298"/>
                  </a:lnTo>
                  <a:lnTo>
                    <a:pt x="206702" y="778810"/>
                  </a:lnTo>
                  <a:lnTo>
                    <a:pt x="159546" y="757462"/>
                  </a:lnTo>
                  <a:lnTo>
                    <a:pt x="166261" y="787675"/>
                  </a:lnTo>
                  <a:lnTo>
                    <a:pt x="120309" y="811520"/>
                  </a:lnTo>
                  <a:lnTo>
                    <a:pt x="109518" y="751020"/>
                  </a:lnTo>
                  <a:lnTo>
                    <a:pt x="67189" y="687818"/>
                  </a:lnTo>
                  <a:lnTo>
                    <a:pt x="63227" y="661771"/>
                  </a:lnTo>
                  <a:lnTo>
                    <a:pt x="0" y="625252"/>
                  </a:lnTo>
                  <a:lnTo>
                    <a:pt x="0" y="625252"/>
                  </a:lnTo>
                  <a:lnTo>
                    <a:pt x="110258" y="432955"/>
                  </a:lnTo>
                  <a:lnTo>
                    <a:pt x="179533" y="355482"/>
                  </a:lnTo>
                  <a:lnTo>
                    <a:pt x="251946" y="251746"/>
                  </a:lnTo>
                  <a:lnTo>
                    <a:pt x="353556" y="120308"/>
                  </a:lnTo>
                  <a:lnTo>
                    <a:pt x="436280" y="64964"/>
                  </a:lnTo>
                  <a:lnTo>
                    <a:pt x="459238" y="0"/>
                  </a:lnTo>
                  <a:lnTo>
                    <a:pt x="459238" y="0"/>
                  </a:lnTo>
                  <a:lnTo>
                    <a:pt x="490459" y="18179"/>
                  </a:lnTo>
                  <a:lnTo>
                    <a:pt x="491317" y="47834"/>
                  </a:lnTo>
                  <a:lnTo>
                    <a:pt x="531126" y="24064"/>
                  </a:lnTo>
                  <a:lnTo>
                    <a:pt x="565840" y="27287"/>
                  </a:lnTo>
                  <a:lnTo>
                    <a:pt x="590078" y="7493"/>
                  </a:lnTo>
                  <a:lnTo>
                    <a:pt x="621315" y="25647"/>
                  </a:lnTo>
                  <a:lnTo>
                    <a:pt x="613289" y="63340"/>
                  </a:lnTo>
                  <a:lnTo>
                    <a:pt x="655251" y="24634"/>
                  </a:lnTo>
                  <a:lnTo>
                    <a:pt x="656034" y="50758"/>
                  </a:lnTo>
                  <a:lnTo>
                    <a:pt x="680704" y="23870"/>
                  </a:lnTo>
                  <a:lnTo>
                    <a:pt x="711378" y="22944"/>
                  </a:lnTo>
                  <a:lnTo>
                    <a:pt x="772043" y="62791"/>
                  </a:lnTo>
                  <a:close/>
                </a:path>
              </a:pathLst>
            </a:custGeom>
            <a:grpFill/>
            <a:ln w="3175" cap="flat" cmpd="sng" algn="ctr">
              <a:solidFill>
                <a:sysClr val="window" lastClr="FFFFFF"/>
              </a:solidFill>
              <a:prstDash val="solid"/>
              <a:miter lim="800000"/>
            </a:ln>
            <a:effectLst/>
          </p:spPr>
          <p:txBody>
            <a:bodyPr lIns="274320" tIns="640080" rtlCol="0" anchor="t" anchorCtr="0"/>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79" name="M20">
              <a:extLst>
                <a:ext uri="{FF2B5EF4-FFF2-40B4-BE49-F238E27FC236}">
                  <a16:creationId xmlns:a16="http://schemas.microsoft.com/office/drawing/2014/main" id="{8DB3336D-4070-474B-B350-913CF61DAD35}"/>
                </a:ext>
              </a:extLst>
            </p:cNvPr>
            <p:cNvSpPr/>
            <p:nvPr/>
          </p:nvSpPr>
          <p:spPr>
            <a:xfrm>
              <a:off x="2017992" y="1639980"/>
              <a:ext cx="657895" cy="513928"/>
            </a:xfrm>
            <a:custGeom>
              <a:avLst/>
              <a:gdLst/>
              <a:ahLst/>
              <a:cxnLst/>
              <a:rect l="0" t="0" r="0" b="0"/>
              <a:pathLst>
                <a:path w="826089" h="654195">
                  <a:moveTo>
                    <a:pt x="623255" y="565779"/>
                  </a:moveTo>
                  <a:lnTo>
                    <a:pt x="605287" y="589132"/>
                  </a:lnTo>
                  <a:lnTo>
                    <a:pt x="524175" y="648965"/>
                  </a:lnTo>
                  <a:lnTo>
                    <a:pt x="499582" y="654194"/>
                  </a:lnTo>
                  <a:lnTo>
                    <a:pt x="427002" y="634468"/>
                  </a:lnTo>
                  <a:lnTo>
                    <a:pt x="400151" y="582517"/>
                  </a:lnTo>
                  <a:lnTo>
                    <a:pt x="382190" y="590294"/>
                  </a:lnTo>
                  <a:lnTo>
                    <a:pt x="358573" y="553760"/>
                  </a:lnTo>
                  <a:lnTo>
                    <a:pt x="358573" y="553760"/>
                  </a:lnTo>
                  <a:lnTo>
                    <a:pt x="340915" y="485893"/>
                  </a:lnTo>
                  <a:lnTo>
                    <a:pt x="323523" y="524740"/>
                  </a:lnTo>
                  <a:lnTo>
                    <a:pt x="240439" y="467180"/>
                  </a:lnTo>
                  <a:lnTo>
                    <a:pt x="149027" y="428980"/>
                  </a:lnTo>
                  <a:lnTo>
                    <a:pt x="157231" y="387678"/>
                  </a:lnTo>
                  <a:lnTo>
                    <a:pt x="179268" y="401679"/>
                  </a:lnTo>
                  <a:lnTo>
                    <a:pt x="161770" y="352876"/>
                  </a:lnTo>
                  <a:lnTo>
                    <a:pt x="111640" y="336404"/>
                  </a:lnTo>
                  <a:lnTo>
                    <a:pt x="73136" y="299694"/>
                  </a:lnTo>
                  <a:lnTo>
                    <a:pt x="20753" y="309426"/>
                  </a:lnTo>
                  <a:lnTo>
                    <a:pt x="0" y="329277"/>
                  </a:lnTo>
                  <a:lnTo>
                    <a:pt x="0" y="329277"/>
                  </a:lnTo>
                  <a:lnTo>
                    <a:pt x="37504" y="252270"/>
                  </a:lnTo>
                  <a:lnTo>
                    <a:pt x="112039" y="260775"/>
                  </a:lnTo>
                  <a:lnTo>
                    <a:pt x="116581" y="225978"/>
                  </a:lnTo>
                  <a:lnTo>
                    <a:pt x="91324" y="212092"/>
                  </a:lnTo>
                  <a:lnTo>
                    <a:pt x="108891" y="177511"/>
                  </a:lnTo>
                  <a:lnTo>
                    <a:pt x="149472" y="183745"/>
                  </a:lnTo>
                  <a:lnTo>
                    <a:pt x="213720" y="162209"/>
                  </a:lnTo>
                  <a:lnTo>
                    <a:pt x="240016" y="202888"/>
                  </a:lnTo>
                  <a:lnTo>
                    <a:pt x="290861" y="238371"/>
                  </a:lnTo>
                  <a:lnTo>
                    <a:pt x="307465" y="113353"/>
                  </a:lnTo>
                  <a:lnTo>
                    <a:pt x="293337" y="67973"/>
                  </a:lnTo>
                  <a:lnTo>
                    <a:pt x="361517" y="65303"/>
                  </a:lnTo>
                  <a:lnTo>
                    <a:pt x="382053" y="41881"/>
                  </a:lnTo>
                  <a:lnTo>
                    <a:pt x="422165" y="36758"/>
                  </a:lnTo>
                  <a:lnTo>
                    <a:pt x="384547" y="22704"/>
                  </a:lnTo>
                  <a:lnTo>
                    <a:pt x="386899" y="0"/>
                  </a:lnTo>
                  <a:lnTo>
                    <a:pt x="427110" y="13950"/>
                  </a:lnTo>
                  <a:lnTo>
                    <a:pt x="435400" y="58844"/>
                  </a:lnTo>
                  <a:lnTo>
                    <a:pt x="427208" y="81782"/>
                  </a:lnTo>
                  <a:lnTo>
                    <a:pt x="464223" y="80306"/>
                  </a:lnTo>
                  <a:lnTo>
                    <a:pt x="478994" y="140487"/>
                  </a:lnTo>
                  <a:lnTo>
                    <a:pt x="532070" y="149658"/>
                  </a:lnTo>
                  <a:lnTo>
                    <a:pt x="547926" y="171631"/>
                  </a:lnTo>
                  <a:lnTo>
                    <a:pt x="582219" y="166705"/>
                  </a:lnTo>
                  <a:lnTo>
                    <a:pt x="582219" y="166705"/>
                  </a:lnTo>
                  <a:lnTo>
                    <a:pt x="574145" y="272335"/>
                  </a:lnTo>
                  <a:lnTo>
                    <a:pt x="593759" y="306168"/>
                  </a:lnTo>
                  <a:lnTo>
                    <a:pt x="634539" y="315810"/>
                  </a:lnTo>
                  <a:lnTo>
                    <a:pt x="655110" y="356666"/>
                  </a:lnTo>
                  <a:lnTo>
                    <a:pt x="692188" y="355138"/>
                  </a:lnTo>
                  <a:lnTo>
                    <a:pt x="706688" y="327679"/>
                  </a:lnTo>
                  <a:lnTo>
                    <a:pt x="752143" y="386576"/>
                  </a:lnTo>
                  <a:lnTo>
                    <a:pt x="803160" y="421903"/>
                  </a:lnTo>
                  <a:lnTo>
                    <a:pt x="818630" y="417719"/>
                  </a:lnTo>
                  <a:lnTo>
                    <a:pt x="818630" y="417719"/>
                  </a:lnTo>
                  <a:lnTo>
                    <a:pt x="826088" y="440024"/>
                  </a:lnTo>
                  <a:lnTo>
                    <a:pt x="794700" y="437809"/>
                  </a:lnTo>
                  <a:lnTo>
                    <a:pt x="777066" y="468235"/>
                  </a:lnTo>
                  <a:lnTo>
                    <a:pt x="749256" y="458086"/>
                  </a:lnTo>
                  <a:lnTo>
                    <a:pt x="697496" y="483560"/>
                  </a:lnTo>
                  <a:lnTo>
                    <a:pt x="661926" y="522490"/>
                  </a:lnTo>
                  <a:lnTo>
                    <a:pt x="622333" y="543197"/>
                  </a:lnTo>
                  <a:close/>
                </a:path>
              </a:pathLst>
            </a:custGeom>
            <a:solidFill>
              <a:schemeClr val="accent2"/>
            </a:solidFill>
            <a:ln w="3175" cap="flat" cmpd="sng" algn="ctr">
              <a:solidFill>
                <a:sysClr val="window" lastClr="FFFFFF"/>
              </a:solidFill>
              <a:prstDash val="solid"/>
              <a:miter lim="800000"/>
            </a:ln>
            <a:effectLst/>
          </p:spPr>
          <p:txBody>
            <a:bodyPr lIns="274320" tIns="457200" rIns="9144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err="1">
                  <a:ln>
                    <a:noFill/>
                  </a:ln>
                  <a:effectLst/>
                  <a:uLnTx/>
                  <a:uFillTx/>
                  <a:latin typeface="Calibri" panose="020F0502020204030204"/>
                  <a:ea typeface="+mn-ea"/>
                  <a:cs typeface="+mn-cs"/>
                </a:rPr>
                <a:t>Begusarai</a:t>
              </a: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80" name="M34">
              <a:extLst>
                <a:ext uri="{FF2B5EF4-FFF2-40B4-BE49-F238E27FC236}">
                  <a16:creationId xmlns:a16="http://schemas.microsoft.com/office/drawing/2014/main" id="{1577E046-72C4-4C76-9E30-9CB719E1FEDC}"/>
                </a:ext>
              </a:extLst>
            </p:cNvPr>
            <p:cNvSpPr/>
            <p:nvPr/>
          </p:nvSpPr>
          <p:spPr>
            <a:xfrm>
              <a:off x="1652736" y="2302962"/>
              <a:ext cx="665148" cy="574455"/>
            </a:xfrm>
            <a:custGeom>
              <a:avLst/>
              <a:gdLst/>
              <a:ahLst/>
              <a:cxnLst/>
              <a:rect l="0" t="0" r="0" b="0"/>
              <a:pathLst>
                <a:path w="835196" h="736170">
                  <a:moveTo>
                    <a:pt x="835195" y="400919"/>
                  </a:moveTo>
                  <a:lnTo>
                    <a:pt x="789335" y="417557"/>
                  </a:lnTo>
                  <a:lnTo>
                    <a:pt x="747256" y="464438"/>
                  </a:lnTo>
                  <a:lnTo>
                    <a:pt x="700233" y="451400"/>
                  </a:lnTo>
                  <a:lnTo>
                    <a:pt x="680396" y="429535"/>
                  </a:lnTo>
                  <a:lnTo>
                    <a:pt x="680396" y="429535"/>
                  </a:lnTo>
                  <a:lnTo>
                    <a:pt x="647905" y="384820"/>
                  </a:lnTo>
                  <a:lnTo>
                    <a:pt x="587835" y="372248"/>
                  </a:lnTo>
                  <a:lnTo>
                    <a:pt x="579397" y="391654"/>
                  </a:lnTo>
                  <a:lnTo>
                    <a:pt x="541961" y="388817"/>
                  </a:lnTo>
                  <a:lnTo>
                    <a:pt x="497042" y="360798"/>
                  </a:lnTo>
                  <a:lnTo>
                    <a:pt x="468814" y="429712"/>
                  </a:lnTo>
                  <a:lnTo>
                    <a:pt x="470770" y="482663"/>
                  </a:lnTo>
                  <a:lnTo>
                    <a:pt x="447281" y="520999"/>
                  </a:lnTo>
                  <a:lnTo>
                    <a:pt x="413005" y="533569"/>
                  </a:lnTo>
                  <a:lnTo>
                    <a:pt x="445459" y="649741"/>
                  </a:lnTo>
                  <a:lnTo>
                    <a:pt x="402794" y="666858"/>
                  </a:lnTo>
                  <a:lnTo>
                    <a:pt x="342083" y="638661"/>
                  </a:lnTo>
                  <a:lnTo>
                    <a:pt x="334696" y="688418"/>
                  </a:lnTo>
                  <a:lnTo>
                    <a:pt x="297351" y="689761"/>
                  </a:lnTo>
                  <a:lnTo>
                    <a:pt x="298970" y="734951"/>
                  </a:lnTo>
                  <a:lnTo>
                    <a:pt x="264891" y="736169"/>
                  </a:lnTo>
                  <a:lnTo>
                    <a:pt x="257382" y="709570"/>
                  </a:lnTo>
                  <a:lnTo>
                    <a:pt x="139319" y="729284"/>
                  </a:lnTo>
                  <a:lnTo>
                    <a:pt x="139319" y="729284"/>
                  </a:lnTo>
                  <a:lnTo>
                    <a:pt x="116907" y="707441"/>
                  </a:lnTo>
                  <a:lnTo>
                    <a:pt x="57667" y="701712"/>
                  </a:lnTo>
                  <a:lnTo>
                    <a:pt x="71837" y="675067"/>
                  </a:lnTo>
                  <a:lnTo>
                    <a:pt x="42093" y="611050"/>
                  </a:lnTo>
                  <a:lnTo>
                    <a:pt x="57155" y="610532"/>
                  </a:lnTo>
                  <a:lnTo>
                    <a:pt x="30722" y="566196"/>
                  </a:lnTo>
                  <a:lnTo>
                    <a:pt x="62293" y="569353"/>
                  </a:lnTo>
                  <a:lnTo>
                    <a:pt x="59545" y="489565"/>
                  </a:lnTo>
                  <a:lnTo>
                    <a:pt x="27360" y="468049"/>
                  </a:lnTo>
                  <a:lnTo>
                    <a:pt x="0" y="472518"/>
                  </a:lnTo>
                  <a:lnTo>
                    <a:pt x="36690" y="377246"/>
                  </a:lnTo>
                  <a:lnTo>
                    <a:pt x="74476" y="296068"/>
                  </a:lnTo>
                  <a:lnTo>
                    <a:pt x="111216" y="279949"/>
                  </a:lnTo>
                  <a:lnTo>
                    <a:pt x="109103" y="219232"/>
                  </a:lnTo>
                  <a:lnTo>
                    <a:pt x="123994" y="196094"/>
                  </a:lnTo>
                  <a:lnTo>
                    <a:pt x="123994" y="196094"/>
                  </a:lnTo>
                  <a:lnTo>
                    <a:pt x="194924" y="167450"/>
                  </a:lnTo>
                  <a:lnTo>
                    <a:pt x="233810" y="139211"/>
                  </a:lnTo>
                  <a:lnTo>
                    <a:pt x="268418" y="137976"/>
                  </a:lnTo>
                  <a:lnTo>
                    <a:pt x="303339" y="163583"/>
                  </a:lnTo>
                  <a:lnTo>
                    <a:pt x="292014" y="103201"/>
                  </a:lnTo>
                  <a:lnTo>
                    <a:pt x="338647" y="109294"/>
                  </a:lnTo>
                  <a:lnTo>
                    <a:pt x="380586" y="58289"/>
                  </a:lnTo>
                  <a:lnTo>
                    <a:pt x="402254" y="61032"/>
                  </a:lnTo>
                  <a:lnTo>
                    <a:pt x="379195" y="20170"/>
                  </a:lnTo>
                  <a:lnTo>
                    <a:pt x="379195" y="20170"/>
                  </a:lnTo>
                  <a:lnTo>
                    <a:pt x="428111" y="0"/>
                  </a:lnTo>
                  <a:lnTo>
                    <a:pt x="469529" y="24624"/>
                  </a:lnTo>
                  <a:lnTo>
                    <a:pt x="493617" y="4645"/>
                  </a:lnTo>
                  <a:lnTo>
                    <a:pt x="524995" y="22561"/>
                  </a:lnTo>
                  <a:lnTo>
                    <a:pt x="512861" y="117735"/>
                  </a:lnTo>
                  <a:lnTo>
                    <a:pt x="494999" y="129710"/>
                  </a:lnTo>
                  <a:lnTo>
                    <a:pt x="558726" y="172571"/>
                  </a:lnTo>
                  <a:lnTo>
                    <a:pt x="589383" y="153037"/>
                  </a:lnTo>
                  <a:lnTo>
                    <a:pt x="589383" y="153037"/>
                  </a:lnTo>
                  <a:lnTo>
                    <a:pt x="622219" y="208349"/>
                  </a:lnTo>
                  <a:lnTo>
                    <a:pt x="587955" y="201868"/>
                  </a:lnTo>
                  <a:lnTo>
                    <a:pt x="582860" y="240235"/>
                  </a:lnTo>
                  <a:lnTo>
                    <a:pt x="641727" y="222453"/>
                  </a:lnTo>
                  <a:lnTo>
                    <a:pt x="660288" y="297390"/>
                  </a:lnTo>
                  <a:lnTo>
                    <a:pt x="707292" y="311144"/>
                  </a:lnTo>
                  <a:lnTo>
                    <a:pt x="747383" y="298286"/>
                  </a:lnTo>
                  <a:lnTo>
                    <a:pt x="834449" y="381858"/>
                  </a:lnTo>
                  <a:close/>
                </a:path>
              </a:pathLst>
            </a:custGeom>
            <a:grpFill/>
            <a:ln w="3175" cap="flat" cmpd="sng" algn="ctr">
              <a:solidFill>
                <a:sysClr val="window" lastClr="FFFFFF"/>
              </a:solidFill>
              <a:prstDash val="solid"/>
              <a:miter lim="800000"/>
            </a:ln>
            <a:effectLst/>
          </p:spPr>
          <p:txBody>
            <a:bodyPr lIns="274320" tIns="365760" rIns="9144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sp>
          <p:nvSpPr>
            <p:cNvPr id="81" name="M31">
              <a:extLst>
                <a:ext uri="{FF2B5EF4-FFF2-40B4-BE49-F238E27FC236}">
                  <a16:creationId xmlns:a16="http://schemas.microsoft.com/office/drawing/2014/main" id="{E25CE069-B680-44D7-AD09-94F8271DA1A6}"/>
                </a:ext>
              </a:extLst>
            </p:cNvPr>
            <p:cNvSpPr/>
            <p:nvPr/>
          </p:nvSpPr>
          <p:spPr>
            <a:xfrm>
              <a:off x="1921427" y="2141896"/>
              <a:ext cx="304787" cy="295343"/>
            </a:xfrm>
            <a:custGeom>
              <a:avLst/>
              <a:gdLst/>
              <a:ahLst/>
              <a:cxnLst/>
              <a:rect l="0" t="0" r="0" b="0"/>
              <a:pathLst>
                <a:path w="382707" h="378054">
                  <a:moveTo>
                    <a:pt x="306784" y="337355"/>
                  </a:moveTo>
                  <a:lnTo>
                    <a:pt x="252001" y="358519"/>
                  </a:lnTo>
                  <a:lnTo>
                    <a:pt x="252001" y="358519"/>
                  </a:lnTo>
                  <a:lnTo>
                    <a:pt x="221344" y="378053"/>
                  </a:lnTo>
                  <a:lnTo>
                    <a:pt x="157617" y="335192"/>
                  </a:lnTo>
                  <a:lnTo>
                    <a:pt x="175479" y="323217"/>
                  </a:lnTo>
                  <a:lnTo>
                    <a:pt x="187613" y="228043"/>
                  </a:lnTo>
                  <a:lnTo>
                    <a:pt x="156235" y="210127"/>
                  </a:lnTo>
                  <a:lnTo>
                    <a:pt x="132147" y="230106"/>
                  </a:lnTo>
                  <a:lnTo>
                    <a:pt x="90729" y="205482"/>
                  </a:lnTo>
                  <a:lnTo>
                    <a:pt x="41813" y="225652"/>
                  </a:lnTo>
                  <a:lnTo>
                    <a:pt x="41813" y="225652"/>
                  </a:lnTo>
                  <a:lnTo>
                    <a:pt x="0" y="189711"/>
                  </a:lnTo>
                  <a:lnTo>
                    <a:pt x="55737" y="195457"/>
                  </a:lnTo>
                  <a:lnTo>
                    <a:pt x="89742" y="178659"/>
                  </a:lnTo>
                  <a:lnTo>
                    <a:pt x="92961" y="106445"/>
                  </a:lnTo>
                  <a:lnTo>
                    <a:pt x="121156" y="109645"/>
                  </a:lnTo>
                  <a:lnTo>
                    <a:pt x="126264" y="71288"/>
                  </a:lnTo>
                  <a:lnTo>
                    <a:pt x="94426" y="57622"/>
                  </a:lnTo>
                  <a:lnTo>
                    <a:pt x="92892" y="15978"/>
                  </a:lnTo>
                  <a:lnTo>
                    <a:pt x="123624" y="0"/>
                  </a:lnTo>
                  <a:lnTo>
                    <a:pt x="195919" y="31233"/>
                  </a:lnTo>
                  <a:lnTo>
                    <a:pt x="200316" y="61460"/>
                  </a:lnTo>
                  <a:lnTo>
                    <a:pt x="231379" y="71601"/>
                  </a:lnTo>
                  <a:lnTo>
                    <a:pt x="249270" y="44067"/>
                  </a:lnTo>
                  <a:lnTo>
                    <a:pt x="314746" y="49354"/>
                  </a:lnTo>
                  <a:lnTo>
                    <a:pt x="335823" y="37238"/>
                  </a:lnTo>
                  <a:lnTo>
                    <a:pt x="335823" y="37238"/>
                  </a:lnTo>
                  <a:lnTo>
                    <a:pt x="382706" y="118843"/>
                  </a:lnTo>
                  <a:lnTo>
                    <a:pt x="369173" y="259327"/>
                  </a:lnTo>
                  <a:lnTo>
                    <a:pt x="314560" y="284040"/>
                  </a:lnTo>
                  <a:close/>
                </a:path>
              </a:pathLst>
            </a:custGeom>
            <a:grpFill/>
            <a:ln w="3175" cap="flat" cmpd="sng" algn="ctr">
              <a:solidFill>
                <a:sysClr val="window" lastClr="FFFFFF"/>
              </a:solidFill>
              <a:prstDash val="solid"/>
              <a:miter lim="800000"/>
            </a:ln>
            <a:effectLst/>
          </p:spPr>
          <p:txBody>
            <a:bodyPr lIns="182880" tIns="91440" rIns="91440" rtlCol="0" anchor="t"/>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24978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200" b="1" i="1" dirty="0">
                <a:latin typeface="Calibri Light" panose="020F0302020204030204" pitchFamily="34" charset="0"/>
                <a:cs typeface="Calibri Light" panose="020F0302020204030204" pitchFamily="34" charset="0"/>
              </a:rPr>
              <a:t>C. </a:t>
            </a:r>
            <a:r>
              <a:rPr lang="en-US" sz="3200" i="1" dirty="0"/>
              <a:t>Bringing a culture of transparency</a:t>
            </a:r>
            <a:endParaRPr lang="en-US" sz="32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OTO-2019-08-09-23-16-55.jpg">
            <a:extLst>
              <a:ext uri="{FF2B5EF4-FFF2-40B4-BE49-F238E27FC236}">
                <a16:creationId xmlns:a16="http://schemas.microsoft.com/office/drawing/2014/main" id="{C2DF728A-6DF9-4EF1-A4EC-5891580B105B}"/>
              </a:ext>
            </a:extLst>
          </p:cNvPr>
          <p:cNvPicPr>
            <a:picLocks noChangeAspect="1"/>
          </p:cNvPicPr>
          <p:nvPr/>
        </p:nvPicPr>
        <p:blipFill rotWithShape="1">
          <a:blip r:embed="rId2">
            <a:extLst>
              <a:ext uri="{28A0092B-C50C-407E-A947-70E740481C1C}">
                <a14:useLocalDpi xmlns:a14="http://schemas.microsoft.com/office/drawing/2010/main" val="0"/>
              </a:ext>
            </a:extLst>
          </a:blip>
          <a:srcRect t="6220" b="5284"/>
          <a:stretch/>
        </p:blipFill>
        <p:spPr>
          <a:xfrm>
            <a:off x="224424" y="1078801"/>
            <a:ext cx="6462562" cy="5209878"/>
          </a:xfrm>
          <a:prstGeom prst="rect">
            <a:avLst/>
          </a:prstGeom>
        </p:spPr>
      </p:pic>
      <p:sp>
        <p:nvSpPr>
          <p:cNvPr id="13" name="Title 1">
            <a:extLst>
              <a:ext uri="{FF2B5EF4-FFF2-40B4-BE49-F238E27FC236}">
                <a16:creationId xmlns:a16="http://schemas.microsoft.com/office/drawing/2014/main" id="{D8C52836-172D-4B92-B7E3-DE00484C9427}"/>
              </a:ext>
            </a:extLst>
          </p:cNvPr>
          <p:cNvSpPr txBox="1">
            <a:spLocks/>
          </p:cNvSpPr>
          <p:nvPr/>
        </p:nvSpPr>
        <p:spPr>
          <a:xfrm>
            <a:off x="6763768" y="1078268"/>
            <a:ext cx="5235611" cy="5210848"/>
          </a:xfrm>
          <a:prstGeom prst="rect">
            <a:avLst/>
          </a:prstGeom>
          <a:solidFill>
            <a:srgbClr val="2E062F"/>
          </a:solidFill>
        </p:spPr>
        <p:txBody>
          <a:bodyPr vert="horz" lIns="91440" tIns="45720" rIns="91440" bIns="45720" rtlCol="0" anchor="ctr">
            <a:noAutofit/>
          </a:bodyPr>
          <a:lst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a:lstStyle>
          <a:p>
            <a:pPr algn="ctr"/>
            <a:r>
              <a:rPr lang="en-US" sz="3200" dirty="0">
                <a:solidFill>
                  <a:schemeClr val="bg1"/>
                </a:solidFill>
                <a:latin typeface="Calibri" panose="020F0502020204030204" pitchFamily="34" charset="0"/>
                <a:cs typeface="Calibri" panose="020F0502020204030204" pitchFamily="34" charset="0"/>
              </a:rPr>
              <a:t>Transparency</a:t>
            </a:r>
          </a:p>
          <a:p>
            <a:endParaRPr lang="en-US" sz="1800" dirty="0">
              <a:solidFill>
                <a:schemeClr val="bg1"/>
              </a:solidFill>
            </a:endParaRPr>
          </a:p>
          <a:p>
            <a:pPr marL="285750" indent="-285750">
              <a:buFont typeface="Arial"/>
              <a:buChar char="•"/>
            </a:pPr>
            <a:r>
              <a:rPr lang="en-US" sz="2000" dirty="0">
                <a:solidFill>
                  <a:schemeClr val="bg1"/>
                </a:solidFill>
                <a:latin typeface="Calibri" panose="020F0502020204030204" pitchFamily="34" charset="0"/>
                <a:cs typeface="Calibri" panose="020F0502020204030204" pitchFamily="34" charset="0"/>
              </a:rPr>
              <a:t>Posting quality results for all to see</a:t>
            </a:r>
          </a:p>
          <a:p>
            <a:pPr marL="285750" indent="-285750">
              <a:buFont typeface="Arial"/>
              <a:buChar char="•"/>
            </a:pPr>
            <a:endParaRPr lang="en-US" sz="2000" dirty="0">
              <a:solidFill>
                <a:schemeClr val="bg1"/>
              </a:solidFill>
              <a:latin typeface="Calibri" panose="020F0502020204030204" pitchFamily="34" charset="0"/>
              <a:cs typeface="Calibri" panose="020F0502020204030204" pitchFamily="34" charset="0"/>
            </a:endParaRPr>
          </a:p>
          <a:p>
            <a:pPr marL="285750" indent="-285750">
              <a:buFont typeface="Arial"/>
              <a:buChar char="•"/>
            </a:pPr>
            <a:r>
              <a:rPr lang="en-US" sz="2000" dirty="0">
                <a:solidFill>
                  <a:schemeClr val="bg1"/>
                </a:solidFill>
                <a:latin typeface="Calibri" panose="020F0502020204030204" pitchFamily="34" charset="0"/>
                <a:cs typeface="Calibri" panose="020F0502020204030204" pitchFamily="34" charset="0"/>
              </a:rPr>
              <a:t>Sharing both good and bad patient stories</a:t>
            </a:r>
          </a:p>
          <a:p>
            <a:pPr marL="285750" indent="-285750">
              <a:buFont typeface="Arial"/>
              <a:buChar char="•"/>
            </a:pPr>
            <a:endParaRPr lang="en-US" sz="2000" dirty="0">
              <a:solidFill>
                <a:schemeClr val="bg1"/>
              </a:solidFill>
              <a:latin typeface="Calibri" panose="020F0502020204030204" pitchFamily="34" charset="0"/>
              <a:cs typeface="Calibri" panose="020F0502020204030204" pitchFamily="34" charset="0"/>
            </a:endParaRPr>
          </a:p>
          <a:p>
            <a:pPr marL="285750" indent="-285750">
              <a:buFont typeface="Arial"/>
              <a:buChar char="•"/>
            </a:pPr>
            <a:r>
              <a:rPr lang="en-US" sz="2000" dirty="0">
                <a:solidFill>
                  <a:schemeClr val="bg1"/>
                </a:solidFill>
                <a:latin typeface="Calibri" panose="020F0502020204030204" pitchFamily="34" charset="0"/>
                <a:cs typeface="Calibri" panose="020F0502020204030204" pitchFamily="34" charset="0"/>
              </a:rPr>
              <a:t>Require transparency about results, progress, aims &amp; defects</a:t>
            </a:r>
          </a:p>
          <a:p>
            <a:endParaRPr lang="en-US" sz="1800" dirty="0">
              <a:solidFill>
                <a:schemeClr val="bg1"/>
              </a:solidFill>
            </a:endParaRPr>
          </a:p>
          <a:p>
            <a:pPr algn="ctr"/>
            <a:endParaRPr lang="en-US" sz="1800" dirty="0">
              <a:solidFill>
                <a:schemeClr val="bg1"/>
              </a:solidFill>
            </a:endParaRPr>
          </a:p>
        </p:txBody>
      </p:sp>
      <p:cxnSp>
        <p:nvCxnSpPr>
          <p:cNvPr id="18" name="Straight Connector 17">
            <a:extLst>
              <a:ext uri="{FF2B5EF4-FFF2-40B4-BE49-F238E27FC236}">
                <a16:creationId xmlns:a16="http://schemas.microsoft.com/office/drawing/2014/main" id="{2DF9F053-FC05-49B4-ADEE-0CCD16837119}"/>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45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D. Optimal resource utilization </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C739CB3-D4BA-41A1-850D-BC99D88AD2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69456" y="1473671"/>
            <a:ext cx="2840553" cy="4459459"/>
          </a:xfrm>
          <a:prstGeom prst="rect">
            <a:avLst/>
          </a:prstGeom>
        </p:spPr>
      </p:pic>
      <p:pic>
        <p:nvPicPr>
          <p:cNvPr id="13" name="Picture 12">
            <a:extLst>
              <a:ext uri="{FF2B5EF4-FFF2-40B4-BE49-F238E27FC236}">
                <a16:creationId xmlns:a16="http://schemas.microsoft.com/office/drawing/2014/main" id="{3856B2F2-7ECC-44F5-9B8E-F7C526CC4B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681" y="1473671"/>
            <a:ext cx="2840553" cy="4459459"/>
          </a:xfrm>
          <a:prstGeom prst="rect">
            <a:avLst/>
          </a:prstGeom>
        </p:spPr>
      </p:pic>
      <p:sp>
        <p:nvSpPr>
          <p:cNvPr id="18" name="Rectangle 17">
            <a:extLst>
              <a:ext uri="{FF2B5EF4-FFF2-40B4-BE49-F238E27FC236}">
                <a16:creationId xmlns:a16="http://schemas.microsoft.com/office/drawing/2014/main" id="{201B531B-F8A5-41AA-BF09-8BD6C4B9054B}"/>
              </a:ext>
            </a:extLst>
          </p:cNvPr>
          <p:cNvSpPr/>
          <p:nvPr/>
        </p:nvSpPr>
        <p:spPr>
          <a:xfrm>
            <a:off x="6482235" y="1249729"/>
            <a:ext cx="5208083" cy="2023384"/>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sz="2000" b="1" i="1" kern="0" dirty="0">
                <a:solidFill>
                  <a:srgbClr val="000000"/>
                </a:solidFill>
                <a:latin typeface="Calibri"/>
              </a:rPr>
              <a:t>Duty Roster for all staff</a:t>
            </a:r>
            <a:r>
              <a:rPr lang="en-US" sz="2000" kern="0" dirty="0">
                <a:solidFill>
                  <a:srgbClr val="000000"/>
                </a:solidFill>
                <a:latin typeface="Calibri"/>
              </a:rPr>
              <a:t>: Duty rosters for all staff prepared and publicly displayed for transparent and timely rotation of duty </a:t>
            </a:r>
          </a:p>
          <a:p>
            <a:pPr marL="285750" lvl="0" indent="-285750" defTabSz="914400">
              <a:lnSpc>
                <a:spcPct val="150000"/>
              </a:lnSpc>
              <a:spcAft>
                <a:spcPts val="1200"/>
              </a:spcAft>
              <a:buFont typeface="Wingdings" panose="05000000000000000000" pitchFamily="2" charset="2"/>
              <a:buChar char="ü"/>
              <a:defRPr/>
            </a:pPr>
            <a:endParaRPr lang="en-US" kern="0" dirty="0">
              <a:solidFill>
                <a:srgbClr val="000000"/>
              </a:solidFill>
              <a:latin typeface="Calibri"/>
            </a:endParaRPr>
          </a:p>
        </p:txBody>
      </p:sp>
      <p:sp>
        <p:nvSpPr>
          <p:cNvPr id="21" name="Rectangle 20">
            <a:extLst>
              <a:ext uri="{FF2B5EF4-FFF2-40B4-BE49-F238E27FC236}">
                <a16:creationId xmlns:a16="http://schemas.microsoft.com/office/drawing/2014/main" id="{114BABEE-5C15-4CDB-8014-7982D6F70287}"/>
              </a:ext>
            </a:extLst>
          </p:cNvPr>
          <p:cNvSpPr/>
          <p:nvPr/>
        </p:nvSpPr>
        <p:spPr>
          <a:xfrm>
            <a:off x="6482236" y="3584888"/>
            <a:ext cx="5208083" cy="2334280"/>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sz="2000" b="1" i="1" kern="0" dirty="0">
                <a:solidFill>
                  <a:srgbClr val="000000"/>
                </a:solidFill>
                <a:latin typeface="Calibri"/>
              </a:rPr>
              <a:t>Collaboration with other CEmONC centers</a:t>
            </a:r>
            <a:r>
              <a:rPr lang="en-US" sz="2000" kern="0" dirty="0">
                <a:solidFill>
                  <a:srgbClr val="000000"/>
                </a:solidFill>
                <a:latin typeface="Calibri"/>
              </a:rPr>
              <a:t>: To deal with shortage of skilled HR, specialists from district Hospital visited nearby CEmONC centers located in peripheries and vice versa.</a:t>
            </a:r>
          </a:p>
        </p:txBody>
      </p:sp>
      <p:sp>
        <p:nvSpPr>
          <p:cNvPr id="3" name="TextBox 2">
            <a:extLst>
              <a:ext uri="{FF2B5EF4-FFF2-40B4-BE49-F238E27FC236}">
                <a16:creationId xmlns:a16="http://schemas.microsoft.com/office/drawing/2014/main" id="{378D2C73-BB43-4C79-A5D8-69EB95AC3387}"/>
              </a:ext>
            </a:extLst>
          </p:cNvPr>
          <p:cNvSpPr txBox="1"/>
          <p:nvPr/>
        </p:nvSpPr>
        <p:spPr>
          <a:xfrm>
            <a:off x="250902" y="6527308"/>
            <a:ext cx="4481868" cy="276999"/>
          </a:xfrm>
          <a:prstGeom prst="rect">
            <a:avLst/>
          </a:prstGeom>
          <a:noFill/>
        </p:spPr>
        <p:txBody>
          <a:bodyPr wrap="none" rtlCol="0">
            <a:spAutoFit/>
          </a:bodyPr>
          <a:lstStyle/>
          <a:p>
            <a:r>
              <a:rPr lang="en-IN" sz="1200" dirty="0"/>
              <a:t>CEmONC: Comprehensive Emergency Obstetric and New Born Care</a:t>
            </a:r>
          </a:p>
        </p:txBody>
      </p:sp>
      <p:cxnSp>
        <p:nvCxnSpPr>
          <p:cNvPr id="22" name="Straight Connector 21">
            <a:extLst>
              <a:ext uri="{FF2B5EF4-FFF2-40B4-BE49-F238E27FC236}">
                <a16:creationId xmlns:a16="http://schemas.microsoft.com/office/drawing/2014/main" id="{87D4748F-6C8F-4C69-A588-F011F44BD595}"/>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7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C8DA-3147-4FA1-9E2B-7D22FC123066}"/>
              </a:ext>
            </a:extLst>
          </p:cNvPr>
          <p:cNvSpPr>
            <a:spLocks noGrp="1"/>
          </p:cNvSpPr>
          <p:nvPr>
            <p:ph idx="1"/>
          </p:nvPr>
        </p:nvSpPr>
        <p:spPr>
          <a:xfrm>
            <a:off x="244060" y="305002"/>
            <a:ext cx="6127495" cy="722957"/>
          </a:xfrm>
        </p:spPr>
        <p:txBody>
          <a:bodyPr>
            <a:normAutofit/>
          </a:bodyPr>
          <a:lstStyle/>
          <a:p>
            <a:pPr marL="0" indent="0">
              <a:buNone/>
            </a:pPr>
            <a:r>
              <a:rPr lang="en-US" sz="2400" b="1" dirty="0"/>
              <a:t>Optimal Resource Utilization</a:t>
            </a:r>
            <a:r>
              <a:rPr lang="en-US" sz="2400" dirty="0"/>
              <a:t> </a:t>
            </a:r>
          </a:p>
        </p:txBody>
      </p:sp>
      <p:pic>
        <p:nvPicPr>
          <p:cNvPr id="10" name="Content Placeholder 3" descr="IMG_5621.JPG">
            <a:extLst>
              <a:ext uri="{FF2B5EF4-FFF2-40B4-BE49-F238E27FC236}">
                <a16:creationId xmlns:a16="http://schemas.microsoft.com/office/drawing/2014/main" id="{44B47FD4-A9D9-4A62-82BE-A6BE9D35A1FA}"/>
              </a:ext>
            </a:extLst>
          </p:cNvPr>
          <p:cNvPicPr>
            <a:picLocks/>
          </p:cNvPicPr>
          <p:nvPr/>
        </p:nvPicPr>
        <p:blipFill rotWithShape="1">
          <a:blip r:embed="rId3" cstate="print">
            <a:extLst>
              <a:ext uri="{28A0092B-C50C-407E-A947-70E740481C1C}">
                <a14:useLocalDpi xmlns:a14="http://schemas.microsoft.com/office/drawing/2010/main" val="0"/>
              </a:ext>
            </a:extLst>
          </a:blip>
          <a:srcRect l="362" r="223"/>
          <a:stretch/>
        </p:blipFill>
        <p:spPr>
          <a:xfrm rot="5400000">
            <a:off x="4954770" y="1194441"/>
            <a:ext cx="4619431" cy="2840554"/>
          </a:xfrm>
          <a:prstGeom prst="rect">
            <a:avLst/>
          </a:prstGeom>
        </p:spPr>
      </p:pic>
      <p:pic>
        <p:nvPicPr>
          <p:cNvPr id="11" name="Picture 10" descr="PHOTO-2019-06-14-21-38-09.jpg">
            <a:extLst>
              <a:ext uri="{FF2B5EF4-FFF2-40B4-BE49-F238E27FC236}">
                <a16:creationId xmlns:a16="http://schemas.microsoft.com/office/drawing/2014/main" id="{8641B2D3-C579-4434-AD96-5F293085F385}"/>
              </a:ext>
            </a:extLst>
          </p:cNvPr>
          <p:cNvPicPr/>
          <p:nvPr/>
        </p:nvPicPr>
        <p:blipFill rotWithShape="1">
          <a:blip r:embed="rId4">
            <a:extLst>
              <a:ext uri="{28A0092B-C50C-407E-A947-70E740481C1C}">
                <a14:useLocalDpi xmlns:a14="http://schemas.microsoft.com/office/drawing/2010/main" val="0"/>
              </a:ext>
            </a:extLst>
          </a:blip>
          <a:srcRect l="9028" t="27593" r="20139"/>
          <a:stretch/>
        </p:blipFill>
        <p:spPr>
          <a:xfrm>
            <a:off x="8936554" y="398264"/>
            <a:ext cx="3167164" cy="1948502"/>
          </a:xfrm>
          <a:prstGeom prst="rect">
            <a:avLst/>
          </a:prstGeom>
        </p:spPr>
      </p:pic>
      <p:pic>
        <p:nvPicPr>
          <p:cNvPr id="14" name="Picture 13">
            <a:extLst>
              <a:ext uri="{FF2B5EF4-FFF2-40B4-BE49-F238E27FC236}">
                <a16:creationId xmlns:a16="http://schemas.microsoft.com/office/drawing/2014/main" id="{564953E2-99DE-4567-A1DC-191E19DE0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4837" y="2614718"/>
            <a:ext cx="3167163" cy="4067157"/>
          </a:xfrm>
          <a:prstGeom prst="rect">
            <a:avLst/>
          </a:prstGeom>
        </p:spPr>
      </p:pic>
      <p:sp>
        <p:nvSpPr>
          <p:cNvPr id="7" name="Rectangle 6">
            <a:extLst>
              <a:ext uri="{FF2B5EF4-FFF2-40B4-BE49-F238E27FC236}">
                <a16:creationId xmlns:a16="http://schemas.microsoft.com/office/drawing/2014/main" id="{948FB259-0717-45D8-AFAB-E1EE3CC4BF48}"/>
              </a:ext>
            </a:extLst>
          </p:cNvPr>
          <p:cNvSpPr/>
          <p:nvPr/>
        </p:nvSpPr>
        <p:spPr>
          <a:xfrm>
            <a:off x="88282" y="990518"/>
            <a:ext cx="5208083" cy="4522386"/>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173736" lvl="1"/>
            <a:r>
              <a:rPr lang="en-IN" sz="2400" b="1" dirty="0"/>
              <a:t>Task shifting</a:t>
            </a:r>
            <a:r>
              <a:rPr lang="en-IN" sz="2400" dirty="0"/>
              <a:t>:</a:t>
            </a:r>
          </a:p>
          <a:p>
            <a:pPr marL="173736" lvl="1" indent="0">
              <a:buNone/>
            </a:pPr>
            <a:r>
              <a:rPr lang="en-IN" sz="2400" dirty="0"/>
              <a:t> </a:t>
            </a:r>
          </a:p>
          <a:p>
            <a:pPr marL="173736" lvl="1" indent="0">
              <a:buNone/>
            </a:pPr>
            <a:r>
              <a:rPr lang="en-IN" sz="2400" dirty="0" err="1"/>
              <a:t>i</a:t>
            </a:r>
            <a:r>
              <a:rPr lang="en-IN" sz="2400" dirty="0"/>
              <a:t>. </a:t>
            </a:r>
            <a:r>
              <a:rPr lang="en-IN" sz="2400" dirty="0" err="1"/>
              <a:t>Mamtas</a:t>
            </a:r>
            <a:r>
              <a:rPr lang="en-IN" sz="2400" dirty="0"/>
              <a:t> are trained to support in crowd management, counselling of birth companions and mothers about oxytocin abuse and postnatal counselling of mothers on breast feeding, nutrition,, etc. </a:t>
            </a:r>
          </a:p>
          <a:p>
            <a:pPr marL="173736" lvl="1" indent="0">
              <a:buNone/>
            </a:pPr>
            <a:r>
              <a:rPr lang="en-IN" sz="2400" dirty="0"/>
              <a:t>ii. Nurses trained to assist doctors during Caesarean section in operation theatres in absence of OT assistant. </a:t>
            </a:r>
          </a:p>
          <a:p>
            <a:pPr marL="285750" lvl="0" indent="-285750" defTabSz="914400">
              <a:lnSpc>
                <a:spcPct val="150000"/>
              </a:lnSpc>
              <a:spcAft>
                <a:spcPts val="1200"/>
              </a:spcAft>
              <a:buFont typeface="Wingdings" panose="05000000000000000000" pitchFamily="2" charset="2"/>
              <a:buChar char="ü"/>
              <a:defRPr/>
            </a:pPr>
            <a:endParaRPr lang="en-US" kern="0" dirty="0">
              <a:solidFill>
                <a:srgbClr val="000000"/>
              </a:solidFill>
              <a:latin typeface="Calibri"/>
            </a:endParaRPr>
          </a:p>
        </p:txBody>
      </p:sp>
    </p:spTree>
    <p:extLst>
      <p:ext uri="{BB962C8B-B14F-4D97-AF65-F5344CB8AC3E}">
        <p14:creationId xmlns:p14="http://schemas.microsoft.com/office/powerpoint/2010/main" val="23181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This led to noticeable improvements in the outcomes</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31051" y="6663787"/>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B0AACDA-AA33-408F-A2FE-05E1986555A5}"/>
              </a:ext>
            </a:extLst>
          </p:cNvPr>
          <p:cNvSpPr txBox="1"/>
          <p:nvPr/>
        </p:nvSpPr>
        <p:spPr>
          <a:xfrm>
            <a:off x="231051" y="889301"/>
            <a:ext cx="2028569" cy="461665"/>
          </a:xfrm>
          <a:prstGeom prst="rect">
            <a:avLst/>
          </a:prstGeom>
          <a:noFill/>
        </p:spPr>
        <p:txBody>
          <a:bodyPr wrap="none" rtlCol="0">
            <a:spAutoFit/>
          </a:bodyPr>
          <a:lstStyle/>
          <a:p>
            <a:r>
              <a:rPr lang="en-IN" sz="2400" i="1" dirty="0"/>
              <a:t>Key Outcomes:</a:t>
            </a:r>
          </a:p>
        </p:txBody>
      </p:sp>
      <p:sp>
        <p:nvSpPr>
          <p:cNvPr id="11" name="Content Placeholder 2">
            <a:extLst>
              <a:ext uri="{FF2B5EF4-FFF2-40B4-BE49-F238E27FC236}">
                <a16:creationId xmlns:a16="http://schemas.microsoft.com/office/drawing/2014/main" id="{F3DFF452-D13B-4229-913C-E9F12F4F2CBB}"/>
              </a:ext>
            </a:extLst>
          </p:cNvPr>
          <p:cNvSpPr>
            <a:spLocks noGrp="1"/>
          </p:cNvSpPr>
          <p:nvPr>
            <p:ph idx="1"/>
          </p:nvPr>
        </p:nvSpPr>
        <p:spPr>
          <a:xfrm>
            <a:off x="133220" y="1306313"/>
            <a:ext cx="6668933" cy="5321477"/>
          </a:xfrm>
        </p:spPr>
        <p:txBody>
          <a:bodyPr>
            <a:normAutofit fontScale="85000" lnSpcReduction="20000"/>
          </a:bodyPr>
          <a:lstStyle/>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Identification and reporting of maternal complications like Post-partum hemorrhage and pregnancy induced hypertension, etc. improved from 12.9% to 19.2%</a:t>
            </a:r>
          </a:p>
          <a:p>
            <a:pPr marL="914389" lvl="1" indent="-457200">
              <a:lnSpc>
                <a:spcPct val="130000"/>
              </a:lnSpc>
              <a:buFont typeface="+mj-lt"/>
              <a:buAutoNum type="arabicPeriod"/>
            </a:pPr>
            <a:endParaRPr lang="en-US" sz="2200"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74% of complications were managed and discharged with 21% referrals and 5% LAMA(May-18 to Jun-19).</a:t>
            </a:r>
          </a:p>
          <a:p>
            <a:pPr marL="914389" lvl="1" indent="-457200">
              <a:lnSpc>
                <a:spcPct val="130000"/>
              </a:lnSpc>
              <a:buFont typeface="+mj-lt"/>
              <a:buAutoNum type="arabicPeriod"/>
            </a:pPr>
            <a:endParaRPr lang="en-US" sz="2200"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Recording and reporting of outcome of maternal complications like managed &amp; discharged, Referral and LAMA improved.</a:t>
            </a:r>
          </a:p>
          <a:p>
            <a:pPr marL="914389" lvl="1" indent="-457200">
              <a:lnSpc>
                <a:spcPct val="130000"/>
              </a:lnSpc>
              <a:buFont typeface="+mj-lt"/>
              <a:buAutoNum type="arabicPeriod"/>
            </a:pPr>
            <a:endParaRPr lang="en-US" sz="2200"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Emergency C-section rate increased from a base line median of 1% (April-2017 to April-2018) to a median of 3.1% (May-2018 to May-2019) </a:t>
            </a:r>
          </a:p>
          <a:p>
            <a:pPr marL="914389" lvl="1" indent="-457200">
              <a:lnSpc>
                <a:spcPct val="130000"/>
              </a:lnSpc>
              <a:buFont typeface="+mj-lt"/>
              <a:buAutoNum type="arabicPeriod"/>
            </a:pPr>
            <a:endParaRPr lang="en-US" sz="1600" dirty="0">
              <a:latin typeface="Calibri" panose="020F0502020204030204" pitchFamily="34" charset="0"/>
              <a:cs typeface="Calibri" panose="020F0502020204030204" pitchFamily="34" charset="0"/>
            </a:endParaRPr>
          </a:p>
          <a:p>
            <a:pPr marL="533400" indent="-533400">
              <a:lnSpc>
                <a:spcPct val="130000"/>
              </a:lnSpc>
              <a:buFont typeface="Wingdings" panose="05000000000000000000" pitchFamily="2" charset="2"/>
              <a:buChar char="§"/>
            </a:pPr>
            <a:endParaRPr lang="en-IN" sz="1600" dirty="0">
              <a:latin typeface="Calibri" panose="020F0502020204030204" pitchFamily="34" charset="0"/>
              <a:cs typeface="Calibri" panose="020F0502020204030204" pitchFamily="34" charset="0"/>
            </a:endParaRPr>
          </a:p>
          <a:p>
            <a:pPr marL="533400" indent="-533400">
              <a:lnSpc>
                <a:spcPct val="130000"/>
              </a:lnSpc>
              <a:buFont typeface="Wingdings" panose="05000000000000000000" pitchFamily="2" charset="2"/>
              <a:buChar char="§"/>
            </a:pPr>
            <a:endParaRPr lang="en-IN" sz="1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65D2017-9427-43DD-94C3-173B969007D8}"/>
              </a:ext>
            </a:extLst>
          </p:cNvPr>
          <p:cNvPicPr/>
          <p:nvPr/>
        </p:nvPicPr>
        <p:blipFill>
          <a:blip r:embed="rId2"/>
          <a:stretch>
            <a:fillRect/>
          </a:stretch>
        </p:blipFill>
        <p:spPr>
          <a:xfrm>
            <a:off x="6802153" y="889302"/>
            <a:ext cx="5256627" cy="3318180"/>
          </a:xfrm>
          <a:prstGeom prst="rect">
            <a:avLst/>
          </a:prstGeom>
        </p:spPr>
      </p:pic>
      <p:graphicFrame>
        <p:nvGraphicFramePr>
          <p:cNvPr id="15" name="Chart 14">
            <a:extLst>
              <a:ext uri="{FF2B5EF4-FFF2-40B4-BE49-F238E27FC236}">
                <a16:creationId xmlns:a16="http://schemas.microsoft.com/office/drawing/2014/main" id="{D8170786-C3FF-4CD4-A6C6-5DE05C2E1CC5}"/>
              </a:ext>
            </a:extLst>
          </p:cNvPr>
          <p:cNvGraphicFramePr>
            <a:graphicFrameLocks/>
          </p:cNvGraphicFramePr>
          <p:nvPr>
            <p:extLst>
              <p:ext uri="{D42A27DB-BD31-4B8C-83A1-F6EECF244321}">
                <p14:modId xmlns:p14="http://schemas.microsoft.com/office/powerpoint/2010/main" val="1228333504"/>
              </p:ext>
            </p:extLst>
          </p:nvPr>
        </p:nvGraphicFramePr>
        <p:xfrm>
          <a:off x="6357019" y="4182426"/>
          <a:ext cx="6287701" cy="2267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60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The lessons learnt will act as stepping stones for the future success</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1F2454-8146-4424-A770-EF9BB11BBBCD}"/>
              </a:ext>
            </a:extLst>
          </p:cNvPr>
          <p:cNvSpPr/>
          <p:nvPr/>
        </p:nvSpPr>
        <p:spPr>
          <a:xfrm>
            <a:off x="224424" y="4742171"/>
            <a:ext cx="11694241" cy="1260345"/>
          </a:xfrm>
          <a:prstGeom prst="rect">
            <a:avLst/>
          </a:prstGeom>
          <a:ln>
            <a:solidFill>
              <a:schemeClr val="tx1"/>
            </a:solidFill>
            <a:prstDash val="dash"/>
          </a:ln>
        </p:spPr>
        <p:txBody>
          <a:bodyPr>
            <a:spAutoFit/>
          </a:bodyPr>
          <a:lstStyle/>
          <a:p>
            <a:pPr>
              <a:lnSpc>
                <a:spcPct val="130000"/>
              </a:lnSpc>
              <a:buClr>
                <a:schemeClr val="accent1">
                  <a:lumMod val="50000"/>
                </a:schemeClr>
              </a:buClr>
            </a:pPr>
            <a:r>
              <a:rPr lang="en-US" sz="2000" i="1" dirty="0">
                <a:latin typeface="Calibri" panose="020F0502020204030204" pitchFamily="34" charset="0"/>
                <a:cs typeface="Calibri" panose="020F0502020204030204" pitchFamily="34" charset="0"/>
              </a:rPr>
              <a:t>We can keep motivation high, improve their performance, behavior and overall work culture even in a resource constraint setting through improved leadership, continuous support,  training and sensitization of staff on the </a:t>
            </a:r>
            <a:r>
              <a:rPr lang="en-IN" sz="2000" i="1" dirty="0">
                <a:latin typeface="Calibri" panose="020F0502020204030204" pitchFamily="34" charset="0"/>
                <a:cs typeface="Calibri" panose="020F0502020204030204" pitchFamily="34" charset="0"/>
              </a:rPr>
              <a:t>Human Psyche and Humane Aspects of Change</a:t>
            </a:r>
          </a:p>
        </p:txBody>
      </p:sp>
      <p:sp>
        <p:nvSpPr>
          <p:cNvPr id="3" name="TextBox 2">
            <a:extLst>
              <a:ext uri="{FF2B5EF4-FFF2-40B4-BE49-F238E27FC236}">
                <a16:creationId xmlns:a16="http://schemas.microsoft.com/office/drawing/2014/main" id="{BB0AACDA-AA33-408F-A2FE-05E1986555A5}"/>
              </a:ext>
            </a:extLst>
          </p:cNvPr>
          <p:cNvSpPr txBox="1"/>
          <p:nvPr/>
        </p:nvSpPr>
        <p:spPr>
          <a:xfrm>
            <a:off x="408699" y="1185600"/>
            <a:ext cx="11329448" cy="400110"/>
          </a:xfrm>
          <a:prstGeom prst="rect">
            <a:avLst/>
          </a:prstGeom>
          <a:noFill/>
        </p:spPr>
        <p:txBody>
          <a:bodyPr wrap="none" rtlCol="0">
            <a:spAutoFit/>
          </a:bodyPr>
          <a:lstStyle/>
          <a:p>
            <a:r>
              <a:rPr lang="en-IN" sz="2000" i="1" u="sng" dirty="0"/>
              <a:t>Leadership of Banka district hospital clearly demonstrated  </a:t>
            </a:r>
            <a:r>
              <a:rPr lang="en-IN" sz="2000" b="1" i="1" u="sng" dirty="0"/>
              <a:t>five High-impact health leadership behaviours</a:t>
            </a:r>
            <a:r>
              <a:rPr lang="en-IN" sz="2000" i="1" u="sng" dirty="0"/>
              <a:t> :</a:t>
            </a:r>
          </a:p>
        </p:txBody>
      </p:sp>
      <p:sp>
        <p:nvSpPr>
          <p:cNvPr id="11" name="Content Placeholder 2">
            <a:extLst>
              <a:ext uri="{FF2B5EF4-FFF2-40B4-BE49-F238E27FC236}">
                <a16:creationId xmlns:a16="http://schemas.microsoft.com/office/drawing/2014/main" id="{F3DFF452-D13B-4229-913C-E9F12F4F2CBB}"/>
              </a:ext>
            </a:extLst>
          </p:cNvPr>
          <p:cNvSpPr>
            <a:spLocks noGrp="1"/>
          </p:cNvSpPr>
          <p:nvPr>
            <p:ph idx="1"/>
          </p:nvPr>
        </p:nvSpPr>
        <p:spPr>
          <a:xfrm>
            <a:off x="95829" y="1619392"/>
            <a:ext cx="11428898" cy="2994488"/>
          </a:xfrm>
        </p:spPr>
        <p:txBody>
          <a:bodyPr>
            <a:normAutofit/>
          </a:bodyPr>
          <a:lstStyle/>
          <a:p>
            <a:pPr marL="914389" lvl="1" indent="-457200">
              <a:lnSpc>
                <a:spcPct val="130000"/>
              </a:lnSpc>
              <a:buFont typeface="+mj-lt"/>
              <a:buAutoNum type="arabicPeriod"/>
            </a:pPr>
            <a:r>
              <a:rPr lang="en-US" dirty="0">
                <a:latin typeface="Calibri" panose="020F0502020204030204" pitchFamily="34" charset="0"/>
                <a:cs typeface="Calibri" panose="020F0502020204030204" pitchFamily="34" charset="0"/>
              </a:rPr>
              <a:t>Consistent focus on person and  patient centric healthcare</a:t>
            </a:r>
          </a:p>
          <a:p>
            <a:pPr marL="914389" lvl="1" indent="-457200">
              <a:lnSpc>
                <a:spcPct val="130000"/>
              </a:lnSpc>
              <a:buFont typeface="+mj-lt"/>
              <a:buAutoNum type="arabicPeriod"/>
            </a:pPr>
            <a:r>
              <a:rPr lang="en-US" dirty="0">
                <a:latin typeface="Calibri" panose="020F0502020204030204" pitchFamily="34" charset="0"/>
                <a:cs typeface="Calibri" panose="020F0502020204030204" pitchFamily="34" charset="0"/>
              </a:rPr>
              <a:t>Genuine presence and support of leadership in hospital staff engagement</a:t>
            </a:r>
          </a:p>
          <a:p>
            <a:pPr marL="914389" lvl="1" indent="-457200">
              <a:lnSpc>
                <a:spcPct val="130000"/>
              </a:lnSpc>
              <a:buFont typeface="+mj-lt"/>
              <a:buAutoNum type="arabicPeriod"/>
            </a:pPr>
            <a:r>
              <a:rPr lang="en-US" dirty="0">
                <a:latin typeface="Calibri" panose="020F0502020204030204" pitchFamily="34" charset="0"/>
                <a:cs typeface="Calibri" panose="020F0502020204030204" pitchFamily="34" charset="0"/>
              </a:rPr>
              <a:t>Relentless focus on mission vision for quality improvement</a:t>
            </a:r>
          </a:p>
          <a:p>
            <a:pPr marL="914389" lvl="1" indent="-457200">
              <a:lnSpc>
                <a:spcPct val="130000"/>
              </a:lnSpc>
              <a:buFont typeface="+mj-lt"/>
              <a:buAutoNum type="arabicPeriod"/>
            </a:pPr>
            <a:r>
              <a:rPr lang="en-US" dirty="0">
                <a:latin typeface="Calibri" panose="020F0502020204030204" pitchFamily="34" charset="0"/>
                <a:cs typeface="Calibri" panose="020F0502020204030204" pitchFamily="34" charset="0"/>
              </a:rPr>
              <a:t>Transparency in data, defects and results for patient safety</a:t>
            </a:r>
          </a:p>
          <a:p>
            <a:pPr marL="914389" lvl="1" indent="-457200">
              <a:lnSpc>
                <a:spcPct val="130000"/>
              </a:lnSpc>
              <a:buFont typeface="+mj-lt"/>
              <a:buAutoNum type="arabicPeriod"/>
            </a:pPr>
            <a:r>
              <a:rPr lang="en-US" dirty="0">
                <a:latin typeface="Calibri" panose="020F0502020204030204" pitchFamily="34" charset="0"/>
                <a:cs typeface="Calibri" panose="020F0502020204030204" pitchFamily="34" charset="0"/>
              </a:rPr>
              <a:t>Encourage and practice system thinking and collaboration beyond departments and hierarchies of staff</a:t>
            </a:r>
          </a:p>
          <a:p>
            <a:pPr marL="533400" indent="-533400">
              <a:lnSpc>
                <a:spcPct val="130000"/>
              </a:lnSpc>
              <a:buFont typeface="Wingdings" panose="05000000000000000000" pitchFamily="2" charset="2"/>
              <a:buChar char="§"/>
            </a:pPr>
            <a:endParaRPr lang="en-IN" sz="1800" dirty="0">
              <a:latin typeface="Calibri" panose="020F0502020204030204" pitchFamily="34" charset="0"/>
              <a:cs typeface="Calibri" panose="020F0502020204030204" pitchFamily="34" charset="0"/>
            </a:endParaRPr>
          </a:p>
          <a:p>
            <a:pPr marL="533400" indent="-533400">
              <a:lnSpc>
                <a:spcPct val="130000"/>
              </a:lnSpc>
              <a:buFont typeface="Wingdings" panose="05000000000000000000" pitchFamily="2" charset="2"/>
              <a:buChar char="§"/>
            </a:pPr>
            <a:endParaRPr lang="en-I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4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4E8EDC3-5C32-4EE7-8C70-BE0CE7C81A42}"/>
              </a:ext>
            </a:extLst>
          </p:cNvPr>
          <p:cNvSpPr/>
          <p:nvPr/>
        </p:nvSpPr>
        <p:spPr>
          <a:xfrm>
            <a:off x="0" y="2940390"/>
            <a:ext cx="12192000" cy="1553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7EA71E-691F-4F2B-80FD-5092BC27CDF3}"/>
              </a:ext>
            </a:extLst>
          </p:cNvPr>
          <p:cNvSpPr>
            <a:spLocks noGrp="1"/>
          </p:cNvSpPr>
          <p:nvPr>
            <p:ph type="ctrTitle"/>
          </p:nvPr>
        </p:nvSpPr>
        <p:spPr>
          <a:xfrm>
            <a:off x="1112520" y="2869311"/>
            <a:ext cx="9966960" cy="1325880"/>
          </a:xfrm>
        </p:spPr>
        <p:txBody>
          <a:bodyPr>
            <a:normAutofit/>
          </a:bodyPr>
          <a:lstStyle/>
          <a:p>
            <a:r>
              <a:rPr lang="en-US" sz="6600" dirty="0"/>
              <a:t>THANKS</a:t>
            </a:r>
          </a:p>
        </p:txBody>
      </p:sp>
      <p:sp>
        <p:nvSpPr>
          <p:cNvPr id="46" name="Title 3">
            <a:extLst>
              <a:ext uri="{FF2B5EF4-FFF2-40B4-BE49-F238E27FC236}">
                <a16:creationId xmlns:a16="http://schemas.microsoft.com/office/drawing/2014/main" id="{426506FB-5A0F-4EB8-A817-1ABD8284B686}"/>
              </a:ext>
            </a:extLst>
          </p:cNvPr>
          <p:cNvSpPr txBox="1">
            <a:spLocks/>
          </p:cNvSpPr>
          <p:nvPr/>
        </p:nvSpPr>
        <p:spPr>
          <a:xfrm>
            <a:off x="2696664" y="3939916"/>
            <a:ext cx="7323231" cy="2164743"/>
          </a:xfrm>
          <a:prstGeom prst="rect">
            <a:avLst/>
          </a:prstGeom>
        </p:spPr>
        <p:txBody>
          <a:bodyPr vert="horz" lIns="91440" tIns="45720" rIns="91440" bIns="45720" rtlCol="0" anchor="b">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200" normalizeH="0" baseline="0" noProof="0" dirty="0">
                <a:ln>
                  <a:noFill/>
                </a:ln>
                <a:solidFill>
                  <a:schemeClr val="tx1"/>
                </a:solidFill>
                <a:effectLst/>
                <a:uLnTx/>
                <a:uFillTx/>
                <a:latin typeface="Tw Cen MT" panose="020B0602020104020603"/>
                <a:ea typeface="+mj-ea"/>
                <a:cs typeface="+mj-cs"/>
              </a:rPr>
              <a:t>Acceptance, Attitude and Readiness of Hospital Leadership to test different change ideas can make things happen…</a:t>
            </a:r>
            <a:br>
              <a:rPr kumimoji="0" lang="en-US" sz="2400" b="0" i="0" u="none" strike="noStrike" kern="1200" cap="none" spc="200" normalizeH="0" baseline="0" noProof="0" dirty="0">
                <a:ln>
                  <a:noFill/>
                </a:ln>
                <a:solidFill>
                  <a:schemeClr val="tx1"/>
                </a:solidFill>
                <a:effectLst/>
                <a:uLnTx/>
                <a:uFillTx/>
                <a:latin typeface="Tw Cen MT" panose="020B0602020104020603"/>
                <a:ea typeface="+mj-ea"/>
                <a:cs typeface="+mj-cs"/>
              </a:rPr>
            </a:br>
            <a:endParaRPr kumimoji="0" lang="en-US" sz="2400" b="0" i="0" u="none" strike="noStrike" kern="1200" cap="none" spc="200" normalizeH="0" baseline="0" noProof="0" dirty="0">
              <a:ln>
                <a:noFill/>
              </a:ln>
              <a:solidFill>
                <a:schemeClr val="tx1"/>
              </a:solidFill>
              <a:effectLst/>
              <a:uLnTx/>
              <a:uFillTx/>
              <a:latin typeface="Tw Cen MT" panose="020B0602020104020603"/>
              <a:ea typeface="+mj-ea"/>
              <a:cs typeface="+mj-cs"/>
            </a:endParaRPr>
          </a:p>
        </p:txBody>
      </p:sp>
      <p:sp>
        <p:nvSpPr>
          <p:cNvPr id="47" name="Rectangle 46">
            <a:extLst>
              <a:ext uri="{FF2B5EF4-FFF2-40B4-BE49-F238E27FC236}">
                <a16:creationId xmlns:a16="http://schemas.microsoft.com/office/drawing/2014/main" id="{FE471730-4893-4087-B31A-5F44CCE2E0E3}"/>
              </a:ext>
            </a:extLst>
          </p:cNvPr>
          <p:cNvSpPr/>
          <p:nvPr/>
        </p:nvSpPr>
        <p:spPr>
          <a:xfrm>
            <a:off x="3132356" y="471882"/>
            <a:ext cx="6096000" cy="2062103"/>
          </a:xfrm>
          <a:prstGeom prst="rect">
            <a:avLst/>
          </a:prstGeom>
        </p:spPr>
        <p:txBody>
          <a:bodyPr>
            <a:spAutoFit/>
          </a:bodyPr>
          <a:lstStyle/>
          <a:p>
            <a:pPr algn="ctr"/>
            <a:r>
              <a:rPr lang="en-IN" sz="3200" dirty="0">
                <a:latin typeface="Tw Cen MT" panose="020B0602020104020603"/>
              </a:rPr>
              <a:t>“A good physician treats the disease, while a great physician treats the patient who has the disease”- William Osler</a:t>
            </a:r>
          </a:p>
        </p:txBody>
      </p:sp>
    </p:spTree>
    <p:extLst>
      <p:ext uri="{BB962C8B-B14F-4D97-AF65-F5344CB8AC3E}">
        <p14:creationId xmlns:p14="http://schemas.microsoft.com/office/powerpoint/2010/main" val="153104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fontScale="90000"/>
          </a:bodyPr>
          <a:lstStyle/>
          <a:p>
            <a:r>
              <a:rPr lang="en-US" sz="3000" b="1" i="1" dirty="0">
                <a:latin typeface="Calibri Light" panose="020F0302020204030204" pitchFamily="34" charset="0"/>
                <a:cs typeface="Calibri Light" panose="020F0302020204030204" pitchFamily="34" charset="0"/>
              </a:rPr>
              <a:t>The District Hospital in Banka is catering to 2.5 million population and was facing many </a:t>
            </a:r>
            <a:r>
              <a:rPr lang="en-US" sz="3600" b="1" i="1" dirty="0">
                <a:latin typeface="Calibri Light" panose="020F0302020204030204" pitchFamily="34" charset="0"/>
                <a:cs typeface="Calibri Light" panose="020F0302020204030204" pitchFamily="34" charset="0"/>
              </a:rPr>
              <a:t>challenges</a:t>
            </a:r>
            <a:r>
              <a:rPr lang="en-US" sz="3000" b="1" i="1" dirty="0">
                <a:latin typeface="Calibri Light" panose="020F0302020204030204" pitchFamily="34" charset="0"/>
                <a:cs typeface="Calibri Light" panose="020F0302020204030204" pitchFamily="34" charset="0"/>
              </a:rPr>
              <a:t> </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1F2454-8146-4424-A770-EF9BB11BBBCD}"/>
              </a:ext>
            </a:extLst>
          </p:cNvPr>
          <p:cNvSpPr/>
          <p:nvPr/>
        </p:nvSpPr>
        <p:spPr>
          <a:xfrm>
            <a:off x="305138" y="1231729"/>
            <a:ext cx="11694241" cy="757130"/>
          </a:xfrm>
          <a:prstGeom prst="rect">
            <a:avLst/>
          </a:prstGeom>
          <a:ln>
            <a:solidFill>
              <a:schemeClr val="tx1"/>
            </a:solidFill>
            <a:prstDash val="dash"/>
          </a:ln>
        </p:spPr>
        <p:txBody>
          <a:bodyPr>
            <a:spAutoFit/>
          </a:bodyPr>
          <a:lstStyle/>
          <a:p>
            <a:pPr marL="274320" lvl="0" defTabSz="914400">
              <a:lnSpc>
                <a:spcPct val="90000"/>
              </a:lnSpc>
              <a:spcAft>
                <a:spcPts val="600"/>
              </a:spcAft>
              <a:buClr>
                <a:schemeClr val="tx1"/>
              </a:buClr>
              <a:buSzPct val="80000"/>
            </a:pPr>
            <a:r>
              <a:rPr lang="en-US" sz="2400" dirty="0">
                <a:latin typeface="Calibri Light" panose="020F0302020204030204" pitchFamily="34" charset="0"/>
                <a:cs typeface="Calibri Light" panose="020F0302020204030204" pitchFamily="34" charset="0"/>
              </a:rPr>
              <a:t>Banka district hospital is the CEmONC centre for  a population of more than 2.5 million of 11 blocks in a geographic area of 3020 sq. km.</a:t>
            </a:r>
          </a:p>
        </p:txBody>
      </p:sp>
      <p:graphicFrame>
        <p:nvGraphicFramePr>
          <p:cNvPr id="17" name="Content Placeholder 3">
            <a:extLst>
              <a:ext uri="{FF2B5EF4-FFF2-40B4-BE49-F238E27FC236}">
                <a16:creationId xmlns:a16="http://schemas.microsoft.com/office/drawing/2014/main" id="{9BC1625D-D3C0-4E6A-BEF6-0575FB5FE912}"/>
              </a:ext>
            </a:extLst>
          </p:cNvPr>
          <p:cNvGraphicFramePr>
            <a:graphicFrameLocks noGrp="1"/>
          </p:cNvGraphicFramePr>
          <p:nvPr>
            <p:ph idx="1"/>
            <p:extLst>
              <p:ext uri="{D42A27DB-BD31-4B8C-83A1-F6EECF244321}">
                <p14:modId xmlns:p14="http://schemas.microsoft.com/office/powerpoint/2010/main" val="2118700488"/>
              </p:ext>
            </p:extLst>
          </p:nvPr>
        </p:nvGraphicFramePr>
        <p:xfrm>
          <a:off x="1340782" y="2518837"/>
          <a:ext cx="10056088" cy="364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B0AACDA-AA33-408F-A2FE-05E1986555A5}"/>
              </a:ext>
            </a:extLst>
          </p:cNvPr>
          <p:cNvSpPr txBox="1"/>
          <p:nvPr/>
        </p:nvSpPr>
        <p:spPr>
          <a:xfrm>
            <a:off x="319475" y="2078792"/>
            <a:ext cx="2185663" cy="461665"/>
          </a:xfrm>
          <a:prstGeom prst="rect">
            <a:avLst/>
          </a:prstGeom>
          <a:noFill/>
        </p:spPr>
        <p:txBody>
          <a:bodyPr wrap="none" rtlCol="0">
            <a:spAutoFit/>
          </a:bodyPr>
          <a:lstStyle/>
          <a:p>
            <a:r>
              <a:rPr lang="en-IN" sz="2400" i="1" dirty="0"/>
              <a:t>Key Challenges :</a:t>
            </a:r>
          </a:p>
        </p:txBody>
      </p:sp>
    </p:spTree>
    <p:extLst>
      <p:ext uri="{BB962C8B-B14F-4D97-AF65-F5344CB8AC3E}">
        <p14:creationId xmlns:p14="http://schemas.microsoft.com/office/powerpoint/2010/main" val="304965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Autofit/>
          </a:bodyPr>
          <a:lstStyle/>
          <a:p>
            <a:r>
              <a:rPr lang="en-US" sz="3200" b="1" i="1" dirty="0">
                <a:latin typeface="Calibri Light" panose="020F0302020204030204" pitchFamily="34" charset="0"/>
                <a:cs typeface="Calibri Light" panose="020F0302020204030204" pitchFamily="34" charset="0"/>
              </a:rPr>
              <a:t>Continuous Quality Improvement Program was initiated at the District Hospital to cater to some of these challenges</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1F2454-8146-4424-A770-EF9BB11BBBCD}"/>
              </a:ext>
            </a:extLst>
          </p:cNvPr>
          <p:cNvSpPr/>
          <p:nvPr/>
        </p:nvSpPr>
        <p:spPr>
          <a:xfrm>
            <a:off x="305138" y="1231729"/>
            <a:ext cx="11694241" cy="701731"/>
          </a:xfrm>
          <a:prstGeom prst="rect">
            <a:avLst/>
          </a:prstGeom>
          <a:solidFill>
            <a:srgbClr val="FFC000"/>
          </a:solidFill>
          <a:ln>
            <a:solidFill>
              <a:schemeClr val="tx1"/>
            </a:solidFill>
            <a:prstDash val="dash"/>
          </a:ln>
        </p:spPr>
        <p:txBody>
          <a:bodyPr>
            <a:spAutoFit/>
          </a:bodyPr>
          <a:lstStyle/>
          <a:p>
            <a:pPr marL="274320" lvl="0" defTabSz="914400">
              <a:lnSpc>
                <a:spcPct val="90000"/>
              </a:lnSpc>
              <a:spcAft>
                <a:spcPts val="600"/>
              </a:spcAft>
              <a:buClr>
                <a:schemeClr val="tx1"/>
              </a:buClr>
              <a:buSzPct val="80000"/>
            </a:pPr>
            <a:r>
              <a:rPr lang="en-IN" sz="2200" dirty="0"/>
              <a:t>Hospital Leadership and frontline workers participated in Continuous Quality Improvement (CQI) from  February 2018 to May 2019</a:t>
            </a:r>
            <a:endParaRPr lang="en-US" sz="2200"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BB0AACDA-AA33-408F-A2FE-05E1986555A5}"/>
              </a:ext>
            </a:extLst>
          </p:cNvPr>
          <p:cNvSpPr txBox="1"/>
          <p:nvPr/>
        </p:nvSpPr>
        <p:spPr>
          <a:xfrm>
            <a:off x="305138" y="2134544"/>
            <a:ext cx="1893852" cy="430887"/>
          </a:xfrm>
          <a:prstGeom prst="rect">
            <a:avLst/>
          </a:prstGeom>
          <a:noFill/>
        </p:spPr>
        <p:txBody>
          <a:bodyPr wrap="none" rtlCol="0">
            <a:spAutoFit/>
          </a:bodyPr>
          <a:lstStyle/>
          <a:p>
            <a:r>
              <a:rPr lang="en-IN" sz="2200" i="1" dirty="0"/>
              <a:t>Key Objectives:</a:t>
            </a:r>
          </a:p>
        </p:txBody>
      </p:sp>
      <p:sp>
        <p:nvSpPr>
          <p:cNvPr id="11" name="Content Placeholder 2">
            <a:extLst>
              <a:ext uri="{FF2B5EF4-FFF2-40B4-BE49-F238E27FC236}">
                <a16:creationId xmlns:a16="http://schemas.microsoft.com/office/drawing/2014/main" id="{F3DFF452-D13B-4229-913C-E9F12F4F2CBB}"/>
              </a:ext>
            </a:extLst>
          </p:cNvPr>
          <p:cNvSpPr>
            <a:spLocks noGrp="1"/>
          </p:cNvSpPr>
          <p:nvPr>
            <p:ph idx="1"/>
          </p:nvPr>
        </p:nvSpPr>
        <p:spPr>
          <a:xfrm>
            <a:off x="211836" y="2565431"/>
            <a:ext cx="11428898" cy="4198561"/>
          </a:xfrm>
        </p:spPr>
        <p:txBody>
          <a:bodyPr>
            <a:normAutofit/>
          </a:bodyPr>
          <a:lstStyle/>
          <a:p>
            <a:pPr marL="914389" lvl="1" indent="-457200">
              <a:lnSpc>
                <a:spcPct val="130000"/>
              </a:lnSpc>
              <a:buFont typeface="+mj-lt"/>
              <a:buAutoNum type="arabicPeriod"/>
            </a:pPr>
            <a:r>
              <a:rPr lang="en-IN" sz="2200" dirty="0">
                <a:latin typeface="Calibri" panose="020F0502020204030204" pitchFamily="34" charset="0"/>
                <a:cs typeface="Calibri" panose="020F0502020204030204" pitchFamily="34" charset="0"/>
              </a:rPr>
              <a:t>Enhance </a:t>
            </a:r>
            <a:r>
              <a:rPr lang="en-IN" sz="2200" b="1" dirty="0">
                <a:latin typeface="Calibri" panose="020F0502020204030204" pitchFamily="34" charset="0"/>
                <a:cs typeface="Calibri" panose="020F0502020204030204" pitchFamily="34" charset="0"/>
              </a:rPr>
              <a:t>empathy and sensitivity of service providers </a:t>
            </a:r>
            <a:r>
              <a:rPr lang="en-IN" sz="2200" dirty="0">
                <a:latin typeface="Calibri" panose="020F0502020204030204" pitchFamily="34" charset="0"/>
                <a:cs typeface="Calibri" panose="020F0502020204030204" pitchFamily="34" charset="0"/>
              </a:rPr>
              <a:t>to ensure person centric services</a:t>
            </a: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Improve ability to </a:t>
            </a:r>
            <a:r>
              <a:rPr lang="en-US" sz="2200" b="1" dirty="0">
                <a:latin typeface="Calibri" panose="020F0502020204030204" pitchFamily="34" charset="0"/>
                <a:cs typeface="Calibri" panose="020F0502020204030204" pitchFamily="34" charset="0"/>
              </a:rPr>
              <a:t>oversee quality and safety in hospital leadership</a:t>
            </a:r>
            <a:r>
              <a:rPr lang="en-US" sz="2200" dirty="0">
                <a:latin typeface="Calibri" panose="020F0502020204030204" pitchFamily="34" charset="0"/>
                <a:cs typeface="Calibri" panose="020F0502020204030204" pitchFamily="34" charset="0"/>
              </a:rPr>
              <a:t> in patient care specific to mothers and newborn </a:t>
            </a: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Develop and improve </a:t>
            </a:r>
            <a:r>
              <a:rPr lang="en-US" sz="2200" b="1" dirty="0">
                <a:latin typeface="Calibri" panose="020F0502020204030204" pitchFamily="34" charset="0"/>
                <a:cs typeface="Calibri" panose="020F0502020204030204" pitchFamily="34" charset="0"/>
              </a:rPr>
              <a:t>understanding of Quality Improvement </a:t>
            </a:r>
            <a:r>
              <a:rPr lang="en-US" sz="2200" dirty="0">
                <a:latin typeface="Calibri" panose="020F0502020204030204" pitchFamily="34" charset="0"/>
                <a:cs typeface="Calibri" panose="020F0502020204030204" pitchFamily="34" charset="0"/>
              </a:rPr>
              <a:t>principles and tools</a:t>
            </a:r>
            <a:endParaRPr lang="en-IN" sz="2200"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Lead </a:t>
            </a:r>
            <a:r>
              <a:rPr lang="en-US" sz="2200" b="1" dirty="0">
                <a:latin typeface="Calibri" panose="020F0502020204030204" pitchFamily="34" charset="0"/>
                <a:cs typeface="Calibri" panose="020F0502020204030204" pitchFamily="34" charset="0"/>
              </a:rPr>
              <a:t>data driven quality improvement </a:t>
            </a:r>
            <a:r>
              <a:rPr lang="en-US" sz="2200" dirty="0">
                <a:latin typeface="Calibri" panose="020F0502020204030204" pitchFamily="34" charset="0"/>
                <a:cs typeface="Calibri" panose="020F0502020204030204" pitchFamily="34" charset="0"/>
              </a:rPr>
              <a:t>activities </a:t>
            </a:r>
            <a:endParaRPr lang="en-IN" sz="2200"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dirty="0">
                <a:latin typeface="Calibri" panose="020F0502020204030204" pitchFamily="34" charset="0"/>
                <a:cs typeface="Calibri" panose="020F0502020204030204" pitchFamily="34" charset="0"/>
              </a:rPr>
              <a:t>Effectively coach and engage all hospital staff for </a:t>
            </a:r>
            <a:r>
              <a:rPr lang="en-US" sz="2200" b="1" dirty="0">
                <a:latin typeface="Calibri" panose="020F0502020204030204" pitchFamily="34" charset="0"/>
                <a:cs typeface="Calibri" panose="020F0502020204030204" pitchFamily="34" charset="0"/>
              </a:rPr>
              <a:t>No cost and effective health services</a:t>
            </a:r>
            <a:endParaRPr lang="en-IN" sz="2200" b="1" dirty="0">
              <a:latin typeface="Calibri" panose="020F0502020204030204" pitchFamily="34" charset="0"/>
              <a:cs typeface="Calibri" panose="020F0502020204030204" pitchFamily="34" charset="0"/>
            </a:endParaRPr>
          </a:p>
          <a:p>
            <a:pPr marL="914389" lvl="1" indent="-457200">
              <a:lnSpc>
                <a:spcPct val="130000"/>
              </a:lnSpc>
              <a:buFont typeface="+mj-lt"/>
              <a:buAutoNum type="arabicPeriod"/>
            </a:pPr>
            <a:r>
              <a:rPr lang="en-US" sz="2200" b="1" dirty="0">
                <a:latin typeface="Calibri" panose="020F0502020204030204" pitchFamily="34" charset="0"/>
                <a:cs typeface="Calibri" panose="020F0502020204030204" pitchFamily="34" charset="0"/>
              </a:rPr>
              <a:t>Optimal utilization of available resources </a:t>
            </a:r>
            <a:r>
              <a:rPr lang="en-US" sz="2200" dirty="0">
                <a:latin typeface="Calibri" panose="020F0502020204030204" pitchFamily="34" charset="0"/>
                <a:cs typeface="Calibri" panose="020F0502020204030204" pitchFamily="34" charset="0"/>
              </a:rPr>
              <a:t>including HR, supplies, fund, etc. for </a:t>
            </a:r>
            <a:r>
              <a:rPr lang="en-IN" sz="2200" dirty="0">
                <a:latin typeface="Calibri" panose="020F0502020204030204" pitchFamily="34" charset="0"/>
                <a:cs typeface="Calibri" panose="020F0502020204030204" pitchFamily="34" charset="0"/>
              </a:rPr>
              <a:t>person centred healthcare</a:t>
            </a:r>
            <a:r>
              <a:rPr lang="en-US" sz="2200" dirty="0">
                <a:latin typeface="Calibri" panose="020F0502020204030204" pitchFamily="34" charset="0"/>
                <a:cs typeface="Calibri" panose="020F0502020204030204" pitchFamily="34" charset="0"/>
              </a:rPr>
              <a:t> and generate high client satisfaction </a:t>
            </a:r>
            <a:endParaRPr lang="en-IN" sz="2200" dirty="0">
              <a:latin typeface="Calibri" panose="020F0502020204030204" pitchFamily="34" charset="0"/>
              <a:cs typeface="Calibri" panose="020F0502020204030204" pitchFamily="34" charset="0"/>
            </a:endParaRPr>
          </a:p>
          <a:p>
            <a:pPr marL="533400" indent="-533400">
              <a:lnSpc>
                <a:spcPct val="130000"/>
              </a:lnSpc>
              <a:buFont typeface="Wingdings" panose="05000000000000000000" pitchFamily="2" charset="2"/>
              <a:buChar char="§"/>
            </a:pPr>
            <a:endParaRPr lang="en-IN" dirty="0">
              <a:latin typeface="Calibri" panose="020F0502020204030204" pitchFamily="34" charset="0"/>
              <a:cs typeface="Calibri" panose="020F0502020204030204" pitchFamily="34" charset="0"/>
            </a:endParaRPr>
          </a:p>
          <a:p>
            <a:pPr marL="533400" indent="-533400">
              <a:lnSpc>
                <a:spcPct val="130000"/>
              </a:lnSpc>
              <a:buFont typeface="Wingdings" panose="05000000000000000000" pitchFamily="2" charset="2"/>
              <a:buChar char="§"/>
            </a:pP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4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fontScale="90000"/>
          </a:bodyPr>
          <a:lstStyle/>
          <a:p>
            <a:r>
              <a:rPr lang="en-US" sz="3000" b="1" i="1" dirty="0">
                <a:latin typeface="Calibri Light" panose="020F0302020204030204" pitchFamily="34" charset="0"/>
                <a:cs typeface="Calibri Light" panose="020F0302020204030204" pitchFamily="34" charset="0"/>
              </a:rPr>
              <a:t>The key work areas were identified to cater to some of these challenges through shared leadership at multiple levels and improved leadership behaviors</a:t>
            </a: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11836" y="1020258"/>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443F5E01-CF10-42DD-8DEF-290E164F01F2}"/>
              </a:ext>
            </a:extLst>
          </p:cNvPr>
          <p:cNvGraphicFramePr>
            <a:graphicFrameLocks noGrp="1"/>
          </p:cNvGraphicFramePr>
          <p:nvPr>
            <p:ph idx="1"/>
            <p:extLst>
              <p:ext uri="{D42A27DB-BD31-4B8C-83A1-F6EECF244321}">
                <p14:modId xmlns:p14="http://schemas.microsoft.com/office/powerpoint/2010/main" val="3298148588"/>
              </p:ext>
            </p:extLst>
          </p:nvPr>
        </p:nvGraphicFramePr>
        <p:xfrm>
          <a:off x="796526" y="1635585"/>
          <a:ext cx="10245642" cy="423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060A6A19-1DE5-4A91-B183-47CD87A00757}"/>
              </a:ext>
            </a:extLst>
          </p:cNvPr>
          <p:cNvSpPr/>
          <p:nvPr/>
        </p:nvSpPr>
        <p:spPr>
          <a:xfrm>
            <a:off x="2031226" y="1635585"/>
            <a:ext cx="523511" cy="52825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A</a:t>
            </a:r>
          </a:p>
        </p:txBody>
      </p:sp>
      <p:sp>
        <p:nvSpPr>
          <p:cNvPr id="15" name="Oval 14">
            <a:extLst>
              <a:ext uri="{FF2B5EF4-FFF2-40B4-BE49-F238E27FC236}">
                <a16:creationId xmlns:a16="http://schemas.microsoft.com/office/drawing/2014/main" id="{C5F4DB17-49CF-469F-8C5A-F92920353222}"/>
              </a:ext>
            </a:extLst>
          </p:cNvPr>
          <p:cNvSpPr/>
          <p:nvPr/>
        </p:nvSpPr>
        <p:spPr>
          <a:xfrm>
            <a:off x="4432399" y="1642556"/>
            <a:ext cx="523511" cy="52825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B</a:t>
            </a:r>
          </a:p>
        </p:txBody>
      </p:sp>
      <p:sp>
        <p:nvSpPr>
          <p:cNvPr id="16" name="Oval 15">
            <a:extLst>
              <a:ext uri="{FF2B5EF4-FFF2-40B4-BE49-F238E27FC236}">
                <a16:creationId xmlns:a16="http://schemas.microsoft.com/office/drawing/2014/main" id="{F9B1A246-A7CD-43D1-9443-80250C8A41B1}"/>
              </a:ext>
            </a:extLst>
          </p:cNvPr>
          <p:cNvSpPr/>
          <p:nvPr/>
        </p:nvSpPr>
        <p:spPr>
          <a:xfrm>
            <a:off x="6833572" y="1642556"/>
            <a:ext cx="523511" cy="52825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C</a:t>
            </a:r>
          </a:p>
        </p:txBody>
      </p:sp>
      <p:sp>
        <p:nvSpPr>
          <p:cNvPr id="17" name="Oval 16">
            <a:extLst>
              <a:ext uri="{FF2B5EF4-FFF2-40B4-BE49-F238E27FC236}">
                <a16:creationId xmlns:a16="http://schemas.microsoft.com/office/drawing/2014/main" id="{4ADEA7C1-8863-4D2E-A184-C5CD91EAD2A6}"/>
              </a:ext>
            </a:extLst>
          </p:cNvPr>
          <p:cNvSpPr/>
          <p:nvPr/>
        </p:nvSpPr>
        <p:spPr>
          <a:xfrm>
            <a:off x="9234745" y="1635585"/>
            <a:ext cx="523511" cy="528254"/>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D</a:t>
            </a:r>
          </a:p>
        </p:txBody>
      </p:sp>
    </p:spTree>
    <p:extLst>
      <p:ext uri="{BB962C8B-B14F-4D97-AF65-F5344CB8AC3E}">
        <p14:creationId xmlns:p14="http://schemas.microsoft.com/office/powerpoint/2010/main" val="34531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A. </a:t>
            </a:r>
            <a:r>
              <a:rPr lang="en-US" sz="3200" i="1" dirty="0"/>
              <a:t>Continuous capability building of human resource for leadership</a:t>
            </a:r>
            <a:endParaRPr lang="en-US" sz="30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C90F4E8-DF5E-4292-895E-131C4E6D1F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7426" y="1176831"/>
            <a:ext cx="4392738" cy="4923821"/>
          </a:xfrm>
          <a:prstGeom prst="rect">
            <a:avLst/>
          </a:prstGeom>
        </p:spPr>
      </p:pic>
      <p:sp>
        <p:nvSpPr>
          <p:cNvPr id="19" name="Content Placeholder 2">
            <a:extLst>
              <a:ext uri="{FF2B5EF4-FFF2-40B4-BE49-F238E27FC236}">
                <a16:creationId xmlns:a16="http://schemas.microsoft.com/office/drawing/2014/main" id="{2648C020-112C-4266-ACD6-4D7A7DEA7953}"/>
              </a:ext>
            </a:extLst>
          </p:cNvPr>
          <p:cNvSpPr>
            <a:spLocks noGrp="1"/>
          </p:cNvSpPr>
          <p:nvPr>
            <p:ph idx="1"/>
          </p:nvPr>
        </p:nvSpPr>
        <p:spPr>
          <a:xfrm>
            <a:off x="250901" y="1151206"/>
            <a:ext cx="7064299" cy="5706794"/>
          </a:xfrm>
        </p:spPr>
        <p:txBody>
          <a:bodyPr>
            <a:normAutofit/>
          </a:bodyPr>
          <a:lstStyle/>
          <a:p>
            <a:pPr marL="516636" lvl="1" indent="-342900">
              <a:lnSpc>
                <a:spcPct val="130000"/>
              </a:lnSpc>
              <a:buFont typeface="Wingdings" panose="05000000000000000000" pitchFamily="2" charset="2"/>
              <a:buChar char="ü"/>
            </a:pPr>
            <a:r>
              <a:rPr lang="en-US" sz="2200" b="1" i="1" dirty="0">
                <a:latin typeface="Calibri" panose="020F0502020204030204" pitchFamily="34" charset="0"/>
                <a:cs typeface="Calibri" panose="020F0502020204030204" pitchFamily="34" charset="0"/>
              </a:rPr>
              <a:t>Leadership Workshop </a:t>
            </a:r>
            <a:r>
              <a:rPr lang="en-US" sz="2200" dirty="0">
                <a:latin typeface="Calibri" panose="020F0502020204030204" pitchFamily="34" charset="0"/>
                <a:cs typeface="Calibri" panose="020F0502020204030204" pitchFamily="34" charset="0"/>
              </a:rPr>
              <a:t>for commitment and accountability from district health leadership.</a:t>
            </a:r>
          </a:p>
          <a:p>
            <a:pPr marL="516636" lvl="1" indent="-342900">
              <a:lnSpc>
                <a:spcPct val="130000"/>
              </a:lnSpc>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516636" lvl="1" indent="-342900">
              <a:lnSpc>
                <a:spcPct val="130000"/>
              </a:lnSpc>
              <a:buFont typeface="Wingdings" panose="05000000000000000000" pitchFamily="2" charset="2"/>
              <a:buChar char="ü"/>
            </a:pPr>
            <a:r>
              <a:rPr lang="en-IN" sz="2200" b="1" i="1" dirty="0">
                <a:latin typeface="Calibri" panose="020F0502020204030204" pitchFamily="34" charset="0"/>
                <a:cs typeface="Calibri" panose="020F0502020204030204" pitchFamily="34" charset="0"/>
              </a:rPr>
              <a:t>Improvement Coach Workshops </a:t>
            </a:r>
            <a:r>
              <a:rPr lang="en-IN" sz="2200" dirty="0">
                <a:latin typeface="Calibri" panose="020F0502020204030204" pitchFamily="34" charset="0"/>
                <a:cs typeface="Calibri" panose="020F0502020204030204" pitchFamily="34" charset="0"/>
              </a:rPr>
              <a:t>to enable </a:t>
            </a:r>
            <a:r>
              <a:rPr lang="en-US" sz="2200" dirty="0">
                <a:latin typeface="Calibri" panose="020F0502020204030204" pitchFamily="34" charset="0"/>
                <a:cs typeface="Calibri" panose="020F0502020204030204" pitchFamily="34" charset="0"/>
              </a:rPr>
              <a:t>hospital superintendent and managers to give better coaching and mentoring support to service providers.</a:t>
            </a:r>
          </a:p>
          <a:p>
            <a:pPr marL="516636" lvl="1" indent="-342900">
              <a:lnSpc>
                <a:spcPct val="130000"/>
              </a:lnSpc>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516636" lvl="1" indent="-342900">
              <a:lnSpc>
                <a:spcPct val="130000"/>
              </a:lnSpc>
              <a:buFont typeface="Wingdings" panose="05000000000000000000" pitchFamily="2" charset="2"/>
              <a:buChar char="ü"/>
            </a:pPr>
            <a:r>
              <a:rPr lang="en-US" sz="2200" b="1" i="1" dirty="0">
                <a:latin typeface="Calibri" panose="020F0502020204030204" pitchFamily="34" charset="0"/>
                <a:cs typeface="Calibri" panose="020F0502020204030204" pitchFamily="34" charset="0"/>
              </a:rPr>
              <a:t>Learning sessions </a:t>
            </a:r>
            <a:r>
              <a:rPr lang="en-US" sz="2200" dirty="0">
                <a:solidFill>
                  <a:prstClr val="black"/>
                </a:solidFill>
                <a:latin typeface="Calibri" panose="020F0502020204030204" pitchFamily="34" charset="0"/>
                <a:cs typeface="Calibri" panose="020F0502020204030204" pitchFamily="34" charset="0"/>
              </a:rPr>
              <a:t>Hospital staff participated in learning sessions  for clinical training, data analysis, progress review, cross learning, experience sharing, etc. to achieve their aims.</a:t>
            </a:r>
          </a:p>
        </p:txBody>
      </p:sp>
    </p:spTree>
    <p:extLst>
      <p:ext uri="{BB962C8B-B14F-4D97-AF65-F5344CB8AC3E}">
        <p14:creationId xmlns:p14="http://schemas.microsoft.com/office/powerpoint/2010/main" val="34984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A. </a:t>
            </a:r>
            <a:r>
              <a:rPr lang="en-US" sz="3200" i="1" dirty="0"/>
              <a:t>Continuous capability building of human resource for leadership</a:t>
            </a:r>
            <a:endParaRPr lang="en-US" sz="30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648C020-112C-4266-ACD6-4D7A7DEA7953}"/>
              </a:ext>
            </a:extLst>
          </p:cNvPr>
          <p:cNvSpPr>
            <a:spLocks noGrp="1"/>
          </p:cNvSpPr>
          <p:nvPr>
            <p:ph idx="1"/>
          </p:nvPr>
        </p:nvSpPr>
        <p:spPr>
          <a:xfrm>
            <a:off x="5168348" y="948265"/>
            <a:ext cx="6831031" cy="5869020"/>
          </a:xfrm>
        </p:spPr>
        <p:txBody>
          <a:bodyPr>
            <a:noAutofit/>
          </a:bodyPr>
          <a:lstStyle/>
          <a:p>
            <a:pPr marL="688086" lvl="1" indent="-514350">
              <a:lnSpc>
                <a:spcPct val="130000"/>
              </a:lnSpc>
              <a:buFont typeface="Wingdings" panose="05000000000000000000" pitchFamily="2" charset="2"/>
              <a:buChar char="ü"/>
            </a:pPr>
            <a:r>
              <a:rPr lang="en-IN" b="1" dirty="0">
                <a:latin typeface="Calibri" panose="020F0502020204030204" pitchFamily="34" charset="0"/>
                <a:cs typeface="Calibri" panose="020F0502020204030204" pitchFamily="34" charset="0"/>
              </a:rPr>
              <a:t>Regular interaction and engagement with staff </a:t>
            </a:r>
            <a:r>
              <a:rPr lang="en-IN" dirty="0">
                <a:latin typeface="Calibri" panose="020F0502020204030204" pitchFamily="34" charset="0"/>
                <a:cs typeface="Calibri" panose="020F0502020204030204" pitchFamily="34" charset="0"/>
              </a:rPr>
              <a:t>for person centric care</a:t>
            </a:r>
          </a:p>
          <a:p>
            <a:pPr marL="688086" lvl="1" indent="-514350">
              <a:lnSpc>
                <a:spcPct val="130000"/>
              </a:lnSpc>
              <a:buFont typeface="Wingdings" panose="05000000000000000000" pitchFamily="2" charset="2"/>
              <a:buChar char="ü"/>
            </a:pPr>
            <a:endParaRPr lang="en-IN" dirty="0">
              <a:latin typeface="Calibri" panose="020F0502020204030204" pitchFamily="34" charset="0"/>
              <a:cs typeface="Calibri" panose="020F0502020204030204" pitchFamily="34" charset="0"/>
            </a:endParaRPr>
          </a:p>
          <a:p>
            <a:pPr marL="688086" lvl="1" indent="-514350">
              <a:lnSpc>
                <a:spcPct val="130000"/>
              </a:lnSpc>
              <a:buFont typeface="Wingdings" panose="05000000000000000000" pitchFamily="2" charset="2"/>
              <a:buChar char="ü"/>
            </a:pPr>
            <a:r>
              <a:rPr lang="en-IN" dirty="0">
                <a:latin typeface="Calibri" panose="020F0502020204030204" pitchFamily="34" charset="0"/>
                <a:cs typeface="Calibri" panose="020F0502020204030204" pitchFamily="34" charset="0"/>
              </a:rPr>
              <a:t>Leadership allowed hospital staff to </a:t>
            </a:r>
            <a:r>
              <a:rPr lang="en-IN" b="1" dirty="0">
                <a:latin typeface="Calibri" panose="020F0502020204030204" pitchFamily="34" charset="0"/>
                <a:cs typeface="Calibri" panose="020F0502020204030204" pitchFamily="34" charset="0"/>
              </a:rPr>
              <a:t>test change ideas </a:t>
            </a:r>
            <a:r>
              <a:rPr lang="en-IN" dirty="0">
                <a:latin typeface="Calibri" panose="020F0502020204030204" pitchFamily="34" charset="0"/>
                <a:cs typeface="Calibri" panose="020F0502020204030204" pitchFamily="34" charset="0"/>
              </a:rPr>
              <a:t>in infrastructure redesigning</a:t>
            </a:r>
          </a:p>
          <a:p>
            <a:pPr marL="688086" lvl="1" indent="-514350">
              <a:lnSpc>
                <a:spcPct val="130000"/>
              </a:lnSpc>
              <a:buFont typeface="Wingdings" panose="05000000000000000000" pitchFamily="2" charset="2"/>
              <a:buChar char="ü"/>
            </a:pPr>
            <a:endParaRPr lang="en-IN" b="1" dirty="0">
              <a:latin typeface="Calibri" panose="020F0502020204030204" pitchFamily="34" charset="0"/>
              <a:cs typeface="Calibri" panose="020F0502020204030204" pitchFamily="34" charset="0"/>
            </a:endParaRPr>
          </a:p>
          <a:p>
            <a:pPr marL="688086" lvl="1" indent="-514350">
              <a:lnSpc>
                <a:spcPct val="130000"/>
              </a:lnSpc>
              <a:buFont typeface="Wingdings" panose="05000000000000000000" pitchFamily="2" charset="2"/>
              <a:buChar char="ü"/>
            </a:pPr>
            <a:r>
              <a:rPr lang="en-IN" b="1" dirty="0">
                <a:latin typeface="Calibri" panose="020F0502020204030204" pitchFamily="34" charset="0"/>
                <a:cs typeface="Calibri" panose="020F0502020204030204" pitchFamily="34" charset="0"/>
              </a:rPr>
              <a:t>Demonstration by doing</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wherein </a:t>
            </a:r>
            <a:r>
              <a:rPr lang="en-IN" dirty="0">
                <a:latin typeface="Calibri" panose="020F0502020204030204" pitchFamily="34" charset="0"/>
                <a:cs typeface="Calibri" panose="020F0502020204030204" pitchFamily="34" charset="0"/>
              </a:rPr>
              <a:t>Deputy Superintendent of district hospital underwent EmOC training and started conducting emergency C-section</a:t>
            </a:r>
            <a:endParaRPr lang="en-IN" b="1" dirty="0">
              <a:latin typeface="Calibri" panose="020F0502020204030204" pitchFamily="34" charset="0"/>
              <a:cs typeface="Calibri" panose="020F0502020204030204" pitchFamily="34" charset="0"/>
            </a:endParaRPr>
          </a:p>
          <a:p>
            <a:pPr marL="688086" lvl="1" indent="-514350">
              <a:lnSpc>
                <a:spcPct val="130000"/>
              </a:lnSpc>
              <a:buFont typeface="Wingdings" panose="05000000000000000000" pitchFamily="2" charset="2"/>
              <a:buChar char="ü"/>
            </a:pPr>
            <a:r>
              <a:rPr lang="en-IN" b="1" dirty="0">
                <a:latin typeface="Calibri" panose="020F0502020204030204" pitchFamily="34" charset="0"/>
                <a:cs typeface="Calibri" panose="020F0502020204030204" pitchFamily="34" charset="0"/>
              </a:rPr>
              <a:t>Improved communication</a:t>
            </a:r>
            <a:r>
              <a:rPr lang="en-IN" dirty="0">
                <a:latin typeface="Calibri" panose="020F0502020204030204" pitchFamily="34" charset="0"/>
                <a:cs typeface="Calibri" panose="020F0502020204030204" pitchFamily="34" charset="0"/>
              </a:rPr>
              <a:t> between departments like Labour Room, Operation Theatre and Sick New Born Care Unit resulted in service improvement</a:t>
            </a:r>
          </a:p>
        </p:txBody>
      </p:sp>
      <p:pic>
        <p:nvPicPr>
          <p:cNvPr id="11" name="Picture 10">
            <a:extLst>
              <a:ext uri="{FF2B5EF4-FFF2-40B4-BE49-F238E27FC236}">
                <a16:creationId xmlns:a16="http://schemas.microsoft.com/office/drawing/2014/main" id="{6B310D29-1E0A-41CF-94D1-F6E846ABE0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902" y="3692995"/>
            <a:ext cx="4917446" cy="2474893"/>
          </a:xfrm>
          <a:prstGeom prst="rect">
            <a:avLst/>
          </a:prstGeom>
        </p:spPr>
      </p:pic>
      <p:pic>
        <p:nvPicPr>
          <p:cNvPr id="14" name="Picture 13">
            <a:extLst>
              <a:ext uri="{FF2B5EF4-FFF2-40B4-BE49-F238E27FC236}">
                <a16:creationId xmlns:a16="http://schemas.microsoft.com/office/drawing/2014/main" id="{94D95323-0E61-4913-AD01-EAD74D4498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902" y="1349725"/>
            <a:ext cx="4917446" cy="2188951"/>
          </a:xfrm>
          <a:prstGeom prst="rect">
            <a:avLst/>
          </a:prstGeom>
        </p:spPr>
      </p:pic>
    </p:spTree>
    <p:extLst>
      <p:ext uri="{BB962C8B-B14F-4D97-AF65-F5344CB8AC3E}">
        <p14:creationId xmlns:p14="http://schemas.microsoft.com/office/powerpoint/2010/main" val="421062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B. </a:t>
            </a:r>
            <a:r>
              <a:rPr lang="en-IN" sz="3200" i="1" dirty="0"/>
              <a:t>Generating staff motivation (intrinsic and extrinsic)</a:t>
            </a:r>
            <a:endParaRPr lang="en-US" sz="30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07078" y="6730048"/>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DE79109-C13C-427A-ADDB-F5023222AEDC}"/>
              </a:ext>
            </a:extLst>
          </p:cNvPr>
          <p:cNvSpPr/>
          <p:nvPr/>
        </p:nvSpPr>
        <p:spPr>
          <a:xfrm>
            <a:off x="207078" y="4114644"/>
            <a:ext cx="5606524" cy="375404"/>
          </a:xfrm>
          <a:prstGeom prst="rect">
            <a:avLst/>
          </a:prstGeom>
          <a:solidFill>
            <a:srgbClr val="8CB7C7">
              <a:lumMod val="75000"/>
            </a:srgbClr>
          </a:solidFill>
          <a:ln w="25400" cap="flat" cmpd="sng" algn="ctr">
            <a:noFill/>
            <a:prstDash val="solid"/>
          </a:ln>
          <a:effectLst/>
        </p:spPr>
        <p:txBody>
          <a:bodyPr rtlCol="0" anchor="ctr"/>
          <a:lstStyle/>
          <a:p>
            <a:pPr algn="ctr"/>
            <a:r>
              <a:rPr lang="en-US" sz="2200" b="1" kern="0" dirty="0">
                <a:solidFill>
                  <a:srgbClr val="FFFFFF"/>
                </a:solidFill>
                <a:latin typeface="Calibri" panose="020F0502020204030204" pitchFamily="34" charset="0"/>
                <a:cs typeface="Calibri" panose="020F0502020204030204" pitchFamily="34" charset="0"/>
              </a:rPr>
              <a:t>Story Telling</a:t>
            </a:r>
          </a:p>
        </p:txBody>
      </p:sp>
      <p:pic>
        <p:nvPicPr>
          <p:cNvPr id="14" name="Picture 13">
            <a:extLst>
              <a:ext uri="{FF2B5EF4-FFF2-40B4-BE49-F238E27FC236}">
                <a16:creationId xmlns:a16="http://schemas.microsoft.com/office/drawing/2014/main" id="{CB1F419A-2CA4-4B7B-949F-680B5E46B9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424" y="1108524"/>
            <a:ext cx="5589178" cy="2974691"/>
          </a:xfrm>
          <a:prstGeom prst="rect">
            <a:avLst/>
          </a:prstGeom>
        </p:spPr>
      </p:pic>
      <p:pic>
        <p:nvPicPr>
          <p:cNvPr id="15" name="Picture 14">
            <a:extLst>
              <a:ext uri="{FF2B5EF4-FFF2-40B4-BE49-F238E27FC236}">
                <a16:creationId xmlns:a16="http://schemas.microsoft.com/office/drawing/2014/main" id="{3A923EF7-93E9-4ADE-AA85-75DB5F711B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3611" y="1100828"/>
            <a:ext cx="5927085" cy="2974685"/>
          </a:xfrm>
          <a:prstGeom prst="rect">
            <a:avLst/>
          </a:prstGeom>
        </p:spPr>
      </p:pic>
      <p:sp>
        <p:nvSpPr>
          <p:cNvPr id="16" name="Rectangle 15">
            <a:extLst>
              <a:ext uri="{FF2B5EF4-FFF2-40B4-BE49-F238E27FC236}">
                <a16:creationId xmlns:a16="http://schemas.microsoft.com/office/drawing/2014/main" id="{72D472B9-7CBD-4D88-93BF-CF3199E2CAD7}"/>
              </a:ext>
            </a:extLst>
          </p:cNvPr>
          <p:cNvSpPr/>
          <p:nvPr/>
        </p:nvSpPr>
        <p:spPr>
          <a:xfrm>
            <a:off x="5933611" y="4114644"/>
            <a:ext cx="5925648" cy="375404"/>
          </a:xfrm>
          <a:prstGeom prst="rect">
            <a:avLst/>
          </a:prstGeom>
          <a:solidFill>
            <a:srgbClr val="8CB7C7">
              <a:lumMod val="75000"/>
            </a:srgbClr>
          </a:solidFill>
          <a:ln w="25400" cap="flat" cmpd="sng" algn="ctr">
            <a:noFill/>
            <a:prstDash val="solid"/>
          </a:ln>
          <a:effectLst/>
        </p:spPr>
        <p:txBody>
          <a:bodyPr rtlCol="0" anchor="ctr"/>
          <a:lstStyle/>
          <a:p>
            <a:pPr algn="ctr"/>
            <a:r>
              <a:rPr lang="en-US" sz="2200" b="1" kern="0" dirty="0">
                <a:solidFill>
                  <a:srgbClr val="FFFFFF"/>
                </a:solidFill>
                <a:latin typeface="Calibri" panose="020F0502020204030204" pitchFamily="34" charset="0"/>
                <a:cs typeface="Calibri" panose="020F0502020204030204" pitchFamily="34" charset="0"/>
              </a:rPr>
              <a:t>Informal bonding </a:t>
            </a:r>
          </a:p>
        </p:txBody>
      </p:sp>
      <p:sp>
        <p:nvSpPr>
          <p:cNvPr id="17" name="Rectangle 16">
            <a:extLst>
              <a:ext uri="{FF2B5EF4-FFF2-40B4-BE49-F238E27FC236}">
                <a16:creationId xmlns:a16="http://schemas.microsoft.com/office/drawing/2014/main" id="{EACC320B-94FE-4A0B-8FC4-41FF07DA706D}"/>
              </a:ext>
            </a:extLst>
          </p:cNvPr>
          <p:cNvSpPr/>
          <p:nvPr/>
        </p:nvSpPr>
        <p:spPr>
          <a:xfrm>
            <a:off x="207079" y="4490048"/>
            <a:ext cx="5624034" cy="2193614"/>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sz="1600" kern="0" dirty="0">
                <a:solidFill>
                  <a:srgbClr val="000000"/>
                </a:solidFill>
                <a:latin typeface="Calibri"/>
              </a:rPr>
              <a:t>Sharing of real stories with staff on harm caused to patients due to clinical errors, malpractices and complications during learning sessions </a:t>
            </a:r>
          </a:p>
          <a:p>
            <a:pPr marL="285750" lvl="0" indent="-285750" defTabSz="914400">
              <a:lnSpc>
                <a:spcPct val="150000"/>
              </a:lnSpc>
              <a:spcAft>
                <a:spcPts val="1200"/>
              </a:spcAft>
              <a:buFont typeface="Wingdings" panose="05000000000000000000" pitchFamily="2" charset="2"/>
              <a:buChar char="ü"/>
              <a:defRPr/>
            </a:pPr>
            <a:r>
              <a:rPr lang="en-US" sz="1600" kern="0" dirty="0">
                <a:solidFill>
                  <a:srgbClr val="000000"/>
                </a:solidFill>
                <a:latin typeface="Calibri"/>
              </a:rPr>
              <a:t>Helped in producing intrinsic motivation among staff for a better performance and connect with patients emotionally</a:t>
            </a:r>
            <a:endParaRPr kumimoji="0" lang="en-US" sz="16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5654E2A-17C1-41C1-BFC4-A3A5409951C5}"/>
              </a:ext>
            </a:extLst>
          </p:cNvPr>
          <p:cNvSpPr/>
          <p:nvPr/>
        </p:nvSpPr>
        <p:spPr>
          <a:xfrm>
            <a:off x="5935048" y="4697643"/>
            <a:ext cx="5925648" cy="1732105"/>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Informal bonding of hospital leadership and all other staff over Tea helped in generating intrinsic motivation for teamwork</a:t>
            </a:r>
          </a:p>
          <a:p>
            <a:pPr marL="285750" marR="0" lvl="0" indent="-285750" defTabSz="914400" eaLnBrk="1" fontAlgn="auto" latinLnBrk="0" hangingPunct="1">
              <a:lnSpc>
                <a:spcPct val="150000"/>
              </a:lnSpc>
              <a:spcBef>
                <a:spcPts val="0"/>
              </a:spcBef>
              <a:spcAft>
                <a:spcPts val="1200"/>
              </a:spcAft>
              <a:buClrTx/>
              <a:buSzTx/>
              <a:buFont typeface="Wingdings" panose="05000000000000000000" pitchFamily="2" charset="2"/>
              <a:buChar char="ü"/>
              <a:tabLst/>
              <a:defRPr/>
            </a:pPr>
            <a:endParaRPr kumimoji="0" lang="en-US" sz="1400" b="0"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48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B. </a:t>
            </a:r>
            <a:r>
              <a:rPr lang="en-IN" sz="3200" i="1" dirty="0"/>
              <a:t>Generating staff motivation (intrinsic and extrinsic)</a:t>
            </a:r>
            <a:endParaRPr lang="en-US" sz="30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DE79109-C13C-427A-ADDB-F5023222AEDC}"/>
              </a:ext>
            </a:extLst>
          </p:cNvPr>
          <p:cNvSpPr/>
          <p:nvPr/>
        </p:nvSpPr>
        <p:spPr>
          <a:xfrm>
            <a:off x="207079" y="4238465"/>
            <a:ext cx="5606524" cy="375404"/>
          </a:xfrm>
          <a:prstGeom prst="rect">
            <a:avLst/>
          </a:prstGeom>
          <a:solidFill>
            <a:srgbClr val="8CB7C7">
              <a:lumMod val="75000"/>
            </a:srgbClr>
          </a:solidFill>
          <a:ln w="25400" cap="flat" cmpd="sng" algn="ctr">
            <a:noFill/>
            <a:prstDash val="solid"/>
          </a:ln>
          <a:effectLst/>
        </p:spPr>
        <p:txBody>
          <a:bodyPr rtlCol="0" anchor="ctr"/>
          <a:lstStyle/>
          <a:p>
            <a:pPr algn="ctr"/>
            <a:r>
              <a:rPr lang="en-US" b="1" kern="0" dirty="0">
                <a:solidFill>
                  <a:srgbClr val="FFFFFF"/>
                </a:solidFill>
                <a:latin typeface="Arial"/>
              </a:rPr>
              <a:t>Identification and felicitation of champions</a:t>
            </a:r>
          </a:p>
        </p:txBody>
      </p:sp>
      <p:sp>
        <p:nvSpPr>
          <p:cNvPr id="16" name="Rectangle 15">
            <a:extLst>
              <a:ext uri="{FF2B5EF4-FFF2-40B4-BE49-F238E27FC236}">
                <a16:creationId xmlns:a16="http://schemas.microsoft.com/office/drawing/2014/main" id="{72D472B9-7CBD-4D88-93BF-CF3199E2CAD7}"/>
              </a:ext>
            </a:extLst>
          </p:cNvPr>
          <p:cNvSpPr/>
          <p:nvPr/>
        </p:nvSpPr>
        <p:spPr>
          <a:xfrm>
            <a:off x="5935048" y="4238465"/>
            <a:ext cx="5925648" cy="375404"/>
          </a:xfrm>
          <a:prstGeom prst="rect">
            <a:avLst/>
          </a:prstGeom>
          <a:solidFill>
            <a:srgbClr val="8CB7C7">
              <a:lumMod val="75000"/>
            </a:srgbClr>
          </a:solidFill>
          <a:ln w="25400" cap="flat" cmpd="sng" algn="ctr">
            <a:noFill/>
            <a:prstDash val="solid"/>
          </a:ln>
          <a:effectLst/>
        </p:spPr>
        <p:txBody>
          <a:bodyPr rtlCol="0" anchor="ctr"/>
          <a:lstStyle/>
          <a:p>
            <a:pPr algn="ctr"/>
            <a:r>
              <a:rPr lang="en-US" b="1" kern="0" dirty="0">
                <a:solidFill>
                  <a:srgbClr val="FFFFFF"/>
                </a:solidFill>
                <a:latin typeface="Arial"/>
              </a:rPr>
              <a:t>Suitable and enabling work environment for staff </a:t>
            </a:r>
          </a:p>
        </p:txBody>
      </p:sp>
      <p:sp>
        <p:nvSpPr>
          <p:cNvPr id="17" name="Rectangle 16">
            <a:extLst>
              <a:ext uri="{FF2B5EF4-FFF2-40B4-BE49-F238E27FC236}">
                <a16:creationId xmlns:a16="http://schemas.microsoft.com/office/drawing/2014/main" id="{EACC320B-94FE-4A0B-8FC4-41FF07DA706D}"/>
              </a:ext>
            </a:extLst>
          </p:cNvPr>
          <p:cNvSpPr/>
          <p:nvPr/>
        </p:nvSpPr>
        <p:spPr>
          <a:xfrm>
            <a:off x="207079" y="4697643"/>
            <a:ext cx="5624034" cy="1732105"/>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To make staff feel proud about their work, Best Performer of the month award was given from hospital leadership</a:t>
            </a:r>
          </a:p>
        </p:txBody>
      </p:sp>
      <p:sp>
        <p:nvSpPr>
          <p:cNvPr id="18" name="Rectangle 17">
            <a:extLst>
              <a:ext uri="{FF2B5EF4-FFF2-40B4-BE49-F238E27FC236}">
                <a16:creationId xmlns:a16="http://schemas.microsoft.com/office/drawing/2014/main" id="{95654E2A-17C1-41C1-BFC4-A3A5409951C5}"/>
              </a:ext>
            </a:extLst>
          </p:cNvPr>
          <p:cNvSpPr/>
          <p:nvPr/>
        </p:nvSpPr>
        <p:spPr>
          <a:xfrm>
            <a:off x="5935048" y="4697643"/>
            <a:ext cx="5925648" cy="1732105"/>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Transparent duty rosters, procurement of required instrument, supplies &amp; consumables and proactive resolution of issues and grievances</a:t>
            </a:r>
          </a:p>
          <a:p>
            <a:pPr marL="285750" marR="0" lvl="0" indent="-285750" defTabSz="914400" eaLnBrk="1" fontAlgn="auto" latinLnBrk="0" hangingPunct="1">
              <a:lnSpc>
                <a:spcPct val="150000"/>
              </a:lnSpc>
              <a:spcBef>
                <a:spcPts val="0"/>
              </a:spcBef>
              <a:spcAft>
                <a:spcPts val="1200"/>
              </a:spcAft>
              <a:buClrTx/>
              <a:buSzTx/>
              <a:buFont typeface="Wingdings" panose="05000000000000000000" pitchFamily="2" charset="2"/>
              <a:buChar char="ü"/>
              <a:tabLst/>
              <a:defRPr/>
            </a:pPr>
            <a:endParaRPr kumimoji="0" lang="en-US" sz="1400" b="0" i="0" u="none" strike="noStrike" kern="0" cap="none" spc="0" normalizeH="0" baseline="0" noProof="0" dirty="0">
              <a:ln>
                <a:noFill/>
              </a:ln>
              <a:solidFill>
                <a:srgbClr val="00000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3D24BB6-9B9D-4BBF-94E6-0C54282A03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5048" y="1124915"/>
            <a:ext cx="5805569" cy="3025275"/>
          </a:xfrm>
          <a:prstGeom prst="rect">
            <a:avLst/>
          </a:prstGeom>
        </p:spPr>
      </p:pic>
      <p:pic>
        <p:nvPicPr>
          <p:cNvPr id="19" name="Content Placeholder 3">
            <a:extLst>
              <a:ext uri="{FF2B5EF4-FFF2-40B4-BE49-F238E27FC236}">
                <a16:creationId xmlns:a16="http://schemas.microsoft.com/office/drawing/2014/main" id="{A6E890E2-4AEC-4A46-B581-2DBECCE8C4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4424" y="1124915"/>
            <a:ext cx="5589179" cy="3025275"/>
          </a:xfrm>
          <a:prstGeom prst="rect">
            <a:avLst/>
          </a:prstGeom>
        </p:spPr>
      </p:pic>
    </p:spTree>
    <p:extLst>
      <p:ext uri="{BB962C8B-B14F-4D97-AF65-F5344CB8AC3E}">
        <p14:creationId xmlns:p14="http://schemas.microsoft.com/office/powerpoint/2010/main" val="320272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B0AC-FFAC-4641-A58F-5C8D56C0CEBF}"/>
              </a:ext>
            </a:extLst>
          </p:cNvPr>
          <p:cNvSpPr>
            <a:spLocks noGrp="1"/>
          </p:cNvSpPr>
          <p:nvPr>
            <p:ph type="title"/>
          </p:nvPr>
        </p:nvSpPr>
        <p:spPr>
          <a:xfrm>
            <a:off x="250902" y="194886"/>
            <a:ext cx="11609794" cy="825372"/>
          </a:xfrm>
        </p:spPr>
        <p:txBody>
          <a:bodyPr vert="horz" lIns="91440" tIns="45720" rIns="91440" bIns="45720" rtlCol="0" anchor="ctr">
            <a:normAutofit/>
          </a:bodyPr>
          <a:lstStyle/>
          <a:p>
            <a:r>
              <a:rPr lang="en-US" sz="3000" b="1" i="1" dirty="0">
                <a:latin typeface="Calibri Light" panose="020F0302020204030204" pitchFamily="34" charset="0"/>
                <a:cs typeface="Calibri Light" panose="020F0302020204030204" pitchFamily="34" charset="0"/>
              </a:rPr>
              <a:t>B. </a:t>
            </a:r>
            <a:r>
              <a:rPr lang="en-IN" sz="3200" i="1" dirty="0"/>
              <a:t>Generating staff motivation (intrinsic and extrinsic)</a:t>
            </a:r>
            <a:endParaRPr lang="en-US" sz="3000" b="1" i="1"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BE61EA8E-DAFF-4AD2-8122-E6DAB6A9A115}"/>
              </a:ext>
            </a:extLst>
          </p:cNvPr>
          <p:cNvCxnSpPr/>
          <p:nvPr/>
        </p:nvCxnSpPr>
        <p:spPr>
          <a:xfrm>
            <a:off x="224424" y="984260"/>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5879D1-2C55-447B-A1BF-37D6E0DD7698}"/>
              </a:ext>
            </a:extLst>
          </p:cNvPr>
          <p:cNvCxnSpPr/>
          <p:nvPr/>
        </p:nvCxnSpPr>
        <p:spPr>
          <a:xfrm>
            <a:off x="231051" y="1030644"/>
            <a:ext cx="1176832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4D650C-AF23-4679-8FC3-99F83B177332}"/>
              </a:ext>
            </a:extLst>
          </p:cNvPr>
          <p:cNvCxnSpPr/>
          <p:nvPr/>
        </p:nvCxnSpPr>
        <p:spPr>
          <a:xfrm>
            <a:off x="211836" y="6518014"/>
            <a:ext cx="11768328" cy="0"/>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2D472B9-7CBD-4D88-93BF-CF3199E2CAD7}"/>
              </a:ext>
            </a:extLst>
          </p:cNvPr>
          <p:cNvSpPr/>
          <p:nvPr/>
        </p:nvSpPr>
        <p:spPr>
          <a:xfrm>
            <a:off x="224424" y="4238465"/>
            <a:ext cx="11636272" cy="375404"/>
          </a:xfrm>
          <a:prstGeom prst="rect">
            <a:avLst/>
          </a:prstGeom>
          <a:solidFill>
            <a:srgbClr val="8CB7C7">
              <a:lumMod val="75000"/>
            </a:srgbClr>
          </a:solidFill>
          <a:ln w="25400" cap="flat" cmpd="sng" algn="ctr">
            <a:noFill/>
            <a:prstDash val="solid"/>
          </a:ln>
          <a:effectLst/>
        </p:spPr>
        <p:txBody>
          <a:bodyPr rtlCol="0" anchor="ctr"/>
          <a:lstStyle/>
          <a:p>
            <a:pPr algn="ctr"/>
            <a:r>
              <a:rPr lang="en-US" sz="2000" b="1" kern="0" dirty="0">
                <a:solidFill>
                  <a:srgbClr val="FFFFFF"/>
                </a:solidFill>
                <a:latin typeface="Calibri" panose="020F0502020204030204" pitchFamily="34" charset="0"/>
                <a:cs typeface="Calibri" panose="020F0502020204030204" pitchFamily="34" charset="0"/>
              </a:rPr>
              <a:t>Suitable and friendly environment for mothers and families </a:t>
            </a:r>
          </a:p>
        </p:txBody>
      </p:sp>
      <p:sp>
        <p:nvSpPr>
          <p:cNvPr id="17" name="Rectangle 16">
            <a:extLst>
              <a:ext uri="{FF2B5EF4-FFF2-40B4-BE49-F238E27FC236}">
                <a16:creationId xmlns:a16="http://schemas.microsoft.com/office/drawing/2014/main" id="{EACC320B-94FE-4A0B-8FC4-41FF07DA706D}"/>
              </a:ext>
            </a:extLst>
          </p:cNvPr>
          <p:cNvSpPr/>
          <p:nvPr/>
        </p:nvSpPr>
        <p:spPr>
          <a:xfrm>
            <a:off x="211836" y="4541321"/>
            <a:ext cx="11636271" cy="2049242"/>
          </a:xfrm>
          <a:prstGeom prst="rect">
            <a:avLst/>
          </a:prstGeom>
          <a:solidFill>
            <a:srgbClr val="FFFFFF"/>
          </a:solidFill>
          <a:ln w="12700" cap="flat" cmpd="sng" algn="ctr">
            <a:solidFill>
              <a:schemeClr val="accent5">
                <a:lumMod val="50000"/>
              </a:schemeClr>
            </a:solidFill>
            <a:prstDash val="solid"/>
          </a:ln>
          <a:effectLst>
            <a:outerShdw blurRad="50800" dist="38100" dir="2700000" algn="tl" rotWithShape="0">
              <a:prstClr val="black">
                <a:alpha val="40000"/>
              </a:prstClr>
            </a:outerShdw>
          </a:effectLst>
        </p:spPr>
        <p:txBody>
          <a:bodyPr/>
          <a:lstStyle/>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Hospital Leadership was providing user friendly environment to mothers and families by beautiful wall painting in Maternity wing</a:t>
            </a:r>
          </a:p>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Music &amp; information on patient rights played on Audio Visual system</a:t>
            </a:r>
          </a:p>
          <a:p>
            <a:pPr marL="285750" lvl="0" indent="-285750" defTabSz="914400">
              <a:lnSpc>
                <a:spcPct val="150000"/>
              </a:lnSpc>
              <a:spcAft>
                <a:spcPts val="1200"/>
              </a:spcAft>
              <a:buFont typeface="Wingdings" panose="05000000000000000000" pitchFamily="2" charset="2"/>
              <a:buChar char="ü"/>
              <a:defRPr/>
            </a:pPr>
            <a:r>
              <a:rPr lang="en-US" kern="0" dirty="0">
                <a:solidFill>
                  <a:srgbClr val="000000"/>
                </a:solidFill>
                <a:latin typeface="Calibri"/>
              </a:rPr>
              <a:t> Key messages for mothers and families are played on TV in waiting area</a:t>
            </a:r>
          </a:p>
          <a:p>
            <a:pPr marL="285750" lvl="0" indent="-285750" defTabSz="914400">
              <a:lnSpc>
                <a:spcPct val="150000"/>
              </a:lnSpc>
              <a:spcAft>
                <a:spcPts val="1200"/>
              </a:spcAft>
              <a:buFont typeface="Wingdings" panose="05000000000000000000" pitchFamily="2" charset="2"/>
              <a:buChar char="ü"/>
              <a:defRPr/>
            </a:pPr>
            <a:endParaRPr lang="en-US" sz="1400" kern="0" dirty="0">
              <a:solidFill>
                <a:srgbClr val="000000"/>
              </a:solidFill>
              <a:latin typeface="Calibri"/>
            </a:endParaRPr>
          </a:p>
        </p:txBody>
      </p:sp>
      <p:pic>
        <p:nvPicPr>
          <p:cNvPr id="14" name="Picture 13">
            <a:extLst>
              <a:ext uri="{FF2B5EF4-FFF2-40B4-BE49-F238E27FC236}">
                <a16:creationId xmlns:a16="http://schemas.microsoft.com/office/drawing/2014/main" id="{E16F42BF-FA32-43E2-AEA5-1DA4353DFD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8368" y="1165692"/>
            <a:ext cx="5624034" cy="2984502"/>
          </a:xfrm>
          <a:prstGeom prst="rect">
            <a:avLst/>
          </a:prstGeom>
        </p:spPr>
      </p:pic>
      <p:pic>
        <p:nvPicPr>
          <p:cNvPr id="15" name="Picture 14">
            <a:extLst>
              <a:ext uri="{FF2B5EF4-FFF2-40B4-BE49-F238E27FC236}">
                <a16:creationId xmlns:a16="http://schemas.microsoft.com/office/drawing/2014/main" id="{51120275-4555-4DEF-94EA-20E154790A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35048" y="1165686"/>
            <a:ext cx="2728343" cy="2984502"/>
          </a:xfrm>
          <a:prstGeom prst="rect">
            <a:avLst/>
          </a:prstGeom>
        </p:spPr>
      </p:pic>
      <p:pic>
        <p:nvPicPr>
          <p:cNvPr id="20" name="Picture 19">
            <a:extLst>
              <a:ext uri="{FF2B5EF4-FFF2-40B4-BE49-F238E27FC236}">
                <a16:creationId xmlns:a16="http://schemas.microsoft.com/office/drawing/2014/main" id="{E7F2A742-4419-40EA-9322-1ED47D92C3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36038" y="1165692"/>
            <a:ext cx="3263342" cy="2984493"/>
          </a:xfrm>
          <a:prstGeom prst="rect">
            <a:avLst/>
          </a:prstGeom>
        </p:spPr>
      </p:pic>
    </p:spTree>
    <p:extLst>
      <p:ext uri="{BB962C8B-B14F-4D97-AF65-F5344CB8AC3E}">
        <p14:creationId xmlns:p14="http://schemas.microsoft.com/office/powerpoint/2010/main" val="34801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TotalTime>
  <Words>1215</Words>
  <Application>Microsoft Office PowerPoint</Application>
  <PresentationFormat>Widescreen</PresentationFormat>
  <Paragraphs>131</Paragraphs>
  <Slides>15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Corbel</vt:lpstr>
      <vt:lpstr>Tw Cen MT</vt:lpstr>
      <vt:lpstr>Tw Cen MT Condensed</vt:lpstr>
      <vt:lpstr>Wingdings</vt:lpstr>
      <vt:lpstr>Wingdings 3</vt:lpstr>
      <vt:lpstr>Basis</vt:lpstr>
      <vt:lpstr>Integral</vt:lpstr>
      <vt:lpstr>Person Centric Care through shared Leadership  A model from Banka, Bihar</vt:lpstr>
      <vt:lpstr>The District Hospital in Banka is catering to 2.5 million population and was facing many challenges </vt:lpstr>
      <vt:lpstr>Continuous Quality Improvement Program was initiated at the District Hospital to cater to some of these challenges</vt:lpstr>
      <vt:lpstr>The key work areas were identified to cater to some of these challenges through shared leadership at multiple levels and improved leadership behaviors</vt:lpstr>
      <vt:lpstr>A. Continuous capability building of human resource for leadership</vt:lpstr>
      <vt:lpstr>A. Continuous capability building of human resource for leadership</vt:lpstr>
      <vt:lpstr>B. Generating staff motivation (intrinsic and extrinsic)</vt:lpstr>
      <vt:lpstr>B. Generating staff motivation (intrinsic and extrinsic)</vt:lpstr>
      <vt:lpstr>B. Generating staff motivation (intrinsic and extrinsic)</vt:lpstr>
      <vt:lpstr>C. Bringing a culture of transparency</vt:lpstr>
      <vt:lpstr>D. Optimal resource utilization </vt:lpstr>
      <vt:lpstr>PowerPoint Presentation</vt:lpstr>
      <vt:lpstr>This led to noticeable improvements in the outcomes</vt:lpstr>
      <vt:lpstr>The lessons learnt will act as stepping stones for the future success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Family Planning PROGRAM IN BIHAR</dc:title>
  <dc:creator>Shashi Suman</dc:creator>
  <cp:lastModifiedBy>PRABIR RANJAN MOHARANA</cp:lastModifiedBy>
  <cp:revision>80</cp:revision>
  <cp:lastPrinted>2019-11-15T06:43:39Z</cp:lastPrinted>
  <dcterms:created xsi:type="dcterms:W3CDTF">2019-09-18T16:08:20Z</dcterms:created>
  <dcterms:modified xsi:type="dcterms:W3CDTF">2019-11-17T06:07:20Z</dcterms:modified>
</cp:coreProperties>
</file>