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6" r:id="rId2"/>
  </p:sldMasterIdLst>
  <p:notesMasterIdLst>
    <p:notesMasterId r:id="rId15"/>
  </p:notesMasterIdLst>
  <p:handoutMasterIdLst>
    <p:handoutMasterId r:id="rId16"/>
  </p:handoutMasterIdLst>
  <p:sldIdLst>
    <p:sldId id="313" r:id="rId3"/>
    <p:sldId id="258" r:id="rId4"/>
    <p:sldId id="348" r:id="rId5"/>
    <p:sldId id="343" r:id="rId6"/>
    <p:sldId id="318" r:id="rId7"/>
    <p:sldId id="263" r:id="rId8"/>
    <p:sldId id="337" r:id="rId9"/>
    <p:sldId id="349" r:id="rId10"/>
    <p:sldId id="335" r:id="rId11"/>
    <p:sldId id="347" r:id="rId12"/>
    <p:sldId id="351" r:id="rId13"/>
    <p:sldId id="35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612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Availability of necessary logisitcs for carrying out the OGTT for screening and diagnosis of GDM</a:t>
            </a:r>
            <a:endParaRPr lang="en-IN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Functional Glucometer</c:v>
                </c:pt>
                <c:pt idx="1">
                  <c:v>Usable glucometer strips</c:v>
                </c:pt>
                <c:pt idx="2">
                  <c:v>Source of clean drinking water</c:v>
                </c:pt>
                <c:pt idx="3">
                  <c:v>Human Premix insulin (30/70) </c:v>
                </c:pt>
                <c:pt idx="4">
                  <c:v>40 IU insulin syringes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0.88</c:v>
                </c:pt>
                <c:pt idx="1">
                  <c:v>0.84000000000000052</c:v>
                </c:pt>
                <c:pt idx="2">
                  <c:v>0.77000000000000068</c:v>
                </c:pt>
                <c:pt idx="3">
                  <c:v>0.15000000000000013</c:v>
                </c:pt>
                <c:pt idx="4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E-4FFE-8A37-14E5E9D06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83619072"/>
        <c:axId val="49841280"/>
      </c:barChart>
      <c:catAx>
        <c:axId val="1836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41280"/>
        <c:crosses val="autoZero"/>
        <c:auto val="1"/>
        <c:lblAlgn val="ctr"/>
        <c:lblOffset val="100"/>
        <c:noMultiLvlLbl val="0"/>
      </c:catAx>
      <c:valAx>
        <c:axId val="49841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36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PW tested for GDM I &amp; II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0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616</c:v>
                </c:pt>
                <c:pt idx="1">
                  <c:v>349</c:v>
                </c:pt>
                <c:pt idx="2">
                  <c:v>364</c:v>
                </c:pt>
                <c:pt idx="3">
                  <c:v>366</c:v>
                </c:pt>
                <c:pt idx="4">
                  <c:v>230</c:v>
                </c:pt>
                <c:pt idx="5">
                  <c:v>269</c:v>
                </c:pt>
                <c:pt idx="6">
                  <c:v>327</c:v>
                </c:pt>
                <c:pt idx="7">
                  <c:v>696</c:v>
                </c:pt>
                <c:pt idx="8">
                  <c:v>436</c:v>
                </c:pt>
                <c:pt idx="9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D-43AD-BE96-1FA4E915E3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PW diagnosed with GDM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0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48</c:v>
                </c:pt>
                <c:pt idx="1">
                  <c:v>23</c:v>
                </c:pt>
                <c:pt idx="2">
                  <c:v>18</c:v>
                </c:pt>
                <c:pt idx="3">
                  <c:v>34</c:v>
                </c:pt>
                <c:pt idx="4">
                  <c:v>16</c:v>
                </c:pt>
                <c:pt idx="5">
                  <c:v>12</c:v>
                </c:pt>
                <c:pt idx="6">
                  <c:v>26</c:v>
                </c:pt>
                <c:pt idx="7">
                  <c:v>44</c:v>
                </c:pt>
                <c:pt idx="8">
                  <c:v>20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0D-43AD-BE96-1FA4E915E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116480"/>
        <c:axId val="1336606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PW disgnosed with GDM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7.792207792207792E-2</c:v>
                </c:pt>
                <c:pt idx="1">
                  <c:v>6.5902578796561598E-2</c:v>
                </c:pt>
                <c:pt idx="2">
                  <c:v>4.9450549450549448E-2</c:v>
                </c:pt>
                <c:pt idx="3">
                  <c:v>9.2896174863387984E-2</c:v>
                </c:pt>
                <c:pt idx="4">
                  <c:v>6.9565217391304349E-2</c:v>
                </c:pt>
                <c:pt idx="5">
                  <c:v>4.4609665427509292E-2</c:v>
                </c:pt>
                <c:pt idx="6">
                  <c:v>7.9510703363914373E-2</c:v>
                </c:pt>
                <c:pt idx="7">
                  <c:v>6.3218390804597707E-2</c:v>
                </c:pt>
                <c:pt idx="8">
                  <c:v>4.5871559633027525E-2</c:v>
                </c:pt>
                <c:pt idx="9">
                  <c:v>9.5419847328244281E-2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0D-43AD-BE96-1FA4E915E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118016"/>
        <c:axId val="133665856"/>
      </c:lineChart>
      <c:catAx>
        <c:axId val="2201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60672"/>
        <c:crosses val="autoZero"/>
        <c:auto val="1"/>
        <c:lblAlgn val="ctr"/>
        <c:lblOffset val="100"/>
        <c:noMultiLvlLbl val="0"/>
      </c:catAx>
      <c:valAx>
        <c:axId val="1336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116480"/>
        <c:crosses val="autoZero"/>
        <c:crossBetween val="between"/>
      </c:valAx>
      <c:valAx>
        <c:axId val="1336658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118016"/>
        <c:crosses val="max"/>
        <c:crossBetween val="between"/>
      </c:valAx>
      <c:catAx>
        <c:axId val="22011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366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PW tested for GDM I &amp; II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545</c:v>
                </c:pt>
                <c:pt idx="1">
                  <c:v>640</c:v>
                </c:pt>
                <c:pt idx="2" formatCode="0">
                  <c:v>505.08620689655174</c:v>
                </c:pt>
                <c:pt idx="3">
                  <c:v>815</c:v>
                </c:pt>
                <c:pt idx="4">
                  <c:v>1206</c:v>
                </c:pt>
                <c:pt idx="5">
                  <c:v>1178</c:v>
                </c:pt>
                <c:pt idx="6">
                  <c:v>891</c:v>
                </c:pt>
                <c:pt idx="7">
                  <c:v>967</c:v>
                </c:pt>
                <c:pt idx="8">
                  <c:v>1575</c:v>
                </c:pt>
                <c:pt idx="9">
                  <c:v>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4229-88D8-DF72890502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PW diagnosed with GDM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46</c:v>
                </c:pt>
                <c:pt idx="1">
                  <c:v>49</c:v>
                </c:pt>
                <c:pt idx="2">
                  <c:v>20</c:v>
                </c:pt>
                <c:pt idx="3">
                  <c:v>66</c:v>
                </c:pt>
                <c:pt idx="4">
                  <c:v>131</c:v>
                </c:pt>
                <c:pt idx="5">
                  <c:v>67</c:v>
                </c:pt>
                <c:pt idx="6">
                  <c:v>36</c:v>
                </c:pt>
                <c:pt idx="7">
                  <c:v>32</c:v>
                </c:pt>
                <c:pt idx="8">
                  <c:v>61</c:v>
                </c:pt>
                <c:pt idx="9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B-4229-88D8-DF7289050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116992"/>
        <c:axId val="13366816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PW disgnosed with GDM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8.4403669724770647E-2</c:v>
                </c:pt>
                <c:pt idx="1">
                  <c:v>7.6562500000000006E-2</c:v>
                </c:pt>
                <c:pt idx="2">
                  <c:v>3.9597200887523464E-2</c:v>
                </c:pt>
                <c:pt idx="3">
                  <c:v>8.0981595092024544E-2</c:v>
                </c:pt>
                <c:pt idx="4">
                  <c:v>0.10862354892205639</c:v>
                </c:pt>
                <c:pt idx="5">
                  <c:v>5.6876061120543296E-2</c:v>
                </c:pt>
                <c:pt idx="6">
                  <c:v>4.0404040404040407E-2</c:v>
                </c:pt>
                <c:pt idx="7">
                  <c:v>3.3092037228541885E-2</c:v>
                </c:pt>
                <c:pt idx="8">
                  <c:v>3.8730158730158733E-2</c:v>
                </c:pt>
                <c:pt idx="9">
                  <c:v>5.5810899540380828E-2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FB-4229-88D8-DF7289050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118528"/>
        <c:axId val="220438528"/>
      </c:lineChart>
      <c:catAx>
        <c:axId val="2201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68160"/>
        <c:crosses val="autoZero"/>
        <c:auto val="1"/>
        <c:lblAlgn val="ctr"/>
        <c:lblOffset val="100"/>
        <c:noMultiLvlLbl val="0"/>
      </c:catAx>
      <c:valAx>
        <c:axId val="13366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116992"/>
        <c:crosses val="autoZero"/>
        <c:crossBetween val="between"/>
      </c:valAx>
      <c:valAx>
        <c:axId val="22043852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118528"/>
        <c:crosses val="max"/>
        <c:crossBetween val="between"/>
      </c:valAx>
      <c:catAx>
        <c:axId val="22011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0438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60347365138974"/>
          <c:y val="0.80401921623788286"/>
          <c:w val="0.6156533020590057"/>
          <c:h val="0.18137423473759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0F914-F0AF-44D2-938B-45CAFEEA0CF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73FC0EC-345C-4301-986C-947F2ADB3051}">
      <dgm:prSet phldrT="[Text]" custT="1"/>
      <dgm:spPr/>
      <dgm:t>
        <a:bodyPr/>
        <a:lstStyle/>
        <a:p>
          <a:r>
            <a:rPr lang="en-US" sz="1750" b="1" dirty="0">
              <a:solidFill>
                <a:srgbClr val="C00000"/>
              </a:solidFill>
              <a:latin typeface="Calibri  "/>
            </a:rPr>
            <a:t>Facility assessment for service readiness</a:t>
          </a:r>
        </a:p>
        <a:p>
          <a:endParaRPr lang="en-IN" sz="1750" b="1" dirty="0">
            <a:solidFill>
              <a:schemeClr val="tx1"/>
            </a:solidFill>
            <a:latin typeface="Calibri  "/>
          </a:endParaRPr>
        </a:p>
        <a:p>
          <a:r>
            <a:rPr lang="en-IN" sz="1750" b="1" dirty="0">
              <a:solidFill>
                <a:schemeClr val="tx1"/>
              </a:solidFill>
              <a:latin typeface="Calibri  "/>
            </a:rPr>
            <a:t>conducted in 26 facilities</a:t>
          </a:r>
          <a:endParaRPr lang="en-IN" sz="1750" b="1" dirty="0">
            <a:latin typeface="Calibri  "/>
          </a:endParaRPr>
        </a:p>
      </dgm:t>
    </dgm:pt>
    <dgm:pt modelId="{E6932458-95A4-4E38-95B5-79511D01F8C5}" type="parTrans" cxnId="{34057F29-54CB-4482-8426-1A70C9B4D394}">
      <dgm:prSet/>
      <dgm:spPr/>
      <dgm:t>
        <a:bodyPr/>
        <a:lstStyle/>
        <a:p>
          <a:endParaRPr lang="en-IN"/>
        </a:p>
      </dgm:t>
    </dgm:pt>
    <dgm:pt modelId="{3E1D4EA5-5F7E-4D81-82D4-288FD0702BB1}" type="sibTrans" cxnId="{34057F29-54CB-4482-8426-1A70C9B4D394}">
      <dgm:prSet/>
      <dgm:spPr/>
      <dgm:t>
        <a:bodyPr/>
        <a:lstStyle/>
        <a:p>
          <a:endParaRPr lang="en-IN"/>
        </a:p>
      </dgm:t>
    </dgm:pt>
    <dgm:pt modelId="{4A5A7821-6986-4D58-B24A-DA24A0BC470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endParaRPr lang="en-IN" sz="1600" b="1" dirty="0">
            <a:solidFill>
              <a:srgbClr val="C00000"/>
            </a:solidFill>
          </a:endParaRPr>
        </a:p>
        <a:p>
          <a:pPr algn="ctr"/>
          <a:r>
            <a:rPr lang="en-IN" sz="1750" b="1" dirty="0">
              <a:solidFill>
                <a:srgbClr val="C00000"/>
              </a:solidFill>
              <a:latin typeface="Calbri "/>
            </a:rPr>
            <a:t>Capacity building-competency based training</a:t>
          </a:r>
        </a:p>
        <a:p>
          <a:pPr algn="ctr"/>
          <a:endParaRPr lang="en-IN" sz="1750" b="0" dirty="0">
            <a:solidFill>
              <a:schemeClr val="tx1"/>
            </a:solidFill>
            <a:latin typeface="Calbri "/>
          </a:endParaRPr>
        </a:p>
        <a:p>
          <a:pPr algn="l"/>
          <a:r>
            <a:rPr lang="en-IN" sz="1750" b="1" dirty="0">
              <a:solidFill>
                <a:schemeClr val="tx1"/>
              </a:solidFill>
              <a:latin typeface="Calbri "/>
            </a:rPr>
            <a:t>MO, SN, FD &amp; counsellor</a:t>
          </a:r>
        </a:p>
        <a:p>
          <a:pPr algn="l"/>
          <a:r>
            <a:rPr lang="en-IN" sz="1750" b="1" dirty="0">
              <a:solidFill>
                <a:schemeClr val="tx1"/>
              </a:solidFill>
              <a:latin typeface="Calbri "/>
            </a:rPr>
            <a:t>ANM, LT, LHV &amp; supervisor</a:t>
          </a:r>
        </a:p>
        <a:p>
          <a:pPr algn="l"/>
          <a:r>
            <a:rPr lang="en-IN" sz="1750" b="1" dirty="0">
              <a:solidFill>
                <a:schemeClr val="tx1"/>
              </a:solidFill>
              <a:latin typeface="Calbri "/>
            </a:rPr>
            <a:t>ASHA &amp; ASHA Sahyogi</a:t>
          </a:r>
        </a:p>
        <a:p>
          <a:pPr algn="l"/>
          <a:endParaRPr lang="en-IN" sz="1800" b="1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CC7AF6D6-BB64-48F1-9675-F801269C069F}" type="parTrans" cxnId="{016D98C5-0F54-463C-9643-BDCF21C09503}">
      <dgm:prSet/>
      <dgm:spPr/>
      <dgm:t>
        <a:bodyPr/>
        <a:lstStyle/>
        <a:p>
          <a:endParaRPr lang="en-IN"/>
        </a:p>
      </dgm:t>
    </dgm:pt>
    <dgm:pt modelId="{3DD98326-9064-4E16-B1CF-45982B2B285F}" type="sibTrans" cxnId="{016D98C5-0F54-463C-9643-BDCF21C09503}">
      <dgm:prSet/>
      <dgm:spPr/>
      <dgm:t>
        <a:bodyPr/>
        <a:lstStyle/>
        <a:p>
          <a:endParaRPr lang="en-IN"/>
        </a:p>
      </dgm:t>
    </dgm:pt>
    <dgm:pt modelId="{1316B516-7FBB-472A-AFDA-64EF7A408C0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100" b="1" dirty="0">
            <a:solidFill>
              <a:srgbClr val="C00000"/>
            </a:solidFill>
            <a:latin typeface="Calibri  "/>
          </a:endParaRPr>
        </a:p>
        <a:p>
          <a:r>
            <a:rPr lang="en-US" sz="1750" b="1" dirty="0">
              <a:solidFill>
                <a:srgbClr val="C00000"/>
              </a:solidFill>
              <a:latin typeface="Calibri  "/>
            </a:rPr>
            <a:t>Resource material development for training</a:t>
          </a:r>
        </a:p>
        <a:p>
          <a:endParaRPr lang="en-US" sz="1750" b="0" dirty="0">
            <a:solidFill>
              <a:schemeClr val="tx1"/>
            </a:solidFill>
            <a:latin typeface="Calibri  "/>
          </a:endParaRPr>
        </a:p>
        <a:p>
          <a:r>
            <a:rPr lang="en-US" sz="1750" b="0" dirty="0">
              <a:solidFill>
                <a:schemeClr val="tx1"/>
              </a:solidFill>
              <a:latin typeface="Calibri  "/>
            </a:rPr>
            <a:t> </a:t>
          </a:r>
          <a:r>
            <a:rPr lang="en-IN" sz="1750" b="1" dirty="0">
              <a:solidFill>
                <a:schemeClr val="tx1"/>
              </a:solidFill>
              <a:latin typeface="Calibri  "/>
            </a:rPr>
            <a:t>Training manuals</a:t>
          </a:r>
          <a:endParaRPr lang="en-IN" sz="1750" b="0" dirty="0">
            <a:solidFill>
              <a:schemeClr val="tx1"/>
            </a:solidFill>
            <a:latin typeface="Calibri  "/>
          </a:endParaRPr>
        </a:p>
      </dgm:t>
    </dgm:pt>
    <dgm:pt modelId="{88910C52-EB58-4581-A908-692049A757D4}" type="parTrans" cxnId="{74953B04-74FE-4098-A367-616132CD52B1}">
      <dgm:prSet/>
      <dgm:spPr/>
      <dgm:t>
        <a:bodyPr/>
        <a:lstStyle/>
        <a:p>
          <a:endParaRPr lang="en-IN"/>
        </a:p>
      </dgm:t>
    </dgm:pt>
    <dgm:pt modelId="{2399D739-F243-42D3-AEEE-24621D3EAE73}" type="sibTrans" cxnId="{74953B04-74FE-4098-A367-616132CD52B1}">
      <dgm:prSet/>
      <dgm:spPr/>
      <dgm:t>
        <a:bodyPr/>
        <a:lstStyle/>
        <a:p>
          <a:endParaRPr lang="en-IN"/>
        </a:p>
      </dgm:t>
    </dgm:pt>
    <dgm:pt modelId="{288EA086-0CB7-4AFE-B7D8-45EDE19D8A2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N" sz="1750" b="1" dirty="0">
              <a:solidFill>
                <a:schemeClr val="tx1"/>
              </a:solidFill>
              <a:latin typeface="Calibri  "/>
            </a:rPr>
            <a:t>Facilitators guide</a:t>
          </a:r>
        </a:p>
      </dgm:t>
    </dgm:pt>
    <dgm:pt modelId="{D7E552B7-0CCB-4415-99BE-FAE9C983E0BF}" type="parTrans" cxnId="{D10ADEEF-5D83-432F-9B39-A152B607135E}">
      <dgm:prSet/>
      <dgm:spPr/>
      <dgm:t>
        <a:bodyPr/>
        <a:lstStyle/>
        <a:p>
          <a:endParaRPr lang="en-IN"/>
        </a:p>
      </dgm:t>
    </dgm:pt>
    <dgm:pt modelId="{FEEAB213-28E2-4ED2-9D2D-B4FF8726B6E3}" type="sibTrans" cxnId="{D10ADEEF-5D83-432F-9B39-A152B607135E}">
      <dgm:prSet/>
      <dgm:spPr/>
      <dgm:t>
        <a:bodyPr/>
        <a:lstStyle/>
        <a:p>
          <a:endParaRPr lang="en-IN"/>
        </a:p>
      </dgm:t>
    </dgm:pt>
    <dgm:pt modelId="{0E54C9AE-D3AE-4549-90DE-EDC1CF850F7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N" sz="1750" b="1" dirty="0">
              <a:solidFill>
                <a:schemeClr val="tx1"/>
              </a:solidFill>
              <a:latin typeface="Calibri  "/>
            </a:rPr>
            <a:t>Job aids</a:t>
          </a:r>
        </a:p>
      </dgm:t>
    </dgm:pt>
    <dgm:pt modelId="{D987E12A-2E4D-4648-9BE4-9E550C014F3C}" type="parTrans" cxnId="{041AEAA3-B78F-4683-BA35-FEAABB219925}">
      <dgm:prSet/>
      <dgm:spPr/>
      <dgm:t>
        <a:bodyPr/>
        <a:lstStyle/>
        <a:p>
          <a:endParaRPr lang="en-IN"/>
        </a:p>
      </dgm:t>
    </dgm:pt>
    <dgm:pt modelId="{126C2A0E-FCDF-4520-A45F-1D2FFA9A46AF}" type="sibTrans" cxnId="{041AEAA3-B78F-4683-BA35-FEAABB219925}">
      <dgm:prSet/>
      <dgm:spPr/>
      <dgm:t>
        <a:bodyPr/>
        <a:lstStyle/>
        <a:p>
          <a:endParaRPr lang="en-IN"/>
        </a:p>
      </dgm:t>
    </dgm:pt>
    <dgm:pt modelId="{C1880FE0-D2EC-46AE-9843-102633801BD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N" sz="1750" b="1" dirty="0">
              <a:solidFill>
                <a:schemeClr val="tx1"/>
              </a:solidFill>
              <a:latin typeface="Calibri  "/>
            </a:rPr>
            <a:t>Client booklet</a:t>
          </a:r>
        </a:p>
      </dgm:t>
    </dgm:pt>
    <dgm:pt modelId="{2F04606C-59BA-4C1A-8B8F-A03CBAA045E6}" type="parTrans" cxnId="{8EC168E1-1FFF-457B-BCB3-B25E8E2F144F}">
      <dgm:prSet/>
      <dgm:spPr/>
      <dgm:t>
        <a:bodyPr/>
        <a:lstStyle/>
        <a:p>
          <a:endParaRPr lang="en-IN"/>
        </a:p>
      </dgm:t>
    </dgm:pt>
    <dgm:pt modelId="{BE857AFD-C2F2-470C-B0F7-DBACD740D2AB}" type="sibTrans" cxnId="{8EC168E1-1FFF-457B-BCB3-B25E8E2F144F}">
      <dgm:prSet/>
      <dgm:spPr/>
      <dgm:t>
        <a:bodyPr/>
        <a:lstStyle/>
        <a:p>
          <a:endParaRPr lang="en-IN"/>
        </a:p>
      </dgm:t>
    </dgm:pt>
    <dgm:pt modelId="{9FB9268E-8486-4FB5-9D1D-B92C31E1B57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400" b="1" dirty="0">
            <a:solidFill>
              <a:srgbClr val="C00000"/>
            </a:solidFill>
            <a:latin typeface="Calibri  "/>
          </a:endParaRPr>
        </a:p>
        <a:p>
          <a:r>
            <a:rPr lang="en-US" sz="1750" b="1" dirty="0">
              <a:solidFill>
                <a:srgbClr val="C00000"/>
              </a:solidFill>
              <a:latin typeface="Calibri  "/>
            </a:rPr>
            <a:t>System strengthening for GDM service delivery </a:t>
          </a:r>
        </a:p>
        <a:p>
          <a:endParaRPr lang="en-IN" sz="1100" b="0" dirty="0">
            <a:solidFill>
              <a:schemeClr val="tx1"/>
            </a:solidFill>
            <a:latin typeface="Calibri  "/>
          </a:endParaRPr>
        </a:p>
      </dgm:t>
    </dgm:pt>
    <dgm:pt modelId="{061FF5D5-C1A6-4A10-A636-D4B733CC29F7}" type="parTrans" cxnId="{172B09A0-D6D5-4C01-AEB3-21B14F56D379}">
      <dgm:prSet/>
      <dgm:spPr/>
      <dgm:t>
        <a:bodyPr/>
        <a:lstStyle/>
        <a:p>
          <a:endParaRPr lang="en-IN"/>
        </a:p>
      </dgm:t>
    </dgm:pt>
    <dgm:pt modelId="{41BAAEA4-4FB7-4225-8975-0786250F082E}" type="sibTrans" cxnId="{172B09A0-D6D5-4C01-AEB3-21B14F56D379}">
      <dgm:prSet/>
      <dgm:spPr/>
      <dgm:t>
        <a:bodyPr/>
        <a:lstStyle/>
        <a:p>
          <a:endParaRPr lang="en-IN"/>
        </a:p>
      </dgm:t>
    </dgm:pt>
    <dgm:pt modelId="{9FC937ED-015B-4781-A0C6-F7BF928AFC96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IN" sz="1800" b="1" dirty="0">
              <a:solidFill>
                <a:schemeClr val="tx1"/>
              </a:solidFill>
              <a:latin typeface="Calibri  "/>
            </a:rPr>
            <a:t>Recording &amp; reporting</a:t>
          </a:r>
        </a:p>
      </dgm:t>
    </dgm:pt>
    <dgm:pt modelId="{CD6A7C93-3577-44DA-A2BD-FFB657214372}" type="parTrans" cxnId="{B971559F-6443-4E00-A5D9-839CCF13E73F}">
      <dgm:prSet/>
      <dgm:spPr/>
      <dgm:t>
        <a:bodyPr/>
        <a:lstStyle/>
        <a:p>
          <a:endParaRPr lang="en-IN"/>
        </a:p>
      </dgm:t>
    </dgm:pt>
    <dgm:pt modelId="{4BAD189D-75BB-4207-969B-EFFFBAD5F065}" type="sibTrans" cxnId="{B971559F-6443-4E00-A5D9-839CCF13E73F}">
      <dgm:prSet/>
      <dgm:spPr/>
      <dgm:t>
        <a:bodyPr/>
        <a:lstStyle/>
        <a:p>
          <a:endParaRPr lang="en-IN"/>
        </a:p>
      </dgm:t>
    </dgm:pt>
    <dgm:pt modelId="{6886CC6A-5C39-4EF1-864E-B112D12F51E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IN" sz="1800" b="1" dirty="0">
              <a:solidFill>
                <a:schemeClr val="tx1"/>
              </a:solidFill>
              <a:latin typeface="Calibri  "/>
            </a:rPr>
            <a:t>Supervision &amp; monitoring</a:t>
          </a:r>
        </a:p>
      </dgm:t>
    </dgm:pt>
    <dgm:pt modelId="{9A5FB34D-02EC-4E51-9BF2-B00469ECEEB2}" type="parTrans" cxnId="{57F4CA37-E3D6-4C22-899F-50AA5A1E1276}">
      <dgm:prSet/>
      <dgm:spPr/>
      <dgm:t>
        <a:bodyPr/>
        <a:lstStyle/>
        <a:p>
          <a:endParaRPr lang="en-IN"/>
        </a:p>
      </dgm:t>
    </dgm:pt>
    <dgm:pt modelId="{78756D88-F0FF-4C16-94B0-530B4979B5A8}" type="sibTrans" cxnId="{57F4CA37-E3D6-4C22-899F-50AA5A1E1276}">
      <dgm:prSet/>
      <dgm:spPr/>
      <dgm:t>
        <a:bodyPr/>
        <a:lstStyle/>
        <a:p>
          <a:endParaRPr lang="en-IN"/>
        </a:p>
      </dgm:t>
    </dgm:pt>
    <dgm:pt modelId="{D4668E06-7BB7-45D9-B57E-BD719001C0F1}" type="pres">
      <dgm:prSet presAssocID="{6690F914-F0AF-44D2-938B-45CAFEEA0CF0}" presName="Name0" presStyleCnt="0">
        <dgm:presLayoutVars>
          <dgm:dir/>
          <dgm:resizeHandles val="exact"/>
        </dgm:presLayoutVars>
      </dgm:prSet>
      <dgm:spPr/>
    </dgm:pt>
    <dgm:pt modelId="{95CE1AE1-DA0B-4828-8A45-996D183F45BE}" type="pres">
      <dgm:prSet presAssocID="{A73FC0EC-345C-4301-986C-947F2ADB3051}" presName="parAndChTx" presStyleLbl="node1" presStyleIdx="0" presStyleCnt="4" custScaleY="156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89975-5290-4EAF-92D9-27EFC43C85AD}" type="pres">
      <dgm:prSet presAssocID="{3E1D4EA5-5F7E-4D81-82D4-288FD0702BB1}" presName="parAndChSpace" presStyleCnt="0"/>
      <dgm:spPr/>
    </dgm:pt>
    <dgm:pt modelId="{1EF43337-0961-47C7-BF2A-C7A7FA53FB8D}" type="pres">
      <dgm:prSet presAssocID="{1316B516-7FBB-472A-AFDA-64EF7A408C0F}" presName="parAndChTx" presStyleLbl="node1" presStyleIdx="1" presStyleCnt="4" custScaleX="125942" custScaleY="156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FBC01-D9A6-407C-9E52-A0B29B109142}" type="pres">
      <dgm:prSet presAssocID="{2399D739-F243-42D3-AEEE-24621D3EAE73}" presName="parAndChSpace" presStyleCnt="0"/>
      <dgm:spPr/>
    </dgm:pt>
    <dgm:pt modelId="{EB95CCF0-7E27-4EBA-B82D-1B404C620BC3}" type="pres">
      <dgm:prSet presAssocID="{4A5A7821-6986-4D58-B24A-DA24A0BC4706}" presName="parAndChTx" presStyleLbl="node1" presStyleIdx="2" presStyleCnt="4" custScaleX="139059" custScaleY="154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F3183-6CA6-4F25-AE51-5666238F871A}" type="pres">
      <dgm:prSet presAssocID="{3DD98326-9064-4E16-B1CF-45982B2B285F}" presName="parAndChSpace" presStyleCnt="0"/>
      <dgm:spPr/>
    </dgm:pt>
    <dgm:pt modelId="{2394C3F7-BA3A-4A6F-A875-9B4AA89855A0}" type="pres">
      <dgm:prSet presAssocID="{9FB9268E-8486-4FB5-9D1D-B92C31E1B571}" presName="parAndChTx" presStyleLbl="node1" presStyleIdx="3" presStyleCnt="4" custScaleX="124093" custScaleY="158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B09A0-D6D5-4C01-AEB3-21B14F56D379}" srcId="{6690F914-F0AF-44D2-938B-45CAFEEA0CF0}" destId="{9FB9268E-8486-4FB5-9D1D-B92C31E1B571}" srcOrd="3" destOrd="0" parTransId="{061FF5D5-C1A6-4A10-A636-D4B733CC29F7}" sibTransId="{41BAAEA4-4FB7-4225-8975-0786250F082E}"/>
    <dgm:cxn modelId="{23D3356C-7D0A-49A2-9EA7-CF0F5C377969}" type="presOf" srcId="{6690F914-F0AF-44D2-938B-45CAFEEA0CF0}" destId="{D4668E06-7BB7-45D9-B57E-BD719001C0F1}" srcOrd="0" destOrd="0" presId="urn:microsoft.com/office/officeart/2005/8/layout/hChevron3"/>
    <dgm:cxn modelId="{5D85FBD0-1326-472D-8A7A-3CADF56BB119}" type="presOf" srcId="{1316B516-7FBB-472A-AFDA-64EF7A408C0F}" destId="{1EF43337-0961-47C7-BF2A-C7A7FA53FB8D}" srcOrd="0" destOrd="0" presId="urn:microsoft.com/office/officeart/2005/8/layout/hChevron3"/>
    <dgm:cxn modelId="{E1580100-3D82-4048-8063-0BEEB458F1BD}" type="presOf" srcId="{C1880FE0-D2EC-46AE-9843-102633801BD4}" destId="{1EF43337-0961-47C7-BF2A-C7A7FA53FB8D}" srcOrd="0" destOrd="3" presId="urn:microsoft.com/office/officeart/2005/8/layout/hChevron3"/>
    <dgm:cxn modelId="{D10ADEEF-5D83-432F-9B39-A152B607135E}" srcId="{1316B516-7FBB-472A-AFDA-64EF7A408C0F}" destId="{288EA086-0CB7-4AFE-B7D8-45EDE19D8A2C}" srcOrd="0" destOrd="0" parTransId="{D7E552B7-0CCB-4415-99BE-FAE9C983E0BF}" sibTransId="{FEEAB213-28E2-4ED2-9D2D-B4FF8726B6E3}"/>
    <dgm:cxn modelId="{57F4CA37-E3D6-4C22-899F-50AA5A1E1276}" srcId="{9FB9268E-8486-4FB5-9D1D-B92C31E1B571}" destId="{6886CC6A-5C39-4EF1-864E-B112D12F51E1}" srcOrd="1" destOrd="0" parTransId="{9A5FB34D-02EC-4E51-9BF2-B00469ECEEB2}" sibTransId="{78756D88-F0FF-4C16-94B0-530B4979B5A8}"/>
    <dgm:cxn modelId="{AA900A5A-5289-46E7-9E3D-5F52483FACCC}" type="presOf" srcId="{A73FC0EC-345C-4301-986C-947F2ADB3051}" destId="{95CE1AE1-DA0B-4828-8A45-996D183F45BE}" srcOrd="0" destOrd="0" presId="urn:microsoft.com/office/officeart/2005/8/layout/hChevron3"/>
    <dgm:cxn modelId="{C88111BE-C72E-49D6-951D-A73BAE395F6F}" type="presOf" srcId="{288EA086-0CB7-4AFE-B7D8-45EDE19D8A2C}" destId="{1EF43337-0961-47C7-BF2A-C7A7FA53FB8D}" srcOrd="0" destOrd="1" presId="urn:microsoft.com/office/officeart/2005/8/layout/hChevron3"/>
    <dgm:cxn modelId="{016D98C5-0F54-463C-9643-BDCF21C09503}" srcId="{6690F914-F0AF-44D2-938B-45CAFEEA0CF0}" destId="{4A5A7821-6986-4D58-B24A-DA24A0BC4706}" srcOrd="2" destOrd="0" parTransId="{CC7AF6D6-BB64-48F1-9675-F801269C069F}" sibTransId="{3DD98326-9064-4E16-B1CF-45982B2B285F}"/>
    <dgm:cxn modelId="{FCEEF648-155A-4CE0-A9CA-75D3517AC34D}" type="presOf" srcId="{9FB9268E-8486-4FB5-9D1D-B92C31E1B571}" destId="{2394C3F7-BA3A-4A6F-A875-9B4AA89855A0}" srcOrd="0" destOrd="0" presId="urn:microsoft.com/office/officeart/2005/8/layout/hChevron3"/>
    <dgm:cxn modelId="{1B85448F-A75A-489E-8AE7-D022DB7C3E16}" type="presOf" srcId="{6886CC6A-5C39-4EF1-864E-B112D12F51E1}" destId="{2394C3F7-BA3A-4A6F-A875-9B4AA89855A0}" srcOrd="0" destOrd="2" presId="urn:microsoft.com/office/officeart/2005/8/layout/hChevron3"/>
    <dgm:cxn modelId="{041AEAA3-B78F-4683-BA35-FEAABB219925}" srcId="{1316B516-7FBB-472A-AFDA-64EF7A408C0F}" destId="{0E54C9AE-D3AE-4549-90DE-EDC1CF850F7C}" srcOrd="1" destOrd="0" parTransId="{D987E12A-2E4D-4648-9BE4-9E550C014F3C}" sibTransId="{126C2A0E-FCDF-4520-A45F-1D2FFA9A46AF}"/>
    <dgm:cxn modelId="{74953B04-74FE-4098-A367-616132CD52B1}" srcId="{6690F914-F0AF-44D2-938B-45CAFEEA0CF0}" destId="{1316B516-7FBB-472A-AFDA-64EF7A408C0F}" srcOrd="1" destOrd="0" parTransId="{88910C52-EB58-4581-A908-692049A757D4}" sibTransId="{2399D739-F243-42D3-AEEE-24621D3EAE73}"/>
    <dgm:cxn modelId="{6C19928A-2BFB-421D-BA66-41259881F91B}" type="presOf" srcId="{4A5A7821-6986-4D58-B24A-DA24A0BC4706}" destId="{EB95CCF0-7E27-4EBA-B82D-1B404C620BC3}" srcOrd="0" destOrd="0" presId="urn:microsoft.com/office/officeart/2005/8/layout/hChevron3"/>
    <dgm:cxn modelId="{CF31C074-97AB-4208-A8B4-CB8A9B67EAEF}" type="presOf" srcId="{0E54C9AE-D3AE-4549-90DE-EDC1CF850F7C}" destId="{1EF43337-0961-47C7-BF2A-C7A7FA53FB8D}" srcOrd="0" destOrd="2" presId="urn:microsoft.com/office/officeart/2005/8/layout/hChevron3"/>
    <dgm:cxn modelId="{34057F29-54CB-4482-8426-1A70C9B4D394}" srcId="{6690F914-F0AF-44D2-938B-45CAFEEA0CF0}" destId="{A73FC0EC-345C-4301-986C-947F2ADB3051}" srcOrd="0" destOrd="0" parTransId="{E6932458-95A4-4E38-95B5-79511D01F8C5}" sibTransId="{3E1D4EA5-5F7E-4D81-82D4-288FD0702BB1}"/>
    <dgm:cxn modelId="{B971559F-6443-4E00-A5D9-839CCF13E73F}" srcId="{9FB9268E-8486-4FB5-9D1D-B92C31E1B571}" destId="{9FC937ED-015B-4781-A0C6-F7BF928AFC96}" srcOrd="0" destOrd="0" parTransId="{CD6A7C93-3577-44DA-A2BD-FFB657214372}" sibTransId="{4BAD189D-75BB-4207-969B-EFFFBAD5F065}"/>
    <dgm:cxn modelId="{5945C864-B4B6-4180-8832-D922D28FAAF6}" type="presOf" srcId="{9FC937ED-015B-4781-A0C6-F7BF928AFC96}" destId="{2394C3F7-BA3A-4A6F-A875-9B4AA89855A0}" srcOrd="0" destOrd="1" presId="urn:microsoft.com/office/officeart/2005/8/layout/hChevron3"/>
    <dgm:cxn modelId="{8EC168E1-1FFF-457B-BCB3-B25E8E2F144F}" srcId="{1316B516-7FBB-472A-AFDA-64EF7A408C0F}" destId="{C1880FE0-D2EC-46AE-9843-102633801BD4}" srcOrd="2" destOrd="0" parTransId="{2F04606C-59BA-4C1A-8B8F-A03CBAA045E6}" sibTransId="{BE857AFD-C2F2-470C-B0F7-DBACD740D2AB}"/>
    <dgm:cxn modelId="{7054F4DB-534E-4876-B7A9-8A35488EC97E}" type="presParOf" srcId="{D4668E06-7BB7-45D9-B57E-BD719001C0F1}" destId="{95CE1AE1-DA0B-4828-8A45-996D183F45BE}" srcOrd="0" destOrd="0" presId="urn:microsoft.com/office/officeart/2005/8/layout/hChevron3"/>
    <dgm:cxn modelId="{B70D75C6-2717-4C4E-9D0A-8DB5818A0450}" type="presParOf" srcId="{D4668E06-7BB7-45D9-B57E-BD719001C0F1}" destId="{14889975-5290-4EAF-92D9-27EFC43C85AD}" srcOrd="1" destOrd="0" presId="urn:microsoft.com/office/officeart/2005/8/layout/hChevron3"/>
    <dgm:cxn modelId="{D283E1A7-3899-466F-BED9-63AE4F6E01D9}" type="presParOf" srcId="{D4668E06-7BB7-45D9-B57E-BD719001C0F1}" destId="{1EF43337-0961-47C7-BF2A-C7A7FA53FB8D}" srcOrd="2" destOrd="0" presId="urn:microsoft.com/office/officeart/2005/8/layout/hChevron3"/>
    <dgm:cxn modelId="{1B8378E8-A7A5-4A44-8D7A-49E2217A8F92}" type="presParOf" srcId="{D4668E06-7BB7-45D9-B57E-BD719001C0F1}" destId="{4F3FBC01-D9A6-407C-9E52-A0B29B109142}" srcOrd="3" destOrd="0" presId="urn:microsoft.com/office/officeart/2005/8/layout/hChevron3"/>
    <dgm:cxn modelId="{16D9E551-562A-4481-AD97-5FD11C460B6B}" type="presParOf" srcId="{D4668E06-7BB7-45D9-B57E-BD719001C0F1}" destId="{EB95CCF0-7E27-4EBA-B82D-1B404C620BC3}" srcOrd="4" destOrd="0" presId="urn:microsoft.com/office/officeart/2005/8/layout/hChevron3"/>
    <dgm:cxn modelId="{1FA171EA-B442-44EA-8469-FBBAC30DF232}" type="presParOf" srcId="{D4668E06-7BB7-45D9-B57E-BD719001C0F1}" destId="{743F3183-6CA6-4F25-AE51-5666238F871A}" srcOrd="5" destOrd="0" presId="urn:microsoft.com/office/officeart/2005/8/layout/hChevron3"/>
    <dgm:cxn modelId="{FFD12C43-C88C-4657-A9A1-BB5CDC2FF568}" type="presParOf" srcId="{D4668E06-7BB7-45D9-B57E-BD719001C0F1}" destId="{2394C3F7-BA3A-4A6F-A875-9B4AA89855A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42E6F-B020-47D5-AB1A-8DDC1A18192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D9DB582-8CB3-4889-8268-3130F4ED4F8E}">
      <dgm:prSet phldrT="[Text]" custT="1"/>
      <dgm:spPr/>
      <dgm:t>
        <a:bodyPr/>
        <a:lstStyle/>
        <a:p>
          <a:r>
            <a:rPr lang="en-IN" sz="3200" b="1" dirty="0"/>
            <a:t>First year Jan16-Jan17</a:t>
          </a:r>
        </a:p>
      </dgm:t>
    </dgm:pt>
    <dgm:pt modelId="{35E538C5-744B-4CEF-8A1F-24A4519FCAA4}" type="parTrans" cxnId="{19719BA2-C30C-4A29-8426-E1722E9A9113}">
      <dgm:prSet/>
      <dgm:spPr/>
      <dgm:t>
        <a:bodyPr/>
        <a:lstStyle/>
        <a:p>
          <a:endParaRPr lang="en-IN"/>
        </a:p>
      </dgm:t>
    </dgm:pt>
    <dgm:pt modelId="{5CEA7D7D-9312-4822-A546-7D51F643058A}" type="sibTrans" cxnId="{19719BA2-C30C-4A29-8426-E1722E9A9113}">
      <dgm:prSet/>
      <dgm:spPr/>
      <dgm:t>
        <a:bodyPr/>
        <a:lstStyle/>
        <a:p>
          <a:endParaRPr lang="en-IN"/>
        </a:p>
      </dgm:t>
    </dgm:pt>
    <dgm:pt modelId="{08D50AF0-1517-4AC7-AC9A-C4728CEEE040}" type="pres">
      <dgm:prSet presAssocID="{23542E6F-B020-47D5-AB1A-8DDC1A181924}" presName="Name0" presStyleCnt="0">
        <dgm:presLayoutVars>
          <dgm:dir/>
          <dgm:resizeHandles val="exact"/>
        </dgm:presLayoutVars>
      </dgm:prSet>
      <dgm:spPr/>
    </dgm:pt>
    <dgm:pt modelId="{DB2CFA1C-4865-40CF-A039-88F12FB2E3FF}" type="pres">
      <dgm:prSet presAssocID="{23542E6F-B020-47D5-AB1A-8DDC1A181924}" presName="arrow" presStyleLbl="bgShp" presStyleIdx="0" presStyleCnt="1" custScaleY="250000" custLinFactY="-86480" custLinFactNeighborX="-6615" custLinFactNeighborY="-100000"/>
      <dgm:spPr>
        <a:solidFill>
          <a:srgbClr val="FF0000"/>
        </a:solidFill>
      </dgm:spPr>
    </dgm:pt>
    <dgm:pt modelId="{27B97C3F-1C30-4EAE-84B4-79111205A23C}" type="pres">
      <dgm:prSet presAssocID="{23542E6F-B020-47D5-AB1A-8DDC1A181924}" presName="points" presStyleCnt="0"/>
      <dgm:spPr/>
    </dgm:pt>
    <dgm:pt modelId="{0DFD02F2-C609-4866-91CD-02366E4BB10C}" type="pres">
      <dgm:prSet presAssocID="{2D9DB582-8CB3-4889-8268-3130F4ED4F8E}" presName="compositeA" presStyleCnt="0"/>
      <dgm:spPr/>
    </dgm:pt>
    <dgm:pt modelId="{A6D2FDCA-C0B9-4837-8A70-4AA50D98BD7F}" type="pres">
      <dgm:prSet presAssocID="{2D9DB582-8CB3-4889-8268-3130F4ED4F8E}" presName="textA" presStyleLbl="revTx" presStyleIdx="0" presStyleCnt="1" custAng="0" custScaleX="539082" custScaleY="250000" custLinFactNeighborY="-10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4B8ED-7FC4-41C0-91C1-4D6E611FCDA9}" type="pres">
      <dgm:prSet presAssocID="{2D9DB582-8CB3-4889-8268-3130F4ED4F8E}" presName="circleA" presStyleLbl="node1" presStyleIdx="0" presStyleCnt="1"/>
      <dgm:spPr/>
    </dgm:pt>
    <dgm:pt modelId="{88644B17-B78E-43C5-B835-049B68BC10D3}" type="pres">
      <dgm:prSet presAssocID="{2D9DB582-8CB3-4889-8268-3130F4ED4F8E}" presName="spaceA" presStyleCnt="0"/>
      <dgm:spPr/>
    </dgm:pt>
  </dgm:ptLst>
  <dgm:cxnLst>
    <dgm:cxn modelId="{D757D299-250E-407B-85A8-7A02C3DE376C}" type="presOf" srcId="{23542E6F-B020-47D5-AB1A-8DDC1A181924}" destId="{08D50AF0-1517-4AC7-AC9A-C4728CEEE040}" srcOrd="0" destOrd="0" presId="urn:microsoft.com/office/officeart/2005/8/layout/hProcess11"/>
    <dgm:cxn modelId="{737A98F0-10E2-4E5C-AF34-AE4FAD0B7691}" type="presOf" srcId="{2D9DB582-8CB3-4889-8268-3130F4ED4F8E}" destId="{A6D2FDCA-C0B9-4837-8A70-4AA50D98BD7F}" srcOrd="0" destOrd="0" presId="urn:microsoft.com/office/officeart/2005/8/layout/hProcess11"/>
    <dgm:cxn modelId="{19719BA2-C30C-4A29-8426-E1722E9A9113}" srcId="{23542E6F-B020-47D5-AB1A-8DDC1A181924}" destId="{2D9DB582-8CB3-4889-8268-3130F4ED4F8E}" srcOrd="0" destOrd="0" parTransId="{35E538C5-744B-4CEF-8A1F-24A4519FCAA4}" sibTransId="{5CEA7D7D-9312-4822-A546-7D51F643058A}"/>
    <dgm:cxn modelId="{098605E2-DEF9-4FEA-BAD2-142035ECC57C}" type="presParOf" srcId="{08D50AF0-1517-4AC7-AC9A-C4728CEEE040}" destId="{DB2CFA1C-4865-40CF-A039-88F12FB2E3FF}" srcOrd="0" destOrd="0" presId="urn:microsoft.com/office/officeart/2005/8/layout/hProcess11"/>
    <dgm:cxn modelId="{2CEDD63C-ADBE-4562-8DE9-91B32C31FBE7}" type="presParOf" srcId="{08D50AF0-1517-4AC7-AC9A-C4728CEEE040}" destId="{27B97C3F-1C30-4EAE-84B4-79111205A23C}" srcOrd="1" destOrd="0" presId="urn:microsoft.com/office/officeart/2005/8/layout/hProcess11"/>
    <dgm:cxn modelId="{E3C434A5-1B16-46F6-9F4A-955D2A1FDD39}" type="presParOf" srcId="{27B97C3F-1C30-4EAE-84B4-79111205A23C}" destId="{0DFD02F2-C609-4866-91CD-02366E4BB10C}" srcOrd="0" destOrd="0" presId="urn:microsoft.com/office/officeart/2005/8/layout/hProcess11"/>
    <dgm:cxn modelId="{A966AE98-3043-40B2-A1A6-83FDCB575F83}" type="presParOf" srcId="{0DFD02F2-C609-4866-91CD-02366E4BB10C}" destId="{A6D2FDCA-C0B9-4837-8A70-4AA50D98BD7F}" srcOrd="0" destOrd="0" presId="urn:microsoft.com/office/officeart/2005/8/layout/hProcess11"/>
    <dgm:cxn modelId="{FFDD405F-30E3-4220-A644-2005313FA2D8}" type="presParOf" srcId="{0DFD02F2-C609-4866-91CD-02366E4BB10C}" destId="{4DB4B8ED-7FC4-41C0-91C1-4D6E611FCDA9}" srcOrd="1" destOrd="0" presId="urn:microsoft.com/office/officeart/2005/8/layout/hProcess11"/>
    <dgm:cxn modelId="{15F3AF2E-3801-4B05-A1F3-81E6E9964A3C}" type="presParOf" srcId="{0DFD02F2-C609-4866-91CD-02366E4BB10C}" destId="{88644B17-B78E-43C5-B835-049B68BC10D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42E6F-B020-47D5-AB1A-8DDC1A18192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E4AADD1-874F-4CD5-8510-30748F586491}">
      <dgm:prSet phldrT="[Text]" custT="1"/>
      <dgm:spPr/>
      <dgm:t>
        <a:bodyPr/>
        <a:lstStyle/>
        <a:p>
          <a:r>
            <a:rPr lang="en-IN" sz="3200" b="1" dirty="0"/>
            <a:t>Second year Jan17-Mar-17</a:t>
          </a:r>
        </a:p>
      </dgm:t>
    </dgm:pt>
    <dgm:pt modelId="{8E5BDB6F-31C6-4693-B79D-F894AC848B3D}" type="parTrans" cxnId="{BF6DFD68-8DE6-4547-8ED2-452E0FEDD7FE}">
      <dgm:prSet/>
      <dgm:spPr/>
      <dgm:t>
        <a:bodyPr/>
        <a:lstStyle/>
        <a:p>
          <a:endParaRPr lang="en-IN"/>
        </a:p>
      </dgm:t>
    </dgm:pt>
    <dgm:pt modelId="{678655A9-DB82-4273-9A5A-F9B9F06B7D6E}" type="sibTrans" cxnId="{BF6DFD68-8DE6-4547-8ED2-452E0FEDD7FE}">
      <dgm:prSet/>
      <dgm:spPr/>
      <dgm:t>
        <a:bodyPr/>
        <a:lstStyle/>
        <a:p>
          <a:endParaRPr lang="en-IN"/>
        </a:p>
      </dgm:t>
    </dgm:pt>
    <dgm:pt modelId="{08D50AF0-1517-4AC7-AC9A-C4728CEEE040}" type="pres">
      <dgm:prSet presAssocID="{23542E6F-B020-47D5-AB1A-8DDC1A181924}" presName="Name0" presStyleCnt="0">
        <dgm:presLayoutVars>
          <dgm:dir/>
          <dgm:resizeHandles val="exact"/>
        </dgm:presLayoutVars>
      </dgm:prSet>
      <dgm:spPr/>
    </dgm:pt>
    <dgm:pt modelId="{DB2CFA1C-4865-40CF-A039-88F12FB2E3FF}" type="pres">
      <dgm:prSet presAssocID="{23542E6F-B020-47D5-AB1A-8DDC1A181924}" presName="arrow" presStyleLbl="bgShp" presStyleIdx="0" presStyleCnt="1" custScaleY="250000" custLinFactY="-86480" custLinFactNeighborX="-6615" custLinFactNeighborY="-100000"/>
      <dgm:spPr>
        <a:solidFill>
          <a:srgbClr val="00B0F0"/>
        </a:solidFill>
      </dgm:spPr>
    </dgm:pt>
    <dgm:pt modelId="{27B97C3F-1C30-4EAE-84B4-79111205A23C}" type="pres">
      <dgm:prSet presAssocID="{23542E6F-B020-47D5-AB1A-8DDC1A181924}" presName="points" presStyleCnt="0"/>
      <dgm:spPr/>
    </dgm:pt>
    <dgm:pt modelId="{00D3B60A-8837-4260-9562-0B6C2C7F7EDF}" type="pres">
      <dgm:prSet presAssocID="{BE4AADD1-874F-4CD5-8510-30748F586491}" presName="compositeA" presStyleCnt="0"/>
      <dgm:spPr/>
    </dgm:pt>
    <dgm:pt modelId="{641A16D2-A33D-4F8F-A4D2-4EDEF236E34F}" type="pres">
      <dgm:prSet presAssocID="{BE4AADD1-874F-4CD5-8510-30748F586491}" presName="textA" presStyleLbl="revTx" presStyleIdx="0" presStyleCnt="1" custScaleX="289342" custScaleY="105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00382-D24D-48C4-98D3-62D16D4D13AA}" type="pres">
      <dgm:prSet presAssocID="{BE4AADD1-874F-4CD5-8510-30748F586491}" presName="circleA" presStyleLbl="node1" presStyleIdx="0" presStyleCnt="1"/>
      <dgm:spPr/>
    </dgm:pt>
    <dgm:pt modelId="{1D1D2063-8F1B-487F-9EA5-6FFBB524B4C4}" type="pres">
      <dgm:prSet presAssocID="{BE4AADD1-874F-4CD5-8510-30748F586491}" presName="spaceA" presStyleCnt="0"/>
      <dgm:spPr/>
    </dgm:pt>
  </dgm:ptLst>
  <dgm:cxnLst>
    <dgm:cxn modelId="{A99E713A-8569-4E73-80FC-B22DD6499845}" type="presOf" srcId="{23542E6F-B020-47D5-AB1A-8DDC1A181924}" destId="{08D50AF0-1517-4AC7-AC9A-C4728CEEE040}" srcOrd="0" destOrd="0" presId="urn:microsoft.com/office/officeart/2005/8/layout/hProcess11"/>
    <dgm:cxn modelId="{8DB99B6D-BC53-475F-9FE8-BF1D033A3D2A}" type="presOf" srcId="{BE4AADD1-874F-4CD5-8510-30748F586491}" destId="{641A16D2-A33D-4F8F-A4D2-4EDEF236E34F}" srcOrd="0" destOrd="0" presId="urn:microsoft.com/office/officeart/2005/8/layout/hProcess11"/>
    <dgm:cxn modelId="{BF6DFD68-8DE6-4547-8ED2-452E0FEDD7FE}" srcId="{23542E6F-B020-47D5-AB1A-8DDC1A181924}" destId="{BE4AADD1-874F-4CD5-8510-30748F586491}" srcOrd="0" destOrd="0" parTransId="{8E5BDB6F-31C6-4693-B79D-F894AC848B3D}" sibTransId="{678655A9-DB82-4273-9A5A-F9B9F06B7D6E}"/>
    <dgm:cxn modelId="{4E38052B-CFD5-4678-9E03-B177E0CA71BF}" type="presParOf" srcId="{08D50AF0-1517-4AC7-AC9A-C4728CEEE040}" destId="{DB2CFA1C-4865-40CF-A039-88F12FB2E3FF}" srcOrd="0" destOrd="0" presId="urn:microsoft.com/office/officeart/2005/8/layout/hProcess11"/>
    <dgm:cxn modelId="{BD6B96D6-9419-4A41-AEDC-F035BA07E73B}" type="presParOf" srcId="{08D50AF0-1517-4AC7-AC9A-C4728CEEE040}" destId="{27B97C3F-1C30-4EAE-84B4-79111205A23C}" srcOrd="1" destOrd="0" presId="urn:microsoft.com/office/officeart/2005/8/layout/hProcess11"/>
    <dgm:cxn modelId="{A594D1B1-610B-49A3-99FF-38A3D48153DC}" type="presParOf" srcId="{27B97C3F-1C30-4EAE-84B4-79111205A23C}" destId="{00D3B60A-8837-4260-9562-0B6C2C7F7EDF}" srcOrd="0" destOrd="0" presId="urn:microsoft.com/office/officeart/2005/8/layout/hProcess11"/>
    <dgm:cxn modelId="{4222B5B5-2E76-4D2E-B94D-D9E596B20F96}" type="presParOf" srcId="{00D3B60A-8837-4260-9562-0B6C2C7F7EDF}" destId="{641A16D2-A33D-4F8F-A4D2-4EDEF236E34F}" srcOrd="0" destOrd="0" presId="urn:microsoft.com/office/officeart/2005/8/layout/hProcess11"/>
    <dgm:cxn modelId="{C7429619-6AA5-4D0C-92D7-2E784C92A020}" type="presParOf" srcId="{00D3B60A-8837-4260-9562-0B6C2C7F7EDF}" destId="{5F700382-D24D-48C4-98D3-62D16D4D13AA}" srcOrd="1" destOrd="0" presId="urn:microsoft.com/office/officeart/2005/8/layout/hProcess11"/>
    <dgm:cxn modelId="{D750D0F6-055F-4A4A-8D17-03210C0403E7}" type="presParOf" srcId="{00D3B60A-8837-4260-9562-0B6C2C7F7EDF}" destId="{1D1D2063-8F1B-487F-9EA5-6FFBB524B4C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FA28A-A323-4C7D-987A-701B0D16AFD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005B44C-8E9F-4015-A230-633338F5CE30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 anchor="t"/>
        <a:lstStyle/>
        <a:p>
          <a:pPr algn="l"/>
          <a:r>
            <a:rPr lang="en-IN" sz="2200" b="1" dirty="0">
              <a:solidFill>
                <a:schemeClr val="tx1"/>
              </a:solidFill>
            </a:rPr>
            <a:t>1. Glucose pouches:</a:t>
          </a:r>
          <a:r>
            <a:rPr lang="en-IN" sz="2200" dirty="0">
              <a:solidFill>
                <a:schemeClr val="tx1"/>
              </a:solidFill>
            </a:rPr>
            <a:t> 75g/100g pouches procured &amp; supplied up to the SHC level. </a:t>
          </a:r>
        </a:p>
        <a:p>
          <a:pPr algn="l"/>
          <a:r>
            <a:rPr lang="en-IN" sz="2200" dirty="0">
              <a:solidFill>
                <a:schemeClr val="tx1"/>
              </a:solidFill>
            </a:rPr>
            <a:t>2</a:t>
          </a:r>
          <a:r>
            <a:rPr lang="en-IN" sz="2200" b="1" dirty="0">
              <a:solidFill>
                <a:schemeClr val="tx1"/>
              </a:solidFill>
            </a:rPr>
            <a:t>. Glucometer strips </a:t>
          </a:r>
          <a:r>
            <a:rPr lang="en-IN" sz="2200" dirty="0">
              <a:solidFill>
                <a:schemeClr val="tx1"/>
              </a:solidFill>
            </a:rPr>
            <a:t>calibration fluid: supplied up to SHC.</a:t>
          </a:r>
          <a:endParaRPr lang="en-IN" sz="1400" dirty="0">
            <a:solidFill>
              <a:schemeClr val="tx1"/>
            </a:solidFill>
          </a:endParaRPr>
        </a:p>
        <a:p>
          <a:pPr algn="l"/>
          <a:endParaRPr lang="en-IN" sz="2200" dirty="0"/>
        </a:p>
        <a:p>
          <a:pPr algn="l"/>
          <a:r>
            <a:rPr lang="en-IN" sz="2200" dirty="0"/>
            <a:t>-</a:t>
          </a:r>
        </a:p>
        <a:p>
          <a:pPr algn="l"/>
          <a:endParaRPr lang="en-IN" sz="2400" dirty="0"/>
        </a:p>
      </dgm:t>
    </dgm:pt>
    <dgm:pt modelId="{24859735-7B90-48C3-94B8-CB323B38FE88}" type="parTrans" cxnId="{589C0D91-B811-41EE-928E-93C720D07947}">
      <dgm:prSet/>
      <dgm:spPr/>
      <dgm:t>
        <a:bodyPr/>
        <a:lstStyle/>
        <a:p>
          <a:endParaRPr lang="en-IN"/>
        </a:p>
      </dgm:t>
    </dgm:pt>
    <dgm:pt modelId="{44A7D2F5-EE57-4797-90C9-E3779A75FA5B}" type="sibTrans" cxnId="{589C0D91-B811-41EE-928E-93C720D07947}">
      <dgm:prSet/>
      <dgm:spPr/>
      <dgm:t>
        <a:bodyPr/>
        <a:lstStyle/>
        <a:p>
          <a:endParaRPr lang="en-IN"/>
        </a:p>
      </dgm:t>
    </dgm:pt>
    <dgm:pt modelId="{BCEBA3CE-8735-49D1-BBDC-E17FCF308E0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anchor="t"/>
        <a:lstStyle/>
        <a:p>
          <a:pPr algn="l"/>
          <a:r>
            <a:rPr lang="en-IN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3. </a:t>
          </a:r>
          <a:r>
            <a:rPr lang="en-IN" sz="18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Glucometer: </a:t>
          </a:r>
          <a:r>
            <a:rPr lang="en-IN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Procured and supplied as per National guidelines. </a:t>
          </a:r>
        </a:p>
        <a:p>
          <a:pPr algn="l"/>
          <a:r>
            <a:rPr lang="en-IN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 glucometer /ANM, </a:t>
          </a:r>
        </a:p>
        <a:p>
          <a:pPr algn="l"/>
          <a:r>
            <a:rPr lang="en-IN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 glucometers /L2 level health centre </a:t>
          </a:r>
        </a:p>
        <a:p>
          <a:pPr algn="l"/>
          <a:r>
            <a:rPr lang="en-IN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3 glucometers/ L3 level centre.</a:t>
          </a:r>
        </a:p>
        <a:p>
          <a:pPr algn="l"/>
          <a:r>
            <a:rPr lang="en-IN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4  </a:t>
          </a:r>
          <a:r>
            <a:rPr lang="en-IN" sz="18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Lancets, measuring mug, disposable glasses, spoons</a:t>
          </a:r>
          <a:r>
            <a:rPr lang="en-IN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provided at all testing sites</a:t>
          </a:r>
        </a:p>
        <a:p>
          <a:pPr algn="l"/>
          <a:endParaRPr lang="en-IN" sz="1800" dirty="0"/>
        </a:p>
      </dgm:t>
    </dgm:pt>
    <dgm:pt modelId="{F6A6B1AA-DD66-42DB-B40C-2F35DE3D1136}" type="parTrans" cxnId="{6F54DC94-8A2F-4884-9724-A3B02F88CC38}">
      <dgm:prSet/>
      <dgm:spPr/>
      <dgm:t>
        <a:bodyPr/>
        <a:lstStyle/>
        <a:p>
          <a:endParaRPr lang="en-IN"/>
        </a:p>
      </dgm:t>
    </dgm:pt>
    <dgm:pt modelId="{0C10F0BF-4FD6-4D99-B32A-6219B47707E4}" type="sibTrans" cxnId="{6F54DC94-8A2F-4884-9724-A3B02F88CC38}">
      <dgm:prSet/>
      <dgm:spPr/>
      <dgm:t>
        <a:bodyPr/>
        <a:lstStyle/>
        <a:p>
          <a:endParaRPr lang="en-IN"/>
        </a:p>
      </dgm:t>
    </dgm:pt>
    <dgm:pt modelId="{285E286E-9B5A-4398-BA70-E084EA603832}" type="pres">
      <dgm:prSet presAssocID="{E9CFA28A-A323-4C7D-987A-701B0D16AF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4B2EB8-CE28-47B9-B458-4A8B086DDAA8}" type="pres">
      <dgm:prSet presAssocID="{1005B44C-8E9F-4015-A230-633338F5CE30}" presName="node" presStyleLbl="node1" presStyleIdx="0" presStyleCnt="2" custScaleX="321363" custScaleY="595170" custLinFactX="-100000" custLinFactNeighborX="-127292" custLinFactNeighborY="-7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48A0B-1CCC-423C-B0CF-AB52BB4B1EAE}" type="pres">
      <dgm:prSet presAssocID="{44A7D2F5-EE57-4797-90C9-E3779A75FA5B}" presName="sibTrans" presStyleCnt="0"/>
      <dgm:spPr/>
    </dgm:pt>
    <dgm:pt modelId="{0A3EC71C-48DB-4BFB-B8A9-5CE0848FB4BF}" type="pres">
      <dgm:prSet presAssocID="{BCEBA3CE-8735-49D1-BBDC-E17FCF308E04}" presName="node" presStyleLbl="node1" presStyleIdx="1" presStyleCnt="2" custScaleX="316963" custScaleY="596066" custLinFactNeighborX="-617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C03FE-E775-4CDA-BD16-4F5533D4E59C}" type="presOf" srcId="{BCEBA3CE-8735-49D1-BBDC-E17FCF308E04}" destId="{0A3EC71C-48DB-4BFB-B8A9-5CE0848FB4BF}" srcOrd="0" destOrd="0" presId="urn:microsoft.com/office/officeart/2005/8/layout/default#2"/>
    <dgm:cxn modelId="{48C6810B-953A-401B-9C63-486BF9C80F2E}" type="presOf" srcId="{1005B44C-8E9F-4015-A230-633338F5CE30}" destId="{074B2EB8-CE28-47B9-B458-4A8B086DDAA8}" srcOrd="0" destOrd="0" presId="urn:microsoft.com/office/officeart/2005/8/layout/default#2"/>
    <dgm:cxn modelId="{589C0D91-B811-41EE-928E-93C720D07947}" srcId="{E9CFA28A-A323-4C7D-987A-701B0D16AFD9}" destId="{1005B44C-8E9F-4015-A230-633338F5CE30}" srcOrd="0" destOrd="0" parTransId="{24859735-7B90-48C3-94B8-CB323B38FE88}" sibTransId="{44A7D2F5-EE57-4797-90C9-E3779A75FA5B}"/>
    <dgm:cxn modelId="{CE360521-FDA1-4A1A-BDD3-FAA15CCBDEED}" type="presOf" srcId="{E9CFA28A-A323-4C7D-987A-701B0D16AFD9}" destId="{285E286E-9B5A-4398-BA70-E084EA603832}" srcOrd="0" destOrd="0" presId="urn:microsoft.com/office/officeart/2005/8/layout/default#2"/>
    <dgm:cxn modelId="{6F54DC94-8A2F-4884-9724-A3B02F88CC38}" srcId="{E9CFA28A-A323-4C7D-987A-701B0D16AFD9}" destId="{BCEBA3CE-8735-49D1-BBDC-E17FCF308E04}" srcOrd="1" destOrd="0" parTransId="{F6A6B1AA-DD66-42DB-B40C-2F35DE3D1136}" sibTransId="{0C10F0BF-4FD6-4D99-B32A-6219B47707E4}"/>
    <dgm:cxn modelId="{DCB351FA-BECE-475A-A850-C5AB82158E92}" type="presParOf" srcId="{285E286E-9B5A-4398-BA70-E084EA603832}" destId="{074B2EB8-CE28-47B9-B458-4A8B086DDAA8}" srcOrd="0" destOrd="0" presId="urn:microsoft.com/office/officeart/2005/8/layout/default#2"/>
    <dgm:cxn modelId="{5F8C8C99-65AC-47AD-A9DC-04228FB34E65}" type="presParOf" srcId="{285E286E-9B5A-4398-BA70-E084EA603832}" destId="{3F448A0B-1CCC-423C-B0CF-AB52BB4B1EAE}" srcOrd="1" destOrd="0" presId="urn:microsoft.com/office/officeart/2005/8/layout/default#2"/>
    <dgm:cxn modelId="{6E0E5F70-69B0-4C8E-B9F1-1645B061CC21}" type="presParOf" srcId="{285E286E-9B5A-4398-BA70-E084EA603832}" destId="{0A3EC71C-48DB-4BFB-B8A9-5CE0848FB4BF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E1AE1-DA0B-4828-8A45-996D183F45BE}">
      <dsp:nvSpPr>
        <dsp:cNvPr id="0" name=""/>
        <dsp:cNvSpPr/>
      </dsp:nvSpPr>
      <dsp:spPr>
        <a:xfrm>
          <a:off x="3504" y="1245486"/>
          <a:ext cx="2737050" cy="3417765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57" tIns="45720" rIns="386228" bIns="4572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50" b="1" kern="1200" dirty="0">
              <a:solidFill>
                <a:srgbClr val="C00000"/>
              </a:solidFill>
              <a:latin typeface="Calibri  "/>
            </a:rPr>
            <a:t>Facility assessment for service readiness</a:t>
          </a:r>
        </a:p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50" b="1" kern="1200" dirty="0">
            <a:solidFill>
              <a:schemeClr val="tx1"/>
            </a:solidFill>
            <a:latin typeface="Calibri  "/>
          </a:endParaRPr>
        </a:p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50" b="1" kern="1200" dirty="0">
              <a:solidFill>
                <a:schemeClr val="tx1"/>
              </a:solidFill>
              <a:latin typeface="Calibri  "/>
            </a:rPr>
            <a:t>conducted in 26 facilities</a:t>
          </a:r>
          <a:endParaRPr lang="en-IN" sz="1750" b="1" kern="1200" dirty="0">
            <a:latin typeface="Calibri  "/>
          </a:endParaRPr>
        </a:p>
      </dsp:txBody>
      <dsp:txXfrm>
        <a:off x="3504" y="1245486"/>
        <a:ext cx="2394919" cy="3417765"/>
      </dsp:txXfrm>
    </dsp:sp>
    <dsp:sp modelId="{1EF43337-0961-47C7-BF2A-C7A7FA53FB8D}">
      <dsp:nvSpPr>
        <dsp:cNvPr id="0" name=""/>
        <dsp:cNvSpPr/>
      </dsp:nvSpPr>
      <dsp:spPr>
        <a:xfrm>
          <a:off x="2193145" y="1245486"/>
          <a:ext cx="3447095" cy="3417765"/>
        </a:xfrm>
        <a:prstGeom prst="chevron">
          <a:avLst>
            <a:gd name="adj" fmla="val 25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57" tIns="27940" rIns="96557" bIns="2794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rgbClr val="C00000"/>
            </a:solidFill>
            <a:latin typeface="Calibri  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50" b="1" kern="1200" dirty="0">
              <a:solidFill>
                <a:srgbClr val="C00000"/>
              </a:solidFill>
              <a:latin typeface="Calibri  "/>
            </a:rPr>
            <a:t>Resource material development for training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50" b="0" kern="1200" dirty="0">
            <a:solidFill>
              <a:schemeClr val="tx1"/>
            </a:solidFill>
            <a:latin typeface="Calibri  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50" b="0" kern="1200" dirty="0">
              <a:solidFill>
                <a:schemeClr val="tx1"/>
              </a:solidFill>
              <a:latin typeface="Calibri  "/>
            </a:rPr>
            <a:t> </a:t>
          </a:r>
          <a:r>
            <a:rPr lang="en-IN" sz="1750" b="1" kern="1200" dirty="0">
              <a:solidFill>
                <a:schemeClr val="tx1"/>
              </a:solidFill>
              <a:latin typeface="Calibri  "/>
            </a:rPr>
            <a:t>Training manuals</a:t>
          </a:r>
          <a:endParaRPr lang="en-IN" sz="1750" b="0" kern="1200" dirty="0">
            <a:solidFill>
              <a:schemeClr val="tx1"/>
            </a:solidFill>
            <a:latin typeface="Calibri  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50" b="1" kern="1200" dirty="0">
              <a:solidFill>
                <a:schemeClr val="tx1"/>
              </a:solidFill>
              <a:latin typeface="Calibri  "/>
            </a:rPr>
            <a:t>Facilitators guide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50" b="1" kern="1200" dirty="0">
              <a:solidFill>
                <a:schemeClr val="tx1"/>
              </a:solidFill>
              <a:latin typeface="Calibri  "/>
            </a:rPr>
            <a:t>Job aids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50" b="1" kern="1200" dirty="0">
              <a:solidFill>
                <a:schemeClr val="tx1"/>
              </a:solidFill>
              <a:latin typeface="Calibri  "/>
            </a:rPr>
            <a:t>Client booklet</a:t>
          </a:r>
        </a:p>
      </dsp:txBody>
      <dsp:txXfrm>
        <a:off x="3047586" y="1245486"/>
        <a:ext cx="1738213" cy="3417765"/>
      </dsp:txXfrm>
    </dsp:sp>
    <dsp:sp modelId="{EB95CCF0-7E27-4EBA-B82D-1B404C620BC3}">
      <dsp:nvSpPr>
        <dsp:cNvPr id="0" name=""/>
        <dsp:cNvSpPr/>
      </dsp:nvSpPr>
      <dsp:spPr>
        <a:xfrm>
          <a:off x="5092830" y="1259806"/>
          <a:ext cx="3806114" cy="3389125"/>
        </a:xfrm>
        <a:prstGeom prst="chevron">
          <a:avLst>
            <a:gd name="adj" fmla="val 25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57" tIns="40640" rIns="96557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1" kern="1200" dirty="0">
            <a:solidFill>
              <a:srgbClr val="C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50" b="1" kern="1200" dirty="0">
              <a:solidFill>
                <a:srgbClr val="C00000"/>
              </a:solidFill>
              <a:latin typeface="Calbri "/>
            </a:rPr>
            <a:t>Capacity building-competency based training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50" b="0" kern="1200" dirty="0">
            <a:solidFill>
              <a:schemeClr val="tx1"/>
            </a:solidFill>
            <a:latin typeface="Calbri 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50" b="1" kern="1200" dirty="0">
              <a:solidFill>
                <a:schemeClr val="tx1"/>
              </a:solidFill>
              <a:latin typeface="Calbri "/>
            </a:rPr>
            <a:t>MO, SN, FD &amp; counsellor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50" b="1" kern="1200" dirty="0">
              <a:solidFill>
                <a:schemeClr val="tx1"/>
              </a:solidFill>
              <a:latin typeface="Calbri "/>
            </a:rPr>
            <a:t>ANM, LT, LHV &amp; supervisor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50" b="1" kern="1200" dirty="0">
              <a:solidFill>
                <a:schemeClr val="tx1"/>
              </a:solidFill>
              <a:latin typeface="Calbri "/>
            </a:rPr>
            <a:t>ASHA &amp; ASHA Sahyogi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b="1" kern="120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5940111" y="1259806"/>
        <a:ext cx="2111552" cy="3389125"/>
      </dsp:txXfrm>
    </dsp:sp>
    <dsp:sp modelId="{2394C3F7-BA3A-4A6F-A875-9B4AA89855A0}">
      <dsp:nvSpPr>
        <dsp:cNvPr id="0" name=""/>
        <dsp:cNvSpPr/>
      </dsp:nvSpPr>
      <dsp:spPr>
        <a:xfrm>
          <a:off x="8351535" y="1216867"/>
          <a:ext cx="3396487" cy="3475002"/>
        </a:xfrm>
        <a:prstGeom prst="chevron">
          <a:avLst>
            <a:gd name="adj" fmla="val 2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57" tIns="35560" rIns="96557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rgbClr val="C00000"/>
            </a:solidFill>
            <a:latin typeface="Calibri  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50" b="1" kern="1200" dirty="0">
              <a:solidFill>
                <a:srgbClr val="C00000"/>
              </a:solidFill>
              <a:latin typeface="Calibri  "/>
            </a:rPr>
            <a:t>System strengthening for GDM service delivery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b="0" kern="1200" dirty="0">
            <a:solidFill>
              <a:schemeClr val="tx1"/>
            </a:solidFill>
            <a:latin typeface="Calibri  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1" kern="1200" dirty="0">
              <a:solidFill>
                <a:schemeClr val="tx1"/>
              </a:solidFill>
              <a:latin typeface="Calibri  "/>
            </a:rPr>
            <a:t>Recording &amp; reporting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1" kern="1200" dirty="0">
              <a:solidFill>
                <a:schemeClr val="tx1"/>
              </a:solidFill>
              <a:latin typeface="Calibri  "/>
            </a:rPr>
            <a:t>Supervision &amp; monitoring</a:t>
          </a:r>
        </a:p>
      </dsp:txBody>
      <dsp:txXfrm>
        <a:off x="9200657" y="1216867"/>
        <a:ext cx="1698243" cy="3475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CFA1C-4865-40CF-A039-88F12FB2E3FF}">
      <dsp:nvSpPr>
        <dsp:cNvPr id="0" name=""/>
        <dsp:cNvSpPr/>
      </dsp:nvSpPr>
      <dsp:spPr>
        <a:xfrm>
          <a:off x="0" y="0"/>
          <a:ext cx="5177920" cy="373487"/>
        </a:xfrm>
        <a:prstGeom prst="notched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2FDCA-C0B9-4837-8A70-4AA50D98BD7F}">
      <dsp:nvSpPr>
        <dsp:cNvPr id="0" name=""/>
        <dsp:cNvSpPr/>
      </dsp:nvSpPr>
      <dsp:spPr>
        <a:xfrm>
          <a:off x="4757" y="-56023"/>
          <a:ext cx="4650612" cy="37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dirty="0"/>
            <a:t>First year Jan16-Jan17</a:t>
          </a:r>
        </a:p>
      </dsp:txBody>
      <dsp:txXfrm>
        <a:off x="4757" y="-56023"/>
        <a:ext cx="4650612" cy="373487"/>
      </dsp:txXfrm>
    </dsp:sp>
    <dsp:sp modelId="{4DB4B8ED-7FC4-41C0-91C1-4D6E611FCDA9}">
      <dsp:nvSpPr>
        <dsp:cNvPr id="0" name=""/>
        <dsp:cNvSpPr/>
      </dsp:nvSpPr>
      <dsp:spPr>
        <a:xfrm>
          <a:off x="2311389" y="224092"/>
          <a:ext cx="37348" cy="37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CFA1C-4865-40CF-A039-88F12FB2E3FF}">
      <dsp:nvSpPr>
        <dsp:cNvPr id="0" name=""/>
        <dsp:cNvSpPr/>
      </dsp:nvSpPr>
      <dsp:spPr>
        <a:xfrm>
          <a:off x="0" y="0"/>
          <a:ext cx="5864772" cy="373487"/>
        </a:xfrm>
        <a:prstGeom prst="notched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A16D2-A33D-4F8F-A4D2-4EDEF236E34F}">
      <dsp:nvSpPr>
        <dsp:cNvPr id="0" name=""/>
        <dsp:cNvSpPr/>
      </dsp:nvSpPr>
      <dsp:spPr>
        <a:xfrm>
          <a:off x="5605" y="-2196"/>
          <a:ext cx="5267084" cy="158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dirty="0"/>
            <a:t>Second year Jan17-Mar-17</a:t>
          </a:r>
        </a:p>
      </dsp:txBody>
      <dsp:txXfrm>
        <a:off x="5605" y="-2196"/>
        <a:ext cx="5267084" cy="158182"/>
      </dsp:txXfrm>
    </dsp:sp>
    <dsp:sp modelId="{5F700382-D24D-48C4-98D3-62D16D4D13AA}">
      <dsp:nvSpPr>
        <dsp:cNvPr id="0" name=""/>
        <dsp:cNvSpPr/>
      </dsp:nvSpPr>
      <dsp:spPr>
        <a:xfrm>
          <a:off x="2620473" y="170266"/>
          <a:ext cx="37348" cy="37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B2EB8-CE28-47B9-B458-4A8B086DDAA8}">
      <dsp:nvSpPr>
        <dsp:cNvPr id="0" name=""/>
        <dsp:cNvSpPr/>
      </dsp:nvSpPr>
      <dsp:spPr>
        <a:xfrm>
          <a:off x="0" y="0"/>
          <a:ext cx="3224428" cy="358301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>
              <a:solidFill>
                <a:schemeClr val="tx1"/>
              </a:solidFill>
            </a:rPr>
            <a:t>1. Glucose pouches:</a:t>
          </a:r>
          <a:r>
            <a:rPr lang="en-IN" sz="2200" kern="1200" dirty="0">
              <a:solidFill>
                <a:schemeClr val="tx1"/>
              </a:solidFill>
            </a:rPr>
            <a:t> 75g/100g pouches procured &amp; supplied up to the SHC level.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>
              <a:solidFill>
                <a:schemeClr val="tx1"/>
              </a:solidFill>
            </a:rPr>
            <a:t>2</a:t>
          </a:r>
          <a:r>
            <a:rPr lang="en-IN" sz="2200" b="1" kern="1200" dirty="0">
              <a:solidFill>
                <a:schemeClr val="tx1"/>
              </a:solidFill>
            </a:rPr>
            <a:t>. Glucometer strips </a:t>
          </a:r>
          <a:r>
            <a:rPr lang="en-IN" sz="2200" kern="1200" dirty="0">
              <a:solidFill>
                <a:schemeClr val="tx1"/>
              </a:solidFill>
            </a:rPr>
            <a:t>calibration fluid: supplied up to SHC.</a:t>
          </a:r>
          <a:endParaRPr lang="en-IN" sz="1400" kern="1200" dirty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/>
            <a:t>-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 dirty="0"/>
        </a:p>
      </dsp:txBody>
      <dsp:txXfrm>
        <a:off x="0" y="0"/>
        <a:ext cx="3224428" cy="3583019"/>
      </dsp:txXfrm>
    </dsp:sp>
    <dsp:sp modelId="{0A3EC71C-48DB-4BFB-B8A9-5CE0848FB4BF}">
      <dsp:nvSpPr>
        <dsp:cNvPr id="0" name=""/>
        <dsp:cNvSpPr/>
      </dsp:nvSpPr>
      <dsp:spPr>
        <a:xfrm>
          <a:off x="3660203" y="2396"/>
          <a:ext cx="3180280" cy="358841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3. </a:t>
          </a:r>
          <a:r>
            <a:rPr lang="en-IN" sz="18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Glucometer: </a:t>
          </a:r>
          <a:r>
            <a:rPr lang="en-IN" sz="18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Procured and supplied as per National guidelines.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 glucometer /ANM,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 glucometers /L2 level health centre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3 glucometers/ L3 level centre.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4  </a:t>
          </a:r>
          <a:r>
            <a:rPr lang="en-IN" sz="18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Lancets, measuring mug, disposable glasses, spoons</a:t>
          </a:r>
          <a:r>
            <a:rPr lang="en-IN" sz="18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provided at all testing sites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 dirty="0"/>
        </a:p>
      </dsp:txBody>
      <dsp:txXfrm>
        <a:off x="3660203" y="2396"/>
        <a:ext cx="3180280" cy="358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0.09515</cdr:x>
      <cdr:y>0.05195</cdr:y>
    </cdr:from>
    <cdr:to>
      <cdr:x>0.25338</cdr:x>
      <cdr:y>0.23188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9810" y="2640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0.13983</cdr:x>
      <cdr:y>0.14745</cdr:y>
    </cdr:from>
    <cdr:to>
      <cdr:x>0.29806</cdr:x>
      <cdr:y>0.32738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8000" y="749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966098-1644-46E3-9989-A6C8DCCAF8D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A49D73-D404-4DF9-B01C-04522BC6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2DF2FD-149F-486A-8E9E-804077C6FC6E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A9FE2A-DC45-40DA-9AC6-510F611940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47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IN" b="1" dirty="0"/>
              <a:t>Maternal Complications</a:t>
            </a:r>
          </a:p>
          <a:p>
            <a:pPr algn="just"/>
            <a:r>
              <a:rPr lang="en-IN" dirty="0"/>
              <a:t>Polyhydramnios,  Pre-eclampsia,  Prolonged labour, Obstructed labour,</a:t>
            </a:r>
            <a:r>
              <a:rPr lang="en-IN" baseline="0" dirty="0"/>
              <a:t> </a:t>
            </a:r>
            <a:r>
              <a:rPr lang="en-IN" dirty="0"/>
              <a:t>Caesarean section, Uterine atony, Postpartum haemorrhage,  Infection, Type II diabetes</a:t>
            </a:r>
          </a:p>
          <a:p>
            <a:pPr algn="just"/>
            <a:endParaRPr lang="en-IN" dirty="0"/>
          </a:p>
          <a:p>
            <a:r>
              <a:rPr lang="en-IN" b="1" dirty="0"/>
              <a:t>Fetal Complications </a:t>
            </a:r>
            <a:r>
              <a:rPr lang="en-IN" dirty="0"/>
              <a:t>Spontaneous abortion, Intra-uterine death, Stillbirth, Congenital malformation, Shoulder dystocia,  Birth injuries, Neonatal hypoglycaemia, </a:t>
            </a:r>
          </a:p>
          <a:p>
            <a:r>
              <a:rPr lang="en-IN" dirty="0"/>
              <a:t>Infant respiratory distress syndrome</a:t>
            </a:r>
          </a:p>
          <a:p>
            <a:pPr algn="just"/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0BA7-CD83-4BA4-885B-62F0EFCBC4E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4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ASHA-1 day training</a:t>
            </a:r>
          </a:p>
          <a:p>
            <a:r>
              <a:rPr lang="en-IN" dirty="0"/>
              <a:t>ANM, LT,</a:t>
            </a:r>
            <a:r>
              <a:rPr lang="en-IN" baseline="0" dirty="0"/>
              <a:t> SN, MO- 2 days</a:t>
            </a:r>
          </a:p>
          <a:p>
            <a:r>
              <a:rPr lang="en-IN" baseline="0" dirty="0"/>
              <a:t>Feeding demonstrator- 1 day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FE2A-DC45-40DA-9AC6-510F6119400E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33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total</a:t>
            </a:r>
            <a:r>
              <a:rPr lang="en-IN" baseline="0" dirty="0"/>
              <a:t> ANC all those women who were tested for GDM I are also included. Program is also launched in phasic manner.</a:t>
            </a:r>
          </a:p>
          <a:p>
            <a:r>
              <a:rPr lang="en-IN" baseline="0" dirty="0"/>
              <a:t>There is overlapping of ANC in facility and VHND.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FE2A-DC45-40DA-9AC6-510F6119400E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84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Revision in National guidelines based on project learning's- Insulin pens vs Insulin vial, Oral anti-diabetic drugs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FE2A-DC45-40DA-9AC6-510F6119400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76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Revision in National guidelines based on project learning's- Insulin pens vs Insulin vial, Oral anti-diabetic drugs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FE2A-DC45-40DA-9AC6-510F6119400E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7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02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94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87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0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4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8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65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1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24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206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5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85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95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9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087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0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F6166-C6AD-4274-9FC2-DB81AF1716C9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7A02-B3F3-45E9-A667-25A6B47075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90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F083C-ECE8-416A-9E27-99232CD93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FAAC-3374-4258-92C1-8A8350244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77" y="1219200"/>
            <a:ext cx="11872452" cy="1479755"/>
          </a:xfrm>
        </p:spPr>
        <p:txBody>
          <a:bodyPr>
            <a:noAutofit/>
          </a:bodyPr>
          <a:lstStyle/>
          <a:p>
            <a:r>
              <a:rPr lang="en-IN" sz="3200" b="1" dirty="0"/>
              <a:t>Piloting an Antenatal Care-based Gestational Diabetes Mellitus Screening and management approach in Hoshangabad district, Madhya Pradesh</a:t>
            </a:r>
            <a:r>
              <a:rPr lang="en-IN" sz="3200" dirty="0"/>
              <a:t/>
            </a:r>
            <a:br>
              <a:rPr lang="en-IN" sz="3200" dirty="0"/>
            </a:br>
            <a:endParaRPr lang="en-US" sz="3200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77" y="5231564"/>
            <a:ext cx="11872451" cy="1018085"/>
          </a:xfrm>
        </p:spPr>
        <p:txBody>
          <a:bodyPr>
            <a:normAutofit/>
          </a:bodyPr>
          <a:lstStyle/>
          <a:p>
            <a:r>
              <a:rPr lang="es-E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National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Health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Mission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Dept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of </a:t>
            </a:r>
            <a:r>
              <a:rPr lang="es-E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Public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Health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&amp; </a:t>
            </a:r>
            <a:r>
              <a:rPr lang="es-E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Family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Welfare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Govt</a:t>
            </a:r>
            <a:r>
              <a:rPr lang="es-E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of Madhya Pradesh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 descr="M.P_govt._logo_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4550" y="0"/>
            <a:ext cx="933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8" b="30878"/>
          <a:stretch>
            <a:fillRect/>
          </a:stretch>
        </p:blipFill>
        <p:spPr>
          <a:xfrm>
            <a:off x="4950662" y="2557463"/>
            <a:ext cx="2372191" cy="2134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9383" y="5831172"/>
            <a:ext cx="33128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Dr.Archana</a:t>
            </a:r>
            <a:r>
              <a:rPr lang="en-US" b="1" dirty="0" smtClean="0">
                <a:solidFill>
                  <a:srgbClr val="C00000"/>
                </a:solidFill>
              </a:rPr>
              <a:t> Mishra</a:t>
            </a:r>
          </a:p>
          <a:p>
            <a:pPr algn="ctr"/>
            <a:r>
              <a:rPr lang="en-US" sz="1400" dirty="0" smtClean="0"/>
              <a:t>Deputy Director Maternal Health</a:t>
            </a:r>
          </a:p>
          <a:p>
            <a:pPr algn="ctr"/>
            <a:r>
              <a:rPr lang="en-US" sz="1400" dirty="0" smtClean="0"/>
              <a:t>NHM Madhya Pradesh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40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119467"/>
            <a:ext cx="11461531" cy="4673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  "/>
              </a:rPr>
              <a:t>Challenges and learnings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4945" y="3143969"/>
            <a:ext cx="5157787" cy="465302"/>
          </a:xfrm>
        </p:spPr>
        <p:txBody>
          <a:bodyPr/>
          <a:lstStyle/>
          <a:p>
            <a:pPr fontAlgn="t"/>
            <a:r>
              <a:rPr lang="en-IN" dirty="0">
                <a:solidFill>
                  <a:srgbClr val="C00000"/>
                </a:solidFill>
              </a:rPr>
              <a:t>Service Provider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4945" y="3610303"/>
            <a:ext cx="11354958" cy="2853639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fontAlgn="t"/>
            <a:r>
              <a:rPr lang="en-US" sz="2000" dirty="0"/>
              <a:t>Outreach ANM is not focused on routine ANC care </a:t>
            </a:r>
          </a:p>
          <a:p>
            <a:pPr fontAlgn="t"/>
            <a:r>
              <a:rPr lang="en-US" sz="2000" dirty="0"/>
              <a:t>BMI and BMR calorie calculation difficult for ANMs</a:t>
            </a:r>
          </a:p>
          <a:p>
            <a:pPr fontAlgn="t"/>
            <a:r>
              <a:rPr lang="en-US" sz="2000" dirty="0"/>
              <a:t>MNT compliance poor due to inadequate counseling</a:t>
            </a:r>
          </a:p>
          <a:p>
            <a:pPr fontAlgn="t"/>
            <a:r>
              <a:rPr lang="en-US" sz="2000" dirty="0"/>
              <a:t>Medical officers not confident in insulin initiation</a:t>
            </a:r>
          </a:p>
          <a:p>
            <a:pPr fontAlgn="t"/>
            <a:r>
              <a:rPr lang="en-US" sz="2000" dirty="0"/>
              <a:t>Recording and reporting : Missing in RCH Portal and ANMOL</a:t>
            </a:r>
          </a:p>
          <a:p>
            <a:pPr fontAlgn="t"/>
            <a:r>
              <a:rPr lang="en-US" sz="2000" dirty="0"/>
              <a:t>Under reporting  of screening results  to avoid follow up</a:t>
            </a:r>
          </a:p>
          <a:p>
            <a:pPr fontAlgn="t"/>
            <a:r>
              <a:rPr lang="en-US" sz="2000" dirty="0"/>
              <a:t>Limited recording  and reporting of maternal and fetal complications  at facility level</a:t>
            </a:r>
          </a:p>
          <a:p>
            <a:pPr fontAlgn="t"/>
            <a:r>
              <a:rPr lang="en-US" sz="2000" dirty="0"/>
              <a:t>Linkage with NCD clinic at DH and </a:t>
            </a:r>
            <a:r>
              <a:rPr lang="en-US" sz="2000" dirty="0" err="1"/>
              <a:t>followup</a:t>
            </a:r>
            <a:r>
              <a:rPr lang="en-US" sz="2000" dirty="0"/>
              <a:t> of newborn by </a:t>
            </a:r>
            <a:r>
              <a:rPr lang="en-US" sz="2000" dirty="0" err="1"/>
              <a:t>Paediatrician</a:t>
            </a:r>
            <a:r>
              <a:rPr lang="en-US" sz="2000" dirty="0"/>
              <a:t> </a:t>
            </a:r>
          </a:p>
          <a:p>
            <a:pPr fontAlgn="t"/>
            <a:endParaRPr lang="en-US" sz="2000" dirty="0"/>
          </a:p>
          <a:p>
            <a:pPr marL="0" indent="0" algn="just">
              <a:buClr>
                <a:srgbClr val="1F497D">
                  <a:lumMod val="50000"/>
                </a:srgbClr>
              </a:buClr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 algn="just">
              <a:buClr>
                <a:srgbClr val="1F497D">
                  <a:lumMod val="50000"/>
                </a:srgbClr>
              </a:buClr>
            </a:pPr>
            <a:endParaRPr lang="en-US" dirty="0">
              <a:latin typeface="Gill Sans MT" panose="020B0502020104020203" pitchFamily="34" charset="0"/>
            </a:endParaRPr>
          </a:p>
          <a:p>
            <a:pPr algn="just">
              <a:buClr>
                <a:srgbClr val="1F497D">
                  <a:lumMod val="50000"/>
                </a:srgbClr>
              </a:buClr>
            </a:pPr>
            <a:endParaRPr lang="en-US" b="1" dirty="0">
              <a:latin typeface="Gill Sans MT" panose="020B0502020104020203" pitchFamily="34" charset="0"/>
            </a:endParaRP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67" y="1702597"/>
            <a:ext cx="11386098" cy="1166641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fontAlgn="t"/>
            <a:r>
              <a:rPr lang="en-IN" sz="2000" dirty="0"/>
              <a:t>Noncompliance of clients to GDM testing in ANC &amp; PNC </a:t>
            </a:r>
            <a:endParaRPr lang="en-US" sz="2000" dirty="0"/>
          </a:p>
          <a:p>
            <a:pPr fontAlgn="t"/>
            <a:r>
              <a:rPr lang="en-US" sz="2000" dirty="0"/>
              <a:t>Follow up visits of  GDM positive women is a concern</a:t>
            </a:r>
          </a:p>
          <a:p>
            <a:pPr fontAlgn="t"/>
            <a:r>
              <a:rPr lang="en-US" sz="2000" dirty="0"/>
              <a:t>Availability of diet as prescribed in MNT</a:t>
            </a:r>
          </a:p>
          <a:p>
            <a:pPr marL="0" indent="0" algn="just">
              <a:buNone/>
              <a:tabLst>
                <a:tab pos="336550" algn="l"/>
              </a:tabLst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N" sz="2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idx="1"/>
          </p:nvPr>
        </p:nvSpPr>
        <p:spPr>
          <a:xfrm>
            <a:off x="479685" y="994533"/>
            <a:ext cx="5157787" cy="465302"/>
          </a:xfrm>
        </p:spPr>
        <p:txBody>
          <a:bodyPr/>
          <a:lstStyle/>
          <a:p>
            <a:pPr fontAlgn="t"/>
            <a:r>
              <a:rPr lang="en-IN" dirty="0">
                <a:solidFill>
                  <a:srgbClr val="C00000"/>
                </a:solidFill>
              </a:rPr>
              <a:t>Beneficiary Level</a:t>
            </a:r>
          </a:p>
        </p:txBody>
      </p:sp>
    </p:spTree>
    <p:extLst>
      <p:ext uri="{BB962C8B-B14F-4D97-AF65-F5344CB8AC3E}">
        <p14:creationId xmlns:p14="http://schemas.microsoft.com/office/powerpoint/2010/main" val="1366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119467"/>
            <a:ext cx="10515600" cy="4673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  "/>
              </a:rPr>
              <a:t>Cost effectiveness vs Scaling up of the </a:t>
            </a:r>
            <a:r>
              <a:rPr lang="en-US" sz="3200" b="1" dirty="0" err="1">
                <a:latin typeface="Calibri  "/>
              </a:rPr>
              <a:t>programme</a:t>
            </a:r>
            <a:endParaRPr lang="en-US" sz="3200" b="1" dirty="0">
              <a:latin typeface="Calibri  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4945" y="668707"/>
            <a:ext cx="5157787" cy="465302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Financial Implications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4945" y="1215861"/>
            <a:ext cx="5157787" cy="5253178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IN" sz="2200" dirty="0"/>
              <a:t>  </a:t>
            </a:r>
            <a:r>
              <a:rPr lang="en-IN" sz="2200" b="1" dirty="0"/>
              <a:t>Normal ANC</a:t>
            </a:r>
            <a:r>
              <a:rPr lang="en-IN" sz="2200" dirty="0"/>
              <a:t>  requiring two tests-</a:t>
            </a:r>
            <a:r>
              <a:rPr lang="en-IN" sz="2200" b="1" dirty="0" err="1"/>
              <a:t>Rs</a:t>
            </a:r>
            <a:r>
              <a:rPr lang="en-IN" sz="2200" b="1" dirty="0"/>
              <a:t> 57  </a:t>
            </a:r>
            <a:r>
              <a:rPr lang="en-IN" sz="2200" dirty="0"/>
              <a:t>(2 glucose pouches 19 x 2= </a:t>
            </a:r>
            <a:r>
              <a:rPr lang="en-IN" sz="2200" dirty="0" err="1"/>
              <a:t>Rs</a:t>
            </a:r>
            <a:r>
              <a:rPr lang="en-IN" sz="2200" dirty="0"/>
              <a:t> 38, lancet-2 x 2=</a:t>
            </a:r>
            <a:r>
              <a:rPr lang="en-IN" sz="2200" dirty="0" err="1"/>
              <a:t>Rs</a:t>
            </a:r>
            <a:r>
              <a:rPr lang="en-IN" sz="2200" dirty="0"/>
              <a:t> 4, Glucometer strips  </a:t>
            </a:r>
            <a:r>
              <a:rPr lang="en-IN" sz="2200" dirty="0" err="1"/>
              <a:t>Rs</a:t>
            </a:r>
            <a:r>
              <a:rPr lang="en-IN" sz="2200" dirty="0"/>
              <a:t> 6 x 2= Rs12, Disposable Glass &amp; spoon-</a:t>
            </a:r>
            <a:r>
              <a:rPr lang="en-IN" sz="2200" dirty="0" err="1"/>
              <a:t>Rs</a:t>
            </a:r>
            <a:r>
              <a:rPr lang="en-IN" sz="2200" dirty="0"/>
              <a:t> 3 </a:t>
            </a:r>
          </a:p>
          <a:p>
            <a:r>
              <a:rPr lang="en-IN" sz="2200" b="1" dirty="0"/>
              <a:t>GDM Positive clients on MNT</a:t>
            </a:r>
            <a:r>
              <a:rPr lang="en-IN" sz="2200" dirty="0"/>
              <a:t> requiring 18 follow ups -</a:t>
            </a:r>
            <a:r>
              <a:rPr lang="en-IN" sz="2200" b="1" dirty="0" err="1"/>
              <a:t>Rs</a:t>
            </a:r>
            <a:r>
              <a:rPr lang="en-IN" sz="2200" b="1" dirty="0"/>
              <a:t> 182 per client </a:t>
            </a:r>
            <a:r>
              <a:rPr lang="en-IN" sz="2200" dirty="0"/>
              <a:t>(Glucose pouch not required)</a:t>
            </a:r>
          </a:p>
          <a:p>
            <a:r>
              <a:rPr lang="en-IN" sz="2200" b="1" dirty="0"/>
              <a:t>GDM positive client on Insulin </a:t>
            </a:r>
            <a:r>
              <a:rPr lang="en-IN" sz="2200" dirty="0"/>
              <a:t>requiring 18  follow ups: </a:t>
            </a:r>
            <a:r>
              <a:rPr lang="en-IN" sz="2200" b="1" dirty="0" err="1"/>
              <a:t>Rs</a:t>
            </a:r>
            <a:r>
              <a:rPr lang="en-IN" sz="2200" b="1" dirty="0"/>
              <a:t> 1310</a:t>
            </a:r>
            <a:r>
              <a:rPr lang="en-IN" sz="2200" dirty="0"/>
              <a:t> (Insulin-6 vials &amp; 180 Insulin Syringes)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sz="2000" dirty="0"/>
              <a:t>Cost of glucometer &amp; training not included :</a:t>
            </a:r>
          </a:p>
          <a:p>
            <a:pPr marL="0" indent="0">
              <a:buNone/>
            </a:pPr>
            <a:r>
              <a:rPr lang="en-US" sz="2000" dirty="0"/>
              <a:t>Total training cost -15 lakh</a:t>
            </a:r>
          </a:p>
          <a:p>
            <a:pPr marL="0" indent="0">
              <a:buNone/>
            </a:pPr>
            <a:r>
              <a:rPr lang="en-US" sz="2000" dirty="0"/>
              <a:t>Cost of glucometer – 2 lakh</a:t>
            </a:r>
            <a:endParaRPr lang="en-IN" sz="2000" dirty="0"/>
          </a:p>
          <a:p>
            <a:endParaRPr lang="en-IN" sz="2200" dirty="0"/>
          </a:p>
          <a:p>
            <a:pPr marL="0" indent="0" algn="just">
              <a:buClr>
                <a:srgbClr val="1F497D">
                  <a:lumMod val="50000"/>
                </a:srgbClr>
              </a:buClr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 algn="just">
              <a:buClr>
                <a:srgbClr val="1F497D">
                  <a:lumMod val="50000"/>
                </a:srgbClr>
              </a:buClr>
            </a:pPr>
            <a:endParaRPr lang="en-US" sz="20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Clr>
                <a:srgbClr val="1F497D">
                  <a:lumMod val="50000"/>
                </a:srgbClr>
              </a:buClr>
            </a:pPr>
            <a:endParaRPr lang="en-US" sz="2000" dirty="0">
              <a:latin typeface="Gill Sans MT" panose="020B0502020104020203" pitchFamily="34" charset="0"/>
            </a:endParaRPr>
          </a:p>
          <a:p>
            <a:pPr marL="0" indent="0" algn="just">
              <a:buClr>
                <a:srgbClr val="1F497D">
                  <a:lumMod val="50000"/>
                </a:srgbClr>
              </a:buClr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 algn="just">
              <a:buClr>
                <a:srgbClr val="1F497D">
                  <a:lumMod val="50000"/>
                </a:srgbClr>
              </a:buClr>
            </a:pPr>
            <a:endParaRPr lang="en-US" dirty="0">
              <a:latin typeface="Gill Sans MT" panose="020B0502020104020203" pitchFamily="34" charset="0"/>
            </a:endParaRPr>
          </a:p>
          <a:p>
            <a:pPr algn="just">
              <a:buClr>
                <a:srgbClr val="1F497D">
                  <a:lumMod val="50000"/>
                </a:srgbClr>
              </a:buClr>
            </a:pPr>
            <a:endParaRPr lang="en-US" b="1" dirty="0">
              <a:latin typeface="Gill Sans MT" panose="020B0502020104020203" pitchFamily="34" charset="0"/>
            </a:endParaRPr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45613" y="640201"/>
            <a:ext cx="5183188" cy="493808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  <a:p>
            <a:r>
              <a:rPr lang="en-IN" sz="5100" dirty="0">
                <a:latin typeface="Gill Sans MT" panose="020B0502020104020203" pitchFamily="34" charset="0"/>
              </a:rPr>
              <a:t> </a:t>
            </a:r>
          </a:p>
          <a:p>
            <a:endParaRPr lang="en-IN" sz="5100" dirty="0">
              <a:latin typeface="Gill Sans MT" panose="020B0502020104020203" pitchFamily="34" charset="0"/>
            </a:endParaRPr>
          </a:p>
          <a:p>
            <a:endParaRPr lang="en-IN" sz="5100" dirty="0">
              <a:latin typeface="Gill Sans MT" panose="020B0502020104020203" pitchFamily="34" charset="0"/>
            </a:endParaRPr>
          </a:p>
          <a:p>
            <a:endParaRPr lang="en-IN" sz="5100" dirty="0">
              <a:latin typeface="Gill Sans MT" panose="020B0502020104020203" pitchFamily="34" charset="0"/>
            </a:endParaRPr>
          </a:p>
          <a:p>
            <a:r>
              <a:rPr lang="en-IN" sz="5100" dirty="0">
                <a:latin typeface="Gill Sans MT" panose="020B0502020104020203" pitchFamily="34" charset="0"/>
              </a:rPr>
              <a:t> </a:t>
            </a:r>
            <a:endParaRPr lang="en-IN" sz="9600" dirty="0">
              <a:latin typeface="Gill Sans MT" panose="020B0502020104020203" pitchFamily="34" charset="0"/>
            </a:endParaRPr>
          </a:p>
          <a:p>
            <a:r>
              <a:rPr lang="en-IN" sz="9600" dirty="0">
                <a:latin typeface="Gill Sans MT" panose="020B0502020104020203" pitchFamily="34" charset="0"/>
              </a:rPr>
              <a:t>Recommendations </a:t>
            </a:r>
            <a:endParaRPr lang="en-IN" sz="9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1381" y="1215861"/>
            <a:ext cx="5577683" cy="525317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en-IN" sz="2200" b="1" dirty="0"/>
              <a:t>Decision regarding universal screening of GDM Vs High risk through OGTT : </a:t>
            </a:r>
            <a:r>
              <a:rPr lang="en-IN" sz="2200" dirty="0"/>
              <a:t>Urine dipstick can be considered </a:t>
            </a:r>
          </a:p>
          <a:p>
            <a:pPr marL="342900" indent="-342900"/>
            <a:r>
              <a:rPr lang="en-US" sz="2200" b="1" dirty="0"/>
              <a:t>Techno - managerial support is required</a:t>
            </a:r>
            <a:endParaRPr lang="en-IN" sz="2200" b="1" dirty="0"/>
          </a:p>
          <a:p>
            <a:pPr marL="342900" indent="-342900"/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Strengthen linkages between Maternal health, Child health and NCD program</a:t>
            </a:r>
          </a:p>
          <a:p>
            <a:pPr algn="just">
              <a:tabLst>
                <a:tab pos="3365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Incorporation of GDM in RCH portal,    ANMOL software, ANC registers</a:t>
            </a:r>
          </a:p>
          <a:p>
            <a:pPr algn="just">
              <a:tabLst>
                <a:tab pos="3365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Involvement of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DoWCD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in dietary counseling</a:t>
            </a:r>
          </a:p>
          <a:p>
            <a:pPr marL="0" indent="0" algn="just">
              <a:buNone/>
              <a:tabLst>
                <a:tab pos="3365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tabLst>
                <a:tab pos="336550" algn="l"/>
              </a:tabLs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622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G_4200.JPG"/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G_4105.JPG"/>
          <p:cNvSpPr>
            <a:spLocks noChangeAspect="1" noChangeArrowheads="1"/>
          </p:cNvSpPr>
          <p:nvPr/>
        </p:nvSpPr>
        <p:spPr bwMode="auto">
          <a:xfrm>
            <a:off x="1873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9725" y="2863127"/>
            <a:ext cx="11680329" cy="877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  <a:endParaRPr lang="en-IN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06086" y="1130468"/>
            <a:ext cx="4446100" cy="233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IN" sz="1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05" y="442423"/>
            <a:ext cx="1817001" cy="21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76" y="4008125"/>
            <a:ext cx="1732389" cy="2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22" y="4008125"/>
            <a:ext cx="1648584" cy="21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537" y="6399086"/>
            <a:ext cx="1198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Reference Manual &amp; Facilitators guide, job aids for Doctors, ANM &amp; ASHA 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42423"/>
            <a:ext cx="1722168" cy="222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725" y="4008125"/>
            <a:ext cx="1507039" cy="2344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52186" y="366058"/>
            <a:ext cx="1511459" cy="23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5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900" dirty="0"/>
              <a:t/>
            </a:r>
            <a:br>
              <a:rPr lang="en-IN" sz="4900" dirty="0"/>
            </a:br>
            <a:endParaRPr lang="en-US" sz="49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87" y="867106"/>
            <a:ext cx="11349759" cy="570711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High Maternal mortality  ratio (221-SRS 2011-13) and neonatal mortality ratio (35- SRS 2014). </a:t>
            </a:r>
          </a:p>
          <a:p>
            <a:r>
              <a:rPr lang="en-GB" dirty="0">
                <a:latin typeface="Gill Sans MT" panose="020B0502020104020203" pitchFamily="34" charset="0"/>
              </a:rPr>
              <a:t>GDM is associated with higher prevalence of maternal, Foetal and Neonatal morbidity and mortality. </a:t>
            </a:r>
          </a:p>
          <a:p>
            <a:r>
              <a:rPr lang="en-GB" dirty="0">
                <a:latin typeface="Gill Sans MT" panose="020B0502020104020203" pitchFamily="34" charset="0"/>
              </a:rPr>
              <a:t>Globally  1in 10 pregnancies is associated with diabetes; 90% of which are GDM.</a:t>
            </a:r>
          </a:p>
          <a:p>
            <a:pPr marL="285750" indent="-285750"/>
            <a:r>
              <a:rPr lang="en-GB" dirty="0">
                <a:latin typeface="Gill Sans MT" panose="020B0502020104020203" pitchFamily="34" charset="0"/>
              </a:rPr>
              <a:t>High Prevalence of GDM in India (14.3%), estimated to increase to 20%. </a:t>
            </a:r>
          </a:p>
          <a:p>
            <a:pPr marL="285750" indent="-285750"/>
            <a:r>
              <a:rPr lang="en-GB" dirty="0">
                <a:latin typeface="Gill Sans MT" panose="020B0502020104020203" pitchFamily="34" charset="0"/>
              </a:rPr>
              <a:t>High prevalence impaired glucose tolerance (&gt; 140 mg/dl) - 5.8 % (NFHS-4).  </a:t>
            </a:r>
          </a:p>
          <a:p>
            <a:pPr marL="285750" indent="-285750"/>
            <a:r>
              <a:rPr lang="en-IN" dirty="0">
                <a:latin typeface="Gill Sans MT" panose="020B0502020104020203" pitchFamily="34" charset="0"/>
              </a:rPr>
              <a:t>40% of GDM positive women develop Type II diabetes in near future.</a:t>
            </a:r>
            <a:endParaRPr lang="en-GB" dirty="0">
              <a:latin typeface="Gill Sans MT" panose="020B0502020104020203" pitchFamily="34" charset="0"/>
            </a:endParaRPr>
          </a:p>
          <a:p>
            <a:pPr marL="285750" indent="-285750"/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  <a:p>
            <a:pPr marL="285750" indent="-285750"/>
            <a:endParaRPr lang="en-GB" dirty="0">
              <a:latin typeface="Gill Sans MT" panose="020B0502020104020203" pitchFamily="34" charset="0"/>
            </a:endParaRPr>
          </a:p>
          <a:p>
            <a:pPr marL="285750" indent="-285750"/>
            <a:endParaRPr lang="en-GB" dirty="0">
              <a:latin typeface="Gill Sans MT" panose="020B0502020104020203" pitchFamily="34" charset="0"/>
            </a:endParaRPr>
          </a:p>
          <a:p>
            <a:pPr marL="285750" indent="-285750"/>
            <a:endParaRPr lang="en-GB" sz="900" dirty="0">
              <a:latin typeface="Gill Sans MT" panose="020B0502020104020203" pitchFamily="34" charset="0"/>
            </a:endParaRPr>
          </a:p>
          <a:p>
            <a:pPr marL="285750" indent="-285750"/>
            <a:endParaRPr lang="en-GB" sz="900" dirty="0">
              <a:latin typeface="Gill Sans MT" panose="020B0502020104020203" pitchFamily="34" charset="0"/>
            </a:endParaRPr>
          </a:p>
          <a:p>
            <a:pPr marL="285750" indent="-285750"/>
            <a:endParaRPr lang="en-GB" sz="9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sz="900" dirty="0">
                <a:latin typeface="Gill Sans MT" panose="020B0502020104020203" pitchFamily="34" charset="0"/>
              </a:rPr>
              <a:t> </a:t>
            </a:r>
            <a:endParaRPr lang="en-IN" sz="900" dirty="0"/>
          </a:p>
          <a:p>
            <a:endParaRPr lang="en-IN" sz="900" dirty="0"/>
          </a:p>
        </p:txBody>
      </p:sp>
      <p:sp>
        <p:nvSpPr>
          <p:cNvPr id="5" name="Rectangle 4"/>
          <p:cNvSpPr/>
          <p:nvPr/>
        </p:nvSpPr>
        <p:spPr>
          <a:xfrm>
            <a:off x="1168759" y="60467"/>
            <a:ext cx="10139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Need for Gestational Diabetes Mellitus screening</a:t>
            </a:r>
          </a:p>
        </p:txBody>
      </p:sp>
    </p:spTree>
    <p:extLst>
      <p:ext uri="{BB962C8B-B14F-4D97-AF65-F5344CB8AC3E}">
        <p14:creationId xmlns:p14="http://schemas.microsoft.com/office/powerpoint/2010/main" val="1907456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1950262" cy="700985"/>
          </a:xfrm>
        </p:spPr>
        <p:txBody>
          <a:bodyPr/>
          <a:lstStyle/>
          <a:p>
            <a:pPr algn="ctr"/>
            <a:r>
              <a:rPr lang="en-US" b="1" dirty="0"/>
              <a:t>Strategic Initiative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875629"/>
              </p:ext>
            </p:extLst>
          </p:nvPr>
        </p:nvGraphicFramePr>
        <p:xfrm>
          <a:off x="5008577" y="3235956"/>
          <a:ext cx="1865189" cy="32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Acrobat Document" r:id="rId3" imgW="3164040" imgH="4455000" progId="AcroExch.Document.DC">
                  <p:embed/>
                </p:oleObj>
              </mc:Choice>
              <mc:Fallback>
                <p:oleObj name="Acrobat Document" r:id="rId3" imgW="3164040" imgH="4455000" progId="AcroExch.Document.DC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77" y="3235956"/>
                        <a:ext cx="1865189" cy="32283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65497" y="3235957"/>
            <a:ext cx="4795195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Gill Sans MT" panose="020B0502020104020203" pitchFamily="34" charset="0"/>
              </a:rPr>
              <a:t>Government of MP</a:t>
            </a:r>
            <a:r>
              <a:rPr lang="en-IN" sz="2400" dirty="0">
                <a:latin typeface="Gill Sans MT" panose="020B0502020104020203" pitchFamily="34" charset="0"/>
              </a:rPr>
              <a:t> with technical assistance from </a:t>
            </a:r>
            <a:r>
              <a:rPr lang="en-IN" sz="2400" b="1" dirty="0">
                <a:latin typeface="Gill Sans MT" panose="020B0502020104020203" pitchFamily="34" charset="0"/>
              </a:rPr>
              <a:t>Jhpiego</a:t>
            </a:r>
            <a:r>
              <a:rPr lang="en-IN" sz="2400" dirty="0">
                <a:latin typeface="Gill Sans MT" panose="020B0502020104020203" pitchFamily="34" charset="0"/>
              </a:rPr>
              <a:t>, supported by Educational Grant from </a:t>
            </a:r>
            <a:r>
              <a:rPr lang="en-IN" sz="2400" b="1" dirty="0">
                <a:latin typeface="Gill Sans MT" panose="020B0502020104020203" pitchFamily="34" charset="0"/>
              </a:rPr>
              <a:t>Novo-Nordisk </a:t>
            </a:r>
            <a:r>
              <a:rPr lang="en-IN" sz="2400" dirty="0">
                <a:latin typeface="Gill Sans MT" panose="020B0502020104020203" pitchFamily="34" charset="0"/>
              </a:rPr>
              <a:t>implemented the project</a:t>
            </a:r>
          </a:p>
          <a:p>
            <a:endParaRPr lang="en-IN" sz="2400" dirty="0">
              <a:latin typeface="Gill Sans MT" panose="020B0502020104020203" pitchFamily="34" charset="0"/>
            </a:endParaRPr>
          </a:p>
          <a:p>
            <a:endParaRPr lang="en-IN" sz="2400" dirty="0">
              <a:latin typeface="Gill Sans MT" panose="020B0502020104020203" pitchFamily="34" charset="0"/>
            </a:endParaRPr>
          </a:p>
          <a:p>
            <a:r>
              <a:rPr lang="en-IN" sz="2400" dirty="0">
                <a:latin typeface="Gill Sans MT" panose="020B0502020104020203" pitchFamily="34" charset="0"/>
              </a:rPr>
              <a:t>                      </a:t>
            </a:r>
          </a:p>
          <a:p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91450" y="1485466"/>
            <a:ext cx="824536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Goal : </a:t>
            </a:r>
          </a:p>
          <a:p>
            <a:pPr lvl="0"/>
            <a:r>
              <a:rPr lang="en-IN" dirty="0">
                <a:latin typeface="Helvetica" panose="020B0604020202020204" pitchFamily="34" charset="0"/>
                <a:cs typeface="Helvetica" panose="020B0604020202020204" pitchFamily="34" charset="0"/>
              </a:rPr>
              <a:t>To demonstrate operationalization of an integrated ANC-based GDM screening and management approach in Hoshangabad district Madhya Pradesh.</a:t>
            </a: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34893" y="3242029"/>
            <a:ext cx="4578991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IN" b="1" dirty="0">
                <a:latin typeface="Helvetica" panose="020B0604020202020204" pitchFamily="34" charset="0"/>
                <a:cs typeface="Helvetica" panose="020B0604020202020204" pitchFamily="34" charset="0"/>
              </a:rPr>
              <a:t>Objectives: </a:t>
            </a:r>
          </a:p>
          <a:p>
            <a:pPr lvl="0"/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Introduce universal GDM screening by </a:t>
            </a:r>
            <a:r>
              <a:rPr lang="en-US" sz="2000" b="1" dirty="0"/>
              <a:t>OGTT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 accordance with the new national guidelines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Appropriate referral, treatment and follow-up support for GDM positive</a:t>
            </a:r>
            <a:endParaRPr lang="en-IN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Robust data management system with feedback mechanism.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Community awareness for GDM</a:t>
            </a:r>
            <a:endParaRPr lang="en-IN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843" y="847682"/>
            <a:ext cx="6079291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Total population (Census 2011) : 12.94 lakh</a:t>
            </a:r>
          </a:p>
          <a:p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MMR (AHS 2012-13): 218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IMR (AHS 2012-13): 59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Reported pregnancies (2015-16): 22,424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0933" y="101970"/>
            <a:ext cx="9901648" cy="605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District Profile -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Hoshangabad</a:t>
            </a:r>
            <a:endParaRPr lang="en-IN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41750"/>
              </p:ext>
            </p:extLst>
          </p:nvPr>
        </p:nvGraphicFramePr>
        <p:xfrm>
          <a:off x="359261" y="3680782"/>
          <a:ext cx="6976792" cy="2773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8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687">
                <a:tc gridSpan="2">
                  <a:txBody>
                    <a:bodyPr/>
                    <a:lstStyle/>
                    <a:p>
                      <a:pPr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Coverage : 175 Facilities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15"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District hospital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39">
                <a:tc>
                  <a:txBody>
                    <a:bodyPr/>
                    <a:lstStyle/>
                    <a:p>
                      <a:r>
                        <a:rPr lang="en-US" sz="2000" dirty="0"/>
                        <a:t>Sub-District Hospital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Community Health Centers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Primary Health </a:t>
                      </a:r>
                      <a:r>
                        <a:rPr lang="en-US" sz="2000" dirty="0" err="1"/>
                        <a:t>Centres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239">
                <a:tc>
                  <a:txBody>
                    <a:bodyPr/>
                    <a:lstStyle/>
                    <a:p>
                      <a:r>
                        <a:rPr lang="en-US" sz="2000" dirty="0"/>
                        <a:t>Sub-health </a:t>
                      </a:r>
                      <a:r>
                        <a:rPr lang="en-US" sz="2000" dirty="0" err="1"/>
                        <a:t>Centres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Community Outreach 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1500 sessions in 975 villages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98" y="868067"/>
            <a:ext cx="1865538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2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5090" r="32079" b="37128"/>
          <a:stretch/>
        </p:blipFill>
        <p:spPr>
          <a:xfrm>
            <a:off x="7469944" y="3829244"/>
            <a:ext cx="4390751" cy="26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2" y="215024"/>
            <a:ext cx="11656935" cy="44712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                                  </a:t>
            </a:r>
            <a:r>
              <a:rPr lang="en-IN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Project Approach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151609"/>
              </p:ext>
            </p:extLst>
          </p:nvPr>
        </p:nvGraphicFramePr>
        <p:xfrm>
          <a:off x="309093" y="949272"/>
          <a:ext cx="11751528" cy="590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6362885"/>
              </p:ext>
            </p:extLst>
          </p:nvPr>
        </p:nvGraphicFramePr>
        <p:xfrm>
          <a:off x="655322" y="1438018"/>
          <a:ext cx="5177920" cy="37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23039133"/>
              </p:ext>
            </p:extLst>
          </p:nvPr>
        </p:nvGraphicFramePr>
        <p:xfrm>
          <a:off x="5912069" y="1438018"/>
          <a:ext cx="5864772" cy="37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08104" y="5828411"/>
            <a:ext cx="11757923" cy="877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Constitution of Technical Advisory group (TAG)</a:t>
            </a:r>
          </a:p>
        </p:txBody>
      </p:sp>
    </p:spTree>
    <p:extLst>
      <p:ext uri="{BB962C8B-B14F-4D97-AF65-F5344CB8AC3E}">
        <p14:creationId xmlns:p14="http://schemas.microsoft.com/office/powerpoint/2010/main" val="40413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987" y="141902"/>
            <a:ext cx="11739715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Facility readiness assessment-gaps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(n-26, Jan-Mar 2016) </a:t>
            </a:r>
            <a:endParaRPr lang="en-IN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2480" y="1027929"/>
            <a:ext cx="5504000" cy="561018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15 (58%) facilities were testing pregnant women for random blood sugar.</a:t>
            </a:r>
          </a:p>
          <a:p>
            <a:pPr algn="just">
              <a:lnSpc>
                <a:spcPct val="120000"/>
              </a:lnSpc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Only 3 of the 15 facilities (12%) were carrying out the blood sugar tests in all ANCs.</a:t>
            </a:r>
          </a:p>
          <a:p>
            <a:pPr algn="just">
              <a:lnSpc>
                <a:spcPct val="120000"/>
              </a:lnSpc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Only 3 (11%)  facilities tested both mother &amp; new born for blood sugar post partum</a:t>
            </a:r>
          </a:p>
          <a:p>
            <a:pPr algn="just">
              <a:lnSpc>
                <a:spcPct val="120000"/>
              </a:lnSpc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OGTT was not performed in any facility. </a:t>
            </a:r>
          </a:p>
          <a:p>
            <a:pPr lvl="0" algn="just">
              <a:lnSpc>
                <a:spcPct val="120000"/>
              </a:lnSpc>
              <a:buClr>
                <a:srgbClr val="9BBB59">
                  <a:lumMod val="50000"/>
                </a:srgbClr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75 gm glucose pouches were not available </a:t>
            </a:r>
          </a:p>
          <a:p>
            <a:pPr lvl="0" algn="just">
              <a:lnSpc>
                <a:spcPct val="120000"/>
              </a:lnSpc>
              <a:buClr>
                <a:srgbClr val="9BBB59">
                  <a:lumMod val="50000"/>
                </a:srgbClr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Service providers and field workers not trained in GDM protocols. </a:t>
            </a:r>
          </a:p>
          <a:p>
            <a:pPr lvl="0" algn="just">
              <a:lnSpc>
                <a:spcPct val="120000"/>
              </a:lnSpc>
              <a:buClr>
                <a:srgbClr val="9BBB59">
                  <a:lumMod val="50000"/>
                </a:srgbClr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No follow-up mechanism for women with GDM</a:t>
            </a:r>
          </a:p>
          <a:p>
            <a:pPr lvl="0" algn="just">
              <a:lnSpc>
                <a:spcPct val="120000"/>
              </a:lnSpc>
              <a:buClr>
                <a:srgbClr val="9BBB59">
                  <a:lumMod val="50000"/>
                </a:srgbClr>
              </a:buClr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No data recording system for GDM</a:t>
            </a:r>
          </a:p>
          <a:p>
            <a:pPr algn="just"/>
            <a:endParaRPr lang="en-IN" sz="175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76982498"/>
              </p:ext>
            </p:extLst>
          </p:nvPr>
        </p:nvGraphicFramePr>
        <p:xfrm>
          <a:off x="7133302" y="1027929"/>
          <a:ext cx="4343400" cy="48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50" y="122232"/>
            <a:ext cx="5998698" cy="433365"/>
          </a:xfrm>
        </p:spPr>
        <p:txBody>
          <a:bodyPr>
            <a:noAutofit/>
          </a:bodyPr>
          <a:lstStyle/>
          <a:p>
            <a:pPr algn="ctr"/>
            <a:r>
              <a:rPr lang="en-IN" sz="2400" dirty="0">
                <a:latin typeface="Helvetica" panose="020B0604020202020204" pitchFamily="34" charset="0"/>
                <a:cs typeface="Helvetica" panose="020B0604020202020204" pitchFamily="34" charset="0"/>
              </a:rPr>
              <a:t>Ensuring availability of essential supplies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523907"/>
              </p:ext>
            </p:extLst>
          </p:nvPr>
        </p:nvGraphicFramePr>
        <p:xfrm>
          <a:off x="274750" y="914279"/>
          <a:ext cx="7299757" cy="35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750" y="4622198"/>
            <a:ext cx="3101496" cy="2116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99803" y="4623274"/>
            <a:ext cx="3137095" cy="2115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82116" y="68680"/>
            <a:ext cx="3682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Capacity building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25848"/>
              </p:ext>
            </p:extLst>
          </p:nvPr>
        </p:nvGraphicFramePr>
        <p:xfrm>
          <a:off x="7927031" y="914279"/>
          <a:ext cx="3837339" cy="560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0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Cadre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Trained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0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ASHA supervisor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47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ANM and  supervisor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9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Staff nurse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39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Doctor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Lab technician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Facility level counselors (NRC)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0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0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7" y="91783"/>
            <a:ext cx="11713780" cy="433364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Calibri  "/>
              </a:rPr>
              <a:t>Total OGTT at Facility and VHND</a:t>
            </a:r>
            <a:endParaRPr lang="en-IN" sz="3200" dirty="0">
              <a:latin typeface="Calibri  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29365" y="547821"/>
            <a:ext cx="5157787" cy="807421"/>
          </a:xfrm>
        </p:spPr>
        <p:txBody>
          <a:bodyPr>
            <a:noAutofit/>
          </a:bodyPr>
          <a:lstStyle/>
          <a:p>
            <a:endParaRPr lang="en-IN" sz="5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pPr>
              <a:spcBef>
                <a:spcPts val="0"/>
              </a:spcBef>
            </a:pPr>
            <a:r>
              <a:rPr lang="en-IN" sz="1800" dirty="0">
                <a:solidFill>
                  <a:srgbClr val="C00000"/>
                </a:solidFill>
              </a:rPr>
              <a:t>Facility level :-</a:t>
            </a:r>
          </a:p>
          <a:p>
            <a:pPr>
              <a:spcBef>
                <a:spcPts val="0"/>
              </a:spcBef>
            </a:pPr>
            <a:r>
              <a:rPr lang="en-IN" sz="1800" dirty="0"/>
              <a:t>Total ANC Registered- 7020</a:t>
            </a:r>
          </a:p>
          <a:p>
            <a:pPr>
              <a:spcBef>
                <a:spcPts val="0"/>
              </a:spcBef>
            </a:pPr>
            <a:r>
              <a:rPr lang="en-IN" sz="1800" dirty="0"/>
              <a:t>GDM Screened / Positive - 4177 (59%) /291(7%)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7803139"/>
              </p:ext>
            </p:extLst>
          </p:nvPr>
        </p:nvGraphicFramePr>
        <p:xfrm>
          <a:off x="218942" y="1445341"/>
          <a:ext cx="5778634" cy="520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593222" y="547821"/>
            <a:ext cx="5220236" cy="7205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IN" sz="1800" dirty="0">
                <a:solidFill>
                  <a:srgbClr val="C00000"/>
                </a:solidFill>
              </a:rPr>
              <a:t>Outreach level :-</a:t>
            </a:r>
          </a:p>
          <a:p>
            <a:pPr>
              <a:spcBef>
                <a:spcPts val="0"/>
              </a:spcBef>
            </a:pPr>
            <a:r>
              <a:rPr lang="en-IN" sz="1800" dirty="0"/>
              <a:t>Total ANC Registered- 18500</a:t>
            </a:r>
          </a:p>
          <a:p>
            <a:pPr>
              <a:spcBef>
                <a:spcPts val="0"/>
              </a:spcBef>
            </a:pPr>
            <a:r>
              <a:rPr lang="en-IN" sz="1800" dirty="0"/>
              <a:t>GDM Screened / Positive – 9289 (50%)/ 586 (6%)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6318568"/>
              </p:ext>
            </p:extLst>
          </p:nvPr>
        </p:nvGraphicFramePr>
        <p:xfrm>
          <a:off x="6172200" y="1445341"/>
          <a:ext cx="5779394" cy="520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81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90" y="173426"/>
            <a:ext cx="11610610" cy="464869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latin typeface="Calibri  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80" y="898634"/>
            <a:ext cx="11451102" cy="3316861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June 2016 to March 2017</a:t>
            </a:r>
          </a:p>
          <a:p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13466/25520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(53%) ANC clients have been screened for GDM</a:t>
            </a:r>
            <a:endParaRPr lang="en-IN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877/13466 (7%) PW have been diagnosed with GDM</a:t>
            </a:r>
            <a:endParaRPr lang="en-IN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415/877 (48%) women with GDM started on Medical Nutrition Therapy (MNT)</a:t>
            </a:r>
            <a:endParaRPr lang="en-IN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8 out of 877 (1%) women started on insulin therapy </a:t>
            </a:r>
          </a:p>
          <a:p>
            <a:pPr lvl="0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264 GDM positive women delivered</a:t>
            </a:r>
          </a:p>
          <a:p>
            <a:pPr lvl="0"/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17/264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(6%) GDM positive women who delivered, developed complications</a:t>
            </a:r>
          </a:p>
          <a:p>
            <a:pPr marL="0" lv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589" y="4662607"/>
            <a:ext cx="1138989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Program was implemented in Phased manner</a:t>
            </a:r>
          </a:p>
          <a:p>
            <a:r>
              <a:rPr lang="en-IN" sz="2400" dirty="0"/>
              <a:t>Commencement of testing and management in 2 blocks (June 16).</a:t>
            </a:r>
          </a:p>
          <a:p>
            <a:r>
              <a:rPr lang="en-IN" sz="2400" dirty="0"/>
              <a:t>All 8 blocks started testing and management in January -17</a:t>
            </a:r>
            <a:r>
              <a:rPr lang="en-I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9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1061</Words>
  <Application>Microsoft Office PowerPoint</Application>
  <PresentationFormat>Widescreen</PresentationFormat>
  <Paragraphs>203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Calbri </vt:lpstr>
      <vt:lpstr>Calibri</vt:lpstr>
      <vt:lpstr>Calibri  </vt:lpstr>
      <vt:lpstr>Calibri Light</vt:lpstr>
      <vt:lpstr>Candara</vt:lpstr>
      <vt:lpstr>Gill Sans MT</vt:lpstr>
      <vt:lpstr>Helvetica</vt:lpstr>
      <vt:lpstr>Times New Roman</vt:lpstr>
      <vt:lpstr>Office Theme</vt:lpstr>
      <vt:lpstr>3_Office Theme</vt:lpstr>
      <vt:lpstr>Acrobat Document</vt:lpstr>
      <vt:lpstr>Piloting an Antenatal Care-based Gestational Diabetes Mellitus Screening and management approach in Hoshangabad district, Madhya Pradesh </vt:lpstr>
      <vt:lpstr> </vt:lpstr>
      <vt:lpstr>Strategic Initiative</vt:lpstr>
      <vt:lpstr>PowerPoint Presentation</vt:lpstr>
      <vt:lpstr>                                  Project Approach</vt:lpstr>
      <vt:lpstr>Facility readiness assessment-gaps (n-26, Jan-Mar 2016) </vt:lpstr>
      <vt:lpstr>Ensuring availability of essential supplies</vt:lpstr>
      <vt:lpstr>Total OGTT at Facility and VHND</vt:lpstr>
      <vt:lpstr>Results</vt:lpstr>
      <vt:lpstr>Challenges and learnings</vt:lpstr>
      <vt:lpstr>Cost effectiveness vs Scaling up of the programme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Piloting an Antenatal Care-based Gestational Diabetes Screening and management approach in Hoshangabad district, Madhya Pradesh</dc:title>
  <dc:creator>Pooja Sharma</dc:creator>
  <cp:lastModifiedBy>DR-Manish</cp:lastModifiedBy>
  <cp:revision>277</cp:revision>
  <cp:lastPrinted>2017-07-04T07:57:24Z</cp:lastPrinted>
  <dcterms:created xsi:type="dcterms:W3CDTF">2017-06-28T05:43:10Z</dcterms:created>
  <dcterms:modified xsi:type="dcterms:W3CDTF">2017-07-05T15:22:34Z</dcterms:modified>
</cp:coreProperties>
</file>