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2" r:id="rId1"/>
    <p:sldMasterId id="2147484054" r:id="rId2"/>
    <p:sldMasterId id="2147484066" r:id="rId3"/>
    <p:sldMasterId id="2147484078" r:id="rId4"/>
    <p:sldMasterId id="2147484091" r:id="rId5"/>
  </p:sldMasterIdLst>
  <p:notesMasterIdLst>
    <p:notesMasterId r:id="rId31"/>
  </p:notesMasterIdLst>
  <p:handoutMasterIdLst>
    <p:handoutMasterId r:id="rId32"/>
  </p:handoutMasterIdLst>
  <p:sldIdLst>
    <p:sldId id="263" r:id="rId6"/>
    <p:sldId id="375" r:id="rId7"/>
    <p:sldId id="322" r:id="rId8"/>
    <p:sldId id="366" r:id="rId9"/>
    <p:sldId id="377" r:id="rId10"/>
    <p:sldId id="367" r:id="rId11"/>
    <p:sldId id="369" r:id="rId12"/>
    <p:sldId id="370" r:id="rId13"/>
    <p:sldId id="371" r:id="rId14"/>
    <p:sldId id="372" r:id="rId15"/>
    <p:sldId id="373" r:id="rId16"/>
    <p:sldId id="374" r:id="rId17"/>
    <p:sldId id="376" r:id="rId18"/>
    <p:sldId id="357" r:id="rId19"/>
    <p:sldId id="306" r:id="rId20"/>
    <p:sldId id="348" r:id="rId21"/>
    <p:sldId id="349" r:id="rId22"/>
    <p:sldId id="352" r:id="rId23"/>
    <p:sldId id="353" r:id="rId24"/>
    <p:sldId id="354" r:id="rId25"/>
    <p:sldId id="355" r:id="rId26"/>
    <p:sldId id="350" r:id="rId27"/>
    <p:sldId id="359" r:id="rId28"/>
    <p:sldId id="302" r:id="rId29"/>
    <p:sldId id="358" r:id="rId30"/>
  </p:sldIdLst>
  <p:sldSz cx="12192000" cy="6858000"/>
  <p:notesSz cx="12052300" cy="70532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65D0CA78-4958-4D6E-A462-E64A4674C313}">
          <p14:sldIdLst>
            <p14:sldId id="263"/>
            <p14:sldId id="375"/>
            <p14:sldId id="322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6"/>
            <p14:sldId id="357"/>
            <p14:sldId id="306"/>
            <p14:sldId id="348"/>
            <p14:sldId id="349"/>
            <p14:sldId id="352"/>
            <p14:sldId id="353"/>
            <p14:sldId id="354"/>
            <p14:sldId id="355"/>
            <p14:sldId id="350"/>
            <p14:sldId id="359"/>
            <p14:sldId id="302"/>
            <p14:sldId id="35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4152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3096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ED7D31"/>
    <a:srgbClr val="BDC1C7"/>
    <a:srgbClr val="C2D72F"/>
    <a:srgbClr val="5B9BD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12" autoAdjust="0"/>
    <p:restoredTop sz="87409" autoAdjust="0"/>
  </p:normalViewPr>
  <p:slideViewPr>
    <p:cSldViewPr snapToGrid="0" showGuides="1">
      <p:cViewPr>
        <p:scale>
          <a:sx n="80" d="100"/>
          <a:sy n="80" d="100"/>
        </p:scale>
        <p:origin x="-72" y="18"/>
      </p:cViewPr>
      <p:guideLst>
        <p:guide orient="horz" pos="4152"/>
        <p:guide orient="horz" pos="3096"/>
        <p:guide orient="horz" pos="2160"/>
        <p:guide pos="386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8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Relationship Id="rId4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0B03D9-8A11-43BD-BFA3-79FD7DB956F8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38068AA6-4184-4F8C-A1E0-8FE9F550CF7D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 smtClean="0">
              <a:latin typeface="Baskerville Old Face" panose="02020602080505020303" pitchFamily="18" charset="0"/>
            </a:rPr>
            <a:t>         174 events with 12 programme activities held in all 11 districts.</a:t>
          </a:r>
          <a:endParaRPr lang="en-US" dirty="0"/>
        </a:p>
      </dgm:t>
    </dgm:pt>
    <dgm:pt modelId="{72DCCB77-7DF4-41D0-809F-FE3603621F66}" type="parTrans" cxnId="{75E4DD0E-B6B5-49CF-AC1B-F0140F4A1CEF}">
      <dgm:prSet/>
      <dgm:spPr/>
      <dgm:t>
        <a:bodyPr/>
        <a:lstStyle/>
        <a:p>
          <a:endParaRPr lang="en-US"/>
        </a:p>
      </dgm:t>
    </dgm:pt>
    <dgm:pt modelId="{2A290693-93D2-450F-9CFD-5FCA9DC3714C}" type="sibTrans" cxnId="{75E4DD0E-B6B5-49CF-AC1B-F0140F4A1CEF}">
      <dgm:prSet/>
      <dgm:spPr/>
      <dgm:t>
        <a:bodyPr/>
        <a:lstStyle/>
        <a:p>
          <a:endParaRPr lang="en-US"/>
        </a:p>
      </dgm:t>
    </dgm:pt>
    <dgm:pt modelId="{6E2E5373-34C0-4F62-87FF-5E1CA5985A6B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smtClean="0">
              <a:latin typeface="Baskerville Old Face" panose="02020602080505020303" pitchFamily="18" charset="0"/>
            </a:rPr>
            <a:t>Direct Adolescent Engagement : 20,000+ youths</a:t>
          </a:r>
          <a:endParaRPr lang="en-US" dirty="0"/>
        </a:p>
      </dgm:t>
    </dgm:pt>
    <dgm:pt modelId="{99024BAB-B5D0-4A89-975D-11122198777B}" type="parTrans" cxnId="{4B9F5FC8-B23C-4E01-87EB-6AEAC31AF79A}">
      <dgm:prSet/>
      <dgm:spPr/>
      <dgm:t>
        <a:bodyPr/>
        <a:lstStyle/>
        <a:p>
          <a:endParaRPr lang="en-US"/>
        </a:p>
      </dgm:t>
    </dgm:pt>
    <dgm:pt modelId="{3255FB7C-3A71-42F2-94B8-90D6F297793B}" type="sibTrans" cxnId="{4B9F5FC8-B23C-4E01-87EB-6AEAC31AF79A}">
      <dgm:prSet/>
      <dgm:spPr/>
      <dgm:t>
        <a:bodyPr/>
        <a:lstStyle/>
        <a:p>
          <a:endParaRPr lang="en-US"/>
        </a:p>
      </dgm:t>
    </dgm:pt>
    <dgm:pt modelId="{ADC4DEE2-F894-40F7-9C22-6E41992C07BD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smtClean="0">
              <a:latin typeface="Baskerville Old Face" panose="02020602080505020303" pitchFamily="18" charset="0"/>
            </a:rPr>
            <a:t>Topics covered------Teenage pregnancy, Substance misuse, Vulnerability to RTI/STI, Nutrition &amp; physical fitness, Mental health and wellbeing, Oral health, Skin diseases &amp; NCDs</a:t>
          </a:r>
          <a:endParaRPr lang="en-US" dirty="0">
            <a:latin typeface="Baskerville Old Face" panose="02020602080505020303" pitchFamily="18" charset="0"/>
          </a:endParaRPr>
        </a:p>
      </dgm:t>
    </dgm:pt>
    <dgm:pt modelId="{BF6D7366-2383-44C0-A8B3-5A32F1F70CAC}" type="parTrans" cxnId="{748C72D6-D73D-46EC-A758-1A18AB18CA54}">
      <dgm:prSet/>
      <dgm:spPr/>
      <dgm:t>
        <a:bodyPr/>
        <a:lstStyle/>
        <a:p>
          <a:endParaRPr lang="en-US"/>
        </a:p>
      </dgm:t>
    </dgm:pt>
    <dgm:pt modelId="{68A8E44F-0692-44BE-A8D1-B4844F2FFEB2}" type="sibTrans" cxnId="{748C72D6-D73D-46EC-A758-1A18AB18CA54}">
      <dgm:prSet/>
      <dgm:spPr/>
      <dgm:t>
        <a:bodyPr/>
        <a:lstStyle/>
        <a:p>
          <a:endParaRPr lang="en-US"/>
        </a:p>
      </dgm:t>
    </dgm:pt>
    <dgm:pt modelId="{76FBD5FA-1AD5-4579-B639-60862262EE68}">
      <dgm:prSet custT="1"/>
      <dgm:spPr>
        <a:solidFill>
          <a:srgbClr val="00B0F0"/>
        </a:solidFill>
      </dgm:spPr>
      <dgm:t>
        <a:bodyPr/>
        <a:lstStyle/>
        <a:p>
          <a:r>
            <a:rPr lang="en-IN" sz="2000" dirty="0" smtClean="0">
              <a:latin typeface="Baskerville Old Face" panose="02020602080505020303" pitchFamily="18" charset="0"/>
            </a:rPr>
            <a:t>Budget - Rs 1.5 lakhs at State level, Rs 1 </a:t>
          </a:r>
          <a:r>
            <a:rPr lang="en-IN" sz="2000" dirty="0" err="1" smtClean="0">
              <a:latin typeface="Baskerville Old Face" panose="02020602080505020303" pitchFamily="18" charset="0"/>
            </a:rPr>
            <a:t>lakh</a:t>
          </a:r>
          <a:r>
            <a:rPr lang="en-IN" sz="2000" dirty="0" smtClean="0">
              <a:latin typeface="Baskerville Old Face" panose="02020602080505020303" pitchFamily="18" charset="0"/>
            </a:rPr>
            <a:t> for activities in each District  &amp; all  Blocks and  Rs 2500 per Village in PE Implementing villages.</a:t>
          </a:r>
          <a:endParaRPr lang="en-US" sz="2000" dirty="0">
            <a:latin typeface="Baskerville Old Face" panose="02020602080505020303" pitchFamily="18" charset="0"/>
          </a:endParaRPr>
        </a:p>
      </dgm:t>
    </dgm:pt>
    <dgm:pt modelId="{0D2F7114-6A8A-40D0-972D-DD1C511F13DE}" type="parTrans" cxnId="{1B9CD78E-D2F7-4FBE-8F7E-673F63E041EB}">
      <dgm:prSet/>
      <dgm:spPr/>
      <dgm:t>
        <a:bodyPr/>
        <a:lstStyle/>
        <a:p>
          <a:endParaRPr lang="en-US"/>
        </a:p>
      </dgm:t>
    </dgm:pt>
    <dgm:pt modelId="{05B3141F-36EA-4EE8-909E-F82B34CCDD09}" type="sibTrans" cxnId="{1B9CD78E-D2F7-4FBE-8F7E-673F63E041EB}">
      <dgm:prSet/>
      <dgm:spPr/>
      <dgm:t>
        <a:bodyPr/>
        <a:lstStyle/>
        <a:p>
          <a:endParaRPr lang="en-US"/>
        </a:p>
      </dgm:t>
    </dgm:pt>
    <dgm:pt modelId="{1B1558C5-A46F-4397-B5B0-2B5DF68894EC}" type="pres">
      <dgm:prSet presAssocID="{230B03D9-8A11-43BD-BFA3-79FD7DB956F8}" presName="linearFlow" presStyleCnt="0">
        <dgm:presLayoutVars>
          <dgm:dir/>
          <dgm:resizeHandles val="exact"/>
        </dgm:presLayoutVars>
      </dgm:prSet>
      <dgm:spPr/>
    </dgm:pt>
    <dgm:pt modelId="{D2B2B9B8-A330-4B02-B9F5-58B63959BB68}" type="pres">
      <dgm:prSet presAssocID="{38068AA6-4184-4F8C-A1E0-8FE9F550CF7D}" presName="composite" presStyleCnt="0"/>
      <dgm:spPr/>
    </dgm:pt>
    <dgm:pt modelId="{498DEC6D-6B12-4886-AC9B-0A5CA0BFC1FC}" type="pres">
      <dgm:prSet presAssocID="{38068AA6-4184-4F8C-A1E0-8FE9F550CF7D}" presName="imgShp" presStyleLbl="fgImgPlace1" presStyleIdx="0" presStyleCnt="4" custLinFactNeighborX="5943" custLinFactNeighborY="581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A7F6474-9BDD-4493-9D37-72CA50695478}" type="pres">
      <dgm:prSet presAssocID="{38068AA6-4184-4F8C-A1E0-8FE9F550CF7D}" presName="txShp" presStyleLbl="node1" presStyleIdx="0" presStyleCnt="4" custScaleX="109504" custScaleY="169166" custLinFactNeighborX="-1576" custLinFactNeighborY="59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825C38-FD5E-4325-8474-74EDB9D3962D}" type="pres">
      <dgm:prSet presAssocID="{2A290693-93D2-450F-9CFD-5FCA9DC3714C}" presName="spacing" presStyleCnt="0"/>
      <dgm:spPr/>
    </dgm:pt>
    <dgm:pt modelId="{08BEA325-74A8-49AB-A717-BD66DF4C3ABF}" type="pres">
      <dgm:prSet presAssocID="{6E2E5373-34C0-4F62-87FF-5E1CA5985A6B}" presName="composite" presStyleCnt="0"/>
      <dgm:spPr/>
    </dgm:pt>
    <dgm:pt modelId="{5751DD14-A545-4109-AED9-93995FAACBDB}" type="pres">
      <dgm:prSet presAssocID="{6E2E5373-34C0-4F62-87FF-5E1CA5985A6B}" presName="imgShp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DE64AF20-79EA-4CEE-8141-D1DA1134FDEB}" type="pres">
      <dgm:prSet presAssocID="{6E2E5373-34C0-4F62-87FF-5E1CA5985A6B}" presName="txShp" presStyleLbl="node1" presStyleIdx="1" presStyleCnt="4" custScaleY="1176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BDBDD2-51CF-4991-BF9B-A212CAEED7FD}" type="pres">
      <dgm:prSet presAssocID="{3255FB7C-3A71-42F2-94B8-90D6F297793B}" presName="spacing" presStyleCnt="0"/>
      <dgm:spPr/>
    </dgm:pt>
    <dgm:pt modelId="{0E4F2E04-8FC5-4CDE-8870-3F11E1753C59}" type="pres">
      <dgm:prSet presAssocID="{ADC4DEE2-F894-40F7-9C22-6E41992C07BD}" presName="composite" presStyleCnt="0"/>
      <dgm:spPr/>
    </dgm:pt>
    <dgm:pt modelId="{6A03C698-62EA-45FC-9BE6-56ADCCDA976C}" type="pres">
      <dgm:prSet presAssocID="{ADC4DEE2-F894-40F7-9C22-6E41992C07BD}" presName="imgShp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74C0EB47-9650-47F7-9333-571D8EC834D2}" type="pres">
      <dgm:prSet presAssocID="{ADC4DEE2-F894-40F7-9C22-6E41992C07BD}" presName="txShp" presStyleLbl="node1" presStyleIdx="2" presStyleCnt="4" custScaleY="1882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69C843-9A13-49A1-830B-D9AB9A0F82DA}" type="pres">
      <dgm:prSet presAssocID="{68A8E44F-0692-44BE-A8D1-B4844F2FFEB2}" presName="spacing" presStyleCnt="0"/>
      <dgm:spPr/>
    </dgm:pt>
    <dgm:pt modelId="{1D47169E-B36B-4613-860D-5E6B250E4076}" type="pres">
      <dgm:prSet presAssocID="{76FBD5FA-1AD5-4579-B639-60862262EE68}" presName="composite" presStyleCnt="0"/>
      <dgm:spPr/>
    </dgm:pt>
    <dgm:pt modelId="{7F5CB082-856B-4D9B-89C6-E596FC4217CB}" type="pres">
      <dgm:prSet presAssocID="{76FBD5FA-1AD5-4579-B639-60862262EE68}" presName="imgShp" presStyleLbl="fgImgPlace1" presStyleIdx="3" presStyleCnt="4" custFlipHor="1" custScaleX="103176" custLinFactNeighborX="4390" custLinFactNeighborY="890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6AC1F5DD-35F9-49EB-92C5-52B4C731870B}" type="pres">
      <dgm:prSet presAssocID="{76FBD5FA-1AD5-4579-B639-60862262EE68}" presName="txShp" presStyleLbl="node1" presStyleIdx="3" presStyleCnt="4" custScaleX="92623" custScaleY="1735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E4DD0E-B6B5-49CF-AC1B-F0140F4A1CEF}" srcId="{230B03D9-8A11-43BD-BFA3-79FD7DB956F8}" destId="{38068AA6-4184-4F8C-A1E0-8FE9F550CF7D}" srcOrd="0" destOrd="0" parTransId="{72DCCB77-7DF4-41D0-809F-FE3603621F66}" sibTransId="{2A290693-93D2-450F-9CFD-5FCA9DC3714C}"/>
    <dgm:cxn modelId="{748C72D6-D73D-46EC-A758-1A18AB18CA54}" srcId="{230B03D9-8A11-43BD-BFA3-79FD7DB956F8}" destId="{ADC4DEE2-F894-40F7-9C22-6E41992C07BD}" srcOrd="2" destOrd="0" parTransId="{BF6D7366-2383-44C0-A8B3-5A32F1F70CAC}" sibTransId="{68A8E44F-0692-44BE-A8D1-B4844F2FFEB2}"/>
    <dgm:cxn modelId="{4B9F5FC8-B23C-4E01-87EB-6AEAC31AF79A}" srcId="{230B03D9-8A11-43BD-BFA3-79FD7DB956F8}" destId="{6E2E5373-34C0-4F62-87FF-5E1CA5985A6B}" srcOrd="1" destOrd="0" parTransId="{99024BAB-B5D0-4A89-975D-11122198777B}" sibTransId="{3255FB7C-3A71-42F2-94B8-90D6F297793B}"/>
    <dgm:cxn modelId="{CE06AF3A-D574-480F-910A-7D29B46742DF}" type="presOf" srcId="{6E2E5373-34C0-4F62-87FF-5E1CA5985A6B}" destId="{DE64AF20-79EA-4CEE-8141-D1DA1134FDEB}" srcOrd="0" destOrd="0" presId="urn:microsoft.com/office/officeart/2005/8/layout/vList3#1"/>
    <dgm:cxn modelId="{7F2B5C53-F355-4A3E-9365-593FFD7BB3F0}" type="presOf" srcId="{230B03D9-8A11-43BD-BFA3-79FD7DB956F8}" destId="{1B1558C5-A46F-4397-B5B0-2B5DF68894EC}" srcOrd="0" destOrd="0" presId="urn:microsoft.com/office/officeart/2005/8/layout/vList3#1"/>
    <dgm:cxn modelId="{8D78B11B-617D-4D70-9C37-5B124AB546CD}" type="presOf" srcId="{76FBD5FA-1AD5-4579-B639-60862262EE68}" destId="{6AC1F5DD-35F9-49EB-92C5-52B4C731870B}" srcOrd="0" destOrd="0" presId="urn:microsoft.com/office/officeart/2005/8/layout/vList3#1"/>
    <dgm:cxn modelId="{3D227BE2-1949-4894-BF68-2079D67B4303}" type="presOf" srcId="{38068AA6-4184-4F8C-A1E0-8FE9F550CF7D}" destId="{6A7F6474-9BDD-4493-9D37-72CA50695478}" srcOrd="0" destOrd="0" presId="urn:microsoft.com/office/officeart/2005/8/layout/vList3#1"/>
    <dgm:cxn modelId="{D7279FD9-C56D-454E-AD3E-98856F0F5D4C}" type="presOf" srcId="{ADC4DEE2-F894-40F7-9C22-6E41992C07BD}" destId="{74C0EB47-9650-47F7-9333-571D8EC834D2}" srcOrd="0" destOrd="0" presId="urn:microsoft.com/office/officeart/2005/8/layout/vList3#1"/>
    <dgm:cxn modelId="{1B9CD78E-D2F7-4FBE-8F7E-673F63E041EB}" srcId="{230B03D9-8A11-43BD-BFA3-79FD7DB956F8}" destId="{76FBD5FA-1AD5-4579-B639-60862262EE68}" srcOrd="3" destOrd="0" parTransId="{0D2F7114-6A8A-40D0-972D-DD1C511F13DE}" sibTransId="{05B3141F-36EA-4EE8-909E-F82B34CCDD09}"/>
    <dgm:cxn modelId="{38C23DE9-CBB4-4D06-A994-21964CF3EB86}" type="presParOf" srcId="{1B1558C5-A46F-4397-B5B0-2B5DF68894EC}" destId="{D2B2B9B8-A330-4B02-B9F5-58B63959BB68}" srcOrd="0" destOrd="0" presId="urn:microsoft.com/office/officeart/2005/8/layout/vList3#1"/>
    <dgm:cxn modelId="{C53B34A6-1275-4C07-8BA9-C4EB7C567B25}" type="presParOf" srcId="{D2B2B9B8-A330-4B02-B9F5-58B63959BB68}" destId="{498DEC6D-6B12-4886-AC9B-0A5CA0BFC1FC}" srcOrd="0" destOrd="0" presId="urn:microsoft.com/office/officeart/2005/8/layout/vList3#1"/>
    <dgm:cxn modelId="{646B6269-2345-4344-88C2-E6AAA5383D17}" type="presParOf" srcId="{D2B2B9B8-A330-4B02-B9F5-58B63959BB68}" destId="{6A7F6474-9BDD-4493-9D37-72CA50695478}" srcOrd="1" destOrd="0" presId="urn:microsoft.com/office/officeart/2005/8/layout/vList3#1"/>
    <dgm:cxn modelId="{E195B9EE-8F90-453E-9E6C-25E97DD46802}" type="presParOf" srcId="{1B1558C5-A46F-4397-B5B0-2B5DF68894EC}" destId="{C5825C38-FD5E-4325-8474-74EDB9D3962D}" srcOrd="1" destOrd="0" presId="urn:microsoft.com/office/officeart/2005/8/layout/vList3#1"/>
    <dgm:cxn modelId="{4BFDB23E-2994-4874-99E9-DF9A2C2FB228}" type="presParOf" srcId="{1B1558C5-A46F-4397-B5B0-2B5DF68894EC}" destId="{08BEA325-74A8-49AB-A717-BD66DF4C3ABF}" srcOrd="2" destOrd="0" presId="urn:microsoft.com/office/officeart/2005/8/layout/vList3#1"/>
    <dgm:cxn modelId="{65ED4EB9-563C-412E-9898-673EA7EE5A5F}" type="presParOf" srcId="{08BEA325-74A8-49AB-A717-BD66DF4C3ABF}" destId="{5751DD14-A545-4109-AED9-93995FAACBDB}" srcOrd="0" destOrd="0" presId="urn:microsoft.com/office/officeart/2005/8/layout/vList3#1"/>
    <dgm:cxn modelId="{8B72015D-85BC-4C69-84F7-F21C3B7922FB}" type="presParOf" srcId="{08BEA325-74A8-49AB-A717-BD66DF4C3ABF}" destId="{DE64AF20-79EA-4CEE-8141-D1DA1134FDEB}" srcOrd="1" destOrd="0" presId="urn:microsoft.com/office/officeart/2005/8/layout/vList3#1"/>
    <dgm:cxn modelId="{57605ADB-6356-4C42-8747-F15A89323C51}" type="presParOf" srcId="{1B1558C5-A46F-4397-B5B0-2B5DF68894EC}" destId="{50BDBDD2-51CF-4991-BF9B-A212CAEED7FD}" srcOrd="3" destOrd="0" presId="urn:microsoft.com/office/officeart/2005/8/layout/vList3#1"/>
    <dgm:cxn modelId="{A6230D50-851C-460A-A942-BF9F499D7FAF}" type="presParOf" srcId="{1B1558C5-A46F-4397-B5B0-2B5DF68894EC}" destId="{0E4F2E04-8FC5-4CDE-8870-3F11E1753C59}" srcOrd="4" destOrd="0" presId="urn:microsoft.com/office/officeart/2005/8/layout/vList3#1"/>
    <dgm:cxn modelId="{0867D924-9491-4772-8B09-E2526A1A458F}" type="presParOf" srcId="{0E4F2E04-8FC5-4CDE-8870-3F11E1753C59}" destId="{6A03C698-62EA-45FC-9BE6-56ADCCDA976C}" srcOrd="0" destOrd="0" presId="urn:microsoft.com/office/officeart/2005/8/layout/vList3#1"/>
    <dgm:cxn modelId="{13BE2321-B501-4C20-8B6A-2FF00D0DEFE2}" type="presParOf" srcId="{0E4F2E04-8FC5-4CDE-8870-3F11E1753C59}" destId="{74C0EB47-9650-47F7-9333-571D8EC834D2}" srcOrd="1" destOrd="0" presId="urn:microsoft.com/office/officeart/2005/8/layout/vList3#1"/>
    <dgm:cxn modelId="{2D52AD09-FB18-4F8A-BFBD-AE75F01B1037}" type="presParOf" srcId="{1B1558C5-A46F-4397-B5B0-2B5DF68894EC}" destId="{C469C843-9A13-49A1-830B-D9AB9A0F82DA}" srcOrd="5" destOrd="0" presId="urn:microsoft.com/office/officeart/2005/8/layout/vList3#1"/>
    <dgm:cxn modelId="{CD1441EF-8D6E-4600-AA87-39CE20347B32}" type="presParOf" srcId="{1B1558C5-A46F-4397-B5B0-2B5DF68894EC}" destId="{1D47169E-B36B-4613-860D-5E6B250E4076}" srcOrd="6" destOrd="0" presId="urn:microsoft.com/office/officeart/2005/8/layout/vList3#1"/>
    <dgm:cxn modelId="{9FFB83BA-F232-46A0-B84C-2ECFE83160A0}" type="presParOf" srcId="{1D47169E-B36B-4613-860D-5E6B250E4076}" destId="{7F5CB082-856B-4D9B-89C6-E596FC4217CB}" srcOrd="0" destOrd="0" presId="urn:microsoft.com/office/officeart/2005/8/layout/vList3#1"/>
    <dgm:cxn modelId="{2C4C2D52-503B-4264-92D1-E0A224970813}" type="presParOf" srcId="{1D47169E-B36B-4613-860D-5E6B250E4076}" destId="{6AC1F5DD-35F9-49EB-92C5-52B4C731870B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CF29C2-8C2C-42D2-9779-0727F3D76DB5}" type="doc">
      <dgm:prSet loTypeId="urn:microsoft.com/office/officeart/2005/8/layout/h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FD8FB95-C737-4BEA-9C89-7BDB1FA75131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Baskerville Old Face" pitchFamily="18" charset="0"/>
            </a:rPr>
            <a:t>Health screenings, fun-fests </a:t>
          </a:r>
          <a:br>
            <a:rPr lang="en-US" b="1" dirty="0" smtClean="0">
              <a:solidFill>
                <a:schemeClr val="tx1"/>
              </a:solidFill>
              <a:latin typeface="Baskerville Old Face" pitchFamily="18" charset="0"/>
            </a:rPr>
          </a:br>
          <a:r>
            <a:rPr lang="en-US" b="1" dirty="0" smtClean="0">
              <a:solidFill>
                <a:schemeClr val="tx1"/>
              </a:solidFill>
              <a:latin typeface="Baskerville Old Face" pitchFamily="18" charset="0"/>
            </a:rPr>
            <a:t>during the events to engage the </a:t>
          </a:r>
          <a:r>
            <a:rPr lang="en-US" b="1" dirty="0" err="1" smtClean="0">
              <a:solidFill>
                <a:schemeClr val="tx1"/>
              </a:solidFill>
              <a:latin typeface="Baskerville Old Face" pitchFamily="18" charset="0"/>
            </a:rPr>
            <a:t>adoloscents</a:t>
          </a:r>
          <a:r>
            <a:rPr lang="en-US" b="1" dirty="0" smtClean="0">
              <a:solidFill>
                <a:schemeClr val="tx1"/>
              </a:solidFill>
              <a:latin typeface="Baskerville Old Face" pitchFamily="18" charset="0"/>
            </a:rPr>
            <a:t>.</a:t>
          </a:r>
          <a:endParaRPr lang="en-US" b="1" dirty="0">
            <a:solidFill>
              <a:schemeClr val="tx1"/>
            </a:solidFill>
          </a:endParaRPr>
        </a:p>
      </dgm:t>
    </dgm:pt>
    <dgm:pt modelId="{0D226B02-0EDA-4796-9741-8AF7F4B9859C}" type="parTrans" cxnId="{83D6396F-6996-443D-9DA6-64F5802B3A7E}">
      <dgm:prSet/>
      <dgm:spPr/>
      <dgm:t>
        <a:bodyPr/>
        <a:lstStyle/>
        <a:p>
          <a:endParaRPr lang="en-US"/>
        </a:p>
      </dgm:t>
    </dgm:pt>
    <dgm:pt modelId="{091707F4-12C8-4702-A25A-F91464DA8775}" type="sibTrans" cxnId="{83D6396F-6996-443D-9DA6-64F5802B3A7E}">
      <dgm:prSet/>
      <dgm:spPr/>
      <dgm:t>
        <a:bodyPr/>
        <a:lstStyle/>
        <a:p>
          <a:endParaRPr lang="en-US"/>
        </a:p>
      </dgm:t>
    </dgm:pt>
    <dgm:pt modelId="{9D4F9D7E-C198-474E-9833-9378E3FE0BBB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Baskerville Old Face" pitchFamily="18" charset="0"/>
            </a:rPr>
            <a:t>Football matches, marathons </a:t>
          </a:r>
          <a:r>
            <a:rPr lang="en-US" b="1" dirty="0" err="1" smtClean="0">
              <a:solidFill>
                <a:schemeClr val="tx1"/>
              </a:solidFill>
              <a:latin typeface="Baskerville Old Face" pitchFamily="18" charset="0"/>
            </a:rPr>
            <a:t>cyclothon</a:t>
          </a:r>
          <a:r>
            <a:rPr lang="en-US" b="1" dirty="0" smtClean="0">
              <a:solidFill>
                <a:schemeClr val="tx1"/>
              </a:solidFill>
              <a:latin typeface="Baskerville Old Face" pitchFamily="18" charset="0"/>
            </a:rPr>
            <a:t>, traditional sports &amp; games.</a:t>
          </a:r>
          <a:endParaRPr lang="en-US" b="1" dirty="0">
            <a:solidFill>
              <a:schemeClr val="tx1"/>
            </a:solidFill>
          </a:endParaRPr>
        </a:p>
      </dgm:t>
    </dgm:pt>
    <dgm:pt modelId="{C49B7540-41D3-45CB-A56E-7355F3DE839C}" type="parTrans" cxnId="{6FC44BB7-2933-48B5-891A-DFE476B3A2F2}">
      <dgm:prSet/>
      <dgm:spPr/>
      <dgm:t>
        <a:bodyPr/>
        <a:lstStyle/>
        <a:p>
          <a:endParaRPr lang="en-US"/>
        </a:p>
      </dgm:t>
    </dgm:pt>
    <dgm:pt modelId="{87D8C1EF-E675-4718-BE11-09470CB67A8D}" type="sibTrans" cxnId="{6FC44BB7-2933-48B5-891A-DFE476B3A2F2}">
      <dgm:prSet/>
      <dgm:spPr/>
      <dgm:t>
        <a:bodyPr/>
        <a:lstStyle/>
        <a:p>
          <a:endParaRPr lang="en-US"/>
        </a:p>
      </dgm:t>
    </dgm:pt>
    <dgm:pt modelId="{EB6C40C4-E8E9-4D29-A33C-E39D3D03799C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  <a:latin typeface="Baskerville Old Face" pitchFamily="18" charset="0"/>
            </a:rPr>
            <a:t>Beauty contest, dancing and singing competition. Road shows  health awareness theme </a:t>
          </a:r>
          <a:endParaRPr lang="en-US" b="1" dirty="0">
            <a:solidFill>
              <a:schemeClr val="tx1"/>
            </a:solidFill>
          </a:endParaRPr>
        </a:p>
      </dgm:t>
    </dgm:pt>
    <dgm:pt modelId="{486B9DA3-D13A-45C5-BAEE-A35ABBBA7BC7}" type="parTrans" cxnId="{62380BC1-A934-4E19-B03E-3B50294F81B2}">
      <dgm:prSet/>
      <dgm:spPr/>
      <dgm:t>
        <a:bodyPr/>
        <a:lstStyle/>
        <a:p>
          <a:endParaRPr lang="en-US"/>
        </a:p>
      </dgm:t>
    </dgm:pt>
    <dgm:pt modelId="{2F17EB64-51FD-41AA-99A2-E2F2EA21DABD}" type="sibTrans" cxnId="{62380BC1-A934-4E19-B03E-3B50294F81B2}">
      <dgm:prSet/>
      <dgm:spPr/>
      <dgm:t>
        <a:bodyPr/>
        <a:lstStyle/>
        <a:p>
          <a:endParaRPr lang="en-US"/>
        </a:p>
      </dgm:t>
    </dgm:pt>
    <dgm:pt modelId="{9EFD515F-DF48-4162-87DF-F68833498951}">
      <dgm:prSet phldrT="[Text]"/>
      <dgm:spPr/>
      <dgm:t>
        <a:bodyPr/>
        <a:lstStyle/>
        <a:p>
          <a:r>
            <a:rPr lang="en-US" dirty="0" smtClean="0">
              <a:latin typeface="Baskerville Old Face" pitchFamily="18" charset="0"/>
            </a:rPr>
            <a:t>Engaging  RKSK Goodwill Ambassador  as</a:t>
          </a:r>
          <a:br>
            <a:rPr lang="en-US" dirty="0" smtClean="0">
              <a:latin typeface="Baskerville Old Face" pitchFamily="18" charset="0"/>
            </a:rPr>
          </a:br>
          <a:r>
            <a:rPr lang="en-US" dirty="0" smtClean="0">
              <a:latin typeface="Baskerville Old Face" pitchFamily="18" charset="0"/>
            </a:rPr>
            <a:t>Role models for adolescents</a:t>
          </a:r>
          <a:endParaRPr lang="en-US" dirty="0"/>
        </a:p>
      </dgm:t>
    </dgm:pt>
    <dgm:pt modelId="{DC4812FC-0E94-44CA-835D-74551F5EC2A9}" type="parTrans" cxnId="{1D1CC288-90BB-4C72-A1B1-73243A5DFF37}">
      <dgm:prSet/>
      <dgm:spPr/>
      <dgm:t>
        <a:bodyPr/>
        <a:lstStyle/>
        <a:p>
          <a:endParaRPr lang="en-US"/>
        </a:p>
      </dgm:t>
    </dgm:pt>
    <dgm:pt modelId="{5325B1A1-D1F4-4596-BEB4-EE95360A2EEC}" type="sibTrans" cxnId="{1D1CC288-90BB-4C72-A1B1-73243A5DFF37}">
      <dgm:prSet/>
      <dgm:spPr/>
      <dgm:t>
        <a:bodyPr/>
        <a:lstStyle/>
        <a:p>
          <a:endParaRPr lang="en-US"/>
        </a:p>
      </dgm:t>
    </dgm:pt>
    <dgm:pt modelId="{74AAF087-18C8-4B6E-A692-08F6D292AE37}" type="pres">
      <dgm:prSet presAssocID="{EECF29C2-8C2C-42D2-9779-0727F3D76DB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5F4DA5-B3A7-4959-B333-C2E4960C1480}" type="pres">
      <dgm:prSet presAssocID="{9FD8FB95-C737-4BEA-9C89-7BDB1FA7513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5970C3-F93A-4CE9-91A0-97431F2176F1}" type="pres">
      <dgm:prSet presAssocID="{091707F4-12C8-4702-A25A-F91464DA8775}" presName="sibTrans" presStyleCnt="0"/>
      <dgm:spPr/>
    </dgm:pt>
    <dgm:pt modelId="{21E62D6D-73FA-4179-AF8D-5414CB78A432}" type="pres">
      <dgm:prSet presAssocID="{9D4F9D7E-C198-474E-9833-9378E3FE0BB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96E333-8905-4E39-B566-D21EDCD1C822}" type="pres">
      <dgm:prSet presAssocID="{87D8C1EF-E675-4718-BE11-09470CB67A8D}" presName="sibTrans" presStyleCnt="0"/>
      <dgm:spPr/>
    </dgm:pt>
    <dgm:pt modelId="{3A7C390F-A073-4A5A-87BD-53ED9691165F}" type="pres">
      <dgm:prSet presAssocID="{EB6C40C4-E8E9-4D29-A33C-E39D3D03799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F90AFC-9568-4A8F-9B45-FC634282F30A}" type="pres">
      <dgm:prSet presAssocID="{2F17EB64-51FD-41AA-99A2-E2F2EA21DABD}" presName="sibTrans" presStyleCnt="0"/>
      <dgm:spPr/>
    </dgm:pt>
    <dgm:pt modelId="{2CABEAB6-CF54-46FD-A989-01DD22A572DC}" type="pres">
      <dgm:prSet presAssocID="{9EFD515F-DF48-4162-87DF-F6883349895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1CC288-90BB-4C72-A1B1-73243A5DFF37}" srcId="{EECF29C2-8C2C-42D2-9779-0727F3D76DB5}" destId="{9EFD515F-DF48-4162-87DF-F68833498951}" srcOrd="3" destOrd="0" parTransId="{DC4812FC-0E94-44CA-835D-74551F5EC2A9}" sibTransId="{5325B1A1-D1F4-4596-BEB4-EE95360A2EEC}"/>
    <dgm:cxn modelId="{487263AC-415A-4D68-A564-BF5B1B56D7EF}" type="presOf" srcId="{9FD8FB95-C737-4BEA-9C89-7BDB1FA75131}" destId="{4C5F4DA5-B3A7-4959-B333-C2E4960C1480}" srcOrd="0" destOrd="0" presId="urn:microsoft.com/office/officeart/2005/8/layout/hList6"/>
    <dgm:cxn modelId="{0A19DC4D-3209-4005-BCE3-C9B4524517B8}" type="presOf" srcId="{9D4F9D7E-C198-474E-9833-9378E3FE0BBB}" destId="{21E62D6D-73FA-4179-AF8D-5414CB78A432}" srcOrd="0" destOrd="0" presId="urn:microsoft.com/office/officeart/2005/8/layout/hList6"/>
    <dgm:cxn modelId="{CAD116E1-7106-425E-964B-C2598D755764}" type="presOf" srcId="{9EFD515F-DF48-4162-87DF-F68833498951}" destId="{2CABEAB6-CF54-46FD-A989-01DD22A572DC}" srcOrd="0" destOrd="0" presId="urn:microsoft.com/office/officeart/2005/8/layout/hList6"/>
    <dgm:cxn modelId="{6FC44BB7-2933-48B5-891A-DFE476B3A2F2}" srcId="{EECF29C2-8C2C-42D2-9779-0727F3D76DB5}" destId="{9D4F9D7E-C198-474E-9833-9378E3FE0BBB}" srcOrd="1" destOrd="0" parTransId="{C49B7540-41D3-45CB-A56E-7355F3DE839C}" sibTransId="{87D8C1EF-E675-4718-BE11-09470CB67A8D}"/>
    <dgm:cxn modelId="{E3EDFBF9-28A9-4F63-8BAA-6E8374170C4A}" type="presOf" srcId="{EB6C40C4-E8E9-4D29-A33C-E39D3D03799C}" destId="{3A7C390F-A073-4A5A-87BD-53ED9691165F}" srcOrd="0" destOrd="0" presId="urn:microsoft.com/office/officeart/2005/8/layout/hList6"/>
    <dgm:cxn modelId="{62380BC1-A934-4E19-B03E-3B50294F81B2}" srcId="{EECF29C2-8C2C-42D2-9779-0727F3D76DB5}" destId="{EB6C40C4-E8E9-4D29-A33C-E39D3D03799C}" srcOrd="2" destOrd="0" parTransId="{486B9DA3-D13A-45C5-BAEE-A35ABBBA7BC7}" sibTransId="{2F17EB64-51FD-41AA-99A2-E2F2EA21DABD}"/>
    <dgm:cxn modelId="{83D6396F-6996-443D-9DA6-64F5802B3A7E}" srcId="{EECF29C2-8C2C-42D2-9779-0727F3D76DB5}" destId="{9FD8FB95-C737-4BEA-9C89-7BDB1FA75131}" srcOrd="0" destOrd="0" parTransId="{0D226B02-0EDA-4796-9741-8AF7F4B9859C}" sibTransId="{091707F4-12C8-4702-A25A-F91464DA8775}"/>
    <dgm:cxn modelId="{CCD9E42A-21D7-4E33-AA5A-A8FC5B007F6F}" type="presOf" srcId="{EECF29C2-8C2C-42D2-9779-0727F3D76DB5}" destId="{74AAF087-18C8-4B6E-A692-08F6D292AE37}" srcOrd="0" destOrd="0" presId="urn:microsoft.com/office/officeart/2005/8/layout/hList6"/>
    <dgm:cxn modelId="{AFC80437-E247-4C67-AEBD-11FEADA014D1}" type="presParOf" srcId="{74AAF087-18C8-4B6E-A692-08F6D292AE37}" destId="{4C5F4DA5-B3A7-4959-B333-C2E4960C1480}" srcOrd="0" destOrd="0" presId="urn:microsoft.com/office/officeart/2005/8/layout/hList6"/>
    <dgm:cxn modelId="{11547FCA-F18D-4D4C-AE1A-9B7BC3C3350C}" type="presParOf" srcId="{74AAF087-18C8-4B6E-A692-08F6D292AE37}" destId="{A55970C3-F93A-4CE9-91A0-97431F2176F1}" srcOrd="1" destOrd="0" presId="urn:microsoft.com/office/officeart/2005/8/layout/hList6"/>
    <dgm:cxn modelId="{8147AFCF-DC07-44BF-BA3A-CED268EDFAF3}" type="presParOf" srcId="{74AAF087-18C8-4B6E-A692-08F6D292AE37}" destId="{21E62D6D-73FA-4179-AF8D-5414CB78A432}" srcOrd="2" destOrd="0" presId="urn:microsoft.com/office/officeart/2005/8/layout/hList6"/>
    <dgm:cxn modelId="{A96FC7B9-1401-4723-B985-1DEE70A0FE1F}" type="presParOf" srcId="{74AAF087-18C8-4B6E-A692-08F6D292AE37}" destId="{8896E333-8905-4E39-B566-D21EDCD1C822}" srcOrd="3" destOrd="0" presId="urn:microsoft.com/office/officeart/2005/8/layout/hList6"/>
    <dgm:cxn modelId="{A6B5DF45-3B95-4148-BEC9-BD8CBF1FA12F}" type="presParOf" srcId="{74AAF087-18C8-4B6E-A692-08F6D292AE37}" destId="{3A7C390F-A073-4A5A-87BD-53ED9691165F}" srcOrd="4" destOrd="0" presId="urn:microsoft.com/office/officeart/2005/8/layout/hList6"/>
    <dgm:cxn modelId="{1EFE2DD2-F736-489F-ACBF-F169F99232F3}" type="presParOf" srcId="{74AAF087-18C8-4B6E-A692-08F6D292AE37}" destId="{AEF90AFC-9568-4A8F-9B45-FC634282F30A}" srcOrd="5" destOrd="0" presId="urn:microsoft.com/office/officeart/2005/8/layout/hList6"/>
    <dgm:cxn modelId="{1BF7FAAC-44EE-4DC5-B15E-AC98B31143F2}" type="presParOf" srcId="{74AAF087-18C8-4B6E-A692-08F6D292AE37}" destId="{2CABEAB6-CF54-46FD-A989-01DD22A572DC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5CBF37-948A-4B3A-9676-9C4804B32912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940DA7BE-CAB7-43AA-A27A-11E86076BE0B}">
      <dgm:prSet phldrT="[Text]"/>
      <dgm:spPr>
        <a:solidFill>
          <a:srgbClr val="66FF66">
            <a:alpha val="90000"/>
          </a:srgbClr>
        </a:solidFill>
      </dgm:spPr>
      <dgm:t>
        <a:bodyPr/>
        <a:lstStyle/>
        <a:p>
          <a:pPr algn="l"/>
          <a:r>
            <a:rPr lang="en-US" dirty="0" smtClean="0">
              <a:latin typeface="Baskerville Old Face" panose="02020602080505020303" pitchFamily="18" charset="0"/>
            </a:rPr>
            <a:t>State Level IEC Activities: Documentation and Print and Electronic Media Coverage including social media platforms  for all activities of the campaign</a:t>
          </a:r>
          <a:endParaRPr lang="en-US" dirty="0">
            <a:latin typeface="Baskerville Old Face" panose="02020602080505020303" pitchFamily="18" charset="0"/>
          </a:endParaRPr>
        </a:p>
      </dgm:t>
    </dgm:pt>
    <dgm:pt modelId="{652532AD-CCE8-4429-B8D4-AD990B1C9428}" type="parTrans" cxnId="{A7C899D9-53C8-4D64-8953-B3E12796EE9B}">
      <dgm:prSet/>
      <dgm:spPr/>
      <dgm:t>
        <a:bodyPr/>
        <a:lstStyle/>
        <a:p>
          <a:endParaRPr lang="en-US"/>
        </a:p>
      </dgm:t>
    </dgm:pt>
    <dgm:pt modelId="{DFAAF357-7CE1-4F70-ABD8-713284960CDD}" type="sibTrans" cxnId="{A7C899D9-53C8-4D64-8953-B3E12796EE9B}">
      <dgm:prSet/>
      <dgm:spPr/>
      <dgm:t>
        <a:bodyPr/>
        <a:lstStyle/>
        <a:p>
          <a:endParaRPr lang="en-US"/>
        </a:p>
      </dgm:t>
    </dgm:pt>
    <dgm:pt modelId="{208764AB-E1EE-439E-8032-C934646BD5D2}">
      <dgm:prSet phldrT="[Text]"/>
      <dgm:spPr>
        <a:solidFill>
          <a:srgbClr val="FFC000">
            <a:alpha val="90000"/>
          </a:srgbClr>
        </a:solidFill>
      </dgm:spPr>
      <dgm:t>
        <a:bodyPr/>
        <a:lstStyle/>
        <a:p>
          <a:pPr algn="l"/>
          <a:r>
            <a:rPr lang="en-US" dirty="0" smtClean="0">
              <a:latin typeface="Baskerville Old Face" panose="02020602080505020303" pitchFamily="18" charset="0"/>
            </a:rPr>
            <a:t>District/ Block / Village Level IEC Activities: Media Coverage , Social media, Facebook, Print media etc.</a:t>
          </a:r>
          <a:endParaRPr lang="en-US" dirty="0">
            <a:latin typeface="Baskerville Old Face" panose="02020602080505020303" pitchFamily="18" charset="0"/>
          </a:endParaRPr>
        </a:p>
      </dgm:t>
    </dgm:pt>
    <dgm:pt modelId="{33405041-660B-410F-85BE-BC33EAC3958F}" type="parTrans" cxnId="{90FF6F9D-04D3-4A55-9D4A-1782F069C145}">
      <dgm:prSet/>
      <dgm:spPr/>
      <dgm:t>
        <a:bodyPr/>
        <a:lstStyle/>
        <a:p>
          <a:endParaRPr lang="en-US"/>
        </a:p>
      </dgm:t>
    </dgm:pt>
    <dgm:pt modelId="{512F3085-D377-4661-9B2E-D7E2D432B17D}" type="sibTrans" cxnId="{90FF6F9D-04D3-4A55-9D4A-1782F069C145}">
      <dgm:prSet/>
      <dgm:spPr/>
      <dgm:t>
        <a:bodyPr/>
        <a:lstStyle/>
        <a:p>
          <a:endParaRPr lang="en-US"/>
        </a:p>
      </dgm:t>
    </dgm:pt>
    <dgm:pt modelId="{AB71A91E-243E-47AB-B6F2-457DBE72CF6D}">
      <dgm:prSet phldrT="[Text]"/>
      <dgm:spPr>
        <a:solidFill>
          <a:srgbClr val="ED7D31">
            <a:alpha val="90000"/>
          </a:srgbClr>
        </a:solidFill>
      </dgm:spPr>
      <dgm:t>
        <a:bodyPr/>
        <a:lstStyle/>
        <a:p>
          <a:pPr algn="l"/>
          <a:r>
            <a:rPr lang="en-US" dirty="0" smtClean="0">
              <a:latin typeface="Baskerville Old Face" panose="02020602080505020303" pitchFamily="18" charset="0"/>
            </a:rPr>
            <a:t>Hoardings/ banners/ Posters/ Road Shows/Talent  shows/ meetings/ IPC etc.</a:t>
          </a:r>
          <a:endParaRPr lang="en-US" dirty="0">
            <a:latin typeface="Baskerville Old Face" panose="02020602080505020303" pitchFamily="18" charset="0"/>
          </a:endParaRPr>
        </a:p>
      </dgm:t>
    </dgm:pt>
    <dgm:pt modelId="{25094370-4351-4E9E-8B01-D86371AEA936}" type="parTrans" cxnId="{B7F62766-2B44-4360-B372-508727E211B0}">
      <dgm:prSet/>
      <dgm:spPr/>
      <dgm:t>
        <a:bodyPr/>
        <a:lstStyle/>
        <a:p>
          <a:endParaRPr lang="en-US"/>
        </a:p>
      </dgm:t>
    </dgm:pt>
    <dgm:pt modelId="{EA9EB496-BA57-414A-95C6-8D512D814FA1}" type="sibTrans" cxnId="{B7F62766-2B44-4360-B372-508727E211B0}">
      <dgm:prSet/>
      <dgm:spPr/>
      <dgm:t>
        <a:bodyPr/>
        <a:lstStyle/>
        <a:p>
          <a:endParaRPr lang="en-US"/>
        </a:p>
      </dgm:t>
    </dgm:pt>
    <dgm:pt modelId="{D9BD94CB-1C2B-447F-8EC7-D148F0FD67BC}" type="pres">
      <dgm:prSet presAssocID="{315CBF37-948A-4B3A-9676-9C4804B32912}" presName="compositeShape" presStyleCnt="0">
        <dgm:presLayoutVars>
          <dgm:dir/>
          <dgm:resizeHandles/>
        </dgm:presLayoutVars>
      </dgm:prSet>
      <dgm:spPr/>
    </dgm:pt>
    <dgm:pt modelId="{66E342BB-68CF-4783-A71D-81275CC3676A}" type="pres">
      <dgm:prSet presAssocID="{315CBF37-948A-4B3A-9676-9C4804B32912}" presName="pyramid" presStyleLbl="node1" presStyleIdx="0" presStyleCnt="1" custLinFactNeighborX="-53350" custLinFactNeighborY="316"/>
      <dgm:spPr/>
    </dgm:pt>
    <dgm:pt modelId="{694C0069-BEA2-4EDF-A7F4-D12740556F75}" type="pres">
      <dgm:prSet presAssocID="{315CBF37-948A-4B3A-9676-9C4804B32912}" presName="theList" presStyleCnt="0"/>
      <dgm:spPr/>
    </dgm:pt>
    <dgm:pt modelId="{46F941A1-567A-4924-A378-A0A4D3F740B8}" type="pres">
      <dgm:prSet presAssocID="{940DA7BE-CAB7-43AA-A27A-11E86076BE0B}" presName="aNode" presStyleLbl="fgAcc1" presStyleIdx="0" presStyleCnt="3" custScaleX="229704" custLinFactNeighborX="28526" custLinFactNeighborY="-310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AD3171-31B3-41B8-A111-FB00458C1C22}" type="pres">
      <dgm:prSet presAssocID="{940DA7BE-CAB7-43AA-A27A-11E86076BE0B}" presName="aSpace" presStyleCnt="0"/>
      <dgm:spPr/>
    </dgm:pt>
    <dgm:pt modelId="{EA6067E0-AF2E-4382-8F55-A2D4F80D2803}" type="pres">
      <dgm:prSet presAssocID="{208764AB-E1EE-439E-8032-C934646BD5D2}" presName="aNode" presStyleLbl="fgAcc1" presStyleIdx="1" presStyleCnt="3" custScaleX="227623" custLinFactY="8172" custLinFactNeighborX="2777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50DB95-3AF5-46FE-9695-52C5E57BE39F}" type="pres">
      <dgm:prSet presAssocID="{208764AB-E1EE-439E-8032-C934646BD5D2}" presName="aSpace" presStyleCnt="0"/>
      <dgm:spPr/>
    </dgm:pt>
    <dgm:pt modelId="{A851C2BB-3B12-492A-A7CE-4C72FEC891F7}" type="pres">
      <dgm:prSet presAssocID="{AB71A91E-243E-47AB-B6F2-457DBE72CF6D}" presName="aNode" presStyleLbl="fgAcc1" presStyleIdx="2" presStyleCnt="3" custScaleX="229496" custLinFactY="35648" custLinFactNeighborX="29655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54404B-FA09-4D1F-8340-EF91578591E0}" type="pres">
      <dgm:prSet presAssocID="{AB71A91E-243E-47AB-B6F2-457DBE72CF6D}" presName="aSpace" presStyleCnt="0"/>
      <dgm:spPr/>
    </dgm:pt>
  </dgm:ptLst>
  <dgm:cxnLst>
    <dgm:cxn modelId="{E2928E75-1008-48CE-B7FE-EDBE5C5D4993}" type="presOf" srcId="{208764AB-E1EE-439E-8032-C934646BD5D2}" destId="{EA6067E0-AF2E-4382-8F55-A2D4F80D2803}" srcOrd="0" destOrd="0" presId="urn:microsoft.com/office/officeart/2005/8/layout/pyramid2"/>
    <dgm:cxn modelId="{90FF6F9D-04D3-4A55-9D4A-1782F069C145}" srcId="{315CBF37-948A-4B3A-9676-9C4804B32912}" destId="{208764AB-E1EE-439E-8032-C934646BD5D2}" srcOrd="1" destOrd="0" parTransId="{33405041-660B-410F-85BE-BC33EAC3958F}" sibTransId="{512F3085-D377-4661-9B2E-D7E2D432B17D}"/>
    <dgm:cxn modelId="{07728DA7-1A6B-4932-9217-580DB3F45B75}" type="presOf" srcId="{AB71A91E-243E-47AB-B6F2-457DBE72CF6D}" destId="{A851C2BB-3B12-492A-A7CE-4C72FEC891F7}" srcOrd="0" destOrd="0" presId="urn:microsoft.com/office/officeart/2005/8/layout/pyramid2"/>
    <dgm:cxn modelId="{B7F62766-2B44-4360-B372-508727E211B0}" srcId="{315CBF37-948A-4B3A-9676-9C4804B32912}" destId="{AB71A91E-243E-47AB-B6F2-457DBE72CF6D}" srcOrd="2" destOrd="0" parTransId="{25094370-4351-4E9E-8B01-D86371AEA936}" sibTransId="{EA9EB496-BA57-414A-95C6-8D512D814FA1}"/>
    <dgm:cxn modelId="{2870E139-18C4-4721-A6CC-C5E30275F718}" type="presOf" srcId="{940DA7BE-CAB7-43AA-A27A-11E86076BE0B}" destId="{46F941A1-567A-4924-A378-A0A4D3F740B8}" srcOrd="0" destOrd="0" presId="urn:microsoft.com/office/officeart/2005/8/layout/pyramid2"/>
    <dgm:cxn modelId="{A7C899D9-53C8-4D64-8953-B3E12796EE9B}" srcId="{315CBF37-948A-4B3A-9676-9C4804B32912}" destId="{940DA7BE-CAB7-43AA-A27A-11E86076BE0B}" srcOrd="0" destOrd="0" parTransId="{652532AD-CCE8-4429-B8D4-AD990B1C9428}" sibTransId="{DFAAF357-7CE1-4F70-ABD8-713284960CDD}"/>
    <dgm:cxn modelId="{EFA15ADC-6A67-4B23-9D3A-F6CF6713B64C}" type="presOf" srcId="{315CBF37-948A-4B3A-9676-9C4804B32912}" destId="{D9BD94CB-1C2B-447F-8EC7-D148F0FD67BC}" srcOrd="0" destOrd="0" presId="urn:microsoft.com/office/officeart/2005/8/layout/pyramid2"/>
    <dgm:cxn modelId="{617B6ACA-B94D-45A4-9F5E-41965B4F6A56}" type="presParOf" srcId="{D9BD94CB-1C2B-447F-8EC7-D148F0FD67BC}" destId="{66E342BB-68CF-4783-A71D-81275CC3676A}" srcOrd="0" destOrd="0" presId="urn:microsoft.com/office/officeart/2005/8/layout/pyramid2"/>
    <dgm:cxn modelId="{242E7D34-3523-439D-B557-A8FA824EEF4C}" type="presParOf" srcId="{D9BD94CB-1C2B-447F-8EC7-D148F0FD67BC}" destId="{694C0069-BEA2-4EDF-A7F4-D12740556F75}" srcOrd="1" destOrd="0" presId="urn:microsoft.com/office/officeart/2005/8/layout/pyramid2"/>
    <dgm:cxn modelId="{FECDC3B8-57C8-4045-BD93-87BC41437538}" type="presParOf" srcId="{694C0069-BEA2-4EDF-A7F4-D12740556F75}" destId="{46F941A1-567A-4924-A378-A0A4D3F740B8}" srcOrd="0" destOrd="0" presId="urn:microsoft.com/office/officeart/2005/8/layout/pyramid2"/>
    <dgm:cxn modelId="{FEBB697C-CF25-4904-9B5E-0E2EDA019994}" type="presParOf" srcId="{694C0069-BEA2-4EDF-A7F4-D12740556F75}" destId="{E8AD3171-31B3-41B8-A111-FB00458C1C22}" srcOrd="1" destOrd="0" presId="urn:microsoft.com/office/officeart/2005/8/layout/pyramid2"/>
    <dgm:cxn modelId="{61414C76-A736-462A-85FB-460812EC4FDC}" type="presParOf" srcId="{694C0069-BEA2-4EDF-A7F4-D12740556F75}" destId="{EA6067E0-AF2E-4382-8F55-A2D4F80D2803}" srcOrd="2" destOrd="0" presId="urn:microsoft.com/office/officeart/2005/8/layout/pyramid2"/>
    <dgm:cxn modelId="{A4BAB53B-A0C9-4612-9A63-1A234C792BC4}" type="presParOf" srcId="{694C0069-BEA2-4EDF-A7F4-D12740556F75}" destId="{D550DB95-3AF5-46FE-9695-52C5E57BE39F}" srcOrd="3" destOrd="0" presId="urn:microsoft.com/office/officeart/2005/8/layout/pyramid2"/>
    <dgm:cxn modelId="{99681FF1-FF5E-4AC9-9887-23C6A963EA4B}" type="presParOf" srcId="{694C0069-BEA2-4EDF-A7F4-D12740556F75}" destId="{A851C2BB-3B12-492A-A7CE-4C72FEC891F7}" srcOrd="4" destOrd="0" presId="urn:microsoft.com/office/officeart/2005/8/layout/pyramid2"/>
    <dgm:cxn modelId="{6A80493B-1614-49C2-8AF6-874AC8798C75}" type="presParOf" srcId="{694C0069-BEA2-4EDF-A7F4-D12740556F75}" destId="{0854404B-FA09-4D1F-8340-EF91578591E0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A7F6474-9BDD-4493-9D37-72CA50695478}">
      <dsp:nvSpPr>
        <dsp:cNvPr id="0" name=""/>
        <dsp:cNvSpPr/>
      </dsp:nvSpPr>
      <dsp:spPr>
        <a:xfrm rot="10800000">
          <a:off x="991974" y="49183"/>
          <a:ext cx="5316450" cy="1296979"/>
        </a:xfrm>
        <a:prstGeom prst="homePlat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089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Baskerville Old Face" panose="02020602080505020303" pitchFamily="18" charset="0"/>
            </a:rPr>
            <a:t>         174 events with 12 programme activities held in all 11 districts.</a:t>
          </a:r>
          <a:endParaRPr lang="en-US" sz="1900" kern="1200" dirty="0"/>
        </a:p>
      </dsp:txBody>
      <dsp:txXfrm rot="10800000">
        <a:off x="991974" y="49183"/>
        <a:ext cx="5316450" cy="1296979"/>
      </dsp:txXfrm>
    </dsp:sp>
    <dsp:sp modelId="{498DEC6D-6B12-4886-AC9B-0A5CA0BFC1FC}">
      <dsp:nvSpPr>
        <dsp:cNvPr id="0" name=""/>
        <dsp:cNvSpPr/>
      </dsp:nvSpPr>
      <dsp:spPr>
        <a:xfrm>
          <a:off x="961419" y="313086"/>
          <a:ext cx="766690" cy="76669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64AF20-79EA-4CEE-8141-D1DA1134FDEB}">
      <dsp:nvSpPr>
        <dsp:cNvPr id="0" name=""/>
        <dsp:cNvSpPr/>
      </dsp:nvSpPr>
      <dsp:spPr>
        <a:xfrm rot="10800000">
          <a:off x="1414555" y="1529208"/>
          <a:ext cx="4855028" cy="901850"/>
        </a:xfrm>
        <a:prstGeom prst="homePlat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089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Baskerville Old Face" panose="02020602080505020303" pitchFamily="18" charset="0"/>
            </a:rPr>
            <a:t>Direct Adolescent Engagement : 20,000+ youths</a:t>
          </a:r>
          <a:endParaRPr lang="en-US" sz="1900" kern="1200" dirty="0"/>
        </a:p>
      </dsp:txBody>
      <dsp:txXfrm rot="10800000">
        <a:off x="1414555" y="1529208"/>
        <a:ext cx="4855028" cy="901850"/>
      </dsp:txXfrm>
    </dsp:sp>
    <dsp:sp modelId="{5751DD14-A545-4109-AED9-93995FAACBDB}">
      <dsp:nvSpPr>
        <dsp:cNvPr id="0" name=""/>
        <dsp:cNvSpPr/>
      </dsp:nvSpPr>
      <dsp:spPr>
        <a:xfrm>
          <a:off x="1031210" y="1596788"/>
          <a:ext cx="766690" cy="76669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C0EB47-9650-47F7-9333-571D8EC834D2}">
      <dsp:nvSpPr>
        <dsp:cNvPr id="0" name=""/>
        <dsp:cNvSpPr/>
      </dsp:nvSpPr>
      <dsp:spPr>
        <a:xfrm rot="10800000">
          <a:off x="1414555" y="2659921"/>
          <a:ext cx="4855028" cy="1443011"/>
        </a:xfrm>
        <a:prstGeom prst="homePlat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089" tIns="72390" rIns="135128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latin typeface="Baskerville Old Face" panose="02020602080505020303" pitchFamily="18" charset="0"/>
            </a:rPr>
            <a:t>Topics covered------Teenage pregnancy, Substance misuse, Vulnerability to RTI/STI, Nutrition &amp; physical fitness, Mental health and wellbeing, Oral health, Skin diseases &amp; NCDs</a:t>
          </a:r>
          <a:endParaRPr lang="en-US" sz="1900" kern="1200" dirty="0">
            <a:latin typeface="Baskerville Old Face" panose="02020602080505020303" pitchFamily="18" charset="0"/>
          </a:endParaRPr>
        </a:p>
      </dsp:txBody>
      <dsp:txXfrm rot="10800000">
        <a:off x="1414555" y="2659921"/>
        <a:ext cx="4855028" cy="1443011"/>
      </dsp:txXfrm>
    </dsp:sp>
    <dsp:sp modelId="{6A03C698-62EA-45FC-9BE6-56ADCCDA976C}">
      <dsp:nvSpPr>
        <dsp:cNvPr id="0" name=""/>
        <dsp:cNvSpPr/>
      </dsp:nvSpPr>
      <dsp:spPr>
        <a:xfrm>
          <a:off x="1031210" y="2998081"/>
          <a:ext cx="766690" cy="76669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C1F5DD-35F9-49EB-92C5-52B4C731870B}">
      <dsp:nvSpPr>
        <dsp:cNvPr id="0" name=""/>
        <dsp:cNvSpPr/>
      </dsp:nvSpPr>
      <dsp:spPr>
        <a:xfrm rot="10800000">
          <a:off x="1689259" y="4331795"/>
          <a:ext cx="4496873" cy="1330652"/>
        </a:xfrm>
        <a:prstGeom prst="homePlat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08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000" kern="1200" dirty="0" smtClean="0">
              <a:latin typeface="Baskerville Old Face" panose="02020602080505020303" pitchFamily="18" charset="0"/>
            </a:rPr>
            <a:t>Budget - Rs 1.5 lakhs at State level, Rs 1 </a:t>
          </a:r>
          <a:r>
            <a:rPr lang="en-IN" sz="2000" kern="1200" dirty="0" err="1" smtClean="0">
              <a:latin typeface="Baskerville Old Face" panose="02020602080505020303" pitchFamily="18" charset="0"/>
            </a:rPr>
            <a:t>lakh</a:t>
          </a:r>
          <a:r>
            <a:rPr lang="en-IN" sz="2000" kern="1200" dirty="0" smtClean="0">
              <a:latin typeface="Baskerville Old Face" panose="02020602080505020303" pitchFamily="18" charset="0"/>
            </a:rPr>
            <a:t> for activities in each District  &amp; all  Blocks and  Rs 2500 per Village in PE Implementing villages.</a:t>
          </a:r>
          <a:endParaRPr lang="en-US" sz="2000" kern="1200" dirty="0">
            <a:latin typeface="Baskerville Old Face" panose="02020602080505020303" pitchFamily="18" charset="0"/>
          </a:endParaRPr>
        </a:p>
      </dsp:txBody>
      <dsp:txXfrm rot="10800000">
        <a:off x="1689259" y="4331795"/>
        <a:ext cx="4496873" cy="1330652"/>
      </dsp:txXfrm>
    </dsp:sp>
    <dsp:sp modelId="{7F5CB082-856B-4D9B-89C6-E596FC4217CB}">
      <dsp:nvSpPr>
        <dsp:cNvPr id="0" name=""/>
        <dsp:cNvSpPr/>
      </dsp:nvSpPr>
      <dsp:spPr>
        <a:xfrm flipH="1">
          <a:off x="1148319" y="4682065"/>
          <a:ext cx="791040" cy="76669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C5F4DA5-B3A7-4959-B333-C2E4960C1480}">
      <dsp:nvSpPr>
        <dsp:cNvPr id="0" name=""/>
        <dsp:cNvSpPr/>
      </dsp:nvSpPr>
      <dsp:spPr>
        <a:xfrm rot="16200000">
          <a:off x="-1571468" y="1574335"/>
          <a:ext cx="5962263" cy="2813591"/>
        </a:xfrm>
        <a:prstGeom prst="flowChartManualOperati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0" tIns="0" rIns="197786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>
              <a:solidFill>
                <a:schemeClr val="tx1"/>
              </a:solidFill>
              <a:latin typeface="Baskerville Old Face" pitchFamily="18" charset="0"/>
            </a:rPr>
            <a:t>Health screenings, fun-fests </a:t>
          </a:r>
          <a:br>
            <a:rPr lang="en-US" sz="3100" b="1" kern="1200" dirty="0" smtClean="0">
              <a:solidFill>
                <a:schemeClr val="tx1"/>
              </a:solidFill>
              <a:latin typeface="Baskerville Old Face" pitchFamily="18" charset="0"/>
            </a:rPr>
          </a:br>
          <a:r>
            <a:rPr lang="en-US" sz="3100" b="1" kern="1200" dirty="0" smtClean="0">
              <a:solidFill>
                <a:schemeClr val="tx1"/>
              </a:solidFill>
              <a:latin typeface="Baskerville Old Face" pitchFamily="18" charset="0"/>
            </a:rPr>
            <a:t>during the events to engage the </a:t>
          </a:r>
          <a:r>
            <a:rPr lang="en-US" sz="3100" b="1" kern="1200" dirty="0" err="1" smtClean="0">
              <a:solidFill>
                <a:schemeClr val="tx1"/>
              </a:solidFill>
              <a:latin typeface="Baskerville Old Face" pitchFamily="18" charset="0"/>
            </a:rPr>
            <a:t>adoloscents</a:t>
          </a:r>
          <a:r>
            <a:rPr lang="en-US" sz="3100" b="1" kern="1200" dirty="0" smtClean="0">
              <a:solidFill>
                <a:schemeClr val="tx1"/>
              </a:solidFill>
              <a:latin typeface="Baskerville Old Face" pitchFamily="18" charset="0"/>
            </a:rPr>
            <a:t>.</a:t>
          </a:r>
          <a:endParaRPr lang="en-US" sz="3100" b="1" kern="1200" dirty="0">
            <a:solidFill>
              <a:schemeClr val="tx1"/>
            </a:solidFill>
          </a:endParaRPr>
        </a:p>
      </dsp:txBody>
      <dsp:txXfrm rot="16200000">
        <a:off x="-1571468" y="1574335"/>
        <a:ext cx="5962263" cy="2813591"/>
      </dsp:txXfrm>
    </dsp:sp>
    <dsp:sp modelId="{21E62D6D-73FA-4179-AF8D-5414CB78A432}">
      <dsp:nvSpPr>
        <dsp:cNvPr id="0" name=""/>
        <dsp:cNvSpPr/>
      </dsp:nvSpPr>
      <dsp:spPr>
        <a:xfrm rot="16200000">
          <a:off x="1453142" y="1574335"/>
          <a:ext cx="5962263" cy="2813591"/>
        </a:xfrm>
        <a:prstGeom prst="flowChartManualOperation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0" tIns="0" rIns="197786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>
              <a:solidFill>
                <a:schemeClr val="tx1"/>
              </a:solidFill>
              <a:latin typeface="Baskerville Old Face" pitchFamily="18" charset="0"/>
            </a:rPr>
            <a:t>Football matches, marathons </a:t>
          </a:r>
          <a:r>
            <a:rPr lang="en-US" sz="3100" b="1" kern="1200" dirty="0" err="1" smtClean="0">
              <a:solidFill>
                <a:schemeClr val="tx1"/>
              </a:solidFill>
              <a:latin typeface="Baskerville Old Face" pitchFamily="18" charset="0"/>
            </a:rPr>
            <a:t>cyclothon</a:t>
          </a:r>
          <a:r>
            <a:rPr lang="en-US" sz="3100" b="1" kern="1200" dirty="0" smtClean="0">
              <a:solidFill>
                <a:schemeClr val="tx1"/>
              </a:solidFill>
              <a:latin typeface="Baskerville Old Face" pitchFamily="18" charset="0"/>
            </a:rPr>
            <a:t>, traditional sports &amp; games.</a:t>
          </a:r>
          <a:endParaRPr lang="en-US" sz="3100" b="1" kern="1200" dirty="0">
            <a:solidFill>
              <a:schemeClr val="tx1"/>
            </a:solidFill>
          </a:endParaRPr>
        </a:p>
      </dsp:txBody>
      <dsp:txXfrm rot="16200000">
        <a:off x="1453142" y="1574335"/>
        <a:ext cx="5962263" cy="2813591"/>
      </dsp:txXfrm>
    </dsp:sp>
    <dsp:sp modelId="{3A7C390F-A073-4A5A-87BD-53ED9691165F}">
      <dsp:nvSpPr>
        <dsp:cNvPr id="0" name=""/>
        <dsp:cNvSpPr/>
      </dsp:nvSpPr>
      <dsp:spPr>
        <a:xfrm rot="16200000">
          <a:off x="4477754" y="1574335"/>
          <a:ext cx="5962263" cy="2813591"/>
        </a:xfrm>
        <a:prstGeom prst="flowChartManualOperation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0" tIns="0" rIns="197786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kern="1200" dirty="0" smtClean="0">
              <a:solidFill>
                <a:schemeClr val="tx1"/>
              </a:solidFill>
              <a:latin typeface="Baskerville Old Face" pitchFamily="18" charset="0"/>
            </a:rPr>
            <a:t>Beauty contest, dancing and singing competition. Road shows  health awareness theme </a:t>
          </a:r>
          <a:endParaRPr lang="en-US" sz="3100" b="1" kern="1200" dirty="0">
            <a:solidFill>
              <a:schemeClr val="tx1"/>
            </a:solidFill>
          </a:endParaRPr>
        </a:p>
      </dsp:txBody>
      <dsp:txXfrm rot="16200000">
        <a:off x="4477754" y="1574335"/>
        <a:ext cx="5962263" cy="2813591"/>
      </dsp:txXfrm>
    </dsp:sp>
    <dsp:sp modelId="{2CABEAB6-CF54-46FD-A989-01DD22A572DC}">
      <dsp:nvSpPr>
        <dsp:cNvPr id="0" name=""/>
        <dsp:cNvSpPr/>
      </dsp:nvSpPr>
      <dsp:spPr>
        <a:xfrm rot="16200000">
          <a:off x="7502365" y="1574335"/>
          <a:ext cx="5962263" cy="2813591"/>
        </a:xfrm>
        <a:prstGeom prst="flowChartManualOperati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0" tIns="0" rIns="197786" bIns="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Baskerville Old Face" pitchFamily="18" charset="0"/>
            </a:rPr>
            <a:t>Engaging  RKSK Goodwill Ambassador  as</a:t>
          </a:r>
          <a:br>
            <a:rPr lang="en-US" sz="3100" kern="1200" dirty="0" smtClean="0">
              <a:latin typeface="Baskerville Old Face" pitchFamily="18" charset="0"/>
            </a:rPr>
          </a:br>
          <a:r>
            <a:rPr lang="en-US" sz="3100" kern="1200" dirty="0" smtClean="0">
              <a:latin typeface="Baskerville Old Face" pitchFamily="18" charset="0"/>
            </a:rPr>
            <a:t>Role models for adolescents</a:t>
          </a:r>
          <a:endParaRPr lang="en-US" sz="3100" kern="1200" dirty="0"/>
        </a:p>
      </dsp:txBody>
      <dsp:txXfrm rot="16200000">
        <a:off x="7502365" y="1574335"/>
        <a:ext cx="5962263" cy="281359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6E342BB-68CF-4783-A71D-81275CC3676A}">
      <dsp:nvSpPr>
        <dsp:cNvPr id="0" name=""/>
        <dsp:cNvSpPr/>
      </dsp:nvSpPr>
      <dsp:spPr>
        <a:xfrm>
          <a:off x="0" y="0"/>
          <a:ext cx="5240338" cy="524033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F941A1-567A-4924-A378-A0A4D3F740B8}">
      <dsp:nvSpPr>
        <dsp:cNvPr id="0" name=""/>
        <dsp:cNvSpPr/>
      </dsp:nvSpPr>
      <dsp:spPr>
        <a:xfrm>
          <a:off x="2751530" y="478729"/>
          <a:ext cx="7824222" cy="1240486"/>
        </a:xfrm>
        <a:prstGeom prst="roundRect">
          <a:avLst/>
        </a:prstGeom>
        <a:solidFill>
          <a:srgbClr val="66FF66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latin typeface="Baskerville Old Face" panose="02020602080505020303" pitchFamily="18" charset="0"/>
            </a:rPr>
            <a:t>State Level IEC Activities: Documentation and Print and Electronic Media Coverage including social media platforms  for all activities of the campaign</a:t>
          </a:r>
          <a:endParaRPr lang="en-US" sz="2200" kern="1200" dirty="0">
            <a:latin typeface="Baskerville Old Face" panose="02020602080505020303" pitchFamily="18" charset="0"/>
          </a:endParaRPr>
        </a:p>
      </dsp:txBody>
      <dsp:txXfrm>
        <a:off x="2751530" y="478729"/>
        <a:ext cx="7824222" cy="1240486"/>
      </dsp:txXfrm>
    </dsp:sp>
    <dsp:sp modelId="{EA6067E0-AF2E-4382-8F55-A2D4F80D2803}">
      <dsp:nvSpPr>
        <dsp:cNvPr id="0" name=""/>
        <dsp:cNvSpPr/>
      </dsp:nvSpPr>
      <dsp:spPr>
        <a:xfrm>
          <a:off x="2761221" y="2178828"/>
          <a:ext cx="7753339" cy="1240486"/>
        </a:xfrm>
        <a:prstGeom prst="roundRect">
          <a:avLst/>
        </a:prstGeom>
        <a:solidFill>
          <a:srgbClr val="FFC00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latin typeface="Baskerville Old Face" panose="02020602080505020303" pitchFamily="18" charset="0"/>
            </a:rPr>
            <a:t>District/ Block / Village Level IEC Activities: Media Coverage , Social media, Facebook, Print media etc.</a:t>
          </a:r>
          <a:endParaRPr lang="en-US" sz="2100" kern="1200" dirty="0">
            <a:latin typeface="Baskerville Old Face" panose="02020602080505020303" pitchFamily="18" charset="0"/>
          </a:endParaRPr>
        </a:p>
      </dsp:txBody>
      <dsp:txXfrm>
        <a:off x="2761221" y="2178828"/>
        <a:ext cx="7753339" cy="1240486"/>
      </dsp:txXfrm>
    </dsp:sp>
    <dsp:sp modelId="{A851C2BB-3B12-492A-A7CE-4C72FEC891F7}">
      <dsp:nvSpPr>
        <dsp:cNvPr id="0" name=""/>
        <dsp:cNvSpPr/>
      </dsp:nvSpPr>
      <dsp:spPr>
        <a:xfrm>
          <a:off x="2793529" y="3915211"/>
          <a:ext cx="7817137" cy="1240486"/>
        </a:xfrm>
        <a:prstGeom prst="roundRect">
          <a:avLst/>
        </a:prstGeom>
        <a:solidFill>
          <a:srgbClr val="ED7D31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>
              <a:latin typeface="Baskerville Old Face" panose="02020602080505020303" pitchFamily="18" charset="0"/>
            </a:rPr>
            <a:t>Hoardings/ banners/ Posters/ Road Shows/Talent  shows/ meetings/ IPC etc.</a:t>
          </a:r>
          <a:endParaRPr lang="en-US" sz="2100" kern="1200" dirty="0">
            <a:latin typeface="Baskerville Old Face" panose="02020602080505020303" pitchFamily="18" charset="0"/>
          </a:endParaRPr>
        </a:p>
      </dsp:txBody>
      <dsp:txXfrm>
        <a:off x="2793529" y="3915211"/>
        <a:ext cx="7817137" cy="12404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5222663" cy="353887"/>
          </a:xfrm>
          <a:prstGeom prst="rect">
            <a:avLst/>
          </a:prstGeom>
        </p:spPr>
        <p:txBody>
          <a:bodyPr vert="horz" lIns="93494" tIns="46747" rIns="93494" bIns="467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6826848" y="1"/>
            <a:ext cx="5222663" cy="353887"/>
          </a:xfrm>
          <a:prstGeom prst="rect">
            <a:avLst/>
          </a:prstGeom>
        </p:spPr>
        <p:txBody>
          <a:bodyPr vert="horz" lIns="93494" tIns="46747" rIns="93494" bIns="46747" rtlCol="0"/>
          <a:lstStyle>
            <a:lvl1pPr algn="r">
              <a:defRPr sz="1200"/>
            </a:lvl1pPr>
          </a:lstStyle>
          <a:p>
            <a:fld id="{29755402-F48E-4071-AAA8-4CB43EF67C64}" type="datetimeFigureOut">
              <a:rPr lang="en-US" smtClean="0"/>
              <a:pPr/>
              <a:t>14-Nov-19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99376"/>
            <a:ext cx="5222663" cy="353887"/>
          </a:xfrm>
          <a:prstGeom prst="rect">
            <a:avLst/>
          </a:prstGeom>
        </p:spPr>
        <p:txBody>
          <a:bodyPr vert="horz" lIns="93494" tIns="46747" rIns="93494" bIns="467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826848" y="6699376"/>
            <a:ext cx="5222663" cy="353887"/>
          </a:xfrm>
          <a:prstGeom prst="rect">
            <a:avLst/>
          </a:prstGeom>
        </p:spPr>
        <p:txBody>
          <a:bodyPr vert="horz" lIns="93494" tIns="46747" rIns="93494" bIns="46747" rtlCol="0" anchor="b"/>
          <a:lstStyle>
            <a:lvl1pPr algn="r">
              <a:defRPr sz="1200"/>
            </a:lvl1pPr>
          </a:lstStyle>
          <a:p>
            <a:fld id="{99E5FFA1-4796-4952-932A-B17BAC7DFA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44681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5223755" cy="354109"/>
          </a:xfrm>
          <a:prstGeom prst="rect">
            <a:avLst/>
          </a:prstGeom>
        </p:spPr>
        <p:txBody>
          <a:bodyPr vert="horz" lIns="91751" tIns="45875" rIns="91751" bIns="45875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825820" y="1"/>
            <a:ext cx="5223755" cy="354109"/>
          </a:xfrm>
          <a:prstGeom prst="rect">
            <a:avLst/>
          </a:prstGeom>
        </p:spPr>
        <p:txBody>
          <a:bodyPr vert="horz" lIns="91751" tIns="45875" rIns="91751" bIns="45875" rtlCol="0"/>
          <a:lstStyle>
            <a:lvl1pPr algn="r">
              <a:defRPr sz="1200"/>
            </a:lvl1pPr>
          </a:lstStyle>
          <a:p>
            <a:fld id="{C8EF333F-FBD7-43A4-A7CA-1569A9CAB75B}" type="datetimeFigureOut">
              <a:rPr lang="en-IN" smtClean="0"/>
              <a:pPr/>
              <a:t>14-11-2019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10013" y="881063"/>
            <a:ext cx="4232275" cy="2381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51" tIns="45875" rIns="91751" bIns="45875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06322" y="3394143"/>
            <a:ext cx="9639657" cy="2777463"/>
          </a:xfrm>
          <a:prstGeom prst="rect">
            <a:avLst/>
          </a:prstGeom>
        </p:spPr>
        <p:txBody>
          <a:bodyPr vert="horz" lIns="91751" tIns="45875" rIns="91751" bIns="45875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699156"/>
            <a:ext cx="5223755" cy="354109"/>
          </a:xfrm>
          <a:prstGeom prst="rect">
            <a:avLst/>
          </a:prstGeom>
        </p:spPr>
        <p:txBody>
          <a:bodyPr vert="horz" lIns="91751" tIns="45875" rIns="91751" bIns="45875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825820" y="6699156"/>
            <a:ext cx="5223755" cy="354109"/>
          </a:xfrm>
          <a:prstGeom prst="rect">
            <a:avLst/>
          </a:prstGeom>
        </p:spPr>
        <p:txBody>
          <a:bodyPr vert="horz" lIns="91751" tIns="45875" rIns="91751" bIns="45875" rtlCol="0" anchor="b"/>
          <a:lstStyle>
            <a:lvl1pPr algn="r">
              <a:defRPr sz="1200"/>
            </a:lvl1pPr>
          </a:lstStyle>
          <a:p>
            <a:fld id="{2C173351-CDA5-4EA4-97C6-36F48BE96146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873115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73351-CDA5-4EA4-97C6-36F48BE96146}" type="slidenum">
              <a:rPr lang="en-IN" smtClean="0"/>
              <a:pPr/>
              <a:t>1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891682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73351-CDA5-4EA4-97C6-36F48BE96146}" type="slidenum">
              <a:rPr lang="en-IN" smtClean="0"/>
              <a:pPr/>
              <a:t>16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521627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73351-CDA5-4EA4-97C6-36F48BE96146}" type="slidenum">
              <a:rPr lang="en-IN" smtClean="0"/>
              <a:pPr/>
              <a:t>17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6447443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73351-CDA5-4EA4-97C6-36F48BE96146}" type="slidenum">
              <a:rPr lang="en-IN" smtClean="0"/>
              <a:pPr/>
              <a:t>18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895196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73351-CDA5-4EA4-97C6-36F48BE96146}" type="slidenum">
              <a:rPr lang="en-IN" smtClean="0"/>
              <a:pPr/>
              <a:t>21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583083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73351-CDA5-4EA4-97C6-36F48BE96146}" type="slidenum">
              <a:rPr lang="en-IN" smtClean="0"/>
              <a:pPr/>
              <a:t>24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442817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73351-CDA5-4EA4-97C6-36F48BE96146}" type="slidenum">
              <a:rPr lang="en-IN" smtClean="0"/>
              <a:pPr/>
              <a:t>25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314302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sz="1000" dirty="0" smtClean="0"/>
              <a:t>OOSG- out of school girls</a:t>
            </a:r>
          </a:p>
          <a:p>
            <a:r>
              <a:rPr lang="en-IN" sz="1000" dirty="0" smtClean="0"/>
              <a:t>7 RKSK districts : WGH,SWGH,WJH,EJH,SGH,WKH,SWKH </a:t>
            </a:r>
            <a:endParaRPr lang="en-IN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73351-CDA5-4EA4-97C6-36F48BE96146}" type="slidenum">
              <a:rPr lang="en-IN" smtClean="0"/>
              <a:pPr/>
              <a:t>2</a:t>
            </a:fld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73351-CDA5-4EA4-97C6-36F48BE96146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388270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73351-CDA5-4EA4-97C6-36F48BE96146}" type="slidenum">
              <a:rPr lang="en-IN" smtClean="0"/>
              <a:pPr/>
              <a:t>4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891474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sz="1100" dirty="0" smtClean="0"/>
              <a:t>Implemented in all the districts of the state (RKSK and NON RKSK)</a:t>
            </a:r>
            <a:endParaRPr lang="en-IN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73351-CDA5-4EA4-97C6-36F48BE96146}" type="slidenum">
              <a:rPr lang="en-IN" smtClean="0"/>
              <a:pPr/>
              <a:t>5</a:t>
            </a:fld>
            <a:endParaRPr lang="en-I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73351-CDA5-4EA4-97C6-36F48BE96146}" type="slidenum">
              <a:rPr lang="en-IN" smtClean="0"/>
              <a:pPr/>
              <a:t>8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78459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73351-CDA5-4EA4-97C6-36F48BE96146}" type="slidenum">
              <a:rPr lang="en-IN" smtClean="0"/>
              <a:pPr/>
              <a:t>10</a:t>
            </a:fld>
            <a:endParaRPr lang="en-I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73351-CDA5-4EA4-97C6-36F48BE96146}" type="slidenum">
              <a:rPr lang="en-IN" smtClean="0"/>
              <a:pPr/>
              <a:t>11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896656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73351-CDA5-4EA4-97C6-36F48BE96146}" type="slidenum">
              <a:rPr lang="en-IN" smtClean="0"/>
              <a:pPr/>
              <a:t>15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066331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CA464137-E787-427F-AE2B-CB90B156D8E6}" type="datetimeFigureOut">
              <a:rPr lang="en-US" smtClean="0"/>
              <a:pPr/>
              <a:t>14-Nov-19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3BB5F354-B82D-48F3-AB72-C557151FC0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="" xmlns:p14="http://schemas.microsoft.com/office/powerpoint/2010/main" val="4111993844"/>
      </p:ext>
    </p:extLst>
  </p:cSld>
  <p:clrMapOvr>
    <a:masterClrMapping/>
  </p:clrMapOvr>
  <p:transition spd="slow"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4137-E787-427F-AE2B-CB90B156D8E6}" type="datetimeFigureOut">
              <a:rPr lang="en-US" smtClean="0"/>
              <a:pPr/>
              <a:t>14-Nov-19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354-B82D-48F3-AB72-C557151FC0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0347162"/>
      </p:ext>
    </p:extLst>
  </p:cSld>
  <p:clrMapOvr>
    <a:masterClrMapping/>
  </p:clrMapOvr>
  <p:transition spd="slow"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4137-E787-427F-AE2B-CB90B156D8E6}" type="datetimeFigureOut">
              <a:rPr lang="en-US" smtClean="0"/>
              <a:pPr/>
              <a:t>14-Nov-19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354-B82D-48F3-AB72-C557151FC0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  <p:extLst>
      <p:ext uri="{BB962C8B-B14F-4D97-AF65-F5344CB8AC3E}">
        <p14:creationId xmlns="" xmlns:p14="http://schemas.microsoft.com/office/powerpoint/2010/main" val="249841233"/>
      </p:ext>
    </p:extLst>
  </p:cSld>
  <p:clrMapOvr>
    <a:masterClrMapping/>
  </p:clrMapOvr>
  <p:transition spd="slow">
    <p:pull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6864570"/>
      </p:ext>
    </p:extLst>
  </p:cSld>
  <p:clrMapOvr>
    <a:masterClrMapping/>
  </p:clrMapOvr>
  <p:transition spd="slow">
    <p:pull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5045571"/>
      </p:ext>
    </p:extLst>
  </p:cSld>
  <p:clrMapOvr>
    <a:masterClrMapping/>
  </p:clrMapOvr>
  <p:transition spd="slow">
    <p:pull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6346512"/>
      </p:ext>
    </p:extLst>
  </p:cSld>
  <p:clrMapOvr>
    <a:masterClrMapping/>
  </p:clrMapOvr>
  <p:transition spd="slow">
    <p:pull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9047633"/>
      </p:ext>
    </p:extLst>
  </p:cSld>
  <p:clrMapOvr>
    <a:masterClrMapping/>
  </p:clrMapOvr>
  <p:transition spd="slow">
    <p:pull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9520028"/>
      </p:ext>
    </p:extLst>
  </p:cSld>
  <p:clrMapOvr>
    <a:masterClrMapping/>
  </p:clrMapOvr>
  <p:transition spd="slow">
    <p:pull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9271854"/>
      </p:ext>
    </p:extLst>
  </p:cSld>
  <p:clrMapOvr>
    <a:masterClrMapping/>
  </p:clrMapOvr>
  <p:transition spd="slow">
    <p:pull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3907615"/>
      </p:ext>
    </p:extLst>
  </p:cSld>
  <p:clrMapOvr>
    <a:masterClrMapping/>
  </p:clrMapOvr>
  <p:transition spd="slow">
    <p:pull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7738717"/>
      </p:ext>
    </p:extLst>
  </p:cSld>
  <p:clrMapOvr>
    <a:masterClrMapping/>
  </p:clrMapOvr>
  <p:transition spd="slow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dirty="0" err="1" smtClean="0"/>
              <a:t>Cli</a:t>
            </a:r>
            <a:r>
              <a:rPr kumimoji="0" lang="en-US" dirty="0" smtClean="0"/>
              <a:t/>
            </a:r>
            <a:br>
              <a:rPr kumimoji="0" lang="en-US" dirty="0" smtClean="0"/>
            </a:br>
            <a:r>
              <a:rPr kumimoji="0" lang="en-US" dirty="0" smtClean="0"/>
              <a:t/>
            </a:r>
            <a:br>
              <a:rPr kumimoji="0" lang="en-US" dirty="0" smtClean="0"/>
            </a:br>
            <a:r>
              <a:rPr kumimoji="0" lang="en-US" dirty="0" smtClean="0"/>
              <a:t/>
            </a:r>
            <a:br>
              <a:rPr kumimoji="0" lang="en-US" dirty="0" smtClean="0"/>
            </a:br>
            <a:r>
              <a:rPr kumimoji="0" lang="en-US" dirty="0" smtClean="0"/>
              <a:t/>
            </a:r>
            <a:br>
              <a:rPr kumimoji="0" lang="en-US" dirty="0" smtClean="0"/>
            </a:br>
            <a:r>
              <a:rPr kumimoji="0" lang="en-US" dirty="0" smtClean="0"/>
              <a:t>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4137-E787-427F-AE2B-CB90B156D8E6}" type="datetimeFigureOut">
              <a:rPr lang="en-US" smtClean="0"/>
              <a:pPr/>
              <a:t>14-Nov-19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354-B82D-48F3-AB72-C557151FC0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="" xmlns:p14="http://schemas.microsoft.com/office/powerpoint/2010/main" val="157126708"/>
      </p:ext>
    </p:extLst>
  </p:cSld>
  <p:clrMapOvr>
    <a:masterClrMapping/>
  </p:clrMapOvr>
  <p:transition spd="slow">
    <p:pull dir="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2909192"/>
      </p:ext>
    </p:extLst>
  </p:cSld>
  <p:clrMapOvr>
    <a:masterClrMapping/>
  </p:clrMapOvr>
  <p:transition spd="slow">
    <p:pull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4679311"/>
      </p:ext>
    </p:extLst>
  </p:cSld>
  <p:clrMapOvr>
    <a:masterClrMapping/>
  </p:clrMapOvr>
  <p:transition spd="slow">
    <p:pull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2755517"/>
      </p:ext>
    </p:extLst>
  </p:cSld>
  <p:clrMapOvr>
    <a:masterClrMapping/>
  </p:clrMapOvr>
  <p:transition spd="slow">
    <p:pull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A107B391-3932-4AAD-B688-19062A8B9012}" type="datetimeFigureOut">
              <a:rPr lang="en-IN" smtClean="0"/>
              <a:pPr/>
              <a:t>14-11-2019</a:t>
            </a:fld>
            <a:endParaRPr lang="en-I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6E7824-6C2C-453F-9FEA-42B4DF564B8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227205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B391-3932-4AAD-B688-19062A8B9012}" type="datetimeFigureOut">
              <a:rPr lang="en-IN" smtClean="0"/>
              <a:pPr/>
              <a:t>14-11-2019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E6E7824-6C2C-453F-9FEA-42B4DF564B83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727636237"/>
      </p:ext>
    </p:extLst>
  </p:cSld>
  <p:clrMapOvr>
    <a:masterClrMapping/>
  </p:clrMapOvr>
  <p:transition spd="slow">
    <p:pull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B391-3932-4AAD-B688-19062A8B9012}" type="datetimeFigureOut">
              <a:rPr lang="en-IN" smtClean="0"/>
              <a:pPr/>
              <a:t>14-11-2019</a:t>
            </a:fld>
            <a:endParaRPr lang="en-IN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E6E7824-6C2C-453F-9FEA-42B4DF564B83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698685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107B391-3932-4AAD-B688-19062A8B9012}" type="datetimeFigureOut">
              <a:rPr lang="en-IN" smtClean="0"/>
              <a:pPr/>
              <a:t>14-11-2019</a:t>
            </a:fld>
            <a:endParaRPr lang="en-IN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E6E7824-6C2C-453F-9FEA-42B4DF564B83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38990852"/>
      </p:ext>
    </p:extLst>
  </p:cSld>
  <p:clrMapOvr>
    <a:masterClrMapping/>
  </p:clrMapOvr>
  <p:transition spd="slow">
    <p:pull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107B391-3932-4AAD-B688-19062A8B9012}" type="datetimeFigureOut">
              <a:rPr lang="en-IN" smtClean="0"/>
              <a:pPr/>
              <a:t>14-11-2019</a:t>
            </a:fld>
            <a:endParaRPr lang="en-IN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E6E7824-6C2C-453F-9FEA-42B4DF564B83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IN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8043940"/>
      </p:ext>
    </p:extLst>
  </p:cSld>
  <p:clrMapOvr>
    <a:masterClrMapping/>
  </p:clrMapOvr>
  <p:transition spd="slow">
    <p:pull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B391-3932-4AAD-B688-19062A8B9012}" type="datetimeFigureOut">
              <a:rPr lang="en-IN" smtClean="0"/>
              <a:pPr/>
              <a:t>14-11-2019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E6E7824-6C2C-453F-9FEA-42B4DF564B8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487264645"/>
      </p:ext>
    </p:extLst>
  </p:cSld>
  <p:clrMapOvr>
    <a:masterClrMapping/>
  </p:clrMapOvr>
  <p:transition spd="slow">
    <p:pull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B391-3932-4AAD-B688-19062A8B9012}" type="datetimeFigureOut">
              <a:rPr lang="en-IN" smtClean="0"/>
              <a:pPr/>
              <a:t>14-11-2019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6E7824-6C2C-453F-9FEA-42B4DF564B8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3384313642"/>
      </p:ext>
    </p:extLst>
  </p:cSld>
  <p:clrMapOvr>
    <a:masterClrMapping/>
  </p:clrMapOvr>
  <p:transition spd="slow"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CA464137-E787-427F-AE2B-CB90B156D8E6}" type="datetimeFigureOut">
              <a:rPr lang="en-US" smtClean="0"/>
              <a:pPr/>
              <a:t>14-Nov-19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3BB5F354-B82D-48F3-AB72-C557151FC0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="" xmlns:p14="http://schemas.microsoft.com/office/powerpoint/2010/main" val="804497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B391-3932-4AAD-B688-19062A8B9012}" type="datetimeFigureOut">
              <a:rPr lang="en-IN" smtClean="0"/>
              <a:pPr/>
              <a:t>14-11-2019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E6E7824-6C2C-453F-9FEA-42B4DF564B83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3358242765"/>
      </p:ext>
    </p:extLst>
  </p:cSld>
  <p:clrMapOvr>
    <a:masterClrMapping/>
  </p:clrMapOvr>
  <p:transition spd="slow">
    <p:pull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A107B391-3932-4AAD-B688-19062A8B9012}" type="datetimeFigureOut">
              <a:rPr lang="en-IN" smtClean="0"/>
              <a:pPr/>
              <a:t>14-11-2019</a:t>
            </a:fld>
            <a:endParaRPr lang="en-IN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E6E7824-6C2C-453F-9FEA-42B4DF564B83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="" xmlns:p14="http://schemas.microsoft.com/office/powerpoint/2010/main" val="2175760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7B391-3932-4AAD-B688-19062A8B9012}" type="datetimeFigureOut">
              <a:rPr lang="en-IN" smtClean="0"/>
              <a:pPr/>
              <a:t>14-11-2019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E7824-6C2C-453F-9FEA-42B4DF564B8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2486406907"/>
      </p:ext>
    </p:extLst>
  </p:cSld>
  <p:clrMapOvr>
    <a:masterClrMapping/>
  </p:clrMapOvr>
  <p:transition spd="slow">
    <p:pull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A107B391-3932-4AAD-B688-19062A8B9012}" type="datetimeFigureOut">
              <a:rPr lang="en-IN" smtClean="0"/>
              <a:pPr/>
              <a:t>14-11-2019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7E6E7824-6C2C-453F-9FEA-42B4DF564B8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580417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ll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3290051"/>
      </p:ext>
    </p:extLst>
  </p:cSld>
  <p:clrMapOvr>
    <a:masterClrMapping/>
  </p:clrMapOvr>
  <p:transition spd="slow">
    <p:pull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4360892"/>
      </p:ext>
    </p:extLst>
  </p:cSld>
  <p:clrMapOvr>
    <a:masterClrMapping/>
  </p:clrMapOvr>
  <p:transition spd="slow">
    <p:pull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5803280"/>
      </p:ext>
    </p:extLst>
  </p:cSld>
  <p:clrMapOvr>
    <a:masterClrMapping/>
  </p:clrMapOvr>
  <p:transition spd="slow">
    <p:pull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9036088"/>
      </p:ext>
    </p:extLst>
  </p:cSld>
  <p:clrMapOvr>
    <a:masterClrMapping/>
  </p:clrMapOvr>
  <p:transition spd="slow">
    <p:pull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4102139"/>
      </p:ext>
    </p:extLst>
  </p:cSld>
  <p:clrMapOvr>
    <a:masterClrMapping/>
  </p:clrMapOvr>
  <p:transition spd="slow">
    <p:pull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2788233"/>
      </p:ext>
    </p:extLst>
  </p:cSld>
  <p:clrMapOvr>
    <a:masterClrMapping/>
  </p:clrMapOvr>
  <p:transition spd="slow"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4137-E787-427F-AE2B-CB90B156D8E6}" type="datetimeFigureOut">
              <a:rPr lang="en-US" smtClean="0"/>
              <a:pPr/>
              <a:t>14-Nov-19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354-B82D-48F3-AB72-C557151FC0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1281682579"/>
      </p:ext>
    </p:extLst>
  </p:cSld>
  <p:clrMapOvr>
    <a:masterClrMapping/>
  </p:clrMapOvr>
  <p:transition spd="slow">
    <p:pull dir="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8399366"/>
      </p:ext>
    </p:extLst>
  </p:cSld>
  <p:clrMapOvr>
    <a:masterClrMapping/>
  </p:clrMapOvr>
  <p:transition spd="slow">
    <p:pull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2301497"/>
      </p:ext>
    </p:extLst>
  </p:cSld>
  <p:clrMapOvr>
    <a:masterClrMapping/>
  </p:clrMapOvr>
  <p:transition spd="slow">
    <p:pull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5636997"/>
      </p:ext>
    </p:extLst>
  </p:cSld>
  <p:clrMapOvr>
    <a:masterClrMapping/>
  </p:clrMapOvr>
  <p:transition spd="slow">
    <p:pull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7216095"/>
      </p:ext>
    </p:extLst>
  </p:cSld>
  <p:clrMapOvr>
    <a:masterClrMapping/>
  </p:clrMapOvr>
  <p:transition spd="slow">
    <p:pull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6486522"/>
      </p:ext>
    </p:extLst>
  </p:cSld>
  <p:clrMapOvr>
    <a:masterClrMapping/>
  </p:clrMapOvr>
  <p:transition spd="slow">
    <p:pull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81000"/>
            <a:ext cx="103632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17600" y="1905000"/>
            <a:ext cx="10160000" cy="39624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38887740"/>
      </p:ext>
    </p:extLst>
  </p:cSld>
  <p:clrMapOvr>
    <a:masterClrMapping/>
  </p:clrMapOvr>
  <p:transition spd="slow">
    <p:pull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73332"/>
      </p:ext>
    </p:extLst>
  </p:cSld>
  <p:clrMapOvr>
    <a:masterClrMapping/>
  </p:clrMapOvr>
  <p:transition spd="slow">
    <p:pull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9167817"/>
      </p:ext>
    </p:extLst>
  </p:cSld>
  <p:clrMapOvr>
    <a:masterClrMapping/>
  </p:clrMapOvr>
  <p:transition spd="slow">
    <p:pull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2495305"/>
      </p:ext>
    </p:extLst>
  </p:cSld>
  <p:clrMapOvr>
    <a:masterClrMapping/>
  </p:clrMapOvr>
  <p:transition spd="slow">
    <p:pull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5789730"/>
      </p:ext>
    </p:extLst>
  </p:cSld>
  <p:clrMapOvr>
    <a:masterClrMapping/>
  </p:clrMapOvr>
  <p:transition spd="slow"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4137-E787-427F-AE2B-CB90B156D8E6}" type="datetimeFigureOut">
              <a:rPr lang="en-US" smtClean="0"/>
              <a:pPr/>
              <a:t>14-Nov-19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354-B82D-48F3-AB72-C557151FC0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2213370795"/>
      </p:ext>
    </p:extLst>
  </p:cSld>
  <p:clrMapOvr>
    <a:masterClrMapping/>
  </p:clrMapOvr>
  <p:transition spd="slow">
    <p:pull dir="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3097640"/>
      </p:ext>
    </p:extLst>
  </p:cSld>
  <p:clrMapOvr>
    <a:masterClrMapping/>
  </p:clrMapOvr>
  <p:transition spd="slow">
    <p:pull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7890739"/>
      </p:ext>
    </p:extLst>
  </p:cSld>
  <p:clrMapOvr>
    <a:masterClrMapping/>
  </p:clrMapOvr>
  <p:transition spd="slow">
    <p:pull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28759452"/>
      </p:ext>
    </p:extLst>
  </p:cSld>
  <p:clrMapOvr>
    <a:masterClrMapping/>
  </p:clrMapOvr>
  <p:transition spd="slow">
    <p:pull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294330"/>
      </p:ext>
    </p:extLst>
  </p:cSld>
  <p:clrMapOvr>
    <a:masterClrMapping/>
  </p:clrMapOvr>
  <p:transition spd="slow">
    <p:pull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2912994"/>
      </p:ext>
    </p:extLst>
  </p:cSld>
  <p:clrMapOvr>
    <a:masterClrMapping/>
  </p:clrMapOvr>
  <p:transition spd="slow">
    <p:pull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9724354"/>
      </p:ext>
    </p:extLst>
  </p:cSld>
  <p:clrMapOvr>
    <a:masterClrMapping/>
  </p:clrMapOvr>
  <p:transition spd="slow">
    <p:pull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6859690"/>
      </p:ext>
    </p:extLst>
  </p:cSld>
  <p:clrMapOvr>
    <a:masterClrMapping/>
  </p:clrMapOvr>
  <p:transition spd="slow"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4137-E787-427F-AE2B-CB90B156D8E6}" type="datetimeFigureOut">
              <a:rPr lang="en-US" smtClean="0"/>
              <a:pPr/>
              <a:t>14-Nov-19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354-B82D-48F3-AB72-C557151FC0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="" xmlns:p14="http://schemas.microsoft.com/office/powerpoint/2010/main" val="3197631250"/>
      </p:ext>
    </p:extLst>
  </p:cSld>
  <p:clrMapOvr>
    <a:masterClrMapping/>
  </p:clrMapOvr>
  <p:transition spd="slow"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4137-E787-427F-AE2B-CB90B156D8E6}" type="datetimeFigureOut">
              <a:rPr lang="en-US" smtClean="0"/>
              <a:pPr/>
              <a:t>14-Nov-19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354-B82D-48F3-AB72-C557151FC0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="" xmlns:p14="http://schemas.microsoft.com/office/powerpoint/2010/main" val="2898996214"/>
      </p:ext>
    </p:extLst>
  </p:cSld>
  <p:clrMapOvr>
    <a:masterClrMapping/>
  </p:clrMapOvr>
  <p:transition spd="slow"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4137-E787-427F-AE2B-CB90B156D8E6}" type="datetimeFigureOut">
              <a:rPr lang="en-US" smtClean="0"/>
              <a:pPr/>
              <a:t>14-Nov-19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354-B82D-48F3-AB72-C557151FC0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1482763319"/>
      </p:ext>
    </p:extLst>
  </p:cSld>
  <p:clrMapOvr>
    <a:masterClrMapping/>
  </p:clrMapOvr>
  <p:transition spd="slow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64137-E787-427F-AE2B-CB90B156D8E6}" type="datetimeFigureOut">
              <a:rPr lang="en-US" smtClean="0"/>
              <a:pPr/>
              <a:t>14-Nov-19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5F354-B82D-48F3-AB72-C557151FC0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="" xmlns:p14="http://schemas.microsoft.com/office/powerpoint/2010/main" val="19622380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A464137-E787-427F-AE2B-CB90B156D8E6}" type="datetimeFigureOut">
              <a:rPr lang="en-US" smtClean="0"/>
              <a:pPr/>
              <a:t>14-Nov-19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BB5F354-B82D-48F3-AB72-C557151FC0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61"/>
          <a:stretch/>
        </p:blipFill>
        <p:spPr>
          <a:xfrm>
            <a:off x="0" y="-727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9006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ransition spd="slow">
    <p:pull dir="d"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0452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</p:sldLayoutIdLst>
  <p:transition spd="slow">
    <p:pull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107B391-3932-4AAD-B688-19062A8B9012}" type="datetimeFigureOut">
              <a:rPr lang="en-IN" smtClean="0"/>
              <a:pPr/>
              <a:t>14-11-2019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E6E7824-6C2C-453F-9FEA-42B4DF564B83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69440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ransition spd="slow">
    <p:pull dir="d"/>
  </p:transition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117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090" r:id="rId12"/>
  </p:sldLayoutIdLst>
  <p:transition spd="slow">
    <p:pull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14-Nov-19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85969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ransition spd="slow">
    <p:pull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wm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RKSK%20Video.mp4" TargetMode="Externa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58777" y="389744"/>
            <a:ext cx="10118364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Baskerville Old Face" pitchFamily="18" charset="0"/>
              </a:rPr>
              <a:t>Rashtriya </a:t>
            </a:r>
            <a:r>
              <a:rPr lang="en-US" sz="2800" b="1" dirty="0" err="1" smtClean="0">
                <a:solidFill>
                  <a:schemeClr val="bg1"/>
                </a:solidFill>
                <a:latin typeface="Baskerville Old Face" pitchFamily="18" charset="0"/>
              </a:rPr>
              <a:t>Kishor</a:t>
            </a:r>
            <a:r>
              <a:rPr lang="en-US" sz="2800" b="1" dirty="0" smtClean="0">
                <a:solidFill>
                  <a:schemeClr val="bg1"/>
                </a:solidFill>
                <a:latin typeface="Baskerville Old Face" pitchFamily="18" charset="0"/>
              </a:rPr>
              <a:t> Swasthya Karyakram  (RKSK) </a:t>
            </a:r>
            <a:r>
              <a:rPr lang="en-US" sz="2000" b="1" dirty="0" smtClean="0">
                <a:solidFill>
                  <a:schemeClr val="bg1"/>
                </a:solidFill>
                <a:latin typeface="Baskerville Old Face" pitchFamily="18" charset="0"/>
              </a:rPr>
              <a:t>ADVOCACY CAMPAIGN</a:t>
            </a:r>
            <a:endParaRPr lang="en-US" sz="3600" b="1" dirty="0" smtClean="0">
              <a:solidFill>
                <a:schemeClr val="bg1"/>
              </a:solidFill>
              <a:latin typeface="Baskerville Old Face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07520" y="662198"/>
            <a:ext cx="0" cy="58521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RKSK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3210" y="3301216"/>
            <a:ext cx="990911" cy="9292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21" y="5592237"/>
            <a:ext cx="902747" cy="8878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24" y="870856"/>
            <a:ext cx="875837" cy="6516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62334" y="5834136"/>
            <a:ext cx="593360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Baskerville Old Face" panose="02020602080505020303" pitchFamily="18" charset="0"/>
              </a:rPr>
              <a:t>P</a:t>
            </a:r>
            <a:r>
              <a:rPr lang="en-US" b="1" dirty="0">
                <a:latin typeface="Baskerville Old Face" panose="02020602080505020303" pitchFamily="18" charset="0"/>
              </a:rPr>
              <a:t>. </a:t>
            </a:r>
            <a:r>
              <a:rPr lang="en-US" b="1" dirty="0" err="1">
                <a:latin typeface="Baskerville Old Face" panose="02020602080505020303" pitchFamily="18" charset="0"/>
              </a:rPr>
              <a:t>Bakshi</a:t>
            </a:r>
            <a:r>
              <a:rPr lang="en-US" b="1" dirty="0">
                <a:latin typeface="Baskerville Old Face" panose="02020602080505020303" pitchFamily="18" charset="0"/>
              </a:rPr>
              <a:t>, IAS</a:t>
            </a:r>
          </a:p>
          <a:p>
            <a:pPr algn="ctr"/>
            <a:r>
              <a:rPr lang="en-US" b="1" dirty="0">
                <a:latin typeface="Baskerville Old Face" panose="02020602080505020303" pitchFamily="18" charset="0"/>
              </a:rPr>
              <a:t>Secretary, Health &amp; Family Welfare  </a:t>
            </a:r>
          </a:p>
          <a:p>
            <a:pPr algn="ctr"/>
            <a:r>
              <a:rPr lang="en-US" b="1" dirty="0">
                <a:latin typeface="Baskerville Old Face" panose="02020602080505020303" pitchFamily="18" charset="0"/>
              </a:rPr>
              <a:t>Cum Mission </a:t>
            </a:r>
            <a:r>
              <a:rPr lang="en-US" b="1" dirty="0" smtClean="0">
                <a:latin typeface="Baskerville Old Face" panose="02020602080505020303" pitchFamily="18" charset="0"/>
              </a:rPr>
              <a:t>Director, NHM , Government of Meghalaya </a:t>
            </a:r>
            <a:endParaRPr lang="en-IN" dirty="0">
              <a:latin typeface="Baskerville Old Face" panose="02020602080505020303" pitchFamily="18" charset="0"/>
            </a:endParaRPr>
          </a:p>
        </p:txBody>
      </p:sp>
      <p:pic>
        <p:nvPicPr>
          <p:cNvPr id="1026" name="Picture 2" descr="C:\Users\SPM\Downloads\RKSK banner copy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61278" y="1075544"/>
            <a:ext cx="9861030" cy="46806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462922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4498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IN" b="1" dirty="0" smtClean="0">
                <a:solidFill>
                  <a:schemeClr val="bg1"/>
                </a:solidFill>
                <a:latin typeface="Baskerville Old Face" pitchFamily="18" charset="0"/>
              </a:rPr>
              <a:t>OUTCOMES</a:t>
            </a:r>
            <a:endParaRPr lang="en-US" dirty="0">
              <a:solidFill>
                <a:schemeClr val="bg1"/>
              </a:solidFill>
              <a:latin typeface="Baskerville Old Face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9862" y="1139252"/>
            <a:ext cx="7015397" cy="5561351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IN" dirty="0" smtClean="0">
                <a:latin typeface="Baskerville Old Face" pitchFamily="18" charset="0"/>
              </a:rPr>
              <a:t>RKSK Program have </a:t>
            </a:r>
            <a:r>
              <a:rPr lang="en-IN" b="1" dirty="0" smtClean="0">
                <a:latin typeface="Baskerville Old Face" pitchFamily="18" charset="0"/>
              </a:rPr>
              <a:t>gained popularity,  increased awareness  amongst the masses</a:t>
            </a:r>
            <a:r>
              <a:rPr lang="en-IN" dirty="0" smtClean="0">
                <a:latin typeface="Baskerville Old Face" pitchFamily="18" charset="0"/>
              </a:rPr>
              <a:t>, especially the adolescents. </a:t>
            </a:r>
          </a:p>
          <a:p>
            <a:pPr lvl="0"/>
            <a:r>
              <a:rPr lang="en-IN" dirty="0" smtClean="0">
                <a:latin typeface="Baskerville Old Face" pitchFamily="18" charset="0"/>
              </a:rPr>
              <a:t>Strong convergence with NOHP, NMHP, RBSK and  NPCDCS for targeted intervention and cost effectiveness. </a:t>
            </a:r>
            <a:endParaRPr lang="en-US" dirty="0" smtClean="0">
              <a:latin typeface="Baskerville Old Face" pitchFamily="18" charset="0"/>
            </a:endParaRPr>
          </a:p>
          <a:p>
            <a:pPr lvl="0"/>
            <a:r>
              <a:rPr lang="en-IN" b="1" dirty="0" smtClean="0">
                <a:latin typeface="Baskerville Old Face" pitchFamily="18" charset="0"/>
              </a:rPr>
              <a:t>Behaviour Change Communication </a:t>
            </a:r>
            <a:r>
              <a:rPr lang="en-IN" dirty="0" smtClean="0">
                <a:latin typeface="Baskerville Old Face" pitchFamily="18" charset="0"/>
              </a:rPr>
              <a:t>is inevitable during this month long campaign.</a:t>
            </a:r>
          </a:p>
          <a:p>
            <a:pPr lvl="0"/>
            <a:r>
              <a:rPr lang="en-IN" dirty="0" smtClean="0">
                <a:latin typeface="Baskerville Old Face" pitchFamily="18" charset="0"/>
              </a:rPr>
              <a:t>Hundreds of adolescents have been reached and screened ( anaemia, BMI &amp; oral health)</a:t>
            </a:r>
          </a:p>
          <a:p>
            <a:pPr lvl="0"/>
            <a:r>
              <a:rPr lang="en-US" dirty="0" smtClean="0">
                <a:latin typeface="Baskerville Old Face" pitchFamily="18" charset="0"/>
              </a:rPr>
              <a:t>Health seeking behavior among adolescents has initiated &amp; improved.</a:t>
            </a:r>
          </a:p>
          <a:p>
            <a:pPr lvl="0"/>
            <a:r>
              <a:rPr lang="en-US" dirty="0" smtClean="0">
                <a:latin typeface="Baskerville Old Face" pitchFamily="18" charset="0"/>
              </a:rPr>
              <a:t>Act as a platform to increase footfalls at the AFHCs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131" y="869430"/>
            <a:ext cx="4572000" cy="58311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9672608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79685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en-IN" sz="2400" b="1" dirty="0" smtClean="0">
                <a:solidFill>
                  <a:schemeClr val="bg1"/>
                </a:solidFill>
                <a:latin typeface="Baskerville Old Face" pitchFamily="18" charset="0"/>
              </a:rPr>
              <a:t>IMPLEMENTATION PARTNERS </a:t>
            </a:r>
            <a:endParaRPr lang="en-US" dirty="0">
              <a:solidFill>
                <a:schemeClr val="bg1"/>
              </a:solidFill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479685"/>
            <a:ext cx="7315201" cy="6520722"/>
          </a:xfrm>
        </p:spPr>
        <p:txBody>
          <a:bodyPr>
            <a:noAutofit/>
          </a:bodyPr>
          <a:lstStyle/>
          <a:p>
            <a:r>
              <a:rPr lang="en-IN" sz="2400" b="1" dirty="0" smtClean="0">
                <a:latin typeface="Baskerville Old Face" panose="02020602080505020303" pitchFamily="18" charset="0"/>
              </a:rPr>
              <a:t>Intra departments- </a:t>
            </a:r>
            <a:r>
              <a:rPr lang="en-IN" sz="2400" dirty="0" smtClean="0">
                <a:latin typeface="Baskerville Old Face" panose="02020602080505020303" pitchFamily="18" charset="0"/>
              </a:rPr>
              <a:t>Directorate of Health and Family Welfare, National Oral Health Program , National Tobacco Control Program, National Mental Health Program, National Program For Prevention And Control Of Cancer Diabetics Cardio Vascular Diseases and Stroke, National Leprosy program, RBSK , AB-HWC, PMMVY.</a:t>
            </a:r>
          </a:p>
          <a:p>
            <a:r>
              <a:rPr lang="en-IN" sz="2400" b="1" dirty="0" smtClean="0">
                <a:latin typeface="Baskerville Old Face" panose="02020602080505020303" pitchFamily="18" charset="0"/>
              </a:rPr>
              <a:t>Inter departments </a:t>
            </a:r>
            <a:r>
              <a:rPr lang="en-IN" sz="2400" dirty="0" smtClean="0">
                <a:latin typeface="Baskerville Old Face" panose="02020602080505020303" pitchFamily="18" charset="0"/>
              </a:rPr>
              <a:t>- District Administration, Social Welfare Department, Sports and Youth affairs, Education departments</a:t>
            </a:r>
          </a:p>
          <a:p>
            <a:r>
              <a:rPr lang="en-IN" sz="2400" b="1" dirty="0" smtClean="0">
                <a:latin typeface="Baskerville Old Face" panose="02020602080505020303" pitchFamily="18" charset="0"/>
              </a:rPr>
              <a:t>NGOs - </a:t>
            </a:r>
            <a:r>
              <a:rPr lang="en-IN" sz="2400" dirty="0" smtClean="0">
                <a:latin typeface="Baskerville Old Face" panose="02020602080505020303" pitchFamily="18" charset="0"/>
              </a:rPr>
              <a:t>Youth clubs, Gram Panchayats, Faith based organisation.</a:t>
            </a:r>
          </a:p>
          <a:p>
            <a:r>
              <a:rPr lang="en-IN" sz="2400" b="1" dirty="0" smtClean="0">
                <a:latin typeface="Baskerville Old Face" panose="02020602080505020303" pitchFamily="18" charset="0"/>
              </a:rPr>
              <a:t>Development partners- </a:t>
            </a:r>
            <a:r>
              <a:rPr lang="en-IN" sz="2400" dirty="0" smtClean="0">
                <a:latin typeface="Baskerville Old Face" panose="02020602080505020303" pitchFamily="18" charset="0"/>
              </a:rPr>
              <a:t>JHPIEGO(USAID)  in 3 three district implementing AB-HWCs, namely Ri Bhoi District, West Jaintia Hills and West Garo Hills.</a:t>
            </a:r>
            <a:endParaRPr lang="en-US" sz="2400" dirty="0" smtClean="0">
              <a:latin typeface="Baskerville Old Face" panose="020206020805050203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095" y="702040"/>
            <a:ext cx="4557009" cy="60760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1504545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" y="-14989"/>
            <a:ext cx="12192001" cy="584616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IN" sz="2700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SCALABILITY</a:t>
            </a:r>
            <a:r>
              <a:rPr lang="en-IN" b="1" dirty="0" smtClean="0">
                <a:latin typeface="Baskerville Old Face" panose="02020602080505020303" pitchFamily="18" charset="0"/>
              </a:rPr>
              <a:t> 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81765" y="704538"/>
            <a:ext cx="4330274" cy="6153462"/>
          </a:xfrm>
        </p:spPr>
        <p:txBody>
          <a:bodyPr>
            <a:noAutofit/>
          </a:bodyPr>
          <a:lstStyle/>
          <a:p>
            <a:pPr algn="just"/>
            <a:r>
              <a:rPr lang="en-IN" sz="2000" dirty="0" smtClean="0">
                <a:latin typeface="Baskerville Old Face" panose="02020602080505020303" pitchFamily="18" charset="0"/>
              </a:rPr>
              <a:t>Block Level Campaign was held in  1</a:t>
            </a:r>
            <a:r>
              <a:rPr lang="en-IN" sz="2000" baseline="30000" dirty="0" smtClean="0">
                <a:latin typeface="Baskerville Old Face" panose="02020602080505020303" pitchFamily="18" charset="0"/>
              </a:rPr>
              <a:t>st</a:t>
            </a:r>
            <a:r>
              <a:rPr lang="en-IN" sz="2000" dirty="0" smtClean="0">
                <a:latin typeface="Baskerville Old Face" panose="02020602080505020303" pitchFamily="18" charset="0"/>
              </a:rPr>
              <a:t>  quarter of 2019-20  with a theme </a:t>
            </a:r>
            <a:r>
              <a:rPr lang="en-IN" sz="2000" b="1" dirty="0" smtClean="0">
                <a:latin typeface="Baskerville Old Face" panose="02020602080505020303" pitchFamily="18" charset="0"/>
              </a:rPr>
              <a:t>“ Effects of  tobacco use and drug misuse among adolescents” .  </a:t>
            </a:r>
            <a:endParaRPr lang="en-US" sz="2000" b="1" dirty="0" smtClean="0">
              <a:latin typeface="Baskerville Old Face" panose="02020602080505020303" pitchFamily="18" charset="0"/>
            </a:endParaRPr>
          </a:p>
          <a:p>
            <a:pPr algn="just"/>
            <a:r>
              <a:rPr lang="en-IN" sz="2000" b="1" dirty="0" smtClean="0">
                <a:latin typeface="Baskerville Old Face" panose="02020602080505020303" pitchFamily="18" charset="0"/>
              </a:rPr>
              <a:t>Healthy lunch box competition </a:t>
            </a:r>
            <a:r>
              <a:rPr lang="en-IN" sz="2000" dirty="0" smtClean="0">
                <a:latin typeface="Baskerville Old Face" panose="02020602080505020303" pitchFamily="18" charset="0"/>
              </a:rPr>
              <a:t>was  held in the form of mega AHD 	     ( adolescent health days ) during the </a:t>
            </a:r>
            <a:r>
              <a:rPr lang="en-IN" sz="2000" dirty="0" err="1" smtClean="0">
                <a:latin typeface="Baskerville Old Face" panose="02020602080505020303" pitchFamily="18" charset="0"/>
              </a:rPr>
              <a:t>Poshan</a:t>
            </a:r>
            <a:r>
              <a:rPr lang="en-IN" sz="2000" dirty="0" smtClean="0">
                <a:latin typeface="Baskerville Old Face" panose="02020602080505020303" pitchFamily="18" charset="0"/>
              </a:rPr>
              <a:t> Abhiyan (2</a:t>
            </a:r>
            <a:r>
              <a:rPr lang="en-IN" sz="2000" baseline="30000" dirty="0" smtClean="0">
                <a:latin typeface="Baskerville Old Face" panose="02020602080505020303" pitchFamily="18" charset="0"/>
              </a:rPr>
              <a:t>nd</a:t>
            </a:r>
            <a:r>
              <a:rPr lang="en-IN" sz="2000" dirty="0" smtClean="0">
                <a:latin typeface="Baskerville Old Face" panose="02020602080505020303" pitchFamily="18" charset="0"/>
              </a:rPr>
              <a:t> Quarter ) with a theme </a:t>
            </a:r>
            <a:r>
              <a:rPr lang="en-IN" sz="2000" b="1" dirty="0" smtClean="0">
                <a:latin typeface="Baskerville Old Face" panose="02020602080505020303" pitchFamily="18" charset="0"/>
              </a:rPr>
              <a:t>“ Eat Well Feel Good” </a:t>
            </a:r>
            <a:r>
              <a:rPr lang="en-IN" sz="2000" dirty="0" smtClean="0">
                <a:latin typeface="Baskerville Old Face" panose="02020602080505020303" pitchFamily="18" charset="0"/>
              </a:rPr>
              <a:t>for anaemia prevention and promoting local balanced and healthy diet. </a:t>
            </a:r>
          </a:p>
          <a:p>
            <a:pPr algn="just"/>
            <a:r>
              <a:rPr lang="en-IN" sz="2400" dirty="0" smtClean="0">
                <a:solidFill>
                  <a:schemeClr val="accent6">
                    <a:lumMod val="75000"/>
                  </a:schemeClr>
                </a:solidFill>
                <a:latin typeface="Baskerville Old Face" panose="02020602080505020303" pitchFamily="18" charset="0"/>
              </a:rPr>
              <a:t>These activities can be  organized at block and village level in close convergence with existing programs &amp; departments by sharing  the same platforms for maximum outcomes.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886" y="852471"/>
            <a:ext cx="4364843" cy="581979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795" y="1573801"/>
            <a:ext cx="2771297" cy="39239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2229919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RKSK Video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N" smtClean="0">
                <a:hlinkClick r:id="rId2" action="ppaction://hlinkfile"/>
              </a:rPr>
              <a:t>RKSK Video.mp4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="" xmlns:p14="http://schemas.microsoft.com/office/powerpoint/2010/main" val="1004137325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72059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US" sz="2700" dirty="0" smtClean="0">
                <a:solidFill>
                  <a:schemeClr val="bg1"/>
                </a:solidFill>
                <a:latin typeface="Baskerville Old Face" pitchFamily="18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Baskerville Old Face" pitchFamily="18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Baskerville Old Face" pitchFamily="18" charset="0"/>
              </a:rPr>
              <a:t/>
            </a:r>
            <a:br>
              <a:rPr lang="en-US" sz="2700" dirty="0" smtClean="0">
                <a:solidFill>
                  <a:schemeClr val="bg1"/>
                </a:solidFill>
                <a:latin typeface="Baskerville Old Face" pitchFamily="18" charset="0"/>
              </a:rPr>
            </a:br>
            <a:r>
              <a:rPr lang="en-US" sz="2700" dirty="0" smtClean="0">
                <a:solidFill>
                  <a:schemeClr val="bg1"/>
                </a:solidFill>
                <a:latin typeface="Baskerville Old Face" pitchFamily="18" charset="0"/>
              </a:rPr>
              <a:t>TIFFIN BOX COMPETITION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4" descr="C:\Users\Flourish\Desktop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006" y="3518211"/>
            <a:ext cx="5748046" cy="3185410"/>
          </a:xfrm>
          <a:prstGeom prst="rect">
            <a:avLst/>
          </a:prstGeom>
          <a:noFill/>
        </p:spPr>
      </p:pic>
      <p:pic>
        <p:nvPicPr>
          <p:cNvPr id="8" name="Picture 2" descr="C:\Users\Flourish\Desktop\71781819_496723464501047_589025759443759923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130" y="735717"/>
            <a:ext cx="5748046" cy="2760689"/>
          </a:xfrm>
          <a:prstGeom prst="rect">
            <a:avLst/>
          </a:prstGeom>
          <a:noFill/>
        </p:spPr>
      </p:pic>
      <p:pic>
        <p:nvPicPr>
          <p:cNvPr id="10" name="Content Placeholder 3" descr="11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994399" y="677159"/>
            <a:ext cx="6169589" cy="6180841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4016974"/>
            <a:ext cx="5384800" cy="2453574"/>
          </a:xfrm>
        </p:spPr>
        <p:txBody>
          <a:bodyPr/>
          <a:lstStyle/>
          <a:p>
            <a:endParaRPr lang="en-IN" dirty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" y="1"/>
            <a:ext cx="12192001" cy="6901133"/>
            <a:chOff x="0" y="-1"/>
            <a:chExt cx="12192001" cy="6901133"/>
          </a:xfrm>
        </p:grpSpPr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-1"/>
              <a:ext cx="12192001" cy="690113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631" t="7780" r="6738" b="7985"/>
            <a:stretch/>
          </p:blipFill>
          <p:spPr>
            <a:xfrm>
              <a:off x="599604" y="-1"/>
              <a:ext cx="4931766" cy="2947558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20764500" y="-12954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Baskerville Old Face" pitchFamily="18" charset="0"/>
              </a:rPr>
              <a:t>Each AFHCs organised specially designed field activities</a:t>
            </a:r>
            <a:endParaRPr lang="en-US" sz="2800" dirty="0">
              <a:latin typeface="Baskerville Old Face" pitchFamily="18" charset="0"/>
            </a:endParaRPr>
          </a:p>
        </p:txBody>
      </p:sp>
      <p:pic>
        <p:nvPicPr>
          <p:cNvPr id="2050" name="Picture 2" descr="C:\Users\Flourish\Desktop\RKSK Programme\cv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9664"/>
            <a:ext cx="7210269" cy="6348336"/>
          </a:xfrm>
          <a:prstGeom prst="rect">
            <a:avLst/>
          </a:prstGeom>
          <a:noFill/>
        </p:spPr>
      </p:pic>
      <p:pic>
        <p:nvPicPr>
          <p:cNvPr id="2051" name="Picture 3" descr="C:\Users\Flourish\Desktop\RKSK Programme\t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15489" y="509666"/>
            <a:ext cx="5016579" cy="63483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52550894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524656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askerville Old Face" pitchFamily="18" charset="0"/>
              </a:rPr>
              <a:t>Road Shows</a:t>
            </a:r>
            <a:endParaRPr lang="en-US" dirty="0">
              <a:solidFill>
                <a:schemeClr val="bg1"/>
              </a:solidFill>
              <a:latin typeface="Baskerville Old Face" pitchFamily="18" charset="0"/>
            </a:endParaRPr>
          </a:p>
        </p:txBody>
      </p:sp>
      <p:pic>
        <p:nvPicPr>
          <p:cNvPr id="5" name="Picture 4" descr="C:\Users\Hp\Desktop\selected\IMG_20190214_1020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306" y="3349622"/>
            <a:ext cx="3710958" cy="3241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Hp\Desktop\selected\IMG-20190215-WA0051.jpg"/>
          <p:cNvPicPr/>
          <p:nvPr/>
        </p:nvPicPr>
        <p:blipFill rotWithShape="1">
          <a:blip r:embed="rId4" cstate="print"/>
          <a:srcRect l="26723" t="31396" b="865"/>
          <a:stretch/>
        </p:blipFill>
        <p:spPr bwMode="auto">
          <a:xfrm>
            <a:off x="8193488" y="616528"/>
            <a:ext cx="3851563" cy="254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Hp\Desktop\selected\IMG-20190215-WA0054.jpg"/>
          <p:cNvPicPr/>
          <p:nvPr/>
        </p:nvPicPr>
        <p:blipFill rotWithShape="1">
          <a:blip r:embed="rId5" cstate="print"/>
          <a:srcRect l="15103" t="14270" r="16629" b="15554"/>
          <a:stretch/>
        </p:blipFill>
        <p:spPr bwMode="auto">
          <a:xfrm>
            <a:off x="126308" y="663998"/>
            <a:ext cx="3710956" cy="254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374" y="663998"/>
            <a:ext cx="4062333" cy="2546282"/>
          </a:xfrm>
          <a:prstGeom prst="rect">
            <a:avLst/>
          </a:prstGeom>
        </p:spPr>
      </p:pic>
      <p:pic>
        <p:nvPicPr>
          <p:cNvPr id="10" name="Picture 2" descr="C:\Users\Flourish\Desktop\projects\999888.jpg"/>
          <p:cNvPicPr>
            <a:picLocks noChangeAspect="1" noChangeArrowheads="1"/>
          </p:cNvPicPr>
          <p:nvPr/>
        </p:nvPicPr>
        <p:blipFill rotWithShape="1">
          <a:blip r:embed="rId7" cstate="print"/>
          <a:srcRect l="401" t="4529" r="-401" b="-4529"/>
          <a:stretch/>
        </p:blipFill>
        <p:spPr bwMode="auto">
          <a:xfrm>
            <a:off x="4140342" y="3349622"/>
            <a:ext cx="3924365" cy="3395952"/>
          </a:xfrm>
          <a:prstGeom prst="rect">
            <a:avLst/>
          </a:prstGeom>
          <a:noFill/>
        </p:spPr>
      </p:pic>
      <p:pic>
        <p:nvPicPr>
          <p:cNvPr id="12" name="Picture 3" descr="C:\Users\Flourish\Desktop\projects\8888336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93487" y="3349622"/>
            <a:ext cx="3851563" cy="32419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23455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Talent Show (Dancing &amp; Singing) </a:t>
            </a:r>
            <a:endParaRPr lang="en-US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Picture 2" descr="F:\ARSH\RKSK\IMG-20170930-WA00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7519377" y="3920836"/>
            <a:ext cx="4613565" cy="287034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l="9077" r="9751" b="4684"/>
          <a:stretch/>
        </p:blipFill>
        <p:spPr>
          <a:xfrm>
            <a:off x="7519379" y="727362"/>
            <a:ext cx="4613565" cy="3089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49" t="6667" r="20605" b="13332"/>
          <a:stretch/>
        </p:blipFill>
        <p:spPr>
          <a:xfrm>
            <a:off x="114472" y="727363"/>
            <a:ext cx="4003962" cy="3089565"/>
          </a:xfrm>
          <a:prstGeom prst="rect">
            <a:avLst/>
          </a:prstGeom>
        </p:spPr>
      </p:pic>
      <p:pic>
        <p:nvPicPr>
          <p:cNvPr id="7" name="Picture 2" descr="C:\Users\Flourish\Desktop\RKSK Programme\jk.jpg"/>
          <p:cNvPicPr>
            <a:picLocks noChangeAspect="1" noChangeArrowheads="1"/>
          </p:cNvPicPr>
          <p:nvPr/>
        </p:nvPicPr>
        <p:blipFill rotWithShape="1">
          <a:blip r:embed="rId6" cstate="print"/>
          <a:srcRect l="15716" t="8922" b="20659"/>
          <a:stretch/>
        </p:blipFill>
        <p:spPr bwMode="auto">
          <a:xfrm>
            <a:off x="114472" y="3920836"/>
            <a:ext cx="4003962" cy="2870342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231" t="32568" r="21973"/>
          <a:stretch/>
        </p:blipFill>
        <p:spPr>
          <a:xfrm>
            <a:off x="4218263" y="3920836"/>
            <a:ext cx="3201284" cy="28703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58" r="36722" b="4972"/>
          <a:stretch/>
        </p:blipFill>
        <p:spPr>
          <a:xfrm rot="16200000">
            <a:off x="4274126" y="671503"/>
            <a:ext cx="3089564" cy="3201281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09600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Football &amp; Outdoor Games</a:t>
            </a:r>
            <a:endParaRPr lang="en-US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3074" name="Picture 2" descr="C:\Users\Flourish\Desktop\projects\FOOTBALL MATCH WGH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506" t="13326" r="-506" b="18858"/>
          <a:stretch/>
        </p:blipFill>
        <p:spPr bwMode="auto">
          <a:xfrm>
            <a:off x="166254" y="723959"/>
            <a:ext cx="5482093" cy="2919786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46" y="723958"/>
            <a:ext cx="6363545" cy="61340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36" y="666780"/>
            <a:ext cx="6262255" cy="3034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88" t="31111" r="10151" b="13333"/>
          <a:stretch/>
        </p:blipFill>
        <p:spPr>
          <a:xfrm>
            <a:off x="166253" y="3758104"/>
            <a:ext cx="5482093" cy="298906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37309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Health Screenings during various events </a:t>
            </a:r>
            <a:endParaRPr lang="en-US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Content Placeholder 3" descr="C:\Users\Flourish\Desktop\RKSK Programme\lkj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82" y="734291"/>
            <a:ext cx="7111999" cy="597131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981" y="831273"/>
            <a:ext cx="4747491" cy="27154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970"/>
          <a:stretch/>
        </p:blipFill>
        <p:spPr>
          <a:xfrm>
            <a:off x="7208981" y="3643746"/>
            <a:ext cx="4747491" cy="3061854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2581" y="6494891"/>
            <a:ext cx="9421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85723"/>
                </a:solidFill>
                <a:latin typeface="Gill Sans MT" panose="020B05020201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5017655" y="6496618"/>
            <a:ext cx="21682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85723"/>
                </a:solidFill>
                <a:latin typeface="Gill Sans MT" panose="020B0502020104020203" pitchFamily="34" charset="0"/>
              </a:defRPr>
            </a:lvl1pPr>
          </a:lstStyle>
          <a:p>
            <a:endParaRPr lang="en-IN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428711" y="6568043"/>
            <a:ext cx="574964" cy="277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85723"/>
                </a:solidFill>
                <a:latin typeface="Gill Sans MT" panose="020B0502020104020203" pitchFamily="34" charset="0"/>
              </a:defRPr>
            </a:lvl1pPr>
          </a:lstStyle>
          <a:p>
            <a:fld id="{92EF7220-594F-4529-A688-67BB37608D95}" type="slidenum">
              <a:rPr lang="en-IN" smtClean="0"/>
              <a:pPr/>
              <a:t>2</a:t>
            </a:fld>
            <a:endParaRPr lang="en-IN" dirty="0"/>
          </a:p>
        </p:txBody>
      </p:sp>
      <p:sp>
        <p:nvSpPr>
          <p:cNvPr id="1038" name="TextBox 1037"/>
          <p:cNvSpPr txBox="1"/>
          <p:nvPr/>
        </p:nvSpPr>
        <p:spPr>
          <a:xfrm>
            <a:off x="8096" y="30431"/>
            <a:ext cx="511854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kern="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    Meghalaya RKSK profile </a:t>
            </a:r>
            <a:endParaRPr lang="en-US" sz="3200" kern="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12732" y="1324666"/>
            <a:ext cx="4290943" cy="5063968"/>
            <a:chOff x="7800790" y="3617094"/>
            <a:chExt cx="4290943" cy="3886220"/>
          </a:xfrm>
        </p:grpSpPr>
        <p:grpSp>
          <p:nvGrpSpPr>
            <p:cNvPr id="4" name="Group 3"/>
            <p:cNvGrpSpPr/>
            <p:nvPr/>
          </p:nvGrpSpPr>
          <p:grpSpPr>
            <a:xfrm>
              <a:off x="7800790" y="4859131"/>
              <a:ext cx="4290943" cy="2644183"/>
              <a:chOff x="7800790" y="4859131"/>
              <a:chExt cx="4290943" cy="2644183"/>
            </a:xfrm>
          </p:grpSpPr>
          <p:pic>
            <p:nvPicPr>
              <p:cNvPr id="1045" name="Picture 1044"/>
              <p:cNvPicPr>
                <a:picLocks noChangeAspect="1"/>
              </p:cNvPicPr>
              <p:nvPr/>
            </p:nvPicPr>
            <p:blipFill rotWithShape="1">
              <a:blip r:embed="rId3" cstate="print"/>
              <a:srcRect l="85262" b="55356"/>
              <a:stretch/>
            </p:blipFill>
            <p:spPr>
              <a:xfrm>
                <a:off x="11479857" y="4859131"/>
                <a:ext cx="611876" cy="1751132"/>
              </a:xfrm>
              <a:prstGeom prst="rect">
                <a:avLst/>
              </a:prstGeom>
            </p:spPr>
          </p:pic>
          <p:sp>
            <p:nvSpPr>
              <p:cNvPr id="1044" name="Rounded Rectangle 1043"/>
              <p:cNvSpPr/>
              <p:nvPr/>
            </p:nvSpPr>
            <p:spPr>
              <a:xfrm>
                <a:off x="7848505" y="6183048"/>
                <a:ext cx="2907792" cy="471024"/>
              </a:xfrm>
              <a:prstGeom prst="roundRect">
                <a:avLst/>
              </a:prstGeom>
              <a:solidFill>
                <a:srgbClr val="EE31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IN" sz="3600" kern="0" dirty="0" smtClean="0">
                    <a:solidFill>
                      <a:schemeClr val="bg1"/>
                    </a:solidFill>
                    <a:latin typeface="Baskerville Old Face" panose="02020602080505020303" pitchFamily="18" charset="0"/>
                  </a:rPr>
                  <a:t>11Districts</a:t>
                </a:r>
                <a:endParaRPr lang="en-IN" sz="3600" kern="0" dirty="0">
                  <a:solidFill>
                    <a:schemeClr val="bg1"/>
                  </a:solidFill>
                  <a:latin typeface="Baskerville Old Face" panose="02020602080505020303" pitchFamily="18" charset="0"/>
                </a:endParaRPr>
              </a:p>
            </p:txBody>
          </p:sp>
          <p:sp>
            <p:nvSpPr>
              <p:cNvPr id="64" name="Rounded Rectangle 63"/>
              <p:cNvSpPr/>
              <p:nvPr/>
            </p:nvSpPr>
            <p:spPr>
              <a:xfrm>
                <a:off x="7800790" y="6950971"/>
                <a:ext cx="3407969" cy="552343"/>
              </a:xfrm>
              <a:prstGeom prst="roundRect">
                <a:avLst/>
              </a:prstGeom>
              <a:solidFill>
                <a:srgbClr val="60C2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IN" sz="3600" kern="0" dirty="0" smtClean="0">
                    <a:solidFill>
                      <a:schemeClr val="tx1"/>
                    </a:solidFill>
                    <a:latin typeface="Baskerville Old Face" panose="02020602080505020303" pitchFamily="18" charset="0"/>
                  </a:rPr>
                  <a:t>7RKSK Districts</a:t>
                </a:r>
                <a:endParaRPr lang="en-IN" sz="3600" kern="0" dirty="0">
                  <a:solidFill>
                    <a:schemeClr val="tx1"/>
                  </a:solidFill>
                  <a:latin typeface="Baskerville Old Face" panose="02020602080505020303" pitchFamily="18" charset="0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9581223" y="3617094"/>
              <a:ext cx="1673352" cy="20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100" b="1" dirty="0">
                <a:solidFill>
                  <a:srgbClr val="C00000"/>
                </a:solidFill>
                <a:latin typeface="Gill Sans MT" panose="020B0502020104020203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02388" y="1315557"/>
            <a:ext cx="6136962" cy="4250761"/>
            <a:chOff x="126158" y="880488"/>
            <a:chExt cx="6136962" cy="4250761"/>
          </a:xfrm>
        </p:grpSpPr>
        <p:grpSp>
          <p:nvGrpSpPr>
            <p:cNvPr id="2" name="Group 1"/>
            <p:cNvGrpSpPr/>
            <p:nvPr/>
          </p:nvGrpSpPr>
          <p:grpSpPr>
            <a:xfrm>
              <a:off x="126158" y="880488"/>
              <a:ext cx="1594956" cy="1615685"/>
              <a:chOff x="2593022" y="1296989"/>
              <a:chExt cx="1594956" cy="1615685"/>
            </a:xfrm>
          </p:grpSpPr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rgbClr val="FFC000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3022" y="1296989"/>
                <a:ext cx="1594956" cy="1615685"/>
              </a:xfrm>
              <a:prstGeom prst="rect">
                <a:avLst/>
              </a:prstGeom>
            </p:spPr>
          </p:pic>
          <p:sp>
            <p:nvSpPr>
              <p:cNvPr id="91" name="TextBox 90"/>
              <p:cNvSpPr txBox="1"/>
              <p:nvPr/>
            </p:nvSpPr>
            <p:spPr>
              <a:xfrm>
                <a:off x="2852787" y="1711562"/>
                <a:ext cx="1089931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skerville Old Face" panose="02020602080505020303" pitchFamily="18" charset="0"/>
                  </a:rPr>
                  <a:t>3211474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IN" sz="1400" kern="0" dirty="0" smtClean="0">
                    <a:solidFill>
                      <a:prstClr val="black"/>
                    </a:solidFill>
                    <a:latin typeface="Baskerville Old Face" panose="02020602080505020303" pitchFamily="18" charset="0"/>
                  </a:rPr>
                  <a:t>State Population</a:t>
                </a:r>
                <a:endParaRPr kumimoji="0" lang="en-IN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skerville Old Face" panose="02020602080505020303" pitchFamily="18" charset="0"/>
                </a:endParaRPr>
              </a:p>
            </p:txBody>
          </p:sp>
        </p:grpSp>
        <p:cxnSp>
          <p:nvCxnSpPr>
            <p:cNvPr id="92" name="Elbow Connector 91"/>
            <p:cNvCxnSpPr/>
            <p:nvPr/>
          </p:nvCxnSpPr>
          <p:spPr>
            <a:xfrm flipV="1">
              <a:off x="1791722" y="1599145"/>
              <a:ext cx="853515" cy="24530"/>
            </a:xfrm>
            <a:prstGeom prst="bentConnector3">
              <a:avLst>
                <a:gd name="adj1" fmla="val 1303"/>
              </a:avLst>
            </a:prstGeom>
            <a:noFill/>
            <a:ln w="57150" cap="flat" cmpd="sng" algn="ctr">
              <a:solidFill>
                <a:schemeClr val="accent5">
                  <a:lumMod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3" name="Elbow Connector 92"/>
            <p:cNvCxnSpPr/>
            <p:nvPr/>
          </p:nvCxnSpPr>
          <p:spPr>
            <a:xfrm rot="5400000">
              <a:off x="2199278" y="2162294"/>
              <a:ext cx="766611" cy="538298"/>
            </a:xfrm>
            <a:prstGeom prst="bentConnector3">
              <a:avLst>
                <a:gd name="adj1" fmla="val 50000"/>
              </a:avLst>
            </a:prstGeom>
            <a:noFill/>
            <a:ln w="57150" cap="flat" cmpd="sng" algn="ctr">
              <a:solidFill>
                <a:schemeClr val="accent5">
                  <a:lumMod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5" name="Rounded Rectangle 94"/>
            <p:cNvSpPr/>
            <p:nvPr/>
          </p:nvSpPr>
          <p:spPr>
            <a:xfrm>
              <a:off x="1335329" y="2818288"/>
              <a:ext cx="1623587" cy="851299"/>
            </a:xfrm>
            <a:prstGeom prst="roundRect">
              <a:avLst/>
            </a:prstGeom>
            <a:solidFill>
              <a:srgbClr val="FAAC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IN" sz="1600" kern="0" dirty="0" smtClean="0">
                  <a:solidFill>
                    <a:schemeClr val="tx1"/>
                  </a:solidFill>
                  <a:latin typeface="Baskerville Old Face" panose="02020602080505020303" pitchFamily="18" charset="0"/>
                </a:rPr>
                <a:t>297455</a:t>
              </a:r>
            </a:p>
            <a:p>
              <a:pPr lvl="0" algn="ctr">
                <a:defRPr/>
              </a:pPr>
              <a:r>
                <a:rPr lang="en-IN" sz="1600" kern="0" dirty="0" smtClean="0">
                  <a:solidFill>
                    <a:schemeClr val="tx1"/>
                  </a:solidFill>
                  <a:latin typeface="Baskerville Old Face" panose="02020602080505020303" pitchFamily="18" charset="0"/>
                </a:rPr>
                <a:t>In school WIFS</a:t>
              </a:r>
              <a:endParaRPr lang="en-IN" sz="1600" kern="0" dirty="0">
                <a:solidFill>
                  <a:schemeClr val="tx1"/>
                </a:solidFill>
                <a:latin typeface="Baskerville Old Face" panose="02020602080505020303" pitchFamily="18" charset="0"/>
              </a:endParaRP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2752045" y="1182215"/>
              <a:ext cx="2526554" cy="705773"/>
            </a:xfrm>
            <a:prstGeom prst="roundRect">
              <a:avLst/>
            </a:prstGeom>
            <a:solidFill>
              <a:srgbClr val="FAAC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IN" sz="1600" kern="0" dirty="0" smtClean="0">
                  <a:solidFill>
                    <a:prstClr val="black"/>
                  </a:solidFill>
                  <a:latin typeface="Baskerville Old Face" panose="02020602080505020303" pitchFamily="18" charset="0"/>
                </a:rPr>
                <a:t>518410 </a:t>
              </a:r>
              <a:r>
                <a:rPr lang="en-IN" sz="1400" kern="0" dirty="0" smtClean="0">
                  <a:solidFill>
                    <a:prstClr val="black"/>
                  </a:solidFill>
                  <a:latin typeface="Baskerville Old Face" panose="02020602080505020303" pitchFamily="18" charset="0"/>
                </a:rPr>
                <a:t>(adolescent population) 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639533" y="2818288"/>
              <a:ext cx="1623587" cy="851299"/>
            </a:xfrm>
            <a:prstGeom prst="roundRect">
              <a:avLst/>
            </a:prstGeom>
            <a:solidFill>
              <a:srgbClr val="FAAC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kern="0" dirty="0" smtClean="0">
                  <a:solidFill>
                    <a:prstClr val="black"/>
                  </a:solidFill>
                  <a:latin typeface="Baskerville Old Face" panose="02020602080505020303" pitchFamily="18" charset="0"/>
                </a:rPr>
                <a:t>19524</a:t>
              </a:r>
            </a:p>
            <a:p>
              <a:pPr lvl="0" algn="ctr">
                <a:defRPr/>
              </a:pPr>
              <a:r>
                <a:rPr lang="en-US" sz="1400" kern="0" dirty="0" smtClean="0">
                  <a:solidFill>
                    <a:prstClr val="black"/>
                  </a:solidFill>
                  <a:latin typeface="Baskerville Old Face" panose="02020602080505020303" pitchFamily="18" charset="0"/>
                </a:rPr>
                <a:t>OOSG WIFS</a:t>
              </a:r>
              <a:endParaRPr lang="en-IN" sz="1400" kern="0" dirty="0">
                <a:solidFill>
                  <a:srgbClr val="FF0000"/>
                </a:solidFill>
                <a:latin typeface="Baskerville Old Face" panose="02020602080505020303" pitchFamily="18" charset="0"/>
              </a:endParaRPr>
            </a:p>
            <a:p>
              <a:pPr lvl="0" algn="ctr">
                <a:defRPr/>
              </a:pPr>
              <a:endParaRPr lang="en-IN" sz="1200" kern="0" dirty="0">
                <a:solidFill>
                  <a:srgbClr val="FF0000"/>
                </a:solidFill>
                <a:latin typeface="Baskerville Old Face" panose="02020602080505020303" pitchFamily="18" charset="0"/>
              </a:endParaRPr>
            </a:p>
          </p:txBody>
        </p:sp>
        <p:cxnSp>
          <p:nvCxnSpPr>
            <p:cNvPr id="32" name="Elbow Connector 31"/>
            <p:cNvCxnSpPr/>
            <p:nvPr/>
          </p:nvCxnSpPr>
          <p:spPr>
            <a:xfrm rot="16200000" flipH="1">
              <a:off x="5093573" y="2186486"/>
              <a:ext cx="766611" cy="538298"/>
            </a:xfrm>
            <a:prstGeom prst="bentConnector3">
              <a:avLst>
                <a:gd name="adj1" fmla="val 50000"/>
              </a:avLst>
            </a:prstGeom>
            <a:noFill/>
            <a:ln w="57150" cap="flat" cmpd="sng" algn="ctr">
              <a:solidFill>
                <a:schemeClr val="accent5">
                  <a:lumMod val="50000"/>
                </a:scheme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37" name="Rounded Rectangle 36"/>
            <p:cNvSpPr/>
            <p:nvPr/>
          </p:nvSpPr>
          <p:spPr>
            <a:xfrm>
              <a:off x="2383072" y="4004525"/>
              <a:ext cx="2652628" cy="1126724"/>
            </a:xfrm>
            <a:prstGeom prst="roundRect">
              <a:avLst/>
            </a:prstGeom>
            <a:solidFill>
              <a:srgbClr val="FAAC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kern="0" dirty="0" smtClean="0">
                  <a:solidFill>
                    <a:schemeClr val="tx1"/>
                  </a:solidFill>
                  <a:latin typeface="Baskerville Old Face" panose="02020602080505020303" pitchFamily="18" charset="0"/>
                </a:rPr>
                <a:t>3414 schools</a:t>
              </a:r>
            </a:p>
            <a:p>
              <a:pPr algn="ctr"/>
              <a:r>
                <a:rPr lang="en-US" sz="1600" kern="0" dirty="0" smtClean="0">
                  <a:solidFill>
                    <a:schemeClr val="tx1"/>
                  </a:solidFill>
                  <a:latin typeface="Baskerville Old Face" panose="02020602080505020303" pitchFamily="18" charset="0"/>
                </a:rPr>
                <a:t>&amp;</a:t>
              </a:r>
            </a:p>
            <a:p>
              <a:pPr algn="ctr"/>
              <a:r>
                <a:rPr lang="en-US" sz="1600" kern="0" dirty="0" smtClean="0">
                  <a:solidFill>
                    <a:schemeClr val="tx1"/>
                  </a:solidFill>
                  <a:latin typeface="Baskerville Old Face" panose="02020602080505020303" pitchFamily="18" charset="0"/>
                </a:rPr>
                <a:t>5115 AWC – coverage </a:t>
              </a:r>
              <a:endParaRPr lang="en-US" sz="1600" kern="0" dirty="0">
                <a:solidFill>
                  <a:schemeClr val="tx1"/>
                </a:solidFill>
                <a:latin typeface="Baskerville Old Face" panose="02020602080505020303" pitchFamily="18" charset="0"/>
              </a:endParaRPr>
            </a:p>
          </p:txBody>
        </p:sp>
      </p:grpSp>
      <p:pic>
        <p:nvPicPr>
          <p:cNvPr id="1026" name="Picture 2" descr="C:\Users\Flourish\Downloads\11 Districts Facility Map (BW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3938" y="120317"/>
            <a:ext cx="5165558" cy="4427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03719863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9884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Convergence with Stakeholders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pic>
        <p:nvPicPr>
          <p:cNvPr id="2050" name="Picture 2" descr="C:\Users\Flourish\Desktop\projects\223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33278" b="-535"/>
          <a:stretch/>
        </p:blipFill>
        <p:spPr bwMode="auto">
          <a:xfrm>
            <a:off x="3864139" y="803563"/>
            <a:ext cx="3852844" cy="2783752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152" t="14141" r="-152"/>
          <a:stretch/>
        </p:blipFill>
        <p:spPr>
          <a:xfrm>
            <a:off x="7778156" y="803564"/>
            <a:ext cx="4247590" cy="5861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24" t="3637" r="20454" b="11717"/>
          <a:stretch/>
        </p:blipFill>
        <p:spPr>
          <a:xfrm>
            <a:off x="138545" y="803563"/>
            <a:ext cx="3664422" cy="26600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6137"/>
          <a:stretch/>
        </p:blipFill>
        <p:spPr>
          <a:xfrm>
            <a:off x="138545" y="3587315"/>
            <a:ext cx="7578439" cy="3077993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4557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Community participation</a:t>
            </a:r>
            <a:endParaRPr lang="en-US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2" y="3817631"/>
            <a:ext cx="3621210" cy="2901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9" y="854439"/>
            <a:ext cx="3792511" cy="2851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1" y="854440"/>
            <a:ext cx="3621211" cy="2851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NICKY\Desktop\CAMPAIGN\Rongjeng Rongsil\IMG-20190212-WA003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7367" y="854439"/>
            <a:ext cx="4195252" cy="2851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27"/>
          <a:stretch/>
        </p:blipFill>
        <p:spPr>
          <a:xfrm>
            <a:off x="8229600" y="3774727"/>
            <a:ext cx="3792510" cy="2944727"/>
          </a:xfrm>
          <a:prstGeom prst="rect">
            <a:avLst/>
          </a:prstGeom>
        </p:spPr>
      </p:pic>
      <p:pic>
        <p:nvPicPr>
          <p:cNvPr id="10" name="Picture 4" descr="C:\Users\Flourish\Desktop\RKSK Programme\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37367" y="3817631"/>
            <a:ext cx="4195252" cy="290182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51164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Prizes and Awards</a:t>
            </a:r>
            <a:endParaRPr lang="en-US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Content Placeholder 3" descr="C:\Users\NICKY\Desktop\CAMPAIGN\Mangsang\IMG-20190211-WA0019.jpg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t="21523"/>
          <a:stretch/>
        </p:blipFill>
        <p:spPr bwMode="auto">
          <a:xfrm>
            <a:off x="193963" y="753819"/>
            <a:ext cx="6071926" cy="3000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668" b="2604"/>
          <a:stretch/>
        </p:blipFill>
        <p:spPr>
          <a:xfrm>
            <a:off x="8473075" y="3857238"/>
            <a:ext cx="3602182" cy="29037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667"/>
          <a:stretch/>
        </p:blipFill>
        <p:spPr>
          <a:xfrm>
            <a:off x="6381038" y="753819"/>
            <a:ext cx="5694219" cy="3000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2782"/>
          <a:stretch/>
        </p:blipFill>
        <p:spPr>
          <a:xfrm>
            <a:off x="193963" y="3857236"/>
            <a:ext cx="3768437" cy="2903781"/>
          </a:xfrm>
          <a:prstGeom prst="rect">
            <a:avLst/>
          </a:prstGeom>
        </p:spPr>
      </p:pic>
      <p:pic>
        <p:nvPicPr>
          <p:cNvPr id="8" name="Picture 7" descr="C:\Users\NICKY\Desktop\rksk campain\camera\20190212_1321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645" y="3857236"/>
            <a:ext cx="4296865" cy="2903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09600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IN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RKSK Publications</a:t>
            </a:r>
            <a:endParaRPr lang="en-IN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706582"/>
            <a:ext cx="4059381" cy="604058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766" y="706582"/>
            <a:ext cx="3754580" cy="604058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28" y="706582"/>
            <a:ext cx="3879272" cy="604058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1458954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4"/>
            <a:ext cx="12192000" cy="461665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Baskerville Old Face" pitchFamily="18" charset="0"/>
              </a:rPr>
              <a:t>GRAND OPENING &amp; CLOSING CEREMONY (Musical Extravaganza)</a:t>
            </a:r>
            <a:endParaRPr lang="en-US" sz="2400" dirty="0">
              <a:latin typeface="Baskerville Old Face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43" y="657253"/>
            <a:ext cx="4342782" cy="2353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80" y="657252"/>
            <a:ext cx="4619188" cy="2353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81" y="3300072"/>
            <a:ext cx="2357655" cy="3407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078" y="3300072"/>
            <a:ext cx="5939843" cy="3407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77" y="3265182"/>
            <a:ext cx="2530249" cy="34421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2435170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28413"/>
            <a:ext cx="12192000" cy="517161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2800" i="1" dirty="0" smtClean="0">
                <a:latin typeface="Baskerville Old Face" panose="02020602080505020303" pitchFamily="18" charset="0"/>
              </a:rPr>
              <a:t>“Alone we can do so little ; </a:t>
            </a:r>
            <a:r>
              <a:rPr lang="en-US" sz="2800" i="1" dirty="0">
                <a:latin typeface="Baskerville Old Face" panose="02020602080505020303" pitchFamily="18" charset="0"/>
              </a:rPr>
              <a:t>t</a:t>
            </a:r>
            <a:r>
              <a:rPr lang="en-US" sz="2800" i="1" dirty="0" smtClean="0">
                <a:latin typeface="Baskerville Old Face" panose="02020602080505020303" pitchFamily="18" charset="0"/>
              </a:rPr>
              <a:t>ogether we can do so much“- Helen Keller</a:t>
            </a:r>
            <a:endParaRPr lang="en-US" sz="2800" i="1" dirty="0">
              <a:latin typeface="Baskerville Old Face" panose="02020602080505020303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6383483"/>
            <a:ext cx="7315200" cy="696190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5" name="Picture 3" descr="C:\Users\LENOVO-T430\Desktop\Delhi RKSK\Pic 2\IMG-20171019-WA0026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9960" y="60500"/>
            <a:ext cx="12072079" cy="60903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4498"/>
          </a:xfrm>
          <a:solidFill>
            <a:srgbClr val="FF0000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askerville Old Face" pitchFamily="18" charset="0"/>
              </a:rPr>
              <a:t>RKSK status - Meghalaya</a:t>
            </a:r>
            <a:endParaRPr lang="en-US" dirty="0">
              <a:solidFill>
                <a:schemeClr val="bg1"/>
              </a:solidFill>
              <a:latin typeface="Baskerville Old Fac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09" y="884420"/>
            <a:ext cx="6691744" cy="4893513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Baskerville Old Face" pitchFamily="18" charset="0"/>
              </a:rPr>
              <a:t>122 AFHCs( Friends Corner) in all 11 Districts(86 in RKSK districts, 36 in non RKSK)</a:t>
            </a:r>
          </a:p>
          <a:p>
            <a:r>
              <a:rPr lang="en-US" sz="3200" dirty="0" smtClean="0">
                <a:latin typeface="Baskerville Old Face" pitchFamily="18" charset="0"/>
              </a:rPr>
              <a:t>21 Dedicated counsellors in 9 DHs and 12 CHCs .156 MOs &amp; 519 ANMs trained on RKSK </a:t>
            </a:r>
          </a:p>
          <a:p>
            <a:r>
              <a:rPr lang="en-US" sz="3200" dirty="0" smtClean="0">
                <a:latin typeface="Baskerville Old Face" pitchFamily="18" charset="0"/>
              </a:rPr>
              <a:t>4256 PE selected, 3743 trained.</a:t>
            </a:r>
          </a:p>
          <a:p>
            <a:r>
              <a:rPr lang="en-US" sz="3200" dirty="0" smtClean="0">
                <a:latin typeface="Baskerville Old Face" pitchFamily="18" charset="0"/>
              </a:rPr>
              <a:t>1064 villages in 17 Blocks implementing  Peer Educator (PE) programs in 7 RKSK Districts.</a:t>
            </a:r>
            <a:endParaRPr lang="en-US" sz="3200" dirty="0">
              <a:latin typeface="Baskerville Old Face" panose="02020602080505020303" pitchFamily="18" charset="0"/>
            </a:endParaRPr>
          </a:p>
          <a:p>
            <a:r>
              <a:rPr lang="en-US" sz="3200" dirty="0" smtClean="0">
                <a:latin typeface="Baskerville Old Face" panose="02020602080505020303" pitchFamily="18" charset="0"/>
              </a:rPr>
              <a:t>WIFS implemented in the entire state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980" t="22626" r="977"/>
          <a:stretch/>
        </p:blipFill>
        <p:spPr>
          <a:xfrm>
            <a:off x="6899562" y="884420"/>
            <a:ext cx="5292438" cy="583117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 flipH="1">
            <a:off x="11582399" y="1995055"/>
            <a:ext cx="45719" cy="4131109"/>
          </a:xfrm>
        </p:spPr>
        <p:txBody>
          <a:bodyPr>
            <a:normAutofit/>
          </a:bodyPr>
          <a:lstStyle/>
          <a:p>
            <a:endParaRPr lang="en-IN" dirty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77521" y="809469"/>
            <a:ext cx="4332158" cy="5891133"/>
          </a:xfrm>
        </p:spPr>
        <p:txBody>
          <a:bodyPr>
            <a:noAutofit/>
          </a:bodyPr>
          <a:lstStyle/>
          <a:p>
            <a:pPr>
              <a:buClr>
                <a:schemeClr val="bg2">
                  <a:lumMod val="25000"/>
                </a:schemeClr>
              </a:buClr>
            </a:pPr>
            <a:endParaRPr lang="en-US" sz="1800" dirty="0" smtClean="0">
              <a:latin typeface="Baskerville Old Face" panose="02020602080505020303" pitchFamily="18" charset="0"/>
            </a:endParaRPr>
          </a:p>
          <a:p>
            <a:pPr>
              <a:buClr>
                <a:schemeClr val="bg2">
                  <a:lumMod val="25000"/>
                </a:schemeClr>
              </a:buClr>
            </a:pPr>
            <a:r>
              <a:rPr lang="en-US" sz="1800" dirty="0" smtClean="0">
                <a:latin typeface="Baskerville Old Face" panose="02020602080505020303" pitchFamily="18" charset="0"/>
              </a:rPr>
              <a:t>Several rising problems among young &amp; adolescents.</a:t>
            </a:r>
          </a:p>
          <a:p>
            <a:pPr lvl="1">
              <a:buClr>
                <a:schemeClr val="bg2">
                  <a:lumMod val="25000"/>
                </a:schemeClr>
              </a:buClr>
            </a:pPr>
            <a:r>
              <a:rPr lang="en-US" sz="1800" dirty="0" smtClean="0">
                <a:latin typeface="Baskerville Old Face" panose="02020602080505020303" pitchFamily="18" charset="0"/>
              </a:rPr>
              <a:t>Teenage pregnancy</a:t>
            </a:r>
          </a:p>
          <a:p>
            <a:pPr lvl="1">
              <a:buClr>
                <a:schemeClr val="bg2">
                  <a:lumMod val="25000"/>
                </a:schemeClr>
              </a:buClr>
            </a:pPr>
            <a:r>
              <a:rPr lang="en-US" sz="1800" dirty="0" smtClean="0">
                <a:latin typeface="Baskerville Old Face" panose="02020602080505020303" pitchFamily="18" charset="0"/>
              </a:rPr>
              <a:t>Substance misuse</a:t>
            </a:r>
          </a:p>
          <a:p>
            <a:pPr lvl="1">
              <a:buClr>
                <a:schemeClr val="bg2">
                  <a:lumMod val="25000"/>
                </a:schemeClr>
              </a:buClr>
            </a:pPr>
            <a:r>
              <a:rPr lang="en-US" sz="1800" dirty="0" smtClean="0">
                <a:latin typeface="Baskerville Old Face" panose="02020602080505020303" pitchFamily="18" charset="0"/>
              </a:rPr>
              <a:t>Vulnerability to RTI/STI</a:t>
            </a:r>
          </a:p>
          <a:p>
            <a:pPr lvl="1">
              <a:buClr>
                <a:schemeClr val="bg2">
                  <a:lumMod val="25000"/>
                </a:schemeClr>
              </a:buClr>
            </a:pPr>
            <a:r>
              <a:rPr lang="en-US" sz="1800" dirty="0" smtClean="0">
                <a:latin typeface="Baskerville Old Face" panose="02020602080505020303" pitchFamily="18" charset="0"/>
              </a:rPr>
              <a:t>Malnutrition</a:t>
            </a:r>
          </a:p>
          <a:p>
            <a:pPr lvl="1">
              <a:buClr>
                <a:schemeClr val="bg2">
                  <a:lumMod val="25000"/>
                </a:schemeClr>
              </a:buClr>
            </a:pPr>
            <a:r>
              <a:rPr lang="en-US" sz="1800" dirty="0" smtClean="0">
                <a:latin typeface="Baskerville Old Face" panose="02020602080505020303" pitchFamily="18" charset="0"/>
              </a:rPr>
              <a:t>Changing dietary habits</a:t>
            </a:r>
          </a:p>
          <a:p>
            <a:pPr>
              <a:buClr>
                <a:schemeClr val="bg2">
                  <a:lumMod val="25000"/>
                </a:schemeClr>
              </a:buClr>
            </a:pPr>
            <a:r>
              <a:rPr lang="en-US" sz="1800" dirty="0" smtClean="0">
                <a:latin typeface="Baskerville Old Face" panose="02020602080505020303" pitchFamily="18" charset="0"/>
              </a:rPr>
              <a:t>Under utilization of AFHC (Friend’s Corner) by Adolescents</a:t>
            </a:r>
            <a:endParaRPr lang="en-US" sz="1800" dirty="0">
              <a:latin typeface="Baskerville Old Face" panose="02020602080505020303" pitchFamily="18" charset="0"/>
            </a:endParaRPr>
          </a:p>
          <a:p>
            <a:pPr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Baskerville Old Face" panose="02020602080505020303" pitchFamily="18" charset="0"/>
              </a:rPr>
              <a:t>Meghalaya an education hub in north east</a:t>
            </a:r>
          </a:p>
          <a:p>
            <a:pPr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Baskerville Old Face" panose="02020602080505020303" pitchFamily="18" charset="0"/>
              </a:rPr>
              <a:t>Known as the rock capital of north east</a:t>
            </a:r>
          </a:p>
          <a:p>
            <a:pPr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Baskerville Old Face" panose="02020602080505020303" pitchFamily="18" charset="0"/>
              </a:rPr>
              <a:t>Popular in football ,music, MMA and Music</a:t>
            </a:r>
          </a:p>
          <a:p>
            <a:pPr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Baskerville Old Face" panose="02020602080505020303" pitchFamily="18" charset="0"/>
              </a:rPr>
              <a:t>The campaign aimed to set platform for  adolescent and engage them to realize their potential and  help them make informed and healthy choices.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809469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Baskerville Old Face" panose="02020602080505020303" pitchFamily="18" charset="0"/>
                <a:cs typeface="Aharoni" panose="02010803020104030203" pitchFamily="2" charset="-79"/>
              </a:rPr>
              <a:t>RATIONALE</a:t>
            </a:r>
            <a:endParaRPr lang="en-US" dirty="0">
              <a:solidFill>
                <a:schemeClr val="bg1"/>
              </a:solidFill>
              <a:latin typeface="Baskerville Old Face" panose="02020602080505020303" pitchFamily="18" charset="0"/>
              <a:cs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610" y="959370"/>
            <a:ext cx="3867462" cy="5741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2" y="959370"/>
            <a:ext cx="3477717" cy="57412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898601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8194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Baskerville Old Face" panose="02020602080505020303" pitchFamily="18" charset="0"/>
                <a:cs typeface="Aharoni" panose="02010803020104030203" pitchFamily="2" charset="-79"/>
              </a:rPr>
              <a:t> CAMPAIGN - FRAMEWORK</a:t>
            </a:r>
            <a:endParaRPr lang="en-US" sz="3600" dirty="0">
              <a:solidFill>
                <a:schemeClr val="bg1"/>
              </a:solidFill>
              <a:latin typeface="Baskerville Old Face" panose="02020602080505020303" pitchFamily="18" charset="0"/>
              <a:cs typeface="Aharoni" panose="02010803020104030203" pitchFamily="2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6441" y="1319134"/>
            <a:ext cx="2376548" cy="1660381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COMMITTE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ADOLESCENT HEALTH-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SECY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 rot="10800000">
            <a:off x="2347335" y="5566231"/>
            <a:ext cx="494956" cy="484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82357" y="1319134"/>
            <a:ext cx="2464812" cy="166038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ORGANISING COMMITTEE AT DIRECTORATE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360456" y="1319134"/>
            <a:ext cx="2712499" cy="158628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DISTRICT COMMITTEE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AH PLANNED FOR  DISTRICT 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LEVEL ACTIVITIES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79481" y="3709224"/>
            <a:ext cx="2182353" cy="93980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AND DISTRICT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LAUNCHED  HELD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43988" y="5220002"/>
            <a:ext cx="2338149" cy="119578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LEVEL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ACTIVITIES CONDUCTED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ALL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DISTRICTS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24597" y="4785008"/>
            <a:ext cx="2297907" cy="15499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COMMUNITY LEVEL THROUGH AFHC, AND PE  </a:t>
            </a:r>
            <a:r>
              <a:rPr lang="en-US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</a:t>
            </a:r>
            <a:endParaRPr lang="en-US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57019" y="4785008"/>
            <a:ext cx="2643468" cy="15807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 &amp; DOCUMENTATION RECORDED  AT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STATE 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440" y="4785008"/>
            <a:ext cx="2190934" cy="154999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ACTIVITIES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PUBLISHED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 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4953" y="3493698"/>
            <a:ext cx="6370975" cy="75482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ysClr val="windowText" lastClr="000000"/>
                </a:solidFill>
              </a:rPr>
              <a:t>DOCUMENTATION &amp; IEC</a:t>
            </a:r>
            <a:endParaRPr lang="en-US" sz="3200" b="1" dirty="0">
              <a:solidFill>
                <a:sysClr val="windowText" lastClr="000000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5400000">
            <a:off x="10623180" y="4730210"/>
            <a:ext cx="494956" cy="484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5400000">
            <a:off x="10638169" y="3119180"/>
            <a:ext cx="494956" cy="484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8865500" y="1907008"/>
            <a:ext cx="494956" cy="484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5478386" y="1907008"/>
            <a:ext cx="494956" cy="484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2522291" y="1907008"/>
            <a:ext cx="441171" cy="484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0800000">
            <a:off x="5700488" y="5658895"/>
            <a:ext cx="494956" cy="484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0800000">
            <a:off x="8809254" y="5581915"/>
            <a:ext cx="494956" cy="4846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004559" y="1319134"/>
            <a:ext cx="2617945" cy="1643909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ISSUE GUIDANCE NOTE TO ALL 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DISTRICTS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5989430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04538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askerville Old Face" pitchFamily="18" charset="0"/>
              </a:rPr>
              <a:t> Campaign Description</a:t>
            </a:r>
            <a:endParaRPr lang="en-US" b="1" dirty="0">
              <a:solidFill>
                <a:schemeClr val="bg1"/>
              </a:solidFill>
              <a:latin typeface="Baskerville Old Face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" y="869430"/>
            <a:ext cx="7195278" cy="5771214"/>
          </a:xfrm>
        </p:spPr>
        <p:txBody>
          <a:bodyPr>
            <a:noAutofit/>
          </a:bodyPr>
          <a:lstStyle/>
          <a:p>
            <a:pPr algn="just"/>
            <a:r>
              <a:rPr lang="en-IN" sz="2400" b="1" dirty="0" smtClean="0">
                <a:latin typeface="Baskerville Old Face" panose="02020602080505020303" pitchFamily="18" charset="0"/>
              </a:rPr>
              <a:t>Key Organizer: </a:t>
            </a:r>
            <a:r>
              <a:rPr lang="en-IN" sz="2400" dirty="0" smtClean="0">
                <a:latin typeface="Baskerville Old Face" panose="02020602080505020303" pitchFamily="18" charset="0"/>
              </a:rPr>
              <a:t>National Health Mission, Health &amp; Family Welfare Department, Government of Meghalaya</a:t>
            </a:r>
          </a:p>
          <a:p>
            <a:pPr algn="just"/>
            <a:r>
              <a:rPr lang="en-IN" sz="2400" b="1" dirty="0" smtClean="0">
                <a:latin typeface="Baskerville Old Face" panose="02020602080505020303" pitchFamily="18" charset="0"/>
              </a:rPr>
              <a:t>Stake holders: </a:t>
            </a:r>
            <a:r>
              <a:rPr lang="en-IN" sz="2400" dirty="0" smtClean="0">
                <a:latin typeface="Baskerville Old Face" panose="02020602080505020303" pitchFamily="18" charset="0"/>
              </a:rPr>
              <a:t>local Youth Clubs, NGOs, , Panchayat (local </a:t>
            </a:r>
            <a:r>
              <a:rPr lang="en-IN" sz="2400" dirty="0" err="1" smtClean="0">
                <a:latin typeface="Baskerville Old Face" panose="02020602080505020303" pitchFamily="18" charset="0"/>
              </a:rPr>
              <a:t>dorbar</a:t>
            </a:r>
            <a:r>
              <a:rPr lang="en-IN" sz="2400" dirty="0" smtClean="0">
                <a:latin typeface="Baskerville Old Face" panose="02020602080505020303" pitchFamily="18" charset="0"/>
              </a:rPr>
              <a:t>) Development Partners.</a:t>
            </a:r>
          </a:p>
          <a:p>
            <a:pPr algn="just"/>
            <a:r>
              <a:rPr lang="en-IN" sz="2400" b="1" dirty="0" smtClean="0">
                <a:latin typeface="Baskerville Old Face" panose="02020602080505020303" pitchFamily="18" charset="0"/>
              </a:rPr>
              <a:t>Inter departmental Convergence: </a:t>
            </a:r>
            <a:r>
              <a:rPr lang="en-IN" sz="2400" dirty="0" err="1" smtClean="0">
                <a:latin typeface="Baskerville Old Face" panose="02020602080505020303" pitchFamily="18" charset="0"/>
              </a:rPr>
              <a:t>Education,Sports</a:t>
            </a:r>
            <a:r>
              <a:rPr lang="en-IN" sz="2400" dirty="0" smtClean="0">
                <a:latin typeface="Baskerville Old Face" panose="02020602080505020303" pitchFamily="18" charset="0"/>
              </a:rPr>
              <a:t> &amp; Youth affairs, Social Welfare Departments. </a:t>
            </a:r>
          </a:p>
          <a:p>
            <a:pPr algn="just"/>
            <a:r>
              <a:rPr lang="en-IN" sz="2400" b="1" dirty="0" smtClean="0">
                <a:latin typeface="Baskerville Old Face" panose="02020602080505020303" pitchFamily="18" charset="0"/>
              </a:rPr>
              <a:t>National Programme Convergence</a:t>
            </a:r>
            <a:r>
              <a:rPr lang="en-IN" sz="2400" b="1" dirty="0">
                <a:latin typeface="Baskerville Old Face" panose="02020602080505020303" pitchFamily="18" charset="0"/>
              </a:rPr>
              <a:t>: </a:t>
            </a:r>
            <a:r>
              <a:rPr lang="en-IN" sz="2400" dirty="0" smtClean="0">
                <a:latin typeface="Baskerville Old Face" panose="02020602080505020303" pitchFamily="18" charset="0"/>
              </a:rPr>
              <a:t>RBSK,  </a:t>
            </a:r>
            <a:r>
              <a:rPr lang="en-IN" sz="2400" dirty="0">
                <a:latin typeface="Baskerville Old Face" panose="02020602080505020303" pitchFamily="18" charset="0"/>
              </a:rPr>
              <a:t>National Mental Health </a:t>
            </a:r>
            <a:r>
              <a:rPr lang="en-IN" sz="2400" dirty="0" smtClean="0">
                <a:latin typeface="Baskerville Old Face" panose="02020602080505020303" pitchFamily="18" charset="0"/>
              </a:rPr>
              <a:t>Program (NMHP), </a:t>
            </a:r>
            <a:r>
              <a:rPr lang="en-IN" sz="2400" dirty="0">
                <a:latin typeface="Baskerville Old Face" panose="02020602080505020303" pitchFamily="18" charset="0"/>
              </a:rPr>
              <a:t>National Oral Health </a:t>
            </a:r>
            <a:r>
              <a:rPr lang="en-IN" sz="2400" dirty="0" smtClean="0">
                <a:latin typeface="Baskerville Old Face" panose="02020602080505020303" pitchFamily="18" charset="0"/>
              </a:rPr>
              <a:t>Program (NOHP), NPCDCS and AYUSH.</a:t>
            </a:r>
          </a:p>
          <a:p>
            <a:pPr algn="just"/>
            <a:r>
              <a:rPr lang="en-IN" sz="2400" b="1" dirty="0" smtClean="0">
                <a:latin typeface="Baskerville Old Face" panose="02020602080505020303" pitchFamily="18" charset="0"/>
              </a:rPr>
              <a:t>District Teams: </a:t>
            </a:r>
            <a:r>
              <a:rPr lang="en-IN" sz="2400" dirty="0" smtClean="0">
                <a:latin typeface="Baskerville Old Face" panose="02020602080505020303" pitchFamily="18" charset="0"/>
              </a:rPr>
              <a:t>Deputy Commissioners of districts, Social Welfare Department, Sports Department, RBSK teams,  National Mental Health Program, National Oral Health Program, NPCDCS and RKSK team.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535" y="869430"/>
            <a:ext cx="4491428" cy="58611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4709656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69430"/>
          </a:xfrm>
          <a:solidFill>
            <a:srgbClr val="FF0000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Baskerville Old Face" panose="02020602080505020303" pitchFamily="18" charset="0"/>
                <a:cs typeface="Aharoni" panose="02010803020104030203" pitchFamily="2" charset="-79"/>
              </a:rPr>
              <a:t> Snapshots</a:t>
            </a:r>
            <a:endParaRPr lang="en-US" dirty="0">
              <a:solidFill>
                <a:schemeClr val="bg1"/>
              </a:solidFill>
              <a:latin typeface="Baskerville Old Face" panose="02020602080505020303" pitchFamily="18" charset="0"/>
              <a:cs typeface="Aharoni" panose="02010803020104030203" pitchFamily="2" charset="-79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="" xmlns:p14="http://schemas.microsoft.com/office/powerpoint/2010/main" val="1371881950"/>
              </p:ext>
            </p:extLst>
          </p:nvPr>
        </p:nvGraphicFramePr>
        <p:xfrm>
          <a:off x="-794479" y="869431"/>
          <a:ext cx="7300795" cy="5665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59688020"/>
              </p:ext>
            </p:extLst>
          </p:nvPr>
        </p:nvGraphicFramePr>
        <p:xfrm>
          <a:off x="5631596" y="1049312"/>
          <a:ext cx="2672955" cy="5426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2955">
                  <a:extLst>
                    <a:ext uri="{9D8B030D-6E8A-4147-A177-3AD203B41FA5}">
                      <a16:colId xmlns="" xmlns:a16="http://schemas.microsoft.com/office/drawing/2014/main" val="4255107159"/>
                    </a:ext>
                  </a:extLst>
                </a:gridCol>
              </a:tblGrid>
              <a:tr h="54264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 smtClean="0">
                          <a:latin typeface="Baskerville Old Face" panose="02020602080505020303" pitchFamily="18" charset="0"/>
                        </a:rPr>
                        <a:t>Special </a:t>
                      </a:r>
                      <a:r>
                        <a:rPr lang="en-IN" sz="1800" b="1" baseline="0" dirty="0" smtClean="0">
                          <a:latin typeface="Baskerville Old Face" panose="02020602080505020303" pitchFamily="18" charset="0"/>
                        </a:rPr>
                        <a:t> attention</a:t>
                      </a:r>
                      <a:r>
                        <a:rPr lang="en-IN" sz="1800" b="1" dirty="0" smtClean="0">
                          <a:latin typeface="Baskerville Old Face" panose="02020602080505020303" pitchFamily="18" charset="0"/>
                        </a:rPr>
                        <a:t>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>
                          <a:latin typeface="Baskerville Old Face" panose="02020602080505020303" pitchFamily="18" charset="0"/>
                        </a:rPr>
                        <a:t>Shri Conrad Sangma, Chief Minister, Meghalaya  delivered a speech  in West Garo Hills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dirty="0" smtClean="0">
                        <a:latin typeface="Baskerville Old Face" panose="02020602080505020303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>
                          <a:latin typeface="Baskerville Old Face" panose="02020602080505020303" pitchFamily="18" charset="0"/>
                        </a:rPr>
                        <a:t>Shri P.W. Ingty, IAS, Additional Secretary  H&amp; FW to the Government of Meghalaya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dirty="0" smtClean="0">
                        <a:latin typeface="Baskerville Old Face" panose="02020602080505020303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 smtClean="0">
                          <a:latin typeface="Baskerville Old Face" panose="02020602080505020303" pitchFamily="18" charset="0"/>
                        </a:rPr>
                        <a:t>Shri P. </a:t>
                      </a:r>
                      <a:r>
                        <a:rPr lang="en-IN" sz="1800" dirty="0" err="1" smtClean="0">
                          <a:latin typeface="Baskerville Old Face" panose="02020602080505020303" pitchFamily="18" charset="0"/>
                        </a:rPr>
                        <a:t>Bakshi</a:t>
                      </a:r>
                      <a:r>
                        <a:rPr lang="en-IN" sz="1800" dirty="0" smtClean="0">
                          <a:latin typeface="Baskerville Old Face" panose="02020602080505020303" pitchFamily="18" charset="0"/>
                        </a:rPr>
                        <a:t>, IAS, Secretary Health and Family Welfare &amp; Mission Director, NHM, Government of Meghalaya</a:t>
                      </a:r>
                    </a:p>
                    <a:p>
                      <a:endParaRPr lang="en-IN" sz="20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2340109"/>
                  </a:ext>
                </a:extLst>
              </a:tr>
            </a:tbl>
          </a:graphicData>
        </a:graphic>
      </p:graphicFrame>
      <p:pic>
        <p:nvPicPr>
          <p:cNvPr id="1026" name="Picture 2" descr="C:\Users\SPM\Downloads\RKSK FD INVITE copy opening copy (1)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74224" y="1094283"/>
            <a:ext cx="3467764" cy="5471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1450661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-104931" y="0"/>
            <a:ext cx="12296931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Baskerville Old Face" pitchFamily="18" charset="0"/>
              </a:rPr>
              <a:t>KEY INTERVENTIONS OF THE CAMPAIGN </a:t>
            </a:r>
            <a:endParaRPr lang="en-US" sz="2800" b="1" dirty="0">
              <a:solidFill>
                <a:schemeClr val="bg1"/>
              </a:solidFill>
              <a:latin typeface="Baskerville Old Face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777528984"/>
              </p:ext>
            </p:extLst>
          </p:nvPr>
        </p:nvGraphicFramePr>
        <p:xfrm>
          <a:off x="188912" y="719528"/>
          <a:ext cx="11893160" cy="5962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660617819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906250" cy="625475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Communication Plan</a:t>
            </a:r>
            <a:endParaRPr lang="en-US" b="1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901841127"/>
              </p:ext>
            </p:extLst>
          </p:nvPr>
        </p:nvGraphicFramePr>
        <p:xfrm>
          <a:off x="466725" y="990757"/>
          <a:ext cx="10972800" cy="5240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691531353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Theme1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2957</TotalTime>
  <Words>947</Words>
  <Application>Microsoft Office PowerPoint</Application>
  <PresentationFormat>Custom</PresentationFormat>
  <Paragraphs>122</Paragraphs>
  <Slides>25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Theme1</vt:lpstr>
      <vt:lpstr>Office Theme</vt:lpstr>
      <vt:lpstr>Median</vt:lpstr>
      <vt:lpstr>1_Office Theme</vt:lpstr>
      <vt:lpstr>2_Office Theme</vt:lpstr>
      <vt:lpstr>Slide 1</vt:lpstr>
      <vt:lpstr>Slide 2</vt:lpstr>
      <vt:lpstr>RKSK status - Meghalaya</vt:lpstr>
      <vt:lpstr>Slide 4</vt:lpstr>
      <vt:lpstr> CAMPAIGN - FRAMEWORK</vt:lpstr>
      <vt:lpstr> Campaign Description</vt:lpstr>
      <vt:lpstr> Snapshots</vt:lpstr>
      <vt:lpstr>Slide 8</vt:lpstr>
      <vt:lpstr>Communication Plan</vt:lpstr>
      <vt:lpstr>OUTCOMES</vt:lpstr>
      <vt:lpstr>IMPLEMENTATION PARTNERS </vt:lpstr>
      <vt:lpstr>SCALABILITY </vt:lpstr>
      <vt:lpstr>RKSK Video</vt:lpstr>
      <vt:lpstr>  TIFFIN BOX COMPETITION </vt:lpstr>
      <vt:lpstr>Slide 15</vt:lpstr>
      <vt:lpstr>Road Shows</vt:lpstr>
      <vt:lpstr>Talent Show (Dancing &amp; Singing) </vt:lpstr>
      <vt:lpstr>Football &amp; Outdoor Games</vt:lpstr>
      <vt:lpstr>Health Screenings during various events </vt:lpstr>
      <vt:lpstr>Convergence with Stakeholders</vt:lpstr>
      <vt:lpstr>Community participation</vt:lpstr>
      <vt:lpstr>Prizes and Awards</vt:lpstr>
      <vt:lpstr>RKSK Publications</vt:lpstr>
      <vt:lpstr>Slide 24</vt:lpstr>
      <vt:lpstr>“Alone we can do so little ; together we can do so much“- Helen Keller</vt:lpstr>
    </vt:vector>
  </TitlesOfParts>
  <Company>unfpa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Rajat Ray</dc:creator>
  <cp:lastModifiedBy>Flourish</cp:lastModifiedBy>
  <cp:revision>396</cp:revision>
  <cp:lastPrinted>2017-10-11T12:54:29Z</cp:lastPrinted>
  <dcterms:created xsi:type="dcterms:W3CDTF">2017-10-10T03:51:07Z</dcterms:created>
  <dcterms:modified xsi:type="dcterms:W3CDTF">2019-11-14T12:23:24Z</dcterms:modified>
</cp:coreProperties>
</file>