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Default Extension="vml" ContentType="application/vnd.openxmlformats-officedocument.vmlDrawing"/>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7"/>
  </p:handoutMasterIdLst>
  <p:sldIdLst>
    <p:sldId id="256" r:id="rId2"/>
    <p:sldId id="312" r:id="rId3"/>
    <p:sldId id="315" r:id="rId4"/>
    <p:sldId id="317" r:id="rId5"/>
    <p:sldId id="276" r:id="rId6"/>
    <p:sldId id="311" r:id="rId7"/>
    <p:sldId id="282" r:id="rId8"/>
    <p:sldId id="283" r:id="rId9"/>
    <p:sldId id="288" r:id="rId10"/>
    <p:sldId id="292" r:id="rId11"/>
    <p:sldId id="291" r:id="rId12"/>
    <p:sldId id="293" r:id="rId13"/>
    <p:sldId id="318" r:id="rId14"/>
    <p:sldId id="295" r:id="rId15"/>
    <p:sldId id="296" r:id="rId16"/>
    <p:sldId id="297" r:id="rId17"/>
    <p:sldId id="298" r:id="rId18"/>
    <p:sldId id="303" r:id="rId19"/>
    <p:sldId id="304" r:id="rId20"/>
    <p:sldId id="305" r:id="rId21"/>
    <p:sldId id="306" r:id="rId22"/>
    <p:sldId id="307" r:id="rId23"/>
    <p:sldId id="308" r:id="rId24"/>
    <p:sldId id="309" r:id="rId25"/>
    <p:sldId id="320" r:id="rId26"/>
  </p:sldIdLst>
  <p:sldSz cx="12192000" cy="6858000"/>
  <p:notesSz cx="6797675" cy="9928225"/>
  <p:defaultTextStyle>
    <a:defPPr>
      <a:defRPr lang="en-US"/>
    </a:defPPr>
    <a:lvl1pPr algn="l" rtl="0" eaLnBrk="0" fontAlgn="base" hangingPunct="0">
      <a:spcBef>
        <a:spcPct val="0"/>
      </a:spcBef>
      <a:spcAft>
        <a:spcPct val="0"/>
      </a:spcAft>
      <a:defRPr kern="1200">
        <a:solidFill>
          <a:schemeClr val="tx1"/>
        </a:solidFill>
        <a:latin typeface="Calibri" charset="0"/>
        <a:ea typeface="ＭＳ Ｐゴシック" charset="0"/>
        <a:cs typeface="+mn-cs"/>
      </a:defRPr>
    </a:lvl1pPr>
    <a:lvl2pPr marL="457200" algn="l" rtl="0" eaLnBrk="0" fontAlgn="base" hangingPunct="0">
      <a:spcBef>
        <a:spcPct val="0"/>
      </a:spcBef>
      <a:spcAft>
        <a:spcPct val="0"/>
      </a:spcAft>
      <a:defRPr kern="1200">
        <a:solidFill>
          <a:schemeClr val="tx1"/>
        </a:solidFill>
        <a:latin typeface="Calibri" charset="0"/>
        <a:ea typeface="ＭＳ Ｐゴシック" charset="0"/>
        <a:cs typeface="+mn-cs"/>
      </a:defRPr>
    </a:lvl2pPr>
    <a:lvl3pPr marL="914400" algn="l" rtl="0" eaLnBrk="0" fontAlgn="base" hangingPunct="0">
      <a:spcBef>
        <a:spcPct val="0"/>
      </a:spcBef>
      <a:spcAft>
        <a:spcPct val="0"/>
      </a:spcAft>
      <a:defRPr kern="1200">
        <a:solidFill>
          <a:schemeClr val="tx1"/>
        </a:solidFill>
        <a:latin typeface="Calibri" charset="0"/>
        <a:ea typeface="ＭＳ Ｐゴシック" charset="0"/>
        <a:cs typeface="+mn-cs"/>
      </a:defRPr>
    </a:lvl3pPr>
    <a:lvl4pPr marL="1371600" algn="l" rtl="0" eaLnBrk="0" fontAlgn="base" hangingPunct="0">
      <a:spcBef>
        <a:spcPct val="0"/>
      </a:spcBef>
      <a:spcAft>
        <a:spcPct val="0"/>
      </a:spcAft>
      <a:defRPr kern="1200">
        <a:solidFill>
          <a:schemeClr val="tx1"/>
        </a:solidFill>
        <a:latin typeface="Calibri" charset="0"/>
        <a:ea typeface="ＭＳ Ｐゴシック" charset="0"/>
        <a:cs typeface="+mn-cs"/>
      </a:defRPr>
    </a:lvl4pPr>
    <a:lvl5pPr marL="1828800" algn="l" rtl="0" eaLnBrk="0" fontAlgn="base" hangingPunct="0">
      <a:spcBef>
        <a:spcPct val="0"/>
      </a:spcBef>
      <a:spcAft>
        <a:spcPct val="0"/>
      </a:spcAft>
      <a:defRPr kern="1200">
        <a:solidFill>
          <a:schemeClr val="tx1"/>
        </a:solidFill>
        <a:latin typeface="Calibri" charset="0"/>
        <a:ea typeface="ＭＳ Ｐゴシック" charset="0"/>
        <a:cs typeface="+mn-cs"/>
      </a:defRPr>
    </a:lvl5pPr>
    <a:lvl6pPr marL="2286000" algn="l" defTabSz="457200" rtl="0" eaLnBrk="1" latinLnBrk="0" hangingPunct="1">
      <a:defRPr kern="1200">
        <a:solidFill>
          <a:schemeClr val="tx1"/>
        </a:solidFill>
        <a:latin typeface="Calibri" charset="0"/>
        <a:ea typeface="ＭＳ Ｐゴシック" charset="0"/>
        <a:cs typeface="+mn-cs"/>
      </a:defRPr>
    </a:lvl6pPr>
    <a:lvl7pPr marL="2743200" algn="l" defTabSz="457200" rtl="0" eaLnBrk="1" latinLnBrk="0" hangingPunct="1">
      <a:defRPr kern="1200">
        <a:solidFill>
          <a:schemeClr val="tx1"/>
        </a:solidFill>
        <a:latin typeface="Calibri" charset="0"/>
        <a:ea typeface="ＭＳ Ｐゴシック" charset="0"/>
        <a:cs typeface="+mn-cs"/>
      </a:defRPr>
    </a:lvl7pPr>
    <a:lvl8pPr marL="3200400" algn="l" defTabSz="457200" rtl="0" eaLnBrk="1" latinLnBrk="0" hangingPunct="1">
      <a:defRPr kern="1200">
        <a:solidFill>
          <a:schemeClr val="tx1"/>
        </a:solidFill>
        <a:latin typeface="Calibri" charset="0"/>
        <a:ea typeface="ＭＳ Ｐゴシック" charset="0"/>
        <a:cs typeface="+mn-cs"/>
      </a:defRPr>
    </a:lvl8pPr>
    <a:lvl9pPr marL="3657600" algn="l" defTabSz="457200" rtl="0" eaLnBrk="1" latinLnBrk="0" hangingPunct="1">
      <a:defRPr kern="1200">
        <a:solidFill>
          <a:schemeClr val="tx1"/>
        </a:solidFill>
        <a:latin typeface="Calibri"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_Worksheet12.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9.3042075027746418E-2"/>
          <c:y val="6.1221327612952924E-2"/>
          <c:w val="0.84897972572202995"/>
          <c:h val="0.93877867238704715"/>
        </c:manualLayout>
      </c:layout>
      <c:pieChart>
        <c:varyColors val="1"/>
        <c:ser>
          <c:idx val="0"/>
          <c:order val="0"/>
          <c:tx>
            <c:strRef>
              <c:f>Sheet1!$B$1</c:f>
              <c:strCache>
                <c:ptCount val="1"/>
                <c:pt idx="0">
                  <c:v>Sales</c:v>
                </c:pt>
              </c:strCache>
            </c:strRef>
          </c:tx>
          <c:dPt>
            <c:idx val="0"/>
            <c:spPr>
              <a:solidFill>
                <a:schemeClr val="accent1"/>
              </a:solidFill>
              <a:ln w="19050">
                <a:solidFill>
                  <a:schemeClr val="lt1"/>
                </a:solidFill>
              </a:ln>
              <a:effectLst/>
            </c:spPr>
          </c:dPt>
          <c:dPt>
            <c:idx val="1"/>
            <c:spPr>
              <a:solidFill>
                <a:schemeClr val="accent2"/>
              </a:solidFill>
              <a:ln w="19050">
                <a:solidFill>
                  <a:schemeClr val="lt1"/>
                </a:solidFill>
              </a:ln>
              <a:effectLst/>
            </c:spPr>
          </c:dPt>
          <c:dPt>
            <c:idx val="2"/>
            <c:spPr>
              <a:solidFill>
                <a:schemeClr val="accent3"/>
              </a:solidFill>
              <a:ln w="19050">
                <a:solidFill>
                  <a:schemeClr val="lt1"/>
                </a:solidFill>
              </a:ln>
              <a:effectLst/>
            </c:spPr>
          </c:dPt>
          <c:dPt>
            <c:idx val="3"/>
            <c:spPr>
              <a:solidFill>
                <a:schemeClr val="accent4"/>
              </a:solidFill>
              <a:ln w="19050">
                <a:solidFill>
                  <a:schemeClr val="lt1"/>
                </a:solidFill>
              </a:ln>
              <a:effectLst/>
            </c:spPr>
          </c:dPt>
          <c:dPt>
            <c:idx val="4"/>
            <c:spPr>
              <a:solidFill>
                <a:schemeClr val="accent5"/>
              </a:solidFill>
              <a:ln w="19050">
                <a:solidFill>
                  <a:schemeClr val="lt1"/>
                </a:solidFill>
              </a:ln>
              <a:effectLst/>
            </c:spPr>
          </c:dPt>
          <c:dPt>
            <c:idx val="5"/>
            <c:spPr>
              <a:solidFill>
                <a:schemeClr val="accent6"/>
              </a:solidFill>
              <a:ln w="19050">
                <a:solidFill>
                  <a:schemeClr val="lt1"/>
                </a:solidFill>
              </a:ln>
              <a:effectLst/>
            </c:spPr>
          </c:dPt>
          <c:dPt>
            <c:idx val="6"/>
            <c:spPr>
              <a:solidFill>
                <a:srgbClr val="C986EE"/>
              </a:solidFill>
              <a:ln w="19050">
                <a:solidFill>
                  <a:schemeClr val="lt1"/>
                </a:solidFill>
              </a:ln>
              <a:effectLst/>
            </c:spPr>
          </c:dPt>
          <c:dPt>
            <c:idx val="7"/>
            <c:spPr>
              <a:solidFill>
                <a:schemeClr val="accent2">
                  <a:lumMod val="75000"/>
                </a:schemeClr>
              </a:solidFill>
              <a:ln w="19050">
                <a:solidFill>
                  <a:schemeClr val="lt1"/>
                </a:solidFill>
              </a:ln>
              <a:effectLst/>
            </c:spPr>
          </c:dPt>
          <c:dPt>
            <c:idx val="8"/>
            <c:spPr>
              <a:solidFill>
                <a:srgbClr val="947E2C"/>
              </a:solidFill>
              <a:ln w="19050">
                <a:solidFill>
                  <a:schemeClr val="lt1"/>
                </a:solidFill>
              </a:ln>
              <a:effectLst/>
            </c:spPr>
          </c:dPt>
          <c:dPt>
            <c:idx val="9"/>
            <c:spPr>
              <a:solidFill>
                <a:schemeClr val="accent4">
                  <a:lumMod val="60000"/>
                  <a:lumOff val="40000"/>
                </a:schemeClr>
              </a:solidFill>
              <a:ln w="19050">
                <a:solidFill>
                  <a:schemeClr val="lt1"/>
                </a:solidFill>
              </a:ln>
              <a:effectLst/>
            </c:spPr>
          </c:dPt>
          <c:dPt>
            <c:idx val="10"/>
            <c:spPr>
              <a:solidFill>
                <a:schemeClr val="accent5">
                  <a:lumMod val="60000"/>
                </a:schemeClr>
              </a:solidFill>
              <a:ln w="19050">
                <a:solidFill>
                  <a:schemeClr val="lt1"/>
                </a:solidFill>
              </a:ln>
              <a:effectLst/>
            </c:spPr>
          </c:dPt>
          <c:dPt>
            <c:idx val="11"/>
            <c:spPr>
              <a:solidFill>
                <a:schemeClr val="accent6">
                  <a:lumMod val="60000"/>
                </a:schemeClr>
              </a:solidFill>
              <a:ln w="19050">
                <a:solidFill>
                  <a:schemeClr val="lt1"/>
                </a:solidFill>
              </a:ln>
              <a:effectLst/>
            </c:spPr>
          </c:dPt>
          <c:dLbls>
            <c:dLbl>
              <c:idx val="6"/>
              <c:layout>
                <c:manualLayout>
                  <c:x val="8.4828412259658418E-4"/>
                  <c:y val="4.9967246982943296E-2"/>
                </c:manualLayout>
              </c:layout>
              <c:showCatName val="1"/>
              <c:showPercent val="1"/>
              <c:extLst>
                <c:ext xmlns:c15="http://schemas.microsoft.com/office/drawing/2012/chart" uri="{CE6537A1-D6FC-4f65-9D91-7224C49458BB}">
                  <c15:layout/>
                </c:ext>
              </c:extLst>
            </c:dLbl>
            <c:dLbl>
              <c:idx val="7"/>
              <c:layout>
                <c:manualLayout>
                  <c:x val="0.12886326884097002"/>
                  <c:y val="0.11145617754294801"/>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CatName val="1"/>
              <c:showPercent val="1"/>
              <c:extLst>
                <c:ext xmlns:c15="http://schemas.microsoft.com/office/drawing/2012/chart" uri="{CE6537A1-D6FC-4f65-9D91-7224C49458BB}">
                  <c15:layout/>
                </c:ext>
              </c:extLst>
            </c:dLbl>
            <c:dLbl>
              <c:idx val="8"/>
              <c:layout>
                <c:manualLayout>
                  <c:x val="-8.2999791014714816E-2"/>
                  <c:y val="-5.5280434211426095E-2"/>
                </c:manualLayout>
              </c:layout>
              <c:showCatName val="1"/>
              <c:showPercent val="1"/>
              <c:extLst>
                <c:ext xmlns:c15="http://schemas.microsoft.com/office/drawing/2012/chart" uri="{CE6537A1-D6FC-4f65-9D91-7224C49458BB}">
                  <c15:layout/>
                </c:ext>
              </c:extLst>
            </c:dLbl>
            <c:dLbl>
              <c:idx val="11"/>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CatName val="1"/>
            <c:showPercent val="1"/>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Sheet1!$A$2:$A$13</c:f>
              <c:strCache>
                <c:ptCount val="12"/>
                <c:pt idx="0">
                  <c:v>Hypertensive disorders in pregnancy*</c:v>
                </c:pt>
                <c:pt idx="1">
                  <c:v>Haemorrhage</c:v>
                </c:pt>
                <c:pt idx="2">
                  <c:v>Heart Disease</c:v>
                </c:pt>
                <c:pt idx="3">
                  <c:v>Embolism</c:v>
                </c:pt>
                <c:pt idx="4">
                  <c:v>Sepsis</c:v>
                </c:pt>
                <c:pt idx="5">
                  <c:v>CVA /CVT</c:v>
                </c:pt>
                <c:pt idx="6">
                  <c:v>Cardiac arrest / Multiorgan failure / Shock / Pulmonary edema</c:v>
                </c:pt>
                <c:pt idx="7">
                  <c:v>Anemia</c:v>
                </c:pt>
                <c:pt idx="8">
                  <c:v>Hepatic</c:v>
                </c:pt>
                <c:pt idx="9">
                  <c:v>TB complicating</c:v>
                </c:pt>
                <c:pt idx="10">
                  <c:v>Respiratory</c:v>
                </c:pt>
                <c:pt idx="11">
                  <c:v>Others</c:v>
                </c:pt>
              </c:strCache>
            </c:strRef>
          </c:cat>
          <c:val>
            <c:numRef>
              <c:f>Sheet1!$B$2:$B$13</c:f>
              <c:numCache>
                <c:formatCode>General</c:formatCode>
                <c:ptCount val="12"/>
                <c:pt idx="0">
                  <c:v>150</c:v>
                </c:pt>
                <c:pt idx="1">
                  <c:v>138</c:v>
                </c:pt>
                <c:pt idx="2">
                  <c:v>71</c:v>
                </c:pt>
                <c:pt idx="3">
                  <c:v>67</c:v>
                </c:pt>
                <c:pt idx="4">
                  <c:v>50</c:v>
                </c:pt>
                <c:pt idx="5">
                  <c:v>43</c:v>
                </c:pt>
                <c:pt idx="6">
                  <c:v>31</c:v>
                </c:pt>
                <c:pt idx="7">
                  <c:v>21</c:v>
                </c:pt>
                <c:pt idx="8">
                  <c:v>18</c:v>
                </c:pt>
                <c:pt idx="9">
                  <c:v>10</c:v>
                </c:pt>
                <c:pt idx="10">
                  <c:v>10</c:v>
                </c:pt>
                <c:pt idx="11">
                  <c:v>35</c:v>
                </c:pt>
              </c:numCache>
            </c:numRef>
          </c:val>
        </c:ser>
        <c:dLbls/>
        <c:firstSliceAng val="0"/>
      </c:pieChart>
      <c:spPr>
        <a:noFill/>
        <a:ln>
          <a:noFill/>
        </a:ln>
        <a:effectLst/>
      </c:spPr>
    </c:plotArea>
    <c:plotVisOnly val="1"/>
    <c:dispBlanksAs val="zero"/>
  </c:chart>
  <c:spPr>
    <a:noFill/>
    <a:ln>
      <a:noFill/>
    </a:ln>
    <a:effectLst/>
  </c:spPr>
  <c:txPr>
    <a:bodyPr/>
    <a:lstStyle/>
    <a:p>
      <a:pPr>
        <a:defRPr/>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2638181606268697"/>
          <c:y val="6.1221327612952917E-2"/>
          <c:w val="0.84897972572202995"/>
          <c:h val="0.93877867238704715"/>
        </c:manualLayout>
      </c:layout>
      <c:pieChart>
        <c:varyColors val="1"/>
        <c:ser>
          <c:idx val="0"/>
          <c:order val="0"/>
          <c:tx>
            <c:strRef>
              <c:f>Sheet1!$B$1</c:f>
              <c:strCache>
                <c:ptCount val="1"/>
                <c:pt idx="0">
                  <c:v>Sales</c:v>
                </c:pt>
              </c:strCache>
            </c:strRef>
          </c:tx>
          <c:dPt>
            <c:idx val="0"/>
            <c:spPr>
              <a:solidFill>
                <a:schemeClr val="accent1"/>
              </a:solidFill>
              <a:ln w="19050">
                <a:solidFill>
                  <a:schemeClr val="lt1"/>
                </a:solidFill>
              </a:ln>
              <a:effectLst/>
            </c:spPr>
          </c:dPt>
          <c:dPt>
            <c:idx val="1"/>
            <c:spPr>
              <a:solidFill>
                <a:schemeClr val="accent2"/>
              </a:solidFill>
              <a:ln w="19050">
                <a:solidFill>
                  <a:schemeClr val="lt1"/>
                </a:solidFill>
              </a:ln>
              <a:effectLst/>
            </c:spPr>
          </c:dPt>
          <c:dPt>
            <c:idx val="2"/>
            <c:spPr>
              <a:solidFill>
                <a:schemeClr val="accent3"/>
              </a:solidFill>
              <a:ln w="19050">
                <a:solidFill>
                  <a:schemeClr val="lt1"/>
                </a:solidFill>
              </a:ln>
              <a:effectLst/>
            </c:spPr>
          </c:dPt>
          <c:dPt>
            <c:idx val="3"/>
            <c:spPr>
              <a:solidFill>
                <a:schemeClr val="accent4"/>
              </a:solidFill>
              <a:ln w="19050">
                <a:solidFill>
                  <a:schemeClr val="lt1"/>
                </a:solidFill>
              </a:ln>
              <a:effectLst/>
            </c:spPr>
          </c:dPt>
          <c:dPt>
            <c:idx val="4"/>
            <c:spPr>
              <a:solidFill>
                <a:schemeClr val="accent5"/>
              </a:solidFill>
              <a:ln w="19050">
                <a:solidFill>
                  <a:schemeClr val="lt1"/>
                </a:solidFill>
              </a:ln>
              <a:effectLst/>
            </c:spPr>
          </c:dPt>
          <c:dPt>
            <c:idx val="5"/>
            <c:spPr>
              <a:solidFill>
                <a:schemeClr val="accent6"/>
              </a:solidFill>
              <a:ln w="19050">
                <a:solidFill>
                  <a:schemeClr val="lt1"/>
                </a:solidFill>
              </a:ln>
              <a:effectLst/>
            </c:spPr>
          </c:dPt>
          <c:dPt>
            <c:idx val="6"/>
            <c:spPr>
              <a:solidFill>
                <a:schemeClr val="accent1">
                  <a:lumMod val="60000"/>
                </a:schemeClr>
              </a:solidFill>
              <a:ln w="19050">
                <a:solidFill>
                  <a:schemeClr val="lt1"/>
                </a:solidFill>
              </a:ln>
              <a:effectLst/>
            </c:spPr>
          </c:dPt>
          <c:dPt>
            <c:idx val="7"/>
            <c:spPr>
              <a:solidFill>
                <a:schemeClr val="accent2">
                  <a:lumMod val="60000"/>
                </a:schemeClr>
              </a:solidFill>
              <a:ln w="19050">
                <a:solidFill>
                  <a:schemeClr val="lt1"/>
                </a:solidFill>
              </a:ln>
              <a:effectLst/>
            </c:spPr>
          </c:dPt>
          <c:dPt>
            <c:idx val="8"/>
            <c:spPr>
              <a:solidFill>
                <a:schemeClr val="accent3">
                  <a:lumMod val="60000"/>
                </a:schemeClr>
              </a:solidFill>
              <a:ln w="19050">
                <a:solidFill>
                  <a:schemeClr val="lt1"/>
                </a:solidFill>
              </a:ln>
              <a:effectLst/>
            </c:spPr>
          </c:dPt>
          <c:dPt>
            <c:idx val="9"/>
            <c:spPr>
              <a:solidFill>
                <a:schemeClr val="accent4">
                  <a:lumMod val="60000"/>
                </a:schemeClr>
              </a:solidFill>
              <a:ln w="19050">
                <a:solidFill>
                  <a:schemeClr val="lt1"/>
                </a:solidFill>
              </a:ln>
              <a:effectLst/>
            </c:spPr>
          </c:dPt>
          <c:dPt>
            <c:idx val="10"/>
            <c:spPr>
              <a:solidFill>
                <a:schemeClr val="accent5">
                  <a:lumMod val="60000"/>
                </a:schemeClr>
              </a:solidFill>
              <a:ln w="19050">
                <a:solidFill>
                  <a:schemeClr val="lt1"/>
                </a:solidFill>
              </a:ln>
              <a:effectLst/>
            </c:spPr>
          </c:dPt>
          <c:dLbls>
            <c:dLbl>
              <c:idx val="3"/>
              <c:layout>
                <c:manualLayout>
                  <c:x val="6.0704007346631401E-2"/>
                  <c:y val="-7.2241818044392891E-2"/>
                </c:manualLayout>
              </c:layout>
              <c:showCatName val="1"/>
              <c:showPercent val="1"/>
              <c:extLst>
                <c:ext xmlns:c15="http://schemas.microsoft.com/office/drawing/2012/chart" uri="{CE6537A1-D6FC-4f65-9D91-7224C49458BB}">
                  <c15:layout/>
                </c:ext>
              </c:extLst>
            </c:dLbl>
            <c:dLbl>
              <c:idx val="6"/>
              <c:layout>
                <c:manualLayout>
                  <c:x val="8.4828412259658407E-4"/>
                  <c:y val="4.9967246982943296E-2"/>
                </c:manualLayout>
              </c:layout>
              <c:showCatName val="1"/>
              <c:showPercent val="1"/>
              <c:extLst>
                <c:ext xmlns:c15="http://schemas.microsoft.com/office/drawing/2012/chart" uri="{CE6537A1-D6FC-4f65-9D91-7224C49458BB}">
                  <c15:layout/>
                </c:ext>
              </c:extLst>
            </c:dLbl>
            <c:dLbl>
              <c:idx val="7"/>
              <c:layout>
                <c:manualLayout>
                  <c:x val="2.2826062696936108E-5"/>
                  <c:y val="-2.8194588913643607E-3"/>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CatName val="1"/>
              <c:showPercent val="1"/>
              <c:extLst>
                <c:ext xmlns:c15="http://schemas.microsoft.com/office/drawing/2012/chart" uri="{CE6537A1-D6FC-4f65-9D91-7224C49458BB}">
                  <c15:layout/>
                </c:ext>
              </c:extLst>
            </c:dLbl>
            <c:dLbl>
              <c:idx val="8"/>
              <c:layout>
                <c:manualLayout>
                  <c:x val="-8.2999791014714816E-2"/>
                  <c:y val="-5.5280434211426088E-2"/>
                </c:manualLayout>
              </c:layout>
              <c:showCatName val="1"/>
              <c:showPercent val="1"/>
              <c:extLst>
                <c:ext xmlns:c15="http://schemas.microsoft.com/office/drawing/2012/chart" uri="{CE6537A1-D6FC-4f65-9D91-7224C49458BB}">
                  <c15:layout/>
                </c:ext>
              </c:extLst>
            </c:dLbl>
            <c:dLbl>
              <c:idx val="9"/>
              <c:layout>
                <c:manualLayout>
                  <c:x val="9.6022687975654733E-2"/>
                  <c:y val="-7.6625503442666026E-2"/>
                </c:manualLayout>
              </c:layout>
              <c:showCatName val="1"/>
              <c:showPercent val="1"/>
              <c:extLst>
                <c:ext xmlns:c15="http://schemas.microsoft.com/office/drawing/2012/chart" uri="{CE6537A1-D6FC-4f65-9D91-7224C49458BB}">
                  <c15:layout/>
                </c:ext>
              </c:extLst>
            </c:dLbl>
            <c:dLbl>
              <c:idx val="10"/>
              <c:layout>
                <c:manualLayout>
                  <c:x val="3.6142470983623796E-2"/>
                  <c:y val="9.1420509147449817E-3"/>
                </c:manualLayout>
              </c:layout>
              <c:showCatName val="1"/>
              <c:showPercent val="1"/>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CatName val="1"/>
            <c:showPercent val="1"/>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Sheet1!$A$2:$A$12</c:f>
              <c:strCache>
                <c:ptCount val="11"/>
                <c:pt idx="0">
                  <c:v>Hypertensive disorders in pregnancy*</c:v>
                </c:pt>
                <c:pt idx="1">
                  <c:v>Heart Disease</c:v>
                </c:pt>
                <c:pt idx="2">
                  <c:v>Sepsis</c:v>
                </c:pt>
                <c:pt idx="3">
                  <c:v>CVA /CVT</c:v>
                </c:pt>
                <c:pt idx="4">
                  <c:v>Embolism</c:v>
                </c:pt>
                <c:pt idx="5">
                  <c:v>Haemorrhage</c:v>
                </c:pt>
                <c:pt idx="6">
                  <c:v>Cardiac arrest / Multiorgan failure / Shock / Pulmonary edema</c:v>
                </c:pt>
                <c:pt idx="7">
                  <c:v>Abortion</c:v>
                </c:pt>
                <c:pt idx="8">
                  <c:v>Obstructed Labour</c:v>
                </c:pt>
                <c:pt idx="9">
                  <c:v>Anemia</c:v>
                </c:pt>
                <c:pt idx="10">
                  <c:v>Others</c:v>
                </c:pt>
              </c:strCache>
            </c:strRef>
          </c:cat>
          <c:val>
            <c:numRef>
              <c:f>Sheet1!$B$2:$B$12</c:f>
              <c:numCache>
                <c:formatCode>General</c:formatCode>
                <c:ptCount val="11"/>
                <c:pt idx="0">
                  <c:v>29</c:v>
                </c:pt>
                <c:pt idx="1">
                  <c:v>26</c:v>
                </c:pt>
                <c:pt idx="2">
                  <c:v>15</c:v>
                </c:pt>
                <c:pt idx="3">
                  <c:v>12</c:v>
                </c:pt>
                <c:pt idx="4">
                  <c:v>11</c:v>
                </c:pt>
                <c:pt idx="5">
                  <c:v>10</c:v>
                </c:pt>
                <c:pt idx="6">
                  <c:v>9</c:v>
                </c:pt>
                <c:pt idx="7">
                  <c:v>4</c:v>
                </c:pt>
                <c:pt idx="8">
                  <c:v>4</c:v>
                </c:pt>
                <c:pt idx="9">
                  <c:v>4</c:v>
                </c:pt>
                <c:pt idx="10">
                  <c:v>19</c:v>
                </c:pt>
              </c:numCache>
            </c:numRef>
          </c:val>
        </c:ser>
        <c:dLbls/>
        <c:firstSliceAng val="0"/>
      </c:pieChart>
      <c:spPr>
        <a:noFill/>
        <a:ln>
          <a:noFill/>
        </a:ln>
        <a:effectLst/>
      </c:spPr>
    </c:plotArea>
    <c:plotVisOnly val="1"/>
    <c:dispBlanksAs val="zero"/>
  </c:chart>
  <c:spPr>
    <a:noFill/>
    <a:ln>
      <a:noFill/>
    </a:ln>
    <a:effectLst/>
  </c:spPr>
  <c:txPr>
    <a:bodyPr/>
    <a:lstStyle/>
    <a:p>
      <a:pPr>
        <a:defRPr/>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9.1895610628688826E-2"/>
          <c:y val="4.4529601231944521E-2"/>
          <c:w val="0.9438261204331021"/>
          <c:h val="0.95175766726389321"/>
        </c:manualLayout>
      </c:layout>
      <c:pieChart>
        <c:varyColors val="1"/>
        <c:ser>
          <c:idx val="0"/>
          <c:order val="0"/>
          <c:tx>
            <c:strRef>
              <c:f>Sheet1!$B$1</c:f>
              <c:strCache>
                <c:ptCount val="1"/>
                <c:pt idx="0">
                  <c:v>Sales</c:v>
                </c:pt>
              </c:strCache>
            </c:strRef>
          </c:tx>
          <c:dPt>
            <c:idx val="0"/>
            <c:spPr>
              <a:solidFill>
                <a:schemeClr val="accent1"/>
              </a:solidFill>
              <a:ln w="19050">
                <a:solidFill>
                  <a:schemeClr val="lt1"/>
                </a:solidFill>
              </a:ln>
              <a:effectLst/>
            </c:spPr>
          </c:dPt>
          <c:dPt>
            <c:idx val="1"/>
            <c:spPr>
              <a:solidFill>
                <a:schemeClr val="accent2"/>
              </a:solidFill>
              <a:ln w="19050">
                <a:solidFill>
                  <a:schemeClr val="lt1"/>
                </a:solidFill>
              </a:ln>
              <a:effectLst/>
            </c:spPr>
          </c:dPt>
          <c:dPt>
            <c:idx val="2"/>
            <c:spPr>
              <a:solidFill>
                <a:schemeClr val="accent3"/>
              </a:solidFill>
              <a:ln w="19050">
                <a:solidFill>
                  <a:schemeClr val="lt1"/>
                </a:solidFill>
              </a:ln>
              <a:effectLst/>
            </c:spPr>
          </c:dPt>
          <c:dPt>
            <c:idx val="3"/>
            <c:spPr>
              <a:solidFill>
                <a:schemeClr val="accent4"/>
              </a:solidFill>
              <a:ln w="19050">
                <a:solidFill>
                  <a:schemeClr val="lt1"/>
                </a:solidFill>
              </a:ln>
              <a:effectLst/>
            </c:spPr>
          </c:dPt>
          <c:dPt>
            <c:idx val="4"/>
            <c:spPr>
              <a:solidFill>
                <a:schemeClr val="accent5"/>
              </a:solidFill>
              <a:ln w="19050">
                <a:solidFill>
                  <a:schemeClr val="lt1"/>
                </a:solidFill>
              </a:ln>
              <a:effectLst/>
            </c:spPr>
          </c:dPt>
          <c:dPt>
            <c:idx val="5"/>
            <c:spPr>
              <a:solidFill>
                <a:schemeClr val="accent6"/>
              </a:solidFill>
              <a:ln w="19050">
                <a:solidFill>
                  <a:schemeClr val="lt1"/>
                </a:solidFill>
              </a:ln>
              <a:effectLst/>
            </c:spPr>
          </c:dPt>
          <c:dPt>
            <c:idx val="6"/>
            <c:spPr>
              <a:solidFill>
                <a:schemeClr val="accent1">
                  <a:lumMod val="60000"/>
                </a:schemeClr>
              </a:solidFill>
              <a:ln w="19050">
                <a:solidFill>
                  <a:schemeClr val="lt1"/>
                </a:solidFill>
              </a:ln>
              <a:effectLst/>
            </c:spPr>
          </c:dPt>
          <c:dPt>
            <c:idx val="7"/>
            <c:spPr>
              <a:solidFill>
                <a:schemeClr val="accent2">
                  <a:lumMod val="60000"/>
                </a:schemeClr>
              </a:solidFill>
              <a:ln w="19050">
                <a:solidFill>
                  <a:schemeClr val="lt1"/>
                </a:solidFill>
              </a:ln>
              <a:effectLst/>
            </c:spPr>
          </c:dPt>
          <c:dPt>
            <c:idx val="8"/>
            <c:spPr>
              <a:solidFill>
                <a:schemeClr val="accent3">
                  <a:lumMod val="60000"/>
                </a:schemeClr>
              </a:solidFill>
              <a:ln w="19050">
                <a:solidFill>
                  <a:schemeClr val="lt1"/>
                </a:solidFill>
              </a:ln>
              <a:effectLst/>
            </c:spPr>
          </c:dPt>
          <c:dPt>
            <c:idx val="9"/>
            <c:spPr>
              <a:solidFill>
                <a:schemeClr val="accent4">
                  <a:lumMod val="60000"/>
                </a:schemeClr>
              </a:solidFill>
              <a:ln w="19050">
                <a:solidFill>
                  <a:schemeClr val="lt1"/>
                </a:solidFill>
              </a:ln>
              <a:effectLst/>
            </c:spPr>
          </c:dPt>
          <c:dPt>
            <c:idx val="10"/>
            <c:spPr>
              <a:solidFill>
                <a:schemeClr val="accent5">
                  <a:lumMod val="60000"/>
                </a:schemeClr>
              </a:solidFill>
              <a:ln w="19050">
                <a:solidFill>
                  <a:schemeClr val="lt1"/>
                </a:solidFill>
              </a:ln>
              <a:effectLst/>
            </c:spPr>
          </c:dPt>
          <c:dLbls>
            <c:dLbl>
              <c:idx val="3"/>
              <c:layout>
                <c:manualLayout>
                  <c:x val="0.12804437290881898"/>
                  <c:y val="-1.0667448380302202E-3"/>
                </c:manualLayout>
              </c:layout>
              <c:showCatName val="1"/>
              <c:showPercent val="1"/>
              <c:extLst>
                <c:ext xmlns:c15="http://schemas.microsoft.com/office/drawing/2012/chart" uri="{CE6537A1-D6FC-4f65-9D91-7224C49458BB}">
                  <c15:layout/>
                </c:ext>
              </c:extLst>
            </c:dLbl>
            <c:dLbl>
              <c:idx val="4"/>
              <c:layout>
                <c:manualLayout>
                  <c:x val="-6.3328137988189698E-3"/>
                  <c:y val="-2.7636061360760505E-2"/>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CatName val="1"/>
              <c:showPercent val="1"/>
              <c:extLst>
                <c:ext xmlns:c15="http://schemas.microsoft.com/office/drawing/2012/chart" uri="{CE6537A1-D6FC-4f65-9D91-7224C49458BB}">
                  <c15:layout>
                    <c:manualLayout>
                      <c:w val="0.24803520712040972"/>
                      <c:h val="0.20381595253560864"/>
                    </c:manualLayout>
                  </c15:layout>
                </c:ext>
              </c:extLst>
            </c:dLbl>
            <c:dLbl>
              <c:idx val="5"/>
              <c:layout>
                <c:manualLayout>
                  <c:x val="7.6528979770399711E-3"/>
                  <c:y val="-2.005373436812611E-2"/>
                </c:manualLayout>
              </c:layout>
              <c:showCatName val="1"/>
              <c:showPercent val="1"/>
              <c:extLst>
                <c:ext xmlns:c15="http://schemas.microsoft.com/office/drawing/2012/chart" uri="{CE6537A1-D6FC-4f65-9D91-7224C49458BB}">
                  <c15:layout/>
                </c:ext>
              </c:extLst>
            </c:dLbl>
            <c:dLbl>
              <c:idx val="6"/>
              <c:layout>
                <c:manualLayout>
                  <c:x val="1.5087388675034102E-3"/>
                  <c:y val="-9.5467722204631913E-3"/>
                </c:manualLayout>
              </c:layout>
              <c:showCatName val="1"/>
              <c:showPercent val="1"/>
              <c:extLst>
                <c:ext xmlns:c15="http://schemas.microsoft.com/office/drawing/2012/chart" uri="{CE6537A1-D6FC-4f65-9D91-7224C49458BB}">
                  <c15:layout/>
                </c:ext>
              </c:extLst>
            </c:dLbl>
            <c:dLbl>
              <c:idx val="1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CatName val="1"/>
            <c:showPercent val="1"/>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Sheet1!$A$2:$A$12</c:f>
              <c:strCache>
                <c:ptCount val="11"/>
                <c:pt idx="0">
                  <c:v>Heart Disease</c:v>
                </c:pt>
                <c:pt idx="1">
                  <c:v>Hypertensive disorders in pregnancy*</c:v>
                </c:pt>
                <c:pt idx="2">
                  <c:v>Sepsis</c:v>
                </c:pt>
                <c:pt idx="3">
                  <c:v>Respiratory</c:v>
                </c:pt>
                <c:pt idx="4">
                  <c:v>Cardiac arrest / Multiorgan failure / Shock / Pulmonary edema</c:v>
                </c:pt>
                <c:pt idx="5">
                  <c:v>Haemorrhage</c:v>
                </c:pt>
                <c:pt idx="6">
                  <c:v>Embolism</c:v>
                </c:pt>
                <c:pt idx="7">
                  <c:v>Anemia</c:v>
                </c:pt>
                <c:pt idx="8">
                  <c:v>CVA /CVT</c:v>
                </c:pt>
                <c:pt idx="9">
                  <c:v>Ectopic</c:v>
                </c:pt>
                <c:pt idx="10">
                  <c:v>Others</c:v>
                </c:pt>
              </c:strCache>
            </c:strRef>
          </c:cat>
          <c:val>
            <c:numRef>
              <c:f>Sheet1!$B$2:$B$12</c:f>
              <c:numCache>
                <c:formatCode>General</c:formatCode>
                <c:ptCount val="11"/>
                <c:pt idx="0">
                  <c:v>25</c:v>
                </c:pt>
                <c:pt idx="1">
                  <c:v>24</c:v>
                </c:pt>
                <c:pt idx="2">
                  <c:v>19</c:v>
                </c:pt>
                <c:pt idx="3">
                  <c:v>11</c:v>
                </c:pt>
                <c:pt idx="4">
                  <c:v>11</c:v>
                </c:pt>
                <c:pt idx="5">
                  <c:v>9</c:v>
                </c:pt>
                <c:pt idx="6">
                  <c:v>6</c:v>
                </c:pt>
                <c:pt idx="7">
                  <c:v>5</c:v>
                </c:pt>
                <c:pt idx="8">
                  <c:v>5</c:v>
                </c:pt>
                <c:pt idx="9">
                  <c:v>5</c:v>
                </c:pt>
                <c:pt idx="10">
                  <c:v>11</c:v>
                </c:pt>
              </c:numCache>
            </c:numRef>
          </c:val>
        </c:ser>
        <c:dLbls/>
        <c:firstSliceAng val="0"/>
      </c:pieChart>
      <c:spPr>
        <a:noFill/>
        <a:ln>
          <a:noFill/>
        </a:ln>
        <a:effectLst/>
      </c:spPr>
    </c:plotArea>
    <c:plotVisOnly val="1"/>
    <c:dispBlanksAs val="zero"/>
  </c:chart>
  <c:spPr>
    <a:noFill/>
    <a:ln>
      <a:noFill/>
    </a:ln>
    <a:effectLst/>
  </c:spPr>
  <c:txPr>
    <a:bodyPr/>
    <a:lstStyle/>
    <a:p>
      <a:pPr>
        <a:defRPr/>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Series 1</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en-US"/>
              </a:p>
            </c:txP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Booked Mothers</c:v>
                </c:pt>
                <c:pt idx="1">
                  <c:v>Unbooked Mothers</c:v>
                </c:pt>
              </c:strCache>
            </c:strRef>
          </c:cat>
          <c:val>
            <c:numRef>
              <c:f>Sheet1!$B$2:$B$3</c:f>
              <c:numCache>
                <c:formatCode>General</c:formatCode>
                <c:ptCount val="2"/>
                <c:pt idx="0">
                  <c:v>86.6</c:v>
                </c:pt>
                <c:pt idx="1">
                  <c:v>13.4</c:v>
                </c:pt>
              </c:numCache>
            </c:numRef>
          </c:val>
        </c:ser>
        <c:dLbls/>
        <c:gapWidth val="219"/>
        <c:overlap val="-27"/>
        <c:axId val="132669440"/>
        <c:axId val="132670976"/>
      </c:barChart>
      <c:catAx>
        <c:axId val="132669440"/>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crossAx val="132670976"/>
        <c:crosses val="autoZero"/>
        <c:auto val="1"/>
        <c:lblAlgn val="ctr"/>
        <c:lblOffset val="100"/>
      </c:catAx>
      <c:valAx>
        <c:axId val="132670976"/>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crossAx val="132669440"/>
        <c:crosses val="autoZero"/>
        <c:crossBetween val="between"/>
      </c:valAx>
      <c:spPr>
        <a:noFill/>
        <a:ln>
          <a:noFill/>
        </a:ln>
        <a:effectLst/>
      </c:spPr>
    </c:plotArea>
    <c:plotVisOnly val="1"/>
    <c:dispBlanksAs val="gap"/>
  </c:chart>
  <c:spPr>
    <a:noFill/>
    <a:ln>
      <a:noFill/>
    </a:ln>
    <a:effectLst/>
  </c:spPr>
  <c:txPr>
    <a:bodyPr/>
    <a:lstStyle/>
    <a:p>
      <a:pPr>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3.4523300215892207E-2"/>
          <c:y val="3.0711499000032803E-2"/>
          <c:w val="0.9438261204331021"/>
          <c:h val="0.95175766726389321"/>
        </c:manualLayout>
      </c:layout>
      <c:pieChart>
        <c:varyColors val="1"/>
        <c:ser>
          <c:idx val="0"/>
          <c:order val="0"/>
          <c:tx>
            <c:strRef>
              <c:f>Sheet1!$B$1</c:f>
              <c:strCache>
                <c:ptCount val="1"/>
                <c:pt idx="0">
                  <c:v>Sales</c:v>
                </c:pt>
              </c:strCache>
            </c:strRef>
          </c:tx>
          <c:dPt>
            <c:idx val="0"/>
            <c:spPr>
              <a:solidFill>
                <a:schemeClr val="accent1"/>
              </a:solidFill>
              <a:ln w="19050">
                <a:solidFill>
                  <a:schemeClr val="lt1"/>
                </a:solidFill>
              </a:ln>
              <a:effectLst/>
            </c:spPr>
          </c:dPt>
          <c:dPt>
            <c:idx val="1"/>
            <c:spPr>
              <a:solidFill>
                <a:schemeClr val="accent2"/>
              </a:solidFill>
              <a:ln w="19050">
                <a:solidFill>
                  <a:schemeClr val="lt1"/>
                </a:solidFill>
              </a:ln>
              <a:effectLst/>
            </c:spPr>
          </c:dPt>
          <c:dPt>
            <c:idx val="2"/>
            <c:spPr>
              <a:solidFill>
                <a:srgbClr val="FFC000"/>
              </a:solidFill>
              <a:ln w="19050">
                <a:solidFill>
                  <a:schemeClr val="lt1"/>
                </a:solidFill>
              </a:ln>
              <a:effectLst/>
            </c:spPr>
          </c:dPt>
          <c:dPt>
            <c:idx val="3"/>
            <c:spPr>
              <a:solidFill>
                <a:srgbClr val="C986EE"/>
              </a:solidFill>
              <a:ln w="19050">
                <a:solidFill>
                  <a:schemeClr val="lt1"/>
                </a:solidFill>
              </a:ln>
              <a:effectLst/>
            </c:spPr>
          </c:dPt>
          <c:dPt>
            <c:idx val="4"/>
            <c:spPr>
              <a:solidFill>
                <a:schemeClr val="accent5"/>
              </a:solidFill>
              <a:ln w="19050">
                <a:solidFill>
                  <a:schemeClr val="lt1"/>
                </a:solidFill>
              </a:ln>
              <a:effectLst/>
            </c:spPr>
          </c:dPt>
          <c:dPt>
            <c:idx val="5"/>
            <c:spPr>
              <a:solidFill>
                <a:schemeClr val="bg1">
                  <a:lumMod val="65000"/>
                </a:schemeClr>
              </a:solidFill>
              <a:ln w="19050">
                <a:solidFill>
                  <a:schemeClr val="lt1"/>
                </a:solidFill>
              </a:ln>
              <a:effectLst/>
            </c:spPr>
          </c:dPt>
          <c:dPt>
            <c:idx val="6"/>
            <c:spPr>
              <a:solidFill>
                <a:schemeClr val="accent6"/>
              </a:solidFill>
              <a:ln w="19050">
                <a:solidFill>
                  <a:schemeClr val="lt1"/>
                </a:solidFill>
              </a:ln>
              <a:effectLst/>
            </c:spPr>
          </c:dPt>
          <c:dPt>
            <c:idx val="7"/>
            <c:spPr>
              <a:solidFill>
                <a:schemeClr val="accent4">
                  <a:lumMod val="60000"/>
                  <a:lumOff val="40000"/>
                </a:schemeClr>
              </a:solidFill>
              <a:ln w="19050">
                <a:solidFill>
                  <a:schemeClr val="lt1"/>
                </a:solidFill>
              </a:ln>
              <a:effectLst/>
            </c:spPr>
          </c:dPt>
          <c:dPt>
            <c:idx val="8"/>
            <c:spPr>
              <a:solidFill>
                <a:schemeClr val="accent2">
                  <a:lumMod val="75000"/>
                </a:schemeClr>
              </a:solidFill>
              <a:ln w="19050">
                <a:solidFill>
                  <a:schemeClr val="lt1"/>
                </a:solidFill>
              </a:ln>
              <a:effectLst/>
            </c:spPr>
          </c:dPt>
          <c:dPt>
            <c:idx val="9"/>
            <c:spPr>
              <a:solidFill>
                <a:srgbClr val="947E2C"/>
              </a:solidFill>
              <a:ln w="19050">
                <a:solidFill>
                  <a:schemeClr val="lt1"/>
                </a:solidFill>
              </a:ln>
              <a:effectLst/>
            </c:spPr>
          </c:dPt>
          <c:dPt>
            <c:idx val="10"/>
            <c:spPr>
              <a:solidFill>
                <a:schemeClr val="accent6">
                  <a:lumMod val="50000"/>
                </a:schemeClr>
              </a:solidFill>
              <a:ln w="19050">
                <a:solidFill>
                  <a:schemeClr val="lt1"/>
                </a:solidFill>
              </a:ln>
              <a:effectLst/>
            </c:spPr>
          </c:dPt>
          <c:dLbls>
            <c:dLbl>
              <c:idx val="3"/>
              <c:layout>
                <c:manualLayout>
                  <c:x val="0.12804437290881898"/>
                  <c:y val="-1.0667448380302202E-3"/>
                </c:manualLayout>
              </c:layout>
              <c:showCatName val="1"/>
              <c:showPercent val="1"/>
              <c:extLst>
                <c:ext xmlns:c15="http://schemas.microsoft.com/office/drawing/2012/chart" uri="{CE6537A1-D6FC-4f65-9D91-7224C49458BB}">
                  <c15:layout/>
                </c:ext>
              </c:extLst>
            </c:dLbl>
            <c:dLbl>
              <c:idx val="6"/>
              <c:layout>
                <c:manualLayout>
                  <c:x val="1.5086827357122701E-3"/>
                  <c:y val="8.8772686867104253E-3"/>
                </c:manualLayout>
              </c:layout>
              <c:showCatName val="1"/>
              <c:showPercent val="1"/>
              <c:extLst>
                <c:ext xmlns:c15="http://schemas.microsoft.com/office/drawing/2012/chart" uri="{CE6537A1-D6FC-4f65-9D91-7224C49458BB}">
                  <c15:layout/>
                </c:ext>
              </c:extLst>
            </c:dLbl>
            <c:dLbl>
              <c:idx val="1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CatName val="1"/>
            <c:showPercent val="1"/>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Sheet1!$A$2:$A$12</c:f>
              <c:strCache>
                <c:ptCount val="11"/>
                <c:pt idx="0">
                  <c:v>Hypertensive disorders in pregnancy*</c:v>
                </c:pt>
                <c:pt idx="1">
                  <c:v>Haemorrhage</c:v>
                </c:pt>
                <c:pt idx="2">
                  <c:v>Embolism</c:v>
                </c:pt>
                <c:pt idx="3">
                  <c:v>Cardiac arrest / Multiorgan failure / Shock / Pulmonary edema</c:v>
                </c:pt>
                <c:pt idx="4">
                  <c:v>Sepsis</c:v>
                </c:pt>
                <c:pt idx="5">
                  <c:v>Heart Disease</c:v>
                </c:pt>
                <c:pt idx="6">
                  <c:v>CVA /CVT</c:v>
                </c:pt>
                <c:pt idx="7">
                  <c:v>Respiratory</c:v>
                </c:pt>
                <c:pt idx="8">
                  <c:v>Anemia</c:v>
                </c:pt>
                <c:pt idx="9">
                  <c:v>Hepatic</c:v>
                </c:pt>
                <c:pt idx="10">
                  <c:v>Others</c:v>
                </c:pt>
              </c:strCache>
            </c:strRef>
          </c:cat>
          <c:val>
            <c:numRef>
              <c:f>Sheet1!$B$2:$B$12</c:f>
              <c:numCache>
                <c:formatCode>General</c:formatCode>
                <c:ptCount val="11"/>
                <c:pt idx="0">
                  <c:v>121</c:v>
                </c:pt>
                <c:pt idx="1">
                  <c:v>103</c:v>
                </c:pt>
                <c:pt idx="2">
                  <c:v>68</c:v>
                </c:pt>
                <c:pt idx="3">
                  <c:v>65</c:v>
                </c:pt>
                <c:pt idx="4">
                  <c:v>58</c:v>
                </c:pt>
                <c:pt idx="5">
                  <c:v>56</c:v>
                </c:pt>
                <c:pt idx="6">
                  <c:v>30</c:v>
                </c:pt>
                <c:pt idx="7">
                  <c:v>22</c:v>
                </c:pt>
                <c:pt idx="8">
                  <c:v>18</c:v>
                </c:pt>
                <c:pt idx="9">
                  <c:v>17</c:v>
                </c:pt>
                <c:pt idx="10">
                  <c:v>27</c:v>
                </c:pt>
              </c:numCache>
            </c:numRef>
          </c:val>
        </c:ser>
        <c:dLbls/>
        <c:firstSliceAng val="0"/>
      </c:pieChart>
      <c:spPr>
        <a:noFill/>
        <a:ln>
          <a:noFill/>
        </a:ln>
        <a:effectLst/>
      </c:spPr>
    </c:plotArea>
    <c:plotVisOnly val="1"/>
    <c:dispBlanksAs val="zero"/>
  </c:chart>
  <c:spPr>
    <a:noFill/>
    <a:ln>
      <a:noFill/>
    </a:ln>
    <a:effectLst/>
  </c:spPr>
  <c:txPr>
    <a:bodyPr/>
    <a:lstStyle/>
    <a:p>
      <a:pPr>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Series 1</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2"/>
                    </a:solidFill>
                    <a:latin typeface="+mn-lt"/>
                    <a:ea typeface="+mn-ea"/>
                    <a:cs typeface="+mn-cs"/>
                  </a:defRPr>
                </a:pPr>
                <a:endParaRPr lang="en-US"/>
              </a:p>
            </c:txPr>
            <c:showVal val="1"/>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Sheet1!$A$2:$A$7</c:f>
              <c:strCache>
                <c:ptCount val="6"/>
                <c:pt idx="0">
                  <c:v>Primi</c:v>
                </c:pt>
                <c:pt idx="1">
                  <c:v>G2</c:v>
                </c:pt>
                <c:pt idx="2">
                  <c:v>G3</c:v>
                </c:pt>
                <c:pt idx="3">
                  <c:v>G4</c:v>
                </c:pt>
                <c:pt idx="4">
                  <c:v>G5</c:v>
                </c:pt>
                <c:pt idx="5">
                  <c:v>G6</c:v>
                </c:pt>
              </c:strCache>
            </c:strRef>
          </c:cat>
          <c:val>
            <c:numRef>
              <c:f>Sheet1!$B$2:$B$7</c:f>
              <c:numCache>
                <c:formatCode>General</c:formatCode>
                <c:ptCount val="6"/>
                <c:pt idx="0">
                  <c:v>19</c:v>
                </c:pt>
                <c:pt idx="1">
                  <c:v>19</c:v>
                </c:pt>
                <c:pt idx="2">
                  <c:v>8</c:v>
                </c:pt>
                <c:pt idx="3">
                  <c:v>7</c:v>
                </c:pt>
                <c:pt idx="4">
                  <c:v>2</c:v>
                </c:pt>
                <c:pt idx="5">
                  <c:v>1</c:v>
                </c:pt>
              </c:numCache>
            </c:numRef>
          </c:val>
        </c:ser>
        <c:dLbls/>
        <c:gapWidth val="100"/>
        <c:overlap val="-24"/>
        <c:axId val="124883712"/>
        <c:axId val="124885248"/>
      </c:barChart>
      <c:catAx>
        <c:axId val="124883712"/>
        <c:scaling>
          <c:orientation val="minMax"/>
        </c:scaling>
        <c:axPos val="b"/>
        <c:numFmt formatCode="General" sourceLinked="1"/>
        <c:maj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2"/>
                </a:solidFill>
                <a:latin typeface="+mn-lt"/>
                <a:ea typeface="+mn-ea"/>
                <a:cs typeface="+mn-cs"/>
              </a:defRPr>
            </a:pPr>
            <a:endParaRPr lang="en-US"/>
          </a:p>
        </c:txPr>
        <c:crossAx val="124885248"/>
        <c:crosses val="autoZero"/>
        <c:auto val="1"/>
        <c:lblAlgn val="ctr"/>
        <c:lblOffset val="100"/>
      </c:catAx>
      <c:valAx>
        <c:axId val="124885248"/>
        <c:scaling>
          <c:orientation val="minMax"/>
        </c:scaling>
        <c:axPos val="l"/>
        <c:majorGridlines>
          <c:spPr>
            <a:ln w="9525" cap="flat" cmpd="sng" algn="ctr">
              <a:solidFill>
                <a:schemeClr val="tx2">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crossAx val="124883712"/>
        <c:crosses val="autoZero"/>
        <c:crossBetween val="between"/>
      </c:valAx>
      <c:spPr>
        <a:noFill/>
        <a:ln>
          <a:noFill/>
        </a:ln>
        <a:effectLst/>
      </c:spPr>
    </c:plotArea>
    <c:plotVisOnly val="1"/>
    <c:dispBlanksAs val="gap"/>
  </c:chart>
  <c:spPr>
    <a:noFill/>
    <a:ln>
      <a:noFill/>
    </a:ln>
    <a:effectLst/>
  </c:spPr>
  <c:txPr>
    <a:bodyPr/>
    <a:lstStyle/>
    <a:p>
      <a:pPr>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Series 1</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Primi</c:v>
                </c:pt>
                <c:pt idx="1">
                  <c:v>G2</c:v>
                </c:pt>
                <c:pt idx="2">
                  <c:v>G3</c:v>
                </c:pt>
                <c:pt idx="3">
                  <c:v>G4</c:v>
                </c:pt>
                <c:pt idx="4">
                  <c:v>G5</c:v>
                </c:pt>
                <c:pt idx="5">
                  <c:v>G6</c:v>
                </c:pt>
                <c:pt idx="6">
                  <c:v>G7</c:v>
                </c:pt>
                <c:pt idx="7">
                  <c:v>G9</c:v>
                </c:pt>
              </c:strCache>
            </c:strRef>
          </c:cat>
          <c:val>
            <c:numRef>
              <c:f>Sheet1!$B$2:$B$9</c:f>
              <c:numCache>
                <c:formatCode>General</c:formatCode>
                <c:ptCount val="8"/>
                <c:pt idx="0">
                  <c:v>272</c:v>
                </c:pt>
                <c:pt idx="1">
                  <c:v>216</c:v>
                </c:pt>
                <c:pt idx="2">
                  <c:v>87</c:v>
                </c:pt>
                <c:pt idx="3">
                  <c:v>41</c:v>
                </c:pt>
                <c:pt idx="4">
                  <c:v>13</c:v>
                </c:pt>
                <c:pt idx="5">
                  <c:v>5</c:v>
                </c:pt>
                <c:pt idx="6">
                  <c:v>2</c:v>
                </c:pt>
                <c:pt idx="7">
                  <c:v>2</c:v>
                </c:pt>
              </c:numCache>
            </c:numRef>
          </c:val>
        </c:ser>
        <c:dLbls/>
        <c:gapWidth val="219"/>
        <c:overlap val="-27"/>
        <c:axId val="100244864"/>
        <c:axId val="100247808"/>
      </c:barChart>
      <c:catAx>
        <c:axId val="10024486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100247808"/>
        <c:crosses val="autoZero"/>
        <c:auto val="1"/>
        <c:lblAlgn val="ctr"/>
        <c:lblOffset val="100"/>
      </c:catAx>
      <c:valAx>
        <c:axId val="100247808"/>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100244864"/>
        <c:crosses val="autoZero"/>
        <c:crossBetween val="between"/>
      </c:valAx>
      <c:spPr>
        <a:noFill/>
        <a:ln>
          <a:noFill/>
        </a:ln>
        <a:effectLst/>
      </c:spPr>
    </c:plotArea>
    <c:plotVisOnly val="1"/>
    <c:dispBlanksAs val="gap"/>
  </c:chart>
  <c:spPr>
    <a:noFill/>
    <a:ln>
      <a:noFill/>
    </a:ln>
    <a:effectLst/>
  </c:spPr>
  <c:txPr>
    <a:bodyPr/>
    <a:lstStyle/>
    <a:p>
      <a:pPr>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Series 1</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Primi</c:v>
                </c:pt>
                <c:pt idx="1">
                  <c:v>G2</c:v>
                </c:pt>
                <c:pt idx="2">
                  <c:v>G3</c:v>
                </c:pt>
                <c:pt idx="3">
                  <c:v>G4</c:v>
                </c:pt>
                <c:pt idx="4">
                  <c:v>G5</c:v>
                </c:pt>
                <c:pt idx="5">
                  <c:v>G6</c:v>
                </c:pt>
                <c:pt idx="6">
                  <c:v>G7</c:v>
                </c:pt>
                <c:pt idx="7">
                  <c:v>G8</c:v>
                </c:pt>
                <c:pt idx="8">
                  <c:v>G9</c:v>
                </c:pt>
              </c:strCache>
            </c:strRef>
          </c:cat>
          <c:val>
            <c:numRef>
              <c:f>Sheet1!$B$2:$B$10</c:f>
              <c:numCache>
                <c:formatCode>General</c:formatCode>
                <c:ptCount val="9"/>
                <c:pt idx="0">
                  <c:v>228</c:v>
                </c:pt>
                <c:pt idx="1">
                  <c:v>189</c:v>
                </c:pt>
                <c:pt idx="2">
                  <c:v>95</c:v>
                </c:pt>
                <c:pt idx="3">
                  <c:v>45</c:v>
                </c:pt>
                <c:pt idx="4">
                  <c:v>15</c:v>
                </c:pt>
                <c:pt idx="5">
                  <c:v>6</c:v>
                </c:pt>
                <c:pt idx="6">
                  <c:v>1</c:v>
                </c:pt>
                <c:pt idx="7">
                  <c:v>2</c:v>
                </c:pt>
                <c:pt idx="8">
                  <c:v>2</c:v>
                </c:pt>
              </c:numCache>
            </c:numRef>
          </c:val>
        </c:ser>
        <c:dLbls/>
        <c:gapWidth val="219"/>
        <c:overlap val="-27"/>
        <c:axId val="127163776"/>
        <c:axId val="127715200"/>
      </c:barChart>
      <c:catAx>
        <c:axId val="12716377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127715200"/>
        <c:crosses val="autoZero"/>
        <c:auto val="1"/>
        <c:lblAlgn val="ctr"/>
        <c:lblOffset val="100"/>
      </c:catAx>
      <c:valAx>
        <c:axId val="127715200"/>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127163776"/>
        <c:crosses val="autoZero"/>
        <c:crossBetween val="between"/>
      </c:valAx>
      <c:spPr>
        <a:noFill/>
        <a:ln>
          <a:noFill/>
        </a:ln>
        <a:effectLst/>
      </c:spPr>
    </c:plotArea>
    <c:plotVisOnly val="1"/>
    <c:dispBlanksAs val="gap"/>
  </c:chart>
  <c:spPr>
    <a:noFill/>
    <a:ln>
      <a:noFill/>
    </a:ln>
    <a:effectLst/>
  </c:spPr>
  <c:txPr>
    <a:bodyPr/>
    <a:lstStyle/>
    <a:p>
      <a:pPr>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2638181606268697"/>
          <c:y val="6.1221327612952917E-2"/>
          <c:w val="0.84897972572202995"/>
          <c:h val="0.93877867238704715"/>
        </c:manualLayout>
      </c:layout>
      <c:pieChart>
        <c:varyColors val="1"/>
        <c:ser>
          <c:idx val="0"/>
          <c:order val="0"/>
          <c:tx>
            <c:strRef>
              <c:f>Sheet1!$B$1</c:f>
              <c:strCache>
                <c:ptCount val="1"/>
                <c:pt idx="0">
                  <c:v>Sales</c:v>
                </c:pt>
              </c:strCache>
            </c:strRef>
          </c:tx>
          <c:dPt>
            <c:idx val="0"/>
            <c:spPr>
              <a:solidFill>
                <a:schemeClr val="accent1"/>
              </a:solidFill>
              <a:ln w="19050">
                <a:solidFill>
                  <a:schemeClr val="lt1"/>
                </a:solidFill>
              </a:ln>
              <a:effectLst/>
            </c:spPr>
          </c:dPt>
          <c:dPt>
            <c:idx val="1"/>
            <c:spPr>
              <a:solidFill>
                <a:schemeClr val="accent2"/>
              </a:solidFill>
              <a:ln w="19050">
                <a:solidFill>
                  <a:schemeClr val="lt1"/>
                </a:solidFill>
              </a:ln>
              <a:effectLst/>
            </c:spPr>
          </c:dPt>
          <c:dPt>
            <c:idx val="2"/>
            <c:spPr>
              <a:solidFill>
                <a:schemeClr val="accent3"/>
              </a:solidFill>
              <a:ln w="19050">
                <a:solidFill>
                  <a:schemeClr val="lt1"/>
                </a:solidFill>
              </a:ln>
              <a:effectLst/>
            </c:spPr>
          </c:dPt>
          <c:dPt>
            <c:idx val="3"/>
            <c:spPr>
              <a:solidFill>
                <a:schemeClr val="accent4"/>
              </a:solidFill>
              <a:ln w="19050">
                <a:solidFill>
                  <a:schemeClr val="lt1"/>
                </a:solidFill>
              </a:ln>
              <a:effectLst/>
            </c:spPr>
          </c:dPt>
          <c:dPt>
            <c:idx val="4"/>
            <c:spPr>
              <a:solidFill>
                <a:schemeClr val="accent5"/>
              </a:solidFill>
              <a:ln w="19050">
                <a:solidFill>
                  <a:schemeClr val="lt1"/>
                </a:solidFill>
              </a:ln>
              <a:effectLst/>
            </c:spPr>
          </c:dPt>
          <c:dPt>
            <c:idx val="5"/>
            <c:spPr>
              <a:solidFill>
                <a:schemeClr val="accent6"/>
              </a:solidFill>
              <a:ln w="19050">
                <a:solidFill>
                  <a:schemeClr val="lt1"/>
                </a:solidFill>
              </a:ln>
              <a:effectLst/>
            </c:spPr>
          </c:dPt>
          <c:dPt>
            <c:idx val="6"/>
            <c:spPr>
              <a:solidFill>
                <a:schemeClr val="accent1">
                  <a:lumMod val="60000"/>
                </a:schemeClr>
              </a:solidFill>
              <a:ln w="19050">
                <a:solidFill>
                  <a:schemeClr val="lt1"/>
                </a:solidFill>
              </a:ln>
              <a:effectLst/>
            </c:spPr>
          </c:dPt>
          <c:dPt>
            <c:idx val="7"/>
            <c:spPr>
              <a:solidFill>
                <a:schemeClr val="accent2">
                  <a:lumMod val="60000"/>
                </a:schemeClr>
              </a:solidFill>
              <a:ln w="19050">
                <a:solidFill>
                  <a:schemeClr val="lt1"/>
                </a:solidFill>
              </a:ln>
              <a:effectLst/>
            </c:spPr>
          </c:dPt>
          <c:dPt>
            <c:idx val="8"/>
            <c:spPr>
              <a:solidFill>
                <a:schemeClr val="accent3">
                  <a:lumMod val="60000"/>
                </a:schemeClr>
              </a:solidFill>
              <a:ln w="19050">
                <a:solidFill>
                  <a:schemeClr val="lt1"/>
                </a:solidFill>
              </a:ln>
              <a:effectLst/>
            </c:spPr>
          </c:dPt>
          <c:dPt>
            <c:idx val="9"/>
            <c:spPr>
              <a:solidFill>
                <a:schemeClr val="accent4">
                  <a:lumMod val="60000"/>
                </a:schemeClr>
              </a:solidFill>
              <a:ln w="19050">
                <a:solidFill>
                  <a:schemeClr val="lt1"/>
                </a:solidFill>
              </a:ln>
              <a:effectLst/>
            </c:spPr>
          </c:dPt>
          <c:dLbls>
            <c:dLbl>
              <c:idx val="6"/>
              <c:layout>
                <c:manualLayout>
                  <c:x val="8.4828412259658407E-4"/>
                  <c:y val="4.9967246982943296E-2"/>
                </c:manualLayout>
              </c:layout>
              <c:showCatName val="1"/>
              <c:showPercent val="1"/>
              <c:extLst>
                <c:ext xmlns:c15="http://schemas.microsoft.com/office/drawing/2012/chart" uri="{CE6537A1-D6FC-4f65-9D91-7224C49458BB}">
                  <c15:layout/>
                </c:ext>
              </c:extLst>
            </c:dLbl>
            <c:dLbl>
              <c:idx val="7"/>
              <c:layout>
                <c:manualLayout>
                  <c:x val="2.2826062696936108E-5"/>
                  <c:y val="-2.8194588913643607E-3"/>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CatName val="1"/>
              <c:showPercent val="1"/>
              <c:extLst>
                <c:ext xmlns:c15="http://schemas.microsoft.com/office/drawing/2012/chart" uri="{CE6537A1-D6FC-4f65-9D91-7224C49458BB}">
                  <c15:layout/>
                </c:ext>
              </c:extLst>
            </c:dLbl>
            <c:dLbl>
              <c:idx val="8"/>
              <c:layout>
                <c:manualLayout>
                  <c:x val="-8.2999791014714816E-2"/>
                  <c:y val="-5.5280434211426088E-2"/>
                </c:manualLayout>
              </c:layout>
              <c:showCatName val="1"/>
              <c:showPercent val="1"/>
              <c:extLst>
                <c:ext xmlns:c15="http://schemas.microsoft.com/office/drawing/2012/chart" uri="{CE6537A1-D6FC-4f65-9D91-7224C49458BB}">
                  <c15:layout/>
                </c:ext>
              </c:extLst>
            </c:dLbl>
            <c:dLbl>
              <c:idx val="9"/>
              <c:layout>
                <c:manualLayout>
                  <c:x val="-1.9873131052711001E-2"/>
                  <c:y val="2.1651543890842503E-2"/>
                </c:manualLayout>
              </c:layout>
              <c:showCatName val="1"/>
              <c:showPercent val="1"/>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CatName val="1"/>
            <c:showPercent val="1"/>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Sheet1!$A$2:$A$11</c:f>
              <c:strCache>
                <c:ptCount val="10"/>
                <c:pt idx="0">
                  <c:v>Hypertensive disorders in pregnancy*</c:v>
                </c:pt>
                <c:pt idx="1">
                  <c:v>Haemorrhage</c:v>
                </c:pt>
                <c:pt idx="2">
                  <c:v>Heart Disease</c:v>
                </c:pt>
                <c:pt idx="3">
                  <c:v>Embolism</c:v>
                </c:pt>
                <c:pt idx="4">
                  <c:v>Sepsis</c:v>
                </c:pt>
                <c:pt idx="5">
                  <c:v>CVA /CVT</c:v>
                </c:pt>
                <c:pt idx="6">
                  <c:v>Anemia</c:v>
                </c:pt>
                <c:pt idx="7">
                  <c:v>Respiratory</c:v>
                </c:pt>
                <c:pt idx="8">
                  <c:v>Renal</c:v>
                </c:pt>
                <c:pt idx="9">
                  <c:v>Others</c:v>
                </c:pt>
              </c:strCache>
            </c:strRef>
          </c:cat>
          <c:val>
            <c:numRef>
              <c:f>Sheet1!$B$2:$B$11</c:f>
              <c:numCache>
                <c:formatCode>General</c:formatCode>
                <c:ptCount val="10"/>
                <c:pt idx="0">
                  <c:v>25</c:v>
                </c:pt>
                <c:pt idx="1">
                  <c:v>17</c:v>
                </c:pt>
                <c:pt idx="2">
                  <c:v>13</c:v>
                </c:pt>
                <c:pt idx="3">
                  <c:v>9</c:v>
                </c:pt>
                <c:pt idx="4">
                  <c:v>8</c:v>
                </c:pt>
                <c:pt idx="5">
                  <c:v>6</c:v>
                </c:pt>
                <c:pt idx="6">
                  <c:v>5</c:v>
                </c:pt>
                <c:pt idx="7">
                  <c:v>4</c:v>
                </c:pt>
                <c:pt idx="8">
                  <c:v>3</c:v>
                </c:pt>
                <c:pt idx="9">
                  <c:v>12</c:v>
                </c:pt>
              </c:numCache>
            </c:numRef>
          </c:val>
        </c:ser>
        <c:dLbls/>
        <c:firstSliceAng val="0"/>
      </c:pieChart>
      <c:spPr>
        <a:noFill/>
        <a:ln>
          <a:noFill/>
        </a:ln>
        <a:effectLst/>
      </c:spPr>
    </c:plotArea>
    <c:plotVisOnly val="1"/>
    <c:dispBlanksAs val="zero"/>
  </c:chart>
  <c:spPr>
    <a:noFill/>
    <a:ln>
      <a:noFill/>
    </a:ln>
    <a:effectLst/>
  </c:spPr>
  <c:txPr>
    <a:bodyPr/>
    <a:lstStyle/>
    <a:p>
      <a:pPr>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9.1895610628688826E-2"/>
          <c:y val="4.4529601231944521E-2"/>
          <c:w val="0.9438261204331021"/>
          <c:h val="0.95175766726389321"/>
        </c:manualLayout>
      </c:layout>
      <c:pieChart>
        <c:varyColors val="1"/>
        <c:ser>
          <c:idx val="0"/>
          <c:order val="0"/>
          <c:tx>
            <c:strRef>
              <c:f>Sheet1!$B$1</c:f>
              <c:strCache>
                <c:ptCount val="1"/>
                <c:pt idx="0">
                  <c:v>Sales</c:v>
                </c:pt>
              </c:strCache>
            </c:strRef>
          </c:tx>
          <c:dPt>
            <c:idx val="0"/>
            <c:spPr>
              <a:solidFill>
                <a:schemeClr val="accent1"/>
              </a:solidFill>
              <a:ln w="19050">
                <a:solidFill>
                  <a:schemeClr val="lt1"/>
                </a:solidFill>
              </a:ln>
              <a:effectLst/>
            </c:spPr>
          </c:dPt>
          <c:dPt>
            <c:idx val="1"/>
            <c:spPr>
              <a:solidFill>
                <a:schemeClr val="accent2"/>
              </a:solidFill>
              <a:ln w="19050">
                <a:solidFill>
                  <a:schemeClr val="lt1"/>
                </a:solidFill>
              </a:ln>
              <a:effectLst/>
            </c:spPr>
          </c:dPt>
          <c:dPt>
            <c:idx val="2"/>
            <c:spPr>
              <a:solidFill>
                <a:schemeClr val="accent3"/>
              </a:solidFill>
              <a:ln w="19050">
                <a:solidFill>
                  <a:schemeClr val="lt1"/>
                </a:solidFill>
              </a:ln>
              <a:effectLst/>
            </c:spPr>
          </c:dPt>
          <c:dPt>
            <c:idx val="3"/>
            <c:spPr>
              <a:solidFill>
                <a:schemeClr val="accent4"/>
              </a:solidFill>
              <a:ln w="19050">
                <a:solidFill>
                  <a:schemeClr val="lt1"/>
                </a:solidFill>
              </a:ln>
              <a:effectLst/>
            </c:spPr>
          </c:dPt>
          <c:dPt>
            <c:idx val="4"/>
            <c:spPr>
              <a:solidFill>
                <a:schemeClr val="accent5"/>
              </a:solidFill>
              <a:ln w="19050">
                <a:solidFill>
                  <a:schemeClr val="lt1"/>
                </a:solidFill>
              </a:ln>
              <a:effectLst/>
            </c:spPr>
          </c:dPt>
          <c:dPt>
            <c:idx val="5"/>
            <c:spPr>
              <a:solidFill>
                <a:schemeClr val="accent6"/>
              </a:solidFill>
              <a:ln w="19050">
                <a:solidFill>
                  <a:schemeClr val="lt1"/>
                </a:solidFill>
              </a:ln>
              <a:effectLst/>
            </c:spPr>
          </c:dPt>
          <c:dPt>
            <c:idx val="6"/>
            <c:spPr>
              <a:solidFill>
                <a:schemeClr val="accent1">
                  <a:lumMod val="60000"/>
                </a:schemeClr>
              </a:solidFill>
              <a:ln w="19050">
                <a:solidFill>
                  <a:schemeClr val="lt1"/>
                </a:solidFill>
              </a:ln>
              <a:effectLst/>
            </c:spPr>
          </c:dPt>
          <c:dPt>
            <c:idx val="7"/>
            <c:spPr>
              <a:solidFill>
                <a:schemeClr val="accent2">
                  <a:lumMod val="60000"/>
                </a:schemeClr>
              </a:solidFill>
              <a:ln w="19050">
                <a:solidFill>
                  <a:schemeClr val="lt1"/>
                </a:solidFill>
              </a:ln>
              <a:effectLst/>
            </c:spPr>
          </c:dPt>
          <c:dPt>
            <c:idx val="8"/>
            <c:spPr>
              <a:solidFill>
                <a:schemeClr val="accent3">
                  <a:lumMod val="60000"/>
                </a:schemeClr>
              </a:solidFill>
              <a:ln w="19050">
                <a:solidFill>
                  <a:schemeClr val="lt1"/>
                </a:solidFill>
              </a:ln>
              <a:effectLst/>
            </c:spPr>
          </c:dPt>
          <c:dPt>
            <c:idx val="9"/>
            <c:spPr>
              <a:solidFill>
                <a:schemeClr val="accent4">
                  <a:lumMod val="60000"/>
                </a:schemeClr>
              </a:solidFill>
              <a:ln w="19050">
                <a:solidFill>
                  <a:schemeClr val="lt1"/>
                </a:solidFill>
              </a:ln>
              <a:effectLst/>
            </c:spPr>
          </c:dPt>
          <c:dLbls>
            <c:dLbl>
              <c:idx val="3"/>
              <c:layout>
                <c:manualLayout>
                  <c:x val="0.12804437290881898"/>
                  <c:y val="-1.0667448380302202E-3"/>
                </c:manualLayout>
              </c:layout>
              <c:showCatName val="1"/>
              <c:showPercent val="1"/>
              <c:extLst>
                <c:ext xmlns:c15="http://schemas.microsoft.com/office/drawing/2012/chart" uri="{CE6537A1-D6FC-4f65-9D91-7224C49458BB}">
                  <c15:layout/>
                </c:ext>
              </c:extLst>
            </c:dLbl>
            <c:dLbl>
              <c:idx val="5"/>
              <c:layout>
                <c:manualLayout>
                  <c:x val="7.6528979770399711E-3"/>
                  <c:y val="-2.005373436812611E-2"/>
                </c:manualLayout>
              </c:layout>
              <c:showCatName val="1"/>
              <c:showPercent val="1"/>
              <c:extLst>
                <c:ext xmlns:c15="http://schemas.microsoft.com/office/drawing/2012/chart" uri="{CE6537A1-D6FC-4f65-9D91-7224C49458BB}">
                  <c15:layout/>
                </c:ext>
              </c:extLst>
            </c:dLbl>
            <c:dLbl>
              <c:idx val="6"/>
              <c:layout>
                <c:manualLayout>
                  <c:x val="1.5086827357122701E-3"/>
                  <c:y val="-0.13390904834388501"/>
                </c:manualLayout>
              </c:layout>
              <c:showCatName val="1"/>
              <c:showPercent val="1"/>
              <c:extLst>
                <c:ext xmlns:c15="http://schemas.microsoft.com/office/drawing/2012/chart" uri="{CE6537A1-D6FC-4f65-9D91-7224C49458BB}">
                  <c15:layout/>
                </c:ext>
              </c:extLst>
            </c:dLbl>
            <c:dLbl>
              <c:idx val="1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CatName val="1"/>
            <c:showPercent val="1"/>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Sheet1!$A$2:$A$11</c:f>
              <c:strCache>
                <c:ptCount val="10"/>
                <c:pt idx="0">
                  <c:v>Hypertensive disorders in pregnancy*</c:v>
                </c:pt>
                <c:pt idx="1">
                  <c:v>Haemorrhage</c:v>
                </c:pt>
                <c:pt idx="2">
                  <c:v>Sepsis</c:v>
                </c:pt>
                <c:pt idx="3">
                  <c:v>Heart Disease</c:v>
                </c:pt>
                <c:pt idx="4">
                  <c:v>Embolism</c:v>
                </c:pt>
                <c:pt idx="5">
                  <c:v>Cardiac arrest / Multiorgan failure / Shock / Pulmonary edema</c:v>
                </c:pt>
                <c:pt idx="6">
                  <c:v>CVA /CVT</c:v>
                </c:pt>
                <c:pt idx="7">
                  <c:v>Respiratory</c:v>
                </c:pt>
                <c:pt idx="8">
                  <c:v>Anemia</c:v>
                </c:pt>
                <c:pt idx="9">
                  <c:v>Others</c:v>
                </c:pt>
              </c:strCache>
            </c:strRef>
          </c:cat>
          <c:val>
            <c:numRef>
              <c:f>Sheet1!$B$2:$B$11</c:f>
              <c:numCache>
                <c:formatCode>General</c:formatCode>
                <c:ptCount val="10"/>
                <c:pt idx="0">
                  <c:v>20</c:v>
                </c:pt>
                <c:pt idx="1">
                  <c:v>18</c:v>
                </c:pt>
                <c:pt idx="2">
                  <c:v>16</c:v>
                </c:pt>
                <c:pt idx="3">
                  <c:v>15</c:v>
                </c:pt>
                <c:pt idx="4">
                  <c:v>10</c:v>
                </c:pt>
                <c:pt idx="5">
                  <c:v>10</c:v>
                </c:pt>
                <c:pt idx="6">
                  <c:v>8</c:v>
                </c:pt>
                <c:pt idx="7">
                  <c:v>8</c:v>
                </c:pt>
                <c:pt idx="8">
                  <c:v>4</c:v>
                </c:pt>
                <c:pt idx="9">
                  <c:v>5</c:v>
                </c:pt>
              </c:numCache>
            </c:numRef>
          </c:val>
        </c:ser>
        <c:dLbls/>
        <c:firstSliceAng val="0"/>
      </c:pieChart>
      <c:spPr>
        <a:noFill/>
        <a:ln>
          <a:noFill/>
        </a:ln>
        <a:effectLst/>
      </c:spPr>
    </c:plotArea>
    <c:plotVisOnly val="1"/>
    <c:dispBlanksAs val="zero"/>
  </c:chart>
  <c:spPr>
    <a:noFill/>
    <a:ln>
      <a:noFill/>
    </a:ln>
    <a:effectLst/>
  </c:spPr>
  <c:txPr>
    <a:bodyPr/>
    <a:lstStyle/>
    <a:p>
      <a:pPr>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Series 1</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AN</c:v>
                </c:pt>
                <c:pt idx="1">
                  <c:v>IN</c:v>
                </c:pt>
                <c:pt idx="2">
                  <c:v>PN</c:v>
                </c:pt>
                <c:pt idx="3">
                  <c:v>Normal</c:v>
                </c:pt>
                <c:pt idx="4">
                  <c:v>LSCS</c:v>
                </c:pt>
              </c:strCache>
            </c:strRef>
          </c:cat>
          <c:val>
            <c:numRef>
              <c:f>Sheet1!$B$2:$B$6</c:f>
              <c:numCache>
                <c:formatCode>General</c:formatCode>
                <c:ptCount val="5"/>
                <c:pt idx="0">
                  <c:v>141</c:v>
                </c:pt>
                <c:pt idx="1">
                  <c:v>11</c:v>
                </c:pt>
                <c:pt idx="2">
                  <c:v>486</c:v>
                </c:pt>
                <c:pt idx="3">
                  <c:v>221</c:v>
                </c:pt>
                <c:pt idx="4">
                  <c:v>267</c:v>
                </c:pt>
              </c:numCache>
            </c:numRef>
          </c:val>
        </c:ser>
        <c:dLbls/>
        <c:gapWidth val="219"/>
        <c:overlap val="-27"/>
        <c:axId val="131040768"/>
        <c:axId val="131042304"/>
      </c:barChart>
      <c:catAx>
        <c:axId val="131040768"/>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131042304"/>
        <c:crosses val="autoZero"/>
        <c:auto val="1"/>
        <c:lblAlgn val="ctr"/>
        <c:lblOffset val="100"/>
      </c:catAx>
      <c:valAx>
        <c:axId val="131042304"/>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131040768"/>
        <c:crosses val="autoZero"/>
        <c:crossBetween val="between"/>
      </c:valAx>
      <c:spPr>
        <a:noFill/>
        <a:ln>
          <a:noFill/>
        </a:ln>
        <a:effectLst/>
      </c:spPr>
    </c:plotArea>
    <c:plotVisOnly val="1"/>
    <c:dispBlanksAs val="gap"/>
  </c:chart>
  <c:spPr>
    <a:noFill/>
    <a:ln>
      <a:noFill/>
    </a:ln>
    <a:effectLst/>
  </c:spPr>
  <c:txPr>
    <a:bodyPr/>
    <a:lstStyle/>
    <a:p>
      <a:pPr>
        <a:defRPr/>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Series 1</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AN</c:v>
                </c:pt>
                <c:pt idx="1">
                  <c:v>IN</c:v>
                </c:pt>
                <c:pt idx="2">
                  <c:v>PN</c:v>
                </c:pt>
                <c:pt idx="3">
                  <c:v>Normal</c:v>
                </c:pt>
                <c:pt idx="4">
                  <c:v>LSCS</c:v>
                </c:pt>
              </c:strCache>
            </c:strRef>
          </c:cat>
          <c:val>
            <c:numRef>
              <c:f>Sheet1!$B$2:$B$6</c:f>
              <c:numCache>
                <c:formatCode>General</c:formatCode>
                <c:ptCount val="5"/>
                <c:pt idx="0">
                  <c:v>130</c:v>
                </c:pt>
                <c:pt idx="1">
                  <c:v>6</c:v>
                </c:pt>
                <c:pt idx="2">
                  <c:v>447</c:v>
                </c:pt>
                <c:pt idx="3">
                  <c:v>200</c:v>
                </c:pt>
                <c:pt idx="4">
                  <c:v>247</c:v>
                </c:pt>
              </c:numCache>
            </c:numRef>
          </c:val>
        </c:ser>
        <c:dLbls/>
        <c:gapWidth val="219"/>
        <c:overlap val="-27"/>
        <c:axId val="131168512"/>
        <c:axId val="131203072"/>
      </c:barChart>
      <c:catAx>
        <c:axId val="13116851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131203072"/>
        <c:crosses val="autoZero"/>
        <c:auto val="1"/>
        <c:lblAlgn val="ctr"/>
        <c:lblOffset val="100"/>
      </c:catAx>
      <c:valAx>
        <c:axId val="131203072"/>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131168512"/>
        <c:crosses val="autoZero"/>
        <c:crossBetween val="between"/>
      </c:valAx>
      <c:spPr>
        <a:noFill/>
        <a:ln>
          <a:noFill/>
        </a:ln>
        <a:effectLst/>
      </c:spPr>
    </c:plotArea>
    <c:plotVisOnly val="1"/>
    <c:dispBlanksAs val="gap"/>
  </c:chart>
  <c:spPr>
    <a:noFill/>
    <a:ln>
      <a:noFill/>
    </a:ln>
    <a:effectLst/>
  </c:spPr>
  <c:txPr>
    <a:bodyPr/>
    <a:lstStyle/>
    <a:p>
      <a:pPr>
        <a:defRPr/>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en-IN"/>
          </a:p>
        </p:txBody>
      </p:sp>
      <p:sp>
        <p:nvSpPr>
          <p:cNvPr id="3" name="Date Placeholder 2"/>
          <p:cNvSpPr>
            <a:spLocks noGrp="1"/>
          </p:cNvSpPr>
          <p:nvPr>
            <p:ph type="dt" sz="quarter" idx="1"/>
          </p:nvPr>
        </p:nvSpPr>
        <p:spPr>
          <a:xfrm>
            <a:off x="3849688" y="0"/>
            <a:ext cx="2946400" cy="498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F68BF962-F179-4A4D-9B5D-C2F218D3B4E6}" type="datetimeFigureOut">
              <a:rPr lang="en-US"/>
              <a:pPr/>
              <a:t>7/6/2017</a:t>
            </a:fld>
            <a:endParaRPr lang="en-US"/>
          </a:p>
        </p:txBody>
      </p:sp>
      <p:sp>
        <p:nvSpPr>
          <p:cNvPr id="4" name="Footer Placeholder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en-IN"/>
          </a:p>
        </p:txBody>
      </p:sp>
      <p:sp>
        <p:nvSpPr>
          <p:cNvPr id="5" name="Slide Number Placeholder 4"/>
          <p:cNvSpPr>
            <a:spLocks noGrp="1"/>
          </p:cNvSpPr>
          <p:nvPr>
            <p:ph type="sldNum" sz="quarter" idx="3"/>
          </p:nvPr>
        </p:nvSpPr>
        <p:spPr>
          <a:xfrm>
            <a:off x="3849688" y="9429750"/>
            <a:ext cx="2946400" cy="49847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BB049F1C-0F38-B244-9E25-93E82CB99E51}" type="slidenum">
              <a:rPr lang="en-US"/>
              <a:pPr/>
              <a:t>‹#›</a:t>
            </a:fld>
            <a:endParaRPr lang="en-US"/>
          </a:p>
        </p:txBody>
      </p:sp>
    </p:spTree>
    <p:extLst>
      <p:ext uri="{BB962C8B-B14F-4D97-AF65-F5344CB8AC3E}">
        <p14:creationId xmlns:p14="http://schemas.microsoft.com/office/powerpoint/2010/main" xmlns="" val="81432969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lvl1pPr>
              <a:defRPr/>
            </a:lvl1pPr>
          </a:lstStyle>
          <a:p>
            <a:fld id="{B38B60ED-3DC0-AD48-B641-41534205217B}" type="datetimeFigureOut">
              <a:rPr lang="en-US"/>
              <a:pPr/>
              <a:t>7/6/2017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fld id="{CCA0C709-BB1F-7244-8732-08153E5D2AC7}" type="slidenum">
              <a:rPr lang="en-US"/>
              <a:pPr/>
              <a:t>‹#›</a:t>
            </a:fld>
            <a:endParaRPr lang="en-US"/>
          </a:p>
        </p:txBody>
      </p:sp>
    </p:spTree>
    <p:extLst>
      <p:ext uri="{BB962C8B-B14F-4D97-AF65-F5344CB8AC3E}">
        <p14:creationId xmlns:p14="http://schemas.microsoft.com/office/powerpoint/2010/main" xmlns="" val="3057560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7BEB5516-AA2F-454B-8B7C-CAA73ED650C2}" type="datetimeFigureOut">
              <a:rPr lang="en-US"/>
              <a:pPr/>
              <a:t>7/6/2017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fld id="{5446A998-EC9E-C040-B17B-208B9D3C75C8}" type="slidenum">
              <a:rPr lang="en-US"/>
              <a:pPr/>
              <a:t>‹#›</a:t>
            </a:fld>
            <a:endParaRPr lang="en-US"/>
          </a:p>
        </p:txBody>
      </p:sp>
    </p:spTree>
    <p:extLst>
      <p:ext uri="{BB962C8B-B14F-4D97-AF65-F5344CB8AC3E}">
        <p14:creationId xmlns:p14="http://schemas.microsoft.com/office/powerpoint/2010/main" xmlns="" val="669291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0883A6DB-4067-2E43-BA4A-2FBE2CC2DB5C}" type="datetimeFigureOut">
              <a:rPr lang="en-US"/>
              <a:pPr/>
              <a:t>7/6/2017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fld id="{14CAF7C9-14A8-024A-B0B0-D94F9A196F19}" type="slidenum">
              <a:rPr lang="en-US"/>
              <a:pPr/>
              <a:t>‹#›</a:t>
            </a:fld>
            <a:endParaRPr lang="en-US"/>
          </a:p>
        </p:txBody>
      </p:sp>
    </p:spTree>
    <p:extLst>
      <p:ext uri="{BB962C8B-B14F-4D97-AF65-F5344CB8AC3E}">
        <p14:creationId xmlns:p14="http://schemas.microsoft.com/office/powerpoint/2010/main" xmlns="" val="2485971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DCD5F28E-AC0A-C34E-8582-82872B2BB050}" type="datetimeFigureOut">
              <a:rPr lang="en-US"/>
              <a:pPr/>
              <a:t>7/6/2017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fld id="{2F6AD190-EC62-EE45-BBB4-874FA0E41CE6}" type="slidenum">
              <a:rPr lang="en-US"/>
              <a:pPr/>
              <a:t>‹#›</a:t>
            </a:fld>
            <a:endParaRPr lang="en-US"/>
          </a:p>
        </p:txBody>
      </p:sp>
    </p:spTree>
    <p:extLst>
      <p:ext uri="{BB962C8B-B14F-4D97-AF65-F5344CB8AC3E}">
        <p14:creationId xmlns:p14="http://schemas.microsoft.com/office/powerpoint/2010/main" xmlns="" val="2013298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D4E93D63-67D6-7649-BD19-6640DCEB3AE1}" type="datetimeFigureOut">
              <a:rPr lang="en-US"/>
              <a:pPr/>
              <a:t>7/6/2017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fld id="{9592CA30-F2E6-2048-9B93-3EE530FB1C73}" type="slidenum">
              <a:rPr lang="en-US"/>
              <a:pPr/>
              <a:t>‹#›</a:t>
            </a:fld>
            <a:endParaRPr lang="en-US"/>
          </a:p>
        </p:txBody>
      </p:sp>
    </p:spTree>
    <p:extLst>
      <p:ext uri="{BB962C8B-B14F-4D97-AF65-F5344CB8AC3E}">
        <p14:creationId xmlns:p14="http://schemas.microsoft.com/office/powerpoint/2010/main" xmlns="" val="202885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3"/>
          <p:cNvSpPr>
            <a:spLocks noGrp="1"/>
          </p:cNvSpPr>
          <p:nvPr>
            <p:ph type="dt" sz="half" idx="10"/>
          </p:nvPr>
        </p:nvSpPr>
        <p:spPr/>
        <p:txBody>
          <a:bodyPr/>
          <a:lstStyle>
            <a:lvl1pPr>
              <a:defRPr/>
            </a:lvl1pPr>
          </a:lstStyle>
          <a:p>
            <a:fld id="{8C52E713-E837-9842-B9EA-1E81750E3A6A}" type="datetimeFigureOut">
              <a:rPr lang="en-US"/>
              <a:pPr/>
              <a:t>7/6/2017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fld id="{2EF07B13-D6D5-1A43-A635-04D38A34B1D7}" type="slidenum">
              <a:rPr lang="en-US"/>
              <a:pPr/>
              <a:t>‹#›</a:t>
            </a:fld>
            <a:endParaRPr lang="en-US"/>
          </a:p>
        </p:txBody>
      </p:sp>
    </p:spTree>
    <p:extLst>
      <p:ext uri="{BB962C8B-B14F-4D97-AF65-F5344CB8AC3E}">
        <p14:creationId xmlns:p14="http://schemas.microsoft.com/office/powerpoint/2010/main" xmlns="" val="3854004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3"/>
          <p:cNvSpPr>
            <a:spLocks noGrp="1"/>
          </p:cNvSpPr>
          <p:nvPr>
            <p:ph type="dt" sz="half" idx="10"/>
          </p:nvPr>
        </p:nvSpPr>
        <p:spPr/>
        <p:txBody>
          <a:bodyPr/>
          <a:lstStyle>
            <a:lvl1pPr>
              <a:defRPr/>
            </a:lvl1pPr>
          </a:lstStyle>
          <a:p>
            <a:fld id="{325D2CB2-EE43-1448-96F2-9DD7A1DE228A}" type="datetimeFigureOut">
              <a:rPr lang="en-US"/>
              <a:pPr/>
              <a:t>7/6/2017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IN"/>
          </a:p>
        </p:txBody>
      </p:sp>
      <p:sp>
        <p:nvSpPr>
          <p:cNvPr id="9" name="Slide Number Placeholder 5"/>
          <p:cNvSpPr>
            <a:spLocks noGrp="1"/>
          </p:cNvSpPr>
          <p:nvPr>
            <p:ph type="sldNum" sz="quarter" idx="12"/>
          </p:nvPr>
        </p:nvSpPr>
        <p:spPr/>
        <p:txBody>
          <a:bodyPr/>
          <a:lstStyle>
            <a:lvl1pPr>
              <a:defRPr/>
            </a:lvl1pPr>
          </a:lstStyle>
          <a:p>
            <a:fld id="{F5F86C4D-86FF-A24E-BC36-88FC82C6BE39}" type="slidenum">
              <a:rPr lang="en-US"/>
              <a:pPr/>
              <a:t>‹#›</a:t>
            </a:fld>
            <a:endParaRPr lang="en-US"/>
          </a:p>
        </p:txBody>
      </p:sp>
    </p:spTree>
    <p:extLst>
      <p:ext uri="{BB962C8B-B14F-4D97-AF65-F5344CB8AC3E}">
        <p14:creationId xmlns:p14="http://schemas.microsoft.com/office/powerpoint/2010/main" xmlns="" val="1431059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3"/>
          <p:cNvSpPr>
            <a:spLocks noGrp="1"/>
          </p:cNvSpPr>
          <p:nvPr>
            <p:ph type="dt" sz="half" idx="10"/>
          </p:nvPr>
        </p:nvSpPr>
        <p:spPr/>
        <p:txBody>
          <a:bodyPr/>
          <a:lstStyle>
            <a:lvl1pPr>
              <a:defRPr/>
            </a:lvl1pPr>
          </a:lstStyle>
          <a:p>
            <a:fld id="{C1994026-E22C-D645-A509-F86FE800E0ED}" type="datetimeFigureOut">
              <a:rPr lang="en-US"/>
              <a:pPr/>
              <a:t>7/6/2017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IN"/>
          </a:p>
        </p:txBody>
      </p:sp>
      <p:sp>
        <p:nvSpPr>
          <p:cNvPr id="5" name="Slide Number Placeholder 5"/>
          <p:cNvSpPr>
            <a:spLocks noGrp="1"/>
          </p:cNvSpPr>
          <p:nvPr>
            <p:ph type="sldNum" sz="quarter" idx="12"/>
          </p:nvPr>
        </p:nvSpPr>
        <p:spPr/>
        <p:txBody>
          <a:bodyPr/>
          <a:lstStyle>
            <a:lvl1pPr>
              <a:defRPr/>
            </a:lvl1pPr>
          </a:lstStyle>
          <a:p>
            <a:fld id="{9B312E4A-7628-5845-B8B1-FECB8CCA3E40}" type="slidenum">
              <a:rPr lang="en-US"/>
              <a:pPr/>
              <a:t>‹#›</a:t>
            </a:fld>
            <a:endParaRPr lang="en-US"/>
          </a:p>
        </p:txBody>
      </p:sp>
    </p:spTree>
    <p:extLst>
      <p:ext uri="{BB962C8B-B14F-4D97-AF65-F5344CB8AC3E}">
        <p14:creationId xmlns:p14="http://schemas.microsoft.com/office/powerpoint/2010/main" xmlns="" val="189112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35CBC2FA-32FF-1244-8F67-D3344EAB633A}" type="datetimeFigureOut">
              <a:rPr lang="en-US"/>
              <a:pPr/>
              <a:t>7/6/2017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IN"/>
          </a:p>
        </p:txBody>
      </p:sp>
      <p:sp>
        <p:nvSpPr>
          <p:cNvPr id="4" name="Slide Number Placeholder 5"/>
          <p:cNvSpPr>
            <a:spLocks noGrp="1"/>
          </p:cNvSpPr>
          <p:nvPr>
            <p:ph type="sldNum" sz="quarter" idx="12"/>
          </p:nvPr>
        </p:nvSpPr>
        <p:spPr/>
        <p:txBody>
          <a:bodyPr/>
          <a:lstStyle>
            <a:lvl1pPr>
              <a:defRPr/>
            </a:lvl1pPr>
          </a:lstStyle>
          <a:p>
            <a:fld id="{DB6BB35F-F453-0B47-9DEB-4F68632BB6BD}" type="slidenum">
              <a:rPr lang="en-US"/>
              <a:pPr/>
              <a:t>‹#›</a:t>
            </a:fld>
            <a:endParaRPr lang="en-US"/>
          </a:p>
        </p:txBody>
      </p:sp>
    </p:spTree>
    <p:extLst>
      <p:ext uri="{BB962C8B-B14F-4D97-AF65-F5344CB8AC3E}">
        <p14:creationId xmlns:p14="http://schemas.microsoft.com/office/powerpoint/2010/main" xmlns="" val="895468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86D63919-48BA-AA43-A3FF-E07D04739701}" type="datetimeFigureOut">
              <a:rPr lang="en-US"/>
              <a:pPr/>
              <a:t>7/6/2017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fld id="{3ED6CF4D-49B7-814D-9C92-2A5DF21AB862}" type="slidenum">
              <a:rPr lang="en-US"/>
              <a:pPr/>
              <a:t>‹#›</a:t>
            </a:fld>
            <a:endParaRPr lang="en-US"/>
          </a:p>
        </p:txBody>
      </p:sp>
    </p:spTree>
    <p:extLst>
      <p:ext uri="{BB962C8B-B14F-4D97-AF65-F5344CB8AC3E}">
        <p14:creationId xmlns:p14="http://schemas.microsoft.com/office/powerpoint/2010/main" xmlns="" val="2885973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smtClean="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93A94242-2DC7-3A4A-9E0D-B6C51AE1CC5E}" type="datetimeFigureOut">
              <a:rPr lang="en-US"/>
              <a:pPr/>
              <a:t>7/6/2017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fld id="{40F20BE5-0105-AF47-9B13-3DFB5FA9EDB1}" type="slidenum">
              <a:rPr lang="en-US"/>
              <a:pPr/>
              <a:t>‹#›</a:t>
            </a:fld>
            <a:endParaRPr lang="en-US"/>
          </a:p>
        </p:txBody>
      </p:sp>
    </p:spTree>
    <p:extLst>
      <p:ext uri="{BB962C8B-B14F-4D97-AF65-F5344CB8AC3E}">
        <p14:creationId xmlns:p14="http://schemas.microsoft.com/office/powerpoint/2010/main" xmlns="" val="1065299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fld id="{DE49950D-245E-FF47-A0EF-C19117D67D41}" type="datetimeFigureOut">
              <a:rPr lang="en-US"/>
              <a:pPr/>
              <a:t>7/6/2017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B64C5F58-C11B-414A-B161-E2526580879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ＭＳ Ｐゴシック" charset="0"/>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ea typeface="ＭＳ Ｐゴシック"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ea typeface="ＭＳ Ｐゴシック"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ea typeface="ＭＳ Ｐゴシック"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ea typeface="ＭＳ Ｐゴシック"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ＭＳ Ｐゴシック" charset="0"/>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888274" y="2442754"/>
            <a:ext cx="10541726" cy="1031966"/>
          </a:xfrm>
        </p:spPr>
        <p:txBody>
          <a:bodyPr/>
          <a:lstStyle/>
          <a:p>
            <a:pPr eaLnBrk="1" hangingPunct="1"/>
            <a:r>
              <a:rPr lang="en-US" sz="3600" b="1" dirty="0" smtClean="0">
                <a:latin typeface="Verdana" pitchFamily="34" charset="0"/>
                <a:ea typeface="Verdana" pitchFamily="34" charset="0"/>
                <a:cs typeface="Verdana" pitchFamily="34" charset="0"/>
              </a:rPr>
              <a:t/>
            </a:r>
            <a:br>
              <a:rPr lang="en-US" sz="3600" b="1" dirty="0" smtClean="0">
                <a:latin typeface="Verdana" pitchFamily="34" charset="0"/>
                <a:ea typeface="Verdana" pitchFamily="34" charset="0"/>
                <a:cs typeface="Verdana" pitchFamily="34" charset="0"/>
              </a:rPr>
            </a:br>
            <a:r>
              <a:rPr lang="en-US" sz="3600" b="1" dirty="0" smtClean="0">
                <a:latin typeface="Verdana" pitchFamily="34" charset="0"/>
                <a:ea typeface="Verdana" pitchFamily="34" charset="0"/>
                <a:cs typeface="Verdana" pitchFamily="34" charset="0"/>
              </a:rPr>
              <a:t/>
            </a:r>
            <a:br>
              <a:rPr lang="en-US" sz="3600" b="1" dirty="0" smtClean="0">
                <a:latin typeface="Verdana" pitchFamily="34" charset="0"/>
                <a:ea typeface="Verdana" pitchFamily="34" charset="0"/>
                <a:cs typeface="Verdana" pitchFamily="34" charset="0"/>
              </a:rPr>
            </a:br>
            <a:r>
              <a:rPr lang="en-US" sz="3600" b="1" dirty="0" smtClean="0">
                <a:latin typeface="Verdana" pitchFamily="34" charset="0"/>
                <a:ea typeface="Verdana" pitchFamily="34" charset="0"/>
                <a:cs typeface="Verdana" pitchFamily="34" charset="0"/>
              </a:rPr>
              <a:t/>
            </a:r>
            <a:br>
              <a:rPr lang="en-US" sz="3600" b="1" dirty="0" smtClean="0">
                <a:latin typeface="Verdana" pitchFamily="34" charset="0"/>
                <a:ea typeface="Verdana" pitchFamily="34" charset="0"/>
                <a:cs typeface="Verdana" pitchFamily="34" charset="0"/>
              </a:rPr>
            </a:br>
            <a:r>
              <a:rPr lang="en-US" sz="3600" b="1" dirty="0" smtClean="0">
                <a:latin typeface="Verdana" pitchFamily="34" charset="0"/>
                <a:ea typeface="Verdana" pitchFamily="34" charset="0"/>
                <a:cs typeface="Verdana" pitchFamily="34" charset="0"/>
              </a:rPr>
              <a:t/>
            </a:r>
            <a:br>
              <a:rPr lang="en-US" sz="3600" b="1" dirty="0" smtClean="0">
                <a:latin typeface="Verdana" pitchFamily="34" charset="0"/>
                <a:ea typeface="Verdana" pitchFamily="34" charset="0"/>
                <a:cs typeface="Verdana" pitchFamily="34" charset="0"/>
              </a:rPr>
            </a:br>
            <a:r>
              <a:rPr lang="en-US" sz="3600" b="1" dirty="0" smtClean="0">
                <a:latin typeface="Verdana" pitchFamily="34" charset="0"/>
                <a:ea typeface="Verdana" pitchFamily="34" charset="0"/>
                <a:cs typeface="Verdana" pitchFamily="34" charset="0"/>
              </a:rPr>
              <a:t/>
            </a:r>
            <a:br>
              <a:rPr lang="en-US" sz="3600" b="1" dirty="0" smtClean="0">
                <a:latin typeface="Verdana" pitchFamily="34" charset="0"/>
                <a:ea typeface="Verdana" pitchFamily="34" charset="0"/>
                <a:cs typeface="Verdana" pitchFamily="34" charset="0"/>
              </a:rPr>
            </a:br>
            <a:r>
              <a:rPr lang="en-US" sz="3600" b="1" dirty="0" smtClean="0">
                <a:latin typeface="Verdana" pitchFamily="34" charset="0"/>
                <a:ea typeface="Verdana" pitchFamily="34" charset="0"/>
                <a:cs typeface="Verdana" pitchFamily="34" charset="0"/>
              </a:rPr>
              <a:t/>
            </a:r>
            <a:br>
              <a:rPr lang="en-US" sz="3600" b="1" dirty="0" smtClean="0">
                <a:latin typeface="Verdana" pitchFamily="34" charset="0"/>
                <a:ea typeface="Verdana" pitchFamily="34" charset="0"/>
                <a:cs typeface="Verdana" pitchFamily="34" charset="0"/>
              </a:rPr>
            </a:br>
            <a:r>
              <a:rPr lang="en-US" sz="3600" b="1" dirty="0" smtClean="0">
                <a:latin typeface="Verdana" pitchFamily="34" charset="0"/>
                <a:ea typeface="Verdana" pitchFamily="34" charset="0"/>
                <a:cs typeface="Verdana" pitchFamily="34" charset="0"/>
              </a:rPr>
              <a:t/>
            </a:r>
            <a:br>
              <a:rPr lang="en-US" sz="3600" b="1" dirty="0" smtClean="0">
                <a:latin typeface="Verdana" pitchFamily="34" charset="0"/>
                <a:ea typeface="Verdana" pitchFamily="34" charset="0"/>
                <a:cs typeface="Verdana" pitchFamily="34" charset="0"/>
              </a:rPr>
            </a:br>
            <a:r>
              <a:rPr lang="en-US" sz="3600" b="1" dirty="0" smtClean="0">
                <a:latin typeface="Verdana" pitchFamily="34" charset="0"/>
                <a:ea typeface="Verdana" pitchFamily="34" charset="0"/>
                <a:cs typeface="Verdana" pitchFamily="34" charset="0"/>
              </a:rPr>
              <a:t/>
            </a:r>
            <a:br>
              <a:rPr lang="en-US" sz="3600" b="1" dirty="0" smtClean="0">
                <a:latin typeface="Verdana" pitchFamily="34" charset="0"/>
                <a:ea typeface="Verdana" pitchFamily="34" charset="0"/>
                <a:cs typeface="Verdana" pitchFamily="34" charset="0"/>
              </a:rPr>
            </a:br>
            <a:r>
              <a:rPr lang="en-US" sz="3600" b="1" dirty="0" smtClean="0">
                <a:latin typeface="Verdana" pitchFamily="34" charset="0"/>
                <a:ea typeface="Verdana" pitchFamily="34" charset="0"/>
                <a:cs typeface="Verdana" pitchFamily="34" charset="0"/>
              </a:rPr>
              <a:t/>
            </a:r>
            <a:br>
              <a:rPr lang="en-US" sz="3600" b="1" dirty="0" smtClean="0">
                <a:latin typeface="Verdana" pitchFamily="34" charset="0"/>
                <a:ea typeface="Verdana" pitchFamily="34" charset="0"/>
                <a:cs typeface="Verdana" pitchFamily="34" charset="0"/>
              </a:rPr>
            </a:br>
            <a:r>
              <a:rPr lang="en-US" sz="3600" b="1" dirty="0" smtClean="0">
                <a:latin typeface="Verdana" pitchFamily="34" charset="0"/>
                <a:ea typeface="Verdana" pitchFamily="34" charset="0"/>
                <a:cs typeface="Verdana" pitchFamily="34" charset="0"/>
              </a:rPr>
              <a:t/>
            </a:r>
            <a:br>
              <a:rPr lang="en-US" sz="3600" b="1" dirty="0" smtClean="0">
                <a:latin typeface="Verdana" pitchFamily="34" charset="0"/>
                <a:ea typeface="Verdana" pitchFamily="34" charset="0"/>
                <a:cs typeface="Verdana" pitchFamily="34" charset="0"/>
              </a:rPr>
            </a:br>
            <a:r>
              <a:rPr lang="en-US" sz="3600" b="1" dirty="0" smtClean="0">
                <a:latin typeface="Verdana" pitchFamily="34" charset="0"/>
                <a:ea typeface="Verdana" pitchFamily="34" charset="0"/>
                <a:cs typeface="Verdana" pitchFamily="34" charset="0"/>
              </a:rPr>
              <a:t/>
            </a:r>
            <a:br>
              <a:rPr lang="en-US" sz="3600" b="1" dirty="0" smtClean="0">
                <a:latin typeface="Verdana" pitchFamily="34" charset="0"/>
                <a:ea typeface="Verdana" pitchFamily="34" charset="0"/>
                <a:cs typeface="Verdana" pitchFamily="34" charset="0"/>
              </a:rPr>
            </a:br>
            <a:r>
              <a:rPr lang="en-US" sz="3600" b="1" dirty="0" smtClean="0">
                <a:latin typeface="Verdana" pitchFamily="34" charset="0"/>
                <a:ea typeface="Verdana" pitchFamily="34" charset="0"/>
                <a:cs typeface="Verdana" pitchFamily="34" charset="0"/>
              </a:rPr>
              <a:t/>
            </a:r>
            <a:br>
              <a:rPr lang="en-US" sz="3600" b="1" dirty="0" smtClean="0">
                <a:latin typeface="Verdana" pitchFamily="34" charset="0"/>
                <a:ea typeface="Verdana" pitchFamily="34" charset="0"/>
                <a:cs typeface="Verdana" pitchFamily="34" charset="0"/>
              </a:rPr>
            </a:br>
            <a:r>
              <a:rPr lang="en-US" sz="3600" b="1" dirty="0" smtClean="0">
                <a:latin typeface="Verdana" pitchFamily="34" charset="0"/>
                <a:ea typeface="Verdana" pitchFamily="34" charset="0"/>
                <a:cs typeface="Verdana" pitchFamily="34" charset="0"/>
              </a:rPr>
              <a:t/>
            </a:r>
            <a:br>
              <a:rPr lang="en-US" sz="3600" b="1" dirty="0" smtClean="0">
                <a:latin typeface="Verdana" pitchFamily="34" charset="0"/>
                <a:ea typeface="Verdana" pitchFamily="34" charset="0"/>
                <a:cs typeface="Verdana" pitchFamily="34" charset="0"/>
              </a:rPr>
            </a:br>
            <a:r>
              <a:rPr lang="en-US" sz="3600" b="1" dirty="0" smtClean="0">
                <a:latin typeface="Verdana" pitchFamily="34" charset="0"/>
                <a:ea typeface="Verdana" pitchFamily="34" charset="0"/>
                <a:cs typeface="Verdana" pitchFamily="34" charset="0"/>
              </a:rPr>
              <a:t/>
            </a:r>
            <a:br>
              <a:rPr lang="en-US" sz="3600" b="1" dirty="0" smtClean="0">
                <a:latin typeface="Verdana" pitchFamily="34" charset="0"/>
                <a:ea typeface="Verdana" pitchFamily="34" charset="0"/>
                <a:cs typeface="Verdana" pitchFamily="34" charset="0"/>
              </a:rPr>
            </a:br>
            <a:r>
              <a:rPr lang="en-US" sz="3600" b="1" dirty="0" smtClean="0">
                <a:latin typeface="Verdana" pitchFamily="34" charset="0"/>
                <a:ea typeface="Verdana" pitchFamily="34" charset="0"/>
                <a:cs typeface="Verdana" pitchFamily="34" charset="0"/>
              </a:rPr>
              <a:t/>
            </a:r>
            <a:br>
              <a:rPr lang="en-US" sz="3600" b="1" dirty="0" smtClean="0">
                <a:latin typeface="Verdana" pitchFamily="34" charset="0"/>
                <a:ea typeface="Verdana" pitchFamily="34" charset="0"/>
                <a:cs typeface="Verdana" pitchFamily="34" charset="0"/>
              </a:rPr>
            </a:br>
            <a:r>
              <a:rPr lang="en-US" sz="3600" b="1" dirty="0" smtClean="0">
                <a:latin typeface="Verdana" pitchFamily="34" charset="0"/>
                <a:ea typeface="Verdana" pitchFamily="34" charset="0"/>
                <a:cs typeface="Verdana" pitchFamily="34" charset="0"/>
              </a:rPr>
              <a:t/>
            </a:r>
            <a:br>
              <a:rPr lang="en-US" sz="3600" b="1" dirty="0" smtClean="0">
                <a:latin typeface="Verdana" pitchFamily="34" charset="0"/>
                <a:ea typeface="Verdana" pitchFamily="34" charset="0"/>
                <a:cs typeface="Verdana" pitchFamily="34" charset="0"/>
              </a:rPr>
            </a:br>
            <a:r>
              <a:rPr lang="en-US" sz="3200" b="1" dirty="0" smtClean="0">
                <a:latin typeface="Verdana" pitchFamily="34" charset="0"/>
                <a:ea typeface="Verdana" pitchFamily="34" charset="0"/>
                <a:cs typeface="Verdana" pitchFamily="34" charset="0"/>
              </a:rPr>
              <a:t>Reduction </a:t>
            </a:r>
            <a:r>
              <a:rPr lang="en-US" sz="3200" b="1" dirty="0">
                <a:latin typeface="Verdana" pitchFamily="34" charset="0"/>
                <a:ea typeface="Verdana" pitchFamily="34" charset="0"/>
                <a:cs typeface="Verdana" pitchFamily="34" charset="0"/>
              </a:rPr>
              <a:t>in Deaths following </a:t>
            </a:r>
            <a:r>
              <a:rPr lang="en-US" sz="3200" b="1" dirty="0" smtClean="0">
                <a:latin typeface="Verdana" pitchFamily="34" charset="0"/>
                <a:ea typeface="Verdana" pitchFamily="34" charset="0"/>
                <a:cs typeface="Verdana" pitchFamily="34" charset="0"/>
              </a:rPr>
              <a:t>Sterilization</a:t>
            </a:r>
            <a:endParaRPr lang="en-US" sz="3200" b="1" dirty="0">
              <a:latin typeface="Verdana" pitchFamily="34" charset="0"/>
              <a:ea typeface="Verdana" pitchFamily="34" charset="0"/>
              <a:cs typeface="Verdana" pitchFamily="34" charset="0"/>
            </a:endParaRPr>
          </a:p>
        </p:txBody>
      </p:sp>
      <p:sp>
        <p:nvSpPr>
          <p:cNvPr id="9219" name="Subtitle 2"/>
          <p:cNvSpPr>
            <a:spLocks noGrp="1"/>
          </p:cNvSpPr>
          <p:nvPr>
            <p:ph type="subTitle" idx="1"/>
          </p:nvPr>
        </p:nvSpPr>
        <p:spPr>
          <a:xfrm>
            <a:off x="587829" y="3892731"/>
            <a:ext cx="10816045" cy="1084218"/>
          </a:xfrm>
        </p:spPr>
        <p:txBody>
          <a:bodyPr/>
          <a:lstStyle/>
          <a:p>
            <a:pPr eaLnBrk="1" hangingPunct="1"/>
            <a:endParaRPr lang="en-US" sz="3200" b="1" dirty="0" smtClean="0">
              <a:latin typeface="Verdana" pitchFamily="34" charset="0"/>
              <a:ea typeface="Verdana" pitchFamily="34" charset="0"/>
              <a:cs typeface="Verdana" pitchFamily="34" charset="0"/>
            </a:endParaRPr>
          </a:p>
          <a:p>
            <a:pPr eaLnBrk="1" hangingPunct="1"/>
            <a:r>
              <a:rPr lang="en-US" sz="3200" b="1" dirty="0" smtClean="0">
                <a:latin typeface="Verdana" pitchFamily="34" charset="0"/>
                <a:ea typeface="Verdana" pitchFamily="34" charset="0"/>
                <a:cs typeface="Verdana" pitchFamily="34" charset="0"/>
              </a:rPr>
              <a:t>Maternal Death Audit- Tamilnadu Experience</a:t>
            </a:r>
          </a:p>
          <a:p>
            <a:pPr eaLnBrk="1" hangingPunct="1"/>
            <a:endParaRPr lang="en-US" sz="2800" b="1" dirty="0" smtClean="0">
              <a:latin typeface="Verdana" pitchFamily="34" charset="0"/>
              <a:ea typeface="Verdana" pitchFamily="34" charset="0"/>
              <a:cs typeface="Verdana" pitchFamily="34" charset="0"/>
            </a:endParaRPr>
          </a:p>
          <a:p>
            <a:pPr eaLnBrk="1" hangingPunct="1"/>
            <a:r>
              <a:rPr lang="en-US" sz="2800" b="1" dirty="0" smtClean="0">
                <a:latin typeface="Verdana" pitchFamily="34" charset="0"/>
                <a:ea typeface="Verdana" pitchFamily="34" charset="0"/>
                <a:cs typeface="Verdana" pitchFamily="34" charset="0"/>
              </a:rPr>
              <a:t>MD NHM TN </a:t>
            </a:r>
            <a:endParaRPr lang="en-US" sz="2800" b="1" dirty="0">
              <a:latin typeface="Verdana" pitchFamily="34" charset="0"/>
              <a:ea typeface="Verdana" pitchFamily="34" charset="0"/>
              <a:cs typeface="Verdana" pitchFamily="34" charset="0"/>
            </a:endParaRPr>
          </a:p>
        </p:txBody>
      </p:sp>
      <p:sp>
        <p:nvSpPr>
          <p:cNvPr id="2" name="TextBox 1"/>
          <p:cNvSpPr txBox="1"/>
          <p:nvPr/>
        </p:nvSpPr>
        <p:spPr>
          <a:xfrm>
            <a:off x="5527387" y="2873333"/>
            <a:ext cx="498855" cy="1200329"/>
          </a:xfrm>
          <a:prstGeom prst="rect">
            <a:avLst/>
          </a:prstGeom>
          <a:noFill/>
        </p:spPr>
        <p:txBody>
          <a:bodyPr wrap="none" rtlCol="0">
            <a:spAutoFit/>
          </a:bodyPr>
          <a:lstStyle/>
          <a:p>
            <a:endParaRPr lang="en-US" sz="3600" dirty="0" smtClean="0"/>
          </a:p>
          <a:p>
            <a:r>
              <a:rPr lang="en-US" sz="3600" dirty="0" smtClean="0"/>
              <a:t>&amp;</a:t>
            </a:r>
            <a:endParaRPr lang="en-US" sz="3600" dirty="0"/>
          </a:p>
        </p:txBody>
      </p:sp>
      <p:pic>
        <p:nvPicPr>
          <p:cNvPr id="5" name="Picture 2" descr="H:\nhm-new1.png"/>
          <p:cNvPicPr>
            <a:picLocks noChangeAspect="1" noChangeArrowheads="1"/>
          </p:cNvPicPr>
          <p:nvPr/>
        </p:nvPicPr>
        <p:blipFill>
          <a:blip r:embed="rId2" cstate="print"/>
          <a:srcRect l="27959" t="16489" r="25755" b="16489"/>
          <a:stretch>
            <a:fillRect/>
          </a:stretch>
        </p:blipFill>
        <p:spPr bwMode="auto">
          <a:xfrm>
            <a:off x="0" y="-1"/>
            <a:ext cx="1724025" cy="1750423"/>
          </a:xfrm>
          <a:prstGeom prst="rect">
            <a:avLst/>
          </a:prstGeom>
          <a:noFill/>
          <a:ln w="9525">
            <a:noFill/>
            <a:miter lim="800000"/>
            <a:headEnd/>
            <a:tailEnd/>
          </a:ln>
        </p:spPr>
      </p:pic>
      <p:pic>
        <p:nvPicPr>
          <p:cNvPr id="6" name="Picture 2" descr="C:\Users\APO2\Documents\Emblem_of_India.svg.png"/>
          <p:cNvPicPr>
            <a:picLocks noChangeAspect="1" noChangeArrowheads="1"/>
          </p:cNvPicPr>
          <p:nvPr/>
        </p:nvPicPr>
        <p:blipFill>
          <a:blip r:embed="rId3" cstate="print"/>
          <a:srcRect/>
          <a:stretch>
            <a:fillRect/>
          </a:stretch>
        </p:blipFill>
        <p:spPr bwMode="auto">
          <a:xfrm>
            <a:off x="4746625" y="-1"/>
            <a:ext cx="2542449" cy="2181498"/>
          </a:xfrm>
          <a:prstGeom prst="rect">
            <a:avLst/>
          </a:prstGeom>
          <a:noFill/>
          <a:ln w="9525">
            <a:noFill/>
            <a:miter lim="800000"/>
            <a:headEnd/>
            <a:tailEnd/>
          </a:ln>
        </p:spPr>
      </p:pic>
      <p:pic>
        <p:nvPicPr>
          <p:cNvPr id="7" name="Picture 1" descr="H:\TN.jpg"/>
          <p:cNvPicPr>
            <a:picLocks noChangeAspect="1" noChangeArrowheads="1"/>
          </p:cNvPicPr>
          <p:nvPr/>
        </p:nvPicPr>
        <p:blipFill>
          <a:blip r:embed="rId4" cstate="print"/>
          <a:srcRect/>
          <a:stretch>
            <a:fillRect/>
          </a:stretch>
        </p:blipFill>
        <p:spPr bwMode="auto">
          <a:xfrm>
            <a:off x="10554789" y="-1"/>
            <a:ext cx="1637211" cy="168510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09006"/>
            <a:ext cx="11928143" cy="1126839"/>
          </a:xfrm>
        </p:spPr>
        <p:txBody>
          <a:bodyPr/>
          <a:lstStyle/>
          <a:p>
            <a:pPr algn="ctr"/>
            <a:r>
              <a:rPr lang="en-US" sz="3200" b="1" dirty="0">
                <a:latin typeface="Verdana" pitchFamily="34" charset="0"/>
                <a:ea typeface="Verdana" pitchFamily="34" charset="0"/>
                <a:cs typeface="Verdana" pitchFamily="34" charset="0"/>
              </a:rPr>
              <a:t>Maternal </a:t>
            </a:r>
            <a:r>
              <a:rPr lang="en-US" sz="3200" b="1" dirty="0" smtClean="0">
                <a:latin typeface="Verdana" pitchFamily="34" charset="0"/>
                <a:ea typeface="Verdana" pitchFamily="34" charset="0"/>
                <a:cs typeface="Verdana" pitchFamily="34" charset="0"/>
              </a:rPr>
              <a:t>Death Due to </a:t>
            </a:r>
            <a:r>
              <a:rPr lang="en-US" sz="3200" b="1" dirty="0">
                <a:latin typeface="Verdana" pitchFamily="34" charset="0"/>
                <a:ea typeface="Verdana" pitchFamily="34" charset="0"/>
                <a:cs typeface="Verdana" pitchFamily="34" charset="0"/>
              </a:rPr>
              <a:t>Heart Disease Vs Gravida</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1205560972"/>
              </p:ext>
            </p:extLst>
          </p:nvPr>
        </p:nvGraphicFramePr>
        <p:xfrm>
          <a:off x="933734" y="133584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32261" y="5958613"/>
            <a:ext cx="11081983" cy="646331"/>
          </a:xfrm>
          <a:prstGeom prst="rect">
            <a:avLst/>
          </a:prstGeom>
          <a:noFill/>
        </p:spPr>
        <p:txBody>
          <a:bodyPr wrap="square" rtlCol="0">
            <a:spAutoFit/>
          </a:bodyPr>
          <a:lstStyle/>
          <a:p>
            <a:r>
              <a:rPr lang="en-US" dirty="0" smtClean="0">
                <a:latin typeface="Bookman Old Style" panose="02050604050505020204" pitchFamily="18" charset="0"/>
              </a:rPr>
              <a:t>Inference : Even a heart disease mother goes for repeated pregnancies which ultimately leads to the death of the mother</a:t>
            </a:r>
            <a:endParaRPr lang="en-US" dirty="0">
              <a:latin typeface="Bookman Old Style" panose="02050604050505020204" pitchFamily="18" charset="0"/>
            </a:endParaRPr>
          </a:p>
        </p:txBody>
      </p:sp>
    </p:spTree>
    <p:extLst>
      <p:ext uri="{BB962C8B-B14F-4D97-AF65-F5344CB8AC3E}">
        <p14:creationId xmlns:p14="http://schemas.microsoft.com/office/powerpoint/2010/main" xmlns="" val="33914809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28" y="261257"/>
            <a:ext cx="11731744" cy="836022"/>
          </a:xfrm>
        </p:spPr>
        <p:txBody>
          <a:bodyPr/>
          <a:lstStyle/>
          <a:p>
            <a:r>
              <a:rPr lang="en-US" sz="2800" b="1" dirty="0">
                <a:latin typeface="Verdana" pitchFamily="34" charset="0"/>
                <a:ea typeface="Verdana" pitchFamily="34" charset="0"/>
                <a:cs typeface="Verdana" pitchFamily="34" charset="0"/>
              </a:rPr>
              <a:t>Interventions Planned Based on Cause Wise Analysis</a:t>
            </a:r>
            <a:r>
              <a:rPr lang="en-US" sz="3200" b="1" dirty="0">
                <a:latin typeface="Bookman Old Style" pitchFamily="18" charset="0"/>
              </a:rPr>
              <a:t>  </a:t>
            </a:r>
          </a:p>
        </p:txBody>
      </p:sp>
      <p:graphicFrame>
        <p:nvGraphicFramePr>
          <p:cNvPr id="5" name="Table 4"/>
          <p:cNvGraphicFramePr>
            <a:graphicFrameLocks noGrp="1"/>
          </p:cNvGraphicFramePr>
          <p:nvPr>
            <p:extLst>
              <p:ext uri="{D42A27DB-BD31-4B8C-83A1-F6EECF244321}">
                <p14:modId xmlns:p14="http://schemas.microsoft.com/office/powerpoint/2010/main" xmlns="" val="2220413447"/>
              </p:ext>
            </p:extLst>
          </p:nvPr>
        </p:nvGraphicFramePr>
        <p:xfrm>
          <a:off x="208783" y="1565155"/>
          <a:ext cx="11356822" cy="3380568"/>
        </p:xfrm>
        <a:graphic>
          <a:graphicData uri="http://schemas.openxmlformats.org/drawingml/2006/table">
            <a:tbl>
              <a:tblPr firstRow="1" bandRow="1">
                <a:tableStyleId>{616DA210-FB5B-4158-B5E0-FEB733F419BA}</a:tableStyleId>
              </a:tblPr>
              <a:tblGrid>
                <a:gridCol w="622292"/>
                <a:gridCol w="3422604"/>
                <a:gridCol w="3655963"/>
                <a:gridCol w="3655963"/>
              </a:tblGrid>
              <a:tr h="545952">
                <a:tc>
                  <a:txBody>
                    <a:bodyPr/>
                    <a:lstStyle/>
                    <a:p>
                      <a:pPr algn="ctr"/>
                      <a:r>
                        <a:rPr lang="en-US" sz="1800" dirty="0" smtClean="0">
                          <a:latin typeface="Verdana" pitchFamily="34" charset="0"/>
                          <a:ea typeface="Verdana" pitchFamily="34" charset="0"/>
                          <a:cs typeface="Verdana" pitchFamily="34" charset="0"/>
                        </a:rPr>
                        <a:t>S.N</a:t>
                      </a:r>
                      <a:endParaRPr lang="en-US" sz="1800" dirty="0">
                        <a:latin typeface="Verdana" pitchFamily="34" charset="0"/>
                        <a:ea typeface="Verdana" pitchFamily="34" charset="0"/>
                        <a:cs typeface="Verdana" pitchFamily="34" charset="0"/>
                      </a:endParaRPr>
                    </a:p>
                  </a:txBody>
                  <a:tcPr marL="91416" marR="91416" marT="45708" marB="45708"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Verdana" pitchFamily="34" charset="0"/>
                          <a:ea typeface="Verdana" pitchFamily="34" charset="0"/>
                          <a:cs typeface="Verdana" pitchFamily="34" charset="0"/>
                        </a:rPr>
                        <a:t>Problem statement</a:t>
                      </a:r>
                    </a:p>
                  </a:txBody>
                  <a:tcPr marL="91416" marR="91416" marT="45708" marB="45708"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Verdana" pitchFamily="34" charset="0"/>
                          <a:ea typeface="Verdana" pitchFamily="34" charset="0"/>
                          <a:cs typeface="Verdana" pitchFamily="34" charset="0"/>
                        </a:rPr>
                        <a:t>Interventions </a:t>
                      </a:r>
                    </a:p>
                  </a:txBody>
                  <a:tcPr marL="91416" marR="91416" marT="45708" marB="45708"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Verdana" pitchFamily="34" charset="0"/>
                          <a:ea typeface="Verdana" pitchFamily="34" charset="0"/>
                          <a:cs typeface="Verdana" pitchFamily="34" charset="0"/>
                        </a:rPr>
                        <a:t>Vision</a:t>
                      </a:r>
                    </a:p>
                  </a:txBody>
                  <a:tcPr marL="91416" marR="91416" marT="45708" marB="45708" anchor="ctr"/>
                </a:tc>
              </a:tr>
              <a:tr h="2648539">
                <a:tc>
                  <a:txBody>
                    <a:bodyPr/>
                    <a:lstStyle/>
                    <a:p>
                      <a:pPr algn="ctr"/>
                      <a:r>
                        <a:rPr lang="en-US" sz="1500" dirty="0" smtClean="0">
                          <a:latin typeface="Verdana" pitchFamily="34" charset="0"/>
                          <a:ea typeface="Verdana" pitchFamily="34" charset="0"/>
                          <a:cs typeface="Verdana" pitchFamily="34" charset="0"/>
                        </a:rPr>
                        <a:t>1</a:t>
                      </a:r>
                      <a:endParaRPr lang="en-US" sz="1500" dirty="0">
                        <a:latin typeface="Verdana" pitchFamily="34" charset="0"/>
                        <a:ea typeface="Verdana" pitchFamily="34" charset="0"/>
                        <a:cs typeface="Verdana" pitchFamily="34" charset="0"/>
                      </a:endParaRPr>
                    </a:p>
                  </a:txBody>
                  <a:tcPr marL="91416" marR="91416" marT="45708" marB="45708">
                    <a:no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Verdana" pitchFamily="34" charset="0"/>
                          <a:ea typeface="Verdana" pitchFamily="34" charset="0"/>
                          <a:cs typeface="Verdana" pitchFamily="34" charset="0"/>
                        </a:rPr>
                        <a:t>10% of total maternal deaths is contributed by heart disease complicating mothers</a:t>
                      </a:r>
                    </a:p>
                  </a:txBody>
                  <a:tcPr marL="91416" marR="91416" marT="45708" marB="45708">
                    <a:noFill/>
                  </a:tcPr>
                </a:tc>
                <a:tc>
                  <a:txBody>
                    <a:bodyPr/>
                    <a:lstStyle/>
                    <a:p>
                      <a:pPr marL="285750" indent="-285750" algn="ctr">
                        <a:buFont typeface="Arial" panose="020B0604020202020204" pitchFamily="34" charset="0"/>
                        <a:buChar char="•"/>
                      </a:pPr>
                      <a:r>
                        <a:rPr lang="en-US" sz="2000" dirty="0" smtClean="0">
                          <a:latin typeface="Verdana" pitchFamily="34" charset="0"/>
                          <a:ea typeface="Verdana" pitchFamily="34" charset="0"/>
                          <a:cs typeface="Verdana" pitchFamily="34" charset="0"/>
                        </a:rPr>
                        <a:t>Reintroduction of </a:t>
                      </a:r>
                      <a:r>
                        <a:rPr lang="en-US" sz="2000" dirty="0" err="1" smtClean="0">
                          <a:latin typeface="Verdana" pitchFamily="34" charset="0"/>
                          <a:ea typeface="Verdana" pitchFamily="34" charset="0"/>
                          <a:cs typeface="Verdana" pitchFamily="34" charset="0"/>
                        </a:rPr>
                        <a:t>inj.Penicillin</a:t>
                      </a:r>
                      <a:r>
                        <a:rPr lang="en-US" sz="2000" baseline="0" dirty="0" smtClean="0">
                          <a:latin typeface="Verdana" pitchFamily="34" charset="0"/>
                          <a:ea typeface="Verdana" pitchFamily="34" charset="0"/>
                          <a:cs typeface="Verdana" pitchFamily="34" charset="0"/>
                        </a:rPr>
                        <a:t> for Rheumatic heart disease identified children through RBSK up to 18 years</a:t>
                      </a:r>
                    </a:p>
                    <a:p>
                      <a:pPr marL="285750" indent="-285750" algn="ctr">
                        <a:buFont typeface="Arial" panose="020B0604020202020204" pitchFamily="34" charset="0"/>
                        <a:buChar char="•"/>
                      </a:pPr>
                      <a:r>
                        <a:rPr lang="en-US" sz="2000" baseline="0" dirty="0" smtClean="0">
                          <a:latin typeface="Verdana" pitchFamily="34" charset="0"/>
                          <a:ea typeface="Verdana" pitchFamily="34" charset="0"/>
                          <a:cs typeface="Verdana" pitchFamily="34" charset="0"/>
                        </a:rPr>
                        <a:t>PPIUCD / interval IUCD / permanent sterilization  to be followed</a:t>
                      </a:r>
                      <a:endParaRPr lang="en-US" sz="2000" dirty="0">
                        <a:latin typeface="Verdana" pitchFamily="34" charset="0"/>
                        <a:ea typeface="Verdana" pitchFamily="34" charset="0"/>
                        <a:cs typeface="Verdana" pitchFamily="34" charset="0"/>
                      </a:endParaRPr>
                    </a:p>
                  </a:txBody>
                  <a:tcPr marL="91416" marR="91416" marT="45708" marB="45708">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err="1" smtClean="0">
                          <a:latin typeface="Verdana" pitchFamily="34" charset="0"/>
                          <a:ea typeface="Verdana" pitchFamily="34" charset="0"/>
                          <a:cs typeface="Verdana" pitchFamily="34" charset="0"/>
                        </a:rPr>
                        <a:t>Inj.Penicillin</a:t>
                      </a:r>
                      <a:r>
                        <a:rPr lang="en-US" sz="2000" dirty="0" smtClean="0">
                          <a:latin typeface="Verdana" pitchFamily="34" charset="0"/>
                          <a:ea typeface="Verdana" pitchFamily="34" charset="0"/>
                          <a:cs typeface="Verdana" pitchFamily="34" charset="0"/>
                        </a:rPr>
                        <a:t> should be made available from CHCs for </a:t>
                      </a:r>
                      <a:r>
                        <a:rPr lang="en-US" sz="2000" baseline="0" dirty="0" smtClean="0">
                          <a:latin typeface="Verdana" pitchFamily="34" charset="0"/>
                          <a:ea typeface="Verdana" pitchFamily="34" charset="0"/>
                          <a:cs typeface="Verdana" pitchFamily="34" charset="0"/>
                        </a:rPr>
                        <a:t>Rheumatic heart disease identified children through RBSK up to 18 years  once in three weeks.  Special card to be maintained for regular follow up</a:t>
                      </a:r>
                      <a:endParaRPr lang="en-US" sz="2000" dirty="0">
                        <a:latin typeface="Verdana" pitchFamily="34" charset="0"/>
                        <a:ea typeface="Verdana" pitchFamily="34" charset="0"/>
                        <a:cs typeface="Verdana" pitchFamily="34" charset="0"/>
                      </a:endParaRPr>
                    </a:p>
                  </a:txBody>
                  <a:tcPr marL="91416" marR="91416" marT="45708" marB="45708">
                    <a:noFill/>
                  </a:tcPr>
                </a:tc>
              </a:tr>
            </a:tbl>
          </a:graphicData>
        </a:graphic>
      </p:graphicFrame>
    </p:spTree>
    <p:extLst>
      <p:ext uri="{BB962C8B-B14F-4D97-AF65-F5344CB8AC3E}">
        <p14:creationId xmlns:p14="http://schemas.microsoft.com/office/powerpoint/2010/main" xmlns="" val="33024318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xmlns="" val="4025903385"/>
              </p:ext>
            </p:extLst>
          </p:nvPr>
        </p:nvGraphicFramePr>
        <p:xfrm>
          <a:off x="233361" y="703383"/>
          <a:ext cx="5675069" cy="5345726"/>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p:cNvSpPr txBox="1">
            <a:spLocks/>
          </p:cNvSpPr>
          <p:nvPr/>
        </p:nvSpPr>
        <p:spPr bwMode="auto">
          <a:xfrm>
            <a:off x="233362" y="-31681"/>
            <a:ext cx="11293475" cy="561975"/>
          </a:xfrm>
          <a:prstGeom prst="rect">
            <a:avLst/>
          </a:prstGeom>
          <a:noFill/>
          <a:ln w="9525">
            <a:noFill/>
            <a:miter lim="800000"/>
            <a:headEnd/>
            <a:tailEnd/>
          </a:ln>
        </p:spPr>
        <p:txBody>
          <a:bodyPr anchor="ctr"/>
          <a:lstStyle/>
          <a:p>
            <a:pPr algn="ctr" eaLnBrk="1" hangingPunct="1">
              <a:lnSpc>
                <a:spcPct val="90000"/>
              </a:lnSpc>
            </a:pPr>
            <a:r>
              <a:rPr lang="en-IN" altLang="en-US" sz="2800" b="1" dirty="0">
                <a:latin typeface="Verdana" pitchFamily="34" charset="0"/>
                <a:ea typeface="Verdana" pitchFamily="34" charset="0"/>
                <a:cs typeface="Verdana" pitchFamily="34" charset="0"/>
              </a:rPr>
              <a:t>Gravida Wise Maternal Deaths</a:t>
            </a:r>
          </a:p>
        </p:txBody>
      </p:sp>
      <p:sp>
        <p:nvSpPr>
          <p:cNvPr id="5" name="TextBox 4"/>
          <p:cNvSpPr txBox="1"/>
          <p:nvPr/>
        </p:nvSpPr>
        <p:spPr>
          <a:xfrm>
            <a:off x="233362" y="175093"/>
            <a:ext cx="2524741" cy="400110"/>
          </a:xfrm>
          <a:prstGeom prst="rect">
            <a:avLst/>
          </a:prstGeom>
          <a:noFill/>
        </p:spPr>
        <p:txBody>
          <a:bodyPr wrap="square" rtlCol="0">
            <a:spAutoFit/>
          </a:bodyPr>
          <a:lstStyle/>
          <a:p>
            <a:r>
              <a:rPr lang="en-IN" altLang="en-US" sz="2000" b="1" dirty="0">
                <a:latin typeface="Bookman Old Style" pitchFamily="18" charset="0"/>
              </a:rPr>
              <a:t>(Apr'15-Mar'16</a:t>
            </a:r>
            <a:r>
              <a:rPr lang="en-IN" altLang="en-US" sz="2000" b="1" dirty="0" smtClean="0">
                <a:latin typeface="Bookman Old Style" pitchFamily="18" charset="0"/>
              </a:rPr>
              <a:t>)</a:t>
            </a:r>
            <a:endParaRPr lang="en-IN" altLang="en-US" sz="2000" b="1" dirty="0">
              <a:latin typeface="Bookman Old Style" pitchFamily="18" charset="0"/>
            </a:endParaRPr>
          </a:p>
        </p:txBody>
      </p:sp>
      <p:sp>
        <p:nvSpPr>
          <p:cNvPr id="6" name="TextBox 5"/>
          <p:cNvSpPr txBox="1"/>
          <p:nvPr/>
        </p:nvSpPr>
        <p:spPr>
          <a:xfrm>
            <a:off x="8901989" y="204661"/>
            <a:ext cx="2524741" cy="400110"/>
          </a:xfrm>
          <a:prstGeom prst="rect">
            <a:avLst/>
          </a:prstGeom>
          <a:noFill/>
        </p:spPr>
        <p:txBody>
          <a:bodyPr wrap="square" rtlCol="0">
            <a:spAutoFit/>
          </a:bodyPr>
          <a:lstStyle/>
          <a:p>
            <a:r>
              <a:rPr lang="en-IN" altLang="en-US" sz="2000" b="1" dirty="0">
                <a:latin typeface="Bookman Old Style" pitchFamily="18" charset="0"/>
              </a:rPr>
              <a:t>(</a:t>
            </a:r>
            <a:r>
              <a:rPr lang="en-IN" altLang="en-US" sz="2000" b="1" dirty="0" smtClean="0">
                <a:latin typeface="Bookman Old Style" pitchFamily="18" charset="0"/>
              </a:rPr>
              <a:t>Apr'16-Mar'17)</a:t>
            </a:r>
            <a:endParaRPr lang="en-IN" altLang="en-US" sz="2000" b="1" dirty="0">
              <a:latin typeface="Bookman Old Style" pitchFamily="18" charset="0"/>
            </a:endParaRPr>
          </a:p>
        </p:txBody>
      </p:sp>
      <p:graphicFrame>
        <p:nvGraphicFramePr>
          <p:cNvPr id="10" name="Content Placeholder 8"/>
          <p:cNvGraphicFramePr>
            <a:graphicFrameLocks/>
          </p:cNvGraphicFramePr>
          <p:nvPr>
            <p:extLst>
              <p:ext uri="{D42A27DB-BD31-4B8C-83A1-F6EECF244321}">
                <p14:modId xmlns:p14="http://schemas.microsoft.com/office/powerpoint/2010/main" xmlns="" val="2009582572"/>
              </p:ext>
            </p:extLst>
          </p:nvPr>
        </p:nvGraphicFramePr>
        <p:xfrm>
          <a:off x="6064454" y="715106"/>
          <a:ext cx="5675069" cy="5345726"/>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
          <p:cNvSpPr txBox="1">
            <a:spLocks noChangeArrowheads="1"/>
          </p:cNvSpPr>
          <p:nvPr/>
        </p:nvSpPr>
        <p:spPr bwMode="auto">
          <a:xfrm>
            <a:off x="909459" y="6062269"/>
            <a:ext cx="9620250" cy="646331"/>
          </a:xfrm>
          <a:prstGeom prst="rect">
            <a:avLst/>
          </a:prstGeom>
          <a:noFill/>
          <a:ln w="9525">
            <a:noFill/>
            <a:miter lim="800000"/>
            <a:headEnd/>
            <a:tailEnd/>
          </a:ln>
        </p:spPr>
        <p:txBody>
          <a:bodyPr>
            <a:spAutoFit/>
          </a:bodyPr>
          <a:lstStyle/>
          <a:p>
            <a:r>
              <a:rPr lang="en-IN" altLang="en-US" b="1" dirty="0"/>
              <a:t>8% of High Order Birth Contributes to </a:t>
            </a:r>
            <a:r>
              <a:rPr lang="en-IN" altLang="en-US" b="1" dirty="0" smtClean="0"/>
              <a:t>30% </a:t>
            </a:r>
            <a:r>
              <a:rPr lang="en-IN" altLang="en-US" b="1" dirty="0"/>
              <a:t>of Total Maternal </a:t>
            </a:r>
            <a:r>
              <a:rPr lang="en-IN" altLang="en-US" b="1" dirty="0" smtClean="0"/>
              <a:t>Deaths</a:t>
            </a:r>
          </a:p>
          <a:p>
            <a:r>
              <a:rPr lang="en-IN" altLang="en-US" b="1" dirty="0" smtClean="0"/>
              <a:t>72000 high order birth </a:t>
            </a:r>
            <a:r>
              <a:rPr lang="en-IN" altLang="en-US" b="1" dirty="0"/>
              <a:t>out of </a:t>
            </a:r>
            <a:r>
              <a:rPr lang="en-IN" altLang="en-US" b="1" dirty="0" smtClean="0"/>
              <a:t>9 lakhs contributes to 166 maternal deaths (2016-17) </a:t>
            </a:r>
          </a:p>
        </p:txBody>
      </p:sp>
    </p:spTree>
    <p:extLst>
      <p:ext uri="{BB962C8B-B14F-4D97-AF65-F5344CB8AC3E}">
        <p14:creationId xmlns:p14="http://schemas.microsoft.com/office/powerpoint/2010/main" xmlns="" val="19364999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583429082"/>
              </p:ext>
            </p:extLst>
          </p:nvPr>
        </p:nvGraphicFramePr>
        <p:xfrm>
          <a:off x="228600" y="1447796"/>
          <a:ext cx="11125200" cy="3802756"/>
        </p:xfrm>
        <a:graphic>
          <a:graphicData uri="http://schemas.openxmlformats.org/drawingml/2006/table">
            <a:tbl>
              <a:tblPr firstRow="1" bandRow="1">
                <a:tableStyleId>{616DA210-FB5B-4158-B5E0-FEB733F419BA}</a:tableStyleId>
              </a:tblPr>
              <a:tblGrid>
                <a:gridCol w="3733800"/>
                <a:gridCol w="3200400"/>
                <a:gridCol w="4191000"/>
              </a:tblGrid>
              <a:tr h="9144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Verdana" pitchFamily="34" charset="0"/>
                          <a:ea typeface="Verdana" pitchFamily="34" charset="0"/>
                          <a:cs typeface="Verdana" pitchFamily="34" charset="0"/>
                        </a:rPr>
                        <a:t>Problem statement</a:t>
                      </a:r>
                    </a:p>
                    <a:p>
                      <a:pPr algn="ctr"/>
                      <a:endParaRPr lang="en-US" sz="1800" dirty="0">
                        <a:latin typeface="Verdana" pitchFamily="34" charset="0"/>
                        <a:ea typeface="Verdana" pitchFamily="34" charset="0"/>
                        <a:cs typeface="Verdana" pitchFamily="34" charset="0"/>
                      </a:endParaRPr>
                    </a:p>
                  </a:txBody>
                  <a:tcPr marT="45708" marB="4570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Verdana" pitchFamily="34" charset="0"/>
                          <a:ea typeface="Verdana" pitchFamily="34" charset="0"/>
                          <a:cs typeface="Verdana" pitchFamily="34" charset="0"/>
                        </a:rPr>
                        <a:t>Name of the Activity</a:t>
                      </a:r>
                    </a:p>
                  </a:txBody>
                  <a:tcPr marT="45708" marB="45708"/>
                </a:tc>
                <a:tc>
                  <a:txBody>
                    <a:bodyPr/>
                    <a:lstStyle/>
                    <a:p>
                      <a:pPr algn="ctr"/>
                      <a:r>
                        <a:rPr lang="en-US" sz="1800" dirty="0" smtClean="0">
                          <a:latin typeface="Verdana" pitchFamily="34" charset="0"/>
                          <a:ea typeface="Verdana" pitchFamily="34" charset="0"/>
                          <a:cs typeface="Verdana" pitchFamily="34" charset="0"/>
                        </a:rPr>
                        <a:t>Special strategy</a:t>
                      </a:r>
                      <a:endParaRPr lang="en-US" sz="1800" dirty="0">
                        <a:latin typeface="Verdana" pitchFamily="34" charset="0"/>
                        <a:ea typeface="Verdana" pitchFamily="34" charset="0"/>
                        <a:cs typeface="Verdana" pitchFamily="34" charset="0"/>
                      </a:endParaRPr>
                    </a:p>
                  </a:txBody>
                  <a:tcPr marT="45708" marB="45708"/>
                </a:tc>
              </a:tr>
              <a:tr h="2888351">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Verdana" pitchFamily="34" charset="0"/>
                          <a:ea typeface="Verdana" pitchFamily="34" charset="0"/>
                          <a:cs typeface="Verdana" pitchFamily="34" charset="0"/>
                        </a:rPr>
                        <a:t>8% of HOB contributes to 30% of Maternal deaths</a:t>
                      </a:r>
                    </a:p>
                  </a:txBody>
                  <a:tcPr marT="45708" marB="45708">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Verdana" pitchFamily="34" charset="0"/>
                          <a:ea typeface="Verdana" pitchFamily="34" charset="0"/>
                          <a:cs typeface="Verdana" pitchFamily="34" charset="0"/>
                        </a:rPr>
                        <a:t>120 HOB block strategy. Out</a:t>
                      </a:r>
                      <a:r>
                        <a:rPr lang="en-US" sz="1800" baseline="0" dirty="0" smtClean="0">
                          <a:latin typeface="Verdana" pitchFamily="34" charset="0"/>
                          <a:ea typeface="Verdana" pitchFamily="34" charset="0"/>
                          <a:cs typeface="Verdana" pitchFamily="34" charset="0"/>
                        </a:rPr>
                        <a:t> of 385  blocks these 120 blocks who had high HOB % were selected for specific interventions.</a:t>
                      </a:r>
                      <a:endParaRPr lang="en-US" sz="1800" dirty="0" smtClean="0">
                        <a:latin typeface="Verdana" pitchFamily="34" charset="0"/>
                        <a:ea typeface="Verdana" pitchFamily="34" charset="0"/>
                        <a:cs typeface="Verdana" pitchFamily="34" charset="0"/>
                      </a:endParaRPr>
                    </a:p>
                    <a:p>
                      <a:pPr algn="ctr"/>
                      <a:endParaRPr lang="en-US" sz="1800" dirty="0">
                        <a:latin typeface="Verdana" pitchFamily="34" charset="0"/>
                        <a:ea typeface="Verdana" pitchFamily="34" charset="0"/>
                        <a:cs typeface="Verdana" pitchFamily="34" charset="0"/>
                      </a:endParaRPr>
                    </a:p>
                  </a:txBody>
                  <a:tcPr marT="45708" marB="45708">
                    <a:noFill/>
                  </a:tcPr>
                </a:tc>
                <a:tc>
                  <a:txBody>
                    <a:bodyPr/>
                    <a:lstStyle/>
                    <a:p>
                      <a:pPr algn="ctr"/>
                      <a:r>
                        <a:rPr lang="en-US" sz="1800" dirty="0" smtClean="0">
                          <a:latin typeface="Verdana" pitchFamily="34" charset="0"/>
                          <a:ea typeface="Verdana" pitchFamily="34" charset="0"/>
                          <a:cs typeface="Verdana" pitchFamily="34" charset="0"/>
                        </a:rPr>
                        <a:t>Specific strategies like </a:t>
                      </a:r>
                      <a:r>
                        <a:rPr lang="en-US" sz="1800" baseline="0" dirty="0" smtClean="0">
                          <a:latin typeface="Verdana" pitchFamily="34" charset="0"/>
                          <a:ea typeface="Verdana" pitchFamily="34" charset="0"/>
                          <a:cs typeface="Verdana" pitchFamily="34" charset="0"/>
                        </a:rPr>
                        <a:t> </a:t>
                      </a:r>
                      <a:r>
                        <a:rPr lang="en-US" sz="1800" dirty="0" smtClean="0">
                          <a:latin typeface="Verdana" pitchFamily="34" charset="0"/>
                          <a:ea typeface="Verdana" pitchFamily="34" charset="0"/>
                          <a:cs typeface="Verdana" pitchFamily="34" charset="0"/>
                        </a:rPr>
                        <a:t>, interval IUCD promotion, PPIUCD. Each of these  blocks</a:t>
                      </a:r>
                      <a:r>
                        <a:rPr lang="en-US" sz="1800" baseline="0" dirty="0" smtClean="0">
                          <a:latin typeface="Verdana" pitchFamily="34" charset="0"/>
                          <a:ea typeface="Verdana" pitchFamily="34" charset="0"/>
                          <a:cs typeface="Verdana" pitchFamily="34" charset="0"/>
                        </a:rPr>
                        <a:t> have a special strategy for HOB reduction based on its specific issues. As we have 99.5% institutional deliveries the institutions provide contraceptive choices to mothers.</a:t>
                      </a:r>
                      <a:endParaRPr lang="en-US" sz="1800" dirty="0">
                        <a:latin typeface="Verdana" pitchFamily="34" charset="0"/>
                        <a:ea typeface="Verdana" pitchFamily="34" charset="0"/>
                        <a:cs typeface="Verdana" pitchFamily="34" charset="0"/>
                      </a:endParaRPr>
                    </a:p>
                  </a:txBody>
                  <a:tcPr marT="45708" marB="45708">
                    <a:noFill/>
                  </a:tcPr>
                </a:tc>
              </a:tr>
            </a:tbl>
          </a:graphicData>
        </a:graphic>
      </p:graphicFrame>
      <p:sp>
        <p:nvSpPr>
          <p:cNvPr id="6" name="Title 3"/>
          <p:cNvSpPr txBox="1">
            <a:spLocks/>
          </p:cNvSpPr>
          <p:nvPr/>
        </p:nvSpPr>
        <p:spPr bwMode="auto">
          <a:xfrm>
            <a:off x="1590" y="893"/>
            <a:ext cx="12188825" cy="974248"/>
          </a:xfrm>
          <a:prstGeom prst="rect">
            <a:avLst/>
          </a:prstGeom>
          <a:noFill/>
          <a:ln w="9525">
            <a:noFill/>
            <a:miter lim="800000"/>
            <a:headEnd/>
            <a:tailEnd/>
          </a:ln>
        </p:spPr>
        <p:txBody>
          <a:bodyPr anchor="ctr"/>
          <a:lstStyle/>
          <a:p>
            <a:pPr algn="ctr">
              <a:defRPr/>
            </a:pPr>
            <a:r>
              <a:rPr lang="en-US" sz="2800" b="1" dirty="0">
                <a:latin typeface="Verdana" pitchFamily="34" charset="0"/>
                <a:ea typeface="Verdana" pitchFamily="34" charset="0"/>
                <a:cs typeface="Verdana" pitchFamily="34" charset="0"/>
              </a:rPr>
              <a:t>Special strategies to tackle key issues contributing to Maternal Death based on the above analysis</a:t>
            </a:r>
            <a:endParaRPr lang="en-US" altLang="en-US" sz="2800" b="1"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xmlns="" val="20848259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233362" y="-31681"/>
            <a:ext cx="11293475" cy="561975"/>
          </a:xfrm>
          <a:prstGeom prst="rect">
            <a:avLst/>
          </a:prstGeom>
          <a:noFill/>
          <a:ln w="9525">
            <a:noFill/>
            <a:miter lim="800000"/>
            <a:headEnd/>
            <a:tailEnd/>
          </a:ln>
        </p:spPr>
        <p:txBody>
          <a:bodyPr anchor="ctr"/>
          <a:lstStyle/>
          <a:p>
            <a:pPr algn="ctr" eaLnBrk="1" hangingPunct="1">
              <a:lnSpc>
                <a:spcPct val="90000"/>
              </a:lnSpc>
            </a:pPr>
            <a:r>
              <a:rPr lang="en-US" altLang="en-US" sz="2800" b="1" dirty="0" smtClean="0">
                <a:latin typeface="Verdana" pitchFamily="34" charset="0"/>
                <a:ea typeface="Verdana" pitchFamily="34" charset="0"/>
                <a:cs typeface="Verdana" pitchFamily="34" charset="0"/>
              </a:rPr>
              <a:t>&gt; 30 years Maternal Deaths</a:t>
            </a:r>
            <a:endParaRPr lang="en-IN" altLang="en-US" sz="2800" b="1" dirty="0">
              <a:latin typeface="Verdana" pitchFamily="34" charset="0"/>
              <a:ea typeface="Verdana" pitchFamily="34" charset="0"/>
              <a:cs typeface="Verdana" pitchFamily="34" charset="0"/>
            </a:endParaRPr>
          </a:p>
        </p:txBody>
      </p:sp>
      <p:sp>
        <p:nvSpPr>
          <p:cNvPr id="10" name="TextBox 9"/>
          <p:cNvSpPr txBox="1"/>
          <p:nvPr/>
        </p:nvSpPr>
        <p:spPr>
          <a:xfrm>
            <a:off x="233362" y="372041"/>
            <a:ext cx="2524741" cy="400110"/>
          </a:xfrm>
          <a:prstGeom prst="rect">
            <a:avLst/>
          </a:prstGeom>
          <a:noFill/>
        </p:spPr>
        <p:txBody>
          <a:bodyPr wrap="square" rtlCol="0">
            <a:spAutoFit/>
          </a:bodyPr>
          <a:lstStyle/>
          <a:p>
            <a:r>
              <a:rPr lang="en-IN" altLang="en-US" sz="2000" b="1" dirty="0">
                <a:latin typeface="Bookman Old Style" pitchFamily="18" charset="0"/>
              </a:rPr>
              <a:t>(Apr'15-Mar'16</a:t>
            </a:r>
            <a:r>
              <a:rPr lang="en-IN" altLang="en-US" sz="2000" b="1" dirty="0" smtClean="0">
                <a:latin typeface="Bookman Old Style" pitchFamily="18" charset="0"/>
              </a:rPr>
              <a:t>)</a:t>
            </a:r>
            <a:endParaRPr lang="en-IN" altLang="en-US" sz="2000" b="1" dirty="0">
              <a:latin typeface="Bookman Old Style" pitchFamily="18" charset="0"/>
            </a:endParaRPr>
          </a:p>
        </p:txBody>
      </p:sp>
      <p:sp>
        <p:nvSpPr>
          <p:cNvPr id="11" name="TextBox 10"/>
          <p:cNvSpPr txBox="1"/>
          <p:nvPr/>
        </p:nvSpPr>
        <p:spPr>
          <a:xfrm>
            <a:off x="8901989" y="401609"/>
            <a:ext cx="2524741" cy="400110"/>
          </a:xfrm>
          <a:prstGeom prst="rect">
            <a:avLst/>
          </a:prstGeom>
          <a:noFill/>
        </p:spPr>
        <p:txBody>
          <a:bodyPr wrap="square" rtlCol="0">
            <a:spAutoFit/>
          </a:bodyPr>
          <a:lstStyle/>
          <a:p>
            <a:r>
              <a:rPr lang="en-IN" altLang="en-US" sz="2000" b="1" dirty="0">
                <a:latin typeface="Bookman Old Style" pitchFamily="18" charset="0"/>
              </a:rPr>
              <a:t>(</a:t>
            </a:r>
            <a:r>
              <a:rPr lang="en-IN" altLang="en-US" sz="2000" b="1" dirty="0" smtClean="0">
                <a:latin typeface="Bookman Old Style" pitchFamily="18" charset="0"/>
              </a:rPr>
              <a:t>Apr'16-Mar'17)</a:t>
            </a:r>
            <a:endParaRPr lang="en-IN" altLang="en-US" sz="2000" b="1" dirty="0">
              <a:latin typeface="Bookman Old Style" pitchFamily="18" charset="0"/>
            </a:endParaRPr>
          </a:p>
        </p:txBody>
      </p:sp>
      <p:graphicFrame>
        <p:nvGraphicFramePr>
          <p:cNvPr id="13" name="Content Placeholder 6"/>
          <p:cNvGraphicFramePr>
            <a:graphicFrameLocks noGrp="1"/>
          </p:cNvGraphicFramePr>
          <p:nvPr>
            <p:ph idx="1"/>
            <p:extLst>
              <p:ext uri="{D42A27DB-BD31-4B8C-83A1-F6EECF244321}">
                <p14:modId xmlns:p14="http://schemas.microsoft.com/office/powerpoint/2010/main" xmlns="" val="764428238"/>
              </p:ext>
            </p:extLst>
          </p:nvPr>
        </p:nvGraphicFramePr>
        <p:xfrm>
          <a:off x="-98474" y="921432"/>
          <a:ext cx="6246128" cy="55567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ontent Placeholder 6"/>
          <p:cNvGraphicFramePr>
            <a:graphicFrameLocks/>
          </p:cNvGraphicFramePr>
          <p:nvPr>
            <p:extLst>
              <p:ext uri="{D42A27DB-BD31-4B8C-83A1-F6EECF244321}">
                <p14:modId xmlns:p14="http://schemas.microsoft.com/office/powerpoint/2010/main" xmlns="" val="577845107"/>
              </p:ext>
            </p:extLst>
          </p:nvPr>
        </p:nvGraphicFramePr>
        <p:xfrm>
          <a:off x="6175717" y="956604"/>
          <a:ext cx="6016283" cy="551453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1"/>
          <p:cNvSpPr txBox="1">
            <a:spLocks noChangeArrowheads="1"/>
          </p:cNvSpPr>
          <p:nvPr/>
        </p:nvSpPr>
        <p:spPr bwMode="auto">
          <a:xfrm>
            <a:off x="309503" y="6457890"/>
            <a:ext cx="11697062"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lvl="1">
              <a:lnSpc>
                <a:spcPct val="100000"/>
              </a:lnSpc>
              <a:spcBef>
                <a:spcPct val="0"/>
              </a:spcBef>
              <a:buFontTx/>
              <a:buNone/>
            </a:pPr>
            <a:r>
              <a:rPr lang="en-US" altLang="en-US" sz="2000" dirty="0"/>
              <a:t>5% of total deliveries of mothers more than 30 years contribute to </a:t>
            </a:r>
            <a:r>
              <a:rPr lang="en-US" altLang="en-US" sz="2000" dirty="0" smtClean="0"/>
              <a:t>19% </a:t>
            </a:r>
            <a:r>
              <a:rPr lang="en-US" altLang="en-US" sz="2000" dirty="0"/>
              <a:t>of maternal </a:t>
            </a:r>
            <a:r>
              <a:rPr lang="en-US" altLang="en-US" sz="2000" dirty="0" smtClean="0"/>
              <a:t>deaths- Automatic high risk</a:t>
            </a:r>
            <a:endParaRPr lang="en-US" altLang="en-US" sz="2000" dirty="0"/>
          </a:p>
        </p:txBody>
      </p:sp>
    </p:spTree>
    <p:extLst>
      <p:ext uri="{BB962C8B-B14F-4D97-AF65-F5344CB8AC3E}">
        <p14:creationId xmlns:p14="http://schemas.microsoft.com/office/powerpoint/2010/main" xmlns="" val="344777856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xmlns="" val="4251207494"/>
              </p:ext>
            </p:extLst>
          </p:nvPr>
        </p:nvGraphicFramePr>
        <p:xfrm>
          <a:off x="233361" y="801858"/>
          <a:ext cx="5675069" cy="5052647"/>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p:cNvSpPr txBox="1">
            <a:spLocks/>
          </p:cNvSpPr>
          <p:nvPr/>
        </p:nvSpPr>
        <p:spPr bwMode="auto">
          <a:xfrm>
            <a:off x="233362" y="-31681"/>
            <a:ext cx="11293475" cy="561975"/>
          </a:xfrm>
          <a:prstGeom prst="rect">
            <a:avLst/>
          </a:prstGeom>
          <a:noFill/>
          <a:ln w="9525">
            <a:noFill/>
            <a:miter lim="800000"/>
            <a:headEnd/>
            <a:tailEnd/>
          </a:ln>
        </p:spPr>
        <p:txBody>
          <a:bodyPr anchor="ctr"/>
          <a:lstStyle/>
          <a:p>
            <a:pPr algn="ctr" eaLnBrk="1" hangingPunct="1">
              <a:lnSpc>
                <a:spcPct val="90000"/>
              </a:lnSpc>
            </a:pPr>
            <a:r>
              <a:rPr lang="en-IN" altLang="en-US" sz="2800" b="1" dirty="0">
                <a:latin typeface="Verdana" pitchFamily="34" charset="0"/>
                <a:ea typeface="Verdana" pitchFamily="34" charset="0"/>
                <a:cs typeface="Verdana" pitchFamily="34" charset="0"/>
              </a:rPr>
              <a:t>Period of Death &amp; Type of Delivery Wise</a:t>
            </a:r>
          </a:p>
        </p:txBody>
      </p:sp>
      <p:sp>
        <p:nvSpPr>
          <p:cNvPr id="5" name="TextBox 4"/>
          <p:cNvSpPr txBox="1"/>
          <p:nvPr/>
        </p:nvSpPr>
        <p:spPr>
          <a:xfrm>
            <a:off x="233362" y="400176"/>
            <a:ext cx="2524741" cy="400110"/>
          </a:xfrm>
          <a:prstGeom prst="rect">
            <a:avLst/>
          </a:prstGeom>
          <a:noFill/>
        </p:spPr>
        <p:txBody>
          <a:bodyPr wrap="square" rtlCol="0">
            <a:spAutoFit/>
          </a:bodyPr>
          <a:lstStyle/>
          <a:p>
            <a:r>
              <a:rPr lang="en-IN" altLang="en-US" sz="2000" b="1" dirty="0">
                <a:latin typeface="Bookman Old Style" pitchFamily="18" charset="0"/>
              </a:rPr>
              <a:t>(Apr'15-Mar'16</a:t>
            </a:r>
            <a:r>
              <a:rPr lang="en-IN" altLang="en-US" sz="2000" b="1" dirty="0" smtClean="0">
                <a:latin typeface="Bookman Old Style" pitchFamily="18" charset="0"/>
              </a:rPr>
              <a:t>)</a:t>
            </a:r>
            <a:endParaRPr lang="en-IN" altLang="en-US" sz="2000" b="1" dirty="0">
              <a:latin typeface="Bookman Old Style" pitchFamily="18" charset="0"/>
            </a:endParaRPr>
          </a:p>
        </p:txBody>
      </p:sp>
      <p:sp>
        <p:nvSpPr>
          <p:cNvPr id="6" name="TextBox 5"/>
          <p:cNvSpPr txBox="1"/>
          <p:nvPr/>
        </p:nvSpPr>
        <p:spPr>
          <a:xfrm>
            <a:off x="8901989" y="429744"/>
            <a:ext cx="2524741" cy="400110"/>
          </a:xfrm>
          <a:prstGeom prst="rect">
            <a:avLst/>
          </a:prstGeom>
          <a:noFill/>
        </p:spPr>
        <p:txBody>
          <a:bodyPr wrap="square" rtlCol="0">
            <a:spAutoFit/>
          </a:bodyPr>
          <a:lstStyle/>
          <a:p>
            <a:r>
              <a:rPr lang="en-IN" altLang="en-US" sz="2000" b="1" dirty="0">
                <a:latin typeface="Bookman Old Style" pitchFamily="18" charset="0"/>
              </a:rPr>
              <a:t>(</a:t>
            </a:r>
            <a:r>
              <a:rPr lang="en-IN" altLang="en-US" sz="2000" b="1" dirty="0" smtClean="0">
                <a:latin typeface="Bookman Old Style" pitchFamily="18" charset="0"/>
              </a:rPr>
              <a:t>Apr'16-Mar'17)</a:t>
            </a:r>
            <a:endParaRPr lang="en-IN" altLang="en-US" sz="2000" b="1" dirty="0">
              <a:latin typeface="Bookman Old Style" pitchFamily="18" charset="0"/>
            </a:endParaRPr>
          </a:p>
        </p:txBody>
      </p:sp>
      <p:graphicFrame>
        <p:nvGraphicFramePr>
          <p:cNvPr id="10" name="Content Placeholder 8"/>
          <p:cNvGraphicFramePr>
            <a:graphicFrameLocks/>
          </p:cNvGraphicFramePr>
          <p:nvPr>
            <p:extLst>
              <p:ext uri="{D42A27DB-BD31-4B8C-83A1-F6EECF244321}">
                <p14:modId xmlns:p14="http://schemas.microsoft.com/office/powerpoint/2010/main" xmlns="" val="2752359525"/>
              </p:ext>
            </p:extLst>
          </p:nvPr>
        </p:nvGraphicFramePr>
        <p:xfrm>
          <a:off x="6064454" y="813581"/>
          <a:ext cx="5675069" cy="505264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2"/>
          <p:cNvSpPr txBox="1">
            <a:spLocks noChangeArrowheads="1"/>
          </p:cNvSpPr>
          <p:nvPr/>
        </p:nvSpPr>
        <p:spPr bwMode="auto">
          <a:xfrm>
            <a:off x="1406769" y="6330072"/>
            <a:ext cx="9020201"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lvl="1">
              <a:lnSpc>
                <a:spcPct val="100000"/>
              </a:lnSpc>
              <a:spcBef>
                <a:spcPct val="0"/>
              </a:spcBef>
              <a:buFontTx/>
              <a:buNone/>
            </a:pPr>
            <a:r>
              <a:rPr lang="en-US" altLang="en-US" b="1" dirty="0"/>
              <a:t>Out of total maternal </a:t>
            </a:r>
            <a:r>
              <a:rPr lang="en-US" altLang="en-US" b="1" dirty="0" smtClean="0"/>
              <a:t>deaths, </a:t>
            </a:r>
            <a:r>
              <a:rPr lang="en-US" altLang="en-US" b="1" dirty="0"/>
              <a:t>23% </a:t>
            </a:r>
            <a:r>
              <a:rPr lang="en-US" altLang="en-US" b="1" dirty="0" smtClean="0"/>
              <a:t>is in the antenatal period (2016-17)</a:t>
            </a:r>
            <a:endParaRPr lang="en-IN" altLang="en-US" b="1" dirty="0"/>
          </a:p>
        </p:txBody>
      </p:sp>
      <p:sp>
        <p:nvSpPr>
          <p:cNvPr id="8" name="TextBox 10"/>
          <p:cNvSpPr txBox="1">
            <a:spLocks noChangeArrowheads="1"/>
          </p:cNvSpPr>
          <p:nvPr/>
        </p:nvSpPr>
        <p:spPr bwMode="auto">
          <a:xfrm>
            <a:off x="8763562" y="5833208"/>
            <a:ext cx="3902075" cy="369887"/>
          </a:xfrm>
          <a:prstGeom prst="rect">
            <a:avLst/>
          </a:prstGeom>
          <a:noFill/>
          <a:ln w="9525">
            <a:noFill/>
            <a:miter lim="800000"/>
            <a:headEnd/>
            <a:tailEnd/>
          </a:ln>
        </p:spPr>
        <p:txBody>
          <a:bodyPr>
            <a:spAutoFit/>
          </a:bodyPr>
          <a:lstStyle/>
          <a:p>
            <a:pPr algn="ctr"/>
            <a:r>
              <a:rPr lang="en-IN" altLang="en-US" b="1" dirty="0">
                <a:latin typeface="Bookman Old Style" pitchFamily="18" charset="0"/>
              </a:rPr>
              <a:t>Post</a:t>
            </a:r>
            <a:r>
              <a:rPr lang="en-IN" altLang="en-US" b="1" dirty="0"/>
              <a:t> </a:t>
            </a:r>
            <a:r>
              <a:rPr lang="en-IN" altLang="en-US" b="1" dirty="0">
                <a:latin typeface="Bookman Old Style" pitchFamily="18" charset="0"/>
              </a:rPr>
              <a:t>Natal</a:t>
            </a:r>
            <a:r>
              <a:rPr lang="en-IN" altLang="en-US" b="1" dirty="0"/>
              <a:t> </a:t>
            </a:r>
          </a:p>
        </p:txBody>
      </p:sp>
      <p:sp>
        <p:nvSpPr>
          <p:cNvPr id="11" name="TextBox 10"/>
          <p:cNvSpPr txBox="1">
            <a:spLocks noChangeArrowheads="1"/>
          </p:cNvSpPr>
          <p:nvPr/>
        </p:nvSpPr>
        <p:spPr bwMode="auto">
          <a:xfrm>
            <a:off x="2833688" y="5835650"/>
            <a:ext cx="3902075" cy="369888"/>
          </a:xfrm>
          <a:prstGeom prst="rect">
            <a:avLst/>
          </a:prstGeom>
          <a:noFill/>
          <a:ln w="9525">
            <a:noFill/>
            <a:miter lim="800000"/>
            <a:headEnd/>
            <a:tailEnd/>
          </a:ln>
        </p:spPr>
        <p:txBody>
          <a:bodyPr>
            <a:spAutoFit/>
          </a:bodyPr>
          <a:lstStyle/>
          <a:p>
            <a:pPr algn="ctr"/>
            <a:r>
              <a:rPr lang="en-IN" altLang="en-US" b="1">
                <a:latin typeface="Bookman Old Style" pitchFamily="18" charset="0"/>
              </a:rPr>
              <a:t>Post</a:t>
            </a:r>
            <a:r>
              <a:rPr lang="en-IN" altLang="en-US" b="1"/>
              <a:t> </a:t>
            </a:r>
            <a:r>
              <a:rPr lang="en-IN" altLang="en-US" b="1">
                <a:latin typeface="Bookman Old Style" pitchFamily="18" charset="0"/>
              </a:rPr>
              <a:t>Natal</a:t>
            </a:r>
            <a:r>
              <a:rPr lang="en-IN" altLang="en-US" b="1"/>
              <a:t> </a:t>
            </a:r>
          </a:p>
        </p:txBody>
      </p:sp>
      <p:sp>
        <p:nvSpPr>
          <p:cNvPr id="12" name="TextBox 4"/>
          <p:cNvSpPr txBox="1">
            <a:spLocks noChangeArrowheads="1"/>
          </p:cNvSpPr>
          <p:nvPr/>
        </p:nvSpPr>
        <p:spPr bwMode="auto">
          <a:xfrm>
            <a:off x="233362" y="5898473"/>
            <a:ext cx="3888505" cy="369332"/>
          </a:xfrm>
          <a:prstGeom prst="rect">
            <a:avLst/>
          </a:prstGeom>
          <a:noFill/>
          <a:ln w="9525">
            <a:noFill/>
            <a:miter lim="800000"/>
            <a:headEnd/>
            <a:tailEnd/>
          </a:ln>
        </p:spPr>
        <p:txBody>
          <a:bodyPr wrap="square">
            <a:spAutoFit/>
          </a:bodyPr>
          <a:lstStyle/>
          <a:p>
            <a:r>
              <a:rPr lang="en-IN" altLang="en-US" b="1" dirty="0"/>
              <a:t>Twin Pregnancy – (I-Normal, II-LSCS)</a:t>
            </a:r>
          </a:p>
        </p:txBody>
      </p:sp>
    </p:spTree>
    <p:extLst>
      <p:ext uri="{BB962C8B-B14F-4D97-AF65-F5344CB8AC3E}">
        <p14:creationId xmlns:p14="http://schemas.microsoft.com/office/powerpoint/2010/main" xmlns="" val="42674680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233362" y="-31681"/>
            <a:ext cx="11293475" cy="561975"/>
          </a:xfrm>
          <a:prstGeom prst="rect">
            <a:avLst/>
          </a:prstGeom>
          <a:noFill/>
          <a:ln w="9525">
            <a:noFill/>
            <a:miter lim="800000"/>
            <a:headEnd/>
            <a:tailEnd/>
          </a:ln>
        </p:spPr>
        <p:txBody>
          <a:bodyPr anchor="ctr"/>
          <a:lstStyle/>
          <a:p>
            <a:pPr algn="ctr" eaLnBrk="1" hangingPunct="1">
              <a:lnSpc>
                <a:spcPct val="90000"/>
              </a:lnSpc>
            </a:pPr>
            <a:r>
              <a:rPr lang="en-IN" altLang="en-US" sz="3200" b="1" dirty="0">
                <a:latin typeface="Verdana" pitchFamily="34" charset="0"/>
                <a:ea typeface="Verdana" pitchFamily="34" charset="0"/>
                <a:cs typeface="Verdana" pitchFamily="34" charset="0"/>
              </a:rPr>
              <a:t>Antenatal Cause of Death</a:t>
            </a:r>
          </a:p>
        </p:txBody>
      </p:sp>
      <p:sp>
        <p:nvSpPr>
          <p:cNvPr id="10" name="TextBox 9"/>
          <p:cNvSpPr txBox="1"/>
          <p:nvPr/>
        </p:nvSpPr>
        <p:spPr>
          <a:xfrm>
            <a:off x="233362" y="372041"/>
            <a:ext cx="2524741" cy="400110"/>
          </a:xfrm>
          <a:prstGeom prst="rect">
            <a:avLst/>
          </a:prstGeom>
          <a:noFill/>
        </p:spPr>
        <p:txBody>
          <a:bodyPr wrap="square" rtlCol="0">
            <a:spAutoFit/>
          </a:bodyPr>
          <a:lstStyle/>
          <a:p>
            <a:r>
              <a:rPr lang="en-IN" altLang="en-US" sz="2000" b="1" dirty="0">
                <a:latin typeface="Bookman Old Style" pitchFamily="18" charset="0"/>
              </a:rPr>
              <a:t>(Apr'15-Mar'16</a:t>
            </a:r>
            <a:r>
              <a:rPr lang="en-IN" altLang="en-US" sz="2000" b="1" dirty="0" smtClean="0">
                <a:latin typeface="Bookman Old Style" pitchFamily="18" charset="0"/>
              </a:rPr>
              <a:t>)</a:t>
            </a:r>
            <a:endParaRPr lang="en-IN" altLang="en-US" sz="2000" b="1" dirty="0">
              <a:latin typeface="Bookman Old Style" pitchFamily="18" charset="0"/>
            </a:endParaRPr>
          </a:p>
        </p:txBody>
      </p:sp>
      <p:sp>
        <p:nvSpPr>
          <p:cNvPr id="11" name="TextBox 10"/>
          <p:cNvSpPr txBox="1"/>
          <p:nvPr/>
        </p:nvSpPr>
        <p:spPr>
          <a:xfrm>
            <a:off x="8901989" y="401609"/>
            <a:ext cx="2524741" cy="400110"/>
          </a:xfrm>
          <a:prstGeom prst="rect">
            <a:avLst/>
          </a:prstGeom>
          <a:noFill/>
        </p:spPr>
        <p:txBody>
          <a:bodyPr wrap="square" rtlCol="0">
            <a:spAutoFit/>
          </a:bodyPr>
          <a:lstStyle/>
          <a:p>
            <a:r>
              <a:rPr lang="en-IN" altLang="en-US" sz="2000" b="1" dirty="0">
                <a:latin typeface="Bookman Old Style" pitchFamily="18" charset="0"/>
              </a:rPr>
              <a:t>(</a:t>
            </a:r>
            <a:r>
              <a:rPr lang="en-IN" altLang="en-US" sz="2000" b="1" dirty="0" smtClean="0">
                <a:latin typeface="Bookman Old Style" pitchFamily="18" charset="0"/>
              </a:rPr>
              <a:t>Apr'16-Mar'17)</a:t>
            </a:r>
            <a:endParaRPr lang="en-IN" altLang="en-US" sz="2000" b="1" dirty="0">
              <a:latin typeface="Bookman Old Style" pitchFamily="18" charset="0"/>
            </a:endParaRPr>
          </a:p>
        </p:txBody>
      </p:sp>
      <p:graphicFrame>
        <p:nvGraphicFramePr>
          <p:cNvPr id="13" name="Content Placeholder 6"/>
          <p:cNvGraphicFramePr>
            <a:graphicFrameLocks noGrp="1"/>
          </p:cNvGraphicFramePr>
          <p:nvPr>
            <p:ph idx="1"/>
            <p:extLst>
              <p:ext uri="{D42A27DB-BD31-4B8C-83A1-F6EECF244321}">
                <p14:modId xmlns:p14="http://schemas.microsoft.com/office/powerpoint/2010/main" xmlns="" val="3744398352"/>
              </p:ext>
            </p:extLst>
          </p:nvPr>
        </p:nvGraphicFramePr>
        <p:xfrm>
          <a:off x="0" y="605722"/>
          <a:ext cx="6246128" cy="55567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ontent Placeholder 6"/>
          <p:cNvGraphicFramePr>
            <a:graphicFrameLocks/>
          </p:cNvGraphicFramePr>
          <p:nvPr>
            <p:extLst>
              <p:ext uri="{D42A27DB-BD31-4B8C-83A1-F6EECF244321}">
                <p14:modId xmlns:p14="http://schemas.microsoft.com/office/powerpoint/2010/main" xmlns="" val="1171488213"/>
              </p:ext>
            </p:extLst>
          </p:nvPr>
        </p:nvGraphicFramePr>
        <p:xfrm>
          <a:off x="6175717" y="661176"/>
          <a:ext cx="6016283" cy="55145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p:cNvGraphicFramePr>
            <a:graphicFrameLocks noGrp="1"/>
          </p:cNvGraphicFramePr>
          <p:nvPr>
            <p:extLst>
              <p:ext uri="{D42A27DB-BD31-4B8C-83A1-F6EECF244321}">
                <p14:modId xmlns:p14="http://schemas.microsoft.com/office/powerpoint/2010/main" xmlns="" val="1605532489"/>
              </p:ext>
            </p:extLst>
          </p:nvPr>
        </p:nvGraphicFramePr>
        <p:xfrm>
          <a:off x="0" y="6103050"/>
          <a:ext cx="5098292" cy="771362"/>
        </p:xfrm>
        <a:graphic>
          <a:graphicData uri="http://schemas.openxmlformats.org/drawingml/2006/table">
            <a:tbl>
              <a:tblPr>
                <a:tableStyleId>{5C22544A-7EE6-4342-B048-85BDC9FD1C3A}</a:tableStyleId>
              </a:tblPr>
              <a:tblGrid>
                <a:gridCol w="5098292"/>
              </a:tblGrid>
              <a:tr h="579787">
                <a:tc>
                  <a:txBody>
                    <a:bodyPr/>
                    <a:lstStyle/>
                    <a:p>
                      <a:pPr algn="l" fontAlgn="b"/>
                      <a:r>
                        <a:rPr lang="pt-BR" sz="1800" b="1" i="0" u="none" strike="noStrike" dirty="0" smtClean="0">
                          <a:solidFill>
                            <a:srgbClr val="000000"/>
                          </a:solidFill>
                          <a:effectLst/>
                          <a:latin typeface="Calibri" panose="020F0502020204030204" pitchFamily="34" charset="0"/>
                        </a:rPr>
                        <a:t>Others: 19</a:t>
                      </a:r>
                    </a:p>
                    <a:p>
                      <a:pPr marL="0" marR="0" indent="0" algn="l" defTabSz="914400" rtl="0" eaLnBrk="1" fontAlgn="b" latinLnBrk="0" hangingPunct="1">
                        <a:lnSpc>
                          <a:spcPct val="100000"/>
                        </a:lnSpc>
                        <a:spcBef>
                          <a:spcPts val="0"/>
                        </a:spcBef>
                        <a:spcAft>
                          <a:spcPts val="0"/>
                        </a:spcAft>
                        <a:buClrTx/>
                        <a:buSzTx/>
                        <a:buFontTx/>
                        <a:buNone/>
                        <a:tabLst/>
                        <a:defRPr/>
                      </a:pPr>
                      <a:r>
                        <a:rPr lang="en-IN" sz="1600" b="0" i="0" u="none" strike="noStrike" dirty="0" smtClean="0">
                          <a:solidFill>
                            <a:srgbClr val="000000"/>
                          </a:solidFill>
                          <a:effectLst/>
                          <a:latin typeface="Calibri" panose="020F0502020204030204" pitchFamily="34" charset="0"/>
                        </a:rPr>
                        <a:t>Ectopic-2, Renal-3, Respiratory-4, Hepatic-3,</a:t>
                      </a:r>
                      <a:r>
                        <a:rPr lang="en-IN" sz="1600" b="0" i="0" u="none" strike="noStrike" baseline="0" dirty="0" smtClean="0">
                          <a:solidFill>
                            <a:srgbClr val="000000"/>
                          </a:solidFill>
                          <a:effectLst/>
                          <a:latin typeface="Calibri" panose="020F0502020204030204" pitchFamily="34" charset="0"/>
                        </a:rPr>
                        <a:t> </a:t>
                      </a:r>
                      <a:r>
                        <a:rPr lang="en-IN" sz="1600" b="0" i="0" u="none" strike="noStrike" dirty="0" smtClean="0">
                          <a:solidFill>
                            <a:srgbClr val="000000"/>
                          </a:solidFill>
                          <a:effectLst/>
                          <a:latin typeface="Calibri" panose="020F0502020204030204" pitchFamily="34" charset="0"/>
                        </a:rPr>
                        <a:t>Chronic conditions-2, GDM-3, Obstructed Labour-4</a:t>
                      </a:r>
                    </a:p>
                  </a:txBody>
                  <a:tcPr marL="9525" marR="9525" marT="93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xmlns="" val="3548823311"/>
              </p:ext>
            </p:extLst>
          </p:nvPr>
        </p:nvGraphicFramePr>
        <p:xfrm>
          <a:off x="6541477" y="6119445"/>
          <a:ext cx="5650523" cy="771525"/>
        </p:xfrm>
        <a:graphic>
          <a:graphicData uri="http://schemas.openxmlformats.org/drawingml/2006/table">
            <a:tbl>
              <a:tblPr>
                <a:tableStyleId>{5C22544A-7EE6-4342-B048-85BDC9FD1C3A}</a:tableStyleId>
              </a:tblPr>
              <a:tblGrid>
                <a:gridCol w="5650523"/>
              </a:tblGrid>
              <a:tr h="629017">
                <a:tc>
                  <a:txBody>
                    <a:bodyPr/>
                    <a:lstStyle/>
                    <a:p>
                      <a:pPr algn="l" fontAlgn="b"/>
                      <a:r>
                        <a:rPr lang="en-IN" sz="1800" b="1" i="0" u="none" strike="noStrike" dirty="0" smtClean="0">
                          <a:solidFill>
                            <a:srgbClr val="000000"/>
                          </a:solidFill>
                          <a:effectLst/>
                          <a:latin typeface="Calibri" panose="020F0502020204030204" pitchFamily="34" charset="0"/>
                        </a:rPr>
                        <a:t>Other</a:t>
                      </a:r>
                      <a:r>
                        <a:rPr lang="en-IN" sz="1800" b="1" i="0" u="none" strike="noStrike" baseline="0" dirty="0" smtClean="0">
                          <a:solidFill>
                            <a:srgbClr val="000000"/>
                          </a:solidFill>
                          <a:effectLst/>
                          <a:latin typeface="Calibri" panose="020F0502020204030204" pitchFamily="34" charset="0"/>
                        </a:rPr>
                        <a:t> </a:t>
                      </a:r>
                      <a:r>
                        <a:rPr lang="en-IN" sz="1800" b="1" i="0" u="none" strike="noStrike" dirty="0" smtClean="0">
                          <a:solidFill>
                            <a:srgbClr val="000000"/>
                          </a:solidFill>
                          <a:effectLst/>
                          <a:latin typeface="Calibri" panose="020F0502020204030204" pitchFamily="34" charset="0"/>
                        </a:rPr>
                        <a:t>causes:11</a:t>
                      </a:r>
                      <a:endParaRPr lang="en-IN" sz="1800" b="1" i="0" u="none" strike="noStrike" dirty="0">
                        <a:solidFill>
                          <a:srgbClr val="000000"/>
                        </a:solidFill>
                        <a:effectLst/>
                        <a:latin typeface="Calibri" panose="020F0502020204030204" pitchFamily="34" charset="0"/>
                      </a:endParaRPr>
                    </a:p>
                    <a:p>
                      <a:pPr marL="0" marR="0" indent="0" algn="l" defTabSz="914400" rtl="0" eaLnBrk="1" fontAlgn="b" latinLnBrk="0" hangingPunct="1">
                        <a:lnSpc>
                          <a:spcPct val="100000"/>
                        </a:lnSpc>
                        <a:spcBef>
                          <a:spcPts val="0"/>
                        </a:spcBef>
                        <a:spcAft>
                          <a:spcPts val="0"/>
                        </a:spcAft>
                        <a:buClrTx/>
                        <a:buSzTx/>
                        <a:buFontTx/>
                        <a:buNone/>
                        <a:tabLst/>
                        <a:defRPr/>
                      </a:pPr>
                      <a:r>
                        <a:rPr lang="en-IN" sz="1600" b="0" i="0" u="none" strike="noStrike" dirty="0" smtClean="0">
                          <a:solidFill>
                            <a:srgbClr val="000000"/>
                          </a:solidFill>
                          <a:effectLst/>
                          <a:latin typeface="Calibri" panose="020F0502020204030204" pitchFamily="34" charset="0"/>
                        </a:rPr>
                        <a:t>Tb Complicating-2, Hepatic-4, Chronic conditions-1, Abortion-1, Obstructed Labour-2, Renal-1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288904833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28" y="10279"/>
            <a:ext cx="11731744" cy="610016"/>
          </a:xfrm>
        </p:spPr>
        <p:txBody>
          <a:bodyPr/>
          <a:lstStyle/>
          <a:p>
            <a:r>
              <a:rPr lang="en-US" sz="2800" b="1" dirty="0">
                <a:latin typeface="Verdana" pitchFamily="34" charset="0"/>
                <a:ea typeface="Verdana" pitchFamily="34" charset="0"/>
                <a:cs typeface="Verdana" pitchFamily="34" charset="0"/>
              </a:rPr>
              <a:t>Interventions Planned Based on Cause Wise Analysis  </a:t>
            </a:r>
          </a:p>
        </p:txBody>
      </p:sp>
      <p:graphicFrame>
        <p:nvGraphicFramePr>
          <p:cNvPr id="5" name="Table 4"/>
          <p:cNvGraphicFramePr>
            <a:graphicFrameLocks noGrp="1"/>
          </p:cNvGraphicFramePr>
          <p:nvPr>
            <p:extLst>
              <p:ext uri="{D42A27DB-BD31-4B8C-83A1-F6EECF244321}">
                <p14:modId xmlns:p14="http://schemas.microsoft.com/office/powerpoint/2010/main" xmlns="" val="4065672248"/>
              </p:ext>
            </p:extLst>
          </p:nvPr>
        </p:nvGraphicFramePr>
        <p:xfrm>
          <a:off x="384873" y="1216591"/>
          <a:ext cx="11356822" cy="4231913"/>
        </p:xfrm>
        <a:graphic>
          <a:graphicData uri="http://schemas.openxmlformats.org/drawingml/2006/table">
            <a:tbl>
              <a:tblPr firstRow="1" bandRow="1">
                <a:tableStyleId>{616DA210-FB5B-4158-B5E0-FEB733F419BA}</a:tableStyleId>
              </a:tblPr>
              <a:tblGrid>
                <a:gridCol w="622292"/>
                <a:gridCol w="3422604"/>
                <a:gridCol w="3655963"/>
                <a:gridCol w="3655963"/>
              </a:tblGrid>
              <a:tr h="482897">
                <a:tc>
                  <a:txBody>
                    <a:bodyPr/>
                    <a:lstStyle/>
                    <a:p>
                      <a:pPr algn="l"/>
                      <a:r>
                        <a:rPr lang="en-US" sz="1600" dirty="0" smtClean="0">
                          <a:latin typeface="Verdana" pitchFamily="34" charset="0"/>
                          <a:ea typeface="Verdana" pitchFamily="34" charset="0"/>
                          <a:cs typeface="Verdana" pitchFamily="34" charset="0"/>
                        </a:rPr>
                        <a:t>S.N</a:t>
                      </a:r>
                      <a:endParaRPr lang="en-US" sz="1600" dirty="0">
                        <a:latin typeface="Verdana" pitchFamily="34" charset="0"/>
                        <a:ea typeface="Verdana" pitchFamily="34" charset="0"/>
                        <a:cs typeface="Verdana" pitchFamily="34" charset="0"/>
                      </a:endParaRPr>
                    </a:p>
                  </a:txBody>
                  <a:tcPr marL="91416" marR="91416" marT="45708" marB="45708"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Verdana" pitchFamily="34" charset="0"/>
                          <a:ea typeface="Verdana" pitchFamily="34" charset="0"/>
                          <a:cs typeface="Verdana" pitchFamily="34" charset="0"/>
                        </a:rPr>
                        <a:t>Problem statement</a:t>
                      </a:r>
                    </a:p>
                  </a:txBody>
                  <a:tcPr marL="91416" marR="91416" marT="45708" marB="45708"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Verdana" pitchFamily="34" charset="0"/>
                          <a:ea typeface="Verdana" pitchFamily="34" charset="0"/>
                          <a:cs typeface="Verdana" pitchFamily="34" charset="0"/>
                        </a:rPr>
                        <a:t>Interventions </a:t>
                      </a:r>
                    </a:p>
                  </a:txBody>
                  <a:tcPr marL="91416" marR="91416" marT="45708" marB="45708"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Verdana" pitchFamily="34" charset="0"/>
                          <a:ea typeface="Verdana" pitchFamily="34" charset="0"/>
                          <a:cs typeface="Verdana" pitchFamily="34" charset="0"/>
                        </a:rPr>
                        <a:t>Vision</a:t>
                      </a:r>
                    </a:p>
                  </a:txBody>
                  <a:tcPr marL="91416" marR="91416" marT="45708" marB="45708" anchor="ctr"/>
                </a:tc>
              </a:tr>
              <a:tr h="3503430">
                <a:tc>
                  <a:txBody>
                    <a:bodyPr/>
                    <a:lstStyle/>
                    <a:p>
                      <a:pPr algn="l"/>
                      <a:r>
                        <a:rPr lang="en-US" sz="1600" dirty="0" smtClean="0">
                          <a:latin typeface="Verdana" pitchFamily="34" charset="0"/>
                          <a:ea typeface="Verdana" pitchFamily="34" charset="0"/>
                          <a:cs typeface="Verdana" pitchFamily="34" charset="0"/>
                        </a:rPr>
                        <a:t>1</a:t>
                      </a:r>
                      <a:endParaRPr lang="en-US" sz="1600" dirty="0">
                        <a:latin typeface="Verdana" pitchFamily="34" charset="0"/>
                        <a:ea typeface="Verdana" pitchFamily="34" charset="0"/>
                        <a:cs typeface="Verdana" pitchFamily="34" charset="0"/>
                      </a:endParaRPr>
                    </a:p>
                  </a:txBody>
                  <a:tcPr marL="91416" marR="91416" marT="45708" marB="45708">
                    <a:no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tx1"/>
                          </a:solidFill>
                          <a:latin typeface="Verdana" pitchFamily="34" charset="0"/>
                          <a:ea typeface="Verdana" pitchFamily="34" charset="0"/>
                          <a:cs typeface="Verdana" pitchFamily="34" charset="0"/>
                        </a:rPr>
                        <a:t>Out of total maternal deaths 23% is attributed to antenatal deaths in which 15% is contributed by sepsis which indirectly means that abortion deaths of unwanted pregnancies by over the counter abortifacient drug sale and incomplete abortion.</a:t>
                      </a:r>
                    </a:p>
                  </a:txBody>
                  <a:tcPr marL="91416" marR="91416" marT="45708" marB="45708">
                    <a:noFill/>
                  </a:tcPr>
                </a:tc>
                <a:tc>
                  <a:txBody>
                    <a:bodyPr/>
                    <a:lstStyle/>
                    <a:p>
                      <a:pPr algn="l"/>
                      <a:r>
                        <a:rPr lang="en-US" sz="2000" kern="1200" dirty="0" smtClean="0">
                          <a:solidFill>
                            <a:schemeClr val="tx1"/>
                          </a:solidFill>
                          <a:latin typeface="Verdana" pitchFamily="34" charset="0"/>
                          <a:ea typeface="Verdana" pitchFamily="34" charset="0"/>
                          <a:cs typeface="Verdana" pitchFamily="34" charset="0"/>
                        </a:rPr>
                        <a:t>1.Promotion of PPIUCD up to PHC level </a:t>
                      </a:r>
                    </a:p>
                    <a:p>
                      <a:pPr algn="l"/>
                      <a:r>
                        <a:rPr lang="en-US" sz="2000" kern="1200" dirty="0" smtClean="0">
                          <a:solidFill>
                            <a:schemeClr val="tx1"/>
                          </a:solidFill>
                          <a:latin typeface="Verdana" pitchFamily="34" charset="0"/>
                          <a:ea typeface="Verdana" pitchFamily="34" charset="0"/>
                          <a:cs typeface="Verdana" pitchFamily="34" charset="0"/>
                        </a:rPr>
                        <a:t>2.Provision of MVA services up to CHC level involving PHC doctors</a:t>
                      </a:r>
                    </a:p>
                    <a:p>
                      <a:pPr algn="l"/>
                      <a:r>
                        <a:rPr lang="en-US" sz="2000" kern="1200" dirty="0" smtClean="0">
                          <a:solidFill>
                            <a:schemeClr val="tx1"/>
                          </a:solidFill>
                          <a:latin typeface="Verdana" pitchFamily="34" charset="0"/>
                          <a:ea typeface="Verdana" pitchFamily="34" charset="0"/>
                          <a:cs typeface="Verdana" pitchFamily="34" charset="0"/>
                        </a:rPr>
                        <a:t>3.Provision of MMA drugs up to CHC level </a:t>
                      </a:r>
                    </a:p>
                    <a:p>
                      <a:pPr algn="l"/>
                      <a:r>
                        <a:rPr lang="en-US" sz="2000" kern="1200" dirty="0" smtClean="0">
                          <a:solidFill>
                            <a:schemeClr val="tx1"/>
                          </a:solidFill>
                          <a:latin typeface="Verdana" pitchFamily="34" charset="0"/>
                          <a:ea typeface="Verdana" pitchFamily="34" charset="0"/>
                          <a:cs typeface="Verdana" pitchFamily="34" charset="0"/>
                        </a:rPr>
                        <a:t>4.Door step delivery of contraceptives through ASHAs</a:t>
                      </a:r>
                    </a:p>
                    <a:p>
                      <a:pPr algn="l"/>
                      <a:r>
                        <a:rPr lang="en-US" sz="2000" kern="1200" dirty="0" smtClean="0">
                          <a:solidFill>
                            <a:schemeClr val="tx1"/>
                          </a:solidFill>
                          <a:latin typeface="Verdana" pitchFamily="34" charset="0"/>
                          <a:ea typeface="Verdana" pitchFamily="34" charset="0"/>
                          <a:cs typeface="Verdana" pitchFamily="34" charset="0"/>
                        </a:rPr>
                        <a:t>5.Strong legal action against untrained quacks</a:t>
                      </a:r>
                      <a:endParaRPr lang="en-US" sz="2000" kern="1200" dirty="0">
                        <a:solidFill>
                          <a:schemeClr val="tx1"/>
                        </a:solidFill>
                        <a:latin typeface="Verdana" pitchFamily="34" charset="0"/>
                        <a:ea typeface="Verdana" pitchFamily="34" charset="0"/>
                        <a:cs typeface="Verdana" pitchFamily="34" charset="0"/>
                      </a:endParaRPr>
                    </a:p>
                  </a:txBody>
                  <a:tcPr marL="91416" marR="91416" marT="45708" marB="45708">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tx1"/>
                          </a:solidFill>
                          <a:latin typeface="Verdana" pitchFamily="34" charset="0"/>
                          <a:ea typeface="Verdana" pitchFamily="34" charset="0"/>
                          <a:cs typeface="Verdana" pitchFamily="34" charset="0"/>
                        </a:rPr>
                        <a:t>Strict monitoring and supervision for implementation of the above activities in the field level by JDHS and DDHS. </a:t>
                      </a:r>
                      <a:endParaRPr lang="en-US" sz="2000" kern="1200" dirty="0">
                        <a:solidFill>
                          <a:schemeClr val="tx1"/>
                        </a:solidFill>
                        <a:latin typeface="Verdana" pitchFamily="34" charset="0"/>
                        <a:ea typeface="Verdana" pitchFamily="34" charset="0"/>
                        <a:cs typeface="Verdana" pitchFamily="34" charset="0"/>
                      </a:endParaRPr>
                    </a:p>
                  </a:txBody>
                  <a:tcPr marL="91416" marR="91416" marT="45708" marB="45708">
                    <a:noFill/>
                  </a:tcPr>
                </a:tc>
              </a:tr>
            </a:tbl>
          </a:graphicData>
        </a:graphic>
      </p:graphicFrame>
    </p:spTree>
    <p:extLst>
      <p:ext uri="{BB962C8B-B14F-4D97-AF65-F5344CB8AC3E}">
        <p14:creationId xmlns:p14="http://schemas.microsoft.com/office/powerpoint/2010/main" xmlns="" val="9929366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23557"/>
            <a:ext cx="10515600" cy="703385"/>
          </a:xfrm>
        </p:spPr>
        <p:txBody>
          <a:bodyPr/>
          <a:lstStyle/>
          <a:p>
            <a:r>
              <a:rPr lang="en-IN" sz="3200" b="1" dirty="0">
                <a:latin typeface="Verdana" pitchFamily="34" charset="0"/>
                <a:ea typeface="Verdana" pitchFamily="34" charset="0"/>
                <a:cs typeface="Verdana" pitchFamily="34" charset="0"/>
              </a:rPr>
              <a:t>State MCTS Apr’16-Mar'17</a:t>
            </a:r>
            <a:endParaRPr lang="en-US" sz="3200" b="1" dirty="0">
              <a:latin typeface="Verdana" pitchFamily="34" charset="0"/>
              <a:ea typeface="Verdana" pitchFamily="34" charset="0"/>
              <a:cs typeface="Verdana"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2693344742"/>
              </p:ext>
            </p:extLst>
          </p:nvPr>
        </p:nvGraphicFramePr>
        <p:xfrm>
          <a:off x="708064" y="1271539"/>
          <a:ext cx="11021704" cy="446599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90843" y="6010263"/>
            <a:ext cx="11254154" cy="646331"/>
          </a:xfrm>
          <a:prstGeom prst="rect">
            <a:avLst/>
          </a:prstGeom>
          <a:noFill/>
        </p:spPr>
        <p:txBody>
          <a:bodyPr wrap="square" rtlCol="0">
            <a:spAutoFit/>
          </a:bodyPr>
          <a:lstStyle/>
          <a:p>
            <a:r>
              <a:rPr lang="en-US" dirty="0" smtClean="0">
                <a:latin typeface="Bookman Old Style" panose="02050604050505020204" pitchFamily="18" charset="0"/>
              </a:rPr>
              <a:t>To capture the </a:t>
            </a:r>
            <a:r>
              <a:rPr lang="en-US" dirty="0" err="1" smtClean="0">
                <a:latin typeface="Bookman Old Style" panose="02050604050505020204" pitchFamily="18" charset="0"/>
              </a:rPr>
              <a:t>unbooked</a:t>
            </a:r>
            <a:r>
              <a:rPr lang="en-US" dirty="0" smtClean="0">
                <a:latin typeface="Bookman Old Style" panose="02050604050505020204" pitchFamily="18" charset="0"/>
              </a:rPr>
              <a:t> mothers in State MCTS portal  revamped MCTS portal is in trail run in three pilot blocks </a:t>
            </a:r>
            <a:endParaRPr lang="en-US" dirty="0">
              <a:latin typeface="Bookman Old Style" panose="02050604050505020204" pitchFamily="18" charset="0"/>
            </a:endParaRPr>
          </a:p>
        </p:txBody>
      </p:sp>
    </p:spTree>
    <p:extLst>
      <p:ext uri="{BB962C8B-B14F-4D97-AF65-F5344CB8AC3E}">
        <p14:creationId xmlns:p14="http://schemas.microsoft.com/office/powerpoint/2010/main" xmlns="" val="3038088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940" y="0"/>
            <a:ext cx="11822806" cy="472002"/>
          </a:xfrm>
        </p:spPr>
        <p:txBody>
          <a:bodyPr/>
          <a:lstStyle/>
          <a:p>
            <a:r>
              <a:rPr lang="en-US" sz="3200" b="1" dirty="0">
                <a:latin typeface="Verdana" pitchFamily="34" charset="0"/>
                <a:ea typeface="Verdana" pitchFamily="34" charset="0"/>
                <a:cs typeface="Verdana" pitchFamily="34" charset="0"/>
              </a:rPr>
              <a:t>Improvements in </a:t>
            </a:r>
            <a:r>
              <a:rPr lang="en-US" sz="3200" b="1" dirty="0" smtClean="0">
                <a:latin typeface="Verdana" pitchFamily="34" charset="0"/>
                <a:ea typeface="Verdana" pitchFamily="34" charset="0"/>
                <a:cs typeface="Verdana" pitchFamily="34" charset="0"/>
              </a:rPr>
              <a:t>Newer MCTS Portal</a:t>
            </a:r>
            <a:endParaRPr lang="en-US" sz="3200" b="1" dirty="0">
              <a:latin typeface="Verdana" pitchFamily="34" charset="0"/>
              <a:ea typeface="Verdana" pitchFamily="34" charset="0"/>
              <a:cs typeface="Verdana"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597934124"/>
              </p:ext>
            </p:extLst>
          </p:nvPr>
        </p:nvGraphicFramePr>
        <p:xfrm>
          <a:off x="523740" y="605311"/>
          <a:ext cx="11518005" cy="6095117"/>
        </p:xfrm>
        <a:graphic>
          <a:graphicData uri="http://schemas.openxmlformats.org/drawingml/2006/table">
            <a:tbl>
              <a:tblPr firstRow="1" bandRow="1">
                <a:tableStyleId>{5C22544A-7EE6-4342-B048-85BDC9FD1C3A}</a:tableStyleId>
              </a:tblPr>
              <a:tblGrid>
                <a:gridCol w="654087"/>
                <a:gridCol w="4275395"/>
                <a:gridCol w="6588523"/>
              </a:tblGrid>
              <a:tr h="828803">
                <a:tc>
                  <a:txBody>
                    <a:bodyPr/>
                    <a:lstStyle/>
                    <a:p>
                      <a:r>
                        <a:rPr lang="en-US" sz="1800" dirty="0" err="1" smtClean="0">
                          <a:solidFill>
                            <a:schemeClr val="tx1"/>
                          </a:solidFill>
                          <a:latin typeface="Bookman Old Style" panose="02050604050505020204" pitchFamily="18" charset="0"/>
                        </a:rPr>
                        <a:t>S.No</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Old MCTS Portal</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New MCTS Portal</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84161">
                <a:tc>
                  <a:txBody>
                    <a:bodyPr/>
                    <a:lstStyle/>
                    <a:p>
                      <a:r>
                        <a:rPr lang="en-US" sz="1800" dirty="0" smtClean="0">
                          <a:solidFill>
                            <a:schemeClr val="tx1"/>
                          </a:solidFill>
                          <a:latin typeface="Bookman Old Style" panose="02050604050505020204" pitchFamily="18" charset="0"/>
                        </a:rPr>
                        <a:t>1</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Separate for State MCTS &amp; </a:t>
                      </a:r>
                      <a:r>
                        <a:rPr lang="en-US" sz="1800" dirty="0" err="1" smtClean="0">
                          <a:solidFill>
                            <a:schemeClr val="tx1"/>
                          </a:solidFill>
                          <a:latin typeface="Bookman Old Style" panose="02050604050505020204" pitchFamily="18" charset="0"/>
                        </a:rPr>
                        <a:t>Muthulaksmi</a:t>
                      </a:r>
                      <a:r>
                        <a:rPr lang="en-US" sz="1800" dirty="0" smtClean="0">
                          <a:solidFill>
                            <a:schemeClr val="tx1"/>
                          </a:solidFill>
                          <a:latin typeface="Bookman Old Style" panose="02050604050505020204" pitchFamily="18" charset="0"/>
                        </a:rPr>
                        <a:t> Ready Maternity  Benefit</a:t>
                      </a:r>
                      <a:r>
                        <a:rPr lang="en-US" sz="1800" baseline="0" dirty="0" smtClean="0">
                          <a:solidFill>
                            <a:schemeClr val="tx1"/>
                          </a:solidFill>
                          <a:latin typeface="Bookman Old Style" panose="02050604050505020204" pitchFamily="18" charset="0"/>
                        </a:rPr>
                        <a:t> </a:t>
                      </a:r>
                      <a:r>
                        <a:rPr lang="en-US" sz="1800" dirty="0" smtClean="0">
                          <a:solidFill>
                            <a:schemeClr val="tx1"/>
                          </a:solidFill>
                          <a:latin typeface="Bookman Old Style" panose="02050604050505020204" pitchFamily="18" charset="0"/>
                        </a:rPr>
                        <a:t>Scheme </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State MCTS &amp; </a:t>
                      </a:r>
                      <a:r>
                        <a:rPr lang="en-US" sz="1800" dirty="0" err="1" smtClean="0">
                          <a:solidFill>
                            <a:schemeClr val="tx1"/>
                          </a:solidFill>
                          <a:latin typeface="Bookman Old Style" panose="02050604050505020204" pitchFamily="18" charset="0"/>
                        </a:rPr>
                        <a:t>Muthulaksmi</a:t>
                      </a:r>
                      <a:r>
                        <a:rPr lang="en-US" sz="1800" dirty="0" smtClean="0">
                          <a:solidFill>
                            <a:schemeClr val="tx1"/>
                          </a:solidFill>
                          <a:latin typeface="Bookman Old Style" panose="02050604050505020204" pitchFamily="18" charset="0"/>
                        </a:rPr>
                        <a:t> Ready Maternity  Benefit</a:t>
                      </a:r>
                      <a:r>
                        <a:rPr lang="en-US" sz="1800" baseline="0" dirty="0" smtClean="0">
                          <a:solidFill>
                            <a:schemeClr val="tx1"/>
                          </a:solidFill>
                          <a:latin typeface="Bookman Old Style" panose="02050604050505020204" pitchFamily="18" charset="0"/>
                        </a:rPr>
                        <a:t> </a:t>
                      </a:r>
                      <a:r>
                        <a:rPr lang="en-US" sz="1800" dirty="0" smtClean="0">
                          <a:solidFill>
                            <a:schemeClr val="tx1"/>
                          </a:solidFill>
                          <a:latin typeface="Bookman Old Style" panose="02050604050505020204" pitchFamily="18" charset="0"/>
                        </a:rPr>
                        <a:t>Scheme  in one software</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84161">
                <a:tc>
                  <a:txBody>
                    <a:bodyPr/>
                    <a:lstStyle/>
                    <a:p>
                      <a:r>
                        <a:rPr lang="en-US" sz="1800" dirty="0" smtClean="0">
                          <a:solidFill>
                            <a:schemeClr val="tx1"/>
                          </a:solidFill>
                          <a:latin typeface="Bookman Old Style" panose="02050604050505020204" pitchFamily="18" charset="0"/>
                        </a:rPr>
                        <a:t>2</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Not hybrid environment</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Developed</a:t>
                      </a:r>
                      <a:r>
                        <a:rPr lang="en-US" sz="1800" baseline="0" dirty="0" smtClean="0">
                          <a:solidFill>
                            <a:schemeClr val="tx1"/>
                          </a:solidFill>
                          <a:latin typeface="Bookman Old Style" panose="02050604050505020204" pitchFamily="18" charset="0"/>
                        </a:rPr>
                        <a:t> in hybrid environment </a:t>
                      </a:r>
                    </a:p>
                    <a:p>
                      <a:r>
                        <a:rPr lang="en-US" sz="1800" baseline="0" dirty="0" smtClean="0">
                          <a:solidFill>
                            <a:schemeClr val="tx1"/>
                          </a:solidFill>
                          <a:latin typeface="Bookman Old Style" panose="02050604050505020204" pitchFamily="18" charset="0"/>
                        </a:rPr>
                        <a:t>(works in a computer, mobile or tablet) </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6717">
                <a:tc>
                  <a:txBody>
                    <a:bodyPr/>
                    <a:lstStyle/>
                    <a:p>
                      <a:r>
                        <a:rPr lang="en-US" sz="1800" dirty="0" smtClean="0">
                          <a:solidFill>
                            <a:schemeClr val="tx1"/>
                          </a:solidFill>
                          <a:latin typeface="Bookman Old Style" panose="02050604050505020204" pitchFamily="18" charset="0"/>
                        </a:rPr>
                        <a:t>3</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dirty="0" smtClean="0">
                          <a:solidFill>
                            <a:schemeClr val="tx1"/>
                          </a:solidFill>
                          <a:latin typeface="Bookman Old Style" panose="02050604050505020204" pitchFamily="18" charset="0"/>
                        </a:rPr>
                        <a:t>No pre-</a:t>
                      </a:r>
                      <a:r>
                        <a:rPr lang="en-US" sz="1800" b="1" dirty="0" err="1" smtClean="0">
                          <a:solidFill>
                            <a:schemeClr val="tx1"/>
                          </a:solidFill>
                          <a:latin typeface="Bookman Old Style" panose="02050604050505020204" pitchFamily="18" charset="0"/>
                        </a:rPr>
                        <a:t>regstration</a:t>
                      </a:r>
                      <a:r>
                        <a:rPr lang="en-US" sz="1800" b="1" dirty="0" smtClean="0">
                          <a:solidFill>
                            <a:schemeClr val="tx1"/>
                          </a:solidFill>
                          <a:latin typeface="Bookman Old Style" panose="02050604050505020204" pitchFamily="18" charset="0"/>
                        </a:rPr>
                        <a:t> </a:t>
                      </a:r>
                      <a:endParaRPr lang="en-US" sz="1800" b="1"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dirty="0" smtClean="0">
                          <a:solidFill>
                            <a:schemeClr val="tx1"/>
                          </a:solidFill>
                          <a:latin typeface="Bookman Old Style" panose="02050604050505020204" pitchFamily="18" charset="0"/>
                        </a:rPr>
                        <a:t>Pre registration through – CSC/102/Self/</a:t>
                      </a:r>
                      <a:r>
                        <a:rPr lang="en-US" sz="1800" b="1" dirty="0" err="1" smtClean="0">
                          <a:solidFill>
                            <a:schemeClr val="tx1"/>
                          </a:solidFill>
                          <a:latin typeface="Bookman Old Style" panose="02050604050505020204" pitchFamily="18" charset="0"/>
                        </a:rPr>
                        <a:t>Govt</a:t>
                      </a:r>
                      <a:r>
                        <a:rPr lang="en-US" sz="1800" b="1" baseline="0" dirty="0" smtClean="0">
                          <a:solidFill>
                            <a:schemeClr val="tx1"/>
                          </a:solidFill>
                          <a:latin typeface="Bookman Old Style" panose="02050604050505020204" pitchFamily="18" charset="0"/>
                        </a:rPr>
                        <a:t> institutions </a:t>
                      </a:r>
                      <a:endParaRPr lang="en-US" sz="1800" b="1"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84161">
                <a:tc>
                  <a:txBody>
                    <a:bodyPr/>
                    <a:lstStyle/>
                    <a:p>
                      <a:r>
                        <a:rPr lang="en-US" sz="1800" dirty="0" smtClean="0">
                          <a:solidFill>
                            <a:schemeClr val="tx1"/>
                          </a:solidFill>
                          <a:latin typeface="Bookman Old Style" panose="02050604050505020204" pitchFamily="18" charset="0"/>
                        </a:rPr>
                        <a:t>4</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No unique Id. For every pregnancy separate ID is created </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Unique</a:t>
                      </a:r>
                      <a:r>
                        <a:rPr lang="en-US" sz="1800" baseline="0" dirty="0" smtClean="0">
                          <a:solidFill>
                            <a:schemeClr val="tx1"/>
                          </a:solidFill>
                          <a:latin typeface="Bookman Old Style" panose="02050604050505020204" pitchFamily="18" charset="0"/>
                        </a:rPr>
                        <a:t> RCH ID which is valid through out India  </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84161">
                <a:tc>
                  <a:txBody>
                    <a:bodyPr/>
                    <a:lstStyle/>
                    <a:p>
                      <a:r>
                        <a:rPr lang="en-US" sz="1800" dirty="0" smtClean="0">
                          <a:solidFill>
                            <a:schemeClr val="tx1"/>
                          </a:solidFill>
                          <a:latin typeface="Bookman Old Style" panose="02050604050505020204" pitchFamily="18" charset="0"/>
                        </a:rPr>
                        <a:t>5</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Entry captures from ANC level only</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EC registration &amp; tracking </a:t>
                      </a:r>
                    </a:p>
                    <a:p>
                      <a:r>
                        <a:rPr lang="en-US" sz="1800" dirty="0" smtClean="0">
                          <a:solidFill>
                            <a:schemeClr val="tx1"/>
                          </a:solidFill>
                          <a:latin typeface="Bookman Old Style" panose="02050604050505020204" pitchFamily="18" charset="0"/>
                        </a:rPr>
                        <a:t>(only after EC (eligible couple) registered we can enter ANC data)</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02475">
                <a:tc>
                  <a:txBody>
                    <a:bodyPr/>
                    <a:lstStyle/>
                    <a:p>
                      <a:r>
                        <a:rPr lang="en-US" sz="1800" dirty="0" smtClean="0">
                          <a:solidFill>
                            <a:schemeClr val="tx1"/>
                          </a:solidFill>
                          <a:latin typeface="Bookman Old Style" panose="02050604050505020204" pitchFamily="18" charset="0"/>
                        </a:rPr>
                        <a:t>6</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dirty="0" smtClean="0">
                          <a:solidFill>
                            <a:schemeClr val="tx1"/>
                          </a:solidFill>
                          <a:latin typeface="Bookman Old Style" panose="02050604050505020204" pitchFamily="18" charset="0"/>
                        </a:rPr>
                        <a:t>No </a:t>
                      </a:r>
                      <a:r>
                        <a:rPr lang="en-US" sz="1800" b="1" dirty="0" err="1" smtClean="0">
                          <a:solidFill>
                            <a:schemeClr val="tx1"/>
                          </a:solidFill>
                          <a:latin typeface="Bookman Old Style" panose="02050604050505020204" pitchFamily="18" charset="0"/>
                        </a:rPr>
                        <a:t>Aadhaar</a:t>
                      </a:r>
                      <a:r>
                        <a:rPr lang="en-US" sz="1800" b="1" dirty="0" smtClean="0">
                          <a:solidFill>
                            <a:schemeClr val="tx1"/>
                          </a:solidFill>
                          <a:latin typeface="Bookman Old Style" panose="02050604050505020204" pitchFamily="18" charset="0"/>
                        </a:rPr>
                        <a:t> authentication </a:t>
                      </a:r>
                      <a:endParaRPr lang="en-US" sz="1800" b="1"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dirty="0" err="1" smtClean="0">
                          <a:solidFill>
                            <a:schemeClr val="tx1"/>
                          </a:solidFill>
                          <a:latin typeface="Bookman Old Style" panose="02050604050505020204" pitchFamily="18" charset="0"/>
                        </a:rPr>
                        <a:t>Aadhaar</a:t>
                      </a:r>
                      <a:r>
                        <a:rPr lang="en-US" sz="1800" b="1" baseline="0" dirty="0" smtClean="0">
                          <a:solidFill>
                            <a:schemeClr val="tx1"/>
                          </a:solidFill>
                          <a:latin typeface="Bookman Old Style" panose="02050604050505020204" pitchFamily="18" charset="0"/>
                        </a:rPr>
                        <a:t> authentication</a:t>
                      </a:r>
                      <a:endParaRPr lang="en-US" sz="1800" b="1"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19968690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60467"/>
            <a:ext cx="10515600" cy="5216496"/>
          </a:xfrm>
        </p:spPr>
        <p:txBody>
          <a:bodyPr>
            <a:normAutofit/>
          </a:bodyPr>
          <a:lstStyle/>
          <a:p>
            <a:r>
              <a:rPr lang="en-US" dirty="0" smtClean="0">
                <a:latin typeface="Verdana" pitchFamily="34" charset="0"/>
                <a:ea typeface="Verdana" pitchFamily="34" charset="0"/>
                <a:cs typeface="Verdana" pitchFamily="34" charset="0"/>
              </a:rPr>
              <a:t>Tamilnadu achieved replacement levels of fertility in 1990’s and now we have a TFR of 1.7. </a:t>
            </a:r>
          </a:p>
          <a:p>
            <a:r>
              <a:rPr lang="en-US" dirty="0" smtClean="0">
                <a:latin typeface="Verdana" pitchFamily="34" charset="0"/>
                <a:ea typeface="Verdana" pitchFamily="34" charset="0"/>
                <a:cs typeface="Verdana" pitchFamily="34" charset="0"/>
              </a:rPr>
              <a:t>Every year Tamil Nadu has a birth cohort of approximately 10 lakh live births which comprises of 8% higher order births (HOB).</a:t>
            </a:r>
          </a:p>
          <a:p>
            <a:r>
              <a:rPr lang="en-US" dirty="0" smtClean="0">
                <a:latin typeface="Verdana" pitchFamily="34" charset="0"/>
                <a:ea typeface="Verdana" pitchFamily="34" charset="0"/>
                <a:cs typeface="Verdana" pitchFamily="34" charset="0"/>
              </a:rPr>
              <a:t>This cohort needs a basket of choice in contraceptive practices to promote maternal health by various methods like IUCD, PPIUCD, Puerperal Sterilisation,  interval sterilisation, Laparoscopic sterilisation etc. appropriately. The maternal and child health outcomes are closely linked to spacing, which is fundamental to healthy pregnancy outcomes.</a:t>
            </a:r>
          </a:p>
          <a:p>
            <a:endParaRPr lang="en-US" dirty="0"/>
          </a:p>
        </p:txBody>
      </p:sp>
    </p:spTree>
    <p:extLst>
      <p:ext uri="{BB962C8B-B14F-4D97-AF65-F5344CB8AC3E}">
        <p14:creationId xmlns:p14="http://schemas.microsoft.com/office/powerpoint/2010/main" xmlns="" val="41905166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940" y="0"/>
            <a:ext cx="11822806" cy="472002"/>
          </a:xfrm>
        </p:spPr>
        <p:txBody>
          <a:bodyPr/>
          <a:lstStyle/>
          <a:p>
            <a:r>
              <a:rPr lang="en-US" sz="3200" b="1" dirty="0" smtClean="0">
                <a:latin typeface="Verdana" pitchFamily="34" charset="0"/>
                <a:ea typeface="Verdana" pitchFamily="34" charset="0"/>
                <a:cs typeface="Verdana" pitchFamily="34" charset="0"/>
              </a:rPr>
              <a:t>Improvements</a:t>
            </a:r>
            <a:r>
              <a:rPr lang="en-US" sz="3200" b="1" dirty="0" smtClean="0">
                <a:latin typeface="Bookman Old Style" panose="02050604050505020204" pitchFamily="18" charset="0"/>
              </a:rPr>
              <a:t> in Newer MCTS Portal</a:t>
            </a:r>
            <a:endParaRPr lang="en-US" sz="3200" b="1" dirty="0">
              <a:latin typeface="Bookman Old Style" panose="020506040505050202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955980221"/>
              </p:ext>
            </p:extLst>
          </p:nvPr>
        </p:nvGraphicFramePr>
        <p:xfrm>
          <a:off x="523740" y="605310"/>
          <a:ext cx="11377528" cy="5992437"/>
        </p:xfrm>
        <a:graphic>
          <a:graphicData uri="http://schemas.openxmlformats.org/drawingml/2006/table">
            <a:tbl>
              <a:tblPr firstRow="1" bandRow="1">
                <a:tableStyleId>{5C22544A-7EE6-4342-B048-85BDC9FD1C3A}</a:tableStyleId>
              </a:tblPr>
              <a:tblGrid>
                <a:gridCol w="646110"/>
                <a:gridCol w="4223251"/>
                <a:gridCol w="6508167"/>
              </a:tblGrid>
              <a:tr h="805446">
                <a:tc>
                  <a:txBody>
                    <a:bodyPr/>
                    <a:lstStyle/>
                    <a:p>
                      <a:r>
                        <a:rPr lang="en-US" sz="1800" dirty="0" err="1" smtClean="0">
                          <a:solidFill>
                            <a:schemeClr val="tx1"/>
                          </a:solidFill>
                          <a:latin typeface="Bookman Old Style" panose="02050604050505020204" pitchFamily="18" charset="0"/>
                        </a:rPr>
                        <a:t>S.No</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Old MCTS Portal</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New MCTS Portal</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79859">
                <a:tc>
                  <a:txBody>
                    <a:bodyPr/>
                    <a:lstStyle/>
                    <a:p>
                      <a:r>
                        <a:rPr lang="en-US" sz="1800" dirty="0" smtClean="0">
                          <a:solidFill>
                            <a:schemeClr val="tx1"/>
                          </a:solidFill>
                          <a:latin typeface="Bookman Old Style" panose="02050604050505020204" pitchFamily="18" charset="0"/>
                        </a:rPr>
                        <a:t>7</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No provision for institution to enter delivery</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Provision for Govt. institution to enter delivery</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08311">
                <a:tc>
                  <a:txBody>
                    <a:bodyPr/>
                    <a:lstStyle/>
                    <a:p>
                      <a:r>
                        <a:rPr lang="en-US" sz="1800" dirty="0" smtClean="0">
                          <a:solidFill>
                            <a:schemeClr val="tx1"/>
                          </a:solidFill>
                          <a:latin typeface="Bookman Old Style" panose="02050604050505020204" pitchFamily="18" charset="0"/>
                        </a:rPr>
                        <a:t>8</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Visitor registration not compulsory</a:t>
                      </a:r>
                      <a:r>
                        <a:rPr lang="en-US" sz="1800" baseline="0" dirty="0" smtClean="0">
                          <a:solidFill>
                            <a:schemeClr val="tx1"/>
                          </a:solidFill>
                          <a:latin typeface="Bookman Old Style" panose="02050604050505020204" pitchFamily="18" charset="0"/>
                        </a:rPr>
                        <a:t> </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Visitor registration compulsory </a:t>
                      </a:r>
                    </a:p>
                    <a:p>
                      <a:r>
                        <a:rPr lang="en-US" sz="1800" dirty="0" smtClean="0">
                          <a:solidFill>
                            <a:schemeClr val="tx1"/>
                          </a:solidFill>
                          <a:latin typeface="Bookman Old Style" panose="02050604050505020204" pitchFamily="18" charset="0"/>
                        </a:rPr>
                        <a:t>(mother service can be maintained and can be transferred any time from one place to other)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79859">
                <a:tc>
                  <a:txBody>
                    <a:bodyPr/>
                    <a:lstStyle/>
                    <a:p>
                      <a:r>
                        <a:rPr lang="en-US" sz="1800" dirty="0" smtClean="0">
                          <a:solidFill>
                            <a:schemeClr val="tx1"/>
                          </a:solidFill>
                          <a:latin typeface="Bookman Old Style" panose="02050604050505020204" pitchFamily="18" charset="0"/>
                        </a:rPr>
                        <a:t>9</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No SMS support </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SMS to – VHN, mothers, MO, BMO, District</a:t>
                      </a:r>
                      <a:r>
                        <a:rPr lang="en-US" sz="1800" baseline="0" dirty="0" smtClean="0">
                          <a:solidFill>
                            <a:schemeClr val="tx1"/>
                          </a:solidFill>
                          <a:latin typeface="Bookman Old Style" panose="02050604050505020204" pitchFamily="18" charset="0"/>
                        </a:rPr>
                        <a:t> and state level </a:t>
                      </a:r>
                      <a:r>
                        <a:rPr lang="en-US" sz="1800" dirty="0" smtClean="0">
                          <a:solidFill>
                            <a:schemeClr val="tx1"/>
                          </a:solidFill>
                          <a:latin typeface="Bookman Old Style" panose="02050604050505020204" pitchFamily="18" charset="0"/>
                        </a:rPr>
                        <a:t>officers.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79859">
                <a:tc>
                  <a:txBody>
                    <a:bodyPr/>
                    <a:lstStyle/>
                    <a:p>
                      <a:r>
                        <a:rPr lang="en-US" sz="1800" dirty="0" smtClean="0">
                          <a:solidFill>
                            <a:schemeClr val="tx1"/>
                          </a:solidFill>
                          <a:latin typeface="Bookman Old Style" panose="02050604050505020204" pitchFamily="18" charset="0"/>
                        </a:rPr>
                        <a:t>10</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No birth certificate uploading provision</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Uploading birth certificate (until effective CRS linkage)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79859">
                <a:tc>
                  <a:txBody>
                    <a:bodyPr/>
                    <a:lstStyle/>
                    <a:p>
                      <a:r>
                        <a:rPr lang="en-US" sz="1800" dirty="0" smtClean="0">
                          <a:solidFill>
                            <a:schemeClr val="tx1"/>
                          </a:solidFill>
                          <a:latin typeface="Bookman Old Style" panose="02050604050505020204" pitchFamily="18" charset="0"/>
                        </a:rPr>
                        <a:t>11</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No CRS linkage</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dirty="0" smtClean="0">
                          <a:solidFill>
                            <a:schemeClr val="tx1"/>
                          </a:solidFill>
                          <a:latin typeface="Bookman Old Style" panose="02050604050505020204" pitchFamily="18" charset="0"/>
                        </a:rPr>
                        <a:t>CRS linkage. This will ensure that all</a:t>
                      </a:r>
                      <a:r>
                        <a:rPr lang="en-US" sz="1800" b="1" baseline="0" dirty="0" smtClean="0">
                          <a:solidFill>
                            <a:schemeClr val="tx1"/>
                          </a:solidFill>
                          <a:latin typeface="Bookman Old Style" panose="02050604050505020204" pitchFamily="18" charset="0"/>
                        </a:rPr>
                        <a:t> private deliveries will also be entered in the MCTS portal </a:t>
                      </a:r>
                      <a:endParaRPr lang="en-US" sz="1800" b="1" dirty="0" smtClean="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59244">
                <a:tc>
                  <a:txBody>
                    <a:bodyPr/>
                    <a:lstStyle/>
                    <a:p>
                      <a:r>
                        <a:rPr lang="en-US" sz="1800" dirty="0" smtClean="0">
                          <a:solidFill>
                            <a:schemeClr val="tx1"/>
                          </a:solidFill>
                          <a:latin typeface="Bookman Old Style" panose="02050604050505020204" pitchFamily="18" charset="0"/>
                        </a:rPr>
                        <a:t>12</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Server space along with few other Govt. sites</a:t>
                      </a:r>
                      <a:endParaRPr lang="en-US" sz="1800" dirty="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chemeClr val="tx1"/>
                          </a:solidFill>
                          <a:latin typeface="Bookman Old Style" panose="02050604050505020204" pitchFamily="18" charset="0"/>
                        </a:rPr>
                        <a:t>Separate server space (additional cloud space</a:t>
                      </a:r>
                      <a:r>
                        <a:rPr lang="en-US" sz="1800" baseline="0" dirty="0" smtClean="0">
                          <a:solidFill>
                            <a:schemeClr val="tx1"/>
                          </a:solidFill>
                          <a:latin typeface="Bookman Old Style" panose="02050604050505020204" pitchFamily="18" charset="0"/>
                        </a:rPr>
                        <a:t> will be obtained whenever required)</a:t>
                      </a:r>
                      <a:endParaRPr lang="en-US" sz="1800" dirty="0" smtClean="0">
                        <a:solidFill>
                          <a:schemeClr val="tx1"/>
                        </a:solidFill>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10256714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8812"/>
            <a:ext cx="12192000" cy="795121"/>
          </a:xfrm>
        </p:spPr>
        <p:txBody>
          <a:bodyPr/>
          <a:lstStyle/>
          <a:p>
            <a:pPr algn="ctr"/>
            <a:r>
              <a:rPr lang="en-IN" sz="2000" b="1" dirty="0" smtClean="0">
                <a:latin typeface="Verdana" pitchFamily="34" charset="0"/>
                <a:ea typeface="Verdana" pitchFamily="34" charset="0"/>
                <a:cs typeface="Verdana" pitchFamily="34" charset="0"/>
              </a:rPr>
              <a:t>To Ensure all High Risk Mothers (HOB, Migrant, Private Maternity Care Mothers) are booked </a:t>
            </a:r>
            <a:r>
              <a:rPr lang="mr-IN" sz="2000" b="1" dirty="0" smtClean="0">
                <a:latin typeface="Verdana" pitchFamily="34" charset="0"/>
                <a:ea typeface="Verdana" pitchFamily="34" charset="0"/>
              </a:rPr>
              <a:t>–</a:t>
            </a:r>
            <a:r>
              <a:rPr lang="en-IN" sz="2000" b="1" dirty="0" smtClean="0">
                <a:latin typeface="Verdana" pitchFamily="34" charset="0"/>
                <a:ea typeface="Verdana" pitchFamily="34" charset="0"/>
                <a:cs typeface="Verdana" pitchFamily="34" charset="0"/>
              </a:rPr>
              <a:t> </a:t>
            </a:r>
            <a:r>
              <a:rPr lang="en-IN" sz="2000" b="1" dirty="0">
                <a:latin typeface="Verdana" pitchFamily="34" charset="0"/>
                <a:ea typeface="Verdana" pitchFamily="34" charset="0"/>
                <a:cs typeface="Verdana" pitchFamily="34" charset="0"/>
              </a:rPr>
              <a:t>P</a:t>
            </a:r>
            <a:r>
              <a:rPr lang="en-IN" sz="2000" b="1" dirty="0" smtClean="0">
                <a:latin typeface="Verdana" pitchFamily="34" charset="0"/>
                <a:ea typeface="Verdana" pitchFamily="34" charset="0"/>
                <a:cs typeface="Verdana" pitchFamily="34" charset="0"/>
              </a:rPr>
              <a:t>roposed Conditionalities </a:t>
            </a:r>
            <a:r>
              <a:rPr lang="en-IN" sz="2000" b="1" dirty="0">
                <a:latin typeface="Verdana" pitchFamily="34" charset="0"/>
                <a:ea typeface="Verdana" pitchFamily="34" charset="0"/>
                <a:cs typeface="Verdana" pitchFamily="34" charset="0"/>
              </a:rPr>
              <a:t>for </a:t>
            </a:r>
            <a:r>
              <a:rPr lang="en-IN" sz="2000" b="1" dirty="0" smtClean="0">
                <a:latin typeface="Verdana" pitchFamily="34" charset="0"/>
                <a:ea typeface="Verdana" pitchFamily="34" charset="0"/>
                <a:cs typeface="Verdana" pitchFamily="34" charset="0"/>
              </a:rPr>
              <a:t>Fund Transfer in </a:t>
            </a:r>
            <a:r>
              <a:rPr lang="en-IN" sz="2000" b="1" dirty="0">
                <a:latin typeface="Verdana" pitchFamily="34" charset="0"/>
                <a:ea typeface="Verdana" pitchFamily="34" charset="0"/>
                <a:cs typeface="Verdana" pitchFamily="34" charset="0"/>
              </a:rPr>
              <a:t>MRMBS </a:t>
            </a:r>
            <a:r>
              <a:rPr lang="en-IN" sz="2000" b="1" dirty="0" smtClean="0">
                <a:latin typeface="Verdana" pitchFamily="34" charset="0"/>
                <a:ea typeface="Verdana" pitchFamily="34" charset="0"/>
                <a:cs typeface="Verdana" pitchFamily="34" charset="0"/>
              </a:rPr>
              <a:t>Scheme Rs</a:t>
            </a:r>
            <a:r>
              <a:rPr lang="en-IN" sz="2000" b="1" dirty="0">
                <a:latin typeface="Verdana" pitchFamily="34" charset="0"/>
                <a:ea typeface="Verdana" pitchFamily="34" charset="0"/>
                <a:cs typeface="Verdana" pitchFamily="34" charset="0"/>
              </a:rPr>
              <a:t>. 18000 </a:t>
            </a:r>
            <a:r>
              <a:rPr lang="en-IN" sz="2000" b="1" dirty="0" smtClean="0">
                <a:latin typeface="Verdana" pitchFamily="34" charset="0"/>
                <a:ea typeface="Verdana" pitchFamily="34" charset="0"/>
                <a:cs typeface="Verdana" pitchFamily="34" charset="0"/>
              </a:rPr>
              <a:t>Per Mother</a:t>
            </a:r>
            <a:endParaRPr lang="en-US" sz="2000" b="1" dirty="0">
              <a:latin typeface="Verdana" pitchFamily="34" charset="0"/>
              <a:ea typeface="Verdana" pitchFamily="34" charset="0"/>
              <a:cs typeface="Verdana"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398589888"/>
              </p:ext>
            </p:extLst>
          </p:nvPr>
        </p:nvGraphicFramePr>
        <p:xfrm>
          <a:off x="281354" y="1105829"/>
          <a:ext cx="11633981" cy="5520053"/>
        </p:xfrm>
        <a:graphic>
          <a:graphicData uri="http://schemas.openxmlformats.org/drawingml/2006/table">
            <a:tbl>
              <a:tblPr firstRow="1" bandRow="1">
                <a:tableStyleId>{5C22544A-7EE6-4342-B048-85BDC9FD1C3A}</a:tableStyleId>
              </a:tblPr>
              <a:tblGrid>
                <a:gridCol w="987790"/>
                <a:gridCol w="1595971"/>
                <a:gridCol w="4376862"/>
                <a:gridCol w="4673358"/>
              </a:tblGrid>
              <a:tr h="1135013">
                <a:tc>
                  <a:txBody>
                    <a:bodyPr/>
                    <a:lstStyle/>
                    <a:p>
                      <a:pPr algn="l"/>
                      <a:r>
                        <a:rPr lang="en-US" sz="1600" dirty="0" err="1" smtClean="0">
                          <a:solidFill>
                            <a:schemeClr val="tx1"/>
                          </a:solidFill>
                          <a:latin typeface="Verdana" pitchFamily="34" charset="0"/>
                          <a:ea typeface="Verdana" pitchFamily="34" charset="0"/>
                          <a:cs typeface="Verdana" pitchFamily="34" charset="0"/>
                        </a:rPr>
                        <a:t>S.No</a:t>
                      </a:r>
                      <a:endParaRPr lang="en-US" sz="160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smtClean="0">
                          <a:solidFill>
                            <a:schemeClr val="tx1"/>
                          </a:solidFill>
                          <a:latin typeface="Verdana" pitchFamily="34" charset="0"/>
                          <a:ea typeface="Verdana" pitchFamily="34" charset="0"/>
                          <a:cs typeface="Verdana" pitchFamily="34" charset="0"/>
                        </a:rPr>
                        <a:t>Name of the instalment  with amount </a:t>
                      </a:r>
                      <a:endParaRPr lang="en-US" sz="160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smtClean="0">
                          <a:solidFill>
                            <a:schemeClr val="tx1"/>
                          </a:solidFill>
                          <a:latin typeface="Verdana" pitchFamily="34" charset="0"/>
                          <a:ea typeface="Verdana" pitchFamily="34" charset="0"/>
                          <a:cs typeface="Verdana" pitchFamily="34" charset="0"/>
                        </a:rPr>
                        <a:t>Old MRMBS</a:t>
                      </a:r>
                      <a:endParaRPr lang="en-US" sz="160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smtClean="0">
                          <a:solidFill>
                            <a:schemeClr val="tx1"/>
                          </a:solidFill>
                          <a:latin typeface="Verdana" pitchFamily="34" charset="0"/>
                          <a:ea typeface="Verdana" pitchFamily="34" charset="0"/>
                          <a:cs typeface="Verdana" pitchFamily="34" charset="0"/>
                        </a:rPr>
                        <a:t>New MRMBS</a:t>
                      </a:r>
                      <a:endParaRPr lang="en-US" sz="160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85040">
                <a:tc>
                  <a:txBody>
                    <a:bodyPr/>
                    <a:lstStyle/>
                    <a:p>
                      <a:pPr algn="l"/>
                      <a:r>
                        <a:rPr lang="en-US" sz="2000" dirty="0" smtClean="0">
                          <a:solidFill>
                            <a:schemeClr val="tx1"/>
                          </a:solidFill>
                          <a:latin typeface="Verdana" pitchFamily="34" charset="0"/>
                          <a:ea typeface="Verdana" pitchFamily="34" charset="0"/>
                          <a:cs typeface="Verdana" pitchFamily="34" charset="0"/>
                        </a:rPr>
                        <a:t>1</a:t>
                      </a:r>
                      <a:endParaRPr lang="en-US" sz="2000" dirty="0">
                        <a:solidFill>
                          <a:schemeClr val="tx1"/>
                        </a:solidFill>
                        <a:latin typeface="Verdana" pitchFamily="34" charset="0"/>
                        <a:ea typeface="Verdana" pitchFamily="34" charset="0"/>
                        <a:cs typeface="Verdana"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600" b="1" i="0" u="none" strike="noStrike" dirty="0">
                          <a:solidFill>
                            <a:schemeClr val="tx1"/>
                          </a:solidFill>
                          <a:effectLst/>
                          <a:latin typeface="Verdana" pitchFamily="34" charset="0"/>
                          <a:ea typeface="Verdana" pitchFamily="34" charset="0"/>
                          <a:cs typeface="Verdana" pitchFamily="34" charset="0"/>
                        </a:rPr>
                        <a:t>First </a:t>
                      </a:r>
                      <a:r>
                        <a:rPr lang="en-US" sz="1600" b="1" i="0" u="none" strike="noStrike" dirty="0" smtClean="0">
                          <a:solidFill>
                            <a:schemeClr val="tx1"/>
                          </a:solidFill>
                          <a:effectLst/>
                          <a:latin typeface="Verdana" pitchFamily="34" charset="0"/>
                          <a:ea typeface="Verdana" pitchFamily="34" charset="0"/>
                          <a:cs typeface="Verdana" pitchFamily="34" charset="0"/>
                        </a:rPr>
                        <a:t>Instalment –  (</a:t>
                      </a:r>
                      <a:r>
                        <a:rPr lang="en-US" sz="1600" b="1" i="0" u="none" strike="noStrike" dirty="0" err="1" smtClean="0">
                          <a:solidFill>
                            <a:schemeClr val="tx1"/>
                          </a:solidFill>
                          <a:effectLst/>
                          <a:latin typeface="Verdana" pitchFamily="34" charset="0"/>
                          <a:ea typeface="Verdana" pitchFamily="34" charset="0"/>
                          <a:cs typeface="Verdana" pitchFamily="34" charset="0"/>
                        </a:rPr>
                        <a:t>Rs</a:t>
                      </a:r>
                      <a:r>
                        <a:rPr lang="en-US" sz="1600" b="1" i="0" u="none" strike="noStrike" dirty="0" smtClean="0">
                          <a:solidFill>
                            <a:schemeClr val="tx1"/>
                          </a:solidFill>
                          <a:effectLst/>
                          <a:latin typeface="Verdana" pitchFamily="34" charset="0"/>
                          <a:ea typeface="Verdana" pitchFamily="34" charset="0"/>
                          <a:cs typeface="Verdana" pitchFamily="34" charset="0"/>
                        </a:rPr>
                        <a:t>. 2,000)</a:t>
                      </a:r>
                    </a:p>
                    <a:p>
                      <a:pPr algn="l" fontAlgn="b"/>
                      <a:r>
                        <a:rPr lang="en-US" sz="1600" b="1" i="0" u="none" strike="noStrike" dirty="0" smtClean="0">
                          <a:solidFill>
                            <a:schemeClr val="tx1"/>
                          </a:solidFill>
                          <a:effectLst/>
                          <a:latin typeface="Verdana" pitchFamily="34" charset="0"/>
                          <a:ea typeface="Verdana" pitchFamily="34" charset="0"/>
                          <a:cs typeface="Verdana" pitchFamily="34" charset="0"/>
                        </a:rPr>
                        <a:t> </a:t>
                      </a:r>
                      <a:endParaRPr lang="en-US" sz="1600" b="1" i="0" u="none" strike="noStrike" dirty="0">
                        <a:solidFill>
                          <a:schemeClr val="tx1"/>
                        </a:solidFill>
                        <a:effectLst/>
                        <a:latin typeface="Verdana" pitchFamily="34" charset="0"/>
                        <a:ea typeface="Verdana" pitchFamily="34" charset="0"/>
                        <a:cs typeface="Verdana"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b="1" i="0" u="none" strike="noStrike" dirty="0" smtClean="0">
                          <a:solidFill>
                            <a:schemeClr val="tx1"/>
                          </a:solidFill>
                          <a:effectLst/>
                          <a:latin typeface="Verdana" pitchFamily="34" charset="0"/>
                          <a:ea typeface="Verdana" pitchFamily="34" charset="0"/>
                          <a:cs typeface="Verdana" pitchFamily="34" charset="0"/>
                        </a:rPr>
                        <a:t>-</a:t>
                      </a:r>
                      <a:endParaRPr lang="en-US" sz="1400" b="1" i="0" u="none" strike="noStrike" dirty="0">
                        <a:solidFill>
                          <a:schemeClr val="tx1"/>
                        </a:solidFill>
                        <a:effectLst/>
                        <a:latin typeface="Verdana" pitchFamily="34" charset="0"/>
                        <a:ea typeface="Verdana" pitchFamily="34" charset="0"/>
                        <a:cs typeface="Verdana"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gn="l" fontAlgn="b">
                        <a:buFont typeface="Arial" panose="020B0604020202020204" pitchFamily="34" charset="0"/>
                        <a:buChar char="•"/>
                      </a:pPr>
                      <a:r>
                        <a:rPr kumimoji="0" lang="en-US" sz="1800" b="0" i="0" u="none" strike="noStrike" kern="1200" cap="none" normalizeH="0" baseline="0" dirty="0" smtClean="0">
                          <a:ln>
                            <a:noFill/>
                          </a:ln>
                          <a:solidFill>
                            <a:schemeClr val="tx1"/>
                          </a:solidFill>
                          <a:effectLst/>
                          <a:latin typeface="Verdana" pitchFamily="34" charset="0"/>
                          <a:ea typeface="Verdana" pitchFamily="34" charset="0"/>
                          <a:cs typeface="Verdana" pitchFamily="34" charset="0"/>
                        </a:rPr>
                        <a:t>Promotes early registration before 12 weeks of pregnancy including migrant mothers.</a:t>
                      </a:r>
                    </a:p>
                    <a:p>
                      <a:pPr marL="285750" indent="-285750" algn="l" fontAlgn="b">
                        <a:buFont typeface="Arial" panose="020B0604020202020204" pitchFamily="34" charset="0"/>
                        <a:buChar char="•"/>
                      </a:pPr>
                      <a:r>
                        <a:rPr kumimoji="0" lang="en-US" sz="1800" b="0" i="0" u="none" strike="noStrike" kern="1200" cap="none" normalizeH="0" baseline="0" dirty="0" smtClean="0">
                          <a:ln>
                            <a:noFill/>
                          </a:ln>
                          <a:solidFill>
                            <a:schemeClr val="tx1"/>
                          </a:solidFill>
                          <a:effectLst/>
                          <a:latin typeface="Verdana" pitchFamily="34" charset="0"/>
                          <a:ea typeface="Verdana" pitchFamily="34" charset="0"/>
                          <a:cs typeface="Verdana" pitchFamily="34" charset="0"/>
                        </a:rPr>
                        <a:t>Unique RCH ID is obtained.</a:t>
                      </a:r>
                    </a:p>
                    <a:p>
                      <a:pPr marL="285750" indent="-285750" algn="l" fontAlgn="b">
                        <a:buFont typeface="Arial" panose="020B0604020202020204" pitchFamily="34" charset="0"/>
                        <a:buChar char="•"/>
                      </a:pPr>
                      <a:r>
                        <a:rPr kumimoji="0" lang="en-US" sz="1800" b="0" i="0" u="none" strike="noStrike" kern="1200" cap="none" normalizeH="0" baseline="0" dirty="0" err="1" smtClean="0">
                          <a:ln>
                            <a:noFill/>
                          </a:ln>
                          <a:solidFill>
                            <a:schemeClr val="tx1"/>
                          </a:solidFill>
                          <a:effectLst/>
                          <a:latin typeface="Verdana" pitchFamily="34" charset="0"/>
                          <a:ea typeface="Verdana" pitchFamily="34" charset="0"/>
                          <a:cs typeface="Verdana" pitchFamily="34" charset="0"/>
                        </a:rPr>
                        <a:t>Aadhaar</a:t>
                      </a:r>
                      <a:r>
                        <a:rPr kumimoji="0" lang="en-US" sz="1800" b="0" i="0" u="none" strike="noStrike" kern="1200" cap="none" normalizeH="0" baseline="0" dirty="0" smtClean="0">
                          <a:ln>
                            <a:noFill/>
                          </a:ln>
                          <a:solidFill>
                            <a:schemeClr val="tx1"/>
                          </a:solidFill>
                          <a:effectLst/>
                          <a:latin typeface="Verdana" pitchFamily="34" charset="0"/>
                          <a:ea typeface="Verdana" pitchFamily="34" charset="0"/>
                          <a:cs typeface="Verdana" pitchFamily="34" charset="0"/>
                        </a:rPr>
                        <a:t> authentication should be done before release of 1st instalment.</a:t>
                      </a:r>
                    </a:p>
                    <a:p>
                      <a:pPr marL="285750" indent="-285750" algn="l" fontAlgn="b">
                        <a:buFont typeface="Arial" panose="020B0604020202020204" pitchFamily="34" charset="0"/>
                        <a:buChar char="•"/>
                      </a:pPr>
                      <a:r>
                        <a:rPr lang="en-US" sz="1800" b="0" i="0" u="none" strike="noStrike" baseline="0" dirty="0" smtClean="0">
                          <a:solidFill>
                            <a:schemeClr val="tx1"/>
                          </a:solidFill>
                          <a:effectLst/>
                          <a:latin typeface="Verdana" pitchFamily="34" charset="0"/>
                          <a:ea typeface="Verdana" pitchFamily="34" charset="0"/>
                          <a:cs typeface="Verdana" pitchFamily="34" charset="0"/>
                        </a:rPr>
                        <a:t>Early detection of ectopic pregnancy if any, hyperemesis </a:t>
                      </a:r>
                      <a:r>
                        <a:rPr lang="en-US" sz="1800" b="0" i="0" u="none" strike="noStrike" baseline="0" dirty="0" err="1" smtClean="0">
                          <a:solidFill>
                            <a:schemeClr val="tx1"/>
                          </a:solidFill>
                          <a:effectLst/>
                          <a:latin typeface="Verdana" pitchFamily="34" charset="0"/>
                          <a:ea typeface="Verdana" pitchFamily="34" charset="0"/>
                          <a:cs typeface="Verdana" pitchFamily="34" charset="0"/>
                        </a:rPr>
                        <a:t>gravidarum</a:t>
                      </a:r>
                      <a:r>
                        <a:rPr lang="en-US" sz="1800" b="0" i="0" u="none" strike="noStrike" baseline="0" dirty="0" smtClean="0">
                          <a:solidFill>
                            <a:schemeClr val="tx1"/>
                          </a:solidFill>
                          <a:effectLst/>
                          <a:latin typeface="Verdana" pitchFamily="34" charset="0"/>
                          <a:ea typeface="Verdana" pitchFamily="34" charset="0"/>
                          <a:cs typeface="Verdana" pitchFamily="34" charset="0"/>
                        </a:rPr>
                        <a:t> can be treated effectively </a:t>
                      </a:r>
                    </a:p>
                    <a:p>
                      <a:pPr marL="285750" indent="-285750" algn="l" fontAlgn="b">
                        <a:buFont typeface="Arial" panose="020B0604020202020204" pitchFamily="34" charset="0"/>
                        <a:buChar char="•"/>
                      </a:pPr>
                      <a:r>
                        <a:rPr lang="en-US" sz="1800" b="0" i="0" u="none" strike="noStrike" baseline="0" dirty="0" smtClean="0">
                          <a:solidFill>
                            <a:schemeClr val="tx1"/>
                          </a:solidFill>
                          <a:effectLst/>
                          <a:latin typeface="Verdana" pitchFamily="34" charset="0"/>
                          <a:ea typeface="Verdana" pitchFamily="34" charset="0"/>
                          <a:cs typeface="Verdana" pitchFamily="34" charset="0"/>
                        </a:rPr>
                        <a:t>Diet care to under weight mothers can be given. </a:t>
                      </a:r>
                    </a:p>
                    <a:p>
                      <a:pPr marL="285750" indent="-285750" algn="l" fontAlgn="b">
                        <a:buFont typeface="Arial" panose="020B0604020202020204" pitchFamily="34" charset="0"/>
                        <a:buChar char="•"/>
                      </a:pPr>
                      <a:r>
                        <a:rPr lang="en-US" sz="1800" b="0" i="0" u="none" strike="noStrike" baseline="0" dirty="0" smtClean="0">
                          <a:solidFill>
                            <a:schemeClr val="tx1"/>
                          </a:solidFill>
                          <a:effectLst/>
                          <a:latin typeface="Verdana" pitchFamily="34" charset="0"/>
                          <a:ea typeface="Verdana" pitchFamily="34" charset="0"/>
                          <a:cs typeface="Verdana" pitchFamily="34" charset="0"/>
                        </a:rPr>
                        <a:t>Immunization against tetanus can be availed when visited earlier and neonatal tetanus can be overcome.</a:t>
                      </a:r>
                      <a:r>
                        <a:rPr lang="en-US" sz="1600" b="0" i="0" u="none" strike="noStrike" baseline="0" dirty="0" smtClean="0">
                          <a:solidFill>
                            <a:schemeClr val="tx1"/>
                          </a:solidFill>
                          <a:effectLst/>
                          <a:latin typeface="Verdana" pitchFamily="34" charset="0"/>
                          <a:ea typeface="Verdana" pitchFamily="34" charset="0"/>
                          <a:cs typeface="Verdana" pitchFamily="34" charset="0"/>
                        </a:rPr>
                        <a:t> </a:t>
                      </a:r>
                      <a:endParaRPr lang="en-US" sz="1600" b="0" i="0" u="none" strike="noStrike" dirty="0" smtClean="0">
                        <a:solidFill>
                          <a:schemeClr val="tx1"/>
                        </a:solidFill>
                        <a:effectLst/>
                        <a:latin typeface="Verdana" pitchFamily="34" charset="0"/>
                        <a:ea typeface="Verdana" pitchFamily="34" charset="0"/>
                        <a:cs typeface="Verdana"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19609926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5235"/>
            <a:ext cx="12192000" cy="579549"/>
          </a:xfrm>
        </p:spPr>
        <p:txBody>
          <a:bodyPr/>
          <a:lstStyle/>
          <a:p>
            <a:pPr algn="ctr"/>
            <a:r>
              <a:rPr lang="en-IN" sz="2000" b="1" dirty="0" smtClean="0">
                <a:latin typeface="Bookman Old Style" panose="02050604050505020204" pitchFamily="18" charset="0"/>
              </a:rPr>
              <a:t>T</a:t>
            </a:r>
            <a:r>
              <a:rPr lang="en-IN" sz="2000" b="1" dirty="0" smtClean="0">
                <a:latin typeface="Verdana" pitchFamily="34" charset="0"/>
                <a:ea typeface="Verdana" pitchFamily="34" charset="0"/>
                <a:cs typeface="Verdana" pitchFamily="34" charset="0"/>
              </a:rPr>
              <a:t>o Ensure all High Risk Mothers (HOB, Migrant, Private Maternity Care Mothers) are booked </a:t>
            </a:r>
            <a:r>
              <a:rPr lang="mr-IN" sz="2000" b="1" dirty="0" smtClean="0">
                <a:latin typeface="Verdana" pitchFamily="34" charset="0"/>
                <a:ea typeface="Verdana" pitchFamily="34" charset="0"/>
              </a:rPr>
              <a:t>–</a:t>
            </a:r>
            <a:r>
              <a:rPr lang="en-IN" sz="2000" b="1" dirty="0" smtClean="0">
                <a:latin typeface="Verdana" pitchFamily="34" charset="0"/>
                <a:ea typeface="Verdana" pitchFamily="34" charset="0"/>
                <a:cs typeface="Verdana" pitchFamily="34" charset="0"/>
              </a:rPr>
              <a:t> proposed Conditionalities </a:t>
            </a:r>
            <a:r>
              <a:rPr lang="en-IN" sz="2000" b="1" dirty="0">
                <a:latin typeface="Verdana" pitchFamily="34" charset="0"/>
                <a:ea typeface="Verdana" pitchFamily="34" charset="0"/>
                <a:cs typeface="Verdana" pitchFamily="34" charset="0"/>
              </a:rPr>
              <a:t>for </a:t>
            </a:r>
            <a:r>
              <a:rPr lang="en-IN" sz="2000" b="1" dirty="0" smtClean="0">
                <a:latin typeface="Verdana" pitchFamily="34" charset="0"/>
                <a:ea typeface="Verdana" pitchFamily="34" charset="0"/>
                <a:cs typeface="Verdana" pitchFamily="34" charset="0"/>
              </a:rPr>
              <a:t>Fund Transfer in </a:t>
            </a:r>
            <a:r>
              <a:rPr lang="en-IN" sz="2000" b="1" dirty="0">
                <a:latin typeface="Verdana" pitchFamily="34" charset="0"/>
                <a:ea typeface="Verdana" pitchFamily="34" charset="0"/>
                <a:cs typeface="Verdana" pitchFamily="34" charset="0"/>
              </a:rPr>
              <a:t>MRMBS </a:t>
            </a:r>
            <a:r>
              <a:rPr lang="en-IN" sz="2000" b="1" dirty="0" smtClean="0">
                <a:latin typeface="Verdana" pitchFamily="34" charset="0"/>
                <a:ea typeface="Verdana" pitchFamily="34" charset="0"/>
                <a:cs typeface="Verdana" pitchFamily="34" charset="0"/>
              </a:rPr>
              <a:t>Scheme </a:t>
            </a:r>
            <a:endParaRPr lang="en-US" sz="2000" b="1" dirty="0">
              <a:latin typeface="Verdana" pitchFamily="34" charset="0"/>
              <a:ea typeface="Verdana" pitchFamily="34" charset="0"/>
              <a:cs typeface="Verdana"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851860799"/>
              </p:ext>
            </p:extLst>
          </p:nvPr>
        </p:nvGraphicFramePr>
        <p:xfrm>
          <a:off x="281354" y="922950"/>
          <a:ext cx="11704320" cy="5759204"/>
        </p:xfrm>
        <a:graphic>
          <a:graphicData uri="http://schemas.openxmlformats.org/drawingml/2006/table">
            <a:tbl>
              <a:tblPr firstRow="1" bandRow="1">
                <a:tableStyleId>{5C22544A-7EE6-4342-B048-85BDC9FD1C3A}</a:tableStyleId>
              </a:tblPr>
              <a:tblGrid>
                <a:gridCol w="993763"/>
                <a:gridCol w="1605620"/>
                <a:gridCol w="4403324"/>
                <a:gridCol w="4701613"/>
              </a:tblGrid>
              <a:tr h="1396955">
                <a:tc>
                  <a:txBody>
                    <a:bodyPr/>
                    <a:lstStyle/>
                    <a:p>
                      <a:pPr algn="ctr"/>
                      <a:r>
                        <a:rPr lang="en-US" sz="1600" dirty="0" err="1" smtClean="0">
                          <a:solidFill>
                            <a:schemeClr val="tx1"/>
                          </a:solidFill>
                          <a:latin typeface="Verdana" pitchFamily="34" charset="0"/>
                          <a:ea typeface="Verdana" pitchFamily="34" charset="0"/>
                          <a:cs typeface="Verdana" pitchFamily="34" charset="0"/>
                        </a:rPr>
                        <a:t>S.No</a:t>
                      </a:r>
                      <a:endParaRPr lang="en-US" sz="160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latin typeface="Verdana" pitchFamily="34" charset="0"/>
                          <a:ea typeface="Verdana" pitchFamily="34" charset="0"/>
                          <a:cs typeface="Verdana" pitchFamily="34" charset="0"/>
                        </a:rPr>
                        <a:t>Name of the instalment  with amount </a:t>
                      </a:r>
                      <a:endParaRPr lang="en-US" sz="160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latin typeface="Verdana" pitchFamily="34" charset="0"/>
                          <a:ea typeface="Verdana" pitchFamily="34" charset="0"/>
                          <a:cs typeface="Verdana" pitchFamily="34" charset="0"/>
                        </a:rPr>
                        <a:t>Old MRMBS</a:t>
                      </a:r>
                      <a:endParaRPr lang="en-US" sz="160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latin typeface="Verdana" pitchFamily="34" charset="0"/>
                          <a:ea typeface="Verdana" pitchFamily="34" charset="0"/>
                          <a:cs typeface="Verdana" pitchFamily="34" charset="0"/>
                        </a:rPr>
                        <a:t>New MRMBS</a:t>
                      </a:r>
                      <a:endParaRPr lang="en-US" sz="160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62249">
                <a:tc>
                  <a:txBody>
                    <a:bodyPr/>
                    <a:lstStyle/>
                    <a:p>
                      <a:pPr algn="ctr"/>
                      <a:r>
                        <a:rPr lang="en-US" sz="2000" dirty="0" smtClean="0">
                          <a:solidFill>
                            <a:schemeClr val="tx1"/>
                          </a:solidFill>
                          <a:latin typeface="Verdana" pitchFamily="34" charset="0"/>
                          <a:ea typeface="Verdana" pitchFamily="34" charset="0"/>
                          <a:cs typeface="Verdana" pitchFamily="34" charset="0"/>
                        </a:rPr>
                        <a:t>2</a:t>
                      </a:r>
                      <a:endParaRPr lang="en-US" sz="2000" dirty="0">
                        <a:solidFill>
                          <a:schemeClr val="tx1"/>
                        </a:solidFill>
                        <a:latin typeface="Verdana" pitchFamily="34" charset="0"/>
                        <a:ea typeface="Verdana" pitchFamily="34" charset="0"/>
                        <a:cs typeface="Verdana"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600" b="1" i="0" u="none" strike="noStrike" dirty="0">
                          <a:solidFill>
                            <a:schemeClr val="tx1"/>
                          </a:solidFill>
                          <a:effectLst/>
                          <a:latin typeface="Verdana" pitchFamily="34" charset="0"/>
                          <a:ea typeface="Verdana" pitchFamily="34" charset="0"/>
                          <a:cs typeface="Verdana" pitchFamily="34" charset="0"/>
                        </a:rPr>
                        <a:t>Second Instalment </a:t>
                      </a:r>
                      <a:r>
                        <a:rPr lang="en-US" sz="1600" b="1" i="0" u="none" strike="noStrike" dirty="0" smtClean="0">
                          <a:solidFill>
                            <a:schemeClr val="tx1"/>
                          </a:solidFill>
                          <a:effectLst/>
                          <a:latin typeface="Verdana" pitchFamily="34" charset="0"/>
                          <a:ea typeface="Verdana" pitchFamily="34" charset="0"/>
                          <a:cs typeface="Verdana" pitchFamily="34" charset="0"/>
                        </a:rPr>
                        <a:t>–   (Rs.4,000)</a:t>
                      </a:r>
                      <a:endParaRPr lang="en-US" sz="1600" b="1" i="0" u="none" strike="noStrike" dirty="0">
                        <a:solidFill>
                          <a:schemeClr val="tx1"/>
                        </a:solidFill>
                        <a:effectLst/>
                        <a:latin typeface="Verdana" pitchFamily="34" charset="0"/>
                        <a:ea typeface="Verdana" pitchFamily="34" charset="0"/>
                        <a:cs typeface="Verdana"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b" latinLnBrk="0" hangingPunct="1">
                        <a:lnSpc>
                          <a:spcPct val="100000"/>
                        </a:lnSpc>
                        <a:spcBef>
                          <a:spcPts val="0"/>
                        </a:spcBef>
                        <a:spcAft>
                          <a:spcPts val="0"/>
                        </a:spcAft>
                        <a:buClrTx/>
                        <a:buSzTx/>
                        <a:buFont typeface="Arial" panose="020B0604020202020204" pitchFamily="34" charset="0"/>
                        <a:buChar char="•"/>
                        <a:tabLst/>
                        <a:defRPr/>
                      </a:pPr>
                      <a:r>
                        <a:rPr lang="en-US" sz="1800" b="0" i="0" u="none" strike="noStrike" dirty="0" smtClean="0">
                          <a:solidFill>
                            <a:schemeClr val="tx1"/>
                          </a:solidFill>
                          <a:effectLst/>
                          <a:latin typeface="Verdana" pitchFamily="34" charset="0"/>
                          <a:ea typeface="Verdana" pitchFamily="34" charset="0"/>
                          <a:cs typeface="Verdana" pitchFamily="34" charset="0"/>
                        </a:rPr>
                        <a:t>Given at the time of 4</a:t>
                      </a:r>
                      <a:r>
                        <a:rPr lang="en-US" sz="1800" b="0" i="0" u="none" strike="noStrike" baseline="30000" dirty="0" smtClean="0">
                          <a:solidFill>
                            <a:schemeClr val="tx1"/>
                          </a:solidFill>
                          <a:effectLst/>
                          <a:latin typeface="Verdana" pitchFamily="34" charset="0"/>
                          <a:ea typeface="Verdana" pitchFamily="34" charset="0"/>
                          <a:cs typeface="Verdana" pitchFamily="34" charset="0"/>
                        </a:rPr>
                        <a:t>th</a:t>
                      </a:r>
                      <a:r>
                        <a:rPr lang="en-US" sz="1800" b="0" i="0" u="none" strike="noStrike" dirty="0" smtClean="0">
                          <a:solidFill>
                            <a:schemeClr val="tx1"/>
                          </a:solidFill>
                          <a:effectLst/>
                          <a:latin typeface="Verdana" pitchFamily="34" charset="0"/>
                          <a:ea typeface="Verdana" pitchFamily="34" charset="0"/>
                          <a:cs typeface="Verdana" pitchFamily="34" charset="0"/>
                        </a:rPr>
                        <a:t> month of</a:t>
                      </a:r>
                      <a:r>
                        <a:rPr lang="en-US" sz="1800" b="0" i="0" u="none" strike="noStrike" baseline="0" dirty="0" smtClean="0">
                          <a:solidFill>
                            <a:schemeClr val="tx1"/>
                          </a:solidFill>
                          <a:effectLst/>
                          <a:latin typeface="Verdana" pitchFamily="34" charset="0"/>
                          <a:ea typeface="Verdana" pitchFamily="34" charset="0"/>
                          <a:cs typeface="Verdana" pitchFamily="34" charset="0"/>
                        </a:rPr>
                        <a:t> pregnancy for the beneficiaries satisfying the below conditions. </a:t>
                      </a:r>
                    </a:p>
                    <a:p>
                      <a:pPr marL="285750" marR="0" lvl="0" indent="-285750" algn="l" defTabSz="914400" rtl="0" eaLnBrk="1" fontAlgn="b" latinLnBrk="0" hangingPunct="1">
                        <a:lnSpc>
                          <a:spcPct val="100000"/>
                        </a:lnSpc>
                        <a:spcBef>
                          <a:spcPts val="0"/>
                        </a:spcBef>
                        <a:spcAft>
                          <a:spcPts val="0"/>
                        </a:spcAft>
                        <a:buClrTx/>
                        <a:buSzTx/>
                        <a:buFont typeface="Arial" panose="020B0604020202020204" pitchFamily="34" charset="0"/>
                        <a:buChar char="•"/>
                        <a:tabLst/>
                        <a:defRPr/>
                      </a:pPr>
                      <a:r>
                        <a:rPr lang="en-US" sz="1800" b="0" i="0" u="none" strike="noStrike" kern="1200" dirty="0" smtClean="0">
                          <a:solidFill>
                            <a:schemeClr val="tx1"/>
                          </a:solidFill>
                          <a:effectLst/>
                          <a:latin typeface="Verdana" pitchFamily="34" charset="0"/>
                          <a:ea typeface="Verdana" pitchFamily="34" charset="0"/>
                          <a:cs typeface="Verdana" pitchFamily="34" charset="0"/>
                        </a:rPr>
                        <a:t>The beneficiary should have availed services</a:t>
                      </a:r>
                      <a:r>
                        <a:rPr lang="en-US" sz="1800" b="0" i="0" u="none" strike="noStrike" kern="1200" baseline="0" dirty="0" smtClean="0">
                          <a:solidFill>
                            <a:schemeClr val="tx1"/>
                          </a:solidFill>
                          <a:effectLst/>
                          <a:latin typeface="Verdana" pitchFamily="34" charset="0"/>
                          <a:ea typeface="Verdana" pitchFamily="34" charset="0"/>
                          <a:cs typeface="Verdana" pitchFamily="34" charset="0"/>
                        </a:rPr>
                        <a:t> </a:t>
                      </a:r>
                      <a:r>
                        <a:rPr lang="en-US" sz="1800" b="0" i="0" u="none" strike="noStrike" kern="1200" dirty="0" smtClean="0">
                          <a:solidFill>
                            <a:schemeClr val="tx1"/>
                          </a:solidFill>
                          <a:effectLst/>
                          <a:latin typeface="Verdana" pitchFamily="34" charset="0"/>
                          <a:ea typeface="Verdana" pitchFamily="34" charset="0"/>
                          <a:cs typeface="Verdana" pitchFamily="34" charset="0"/>
                        </a:rPr>
                        <a:t>like TT immunization, </a:t>
                      </a:r>
                      <a:r>
                        <a:rPr lang="en-US" sz="1800" b="0" i="0" u="none" strike="noStrike" kern="1200" dirty="0" err="1" smtClean="0">
                          <a:solidFill>
                            <a:schemeClr val="tx1"/>
                          </a:solidFill>
                          <a:effectLst/>
                          <a:latin typeface="Verdana" pitchFamily="34" charset="0"/>
                          <a:ea typeface="Verdana" pitchFamily="34" charset="0"/>
                          <a:cs typeface="Verdana" pitchFamily="34" charset="0"/>
                        </a:rPr>
                        <a:t>Hb</a:t>
                      </a:r>
                      <a:r>
                        <a:rPr lang="en-US" sz="1800" b="0" i="0" u="none" strike="noStrike" kern="1200" dirty="0" smtClean="0">
                          <a:solidFill>
                            <a:schemeClr val="tx1"/>
                          </a:solidFill>
                          <a:effectLst/>
                          <a:latin typeface="Verdana" pitchFamily="34" charset="0"/>
                          <a:ea typeface="Verdana" pitchFamily="34" charset="0"/>
                          <a:cs typeface="Verdana" pitchFamily="34" charset="0"/>
                        </a:rPr>
                        <a:t> testing, minimum one USG,  GCT and BP evaluation.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i="0" u="none" strike="noStrike" kern="1200" baseline="0" dirty="0" smtClean="0">
                          <a:solidFill>
                            <a:schemeClr val="tx1"/>
                          </a:solidFill>
                          <a:effectLst/>
                          <a:latin typeface="Verdana" pitchFamily="34" charset="0"/>
                          <a:ea typeface="Verdana" pitchFamily="34" charset="0"/>
                          <a:cs typeface="Verdana" pitchFamily="34" charset="0"/>
                        </a:rPr>
                        <a:t>Early detection of fetal anomalies and neural tube defects can be diagnosed and treated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i="0" u="none" strike="noStrike" kern="1200" baseline="0" dirty="0" smtClean="0">
                          <a:solidFill>
                            <a:schemeClr val="tx1"/>
                          </a:solidFill>
                          <a:effectLst/>
                          <a:latin typeface="Verdana" pitchFamily="34" charset="0"/>
                          <a:ea typeface="Verdana" pitchFamily="34" charset="0"/>
                          <a:cs typeface="Verdana" pitchFamily="34" charset="0"/>
                        </a:rPr>
                        <a:t>Screening for Anemia, GDM, and PIH done effectively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i="0" u="none" strike="noStrike" kern="1200" baseline="0" dirty="0" smtClean="0">
                          <a:solidFill>
                            <a:schemeClr val="tx1"/>
                          </a:solidFill>
                          <a:effectLst/>
                          <a:latin typeface="Verdana" pitchFamily="34" charset="0"/>
                          <a:ea typeface="Verdana" pitchFamily="34" charset="0"/>
                          <a:cs typeface="Verdana" pitchFamily="34" charset="0"/>
                        </a:rPr>
                        <a:t>Same as old MRMBS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12322006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3031"/>
            <a:ext cx="12192000" cy="579549"/>
          </a:xfrm>
        </p:spPr>
        <p:txBody>
          <a:bodyPr/>
          <a:lstStyle/>
          <a:p>
            <a:pPr algn="ctr"/>
            <a:r>
              <a:rPr lang="en-IN" sz="1800" b="1" dirty="0" smtClean="0">
                <a:latin typeface="Verdana" pitchFamily="34" charset="0"/>
                <a:ea typeface="Verdana" pitchFamily="34" charset="0"/>
                <a:cs typeface="Verdana" pitchFamily="34" charset="0"/>
              </a:rPr>
              <a:t>To Ensure all High Risk Mothers (HOB, Migrant, Private Maternity Care Mothers) are booked </a:t>
            </a:r>
            <a:r>
              <a:rPr lang="mr-IN" sz="1800" b="1" dirty="0" smtClean="0">
                <a:latin typeface="Verdana" pitchFamily="34" charset="0"/>
                <a:ea typeface="Verdana" pitchFamily="34" charset="0"/>
                <a:cs typeface="Verdana" pitchFamily="34" charset="0"/>
              </a:rPr>
              <a:t>–</a:t>
            </a:r>
            <a:r>
              <a:rPr lang="en-IN" sz="1800" b="1" dirty="0" smtClean="0">
                <a:latin typeface="Verdana" pitchFamily="34" charset="0"/>
                <a:ea typeface="Verdana" pitchFamily="34" charset="0"/>
                <a:cs typeface="Verdana" pitchFamily="34" charset="0"/>
              </a:rPr>
              <a:t> proposed  </a:t>
            </a:r>
            <a:r>
              <a:rPr lang="en-IN" sz="1800" b="1" dirty="0">
                <a:latin typeface="Verdana" pitchFamily="34" charset="0"/>
                <a:ea typeface="Verdana" pitchFamily="34" charset="0"/>
                <a:cs typeface="Verdana" pitchFamily="34" charset="0"/>
              </a:rPr>
              <a:t>Conditionalities for </a:t>
            </a:r>
            <a:r>
              <a:rPr lang="en-IN" sz="1800" b="1" dirty="0" smtClean="0">
                <a:latin typeface="Verdana" pitchFamily="34" charset="0"/>
                <a:ea typeface="Verdana" pitchFamily="34" charset="0"/>
                <a:cs typeface="Verdana" pitchFamily="34" charset="0"/>
              </a:rPr>
              <a:t>Fund Transfer in </a:t>
            </a:r>
            <a:r>
              <a:rPr lang="en-IN" sz="1800" b="1" dirty="0">
                <a:latin typeface="Verdana" pitchFamily="34" charset="0"/>
                <a:ea typeface="Verdana" pitchFamily="34" charset="0"/>
                <a:cs typeface="Verdana" pitchFamily="34" charset="0"/>
              </a:rPr>
              <a:t>MRMBS </a:t>
            </a:r>
            <a:r>
              <a:rPr lang="en-IN" sz="1800" b="1" dirty="0" smtClean="0">
                <a:latin typeface="Verdana" pitchFamily="34" charset="0"/>
                <a:ea typeface="Verdana" pitchFamily="34" charset="0"/>
                <a:cs typeface="Verdana" pitchFamily="34" charset="0"/>
              </a:rPr>
              <a:t>Scheme Rs</a:t>
            </a:r>
            <a:r>
              <a:rPr lang="en-IN" sz="1800" b="1" dirty="0">
                <a:latin typeface="Verdana" pitchFamily="34" charset="0"/>
                <a:ea typeface="Verdana" pitchFamily="34" charset="0"/>
                <a:cs typeface="Verdana" pitchFamily="34" charset="0"/>
              </a:rPr>
              <a:t>. 18000 </a:t>
            </a:r>
            <a:r>
              <a:rPr lang="en-IN" sz="1800" b="1" dirty="0" smtClean="0">
                <a:latin typeface="Verdana" pitchFamily="34" charset="0"/>
                <a:ea typeface="Verdana" pitchFamily="34" charset="0"/>
                <a:cs typeface="Verdana" pitchFamily="34" charset="0"/>
              </a:rPr>
              <a:t>Per Mother. </a:t>
            </a:r>
            <a:endParaRPr lang="en-US" sz="1800" b="1" dirty="0">
              <a:latin typeface="Verdana" pitchFamily="34" charset="0"/>
              <a:ea typeface="Verdana" pitchFamily="34" charset="0"/>
              <a:cs typeface="Verdana"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28435120"/>
              </p:ext>
            </p:extLst>
          </p:nvPr>
        </p:nvGraphicFramePr>
        <p:xfrm>
          <a:off x="281354" y="824476"/>
          <a:ext cx="11591777" cy="5956579"/>
        </p:xfrm>
        <a:graphic>
          <a:graphicData uri="http://schemas.openxmlformats.org/drawingml/2006/table">
            <a:tbl>
              <a:tblPr firstRow="1" bandRow="1">
                <a:tableStyleId>{5C22544A-7EE6-4342-B048-85BDC9FD1C3A}</a:tableStyleId>
              </a:tblPr>
              <a:tblGrid>
                <a:gridCol w="984207"/>
                <a:gridCol w="1435436"/>
                <a:gridCol w="4515729"/>
                <a:gridCol w="4656405"/>
              </a:tblGrid>
              <a:tr h="847570">
                <a:tc>
                  <a:txBody>
                    <a:bodyPr/>
                    <a:lstStyle/>
                    <a:p>
                      <a:pPr algn="ctr"/>
                      <a:r>
                        <a:rPr lang="en-US" sz="1400" dirty="0" err="1" smtClean="0">
                          <a:solidFill>
                            <a:schemeClr val="tx1"/>
                          </a:solidFill>
                          <a:latin typeface="Verdana" pitchFamily="34" charset="0"/>
                          <a:ea typeface="Verdana" pitchFamily="34" charset="0"/>
                          <a:cs typeface="Verdana" pitchFamily="34" charset="0"/>
                        </a:rPr>
                        <a:t>S.No</a:t>
                      </a:r>
                      <a:endParaRPr lang="en-US" sz="140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latin typeface="Verdana" pitchFamily="34" charset="0"/>
                          <a:ea typeface="Verdana" pitchFamily="34" charset="0"/>
                          <a:cs typeface="Verdana" pitchFamily="34" charset="0"/>
                        </a:rPr>
                        <a:t>Name of the instalment  with amount </a:t>
                      </a:r>
                      <a:endParaRPr lang="en-US" sz="140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latin typeface="Verdana" pitchFamily="34" charset="0"/>
                          <a:ea typeface="Verdana" pitchFamily="34" charset="0"/>
                          <a:cs typeface="Verdana" pitchFamily="34" charset="0"/>
                        </a:rPr>
                        <a:t>Old MRMBS</a:t>
                      </a:r>
                      <a:endParaRPr lang="en-US" sz="140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latin typeface="Verdana" pitchFamily="34" charset="0"/>
                          <a:ea typeface="Verdana" pitchFamily="34" charset="0"/>
                          <a:cs typeface="Verdana" pitchFamily="34" charset="0"/>
                        </a:rPr>
                        <a:t>New MRMBS</a:t>
                      </a:r>
                      <a:endParaRPr lang="en-US" sz="140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70569">
                <a:tc>
                  <a:txBody>
                    <a:bodyPr/>
                    <a:lstStyle/>
                    <a:p>
                      <a:pPr algn="ctr"/>
                      <a:r>
                        <a:rPr lang="en-US" sz="1800" dirty="0" smtClean="0">
                          <a:solidFill>
                            <a:schemeClr val="tx1"/>
                          </a:solidFill>
                          <a:latin typeface="Verdana" pitchFamily="34" charset="0"/>
                          <a:ea typeface="Verdana" pitchFamily="34" charset="0"/>
                          <a:cs typeface="Verdana" pitchFamily="34" charset="0"/>
                        </a:rPr>
                        <a:t>3</a:t>
                      </a:r>
                      <a:endParaRPr lang="en-US" sz="1800" dirty="0">
                        <a:solidFill>
                          <a:schemeClr val="tx1"/>
                        </a:solidFill>
                        <a:latin typeface="Verdana" pitchFamily="34" charset="0"/>
                        <a:ea typeface="Verdana" pitchFamily="34" charset="0"/>
                        <a:cs typeface="Verdana"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b="1" i="0" u="none" strike="noStrike" dirty="0">
                          <a:solidFill>
                            <a:schemeClr val="tx1"/>
                          </a:solidFill>
                          <a:effectLst/>
                          <a:latin typeface="Verdana" pitchFamily="34" charset="0"/>
                          <a:ea typeface="Verdana" pitchFamily="34" charset="0"/>
                          <a:cs typeface="Verdana" pitchFamily="34" charset="0"/>
                        </a:rPr>
                        <a:t>Third </a:t>
                      </a:r>
                      <a:r>
                        <a:rPr lang="en-US" sz="1400" b="1" i="0" u="none" strike="noStrike" dirty="0" smtClean="0">
                          <a:solidFill>
                            <a:schemeClr val="tx1"/>
                          </a:solidFill>
                          <a:effectLst/>
                          <a:latin typeface="Verdana" pitchFamily="34" charset="0"/>
                          <a:ea typeface="Verdana" pitchFamily="34" charset="0"/>
                          <a:cs typeface="Verdana" pitchFamily="34" charset="0"/>
                        </a:rPr>
                        <a:t>Instalment – (</a:t>
                      </a:r>
                      <a:r>
                        <a:rPr lang="en-US" sz="1400" b="1" i="0" u="none" strike="noStrike" dirty="0" err="1" smtClean="0">
                          <a:solidFill>
                            <a:schemeClr val="tx1"/>
                          </a:solidFill>
                          <a:effectLst/>
                          <a:latin typeface="Verdana" pitchFamily="34" charset="0"/>
                          <a:ea typeface="Verdana" pitchFamily="34" charset="0"/>
                          <a:cs typeface="Verdana" pitchFamily="34" charset="0"/>
                        </a:rPr>
                        <a:t>Rs</a:t>
                      </a:r>
                      <a:r>
                        <a:rPr lang="en-US" sz="1400" b="1" i="0" u="none" strike="noStrike" dirty="0" smtClean="0">
                          <a:solidFill>
                            <a:schemeClr val="tx1"/>
                          </a:solidFill>
                          <a:effectLst/>
                          <a:latin typeface="Verdana" pitchFamily="34" charset="0"/>
                          <a:ea typeface="Verdana" pitchFamily="34" charset="0"/>
                          <a:cs typeface="Verdana" pitchFamily="34" charset="0"/>
                        </a:rPr>
                        <a:t>.</a:t>
                      </a:r>
                      <a:r>
                        <a:rPr lang="en-US" sz="1400" b="1" i="0" u="none" strike="noStrike" baseline="0" dirty="0" smtClean="0">
                          <a:solidFill>
                            <a:schemeClr val="tx1"/>
                          </a:solidFill>
                          <a:effectLst/>
                          <a:latin typeface="Verdana" pitchFamily="34" charset="0"/>
                          <a:ea typeface="Verdana" pitchFamily="34" charset="0"/>
                          <a:cs typeface="Verdana" pitchFamily="34" charset="0"/>
                        </a:rPr>
                        <a:t> 4000)</a:t>
                      </a:r>
                      <a:r>
                        <a:rPr lang="en-US" sz="1400" b="1" i="0" u="none" strike="noStrike" dirty="0" smtClean="0">
                          <a:solidFill>
                            <a:schemeClr val="tx1"/>
                          </a:solidFill>
                          <a:effectLst/>
                          <a:latin typeface="Verdana" pitchFamily="34" charset="0"/>
                          <a:ea typeface="Verdana" pitchFamily="34" charset="0"/>
                          <a:cs typeface="Verdana" pitchFamily="34" charset="0"/>
                        </a:rPr>
                        <a:t> </a:t>
                      </a:r>
                      <a:endParaRPr lang="en-US" sz="1400" b="1" i="0" u="none" strike="noStrike" dirty="0">
                        <a:solidFill>
                          <a:schemeClr val="tx1"/>
                        </a:solidFill>
                        <a:effectLst/>
                        <a:latin typeface="Verdana" pitchFamily="34" charset="0"/>
                        <a:ea typeface="Verdana" pitchFamily="34" charset="0"/>
                        <a:cs typeface="Verdana"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normalizeH="0" baseline="0" dirty="0" smtClean="0">
                          <a:ln>
                            <a:noFill/>
                          </a:ln>
                          <a:solidFill>
                            <a:schemeClr val="tx1"/>
                          </a:solidFill>
                          <a:effectLst/>
                          <a:latin typeface="Verdana" pitchFamily="34" charset="0"/>
                          <a:ea typeface="Verdana" pitchFamily="34" charset="0"/>
                          <a:cs typeface="Verdana" pitchFamily="34" charset="0"/>
                        </a:rPr>
                        <a:t>Mothers delivered in Government / Local Body Institutions and approved private medical college hospitals where free delivery services are provided.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normalizeH="0" baseline="0" dirty="0" smtClean="0">
                          <a:ln>
                            <a:noFill/>
                          </a:ln>
                          <a:solidFill>
                            <a:schemeClr val="tx1"/>
                          </a:solidFill>
                          <a:effectLst/>
                          <a:latin typeface="Verdana" pitchFamily="34" charset="0"/>
                          <a:ea typeface="Verdana" pitchFamily="34" charset="0"/>
                          <a:cs typeface="Verdana" pitchFamily="34" charset="0"/>
                        </a:rPr>
                        <a:t>Eligible only for first two deliveries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In addition, </a:t>
                      </a:r>
                      <a:r>
                        <a:rPr kumimoji="0" lang="en-US" sz="1600" b="0" i="0" u="none" strike="noStrike" cap="none" normalizeH="0" baseline="0" dirty="0" err="1" smtClean="0">
                          <a:ln>
                            <a:noFill/>
                          </a:ln>
                          <a:solidFill>
                            <a:schemeClr val="tx1"/>
                          </a:solidFill>
                          <a:effectLst/>
                          <a:latin typeface="Verdana" pitchFamily="34" charset="0"/>
                          <a:ea typeface="Verdana" pitchFamily="34" charset="0"/>
                          <a:cs typeface="Verdana" pitchFamily="34" charset="0"/>
                        </a:rPr>
                        <a:t>Primi</a:t>
                      </a:r>
                      <a:r>
                        <a:rPr kumimoji="0" lang="en-US" sz="16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 should have PPIUCD inserted and for second delivery mother should have either PPIUCD inserted or under gone permanent sterilization.</a:t>
                      </a:r>
                      <a:endParaRPr kumimoji="0" lang="en-US" sz="1600" b="0" i="0" u="none" strike="noStrike" kern="1200" cap="none" normalizeH="0" baseline="0" dirty="0" smtClean="0">
                        <a:ln>
                          <a:noFill/>
                        </a:ln>
                        <a:solidFill>
                          <a:schemeClr val="tx1"/>
                        </a:solidFill>
                        <a:effectLst/>
                        <a:latin typeface="Verdana" pitchFamily="34" charset="0"/>
                        <a:ea typeface="Verdana" pitchFamily="34" charset="0"/>
                        <a:cs typeface="Verdana"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normalizeH="0" baseline="0" dirty="0" smtClean="0">
                          <a:ln>
                            <a:noFill/>
                          </a:ln>
                          <a:solidFill>
                            <a:schemeClr val="tx1"/>
                          </a:solidFill>
                          <a:effectLst/>
                          <a:latin typeface="Verdana" pitchFamily="34" charset="0"/>
                          <a:ea typeface="Verdana" pitchFamily="34" charset="0"/>
                          <a:cs typeface="Verdana" pitchFamily="34" charset="0"/>
                        </a:rPr>
                        <a:t>Ensures all mothers get family planning services and adequate spacing between the deliveries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normalizeH="0" baseline="0" dirty="0" smtClean="0">
                          <a:ln>
                            <a:noFill/>
                          </a:ln>
                          <a:solidFill>
                            <a:schemeClr val="tx1"/>
                          </a:solidFill>
                          <a:effectLst/>
                          <a:latin typeface="Verdana" pitchFamily="34" charset="0"/>
                          <a:ea typeface="Verdana" pitchFamily="34" charset="0"/>
                          <a:cs typeface="Verdana" pitchFamily="34" charset="0"/>
                        </a:rPr>
                        <a:t>This spacing/permanent sterilization will help the mother to regain her health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41130">
                <a:tc>
                  <a:txBody>
                    <a:bodyPr/>
                    <a:lstStyle/>
                    <a:p>
                      <a:pPr algn="ctr"/>
                      <a:r>
                        <a:rPr lang="en-US" sz="1800" dirty="0" smtClean="0">
                          <a:solidFill>
                            <a:schemeClr val="tx1"/>
                          </a:solidFill>
                          <a:latin typeface="Verdana" pitchFamily="34" charset="0"/>
                          <a:ea typeface="Verdana" pitchFamily="34" charset="0"/>
                          <a:cs typeface="Verdana" pitchFamily="34" charset="0"/>
                        </a:rPr>
                        <a:t>4</a:t>
                      </a:r>
                      <a:endParaRPr lang="en-US" sz="1800" dirty="0">
                        <a:solidFill>
                          <a:schemeClr val="tx1"/>
                        </a:solidFill>
                        <a:latin typeface="Verdana" pitchFamily="34" charset="0"/>
                        <a:ea typeface="Verdana" pitchFamily="34" charset="0"/>
                        <a:cs typeface="Verdana"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400" b="1" i="0" u="none" strike="noStrike" dirty="0" smtClean="0">
                          <a:solidFill>
                            <a:schemeClr val="tx1"/>
                          </a:solidFill>
                          <a:effectLst/>
                          <a:latin typeface="Verdana" pitchFamily="34" charset="0"/>
                          <a:ea typeface="Verdana" pitchFamily="34" charset="0"/>
                          <a:cs typeface="Verdana" pitchFamily="34" charset="0"/>
                        </a:rPr>
                        <a:t>Fourth Instalment – (</a:t>
                      </a:r>
                      <a:r>
                        <a:rPr lang="en-US" sz="1400" b="1" i="0" u="none" strike="noStrike" dirty="0" err="1" smtClean="0">
                          <a:solidFill>
                            <a:schemeClr val="tx1"/>
                          </a:solidFill>
                          <a:effectLst/>
                          <a:latin typeface="Verdana" pitchFamily="34" charset="0"/>
                          <a:ea typeface="Verdana" pitchFamily="34" charset="0"/>
                          <a:cs typeface="Verdana" pitchFamily="34" charset="0"/>
                        </a:rPr>
                        <a:t>Rs</a:t>
                      </a:r>
                      <a:r>
                        <a:rPr lang="en-US" sz="1400" b="1" i="0" u="none" strike="noStrike" dirty="0" smtClean="0">
                          <a:solidFill>
                            <a:schemeClr val="tx1"/>
                          </a:solidFill>
                          <a:effectLst/>
                          <a:latin typeface="Verdana" pitchFamily="34" charset="0"/>
                          <a:ea typeface="Verdana" pitchFamily="34" charset="0"/>
                          <a:cs typeface="Verdana" pitchFamily="34" charset="0"/>
                        </a:rPr>
                        <a:t>. 4,000)</a:t>
                      </a:r>
                      <a:endParaRPr lang="en-US" sz="1400" b="1" i="0" u="none" strike="noStrike" dirty="0">
                        <a:solidFill>
                          <a:schemeClr val="tx1"/>
                        </a:solidFill>
                        <a:effectLst/>
                        <a:latin typeface="Verdana" pitchFamily="34" charset="0"/>
                        <a:ea typeface="Verdana" pitchFamily="34" charset="0"/>
                        <a:cs typeface="Verdana"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The </a:t>
                      </a:r>
                      <a:r>
                        <a:rPr kumimoji="0" lang="en-US" sz="1600" b="1" i="0" u="none" strike="noStrike" cap="none" normalizeH="0" baseline="0" dirty="0" smtClean="0">
                          <a:ln>
                            <a:noFill/>
                          </a:ln>
                          <a:solidFill>
                            <a:schemeClr val="tx1"/>
                          </a:solidFill>
                          <a:effectLst/>
                          <a:latin typeface="Verdana" pitchFamily="34" charset="0"/>
                          <a:ea typeface="Verdana" pitchFamily="34" charset="0"/>
                          <a:cs typeface="Verdana" pitchFamily="34" charset="0"/>
                        </a:rPr>
                        <a:t>fourth instalment</a:t>
                      </a:r>
                      <a:r>
                        <a:rPr kumimoji="0" lang="en-US" sz="16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 of cash assistance will be given to Mothers, who received 3</a:t>
                      </a:r>
                      <a:r>
                        <a:rPr kumimoji="0" lang="en-US" sz="1600" b="0" i="0" u="none" strike="noStrike" cap="none" normalizeH="0" baseline="30000" dirty="0" smtClean="0">
                          <a:ln>
                            <a:noFill/>
                          </a:ln>
                          <a:solidFill>
                            <a:schemeClr val="tx1"/>
                          </a:solidFill>
                          <a:effectLst/>
                          <a:latin typeface="Verdana" pitchFamily="34" charset="0"/>
                          <a:ea typeface="Verdana" pitchFamily="34" charset="0"/>
                          <a:cs typeface="Verdana" pitchFamily="34" charset="0"/>
                        </a:rPr>
                        <a:t>rd</a:t>
                      </a:r>
                      <a:r>
                        <a:rPr kumimoji="0" lang="en-US" sz="16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 instalment and after completion of 3</a:t>
                      </a:r>
                      <a:r>
                        <a:rPr kumimoji="0" lang="en-US" sz="1600" b="0" i="0" u="none" strike="noStrike" cap="none" normalizeH="0" baseline="30000" dirty="0" smtClean="0">
                          <a:ln>
                            <a:noFill/>
                          </a:ln>
                          <a:solidFill>
                            <a:schemeClr val="tx1"/>
                          </a:solidFill>
                          <a:effectLst/>
                          <a:latin typeface="Verdana" pitchFamily="34" charset="0"/>
                          <a:ea typeface="Verdana" pitchFamily="34" charset="0"/>
                          <a:cs typeface="Verdana" pitchFamily="34" charset="0"/>
                        </a:rPr>
                        <a:t>rd</a:t>
                      </a:r>
                      <a:r>
                        <a:rPr kumimoji="0" lang="en-US" sz="16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 dose of OPV &amp; </a:t>
                      </a:r>
                      <a:r>
                        <a:rPr kumimoji="0" lang="en-US" sz="1600" b="0" i="0" u="none" strike="noStrike" cap="none" normalizeH="0" baseline="0" dirty="0" err="1" smtClean="0">
                          <a:ln>
                            <a:noFill/>
                          </a:ln>
                          <a:solidFill>
                            <a:schemeClr val="tx1"/>
                          </a:solidFill>
                          <a:effectLst/>
                          <a:latin typeface="Verdana" pitchFamily="34" charset="0"/>
                          <a:ea typeface="Verdana" pitchFamily="34" charset="0"/>
                          <a:cs typeface="Verdana" pitchFamily="34" charset="0"/>
                        </a:rPr>
                        <a:t>Pentavalent</a:t>
                      </a:r>
                      <a:r>
                        <a:rPr kumimoji="0" lang="en-US" sz="16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 immunization to their Infants.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normalizeH="0" baseline="0" dirty="0" smtClean="0">
                          <a:ln>
                            <a:noFill/>
                          </a:ln>
                          <a:solidFill>
                            <a:schemeClr val="tx1"/>
                          </a:solidFill>
                          <a:effectLst/>
                          <a:latin typeface="Verdana" pitchFamily="34" charset="0"/>
                          <a:ea typeface="Verdana" pitchFamily="34" charset="0"/>
                          <a:cs typeface="Verdana" pitchFamily="34" charset="0"/>
                        </a:rPr>
                        <a:t>Ensures the infant is immunized at the right time and prevents the spread of deadly diseases </a:t>
                      </a:r>
                      <a:endParaRPr kumimoji="0" lang="en-US"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Same as old MRMBS</a:t>
                      </a:r>
                      <a:endParaRPr kumimoji="0" lang="en-US" sz="1600" b="0" i="0" u="none" strike="noStrike" kern="1200" cap="none" normalizeH="0" baseline="0" dirty="0" smtClean="0">
                        <a:ln>
                          <a:noFill/>
                        </a:ln>
                        <a:solidFill>
                          <a:schemeClr val="tx1"/>
                        </a:solidFill>
                        <a:effectLst/>
                        <a:latin typeface="Verdana" pitchFamily="34" charset="0"/>
                        <a:ea typeface="Verdana" pitchFamily="34" charset="0"/>
                        <a:cs typeface="Verdana"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600" b="0" i="0" u="none" strike="noStrike" kern="1200" baseline="0" dirty="0" smtClean="0">
                        <a:solidFill>
                          <a:schemeClr val="tx1"/>
                        </a:solidFill>
                        <a:effectLst/>
                        <a:latin typeface="Verdana" pitchFamily="34" charset="0"/>
                        <a:ea typeface="Verdana" pitchFamily="34" charset="0"/>
                        <a:cs typeface="Verdana"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21811311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3031"/>
            <a:ext cx="12192000" cy="579549"/>
          </a:xfrm>
        </p:spPr>
        <p:txBody>
          <a:bodyPr/>
          <a:lstStyle/>
          <a:p>
            <a:pPr algn="ctr"/>
            <a:r>
              <a:rPr lang="en-IN" sz="1800" b="1" dirty="0" smtClean="0">
                <a:latin typeface="Verdana" pitchFamily="34" charset="0"/>
                <a:ea typeface="Verdana" pitchFamily="34" charset="0"/>
                <a:cs typeface="Verdana" pitchFamily="34" charset="0"/>
              </a:rPr>
              <a:t>To Ensure all High Risk Mothers (HOB, Migrant, Private Maternity Care Mothers) are booked </a:t>
            </a:r>
            <a:r>
              <a:rPr lang="mr-IN" sz="1800" b="1" dirty="0" smtClean="0">
                <a:latin typeface="Verdana" pitchFamily="34" charset="0"/>
                <a:ea typeface="Verdana" pitchFamily="34" charset="0"/>
              </a:rPr>
              <a:t>–</a:t>
            </a:r>
            <a:r>
              <a:rPr lang="en-IN" sz="1800" b="1" dirty="0" smtClean="0">
                <a:latin typeface="Verdana" pitchFamily="34" charset="0"/>
                <a:ea typeface="Verdana" pitchFamily="34" charset="0"/>
                <a:cs typeface="Verdana" pitchFamily="34" charset="0"/>
              </a:rPr>
              <a:t> proposed Conditionalities </a:t>
            </a:r>
            <a:r>
              <a:rPr lang="en-IN" sz="1800" b="1" dirty="0">
                <a:latin typeface="Verdana" pitchFamily="34" charset="0"/>
                <a:ea typeface="Verdana" pitchFamily="34" charset="0"/>
                <a:cs typeface="Verdana" pitchFamily="34" charset="0"/>
              </a:rPr>
              <a:t>for </a:t>
            </a:r>
            <a:r>
              <a:rPr lang="en-IN" sz="1800" b="1" dirty="0" smtClean="0">
                <a:latin typeface="Verdana" pitchFamily="34" charset="0"/>
                <a:ea typeface="Verdana" pitchFamily="34" charset="0"/>
                <a:cs typeface="Verdana" pitchFamily="34" charset="0"/>
              </a:rPr>
              <a:t>Fund Transfer in </a:t>
            </a:r>
            <a:r>
              <a:rPr lang="en-IN" sz="1800" b="1" dirty="0">
                <a:latin typeface="Verdana" pitchFamily="34" charset="0"/>
                <a:ea typeface="Verdana" pitchFamily="34" charset="0"/>
                <a:cs typeface="Verdana" pitchFamily="34" charset="0"/>
              </a:rPr>
              <a:t>MRMBS </a:t>
            </a:r>
            <a:r>
              <a:rPr lang="en-IN" sz="1800" b="1" dirty="0" smtClean="0">
                <a:latin typeface="Verdana" pitchFamily="34" charset="0"/>
                <a:ea typeface="Verdana" pitchFamily="34" charset="0"/>
                <a:cs typeface="Verdana" pitchFamily="34" charset="0"/>
              </a:rPr>
              <a:t>Scheme</a:t>
            </a:r>
            <a:endParaRPr lang="en-US" sz="1800" b="1" dirty="0">
              <a:latin typeface="Verdana" pitchFamily="34" charset="0"/>
              <a:ea typeface="Verdana" pitchFamily="34" charset="0"/>
              <a:cs typeface="Verdana"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742088399"/>
              </p:ext>
            </p:extLst>
          </p:nvPr>
        </p:nvGraphicFramePr>
        <p:xfrm>
          <a:off x="281354" y="824476"/>
          <a:ext cx="11591777" cy="4977765"/>
        </p:xfrm>
        <a:graphic>
          <a:graphicData uri="http://schemas.openxmlformats.org/drawingml/2006/table">
            <a:tbl>
              <a:tblPr firstRow="1" bandRow="1">
                <a:tableStyleId>{5C22544A-7EE6-4342-B048-85BDC9FD1C3A}</a:tableStyleId>
              </a:tblPr>
              <a:tblGrid>
                <a:gridCol w="984207"/>
                <a:gridCol w="1435436"/>
                <a:gridCol w="4515729"/>
                <a:gridCol w="4656405"/>
              </a:tblGrid>
              <a:tr h="761572">
                <a:tc>
                  <a:txBody>
                    <a:bodyPr/>
                    <a:lstStyle/>
                    <a:p>
                      <a:pPr algn="ctr"/>
                      <a:r>
                        <a:rPr lang="en-US" sz="1600" dirty="0" err="1" smtClean="0">
                          <a:solidFill>
                            <a:schemeClr val="tx1"/>
                          </a:solidFill>
                          <a:latin typeface="Verdana" pitchFamily="34" charset="0"/>
                          <a:ea typeface="Verdana" pitchFamily="34" charset="0"/>
                          <a:cs typeface="Verdana" pitchFamily="34" charset="0"/>
                        </a:rPr>
                        <a:t>S.No</a:t>
                      </a:r>
                      <a:endParaRPr lang="en-US" sz="160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latin typeface="Verdana" pitchFamily="34" charset="0"/>
                          <a:ea typeface="Verdana" pitchFamily="34" charset="0"/>
                          <a:cs typeface="Verdana" pitchFamily="34" charset="0"/>
                        </a:rPr>
                        <a:t>Name of the instalment  with amount </a:t>
                      </a:r>
                      <a:endParaRPr lang="en-US" sz="160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latin typeface="Verdana" pitchFamily="34" charset="0"/>
                          <a:ea typeface="Verdana" pitchFamily="34" charset="0"/>
                          <a:cs typeface="Verdana" pitchFamily="34" charset="0"/>
                        </a:rPr>
                        <a:t>Old MRMBS</a:t>
                      </a:r>
                      <a:endParaRPr lang="en-US" sz="160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latin typeface="Verdana" pitchFamily="34" charset="0"/>
                          <a:ea typeface="Verdana" pitchFamily="34" charset="0"/>
                          <a:cs typeface="Verdana" pitchFamily="34" charset="0"/>
                        </a:rPr>
                        <a:t>New MRMBS</a:t>
                      </a:r>
                      <a:endParaRPr lang="en-US" sz="160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70569">
                <a:tc>
                  <a:txBody>
                    <a:bodyPr/>
                    <a:lstStyle/>
                    <a:p>
                      <a:pPr algn="ctr"/>
                      <a:r>
                        <a:rPr lang="en-US" sz="2000" dirty="0" smtClean="0">
                          <a:solidFill>
                            <a:schemeClr val="tx1"/>
                          </a:solidFill>
                          <a:latin typeface="Verdana" pitchFamily="34" charset="0"/>
                          <a:ea typeface="Verdana" pitchFamily="34" charset="0"/>
                          <a:cs typeface="Verdana" pitchFamily="34" charset="0"/>
                        </a:rPr>
                        <a:t>5</a:t>
                      </a:r>
                      <a:endParaRPr lang="en-US" sz="2000" dirty="0">
                        <a:solidFill>
                          <a:schemeClr val="tx1"/>
                        </a:solidFill>
                        <a:latin typeface="Verdana" pitchFamily="34" charset="0"/>
                        <a:ea typeface="Verdana" pitchFamily="34" charset="0"/>
                        <a:cs typeface="Verdana"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600" b="1" i="0" u="none" strike="noStrike" dirty="0" smtClean="0">
                          <a:solidFill>
                            <a:schemeClr val="tx1"/>
                          </a:solidFill>
                          <a:effectLst/>
                          <a:latin typeface="Verdana" pitchFamily="34" charset="0"/>
                          <a:ea typeface="Verdana" pitchFamily="34" charset="0"/>
                          <a:cs typeface="Verdana" pitchFamily="34" charset="0"/>
                        </a:rPr>
                        <a:t>Fifth Instalment - (</a:t>
                      </a:r>
                      <a:r>
                        <a:rPr lang="en-US" sz="1600" b="1" i="0" u="none" strike="noStrike" dirty="0" err="1" smtClean="0">
                          <a:solidFill>
                            <a:schemeClr val="tx1"/>
                          </a:solidFill>
                          <a:effectLst/>
                          <a:latin typeface="Verdana" pitchFamily="34" charset="0"/>
                          <a:ea typeface="Verdana" pitchFamily="34" charset="0"/>
                          <a:cs typeface="Verdana" pitchFamily="34" charset="0"/>
                        </a:rPr>
                        <a:t>Rs</a:t>
                      </a:r>
                      <a:r>
                        <a:rPr lang="en-US" sz="1600" b="1" i="0" u="none" strike="noStrike" dirty="0" smtClean="0">
                          <a:solidFill>
                            <a:schemeClr val="tx1"/>
                          </a:solidFill>
                          <a:effectLst/>
                          <a:latin typeface="Verdana" pitchFamily="34" charset="0"/>
                          <a:ea typeface="Verdana" pitchFamily="34" charset="0"/>
                          <a:cs typeface="Verdana" pitchFamily="34" charset="0"/>
                        </a:rPr>
                        <a:t>.</a:t>
                      </a:r>
                      <a:r>
                        <a:rPr lang="en-US" sz="1600" b="1" i="0" u="none" strike="noStrike" baseline="0" dirty="0" smtClean="0">
                          <a:solidFill>
                            <a:schemeClr val="tx1"/>
                          </a:solidFill>
                          <a:effectLst/>
                          <a:latin typeface="Verdana" pitchFamily="34" charset="0"/>
                          <a:ea typeface="Verdana" pitchFamily="34" charset="0"/>
                          <a:cs typeface="Verdana" pitchFamily="34" charset="0"/>
                        </a:rPr>
                        <a:t> 4000)</a:t>
                      </a:r>
                      <a:r>
                        <a:rPr lang="en-US" sz="1600" b="1" i="0" u="none" strike="noStrike" dirty="0" smtClean="0">
                          <a:solidFill>
                            <a:schemeClr val="tx1"/>
                          </a:solidFill>
                          <a:effectLst/>
                          <a:latin typeface="Verdana" pitchFamily="34" charset="0"/>
                          <a:ea typeface="Verdana" pitchFamily="34" charset="0"/>
                          <a:cs typeface="Verdana" pitchFamily="34" charset="0"/>
                        </a:rPr>
                        <a:t> </a:t>
                      </a:r>
                      <a:endParaRPr lang="en-US" sz="1600" b="1" i="0" u="none" strike="noStrike" dirty="0">
                        <a:solidFill>
                          <a:schemeClr val="tx1"/>
                        </a:solidFill>
                        <a:effectLst/>
                        <a:latin typeface="Verdana" pitchFamily="34" charset="0"/>
                        <a:ea typeface="Verdana" pitchFamily="34" charset="0"/>
                        <a:cs typeface="Verdana"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0" i="0" u="none" strike="noStrike" kern="1200" cap="none" normalizeH="0" baseline="0" dirty="0" smtClean="0">
                          <a:ln>
                            <a:noFill/>
                          </a:ln>
                          <a:solidFill>
                            <a:schemeClr val="tx1"/>
                          </a:solidFill>
                          <a:effectLst/>
                          <a:latin typeface="Verdana" pitchFamily="34" charset="0"/>
                          <a:ea typeface="Verdana" pitchFamily="34" charset="0"/>
                          <a:cs typeface="Verdana" pitchFamily="34"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kumimoji="0" lang="en-US" sz="18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The mothers who received fourth instalment are eligible to receive </a:t>
                      </a:r>
                      <a:r>
                        <a:rPr kumimoji="0" lang="en-US" sz="1800" b="1" i="0" u="none" strike="noStrike" cap="none" normalizeH="0" baseline="0" dirty="0" smtClean="0">
                          <a:ln>
                            <a:noFill/>
                          </a:ln>
                          <a:solidFill>
                            <a:schemeClr val="tx1"/>
                          </a:solidFill>
                          <a:effectLst/>
                          <a:latin typeface="Verdana" pitchFamily="34" charset="0"/>
                          <a:ea typeface="Verdana" pitchFamily="34" charset="0"/>
                          <a:cs typeface="Verdana" pitchFamily="34" charset="0"/>
                        </a:rPr>
                        <a:t>fifth instalment</a:t>
                      </a:r>
                      <a:r>
                        <a:rPr kumimoji="0" lang="en-US" sz="18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 after completion of MR vaccination.</a:t>
                      </a:r>
                    </a:p>
                    <a:p>
                      <a:pPr marL="285750" indent="-285750">
                        <a:buFont typeface="Arial" panose="020B0604020202020204" pitchFamily="34" charset="0"/>
                        <a:buChar char="•"/>
                      </a:pPr>
                      <a:r>
                        <a:rPr kumimoji="0" lang="en-US" sz="1800" b="0" i="0" u="none" strike="noStrike" kern="1200" cap="none" normalizeH="0" baseline="0" dirty="0" smtClean="0">
                          <a:ln>
                            <a:noFill/>
                          </a:ln>
                          <a:solidFill>
                            <a:schemeClr val="tx1"/>
                          </a:solidFill>
                          <a:effectLst/>
                          <a:latin typeface="Verdana" pitchFamily="34" charset="0"/>
                          <a:ea typeface="Verdana" pitchFamily="34" charset="0"/>
                          <a:cs typeface="Verdana" pitchFamily="34" charset="0"/>
                        </a:rPr>
                        <a:t>HOB mothers who received first instalment are eligible to receive fifth instalment </a:t>
                      </a:r>
                      <a:r>
                        <a:rPr kumimoji="0" lang="en-US" sz="18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after completion of MR vaccination</a:t>
                      </a:r>
                    </a:p>
                    <a:p>
                      <a:pPr marL="285750" indent="-285750">
                        <a:buFont typeface="Arial" panose="020B0604020202020204" pitchFamily="34" charset="0"/>
                        <a:buChar char="•"/>
                      </a:pPr>
                      <a:r>
                        <a:rPr kumimoji="0" lang="en-US" sz="1800" b="0" i="0" u="none" strike="noStrike" kern="1200" cap="none" normalizeH="0" baseline="0" dirty="0" smtClean="0">
                          <a:ln>
                            <a:noFill/>
                          </a:ln>
                          <a:solidFill>
                            <a:schemeClr val="tx1"/>
                          </a:solidFill>
                          <a:effectLst/>
                          <a:latin typeface="Verdana" pitchFamily="34" charset="0"/>
                          <a:ea typeface="Verdana" pitchFamily="34" charset="0"/>
                          <a:cs typeface="Verdana" pitchFamily="34" charset="0"/>
                        </a:rPr>
                        <a:t>Ensures that the infant is fully immunized </a:t>
                      </a:r>
                    </a:p>
                    <a:p>
                      <a:pPr marL="285750" indent="-285750">
                        <a:buFont typeface="Arial" panose="020B0604020202020204" pitchFamily="34" charset="0"/>
                        <a:buChar char="•"/>
                      </a:pPr>
                      <a:r>
                        <a:rPr kumimoji="0" lang="en-US" sz="2000" b="1" i="0" u="none" strike="noStrike" kern="1200" cap="none" normalizeH="0" baseline="0" dirty="0" smtClean="0">
                          <a:ln>
                            <a:noFill/>
                          </a:ln>
                          <a:solidFill>
                            <a:schemeClr val="tx1"/>
                          </a:solidFill>
                          <a:effectLst/>
                          <a:latin typeface="Verdana" pitchFamily="34" charset="0"/>
                          <a:ea typeface="Verdana" pitchFamily="34" charset="0"/>
                          <a:cs typeface="Verdana" pitchFamily="34" charset="0"/>
                        </a:rPr>
                        <a:t>Prevents HOB deaths by nudging mothers to have a choice of contraception.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6849607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44441" y="3745821"/>
            <a:ext cx="6890049" cy="1015663"/>
          </a:xfrm>
          <a:prstGeom prst="rect">
            <a:avLst/>
          </a:prstGeom>
          <a:noFill/>
        </p:spPr>
        <p:txBody>
          <a:bodyPr wrap="square" rtlCol="0">
            <a:spAutoFit/>
          </a:bodyPr>
          <a:lstStyle/>
          <a:p>
            <a:r>
              <a:rPr lang="en-US" sz="6000" dirty="0" smtClean="0">
                <a:latin typeface="Verdana"/>
                <a:cs typeface="Verdana"/>
              </a:rPr>
              <a:t>THANK YOU </a:t>
            </a:r>
            <a:endParaRPr lang="en-US" sz="6000" dirty="0">
              <a:latin typeface="Verdana"/>
              <a:cs typeface="Verdana"/>
            </a:endParaRPr>
          </a:p>
        </p:txBody>
      </p:sp>
    </p:spTree>
    <p:extLst>
      <p:ext uri="{BB962C8B-B14F-4D97-AF65-F5344CB8AC3E}">
        <p14:creationId xmlns:p14="http://schemas.microsoft.com/office/powerpoint/2010/main" xmlns="" val="978397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787743" cy="1325563"/>
          </a:xfrm>
        </p:spPr>
        <p:txBody>
          <a:bodyPr>
            <a:normAutofit/>
          </a:bodyPr>
          <a:lstStyle/>
          <a:p>
            <a:r>
              <a:rPr lang="en-US" sz="3200" dirty="0" smtClean="0">
                <a:latin typeface="Verdana" pitchFamily="34" charset="0"/>
                <a:ea typeface="Verdana" pitchFamily="34" charset="0"/>
                <a:cs typeface="Verdana" pitchFamily="34" charset="0"/>
              </a:rPr>
              <a:t>COMPOSITION OF VARIOUS METHODS OF STERILISATION 2016-17</a:t>
            </a:r>
            <a:endParaRPr lang="en-US" sz="3200" dirty="0">
              <a:latin typeface="Verdana" pitchFamily="34" charset="0"/>
              <a:ea typeface="Verdana" pitchFamily="34" charset="0"/>
              <a:cs typeface="Verdana"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356271583"/>
              </p:ext>
            </p:extLst>
          </p:nvPr>
        </p:nvGraphicFramePr>
        <p:xfrm>
          <a:off x="711200" y="1750185"/>
          <a:ext cx="10769600" cy="4524864"/>
        </p:xfrm>
        <a:graphic>
          <a:graphicData uri="http://schemas.openxmlformats.org/drawingml/2006/table">
            <a:tbl>
              <a:tblPr firstRow="1" bandRow="1">
                <a:tableStyleId>{5C22544A-7EE6-4342-B048-85BDC9FD1C3A}</a:tableStyleId>
              </a:tblPr>
              <a:tblGrid>
                <a:gridCol w="1196621"/>
                <a:gridCol w="4188179"/>
                <a:gridCol w="2692400"/>
                <a:gridCol w="2692400"/>
              </a:tblGrid>
              <a:tr h="1161169">
                <a:tc>
                  <a:txBody>
                    <a:bodyPr/>
                    <a:lstStyle/>
                    <a:p>
                      <a:pPr algn="ctr"/>
                      <a:r>
                        <a:rPr lang="en-US" dirty="0" err="1" smtClean="0">
                          <a:solidFill>
                            <a:schemeClr val="tx1"/>
                          </a:solidFill>
                          <a:latin typeface="Verdana" pitchFamily="34" charset="0"/>
                          <a:ea typeface="Verdana" pitchFamily="34" charset="0"/>
                          <a:cs typeface="Verdana" pitchFamily="34" charset="0"/>
                        </a:rPr>
                        <a:t>S.No</a:t>
                      </a:r>
                      <a:endParaRPr lang="en-US" dirty="0">
                        <a:solidFill>
                          <a:schemeClr val="tx1"/>
                        </a:solidFill>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latin typeface="Verdana" pitchFamily="34" charset="0"/>
                          <a:ea typeface="Verdana" pitchFamily="34" charset="0"/>
                          <a:cs typeface="Verdana" pitchFamily="34" charset="0"/>
                        </a:rPr>
                        <a:t>Name of method</a:t>
                      </a:r>
                      <a:endParaRPr lang="en-US" dirty="0">
                        <a:solidFill>
                          <a:schemeClr val="tx1"/>
                        </a:solidFill>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latin typeface="Verdana" pitchFamily="34" charset="0"/>
                          <a:ea typeface="Verdana" pitchFamily="34" charset="0"/>
                          <a:cs typeface="Verdana" pitchFamily="34" charset="0"/>
                        </a:rPr>
                        <a:t>Performance 2016-17</a:t>
                      </a:r>
                      <a:endParaRPr lang="en-US" dirty="0">
                        <a:solidFill>
                          <a:schemeClr val="tx1"/>
                        </a:solidFill>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smtClean="0">
                          <a:solidFill>
                            <a:schemeClr val="tx1"/>
                          </a:solidFill>
                          <a:latin typeface="Verdana" pitchFamily="34" charset="0"/>
                          <a:ea typeface="Verdana" pitchFamily="34" charset="0"/>
                          <a:cs typeface="Verdana" pitchFamily="34" charset="0"/>
                        </a:rPr>
                        <a:t>%</a:t>
                      </a:r>
                      <a:endParaRPr lang="en-US" b="1" dirty="0">
                        <a:solidFill>
                          <a:schemeClr val="tx1"/>
                        </a:solidFill>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72739">
                <a:tc>
                  <a:txBody>
                    <a:bodyPr/>
                    <a:lstStyle/>
                    <a:p>
                      <a:pPr algn="ctr"/>
                      <a:r>
                        <a:rPr lang="en-US" dirty="0" smtClean="0">
                          <a:latin typeface="Verdana" pitchFamily="34" charset="0"/>
                          <a:ea typeface="Verdana" pitchFamily="34" charset="0"/>
                          <a:cs typeface="Verdana" pitchFamily="34" charset="0"/>
                        </a:rPr>
                        <a:t>1</a:t>
                      </a:r>
                      <a:endParaRPr lang="en-US" dirty="0">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smtClean="0">
                          <a:latin typeface="Verdana" pitchFamily="34" charset="0"/>
                          <a:ea typeface="Verdana" pitchFamily="34" charset="0"/>
                          <a:cs typeface="Verdana" pitchFamily="34" charset="0"/>
                        </a:rPr>
                        <a:t>IUCD</a:t>
                      </a:r>
                      <a:endParaRPr lang="en-US" b="1" dirty="0">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Verdana" pitchFamily="34" charset="0"/>
                          <a:ea typeface="Verdana" pitchFamily="34" charset="0"/>
                          <a:cs typeface="Verdana" pitchFamily="34" charset="0"/>
                        </a:rPr>
                        <a:t>387040 (140595-PPIUCD)</a:t>
                      </a:r>
                      <a:endParaRPr lang="en-US" dirty="0">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Verdana" pitchFamily="34" charset="0"/>
                          <a:ea typeface="Verdana" pitchFamily="34" charset="0"/>
                          <a:cs typeface="Verdana" pitchFamily="34" charset="0"/>
                        </a:rPr>
                        <a:t>47.8</a:t>
                      </a:r>
                      <a:endParaRPr lang="en-US" dirty="0">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72739">
                <a:tc>
                  <a:txBody>
                    <a:bodyPr/>
                    <a:lstStyle/>
                    <a:p>
                      <a:pPr algn="ctr"/>
                      <a:r>
                        <a:rPr lang="en-US" dirty="0" smtClean="0">
                          <a:latin typeface="Verdana" pitchFamily="34" charset="0"/>
                          <a:ea typeface="Verdana" pitchFamily="34" charset="0"/>
                          <a:cs typeface="Verdana" pitchFamily="34" charset="0"/>
                        </a:rPr>
                        <a:t>2</a:t>
                      </a:r>
                      <a:endParaRPr lang="en-US" dirty="0">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smtClean="0">
                          <a:latin typeface="Verdana" pitchFamily="34" charset="0"/>
                          <a:ea typeface="Verdana" pitchFamily="34" charset="0"/>
                          <a:cs typeface="Verdana" pitchFamily="34" charset="0"/>
                        </a:rPr>
                        <a:t>Permanent methods</a:t>
                      </a:r>
                      <a:endParaRPr lang="en-US" b="1" dirty="0">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Verdana" pitchFamily="34" charset="0"/>
                          <a:ea typeface="Verdana" pitchFamily="34" charset="0"/>
                          <a:cs typeface="Verdana" pitchFamily="34" charset="0"/>
                        </a:rPr>
                        <a:t>272907</a:t>
                      </a:r>
                      <a:endParaRPr lang="en-US" dirty="0">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Verdana" pitchFamily="34" charset="0"/>
                          <a:ea typeface="Verdana" pitchFamily="34" charset="0"/>
                          <a:cs typeface="Verdana" pitchFamily="34" charset="0"/>
                        </a:rPr>
                        <a:t>33.7</a:t>
                      </a:r>
                      <a:endParaRPr lang="en-US" dirty="0">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72739">
                <a:tc>
                  <a:txBody>
                    <a:bodyPr/>
                    <a:lstStyle/>
                    <a:p>
                      <a:pPr algn="ctr"/>
                      <a:r>
                        <a:rPr lang="en-US" dirty="0" smtClean="0">
                          <a:latin typeface="Verdana" pitchFamily="34" charset="0"/>
                          <a:ea typeface="Verdana" pitchFamily="34" charset="0"/>
                          <a:cs typeface="Verdana" pitchFamily="34" charset="0"/>
                        </a:rPr>
                        <a:t>3</a:t>
                      </a:r>
                      <a:endParaRPr lang="en-US" dirty="0">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smtClean="0">
                          <a:latin typeface="Verdana" pitchFamily="34" charset="0"/>
                          <a:ea typeface="Verdana" pitchFamily="34" charset="0"/>
                          <a:cs typeface="Verdana" pitchFamily="34" charset="0"/>
                        </a:rPr>
                        <a:t>Condom</a:t>
                      </a:r>
                      <a:r>
                        <a:rPr lang="en-US" b="1" baseline="0" dirty="0" smtClean="0">
                          <a:latin typeface="Verdana" pitchFamily="34" charset="0"/>
                          <a:ea typeface="Verdana" pitchFamily="34" charset="0"/>
                          <a:cs typeface="Verdana" pitchFamily="34" charset="0"/>
                        </a:rPr>
                        <a:t> users</a:t>
                      </a:r>
                      <a:endParaRPr lang="en-US" b="1" dirty="0">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Verdana" pitchFamily="34" charset="0"/>
                          <a:ea typeface="Verdana" pitchFamily="34" charset="0"/>
                          <a:cs typeface="Verdana" pitchFamily="34" charset="0"/>
                        </a:rPr>
                        <a:t>91785</a:t>
                      </a:r>
                      <a:endParaRPr lang="en-US" dirty="0">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Verdana" pitchFamily="34" charset="0"/>
                          <a:ea typeface="Verdana" pitchFamily="34" charset="0"/>
                          <a:cs typeface="Verdana" pitchFamily="34" charset="0"/>
                        </a:rPr>
                        <a:t>11.3</a:t>
                      </a:r>
                      <a:endParaRPr lang="en-US" dirty="0">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72739">
                <a:tc>
                  <a:txBody>
                    <a:bodyPr/>
                    <a:lstStyle/>
                    <a:p>
                      <a:pPr algn="ctr"/>
                      <a:r>
                        <a:rPr lang="en-US" dirty="0" smtClean="0">
                          <a:latin typeface="Verdana" pitchFamily="34" charset="0"/>
                          <a:ea typeface="Verdana" pitchFamily="34" charset="0"/>
                          <a:cs typeface="Verdana" pitchFamily="34" charset="0"/>
                        </a:rPr>
                        <a:t>4</a:t>
                      </a:r>
                      <a:endParaRPr lang="en-US" dirty="0">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smtClean="0">
                          <a:latin typeface="Verdana" pitchFamily="34" charset="0"/>
                          <a:ea typeface="Verdana" pitchFamily="34" charset="0"/>
                          <a:cs typeface="Verdana" pitchFamily="34" charset="0"/>
                        </a:rPr>
                        <a:t>OCP users</a:t>
                      </a:r>
                      <a:endParaRPr lang="en-US" b="1" dirty="0">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Verdana" pitchFamily="34" charset="0"/>
                          <a:ea typeface="Verdana" pitchFamily="34" charset="0"/>
                          <a:cs typeface="Verdana" pitchFamily="34" charset="0"/>
                        </a:rPr>
                        <a:t>57608</a:t>
                      </a:r>
                      <a:endParaRPr lang="en-US" dirty="0">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Verdana" pitchFamily="34" charset="0"/>
                          <a:ea typeface="Verdana" pitchFamily="34" charset="0"/>
                          <a:cs typeface="Verdana" pitchFamily="34" charset="0"/>
                        </a:rPr>
                        <a:t>7.1</a:t>
                      </a:r>
                      <a:endParaRPr lang="en-US" dirty="0">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72739">
                <a:tc>
                  <a:txBody>
                    <a:bodyPr/>
                    <a:lstStyle/>
                    <a:p>
                      <a:pPr algn="ctr"/>
                      <a:endParaRPr lang="en-US" b="1" dirty="0">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smtClean="0">
                          <a:latin typeface="Verdana" pitchFamily="34" charset="0"/>
                          <a:ea typeface="Verdana" pitchFamily="34" charset="0"/>
                          <a:cs typeface="Verdana" pitchFamily="34" charset="0"/>
                        </a:rPr>
                        <a:t>Grand Total</a:t>
                      </a:r>
                      <a:endParaRPr lang="en-US" b="1" dirty="0">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smtClean="0">
                          <a:latin typeface="Verdana" pitchFamily="34" charset="0"/>
                          <a:ea typeface="Verdana" pitchFamily="34" charset="0"/>
                          <a:cs typeface="Verdana" pitchFamily="34" charset="0"/>
                        </a:rPr>
                        <a:t>809340</a:t>
                      </a:r>
                      <a:endParaRPr lang="en-US" b="1" dirty="0">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smtClean="0">
                          <a:latin typeface="Verdana" pitchFamily="34" charset="0"/>
                          <a:ea typeface="Verdana" pitchFamily="34" charset="0"/>
                          <a:cs typeface="Verdana" pitchFamily="34" charset="0"/>
                        </a:rPr>
                        <a:t>100</a:t>
                      </a:r>
                      <a:endParaRPr lang="en-US" b="1" dirty="0">
                        <a:latin typeface="Verdana" pitchFamily="34" charset="0"/>
                        <a:ea typeface="Verdana" pitchFamily="34" charset="0"/>
                        <a:cs typeface="Verdana" pitchFamily="34" charset="0"/>
                      </a:endParaRPr>
                    </a:p>
                  </a:txBody>
                  <a:tcPr marL="121920" marR="1219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1290431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999" y="274638"/>
            <a:ext cx="11274697" cy="1143000"/>
          </a:xfrm>
        </p:spPr>
        <p:txBody>
          <a:bodyPr>
            <a:noAutofit/>
          </a:bodyPr>
          <a:lstStyle/>
          <a:p>
            <a:r>
              <a:rPr lang="en-US" sz="2800" dirty="0" smtClean="0">
                <a:latin typeface="Verdana" pitchFamily="34" charset="0"/>
                <a:ea typeface="Verdana" pitchFamily="34" charset="0"/>
                <a:cs typeface="Verdana" pitchFamily="34" charset="0"/>
              </a:rPr>
              <a:t>COMPOSITION OF VARIOUS   PERMANENT STERILISATION METHODS  IN TAMIL NADU 2016-17</a:t>
            </a:r>
            <a:br>
              <a:rPr lang="en-US" sz="2800" dirty="0" smtClean="0">
                <a:latin typeface="Verdana" pitchFamily="34" charset="0"/>
                <a:ea typeface="Verdana" pitchFamily="34" charset="0"/>
                <a:cs typeface="Verdana" pitchFamily="34" charset="0"/>
              </a:rPr>
            </a:br>
            <a:endParaRPr lang="en-US" sz="2800" dirty="0">
              <a:latin typeface="Verdana" pitchFamily="34" charset="0"/>
              <a:ea typeface="Verdana" pitchFamily="34" charset="0"/>
              <a:cs typeface="Verdana"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483692076"/>
              </p:ext>
            </p:extLst>
          </p:nvPr>
        </p:nvGraphicFramePr>
        <p:xfrm>
          <a:off x="609600" y="1600200"/>
          <a:ext cx="10667999" cy="5029200"/>
        </p:xfrm>
        <a:graphic>
          <a:graphicData uri="http://schemas.openxmlformats.org/drawingml/2006/table">
            <a:tbl>
              <a:tblPr firstRow="1" bandRow="1">
                <a:tableStyleId>{5C22544A-7EE6-4342-B048-85BDC9FD1C3A}</a:tableStyleId>
              </a:tblPr>
              <a:tblGrid>
                <a:gridCol w="1099793"/>
                <a:gridCol w="2975108"/>
                <a:gridCol w="3296549"/>
                <a:gridCol w="3296549"/>
              </a:tblGrid>
              <a:tr h="838200">
                <a:tc>
                  <a:txBody>
                    <a:bodyPr/>
                    <a:lstStyle/>
                    <a:p>
                      <a:pPr algn="ctr"/>
                      <a:r>
                        <a:rPr lang="en-US" dirty="0" err="1" smtClean="0">
                          <a:solidFill>
                            <a:schemeClr val="tx1"/>
                          </a:solidFill>
                          <a:latin typeface="Verdana" pitchFamily="34" charset="0"/>
                          <a:ea typeface="Verdana" pitchFamily="34" charset="0"/>
                          <a:cs typeface="Verdana" pitchFamily="34" charset="0"/>
                        </a:rPr>
                        <a:t>S.No</a:t>
                      </a:r>
                      <a:endParaRPr lang="en-US" dirty="0">
                        <a:solidFill>
                          <a:schemeClr val="tx1"/>
                        </a:solidFill>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latin typeface="Verdana" pitchFamily="34" charset="0"/>
                          <a:ea typeface="Verdana" pitchFamily="34" charset="0"/>
                          <a:cs typeface="Verdana" pitchFamily="34" charset="0"/>
                        </a:rPr>
                        <a:t>Type of Method</a:t>
                      </a:r>
                      <a:endParaRPr lang="en-US" dirty="0">
                        <a:solidFill>
                          <a:schemeClr val="tx1"/>
                        </a:solidFill>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latin typeface="Verdana" pitchFamily="34" charset="0"/>
                          <a:ea typeface="Verdana" pitchFamily="34" charset="0"/>
                          <a:cs typeface="Verdana" pitchFamily="34" charset="0"/>
                        </a:rPr>
                        <a:t>Performance</a:t>
                      </a:r>
                      <a:r>
                        <a:rPr lang="en-US" baseline="0" dirty="0" smtClean="0">
                          <a:solidFill>
                            <a:schemeClr val="tx1"/>
                          </a:solidFill>
                          <a:latin typeface="Verdana" pitchFamily="34" charset="0"/>
                          <a:ea typeface="Verdana" pitchFamily="34" charset="0"/>
                          <a:cs typeface="Verdana" pitchFamily="34" charset="0"/>
                        </a:rPr>
                        <a:t> of Method wise </a:t>
                      </a:r>
                      <a:r>
                        <a:rPr lang="en-US" baseline="0" dirty="0" err="1" smtClean="0">
                          <a:solidFill>
                            <a:schemeClr val="tx1"/>
                          </a:solidFill>
                          <a:latin typeface="Verdana" pitchFamily="34" charset="0"/>
                          <a:ea typeface="Verdana" pitchFamily="34" charset="0"/>
                          <a:cs typeface="Verdana" pitchFamily="34" charset="0"/>
                        </a:rPr>
                        <a:t>sterilisation</a:t>
                      </a:r>
                      <a:endParaRPr lang="en-US" dirty="0">
                        <a:solidFill>
                          <a:schemeClr val="tx1"/>
                        </a:solidFill>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latin typeface="Verdana" pitchFamily="34" charset="0"/>
                          <a:ea typeface="Verdana" pitchFamily="34" charset="0"/>
                          <a:cs typeface="Verdana" pitchFamily="34" charset="0"/>
                        </a:rPr>
                        <a:t>% of coverage  in</a:t>
                      </a:r>
                      <a:r>
                        <a:rPr lang="en-US" baseline="0" dirty="0" smtClean="0">
                          <a:solidFill>
                            <a:schemeClr val="tx1"/>
                          </a:solidFill>
                          <a:latin typeface="Verdana" pitchFamily="34" charset="0"/>
                          <a:ea typeface="Verdana" pitchFamily="34" charset="0"/>
                          <a:cs typeface="Verdana" pitchFamily="34" charset="0"/>
                        </a:rPr>
                        <a:t> Total </a:t>
                      </a:r>
                      <a:r>
                        <a:rPr lang="en-US" baseline="0" dirty="0" err="1" smtClean="0">
                          <a:solidFill>
                            <a:schemeClr val="tx1"/>
                          </a:solidFill>
                          <a:latin typeface="Verdana" pitchFamily="34" charset="0"/>
                          <a:ea typeface="Verdana" pitchFamily="34" charset="0"/>
                          <a:cs typeface="Verdana" pitchFamily="34" charset="0"/>
                        </a:rPr>
                        <a:t>sterilisation</a:t>
                      </a:r>
                      <a:endParaRPr lang="en-US" dirty="0">
                        <a:solidFill>
                          <a:schemeClr val="tx1"/>
                        </a:solidFill>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38200">
                <a:tc>
                  <a:txBody>
                    <a:bodyPr/>
                    <a:lstStyle/>
                    <a:p>
                      <a:pPr algn="ctr"/>
                      <a:r>
                        <a:rPr lang="en-US" dirty="0" smtClean="0">
                          <a:latin typeface="Verdana" pitchFamily="34" charset="0"/>
                          <a:ea typeface="Verdana" pitchFamily="34" charset="0"/>
                          <a:cs typeface="Verdana" pitchFamily="34" charset="0"/>
                        </a:rPr>
                        <a:t>1</a:t>
                      </a:r>
                      <a:endParaRPr lang="en-US" dirty="0">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dirty="0" smtClean="0">
                          <a:latin typeface="Verdana" pitchFamily="34" charset="0"/>
                          <a:ea typeface="Verdana" pitchFamily="34" charset="0"/>
                          <a:cs typeface="Verdana" pitchFamily="34" charset="0"/>
                        </a:rPr>
                        <a:t>Puerperal</a:t>
                      </a:r>
                      <a:r>
                        <a:rPr lang="en-US" sz="2000" b="1" baseline="0" dirty="0" smtClean="0">
                          <a:latin typeface="Verdana" pitchFamily="34" charset="0"/>
                          <a:ea typeface="Verdana" pitchFamily="34" charset="0"/>
                          <a:cs typeface="Verdana" pitchFamily="34" charset="0"/>
                        </a:rPr>
                        <a:t> </a:t>
                      </a:r>
                      <a:r>
                        <a:rPr lang="en-US" sz="2000" b="1" baseline="0" dirty="0" err="1" smtClean="0">
                          <a:latin typeface="Verdana" pitchFamily="34" charset="0"/>
                          <a:ea typeface="Verdana" pitchFamily="34" charset="0"/>
                          <a:cs typeface="Verdana" pitchFamily="34" charset="0"/>
                        </a:rPr>
                        <a:t>sterilisation</a:t>
                      </a:r>
                      <a:r>
                        <a:rPr lang="en-US" sz="2000" b="1" baseline="0" dirty="0" smtClean="0">
                          <a:latin typeface="Verdana" pitchFamily="34" charset="0"/>
                          <a:ea typeface="Verdana" pitchFamily="34" charset="0"/>
                          <a:cs typeface="Verdana" pitchFamily="34" charset="0"/>
                        </a:rPr>
                        <a:t> (PS)</a:t>
                      </a:r>
                      <a:endParaRPr lang="en-US" sz="2000" b="1" dirty="0">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Verdana" pitchFamily="34" charset="0"/>
                          <a:ea typeface="Verdana" pitchFamily="34" charset="0"/>
                          <a:cs typeface="Verdana" pitchFamily="34" charset="0"/>
                        </a:rPr>
                        <a:t>217243</a:t>
                      </a:r>
                      <a:endParaRPr lang="en-US" dirty="0">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Verdana" pitchFamily="34" charset="0"/>
                          <a:ea typeface="Verdana" pitchFamily="34" charset="0"/>
                          <a:cs typeface="Verdana" pitchFamily="34" charset="0"/>
                        </a:rPr>
                        <a:t>79.6</a:t>
                      </a:r>
                      <a:endParaRPr lang="en-US" dirty="0">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38200">
                <a:tc>
                  <a:txBody>
                    <a:bodyPr/>
                    <a:lstStyle/>
                    <a:p>
                      <a:pPr algn="ctr"/>
                      <a:r>
                        <a:rPr lang="en-US" dirty="0" smtClean="0">
                          <a:latin typeface="Verdana" pitchFamily="34" charset="0"/>
                          <a:ea typeface="Verdana" pitchFamily="34" charset="0"/>
                          <a:cs typeface="Verdana" pitchFamily="34" charset="0"/>
                        </a:rPr>
                        <a:t>2</a:t>
                      </a:r>
                      <a:endParaRPr lang="en-US" dirty="0">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dirty="0" err="1" smtClean="0">
                          <a:latin typeface="Verdana" pitchFamily="34" charset="0"/>
                          <a:ea typeface="Verdana" pitchFamily="34" charset="0"/>
                          <a:cs typeface="Verdana" pitchFamily="34" charset="0"/>
                        </a:rPr>
                        <a:t>Laproscopic</a:t>
                      </a:r>
                      <a:r>
                        <a:rPr lang="en-US" sz="2000" b="1" baseline="0" dirty="0" smtClean="0">
                          <a:latin typeface="Verdana" pitchFamily="34" charset="0"/>
                          <a:ea typeface="Verdana" pitchFamily="34" charset="0"/>
                          <a:cs typeface="Verdana" pitchFamily="34" charset="0"/>
                        </a:rPr>
                        <a:t> </a:t>
                      </a:r>
                      <a:r>
                        <a:rPr lang="en-US" sz="2000" b="1" baseline="0" dirty="0" err="1" smtClean="0">
                          <a:latin typeface="Verdana" pitchFamily="34" charset="0"/>
                          <a:ea typeface="Verdana" pitchFamily="34" charset="0"/>
                          <a:cs typeface="Verdana" pitchFamily="34" charset="0"/>
                        </a:rPr>
                        <a:t>Sterilisation</a:t>
                      </a:r>
                      <a:endParaRPr lang="en-US" sz="2000" b="1" dirty="0">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Verdana" pitchFamily="34" charset="0"/>
                          <a:ea typeface="Verdana" pitchFamily="34" charset="0"/>
                          <a:cs typeface="Verdana" pitchFamily="34" charset="0"/>
                        </a:rPr>
                        <a:t>29052</a:t>
                      </a:r>
                      <a:endParaRPr lang="en-US" dirty="0">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Verdana" pitchFamily="34" charset="0"/>
                          <a:ea typeface="Verdana" pitchFamily="34" charset="0"/>
                          <a:cs typeface="Verdana" pitchFamily="34" charset="0"/>
                        </a:rPr>
                        <a:t>10.6</a:t>
                      </a:r>
                      <a:endParaRPr lang="en-US" dirty="0">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38200">
                <a:tc>
                  <a:txBody>
                    <a:bodyPr/>
                    <a:lstStyle/>
                    <a:p>
                      <a:pPr algn="ctr"/>
                      <a:r>
                        <a:rPr lang="en-US" dirty="0" smtClean="0">
                          <a:latin typeface="Verdana" pitchFamily="34" charset="0"/>
                          <a:ea typeface="Verdana" pitchFamily="34" charset="0"/>
                          <a:cs typeface="Verdana" pitchFamily="34" charset="0"/>
                        </a:rPr>
                        <a:t>3</a:t>
                      </a:r>
                      <a:endParaRPr lang="en-US" dirty="0">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dirty="0" smtClean="0">
                          <a:latin typeface="Verdana" pitchFamily="34" charset="0"/>
                          <a:ea typeface="Verdana" pitchFamily="34" charset="0"/>
                          <a:cs typeface="Verdana" pitchFamily="34" charset="0"/>
                        </a:rPr>
                        <a:t>TAT/Mini</a:t>
                      </a:r>
                      <a:r>
                        <a:rPr lang="en-US" sz="2000" b="1" baseline="0" dirty="0" smtClean="0">
                          <a:latin typeface="Verdana" pitchFamily="34" charset="0"/>
                          <a:ea typeface="Verdana" pitchFamily="34" charset="0"/>
                          <a:cs typeface="Verdana" pitchFamily="34" charset="0"/>
                        </a:rPr>
                        <a:t> lap</a:t>
                      </a:r>
                      <a:endParaRPr lang="en-US" sz="2000" b="1" dirty="0">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Verdana" pitchFamily="34" charset="0"/>
                          <a:ea typeface="Verdana" pitchFamily="34" charset="0"/>
                          <a:cs typeface="Verdana" pitchFamily="34" charset="0"/>
                        </a:rPr>
                        <a:t>25869</a:t>
                      </a:r>
                      <a:endParaRPr lang="en-US" dirty="0">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Verdana" pitchFamily="34" charset="0"/>
                          <a:ea typeface="Verdana" pitchFamily="34" charset="0"/>
                          <a:cs typeface="Verdana" pitchFamily="34" charset="0"/>
                        </a:rPr>
                        <a:t>9.5</a:t>
                      </a:r>
                      <a:endParaRPr lang="en-US" dirty="0">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38200">
                <a:tc>
                  <a:txBody>
                    <a:bodyPr/>
                    <a:lstStyle/>
                    <a:p>
                      <a:pPr algn="ctr"/>
                      <a:r>
                        <a:rPr lang="en-US" dirty="0" smtClean="0">
                          <a:latin typeface="Verdana" pitchFamily="34" charset="0"/>
                          <a:ea typeface="Verdana" pitchFamily="34" charset="0"/>
                          <a:cs typeface="Verdana" pitchFamily="34" charset="0"/>
                        </a:rPr>
                        <a:t>4</a:t>
                      </a:r>
                      <a:endParaRPr lang="en-US" dirty="0">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dirty="0" smtClean="0">
                          <a:latin typeface="Verdana" pitchFamily="34" charset="0"/>
                          <a:ea typeface="Verdana" pitchFamily="34" charset="0"/>
                          <a:cs typeface="Verdana" pitchFamily="34" charset="0"/>
                        </a:rPr>
                        <a:t>Vasectomy</a:t>
                      </a:r>
                      <a:endParaRPr lang="en-US" sz="2000" b="1" dirty="0">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Verdana" pitchFamily="34" charset="0"/>
                          <a:ea typeface="Verdana" pitchFamily="34" charset="0"/>
                          <a:cs typeface="Verdana" pitchFamily="34" charset="0"/>
                        </a:rPr>
                        <a:t>736</a:t>
                      </a:r>
                      <a:endParaRPr lang="en-US" dirty="0">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Verdana" pitchFamily="34" charset="0"/>
                          <a:ea typeface="Verdana" pitchFamily="34" charset="0"/>
                          <a:cs typeface="Verdana" pitchFamily="34" charset="0"/>
                        </a:rPr>
                        <a:t>0.3</a:t>
                      </a:r>
                      <a:endParaRPr lang="en-US" dirty="0">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38200">
                <a:tc>
                  <a:txBody>
                    <a:bodyPr/>
                    <a:lstStyle/>
                    <a:p>
                      <a:pPr algn="ctr"/>
                      <a:endParaRPr lang="en-US" b="1" dirty="0">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smtClean="0">
                          <a:latin typeface="Verdana" pitchFamily="34" charset="0"/>
                          <a:ea typeface="Verdana" pitchFamily="34" charset="0"/>
                          <a:cs typeface="Verdana" pitchFamily="34" charset="0"/>
                        </a:rPr>
                        <a:t>Grand Total</a:t>
                      </a:r>
                      <a:endParaRPr lang="en-US" b="1" dirty="0">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smtClean="0">
                          <a:latin typeface="Verdana" pitchFamily="34" charset="0"/>
                          <a:ea typeface="Verdana" pitchFamily="34" charset="0"/>
                          <a:cs typeface="Verdana" pitchFamily="34" charset="0"/>
                        </a:rPr>
                        <a:t>272907</a:t>
                      </a:r>
                      <a:endParaRPr lang="en-US" b="1" dirty="0">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smtClean="0">
                          <a:latin typeface="Verdana" pitchFamily="34" charset="0"/>
                          <a:ea typeface="Verdana" pitchFamily="34" charset="0"/>
                          <a:cs typeface="Verdana" pitchFamily="34" charset="0"/>
                        </a:rPr>
                        <a:t>100</a:t>
                      </a:r>
                      <a:endParaRPr lang="en-US" b="1" dirty="0">
                        <a:latin typeface="Verdana" pitchFamily="34" charset="0"/>
                        <a:ea typeface="Verdana" pitchFamily="34" charset="0"/>
                        <a:cs typeface="Verdana" pitchFamily="34" charset="0"/>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32963641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xmlns="" val="2248802014"/>
              </p:ext>
            </p:extLst>
          </p:nvPr>
        </p:nvGraphicFramePr>
        <p:xfrm>
          <a:off x="1551144" y="1508216"/>
          <a:ext cx="9865792" cy="4875213"/>
        </p:xfrm>
        <a:graphic>
          <a:graphicData uri="http://schemas.openxmlformats.org/drawingml/2006/table">
            <a:tbl>
              <a:tblPr/>
              <a:tblGrid>
                <a:gridCol w="2257045"/>
                <a:gridCol w="2759458"/>
                <a:gridCol w="2382840"/>
                <a:gridCol w="2466449"/>
              </a:tblGrid>
              <a:tr h="1372779">
                <a:tc>
                  <a:txBody>
                    <a:bodyPr/>
                    <a:lstStyle/>
                    <a:p>
                      <a:pPr marL="0" marR="0" algn="ctr">
                        <a:lnSpc>
                          <a:spcPct val="115000"/>
                        </a:lnSpc>
                        <a:spcBef>
                          <a:spcPts val="0"/>
                        </a:spcBef>
                        <a:spcAft>
                          <a:spcPts val="0"/>
                        </a:spcAft>
                      </a:pPr>
                      <a:r>
                        <a:rPr lang="en-US" sz="2400" b="1" dirty="0">
                          <a:latin typeface="Verdana" pitchFamily="34" charset="0"/>
                          <a:ea typeface="Verdana" pitchFamily="34" charset="0"/>
                          <a:cs typeface="Verdana" pitchFamily="34" charset="0"/>
                        </a:rPr>
                        <a:t>Year</a:t>
                      </a:r>
                      <a:endParaRPr lang="en-US" sz="2400" dirty="0">
                        <a:latin typeface="Verdana" pitchFamily="34" charset="0"/>
                        <a:ea typeface="Verdana" pitchFamily="34" charset="0"/>
                        <a:cs typeface="Verdana" pitchFamily="34" charset="0"/>
                      </a:endParaRP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a:latin typeface="Verdana" pitchFamily="34" charset="0"/>
                          <a:ea typeface="Verdana" pitchFamily="34" charset="0"/>
                          <a:cs typeface="Verdana" pitchFamily="34" charset="0"/>
                        </a:rPr>
                        <a:t>Number of </a:t>
                      </a:r>
                      <a:r>
                        <a:rPr lang="en-US" sz="2400" b="1" dirty="0" err="1" smtClean="0">
                          <a:latin typeface="Verdana" pitchFamily="34" charset="0"/>
                          <a:ea typeface="Verdana" pitchFamily="34" charset="0"/>
                          <a:cs typeface="Verdana" pitchFamily="34" charset="0"/>
                        </a:rPr>
                        <a:t>Sterilisation</a:t>
                      </a:r>
                      <a:endParaRPr lang="en-US" sz="2400" dirty="0">
                        <a:latin typeface="Verdana" pitchFamily="34" charset="0"/>
                        <a:ea typeface="Verdana" pitchFamily="34" charset="0"/>
                        <a:cs typeface="Verdana" pitchFamily="34" charset="0"/>
                      </a:endParaRP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a:latin typeface="Verdana" pitchFamily="34" charset="0"/>
                          <a:ea typeface="Verdana" pitchFamily="34" charset="0"/>
                          <a:cs typeface="Verdana" pitchFamily="34" charset="0"/>
                        </a:rPr>
                        <a:t>Number of </a:t>
                      </a:r>
                      <a:r>
                        <a:rPr lang="en-US" sz="2400" b="1" dirty="0" err="1" smtClean="0">
                          <a:latin typeface="Verdana" pitchFamily="34" charset="0"/>
                          <a:ea typeface="Verdana" pitchFamily="34" charset="0"/>
                          <a:cs typeface="Verdana" pitchFamily="34" charset="0"/>
                        </a:rPr>
                        <a:t>Sterilisation</a:t>
                      </a:r>
                      <a:r>
                        <a:rPr lang="en-US" sz="2400" b="1" dirty="0" smtClean="0">
                          <a:latin typeface="Verdana" pitchFamily="34" charset="0"/>
                          <a:ea typeface="Verdana" pitchFamily="34" charset="0"/>
                          <a:cs typeface="Verdana" pitchFamily="34" charset="0"/>
                        </a:rPr>
                        <a:t> </a:t>
                      </a:r>
                      <a:r>
                        <a:rPr lang="en-US" sz="2400" b="1" dirty="0">
                          <a:latin typeface="Verdana" pitchFamily="34" charset="0"/>
                          <a:ea typeface="Verdana" pitchFamily="34" charset="0"/>
                          <a:cs typeface="Verdana" pitchFamily="34" charset="0"/>
                        </a:rPr>
                        <a:t>Deaths</a:t>
                      </a:r>
                      <a:endParaRPr lang="en-US" sz="2400" dirty="0">
                        <a:latin typeface="Verdana" pitchFamily="34" charset="0"/>
                        <a:ea typeface="Verdana" pitchFamily="34" charset="0"/>
                        <a:cs typeface="Verdana" pitchFamily="34" charset="0"/>
                      </a:endParaRP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a:latin typeface="Verdana" pitchFamily="34" charset="0"/>
                          <a:ea typeface="Verdana" pitchFamily="34" charset="0"/>
                          <a:cs typeface="Verdana" pitchFamily="34" charset="0"/>
                        </a:rPr>
                        <a:t>Deaths per One </a:t>
                      </a:r>
                      <a:r>
                        <a:rPr lang="en-US" sz="2400" b="1" dirty="0" err="1">
                          <a:latin typeface="Verdana" pitchFamily="34" charset="0"/>
                          <a:ea typeface="Verdana" pitchFamily="34" charset="0"/>
                          <a:cs typeface="Verdana" pitchFamily="34" charset="0"/>
                        </a:rPr>
                        <a:t>lakh</a:t>
                      </a:r>
                      <a:r>
                        <a:rPr lang="en-US" sz="2400" b="1" dirty="0">
                          <a:latin typeface="Verdana" pitchFamily="34" charset="0"/>
                          <a:ea typeface="Verdana" pitchFamily="34" charset="0"/>
                          <a:cs typeface="Verdana" pitchFamily="34" charset="0"/>
                        </a:rPr>
                        <a:t> </a:t>
                      </a:r>
                      <a:r>
                        <a:rPr lang="en-US" sz="2400" b="1" dirty="0" err="1" smtClean="0">
                          <a:latin typeface="Verdana" pitchFamily="34" charset="0"/>
                          <a:ea typeface="Verdana" pitchFamily="34" charset="0"/>
                          <a:cs typeface="Verdana" pitchFamily="34" charset="0"/>
                        </a:rPr>
                        <a:t>Sterilisation</a:t>
                      </a:r>
                      <a:endParaRPr lang="en-US" sz="2400" dirty="0">
                        <a:latin typeface="Verdana" pitchFamily="34" charset="0"/>
                        <a:ea typeface="Verdana" pitchFamily="34" charset="0"/>
                        <a:cs typeface="Verdana" pitchFamily="34" charset="0"/>
                      </a:endParaRP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3993">
                <a:tc>
                  <a:txBody>
                    <a:bodyPr/>
                    <a:lstStyle/>
                    <a:p>
                      <a:pPr marL="0" marR="0" algn="ctr">
                        <a:lnSpc>
                          <a:spcPct val="150000"/>
                        </a:lnSpc>
                        <a:spcBef>
                          <a:spcPts val="0"/>
                        </a:spcBef>
                        <a:spcAft>
                          <a:spcPts val="0"/>
                        </a:spcAft>
                      </a:pPr>
                      <a:r>
                        <a:rPr lang="en-US" sz="2400" dirty="0">
                          <a:latin typeface="Verdana" pitchFamily="34" charset="0"/>
                          <a:ea typeface="Verdana" pitchFamily="34" charset="0"/>
                          <a:cs typeface="Verdana" pitchFamily="34" charset="0"/>
                        </a:rPr>
                        <a:t>2012-13</a:t>
                      </a: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dirty="0">
                          <a:latin typeface="Verdana" pitchFamily="34" charset="0"/>
                          <a:ea typeface="Verdana" pitchFamily="34" charset="0"/>
                          <a:cs typeface="Verdana" pitchFamily="34" charset="0"/>
                        </a:rPr>
                        <a:t>316990</a:t>
                      </a: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a:latin typeface="Verdana" pitchFamily="34" charset="0"/>
                          <a:ea typeface="Verdana" pitchFamily="34" charset="0"/>
                          <a:cs typeface="Verdana" pitchFamily="34" charset="0"/>
                        </a:rPr>
                        <a:t>34</a:t>
                      </a: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a:latin typeface="Verdana" pitchFamily="34" charset="0"/>
                          <a:ea typeface="Verdana" pitchFamily="34" charset="0"/>
                          <a:cs typeface="Verdana" pitchFamily="34" charset="0"/>
                        </a:rPr>
                        <a:t>10.7</a:t>
                      </a: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3993">
                <a:tc>
                  <a:txBody>
                    <a:bodyPr/>
                    <a:lstStyle/>
                    <a:p>
                      <a:pPr marL="0" marR="0" algn="ctr">
                        <a:lnSpc>
                          <a:spcPct val="150000"/>
                        </a:lnSpc>
                        <a:spcBef>
                          <a:spcPts val="0"/>
                        </a:spcBef>
                        <a:spcAft>
                          <a:spcPts val="0"/>
                        </a:spcAft>
                      </a:pPr>
                      <a:r>
                        <a:rPr lang="en-US" sz="2400" dirty="0">
                          <a:latin typeface="Verdana" pitchFamily="34" charset="0"/>
                          <a:ea typeface="Verdana" pitchFamily="34" charset="0"/>
                          <a:cs typeface="Verdana" pitchFamily="34" charset="0"/>
                        </a:rPr>
                        <a:t>2013-14</a:t>
                      </a: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dirty="0">
                          <a:latin typeface="Verdana" pitchFamily="34" charset="0"/>
                          <a:ea typeface="Verdana" pitchFamily="34" charset="0"/>
                          <a:cs typeface="Verdana" pitchFamily="34" charset="0"/>
                        </a:rPr>
                        <a:t>323310</a:t>
                      </a: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dirty="0">
                          <a:latin typeface="Verdana" pitchFamily="34" charset="0"/>
                          <a:ea typeface="Verdana" pitchFamily="34" charset="0"/>
                          <a:cs typeface="Verdana" pitchFamily="34" charset="0"/>
                        </a:rPr>
                        <a:t>29</a:t>
                      </a: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dirty="0">
                          <a:latin typeface="Verdana" pitchFamily="34" charset="0"/>
                          <a:ea typeface="Verdana" pitchFamily="34" charset="0"/>
                          <a:cs typeface="Verdana" pitchFamily="34" charset="0"/>
                        </a:rPr>
                        <a:t>9.0</a:t>
                      </a: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3993">
                <a:tc>
                  <a:txBody>
                    <a:bodyPr/>
                    <a:lstStyle/>
                    <a:p>
                      <a:pPr marL="0" marR="0" algn="ctr">
                        <a:lnSpc>
                          <a:spcPct val="150000"/>
                        </a:lnSpc>
                        <a:spcBef>
                          <a:spcPts val="0"/>
                        </a:spcBef>
                        <a:spcAft>
                          <a:spcPts val="0"/>
                        </a:spcAft>
                      </a:pPr>
                      <a:r>
                        <a:rPr lang="en-US" sz="2400" dirty="0">
                          <a:latin typeface="Verdana" pitchFamily="34" charset="0"/>
                          <a:ea typeface="Verdana" pitchFamily="34" charset="0"/>
                          <a:cs typeface="Verdana" pitchFamily="34" charset="0"/>
                        </a:rPr>
                        <a:t>2014-15</a:t>
                      </a: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dirty="0">
                          <a:latin typeface="Verdana" pitchFamily="34" charset="0"/>
                          <a:ea typeface="Verdana" pitchFamily="34" charset="0"/>
                          <a:cs typeface="Verdana" pitchFamily="34" charset="0"/>
                        </a:rPr>
                        <a:t>311322</a:t>
                      </a: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dirty="0" smtClean="0">
                          <a:latin typeface="Verdana" pitchFamily="34" charset="0"/>
                          <a:ea typeface="Verdana" pitchFamily="34" charset="0"/>
                          <a:cs typeface="Verdana" pitchFamily="34" charset="0"/>
                        </a:rPr>
                        <a:t>22</a:t>
                      </a:r>
                      <a:endParaRPr lang="en-US" sz="2400" dirty="0">
                        <a:latin typeface="Verdana" pitchFamily="34" charset="0"/>
                        <a:ea typeface="Verdana" pitchFamily="34" charset="0"/>
                        <a:cs typeface="Verdana" pitchFamily="34" charset="0"/>
                      </a:endParaRP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dirty="0" smtClean="0">
                          <a:latin typeface="Verdana" pitchFamily="34" charset="0"/>
                          <a:ea typeface="Verdana" pitchFamily="34" charset="0"/>
                          <a:cs typeface="Verdana" pitchFamily="34" charset="0"/>
                        </a:rPr>
                        <a:t>7.0</a:t>
                      </a:r>
                      <a:endParaRPr lang="en-US" sz="2400" dirty="0">
                        <a:latin typeface="Verdana" pitchFamily="34" charset="0"/>
                        <a:ea typeface="Verdana" pitchFamily="34" charset="0"/>
                        <a:cs typeface="Verdana" pitchFamily="34" charset="0"/>
                      </a:endParaRP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6462">
                <a:tc>
                  <a:txBody>
                    <a:bodyPr/>
                    <a:lstStyle/>
                    <a:p>
                      <a:pPr marL="0" marR="0" algn="ctr">
                        <a:lnSpc>
                          <a:spcPct val="150000"/>
                        </a:lnSpc>
                        <a:spcBef>
                          <a:spcPts val="0"/>
                        </a:spcBef>
                        <a:spcAft>
                          <a:spcPts val="0"/>
                        </a:spcAft>
                      </a:pPr>
                      <a:r>
                        <a:rPr lang="en-US" sz="2400" dirty="0">
                          <a:latin typeface="Verdana" pitchFamily="34" charset="0"/>
                          <a:ea typeface="Verdana" pitchFamily="34" charset="0"/>
                          <a:cs typeface="Verdana" pitchFamily="34" charset="0"/>
                        </a:rPr>
                        <a:t>2015-16</a:t>
                      </a: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dirty="0">
                          <a:latin typeface="Verdana" pitchFamily="34" charset="0"/>
                          <a:ea typeface="Verdana" pitchFamily="34" charset="0"/>
                          <a:cs typeface="Verdana" pitchFamily="34" charset="0"/>
                        </a:rPr>
                        <a:t>289432</a:t>
                      </a: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a:latin typeface="Verdana" pitchFamily="34" charset="0"/>
                          <a:ea typeface="Verdana" pitchFamily="34" charset="0"/>
                          <a:cs typeface="Verdana" pitchFamily="34" charset="0"/>
                        </a:rPr>
                        <a:t>10</a:t>
                      </a: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a:latin typeface="Verdana" pitchFamily="34" charset="0"/>
                          <a:ea typeface="Verdana" pitchFamily="34" charset="0"/>
                          <a:cs typeface="Verdana" pitchFamily="34" charset="0"/>
                        </a:rPr>
                        <a:t>3.5</a:t>
                      </a: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3993">
                <a:tc>
                  <a:txBody>
                    <a:bodyPr/>
                    <a:lstStyle/>
                    <a:p>
                      <a:pPr marL="0" marR="0" algn="ctr">
                        <a:lnSpc>
                          <a:spcPct val="150000"/>
                        </a:lnSpc>
                        <a:spcBef>
                          <a:spcPts val="0"/>
                        </a:spcBef>
                        <a:spcAft>
                          <a:spcPts val="0"/>
                        </a:spcAft>
                      </a:pPr>
                      <a:r>
                        <a:rPr lang="en-US" sz="2400" dirty="0">
                          <a:latin typeface="Verdana" pitchFamily="34" charset="0"/>
                          <a:ea typeface="Verdana" pitchFamily="34" charset="0"/>
                          <a:cs typeface="Verdana" pitchFamily="34" charset="0"/>
                        </a:rPr>
                        <a:t>2016-17</a:t>
                      </a: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dirty="0">
                          <a:latin typeface="Verdana" pitchFamily="34" charset="0"/>
                          <a:ea typeface="Verdana" pitchFamily="34" charset="0"/>
                          <a:cs typeface="Verdana" pitchFamily="34" charset="0"/>
                        </a:rPr>
                        <a:t>272907</a:t>
                      </a: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dirty="0">
                          <a:latin typeface="Verdana" pitchFamily="34" charset="0"/>
                          <a:ea typeface="Verdana" pitchFamily="34" charset="0"/>
                          <a:cs typeface="Verdana" pitchFamily="34" charset="0"/>
                        </a:rPr>
                        <a:t>9</a:t>
                      </a: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dirty="0">
                          <a:latin typeface="Verdana" pitchFamily="34" charset="0"/>
                          <a:ea typeface="Verdana" pitchFamily="34" charset="0"/>
                          <a:cs typeface="Verdana" pitchFamily="34" charset="0"/>
                        </a:rPr>
                        <a:t>3.3</a:t>
                      </a:r>
                    </a:p>
                  </a:txBody>
                  <a:tcPr marL="68576" marR="68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Title 1"/>
          <p:cNvSpPr txBox="1">
            <a:spLocks/>
          </p:cNvSpPr>
          <p:nvPr/>
        </p:nvSpPr>
        <p:spPr bwMode="auto">
          <a:xfrm>
            <a:off x="0" y="295275"/>
            <a:ext cx="12055475" cy="685800"/>
          </a:xfrm>
          <a:prstGeom prst="rect">
            <a:avLst/>
          </a:prstGeom>
          <a:noFill/>
          <a:ln w="9525">
            <a:noFill/>
            <a:miter lim="800000"/>
            <a:headEnd/>
            <a:tailEnd/>
          </a:ln>
        </p:spPr>
        <p:txBody>
          <a:bodyPr anchor="ctr"/>
          <a:lstStyle/>
          <a:p>
            <a:pPr algn="ctr" eaLnBrk="1" fontAlgn="auto" hangingPunct="1">
              <a:spcBef>
                <a:spcPts val="0"/>
              </a:spcBef>
              <a:spcAft>
                <a:spcPts val="0"/>
              </a:spcAft>
              <a:tabLst>
                <a:tab pos="3716338" algn="l"/>
              </a:tabLst>
              <a:defRPr/>
            </a:pPr>
            <a:r>
              <a:rPr lang="en-US" sz="3200" b="1" dirty="0">
                <a:latin typeface="Verdana" pitchFamily="34" charset="0"/>
                <a:ea typeface="Verdana" pitchFamily="34" charset="0"/>
                <a:cs typeface="Verdana" pitchFamily="34" charset="0"/>
              </a:rPr>
              <a:t>Year-Wise Analysis of </a:t>
            </a:r>
            <a:r>
              <a:rPr lang="en-US" sz="3200" b="1" dirty="0" err="1">
                <a:latin typeface="Verdana" pitchFamily="34" charset="0"/>
                <a:ea typeface="Verdana" pitchFamily="34" charset="0"/>
                <a:cs typeface="Verdana" pitchFamily="34" charset="0"/>
              </a:rPr>
              <a:t>Sterilisation</a:t>
            </a:r>
            <a:r>
              <a:rPr lang="en-US" sz="3200" b="1" dirty="0">
                <a:latin typeface="Verdana" pitchFamily="34" charset="0"/>
                <a:ea typeface="Verdana" pitchFamily="34" charset="0"/>
                <a:cs typeface="Verdana" pitchFamily="34" charset="0"/>
              </a:rPr>
              <a:t> Deaths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Verdana" pitchFamily="34" charset="0"/>
                <a:ea typeface="Verdana" pitchFamily="34" charset="0"/>
                <a:cs typeface="Verdana" pitchFamily="34" charset="0"/>
              </a:rPr>
              <a:t>Auditing of sterilisation death and identifying the real cause of death</a:t>
            </a:r>
            <a:endParaRPr lang="en-US" sz="32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lstStyle/>
          <a:p>
            <a:r>
              <a:rPr lang="en-US" dirty="0" smtClean="0">
                <a:latin typeface="Verdana" pitchFamily="34" charset="0"/>
                <a:ea typeface="Verdana" pitchFamily="34" charset="0"/>
                <a:cs typeface="Verdana" pitchFamily="34" charset="0"/>
              </a:rPr>
              <a:t>Proper audit mechanism by district and state quality assurance committee of these deaths revealed major underlying causes to be related to pregnancy not sterilisation. Pregnancy related complication was the major factor and the state and District quality assurance  committee was able to identify the real issues.</a:t>
            </a:r>
          </a:p>
          <a:p>
            <a:r>
              <a:rPr lang="en-US" dirty="0" smtClean="0">
                <a:latin typeface="Verdana" pitchFamily="34" charset="0"/>
                <a:ea typeface="Verdana" pitchFamily="34" charset="0"/>
                <a:cs typeface="Verdana" pitchFamily="34" charset="0"/>
              </a:rPr>
              <a:t> With 80% of sterilisation with in 7 days of delivery the improvement had to be in maternal health care .</a:t>
            </a:r>
          </a:p>
          <a:p>
            <a:r>
              <a:rPr lang="en-US" dirty="0" smtClean="0">
                <a:latin typeface="Verdana" pitchFamily="34" charset="0"/>
                <a:ea typeface="Verdana" pitchFamily="34" charset="0"/>
                <a:cs typeface="Verdana" pitchFamily="34" charset="0"/>
              </a:rPr>
              <a:t>Any intervention to reduce deaths needed to have  a strong maternal health component </a:t>
            </a:r>
          </a:p>
          <a:p>
            <a:pPr marL="0" indent="0">
              <a:buNone/>
            </a:pPr>
            <a:r>
              <a:rPr lang="en-US" dirty="0" smtClean="0">
                <a:latin typeface="Verdana" pitchFamily="34" charset="0"/>
                <a:ea typeface="Verdana" pitchFamily="34" charset="0"/>
                <a:cs typeface="Verdana" pitchFamily="34" charset="0"/>
              </a:rPr>
              <a:t> </a:t>
            </a:r>
          </a:p>
          <a:p>
            <a:endParaRPr lang="en-US" dirty="0"/>
          </a:p>
        </p:txBody>
      </p:sp>
    </p:spTree>
    <p:extLst>
      <p:ext uri="{BB962C8B-B14F-4D97-AF65-F5344CB8AC3E}">
        <p14:creationId xmlns:p14="http://schemas.microsoft.com/office/powerpoint/2010/main" xmlns="" val="21556633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45" y="365126"/>
            <a:ext cx="12037255" cy="689952"/>
          </a:xfrm>
        </p:spPr>
        <p:txBody>
          <a:bodyPr/>
          <a:lstStyle/>
          <a:p>
            <a:r>
              <a:rPr lang="en-US" sz="3600" b="1" dirty="0">
                <a:latin typeface="Verdana" pitchFamily="34" charset="0"/>
                <a:ea typeface="Verdana" pitchFamily="34" charset="0"/>
                <a:cs typeface="Verdana" pitchFamily="34" charset="0"/>
              </a:rPr>
              <a:t>Over View of Maternal Death - Tamil Nadu</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947227909"/>
              </p:ext>
            </p:extLst>
          </p:nvPr>
        </p:nvGraphicFramePr>
        <p:xfrm>
          <a:off x="795996" y="1558339"/>
          <a:ext cx="10880187" cy="4096872"/>
        </p:xfrm>
        <a:graphic>
          <a:graphicData uri="http://schemas.openxmlformats.org/drawingml/2006/table">
            <a:tbl>
              <a:tblPr firstRow="1" bandRow="1">
                <a:tableStyleId>{5C22544A-7EE6-4342-B048-85BDC9FD1C3A}</a:tableStyleId>
              </a:tblPr>
              <a:tblGrid>
                <a:gridCol w="869615"/>
                <a:gridCol w="2485287"/>
                <a:gridCol w="3173211"/>
                <a:gridCol w="2176037"/>
                <a:gridCol w="2176037"/>
              </a:tblGrid>
              <a:tr h="1365624">
                <a:tc>
                  <a:txBody>
                    <a:bodyPr/>
                    <a:lstStyle/>
                    <a:p>
                      <a:pPr algn="ctr"/>
                      <a:r>
                        <a:rPr lang="en-US" sz="2000" dirty="0" err="1" smtClean="0">
                          <a:solidFill>
                            <a:schemeClr val="tx1"/>
                          </a:solidFill>
                          <a:latin typeface="Verdana" pitchFamily="34" charset="0"/>
                          <a:ea typeface="Verdana" pitchFamily="34" charset="0"/>
                          <a:cs typeface="Verdana" pitchFamily="34" charset="0"/>
                        </a:rPr>
                        <a:t>S.No</a:t>
                      </a:r>
                      <a:endParaRPr lang="en-US" sz="2000" dirty="0">
                        <a:solidFill>
                          <a:schemeClr val="tx1"/>
                        </a:solidFill>
                        <a:latin typeface="Verdana" pitchFamily="34" charset="0"/>
                        <a:ea typeface="Verdana" pitchFamily="34" charset="0"/>
                        <a:cs typeface="Verdana"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Verdana" pitchFamily="34" charset="0"/>
                          <a:ea typeface="Verdana" pitchFamily="34" charset="0"/>
                          <a:cs typeface="Verdana" pitchFamily="34" charset="0"/>
                        </a:rPr>
                        <a:t>Year</a:t>
                      </a:r>
                      <a:endParaRPr lang="en-US" sz="2000" dirty="0">
                        <a:solidFill>
                          <a:schemeClr val="tx1"/>
                        </a:solidFill>
                        <a:latin typeface="Verdana" pitchFamily="34" charset="0"/>
                        <a:ea typeface="Verdana" pitchFamily="34" charset="0"/>
                        <a:cs typeface="Verdana"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Verdana" pitchFamily="34" charset="0"/>
                          <a:ea typeface="Verdana" pitchFamily="34" charset="0"/>
                          <a:cs typeface="Verdana" pitchFamily="34" charset="0"/>
                        </a:rPr>
                        <a:t>Live Birth</a:t>
                      </a:r>
                      <a:endParaRPr lang="en-US" sz="2000" dirty="0">
                        <a:solidFill>
                          <a:schemeClr val="tx1"/>
                        </a:solidFill>
                        <a:latin typeface="Verdana" pitchFamily="34" charset="0"/>
                        <a:ea typeface="Verdana" pitchFamily="34" charset="0"/>
                        <a:cs typeface="Verdana"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Verdana" pitchFamily="34" charset="0"/>
                          <a:ea typeface="Verdana" pitchFamily="34" charset="0"/>
                          <a:cs typeface="Verdana" pitchFamily="34" charset="0"/>
                        </a:rPr>
                        <a:t>Death</a:t>
                      </a:r>
                      <a:endParaRPr lang="en-US" sz="2000" dirty="0">
                        <a:solidFill>
                          <a:schemeClr val="tx1"/>
                        </a:solidFill>
                        <a:latin typeface="Verdana" pitchFamily="34" charset="0"/>
                        <a:ea typeface="Verdana" pitchFamily="34" charset="0"/>
                        <a:cs typeface="Verdana"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Verdana" pitchFamily="34" charset="0"/>
                          <a:ea typeface="Verdana" pitchFamily="34" charset="0"/>
                          <a:cs typeface="Verdana" pitchFamily="34" charset="0"/>
                        </a:rPr>
                        <a:t>MMR/100000 LB</a:t>
                      </a:r>
                      <a:endParaRPr lang="en-US" sz="2000" dirty="0">
                        <a:solidFill>
                          <a:schemeClr val="tx1"/>
                        </a:solidFill>
                        <a:latin typeface="Verdana" pitchFamily="34" charset="0"/>
                        <a:ea typeface="Verdana" pitchFamily="34" charset="0"/>
                        <a:cs typeface="Verdana"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65624">
                <a:tc>
                  <a:txBody>
                    <a:bodyPr/>
                    <a:lstStyle/>
                    <a:p>
                      <a:pPr algn="ctr"/>
                      <a:r>
                        <a:rPr lang="en-US" sz="2000" b="1" i="0" u="none" strike="noStrike" kern="1200" dirty="0" smtClean="0">
                          <a:solidFill>
                            <a:schemeClr val="tx1"/>
                          </a:solidFill>
                          <a:effectLst/>
                          <a:latin typeface="Verdana" pitchFamily="34" charset="0"/>
                          <a:ea typeface="Verdana" pitchFamily="34" charset="0"/>
                          <a:cs typeface="Verdana" pitchFamily="34" charset="0"/>
                        </a:rPr>
                        <a:t>1</a:t>
                      </a:r>
                      <a:endParaRPr lang="en-US" sz="2000" b="1" i="0" u="none" strike="noStrike" kern="1200" dirty="0">
                        <a:solidFill>
                          <a:schemeClr val="tx1"/>
                        </a:solidFill>
                        <a:effectLst/>
                        <a:latin typeface="Verdana" pitchFamily="34" charset="0"/>
                        <a:ea typeface="Verdana" pitchFamily="34" charset="0"/>
                        <a:cs typeface="Verdana"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i="0" u="none" strike="noStrike" kern="1200" dirty="0" smtClean="0">
                          <a:solidFill>
                            <a:schemeClr val="tx1"/>
                          </a:solidFill>
                          <a:effectLst/>
                          <a:latin typeface="Verdana" pitchFamily="34" charset="0"/>
                          <a:ea typeface="Verdana" pitchFamily="34" charset="0"/>
                          <a:cs typeface="Verdana" pitchFamily="34" charset="0"/>
                        </a:rPr>
                        <a:t>2015-16</a:t>
                      </a:r>
                      <a:endParaRPr lang="en-US" sz="2000" b="1" i="0" u="none" strike="noStrike" kern="1200" dirty="0">
                        <a:solidFill>
                          <a:schemeClr val="tx1"/>
                        </a:solidFill>
                        <a:effectLst/>
                        <a:latin typeface="Verdana" pitchFamily="34" charset="0"/>
                        <a:ea typeface="Verdana" pitchFamily="34" charset="0"/>
                        <a:cs typeface="Verdana"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IN" sz="2000" b="1" i="0" u="none" strike="noStrike" kern="1200" dirty="0">
                          <a:solidFill>
                            <a:schemeClr val="tx1"/>
                          </a:solidFill>
                          <a:effectLst/>
                          <a:latin typeface="Verdana" pitchFamily="34" charset="0"/>
                          <a:ea typeface="Verdana" pitchFamily="34" charset="0"/>
                          <a:cs typeface="Verdana" pitchFamily="34" charset="0"/>
                        </a:rPr>
                        <a:t>937042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i="0" u="none" strike="noStrike" kern="1200" dirty="0" smtClean="0">
                          <a:solidFill>
                            <a:schemeClr val="tx1"/>
                          </a:solidFill>
                          <a:effectLst/>
                          <a:latin typeface="Verdana" pitchFamily="34" charset="0"/>
                          <a:ea typeface="Verdana" pitchFamily="34" charset="0"/>
                          <a:cs typeface="Verdana" pitchFamily="34" charset="0"/>
                        </a:rPr>
                        <a:t>637</a:t>
                      </a:r>
                      <a:endParaRPr lang="en-US" sz="2000" b="1" i="0" u="none" strike="noStrike" kern="1200" dirty="0">
                        <a:solidFill>
                          <a:schemeClr val="tx1"/>
                        </a:solidFill>
                        <a:effectLst/>
                        <a:latin typeface="Verdana" pitchFamily="34" charset="0"/>
                        <a:ea typeface="Verdana" pitchFamily="34" charset="0"/>
                        <a:cs typeface="Verdana"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000" b="1" i="0" u="none" strike="noStrike" kern="1200" dirty="0" smtClean="0">
                          <a:solidFill>
                            <a:schemeClr val="tx1"/>
                          </a:solidFill>
                          <a:effectLst/>
                          <a:latin typeface="Verdana" pitchFamily="34" charset="0"/>
                          <a:ea typeface="Verdana" pitchFamily="34" charset="0"/>
                          <a:cs typeface="Verdana" pitchFamily="34" charset="0"/>
                        </a:rPr>
                        <a:t>67.78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65624">
                <a:tc>
                  <a:txBody>
                    <a:bodyPr/>
                    <a:lstStyle/>
                    <a:p>
                      <a:pPr algn="ctr"/>
                      <a:r>
                        <a:rPr lang="en-US" sz="2000" b="1" i="0" u="none" strike="noStrike" kern="1200" dirty="0" smtClean="0">
                          <a:solidFill>
                            <a:schemeClr val="tx1"/>
                          </a:solidFill>
                          <a:effectLst/>
                          <a:latin typeface="Verdana" pitchFamily="34" charset="0"/>
                          <a:ea typeface="Verdana" pitchFamily="34" charset="0"/>
                          <a:cs typeface="Verdana" pitchFamily="34" charset="0"/>
                        </a:rPr>
                        <a:t>2</a:t>
                      </a:r>
                      <a:endParaRPr lang="en-US" sz="2000" b="1" i="0" u="none" strike="noStrike" kern="1200" dirty="0">
                        <a:solidFill>
                          <a:schemeClr val="tx1"/>
                        </a:solidFill>
                        <a:effectLst/>
                        <a:latin typeface="Verdana" pitchFamily="34" charset="0"/>
                        <a:ea typeface="Verdana" pitchFamily="34" charset="0"/>
                        <a:cs typeface="Verdana"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i="0" u="none" strike="noStrike" kern="1200" dirty="0" smtClean="0">
                          <a:solidFill>
                            <a:schemeClr val="tx1"/>
                          </a:solidFill>
                          <a:effectLst/>
                          <a:latin typeface="Verdana" pitchFamily="34" charset="0"/>
                          <a:ea typeface="Verdana" pitchFamily="34" charset="0"/>
                          <a:cs typeface="Verdana" pitchFamily="34" charset="0"/>
                        </a:rPr>
                        <a:t>2016-17</a:t>
                      </a:r>
                      <a:endParaRPr lang="en-US" sz="2000" b="1" i="0" u="none" strike="noStrike" kern="1200" dirty="0">
                        <a:solidFill>
                          <a:schemeClr val="tx1"/>
                        </a:solidFill>
                        <a:effectLst/>
                        <a:latin typeface="Verdana" pitchFamily="34" charset="0"/>
                        <a:ea typeface="Verdana" pitchFamily="34" charset="0"/>
                        <a:cs typeface="Verdana"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2000" b="1" i="0" u="none" strike="noStrike" kern="1200" dirty="0" smtClean="0">
                          <a:solidFill>
                            <a:schemeClr val="tx1"/>
                          </a:solidFill>
                          <a:effectLst/>
                          <a:latin typeface="Verdana" pitchFamily="34" charset="0"/>
                          <a:ea typeface="Verdana" pitchFamily="34" charset="0"/>
                          <a:cs typeface="Verdana" pitchFamily="34" charset="0"/>
                        </a:rPr>
                        <a:t>904957</a:t>
                      </a:r>
                      <a:endParaRPr lang="en-US" sz="2000" dirty="0">
                        <a:solidFill>
                          <a:schemeClr val="tx1"/>
                        </a:solidFill>
                        <a:latin typeface="Verdana" pitchFamily="34" charset="0"/>
                        <a:ea typeface="Verdana" pitchFamily="34" charset="0"/>
                        <a:cs typeface="Verdana"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i="0" u="none" strike="noStrike" kern="1200" dirty="0" smtClean="0">
                          <a:solidFill>
                            <a:schemeClr val="tx1"/>
                          </a:solidFill>
                          <a:effectLst/>
                          <a:latin typeface="Verdana" pitchFamily="34" charset="0"/>
                          <a:ea typeface="Verdana" pitchFamily="34" charset="0"/>
                          <a:cs typeface="Verdana" pitchFamily="34" charset="0"/>
                        </a:rPr>
                        <a:t>583</a:t>
                      </a:r>
                      <a:endParaRPr lang="en-US" sz="2000" b="1" i="0" u="none" strike="noStrike" kern="1200" dirty="0">
                        <a:solidFill>
                          <a:schemeClr val="tx1"/>
                        </a:solidFill>
                        <a:effectLst/>
                        <a:latin typeface="Verdana" pitchFamily="34" charset="0"/>
                        <a:ea typeface="Verdana" pitchFamily="34" charset="0"/>
                        <a:cs typeface="Verdana"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2000" b="1" i="0" u="none" strike="noStrike" kern="1200" dirty="0" smtClean="0">
                          <a:solidFill>
                            <a:schemeClr val="tx1"/>
                          </a:solidFill>
                          <a:effectLst/>
                          <a:latin typeface="Verdana" pitchFamily="34" charset="0"/>
                          <a:ea typeface="Verdana" pitchFamily="34" charset="0"/>
                          <a:cs typeface="Verdana" pitchFamily="34" charset="0"/>
                        </a:rPr>
                        <a:t>64.31</a:t>
                      </a:r>
                      <a:endParaRPr lang="en-US" sz="2000" dirty="0">
                        <a:solidFill>
                          <a:schemeClr val="tx1"/>
                        </a:solidFill>
                        <a:latin typeface="Verdana" pitchFamily="34" charset="0"/>
                        <a:ea typeface="Verdana" pitchFamily="34" charset="0"/>
                        <a:cs typeface="Verdana"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3323147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2" name="Content Placeholder 3"/>
          <p:cNvGraphicFramePr>
            <a:graphicFrameLocks/>
          </p:cNvGraphicFramePr>
          <p:nvPr>
            <p:extLst>
              <p:ext uri="{D42A27DB-BD31-4B8C-83A1-F6EECF244321}">
                <p14:modId xmlns:p14="http://schemas.microsoft.com/office/powerpoint/2010/main" xmlns="" val="4213572118"/>
              </p:ext>
            </p:extLst>
          </p:nvPr>
        </p:nvGraphicFramePr>
        <p:xfrm>
          <a:off x="284162" y="835025"/>
          <a:ext cx="11518631" cy="5804926"/>
        </p:xfrm>
        <a:graphic>
          <a:graphicData uri="http://schemas.openxmlformats.org/presentationml/2006/ole">
            <p:oleObj spid="_x0000_s40969" name="Worksheet" r:id="rId3" imgW="9391783" imgH="5638912" progId="Excel.Sheet.8">
              <p:embed/>
            </p:oleObj>
          </a:graphicData>
        </a:graphic>
      </p:graphicFrame>
      <p:sp>
        <p:nvSpPr>
          <p:cNvPr id="5123" name="Rectangle 3"/>
          <p:cNvSpPr>
            <a:spLocks noChangeArrowheads="1"/>
          </p:cNvSpPr>
          <p:nvPr/>
        </p:nvSpPr>
        <p:spPr bwMode="auto">
          <a:xfrm>
            <a:off x="0" y="0"/>
            <a:ext cx="12192000" cy="773113"/>
          </a:xfrm>
          <a:prstGeom prst="rect">
            <a:avLst/>
          </a:prstGeom>
          <a:noFill/>
          <a:ln w="9525">
            <a:noFill/>
            <a:miter lim="800000"/>
            <a:headEnd/>
            <a:tailEnd/>
          </a:ln>
        </p:spPr>
        <p:txBody>
          <a:bodyPr anchor="ctr"/>
          <a:lstStyle/>
          <a:p>
            <a:pPr marL="342900" indent="-342900" algn="ctr">
              <a:lnSpc>
                <a:spcPct val="90000"/>
              </a:lnSpc>
              <a:spcBef>
                <a:spcPct val="20000"/>
              </a:spcBef>
              <a:buClr>
                <a:schemeClr val="tx2"/>
              </a:buClr>
              <a:buSzPct val="115000"/>
            </a:pPr>
            <a:r>
              <a:rPr lang="en-US" altLang="en-US" sz="3600" b="1" dirty="0" smtClean="0">
                <a:latin typeface="Verdana" pitchFamily="34" charset="0"/>
                <a:ea typeface="Verdana" pitchFamily="34" charset="0"/>
                <a:cs typeface="Verdana" pitchFamily="34" charset="0"/>
              </a:rPr>
              <a:t>Maternal Mortality Ratio</a:t>
            </a:r>
            <a:endParaRPr lang="en-US" altLang="en-US" sz="3600" b="1" dirty="0">
              <a:latin typeface="Verdana" pitchFamily="34" charset="0"/>
              <a:ea typeface="Verdana" pitchFamily="34" charset="0"/>
              <a:cs typeface="Verdana" pitchFamily="34" charset="0"/>
            </a:endParaRPr>
          </a:p>
        </p:txBody>
      </p:sp>
      <p:sp>
        <p:nvSpPr>
          <p:cNvPr id="4" name="Rectangle 3"/>
          <p:cNvSpPr/>
          <p:nvPr/>
        </p:nvSpPr>
        <p:spPr>
          <a:xfrm>
            <a:off x="304800" y="6246054"/>
            <a:ext cx="4775200" cy="611945"/>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algn="ctr">
              <a:defRPr/>
            </a:pPr>
            <a:r>
              <a:rPr lang="en-US" dirty="0"/>
              <a:t>Source: SRS (2001-03 to 2011-13)</a:t>
            </a:r>
          </a:p>
          <a:p>
            <a:pPr algn="ctr">
              <a:defRPr/>
            </a:pPr>
            <a:r>
              <a:rPr lang="en-US" dirty="0"/>
              <a:t>State HMIS (2013-14 to 2016-17) </a:t>
            </a:r>
          </a:p>
        </p:txBody>
      </p:sp>
    </p:spTree>
    <p:extLst>
      <p:ext uri="{BB962C8B-B14F-4D97-AF65-F5344CB8AC3E}">
        <p14:creationId xmlns:p14="http://schemas.microsoft.com/office/powerpoint/2010/main" xmlns="" val="429482010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233362" y="10523"/>
            <a:ext cx="11293475" cy="561975"/>
          </a:xfrm>
          <a:prstGeom prst="rect">
            <a:avLst/>
          </a:prstGeom>
          <a:noFill/>
          <a:ln w="9525">
            <a:noFill/>
            <a:miter lim="800000"/>
            <a:headEnd/>
            <a:tailEnd/>
          </a:ln>
        </p:spPr>
        <p:txBody>
          <a:bodyPr anchor="ctr"/>
          <a:lstStyle/>
          <a:p>
            <a:pPr algn="ctr" eaLnBrk="1" hangingPunct="1">
              <a:lnSpc>
                <a:spcPct val="90000"/>
              </a:lnSpc>
            </a:pPr>
            <a:r>
              <a:rPr lang="en-IN" altLang="en-US" sz="3600" b="1" dirty="0">
                <a:latin typeface="Verdana" pitchFamily="34" charset="0"/>
                <a:ea typeface="Verdana" pitchFamily="34" charset="0"/>
                <a:cs typeface="Verdana" pitchFamily="34" charset="0"/>
              </a:rPr>
              <a:t>Cause Wise Analysis</a:t>
            </a:r>
          </a:p>
        </p:txBody>
      </p:sp>
      <p:sp>
        <p:nvSpPr>
          <p:cNvPr id="10" name="TextBox 9"/>
          <p:cNvSpPr txBox="1"/>
          <p:nvPr/>
        </p:nvSpPr>
        <p:spPr>
          <a:xfrm>
            <a:off x="233362" y="372041"/>
            <a:ext cx="2524741" cy="400110"/>
          </a:xfrm>
          <a:prstGeom prst="rect">
            <a:avLst/>
          </a:prstGeom>
          <a:noFill/>
        </p:spPr>
        <p:txBody>
          <a:bodyPr wrap="square" rtlCol="0">
            <a:spAutoFit/>
          </a:bodyPr>
          <a:lstStyle/>
          <a:p>
            <a:r>
              <a:rPr lang="en-IN" altLang="en-US" sz="2000" b="1" dirty="0">
                <a:latin typeface="Bookman Old Style" pitchFamily="18" charset="0"/>
              </a:rPr>
              <a:t>(Apr'15-Mar'16</a:t>
            </a:r>
            <a:r>
              <a:rPr lang="en-IN" altLang="en-US" sz="2000" b="1" dirty="0" smtClean="0">
                <a:latin typeface="Bookman Old Style" pitchFamily="18" charset="0"/>
              </a:rPr>
              <a:t>)</a:t>
            </a:r>
            <a:endParaRPr lang="en-IN" altLang="en-US" sz="2000" b="1" dirty="0">
              <a:latin typeface="Bookman Old Style" pitchFamily="18" charset="0"/>
            </a:endParaRPr>
          </a:p>
        </p:txBody>
      </p:sp>
      <p:sp>
        <p:nvSpPr>
          <p:cNvPr id="11" name="TextBox 10"/>
          <p:cNvSpPr txBox="1"/>
          <p:nvPr/>
        </p:nvSpPr>
        <p:spPr>
          <a:xfrm>
            <a:off x="8901989" y="401609"/>
            <a:ext cx="2524741" cy="400110"/>
          </a:xfrm>
          <a:prstGeom prst="rect">
            <a:avLst/>
          </a:prstGeom>
          <a:noFill/>
        </p:spPr>
        <p:txBody>
          <a:bodyPr wrap="square" rtlCol="0">
            <a:spAutoFit/>
          </a:bodyPr>
          <a:lstStyle/>
          <a:p>
            <a:r>
              <a:rPr lang="en-IN" altLang="en-US" sz="2000" b="1" dirty="0">
                <a:latin typeface="Bookman Old Style" pitchFamily="18" charset="0"/>
              </a:rPr>
              <a:t>(</a:t>
            </a:r>
            <a:r>
              <a:rPr lang="en-IN" altLang="en-US" sz="2000" b="1" dirty="0" smtClean="0">
                <a:latin typeface="Bookman Old Style" pitchFamily="18" charset="0"/>
              </a:rPr>
              <a:t>Apr'16-Mar'17)</a:t>
            </a:r>
            <a:endParaRPr lang="en-IN" altLang="en-US" sz="2000" b="1" dirty="0">
              <a:latin typeface="Bookman Old Style" pitchFamily="18" charset="0"/>
            </a:endParaRPr>
          </a:p>
        </p:txBody>
      </p:sp>
      <p:graphicFrame>
        <p:nvGraphicFramePr>
          <p:cNvPr id="13" name="Content Placeholder 6"/>
          <p:cNvGraphicFramePr>
            <a:graphicFrameLocks noGrp="1"/>
          </p:cNvGraphicFramePr>
          <p:nvPr>
            <p:ph idx="1"/>
            <p:extLst>
              <p:ext uri="{D42A27DB-BD31-4B8C-83A1-F6EECF244321}">
                <p14:modId xmlns:p14="http://schemas.microsoft.com/office/powerpoint/2010/main" xmlns="" val="2105505546"/>
              </p:ext>
            </p:extLst>
          </p:nvPr>
        </p:nvGraphicFramePr>
        <p:xfrm>
          <a:off x="233362" y="921432"/>
          <a:ext cx="5914292" cy="55567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ontent Placeholder 6"/>
          <p:cNvGraphicFramePr>
            <a:graphicFrameLocks/>
          </p:cNvGraphicFramePr>
          <p:nvPr>
            <p:extLst>
              <p:ext uri="{D42A27DB-BD31-4B8C-83A1-F6EECF244321}">
                <p14:modId xmlns:p14="http://schemas.microsoft.com/office/powerpoint/2010/main" xmlns="" val="1724120417"/>
              </p:ext>
            </p:extLst>
          </p:nvPr>
        </p:nvGraphicFramePr>
        <p:xfrm>
          <a:off x="6846277" y="956604"/>
          <a:ext cx="5345723" cy="551453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714387719"/>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547</TotalTime>
  <Words>1739</Words>
  <Application>Microsoft Office PowerPoint</Application>
  <PresentationFormat>Custom</PresentationFormat>
  <Paragraphs>296</Paragraphs>
  <Slides>25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Office Theme</vt:lpstr>
      <vt:lpstr>Worksheet</vt:lpstr>
      <vt:lpstr>                Reduction in Deaths following Sterilization</vt:lpstr>
      <vt:lpstr>Slide 2</vt:lpstr>
      <vt:lpstr>COMPOSITION OF VARIOUS METHODS OF STERILISATION 2016-17</vt:lpstr>
      <vt:lpstr>COMPOSITION OF VARIOUS   PERMANENT STERILISATION METHODS  IN TAMIL NADU 2016-17 </vt:lpstr>
      <vt:lpstr>Slide 5</vt:lpstr>
      <vt:lpstr>Auditing of sterilisation death and identifying the real cause of death</vt:lpstr>
      <vt:lpstr>Over View of Maternal Death - Tamil Nadu</vt:lpstr>
      <vt:lpstr>Slide 8</vt:lpstr>
      <vt:lpstr>Slide 9</vt:lpstr>
      <vt:lpstr>Maternal Death Due to Heart Disease Vs Gravida</vt:lpstr>
      <vt:lpstr>Interventions Planned Based on Cause Wise Analysis  </vt:lpstr>
      <vt:lpstr>Slide 12</vt:lpstr>
      <vt:lpstr>Slide 13</vt:lpstr>
      <vt:lpstr>Slide 14</vt:lpstr>
      <vt:lpstr>Slide 15</vt:lpstr>
      <vt:lpstr>Slide 16</vt:lpstr>
      <vt:lpstr>Interventions Planned Based on Cause Wise Analysis  </vt:lpstr>
      <vt:lpstr>State MCTS Apr’16-Mar'17</vt:lpstr>
      <vt:lpstr>Improvements in Newer MCTS Portal</vt:lpstr>
      <vt:lpstr>Improvements in Newer MCTS Portal</vt:lpstr>
      <vt:lpstr>To Ensure all High Risk Mothers (HOB, Migrant, Private Maternity Care Mothers) are booked – Proposed Conditionalities for Fund Transfer in MRMBS Scheme Rs. 18000 Per Mother</vt:lpstr>
      <vt:lpstr>To Ensure all High Risk Mothers (HOB, Migrant, Private Maternity Care Mothers) are booked – proposed Conditionalities for Fund Transfer in MRMBS Scheme </vt:lpstr>
      <vt:lpstr>To Ensure all High Risk Mothers (HOB, Migrant, Private Maternity Care Mothers) are booked – proposed  Conditionalities for Fund Transfer in MRMBS Scheme Rs. 18000 Per Mother. </vt:lpstr>
      <vt:lpstr>To Ensure all High Risk Mothers (HOB, Migrant, Private Maternity Care Mothers) are booked – proposed Conditionalities for Fund Transfer in MRMBS Scheme</vt:lpstr>
      <vt:lpstr>Slide 25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REVATHI SA</dc:creator>
  <cp:lastModifiedBy>APO2</cp:lastModifiedBy>
  <cp:revision>58</cp:revision>
  <cp:lastPrinted>2017-07-03T15:50:27Z</cp:lastPrinted>
  <dcterms:created xsi:type="dcterms:W3CDTF">2017-07-03T10:36:52Z</dcterms:created>
  <dcterms:modified xsi:type="dcterms:W3CDTF">2017-07-06T07:07:32Z</dcterms:modified>
</cp:coreProperties>
</file>