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16" r:id="rId4"/>
    <p:sldId id="340" r:id="rId5"/>
    <p:sldId id="352" r:id="rId6"/>
    <p:sldId id="298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53" r:id="rId15"/>
    <p:sldId id="348" r:id="rId16"/>
    <p:sldId id="349" r:id="rId17"/>
    <p:sldId id="351" r:id="rId18"/>
    <p:sldId id="354" r:id="rId19"/>
    <p:sldId id="357" r:id="rId20"/>
    <p:sldId id="358" r:id="rId21"/>
    <p:sldId id="359" r:id="rId22"/>
    <p:sldId id="360" r:id="rId23"/>
    <p:sldId id="361" r:id="rId24"/>
    <p:sldId id="3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7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72" y="5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1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4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0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2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7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8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0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F65D7-C8AB-45CB-ADEA-2129C35E29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4A51-98CB-449E-AEDE-246D99FA9F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5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655003"/>
            <a:ext cx="9626600" cy="132619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Treating heart attacks in India</a:t>
            </a:r>
            <a:br>
              <a:rPr lang="en-US" sz="4400" dirty="0" smtClean="0"/>
            </a:br>
            <a:r>
              <a:rPr lang="en-US" sz="3200" dirty="0" smtClean="0"/>
              <a:t>What is the optimal approach?</a:t>
            </a:r>
            <a:endParaRPr lang="en-GB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5175" y="2683047"/>
            <a:ext cx="5516880" cy="315450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G Karthikeyan, MD, DM, MSc</a:t>
            </a: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Professor of Cardiology</a:t>
            </a: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All India Institute of Medical Sciences</a:t>
            </a: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New Delhi, India</a:t>
            </a:r>
          </a:p>
          <a:p>
            <a:pPr algn="l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200" dirty="0" smtClean="0"/>
              <a:t>PHRI International Fellow</a:t>
            </a: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McMaster University, Canada</a:t>
            </a:r>
          </a:p>
          <a:p>
            <a:pPr algn="l">
              <a:spcBef>
                <a:spcPts val="0"/>
              </a:spcBef>
            </a:pPr>
            <a:endParaRPr lang="en-US" sz="2200" dirty="0"/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Editor-in-Chief </a:t>
            </a:r>
            <a:r>
              <a:rPr lang="en-US" sz="2200" i="1" dirty="0" smtClean="0">
                <a:solidFill>
                  <a:schemeClr val="tx1"/>
                </a:solidFill>
              </a:rPr>
              <a:t>BMJ Heart Asia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imag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040" y="2540172"/>
            <a:ext cx="2621280" cy="29406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8857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anatomy of time to treatment</a:t>
            </a:r>
            <a:endParaRPr lang="en-GB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543050"/>
            <a:ext cx="9258300" cy="40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595687" y="5582638"/>
            <a:ext cx="3319463" cy="554355"/>
            <a:chOff x="2995612" y="4752978"/>
            <a:chExt cx="2967037" cy="908568"/>
          </a:xfrm>
        </p:grpSpPr>
        <p:sp>
          <p:nvSpPr>
            <p:cNvPr id="15" name="Right Brace 14"/>
            <p:cNvSpPr/>
            <p:nvPr/>
          </p:nvSpPr>
          <p:spPr>
            <a:xfrm rot="5400000">
              <a:off x="4288631" y="3459959"/>
              <a:ext cx="381000" cy="2967037"/>
            </a:xfrm>
            <a:prstGeom prst="rightBrace">
              <a:avLst>
                <a:gd name="adj1" fmla="val 8333"/>
                <a:gd name="adj2" fmla="val 49354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63612" y="5292214"/>
              <a:ext cx="2031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Patient delay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1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long does it take to get to hospital in India?</a:t>
            </a:r>
            <a:endParaRPr lang="en-GB" sz="3200" dirty="0"/>
          </a:p>
        </p:txBody>
      </p:sp>
      <p:pic>
        <p:nvPicPr>
          <p:cNvPr id="7" name="Picture 2" descr="http://www.malaysiaairlinesblog.com/pt/uploads/October%202009/Diwali%20celebrated%20the%20North%20Indian%20culture/Giant%20traffic%20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247855"/>
            <a:ext cx="8362950" cy="561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8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long does it take to get to hospital in India?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61690"/>
              </p:ext>
            </p:extLst>
          </p:nvPr>
        </p:nvGraphicFramePr>
        <p:xfrm>
          <a:off x="2032000" y="1862666"/>
          <a:ext cx="8128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Location,</a:t>
                      </a:r>
                      <a:r>
                        <a:rPr lang="en-US" baseline="0" dirty="0" smtClean="0"/>
                        <a:t> 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first medical contact (</a:t>
                      </a:r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Karnataka, 2001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Tamilnadu</a:t>
                      </a:r>
                      <a:r>
                        <a:rPr lang="en-US" dirty="0" smtClean="0"/>
                        <a:t>, 2001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hospitals, 2001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Delhi, 2003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hospitals, 2008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(median)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Kerala, 2013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 (median)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North-Eastern</a:t>
                      </a:r>
                      <a:r>
                        <a:rPr lang="en-US" baseline="0" dirty="0" smtClean="0"/>
                        <a:t> states, 2013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Himachal</a:t>
                      </a:r>
                      <a:r>
                        <a:rPr lang="en-US" baseline="0" dirty="0" smtClean="0"/>
                        <a:t> Pradesh, 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1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long does it take to get to hospital in India?</a:t>
            </a:r>
            <a:endParaRPr lang="en-GB" sz="3200" dirty="0"/>
          </a:p>
        </p:txBody>
      </p:sp>
      <p:pic>
        <p:nvPicPr>
          <p:cNvPr id="5" name="Figure" descr="figure.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287" y="1761777"/>
            <a:ext cx="6938625" cy="4322763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954346">
            <a:off x="4447897" y="4440217"/>
            <a:ext cx="484632" cy="5683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001125" y="2495550"/>
            <a:ext cx="2352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Treating on time is a more critical issue than the modality of treatment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4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Can we provide timely primary angioplasty in India?</a:t>
            </a:r>
            <a:br>
              <a:rPr lang="en-US" sz="4400" dirty="0"/>
            </a:b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716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Timely primary PCI: Lessons from the USA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lnSpcReduction="10000"/>
          </a:bodyPr>
          <a:lstStyle/>
          <a:p>
            <a:pPr marL="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There were 630 </a:t>
            </a:r>
            <a:r>
              <a:rPr lang="en-US" sz="2800" dirty="0" err="1" smtClean="0">
                <a:solidFill>
                  <a:prstClr val="black"/>
                </a:solidFill>
              </a:rPr>
              <a:t>cath</a:t>
            </a:r>
            <a:r>
              <a:rPr lang="en-US" sz="2800" dirty="0" smtClean="0">
                <a:solidFill>
                  <a:prstClr val="black"/>
                </a:solidFill>
              </a:rPr>
              <a:t> labs in India in 2015</a:t>
            </a:r>
          </a:p>
          <a:p>
            <a:pPr marL="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But most located in and around major cities</a:t>
            </a:r>
          </a:p>
          <a:p>
            <a:pPr marL="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prstClr val="black"/>
                </a:solidFill>
              </a:rPr>
              <a:t>Only about 10% of patients are treated by primary angioplasty</a:t>
            </a:r>
          </a:p>
          <a:p>
            <a:pPr marL="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prstClr val="black"/>
                </a:solidFill>
              </a:rPr>
              <a:t>US has &gt;4 times as many </a:t>
            </a:r>
            <a:r>
              <a:rPr lang="en-US" sz="2800" dirty="0" err="1">
                <a:solidFill>
                  <a:prstClr val="black"/>
                </a:solidFill>
              </a:rPr>
              <a:t>cath</a:t>
            </a:r>
            <a:r>
              <a:rPr lang="en-US" sz="2800" dirty="0">
                <a:solidFill>
                  <a:prstClr val="black"/>
                </a:solidFill>
              </a:rPr>
              <a:t> labs as </a:t>
            </a:r>
            <a:r>
              <a:rPr lang="en-US" sz="2800" dirty="0" smtClean="0">
                <a:solidFill>
                  <a:prstClr val="black"/>
                </a:solidFill>
              </a:rPr>
              <a:t>India has</a:t>
            </a:r>
            <a:endParaRPr lang="en-US" sz="2800" dirty="0">
              <a:solidFill>
                <a:prstClr val="black"/>
              </a:solidFill>
            </a:endParaRPr>
          </a:p>
          <a:p>
            <a:pPr marL="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prstClr val="black"/>
                </a:solidFill>
              </a:rPr>
              <a:t>84% of Americans live within a 1-hour drive of a </a:t>
            </a:r>
            <a:r>
              <a:rPr lang="en-US" sz="2800" dirty="0" err="1">
                <a:solidFill>
                  <a:prstClr val="black"/>
                </a:solidFill>
              </a:rPr>
              <a:t>cath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lab</a:t>
            </a:r>
          </a:p>
          <a:p>
            <a:pPr marL="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Timely </a:t>
            </a:r>
            <a:r>
              <a:rPr lang="en-US" sz="2800" dirty="0">
                <a:solidFill>
                  <a:srgbClr val="C00000"/>
                </a:solidFill>
              </a:rPr>
              <a:t>primary angioplasty can be provided only if labs are operational 24/7</a:t>
            </a:r>
          </a:p>
          <a:p>
            <a:pPr marL="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9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Timely primary PCI: </a:t>
            </a:r>
            <a:r>
              <a:rPr lang="en-US" sz="3200" dirty="0" smtClean="0"/>
              <a:t>Lessons </a:t>
            </a:r>
            <a:r>
              <a:rPr lang="en-US" sz="3200" dirty="0"/>
              <a:t>from the USA</a:t>
            </a:r>
            <a:endParaRPr lang="en-GB" sz="3200" dirty="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700212" y="1876425"/>
            <a:ext cx="8791575" cy="3562350"/>
            <a:chOff x="533400" y="2262188"/>
            <a:chExt cx="7772400" cy="26146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5825" y="2262188"/>
              <a:ext cx="7372350" cy="233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676775"/>
              <a:ext cx="70866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2743200"/>
              <a:ext cx="30480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133600" y="587692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Proportion of patients ≤</a:t>
            </a:r>
            <a:r>
              <a:rPr lang="en-US" sz="2400" dirty="0">
                <a:latin typeface="Calibri" pitchFamily="34" charset="0"/>
              </a:rPr>
              <a:t>90 </a:t>
            </a:r>
            <a:r>
              <a:rPr lang="en-US" sz="2400" dirty="0" smtClean="0">
                <a:latin typeface="Calibri" pitchFamily="34" charset="0"/>
              </a:rPr>
              <a:t>minutes from presentation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954346">
            <a:off x="10195601" y="3753029"/>
            <a:ext cx="484632" cy="5683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6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Timely primary PCI: </a:t>
            </a:r>
            <a:r>
              <a:rPr lang="en-US" sz="3200" dirty="0" smtClean="0"/>
              <a:t>Lessons </a:t>
            </a:r>
            <a:r>
              <a:rPr lang="en-US" sz="3200" dirty="0"/>
              <a:t>from the USA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2" y="1619250"/>
            <a:ext cx="6600825" cy="4927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750" y="2882519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Increasing the number of </a:t>
            </a:r>
            <a:r>
              <a:rPr lang="en-US" sz="2400" dirty="0" err="1" smtClean="0"/>
              <a:t>cath</a:t>
            </a:r>
            <a:r>
              <a:rPr lang="en-US" sz="2400" dirty="0" smtClean="0"/>
              <a:t> labs to improve timely access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063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Can we provide timely </a:t>
            </a:r>
            <a:r>
              <a:rPr lang="en-US" sz="4400" dirty="0" smtClean="0"/>
              <a:t>thrombolytic therapy </a:t>
            </a:r>
            <a:r>
              <a:rPr lang="en-US" sz="4400" dirty="0"/>
              <a:t>in India?</a:t>
            </a:r>
            <a:br>
              <a:rPr lang="en-US" sz="4400" dirty="0"/>
            </a:b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805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Can we provide timely thrombolytic therapy in India?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Only 40-60% of people with heart attack receive thrombolytic therapy</a:t>
            </a:r>
          </a:p>
          <a:p>
            <a:pPr marL="0" indent="0">
              <a:buNone/>
            </a:pPr>
            <a:r>
              <a:rPr lang="en-US" dirty="0" smtClean="0"/>
              <a:t>Many of them beyond 6 hours after onset of chest pain</a:t>
            </a:r>
          </a:p>
          <a:p>
            <a:pPr marL="0" indent="0">
              <a:buNone/>
            </a:pPr>
            <a:r>
              <a:rPr lang="en-US" dirty="0" smtClean="0"/>
              <a:t>30-40% of patients present beyond 12 hours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Main reasons for delay:</a:t>
            </a:r>
          </a:p>
          <a:p>
            <a:pPr marL="514350" indent="-514350">
              <a:buAutoNum type="arabicPeriod"/>
            </a:pPr>
            <a:r>
              <a:rPr lang="en-US" dirty="0" smtClean="0"/>
              <a:t>Consulting a local practitioner (who does not </a:t>
            </a:r>
            <a:r>
              <a:rPr lang="en-US" dirty="0" err="1" smtClean="0"/>
              <a:t>thrombolyse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Delay in transportation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prstClr val="black"/>
                </a:solidFill>
              </a:rPr>
              <a:t>Private </a:t>
            </a:r>
            <a:r>
              <a:rPr lang="en-US" dirty="0" smtClean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</a:rPr>
              <a:t>63%, Public </a:t>
            </a:r>
            <a:r>
              <a:rPr lang="en-US" dirty="0" smtClean="0">
                <a:solidFill>
                  <a:prstClr val="black"/>
                </a:solidFill>
              </a:rPr>
              <a:t>- 33</a:t>
            </a:r>
            <a:r>
              <a:rPr lang="en-US" dirty="0">
                <a:solidFill>
                  <a:prstClr val="black"/>
                </a:solidFill>
              </a:rPr>
              <a:t>%, Ambulance </a:t>
            </a:r>
            <a:r>
              <a:rPr lang="en-US" dirty="0" smtClean="0">
                <a:solidFill>
                  <a:prstClr val="black"/>
                </a:solidFill>
              </a:rPr>
              <a:t>- 5</a:t>
            </a:r>
            <a:r>
              <a:rPr lang="en-US" dirty="0">
                <a:solidFill>
                  <a:prstClr val="black"/>
                </a:solidFill>
              </a:rPr>
              <a:t>%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7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is the best approach to treat heart attacks in India</a:t>
            </a:r>
            <a:r>
              <a:rPr lang="en-US" sz="3200" dirty="0" smtClean="0"/>
              <a:t>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en-US" dirty="0" smtClean="0"/>
              <a:t>How is a heart attack caused?</a:t>
            </a:r>
          </a:p>
          <a:p>
            <a:pPr marL="514350" indent="-514350">
              <a:buAutoNum type="arabicPeriod"/>
            </a:pPr>
            <a:r>
              <a:rPr lang="en-US" altLang="en-US" dirty="0" smtClean="0"/>
              <a:t>How is it treated?</a:t>
            </a:r>
            <a:endParaRPr lang="en-US" altLang="en-US" dirty="0" smtClean="0"/>
          </a:p>
          <a:p>
            <a:pPr marL="514350" indent="-514350">
              <a:buAutoNum type="arabicPeriod"/>
            </a:pPr>
            <a:r>
              <a:rPr lang="en-US" altLang="en-US" dirty="0" smtClean="0"/>
              <a:t>Determining the best approach for India (local experiences, and insights from other countries)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52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Can we provide timely thrombolytic therapy in India?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690688"/>
            <a:ext cx="4371975" cy="477941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726556" y="2341810"/>
            <a:ext cx="1100138" cy="887165"/>
            <a:chOff x="6726556" y="2341810"/>
            <a:chExt cx="1100138" cy="887165"/>
          </a:xfrm>
        </p:grpSpPr>
        <p:sp>
          <p:nvSpPr>
            <p:cNvPr id="7" name="Right Brace 6"/>
            <p:cNvSpPr/>
            <p:nvPr/>
          </p:nvSpPr>
          <p:spPr>
            <a:xfrm>
              <a:off x="6726556" y="2341810"/>
              <a:ext cx="131444" cy="887165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98019" y="2600726"/>
              <a:ext cx="828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≈ 3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hrs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26693" y="3295567"/>
            <a:ext cx="4031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Adequately staffed peripheral  hospitals/clinics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Practitioners willing to </a:t>
            </a:r>
            <a:r>
              <a:rPr lang="en-US" sz="2400" dirty="0" err="1" smtClean="0"/>
              <a:t>thrombolyse</a:t>
            </a:r>
            <a:endParaRPr lang="en-US" sz="2400" dirty="0" smtClean="0"/>
          </a:p>
        </p:txBody>
      </p:sp>
      <p:sp>
        <p:nvSpPr>
          <p:cNvPr id="11" name="Down Arrow 10"/>
          <p:cNvSpPr/>
          <p:nvPr/>
        </p:nvSpPr>
        <p:spPr>
          <a:xfrm rot="3911094">
            <a:off x="6044191" y="4273218"/>
            <a:ext cx="305941" cy="35930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6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Timely thrombolytic therapy: Lessons from rural Scotland</a:t>
            </a:r>
            <a:endParaRPr lang="en-GB" sz="32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133600" y="1565274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</a:t>
            </a:r>
            <a:r>
              <a:rPr lang="en-US" sz="2400" dirty="0" smtClean="0">
                <a:latin typeface="Calibri" pitchFamily="34" charset="0"/>
              </a:rPr>
              <a:t>aving time by </a:t>
            </a:r>
            <a:r>
              <a:rPr lang="en-US" sz="2400" dirty="0">
                <a:latin typeface="Calibri" pitchFamily="34" charset="0"/>
              </a:rPr>
              <a:t>paramedic administered 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pre-hospital thrombolysis</a:t>
            </a:r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2924175" y="2638425"/>
            <a:ext cx="6343650" cy="3724275"/>
            <a:chOff x="1066800" y="2590800"/>
            <a:chExt cx="6047258" cy="3571875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6800" y="2590800"/>
              <a:ext cx="6047258" cy="3362325"/>
              <a:chOff x="1066800" y="2733675"/>
              <a:chExt cx="6047258" cy="3362325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6800" y="2733675"/>
                <a:ext cx="6047258" cy="336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5029200"/>
                <a:ext cx="304800" cy="168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9600" y="3124200"/>
                <a:ext cx="190500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81600" y="4114800"/>
                <a:ext cx="18097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6600" y="5943600"/>
              <a:ext cx="274320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31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Timely thrombolytic therapy: Lessons from rural Scotland</a:t>
            </a:r>
            <a:endParaRPr lang="en-GB" sz="32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133600" y="1690688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Patients receiving thrombolysis within 60 minutes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2843" y="2409825"/>
            <a:ext cx="4786313" cy="398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Conclusions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en-US" dirty="0" smtClean="0"/>
              <a:t>Patients with heart attacks in India present </a:t>
            </a:r>
            <a:r>
              <a:rPr lang="en-US" altLang="en-US" b="1" dirty="0" smtClean="0">
                <a:solidFill>
                  <a:srgbClr val="C00000"/>
                </a:solidFill>
              </a:rPr>
              <a:t>4-11 hours later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smtClean="0"/>
              <a:t>than in developed countries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 smtClean="0"/>
              <a:t>This is </a:t>
            </a:r>
            <a:r>
              <a:rPr lang="en-US" altLang="en-US" dirty="0"/>
              <a:t>overwhelmingly due to </a:t>
            </a:r>
            <a:r>
              <a:rPr lang="en-US" altLang="en-US" b="1" dirty="0">
                <a:solidFill>
                  <a:srgbClr val="C00000"/>
                </a:solidFill>
              </a:rPr>
              <a:t>prehospital delay</a:t>
            </a:r>
          </a:p>
          <a:p>
            <a:pPr marL="514350" indent="-514350">
              <a:buAutoNum type="arabicPeriod"/>
            </a:pPr>
            <a:r>
              <a:rPr lang="en-US" altLang="en-US" b="1" dirty="0" smtClean="0">
                <a:solidFill>
                  <a:srgbClr val="C00000"/>
                </a:solidFill>
              </a:rPr>
              <a:t>Reducing time to treatment </a:t>
            </a:r>
            <a:r>
              <a:rPr lang="en-US" altLang="en-US" dirty="0" smtClean="0"/>
              <a:t>will yield the greatest benefits, and should be the objective of any policy level interventions</a:t>
            </a:r>
          </a:p>
          <a:p>
            <a:pPr marL="514350" indent="-514350">
              <a:buAutoNum type="arabicPeriod"/>
            </a:pPr>
            <a:r>
              <a:rPr lang="en-US" altLang="en-US" dirty="0" smtClean="0"/>
              <a:t>This can be achieved by </a:t>
            </a:r>
            <a:r>
              <a:rPr lang="en-US" altLang="en-US" b="1" dirty="0" smtClean="0">
                <a:solidFill>
                  <a:srgbClr val="C00000"/>
                </a:solidFill>
              </a:rPr>
              <a:t>encouraging thrombolytic therapy </a:t>
            </a:r>
            <a:r>
              <a:rPr lang="en-US" altLang="en-US" dirty="0" smtClean="0"/>
              <a:t>in peripheral hospitals, and by </a:t>
            </a:r>
            <a:r>
              <a:rPr lang="en-US" altLang="en-US" b="1" dirty="0" smtClean="0">
                <a:solidFill>
                  <a:srgbClr val="C00000"/>
                </a:solidFill>
              </a:rPr>
              <a:t>pre-hospital thrombolysis</a:t>
            </a:r>
          </a:p>
          <a:p>
            <a:pPr marL="514350" indent="-514350">
              <a:buAutoNum type="arabicPeriod"/>
            </a:pPr>
            <a:r>
              <a:rPr lang="en-US" altLang="en-US" dirty="0" smtClean="0"/>
              <a:t>Providing primary angioplasty should not be a priority at this time, as it </a:t>
            </a:r>
            <a:r>
              <a:rPr lang="en-US" altLang="en-US" dirty="0" smtClean="0"/>
              <a:t>will be </a:t>
            </a:r>
            <a:r>
              <a:rPr lang="en-US" altLang="en-US" b="1" dirty="0" smtClean="0">
                <a:solidFill>
                  <a:srgbClr val="C00000"/>
                </a:solidFill>
              </a:rPr>
              <a:t>costly and impractical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Time is muscle</a:t>
            </a:r>
            <a:endParaRPr lang="en-GB" sz="3200" dirty="0"/>
          </a:p>
        </p:txBody>
      </p:sp>
      <p:pic>
        <p:nvPicPr>
          <p:cNvPr id="7" name="Figure" descr="figure.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6687" y="1942752"/>
            <a:ext cx="6938625" cy="4322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862" y="6080849"/>
            <a:ext cx="20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“Golden Hour”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6030021">
            <a:off x="5346877" y="3877013"/>
            <a:ext cx="333694" cy="18343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heart disease happens </a:t>
            </a:r>
            <a:endParaRPr lang="en-GB" sz="3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233488" y="1593850"/>
            <a:ext cx="9443636" cy="4336665"/>
            <a:chOff x="357188" y="1479550"/>
            <a:chExt cx="8417120" cy="39655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2A00FF"/>
                </a:clrFrom>
                <a:clrTo>
                  <a:srgbClr val="2A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8" y="2347913"/>
              <a:ext cx="6338887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81025" y="2062163"/>
              <a:ext cx="803275" cy="284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Normal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828800" y="1844675"/>
              <a:ext cx="715963" cy="477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Fatty</a:t>
              </a:r>
              <a:b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</a:br>
              <a: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Streak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19425" y="1868488"/>
              <a:ext cx="815975" cy="4778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Fibrous</a:t>
              </a:r>
              <a:b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</a:br>
              <a: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Plaque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935413" y="1673225"/>
              <a:ext cx="1454150" cy="671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Occlusive 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Atherosclerotic</a:t>
              </a:r>
              <a:b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</a:br>
              <a: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Plaque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422900" y="1479550"/>
              <a:ext cx="1176338" cy="865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Plaque</a:t>
              </a:r>
              <a:b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</a:br>
              <a: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Rupture/</a:t>
              </a:r>
              <a:b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</a:br>
              <a: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Fissure &amp;</a:t>
              </a:r>
              <a:b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</a:br>
              <a:r>
                <a:rPr lang="en-US" alt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Thrombosis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7405500" y="2930751"/>
              <a:ext cx="1368808" cy="532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MI </a:t>
              </a:r>
            </a:p>
            <a:p>
              <a:pPr algn="ctr">
                <a:defRPr/>
              </a:pP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(“Heart attack”)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76250" y="4832350"/>
              <a:ext cx="200025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Clinically Silent</a:t>
              </a: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7749132" y="3644900"/>
              <a:ext cx="676774" cy="3353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Death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458788" y="5229225"/>
              <a:ext cx="4545012" cy="215900"/>
            </a:xfrm>
            <a:prstGeom prst="rightArrow">
              <a:avLst>
                <a:gd name="adj1" fmla="val 75000"/>
                <a:gd name="adj2" fmla="val 254372"/>
              </a:avLst>
            </a:prstGeom>
            <a:solidFill>
              <a:schemeClr val="tx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Perpetua" pitchFamily="18" charset="0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4056476" y="4286250"/>
              <a:ext cx="1159638" cy="307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b="1" dirty="0">
                  <a:latin typeface="+mn-lt"/>
                  <a:ea typeface="+mn-ea"/>
                  <a:cs typeface="Futura LT Light"/>
                </a:rPr>
                <a:t>Effort </a:t>
              </a:r>
              <a:r>
                <a:rPr lang="en-US" altLang="en-US" sz="1600" b="1" dirty="0" smtClean="0">
                  <a:latin typeface="+mn-lt"/>
                  <a:ea typeface="+mn-ea"/>
                  <a:cs typeface="Futura LT Light"/>
                </a:rPr>
                <a:t>Angina</a:t>
              </a:r>
              <a:endParaRPr lang="en-US" altLang="en-US" sz="1600" b="1" dirty="0">
                <a:latin typeface="+mn-lt"/>
                <a:ea typeface="+mn-ea"/>
                <a:cs typeface="Futura LT Light"/>
              </a:endParaRPr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7577138" y="2173514"/>
              <a:ext cx="1020762" cy="5826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Unstable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6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Futura LT Light"/>
                </a:rPr>
                <a:t>Angina</a:t>
              </a: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2627313" y="2636838"/>
              <a:ext cx="365125" cy="144462"/>
            </a:xfrm>
            <a:prstGeom prst="rightArrow">
              <a:avLst>
                <a:gd name="adj1" fmla="val 75000"/>
                <a:gd name="adj2" fmla="val 50023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3851275" y="2636838"/>
              <a:ext cx="365125" cy="144462"/>
            </a:xfrm>
            <a:prstGeom prst="rightArrow">
              <a:avLst>
                <a:gd name="adj1" fmla="val 75000"/>
                <a:gd name="adj2" fmla="val 50023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5143500" y="2636838"/>
              <a:ext cx="365125" cy="144462"/>
            </a:xfrm>
            <a:prstGeom prst="rightArrow">
              <a:avLst>
                <a:gd name="adj1" fmla="val 75000"/>
                <a:gd name="adj2" fmla="val 50023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643438" y="3717925"/>
              <a:ext cx="0" cy="503238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875463" y="2618015"/>
              <a:ext cx="720725" cy="28892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875463" y="3122839"/>
              <a:ext cx="720725" cy="14287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75463" y="3597502"/>
              <a:ext cx="701675" cy="120423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1331913" y="2636838"/>
              <a:ext cx="365125" cy="144462"/>
            </a:xfrm>
            <a:prstGeom prst="rightArrow">
              <a:avLst>
                <a:gd name="adj1" fmla="val 75000"/>
                <a:gd name="adj2" fmla="val 50023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3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a heart attack occurs</a:t>
            </a:r>
            <a:endParaRPr lang="en-GB" sz="3200" dirty="0"/>
          </a:p>
        </p:txBody>
      </p:sp>
      <p:pic>
        <p:nvPicPr>
          <p:cNvPr id="24" name="Picture 2" descr="C:\Documents and Settings\Dr Bhargava\My Documents\My Pictures\myo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150" y="1341120"/>
            <a:ext cx="7219700" cy="4952907"/>
          </a:xfrm>
          <a:noFill/>
        </p:spPr>
      </p:pic>
    </p:spTree>
    <p:extLst>
      <p:ext uri="{BB962C8B-B14F-4D97-AF65-F5344CB8AC3E}">
        <p14:creationId xmlns:p14="http://schemas.microsoft.com/office/powerpoint/2010/main" val="39071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to treat </a:t>
            </a:r>
            <a:r>
              <a:rPr lang="en-US" sz="3200" dirty="0" smtClean="0"/>
              <a:t>heart attacks?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The purpose of any treatment is to </a:t>
            </a:r>
            <a:r>
              <a:rPr lang="en-US" altLang="en-US" b="1" dirty="0" smtClean="0">
                <a:solidFill>
                  <a:srgbClr val="C00000"/>
                </a:solidFill>
              </a:rPr>
              <a:t>open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smtClean="0"/>
              <a:t>the blocked artery </a:t>
            </a:r>
            <a:r>
              <a:rPr lang="en-US" altLang="en-US" b="1" dirty="0" smtClean="0">
                <a:solidFill>
                  <a:srgbClr val="C00000"/>
                </a:solidFill>
              </a:rPr>
              <a:t>as soon as possible</a:t>
            </a:r>
          </a:p>
          <a:p>
            <a:pPr marL="0" indent="0">
              <a:buNone/>
            </a:pPr>
            <a:endParaRPr lang="en-US" altLang="en-US" dirty="0"/>
          </a:p>
          <a:p>
            <a:pPr marL="514350" indent="-514350">
              <a:buAutoNum type="arabicPeriod"/>
            </a:pPr>
            <a:r>
              <a:rPr lang="en-US" altLang="en-US" dirty="0" smtClean="0"/>
              <a:t>“Clot-busting” medicines (thrombolytic therapy)</a:t>
            </a:r>
          </a:p>
          <a:p>
            <a:pPr marL="514350" indent="-514350">
              <a:buAutoNum type="arabicPeriod"/>
            </a:pPr>
            <a:r>
              <a:rPr lang="en-US" altLang="en-US" dirty="0" smtClean="0"/>
              <a:t>Primary angioplasty (primary PCI)</a:t>
            </a:r>
          </a:p>
          <a:p>
            <a:pPr marL="514350" indent="-514350">
              <a:buAutoNum type="arabicPeriod"/>
            </a:pPr>
            <a:r>
              <a:rPr lang="en-US" altLang="en-US" dirty="0" smtClean="0"/>
              <a:t>A combination of the two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11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Treating heart attacks: Primary angioplasty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2008505"/>
            <a:ext cx="3921760" cy="3921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94" y="2008504"/>
            <a:ext cx="3977005" cy="39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Which is the better treatment</a:t>
            </a:r>
            <a:r>
              <a:rPr lang="en-US" sz="3200" dirty="0" smtClean="0"/>
              <a:t>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 smtClean="0">
                <a:solidFill>
                  <a:srgbClr val="C00000"/>
                </a:solidFill>
              </a:rPr>
              <a:t>When performed in a timely manner</a:t>
            </a:r>
            <a:r>
              <a:rPr lang="en-US" altLang="en-US" dirty="0" smtClean="0"/>
              <a:t>, primary angioplasty is better than thrombolytic therapy</a:t>
            </a:r>
            <a:endParaRPr lang="en-US" alt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Treating 100 heart attacks with primary angioplasty, instead of “clot-busting” drugs will </a:t>
            </a:r>
            <a:r>
              <a:rPr lang="en-US" altLang="en-US" dirty="0" smtClean="0">
                <a:solidFill>
                  <a:srgbClr val="C00000"/>
                </a:solidFill>
              </a:rPr>
              <a:t>save 2 additional lives</a:t>
            </a:r>
          </a:p>
          <a:p>
            <a:pPr marL="0" indent="0">
              <a:buNone/>
            </a:pPr>
            <a:endParaRPr lang="en-US" alt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dirty="0" smtClean="0"/>
              <a:t>So should we provide for facilities to do primary angioplasty for all patients with heart attack in India?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importance of timely treatment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81275" y="1276350"/>
            <a:ext cx="702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Time is muscle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7" name="Figure" descr="figure.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6687" y="1942752"/>
            <a:ext cx="6938625" cy="4322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862" y="6080849"/>
            <a:ext cx="20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“Golden Hour”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anatomy of time to treatment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19444" r="2187" b="44028"/>
          <a:stretch/>
        </p:blipFill>
        <p:spPr>
          <a:xfrm>
            <a:off x="1743074" y="1905000"/>
            <a:ext cx="8705851" cy="25050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995612" y="4752978"/>
            <a:ext cx="2967037" cy="908568"/>
            <a:chOff x="2995612" y="4752978"/>
            <a:chExt cx="2967037" cy="908568"/>
          </a:xfrm>
        </p:grpSpPr>
        <p:sp>
          <p:nvSpPr>
            <p:cNvPr id="5" name="Right Brace 4"/>
            <p:cNvSpPr/>
            <p:nvPr/>
          </p:nvSpPr>
          <p:spPr>
            <a:xfrm rot="5400000">
              <a:off x="4288631" y="3459959"/>
              <a:ext cx="381000" cy="2967037"/>
            </a:xfrm>
            <a:prstGeom prst="rightBrace">
              <a:avLst>
                <a:gd name="adj1" fmla="val 8333"/>
                <a:gd name="adj2" fmla="val 49354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63612" y="5292214"/>
              <a:ext cx="2031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Patient delay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5998" y="4752978"/>
            <a:ext cx="4048126" cy="899050"/>
            <a:chOff x="6095998" y="4752978"/>
            <a:chExt cx="4048126" cy="899050"/>
          </a:xfrm>
        </p:grpSpPr>
        <p:sp>
          <p:nvSpPr>
            <p:cNvPr id="9" name="Right Brace 8"/>
            <p:cNvSpPr/>
            <p:nvPr/>
          </p:nvSpPr>
          <p:spPr>
            <a:xfrm rot="5400000">
              <a:off x="7929560" y="2919416"/>
              <a:ext cx="381001" cy="4048126"/>
            </a:xfrm>
            <a:prstGeom prst="rightBrace">
              <a:avLst>
                <a:gd name="adj1" fmla="val 8333"/>
                <a:gd name="adj2" fmla="val 49354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04541" y="5282696"/>
              <a:ext cx="2031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System delay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96100" y="5886450"/>
            <a:ext cx="34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Door-to-needle, and </a:t>
            </a:r>
            <a:r>
              <a:rPr lang="en-US" dirty="0"/>
              <a:t>D</a:t>
            </a:r>
            <a:r>
              <a:rPr lang="en-US" dirty="0" smtClean="0"/>
              <a:t>oor-to-balloon times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9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663</Words>
  <Application>Microsoft Office PowerPoint</Application>
  <PresentationFormat>Widescreen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Futura LT Light</vt:lpstr>
      <vt:lpstr>Perpetua</vt:lpstr>
      <vt:lpstr>1_Office Theme</vt:lpstr>
      <vt:lpstr>Treating heart attacks in India What is the optimal approach?</vt:lpstr>
      <vt:lpstr>What is the best approach to treat heart attacks in India?</vt:lpstr>
      <vt:lpstr>How heart disease happens </vt:lpstr>
      <vt:lpstr>How a heart attack occurs</vt:lpstr>
      <vt:lpstr>How to treat heart attacks?</vt:lpstr>
      <vt:lpstr>Treating heart attacks: Primary angioplasty</vt:lpstr>
      <vt:lpstr>Which is the better treatment?</vt:lpstr>
      <vt:lpstr>The importance of timely treatment</vt:lpstr>
      <vt:lpstr>The anatomy of time to treatment</vt:lpstr>
      <vt:lpstr>The anatomy of time to treatment</vt:lpstr>
      <vt:lpstr>How long does it take to get to hospital in India?</vt:lpstr>
      <vt:lpstr>How long does it take to get to hospital in India?</vt:lpstr>
      <vt:lpstr>How long does it take to get to hospital in India?</vt:lpstr>
      <vt:lpstr>Can we provide timely primary angioplasty in India? </vt:lpstr>
      <vt:lpstr>Timely primary PCI: Lessons from the USA</vt:lpstr>
      <vt:lpstr>Timely primary PCI: Lessons from the USA</vt:lpstr>
      <vt:lpstr>Timely primary PCI: Lessons from the USA</vt:lpstr>
      <vt:lpstr>Can we provide timely thrombolytic therapy in India? </vt:lpstr>
      <vt:lpstr>Can we provide timely thrombolytic therapy in India?</vt:lpstr>
      <vt:lpstr>Can we provide timely thrombolytic therapy in India?</vt:lpstr>
      <vt:lpstr>Timely thrombolytic therapy: Lessons from rural Scotland</vt:lpstr>
      <vt:lpstr>Timely thrombolytic therapy: Lessons from rural Scotland</vt:lpstr>
      <vt:lpstr>Conclusions</vt:lpstr>
      <vt:lpstr>Time is muscle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burden of rheumatic heart disease</dc:title>
  <dc:creator>Karthik</dc:creator>
  <cp:lastModifiedBy>Karthik</cp:lastModifiedBy>
  <cp:revision>207</cp:revision>
  <dcterms:created xsi:type="dcterms:W3CDTF">2018-08-21T04:42:20Z</dcterms:created>
  <dcterms:modified xsi:type="dcterms:W3CDTF">2018-10-28T14:33:01Z</dcterms:modified>
</cp:coreProperties>
</file>