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746" r:id="rId3"/>
    <p:sldId id="773" r:id="rId4"/>
    <p:sldId id="1733" r:id="rId5"/>
    <p:sldId id="1749" r:id="rId6"/>
    <p:sldId id="1743" r:id="rId7"/>
    <p:sldId id="1744" r:id="rId8"/>
    <p:sldId id="1742" r:id="rId9"/>
    <p:sldId id="257" r:id="rId10"/>
    <p:sldId id="395" r:id="rId11"/>
    <p:sldId id="1747" r:id="rId12"/>
    <p:sldId id="1748" r:id="rId13"/>
    <p:sldId id="175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lineChart>
        <c:grouping val="standard"/>
        <c:ser>
          <c:idx val="0"/>
          <c:order val="0"/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Sheet1!$K$17:$N$17</c:f>
              <c:strCache>
                <c:ptCount val="4"/>
                <c:pt idx="0">
                  <c:v>Y2015</c:v>
                </c:pt>
                <c:pt idx="1">
                  <c:v>Y2016</c:v>
                </c:pt>
                <c:pt idx="2">
                  <c:v>Y2017</c:v>
                </c:pt>
                <c:pt idx="3">
                  <c:v>Y2018</c:v>
                </c:pt>
              </c:strCache>
            </c:strRef>
          </c:cat>
          <c:val>
            <c:numRef>
              <c:f>Sheet1!$K$18:$N$18</c:f>
              <c:numCache>
                <c:formatCode>General</c:formatCode>
                <c:ptCount val="4"/>
                <c:pt idx="0">
                  <c:v>2033010</c:v>
                </c:pt>
                <c:pt idx="1">
                  <c:v>1844320</c:v>
                </c:pt>
                <c:pt idx="2">
                  <c:v>1667190</c:v>
                </c:pt>
                <c:pt idx="3">
                  <c:v>511570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7E-4018-8778-F4C83B3C7FB9}"/>
            </c:ext>
          </c:extLst>
        </c:ser>
        <c:marker val="1"/>
        <c:axId val="157017600"/>
        <c:axId val="157019136"/>
      </c:lineChart>
      <c:catAx>
        <c:axId val="1570176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019136"/>
        <c:crosses val="autoZero"/>
        <c:auto val="1"/>
        <c:lblAlgn val="ctr"/>
        <c:lblOffset val="100"/>
      </c:catAx>
      <c:valAx>
        <c:axId val="15701913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017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F20FAE-75BB-4DCD-9827-004F84C258C0}" type="doc">
      <dgm:prSet loTypeId="urn:microsoft.com/office/officeart/2005/8/layout/vList5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18CCD253-DE16-4987-831E-7FB7B9495801}">
      <dgm:prSet phldrT="[Text]"/>
      <dgm:spPr/>
      <dgm:t>
        <a:bodyPr/>
        <a:lstStyle/>
        <a:p>
          <a:r>
            <a:rPr lang="en-IN" dirty="0"/>
            <a:t>STEPS centres</a:t>
          </a:r>
        </a:p>
      </dgm:t>
    </dgm:pt>
    <dgm:pt modelId="{5A5C3A77-C247-4D0E-9832-F126C2D6BBE7}" type="parTrans" cxnId="{6090BC97-19D8-4B69-9CEC-2B1F5517381D}">
      <dgm:prSet/>
      <dgm:spPr/>
      <dgm:t>
        <a:bodyPr/>
        <a:lstStyle/>
        <a:p>
          <a:endParaRPr lang="en-IN"/>
        </a:p>
      </dgm:t>
    </dgm:pt>
    <dgm:pt modelId="{3A1415C9-225A-4B58-AA4D-BDAD586F96BC}" type="sibTrans" cxnId="{6090BC97-19D8-4B69-9CEC-2B1F5517381D}">
      <dgm:prSet/>
      <dgm:spPr/>
      <dgm:t>
        <a:bodyPr/>
        <a:lstStyle/>
        <a:p>
          <a:endParaRPr lang="en-IN"/>
        </a:p>
      </dgm:t>
    </dgm:pt>
    <dgm:pt modelId="{41AD4306-1A8F-489B-BAA7-59D013B621D5}">
      <dgm:prSet phldrT="[Text]"/>
      <dgm:spPr/>
      <dgm:t>
        <a:bodyPr/>
        <a:lstStyle/>
        <a:p>
          <a:r>
            <a:rPr lang="en-IN" dirty="0"/>
            <a:t>Single window system in private hospital</a:t>
          </a:r>
        </a:p>
      </dgm:t>
    </dgm:pt>
    <dgm:pt modelId="{48D8C843-2FA0-4539-A5F7-20C983F5DAE3}" type="parTrans" cxnId="{7BA6F42C-AAB5-491D-9059-983CEACC3379}">
      <dgm:prSet/>
      <dgm:spPr/>
      <dgm:t>
        <a:bodyPr/>
        <a:lstStyle/>
        <a:p>
          <a:endParaRPr lang="en-IN"/>
        </a:p>
      </dgm:t>
    </dgm:pt>
    <dgm:pt modelId="{1D7FCB6A-1C4A-41AA-82DB-21E787D63F62}" type="sibTrans" cxnId="{7BA6F42C-AAB5-491D-9059-983CEACC3379}">
      <dgm:prSet/>
      <dgm:spPr/>
      <dgm:t>
        <a:bodyPr/>
        <a:lstStyle/>
        <a:p>
          <a:endParaRPr lang="en-IN"/>
        </a:p>
      </dgm:t>
    </dgm:pt>
    <dgm:pt modelId="{DA716BD4-B463-4D7B-BA0A-B4A826ABDD4D}">
      <dgm:prSet phldrT="[Text]"/>
      <dgm:spPr/>
      <dgm:t>
        <a:bodyPr/>
        <a:lstStyle/>
        <a:p>
          <a:r>
            <a:rPr lang="en-IN" dirty="0"/>
            <a:t>Ensuring all Public Health Actions to all </a:t>
          </a:r>
        </a:p>
      </dgm:t>
    </dgm:pt>
    <dgm:pt modelId="{171D9F1D-2891-4816-BF21-DA79B5EB717E}" type="parTrans" cxnId="{52862C02-3D49-495E-BB93-7C1A21F6D139}">
      <dgm:prSet/>
      <dgm:spPr/>
      <dgm:t>
        <a:bodyPr/>
        <a:lstStyle/>
        <a:p>
          <a:endParaRPr lang="en-IN"/>
        </a:p>
      </dgm:t>
    </dgm:pt>
    <dgm:pt modelId="{BF4DEE93-C239-4D35-A74F-30FC3A68676C}" type="sibTrans" cxnId="{52862C02-3D49-495E-BB93-7C1A21F6D139}">
      <dgm:prSet/>
      <dgm:spPr/>
      <dgm:t>
        <a:bodyPr/>
        <a:lstStyle/>
        <a:p>
          <a:endParaRPr lang="en-IN"/>
        </a:p>
      </dgm:t>
    </dgm:pt>
    <dgm:pt modelId="{00D64A53-7F2C-40DF-88F4-638806E057C6}">
      <dgm:prSet phldrT="[Text]"/>
      <dgm:spPr/>
      <dgm:t>
        <a:bodyPr/>
        <a:lstStyle/>
        <a:p>
          <a:r>
            <a:rPr lang="en-IN" dirty="0"/>
            <a:t>Private Hospital Consortium</a:t>
          </a:r>
        </a:p>
      </dgm:t>
    </dgm:pt>
    <dgm:pt modelId="{94A4F4A1-92B3-4A1B-997F-D4CC02F788C7}" type="parTrans" cxnId="{659F9CBC-00AB-4095-9EDE-31219D9B2396}">
      <dgm:prSet/>
      <dgm:spPr/>
      <dgm:t>
        <a:bodyPr/>
        <a:lstStyle/>
        <a:p>
          <a:endParaRPr lang="en-IN"/>
        </a:p>
      </dgm:t>
    </dgm:pt>
    <dgm:pt modelId="{0A745FBA-7A76-40C5-9EAA-FA2336B6C760}" type="sibTrans" cxnId="{659F9CBC-00AB-4095-9EDE-31219D9B2396}">
      <dgm:prSet/>
      <dgm:spPr/>
      <dgm:t>
        <a:bodyPr/>
        <a:lstStyle/>
        <a:p>
          <a:endParaRPr lang="en-IN"/>
        </a:p>
      </dgm:t>
    </dgm:pt>
    <dgm:pt modelId="{2CA0BA7B-FBBE-4F0F-8571-9C2D44BB56B7}">
      <dgm:prSet phldrT="[Text]"/>
      <dgm:spPr/>
      <dgm:t>
        <a:bodyPr/>
        <a:lstStyle/>
        <a:p>
          <a:r>
            <a:rPr lang="en-IN" dirty="0"/>
            <a:t>Consortium of Hospital Managements</a:t>
          </a:r>
        </a:p>
      </dgm:t>
    </dgm:pt>
    <dgm:pt modelId="{52FF24DF-A0CB-4920-9799-006DDDBC0378}" type="parTrans" cxnId="{9FD5A8E8-D169-4AAD-B82F-B00FCC0102BA}">
      <dgm:prSet/>
      <dgm:spPr/>
      <dgm:t>
        <a:bodyPr/>
        <a:lstStyle/>
        <a:p>
          <a:endParaRPr lang="en-IN"/>
        </a:p>
      </dgm:t>
    </dgm:pt>
    <dgm:pt modelId="{DAEA58C6-C73A-4395-A85D-B296111B9790}" type="sibTrans" cxnId="{9FD5A8E8-D169-4AAD-B82F-B00FCC0102BA}">
      <dgm:prSet/>
      <dgm:spPr/>
      <dgm:t>
        <a:bodyPr/>
        <a:lstStyle/>
        <a:p>
          <a:endParaRPr lang="en-IN"/>
        </a:p>
      </dgm:t>
    </dgm:pt>
    <dgm:pt modelId="{43896C43-D59D-4251-B11C-8EDFE2A5E143}">
      <dgm:prSet phldrT="[Text]"/>
      <dgm:spPr/>
      <dgm:t>
        <a:bodyPr/>
        <a:lstStyle/>
        <a:p>
          <a:r>
            <a:rPr lang="en-IN" dirty="0"/>
            <a:t>Establishing STEPS, policy support &amp; Review</a:t>
          </a:r>
        </a:p>
      </dgm:t>
    </dgm:pt>
    <dgm:pt modelId="{75C95D09-AC5E-4745-969B-7F816AA1C1E0}" type="parTrans" cxnId="{DA4DB8E7-5E7D-4186-94A0-A7221E6CF5DE}">
      <dgm:prSet/>
      <dgm:spPr/>
      <dgm:t>
        <a:bodyPr/>
        <a:lstStyle/>
        <a:p>
          <a:endParaRPr lang="en-IN"/>
        </a:p>
      </dgm:t>
    </dgm:pt>
    <dgm:pt modelId="{7FEAC827-B1C7-4A08-92CD-6E5D57412F4F}" type="sibTrans" cxnId="{DA4DB8E7-5E7D-4186-94A0-A7221E6CF5DE}">
      <dgm:prSet/>
      <dgm:spPr/>
      <dgm:t>
        <a:bodyPr/>
        <a:lstStyle/>
        <a:p>
          <a:endParaRPr lang="en-IN"/>
        </a:p>
      </dgm:t>
    </dgm:pt>
    <dgm:pt modelId="{E6B1E48B-D649-4355-803E-08D346D5A49F}">
      <dgm:prSet phldrT="[Text]"/>
      <dgm:spPr/>
      <dgm:t>
        <a:bodyPr/>
        <a:lstStyle/>
        <a:p>
          <a:r>
            <a:rPr lang="en-IN" dirty="0"/>
            <a:t>Coalition of Professional Medical Association</a:t>
          </a:r>
        </a:p>
      </dgm:t>
    </dgm:pt>
    <dgm:pt modelId="{79CF98F5-8381-4332-9AAE-F771870E16E7}" type="parTrans" cxnId="{5E5E45F3-3C90-43B0-8BFD-7240D81C4C9E}">
      <dgm:prSet/>
      <dgm:spPr/>
      <dgm:t>
        <a:bodyPr/>
        <a:lstStyle/>
        <a:p>
          <a:endParaRPr lang="en-IN"/>
        </a:p>
      </dgm:t>
    </dgm:pt>
    <dgm:pt modelId="{92AA74E1-2892-4E5E-B495-B935642F2900}" type="sibTrans" cxnId="{5E5E45F3-3C90-43B0-8BFD-7240D81C4C9E}">
      <dgm:prSet/>
      <dgm:spPr/>
      <dgm:t>
        <a:bodyPr/>
        <a:lstStyle/>
        <a:p>
          <a:endParaRPr lang="en-IN"/>
        </a:p>
      </dgm:t>
    </dgm:pt>
    <dgm:pt modelId="{576D7AB0-D2B6-4091-9A50-83E47D386EF9}">
      <dgm:prSet phldrT="[Text]"/>
      <dgm:spPr/>
      <dgm:t>
        <a:bodyPr/>
        <a:lstStyle/>
        <a:p>
          <a:r>
            <a:rPr lang="en-IN" dirty="0"/>
            <a:t>To sensitise and support specialists</a:t>
          </a:r>
        </a:p>
      </dgm:t>
    </dgm:pt>
    <dgm:pt modelId="{1FE3B1EC-3536-4913-B9F7-60633F100727}" type="parTrans" cxnId="{F5B0329A-BABB-49E4-AD31-AC2205FA2645}">
      <dgm:prSet/>
      <dgm:spPr/>
      <dgm:t>
        <a:bodyPr/>
        <a:lstStyle/>
        <a:p>
          <a:endParaRPr lang="en-IN"/>
        </a:p>
      </dgm:t>
    </dgm:pt>
    <dgm:pt modelId="{5DF29A2E-DCC5-4BDA-A14C-CA9590074036}" type="sibTrans" cxnId="{F5B0329A-BABB-49E4-AD31-AC2205FA2645}">
      <dgm:prSet/>
      <dgm:spPr/>
      <dgm:t>
        <a:bodyPr/>
        <a:lstStyle/>
        <a:p>
          <a:endParaRPr lang="en-IN"/>
        </a:p>
      </dgm:t>
    </dgm:pt>
    <dgm:pt modelId="{9909628F-52EA-4852-A588-EF38CBE2508A}">
      <dgm:prSet phldrT="[Text]"/>
      <dgm:spPr/>
      <dgm:t>
        <a:bodyPr/>
        <a:lstStyle/>
        <a:p>
          <a:r>
            <a:rPr lang="en-IN" dirty="0"/>
            <a:t>To advocate with doctors for following STCI</a:t>
          </a:r>
        </a:p>
      </dgm:t>
    </dgm:pt>
    <dgm:pt modelId="{6570F13E-33B9-46AD-8B96-BB025517F13D}" type="parTrans" cxnId="{62BC8ABE-EB0C-449E-9D92-D1F56DFE3099}">
      <dgm:prSet/>
      <dgm:spPr/>
      <dgm:t>
        <a:bodyPr/>
        <a:lstStyle/>
        <a:p>
          <a:endParaRPr lang="en-IN"/>
        </a:p>
      </dgm:t>
    </dgm:pt>
    <dgm:pt modelId="{B8380897-472B-4C75-B1F1-95FF4D21DA00}" type="sibTrans" cxnId="{62BC8ABE-EB0C-449E-9D92-D1F56DFE3099}">
      <dgm:prSet/>
      <dgm:spPr/>
      <dgm:t>
        <a:bodyPr/>
        <a:lstStyle/>
        <a:p>
          <a:endParaRPr lang="en-IN"/>
        </a:p>
      </dgm:t>
    </dgm:pt>
    <dgm:pt modelId="{FF539872-9759-4672-BC0A-D7C7CEB2596F}" type="pres">
      <dgm:prSet presAssocID="{F3F20FAE-75BB-4DCD-9827-004F84C258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C252EEFA-A33E-4402-B6A2-27837277B9CB}" type="pres">
      <dgm:prSet presAssocID="{18CCD253-DE16-4987-831E-7FB7B9495801}" presName="linNode" presStyleCnt="0"/>
      <dgm:spPr/>
    </dgm:pt>
    <dgm:pt modelId="{E91F3517-871F-43B9-953E-9F77FA516B28}" type="pres">
      <dgm:prSet presAssocID="{18CCD253-DE16-4987-831E-7FB7B949580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D9FB2F6-CE93-449B-8645-82BEAD716DDB}" type="pres">
      <dgm:prSet presAssocID="{18CCD253-DE16-4987-831E-7FB7B949580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9FB349A-495B-4214-889E-A66478012DE1}" type="pres">
      <dgm:prSet presAssocID="{3A1415C9-225A-4B58-AA4D-BDAD586F96BC}" presName="sp" presStyleCnt="0"/>
      <dgm:spPr/>
    </dgm:pt>
    <dgm:pt modelId="{79F49732-3C47-4516-89F7-DBFA1982FAE9}" type="pres">
      <dgm:prSet presAssocID="{00D64A53-7F2C-40DF-88F4-638806E057C6}" presName="linNode" presStyleCnt="0"/>
      <dgm:spPr/>
    </dgm:pt>
    <dgm:pt modelId="{10210F37-30B4-4EC1-852E-ADCE3872D9FC}" type="pres">
      <dgm:prSet presAssocID="{00D64A53-7F2C-40DF-88F4-638806E057C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3E5A514-CFD7-44BE-B050-1999D8335A68}" type="pres">
      <dgm:prSet presAssocID="{00D64A53-7F2C-40DF-88F4-638806E057C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A65B250-009E-480B-9BAF-951DEF9DE112}" type="pres">
      <dgm:prSet presAssocID="{0A745FBA-7A76-40C5-9EAA-FA2336B6C760}" presName="sp" presStyleCnt="0"/>
      <dgm:spPr/>
    </dgm:pt>
    <dgm:pt modelId="{2CD0C59A-4524-490F-9286-B1F13C32A1D5}" type="pres">
      <dgm:prSet presAssocID="{E6B1E48B-D649-4355-803E-08D346D5A49F}" presName="linNode" presStyleCnt="0"/>
      <dgm:spPr/>
    </dgm:pt>
    <dgm:pt modelId="{12F6512B-0D7A-4363-87D5-88F79864760D}" type="pres">
      <dgm:prSet presAssocID="{E6B1E48B-D649-4355-803E-08D346D5A49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B6CA97A-6E0B-4D00-AE05-8F7F7B9654D5}" type="pres">
      <dgm:prSet presAssocID="{E6B1E48B-D649-4355-803E-08D346D5A49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1559C0D-7EA0-47CA-B823-B798D5AC391E}" type="presOf" srcId="{41AD4306-1A8F-489B-BAA7-59D013B621D5}" destId="{0D9FB2F6-CE93-449B-8645-82BEAD716DDB}" srcOrd="0" destOrd="0" presId="urn:microsoft.com/office/officeart/2005/8/layout/vList5"/>
    <dgm:cxn modelId="{2B067035-280B-4553-A6CE-65F0ED0A9459}" type="presOf" srcId="{2CA0BA7B-FBBE-4F0F-8571-9C2D44BB56B7}" destId="{E3E5A514-CFD7-44BE-B050-1999D8335A68}" srcOrd="0" destOrd="0" presId="urn:microsoft.com/office/officeart/2005/8/layout/vList5"/>
    <dgm:cxn modelId="{62BC8ABE-EB0C-449E-9D92-D1F56DFE3099}" srcId="{E6B1E48B-D649-4355-803E-08D346D5A49F}" destId="{9909628F-52EA-4852-A588-EF38CBE2508A}" srcOrd="1" destOrd="0" parTransId="{6570F13E-33B9-46AD-8B96-BB025517F13D}" sibTransId="{B8380897-472B-4C75-B1F1-95FF4D21DA00}"/>
    <dgm:cxn modelId="{3C5E4ADD-6956-4E81-B64B-969299B37B36}" type="presOf" srcId="{43896C43-D59D-4251-B11C-8EDFE2A5E143}" destId="{E3E5A514-CFD7-44BE-B050-1999D8335A68}" srcOrd="0" destOrd="1" presId="urn:microsoft.com/office/officeart/2005/8/layout/vList5"/>
    <dgm:cxn modelId="{9FD5A8E8-D169-4AAD-B82F-B00FCC0102BA}" srcId="{00D64A53-7F2C-40DF-88F4-638806E057C6}" destId="{2CA0BA7B-FBBE-4F0F-8571-9C2D44BB56B7}" srcOrd="0" destOrd="0" parTransId="{52FF24DF-A0CB-4920-9799-006DDDBC0378}" sibTransId="{DAEA58C6-C73A-4395-A85D-B296111B9790}"/>
    <dgm:cxn modelId="{156465E0-3CFF-4CD7-B328-C42F6C928ED8}" type="presOf" srcId="{18CCD253-DE16-4987-831E-7FB7B9495801}" destId="{E91F3517-871F-43B9-953E-9F77FA516B28}" srcOrd="0" destOrd="0" presId="urn:microsoft.com/office/officeart/2005/8/layout/vList5"/>
    <dgm:cxn modelId="{6090BC97-19D8-4B69-9CEC-2B1F5517381D}" srcId="{F3F20FAE-75BB-4DCD-9827-004F84C258C0}" destId="{18CCD253-DE16-4987-831E-7FB7B9495801}" srcOrd="0" destOrd="0" parTransId="{5A5C3A77-C247-4D0E-9832-F126C2D6BBE7}" sibTransId="{3A1415C9-225A-4B58-AA4D-BDAD586F96BC}"/>
    <dgm:cxn modelId="{DA4DB8E7-5E7D-4186-94A0-A7221E6CF5DE}" srcId="{00D64A53-7F2C-40DF-88F4-638806E057C6}" destId="{43896C43-D59D-4251-B11C-8EDFE2A5E143}" srcOrd="1" destOrd="0" parTransId="{75C95D09-AC5E-4745-969B-7F816AA1C1E0}" sibTransId="{7FEAC827-B1C7-4A08-92CD-6E5D57412F4F}"/>
    <dgm:cxn modelId="{EDD0A657-953A-4311-94C0-5A4A3139B3EC}" type="presOf" srcId="{9909628F-52EA-4852-A588-EF38CBE2508A}" destId="{9B6CA97A-6E0B-4D00-AE05-8F7F7B9654D5}" srcOrd="0" destOrd="1" presId="urn:microsoft.com/office/officeart/2005/8/layout/vList5"/>
    <dgm:cxn modelId="{7BA6F42C-AAB5-491D-9059-983CEACC3379}" srcId="{18CCD253-DE16-4987-831E-7FB7B9495801}" destId="{41AD4306-1A8F-489B-BAA7-59D013B621D5}" srcOrd="0" destOrd="0" parTransId="{48D8C843-2FA0-4539-A5F7-20C983F5DAE3}" sibTransId="{1D7FCB6A-1C4A-41AA-82DB-21E787D63F62}"/>
    <dgm:cxn modelId="{DA9E598A-06A8-4723-A9FE-FFA65072C8E6}" type="presOf" srcId="{F3F20FAE-75BB-4DCD-9827-004F84C258C0}" destId="{FF539872-9759-4672-BC0A-D7C7CEB2596F}" srcOrd="0" destOrd="0" presId="urn:microsoft.com/office/officeart/2005/8/layout/vList5"/>
    <dgm:cxn modelId="{52862C02-3D49-495E-BB93-7C1A21F6D139}" srcId="{18CCD253-DE16-4987-831E-7FB7B9495801}" destId="{DA716BD4-B463-4D7B-BA0A-B4A826ABDD4D}" srcOrd="1" destOrd="0" parTransId="{171D9F1D-2891-4816-BF21-DA79B5EB717E}" sibTransId="{BF4DEE93-C239-4D35-A74F-30FC3A68676C}"/>
    <dgm:cxn modelId="{E4C0E4C3-76AE-4DAE-889A-F9429F5E7F77}" type="presOf" srcId="{576D7AB0-D2B6-4091-9A50-83E47D386EF9}" destId="{9B6CA97A-6E0B-4D00-AE05-8F7F7B9654D5}" srcOrd="0" destOrd="0" presId="urn:microsoft.com/office/officeart/2005/8/layout/vList5"/>
    <dgm:cxn modelId="{5E5E45F3-3C90-43B0-8BFD-7240D81C4C9E}" srcId="{F3F20FAE-75BB-4DCD-9827-004F84C258C0}" destId="{E6B1E48B-D649-4355-803E-08D346D5A49F}" srcOrd="2" destOrd="0" parTransId="{79CF98F5-8381-4332-9AAE-F771870E16E7}" sibTransId="{92AA74E1-2892-4E5E-B495-B935642F2900}"/>
    <dgm:cxn modelId="{68C7AC25-D893-4C04-93D5-95A8CD3D08E9}" type="presOf" srcId="{00D64A53-7F2C-40DF-88F4-638806E057C6}" destId="{10210F37-30B4-4EC1-852E-ADCE3872D9FC}" srcOrd="0" destOrd="0" presId="urn:microsoft.com/office/officeart/2005/8/layout/vList5"/>
    <dgm:cxn modelId="{F5B0329A-BABB-49E4-AD31-AC2205FA2645}" srcId="{E6B1E48B-D649-4355-803E-08D346D5A49F}" destId="{576D7AB0-D2B6-4091-9A50-83E47D386EF9}" srcOrd="0" destOrd="0" parTransId="{1FE3B1EC-3536-4913-B9F7-60633F100727}" sibTransId="{5DF29A2E-DCC5-4BDA-A14C-CA9590074036}"/>
    <dgm:cxn modelId="{659F9CBC-00AB-4095-9EDE-31219D9B2396}" srcId="{F3F20FAE-75BB-4DCD-9827-004F84C258C0}" destId="{00D64A53-7F2C-40DF-88F4-638806E057C6}" srcOrd="1" destOrd="0" parTransId="{94A4F4A1-92B3-4A1B-997F-D4CC02F788C7}" sibTransId="{0A745FBA-7A76-40C5-9EAA-FA2336B6C760}"/>
    <dgm:cxn modelId="{0C3A52EC-52A1-464C-AD1F-1C316343C721}" type="presOf" srcId="{E6B1E48B-D649-4355-803E-08D346D5A49F}" destId="{12F6512B-0D7A-4363-87D5-88F79864760D}" srcOrd="0" destOrd="0" presId="urn:microsoft.com/office/officeart/2005/8/layout/vList5"/>
    <dgm:cxn modelId="{257FCC01-1FCB-4B68-9C68-0507327AFA74}" type="presOf" srcId="{DA716BD4-B463-4D7B-BA0A-B4A826ABDD4D}" destId="{0D9FB2F6-CE93-449B-8645-82BEAD716DDB}" srcOrd="0" destOrd="1" presId="urn:microsoft.com/office/officeart/2005/8/layout/vList5"/>
    <dgm:cxn modelId="{C9C9BC1F-31FB-4208-8A1E-0ED0B096A184}" type="presParOf" srcId="{FF539872-9759-4672-BC0A-D7C7CEB2596F}" destId="{C252EEFA-A33E-4402-B6A2-27837277B9CB}" srcOrd="0" destOrd="0" presId="urn:microsoft.com/office/officeart/2005/8/layout/vList5"/>
    <dgm:cxn modelId="{86B2E730-129B-476D-A0D3-364A4F8E2C1D}" type="presParOf" srcId="{C252EEFA-A33E-4402-B6A2-27837277B9CB}" destId="{E91F3517-871F-43B9-953E-9F77FA516B28}" srcOrd="0" destOrd="0" presId="urn:microsoft.com/office/officeart/2005/8/layout/vList5"/>
    <dgm:cxn modelId="{7EA0E165-498F-478A-B9E5-89E4D3E06464}" type="presParOf" srcId="{C252EEFA-A33E-4402-B6A2-27837277B9CB}" destId="{0D9FB2F6-CE93-449B-8645-82BEAD716DDB}" srcOrd="1" destOrd="0" presId="urn:microsoft.com/office/officeart/2005/8/layout/vList5"/>
    <dgm:cxn modelId="{F3B3ACE7-5472-44C4-B968-1FBC2E402A95}" type="presParOf" srcId="{FF539872-9759-4672-BC0A-D7C7CEB2596F}" destId="{09FB349A-495B-4214-889E-A66478012DE1}" srcOrd="1" destOrd="0" presId="urn:microsoft.com/office/officeart/2005/8/layout/vList5"/>
    <dgm:cxn modelId="{74B15D83-B41D-4F7C-8DC2-2D464CC9E822}" type="presParOf" srcId="{FF539872-9759-4672-BC0A-D7C7CEB2596F}" destId="{79F49732-3C47-4516-89F7-DBFA1982FAE9}" srcOrd="2" destOrd="0" presId="urn:microsoft.com/office/officeart/2005/8/layout/vList5"/>
    <dgm:cxn modelId="{A46B8362-7BB1-43CC-A572-A8E9D1774C67}" type="presParOf" srcId="{79F49732-3C47-4516-89F7-DBFA1982FAE9}" destId="{10210F37-30B4-4EC1-852E-ADCE3872D9FC}" srcOrd="0" destOrd="0" presId="urn:microsoft.com/office/officeart/2005/8/layout/vList5"/>
    <dgm:cxn modelId="{FB3B2F4C-8862-4BA0-8FA6-253560A72D31}" type="presParOf" srcId="{79F49732-3C47-4516-89F7-DBFA1982FAE9}" destId="{E3E5A514-CFD7-44BE-B050-1999D8335A68}" srcOrd="1" destOrd="0" presId="urn:microsoft.com/office/officeart/2005/8/layout/vList5"/>
    <dgm:cxn modelId="{6C20C538-5C28-47F3-B181-49E5BEB2E8F8}" type="presParOf" srcId="{FF539872-9759-4672-BC0A-D7C7CEB2596F}" destId="{DA65B250-009E-480B-9BAF-951DEF9DE112}" srcOrd="3" destOrd="0" presId="urn:microsoft.com/office/officeart/2005/8/layout/vList5"/>
    <dgm:cxn modelId="{7AAA3091-9873-4ABC-A6A6-B21705D2F4F5}" type="presParOf" srcId="{FF539872-9759-4672-BC0A-D7C7CEB2596F}" destId="{2CD0C59A-4524-490F-9286-B1F13C32A1D5}" srcOrd="4" destOrd="0" presId="urn:microsoft.com/office/officeart/2005/8/layout/vList5"/>
    <dgm:cxn modelId="{2374EE6F-1179-42D8-988F-5B2F6359F973}" type="presParOf" srcId="{2CD0C59A-4524-490F-9286-B1F13C32A1D5}" destId="{12F6512B-0D7A-4363-87D5-88F79864760D}" srcOrd="0" destOrd="0" presId="urn:microsoft.com/office/officeart/2005/8/layout/vList5"/>
    <dgm:cxn modelId="{A1777309-A57A-48C1-8949-4A2B0C42F4EF}" type="presParOf" srcId="{2CD0C59A-4524-490F-9286-B1F13C32A1D5}" destId="{9B6CA97A-6E0B-4D00-AE05-8F7F7B9654D5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FB2F6-CE93-449B-8645-82BEAD716DDB}">
      <dsp:nvSpPr>
        <dsp:cNvPr id="0" name=""/>
        <dsp:cNvSpPr/>
      </dsp:nvSpPr>
      <dsp:spPr>
        <a:xfrm rot="5400000">
          <a:off x="6589693" y="-2661723"/>
          <a:ext cx="1121829" cy="672998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700" kern="1200" dirty="0"/>
            <a:t>Single window system in private hospital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700" kern="1200" dirty="0"/>
            <a:t>Ensuring all Public Health Actions to all </a:t>
          </a:r>
        </a:p>
      </dsp:txBody>
      <dsp:txXfrm rot="-5400000">
        <a:off x="3785616" y="197117"/>
        <a:ext cx="6675221" cy="1012303"/>
      </dsp:txXfrm>
    </dsp:sp>
    <dsp:sp modelId="{E91F3517-871F-43B9-953E-9F77FA516B28}">
      <dsp:nvSpPr>
        <dsp:cNvPr id="0" name=""/>
        <dsp:cNvSpPr/>
      </dsp:nvSpPr>
      <dsp:spPr>
        <a:xfrm>
          <a:off x="0" y="2124"/>
          <a:ext cx="3785616" cy="14022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/>
            <a:t>STEPS centres</a:t>
          </a:r>
        </a:p>
      </dsp:txBody>
      <dsp:txXfrm>
        <a:off x="68454" y="70578"/>
        <a:ext cx="3648708" cy="1265378"/>
      </dsp:txXfrm>
    </dsp:sp>
    <dsp:sp modelId="{E3E5A514-CFD7-44BE-B050-1999D8335A68}">
      <dsp:nvSpPr>
        <dsp:cNvPr id="0" name=""/>
        <dsp:cNvSpPr/>
      </dsp:nvSpPr>
      <dsp:spPr>
        <a:xfrm rot="5400000">
          <a:off x="6589693" y="-1189323"/>
          <a:ext cx="1121829" cy="6729984"/>
        </a:xfrm>
        <a:prstGeom prst="round2SameRect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700" kern="1200" dirty="0"/>
            <a:t>Consortium of Hospital Managements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700" kern="1200" dirty="0"/>
            <a:t>Establishing STEPS, policy support &amp; Review</a:t>
          </a:r>
        </a:p>
      </dsp:txBody>
      <dsp:txXfrm rot="-5400000">
        <a:off x="3785616" y="1669517"/>
        <a:ext cx="6675221" cy="1012303"/>
      </dsp:txXfrm>
    </dsp:sp>
    <dsp:sp modelId="{10210F37-30B4-4EC1-852E-ADCE3872D9FC}">
      <dsp:nvSpPr>
        <dsp:cNvPr id="0" name=""/>
        <dsp:cNvSpPr/>
      </dsp:nvSpPr>
      <dsp:spPr>
        <a:xfrm>
          <a:off x="0" y="1474525"/>
          <a:ext cx="3785616" cy="1402286"/>
        </a:xfrm>
        <a:prstGeom prst="round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/>
            <a:t>Private Hospital Consortium</a:t>
          </a:r>
        </a:p>
      </dsp:txBody>
      <dsp:txXfrm>
        <a:off x="68454" y="1542979"/>
        <a:ext cx="3648708" cy="1265378"/>
      </dsp:txXfrm>
    </dsp:sp>
    <dsp:sp modelId="{9B6CA97A-6E0B-4D00-AE05-8F7F7B9654D5}">
      <dsp:nvSpPr>
        <dsp:cNvPr id="0" name=""/>
        <dsp:cNvSpPr/>
      </dsp:nvSpPr>
      <dsp:spPr>
        <a:xfrm rot="5400000">
          <a:off x="6589693" y="283077"/>
          <a:ext cx="1121829" cy="6729984"/>
        </a:xfrm>
        <a:prstGeom prst="round2Same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700" kern="1200" dirty="0"/>
            <a:t>To sensitise and support specialists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700" kern="1200" dirty="0"/>
            <a:t>To advocate with doctors for following STCI</a:t>
          </a:r>
        </a:p>
      </dsp:txBody>
      <dsp:txXfrm rot="-5400000">
        <a:off x="3785616" y="3141918"/>
        <a:ext cx="6675221" cy="1012303"/>
      </dsp:txXfrm>
    </dsp:sp>
    <dsp:sp modelId="{12F6512B-0D7A-4363-87D5-88F79864760D}">
      <dsp:nvSpPr>
        <dsp:cNvPr id="0" name=""/>
        <dsp:cNvSpPr/>
      </dsp:nvSpPr>
      <dsp:spPr>
        <a:xfrm>
          <a:off x="0" y="2946926"/>
          <a:ext cx="3785616" cy="1402286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 dirty="0"/>
            <a:t>Coalition of Professional Medical Association</a:t>
          </a:r>
        </a:p>
      </dsp:txBody>
      <dsp:txXfrm>
        <a:off x="68454" y="3015380"/>
        <a:ext cx="3648708" cy="1265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7AD65A-E717-48F6-BD4A-8999D77D3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8549B5-E60F-45BB-8E64-C9A282440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5F2165-2EDE-498D-B6A9-A33DC5CC8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94C9-3F91-4F0D-A944-12A371AB592E}" type="datetimeFigureOut">
              <a:rPr lang="en-IN" smtClean="0"/>
              <a:pPr/>
              <a:t>17-11-2019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19D018-F684-47A7-91C9-2F1F8637A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536D60-727F-4984-938A-5CD38A23C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6399-0FDA-4B2D-8C3E-4F405D82A43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911185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076F67-1A0F-4A55-B9EF-D1453C7D9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09CE1BC-9EBC-4B11-8100-EF6CD7DE6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40B8B2A-4C00-45A0-ACC4-3D64FA324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94C9-3F91-4F0D-A944-12A371AB592E}" type="datetimeFigureOut">
              <a:rPr lang="en-IN" smtClean="0"/>
              <a:pPr/>
              <a:t>17-11-2019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1158D6-ABCB-4F5D-B453-44E5AB163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03BB2F-8166-4F72-88C2-4E41EF81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6399-0FDA-4B2D-8C3E-4F405D82A43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51440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79CDB59-F030-446E-B521-79F9908D2B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8771FB2-FF3C-4334-945A-36974E729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7F9527-FE6F-4A1F-8814-BE7D62428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94C9-3F91-4F0D-A944-12A371AB592E}" type="datetimeFigureOut">
              <a:rPr lang="en-IN" smtClean="0"/>
              <a:pPr/>
              <a:t>17-11-2019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E82279-F8FF-40F8-BE59-5BEB935EA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8A6211-167E-4E73-8928-8586BEFA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6399-0FDA-4B2D-8C3E-4F405D82A43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30921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111F98-34DE-4664-A6DE-564090255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39DC3E1-A142-49D1-AC05-FE37C9D43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9AF88F-35FF-4F24-B085-70F8D6034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94C9-3F91-4F0D-A944-12A371AB592E}" type="datetimeFigureOut">
              <a:rPr lang="en-IN" smtClean="0"/>
              <a:pPr/>
              <a:t>17-11-2019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179B55-5A7D-4042-B87F-51A25E4F0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A478C2-7DEB-4570-99AB-34730F89B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6399-0FDA-4B2D-8C3E-4F405D82A43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04609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79C745-24E0-494A-8C1C-D8807078B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3668A78-3626-4F55-8653-6A1B71EEA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9DDD29-E371-4689-BAFF-4A4B75AD1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94C9-3F91-4F0D-A944-12A371AB592E}" type="datetimeFigureOut">
              <a:rPr lang="en-IN" smtClean="0"/>
              <a:pPr/>
              <a:t>17-11-2019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B869AA-174B-45B6-80E8-56B084F91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A8BEF0-6FB9-49AF-8351-8676080A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6399-0FDA-4B2D-8C3E-4F405D82A43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94660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55131E-85EA-4356-8B94-374C97B65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78E593-1668-4660-B766-49638EE85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775240F-A7D7-4B9B-9C95-C9F96A8BC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8888C2A-39C9-43EE-854A-E7E5708C5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94C9-3F91-4F0D-A944-12A371AB592E}" type="datetimeFigureOut">
              <a:rPr lang="en-IN" smtClean="0"/>
              <a:pPr/>
              <a:t>17-11-2019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9BF7B3-9DF7-4018-934A-43510808E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D2C5066-409C-46EA-98F9-4794D70A1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6399-0FDA-4B2D-8C3E-4F405D82A43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51708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B6AB36-19BF-4163-8748-277C267C5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526789D-1CE3-4FE8-A47F-5F2065CF6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36C1E77-C456-41B0-836B-C1A936B7F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635C580-7092-4B25-B50C-11919A1F62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EF7B2B6-0B40-4EC1-AE7B-F377E66A2A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7E2B262-AF0C-4562-AC07-A0561B34D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94C9-3F91-4F0D-A944-12A371AB592E}" type="datetimeFigureOut">
              <a:rPr lang="en-IN" smtClean="0"/>
              <a:pPr/>
              <a:t>17-11-2019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DDCDC29-2318-49A3-AB18-5B51079D5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9AFCC36-9474-476E-BAAF-3F7249241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6399-0FDA-4B2D-8C3E-4F405D82A43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88850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2A2CD5-02A3-49CA-B319-23F315E85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B70B914-EBD6-4026-A411-BE49B19A8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94C9-3F91-4F0D-A944-12A371AB592E}" type="datetimeFigureOut">
              <a:rPr lang="en-IN" smtClean="0"/>
              <a:pPr/>
              <a:t>17-11-2019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7934204-825F-439E-84CD-7A15F2F2C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8CA2A32-C2F9-48AE-B77A-43B501E5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6399-0FDA-4B2D-8C3E-4F405D82A43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37647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7E664C2-4040-4C14-89F8-B0B976727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94C9-3F91-4F0D-A944-12A371AB592E}" type="datetimeFigureOut">
              <a:rPr lang="en-IN" smtClean="0"/>
              <a:pPr/>
              <a:t>17-11-2019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9B334E8-023C-4939-B4D5-F2ADD11E7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70F3029-A63C-4477-8A88-734F98F21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6399-0FDA-4B2D-8C3E-4F405D82A43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51775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279151-E35D-4225-95E0-F18E624F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30CDC6-3B2B-47C9-93B9-A1262F27D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AFB8D0E-E23E-45BA-B89C-502C4C4E9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212E2BE-BF24-451F-A278-D93737EA8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94C9-3F91-4F0D-A944-12A371AB592E}" type="datetimeFigureOut">
              <a:rPr lang="en-IN" smtClean="0"/>
              <a:pPr/>
              <a:t>17-11-2019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FD2DC98-912E-4723-BC5F-B3DF6AE80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4AD468-05F7-43BD-A395-80D276259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6399-0FDA-4B2D-8C3E-4F405D82A43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490321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7E0F77-3D4D-4D59-BF9D-5381EC661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8871AE4-4566-4D16-BE74-5E036A7E25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1A4BEDD-B143-404A-98E1-27A7FE3BE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C9AE90D-CEE5-437C-B451-DBBF2BFCF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94C9-3F91-4F0D-A944-12A371AB592E}" type="datetimeFigureOut">
              <a:rPr lang="en-IN" smtClean="0"/>
              <a:pPr/>
              <a:t>17-11-2019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3B2DA63-B947-41D9-BAE2-A561DBF57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FE2E1AD-1929-4592-BE1D-382E8E244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6399-0FDA-4B2D-8C3E-4F405D82A43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14941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FF0B5D9-9A50-4DDD-A334-B0F68643D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800FC84-BE8B-4080-A9D9-702917950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6FFB20-C481-4A8B-9321-2ECB6343A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294C9-3F91-4F0D-A944-12A371AB592E}" type="datetimeFigureOut">
              <a:rPr lang="en-IN" smtClean="0"/>
              <a:pPr/>
              <a:t>17-11-2019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1D91E88-ABD5-422C-BB36-177A34D2F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6D3ABC-83C7-4E95-8139-5025994A8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86399-0FDA-4B2D-8C3E-4F405D82A43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28434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CA9674-0193-4E62-9BBD-9E18D3AC5A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3502646-ABE2-44FD-8052-F019D9BFA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836" y="4571999"/>
            <a:ext cx="11970328" cy="1323109"/>
          </a:xfrm>
        </p:spPr>
        <p:txBody>
          <a:bodyPr>
            <a:normAutofit/>
          </a:bodyPr>
          <a:lstStyle/>
          <a:p>
            <a:r>
              <a:rPr lang="en-IN" sz="3200" b="1" dirty="0"/>
              <a:t>-an innovative STEP for engaging private sector to End TB in Kerala</a:t>
            </a:r>
            <a:endParaRPr lang="en-IN" sz="3200" dirty="0"/>
          </a:p>
          <a:p>
            <a:endParaRPr lang="en-IN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03FFEC4-92E8-4009-B0C9-40DB21556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637"/>
            <a:ext cx="12192000" cy="36415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633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FC321C-FD8E-410B-877A-A9021AF73FB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IN" sz="4800" dirty="0">
                <a:solidFill>
                  <a:schemeClr val="bg1"/>
                </a:solidFill>
              </a:rPr>
              <a:t>Trend of Adult Rifampicin containing Products Sales (2015-2018)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D1BA5CC7-407F-4418-A23A-E4CAF9D50B6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21527" y="1825625"/>
          <a:ext cx="7772400" cy="435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3E02883-E6AC-4E45-950D-305587B8A610}"/>
              </a:ext>
            </a:extLst>
          </p:cNvPr>
          <p:cNvSpPr txBox="1"/>
          <p:nvPr/>
        </p:nvSpPr>
        <p:spPr>
          <a:xfrm>
            <a:off x="235527" y="6176964"/>
            <a:ext cx="117763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/>
              <a:t>Data Source</a:t>
            </a:r>
            <a:r>
              <a:rPr lang="en-IN" dirty="0"/>
              <a:t>: Annual TB drug Sales Information of Lupin, </a:t>
            </a:r>
            <a:r>
              <a:rPr lang="en-IN" dirty="0" err="1"/>
              <a:t>Cadila</a:t>
            </a:r>
            <a:r>
              <a:rPr lang="en-IN" dirty="0"/>
              <a:t>, Concept, </a:t>
            </a:r>
            <a:r>
              <a:rPr lang="en-IN" dirty="0" err="1"/>
              <a:t>Macleods</a:t>
            </a:r>
            <a:r>
              <a:rPr lang="en-IN" dirty="0"/>
              <a:t> officially collected by Drugs Controller of Kerala as part of TB surveillance</a:t>
            </a:r>
          </a:p>
        </p:txBody>
      </p:sp>
    </p:spTree>
    <p:extLst>
      <p:ext uri="{BB962C8B-B14F-4D97-AF65-F5344CB8AC3E}">
        <p14:creationId xmlns="" xmlns:p14="http://schemas.microsoft.com/office/powerpoint/2010/main" val="1481806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3FBE55-1A79-44CE-8BB5-7B633744B1E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IN" sz="4800" dirty="0">
                <a:solidFill>
                  <a:schemeClr val="bg1"/>
                </a:solidFill>
              </a:rPr>
              <a:t>Sustainability, Scalability, Replicability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8073D5-E09B-4BE0-9FEF-088DEF7B8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sz="3200" dirty="0"/>
              <a:t>The model has no additional financial or human resource implications. It fosters customer loyalty between patient and private hospital without interfering in business. So, itself it is sustainable.</a:t>
            </a:r>
          </a:p>
          <a:p>
            <a:r>
              <a:rPr lang="en-IN" sz="3200" dirty="0"/>
              <a:t>It relies on social responsibility of private sector blended with profitable customer care services and self realisation of the Government about its actual role to serve the entire citizens. </a:t>
            </a:r>
          </a:p>
          <a:p>
            <a:r>
              <a:rPr lang="en-IN" sz="3200" dirty="0"/>
              <a:t>The model could be locally customised to any setting. </a:t>
            </a:r>
          </a:p>
          <a:p>
            <a:r>
              <a:rPr lang="en-IN" sz="3200" dirty="0"/>
              <a:t>It is a win-win-win scenario for Public, Private and Society, so itself easily replicable.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198933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324357-3ABD-4F16-A30B-115BA865677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IN" sz="4800" b="1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7065D1E-0C49-41FD-A974-3387513BE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Low cost locally customised private sector engagement models with good administrative commitment is feasible and is beneficial to the society.</a:t>
            </a:r>
          </a:p>
          <a:p>
            <a:r>
              <a:rPr lang="en-IN" dirty="0"/>
              <a:t> STEPS is a patient centric strategy by Government which helped to   (</a:t>
            </a:r>
            <a:r>
              <a:rPr lang="en-IN" dirty="0" err="1"/>
              <a:t>i</a:t>
            </a:r>
            <a:r>
              <a:rPr lang="en-IN" dirty="0"/>
              <a:t>) Improve Standards of Care among patients reaching private sector, (ii)Reduce Out of Pocket Expenditure to patients reaching private &amp; (iii) Strengthen the system to ensure Universal access to TB care. </a:t>
            </a:r>
          </a:p>
          <a:p>
            <a:r>
              <a:rPr lang="en-IN" dirty="0"/>
              <a:t>STEPS will also lead the way for establishing ‘System for Total Engagement of Private Sector’ for all National Health Programs other than TB.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952398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C01D67-4856-4DBE-8586-3869708A5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2BD45D-626F-4E3C-B27B-7DD1F9EB5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sz="4000" b="1" dirty="0"/>
              <a:t>                                                            Thank You</a:t>
            </a:r>
          </a:p>
        </p:txBody>
      </p:sp>
    </p:spTree>
    <p:extLst>
      <p:ext uri="{BB962C8B-B14F-4D97-AF65-F5344CB8AC3E}">
        <p14:creationId xmlns="" xmlns:p14="http://schemas.microsoft.com/office/powerpoint/2010/main" val="116938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D31145-985D-4533-B50C-55188A44C14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IN" sz="6600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D81EDB-9E2B-4D85-A00D-E64E8A1D5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Approximately half of the TB patients in India seek care from private sector. </a:t>
            </a:r>
          </a:p>
          <a:p>
            <a:endParaRPr lang="en-IN" dirty="0"/>
          </a:p>
          <a:p>
            <a:r>
              <a:rPr lang="en-IN" dirty="0"/>
              <a:t>Concerted efforts by the National TB Program are going on to get all these cases notified. Leaks in TB care cascade were identified in the country.</a:t>
            </a:r>
          </a:p>
          <a:p>
            <a:endParaRPr lang="en-IN" dirty="0"/>
          </a:p>
          <a:p>
            <a:r>
              <a:rPr lang="en-IN" dirty="0"/>
              <a:t>Standards of TB Care in India envisions all patients to receive 26 standards irrespective of place of treatment </a:t>
            </a:r>
          </a:p>
          <a:p>
            <a:endParaRPr lang="en-IN" dirty="0"/>
          </a:p>
          <a:p>
            <a:r>
              <a:rPr lang="en-IN" dirty="0"/>
              <a:t>Kerala Government has declared its commitment to End TB by 2025 and envisions Public and Private to work together for the benefit of the society.</a:t>
            </a:r>
          </a:p>
        </p:txBody>
      </p:sp>
    </p:spTree>
    <p:extLst>
      <p:ext uri="{BB962C8B-B14F-4D97-AF65-F5344CB8AC3E}">
        <p14:creationId xmlns="" xmlns:p14="http://schemas.microsoft.com/office/powerpoint/2010/main" val="412585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0962C3-6396-4EC3-9BD5-00A17D5D1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53237D74-3BC0-485D-BC4A-452FD5F6FD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18" y="194356"/>
            <a:ext cx="10953877" cy="2655412"/>
          </a:xfr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66E4532-CB9E-4C32-91C5-2ABE4D950F4B}"/>
              </a:ext>
            </a:extLst>
          </p:cNvPr>
          <p:cNvSpPr/>
          <p:nvPr/>
        </p:nvSpPr>
        <p:spPr>
          <a:xfrm>
            <a:off x="838199" y="2967335"/>
            <a:ext cx="10515599" cy="39703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Among the patients initiated on private regimen, the success rate was 70.4% among PTB and 76.1% among EPTB cases. </a:t>
            </a:r>
          </a:p>
          <a:p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Details for 21% patients undergoing a private anti-tuberculosis regimen could not be obtained and were considered as Lost to Follow Up</a:t>
            </a:r>
            <a:endParaRPr lang="en-IN" sz="36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4B0A001-10A2-4517-ACC6-970F6A0616D4}"/>
              </a:ext>
            </a:extLst>
          </p:cNvPr>
          <p:cNvSpPr txBox="1"/>
          <p:nvPr/>
        </p:nvSpPr>
        <p:spPr>
          <a:xfrm>
            <a:off x="649118" y="3920836"/>
            <a:ext cx="11182664" cy="255454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4000" dirty="0">
                <a:solidFill>
                  <a:schemeClr val="bg1"/>
                </a:solidFill>
              </a:rPr>
              <a:t>The leak in cascade of care was identified as a major issue in private hospitals as there was no system there to identify the leaks, follow up the patient and ensure public health actions. </a:t>
            </a:r>
          </a:p>
        </p:txBody>
      </p:sp>
    </p:spTree>
    <p:extLst>
      <p:ext uri="{BB962C8B-B14F-4D97-AF65-F5344CB8AC3E}">
        <p14:creationId xmlns="" xmlns:p14="http://schemas.microsoft.com/office/powerpoint/2010/main" val="158141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D4D8E1-6832-4765-9998-D2984C574BA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IN" sz="4800" b="1" dirty="0">
                <a:solidFill>
                  <a:srgbClr val="FFFF00"/>
                </a:solidFill>
              </a:rPr>
              <a:t>S</a:t>
            </a:r>
            <a:r>
              <a:rPr lang="en-IN" sz="4800" b="1" dirty="0">
                <a:solidFill>
                  <a:schemeClr val="bg1"/>
                </a:solidFill>
              </a:rPr>
              <a:t>ystem for </a:t>
            </a:r>
            <a:r>
              <a:rPr lang="en-IN" sz="4800" b="1" dirty="0">
                <a:solidFill>
                  <a:srgbClr val="FFFF00"/>
                </a:solidFill>
              </a:rPr>
              <a:t>TB</a:t>
            </a:r>
            <a:r>
              <a:rPr lang="en-IN" sz="4800" b="1" dirty="0">
                <a:solidFill>
                  <a:schemeClr val="bg1"/>
                </a:solidFill>
              </a:rPr>
              <a:t> </a:t>
            </a:r>
            <a:r>
              <a:rPr lang="en-IN" sz="4800" b="1" dirty="0">
                <a:solidFill>
                  <a:srgbClr val="FFFF00"/>
                </a:solidFill>
              </a:rPr>
              <a:t>E</a:t>
            </a:r>
            <a:r>
              <a:rPr lang="en-IN" sz="4800" b="1" dirty="0">
                <a:solidFill>
                  <a:schemeClr val="bg1"/>
                </a:solidFill>
              </a:rPr>
              <a:t>limination in </a:t>
            </a:r>
            <a:r>
              <a:rPr lang="en-IN" sz="4800" b="1" dirty="0">
                <a:solidFill>
                  <a:srgbClr val="FFFF00"/>
                </a:solidFill>
              </a:rPr>
              <a:t>P</a:t>
            </a:r>
            <a:r>
              <a:rPr lang="en-IN" sz="4800" b="1" dirty="0">
                <a:solidFill>
                  <a:schemeClr val="bg1"/>
                </a:solidFill>
              </a:rPr>
              <a:t>rivate </a:t>
            </a:r>
            <a:r>
              <a:rPr lang="en-IN" sz="4800" b="1" dirty="0">
                <a:solidFill>
                  <a:srgbClr val="FFFF00"/>
                </a:solidFill>
              </a:rPr>
              <a:t>S</a:t>
            </a:r>
            <a:r>
              <a:rPr lang="en-IN" sz="4800" b="1" dirty="0">
                <a:solidFill>
                  <a:schemeClr val="bg1"/>
                </a:solidFill>
              </a:rPr>
              <a:t>ector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="" xmlns:a16="http://schemas.microsoft.com/office/drawing/2014/main" id="{2294EF02-13AD-473B-88E5-9455E489C3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838649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54778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D0FB0E-E59D-4B64-98BC-F704F4792C6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IN" sz="4800" dirty="0">
                <a:solidFill>
                  <a:schemeClr val="bg1"/>
                </a:solidFill>
              </a:rPr>
              <a:t>STEPS Centre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08C51B-56CD-4C28-957A-4F6B5CE25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 nodal person (STEPS lead) at the centre and contact persons (STEPS link) in each in-house unit are linked in a hub and spoke model. </a:t>
            </a:r>
          </a:p>
          <a:p>
            <a:r>
              <a:rPr lang="en-IN" dirty="0"/>
              <a:t>Patients are counselled and supported during test, diagnosis, treatment initiation and ensuring all public health actions. </a:t>
            </a:r>
          </a:p>
          <a:p>
            <a:r>
              <a:rPr lang="en-IN" dirty="0"/>
              <a:t>STEPS Lead notifies cases to </a:t>
            </a:r>
            <a:r>
              <a:rPr lang="en-IN" dirty="0" err="1"/>
              <a:t>Nikshay</a:t>
            </a:r>
            <a:r>
              <a:rPr lang="en-IN" dirty="0"/>
              <a:t> and update information.</a:t>
            </a:r>
          </a:p>
          <a:p>
            <a:r>
              <a:rPr lang="en-IN" dirty="0"/>
              <a:t>Specimen collection and transportation for cost-free CBNAAT test, Anti-tuberculosis drugs, domestic Airborne infection control kits, patient incentives and ICT based treatment monitoring are provided by RNTCP at the private hospital.</a:t>
            </a:r>
          </a:p>
        </p:txBody>
      </p:sp>
    </p:spTree>
    <p:extLst>
      <p:ext uri="{BB962C8B-B14F-4D97-AF65-F5344CB8AC3E}">
        <p14:creationId xmlns="" xmlns:p14="http://schemas.microsoft.com/office/powerpoint/2010/main" val="417521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1D1EE9-C45E-4081-BCFF-E98DFCFF0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22A5958F-916A-4304-B61F-FE210C40A7C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65125"/>
            <a:ext cx="10979727" cy="6127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57216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B28279-AF05-45E0-8B23-C313B53E5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32353C38-452F-41F5-989E-F5269DA73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427289" cy="6858000"/>
          </a:xfrm>
        </p:spPr>
      </p:pic>
    </p:spTree>
    <p:extLst>
      <p:ext uri="{BB962C8B-B14F-4D97-AF65-F5344CB8AC3E}">
        <p14:creationId xmlns="" xmlns:p14="http://schemas.microsoft.com/office/powerpoint/2010/main" val="3637886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095665-0057-4791-9ED1-6C2FC0E27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17316FC-4F1A-49AC-BEFE-189B7B106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4" y="202913"/>
            <a:ext cx="5770405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744B7F6-A608-45A9-9688-734922796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26" y="100157"/>
            <a:ext cx="4980689" cy="3531756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="" xmlns:a16="http://schemas.microsoft.com/office/drawing/2014/main" id="{AB408B76-F90F-42B7-9E23-B77E09E7D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478" y="3429001"/>
            <a:ext cx="5167724" cy="3517444"/>
          </a:xfr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8E1EB17-1CA9-412F-86D4-8F39A02F14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00" y="0"/>
            <a:ext cx="2092025" cy="35317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EC2D1BE-8D47-403E-83D9-C56A3987B4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141" y="3631913"/>
            <a:ext cx="3290454" cy="32260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4CBC7BF-5BC5-4810-B0BC-2B800DCCF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2" y="3586997"/>
            <a:ext cx="3969296" cy="33881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9884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5128EC-756D-4C51-A0AA-2438759F4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1356360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Private Sector Cases- Comparison between 2018 and 2019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D108B184-EAFE-4C3A-AB76-928FE2588A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87789237"/>
              </p:ext>
            </p:extLst>
          </p:nvPr>
        </p:nvGraphicFramePr>
        <p:xfrm>
          <a:off x="838200" y="1825625"/>
          <a:ext cx="10515600" cy="466725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567545">
                  <a:extLst>
                    <a:ext uri="{9D8B030D-6E8A-4147-A177-3AD203B41FA5}">
                      <a16:colId xmlns="" xmlns:a16="http://schemas.microsoft.com/office/drawing/2014/main" val="1676969848"/>
                    </a:ext>
                  </a:extLst>
                </a:gridCol>
                <a:gridCol w="1981200">
                  <a:extLst>
                    <a:ext uri="{9D8B030D-6E8A-4147-A177-3AD203B41FA5}">
                      <a16:colId xmlns="" xmlns:a16="http://schemas.microsoft.com/office/drawing/2014/main" val="672403321"/>
                    </a:ext>
                  </a:extLst>
                </a:gridCol>
                <a:gridCol w="2022764">
                  <a:extLst>
                    <a:ext uri="{9D8B030D-6E8A-4147-A177-3AD203B41FA5}">
                      <a16:colId xmlns="" xmlns:a16="http://schemas.microsoft.com/office/drawing/2014/main" val="1074482496"/>
                    </a:ext>
                  </a:extLst>
                </a:gridCol>
                <a:gridCol w="2944091">
                  <a:extLst>
                    <a:ext uri="{9D8B030D-6E8A-4147-A177-3AD203B41FA5}">
                      <a16:colId xmlns="" xmlns:a16="http://schemas.microsoft.com/office/drawing/2014/main" val="1603911311"/>
                    </a:ext>
                  </a:extLst>
                </a:gridCol>
              </a:tblGrid>
              <a:tr h="572908">
                <a:tc>
                  <a:txBody>
                    <a:bodyPr/>
                    <a:lstStyle/>
                    <a:p>
                      <a:endParaRPr lang="en-IN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100" dirty="0"/>
                        <a:t>2018 (JAN-SEP)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100" dirty="0"/>
                        <a:t>2019 (JAN-SEP)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100" dirty="0"/>
                        <a:t>Remarks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6641285"/>
                  </a:ext>
                </a:extLst>
              </a:tr>
              <a:tr h="1452015">
                <a:tc>
                  <a:txBody>
                    <a:bodyPr/>
                    <a:lstStyle/>
                    <a:p>
                      <a:r>
                        <a:rPr lang="en-IN" sz="2400" dirty="0"/>
                        <a:t>Notification (Enrolment/Diagnosis at a private facility)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3829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5040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31% increase in private Notification as compared to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38184486"/>
                  </a:ext>
                </a:extLst>
              </a:tr>
              <a:tr h="923605">
                <a:tc>
                  <a:txBody>
                    <a:bodyPr/>
                    <a:lstStyle/>
                    <a:p>
                      <a:r>
                        <a:rPr lang="en-IN" sz="2400" dirty="0"/>
                        <a:t>Microbiological Confirmation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65991035"/>
                  </a:ext>
                </a:extLst>
              </a:tr>
              <a:tr h="572908">
                <a:tc>
                  <a:txBody>
                    <a:bodyPr/>
                    <a:lstStyle/>
                    <a:p>
                      <a:r>
                        <a:rPr lang="en-IN" sz="2400" dirty="0"/>
                        <a:t>Universal DST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4215474"/>
                  </a:ext>
                </a:extLst>
              </a:tr>
              <a:tr h="572908">
                <a:tc>
                  <a:txBody>
                    <a:bodyPr/>
                    <a:lstStyle/>
                    <a:p>
                      <a:r>
                        <a:rPr lang="en-IN" sz="2400" dirty="0"/>
                        <a:t>DBT Account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9551471"/>
                  </a:ext>
                </a:extLst>
              </a:tr>
              <a:tr h="572908">
                <a:tc>
                  <a:txBody>
                    <a:bodyPr/>
                    <a:lstStyle/>
                    <a:p>
                      <a:r>
                        <a:rPr lang="en-IN" sz="2400" dirty="0"/>
                        <a:t>HIV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5963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41361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603</Words>
  <Application>Microsoft Office PowerPoint</Application>
  <PresentationFormat>Custom</PresentationFormat>
  <Paragraphs>64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Background</vt:lpstr>
      <vt:lpstr>Slide 3</vt:lpstr>
      <vt:lpstr>System for TB Elimination in Private Sector</vt:lpstr>
      <vt:lpstr>STEPS Centre Model</vt:lpstr>
      <vt:lpstr>Slide 6</vt:lpstr>
      <vt:lpstr>Slide 7</vt:lpstr>
      <vt:lpstr>Slide 8</vt:lpstr>
      <vt:lpstr>Private Sector Cases- Comparison between 2018 and 2019</vt:lpstr>
      <vt:lpstr>Trend of Adult Rifampicin containing Products Sales (2015-2018)</vt:lpstr>
      <vt:lpstr>Sustainability, Scalability, Replicability</vt:lpstr>
      <vt:lpstr>Conclusion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WHO29</dc:creator>
  <cp:lastModifiedBy>acer</cp:lastModifiedBy>
  <cp:revision>18</cp:revision>
  <dcterms:created xsi:type="dcterms:W3CDTF">2019-03-27T00:49:47Z</dcterms:created>
  <dcterms:modified xsi:type="dcterms:W3CDTF">2019-11-17T07:07:38Z</dcterms:modified>
</cp:coreProperties>
</file>