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Default Extension="xls" ContentType="application/vnd.ms-exce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93" r:id="rId1"/>
  </p:sldMasterIdLst>
  <p:notesMasterIdLst>
    <p:notesMasterId r:id="rId13"/>
  </p:notesMasterIdLst>
  <p:handoutMasterIdLst>
    <p:handoutMasterId r:id="rId14"/>
  </p:handoutMasterIdLst>
  <p:sldIdLst>
    <p:sldId id="256" r:id="rId2"/>
    <p:sldId id="346" r:id="rId3"/>
    <p:sldId id="311" r:id="rId4"/>
    <p:sldId id="306" r:id="rId5"/>
    <p:sldId id="282" r:id="rId6"/>
    <p:sldId id="347" r:id="rId7"/>
    <p:sldId id="350" r:id="rId8"/>
    <p:sldId id="351" r:id="rId9"/>
    <p:sldId id="354" r:id="rId10"/>
    <p:sldId id="355" r:id="rId11"/>
    <p:sldId id="356" r:id="rId12"/>
  </p:sldIdLst>
  <p:sldSz cx="12192000" cy="6858000"/>
  <p:notesSz cx="6735763" cy="9866313"/>
  <p:defaultTextStyle>
    <a:defPPr>
      <a:defRPr lang="en-US"/>
    </a:defPPr>
    <a:lvl1pPr algn="l" rtl="0" eaLnBrk="0" fontAlgn="base" hangingPunct="0">
      <a:spcBef>
        <a:spcPct val="0"/>
      </a:spcBef>
      <a:spcAft>
        <a:spcPct val="0"/>
      </a:spcAft>
      <a:defRPr kern="1200">
        <a:solidFill>
          <a:schemeClr val="tx1"/>
        </a:solidFill>
        <a:latin typeface="Century Gothic"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itchFamily="34" charset="0"/>
        <a:ea typeface="+mn-ea"/>
        <a:cs typeface="+mn-cs"/>
      </a:defRPr>
    </a:lvl5pPr>
    <a:lvl6pPr marL="2286000" algn="l" defTabSz="914400" rtl="0" eaLnBrk="1" latinLnBrk="0" hangingPunct="1">
      <a:defRPr kern="1200">
        <a:solidFill>
          <a:schemeClr val="tx1"/>
        </a:solidFill>
        <a:latin typeface="Century Gothic" pitchFamily="34" charset="0"/>
        <a:ea typeface="+mn-ea"/>
        <a:cs typeface="+mn-cs"/>
      </a:defRPr>
    </a:lvl6pPr>
    <a:lvl7pPr marL="2743200" algn="l" defTabSz="914400" rtl="0" eaLnBrk="1" latinLnBrk="0" hangingPunct="1">
      <a:defRPr kern="1200">
        <a:solidFill>
          <a:schemeClr val="tx1"/>
        </a:solidFill>
        <a:latin typeface="Century Gothic" pitchFamily="34" charset="0"/>
        <a:ea typeface="+mn-ea"/>
        <a:cs typeface="+mn-cs"/>
      </a:defRPr>
    </a:lvl7pPr>
    <a:lvl8pPr marL="3200400" algn="l" defTabSz="914400" rtl="0" eaLnBrk="1" latinLnBrk="0" hangingPunct="1">
      <a:defRPr kern="1200">
        <a:solidFill>
          <a:schemeClr val="tx1"/>
        </a:solidFill>
        <a:latin typeface="Century Gothic" pitchFamily="34" charset="0"/>
        <a:ea typeface="+mn-ea"/>
        <a:cs typeface="+mn-cs"/>
      </a:defRPr>
    </a:lvl8pPr>
    <a:lvl9pPr marL="3657600" algn="l" defTabSz="914400" rtl="0" eaLnBrk="1" latinLnBrk="0" hangingPunct="1">
      <a:defRPr kern="1200">
        <a:solidFill>
          <a:schemeClr val="tx1"/>
        </a:solidFill>
        <a:latin typeface="Century Gothic"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FFFF"/>
    <a:srgbClr val="FFFF99"/>
    <a:srgbClr val="CE9F8C"/>
    <a:srgbClr val="CFC2B1"/>
    <a:srgbClr val="66FF99"/>
    <a:srgbClr val="241E70"/>
    <a:srgbClr val="8E0000"/>
    <a:srgbClr val="A3C167"/>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68" d="100"/>
          <a:sy n="68" d="100"/>
        </p:scale>
        <p:origin x="-798"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B4AA24-4713-46CF-97B7-1D8FE506E218}" type="doc">
      <dgm:prSet loTypeId="urn:microsoft.com/office/officeart/2005/8/layout/gear1" loCatId="relationship" qsTypeId="urn:microsoft.com/office/officeart/2005/8/quickstyle/3d1" qsCatId="3D" csTypeId="urn:microsoft.com/office/officeart/2005/8/colors/accent3_2" csCatId="accent3" phldr="1"/>
      <dgm:spPr/>
    </dgm:pt>
    <dgm:pt modelId="{79D9B7F0-DC52-4EA0-86E9-BD999810379A}">
      <dgm:prSet phldrT="[Text]" custT="1"/>
      <dgm:spPr>
        <a:solidFill>
          <a:schemeClr val="accent2">
            <a:lumMod val="75000"/>
          </a:schemeClr>
        </a:solidFill>
      </dgm:spPr>
      <dgm:t>
        <a:bodyPr/>
        <a:lstStyle/>
        <a:p>
          <a:r>
            <a:rPr lang="en-US" sz="2000" b="1" dirty="0">
              <a:solidFill>
                <a:schemeClr val="bg1"/>
              </a:solidFill>
            </a:rPr>
            <a:t>NHM</a:t>
          </a:r>
        </a:p>
        <a:p>
          <a:r>
            <a:rPr lang="en-US" sz="1400" b="0" dirty="0">
              <a:solidFill>
                <a:schemeClr val="bg1"/>
              </a:solidFill>
            </a:rPr>
            <a:t>(Overall Rollout/Funding </a:t>
          </a:r>
        </a:p>
      </dgm:t>
    </dgm:pt>
    <dgm:pt modelId="{23294D8A-1F6D-4ACB-A316-B549FB4236DE}" type="parTrans" cxnId="{A8690AC0-8EDC-4529-B574-8A38BA41FCB5}">
      <dgm:prSet/>
      <dgm:spPr/>
      <dgm:t>
        <a:bodyPr/>
        <a:lstStyle/>
        <a:p>
          <a:endParaRPr lang="en-US">
            <a:solidFill>
              <a:schemeClr val="tx1"/>
            </a:solidFill>
          </a:endParaRPr>
        </a:p>
      </dgm:t>
    </dgm:pt>
    <dgm:pt modelId="{5A9C7D87-0061-4988-97B4-DB1561955BCA}" type="sibTrans" cxnId="{A8690AC0-8EDC-4529-B574-8A38BA41FCB5}">
      <dgm:prSet/>
      <dgm:spPr>
        <a:solidFill>
          <a:schemeClr val="accent2">
            <a:lumMod val="75000"/>
          </a:schemeClr>
        </a:solidFill>
      </dgm:spPr>
      <dgm:t>
        <a:bodyPr/>
        <a:lstStyle/>
        <a:p>
          <a:endParaRPr lang="en-US">
            <a:solidFill>
              <a:schemeClr val="tx1"/>
            </a:solidFill>
          </a:endParaRPr>
        </a:p>
      </dgm:t>
    </dgm:pt>
    <dgm:pt modelId="{D21C0020-BA0F-47F0-8A5A-9124F96A1E7A}">
      <dgm:prSet phldrT="[Text]" custT="1"/>
      <dgm:spPr>
        <a:solidFill>
          <a:schemeClr val="accent1">
            <a:lumMod val="75000"/>
          </a:schemeClr>
        </a:solidFill>
      </dgm:spPr>
      <dgm:t>
        <a:bodyPr/>
        <a:lstStyle/>
        <a:p>
          <a:r>
            <a:rPr lang="en-US" sz="2000" b="1" dirty="0">
              <a:solidFill>
                <a:schemeClr val="bg1"/>
              </a:solidFill>
            </a:rPr>
            <a:t>SIFPSA</a:t>
          </a:r>
        </a:p>
        <a:p>
          <a:r>
            <a:rPr lang="en-US" sz="1400" b="1" dirty="0">
              <a:solidFill>
                <a:schemeClr val="bg1"/>
              </a:solidFill>
            </a:rPr>
            <a:t>(Implementation)</a:t>
          </a:r>
        </a:p>
      </dgm:t>
    </dgm:pt>
    <dgm:pt modelId="{0AA8791E-48BB-458F-BD78-13FFD84BE45B}" type="parTrans" cxnId="{4650240A-EC74-4BB5-97B4-D41680A9DFE0}">
      <dgm:prSet/>
      <dgm:spPr/>
      <dgm:t>
        <a:bodyPr/>
        <a:lstStyle/>
        <a:p>
          <a:endParaRPr lang="en-US">
            <a:solidFill>
              <a:schemeClr val="tx1"/>
            </a:solidFill>
          </a:endParaRPr>
        </a:p>
      </dgm:t>
    </dgm:pt>
    <dgm:pt modelId="{8D3E5C21-86AF-4228-A6DF-39804D082A61}" type="sibTrans" cxnId="{4650240A-EC74-4BB5-97B4-D41680A9DFE0}">
      <dgm:prSet/>
      <dgm:spPr>
        <a:solidFill>
          <a:schemeClr val="accent1">
            <a:lumMod val="60000"/>
            <a:lumOff val="40000"/>
          </a:schemeClr>
        </a:solidFill>
      </dgm:spPr>
      <dgm:t>
        <a:bodyPr/>
        <a:lstStyle/>
        <a:p>
          <a:endParaRPr lang="en-US">
            <a:solidFill>
              <a:schemeClr val="tx1"/>
            </a:solidFill>
          </a:endParaRPr>
        </a:p>
      </dgm:t>
    </dgm:pt>
    <dgm:pt modelId="{D431E5C1-A998-4505-A7B7-567D77471599}">
      <dgm:prSet phldrT="[Text]" custT="1"/>
      <dgm:spPr>
        <a:solidFill>
          <a:schemeClr val="accent6"/>
        </a:solidFill>
      </dgm:spPr>
      <dgm:t>
        <a:bodyPr anchor="t"/>
        <a:lstStyle/>
        <a:p>
          <a:pPr>
            <a:lnSpc>
              <a:spcPct val="50000"/>
            </a:lnSpc>
            <a:spcAft>
              <a:spcPts val="0"/>
            </a:spcAft>
          </a:pPr>
          <a:endParaRPr lang="en-US" sz="1800" b="1" dirty="0">
            <a:solidFill>
              <a:schemeClr val="bg1"/>
            </a:solidFill>
          </a:endParaRPr>
        </a:p>
        <a:p>
          <a:pPr>
            <a:lnSpc>
              <a:spcPct val="50000"/>
            </a:lnSpc>
            <a:spcAft>
              <a:spcPts val="0"/>
            </a:spcAft>
          </a:pPr>
          <a:r>
            <a:rPr lang="en-US" sz="1800" b="1" dirty="0">
              <a:solidFill>
                <a:schemeClr val="bg1"/>
              </a:solidFill>
            </a:rPr>
            <a:t>PSI</a:t>
          </a:r>
          <a:r>
            <a:rPr lang="en-US" sz="2400" b="1" dirty="0">
              <a:solidFill>
                <a:schemeClr val="bg1"/>
              </a:solidFill>
            </a:rPr>
            <a:t> </a:t>
          </a:r>
        </a:p>
        <a:p>
          <a:pPr>
            <a:lnSpc>
              <a:spcPct val="50000"/>
            </a:lnSpc>
            <a:spcAft>
              <a:spcPts val="0"/>
            </a:spcAft>
          </a:pPr>
          <a:r>
            <a:rPr lang="en-US" sz="1200" b="0" dirty="0">
              <a:solidFill>
                <a:schemeClr val="bg1"/>
              </a:solidFill>
            </a:rPr>
            <a:t>(TA)</a:t>
          </a:r>
          <a:r>
            <a:rPr lang="en-US" sz="3600" b="0" dirty="0">
              <a:solidFill>
                <a:schemeClr val="bg1"/>
              </a:solidFill>
            </a:rPr>
            <a:t> </a:t>
          </a:r>
          <a:endParaRPr lang="en-US" sz="5400" b="0" dirty="0">
            <a:solidFill>
              <a:schemeClr val="bg1"/>
            </a:solidFill>
          </a:endParaRPr>
        </a:p>
      </dgm:t>
    </dgm:pt>
    <dgm:pt modelId="{A0BD23C4-B984-4814-AC0A-E78CA0309F10}" type="parTrans" cxnId="{F34A8AF1-E461-43D7-BDCA-745086E8C092}">
      <dgm:prSet/>
      <dgm:spPr/>
      <dgm:t>
        <a:bodyPr/>
        <a:lstStyle/>
        <a:p>
          <a:endParaRPr lang="en-US">
            <a:solidFill>
              <a:schemeClr val="tx1"/>
            </a:solidFill>
          </a:endParaRPr>
        </a:p>
      </dgm:t>
    </dgm:pt>
    <dgm:pt modelId="{98ECA004-4F96-4588-A977-5AC7F1B6F9F0}" type="sibTrans" cxnId="{F34A8AF1-E461-43D7-BDCA-745086E8C092}">
      <dgm:prSet/>
      <dgm:spPr>
        <a:solidFill>
          <a:schemeClr val="accent6"/>
        </a:solidFill>
      </dgm:spPr>
      <dgm:t>
        <a:bodyPr/>
        <a:lstStyle/>
        <a:p>
          <a:endParaRPr lang="en-US">
            <a:solidFill>
              <a:schemeClr val="tx1"/>
            </a:solidFill>
          </a:endParaRPr>
        </a:p>
      </dgm:t>
    </dgm:pt>
    <dgm:pt modelId="{44200D33-196B-4DE7-9CB1-B47890A1E4FA}" type="pres">
      <dgm:prSet presAssocID="{FDB4AA24-4713-46CF-97B7-1D8FE506E218}" presName="composite" presStyleCnt="0">
        <dgm:presLayoutVars>
          <dgm:chMax val="3"/>
          <dgm:animLvl val="lvl"/>
          <dgm:resizeHandles val="exact"/>
        </dgm:presLayoutVars>
      </dgm:prSet>
      <dgm:spPr/>
    </dgm:pt>
    <dgm:pt modelId="{69C37BAA-67FB-4F05-9681-CD131AD8C8A6}" type="pres">
      <dgm:prSet presAssocID="{79D9B7F0-DC52-4EA0-86E9-BD999810379A}" presName="gear1" presStyleLbl="node1" presStyleIdx="0" presStyleCnt="3" custScaleY="113350">
        <dgm:presLayoutVars>
          <dgm:chMax val="1"/>
          <dgm:bulletEnabled val="1"/>
        </dgm:presLayoutVars>
      </dgm:prSet>
      <dgm:spPr/>
      <dgm:t>
        <a:bodyPr/>
        <a:lstStyle/>
        <a:p>
          <a:endParaRPr lang="en-US"/>
        </a:p>
      </dgm:t>
    </dgm:pt>
    <dgm:pt modelId="{EE01510D-F690-4F3E-A958-C346A9B3CC0A}" type="pres">
      <dgm:prSet presAssocID="{79D9B7F0-DC52-4EA0-86E9-BD999810379A}" presName="gear1srcNode" presStyleLbl="node1" presStyleIdx="0" presStyleCnt="3"/>
      <dgm:spPr/>
      <dgm:t>
        <a:bodyPr/>
        <a:lstStyle/>
        <a:p>
          <a:endParaRPr lang="en-US"/>
        </a:p>
      </dgm:t>
    </dgm:pt>
    <dgm:pt modelId="{119A5924-C886-42E8-9D2F-AB04AE195010}" type="pres">
      <dgm:prSet presAssocID="{79D9B7F0-DC52-4EA0-86E9-BD999810379A}" presName="gear1dstNode" presStyleLbl="node1" presStyleIdx="0" presStyleCnt="3"/>
      <dgm:spPr/>
      <dgm:t>
        <a:bodyPr/>
        <a:lstStyle/>
        <a:p>
          <a:endParaRPr lang="en-US"/>
        </a:p>
      </dgm:t>
    </dgm:pt>
    <dgm:pt modelId="{3F6E9737-1EDC-4E71-852E-A9F84A876D01}" type="pres">
      <dgm:prSet presAssocID="{D21C0020-BA0F-47F0-8A5A-9124F96A1E7A}" presName="gear2" presStyleLbl="node1" presStyleIdx="1" presStyleCnt="3" custScaleX="123126" custScaleY="135605" custLinFactNeighborX="-5841" custLinFactNeighborY="-1298">
        <dgm:presLayoutVars>
          <dgm:chMax val="1"/>
          <dgm:bulletEnabled val="1"/>
        </dgm:presLayoutVars>
      </dgm:prSet>
      <dgm:spPr/>
      <dgm:t>
        <a:bodyPr/>
        <a:lstStyle/>
        <a:p>
          <a:endParaRPr lang="en-US"/>
        </a:p>
      </dgm:t>
    </dgm:pt>
    <dgm:pt modelId="{C3FF196F-8C4D-4B63-9FBC-3D0689BEA718}" type="pres">
      <dgm:prSet presAssocID="{D21C0020-BA0F-47F0-8A5A-9124F96A1E7A}" presName="gear2srcNode" presStyleLbl="node1" presStyleIdx="1" presStyleCnt="3"/>
      <dgm:spPr/>
      <dgm:t>
        <a:bodyPr/>
        <a:lstStyle/>
        <a:p>
          <a:endParaRPr lang="en-US"/>
        </a:p>
      </dgm:t>
    </dgm:pt>
    <dgm:pt modelId="{B89981AB-3E4D-4E97-916D-EF93D886F45C}" type="pres">
      <dgm:prSet presAssocID="{D21C0020-BA0F-47F0-8A5A-9124F96A1E7A}" presName="gear2dstNode" presStyleLbl="node1" presStyleIdx="1" presStyleCnt="3"/>
      <dgm:spPr/>
      <dgm:t>
        <a:bodyPr/>
        <a:lstStyle/>
        <a:p>
          <a:endParaRPr lang="en-US"/>
        </a:p>
      </dgm:t>
    </dgm:pt>
    <dgm:pt modelId="{A221D7CA-D076-4C8F-87FE-BD6C7246783E}" type="pres">
      <dgm:prSet presAssocID="{D431E5C1-A998-4505-A7B7-567D77471599}" presName="gear3" presStyleLbl="node1" presStyleIdx="2" presStyleCnt="3" custAng="29768" custScaleX="91103" custScaleY="94606" custLinFactNeighborX="8656" custLinFactNeighborY="1293"/>
      <dgm:spPr/>
      <dgm:t>
        <a:bodyPr/>
        <a:lstStyle/>
        <a:p>
          <a:endParaRPr lang="en-US"/>
        </a:p>
      </dgm:t>
    </dgm:pt>
    <dgm:pt modelId="{0F311240-6843-4948-A6B9-014BEC021B32}" type="pres">
      <dgm:prSet presAssocID="{D431E5C1-A998-4505-A7B7-567D77471599}" presName="gear3tx" presStyleLbl="node1" presStyleIdx="2" presStyleCnt="3">
        <dgm:presLayoutVars>
          <dgm:chMax val="1"/>
          <dgm:bulletEnabled val="1"/>
        </dgm:presLayoutVars>
      </dgm:prSet>
      <dgm:spPr/>
      <dgm:t>
        <a:bodyPr/>
        <a:lstStyle/>
        <a:p>
          <a:endParaRPr lang="en-US"/>
        </a:p>
      </dgm:t>
    </dgm:pt>
    <dgm:pt modelId="{D90EC51E-7ABF-4C69-BE63-6649ABCC398E}" type="pres">
      <dgm:prSet presAssocID="{D431E5C1-A998-4505-A7B7-567D77471599}" presName="gear3srcNode" presStyleLbl="node1" presStyleIdx="2" presStyleCnt="3"/>
      <dgm:spPr/>
      <dgm:t>
        <a:bodyPr/>
        <a:lstStyle/>
        <a:p>
          <a:endParaRPr lang="en-US"/>
        </a:p>
      </dgm:t>
    </dgm:pt>
    <dgm:pt modelId="{9D93D7C7-2D3D-49AF-B181-E2879ACF4A69}" type="pres">
      <dgm:prSet presAssocID="{D431E5C1-A998-4505-A7B7-567D77471599}" presName="gear3dstNode" presStyleLbl="node1" presStyleIdx="2" presStyleCnt="3"/>
      <dgm:spPr/>
      <dgm:t>
        <a:bodyPr/>
        <a:lstStyle/>
        <a:p>
          <a:endParaRPr lang="en-US"/>
        </a:p>
      </dgm:t>
    </dgm:pt>
    <dgm:pt modelId="{795E3E23-7C6B-4BDF-85E2-4B69AEA33E87}" type="pres">
      <dgm:prSet presAssocID="{5A9C7D87-0061-4988-97B4-DB1561955BCA}" presName="connector1" presStyleLbl="sibTrans2D1" presStyleIdx="0" presStyleCnt="3" custScaleY="110649"/>
      <dgm:spPr/>
      <dgm:t>
        <a:bodyPr/>
        <a:lstStyle/>
        <a:p>
          <a:endParaRPr lang="en-US"/>
        </a:p>
      </dgm:t>
    </dgm:pt>
    <dgm:pt modelId="{EFD4214C-242A-46C8-ADB5-128C4D5AC760}" type="pres">
      <dgm:prSet presAssocID="{8D3E5C21-86AF-4228-A6DF-39804D082A61}" presName="connector2" presStyleLbl="sibTrans2D1" presStyleIdx="1" presStyleCnt="3" custLinFactNeighborX="-14212" custLinFactNeighborY="-5075"/>
      <dgm:spPr/>
      <dgm:t>
        <a:bodyPr/>
        <a:lstStyle/>
        <a:p>
          <a:endParaRPr lang="en-US"/>
        </a:p>
      </dgm:t>
    </dgm:pt>
    <dgm:pt modelId="{EAF5FE0D-6238-41A2-A2A5-B1BF020E9EA2}" type="pres">
      <dgm:prSet presAssocID="{98ECA004-4F96-4588-A977-5AC7F1B6F9F0}" presName="connector3" presStyleLbl="sibTrans2D1" presStyleIdx="2" presStyleCnt="3" custAng="775671" custScaleX="101971" custLinFactNeighborX="13079" custLinFactNeighborY="-1883"/>
      <dgm:spPr/>
      <dgm:t>
        <a:bodyPr/>
        <a:lstStyle/>
        <a:p>
          <a:endParaRPr lang="en-US"/>
        </a:p>
      </dgm:t>
    </dgm:pt>
  </dgm:ptLst>
  <dgm:cxnLst>
    <dgm:cxn modelId="{C1224C62-037B-4AF0-B70E-AD1F2994C41B}" type="presOf" srcId="{D431E5C1-A998-4505-A7B7-567D77471599}" destId="{D90EC51E-7ABF-4C69-BE63-6649ABCC398E}" srcOrd="2" destOrd="0" presId="urn:microsoft.com/office/officeart/2005/8/layout/gear1"/>
    <dgm:cxn modelId="{B3DDBCE2-08BE-4528-AE6C-B57EBE8DB712}" type="presOf" srcId="{D431E5C1-A998-4505-A7B7-567D77471599}" destId="{A221D7CA-D076-4C8F-87FE-BD6C7246783E}" srcOrd="0" destOrd="0" presId="urn:microsoft.com/office/officeart/2005/8/layout/gear1"/>
    <dgm:cxn modelId="{28C5038D-1673-4390-9D6F-0571453C78D7}" type="presOf" srcId="{FDB4AA24-4713-46CF-97B7-1D8FE506E218}" destId="{44200D33-196B-4DE7-9CB1-B47890A1E4FA}" srcOrd="0" destOrd="0" presId="urn:microsoft.com/office/officeart/2005/8/layout/gear1"/>
    <dgm:cxn modelId="{E2428E8E-9793-4145-8073-AE7350F291C5}" type="presOf" srcId="{D21C0020-BA0F-47F0-8A5A-9124F96A1E7A}" destId="{B89981AB-3E4D-4E97-916D-EF93D886F45C}" srcOrd="2" destOrd="0" presId="urn:microsoft.com/office/officeart/2005/8/layout/gear1"/>
    <dgm:cxn modelId="{8A7765E3-9E63-4669-90FC-3C54FD29AB65}" type="presOf" srcId="{79D9B7F0-DC52-4EA0-86E9-BD999810379A}" destId="{119A5924-C886-42E8-9D2F-AB04AE195010}" srcOrd="2" destOrd="0" presId="urn:microsoft.com/office/officeart/2005/8/layout/gear1"/>
    <dgm:cxn modelId="{5BAECBF1-F59D-4510-8672-725D9201A23C}" type="presOf" srcId="{98ECA004-4F96-4588-A977-5AC7F1B6F9F0}" destId="{EAF5FE0D-6238-41A2-A2A5-B1BF020E9EA2}" srcOrd="0" destOrd="0" presId="urn:microsoft.com/office/officeart/2005/8/layout/gear1"/>
    <dgm:cxn modelId="{4650240A-EC74-4BB5-97B4-D41680A9DFE0}" srcId="{FDB4AA24-4713-46CF-97B7-1D8FE506E218}" destId="{D21C0020-BA0F-47F0-8A5A-9124F96A1E7A}" srcOrd="1" destOrd="0" parTransId="{0AA8791E-48BB-458F-BD78-13FFD84BE45B}" sibTransId="{8D3E5C21-86AF-4228-A6DF-39804D082A61}"/>
    <dgm:cxn modelId="{293D505A-1DDA-4AFE-AD29-856E0337A81E}" type="presOf" srcId="{D431E5C1-A998-4505-A7B7-567D77471599}" destId="{9D93D7C7-2D3D-49AF-B181-E2879ACF4A69}" srcOrd="3" destOrd="0" presId="urn:microsoft.com/office/officeart/2005/8/layout/gear1"/>
    <dgm:cxn modelId="{5027BB19-2F91-4588-8143-48E4B0ACF833}" type="presOf" srcId="{D431E5C1-A998-4505-A7B7-567D77471599}" destId="{0F311240-6843-4948-A6B9-014BEC021B32}" srcOrd="1" destOrd="0" presId="urn:microsoft.com/office/officeart/2005/8/layout/gear1"/>
    <dgm:cxn modelId="{7190BF72-C2BA-4BBF-BDA7-2741E86BF018}" type="presOf" srcId="{D21C0020-BA0F-47F0-8A5A-9124F96A1E7A}" destId="{C3FF196F-8C4D-4B63-9FBC-3D0689BEA718}" srcOrd="1" destOrd="0" presId="urn:microsoft.com/office/officeart/2005/8/layout/gear1"/>
    <dgm:cxn modelId="{A8690AC0-8EDC-4529-B574-8A38BA41FCB5}" srcId="{FDB4AA24-4713-46CF-97B7-1D8FE506E218}" destId="{79D9B7F0-DC52-4EA0-86E9-BD999810379A}" srcOrd="0" destOrd="0" parTransId="{23294D8A-1F6D-4ACB-A316-B549FB4236DE}" sibTransId="{5A9C7D87-0061-4988-97B4-DB1561955BCA}"/>
    <dgm:cxn modelId="{ADBBEE80-8515-4B35-BA21-28889B65CA0C}" type="presOf" srcId="{5A9C7D87-0061-4988-97B4-DB1561955BCA}" destId="{795E3E23-7C6B-4BDF-85E2-4B69AEA33E87}" srcOrd="0" destOrd="0" presId="urn:microsoft.com/office/officeart/2005/8/layout/gear1"/>
    <dgm:cxn modelId="{6B27F0DC-8685-48DD-9A4A-776D1A41DB09}" type="presOf" srcId="{8D3E5C21-86AF-4228-A6DF-39804D082A61}" destId="{EFD4214C-242A-46C8-ADB5-128C4D5AC760}" srcOrd="0" destOrd="0" presId="urn:microsoft.com/office/officeart/2005/8/layout/gear1"/>
    <dgm:cxn modelId="{F34A8AF1-E461-43D7-BDCA-745086E8C092}" srcId="{FDB4AA24-4713-46CF-97B7-1D8FE506E218}" destId="{D431E5C1-A998-4505-A7B7-567D77471599}" srcOrd="2" destOrd="0" parTransId="{A0BD23C4-B984-4814-AC0A-E78CA0309F10}" sibTransId="{98ECA004-4F96-4588-A977-5AC7F1B6F9F0}"/>
    <dgm:cxn modelId="{B77F0969-B68D-4A36-95D6-9F7DA0AE192D}" type="presOf" srcId="{79D9B7F0-DC52-4EA0-86E9-BD999810379A}" destId="{69C37BAA-67FB-4F05-9681-CD131AD8C8A6}" srcOrd="0" destOrd="0" presId="urn:microsoft.com/office/officeart/2005/8/layout/gear1"/>
    <dgm:cxn modelId="{6FEF36E3-E9BF-4524-BB10-2EFD0DD8C32A}" type="presOf" srcId="{79D9B7F0-DC52-4EA0-86E9-BD999810379A}" destId="{EE01510D-F690-4F3E-A958-C346A9B3CC0A}" srcOrd="1" destOrd="0" presId="urn:microsoft.com/office/officeart/2005/8/layout/gear1"/>
    <dgm:cxn modelId="{22C1A614-8058-44A1-A250-AA06BE0C44AE}" type="presOf" srcId="{D21C0020-BA0F-47F0-8A5A-9124F96A1E7A}" destId="{3F6E9737-1EDC-4E71-852E-A9F84A876D01}" srcOrd="0" destOrd="0" presId="urn:microsoft.com/office/officeart/2005/8/layout/gear1"/>
    <dgm:cxn modelId="{56A3CDA1-B68B-4FF2-8065-FF62A8D18ACE}" type="presParOf" srcId="{44200D33-196B-4DE7-9CB1-B47890A1E4FA}" destId="{69C37BAA-67FB-4F05-9681-CD131AD8C8A6}" srcOrd="0" destOrd="0" presId="urn:microsoft.com/office/officeart/2005/8/layout/gear1"/>
    <dgm:cxn modelId="{8F96F1B0-473B-46CA-98AA-BAEEE900C337}" type="presParOf" srcId="{44200D33-196B-4DE7-9CB1-B47890A1E4FA}" destId="{EE01510D-F690-4F3E-A958-C346A9B3CC0A}" srcOrd="1" destOrd="0" presId="urn:microsoft.com/office/officeart/2005/8/layout/gear1"/>
    <dgm:cxn modelId="{CCD2A343-614F-40B5-8AB0-056E303A715C}" type="presParOf" srcId="{44200D33-196B-4DE7-9CB1-B47890A1E4FA}" destId="{119A5924-C886-42E8-9D2F-AB04AE195010}" srcOrd="2" destOrd="0" presId="urn:microsoft.com/office/officeart/2005/8/layout/gear1"/>
    <dgm:cxn modelId="{16994286-A5A3-446F-884D-37B36E512855}" type="presParOf" srcId="{44200D33-196B-4DE7-9CB1-B47890A1E4FA}" destId="{3F6E9737-1EDC-4E71-852E-A9F84A876D01}" srcOrd="3" destOrd="0" presId="urn:microsoft.com/office/officeart/2005/8/layout/gear1"/>
    <dgm:cxn modelId="{55015745-7C3D-4D32-8BCD-F0BF1C0FD851}" type="presParOf" srcId="{44200D33-196B-4DE7-9CB1-B47890A1E4FA}" destId="{C3FF196F-8C4D-4B63-9FBC-3D0689BEA718}" srcOrd="4" destOrd="0" presId="urn:microsoft.com/office/officeart/2005/8/layout/gear1"/>
    <dgm:cxn modelId="{6622CF69-B00B-491E-98D8-53754F9DAFF3}" type="presParOf" srcId="{44200D33-196B-4DE7-9CB1-B47890A1E4FA}" destId="{B89981AB-3E4D-4E97-916D-EF93D886F45C}" srcOrd="5" destOrd="0" presId="urn:microsoft.com/office/officeart/2005/8/layout/gear1"/>
    <dgm:cxn modelId="{9C395CA4-DA26-45DC-B1C5-7A067D1928F0}" type="presParOf" srcId="{44200D33-196B-4DE7-9CB1-B47890A1E4FA}" destId="{A221D7CA-D076-4C8F-87FE-BD6C7246783E}" srcOrd="6" destOrd="0" presId="urn:microsoft.com/office/officeart/2005/8/layout/gear1"/>
    <dgm:cxn modelId="{7D4D7493-0B76-4AF7-BCB4-B7E3ED56126C}" type="presParOf" srcId="{44200D33-196B-4DE7-9CB1-B47890A1E4FA}" destId="{0F311240-6843-4948-A6B9-014BEC021B32}" srcOrd="7" destOrd="0" presId="urn:microsoft.com/office/officeart/2005/8/layout/gear1"/>
    <dgm:cxn modelId="{C9ADD74D-378E-481B-B67A-710F1258C024}" type="presParOf" srcId="{44200D33-196B-4DE7-9CB1-B47890A1E4FA}" destId="{D90EC51E-7ABF-4C69-BE63-6649ABCC398E}" srcOrd="8" destOrd="0" presId="urn:microsoft.com/office/officeart/2005/8/layout/gear1"/>
    <dgm:cxn modelId="{1DBF6A4D-1839-4E38-8DBE-3E7A89A93D2E}" type="presParOf" srcId="{44200D33-196B-4DE7-9CB1-B47890A1E4FA}" destId="{9D93D7C7-2D3D-49AF-B181-E2879ACF4A69}" srcOrd="9" destOrd="0" presId="urn:microsoft.com/office/officeart/2005/8/layout/gear1"/>
    <dgm:cxn modelId="{831211D1-02F8-4EF6-8C5C-F98A722AB8F9}" type="presParOf" srcId="{44200D33-196B-4DE7-9CB1-B47890A1E4FA}" destId="{795E3E23-7C6B-4BDF-85E2-4B69AEA33E87}" srcOrd="10" destOrd="0" presId="urn:microsoft.com/office/officeart/2005/8/layout/gear1"/>
    <dgm:cxn modelId="{7C30717F-8C89-4717-96AD-E6975510A5C4}" type="presParOf" srcId="{44200D33-196B-4DE7-9CB1-B47890A1E4FA}" destId="{EFD4214C-242A-46C8-ADB5-128C4D5AC760}" srcOrd="11" destOrd="0" presId="urn:microsoft.com/office/officeart/2005/8/layout/gear1"/>
    <dgm:cxn modelId="{594EAA11-631F-48ED-96D4-90E77F881DA5}" type="presParOf" srcId="{44200D33-196B-4DE7-9CB1-B47890A1E4FA}" destId="{EAF5FE0D-6238-41A2-A2A5-B1BF020E9EA2}" srcOrd="12" destOrd="0" presId="urn:microsoft.com/office/officeart/2005/8/layout/gear1"/>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IN"/>
          </a:p>
        </p:txBody>
      </p:sp>
      <p:sp>
        <p:nvSpPr>
          <p:cNvPr id="3" name="Date Placeholder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7A3AD58-0A3A-48BE-BA5D-C88F3FB3422B}" type="datetimeFigureOut">
              <a:rPr lang="en-IN"/>
              <a:pPr>
                <a:defRPr/>
              </a:pPr>
              <a:t>30-08-2016</a:t>
            </a:fld>
            <a:endParaRPr lang="en-IN"/>
          </a:p>
        </p:txBody>
      </p:sp>
      <p:sp>
        <p:nvSpPr>
          <p:cNvPr id="4" name="Footer Placeholder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IN"/>
          </a:p>
        </p:txBody>
      </p:sp>
      <p:sp>
        <p:nvSpPr>
          <p:cNvPr id="5" name="Slide Number Placeholder 4"/>
          <p:cNvSpPr>
            <a:spLocks noGrp="1"/>
          </p:cNvSpPr>
          <p:nvPr>
            <p:ph type="sldNum" sz="quarter" idx="3"/>
          </p:nvPr>
        </p:nvSpPr>
        <p:spPr>
          <a:xfrm>
            <a:off x="3814763" y="9371013"/>
            <a:ext cx="2919412" cy="4953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4EB9E560-8519-4CFD-8D3E-36143F70C152}" type="slidenum">
              <a:rPr lang="en-IN" altLang="en-US"/>
              <a:pPr/>
              <a:t>‹#›</a:t>
            </a:fld>
            <a:endParaRPr lang="en-I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IN"/>
          </a:p>
        </p:txBody>
      </p:sp>
      <p:sp>
        <p:nvSpPr>
          <p:cNvPr id="3" name="Date Placeholder 2"/>
          <p:cNvSpPr>
            <a:spLocks noGrp="1"/>
          </p:cNvSpPr>
          <p:nvPr>
            <p:ph type="dt" idx="1"/>
          </p:nvPr>
        </p:nvSpPr>
        <p:spPr>
          <a:xfrm>
            <a:off x="3814763" y="0"/>
            <a:ext cx="2919412" cy="4953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6E0D9FF-F96D-4CD4-9E1A-F50E119F72A8}" type="datetimeFigureOut">
              <a:rPr lang="en-IN"/>
              <a:pPr>
                <a:defRPr/>
              </a:pPr>
              <a:t>30-08-2016</a:t>
            </a:fld>
            <a:endParaRPr lang="en-IN"/>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pPr lvl="0"/>
            <a:endParaRPr lang="en-IN" noProof="0"/>
          </a:p>
        </p:txBody>
      </p:sp>
      <p:sp>
        <p:nvSpPr>
          <p:cNvPr id="5" name="Notes Placehold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N" noProof="0"/>
          </a:p>
        </p:txBody>
      </p:sp>
      <p:sp>
        <p:nvSpPr>
          <p:cNvPr id="6" name="Footer Placeholder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IN"/>
          </a:p>
        </p:txBody>
      </p:sp>
      <p:sp>
        <p:nvSpPr>
          <p:cNvPr id="7" name="Slide Number Placeholder 6"/>
          <p:cNvSpPr>
            <a:spLocks noGrp="1"/>
          </p:cNvSpPr>
          <p:nvPr>
            <p:ph type="sldNum" sz="quarter" idx="5"/>
          </p:nvPr>
        </p:nvSpPr>
        <p:spPr>
          <a:xfrm>
            <a:off x="3814763" y="9371013"/>
            <a:ext cx="2919412" cy="4953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7CD350B2-E03F-454B-A193-630C26CAF38E}" type="slidenum">
              <a:rPr lang="en-IN" altLang="en-US"/>
              <a:pPr/>
              <a:t>‹#›</a:t>
            </a:fld>
            <a:endParaRPr lang="en-I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altLang="en-US" smtClean="0"/>
          </a:p>
        </p:txBody>
      </p:sp>
      <p:sp>
        <p:nvSpPr>
          <p:cNvPr id="5124" name="Slide Number Placeholder 3"/>
          <p:cNvSpPr>
            <a:spLocks noGrp="1"/>
          </p:cNvSpPr>
          <p:nvPr>
            <p:ph type="sldNum" sz="quarter" idx="5"/>
          </p:nvPr>
        </p:nvSpPr>
        <p:spPr bwMode="auto">
          <a:noFill/>
          <a:ln>
            <a:miter lim="800000"/>
            <a:headEnd/>
            <a:tailEnd/>
          </a:ln>
        </p:spPr>
        <p:txBody>
          <a:bodyPr/>
          <a:lstStyle/>
          <a:p>
            <a:fld id="{E8E9642C-D207-47AC-B359-1A98ACF8B49C}" type="slidenum">
              <a:rPr lang="en-IN" altLang="en-US"/>
              <a:pPr/>
              <a:t>1</a:t>
            </a:fld>
            <a:endParaRPr lang="en-I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cs typeface="Arial" pitchFamily="34" charset="0"/>
            </a:endParaRPr>
          </a:p>
        </p:txBody>
      </p:sp>
      <p:sp>
        <p:nvSpPr>
          <p:cNvPr id="10244" name="Slide Number Placeholder 3"/>
          <p:cNvSpPr>
            <a:spLocks noGrp="1"/>
          </p:cNvSpPr>
          <p:nvPr>
            <p:ph type="sldNum" sz="quarter" idx="5"/>
          </p:nvPr>
        </p:nvSpPr>
        <p:spPr bwMode="auto">
          <a:noFill/>
          <a:ln>
            <a:miter lim="800000"/>
            <a:headEnd/>
            <a:tailEnd/>
          </a:ln>
        </p:spPr>
        <p:txBody>
          <a:bodyPr/>
          <a:lstStyle/>
          <a:p>
            <a:fld id="{3C1DDDF7-6ED8-422F-B251-7EBB8132E03E}" type="slidenum">
              <a:rPr lang="en-US" altLang="en-US">
                <a:ea typeface="Majalla UI"/>
                <a:cs typeface="Arial" pitchFamily="34" charset="0"/>
              </a:rPr>
              <a:pPr/>
              <a:t>5</a:t>
            </a:fld>
            <a:endParaRPr lang="en-US" altLang="en-US">
              <a:ea typeface="Majalla UI"/>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429049AF-70F1-488C-9131-2B7DC242977B}" type="datetimeFigureOut">
              <a:rPr lang="en-IN"/>
              <a:pPr>
                <a:defRPr/>
              </a:pPr>
              <a:t>30-08-2016</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fld id="{77D31A3A-11BC-4E2A-9461-D256899A2F5A}" type="slidenum">
              <a:rPr lang="en-IN" altLang="en-US"/>
              <a:pPr/>
              <a:t>‹#›</a:t>
            </a:fld>
            <a:endParaRPr lang="en-I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22975647-D5D1-4633-B2BD-44FE0994B4C9}" type="datetimeFigureOut">
              <a:rPr lang="en-IN"/>
              <a:pPr>
                <a:defRPr/>
              </a:pPr>
              <a:t>30-08-2016</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fld id="{6A545E37-95F5-4264-A01C-A6A804DBB1ED}" type="slidenum">
              <a:rPr lang="en-IN" altLang="en-US"/>
              <a:pPr/>
              <a:t>‹#›</a:t>
            </a:fld>
            <a:endParaRPr lang="en-I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D8246E6E-33C1-45E5-AAA8-3A8FEEB4D801}" type="datetimeFigureOut">
              <a:rPr lang="en-IN"/>
              <a:pPr>
                <a:defRPr/>
              </a:pPr>
              <a:t>30-08-2016</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fld id="{E4F5DE64-31DD-419D-A1B8-B7AC5C397D0D}" type="slidenum">
              <a:rPr lang="en-IN" altLang="en-US"/>
              <a:pPr/>
              <a:t>‹#›</a:t>
            </a:fld>
            <a:endParaRPr lang="en-I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18BC7668-E8A9-4C5A-88DC-6CC078CC90EC}" type="datetimeFigureOut">
              <a:rPr lang="en-IN"/>
              <a:pPr>
                <a:defRPr/>
              </a:pPr>
              <a:t>30-08-2016</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fld id="{F04FD8E3-FACB-4794-BF17-A74CA97042FB}" type="slidenum">
              <a:rPr lang="en-IN" altLang="en-US"/>
              <a:pPr/>
              <a:t>‹#›</a:t>
            </a:fld>
            <a:endParaRPr lang="en-I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422E3A4-4D15-4EAF-BD45-3A061C9CAF3F}" type="datetimeFigureOut">
              <a:rPr lang="en-IN"/>
              <a:pPr>
                <a:defRPr/>
              </a:pPr>
              <a:t>30-08-2016</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fld id="{A4CBE711-CEEC-4DAF-877F-4D241669CA9B}" type="slidenum">
              <a:rPr lang="en-IN" altLang="en-US"/>
              <a:pPr/>
              <a:t>‹#›</a:t>
            </a:fld>
            <a:endParaRPr lang="en-I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3"/>
          <p:cNvSpPr>
            <a:spLocks noGrp="1"/>
          </p:cNvSpPr>
          <p:nvPr>
            <p:ph type="dt" sz="half" idx="10"/>
          </p:nvPr>
        </p:nvSpPr>
        <p:spPr/>
        <p:txBody>
          <a:bodyPr/>
          <a:lstStyle>
            <a:lvl1pPr>
              <a:defRPr/>
            </a:lvl1pPr>
          </a:lstStyle>
          <a:p>
            <a:pPr>
              <a:defRPr/>
            </a:pPr>
            <a:fld id="{385B080B-E163-46C3-B81D-8C1BDFE9C7CA}" type="datetimeFigureOut">
              <a:rPr lang="en-IN"/>
              <a:pPr>
                <a:defRPr/>
              </a:pPr>
              <a:t>30-08-2016</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fld id="{AC9F526F-40F1-4258-BE10-9B7A8A32C315}" type="slidenum">
              <a:rPr lang="en-IN" altLang="en-US"/>
              <a:pPr/>
              <a:t>‹#›</a:t>
            </a:fld>
            <a:endParaRPr lang="en-I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3"/>
          <p:cNvSpPr>
            <a:spLocks noGrp="1"/>
          </p:cNvSpPr>
          <p:nvPr>
            <p:ph type="dt" sz="half" idx="10"/>
          </p:nvPr>
        </p:nvSpPr>
        <p:spPr/>
        <p:txBody>
          <a:bodyPr/>
          <a:lstStyle>
            <a:lvl1pPr>
              <a:defRPr/>
            </a:lvl1pPr>
          </a:lstStyle>
          <a:p>
            <a:pPr>
              <a:defRPr/>
            </a:pPr>
            <a:fld id="{0E2B01E2-18B7-4562-A893-4A52E1A3C708}" type="datetimeFigureOut">
              <a:rPr lang="en-IN"/>
              <a:pPr>
                <a:defRPr/>
              </a:pPr>
              <a:t>30-08-2016</a:t>
            </a:fld>
            <a:endParaRPr lang="en-IN"/>
          </a:p>
        </p:txBody>
      </p:sp>
      <p:sp>
        <p:nvSpPr>
          <p:cNvPr id="8" name="Footer Placeholder 4"/>
          <p:cNvSpPr>
            <a:spLocks noGrp="1"/>
          </p:cNvSpPr>
          <p:nvPr>
            <p:ph type="ftr" sz="quarter" idx="11"/>
          </p:nvPr>
        </p:nvSpPr>
        <p:spPr/>
        <p:txBody>
          <a:bodyPr/>
          <a:lstStyle>
            <a:lvl1pPr>
              <a:defRPr/>
            </a:lvl1pPr>
          </a:lstStyle>
          <a:p>
            <a:pPr>
              <a:defRPr/>
            </a:pPr>
            <a:endParaRPr lang="en-IN"/>
          </a:p>
        </p:txBody>
      </p:sp>
      <p:sp>
        <p:nvSpPr>
          <p:cNvPr id="9" name="Slide Number Placeholder 5"/>
          <p:cNvSpPr>
            <a:spLocks noGrp="1"/>
          </p:cNvSpPr>
          <p:nvPr>
            <p:ph type="sldNum" sz="quarter" idx="12"/>
          </p:nvPr>
        </p:nvSpPr>
        <p:spPr/>
        <p:txBody>
          <a:bodyPr/>
          <a:lstStyle>
            <a:lvl1pPr>
              <a:defRPr/>
            </a:lvl1pPr>
          </a:lstStyle>
          <a:p>
            <a:fld id="{68F32DF8-F201-452C-AAC2-AA8514204873}" type="slidenum">
              <a:rPr lang="en-IN" altLang="en-US"/>
              <a:pPr/>
              <a:t>‹#›</a:t>
            </a:fld>
            <a:endParaRPr lang="en-I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E9E6D35C-9B80-4CE3-B80A-ABB913C7CAD2}" type="datetimeFigureOut">
              <a:rPr lang="en-IN"/>
              <a:pPr>
                <a:defRPr/>
              </a:pPr>
              <a:t>30-08-2016</a:t>
            </a:fld>
            <a:endParaRPr lang="en-IN"/>
          </a:p>
        </p:txBody>
      </p:sp>
      <p:sp>
        <p:nvSpPr>
          <p:cNvPr id="4" name="Footer Placeholder 4"/>
          <p:cNvSpPr>
            <a:spLocks noGrp="1"/>
          </p:cNvSpPr>
          <p:nvPr>
            <p:ph type="ftr" sz="quarter" idx="11"/>
          </p:nvPr>
        </p:nvSpPr>
        <p:spPr/>
        <p:txBody>
          <a:bodyPr/>
          <a:lstStyle>
            <a:lvl1pPr>
              <a:defRPr/>
            </a:lvl1pPr>
          </a:lstStyle>
          <a:p>
            <a:pPr>
              <a:defRPr/>
            </a:pPr>
            <a:endParaRPr lang="en-IN"/>
          </a:p>
        </p:txBody>
      </p:sp>
      <p:sp>
        <p:nvSpPr>
          <p:cNvPr id="5" name="Slide Number Placeholder 5"/>
          <p:cNvSpPr>
            <a:spLocks noGrp="1"/>
          </p:cNvSpPr>
          <p:nvPr>
            <p:ph type="sldNum" sz="quarter" idx="12"/>
          </p:nvPr>
        </p:nvSpPr>
        <p:spPr/>
        <p:txBody>
          <a:bodyPr/>
          <a:lstStyle>
            <a:lvl1pPr>
              <a:defRPr/>
            </a:lvl1pPr>
          </a:lstStyle>
          <a:p>
            <a:fld id="{BC696890-18C3-4A90-AB84-F3398BD4313F}" type="slidenum">
              <a:rPr lang="en-IN" altLang="en-US"/>
              <a:pPr/>
              <a:t>‹#›</a:t>
            </a:fld>
            <a:endParaRPr lang="en-I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596D72-013D-464C-8EA6-F0213FA1BCA8}" type="datetimeFigureOut">
              <a:rPr lang="en-IN"/>
              <a:pPr>
                <a:defRPr/>
              </a:pPr>
              <a:t>30-08-2016</a:t>
            </a:fld>
            <a:endParaRPr lang="en-IN"/>
          </a:p>
        </p:txBody>
      </p:sp>
      <p:sp>
        <p:nvSpPr>
          <p:cNvPr id="3" name="Footer Placeholder 4"/>
          <p:cNvSpPr>
            <a:spLocks noGrp="1"/>
          </p:cNvSpPr>
          <p:nvPr>
            <p:ph type="ftr" sz="quarter" idx="11"/>
          </p:nvPr>
        </p:nvSpPr>
        <p:spPr/>
        <p:txBody>
          <a:bodyPr/>
          <a:lstStyle>
            <a:lvl1pPr>
              <a:defRPr/>
            </a:lvl1pPr>
          </a:lstStyle>
          <a:p>
            <a:pPr>
              <a:defRPr/>
            </a:pPr>
            <a:endParaRPr lang="en-IN"/>
          </a:p>
        </p:txBody>
      </p:sp>
      <p:sp>
        <p:nvSpPr>
          <p:cNvPr id="4" name="Slide Number Placeholder 5"/>
          <p:cNvSpPr>
            <a:spLocks noGrp="1"/>
          </p:cNvSpPr>
          <p:nvPr>
            <p:ph type="sldNum" sz="quarter" idx="12"/>
          </p:nvPr>
        </p:nvSpPr>
        <p:spPr/>
        <p:txBody>
          <a:bodyPr/>
          <a:lstStyle>
            <a:lvl1pPr>
              <a:defRPr/>
            </a:lvl1pPr>
          </a:lstStyle>
          <a:p>
            <a:fld id="{82D6D68A-1EF7-4693-9B39-2BABAD07FB88}" type="slidenum">
              <a:rPr lang="en-IN" altLang="en-US"/>
              <a:pPr/>
              <a:t>‹#›</a:t>
            </a:fld>
            <a:endParaRPr lang="en-I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C8634B7-B876-46FA-B18D-D6E43BE4B7C9}" type="datetimeFigureOut">
              <a:rPr lang="en-IN"/>
              <a:pPr>
                <a:defRPr/>
              </a:pPr>
              <a:t>30-08-2016</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fld id="{EA050B7F-52A3-4ED6-B483-8F42F9E987A4}" type="slidenum">
              <a:rPr lang="en-IN" altLang="en-US"/>
              <a:pPr/>
              <a:t>‹#›</a:t>
            </a:fld>
            <a:endParaRPr lang="en-I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A20B2BA-91E0-40BA-9C75-55EF0A5E9201}" type="datetimeFigureOut">
              <a:rPr lang="en-IN"/>
              <a:pPr>
                <a:defRPr/>
              </a:pPr>
              <a:t>30-08-2016</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fld id="{F5F4B305-689E-479F-8866-CCA93601DAD8}" type="slidenum">
              <a:rPr lang="en-IN" altLang="en-US"/>
              <a:pPr/>
              <a:t>‹#›</a:t>
            </a:fld>
            <a:endParaRPr lang="en-I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64999">
              <a:srgbClr val="F0EBD5"/>
            </a:gs>
            <a:gs pos="100000">
              <a:srgbClr val="D1C39F"/>
            </a:gs>
          </a:gsLst>
          <a:lin ang="2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IN" altLang="en-US" smtClean="0"/>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IN" altLang="en-US"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255DE49-764B-4C68-B08D-5A87DBB88E8F}" type="datetimeFigureOut">
              <a:rPr lang="en-IN"/>
              <a:pPr>
                <a:defRPr/>
              </a:pPr>
              <a:t>30-08-2016</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4FC66B1-4F9C-4826-8F27-18BD5B6591E4}" type="slidenum">
              <a:rPr lang="en-IN" altLang="en-US"/>
              <a:pPr/>
              <a:t>‹#›</a:t>
            </a:fld>
            <a:endParaRPr lang="en-IN" altLang="en-US"/>
          </a:p>
        </p:txBody>
      </p:sp>
    </p:spTree>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97-2003_Worksheet2.xls"/></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www.who.int/nmh/countries/ind_en.pdf?ua=1"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1703388" y="2633663"/>
            <a:ext cx="8915400" cy="1497012"/>
          </a:xfrm>
        </p:spPr>
        <p:txBody>
          <a:bodyPr rtlCol="0">
            <a:normAutofit fontScale="90000"/>
          </a:bodyPr>
          <a:lstStyle/>
          <a:p>
            <a:pPr eaLnBrk="1" fontAlgn="auto" hangingPunct="1">
              <a:spcAft>
                <a:spcPts val="0"/>
              </a:spcAft>
              <a:defRPr/>
            </a:pPr>
            <a:r>
              <a:rPr lang="en-US" altLang="en-US" dirty="0"/>
              <a:t/>
            </a:r>
            <a:br>
              <a:rPr lang="en-US" altLang="en-US" dirty="0"/>
            </a:br>
            <a:r>
              <a:rPr lang="en-US" altLang="en-US" sz="4000" b="1" dirty="0">
                <a:solidFill>
                  <a:srgbClr val="241E70"/>
                </a:solidFill>
              </a:rPr>
              <a:t>Comprehensive Women Health Care Screening and Treatment Program </a:t>
            </a:r>
            <a:r>
              <a:rPr lang="en-US" altLang="en-US" dirty="0">
                <a:solidFill>
                  <a:srgbClr val="8E0000"/>
                </a:solidFill>
              </a:rPr>
              <a:t/>
            </a:r>
            <a:br>
              <a:rPr lang="en-US" altLang="en-US" dirty="0">
                <a:solidFill>
                  <a:srgbClr val="8E0000"/>
                </a:solidFill>
              </a:rPr>
            </a:br>
            <a:endParaRPr lang="en-IN" altLang="en-US" sz="3200" dirty="0"/>
          </a:p>
        </p:txBody>
      </p:sp>
      <p:pic>
        <p:nvPicPr>
          <p:cNvPr id="4099" name="Picture 6" descr="NHM logo.jpg"/>
          <p:cNvPicPr>
            <a:picLocks noChangeAspect="1"/>
          </p:cNvPicPr>
          <p:nvPr/>
        </p:nvPicPr>
        <p:blipFill>
          <a:blip r:embed="rId3"/>
          <a:srcRect/>
          <a:stretch>
            <a:fillRect/>
          </a:stretch>
        </p:blipFill>
        <p:spPr bwMode="auto">
          <a:xfrm>
            <a:off x="2805113" y="4840288"/>
            <a:ext cx="1179512" cy="1160462"/>
          </a:xfrm>
          <a:prstGeom prst="rect">
            <a:avLst/>
          </a:prstGeom>
          <a:noFill/>
          <a:ln w="9525">
            <a:noFill/>
            <a:miter lim="800000"/>
            <a:headEnd/>
            <a:tailEnd/>
          </a:ln>
        </p:spPr>
      </p:pic>
      <p:pic>
        <p:nvPicPr>
          <p:cNvPr id="4100" name="Picture 2" descr="http://www.hlfppt.org/images/partners/14.jpg"/>
          <p:cNvPicPr>
            <a:picLocks noChangeAspect="1" noChangeArrowheads="1"/>
          </p:cNvPicPr>
          <p:nvPr/>
        </p:nvPicPr>
        <p:blipFill>
          <a:blip r:embed="rId4"/>
          <a:srcRect/>
          <a:stretch>
            <a:fillRect/>
          </a:stretch>
        </p:blipFill>
        <p:spPr bwMode="auto">
          <a:xfrm>
            <a:off x="5278438" y="4876800"/>
            <a:ext cx="1854200" cy="1144588"/>
          </a:xfrm>
          <a:prstGeom prst="rect">
            <a:avLst/>
          </a:prstGeom>
          <a:noFill/>
          <a:ln w="9525">
            <a:noFill/>
            <a:miter lim="800000"/>
            <a:headEnd/>
            <a:tailEnd/>
          </a:ln>
        </p:spPr>
      </p:pic>
      <p:pic>
        <p:nvPicPr>
          <p:cNvPr id="4101" name="Picture 8"/>
          <p:cNvPicPr>
            <a:picLocks noChangeAspect="1"/>
          </p:cNvPicPr>
          <p:nvPr/>
        </p:nvPicPr>
        <p:blipFill>
          <a:blip r:embed="rId5"/>
          <a:srcRect/>
          <a:stretch>
            <a:fillRect/>
          </a:stretch>
        </p:blipFill>
        <p:spPr bwMode="auto">
          <a:xfrm>
            <a:off x="8618538" y="4803775"/>
            <a:ext cx="1463675" cy="1196975"/>
          </a:xfrm>
          <a:prstGeom prst="rect">
            <a:avLst/>
          </a:prstGeom>
          <a:noFill/>
          <a:ln w="9525">
            <a:noFill/>
            <a:miter lim="800000"/>
            <a:headEnd/>
            <a:tailEnd/>
          </a:ln>
        </p:spPr>
      </p:pic>
      <p:pic>
        <p:nvPicPr>
          <p:cNvPr id="7" name="Picture 6"/>
          <p:cNvPicPr>
            <a:picLocks noChangeAspect="1"/>
          </p:cNvPicPr>
          <p:nvPr/>
        </p:nvPicPr>
        <p:blipFill>
          <a:blip r:embed="rId6" cstate="print">
            <a:extLst/>
          </a:blip>
          <a:stretch>
            <a:fillRect/>
          </a:stretch>
        </p:blipFill>
        <p:spPr>
          <a:xfrm>
            <a:off x="4236720" y="0"/>
            <a:ext cx="3139440" cy="2575560"/>
          </a:xfrm>
          <a:prstGeom prst="ellipse">
            <a:avLst/>
          </a:prstGeom>
          <a:ln>
            <a:noFill/>
          </a:ln>
          <a:effectLst>
            <a:softEdge rad="127000"/>
          </a:effectLst>
        </p:spPr>
        <p:style>
          <a:lnRef idx="1">
            <a:schemeClr val="accent6"/>
          </a:lnRef>
          <a:fillRef idx="1002">
            <a:schemeClr val="lt2"/>
          </a:fillRef>
          <a:effectRef idx="1">
            <a:schemeClr val="accent6"/>
          </a:effectRef>
          <a:fontRef idx="minor">
            <a:schemeClr val="dk1"/>
          </a:fontRef>
        </p:style>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655638" y="184150"/>
            <a:ext cx="4598987" cy="423863"/>
          </a:xfrm>
          <a:prstGeom prst="rect">
            <a:avLst/>
          </a:prstGeom>
          <a:solidFill>
            <a:srgbClr val="002060"/>
          </a:solidFill>
          <a:ln w="9525">
            <a:noFill/>
            <a:miter lim="800000"/>
            <a:headEnd/>
            <a:tailEnd/>
          </a:ln>
        </p:spPr>
        <p:txBody>
          <a:bodyPr anchor="ctr"/>
          <a:lstStyle/>
          <a:p>
            <a:pPr algn="ctr" eaLnBrk="1" hangingPunct="1">
              <a:lnSpc>
                <a:spcPct val="90000"/>
              </a:lnSpc>
            </a:pPr>
            <a:r>
              <a:rPr lang="en-IN" altLang="en-US" sz="3200" b="1">
                <a:solidFill>
                  <a:srgbClr val="FFFFFF"/>
                </a:solidFill>
                <a:latin typeface="Calibri Light" pitchFamily="34" charset="0"/>
              </a:rPr>
              <a:t>Blood Pressure</a:t>
            </a:r>
          </a:p>
        </p:txBody>
      </p:sp>
      <p:sp>
        <p:nvSpPr>
          <p:cNvPr id="6147" name="Title 1"/>
          <p:cNvSpPr txBox="1">
            <a:spLocks/>
          </p:cNvSpPr>
          <p:nvPr/>
        </p:nvSpPr>
        <p:spPr bwMode="auto">
          <a:xfrm>
            <a:off x="7004050" y="184150"/>
            <a:ext cx="4598988" cy="423863"/>
          </a:xfrm>
          <a:prstGeom prst="rect">
            <a:avLst/>
          </a:prstGeom>
          <a:solidFill>
            <a:srgbClr val="002060"/>
          </a:solidFill>
          <a:ln w="9525">
            <a:noFill/>
            <a:miter lim="800000"/>
            <a:headEnd/>
            <a:tailEnd/>
          </a:ln>
        </p:spPr>
        <p:txBody>
          <a:bodyPr anchor="ctr"/>
          <a:lstStyle/>
          <a:p>
            <a:pPr algn="ctr" eaLnBrk="1" hangingPunct="1">
              <a:lnSpc>
                <a:spcPct val="90000"/>
              </a:lnSpc>
            </a:pPr>
            <a:r>
              <a:rPr lang="en-IN" altLang="en-US" sz="3200" b="1">
                <a:solidFill>
                  <a:srgbClr val="FFFFFF"/>
                </a:solidFill>
                <a:latin typeface="Calibri Light" pitchFamily="34" charset="0"/>
              </a:rPr>
              <a:t>Diabetes</a:t>
            </a:r>
          </a:p>
        </p:txBody>
      </p:sp>
      <p:sp>
        <p:nvSpPr>
          <p:cNvPr id="6148" name="TextBox 7"/>
          <p:cNvSpPr txBox="1">
            <a:spLocks noChangeArrowheads="1"/>
          </p:cNvSpPr>
          <p:nvPr/>
        </p:nvSpPr>
        <p:spPr bwMode="auto">
          <a:xfrm>
            <a:off x="955675" y="5895975"/>
            <a:ext cx="3848100" cy="646113"/>
          </a:xfrm>
          <a:prstGeom prst="rect">
            <a:avLst/>
          </a:prstGeom>
          <a:noFill/>
          <a:ln w="9525">
            <a:noFill/>
            <a:miter lim="800000"/>
            <a:headEnd/>
            <a:tailEnd/>
          </a:ln>
        </p:spPr>
        <p:txBody>
          <a:bodyPr>
            <a:spAutoFit/>
          </a:bodyPr>
          <a:lstStyle/>
          <a:p>
            <a:pPr algn="just"/>
            <a:r>
              <a:rPr lang="en-IN" altLang="en-US" i="1">
                <a:solidFill>
                  <a:srgbClr val="C00000"/>
                </a:solidFill>
              </a:rPr>
              <a:t> </a:t>
            </a:r>
            <a:r>
              <a:rPr lang="en-IN" altLang="en-US" b="1" i="1">
                <a:solidFill>
                  <a:srgbClr val="C00000"/>
                </a:solidFill>
              </a:rPr>
              <a:t>227</a:t>
            </a:r>
            <a:r>
              <a:rPr lang="en-IN" altLang="en-US" i="1">
                <a:solidFill>
                  <a:srgbClr val="C00000"/>
                </a:solidFill>
              </a:rPr>
              <a:t> records discarded from analysis due to incomplete/missing/wrong data</a:t>
            </a:r>
          </a:p>
        </p:txBody>
      </p:sp>
      <p:sp>
        <p:nvSpPr>
          <p:cNvPr id="6149" name="TextBox 8"/>
          <p:cNvSpPr txBox="1">
            <a:spLocks noChangeArrowheads="1"/>
          </p:cNvSpPr>
          <p:nvPr/>
        </p:nvSpPr>
        <p:spPr bwMode="auto">
          <a:xfrm>
            <a:off x="7208838" y="5895975"/>
            <a:ext cx="3914775" cy="646113"/>
          </a:xfrm>
          <a:prstGeom prst="rect">
            <a:avLst/>
          </a:prstGeom>
          <a:noFill/>
          <a:ln w="9525">
            <a:noFill/>
            <a:miter lim="800000"/>
            <a:headEnd/>
            <a:tailEnd/>
          </a:ln>
        </p:spPr>
        <p:txBody>
          <a:bodyPr>
            <a:spAutoFit/>
          </a:bodyPr>
          <a:lstStyle/>
          <a:p>
            <a:pPr algn="just"/>
            <a:r>
              <a:rPr lang="en-IN" altLang="en-US" i="1">
                <a:solidFill>
                  <a:srgbClr val="C00000"/>
                </a:solidFill>
              </a:rPr>
              <a:t> </a:t>
            </a:r>
            <a:r>
              <a:rPr lang="en-IN" altLang="en-US" b="1" i="1">
                <a:solidFill>
                  <a:srgbClr val="C00000"/>
                </a:solidFill>
              </a:rPr>
              <a:t>618</a:t>
            </a:r>
            <a:r>
              <a:rPr lang="en-IN" altLang="en-US" i="1">
                <a:solidFill>
                  <a:srgbClr val="C00000"/>
                </a:solidFill>
              </a:rPr>
              <a:t> records discarded from analysis due to incomplete/missing/wrong data</a:t>
            </a:r>
          </a:p>
        </p:txBody>
      </p:sp>
      <p:sp>
        <p:nvSpPr>
          <p:cNvPr id="6150" name="TextBox 9"/>
          <p:cNvSpPr txBox="1">
            <a:spLocks noChangeArrowheads="1"/>
          </p:cNvSpPr>
          <p:nvPr/>
        </p:nvSpPr>
        <p:spPr bwMode="auto">
          <a:xfrm>
            <a:off x="2709863" y="715963"/>
            <a:ext cx="1090612" cy="369887"/>
          </a:xfrm>
          <a:prstGeom prst="rect">
            <a:avLst/>
          </a:prstGeom>
          <a:noFill/>
          <a:ln w="9525">
            <a:noFill/>
            <a:miter lim="800000"/>
            <a:headEnd/>
            <a:tailEnd/>
          </a:ln>
        </p:spPr>
        <p:txBody>
          <a:bodyPr>
            <a:spAutoFit/>
          </a:bodyPr>
          <a:lstStyle/>
          <a:p>
            <a:pPr algn="ctr"/>
            <a:r>
              <a:rPr lang="en-IN" altLang="en-US" b="1">
                <a:solidFill>
                  <a:srgbClr val="000000"/>
                </a:solidFill>
              </a:rPr>
              <a:t>N=11268</a:t>
            </a:r>
          </a:p>
        </p:txBody>
      </p:sp>
      <p:sp>
        <p:nvSpPr>
          <p:cNvPr id="6151" name="TextBox 10"/>
          <p:cNvSpPr txBox="1">
            <a:spLocks noChangeArrowheads="1"/>
          </p:cNvSpPr>
          <p:nvPr/>
        </p:nvSpPr>
        <p:spPr bwMode="auto">
          <a:xfrm>
            <a:off x="8907463" y="715963"/>
            <a:ext cx="1092200" cy="369887"/>
          </a:xfrm>
          <a:prstGeom prst="rect">
            <a:avLst/>
          </a:prstGeom>
          <a:noFill/>
          <a:ln w="9525">
            <a:noFill/>
            <a:miter lim="800000"/>
            <a:headEnd/>
            <a:tailEnd/>
          </a:ln>
        </p:spPr>
        <p:txBody>
          <a:bodyPr>
            <a:spAutoFit/>
          </a:bodyPr>
          <a:lstStyle/>
          <a:p>
            <a:pPr algn="ctr"/>
            <a:r>
              <a:rPr lang="en-IN" altLang="en-US" b="1">
                <a:solidFill>
                  <a:srgbClr val="000000"/>
                </a:solidFill>
              </a:rPr>
              <a:t>N=10877</a:t>
            </a:r>
          </a:p>
        </p:txBody>
      </p:sp>
      <p:graphicFrame>
        <p:nvGraphicFramePr>
          <p:cNvPr id="6152" name="Chart 15"/>
          <p:cNvGraphicFramePr>
            <a:graphicFrameLocks/>
          </p:cNvGraphicFramePr>
          <p:nvPr/>
        </p:nvGraphicFramePr>
        <p:xfrm>
          <a:off x="6596063" y="809625"/>
          <a:ext cx="5300662" cy="4959350"/>
        </p:xfrm>
        <a:graphic>
          <a:graphicData uri="http://schemas.openxmlformats.org/presentationml/2006/ole">
            <p:oleObj spid="_x0000_s1026" name="Chart" r:id="rId3" imgW="5310076" imgH="4968671" progId="Excel.Sheet.8">
              <p:embed/>
            </p:oleObj>
          </a:graphicData>
        </a:graphic>
      </p:graphicFrame>
      <p:graphicFrame>
        <p:nvGraphicFramePr>
          <p:cNvPr id="6153" name="Chart 16"/>
          <p:cNvGraphicFramePr>
            <a:graphicFrameLocks/>
          </p:cNvGraphicFramePr>
          <p:nvPr/>
        </p:nvGraphicFramePr>
        <p:xfrm>
          <a:off x="385763" y="665163"/>
          <a:ext cx="5792787" cy="5145087"/>
        </p:xfrm>
        <a:graphic>
          <a:graphicData uri="http://schemas.openxmlformats.org/presentationml/2006/ole">
            <p:oleObj spid="_x0000_s1027" name="Chart" r:id="rId4" imgW="5797798" imgH="5151566" progId="Excel.Sheet.8">
              <p:embed/>
            </p:oleObj>
          </a:graphicData>
        </a:graphic>
      </p:graphicFrame>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2"/>
          </p:nvPr>
        </p:nvSpPr>
        <p:spPr bwMode="auto">
          <a:noFill/>
          <a:ln>
            <a:miter lim="800000"/>
            <a:headEnd/>
            <a:tailEnd/>
          </a:ln>
        </p:spPr>
        <p:txBody>
          <a:bodyPr/>
          <a:lstStyle/>
          <a:p>
            <a:fld id="{091022F4-C3AA-4ECD-8EF6-03A7CEE0A787}" type="slidenum">
              <a:rPr lang="en-US" altLang="en-US"/>
              <a:pPr/>
              <a:t>11</a:t>
            </a:fld>
            <a:endParaRPr lang="en-US" altLang="en-US"/>
          </a:p>
        </p:txBody>
      </p:sp>
      <p:sp>
        <p:nvSpPr>
          <p:cNvPr id="6" name="Title 1"/>
          <p:cNvSpPr txBox="1">
            <a:spLocks/>
          </p:cNvSpPr>
          <p:nvPr/>
        </p:nvSpPr>
        <p:spPr bwMode="auto">
          <a:xfrm>
            <a:off x="473075" y="254000"/>
            <a:ext cx="5181600" cy="587375"/>
          </a:xfrm>
          <a:prstGeom prst="rect">
            <a:avLst/>
          </a:prstGeom>
          <a:noFill/>
          <a:ln>
            <a:noFill/>
          </a:ln>
          <a:extLst/>
        </p:spPr>
        <p:txBody>
          <a:bodyPr anchor="ctr"/>
          <a:lstStyle>
            <a:lvl1pPr algn="l" rtl="0" eaLnBrk="1" fontAlgn="base" hangingPunct="1">
              <a:spcBef>
                <a:spcPct val="0"/>
              </a:spcBef>
              <a:spcAft>
                <a:spcPct val="0"/>
              </a:spcAft>
              <a:defRPr sz="3400">
                <a:solidFill>
                  <a:schemeClr val="tx2"/>
                </a:solidFill>
                <a:latin typeface="+mj-lt"/>
                <a:ea typeface="+mj-ea"/>
                <a:cs typeface="+mj-cs"/>
              </a:defRPr>
            </a:lvl1pPr>
            <a:lvl2pPr algn="l" rtl="0" eaLnBrk="1" fontAlgn="base" hangingPunct="1">
              <a:spcBef>
                <a:spcPct val="0"/>
              </a:spcBef>
              <a:spcAft>
                <a:spcPct val="0"/>
              </a:spcAft>
              <a:defRPr sz="3400">
                <a:solidFill>
                  <a:schemeClr val="tx2"/>
                </a:solidFill>
                <a:latin typeface="Arial" pitchFamily="34" charset="0"/>
              </a:defRPr>
            </a:lvl2pPr>
            <a:lvl3pPr algn="l" rtl="0" eaLnBrk="1" fontAlgn="base" hangingPunct="1">
              <a:spcBef>
                <a:spcPct val="0"/>
              </a:spcBef>
              <a:spcAft>
                <a:spcPct val="0"/>
              </a:spcAft>
              <a:defRPr sz="3400">
                <a:solidFill>
                  <a:schemeClr val="tx2"/>
                </a:solidFill>
                <a:latin typeface="Arial" pitchFamily="34" charset="0"/>
              </a:defRPr>
            </a:lvl3pPr>
            <a:lvl4pPr algn="l" rtl="0" eaLnBrk="1" fontAlgn="base" hangingPunct="1">
              <a:spcBef>
                <a:spcPct val="0"/>
              </a:spcBef>
              <a:spcAft>
                <a:spcPct val="0"/>
              </a:spcAft>
              <a:defRPr sz="3400">
                <a:solidFill>
                  <a:schemeClr val="tx2"/>
                </a:solidFill>
                <a:latin typeface="Arial" pitchFamily="34" charset="0"/>
              </a:defRPr>
            </a:lvl4pPr>
            <a:lvl5pPr algn="l" rtl="0" eaLnBrk="1" fontAlgn="base" hangingPunct="1">
              <a:spcBef>
                <a:spcPct val="0"/>
              </a:spcBef>
              <a:spcAft>
                <a:spcPct val="0"/>
              </a:spcAft>
              <a:defRPr sz="3400">
                <a:solidFill>
                  <a:schemeClr val="tx2"/>
                </a:solidFill>
                <a:latin typeface="Arial" pitchFamily="34" charset="0"/>
              </a:defRPr>
            </a:lvl5pPr>
            <a:lvl6pPr marL="457200" algn="l" rtl="0" eaLnBrk="1" fontAlgn="base" hangingPunct="1">
              <a:spcBef>
                <a:spcPct val="0"/>
              </a:spcBef>
              <a:spcAft>
                <a:spcPct val="0"/>
              </a:spcAft>
              <a:defRPr sz="3400">
                <a:solidFill>
                  <a:schemeClr val="tx2"/>
                </a:solidFill>
                <a:latin typeface="Arial" pitchFamily="34" charset="0"/>
              </a:defRPr>
            </a:lvl6pPr>
            <a:lvl7pPr marL="914400" algn="l" rtl="0" eaLnBrk="1" fontAlgn="base" hangingPunct="1">
              <a:spcBef>
                <a:spcPct val="0"/>
              </a:spcBef>
              <a:spcAft>
                <a:spcPct val="0"/>
              </a:spcAft>
              <a:defRPr sz="3400">
                <a:solidFill>
                  <a:schemeClr val="tx2"/>
                </a:solidFill>
                <a:latin typeface="Arial" pitchFamily="34" charset="0"/>
              </a:defRPr>
            </a:lvl7pPr>
            <a:lvl8pPr marL="1371600" algn="l" rtl="0" eaLnBrk="1" fontAlgn="base" hangingPunct="1">
              <a:spcBef>
                <a:spcPct val="0"/>
              </a:spcBef>
              <a:spcAft>
                <a:spcPct val="0"/>
              </a:spcAft>
              <a:defRPr sz="3400">
                <a:solidFill>
                  <a:schemeClr val="tx2"/>
                </a:solidFill>
                <a:latin typeface="Arial" pitchFamily="34" charset="0"/>
              </a:defRPr>
            </a:lvl8pPr>
            <a:lvl9pPr marL="1828800" algn="l" rtl="0" eaLnBrk="1" fontAlgn="base" hangingPunct="1">
              <a:spcBef>
                <a:spcPct val="0"/>
              </a:spcBef>
              <a:spcAft>
                <a:spcPct val="0"/>
              </a:spcAft>
              <a:defRPr sz="3400">
                <a:solidFill>
                  <a:schemeClr val="tx2"/>
                </a:solidFill>
                <a:latin typeface="Arial" pitchFamily="34" charset="0"/>
              </a:defRPr>
            </a:lvl9pPr>
          </a:lstStyle>
          <a:p>
            <a:pPr>
              <a:defRPr/>
            </a:pPr>
            <a:r>
              <a:rPr lang="en-IN" kern="0" dirty="0">
                <a:solidFill>
                  <a:srgbClr val="002060"/>
                </a:solidFill>
              </a:rPr>
              <a:t>Challenges</a:t>
            </a:r>
          </a:p>
        </p:txBody>
      </p:sp>
      <p:sp>
        <p:nvSpPr>
          <p:cNvPr id="7" name="Rectangle 6"/>
          <p:cNvSpPr/>
          <p:nvPr/>
        </p:nvSpPr>
        <p:spPr>
          <a:xfrm>
            <a:off x="457200" y="1768475"/>
            <a:ext cx="3170238" cy="795338"/>
          </a:xfrm>
          <a:prstGeom prst="rect">
            <a:avLst/>
          </a:prstGeom>
        </p:spPr>
        <p:txBody>
          <a:bodyPr>
            <a:spAutoFit/>
          </a:bodyPr>
          <a:lstStyle/>
          <a:p>
            <a:pPr marL="342900" indent="-342900">
              <a:lnSpc>
                <a:spcPct val="115000"/>
              </a:lnSpc>
              <a:spcAft>
                <a:spcPts val="800"/>
              </a:spcAft>
              <a:defRPr/>
            </a:pPr>
            <a:r>
              <a:rPr lang="en-IN" sz="1600" dirty="0">
                <a:latin typeface="+mn-lt"/>
              </a:rPr>
              <a:t>.</a:t>
            </a:r>
          </a:p>
          <a:p>
            <a:pPr marL="342900" indent="-342900">
              <a:lnSpc>
                <a:spcPct val="115000"/>
              </a:lnSpc>
              <a:spcAft>
                <a:spcPts val="800"/>
              </a:spcAft>
              <a:buFont typeface="Arial" pitchFamily="34" charset="0"/>
              <a:buChar char="•"/>
              <a:defRPr/>
            </a:pPr>
            <a:endParaRPr lang="en-IN" dirty="0">
              <a:latin typeface="+mn-lt"/>
              <a:ea typeface="Calibri" panose="020F0502020204030204" pitchFamily="34" charset="0"/>
              <a:cs typeface="Mangal" panose="02040503050203030202" pitchFamily="18" charset="0"/>
            </a:endParaRPr>
          </a:p>
        </p:txBody>
      </p:sp>
      <p:sp>
        <p:nvSpPr>
          <p:cNvPr id="10" name="TextBox 9"/>
          <p:cNvSpPr txBox="1"/>
          <p:nvPr/>
        </p:nvSpPr>
        <p:spPr>
          <a:xfrm>
            <a:off x="396875" y="2392363"/>
            <a:ext cx="5272088" cy="1231900"/>
          </a:xfrm>
          <a:prstGeom prst="rect">
            <a:avLst/>
          </a:prstGeom>
          <a:solidFill>
            <a:srgbClr val="FFC000"/>
          </a:solidFill>
          <a:ln w="38100">
            <a:solidFill>
              <a:srgbClr val="92D050"/>
            </a:solidFill>
          </a:ln>
        </p:spPr>
        <p:txBody>
          <a:bodyPr>
            <a:spAutoFit/>
          </a:bodyPr>
          <a:lstStyle/>
          <a:p>
            <a:pPr algn="ctr">
              <a:defRPr/>
            </a:pPr>
            <a:r>
              <a:rPr lang="en-US" sz="2000" b="1" dirty="0">
                <a:latin typeface="+mn-lt"/>
              </a:rPr>
              <a:t>Client </a:t>
            </a:r>
            <a:r>
              <a:rPr lang="en-US" sz="2000" b="1" dirty="0" err="1">
                <a:latin typeface="+mn-lt"/>
              </a:rPr>
              <a:t>Mobilisation</a:t>
            </a:r>
            <a:r>
              <a:rPr lang="en-US" sz="2000" b="1" dirty="0">
                <a:latin typeface="+mn-lt"/>
              </a:rPr>
              <a:t> </a:t>
            </a:r>
          </a:p>
          <a:p>
            <a:pPr>
              <a:defRPr/>
            </a:pPr>
            <a:r>
              <a:rPr lang="en-US" dirty="0">
                <a:latin typeface="+mn-lt"/>
              </a:rPr>
              <a:t>In absence of the perceived need and lack of awareness, women don’t turn up for the check up in the clinic if they do not have any symptoms.</a:t>
            </a:r>
          </a:p>
        </p:txBody>
      </p:sp>
      <p:sp>
        <p:nvSpPr>
          <p:cNvPr id="13" name="TextBox 12"/>
          <p:cNvSpPr txBox="1"/>
          <p:nvPr/>
        </p:nvSpPr>
        <p:spPr>
          <a:xfrm>
            <a:off x="396875" y="1006475"/>
            <a:ext cx="5272088" cy="1230313"/>
          </a:xfrm>
          <a:prstGeom prst="rect">
            <a:avLst/>
          </a:prstGeom>
          <a:solidFill>
            <a:srgbClr val="92D050"/>
          </a:solidFill>
          <a:ln w="38100">
            <a:solidFill>
              <a:srgbClr val="00B0F0"/>
            </a:solidFill>
          </a:ln>
        </p:spPr>
        <p:txBody>
          <a:bodyPr>
            <a:spAutoFit/>
          </a:bodyPr>
          <a:lstStyle/>
          <a:p>
            <a:pPr algn="ctr">
              <a:defRPr/>
            </a:pPr>
            <a:r>
              <a:rPr lang="en-US" sz="2000" b="1" dirty="0">
                <a:latin typeface="+mn-lt"/>
              </a:rPr>
              <a:t>Finding space among the other priorities</a:t>
            </a:r>
          </a:p>
          <a:p>
            <a:pPr>
              <a:defRPr/>
            </a:pPr>
            <a:r>
              <a:rPr lang="en-US" dirty="0">
                <a:latin typeface="+mn-lt"/>
              </a:rPr>
              <a:t>Mother &amp; Newborn Health is still a priority.  </a:t>
            </a:r>
          </a:p>
          <a:p>
            <a:pPr>
              <a:defRPr/>
            </a:pPr>
            <a:r>
              <a:rPr lang="en-US" dirty="0">
                <a:latin typeface="+mn-lt"/>
              </a:rPr>
              <a:t>Shifting of thought process from curative care to preventive care is time taking process.</a:t>
            </a:r>
          </a:p>
        </p:txBody>
      </p:sp>
      <p:sp>
        <p:nvSpPr>
          <p:cNvPr id="17" name="TextBox 16"/>
          <p:cNvSpPr txBox="1"/>
          <p:nvPr/>
        </p:nvSpPr>
        <p:spPr>
          <a:xfrm>
            <a:off x="6035675" y="350838"/>
            <a:ext cx="5805488" cy="1508125"/>
          </a:xfrm>
          <a:prstGeom prst="rect">
            <a:avLst/>
          </a:prstGeom>
          <a:solidFill>
            <a:srgbClr val="00B0F0"/>
          </a:solidFill>
          <a:ln w="38100">
            <a:solidFill>
              <a:srgbClr val="92D050"/>
            </a:solidFill>
          </a:ln>
        </p:spPr>
        <p:txBody>
          <a:bodyPr>
            <a:spAutoFit/>
          </a:bodyPr>
          <a:lstStyle/>
          <a:p>
            <a:pPr algn="ctr">
              <a:defRPr/>
            </a:pPr>
            <a:r>
              <a:rPr lang="en-US" sz="2000" b="1" dirty="0">
                <a:latin typeface="+mn-lt"/>
              </a:rPr>
              <a:t>Limitations in Massive Screening</a:t>
            </a:r>
          </a:p>
          <a:p>
            <a:pPr>
              <a:defRPr/>
            </a:pPr>
            <a:r>
              <a:rPr lang="en-US" dirty="0">
                <a:latin typeface="+mn-lt"/>
              </a:rPr>
              <a:t>Though project aims to screen maximum number of  women only a limited number of women can be screened in the clinic in a day which is less desired number and does not cover a significant part of the population.</a:t>
            </a:r>
          </a:p>
        </p:txBody>
      </p:sp>
      <p:sp>
        <p:nvSpPr>
          <p:cNvPr id="18" name="TextBox 17"/>
          <p:cNvSpPr txBox="1"/>
          <p:nvPr/>
        </p:nvSpPr>
        <p:spPr>
          <a:xfrm>
            <a:off x="381000" y="3779838"/>
            <a:ext cx="5257800" cy="954087"/>
          </a:xfrm>
          <a:prstGeom prst="rect">
            <a:avLst/>
          </a:prstGeom>
          <a:solidFill>
            <a:schemeClr val="accent2"/>
          </a:solidFill>
          <a:ln w="38100">
            <a:solidFill>
              <a:srgbClr val="00B0F0"/>
            </a:solidFill>
          </a:ln>
        </p:spPr>
        <p:txBody>
          <a:bodyPr>
            <a:spAutoFit/>
          </a:bodyPr>
          <a:lstStyle/>
          <a:p>
            <a:pPr algn="ctr">
              <a:defRPr/>
            </a:pPr>
            <a:r>
              <a:rPr lang="en-IN" sz="2000" b="1" dirty="0">
                <a:latin typeface="+mn-lt"/>
                <a:ea typeface="Calibri" panose="020F0502020204030204" pitchFamily="34" charset="0"/>
                <a:cs typeface="Mangal" panose="02040503050203030202" pitchFamily="18" charset="0"/>
              </a:rPr>
              <a:t>Human Resource</a:t>
            </a:r>
          </a:p>
          <a:p>
            <a:pPr>
              <a:defRPr/>
            </a:pPr>
            <a:r>
              <a:rPr lang="en-IN" dirty="0">
                <a:latin typeface="+mn-lt"/>
              </a:rPr>
              <a:t>There is dearth of doctors. </a:t>
            </a:r>
          </a:p>
          <a:p>
            <a:pPr>
              <a:defRPr/>
            </a:pPr>
            <a:r>
              <a:rPr lang="en-IN" dirty="0">
                <a:latin typeface="+mn-lt"/>
              </a:rPr>
              <a:t>Existing staff is overloaded with MNH work. </a:t>
            </a:r>
            <a:endParaRPr lang="en-IN" dirty="0">
              <a:latin typeface="+mn-lt"/>
              <a:ea typeface="Calibri" panose="020F0502020204030204" pitchFamily="34" charset="0"/>
              <a:cs typeface="Mangal" panose="02040503050203030202" pitchFamily="18" charset="0"/>
            </a:endParaRPr>
          </a:p>
        </p:txBody>
      </p:sp>
      <p:sp>
        <p:nvSpPr>
          <p:cNvPr id="20" name="TextBox 19"/>
          <p:cNvSpPr txBox="1"/>
          <p:nvPr/>
        </p:nvSpPr>
        <p:spPr>
          <a:xfrm>
            <a:off x="6049963" y="2011363"/>
            <a:ext cx="5791200" cy="2339975"/>
          </a:xfrm>
          <a:prstGeom prst="rect">
            <a:avLst/>
          </a:prstGeom>
          <a:solidFill>
            <a:srgbClr val="FFC000"/>
          </a:solidFill>
          <a:ln w="38100">
            <a:solidFill>
              <a:srgbClr val="92D050"/>
            </a:solidFill>
          </a:ln>
        </p:spPr>
        <p:txBody>
          <a:bodyPr>
            <a:spAutoFit/>
          </a:bodyPr>
          <a:lstStyle/>
          <a:p>
            <a:pPr algn="ctr">
              <a:defRPr/>
            </a:pPr>
            <a:r>
              <a:rPr lang="en-US" sz="2000" b="1" dirty="0">
                <a:latin typeface="+mn-lt"/>
              </a:rPr>
              <a:t>Skill Development</a:t>
            </a:r>
          </a:p>
          <a:p>
            <a:pPr>
              <a:defRPr/>
            </a:pPr>
            <a:r>
              <a:rPr lang="en-IN" dirty="0">
                <a:latin typeface="+mn-lt"/>
                <a:ea typeface="Calibri" panose="020F0502020204030204" pitchFamily="34" charset="0"/>
                <a:cs typeface="Mangal" panose="02040503050203030202" pitchFamily="18" charset="0"/>
              </a:rPr>
              <a:t>Decision of positivity after VIA  is subjective and even after a very good training doctors may require hand holding.</a:t>
            </a:r>
          </a:p>
          <a:p>
            <a:pPr>
              <a:defRPr/>
            </a:pPr>
            <a:r>
              <a:rPr lang="en-IN" dirty="0">
                <a:latin typeface="+mn-lt"/>
                <a:ea typeface="Calibri" panose="020F0502020204030204" pitchFamily="34" charset="0"/>
                <a:cs typeface="Mangal" panose="02040503050203030202" pitchFamily="18" charset="0"/>
              </a:rPr>
              <a:t>As the positivity rate of VIA is 7%, large number of clients are required for practicing </a:t>
            </a:r>
            <a:r>
              <a:rPr lang="en-IN" dirty="0" err="1">
                <a:latin typeface="+mn-lt"/>
                <a:ea typeface="Calibri" panose="020F0502020204030204" pitchFamily="34" charset="0"/>
                <a:cs typeface="Mangal" panose="02040503050203030202" pitchFamily="18" charset="0"/>
              </a:rPr>
              <a:t>Cryotherapy</a:t>
            </a:r>
            <a:r>
              <a:rPr lang="en-IN" dirty="0">
                <a:latin typeface="+mn-lt"/>
                <a:ea typeface="Calibri" panose="020F0502020204030204" pitchFamily="34" charset="0"/>
                <a:cs typeface="Mangal" panose="02040503050203030202" pitchFamily="18" charset="0"/>
              </a:rPr>
              <a:t> during training of doctors.</a:t>
            </a:r>
          </a:p>
          <a:p>
            <a:pPr>
              <a:defRPr/>
            </a:pPr>
            <a:r>
              <a:rPr lang="en-IN" dirty="0">
                <a:latin typeface="+mn-lt"/>
              </a:rPr>
              <a:t>Skill development  for decision making after </a:t>
            </a:r>
            <a:r>
              <a:rPr lang="en-IN" dirty="0" err="1">
                <a:latin typeface="+mn-lt"/>
              </a:rPr>
              <a:t>VIAis</a:t>
            </a:r>
            <a:r>
              <a:rPr lang="en-IN" dirty="0">
                <a:latin typeface="+mn-lt"/>
              </a:rPr>
              <a:t> a major barrier in shifting screening task from doctors to nurses</a:t>
            </a:r>
            <a:endParaRPr lang="en-US" dirty="0">
              <a:latin typeface="+mn-lt"/>
            </a:endParaRPr>
          </a:p>
        </p:txBody>
      </p:sp>
      <p:sp>
        <p:nvSpPr>
          <p:cNvPr id="22" name="TextBox 21"/>
          <p:cNvSpPr txBox="1"/>
          <p:nvPr/>
        </p:nvSpPr>
        <p:spPr>
          <a:xfrm>
            <a:off x="6049963" y="4511675"/>
            <a:ext cx="5791200" cy="1231106"/>
          </a:xfrm>
          <a:prstGeom prst="rect">
            <a:avLst/>
          </a:prstGeom>
          <a:solidFill>
            <a:srgbClr val="92D050"/>
          </a:solidFill>
          <a:ln w="38100">
            <a:solidFill>
              <a:srgbClr val="00B0F0"/>
            </a:solidFill>
          </a:ln>
        </p:spPr>
        <p:txBody>
          <a:bodyPr>
            <a:spAutoFit/>
          </a:bodyPr>
          <a:lstStyle/>
          <a:p>
            <a:pPr algn="ctr">
              <a:defRPr/>
            </a:pPr>
            <a:r>
              <a:rPr lang="en-IN" sz="2000" b="1" dirty="0">
                <a:latin typeface="+mn-lt"/>
                <a:ea typeface="Calibri" panose="020F0502020204030204" pitchFamily="34" charset="0"/>
                <a:cs typeface="Mangal" panose="02040503050203030202" pitchFamily="18" charset="0"/>
              </a:rPr>
              <a:t>Technology : Treatment with </a:t>
            </a:r>
            <a:r>
              <a:rPr lang="en-IN" sz="2000" b="1" dirty="0" err="1" smtClean="0">
                <a:latin typeface="+mn-lt"/>
                <a:ea typeface="Calibri" panose="020F0502020204030204" pitchFamily="34" charset="0"/>
                <a:cs typeface="Mangal" panose="02040503050203030202" pitchFamily="18" charset="0"/>
              </a:rPr>
              <a:t>Cryogun</a:t>
            </a:r>
            <a:endParaRPr lang="en-IN" dirty="0">
              <a:latin typeface="+mn-lt"/>
              <a:ea typeface="Calibri" panose="020F0502020204030204" pitchFamily="34" charset="0"/>
              <a:cs typeface="Mangal" panose="02040503050203030202" pitchFamily="18" charset="0"/>
            </a:endParaRPr>
          </a:p>
          <a:p>
            <a:pPr>
              <a:defRPr/>
            </a:pPr>
            <a:r>
              <a:rPr lang="en-IN" dirty="0" err="1">
                <a:latin typeface="+mn-lt"/>
                <a:ea typeface="Calibri" panose="020F0502020204030204" pitchFamily="34" charset="0"/>
                <a:cs typeface="Mangal" panose="02040503050203030202" pitchFamily="18" charset="0"/>
              </a:rPr>
              <a:t>Cryotherapy</a:t>
            </a:r>
            <a:r>
              <a:rPr lang="en-IN" dirty="0">
                <a:latin typeface="+mn-lt"/>
                <a:ea typeface="Calibri" panose="020F0502020204030204" pitchFamily="34" charset="0"/>
                <a:cs typeface="Mangal" panose="02040503050203030202" pitchFamily="18" charset="0"/>
              </a:rPr>
              <a:t> requires  regular supply of N2O which is difficult to maintain due to limited number of plants in UP.</a:t>
            </a:r>
          </a:p>
          <a:p>
            <a:pPr>
              <a:defRPr/>
            </a:pPr>
            <a:endParaRPr lang="en-IN" dirty="0">
              <a:latin typeface="+mn-lt"/>
              <a:ea typeface="Calibri" panose="020F0502020204030204" pitchFamily="34" charset="0"/>
              <a:cs typeface="Mangal" panose="02040503050203030202"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1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1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10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1000"/>
                                        <p:tgtEl>
                                          <p:spTgt spid="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1000"/>
                                        <p:tgtEl>
                                          <p:spTgt spid="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7" grpId="0" animBg="1"/>
      <p:bldP spid="18" grpId="0" animBg="1"/>
      <p:bldP spid="20"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457825" y="239713"/>
            <a:ext cx="5895975" cy="898525"/>
          </a:xfrm>
          <a:solidFill>
            <a:srgbClr val="00B0F0"/>
          </a:solidFill>
          <a:ln w="38100">
            <a:solidFill>
              <a:schemeClr val="tx1"/>
            </a:solidFill>
          </a:ln>
        </p:spPr>
        <p:txBody>
          <a:bodyPr/>
          <a:lstStyle/>
          <a:p>
            <a:r>
              <a:rPr lang="en-IN" altLang="en-US" smtClean="0"/>
              <a:t>Disease Burden</a:t>
            </a:r>
          </a:p>
        </p:txBody>
      </p:sp>
      <p:pic>
        <p:nvPicPr>
          <p:cNvPr id="7" name="Picture 7"/>
          <p:cNvPicPr>
            <a:picLocks noChangeAspect="1" noChangeArrowheads="1"/>
          </p:cNvPicPr>
          <p:nvPr/>
        </p:nvPicPr>
        <p:blipFill>
          <a:blip r:embed="rId2"/>
          <a:srcRect/>
          <a:stretch>
            <a:fillRect/>
          </a:stretch>
        </p:blipFill>
        <p:spPr bwMode="auto">
          <a:xfrm>
            <a:off x="5287963" y="5186363"/>
            <a:ext cx="6891337" cy="487362"/>
          </a:xfrm>
          <a:prstGeom prst="rect">
            <a:avLst/>
          </a:prstGeom>
          <a:noFill/>
          <a:ln w="9525">
            <a:noFill/>
            <a:miter lim="800000"/>
            <a:headEnd/>
            <a:tailEnd/>
          </a:ln>
        </p:spPr>
      </p:pic>
      <p:pic>
        <p:nvPicPr>
          <p:cNvPr id="8" name="Picture 8"/>
          <p:cNvPicPr>
            <a:picLocks noChangeAspect="1" noChangeArrowheads="1"/>
          </p:cNvPicPr>
          <p:nvPr/>
        </p:nvPicPr>
        <p:blipFill>
          <a:blip r:embed="rId3"/>
          <a:srcRect/>
          <a:stretch>
            <a:fillRect/>
          </a:stretch>
        </p:blipFill>
        <p:spPr bwMode="auto">
          <a:xfrm>
            <a:off x="6132513" y="2119313"/>
            <a:ext cx="5116512" cy="2965450"/>
          </a:xfrm>
          <a:prstGeom prst="rect">
            <a:avLst/>
          </a:prstGeom>
          <a:noFill/>
          <a:ln w="9525">
            <a:noFill/>
            <a:miter lim="800000"/>
            <a:headEnd/>
            <a:tailEnd/>
          </a:ln>
        </p:spPr>
      </p:pic>
      <p:sp>
        <p:nvSpPr>
          <p:cNvPr id="9" name="Rectangle 8"/>
          <p:cNvSpPr>
            <a:spLocks noChangeArrowheads="1"/>
          </p:cNvSpPr>
          <p:nvPr/>
        </p:nvSpPr>
        <p:spPr bwMode="auto">
          <a:xfrm>
            <a:off x="5516563" y="5751513"/>
            <a:ext cx="6248400" cy="647700"/>
          </a:xfrm>
          <a:prstGeom prst="rect">
            <a:avLst/>
          </a:prstGeom>
          <a:solidFill>
            <a:srgbClr val="92D050"/>
          </a:solidFill>
          <a:ln w="28575">
            <a:solidFill>
              <a:srgbClr val="00B0F0"/>
            </a:solidFill>
            <a:miter lim="800000"/>
            <a:headEnd/>
            <a:tailEnd/>
          </a:ln>
        </p:spPr>
        <p:txBody>
          <a:bodyPr>
            <a:spAutoFit/>
          </a:bodyPr>
          <a:lstStyle/>
          <a:p>
            <a:pPr algn="ctr" eaLnBrk="1" hangingPunct="1"/>
            <a:r>
              <a:rPr lang="en-IN" altLang="en-US" b="1" i="1">
                <a:latin typeface="Times" pitchFamily="18" charset="0"/>
              </a:rPr>
              <a:t>Probability of dying between ages 30 and 70 years from 4 main NCDs is 26% </a:t>
            </a:r>
            <a:endParaRPr lang="en-IN" altLang="en-US" i="1">
              <a:latin typeface="Times" pitchFamily="18" charset="0"/>
            </a:endParaRPr>
          </a:p>
        </p:txBody>
      </p:sp>
      <p:sp>
        <p:nvSpPr>
          <p:cNvPr id="10" name="Text Placeholder 2"/>
          <p:cNvSpPr txBox="1">
            <a:spLocks/>
          </p:cNvSpPr>
          <p:nvPr/>
        </p:nvSpPr>
        <p:spPr bwMode="auto">
          <a:xfrm>
            <a:off x="5959475" y="1465263"/>
            <a:ext cx="5500688" cy="823912"/>
          </a:xfrm>
          <a:prstGeom prst="rect">
            <a:avLst/>
          </a:prstGeom>
          <a:noFill/>
          <a:ln w="9525">
            <a:noFill/>
            <a:miter lim="800000"/>
            <a:headEnd/>
            <a:tailEnd/>
          </a:ln>
        </p:spPr>
        <p:txBody>
          <a:bodyPr/>
          <a:lstStyle/>
          <a:p>
            <a:pPr eaLnBrk="1" hangingPunct="1">
              <a:spcBef>
                <a:spcPct val="20000"/>
              </a:spcBef>
            </a:pPr>
            <a:r>
              <a:rPr lang="en-US" altLang="en-US" sz="1600" b="1">
                <a:latin typeface="Arial" pitchFamily="34" charset="0"/>
              </a:rPr>
              <a:t>Mortality under 70 years due to 4 major NCDs: Cancer, Diabetes, CVD and COPD</a:t>
            </a:r>
          </a:p>
        </p:txBody>
      </p:sp>
      <p:sp>
        <p:nvSpPr>
          <p:cNvPr id="11" name="Rectangle 10"/>
          <p:cNvSpPr/>
          <p:nvPr/>
        </p:nvSpPr>
        <p:spPr>
          <a:xfrm>
            <a:off x="315913" y="4065588"/>
            <a:ext cx="4759325" cy="243363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IN" sz="1600" b="1" u="sng" dirty="0">
                <a:solidFill>
                  <a:schemeClr val="tx1"/>
                </a:solidFill>
              </a:rPr>
              <a:t>Institute of cytology and preventive oncology, India</a:t>
            </a:r>
            <a:r>
              <a:rPr lang="en-IN" sz="1600" b="1" i="1" u="sng" dirty="0">
                <a:solidFill>
                  <a:schemeClr val="tx1"/>
                </a:solidFill>
              </a:rPr>
              <a:t>: </a:t>
            </a:r>
            <a:endParaRPr lang="en-IN" sz="1600" b="1" u="sng" dirty="0">
              <a:solidFill>
                <a:schemeClr val="tx1"/>
              </a:solidFill>
            </a:endParaRPr>
          </a:p>
          <a:p>
            <a:pPr marL="285750" indent="-285750">
              <a:buFont typeface="Arial" panose="020B0604020202020204" pitchFamily="34" charset="0"/>
              <a:buChar char="•"/>
              <a:defRPr/>
            </a:pPr>
            <a:r>
              <a:rPr lang="en-IN" sz="1600" i="1" dirty="0">
                <a:solidFill>
                  <a:schemeClr val="tx1"/>
                </a:solidFill>
              </a:rPr>
              <a:t>Cancer is the second most common cause of death in India (after cardiovascular disease). </a:t>
            </a:r>
            <a:endParaRPr lang="en-IN" sz="1600" dirty="0">
              <a:solidFill>
                <a:schemeClr val="tx1"/>
              </a:solidFill>
            </a:endParaRPr>
          </a:p>
          <a:p>
            <a:pPr marL="285750" indent="-285750">
              <a:buFont typeface="Arial" panose="020B0604020202020204" pitchFamily="34" charset="0"/>
              <a:buChar char="•"/>
              <a:defRPr/>
            </a:pPr>
            <a:r>
              <a:rPr lang="en-IN" sz="1600" i="1" dirty="0">
                <a:solidFill>
                  <a:schemeClr val="tx1"/>
                </a:solidFill>
              </a:rPr>
              <a:t>More women in India die from cervical cancer than in any other country. One woman dies of cervical cancer every 8 minutes in India. </a:t>
            </a:r>
            <a:endParaRPr lang="en-IN" sz="1600" dirty="0">
              <a:solidFill>
                <a:schemeClr val="tx1"/>
              </a:solidFill>
            </a:endParaRPr>
          </a:p>
          <a:p>
            <a:pPr marL="285750" indent="-285750">
              <a:buFont typeface="Arial" panose="020B0604020202020204" pitchFamily="34" charset="0"/>
              <a:buChar char="•"/>
              <a:defRPr/>
            </a:pPr>
            <a:r>
              <a:rPr lang="en-IN" sz="1600" i="1" dirty="0">
                <a:solidFill>
                  <a:schemeClr val="tx1"/>
                </a:solidFill>
              </a:rPr>
              <a:t>Breast cancer is the most common cancer in women in India and accounts for about a quarter of all cancers in women in Indian cities. </a:t>
            </a:r>
            <a:endParaRPr lang="en-IN" sz="1600" dirty="0">
              <a:solidFill>
                <a:schemeClr val="tx1"/>
              </a:solidFill>
            </a:endParaRPr>
          </a:p>
        </p:txBody>
      </p:sp>
      <p:pic>
        <p:nvPicPr>
          <p:cNvPr id="13" name="Picture 9"/>
          <p:cNvPicPr>
            <a:picLocks noChangeAspect="1" noChangeArrowheads="1"/>
          </p:cNvPicPr>
          <p:nvPr/>
        </p:nvPicPr>
        <p:blipFill>
          <a:blip r:embed="rId4"/>
          <a:srcRect/>
          <a:stretch>
            <a:fillRect/>
          </a:stretch>
        </p:blipFill>
        <p:spPr bwMode="auto">
          <a:xfrm>
            <a:off x="315913" y="827088"/>
            <a:ext cx="4759325" cy="3133725"/>
          </a:xfrm>
          <a:prstGeom prst="rect">
            <a:avLst/>
          </a:prstGeom>
          <a:noFill/>
          <a:ln w="9525">
            <a:noFill/>
            <a:miter lim="800000"/>
            <a:headEnd/>
            <a:tailEnd/>
          </a:ln>
        </p:spPr>
      </p:pic>
      <p:sp>
        <p:nvSpPr>
          <p:cNvPr id="14" name="TextBox 1"/>
          <p:cNvSpPr txBox="1">
            <a:spLocks noChangeArrowheads="1"/>
          </p:cNvSpPr>
          <p:nvPr/>
        </p:nvSpPr>
        <p:spPr bwMode="auto">
          <a:xfrm>
            <a:off x="334963" y="239713"/>
            <a:ext cx="4724400" cy="530225"/>
          </a:xfrm>
          <a:prstGeom prst="rect">
            <a:avLst/>
          </a:prstGeom>
          <a:solidFill>
            <a:srgbClr val="FFC000"/>
          </a:solidFill>
          <a:ln w="28575">
            <a:solidFill>
              <a:srgbClr val="92D050"/>
            </a:solidFill>
            <a:miter lim="800000"/>
            <a:headEnd/>
            <a:tailEnd/>
          </a:ln>
        </p:spPr>
        <p:txBody>
          <a:bodyPr/>
          <a:lstStyle/>
          <a:p>
            <a:pPr algn="ctr" eaLnBrk="1" hangingPunct="1"/>
            <a:r>
              <a:rPr lang="en-US" altLang="en-US" sz="1600" b="1">
                <a:solidFill>
                  <a:srgbClr val="8E0000"/>
                </a:solidFill>
                <a:latin typeface="Arial" pitchFamily="34" charset="0"/>
              </a:rPr>
              <a:t>NCDs are estimated to account for 60% of total death</a:t>
            </a:r>
          </a:p>
        </p:txBody>
      </p:sp>
      <p:sp>
        <p:nvSpPr>
          <p:cNvPr id="6154" name="TextBox 15"/>
          <p:cNvSpPr txBox="1">
            <a:spLocks noChangeArrowheads="1"/>
          </p:cNvSpPr>
          <p:nvPr/>
        </p:nvSpPr>
        <p:spPr bwMode="auto">
          <a:xfrm>
            <a:off x="293688" y="6565900"/>
            <a:ext cx="10833100" cy="307975"/>
          </a:xfrm>
          <a:prstGeom prst="rect">
            <a:avLst/>
          </a:prstGeom>
          <a:noFill/>
          <a:ln w="9525">
            <a:noFill/>
            <a:miter lim="800000"/>
            <a:headEnd/>
            <a:tailEnd/>
          </a:ln>
        </p:spPr>
        <p:txBody>
          <a:bodyPr>
            <a:spAutoFit/>
          </a:bodyPr>
          <a:lstStyle/>
          <a:p>
            <a:pPr eaLnBrk="1" hangingPunct="1"/>
            <a:r>
              <a:rPr lang="en-US" altLang="en-US" sz="1400" i="1">
                <a:latin typeface="Times" pitchFamily="18" charset="0"/>
              </a:rPr>
              <a:t>Source: 1. WHO – NCD Profiles, 2014: </a:t>
            </a:r>
            <a:r>
              <a:rPr lang="en-US" altLang="en-US" sz="1400" i="1">
                <a:latin typeface="Times" pitchFamily="18" charset="0"/>
                <a:hlinkClick r:id="rId5"/>
              </a:rPr>
              <a:t>http://www.who.int/nmh/countries/ind_en.pdf?ua=1</a:t>
            </a:r>
            <a:r>
              <a:rPr lang="en-US" altLang="en-US" sz="1400" i="1">
                <a:latin typeface="Times" pitchFamily="18" charset="0"/>
              </a:rPr>
              <a:t>, 2. Institute of cytology and preventive oncology, India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10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1000"/>
                                        <p:tgtEl>
                                          <p:spTgt spid="8"/>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10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1000"/>
                                        <p:tgtEl>
                                          <p:spTgt spid="9"/>
                                        </p:tgtEl>
                                      </p:cBhvr>
                                    </p:animEffect>
                                  </p:childTnLst>
                                </p:cTn>
                              </p:par>
                              <p:par>
                                <p:cTn id="17" presetID="3"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1000"/>
                                        <p:tgtEl>
                                          <p:spTgt spid="1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09600" y="152400"/>
            <a:ext cx="10972800" cy="882650"/>
          </a:xfrm>
        </p:spPr>
        <p:txBody>
          <a:bodyPr/>
          <a:lstStyle/>
          <a:p>
            <a:pPr eaLnBrk="1" hangingPunct="1"/>
            <a:r>
              <a:rPr lang="en-US" altLang="en-US" smtClean="0">
                <a:solidFill>
                  <a:srgbClr val="241E70"/>
                </a:solidFill>
              </a:rPr>
              <a:t>Evolution of the program</a:t>
            </a:r>
          </a:p>
        </p:txBody>
      </p:sp>
      <p:sp>
        <p:nvSpPr>
          <p:cNvPr id="5" name="Rectangle 4"/>
          <p:cNvSpPr/>
          <p:nvPr/>
        </p:nvSpPr>
        <p:spPr>
          <a:xfrm>
            <a:off x="357188" y="1336675"/>
            <a:ext cx="2814637" cy="67151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NHM </a:t>
            </a:r>
          </a:p>
          <a:p>
            <a:pPr algn="ctr">
              <a:defRPr/>
            </a:pPr>
            <a:r>
              <a:rPr lang="en-US" b="1" dirty="0"/>
              <a:t>(NPCDCS)</a:t>
            </a:r>
          </a:p>
        </p:txBody>
      </p:sp>
      <p:sp>
        <p:nvSpPr>
          <p:cNvPr id="7" name="Rectangle 6"/>
          <p:cNvSpPr/>
          <p:nvPr/>
        </p:nvSpPr>
        <p:spPr>
          <a:xfrm>
            <a:off x="9023350" y="1249363"/>
            <a:ext cx="2773363" cy="6699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PSI India </a:t>
            </a:r>
          </a:p>
          <a:p>
            <a:pPr algn="ctr">
              <a:defRPr/>
            </a:pPr>
            <a:r>
              <a:rPr lang="en-US" b="1" dirty="0"/>
              <a:t>(Sankalp)</a:t>
            </a:r>
          </a:p>
        </p:txBody>
      </p:sp>
      <p:sp>
        <p:nvSpPr>
          <p:cNvPr id="8" name="Rectangle 7"/>
          <p:cNvSpPr/>
          <p:nvPr/>
        </p:nvSpPr>
        <p:spPr>
          <a:xfrm>
            <a:off x="9023350" y="2027238"/>
            <a:ext cx="2773363" cy="288448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rgbClr val="8E0000"/>
                </a:solidFill>
              </a:rPr>
              <a:t>+ </a:t>
            </a:r>
            <a:r>
              <a:rPr lang="en-US" dirty="0">
                <a:solidFill>
                  <a:schemeClr val="tx1"/>
                </a:solidFill>
              </a:rPr>
              <a:t>Was Working for     </a:t>
            </a:r>
          </a:p>
          <a:p>
            <a:pPr>
              <a:defRPr/>
            </a:pPr>
            <a:r>
              <a:rPr lang="en-US" dirty="0">
                <a:solidFill>
                  <a:schemeClr val="tx1"/>
                </a:solidFill>
              </a:rPr>
              <a:t>     cervical cancer in 3 </a:t>
            </a:r>
          </a:p>
          <a:p>
            <a:pPr>
              <a:defRPr/>
            </a:pPr>
            <a:r>
              <a:rPr lang="en-US" dirty="0">
                <a:solidFill>
                  <a:schemeClr val="tx1"/>
                </a:solidFill>
              </a:rPr>
              <a:t>     districts with private     </a:t>
            </a:r>
          </a:p>
          <a:p>
            <a:pPr>
              <a:defRPr/>
            </a:pPr>
            <a:r>
              <a:rPr lang="en-US" dirty="0">
                <a:solidFill>
                  <a:schemeClr val="tx1"/>
                </a:solidFill>
              </a:rPr>
              <a:t>     providers only </a:t>
            </a:r>
          </a:p>
          <a:p>
            <a:pPr>
              <a:defRPr/>
            </a:pPr>
            <a:r>
              <a:rPr lang="en-US" sz="2800" b="1" dirty="0">
                <a:solidFill>
                  <a:srgbClr val="8E0000"/>
                </a:solidFill>
              </a:rPr>
              <a:t>+</a:t>
            </a:r>
            <a:r>
              <a:rPr lang="en-US" dirty="0">
                <a:solidFill>
                  <a:schemeClr val="tx1"/>
                </a:solidFill>
              </a:rPr>
              <a:t> Screening of women  </a:t>
            </a:r>
          </a:p>
          <a:p>
            <a:pPr>
              <a:defRPr/>
            </a:pPr>
            <a:r>
              <a:rPr lang="en-US" dirty="0">
                <a:solidFill>
                  <a:schemeClr val="tx1"/>
                </a:solidFill>
              </a:rPr>
              <a:t>    aged 30-59 years  </a:t>
            </a:r>
          </a:p>
          <a:p>
            <a:pPr>
              <a:defRPr/>
            </a:pPr>
            <a:r>
              <a:rPr lang="en-US" dirty="0">
                <a:solidFill>
                  <a:schemeClr val="tx1"/>
                </a:solidFill>
              </a:rPr>
              <a:t>    through VIA &amp; treatment  </a:t>
            </a:r>
          </a:p>
          <a:p>
            <a:pPr>
              <a:defRPr/>
            </a:pPr>
            <a:r>
              <a:rPr lang="en-US" dirty="0">
                <a:solidFill>
                  <a:schemeClr val="tx1"/>
                </a:solidFill>
              </a:rPr>
              <a:t>    through Cryotherapy  </a:t>
            </a:r>
          </a:p>
          <a:p>
            <a:pPr>
              <a:defRPr/>
            </a:pPr>
            <a:r>
              <a:rPr lang="en-US" dirty="0">
                <a:solidFill>
                  <a:schemeClr val="tx1"/>
                </a:solidFill>
              </a:rPr>
              <a:t>    (WHO guidelines)</a:t>
            </a:r>
          </a:p>
        </p:txBody>
      </p:sp>
      <p:sp>
        <p:nvSpPr>
          <p:cNvPr id="10" name="Rounded Rectangle 9"/>
          <p:cNvSpPr/>
          <p:nvPr/>
        </p:nvSpPr>
        <p:spPr>
          <a:xfrm>
            <a:off x="3287713" y="895350"/>
            <a:ext cx="5603875" cy="59626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lstStyle/>
          <a:p>
            <a:pPr lvl="1">
              <a:defRPr/>
            </a:pPr>
            <a:endParaRPr lang="en-US" b="1" dirty="0">
              <a:solidFill>
                <a:schemeClr val="tx1"/>
              </a:solidFill>
              <a:cs typeface="Kokila" panose="020B0604020202020204" pitchFamily="34" charset="0"/>
            </a:endParaRPr>
          </a:p>
          <a:p>
            <a:pPr lvl="1">
              <a:defRPr/>
            </a:pPr>
            <a:endParaRPr lang="en-US" b="1" dirty="0">
              <a:solidFill>
                <a:schemeClr val="tx1"/>
              </a:solidFill>
              <a:cs typeface="Kokila" panose="020B0604020202020204" pitchFamily="34" charset="0"/>
            </a:endParaRPr>
          </a:p>
          <a:p>
            <a:pPr lvl="1">
              <a:defRPr/>
            </a:pPr>
            <a:endParaRPr lang="en-US" b="1" dirty="0">
              <a:solidFill>
                <a:schemeClr val="tx1"/>
              </a:solidFill>
              <a:cs typeface="Kokila" panose="020B0604020202020204" pitchFamily="34" charset="0"/>
            </a:endParaRPr>
          </a:p>
          <a:p>
            <a:pPr algn="ctr">
              <a:defRPr/>
            </a:pPr>
            <a:r>
              <a:rPr lang="en-US" sz="2000" b="1" dirty="0">
                <a:solidFill>
                  <a:schemeClr val="tx1"/>
                </a:solidFill>
                <a:cs typeface="Kokila" panose="020B0604020202020204" pitchFamily="34" charset="0"/>
              </a:rPr>
              <a:t>Comprehensive women health care screening &amp; treatment Program</a:t>
            </a:r>
          </a:p>
          <a:p>
            <a:pPr algn="ctr">
              <a:defRPr/>
            </a:pPr>
            <a:r>
              <a:rPr lang="en-US" sz="2000" b="1" dirty="0" smtClean="0">
                <a:solidFill>
                  <a:srgbClr val="8E0000"/>
                </a:solidFill>
              </a:rPr>
              <a:t> </a:t>
            </a:r>
            <a:r>
              <a:rPr lang="en-US" sz="2000" b="1" dirty="0">
                <a:solidFill>
                  <a:srgbClr val="8E0000"/>
                </a:solidFill>
              </a:rPr>
              <a:t>Vision </a:t>
            </a:r>
          </a:p>
          <a:p>
            <a:pPr algn="just">
              <a:defRPr/>
            </a:pPr>
            <a:r>
              <a:rPr lang="en-US" dirty="0">
                <a:solidFill>
                  <a:schemeClr val="tx1"/>
                </a:solidFill>
              </a:rPr>
              <a:t>Empower women to become aware and take care of their own health by providing them access to knowledge and preventive health care services.</a:t>
            </a:r>
            <a:endParaRPr lang="en-IN" dirty="0">
              <a:solidFill>
                <a:schemeClr val="tx1"/>
              </a:solidFill>
            </a:endParaRPr>
          </a:p>
          <a:p>
            <a:pPr algn="ctr">
              <a:defRPr/>
            </a:pPr>
            <a:r>
              <a:rPr lang="en-IN" sz="2000" dirty="0"/>
              <a:t> </a:t>
            </a:r>
            <a:r>
              <a:rPr lang="en-US" sz="2000">
                <a:solidFill>
                  <a:srgbClr val="C00000"/>
                </a:solidFill>
              </a:rPr>
              <a:t> </a:t>
            </a:r>
            <a:r>
              <a:rPr lang="en-US" sz="2000" b="1" smtClean="0">
                <a:solidFill>
                  <a:srgbClr val="8E0000"/>
                </a:solidFill>
              </a:rPr>
              <a:t> </a:t>
            </a:r>
            <a:r>
              <a:rPr lang="en-US" sz="2000" b="1" dirty="0">
                <a:solidFill>
                  <a:srgbClr val="8E0000"/>
                </a:solidFill>
              </a:rPr>
              <a:t>Mission</a:t>
            </a:r>
          </a:p>
          <a:p>
            <a:pPr algn="just">
              <a:defRPr/>
            </a:pPr>
            <a:r>
              <a:rPr lang="en-US" dirty="0">
                <a:solidFill>
                  <a:schemeClr val="tx1"/>
                </a:solidFill>
              </a:rPr>
              <a:t>Motivate women to seek knowledge about their own health, to provide them access to screening services for Non Communicable diseases, appropriate counseling and management, so that they can get screened themselves before occurrence of diseases.  This will benefit not only women but also families and community enlarge for achieving health and reducing expenditure on health care.</a:t>
            </a:r>
          </a:p>
        </p:txBody>
      </p:sp>
      <p:sp>
        <p:nvSpPr>
          <p:cNvPr id="11" name="Rectangle 10"/>
          <p:cNvSpPr/>
          <p:nvPr/>
        </p:nvSpPr>
        <p:spPr>
          <a:xfrm>
            <a:off x="368300" y="2120900"/>
            <a:ext cx="2822575" cy="295751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800" b="1" dirty="0">
                <a:solidFill>
                  <a:schemeClr val="tx1"/>
                </a:solidFill>
              </a:rPr>
              <a:t>-</a:t>
            </a:r>
            <a:r>
              <a:rPr lang="en-US" dirty="0">
                <a:solidFill>
                  <a:schemeClr val="tx1"/>
                </a:solidFill>
              </a:rPr>
              <a:t> NCD clinics established    </a:t>
            </a:r>
          </a:p>
          <a:p>
            <a:pPr>
              <a:defRPr/>
            </a:pPr>
            <a:r>
              <a:rPr lang="en-US" dirty="0">
                <a:solidFill>
                  <a:schemeClr val="tx1"/>
                </a:solidFill>
              </a:rPr>
              <a:t>   in District Male  </a:t>
            </a:r>
          </a:p>
          <a:p>
            <a:pPr>
              <a:defRPr/>
            </a:pPr>
            <a:r>
              <a:rPr lang="en-US" dirty="0">
                <a:solidFill>
                  <a:schemeClr val="tx1"/>
                </a:solidFill>
              </a:rPr>
              <a:t>   hospitals  which lack  -</a:t>
            </a:r>
          </a:p>
          <a:p>
            <a:pPr>
              <a:defRPr/>
            </a:pPr>
            <a:endParaRPr lang="en-US" dirty="0">
              <a:solidFill>
                <a:schemeClr val="tx1"/>
              </a:solidFill>
            </a:endParaRPr>
          </a:p>
          <a:p>
            <a:pPr>
              <a:buFont typeface="Arial" pitchFamily="34" charset="0"/>
              <a:buChar char="•"/>
              <a:defRPr/>
            </a:pPr>
            <a:r>
              <a:rPr lang="en-US" dirty="0">
                <a:solidFill>
                  <a:schemeClr val="tx1"/>
                </a:solidFill>
              </a:rPr>
              <a:t> Privacy and Belongingness  </a:t>
            </a:r>
          </a:p>
          <a:p>
            <a:pPr>
              <a:defRPr/>
            </a:pPr>
            <a:r>
              <a:rPr lang="en-US" dirty="0">
                <a:solidFill>
                  <a:schemeClr val="tx1"/>
                </a:solidFill>
              </a:rPr>
              <a:t>  for women</a:t>
            </a:r>
          </a:p>
          <a:p>
            <a:pPr lvl="1">
              <a:buFont typeface="Arial" pitchFamily="34" charset="0"/>
              <a:buChar char="•"/>
              <a:defRPr/>
            </a:pPr>
            <a:endParaRPr lang="en-US" dirty="0">
              <a:solidFill>
                <a:schemeClr val="tx1"/>
              </a:solidFill>
            </a:endParaRPr>
          </a:p>
          <a:p>
            <a:pPr>
              <a:buFont typeface="Arial" pitchFamily="34" charset="0"/>
              <a:buChar char="•"/>
              <a:defRPr/>
            </a:pPr>
            <a:r>
              <a:rPr lang="en-US" dirty="0">
                <a:solidFill>
                  <a:schemeClr val="tx1"/>
                </a:solidFill>
              </a:rPr>
              <a:t> Women specific services</a:t>
            </a:r>
          </a:p>
        </p:txBody>
      </p:sp>
      <p:sp>
        <p:nvSpPr>
          <p:cNvPr id="12" name="Rectangle 11"/>
          <p:cNvSpPr/>
          <p:nvPr/>
        </p:nvSpPr>
        <p:spPr>
          <a:xfrm>
            <a:off x="9036050" y="5033963"/>
            <a:ext cx="2773363" cy="10922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tx1"/>
              </a:solidFill>
            </a:endParaRPr>
          </a:p>
          <a:p>
            <a:pPr>
              <a:defRPr/>
            </a:pPr>
            <a:r>
              <a:rPr lang="en-US" sz="2800" b="1" dirty="0">
                <a:solidFill>
                  <a:schemeClr val="tx1"/>
                </a:solidFill>
              </a:rPr>
              <a:t>- </a:t>
            </a:r>
            <a:r>
              <a:rPr lang="en-US" dirty="0">
                <a:solidFill>
                  <a:schemeClr val="tx1"/>
                </a:solidFill>
              </a:rPr>
              <a:t>Limited Funds for large  </a:t>
            </a:r>
          </a:p>
          <a:p>
            <a:pPr>
              <a:defRPr/>
            </a:pPr>
            <a:r>
              <a:rPr lang="en-US" dirty="0">
                <a:solidFill>
                  <a:schemeClr val="tx1"/>
                </a:solidFill>
              </a:rPr>
              <a:t>    scale implementation</a:t>
            </a:r>
          </a:p>
          <a:p>
            <a:pPr>
              <a:buFont typeface="Arial" pitchFamily="34" charset="0"/>
              <a:buChar char="•"/>
              <a:defRPr/>
            </a:pPr>
            <a:endParaRPr lang="en-US" dirty="0">
              <a:solidFill>
                <a:schemeClr val="tx1"/>
              </a:solidFill>
            </a:endParaRPr>
          </a:p>
        </p:txBody>
      </p:sp>
      <p:pic>
        <p:nvPicPr>
          <p:cNvPr id="14" name="Picture 13"/>
          <p:cNvPicPr>
            <a:picLocks noChangeAspect="1"/>
          </p:cNvPicPr>
          <p:nvPr/>
        </p:nvPicPr>
        <p:blipFill>
          <a:blip r:embed="rId2" cstate="print">
            <a:extLst/>
          </a:blip>
          <a:stretch>
            <a:fillRect/>
          </a:stretch>
        </p:blipFill>
        <p:spPr>
          <a:xfrm>
            <a:off x="5447488" y="894946"/>
            <a:ext cx="1387651" cy="1311613"/>
          </a:xfrm>
          <a:prstGeom prst="ellipse">
            <a:avLst/>
          </a:prstGeom>
          <a:ln>
            <a:noFill/>
          </a:ln>
          <a:effectLst>
            <a:softEdge rad="127000"/>
          </a:effectLst>
        </p:spPr>
        <p:style>
          <a:lnRef idx="1">
            <a:schemeClr val="accent6"/>
          </a:lnRef>
          <a:fillRef idx="1002">
            <a:schemeClr val="lt2"/>
          </a:fillRef>
          <a:effectRef idx="1">
            <a:schemeClr val="accent6"/>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10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10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10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1000"/>
                                        <p:tgtEl>
                                          <p:spTgt spid="1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1000"/>
                                        <p:tgtEl>
                                          <p:spTgt spid="10"/>
                                        </p:tgtEl>
                                      </p:cBhvr>
                                    </p:animEffect>
                                  </p:childTnLst>
                                </p:cTn>
                              </p:par>
                              <p:par>
                                <p:cTn id="27" presetID="3" presetClass="entr" presetSubtype="1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264275" y="1228725"/>
            <a:ext cx="5249863" cy="5324475"/>
          </a:xfrm>
          <a:prstGeom prst="rect">
            <a:avLst/>
          </a:prstGeom>
          <a:solidFill>
            <a:srgbClr val="00B0F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Font typeface="Wingdings" pitchFamily="2" charset="2"/>
              <a:buChar char="Ø"/>
              <a:defRPr/>
            </a:pPr>
            <a:r>
              <a:rPr lang="en-US" sz="1600" b="1" u="sng" dirty="0">
                <a:solidFill>
                  <a:schemeClr val="tx1"/>
                </a:solidFill>
              </a:rPr>
              <a:t>  </a:t>
            </a:r>
            <a:r>
              <a:rPr lang="en-US" sz="2000" b="1" u="sng" dirty="0">
                <a:solidFill>
                  <a:schemeClr val="tx1"/>
                </a:solidFill>
              </a:rPr>
              <a:t>Geographical coverage</a:t>
            </a:r>
          </a:p>
          <a:p>
            <a:pPr eaLnBrk="1" fontAlgn="auto" hangingPunct="1">
              <a:spcBef>
                <a:spcPts val="0"/>
              </a:spcBef>
              <a:spcAft>
                <a:spcPts val="0"/>
              </a:spcAft>
              <a:buFont typeface="Wingdings" pitchFamily="2" charset="2"/>
              <a:buChar char="Ø"/>
              <a:defRPr/>
            </a:pPr>
            <a:endParaRPr lang="en-US" sz="2000" dirty="0">
              <a:solidFill>
                <a:schemeClr val="tx1"/>
              </a:solidFill>
            </a:endParaRPr>
          </a:p>
          <a:p>
            <a:pPr lvl="1" eaLnBrk="1" fontAlgn="auto" hangingPunct="1">
              <a:spcBef>
                <a:spcPts val="0"/>
              </a:spcBef>
              <a:spcAft>
                <a:spcPts val="0"/>
              </a:spcAft>
              <a:buFont typeface="Arial" pitchFamily="34" charset="0"/>
              <a:buChar char="•"/>
              <a:defRPr/>
            </a:pPr>
            <a:r>
              <a:rPr lang="en-US" dirty="0">
                <a:solidFill>
                  <a:schemeClr val="tx1"/>
                </a:solidFill>
              </a:rPr>
              <a:t>     Phase I-5 Districts</a:t>
            </a:r>
          </a:p>
          <a:p>
            <a:pPr lvl="1" eaLnBrk="1" fontAlgn="auto" hangingPunct="1">
              <a:spcBef>
                <a:spcPts val="0"/>
              </a:spcBef>
              <a:spcAft>
                <a:spcPts val="0"/>
              </a:spcAft>
              <a:buFont typeface="Arial" pitchFamily="34" charset="0"/>
              <a:buChar char="•"/>
              <a:defRPr/>
            </a:pPr>
            <a:r>
              <a:rPr lang="en-US" dirty="0">
                <a:solidFill>
                  <a:schemeClr val="tx1"/>
                </a:solidFill>
              </a:rPr>
              <a:t>     Phase II- 28 Districts</a:t>
            </a:r>
          </a:p>
          <a:p>
            <a:pPr lvl="1" eaLnBrk="1" fontAlgn="auto" hangingPunct="1">
              <a:spcBef>
                <a:spcPts val="0"/>
              </a:spcBef>
              <a:spcAft>
                <a:spcPts val="0"/>
              </a:spcAft>
              <a:buFont typeface="Arial" pitchFamily="34" charset="0"/>
              <a:buChar char="•"/>
              <a:defRPr/>
            </a:pPr>
            <a:r>
              <a:rPr lang="en-US" dirty="0">
                <a:solidFill>
                  <a:schemeClr val="tx1"/>
                </a:solidFill>
              </a:rPr>
              <a:t>     Phase III- 75 Districts (Whole State)</a:t>
            </a:r>
          </a:p>
          <a:p>
            <a:pPr eaLnBrk="1" fontAlgn="auto" hangingPunct="1">
              <a:spcBef>
                <a:spcPts val="0"/>
              </a:spcBef>
              <a:spcAft>
                <a:spcPts val="0"/>
              </a:spcAft>
              <a:buFont typeface="Wingdings" pitchFamily="2" charset="2"/>
              <a:buChar char="Ø"/>
              <a:defRPr/>
            </a:pPr>
            <a:endParaRPr lang="en-US" sz="2000" dirty="0">
              <a:solidFill>
                <a:schemeClr val="tx1"/>
              </a:solidFill>
            </a:endParaRPr>
          </a:p>
          <a:p>
            <a:pPr eaLnBrk="1" fontAlgn="auto" hangingPunct="1">
              <a:spcBef>
                <a:spcPts val="0"/>
              </a:spcBef>
              <a:spcAft>
                <a:spcPts val="0"/>
              </a:spcAft>
              <a:buFont typeface="Wingdings" pitchFamily="2" charset="2"/>
              <a:buChar char="Ø"/>
              <a:defRPr/>
            </a:pPr>
            <a:r>
              <a:rPr lang="en-US" sz="2000" b="1" u="sng" dirty="0">
                <a:solidFill>
                  <a:schemeClr val="tx1"/>
                </a:solidFill>
              </a:rPr>
              <a:t>   Location with in the districts-</a:t>
            </a:r>
          </a:p>
          <a:p>
            <a:pPr eaLnBrk="1" fontAlgn="auto" hangingPunct="1">
              <a:spcBef>
                <a:spcPts val="0"/>
              </a:spcBef>
              <a:spcAft>
                <a:spcPts val="0"/>
              </a:spcAft>
              <a:buFont typeface="Wingdings" pitchFamily="2" charset="2"/>
              <a:buChar char="Ø"/>
              <a:defRPr/>
            </a:pPr>
            <a:endParaRPr lang="en-US" sz="2000" dirty="0">
              <a:solidFill>
                <a:schemeClr val="tx1"/>
              </a:solidFill>
            </a:endParaRPr>
          </a:p>
          <a:p>
            <a:pPr lvl="1" eaLnBrk="1" fontAlgn="auto" hangingPunct="1">
              <a:spcBef>
                <a:spcPts val="0"/>
              </a:spcBef>
              <a:spcAft>
                <a:spcPts val="0"/>
              </a:spcAft>
              <a:buFont typeface="Arial" pitchFamily="34" charset="0"/>
              <a:buChar char="•"/>
              <a:defRPr/>
            </a:pPr>
            <a:r>
              <a:rPr lang="en-US" dirty="0">
                <a:solidFill>
                  <a:schemeClr val="tx1"/>
                </a:solidFill>
              </a:rPr>
              <a:t>      DWH &amp; 2 CHCs</a:t>
            </a:r>
          </a:p>
          <a:p>
            <a:pPr eaLnBrk="1" fontAlgn="auto" hangingPunct="1">
              <a:spcBef>
                <a:spcPts val="0"/>
              </a:spcBef>
              <a:spcAft>
                <a:spcPts val="0"/>
              </a:spcAft>
              <a:buFont typeface="Wingdings" pitchFamily="2" charset="2"/>
              <a:buChar char="Ø"/>
              <a:defRPr/>
            </a:pPr>
            <a:endParaRPr lang="en-US" sz="2000" b="1" dirty="0">
              <a:solidFill>
                <a:schemeClr val="tx1"/>
              </a:solidFill>
            </a:endParaRPr>
          </a:p>
          <a:p>
            <a:pPr eaLnBrk="1" fontAlgn="auto" hangingPunct="1">
              <a:spcBef>
                <a:spcPts val="0"/>
              </a:spcBef>
              <a:spcAft>
                <a:spcPts val="0"/>
              </a:spcAft>
              <a:buFont typeface="Wingdings" pitchFamily="2" charset="2"/>
              <a:buChar char="Ø"/>
              <a:defRPr/>
            </a:pPr>
            <a:r>
              <a:rPr lang="en-US" sz="2000" b="1" u="sng" dirty="0">
                <a:solidFill>
                  <a:schemeClr val="tx1"/>
                </a:solidFill>
              </a:rPr>
              <a:t>   Mode of Service Delivery-</a:t>
            </a:r>
          </a:p>
          <a:p>
            <a:pPr eaLnBrk="1" fontAlgn="auto" hangingPunct="1">
              <a:spcBef>
                <a:spcPts val="0"/>
              </a:spcBef>
              <a:spcAft>
                <a:spcPts val="0"/>
              </a:spcAft>
              <a:buFont typeface="Wingdings" pitchFamily="2" charset="2"/>
              <a:buChar char="Ø"/>
              <a:defRPr/>
            </a:pPr>
            <a:endParaRPr lang="en-US" sz="2000" b="1" u="sng" dirty="0">
              <a:solidFill>
                <a:schemeClr val="tx1"/>
              </a:solidFill>
            </a:endParaRPr>
          </a:p>
          <a:p>
            <a:pPr marL="742950" lvl="1" indent="-285750" eaLnBrk="1" fontAlgn="auto" hangingPunct="1">
              <a:spcBef>
                <a:spcPts val="0"/>
              </a:spcBef>
              <a:spcAft>
                <a:spcPts val="0"/>
              </a:spcAft>
              <a:buFont typeface="Arial" pitchFamily="34" charset="0"/>
              <a:buChar char="•"/>
              <a:defRPr/>
            </a:pPr>
            <a:r>
              <a:rPr lang="en-US" dirty="0">
                <a:solidFill>
                  <a:schemeClr val="tx1"/>
                </a:solidFill>
              </a:rPr>
              <a:t>Daily OPD at District Women Hospital </a:t>
            </a:r>
          </a:p>
          <a:p>
            <a:pPr marL="742950" lvl="1" indent="-285750" eaLnBrk="1" fontAlgn="auto" hangingPunct="1">
              <a:spcBef>
                <a:spcPts val="0"/>
              </a:spcBef>
              <a:spcAft>
                <a:spcPts val="0"/>
              </a:spcAft>
              <a:buFont typeface="Arial" pitchFamily="34" charset="0"/>
              <a:buChar char="•"/>
              <a:defRPr/>
            </a:pPr>
            <a:r>
              <a:rPr lang="en-US" dirty="0">
                <a:solidFill>
                  <a:schemeClr val="tx1"/>
                </a:solidFill>
              </a:rPr>
              <a:t>Fixed Day Service at CHC</a:t>
            </a:r>
          </a:p>
          <a:p>
            <a:pPr eaLnBrk="1" fontAlgn="auto" hangingPunct="1">
              <a:spcBef>
                <a:spcPts val="0"/>
              </a:spcBef>
              <a:spcAft>
                <a:spcPts val="0"/>
              </a:spcAft>
              <a:defRPr/>
            </a:pPr>
            <a:endParaRPr lang="en-US" sz="1400" b="1" dirty="0">
              <a:solidFill>
                <a:schemeClr val="tx1"/>
              </a:solidFill>
            </a:endParaRPr>
          </a:p>
          <a:p>
            <a:pPr eaLnBrk="1" fontAlgn="auto" hangingPunct="1">
              <a:spcBef>
                <a:spcPts val="0"/>
              </a:spcBef>
              <a:spcAft>
                <a:spcPts val="0"/>
              </a:spcAft>
              <a:defRPr/>
            </a:pPr>
            <a:r>
              <a:rPr lang="en-US" sz="1400" dirty="0">
                <a:solidFill>
                  <a:schemeClr val="tx1"/>
                </a:solidFill>
              </a:rPr>
              <a:t> </a:t>
            </a:r>
            <a:endParaRPr lang="en-IN" sz="1400" dirty="0">
              <a:solidFill>
                <a:schemeClr val="tx1"/>
              </a:solidFill>
            </a:endParaRPr>
          </a:p>
        </p:txBody>
      </p:sp>
      <p:sp>
        <p:nvSpPr>
          <p:cNvPr id="16" name="Content Placeholder 3"/>
          <p:cNvSpPr>
            <a:spLocks noGrp="1"/>
          </p:cNvSpPr>
          <p:nvPr>
            <p:ph sz="half" idx="1"/>
          </p:nvPr>
        </p:nvSpPr>
        <p:spPr>
          <a:xfrm>
            <a:off x="711200" y="1228725"/>
            <a:ext cx="5302250" cy="5322888"/>
          </a:xfrm>
          <a:solidFill>
            <a:srgbClr val="92D050"/>
          </a:solidFill>
          <a:ln w="38100">
            <a:solidFill>
              <a:srgbClr val="0070C0"/>
            </a:solidFill>
          </a:ln>
        </p:spPr>
        <p:txBody>
          <a:bodyPr rtlCol="0">
            <a:noAutofit/>
          </a:bodyPr>
          <a:lstStyle/>
          <a:p>
            <a:pPr marL="0" indent="0" eaLnBrk="1" fontAlgn="auto" hangingPunct="1">
              <a:spcAft>
                <a:spcPts val="0"/>
              </a:spcAft>
              <a:buFont typeface="Wingdings 3" charset="2"/>
              <a:buNone/>
              <a:defRPr/>
            </a:pPr>
            <a:endParaRPr lang="en-US" sz="1600" b="1" dirty="0"/>
          </a:p>
          <a:p>
            <a:pPr eaLnBrk="1" fontAlgn="auto" hangingPunct="1">
              <a:spcAft>
                <a:spcPts val="0"/>
              </a:spcAft>
              <a:buFont typeface="Wingdings 3" charset="2"/>
              <a:buChar char=""/>
              <a:defRPr/>
            </a:pPr>
            <a:r>
              <a:rPr lang="en-US" sz="1800" dirty="0"/>
              <a:t>Preventive Approach to Non Communicable Diseases – </a:t>
            </a:r>
            <a:r>
              <a:rPr lang="en-US" sz="1800" b="1" dirty="0"/>
              <a:t>Early detection and Management</a:t>
            </a:r>
          </a:p>
          <a:p>
            <a:pPr eaLnBrk="1" fontAlgn="auto" hangingPunct="1">
              <a:spcAft>
                <a:spcPts val="0"/>
              </a:spcAft>
              <a:buFont typeface="Arial" pitchFamily="34" charset="0"/>
              <a:buNone/>
              <a:defRPr/>
            </a:pPr>
            <a:endParaRPr lang="en-US" sz="1800" b="1" dirty="0"/>
          </a:p>
          <a:p>
            <a:pPr eaLnBrk="1" fontAlgn="auto" hangingPunct="1">
              <a:spcAft>
                <a:spcPts val="0"/>
              </a:spcAft>
              <a:buFont typeface="Wingdings 3" charset="2"/>
              <a:buChar char=""/>
              <a:defRPr/>
            </a:pPr>
            <a:r>
              <a:rPr lang="en-US" sz="1800" dirty="0"/>
              <a:t>Screening every woman between 30- 60 years for -</a:t>
            </a:r>
          </a:p>
          <a:p>
            <a:pPr lvl="1" eaLnBrk="1" fontAlgn="auto" hangingPunct="1">
              <a:spcAft>
                <a:spcPts val="0"/>
              </a:spcAft>
              <a:defRPr/>
            </a:pPr>
            <a:r>
              <a:rPr lang="en-US" sz="1600" dirty="0"/>
              <a:t>Obesity</a:t>
            </a:r>
          </a:p>
          <a:p>
            <a:pPr lvl="1" eaLnBrk="1" fontAlgn="auto" hangingPunct="1">
              <a:spcAft>
                <a:spcPts val="0"/>
              </a:spcAft>
              <a:defRPr/>
            </a:pPr>
            <a:r>
              <a:rPr lang="en-US" sz="1600" dirty="0"/>
              <a:t>Hypertension         Cardiovascular Diseases</a:t>
            </a:r>
          </a:p>
          <a:p>
            <a:pPr lvl="1" eaLnBrk="1" fontAlgn="auto" hangingPunct="1">
              <a:spcAft>
                <a:spcPts val="0"/>
              </a:spcAft>
              <a:defRPr/>
            </a:pPr>
            <a:r>
              <a:rPr lang="en-US" sz="1600" dirty="0"/>
              <a:t>Diabetes</a:t>
            </a:r>
          </a:p>
          <a:p>
            <a:pPr lvl="1" eaLnBrk="1" fontAlgn="auto" hangingPunct="1">
              <a:spcAft>
                <a:spcPts val="0"/>
              </a:spcAft>
              <a:defRPr/>
            </a:pPr>
            <a:r>
              <a:rPr lang="en-US" sz="1600" dirty="0"/>
              <a:t>Cervix Examination through VIA</a:t>
            </a:r>
          </a:p>
          <a:p>
            <a:pPr lvl="1" eaLnBrk="1" fontAlgn="auto" hangingPunct="1">
              <a:spcAft>
                <a:spcPts val="0"/>
              </a:spcAft>
              <a:defRPr/>
            </a:pPr>
            <a:r>
              <a:rPr lang="en-US" sz="1600" dirty="0"/>
              <a:t>Breast Cancer </a:t>
            </a:r>
          </a:p>
          <a:p>
            <a:pPr lvl="1" eaLnBrk="1" fontAlgn="auto" hangingPunct="1">
              <a:spcAft>
                <a:spcPts val="0"/>
              </a:spcAft>
              <a:defRPr/>
            </a:pPr>
            <a:r>
              <a:rPr lang="en-US" sz="1600" dirty="0"/>
              <a:t>Anemia</a:t>
            </a:r>
          </a:p>
          <a:p>
            <a:pPr marL="0" indent="0" eaLnBrk="1" fontAlgn="auto" hangingPunct="1">
              <a:spcAft>
                <a:spcPts val="0"/>
              </a:spcAft>
              <a:buFont typeface="Arial" pitchFamily="34" charset="0"/>
              <a:buNone/>
              <a:defRPr/>
            </a:pPr>
            <a:endParaRPr lang="en-US" sz="1800" dirty="0"/>
          </a:p>
          <a:p>
            <a:pPr eaLnBrk="1" fontAlgn="auto" hangingPunct="1">
              <a:spcAft>
                <a:spcPts val="0"/>
              </a:spcAft>
              <a:buFont typeface="Wingdings 3" charset="2"/>
              <a:buChar char=""/>
              <a:defRPr/>
            </a:pPr>
            <a:r>
              <a:rPr lang="en-US" sz="1800" dirty="0"/>
              <a:t>Appropriate management (Counselling/Treatment/Referral/Follow up)</a:t>
            </a:r>
          </a:p>
          <a:p>
            <a:pPr eaLnBrk="1" fontAlgn="auto" hangingPunct="1">
              <a:spcAft>
                <a:spcPts val="0"/>
              </a:spcAft>
              <a:buFont typeface="Arial" pitchFamily="34" charset="0"/>
              <a:buNone/>
              <a:defRPr/>
            </a:pPr>
            <a:endParaRPr lang="en-US" sz="1800" dirty="0"/>
          </a:p>
          <a:p>
            <a:pPr eaLnBrk="1" fontAlgn="auto" hangingPunct="1">
              <a:spcAft>
                <a:spcPts val="0"/>
              </a:spcAft>
              <a:buFont typeface="Wingdings 3" charset="2"/>
              <a:buChar char=""/>
              <a:defRPr/>
            </a:pPr>
            <a:r>
              <a:rPr lang="en-US" sz="1800" dirty="0"/>
              <a:t>Personalized Record &amp; regular health follow-up of clients</a:t>
            </a:r>
          </a:p>
          <a:p>
            <a:pPr marL="385763" indent="-385763" eaLnBrk="1" fontAlgn="auto" hangingPunct="1">
              <a:spcAft>
                <a:spcPts val="0"/>
              </a:spcAft>
              <a:buFont typeface="Wingdings 3" pitchFamily="18" charset="2"/>
              <a:buAutoNum type="arabicParenR"/>
              <a:defRPr/>
            </a:pPr>
            <a:endParaRPr lang="en-US" sz="1600" dirty="0"/>
          </a:p>
          <a:p>
            <a:pPr marL="385763" indent="-385763" eaLnBrk="1" fontAlgn="auto" hangingPunct="1">
              <a:spcAft>
                <a:spcPts val="0"/>
              </a:spcAft>
              <a:buFont typeface="Wingdings 3" pitchFamily="18" charset="2"/>
              <a:buAutoNum type="arabicParenR"/>
              <a:defRPr/>
            </a:pPr>
            <a:endParaRPr lang="en-US" sz="1600" dirty="0"/>
          </a:p>
          <a:p>
            <a:pPr eaLnBrk="1" fontAlgn="auto" hangingPunct="1">
              <a:spcAft>
                <a:spcPts val="0"/>
              </a:spcAft>
              <a:buFont typeface="Wingdings 3" charset="2"/>
              <a:buChar char=""/>
              <a:defRPr/>
            </a:pPr>
            <a:endParaRPr lang="en-US" sz="1600" dirty="0"/>
          </a:p>
        </p:txBody>
      </p:sp>
      <p:sp>
        <p:nvSpPr>
          <p:cNvPr id="17" name="Right Brace 16"/>
          <p:cNvSpPr/>
          <p:nvPr/>
        </p:nvSpPr>
        <p:spPr>
          <a:xfrm>
            <a:off x="2609850" y="2855913"/>
            <a:ext cx="314325" cy="942975"/>
          </a:xfrm>
          <a:prstGeom prst="rightBrace">
            <a:avLst>
              <a:gd name="adj1" fmla="val 40196"/>
              <a:gd name="adj2" fmla="val 50000"/>
            </a:avLst>
          </a:pr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lang="en-IN"/>
          </a:p>
        </p:txBody>
      </p:sp>
      <p:sp>
        <p:nvSpPr>
          <p:cNvPr id="8197" name="TextBox 2"/>
          <p:cNvSpPr txBox="1">
            <a:spLocks noChangeArrowheads="1"/>
          </p:cNvSpPr>
          <p:nvPr/>
        </p:nvSpPr>
        <p:spPr bwMode="auto">
          <a:xfrm>
            <a:off x="715963" y="515938"/>
            <a:ext cx="5319712" cy="708025"/>
          </a:xfrm>
          <a:prstGeom prst="rect">
            <a:avLst/>
          </a:prstGeom>
          <a:solidFill>
            <a:schemeClr val="accent2"/>
          </a:solidFill>
          <a:ln w="9525">
            <a:solidFill>
              <a:srgbClr val="0070C0"/>
            </a:solidFill>
            <a:miter lim="800000"/>
            <a:headEnd/>
            <a:tailEnd/>
          </a:ln>
        </p:spPr>
        <p:txBody>
          <a:bodyPr anchor="ctr">
            <a:spAutoFit/>
          </a:bodyPr>
          <a:lstStyle/>
          <a:p>
            <a:pPr algn="ctr"/>
            <a:r>
              <a:rPr lang="en-US" altLang="en-US" sz="2000" b="1">
                <a:solidFill>
                  <a:srgbClr val="002060"/>
                </a:solidFill>
              </a:rPr>
              <a:t>Key Features</a:t>
            </a:r>
          </a:p>
          <a:p>
            <a:pPr algn="ctr"/>
            <a:endParaRPr lang="en-IN" altLang="en-US" sz="2000"/>
          </a:p>
        </p:txBody>
      </p:sp>
      <p:sp>
        <p:nvSpPr>
          <p:cNvPr id="8198" name="TextBox 2"/>
          <p:cNvSpPr txBox="1">
            <a:spLocks noChangeArrowheads="1"/>
          </p:cNvSpPr>
          <p:nvPr/>
        </p:nvSpPr>
        <p:spPr bwMode="auto">
          <a:xfrm>
            <a:off x="6278563" y="501650"/>
            <a:ext cx="5243512" cy="708025"/>
          </a:xfrm>
          <a:prstGeom prst="rect">
            <a:avLst/>
          </a:prstGeom>
          <a:solidFill>
            <a:schemeClr val="accent2"/>
          </a:solidFill>
          <a:ln w="9525">
            <a:solidFill>
              <a:srgbClr val="0070C0"/>
            </a:solidFill>
            <a:miter lim="800000"/>
            <a:headEnd/>
            <a:tailEnd/>
          </a:ln>
        </p:spPr>
        <p:txBody>
          <a:bodyPr anchor="ctr">
            <a:spAutoFit/>
          </a:bodyPr>
          <a:lstStyle/>
          <a:p>
            <a:pPr algn="ctr"/>
            <a:r>
              <a:rPr lang="en-US" altLang="en-US" sz="2000" b="1">
                <a:solidFill>
                  <a:srgbClr val="002060"/>
                </a:solidFill>
              </a:rPr>
              <a:t>Implementation Plan</a:t>
            </a:r>
            <a:endParaRPr lang="en-IN" altLang="en-US" sz="2000">
              <a:solidFill>
                <a:srgbClr val="002060"/>
              </a:solidFill>
            </a:endParaRPr>
          </a:p>
          <a:p>
            <a:pPr algn="ctr"/>
            <a:endParaRPr lang="en-IN" altLang="en-US" sz="2000"/>
          </a:p>
        </p:txBody>
      </p:sp>
      <p:pic>
        <p:nvPicPr>
          <p:cNvPr id="9" name="Content Placeholder 8"/>
          <p:cNvPicPr>
            <a:picLocks noGrp="1" noChangeAspect="1"/>
          </p:cNvPicPr>
          <p:nvPr>
            <p:ph sz="half" idx="2"/>
          </p:nvPr>
        </p:nvPicPr>
        <p:blipFill>
          <a:blip r:embed="rId2" cstate="print">
            <a:extLst/>
          </a:blip>
          <a:stretch>
            <a:fillRect/>
          </a:stretch>
        </p:blipFill>
        <p:spPr>
          <a:xfrm>
            <a:off x="5241626" y="0"/>
            <a:ext cx="1829734" cy="1580697"/>
          </a:xfrm>
          <a:ln>
            <a:noFill/>
          </a:ln>
          <a:effectLst>
            <a:softEdge rad="112500"/>
          </a:effectLst>
          <a:extLst>
            <a:ext uri="{91240B29-F687-4F45-9708-019B960494DF}">
              <a14:hiddenLine xmlns:a14="http://schemas.microsoft.com/office/drawing/2010/main" xmlns="" w="9525">
                <a:solidFill>
                  <a:srgbClr val="000000"/>
                </a:solidFill>
                <a:miter lim="800000"/>
                <a:headEnd/>
                <a:tailEnd/>
              </a14:hiddenLine>
            </a:ext>
          </a:extLst>
        </p:spPr>
        <p:style>
          <a:lnRef idx="1">
            <a:schemeClr val="accent6"/>
          </a:lnRef>
          <a:fillRef idx="1002">
            <a:schemeClr val="lt2"/>
          </a:fillRef>
          <a:effectRef idx="1">
            <a:schemeClr val="accent6"/>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blinds(horizontal)">
                                      <p:cBhvr>
                                        <p:cTn id="7" dur="1000"/>
                                        <p:tgtEl>
                                          <p:spTgt spid="8197"/>
                                        </p:tgtEl>
                                      </p:cBhvr>
                                    </p:animEffect>
                                  </p:childTnLst>
                                </p:cTn>
                              </p:par>
                            </p:childTnLst>
                          </p:cTn>
                        </p:par>
                        <p:par>
                          <p:cTn id="8" fill="hold" nodeType="afterGroup">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16">
                                            <p:bg/>
                                          </p:spTgt>
                                        </p:tgtEl>
                                        <p:attrNameLst>
                                          <p:attrName>style.visibility</p:attrName>
                                        </p:attrNameLst>
                                      </p:cBhvr>
                                      <p:to>
                                        <p:strVal val="visible"/>
                                      </p:to>
                                    </p:set>
                                    <p:animEffect transition="in" filter="blinds(horizontal)">
                                      <p:cBhvr>
                                        <p:cTn id="11" dur="1000"/>
                                        <p:tgtEl>
                                          <p:spTgt spid="16">
                                            <p:bg/>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blinds(horizontal)">
                                      <p:cBhvr>
                                        <p:cTn id="14" dur="1000"/>
                                        <p:tgtEl>
                                          <p:spTgt spid="16">
                                            <p:txEl>
                                              <p:pRg st="1" end="1"/>
                                            </p:txEl>
                                          </p:spTgt>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blinds(horizontal)">
                                      <p:cBhvr>
                                        <p:cTn id="17" dur="1000"/>
                                        <p:tgtEl>
                                          <p:spTgt spid="16">
                                            <p:txEl>
                                              <p:pRg st="3" end="3"/>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6">
                                            <p:txEl>
                                              <p:pRg st="4" end="4"/>
                                            </p:txEl>
                                          </p:spTgt>
                                        </p:tgtEl>
                                        <p:attrNameLst>
                                          <p:attrName>style.visibility</p:attrName>
                                        </p:attrNameLst>
                                      </p:cBhvr>
                                      <p:to>
                                        <p:strVal val="visible"/>
                                      </p:to>
                                    </p:set>
                                    <p:animEffect transition="in" filter="blinds(horizontal)">
                                      <p:cBhvr>
                                        <p:cTn id="20" dur="1000"/>
                                        <p:tgtEl>
                                          <p:spTgt spid="16">
                                            <p:txEl>
                                              <p:pRg st="4" end="4"/>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animEffect transition="in" filter="blinds(horizontal)">
                                      <p:cBhvr>
                                        <p:cTn id="23" dur="1000"/>
                                        <p:tgtEl>
                                          <p:spTgt spid="16">
                                            <p:txEl>
                                              <p:pRg st="5" end="5"/>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6">
                                            <p:txEl>
                                              <p:pRg st="6" end="6"/>
                                            </p:txEl>
                                          </p:spTgt>
                                        </p:tgtEl>
                                        <p:attrNameLst>
                                          <p:attrName>style.visibility</p:attrName>
                                        </p:attrNameLst>
                                      </p:cBhvr>
                                      <p:to>
                                        <p:strVal val="visible"/>
                                      </p:to>
                                    </p:set>
                                    <p:animEffect transition="in" filter="blinds(horizontal)">
                                      <p:cBhvr>
                                        <p:cTn id="26" dur="1000"/>
                                        <p:tgtEl>
                                          <p:spTgt spid="16">
                                            <p:txEl>
                                              <p:pRg st="6" end="6"/>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1000"/>
                                        <p:tgtEl>
                                          <p:spTgt spid="17"/>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6">
                                            <p:txEl>
                                              <p:pRg st="7" end="7"/>
                                            </p:txEl>
                                          </p:spTgt>
                                        </p:tgtEl>
                                        <p:attrNameLst>
                                          <p:attrName>style.visibility</p:attrName>
                                        </p:attrNameLst>
                                      </p:cBhvr>
                                      <p:to>
                                        <p:strVal val="visible"/>
                                      </p:to>
                                    </p:set>
                                    <p:animEffect transition="in" filter="blinds(horizontal)">
                                      <p:cBhvr>
                                        <p:cTn id="32" dur="1000"/>
                                        <p:tgtEl>
                                          <p:spTgt spid="16">
                                            <p:txEl>
                                              <p:pRg st="7" end="7"/>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6">
                                            <p:txEl>
                                              <p:pRg st="8" end="8"/>
                                            </p:txEl>
                                          </p:spTgt>
                                        </p:tgtEl>
                                        <p:attrNameLst>
                                          <p:attrName>style.visibility</p:attrName>
                                        </p:attrNameLst>
                                      </p:cBhvr>
                                      <p:to>
                                        <p:strVal val="visible"/>
                                      </p:to>
                                    </p:set>
                                    <p:animEffect transition="in" filter="blinds(horizontal)">
                                      <p:cBhvr>
                                        <p:cTn id="35" dur="1000"/>
                                        <p:tgtEl>
                                          <p:spTgt spid="16">
                                            <p:txEl>
                                              <p:pRg st="8" end="8"/>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6">
                                            <p:txEl>
                                              <p:pRg st="9" end="9"/>
                                            </p:txEl>
                                          </p:spTgt>
                                        </p:tgtEl>
                                        <p:attrNameLst>
                                          <p:attrName>style.visibility</p:attrName>
                                        </p:attrNameLst>
                                      </p:cBhvr>
                                      <p:to>
                                        <p:strVal val="visible"/>
                                      </p:to>
                                    </p:set>
                                    <p:animEffect transition="in" filter="blinds(horizontal)">
                                      <p:cBhvr>
                                        <p:cTn id="38" dur="1000"/>
                                        <p:tgtEl>
                                          <p:spTgt spid="16">
                                            <p:txEl>
                                              <p:pRg st="9" end="9"/>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6">
                                            <p:txEl>
                                              <p:pRg st="11" end="11"/>
                                            </p:txEl>
                                          </p:spTgt>
                                        </p:tgtEl>
                                        <p:attrNameLst>
                                          <p:attrName>style.visibility</p:attrName>
                                        </p:attrNameLst>
                                      </p:cBhvr>
                                      <p:to>
                                        <p:strVal val="visible"/>
                                      </p:to>
                                    </p:set>
                                    <p:animEffect transition="in" filter="blinds(horizontal)">
                                      <p:cBhvr>
                                        <p:cTn id="41" dur="1000"/>
                                        <p:tgtEl>
                                          <p:spTgt spid="16">
                                            <p:txEl>
                                              <p:pRg st="11" end="11"/>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6">
                                            <p:txEl>
                                              <p:pRg st="13" end="13"/>
                                            </p:txEl>
                                          </p:spTgt>
                                        </p:tgtEl>
                                        <p:attrNameLst>
                                          <p:attrName>style.visibility</p:attrName>
                                        </p:attrNameLst>
                                      </p:cBhvr>
                                      <p:to>
                                        <p:strVal val="visible"/>
                                      </p:to>
                                    </p:set>
                                    <p:animEffect transition="in" filter="blinds(horizontal)">
                                      <p:cBhvr>
                                        <p:cTn id="44" dur="1000"/>
                                        <p:tgtEl>
                                          <p:spTgt spid="16">
                                            <p:txEl>
                                              <p:pRg st="13" end="13"/>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8198"/>
                                        </p:tgtEl>
                                        <p:attrNameLst>
                                          <p:attrName>style.visibility</p:attrName>
                                        </p:attrNameLst>
                                      </p:cBhvr>
                                      <p:to>
                                        <p:strVal val="visible"/>
                                      </p:to>
                                    </p:set>
                                    <p:animEffect transition="in" filter="blinds(horizontal)">
                                      <p:cBhvr>
                                        <p:cTn id="49" dur="1000"/>
                                        <p:tgtEl>
                                          <p:spTgt spid="8198"/>
                                        </p:tgtEl>
                                      </p:cBhvr>
                                    </p:animEffect>
                                  </p:childTnLst>
                                </p:cTn>
                              </p:par>
                            </p:childTnLst>
                          </p:cTn>
                        </p:par>
                        <p:par>
                          <p:cTn id="50" fill="hold" nodeType="afterGroup">
                            <p:stCondLst>
                              <p:cond delay="1000"/>
                            </p:stCondLst>
                            <p:childTnLst>
                              <p:par>
                                <p:cTn id="51" presetID="3" presetClass="entr" presetSubtype="1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linds(horizontal)">
                                      <p:cBhvr>
                                        <p:cTn id="5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build="p" animBg="1"/>
      <p:bldP spid="17" grpId="0" animBg="1"/>
      <p:bldP spid="8197" grpId="0" animBg="1"/>
      <p:bldP spid="819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743710" y="787791"/>
          <a:ext cx="4374390" cy="3193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5" name="Title 1"/>
          <p:cNvSpPr txBox="1">
            <a:spLocks/>
          </p:cNvSpPr>
          <p:nvPr/>
        </p:nvSpPr>
        <p:spPr bwMode="auto">
          <a:xfrm>
            <a:off x="193675" y="79375"/>
            <a:ext cx="5524500" cy="708025"/>
          </a:xfrm>
          <a:prstGeom prst="rect">
            <a:avLst/>
          </a:prstGeom>
          <a:noFill/>
          <a:ln>
            <a:noFill/>
          </a:ln>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spcBef>
                <a:spcPct val="0"/>
              </a:spcBef>
              <a:buFontTx/>
              <a:buNone/>
              <a:defRPr/>
            </a:pPr>
            <a:r>
              <a:rPr lang="en-US" altLang="en-US" sz="3600" dirty="0">
                <a:solidFill>
                  <a:srgbClr val="241E70"/>
                </a:solidFill>
                <a:latin typeface="+mn-lt"/>
                <a:ea typeface="Majalla UI"/>
                <a:cs typeface="Majalla UI"/>
              </a:rPr>
              <a:t>Institutional Mechanism  </a:t>
            </a:r>
          </a:p>
        </p:txBody>
      </p:sp>
      <p:sp>
        <p:nvSpPr>
          <p:cNvPr id="3" name="Rectangle 2"/>
          <p:cNvSpPr/>
          <p:nvPr/>
        </p:nvSpPr>
        <p:spPr>
          <a:xfrm>
            <a:off x="5888038" y="947738"/>
            <a:ext cx="5718175" cy="1374775"/>
          </a:xfrm>
          <a:prstGeom prst="rect">
            <a:avLst/>
          </a:prstGeom>
          <a:solidFill>
            <a:schemeClr val="accent2"/>
          </a:solidFill>
          <a:ln w="38100">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b="1" dirty="0">
              <a:solidFill>
                <a:schemeClr val="tx1"/>
              </a:solidFill>
            </a:endParaRPr>
          </a:p>
          <a:p>
            <a:pPr marL="0" lvl="2" eaLnBrk="1" fontAlgn="auto" hangingPunct="1">
              <a:spcBef>
                <a:spcPts val="0"/>
              </a:spcBef>
              <a:spcAft>
                <a:spcPts val="0"/>
              </a:spcAft>
              <a:defRPr/>
            </a:pPr>
            <a:r>
              <a:rPr lang="en-US" sz="1600" b="1" dirty="0">
                <a:solidFill>
                  <a:schemeClr val="tx1"/>
                </a:solidFill>
              </a:rPr>
              <a:t>NHM-</a:t>
            </a:r>
          </a:p>
          <a:p>
            <a:pPr marL="0" lvl="2" eaLnBrk="1" fontAlgn="auto" hangingPunct="1">
              <a:spcBef>
                <a:spcPts val="0"/>
              </a:spcBef>
              <a:spcAft>
                <a:spcPts val="0"/>
              </a:spcAft>
              <a:defRPr/>
            </a:pPr>
            <a:r>
              <a:rPr lang="en-US" sz="1600" dirty="0">
                <a:solidFill>
                  <a:schemeClr val="tx1"/>
                </a:solidFill>
              </a:rPr>
              <a:t>Financial Support to the Program</a:t>
            </a:r>
          </a:p>
          <a:p>
            <a:pPr marL="0" lvl="2" eaLnBrk="1" fontAlgn="auto" hangingPunct="1">
              <a:spcBef>
                <a:spcPts val="0"/>
              </a:spcBef>
              <a:spcAft>
                <a:spcPts val="0"/>
              </a:spcAft>
              <a:defRPr/>
            </a:pPr>
            <a:r>
              <a:rPr lang="en-US" sz="1600" dirty="0">
                <a:solidFill>
                  <a:schemeClr val="tx1"/>
                </a:solidFill>
              </a:rPr>
              <a:t>Regular monitoring and supervision</a:t>
            </a:r>
          </a:p>
          <a:p>
            <a:pPr marL="0" lvl="2" eaLnBrk="1" fontAlgn="auto" hangingPunct="1">
              <a:spcBef>
                <a:spcPts val="0"/>
              </a:spcBef>
              <a:spcAft>
                <a:spcPts val="0"/>
              </a:spcAft>
              <a:defRPr/>
            </a:pPr>
            <a:r>
              <a:rPr lang="en-US" sz="1600" dirty="0" err="1">
                <a:solidFill>
                  <a:schemeClr val="tx1"/>
                </a:solidFill>
              </a:rPr>
              <a:t>Organising</a:t>
            </a:r>
            <a:r>
              <a:rPr lang="en-US" sz="1600" dirty="0">
                <a:solidFill>
                  <a:schemeClr val="tx1"/>
                </a:solidFill>
              </a:rPr>
              <a:t> TAG for  any technical decision</a:t>
            </a:r>
          </a:p>
          <a:p>
            <a:pPr eaLnBrk="1" fontAlgn="auto" hangingPunct="1">
              <a:spcBef>
                <a:spcPts val="0"/>
              </a:spcBef>
              <a:spcAft>
                <a:spcPts val="0"/>
              </a:spcAft>
              <a:defRPr/>
            </a:pPr>
            <a:endParaRPr lang="en-US" sz="1400" dirty="0">
              <a:solidFill>
                <a:schemeClr val="tx1"/>
              </a:solidFill>
            </a:endParaRPr>
          </a:p>
          <a:p>
            <a:pPr algn="ctr" eaLnBrk="1" fontAlgn="auto" hangingPunct="1">
              <a:spcBef>
                <a:spcPts val="0"/>
              </a:spcBef>
              <a:spcAft>
                <a:spcPts val="0"/>
              </a:spcAft>
              <a:defRPr/>
            </a:pPr>
            <a:endParaRPr lang="en-IN" sz="1400" dirty="0">
              <a:solidFill>
                <a:schemeClr val="tx1"/>
              </a:solidFill>
            </a:endParaRPr>
          </a:p>
        </p:txBody>
      </p:sp>
      <p:sp>
        <p:nvSpPr>
          <p:cNvPr id="6" name="Rectangle 5"/>
          <p:cNvSpPr/>
          <p:nvPr/>
        </p:nvSpPr>
        <p:spPr>
          <a:xfrm>
            <a:off x="5888038" y="2322513"/>
            <a:ext cx="5724525" cy="1397000"/>
          </a:xfrm>
          <a:prstGeom prst="rect">
            <a:avLst/>
          </a:prstGeom>
          <a:solidFill>
            <a:srgbClr val="00B0F0"/>
          </a:solidFill>
          <a:ln w="38100">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400" b="1" dirty="0">
              <a:solidFill>
                <a:schemeClr val="tx1"/>
              </a:solidFill>
            </a:endParaRPr>
          </a:p>
          <a:p>
            <a:pPr eaLnBrk="1" fontAlgn="auto" hangingPunct="1">
              <a:spcBef>
                <a:spcPts val="0"/>
              </a:spcBef>
              <a:spcAft>
                <a:spcPts val="0"/>
              </a:spcAft>
              <a:defRPr/>
            </a:pPr>
            <a:endParaRPr lang="en-US" sz="1400" b="1" dirty="0">
              <a:solidFill>
                <a:schemeClr val="tx1"/>
              </a:solidFill>
            </a:endParaRPr>
          </a:p>
          <a:p>
            <a:pPr eaLnBrk="1" fontAlgn="auto" hangingPunct="1">
              <a:spcBef>
                <a:spcPts val="0"/>
              </a:spcBef>
              <a:spcAft>
                <a:spcPts val="0"/>
              </a:spcAft>
              <a:defRPr/>
            </a:pPr>
            <a:r>
              <a:rPr lang="en-US" sz="1600" b="1" dirty="0" smtClean="0">
                <a:solidFill>
                  <a:schemeClr val="tx1"/>
                </a:solidFill>
              </a:rPr>
              <a:t>SIFPSA-</a:t>
            </a:r>
            <a:endParaRPr lang="en-US" sz="1600" dirty="0">
              <a:solidFill>
                <a:schemeClr val="tx1"/>
              </a:solidFill>
              <a:cs typeface="Tahoma" panose="020B0604030504040204" pitchFamily="34" charset="0"/>
            </a:endParaRPr>
          </a:p>
          <a:p>
            <a:pPr eaLnBrk="1" fontAlgn="auto" hangingPunct="1">
              <a:spcBef>
                <a:spcPts val="0"/>
              </a:spcBef>
              <a:spcAft>
                <a:spcPts val="0"/>
              </a:spcAft>
              <a:defRPr/>
            </a:pPr>
            <a:r>
              <a:rPr lang="en-US" sz="1600" dirty="0">
                <a:solidFill>
                  <a:schemeClr val="tx1"/>
                </a:solidFill>
                <a:cs typeface="Tahoma" panose="020B0604030504040204" pitchFamily="34" charset="0"/>
              </a:rPr>
              <a:t>Coordinate trainings</a:t>
            </a:r>
          </a:p>
          <a:p>
            <a:pPr eaLnBrk="1" fontAlgn="auto" hangingPunct="1">
              <a:spcBef>
                <a:spcPts val="0"/>
              </a:spcBef>
              <a:spcAft>
                <a:spcPts val="0"/>
              </a:spcAft>
              <a:defRPr/>
            </a:pPr>
            <a:r>
              <a:rPr lang="en-US" sz="1600" dirty="0">
                <a:solidFill>
                  <a:schemeClr val="tx1"/>
                </a:solidFill>
                <a:cs typeface="Tahoma" panose="020B0604030504040204" pitchFamily="34" charset="0"/>
              </a:rPr>
              <a:t>Provide HR  in DWH after 6 months for 6 months for districts of phase 1</a:t>
            </a:r>
            <a:endParaRPr lang="en-US" sz="1600" dirty="0">
              <a:solidFill>
                <a:schemeClr val="tx1"/>
              </a:solidFill>
            </a:endParaRPr>
          </a:p>
          <a:p>
            <a:pPr algn="ctr" eaLnBrk="1" fontAlgn="auto" hangingPunct="1">
              <a:spcBef>
                <a:spcPts val="0"/>
              </a:spcBef>
              <a:spcAft>
                <a:spcPts val="0"/>
              </a:spcAft>
              <a:defRPr/>
            </a:pPr>
            <a:endParaRPr lang="en-US" sz="1400" dirty="0">
              <a:solidFill>
                <a:schemeClr val="tx1"/>
              </a:solidFill>
            </a:endParaRPr>
          </a:p>
          <a:p>
            <a:pPr algn="ctr" eaLnBrk="1" fontAlgn="auto" hangingPunct="1">
              <a:spcBef>
                <a:spcPts val="0"/>
              </a:spcBef>
              <a:spcAft>
                <a:spcPts val="0"/>
              </a:spcAft>
              <a:defRPr/>
            </a:pPr>
            <a:endParaRPr lang="en-IN" sz="1400" dirty="0">
              <a:solidFill>
                <a:schemeClr val="tx1"/>
              </a:solidFill>
            </a:endParaRPr>
          </a:p>
        </p:txBody>
      </p:sp>
      <p:sp>
        <p:nvSpPr>
          <p:cNvPr id="7" name="Rectangle 6"/>
          <p:cNvSpPr/>
          <p:nvPr/>
        </p:nvSpPr>
        <p:spPr>
          <a:xfrm>
            <a:off x="5888038" y="3719513"/>
            <a:ext cx="5718175" cy="2765425"/>
          </a:xfrm>
          <a:prstGeom prst="rect">
            <a:avLst/>
          </a:prstGeom>
          <a:solidFill>
            <a:srgbClr val="92D050"/>
          </a:solidFill>
          <a:ln w="38100">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1400" dirty="0">
              <a:solidFill>
                <a:schemeClr val="tx1"/>
              </a:solidFill>
            </a:endParaRPr>
          </a:p>
          <a:p>
            <a:pPr eaLnBrk="1" fontAlgn="auto" hangingPunct="1">
              <a:spcBef>
                <a:spcPts val="0"/>
              </a:spcBef>
              <a:spcAft>
                <a:spcPts val="0"/>
              </a:spcAft>
              <a:defRPr/>
            </a:pPr>
            <a:r>
              <a:rPr lang="en-US" sz="1600" b="1" dirty="0">
                <a:solidFill>
                  <a:schemeClr val="tx1"/>
                </a:solidFill>
              </a:rPr>
              <a:t>PSI-</a:t>
            </a:r>
          </a:p>
          <a:p>
            <a:pPr eaLnBrk="1" fontAlgn="auto" hangingPunct="1">
              <a:spcBef>
                <a:spcPts val="0"/>
              </a:spcBef>
              <a:spcAft>
                <a:spcPts val="0"/>
              </a:spcAft>
              <a:defRPr/>
            </a:pPr>
            <a:r>
              <a:rPr lang="en-US" sz="1600" dirty="0">
                <a:solidFill>
                  <a:schemeClr val="tx1"/>
                </a:solidFill>
                <a:cs typeface="Tahoma" panose="020B0604030504040204" pitchFamily="34" charset="0"/>
              </a:rPr>
              <a:t>Technical Support </a:t>
            </a:r>
          </a:p>
          <a:p>
            <a:pPr eaLnBrk="1" fontAlgn="auto" hangingPunct="1">
              <a:spcBef>
                <a:spcPts val="0"/>
              </a:spcBef>
              <a:spcAft>
                <a:spcPts val="0"/>
              </a:spcAft>
              <a:defRPr/>
            </a:pPr>
            <a:r>
              <a:rPr lang="en-US" sz="1600" dirty="0">
                <a:solidFill>
                  <a:schemeClr val="tx1"/>
                </a:solidFill>
                <a:cs typeface="Tahoma" panose="020B0604030504040204" pitchFamily="34" charset="0"/>
              </a:rPr>
              <a:t>Providing district level HR for DWH (1doctor, 1 nurse &amp; 1 support staff) for initial 6 months for the districts of phase 1</a:t>
            </a:r>
          </a:p>
          <a:p>
            <a:pPr eaLnBrk="1" fontAlgn="auto" hangingPunct="1">
              <a:spcBef>
                <a:spcPts val="0"/>
              </a:spcBef>
              <a:spcAft>
                <a:spcPts val="0"/>
              </a:spcAft>
              <a:defRPr/>
            </a:pPr>
            <a:r>
              <a:rPr lang="en-US" sz="1600" dirty="0">
                <a:solidFill>
                  <a:schemeClr val="tx1"/>
                </a:solidFill>
                <a:cs typeface="Tahoma" panose="020B0604030504040204" pitchFamily="34" charset="0"/>
              </a:rPr>
              <a:t>Development of training sites at Medical colleges</a:t>
            </a:r>
          </a:p>
          <a:p>
            <a:pPr eaLnBrk="1" fontAlgn="auto" hangingPunct="1">
              <a:spcBef>
                <a:spcPts val="0"/>
              </a:spcBef>
              <a:spcAft>
                <a:spcPts val="0"/>
              </a:spcAft>
              <a:defRPr/>
            </a:pPr>
            <a:r>
              <a:rPr lang="en-US" sz="1600" dirty="0">
                <a:solidFill>
                  <a:schemeClr val="tx1"/>
                </a:solidFill>
                <a:cs typeface="Tahoma" panose="020B0604030504040204" pitchFamily="34" charset="0"/>
              </a:rPr>
              <a:t>Training &amp; Capacity building of service providers </a:t>
            </a:r>
          </a:p>
          <a:p>
            <a:pPr eaLnBrk="1" fontAlgn="auto" hangingPunct="1">
              <a:spcBef>
                <a:spcPts val="0"/>
              </a:spcBef>
              <a:spcAft>
                <a:spcPts val="0"/>
              </a:spcAft>
              <a:defRPr/>
            </a:pPr>
            <a:r>
              <a:rPr lang="en-US" sz="1600" dirty="0">
                <a:solidFill>
                  <a:schemeClr val="tx1"/>
                </a:solidFill>
                <a:cs typeface="Tahoma" panose="020B0604030504040204" pitchFamily="34" charset="0"/>
              </a:rPr>
              <a:t>Development of IEC Prototypes and other communication materials </a:t>
            </a:r>
          </a:p>
          <a:p>
            <a:pPr eaLnBrk="1" fontAlgn="auto" hangingPunct="1">
              <a:spcBef>
                <a:spcPts val="0"/>
              </a:spcBef>
              <a:spcAft>
                <a:spcPts val="0"/>
              </a:spcAft>
              <a:defRPr/>
            </a:pPr>
            <a:r>
              <a:rPr lang="en-US" sz="1600" dirty="0">
                <a:solidFill>
                  <a:schemeClr val="tx1"/>
                </a:solidFill>
                <a:cs typeface="Tahoma" panose="020B0604030504040204" pitchFamily="34" charset="0"/>
              </a:rPr>
              <a:t>Development of Community Mobilization Strategy </a:t>
            </a:r>
          </a:p>
          <a:p>
            <a:pPr eaLnBrk="1" fontAlgn="auto" hangingPunct="1">
              <a:spcBef>
                <a:spcPts val="0"/>
              </a:spcBef>
              <a:spcAft>
                <a:spcPts val="0"/>
              </a:spcAft>
              <a:defRPr/>
            </a:pPr>
            <a:r>
              <a:rPr lang="en-US" sz="1600" dirty="0">
                <a:solidFill>
                  <a:schemeClr val="tx1"/>
                </a:solidFill>
                <a:cs typeface="Tahoma" panose="020B0604030504040204" pitchFamily="34" charset="0"/>
              </a:rPr>
              <a:t>Development of MIS System for program clients follow up</a:t>
            </a:r>
          </a:p>
          <a:p>
            <a:pPr algn="ctr" eaLnBrk="1" fontAlgn="auto" hangingPunct="1">
              <a:spcBef>
                <a:spcPts val="0"/>
              </a:spcBef>
              <a:spcAft>
                <a:spcPts val="0"/>
              </a:spcAft>
              <a:defRPr/>
            </a:pPr>
            <a:endParaRPr lang="en-US" sz="1400" dirty="0">
              <a:solidFill>
                <a:schemeClr val="tx1"/>
              </a:solidFill>
            </a:endParaRPr>
          </a:p>
          <a:p>
            <a:pPr algn="ctr" eaLnBrk="1" fontAlgn="auto" hangingPunct="1">
              <a:spcBef>
                <a:spcPts val="0"/>
              </a:spcBef>
              <a:spcAft>
                <a:spcPts val="0"/>
              </a:spcAft>
              <a:defRPr/>
            </a:pPr>
            <a:endParaRPr lang="en-IN" sz="1400" dirty="0">
              <a:solidFill>
                <a:schemeClr val="tx1"/>
              </a:solidFill>
            </a:endParaRPr>
          </a:p>
        </p:txBody>
      </p:sp>
      <p:sp>
        <p:nvSpPr>
          <p:cNvPr id="8" name="TextBox 7"/>
          <p:cNvSpPr txBox="1"/>
          <p:nvPr/>
        </p:nvSpPr>
        <p:spPr>
          <a:xfrm>
            <a:off x="647700" y="4124325"/>
            <a:ext cx="4470400" cy="522288"/>
          </a:xfrm>
          <a:prstGeom prst="rect">
            <a:avLst/>
          </a:prstGeom>
          <a:solidFill>
            <a:srgbClr val="0070C0"/>
          </a:solidFill>
          <a:ln w="38100">
            <a:solidFill>
              <a:srgbClr val="002060"/>
            </a:solidFill>
          </a:ln>
        </p:spPr>
        <p:txBody>
          <a:bodyPr>
            <a:spAutoFit/>
          </a:bodyPr>
          <a:lstStyle/>
          <a:p>
            <a:pPr algn="ctr" eaLnBrk="1" fontAlgn="auto" hangingPunct="1">
              <a:spcBef>
                <a:spcPts val="0"/>
              </a:spcBef>
              <a:spcAft>
                <a:spcPts val="0"/>
              </a:spcAft>
              <a:defRPr/>
            </a:pPr>
            <a:r>
              <a:rPr lang="en-US" sz="1400" dirty="0">
                <a:solidFill>
                  <a:schemeClr val="bg1"/>
                </a:solidFill>
                <a:latin typeface="+mn-lt"/>
              </a:rPr>
              <a:t>Tripartite </a:t>
            </a:r>
            <a:r>
              <a:rPr lang="en-US" sz="1400" dirty="0" err="1">
                <a:solidFill>
                  <a:schemeClr val="bg1"/>
                </a:solidFill>
                <a:latin typeface="+mn-lt"/>
              </a:rPr>
              <a:t>MoU</a:t>
            </a:r>
            <a:r>
              <a:rPr lang="en-US" sz="1400" dirty="0">
                <a:solidFill>
                  <a:schemeClr val="bg1"/>
                </a:solidFill>
                <a:latin typeface="+mn-lt"/>
              </a:rPr>
              <a:t> has been signed between NHM, SIFPSA and PSI for Roll out of the project</a:t>
            </a:r>
            <a:endParaRPr lang="en-US" sz="1200" dirty="0">
              <a:solidFill>
                <a:schemeClr val="bg1"/>
              </a:solidFill>
              <a:latin typeface="+mn-lt"/>
            </a:endParaRPr>
          </a:p>
        </p:txBody>
      </p:sp>
      <p:sp>
        <p:nvSpPr>
          <p:cNvPr id="9" name="Content Placeholder 3"/>
          <p:cNvSpPr txBox="1">
            <a:spLocks/>
          </p:cNvSpPr>
          <p:nvPr/>
        </p:nvSpPr>
        <p:spPr bwMode="auto">
          <a:xfrm>
            <a:off x="522288" y="5013325"/>
            <a:ext cx="4879975" cy="1316038"/>
          </a:xfrm>
          <a:prstGeom prst="rect">
            <a:avLst/>
          </a:prstGeom>
          <a:solidFill>
            <a:srgbClr val="FFFF00"/>
          </a:solidFill>
          <a:ln w="28575">
            <a:solidFill>
              <a:srgbClr val="002060"/>
            </a:solidFill>
            <a:miter lim="800000"/>
            <a:headEnd/>
            <a:tailEnd/>
          </a:ln>
        </p:spPr>
        <p:txBody>
          <a:bodyPr/>
          <a:lstStyle/>
          <a:p>
            <a:pPr marL="228600" indent="-228600" algn="just" eaLnBrk="1" hangingPunct="1">
              <a:lnSpc>
                <a:spcPct val="90000"/>
              </a:lnSpc>
              <a:spcBef>
                <a:spcPts val="1000"/>
              </a:spcBef>
              <a:buFont typeface="Arial" pitchFamily="34" charset="0"/>
              <a:buChar char="•"/>
            </a:pPr>
            <a:r>
              <a:rPr lang="en-IN" altLang="en-US" b="1">
                <a:latin typeface="Calibri" pitchFamily="34" charset="0"/>
              </a:rPr>
              <a:t>Technical Advisory Group – </a:t>
            </a:r>
            <a:r>
              <a:rPr lang="en-IN" altLang="en-US">
                <a:latin typeface="Calibri" pitchFamily="34" charset="0"/>
              </a:rPr>
              <a:t>Chaired by Mission Director.</a:t>
            </a:r>
          </a:p>
          <a:p>
            <a:pPr marL="228600" indent="-228600" algn="just" eaLnBrk="1" hangingPunct="1">
              <a:lnSpc>
                <a:spcPct val="90000"/>
              </a:lnSpc>
              <a:spcBef>
                <a:spcPts val="1000"/>
              </a:spcBef>
              <a:buFont typeface="Arial" pitchFamily="34" charset="0"/>
              <a:buChar char="•"/>
            </a:pPr>
            <a:r>
              <a:rPr lang="en-IN" altLang="en-US" b="1">
                <a:latin typeface="Calibri" pitchFamily="34" charset="0"/>
              </a:rPr>
              <a:t>Steering committee –</a:t>
            </a:r>
            <a:r>
              <a:rPr lang="en-IN" altLang="en-US">
                <a:latin typeface="Calibri" pitchFamily="34" charset="0"/>
              </a:rPr>
              <a:t> Chaired by Mission Director</a:t>
            </a:r>
          </a:p>
          <a:p>
            <a:pPr marL="228600" indent="-228600" algn="just" eaLnBrk="1" hangingPunct="1">
              <a:lnSpc>
                <a:spcPct val="90000"/>
              </a:lnSpc>
              <a:spcBef>
                <a:spcPts val="1000"/>
              </a:spcBef>
              <a:buFont typeface="Arial" pitchFamily="34" charset="0"/>
              <a:buChar char="•"/>
            </a:pPr>
            <a:endParaRPr lang="en-IN" alt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10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10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10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9">
                                            <p:bg/>
                                          </p:spTgt>
                                        </p:tgtEl>
                                        <p:attrNameLst>
                                          <p:attrName>style.visibility</p:attrName>
                                        </p:attrNameLst>
                                      </p:cBhvr>
                                      <p:to>
                                        <p:strVal val="visible"/>
                                      </p:to>
                                    </p:set>
                                    <p:animEffect transition="in" filter="blinds(horizontal)">
                                      <p:cBhvr>
                                        <p:cTn id="30" dur="1000"/>
                                        <p:tgtEl>
                                          <p:spTgt spid="9">
                                            <p:bg/>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blinds(horizontal)">
                                      <p:cBhvr>
                                        <p:cTn id="33" dur="1000"/>
                                        <p:tgtEl>
                                          <p:spTgt spid="9">
                                            <p:txEl>
                                              <p:pRg st="0" end="0"/>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blinds(horizontal)">
                                      <p:cBhvr>
                                        <p:cTn id="36"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6" grpId="0" animBg="1"/>
      <p:bldP spid="7" grpId="0" animBg="1"/>
      <p:bldP spid="8" grpId="0" animBg="1"/>
      <p:bldP spid="9"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168275"/>
            <a:ext cx="10972800" cy="627063"/>
          </a:xfrm>
        </p:spPr>
        <p:txBody>
          <a:bodyPr rtlCol="0">
            <a:normAutofit fontScale="90000"/>
          </a:bodyPr>
          <a:lstStyle/>
          <a:p>
            <a:pPr eaLnBrk="1" fontAlgn="auto" hangingPunct="1">
              <a:spcAft>
                <a:spcPts val="0"/>
              </a:spcAft>
              <a:defRPr/>
            </a:pPr>
            <a:r>
              <a:rPr lang="en-US" altLang="en-US" dirty="0"/>
              <a:t>Training</a:t>
            </a:r>
          </a:p>
        </p:txBody>
      </p:sp>
      <p:sp>
        <p:nvSpPr>
          <p:cNvPr id="19459" name="Content Placeholder 2"/>
          <p:cNvSpPr>
            <a:spLocks noGrp="1"/>
          </p:cNvSpPr>
          <p:nvPr>
            <p:ph idx="1"/>
          </p:nvPr>
        </p:nvSpPr>
        <p:spPr>
          <a:xfrm>
            <a:off x="473075" y="914400"/>
            <a:ext cx="5426075" cy="2530475"/>
          </a:xfrm>
          <a:solidFill>
            <a:srgbClr val="00B0F0"/>
          </a:solidFill>
          <a:ln w="28575">
            <a:solidFill>
              <a:srgbClr val="FFC000"/>
            </a:solidFill>
          </a:ln>
        </p:spPr>
        <p:txBody>
          <a:bodyPr/>
          <a:lstStyle/>
          <a:p>
            <a:pPr eaLnBrk="1" hangingPunct="1"/>
            <a:r>
              <a:rPr lang="en-US" altLang="en-US" sz="2000" dirty="0" smtClean="0"/>
              <a:t>Sites </a:t>
            </a:r>
          </a:p>
          <a:p>
            <a:pPr lvl="1" eaLnBrk="1" hangingPunct="1"/>
            <a:r>
              <a:rPr lang="en-US" altLang="en-US" sz="1800" dirty="0" smtClean="0"/>
              <a:t>TOT- 3 Medical Colleges </a:t>
            </a:r>
          </a:p>
          <a:p>
            <a:pPr lvl="1" eaLnBrk="1" hangingPunct="1"/>
            <a:r>
              <a:rPr lang="en-US" altLang="en-US" sz="1800" dirty="0" smtClean="0"/>
              <a:t>Training of SAs - DWH</a:t>
            </a:r>
          </a:p>
          <a:p>
            <a:pPr eaLnBrk="1" hangingPunct="1"/>
            <a:r>
              <a:rPr lang="en-US" altLang="en-US" sz="2000" dirty="0" smtClean="0"/>
              <a:t>Reference Material</a:t>
            </a:r>
          </a:p>
          <a:p>
            <a:pPr lvl="1" eaLnBrk="1" hangingPunct="1"/>
            <a:r>
              <a:rPr lang="en-US" altLang="en-US" sz="1800" dirty="0" smtClean="0"/>
              <a:t>Training Manuals for Doctors &amp; Screening Assistants</a:t>
            </a:r>
          </a:p>
          <a:p>
            <a:pPr lvl="1" eaLnBrk="1" hangingPunct="1"/>
            <a:r>
              <a:rPr lang="en-US" altLang="en-US" sz="1800" dirty="0" smtClean="0"/>
              <a:t>Standard Operating Procedures for smooth operations of Clinic</a:t>
            </a:r>
          </a:p>
        </p:txBody>
      </p:sp>
      <p:sp>
        <p:nvSpPr>
          <p:cNvPr id="6" name="Rectangle 5"/>
          <p:cNvSpPr/>
          <p:nvPr/>
        </p:nvSpPr>
        <p:spPr>
          <a:xfrm>
            <a:off x="473075" y="4799013"/>
            <a:ext cx="5426075" cy="1423987"/>
          </a:xfrm>
          <a:prstGeom prst="rect">
            <a:avLst/>
          </a:prstGeom>
          <a:solidFill>
            <a:schemeClr val="accent4"/>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en-US" dirty="0">
                <a:solidFill>
                  <a:schemeClr val="tx1"/>
                </a:solidFill>
              </a:rPr>
              <a:t>  Orientation- All CMS and NCD nodal of 28 districts        </a:t>
            </a:r>
          </a:p>
          <a:p>
            <a:pPr>
              <a:defRPr/>
            </a:pPr>
            <a:r>
              <a:rPr lang="en-US" dirty="0">
                <a:solidFill>
                  <a:schemeClr val="tx1"/>
                </a:solidFill>
              </a:rPr>
              <a:t>    were oriented for the program</a:t>
            </a:r>
          </a:p>
          <a:p>
            <a:pPr>
              <a:buFont typeface="Arial" pitchFamily="34" charset="0"/>
              <a:buChar char="•"/>
              <a:defRPr/>
            </a:pPr>
            <a:r>
              <a:rPr lang="en-US" dirty="0">
                <a:solidFill>
                  <a:schemeClr val="tx1"/>
                </a:solidFill>
              </a:rPr>
              <a:t>  State Plans to involve more Medical colleges in  </a:t>
            </a:r>
          </a:p>
          <a:p>
            <a:pPr>
              <a:defRPr/>
            </a:pPr>
            <a:r>
              <a:rPr lang="en-US" dirty="0">
                <a:solidFill>
                  <a:schemeClr val="tx1"/>
                </a:solidFill>
              </a:rPr>
              <a:t>    training and Supportive Supervision   </a:t>
            </a:r>
          </a:p>
        </p:txBody>
      </p:sp>
      <p:pic>
        <p:nvPicPr>
          <p:cNvPr id="2" name="Picture 1"/>
          <p:cNvPicPr>
            <a:picLocks noChangeAspect="1"/>
          </p:cNvPicPr>
          <p:nvPr/>
        </p:nvPicPr>
        <p:blipFill rotWithShape="1">
          <a:blip r:embed="rId2" cstate="print">
            <a:extLst/>
          </a:blip>
          <a:srcRect l="16231" t="14129" r="15485"/>
          <a:stretch/>
        </p:blipFill>
        <p:spPr>
          <a:xfrm>
            <a:off x="6400800" y="901250"/>
            <a:ext cx="2449568" cy="1732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F:\Pictures\CA CX Pics\LKO TOT Sampoorna-17-20 feb\IMG_20160219_101810.jpg"/>
          <p:cNvPicPr/>
          <p:nvPr/>
        </p:nvPicPr>
        <p:blipFill rotWithShape="1">
          <a:blip r:embed="rId3" cstate="print">
            <a:extLst/>
          </a:blip>
          <a:srcRect l="48443" t="12585" r="13351" b="48902"/>
          <a:stretch/>
        </p:blipFill>
        <p:spPr bwMode="auto">
          <a:xfrm>
            <a:off x="9199814" y="901250"/>
            <a:ext cx="2382586" cy="17327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8" name="Picture 7" descr="F:\Pictures\CA CX Pics\LKO TOT Sampoorna-17-20 feb\IMG_20160218_113830.jpg"/>
          <p:cNvPicPr/>
          <p:nvPr/>
        </p:nvPicPr>
        <p:blipFill rotWithShape="1">
          <a:blip r:embed="rId4" cstate="print">
            <a:extLst/>
          </a:blip>
          <a:srcRect t="8091" b="24045"/>
          <a:stretch/>
        </p:blipFill>
        <p:spPr bwMode="auto">
          <a:xfrm>
            <a:off x="6400801" y="2907470"/>
            <a:ext cx="2449568" cy="1528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9" name="Picture 8" descr="F:\Pictures\CA CX Pics\KANPUT TOT Sampoorna\IMG-20160219-WA0002.jpg"/>
          <p:cNvPicPr/>
          <p:nvPr/>
        </p:nvPicPr>
        <p:blipFill>
          <a:blip r:embed="rId5" cstate="print">
            <a:extLst/>
          </a:blip>
          <a:srcRect/>
          <a:stretch>
            <a:fillRect/>
          </a:stretch>
        </p:blipFill>
        <p:spPr bwMode="auto">
          <a:xfrm>
            <a:off x="9199815" y="2907470"/>
            <a:ext cx="2382586" cy="15055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F:\Pictures\CA CX Pics\LKO TOT Sampoorna-17-20 feb\IMG_20160220_120534.jpg"/>
          <p:cNvPicPr/>
          <p:nvPr/>
        </p:nvPicPr>
        <p:blipFill rotWithShape="1">
          <a:blip r:embed="rId6" cstate="print">
            <a:extLst/>
          </a:blip>
          <a:srcRect t="18385"/>
          <a:stretch/>
        </p:blipFill>
        <p:spPr bwMode="auto">
          <a:xfrm>
            <a:off x="6400800" y="4709116"/>
            <a:ext cx="2449568" cy="15415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1" name="Picture 10" descr="F:\Pictures\CA CX Pics\LKO TOT Sampoorna-17-20 feb\IMG_20160220_113413.jpg"/>
          <p:cNvPicPr/>
          <p:nvPr/>
        </p:nvPicPr>
        <p:blipFill rotWithShape="1">
          <a:blip r:embed="rId7" cstate="print">
            <a:extLst/>
          </a:blip>
          <a:srcRect t="21127" r="8349" b="8202"/>
          <a:stretch/>
        </p:blipFill>
        <p:spPr bwMode="auto">
          <a:xfrm>
            <a:off x="9199814" y="4709115"/>
            <a:ext cx="2382586" cy="15415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59">
                                            <p:bg/>
                                          </p:spTgt>
                                        </p:tgtEl>
                                        <p:attrNameLst>
                                          <p:attrName>style.visibility</p:attrName>
                                        </p:attrNameLst>
                                      </p:cBhvr>
                                      <p:to>
                                        <p:strVal val="visible"/>
                                      </p:to>
                                    </p:set>
                                    <p:animEffect transition="in" filter="blinds(horizontal)">
                                      <p:cBhvr>
                                        <p:cTn id="7" dur="1000"/>
                                        <p:tgtEl>
                                          <p:spTgt spid="19459">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459">
                                            <p:txEl>
                                              <p:pRg st="0" end="0"/>
                                            </p:txEl>
                                          </p:spTgt>
                                        </p:tgtEl>
                                        <p:attrNameLst>
                                          <p:attrName>style.visibility</p:attrName>
                                        </p:attrNameLst>
                                      </p:cBhvr>
                                      <p:to>
                                        <p:strVal val="visible"/>
                                      </p:to>
                                    </p:set>
                                    <p:animEffect transition="in" filter="blinds(horizontal)">
                                      <p:cBhvr>
                                        <p:cTn id="10" dur="1000"/>
                                        <p:tgtEl>
                                          <p:spTgt spid="19459">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Effect transition="in" filter="blinds(horizontal)">
                                      <p:cBhvr>
                                        <p:cTn id="13" dur="1000"/>
                                        <p:tgtEl>
                                          <p:spTgt spid="19459">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459">
                                            <p:txEl>
                                              <p:pRg st="2" end="2"/>
                                            </p:txEl>
                                          </p:spTgt>
                                        </p:tgtEl>
                                        <p:attrNameLst>
                                          <p:attrName>style.visibility</p:attrName>
                                        </p:attrNameLst>
                                      </p:cBhvr>
                                      <p:to>
                                        <p:strVal val="visible"/>
                                      </p:to>
                                    </p:set>
                                    <p:animEffect transition="in" filter="blinds(horizontal)">
                                      <p:cBhvr>
                                        <p:cTn id="16" dur="1000"/>
                                        <p:tgtEl>
                                          <p:spTgt spid="19459">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animEffect transition="in" filter="blinds(horizontal)">
                                      <p:cBhvr>
                                        <p:cTn id="19" dur="1000"/>
                                        <p:tgtEl>
                                          <p:spTgt spid="19459">
                                            <p:txEl>
                                              <p:pRg st="3" end="3"/>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9459">
                                            <p:txEl>
                                              <p:pRg st="4" end="4"/>
                                            </p:txEl>
                                          </p:spTgt>
                                        </p:tgtEl>
                                        <p:attrNameLst>
                                          <p:attrName>style.visibility</p:attrName>
                                        </p:attrNameLst>
                                      </p:cBhvr>
                                      <p:to>
                                        <p:strVal val="visible"/>
                                      </p:to>
                                    </p:set>
                                    <p:animEffect transition="in" filter="blinds(horizontal)">
                                      <p:cBhvr>
                                        <p:cTn id="22" dur="1000"/>
                                        <p:tgtEl>
                                          <p:spTgt spid="19459">
                                            <p:txEl>
                                              <p:pRg st="4" end="4"/>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9459">
                                            <p:txEl>
                                              <p:pRg st="5" end="5"/>
                                            </p:txEl>
                                          </p:spTgt>
                                        </p:tgtEl>
                                        <p:attrNameLst>
                                          <p:attrName>style.visibility</p:attrName>
                                        </p:attrNameLst>
                                      </p:cBhvr>
                                      <p:to>
                                        <p:strVal val="visible"/>
                                      </p:to>
                                    </p:set>
                                    <p:animEffect transition="in" filter="blinds(horizontal)">
                                      <p:cBhvr>
                                        <p:cTn id="25" dur="1000"/>
                                        <p:tgtEl>
                                          <p:spTgt spid="19459">
                                            <p:txEl>
                                              <p:pRg st="5" end="5"/>
                                            </p:txEl>
                                          </p:spTgt>
                                        </p:tgtEl>
                                      </p:cBhvr>
                                    </p:animEffect>
                                  </p:childTnLst>
                                </p:cTn>
                              </p:par>
                            </p:childTnLst>
                          </p:cTn>
                        </p:par>
                        <p:par>
                          <p:cTn id="26" fill="hold" nodeType="afterGroup">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1000"/>
                                        <p:tgtEl>
                                          <p:spTgt spid="6"/>
                                        </p:tgtEl>
                                      </p:cBhvr>
                                    </p:animEffect>
                                  </p:childTnLst>
                                </p:cTn>
                              </p:par>
                              <p:par>
                                <p:cTn id="30" presetID="3" presetClass="entr" presetSubtype="1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linds(horizontal)">
                                      <p:cBhvr>
                                        <p:cTn id="32" dur="1000"/>
                                        <p:tgtEl>
                                          <p:spTgt spid="2"/>
                                        </p:tgtEl>
                                      </p:cBhvr>
                                    </p:animEffect>
                                  </p:childTnLst>
                                </p:cTn>
                              </p:par>
                              <p:par>
                                <p:cTn id="33" presetID="3" presetClass="entr" presetSubtype="1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1000"/>
                                        <p:tgtEl>
                                          <p:spTgt spid="7"/>
                                        </p:tgtEl>
                                      </p:cBhvr>
                                    </p:animEffect>
                                  </p:childTnLst>
                                </p:cTn>
                              </p:par>
                              <p:par>
                                <p:cTn id="36" presetID="3" presetClass="entr" presetSubtype="1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linds(horizontal)">
                                      <p:cBhvr>
                                        <p:cTn id="38" dur="1000"/>
                                        <p:tgtEl>
                                          <p:spTgt spid="8"/>
                                        </p:tgtEl>
                                      </p:cBhvr>
                                    </p:animEffect>
                                  </p:childTnLst>
                                </p:cTn>
                              </p:par>
                              <p:par>
                                <p:cTn id="39" presetID="3" presetClass="entr" presetSubtype="1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1000"/>
                                        <p:tgtEl>
                                          <p:spTgt spid="9"/>
                                        </p:tgtEl>
                                      </p:cBhvr>
                                    </p:animEffect>
                                  </p:childTnLst>
                                </p:cTn>
                              </p:par>
                              <p:par>
                                <p:cTn id="42" presetID="3" presetClass="entr" presetSubtype="1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linds(horizontal)">
                                      <p:cBhvr>
                                        <p:cTn id="44" dur="1000"/>
                                        <p:tgtEl>
                                          <p:spTgt spid="10"/>
                                        </p:tgtEl>
                                      </p:cBhvr>
                                    </p:animEffect>
                                  </p:childTnLst>
                                </p:cTn>
                              </p:par>
                              <p:par>
                                <p:cTn id="45" presetID="3"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93688" y="58738"/>
            <a:ext cx="9521825" cy="701675"/>
          </a:xfrm>
        </p:spPr>
        <p:txBody>
          <a:bodyPr/>
          <a:lstStyle/>
          <a:p>
            <a:pPr eaLnBrk="1" hangingPunct="1"/>
            <a:r>
              <a:rPr lang="en-US" altLang="en-US" sz="4000" smtClean="0">
                <a:solidFill>
                  <a:srgbClr val="241E70"/>
                </a:solidFill>
              </a:rPr>
              <a:t>Educational Material</a:t>
            </a:r>
          </a:p>
        </p:txBody>
      </p:sp>
      <p:sp>
        <p:nvSpPr>
          <p:cNvPr id="7171" name="Content Placeholder 2"/>
          <p:cNvSpPr>
            <a:spLocks noGrp="1"/>
          </p:cNvSpPr>
          <p:nvPr>
            <p:ph idx="1"/>
          </p:nvPr>
        </p:nvSpPr>
        <p:spPr>
          <a:xfrm>
            <a:off x="390525" y="787400"/>
            <a:ext cx="6829425" cy="1492250"/>
          </a:xfrm>
          <a:solidFill>
            <a:srgbClr val="92D050"/>
          </a:solidFill>
          <a:ln w="28575">
            <a:solidFill>
              <a:srgbClr val="0070C0"/>
            </a:solidFill>
          </a:ln>
        </p:spPr>
        <p:txBody>
          <a:bodyPr/>
          <a:lstStyle/>
          <a:p>
            <a:pPr eaLnBrk="1" hangingPunct="1">
              <a:buFont typeface="Arial" charset="0"/>
              <a:buNone/>
            </a:pPr>
            <a:r>
              <a:rPr lang="en-US" altLang="en-US" sz="2400" smtClean="0"/>
              <a:t>1. Principals for Life Style Management</a:t>
            </a:r>
          </a:p>
          <a:p>
            <a:pPr eaLnBrk="1" hangingPunct="1">
              <a:buFont typeface="Arial" charset="0"/>
              <a:buNone/>
            </a:pPr>
            <a:r>
              <a:rPr lang="en-US" altLang="en-US" sz="2400" smtClean="0"/>
              <a:t>2. Community Awareness leaflet</a:t>
            </a:r>
          </a:p>
          <a:p>
            <a:pPr eaLnBrk="1" hangingPunct="1">
              <a:buFont typeface="Arial" charset="0"/>
              <a:buNone/>
            </a:pPr>
            <a:r>
              <a:rPr lang="en-US" altLang="en-US" sz="2400" smtClean="0"/>
              <a:t>3. Leaflet for self examination of Breast</a:t>
            </a:r>
            <a:endParaRPr lang="en-US" altLang="en-US" smtClean="0"/>
          </a:p>
        </p:txBody>
      </p:sp>
      <p:pic>
        <p:nvPicPr>
          <p:cNvPr id="7172" name="Picture 2" descr="F:\PSI\Final IEC Sampoorna\Final IEC Sampoorna\IEC_Govt\Post Cryo Instruction\Instructions (Width 10.5_Len 14.9).png"/>
          <p:cNvPicPr>
            <a:picLocks noChangeAspect="1" noChangeArrowheads="1"/>
          </p:cNvPicPr>
          <p:nvPr/>
        </p:nvPicPr>
        <p:blipFill>
          <a:blip r:embed="rId2"/>
          <a:srcRect/>
          <a:stretch>
            <a:fillRect/>
          </a:stretch>
        </p:blipFill>
        <p:spPr bwMode="auto">
          <a:xfrm>
            <a:off x="8585200" y="2992438"/>
            <a:ext cx="2460625" cy="3295650"/>
          </a:xfrm>
          <a:prstGeom prst="rect">
            <a:avLst/>
          </a:prstGeom>
          <a:noFill/>
          <a:ln w="9525">
            <a:noFill/>
            <a:miter lim="800000"/>
            <a:headEnd/>
            <a:tailEnd/>
          </a:ln>
        </p:spPr>
      </p:pic>
      <p:pic>
        <p:nvPicPr>
          <p:cNvPr id="7173" name="Picture 2" descr="F:\PSI\Final IEC Sampoorna\Final IEC Sampoorna\IEC_Govt\Self examination_breast Cancer\Information Leaflet Breast Cancer.png"/>
          <p:cNvPicPr>
            <a:picLocks noChangeAspect="1" noChangeArrowheads="1"/>
          </p:cNvPicPr>
          <p:nvPr/>
        </p:nvPicPr>
        <p:blipFill>
          <a:blip r:embed="rId3"/>
          <a:srcRect/>
          <a:stretch>
            <a:fillRect/>
          </a:stretch>
        </p:blipFill>
        <p:spPr bwMode="auto">
          <a:xfrm>
            <a:off x="7689850" y="-14288"/>
            <a:ext cx="4432300" cy="2492376"/>
          </a:xfrm>
          <a:prstGeom prst="rect">
            <a:avLst/>
          </a:prstGeom>
          <a:noFill/>
          <a:ln w="9525">
            <a:noFill/>
            <a:miter lim="800000"/>
            <a:headEnd/>
            <a:tailEnd/>
          </a:ln>
        </p:spPr>
      </p:pic>
      <p:pic>
        <p:nvPicPr>
          <p:cNvPr id="7174" name="Picture 2" descr="F:\PSI\Final IEC Sampoorna\Final IEC Sampoorna\IEC_Govt\Life style management leaflet_2507\Life style management leaflet_2507\Information Leaflet Lifestyle 2407-1.png"/>
          <p:cNvPicPr>
            <a:picLocks noChangeAspect="1" noChangeArrowheads="1"/>
          </p:cNvPicPr>
          <p:nvPr/>
        </p:nvPicPr>
        <p:blipFill>
          <a:blip r:embed="rId4"/>
          <a:srcRect/>
          <a:stretch>
            <a:fillRect/>
          </a:stretch>
        </p:blipFill>
        <p:spPr bwMode="auto">
          <a:xfrm>
            <a:off x="225425" y="2606675"/>
            <a:ext cx="3803650" cy="2051050"/>
          </a:xfrm>
          <a:prstGeom prst="rect">
            <a:avLst/>
          </a:prstGeom>
          <a:noFill/>
          <a:ln w="9525">
            <a:noFill/>
            <a:miter lim="800000"/>
            <a:headEnd/>
            <a:tailEnd/>
          </a:ln>
        </p:spPr>
      </p:pic>
      <p:pic>
        <p:nvPicPr>
          <p:cNvPr id="7175" name="Picture 2" descr="F:\PSI\Final IEC Sampoorna\Final IEC Sampoorna\IEC_Govt\Life style management leaflet_2507\Life style management leaflet_2507\Information Leaflet Lifestyle 2407-2.png"/>
          <p:cNvPicPr>
            <a:picLocks noChangeAspect="1" noChangeArrowheads="1"/>
          </p:cNvPicPr>
          <p:nvPr/>
        </p:nvPicPr>
        <p:blipFill>
          <a:blip r:embed="rId5"/>
          <a:srcRect/>
          <a:stretch>
            <a:fillRect/>
          </a:stretch>
        </p:blipFill>
        <p:spPr bwMode="auto">
          <a:xfrm>
            <a:off x="225425" y="4640263"/>
            <a:ext cx="3794125" cy="2089150"/>
          </a:xfrm>
          <a:prstGeom prst="rect">
            <a:avLst/>
          </a:prstGeom>
          <a:noFill/>
          <a:ln w="9525">
            <a:noFill/>
            <a:miter lim="800000"/>
            <a:headEnd/>
            <a:tailEnd/>
          </a:ln>
        </p:spPr>
      </p:pic>
      <p:pic>
        <p:nvPicPr>
          <p:cNvPr id="7176" name="Picture 1"/>
          <p:cNvPicPr>
            <a:picLocks noChangeAspect="1"/>
          </p:cNvPicPr>
          <p:nvPr/>
        </p:nvPicPr>
        <p:blipFill>
          <a:blip r:embed="rId6"/>
          <a:srcRect/>
          <a:stretch>
            <a:fillRect/>
          </a:stretch>
        </p:blipFill>
        <p:spPr bwMode="auto">
          <a:xfrm>
            <a:off x="4437063" y="2606675"/>
            <a:ext cx="3128962" cy="2100263"/>
          </a:xfrm>
          <a:prstGeom prst="rect">
            <a:avLst/>
          </a:prstGeom>
          <a:noFill/>
          <a:ln w="9525">
            <a:noFill/>
            <a:miter lim="800000"/>
            <a:headEnd/>
            <a:tailEnd/>
          </a:ln>
        </p:spPr>
      </p:pic>
      <p:pic>
        <p:nvPicPr>
          <p:cNvPr id="7177" name="Picture 2"/>
          <p:cNvPicPr>
            <a:picLocks noChangeAspect="1"/>
          </p:cNvPicPr>
          <p:nvPr/>
        </p:nvPicPr>
        <p:blipFill>
          <a:blip r:embed="rId7"/>
          <a:srcRect/>
          <a:stretch>
            <a:fillRect/>
          </a:stretch>
        </p:blipFill>
        <p:spPr bwMode="auto">
          <a:xfrm>
            <a:off x="4435475" y="4687888"/>
            <a:ext cx="3092450" cy="194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77838" y="160338"/>
            <a:ext cx="7200900" cy="1143000"/>
          </a:xfrm>
        </p:spPr>
        <p:txBody>
          <a:bodyPr/>
          <a:lstStyle/>
          <a:p>
            <a:pPr eaLnBrk="1" hangingPunct="1"/>
            <a:r>
              <a:rPr lang="en-US" altLang="en-US" smtClean="0">
                <a:solidFill>
                  <a:srgbClr val="241E70"/>
                </a:solidFill>
              </a:rPr>
              <a:t>Beneficiaries Records</a:t>
            </a:r>
          </a:p>
        </p:txBody>
      </p:sp>
      <p:sp>
        <p:nvSpPr>
          <p:cNvPr id="13315" name="Content Placeholder 2"/>
          <p:cNvSpPr>
            <a:spLocks noGrp="1"/>
          </p:cNvSpPr>
          <p:nvPr>
            <p:ph idx="1"/>
          </p:nvPr>
        </p:nvSpPr>
        <p:spPr>
          <a:xfrm>
            <a:off x="477838" y="1509713"/>
            <a:ext cx="5807075" cy="1050925"/>
          </a:xfrm>
          <a:solidFill>
            <a:srgbClr val="92D050"/>
          </a:solidFill>
          <a:ln w="28575">
            <a:solidFill>
              <a:srgbClr val="0070C0"/>
            </a:solidFill>
          </a:ln>
        </p:spPr>
        <p:txBody>
          <a:bodyPr rtlCol="0">
            <a:normAutofit/>
          </a:bodyPr>
          <a:lstStyle/>
          <a:p>
            <a:pPr marL="514350" indent="-514350" eaLnBrk="1" fontAlgn="auto" hangingPunct="1">
              <a:spcAft>
                <a:spcPts val="0"/>
              </a:spcAft>
              <a:buFont typeface="Arial" panose="020B0604020202020204" pitchFamily="34" charset="0"/>
              <a:buAutoNum type="arabicPeriod"/>
              <a:defRPr/>
            </a:pPr>
            <a:r>
              <a:rPr lang="en-US" altLang="en-US" sz="2400" dirty="0"/>
              <a:t>Sampoorna Card- for Beneficiaries </a:t>
            </a:r>
          </a:p>
          <a:p>
            <a:pPr marL="514350" indent="-514350" eaLnBrk="1" fontAlgn="auto" hangingPunct="1">
              <a:spcAft>
                <a:spcPts val="0"/>
              </a:spcAft>
              <a:buFont typeface="Arial" panose="020B0604020202020204" pitchFamily="34" charset="0"/>
              <a:buAutoNum type="arabicPeriod"/>
              <a:defRPr/>
            </a:pPr>
            <a:r>
              <a:rPr lang="en-US" altLang="en-US" sz="2400" dirty="0"/>
              <a:t>Beneficiary record- for Clinic</a:t>
            </a:r>
          </a:p>
          <a:p>
            <a:pPr eaLnBrk="1" fontAlgn="auto" hangingPunct="1">
              <a:spcAft>
                <a:spcPts val="0"/>
              </a:spcAft>
              <a:buFont typeface="Arial" panose="020B0604020202020204" pitchFamily="34" charset="0"/>
              <a:buNone/>
              <a:defRPr/>
            </a:pPr>
            <a:endParaRPr lang="en-US" altLang="en-US" sz="2400" dirty="0"/>
          </a:p>
        </p:txBody>
      </p:sp>
      <p:pic>
        <p:nvPicPr>
          <p:cNvPr id="4" name="Picture 2" descr="F:\PSI\Final IEC Sampoorna\Final IEC Sampoorna\IEC_Govt\Beneficiary details register\Beneficiary details.jpg"/>
          <p:cNvPicPr>
            <a:picLocks noChangeAspect="1" noChangeArrowheads="1"/>
          </p:cNvPicPr>
          <p:nvPr/>
        </p:nvPicPr>
        <p:blipFill>
          <a:blip r:embed="rId2"/>
          <a:srcRect/>
          <a:stretch>
            <a:fillRect/>
          </a:stretch>
        </p:blipFill>
        <p:spPr bwMode="auto">
          <a:xfrm>
            <a:off x="6791027" y="407473"/>
            <a:ext cx="3963407" cy="2839799"/>
          </a:xfrm>
          <a:prstGeom prst="rect">
            <a:avLst/>
          </a:prstGeom>
          <a:solidFill>
            <a:srgbClr val="FFFFFF">
              <a:shade val="85000"/>
            </a:srgbClr>
          </a:solidFill>
          <a:ln w="19050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2" descr="F:\PSI\Final IEC Sampoorna\Final IEC Sampoorna\IEC_Govt\Sampoorna Card_2507\Sampoorna Card_2507\Sampoorna Card Revised 24072015-1.png"/>
          <p:cNvPicPr>
            <a:picLocks noChangeAspect="1" noChangeArrowheads="1"/>
          </p:cNvPicPr>
          <p:nvPr/>
        </p:nvPicPr>
        <p:blipFill>
          <a:blip r:embed="rId3" cstate="print"/>
          <a:srcRect/>
          <a:stretch>
            <a:fillRect/>
          </a:stretch>
        </p:blipFill>
        <p:spPr bwMode="auto">
          <a:xfrm>
            <a:off x="842482" y="3250605"/>
            <a:ext cx="4691668" cy="2756426"/>
          </a:xfrm>
          <a:prstGeom prst="rect">
            <a:avLst/>
          </a:prstGeom>
          <a:solidFill>
            <a:schemeClr val="accent4">
              <a:lumMod val="60000"/>
              <a:lumOff val="40000"/>
            </a:schemeClr>
          </a:solidFill>
          <a:ln w="190500" cap="sq">
            <a:solidFill>
              <a:schemeClr val="accent2"/>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2" descr="F:\PSI\Final IEC Sampoorna\Final IEC Sampoorna\IEC_Govt\Sampoorna Card_2507\Sampoorna Card_2507\Sampoorna Card Revised 24072015-2.png"/>
          <p:cNvPicPr>
            <a:picLocks noChangeAspect="1" noChangeArrowheads="1"/>
          </p:cNvPicPr>
          <p:nvPr/>
        </p:nvPicPr>
        <p:blipFill>
          <a:blip r:embed="rId4" cstate="print"/>
          <a:srcRect/>
          <a:stretch>
            <a:fillRect/>
          </a:stretch>
        </p:blipFill>
        <p:spPr bwMode="auto">
          <a:xfrm>
            <a:off x="6321720" y="3661411"/>
            <a:ext cx="4622042" cy="2750820"/>
          </a:xfrm>
          <a:prstGeom prst="rect">
            <a:avLst/>
          </a:prstGeom>
          <a:solidFill>
            <a:schemeClr val="accent4">
              <a:lumMod val="60000"/>
              <a:lumOff val="40000"/>
            </a:schemeClr>
          </a:solidFill>
          <a:ln w="190500" cap="sq">
            <a:solidFill>
              <a:srgbClr val="00B0F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04788" y="219075"/>
          <a:ext cx="11709400" cy="5111750"/>
        </p:xfrm>
        <a:graphic>
          <a:graphicData uri="http://schemas.openxmlformats.org/drawingml/2006/table">
            <a:tbl>
              <a:tblPr firstRow="1" firstCol="1" bandRow="1">
                <a:tableStyleId>{5C22544A-7EE6-4342-B048-85BDC9FD1C3A}</a:tableStyleId>
              </a:tblPr>
              <a:tblGrid>
                <a:gridCol w="9251773">
                  <a:extLst>
                    <a:ext uri="{9D8B030D-6E8A-4147-A177-3AD203B41FA5}">
                      <a16:colId xmlns="" xmlns:a16="http://schemas.microsoft.com/office/drawing/2014/main" val="20000"/>
                    </a:ext>
                  </a:extLst>
                </a:gridCol>
                <a:gridCol w="2457627">
                  <a:extLst>
                    <a:ext uri="{9D8B030D-6E8A-4147-A177-3AD203B41FA5}">
                      <a16:colId xmlns="" xmlns:a16="http://schemas.microsoft.com/office/drawing/2014/main" val="20001"/>
                    </a:ext>
                  </a:extLst>
                </a:gridCol>
              </a:tblGrid>
              <a:tr h="513804">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3200" b="1" i="1" u="none" strike="noStrike" kern="1200" dirty="0">
                          <a:solidFill>
                            <a:schemeClr val="bg1"/>
                          </a:solidFill>
                          <a:effectLst/>
                          <a:latin typeface="Calibri" panose="020F0502020204030204" pitchFamily="34" charset="0"/>
                          <a:ea typeface="+mn-ea"/>
                          <a:cs typeface="+mn-cs"/>
                        </a:rPr>
                        <a:t>Sampoorna </a:t>
                      </a:r>
                      <a:r>
                        <a:rPr lang="en-IN" sz="2800" b="1" i="1" u="none" strike="noStrike" kern="1200" dirty="0">
                          <a:solidFill>
                            <a:schemeClr val="bg1"/>
                          </a:solidFill>
                          <a:effectLst/>
                          <a:latin typeface="Calibri" panose="020F0502020204030204" pitchFamily="34" charset="0"/>
                          <a:ea typeface="+mn-ea"/>
                          <a:cs typeface="+mn-cs"/>
                        </a:rPr>
                        <a:t>-</a:t>
                      </a:r>
                      <a:r>
                        <a:rPr lang="en-IN" sz="2000" b="1" i="1" u="none" strike="noStrike" kern="1200" dirty="0">
                          <a:solidFill>
                            <a:schemeClr val="bg1"/>
                          </a:solidFill>
                          <a:effectLst/>
                          <a:latin typeface="Calibri" panose="020F0502020204030204" pitchFamily="34" charset="0"/>
                          <a:ea typeface="+mn-ea"/>
                          <a:cs typeface="+mn-cs"/>
                        </a:rPr>
                        <a:t>Total Achievement Since Inception </a:t>
                      </a:r>
                      <a:r>
                        <a:rPr lang="en-IN" sz="1400" b="1" i="1" u="none" strike="noStrike" kern="1200" dirty="0">
                          <a:solidFill>
                            <a:schemeClr val="bg1"/>
                          </a:solidFill>
                          <a:effectLst/>
                          <a:latin typeface="Calibri" panose="020F0502020204030204" pitchFamily="34" charset="0"/>
                          <a:ea typeface="+mn-ea"/>
                          <a:cs typeface="+mn-cs"/>
                        </a:rPr>
                        <a:t>(</a:t>
                      </a:r>
                      <a:r>
                        <a:rPr lang="en-IN" sz="1400" b="1" i="0" u="none" strike="noStrike" kern="1200" dirty="0">
                          <a:solidFill>
                            <a:schemeClr val="lt1"/>
                          </a:solidFill>
                          <a:effectLst/>
                          <a:latin typeface="+mn-lt"/>
                          <a:ea typeface="+mn-ea"/>
                          <a:cs typeface="+mn-cs"/>
                        </a:rPr>
                        <a:t>Sept</a:t>
                      </a:r>
                      <a:r>
                        <a:rPr lang="en-IN" sz="1400" baseline="0" dirty="0">
                          <a:effectLst/>
                        </a:rPr>
                        <a:t> 2015)</a:t>
                      </a:r>
                      <a:r>
                        <a:rPr lang="en-IN" sz="1400" dirty="0">
                          <a:effectLst/>
                        </a:rPr>
                        <a:t> </a:t>
                      </a:r>
                      <a:r>
                        <a:rPr lang="en-IN" sz="1800" dirty="0">
                          <a:effectLst/>
                        </a:rPr>
                        <a:t>to</a:t>
                      </a:r>
                      <a:r>
                        <a:rPr lang="en-IN" sz="1800" baseline="0" dirty="0">
                          <a:effectLst/>
                        </a:rPr>
                        <a:t> June </a:t>
                      </a:r>
                      <a:r>
                        <a:rPr lang="en-IN" sz="1800" dirty="0">
                          <a:effectLst/>
                        </a:rPr>
                        <a:t>2016 </a:t>
                      </a:r>
                      <a:r>
                        <a:rPr lang="en-IN" sz="1200" b="1" i="0" u="none" strike="noStrike" kern="1200" baseline="0" dirty="0">
                          <a:solidFill>
                            <a:schemeClr val="bg1"/>
                          </a:solidFill>
                          <a:effectLst/>
                          <a:latin typeface="Calibri" panose="020F0502020204030204" pitchFamily="34" charset="0"/>
                          <a:ea typeface="+mn-ea"/>
                          <a:cs typeface="+mn-cs"/>
                        </a:rPr>
                        <a:t>(Till 20th Jun</a:t>
                      </a:r>
                      <a:r>
                        <a:rPr lang="en-IN" sz="1600" b="1" i="0" u="none" strike="noStrike" kern="1200" baseline="0" dirty="0">
                          <a:solidFill>
                            <a:schemeClr val="bg1"/>
                          </a:solidFill>
                          <a:effectLst/>
                          <a:latin typeface="Calibri" panose="020F0502020204030204" pitchFamily="34" charset="0"/>
                          <a:ea typeface="+mn-ea"/>
                          <a:cs typeface="+mn-cs"/>
                        </a:rPr>
                        <a:t>)</a:t>
                      </a:r>
                      <a:endParaRPr lang="en-IN" sz="14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nchor="ctr">
                    <a:solidFill>
                      <a:srgbClr val="002060"/>
                    </a:solidFill>
                  </a:tcPr>
                </a:tc>
                <a:tc hMerge="1">
                  <a:txBody>
                    <a:bodyPr/>
                    <a:lstStyle/>
                    <a:p>
                      <a:endParaRPr lang="en-IN"/>
                    </a:p>
                  </a:txBody>
                  <a:tcPr/>
                </a:tc>
                <a:extLst>
                  <a:ext uri="{0D108BD9-81ED-4DB2-BD59-A6C34878D82A}">
                    <a16:rowId xmlns="" xmlns:a16="http://schemas.microsoft.com/office/drawing/2014/main" val="10000"/>
                  </a:ext>
                </a:extLst>
              </a:tr>
              <a:tr h="526023">
                <a:tc>
                  <a:txBody>
                    <a:bodyPr/>
                    <a:lstStyle/>
                    <a:p>
                      <a:pPr algn="ctr">
                        <a:spcAft>
                          <a:spcPts val="0"/>
                        </a:spcAft>
                      </a:pPr>
                      <a:r>
                        <a:rPr lang="en-IN" sz="2000" dirty="0">
                          <a:solidFill>
                            <a:schemeClr val="tx1"/>
                          </a:solidFill>
                          <a:effectLst/>
                        </a:rPr>
                        <a:t>Indicators</a:t>
                      </a:r>
                      <a:endParaRPr lang="en-IN"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nchor="ctr">
                    <a:solidFill>
                      <a:schemeClr val="bg1"/>
                    </a:solidFill>
                  </a:tcPr>
                </a:tc>
                <a:tc>
                  <a:txBody>
                    <a:bodyPr/>
                    <a:lstStyle/>
                    <a:p>
                      <a:pPr algn="ctr">
                        <a:spcAft>
                          <a:spcPts val="0"/>
                        </a:spcAft>
                      </a:pPr>
                      <a:r>
                        <a:rPr lang="en-IN" sz="2400" b="1" dirty="0">
                          <a:effectLst/>
                        </a:rPr>
                        <a:t>Sampoorna</a:t>
                      </a:r>
                    </a:p>
                  </a:txBody>
                  <a:tcPr marL="68578" marR="68578" marT="0" marB="0" anchor="ctr">
                    <a:solidFill>
                      <a:schemeClr val="accent4">
                        <a:lumMod val="20000"/>
                        <a:lumOff val="80000"/>
                      </a:schemeClr>
                    </a:solidFill>
                  </a:tcPr>
                </a:tc>
                <a:extLst>
                  <a:ext uri="{0D108BD9-81ED-4DB2-BD59-A6C34878D82A}">
                    <a16:rowId xmlns="" xmlns:a16="http://schemas.microsoft.com/office/drawing/2014/main" val="10001"/>
                  </a:ext>
                </a:extLst>
              </a:tr>
              <a:tr h="411349">
                <a:tc>
                  <a:txBody>
                    <a:bodyPr/>
                    <a:lstStyle/>
                    <a:p>
                      <a:pPr algn="just">
                        <a:spcAft>
                          <a:spcPts val="0"/>
                        </a:spcAft>
                      </a:pPr>
                      <a:r>
                        <a:rPr lang="en-IN" sz="2000" dirty="0">
                          <a:solidFill>
                            <a:schemeClr val="tx1"/>
                          </a:solidFill>
                          <a:effectLst/>
                        </a:rPr>
                        <a:t>No of women aged 30-59 screened for Cervical</a:t>
                      </a:r>
                      <a:r>
                        <a:rPr lang="en-IN" sz="2000" baseline="0" dirty="0">
                          <a:solidFill>
                            <a:schemeClr val="tx1"/>
                          </a:solidFill>
                          <a:effectLst/>
                        </a:rPr>
                        <a:t> Cancer</a:t>
                      </a:r>
                      <a:endParaRPr lang="en-IN"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nchor="ctr">
                    <a:solidFill>
                      <a:schemeClr val="accent1">
                        <a:lumMod val="40000"/>
                        <a:lumOff val="60000"/>
                      </a:schemeClr>
                    </a:solidFill>
                  </a:tcPr>
                </a:tc>
                <a:tc>
                  <a:txBody>
                    <a:bodyPr/>
                    <a:lstStyle/>
                    <a:p>
                      <a:pPr algn="ctr" fontAlgn="b"/>
                      <a:r>
                        <a:rPr lang="en-IN" sz="2000" b="0" i="0" u="none" strike="noStrike" dirty="0">
                          <a:solidFill>
                            <a:srgbClr val="000000"/>
                          </a:solidFill>
                          <a:effectLst/>
                          <a:latin typeface="Calibri" panose="020F0502020204030204" pitchFamily="34" charset="0"/>
                        </a:rPr>
                        <a:t>21387</a:t>
                      </a:r>
                    </a:p>
                  </a:txBody>
                  <a:tcPr marL="9525" marR="9525" marT="9524" marB="0" anchor="ctr">
                    <a:solidFill>
                      <a:schemeClr val="bg1"/>
                    </a:solidFill>
                  </a:tcPr>
                </a:tc>
                <a:extLst>
                  <a:ext uri="{0D108BD9-81ED-4DB2-BD59-A6C34878D82A}">
                    <a16:rowId xmlns="" xmlns:a16="http://schemas.microsoft.com/office/drawing/2014/main" val="10002"/>
                  </a:ext>
                </a:extLst>
              </a:tr>
              <a:tr h="537766">
                <a:tc>
                  <a:txBody>
                    <a:bodyPr/>
                    <a:lstStyle/>
                    <a:p>
                      <a:pPr algn="just">
                        <a:spcAft>
                          <a:spcPts val="0"/>
                        </a:spcAft>
                      </a:pPr>
                      <a:r>
                        <a:rPr lang="en-IN" sz="2000" dirty="0">
                          <a:solidFill>
                            <a:schemeClr val="tx1"/>
                          </a:solidFill>
                          <a:effectLst/>
                        </a:rPr>
                        <a:t>No of women screened VIA positive</a:t>
                      </a:r>
                      <a:endParaRPr lang="en-IN"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nchor="ctr">
                    <a:solidFill>
                      <a:schemeClr val="bg1"/>
                    </a:solidFill>
                  </a:tcPr>
                </a:tc>
                <a:tc>
                  <a:txBody>
                    <a:bodyPr/>
                    <a:lstStyle/>
                    <a:p>
                      <a:pPr algn="ctr" fontAlgn="b"/>
                      <a:r>
                        <a:rPr lang="en-IN" sz="2000" b="0" i="0" u="none" strike="noStrike" dirty="0">
                          <a:solidFill>
                            <a:srgbClr val="000000"/>
                          </a:solidFill>
                          <a:effectLst/>
                          <a:latin typeface="Calibri" panose="020F0502020204030204" pitchFamily="34" charset="0"/>
                        </a:rPr>
                        <a:t>674</a:t>
                      </a:r>
                    </a:p>
                  </a:txBody>
                  <a:tcPr marL="9525" marR="9525" marT="9524" marB="0" anchor="ctr">
                    <a:solidFill>
                      <a:schemeClr val="accent4">
                        <a:lumMod val="20000"/>
                        <a:lumOff val="80000"/>
                      </a:schemeClr>
                    </a:solidFill>
                  </a:tcPr>
                </a:tc>
                <a:extLst>
                  <a:ext uri="{0D108BD9-81ED-4DB2-BD59-A6C34878D82A}">
                    <a16:rowId xmlns="" xmlns:a16="http://schemas.microsoft.com/office/drawing/2014/main" val="10003"/>
                  </a:ext>
                </a:extLst>
              </a:tr>
              <a:tr h="365906">
                <a:tc>
                  <a:txBody>
                    <a:bodyPr/>
                    <a:lstStyle/>
                    <a:p>
                      <a:pPr algn="just">
                        <a:spcAft>
                          <a:spcPts val="0"/>
                        </a:spcAft>
                      </a:pPr>
                      <a:r>
                        <a:rPr lang="en-IN"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Positivity Rate</a:t>
                      </a:r>
                      <a:r>
                        <a:rPr lang="en-IN" sz="20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a:t>
                      </a:r>
                      <a:endParaRPr lang="en-IN"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nchor="ctr">
                    <a:solidFill>
                      <a:srgbClr val="FFCCFF"/>
                    </a:solidFill>
                  </a:tcPr>
                </a:tc>
                <a:tc>
                  <a:txBody>
                    <a:bodyPr/>
                    <a:lstStyle/>
                    <a:p>
                      <a:pPr algn="ctr" fontAlgn="b"/>
                      <a:r>
                        <a:rPr lang="en-IN" sz="2000" b="0" i="0" u="none" strike="noStrike" dirty="0">
                          <a:solidFill>
                            <a:srgbClr val="000000"/>
                          </a:solidFill>
                          <a:effectLst/>
                          <a:latin typeface="Calibri" panose="020F0502020204030204" pitchFamily="34" charset="0"/>
                        </a:rPr>
                        <a:t>3.2%</a:t>
                      </a:r>
                    </a:p>
                  </a:txBody>
                  <a:tcPr marL="9525" marR="9525" marT="9524" marB="0" anchor="ctr">
                    <a:solidFill>
                      <a:schemeClr val="bg1"/>
                    </a:solidFill>
                  </a:tcPr>
                </a:tc>
                <a:extLst>
                  <a:ext uri="{0D108BD9-81ED-4DB2-BD59-A6C34878D82A}">
                    <a16:rowId xmlns="" xmlns:a16="http://schemas.microsoft.com/office/drawing/2014/main" val="10004"/>
                  </a:ext>
                </a:extLst>
              </a:tr>
              <a:tr h="610197">
                <a:tc>
                  <a:txBody>
                    <a:bodyPr/>
                    <a:lstStyle/>
                    <a:p>
                      <a:pPr algn="just">
                        <a:spcAft>
                          <a:spcPts val="0"/>
                        </a:spcAft>
                      </a:pPr>
                      <a:r>
                        <a:rPr lang="en-IN" sz="2000" dirty="0">
                          <a:solidFill>
                            <a:schemeClr val="tx1"/>
                          </a:solidFill>
                          <a:effectLst/>
                        </a:rPr>
                        <a:t>No of VIA</a:t>
                      </a:r>
                      <a:r>
                        <a:rPr lang="en-IN" sz="2000" baseline="0" dirty="0">
                          <a:solidFill>
                            <a:schemeClr val="tx1"/>
                          </a:solidFill>
                          <a:effectLst/>
                        </a:rPr>
                        <a:t> </a:t>
                      </a:r>
                      <a:r>
                        <a:rPr lang="en-IN" sz="2000" dirty="0">
                          <a:solidFill>
                            <a:schemeClr val="tx1"/>
                          </a:solidFill>
                          <a:effectLst/>
                        </a:rPr>
                        <a:t>screened positive eligible women treated with Cryotherapy </a:t>
                      </a:r>
                      <a:endParaRPr lang="en-IN"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nchor="ctr">
                    <a:solidFill>
                      <a:schemeClr val="bg1"/>
                    </a:solidFill>
                  </a:tcPr>
                </a:tc>
                <a:tc>
                  <a:txBody>
                    <a:bodyPr/>
                    <a:lstStyle/>
                    <a:p>
                      <a:pPr algn="ctr" fontAlgn="b"/>
                      <a:r>
                        <a:rPr lang="en-IN" sz="2000" b="0" i="0" u="none" strike="noStrike" dirty="0">
                          <a:solidFill>
                            <a:srgbClr val="000000"/>
                          </a:solidFill>
                          <a:effectLst/>
                          <a:latin typeface="Calibri" panose="020F0502020204030204" pitchFamily="34" charset="0"/>
                        </a:rPr>
                        <a:t>319</a:t>
                      </a:r>
                    </a:p>
                  </a:txBody>
                  <a:tcPr marL="9525" marR="9525" marT="9524" marB="0" anchor="ctr">
                    <a:solidFill>
                      <a:schemeClr val="accent4">
                        <a:lumMod val="20000"/>
                        <a:lumOff val="80000"/>
                      </a:schemeClr>
                    </a:solidFill>
                  </a:tcPr>
                </a:tc>
                <a:extLst>
                  <a:ext uri="{0D108BD9-81ED-4DB2-BD59-A6C34878D82A}">
                    <a16:rowId xmlns="" xmlns:a16="http://schemas.microsoft.com/office/drawing/2014/main" val="10005"/>
                  </a:ext>
                </a:extLst>
              </a:tr>
              <a:tr h="531897">
                <a:tc>
                  <a:txBody>
                    <a:bodyPr/>
                    <a:lstStyle/>
                    <a:p>
                      <a:pPr algn="just">
                        <a:spcAft>
                          <a:spcPts val="0"/>
                        </a:spcAft>
                      </a:pPr>
                      <a:r>
                        <a:rPr lang="en-IN"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Treatment Rate</a:t>
                      </a:r>
                      <a:r>
                        <a:rPr lang="en-IN" sz="20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N" sz="16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 %)*</a:t>
                      </a:r>
                      <a:endParaRPr lang="en-IN"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nchor="ctr">
                    <a:solidFill>
                      <a:schemeClr val="accent1">
                        <a:lumMod val="40000"/>
                        <a:lumOff val="60000"/>
                      </a:schemeClr>
                    </a:solidFill>
                  </a:tcPr>
                </a:tc>
                <a:tc>
                  <a:txBody>
                    <a:bodyPr/>
                    <a:lstStyle/>
                    <a:p>
                      <a:pPr algn="ctr" fontAlgn="b"/>
                      <a:r>
                        <a:rPr lang="en-IN" sz="2000" b="0" i="0" u="none" strike="noStrike" dirty="0">
                          <a:solidFill>
                            <a:srgbClr val="000000"/>
                          </a:solidFill>
                          <a:effectLst/>
                          <a:latin typeface="Calibri" panose="020F0502020204030204" pitchFamily="34" charset="0"/>
                        </a:rPr>
                        <a:t>63%</a:t>
                      </a:r>
                    </a:p>
                  </a:txBody>
                  <a:tcPr marL="9525" marR="9525" marT="9524" marB="0" anchor="ctr">
                    <a:solidFill>
                      <a:schemeClr val="bg1"/>
                    </a:solidFill>
                  </a:tcPr>
                </a:tc>
                <a:extLst>
                  <a:ext uri="{0D108BD9-81ED-4DB2-BD59-A6C34878D82A}">
                    <a16:rowId xmlns="" xmlns:a16="http://schemas.microsoft.com/office/drawing/2014/main" val="10006"/>
                  </a:ext>
                </a:extLst>
              </a:tr>
              <a:tr h="807404">
                <a:tc>
                  <a:txBody>
                    <a:bodyPr/>
                    <a:lstStyle/>
                    <a:p>
                      <a:pPr algn="just">
                        <a:spcAft>
                          <a:spcPts val="0"/>
                        </a:spcAft>
                      </a:pPr>
                      <a:r>
                        <a:rPr lang="en-IN" sz="2000" dirty="0">
                          <a:solidFill>
                            <a:schemeClr val="tx1"/>
                          </a:solidFill>
                          <a:effectLst/>
                        </a:rPr>
                        <a:t>No of VIA screened positive women referred for advance treatment/investigation</a:t>
                      </a:r>
                      <a:endParaRPr lang="en-IN"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nchor="ctr">
                    <a:solidFill>
                      <a:schemeClr val="bg1"/>
                    </a:solidFill>
                  </a:tcPr>
                </a:tc>
                <a:tc>
                  <a:txBody>
                    <a:bodyPr/>
                    <a:lstStyle/>
                    <a:p>
                      <a:pPr algn="ctr" fontAlgn="b"/>
                      <a:r>
                        <a:rPr lang="en-IN" sz="2000" b="0" i="0" u="none" strike="noStrike" dirty="0">
                          <a:solidFill>
                            <a:srgbClr val="000000"/>
                          </a:solidFill>
                          <a:effectLst/>
                          <a:latin typeface="Calibri" panose="020F0502020204030204" pitchFamily="34" charset="0"/>
                        </a:rPr>
                        <a:t>168 (25%)</a:t>
                      </a:r>
                    </a:p>
                  </a:txBody>
                  <a:tcPr marL="9525" marR="9525" marT="9524" marB="0" anchor="ctr">
                    <a:solidFill>
                      <a:schemeClr val="accent4">
                        <a:lumMod val="20000"/>
                        <a:lumOff val="80000"/>
                      </a:schemeClr>
                    </a:solidFill>
                  </a:tcPr>
                </a:tc>
                <a:extLst>
                  <a:ext uri="{0D108BD9-81ED-4DB2-BD59-A6C34878D82A}">
                    <a16:rowId xmlns="" xmlns:a16="http://schemas.microsoft.com/office/drawing/2014/main" val="10007"/>
                  </a:ext>
                </a:extLst>
              </a:tr>
              <a:tr h="807404">
                <a:tc>
                  <a:txBody>
                    <a:bodyPr/>
                    <a:lstStyle/>
                    <a:p>
                      <a:pPr algn="just">
                        <a:spcAft>
                          <a:spcPts val="0"/>
                        </a:spcAft>
                      </a:pPr>
                      <a:r>
                        <a:rPr lang="en-IN" sz="2000" dirty="0">
                          <a:solidFill>
                            <a:schemeClr val="tx1"/>
                          </a:solidFill>
                          <a:effectLst/>
                        </a:rPr>
                        <a:t>No of women referred for advance treatment for NCDs (other than CaCx)</a:t>
                      </a:r>
                      <a:endParaRPr lang="en-IN" sz="2000" b="1" kern="12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8" marR="68578" marT="0" marB="0" anchor="ctr">
                    <a:solidFill>
                      <a:srgbClr val="FFCCFF"/>
                    </a:solidFill>
                  </a:tcPr>
                </a:tc>
                <a:tc>
                  <a:txBody>
                    <a:bodyPr/>
                    <a:lstStyle/>
                    <a:p>
                      <a:pPr algn="ctr" fontAlgn="b"/>
                      <a:r>
                        <a:rPr lang="en-IN" sz="2000" b="0" i="0" u="none" strike="noStrike" dirty="0">
                          <a:solidFill>
                            <a:srgbClr val="000000"/>
                          </a:solidFill>
                          <a:effectLst/>
                          <a:latin typeface="Calibri" panose="020F0502020204030204" pitchFamily="34" charset="0"/>
                        </a:rPr>
                        <a:t>6620</a:t>
                      </a:r>
                    </a:p>
                  </a:txBody>
                  <a:tcPr marL="9525" marR="9525" marT="9524" marB="0" anchor="ctr">
                    <a:solidFill>
                      <a:schemeClr val="bg1"/>
                    </a:solidFill>
                  </a:tcPr>
                </a:tc>
                <a:extLst>
                  <a:ext uri="{0D108BD9-81ED-4DB2-BD59-A6C34878D82A}">
                    <a16:rowId xmlns="" xmlns:a16="http://schemas.microsoft.com/office/drawing/2014/main" val="10008"/>
                  </a:ext>
                </a:extLst>
              </a:tr>
            </a:tbl>
          </a:graphicData>
        </a:graphic>
      </p:graphicFrame>
      <p:sp>
        <p:nvSpPr>
          <p:cNvPr id="5153" name="TextBox 2"/>
          <p:cNvSpPr txBox="1">
            <a:spLocks noChangeArrowheads="1"/>
          </p:cNvSpPr>
          <p:nvPr/>
        </p:nvSpPr>
        <p:spPr bwMode="auto">
          <a:xfrm>
            <a:off x="0" y="5330825"/>
            <a:ext cx="11860213" cy="1322388"/>
          </a:xfrm>
          <a:prstGeom prst="rect">
            <a:avLst/>
          </a:prstGeom>
          <a:noFill/>
          <a:ln w="9525">
            <a:noFill/>
            <a:miter lim="800000"/>
            <a:headEnd/>
            <a:tailEnd/>
          </a:ln>
        </p:spPr>
        <p:txBody>
          <a:bodyPr>
            <a:spAutoFit/>
          </a:bodyPr>
          <a:lstStyle/>
          <a:p>
            <a:pPr algn="just"/>
            <a:r>
              <a:rPr lang="en-IN" altLang="en-US" sz="1600" i="1" dirty="0">
                <a:solidFill>
                  <a:srgbClr val="000000"/>
                </a:solidFill>
              </a:rPr>
              <a:t>*Note:  In calculating treatment rate the number of women referred for advance treatment/investigation have deducted from the number of screened positive women.</a:t>
            </a:r>
          </a:p>
          <a:p>
            <a:pPr algn="just"/>
            <a:endParaRPr lang="en-IN" altLang="en-US" sz="1600" i="1" dirty="0">
              <a:solidFill>
                <a:srgbClr val="000000"/>
              </a:solidFill>
            </a:endParaRPr>
          </a:p>
          <a:p>
            <a:pPr algn="just"/>
            <a:endParaRPr lang="en-IN" altLang="en-US" sz="1600" b="1" i="1" dirty="0">
              <a:solidFill>
                <a:srgbClr val="002060"/>
              </a:solidFill>
            </a:endParaRPr>
          </a:p>
          <a:p>
            <a:pPr algn="just"/>
            <a:r>
              <a:rPr lang="en-IN" altLang="en-US" sz="1600" b="1" i="1" dirty="0">
                <a:solidFill>
                  <a:srgbClr val="002060"/>
                </a:solidFill>
              </a:rPr>
              <a:t>Screening Start Month &amp; Year-</a:t>
            </a:r>
            <a:r>
              <a:rPr lang="en-IN" altLang="en-US" sz="1600" i="1" dirty="0">
                <a:solidFill>
                  <a:srgbClr val="002060"/>
                </a:solidFill>
              </a:rPr>
              <a:t> </a:t>
            </a:r>
            <a:r>
              <a:rPr lang="en-IN" altLang="en-US" sz="1600" i="1" dirty="0">
                <a:solidFill>
                  <a:srgbClr val="C00000"/>
                </a:solidFill>
              </a:rPr>
              <a:t>September 2015</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3529</TotalTime>
  <Words>962</Words>
  <Application>Microsoft Office PowerPoint</Application>
  <PresentationFormat>Custom</PresentationFormat>
  <Paragraphs>172</Paragraphs>
  <Slides>11</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3" baseType="lpstr">
      <vt:lpstr>Office Theme</vt:lpstr>
      <vt:lpstr>Chart</vt:lpstr>
      <vt:lpstr> Comprehensive Women Health Care Screening and Treatment Program  </vt:lpstr>
      <vt:lpstr>Disease Burden</vt:lpstr>
      <vt:lpstr>Evolution of the program</vt:lpstr>
      <vt:lpstr>Slide 4</vt:lpstr>
      <vt:lpstr>Slide 5</vt:lpstr>
      <vt:lpstr>Training</vt:lpstr>
      <vt:lpstr>Educational Material</vt:lpstr>
      <vt:lpstr>Beneficiaries Records</vt:lpstr>
      <vt:lpstr>Slide 9</vt:lpstr>
      <vt:lpstr>Slide 10</vt:lpstr>
      <vt:lpstr>Slide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Monica Tripathi</dc:creator>
  <cp:lastModifiedBy>NCD</cp:lastModifiedBy>
  <cp:revision>300</cp:revision>
  <dcterms:created xsi:type="dcterms:W3CDTF">2015-06-05T10:23:58Z</dcterms:created>
  <dcterms:modified xsi:type="dcterms:W3CDTF">2016-08-30T02:19:20Z</dcterms:modified>
</cp:coreProperties>
</file>