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974" r:id="rId3"/>
    <p:sldId id="976" r:id="rId4"/>
    <p:sldId id="977" r:id="rId5"/>
    <p:sldId id="980" r:id="rId6"/>
    <p:sldId id="975" r:id="rId7"/>
    <p:sldId id="979" r:id="rId8"/>
    <p:sldId id="983" r:id="rId9"/>
    <p:sldId id="978" r:id="rId10"/>
    <p:sldId id="984" r:id="rId11"/>
    <p:sldId id="982" r:id="rId12"/>
    <p:sldId id="315" r:id="rId13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32" y="-108"/>
      </p:cViewPr>
      <p:guideLst>
        <p:guide orient="horz" pos="2924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onthly%20Report\2016-17\July%202016\Best%20Practice%20Tirupati%20Andhra%2029-31%20Aug\Best%20Practice%20PPT\Ref\Debasish\Category_Wis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onthly%20Report\2016-17\July%202016\Best%20Practice%20Tirupati%20Andhra%2029-31%20Aug\Best%20Practice%20PPT\Ref\Debasish\Category_Wis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>
        <c:manualLayout>
          <c:layoutTarget val="inner"/>
          <c:xMode val="edge"/>
          <c:yMode val="edge"/>
          <c:x val="0.14175793904140366"/>
          <c:y val="0.11311174183213571"/>
          <c:w val="0.84172554444208003"/>
          <c:h val="0.69802190712511814"/>
        </c:manualLayout>
      </c:layout>
      <c:lineChart>
        <c:grouping val="standard"/>
        <c:ser>
          <c:idx val="0"/>
          <c:order val="0"/>
          <c:tx>
            <c:strRef>
              <c:f>Sheet3!$B$7</c:f>
              <c:strCache>
                <c:ptCount val="1"/>
                <c:pt idx="0">
                  <c:v>Cumulative Calls</c:v>
                </c:pt>
              </c:strCache>
            </c:strRef>
          </c:tx>
          <c:spPr>
            <a:ln w="5715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045045045045053E-3"/>
                  <c:y val="-3.4946243956109554E-2"/>
                </c:manualLayout>
              </c:layout>
              <c:dLblPos val="t"/>
              <c:showVal val="1"/>
            </c:dLbl>
            <c:dLbl>
              <c:idx val="1"/>
              <c:layout>
                <c:manualLayout>
                  <c:x val="-1.0510510510510513E-2"/>
                  <c:y val="-3.4946243956109554E-2"/>
                </c:manualLayout>
              </c:layout>
              <c:dLblPos val="t"/>
              <c:showVal val="1"/>
            </c:dLbl>
            <c:dLbl>
              <c:idx val="2"/>
              <c:layout>
                <c:manualLayout>
                  <c:x val="-1.3513513513513518E-2"/>
                  <c:y val="-4.5698934404143285E-2"/>
                </c:manualLayout>
              </c:layout>
              <c:dLblPos val="t"/>
              <c:showVal val="1"/>
            </c:dLbl>
            <c:dLbl>
              <c:idx val="3"/>
              <c:layout>
                <c:manualLayout>
                  <c:x val="-7.5075075075075074E-3"/>
                  <c:y val="-2.41935535080758E-2"/>
                </c:manualLayout>
              </c:layout>
              <c:dLblPos val="t"/>
              <c:showVal val="1"/>
            </c:dLbl>
            <c:dLbl>
              <c:idx val="4"/>
              <c:layout>
                <c:manualLayout>
                  <c:x val="-1.9519519519519524E-2"/>
                  <c:y val="-2.6881726120084277E-2"/>
                </c:manualLayout>
              </c:layout>
              <c:dLblPos val="t"/>
              <c:showVal val="1"/>
            </c:dLbl>
            <c:dLbl>
              <c:idx val="5"/>
              <c:layout>
                <c:manualLayout>
                  <c:x val="-1.3513513513513518E-2"/>
                  <c:y val="-2.6881726120084277E-2"/>
                </c:manualLayout>
              </c:layout>
              <c:dLblPos val="t"/>
              <c:showVal val="1"/>
            </c:dLbl>
            <c:dLbl>
              <c:idx val="6"/>
              <c:layout>
                <c:manualLayout>
                  <c:x val="1.5015015015016121E-3"/>
                  <c:y val="-4.0322589180126427E-2"/>
                </c:manualLayout>
              </c:layout>
              <c:dLblPos val="t"/>
              <c:showVal val="1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t"/>
            <c:showVal val="1"/>
          </c:dLbls>
          <c:cat>
            <c:strRef>
              <c:f>Sheet3!$A$8:$A$14</c:f>
              <c:strCache>
                <c:ptCount val="7"/>
                <c:pt idx="0">
                  <c:v> 2010-11</c:v>
                </c:pt>
                <c:pt idx="1">
                  <c:v>2011-12</c:v>
                </c:pt>
                <c:pt idx="2">
                  <c:v>2012-13</c:v>
                </c:pt>
                <c:pt idx="3">
                  <c:v> 2013-14 </c:v>
                </c:pt>
                <c:pt idx="4">
                  <c:v>2014-15 </c:v>
                </c:pt>
                <c:pt idx="5">
                  <c:v>2015-16</c:v>
                </c:pt>
                <c:pt idx="6">
                  <c:v>2016-17 
(Up to July, 16)</c:v>
                </c:pt>
              </c:strCache>
            </c:strRef>
          </c:cat>
          <c:val>
            <c:numRef>
              <c:f>Sheet3!$B$8:$B$14</c:f>
              <c:numCache>
                <c:formatCode>[&gt;9999999]##\,##\,##\,##0;[&gt;99999]##\,##\,##0;##,##0</c:formatCode>
                <c:ptCount val="7"/>
                <c:pt idx="0">
                  <c:v>270511</c:v>
                </c:pt>
                <c:pt idx="1">
                  <c:v>1396282</c:v>
                </c:pt>
                <c:pt idx="2">
                  <c:v>3125386</c:v>
                </c:pt>
                <c:pt idx="3">
                  <c:v>5724203</c:v>
                </c:pt>
                <c:pt idx="4">
                  <c:v>7874997</c:v>
                </c:pt>
                <c:pt idx="5">
                  <c:v>9826553</c:v>
                </c:pt>
                <c:pt idx="6">
                  <c:v>10418859</c:v>
                </c:pt>
              </c:numCache>
            </c:numRef>
          </c:val>
        </c:ser>
        <c:dLbls>
          <c:showVal val="1"/>
        </c:dLbls>
        <c:marker val="1"/>
        <c:axId val="65088512"/>
        <c:axId val="65254528"/>
      </c:lineChart>
      <c:catAx>
        <c:axId val="650885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 smtClean="0"/>
                  <a:t>As on</a:t>
                </a:r>
                <a:endParaRPr lang="en-US" sz="1400" dirty="0"/>
              </a:p>
            </c:rich>
          </c:tx>
        </c:title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5254528"/>
        <c:crosses val="autoZero"/>
        <c:auto val="1"/>
        <c:lblAlgn val="ctr"/>
        <c:lblOffset val="100"/>
      </c:catAx>
      <c:valAx>
        <c:axId val="6525452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 smtClean="0"/>
                  <a:t>Cumulative Number of Calls</a:t>
                </a:r>
                <a:endParaRPr lang="en-US" sz="1400" dirty="0"/>
              </a:p>
            </c:rich>
          </c:tx>
        </c:title>
        <c:numFmt formatCode="[&gt;9999999]##\,##\,##\,##0;[&gt;99999]##\,##\,##0;##,##0" sourceLinked="1"/>
        <c:tickLblPos val="nextTo"/>
        <c:crossAx val="6508851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 of Complaints</c:v>
                </c:pt>
              </c:strCache>
            </c:strRef>
          </c:tx>
          <c:dLbls>
            <c:dLbl>
              <c:idx val="1"/>
              <c:layout>
                <c:manualLayout>
                  <c:x val="-0.16772623016717517"/>
                  <c:y val="-0.20705781307117921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Val val="1"/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Val val="1"/>
            <c:showCatName val="1"/>
            <c:showPercent val="1"/>
            <c:separator>
</c:separator>
            <c:showLeaderLines val="1"/>
          </c:dLbls>
          <c:cat>
            <c:strRef>
              <c:f>Sheet1!$A$2:$A$6</c:f>
              <c:strCache>
                <c:ptCount val="5"/>
                <c:pt idx="0">
                  <c:v>Service Related</c:v>
                </c:pt>
                <c:pt idx="1">
                  <c:v>Human Resource related</c:v>
                </c:pt>
                <c:pt idx="2">
                  <c:v>Scheme related</c:v>
                </c:pt>
                <c:pt idx="3">
                  <c:v>Infrastructure Development related</c:v>
                </c:pt>
                <c:pt idx="4">
                  <c:v>Miscellaneous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1814</c:v>
                </c:pt>
                <c:pt idx="1">
                  <c:v>1938</c:v>
                </c:pt>
                <c:pt idx="2">
                  <c:v>2785</c:v>
                </c:pt>
                <c:pt idx="3">
                  <c:v>102</c:v>
                </c:pt>
                <c:pt idx="4">
                  <c:v>43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9427FFAB-9D68-4073-8DB6-383F43603140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02D4482C-43F5-4643-A9B2-39502C160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49184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A474C62B-7316-4051-B2A1-D243F436672A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6BC9A68E-9E88-4CD7-9749-05C13989C2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7289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77860-0AB8-472A-92CD-975B1C9C0C6C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A60C-48CE-49C6-886B-5E9926C1A4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77860-0AB8-472A-92CD-975B1C9C0C6C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A60C-48CE-49C6-886B-5E9926C1A4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77860-0AB8-472A-92CD-975B1C9C0C6C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A60C-48CE-49C6-886B-5E9926C1A4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77860-0AB8-472A-92CD-975B1C9C0C6C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A60C-48CE-49C6-886B-5E9926C1A4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77860-0AB8-472A-92CD-975B1C9C0C6C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A60C-48CE-49C6-886B-5E9926C1A4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77860-0AB8-472A-92CD-975B1C9C0C6C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A60C-48CE-49C6-886B-5E9926C1A4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77860-0AB8-472A-92CD-975B1C9C0C6C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A60C-48CE-49C6-886B-5E9926C1A4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77860-0AB8-472A-92CD-975B1C9C0C6C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A60C-48CE-49C6-886B-5E9926C1A4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77860-0AB8-472A-92CD-975B1C9C0C6C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A60C-48CE-49C6-886B-5E9926C1A4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77860-0AB8-472A-92CD-975B1C9C0C6C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A60C-48CE-49C6-886B-5E9926C1A4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77860-0AB8-472A-92CD-975B1C9C0C6C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A60C-48CE-49C6-886B-5E9926C1A4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77860-0AB8-472A-92CD-975B1C9C0C6C}" type="datetimeFigureOut">
              <a:rPr lang="en-US" smtClean="0"/>
              <a:pPr/>
              <a:t>30-Aug-16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1A60C-48CE-49C6-886B-5E9926C1A4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Desktop\logo.jpg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57200" y="76200"/>
            <a:ext cx="129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"/>
          </a:effectLst>
        </p:spPr>
      </p:pic>
      <p:sp>
        <p:nvSpPr>
          <p:cNvPr id="5" name="Rectangle 4"/>
          <p:cNvSpPr/>
          <p:nvPr/>
        </p:nvSpPr>
        <p:spPr>
          <a:xfrm>
            <a:off x="762000" y="1405116"/>
            <a:ext cx="79248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002060"/>
                </a:solidFill>
              </a:rPr>
              <a:t>Sarathi</a:t>
            </a:r>
            <a:r>
              <a:rPr lang="en-US" sz="3600" dirty="0" smtClean="0">
                <a:solidFill>
                  <a:srgbClr val="002060"/>
                </a:solidFill>
              </a:rPr>
              <a:t> 104 Health Information Helpline with Grievance </a:t>
            </a:r>
            <a:r>
              <a:rPr lang="en-US" sz="3600" dirty="0" err="1" smtClean="0">
                <a:solidFill>
                  <a:srgbClr val="002060"/>
                </a:solidFill>
              </a:rPr>
              <a:t>Redressal</a:t>
            </a:r>
            <a:r>
              <a:rPr lang="en-US" sz="3600" dirty="0" smtClean="0">
                <a:solidFill>
                  <a:srgbClr val="002060"/>
                </a:solidFill>
              </a:rPr>
              <a:t> System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5410200"/>
            <a:ext cx="579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</a:rPr>
              <a:t>National Health Mission, Assam</a:t>
            </a:r>
          </a:p>
          <a:p>
            <a:pPr algn="ctr"/>
            <a:r>
              <a:rPr lang="en-US" sz="2800" b="1" dirty="0" smtClean="0">
                <a:solidFill>
                  <a:srgbClr val="FFC000"/>
                </a:solidFill>
              </a:rPr>
              <a:t>Health &amp; Family Welfare Department</a:t>
            </a:r>
          </a:p>
          <a:p>
            <a:pPr algn="ctr"/>
            <a:r>
              <a:rPr lang="en-US" sz="2800" b="1" dirty="0" smtClean="0">
                <a:solidFill>
                  <a:srgbClr val="FFC000"/>
                </a:solidFill>
              </a:rPr>
              <a:t>Government of Assam</a:t>
            </a:r>
            <a:endParaRPr lang="en-US" sz="2800" b="1" dirty="0">
              <a:solidFill>
                <a:srgbClr val="FFC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44158"/>
            <a:ext cx="1286951" cy="1175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1576873" y="2819400"/>
            <a:ext cx="3147527" cy="2209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4" descr="C:\Monthly Report\2016-17\July 2016\Best Practice Tirupati Andhra 29-31 Aug\Best Practice PPT\Ref\DSC_153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00600" y="2819400"/>
            <a:ext cx="3362740" cy="2209800"/>
          </a:xfrm>
          <a:prstGeom prst="rect">
            <a:avLst/>
          </a:prstGeom>
          <a:noFill/>
        </p:spPr>
      </p:pic>
      <p:pic>
        <p:nvPicPr>
          <p:cNvPr id="10" name="Picture 3" descr="C:\Users\HMRI COO\AppData\Local\Microsoft\Windows\Temporary Internet Files\Content.Outlook\48RLZ001\Govt Of Assam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86200" y="76200"/>
            <a:ext cx="1219200" cy="12374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84582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b="1" dirty="0" smtClean="0"/>
              <a:t>Category wise Complaints </a:t>
            </a:r>
          </a:p>
        </p:txBody>
      </p:sp>
      <p:graphicFrame>
        <p:nvGraphicFramePr>
          <p:cNvPr id="16" name="Chart 15"/>
          <p:cNvGraphicFramePr/>
          <p:nvPr/>
        </p:nvGraphicFramePr>
        <p:xfrm>
          <a:off x="381000" y="762000"/>
          <a:ext cx="8458200" cy="5791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16"/>
          <p:cNvSpPr/>
          <p:nvPr/>
        </p:nvSpPr>
        <p:spPr>
          <a:xfrm>
            <a:off x="609600" y="5852160"/>
            <a:ext cx="8229600" cy="701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 smtClean="0">
                <a:ea typeface="Calibri"/>
                <a:cs typeface="Calibri"/>
              </a:rPr>
              <a:t>Total 6682 complaints received out of which 4738 (71%) complaints readdressed from 17</a:t>
            </a:r>
            <a:r>
              <a:rPr lang="en-US" sz="2000" baseline="30000" dirty="0" smtClean="0">
                <a:ea typeface="Calibri"/>
                <a:cs typeface="Calibri"/>
              </a:rPr>
              <a:t>th</a:t>
            </a:r>
            <a:r>
              <a:rPr lang="en-US" sz="2000" dirty="0" smtClean="0">
                <a:ea typeface="Calibri"/>
                <a:cs typeface="Calibri"/>
              </a:rPr>
              <a:t> August 2011 to 25</a:t>
            </a:r>
            <a:r>
              <a:rPr lang="en-US" sz="2000" baseline="30000" dirty="0" smtClean="0">
                <a:ea typeface="Calibri"/>
                <a:cs typeface="Calibri"/>
              </a:rPr>
              <a:t>th</a:t>
            </a:r>
            <a:r>
              <a:rPr lang="en-US" sz="2000" dirty="0" smtClean="0">
                <a:ea typeface="Calibri"/>
                <a:cs typeface="Calibri"/>
              </a:rPr>
              <a:t> August 2016. </a:t>
            </a:r>
            <a:endParaRPr lang="en-US" sz="2000" dirty="0" smtClean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95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84582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b="1" dirty="0" smtClean="0"/>
              <a:t>Integration of </a:t>
            </a:r>
            <a:r>
              <a:rPr lang="en-US" sz="2400" b="1" dirty="0" err="1" smtClean="0"/>
              <a:t>eCRS</a:t>
            </a:r>
            <a:r>
              <a:rPr lang="en-US" sz="2400" b="1" dirty="0" smtClean="0"/>
              <a:t> with Assam MCTS Call Centre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762000"/>
            <a:ext cx="8382000" cy="457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b="1" dirty="0" smtClean="0">
                <a:ea typeface="Calibri"/>
                <a:cs typeface="Calibri"/>
              </a:rPr>
              <a:t>Assam MCTS Call Centre</a:t>
            </a:r>
            <a:endParaRPr lang="en-US" sz="2400" b="1" dirty="0" smtClean="0">
              <a:ea typeface="Calibri"/>
              <a:cs typeface="Times New Roman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38200" y="1371600"/>
            <a:ext cx="80010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Calibri"/>
              </a:rPr>
              <a:t>Assam MCTS Call Centre inaugurated on 1</a:t>
            </a:r>
            <a:r>
              <a:rPr lang="en-US" sz="2400" baseline="30000" dirty="0" smtClean="0">
                <a:ea typeface="Calibri"/>
                <a:cs typeface="Calibri"/>
              </a:rPr>
              <a:t>st</a:t>
            </a:r>
            <a:r>
              <a:rPr lang="en-US" sz="2400" dirty="0" smtClean="0">
                <a:ea typeface="Calibri"/>
                <a:cs typeface="Calibri"/>
              </a:rPr>
              <a:t> September 2013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533400" y="14478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38200" y="2042160"/>
            <a:ext cx="8001000" cy="11582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Phone Calls are made to Pregnant Women and parent of Children regarding due date of services and information about various health schemes.</a:t>
            </a:r>
          </a:p>
        </p:txBody>
      </p:sp>
      <p:sp>
        <p:nvSpPr>
          <p:cNvPr id="30" name="Chevron 29"/>
          <p:cNvSpPr/>
          <p:nvPr/>
        </p:nvSpPr>
        <p:spPr>
          <a:xfrm>
            <a:off x="533400" y="2514600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38200" y="3352800"/>
            <a:ext cx="80010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During interaction with beneficiaries actual status of implementation of </a:t>
            </a:r>
            <a:r>
              <a:rPr lang="en-US" sz="2400" dirty="0" err="1" smtClean="0">
                <a:ea typeface="Calibri"/>
                <a:cs typeface="Times New Roman"/>
              </a:rPr>
              <a:t>programmes</a:t>
            </a:r>
            <a:r>
              <a:rPr lang="en-US" sz="2400" dirty="0" smtClean="0">
                <a:ea typeface="Calibri"/>
                <a:cs typeface="Times New Roman"/>
              </a:rPr>
              <a:t> collected by asking simple question whether the benefits has been received or not.</a:t>
            </a:r>
          </a:p>
        </p:txBody>
      </p:sp>
      <p:sp>
        <p:nvSpPr>
          <p:cNvPr id="32" name="Chevron 31"/>
          <p:cNvSpPr/>
          <p:nvPr/>
        </p:nvSpPr>
        <p:spPr>
          <a:xfrm>
            <a:off x="533400" y="37338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4648200"/>
            <a:ext cx="8001000" cy="1219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All negative feedback received from beneficiaries are treated as complaint and also readdressed through Complaint </a:t>
            </a:r>
            <a:r>
              <a:rPr lang="en-US" sz="2400" dirty="0" err="1" smtClean="0">
                <a:ea typeface="Calibri"/>
                <a:cs typeface="Times New Roman"/>
              </a:rPr>
              <a:t>Redressal</a:t>
            </a:r>
            <a:r>
              <a:rPr lang="en-US" sz="2400" dirty="0" smtClean="0">
                <a:ea typeface="Calibri"/>
                <a:cs typeface="Times New Roman"/>
              </a:rPr>
              <a:t> System.</a:t>
            </a:r>
          </a:p>
        </p:txBody>
      </p:sp>
      <p:sp>
        <p:nvSpPr>
          <p:cNvPr id="15" name="Chevron 14"/>
          <p:cNvSpPr/>
          <p:nvPr/>
        </p:nvSpPr>
        <p:spPr>
          <a:xfrm>
            <a:off x="533400" y="5120640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8200" y="5943600"/>
            <a:ext cx="80010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Calibri"/>
              </a:rPr>
              <a:t>Total 86,487 negative feedback collected through Assam MCTS Call Centre from 1</a:t>
            </a:r>
            <a:r>
              <a:rPr lang="en-US" sz="2400" baseline="30000" dirty="0" smtClean="0">
                <a:ea typeface="Calibri"/>
                <a:cs typeface="Calibri"/>
              </a:rPr>
              <a:t>st</a:t>
            </a:r>
            <a:r>
              <a:rPr lang="en-US" sz="2400" dirty="0" smtClean="0">
                <a:ea typeface="Calibri"/>
                <a:cs typeface="Calibri"/>
              </a:rPr>
              <a:t> September 2013 to 25</a:t>
            </a:r>
            <a:r>
              <a:rPr lang="en-US" sz="2400" baseline="30000" dirty="0" smtClean="0">
                <a:ea typeface="Calibri"/>
                <a:cs typeface="Calibri"/>
              </a:rPr>
              <a:t>th</a:t>
            </a:r>
            <a:r>
              <a:rPr lang="en-US" sz="2400" dirty="0" smtClean="0">
                <a:ea typeface="Calibri"/>
                <a:cs typeface="Calibri"/>
              </a:rPr>
              <a:t> August 2016 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533400" y="60960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95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  <p:bldP spid="21" grpId="0" animBg="1"/>
      <p:bldP spid="27" grpId="0" animBg="1"/>
      <p:bldP spid="30" grpId="0" animBg="1"/>
      <p:bldP spid="31" grpId="0" animBg="1"/>
      <p:bldP spid="32" grpId="0" animBg="1"/>
      <p:bldP spid="14" grpId="0" animBg="1"/>
      <p:bldP spid="15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0" y="532507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Algerian" pitchFamily="82" charset="0"/>
              </a:rPr>
              <a:t>Thank You</a:t>
            </a:r>
            <a:endParaRPr lang="en-US" sz="54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84582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b="1" dirty="0" smtClean="0"/>
              <a:t>Situation Analysis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762000"/>
            <a:ext cx="8382000" cy="457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b="1" dirty="0" smtClean="0">
                <a:ea typeface="Calibri"/>
                <a:cs typeface="Calibri"/>
              </a:rPr>
              <a:t>Areas of concern </a:t>
            </a:r>
            <a:endParaRPr lang="en-US" sz="2400" b="1" dirty="0" smtClean="0">
              <a:ea typeface="Calibri"/>
              <a:cs typeface="Times New Roman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38200" y="1371600"/>
            <a:ext cx="8001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Calibri"/>
              </a:rPr>
              <a:t>There was no single window system to provide health information in the State.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533400" y="15240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38200" y="2209800"/>
            <a:ext cx="8001000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Calibri"/>
              </a:rPr>
              <a:t>For small medical advices, </a:t>
            </a:r>
            <a:r>
              <a:rPr lang="en-US" sz="2400" smtClean="0">
                <a:ea typeface="Calibri"/>
                <a:cs typeface="Calibri"/>
              </a:rPr>
              <a:t>people </a:t>
            </a:r>
            <a:r>
              <a:rPr lang="en-US" sz="2400" smtClean="0">
                <a:ea typeface="Calibri"/>
                <a:cs typeface="Calibri"/>
              </a:rPr>
              <a:t>have </a:t>
            </a:r>
            <a:r>
              <a:rPr lang="en-US" sz="2400" dirty="0" smtClean="0">
                <a:ea typeface="Calibri"/>
                <a:cs typeface="Calibri"/>
              </a:rPr>
              <a:t>to visit Doctor. For that many health issues remain unattended.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30" name="Chevron 29"/>
          <p:cNvSpPr/>
          <p:nvPr/>
        </p:nvSpPr>
        <p:spPr>
          <a:xfrm>
            <a:off x="533400" y="2362200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38200" y="3048000"/>
            <a:ext cx="8001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Calibri"/>
              </a:rPr>
              <a:t>People hesitate to visit doctor for certain health issues specially sex related issues.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32" name="Chevron 31"/>
          <p:cNvSpPr/>
          <p:nvPr/>
        </p:nvSpPr>
        <p:spPr>
          <a:xfrm>
            <a:off x="533400" y="32004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38200" y="3886200"/>
            <a:ext cx="8001000" cy="1143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Calibri"/>
              </a:rPr>
              <a:t>Adolescents neither consult with doctor nor with parent for their health issues (specially sexual and psychological related issues) which remain unattended.  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34" name="Chevron 33"/>
          <p:cNvSpPr/>
          <p:nvPr/>
        </p:nvSpPr>
        <p:spPr>
          <a:xfrm>
            <a:off x="533400" y="4191000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38200" y="5105400"/>
            <a:ext cx="80010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Calibri"/>
              </a:rPr>
              <a:t>There was no structured mechanism to redress the grievances of public related to health facilities, services etc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36" name="Chevron 35"/>
          <p:cNvSpPr/>
          <p:nvPr/>
        </p:nvSpPr>
        <p:spPr>
          <a:xfrm>
            <a:off x="533400" y="53340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38200" y="6019800"/>
            <a:ext cx="8001000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Calibri"/>
              </a:rPr>
              <a:t>There was no structured mechanism to address the information of epidemic outbreak from public.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38" name="Chevron 37"/>
          <p:cNvSpPr/>
          <p:nvPr/>
        </p:nvSpPr>
        <p:spPr>
          <a:xfrm>
            <a:off x="533400" y="6172200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95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  <p:bldP spid="21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84582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b="1" dirty="0" smtClean="0"/>
              <a:t>Single Window System for Help information and Grievance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762000"/>
            <a:ext cx="4419600" cy="457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b="1" dirty="0" smtClean="0">
                <a:ea typeface="Calibri"/>
                <a:cs typeface="Calibri"/>
              </a:rPr>
              <a:t>Services under </a:t>
            </a:r>
            <a:r>
              <a:rPr lang="en-IN" sz="2400" b="1" dirty="0" err="1" smtClean="0">
                <a:ea typeface="Calibri"/>
                <a:cs typeface="Calibri"/>
              </a:rPr>
              <a:t>Sarathi</a:t>
            </a:r>
            <a:r>
              <a:rPr lang="en-IN" sz="2400" b="1" dirty="0" smtClean="0">
                <a:ea typeface="Calibri"/>
                <a:cs typeface="Calibri"/>
              </a:rPr>
              <a:t> 104 </a:t>
            </a:r>
            <a:endParaRPr lang="en-US" sz="2400" b="1" dirty="0" smtClean="0">
              <a:ea typeface="Calibri"/>
              <a:cs typeface="Times New Roman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38200" y="1371600"/>
            <a:ext cx="4038600" cy="5486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Calibri"/>
              </a:rPr>
              <a:t>Health Advice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533400" y="14478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38200" y="2057400"/>
            <a:ext cx="4038600" cy="5486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Counseling</a:t>
            </a:r>
          </a:p>
        </p:txBody>
      </p:sp>
      <p:sp>
        <p:nvSpPr>
          <p:cNvPr id="30" name="Chevron 29"/>
          <p:cNvSpPr/>
          <p:nvPr/>
        </p:nvSpPr>
        <p:spPr>
          <a:xfrm>
            <a:off x="533400" y="2133600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38200" y="2743200"/>
            <a:ext cx="4038600" cy="5486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Health Information Helpline</a:t>
            </a:r>
          </a:p>
        </p:txBody>
      </p:sp>
      <p:sp>
        <p:nvSpPr>
          <p:cNvPr id="32" name="Chevron 31"/>
          <p:cNvSpPr/>
          <p:nvPr/>
        </p:nvSpPr>
        <p:spPr>
          <a:xfrm>
            <a:off x="533400" y="28194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38200" y="3429000"/>
            <a:ext cx="4038600" cy="5486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Grievance </a:t>
            </a:r>
            <a:r>
              <a:rPr lang="en-US" sz="2400" dirty="0" err="1" smtClean="0">
                <a:ea typeface="Calibri"/>
                <a:cs typeface="Times New Roman"/>
              </a:rPr>
              <a:t>Redressal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34" name="Chevron 33"/>
          <p:cNvSpPr/>
          <p:nvPr/>
        </p:nvSpPr>
        <p:spPr>
          <a:xfrm>
            <a:off x="533400" y="3505200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38200" y="4114800"/>
            <a:ext cx="4038600" cy="5486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Epidemic Helpline </a:t>
            </a:r>
          </a:p>
        </p:txBody>
      </p:sp>
      <p:sp>
        <p:nvSpPr>
          <p:cNvPr id="36" name="Chevron 35"/>
          <p:cNvSpPr/>
          <p:nvPr/>
        </p:nvSpPr>
        <p:spPr>
          <a:xfrm>
            <a:off x="533400" y="41910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38200" y="4800600"/>
            <a:ext cx="4038600" cy="5486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RSBY Helpline</a:t>
            </a:r>
          </a:p>
        </p:txBody>
      </p:sp>
      <p:sp>
        <p:nvSpPr>
          <p:cNvPr id="38" name="Chevron 37"/>
          <p:cNvSpPr/>
          <p:nvPr/>
        </p:nvSpPr>
        <p:spPr>
          <a:xfrm>
            <a:off x="533400" y="4876800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8200" y="5486400"/>
            <a:ext cx="4038600" cy="5486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ASHA Helpline</a:t>
            </a:r>
          </a:p>
        </p:txBody>
      </p:sp>
      <p:sp>
        <p:nvSpPr>
          <p:cNvPr id="17" name="Chevron 16"/>
          <p:cNvSpPr/>
          <p:nvPr/>
        </p:nvSpPr>
        <p:spPr>
          <a:xfrm>
            <a:off x="533400" y="55626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9" name="Picture 5" descr="C:\Monthly Report\2016-17\July 2016\Best Practice Tirupati Andhra 29-31 Aug\Best Practice PPT\Ref\DSC_15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572000"/>
            <a:ext cx="3581400" cy="1981200"/>
          </a:xfrm>
          <a:prstGeom prst="rect">
            <a:avLst/>
          </a:prstGeom>
          <a:noFill/>
        </p:spPr>
      </p:pic>
      <p:pic>
        <p:nvPicPr>
          <p:cNvPr id="1030" name="Picture 6" descr="C:\Monthly Report\2016-17\July 2016\Best Practice Tirupati Andhra 29-31 Aug\Best Practice PPT\Ref\DSC_156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2667000"/>
            <a:ext cx="3581400" cy="1733550"/>
          </a:xfrm>
          <a:prstGeom prst="rect">
            <a:avLst/>
          </a:prstGeom>
          <a:noFill/>
        </p:spPr>
      </p:pic>
      <p:pic>
        <p:nvPicPr>
          <p:cNvPr id="1031" name="Picture 7" descr="C:\Monthly Report\2016-17\July 2016\Best Practice Tirupati Andhra 29-31 Aug\Best Practice PPT\Ref\DSC_15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46077" y="762000"/>
            <a:ext cx="3593123" cy="1752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7195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  <p:bldP spid="21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84582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b="1" dirty="0" smtClean="0"/>
              <a:t>Salient Points of </a:t>
            </a:r>
            <a:r>
              <a:rPr lang="en-US" sz="2400" b="1" dirty="0" err="1" smtClean="0"/>
              <a:t>Sarathi</a:t>
            </a:r>
            <a:r>
              <a:rPr lang="en-US" sz="2400" b="1" dirty="0" smtClean="0"/>
              <a:t> 104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685800"/>
            <a:ext cx="8382000" cy="457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b="1" dirty="0" smtClean="0">
                <a:ea typeface="Calibri"/>
                <a:cs typeface="Calibri"/>
              </a:rPr>
              <a:t>Salient points</a:t>
            </a:r>
            <a:endParaRPr lang="en-US" sz="2400" b="1" dirty="0" smtClean="0">
              <a:ea typeface="Calibri"/>
              <a:cs typeface="Times New Roman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38200" y="1295400"/>
            <a:ext cx="8001000" cy="5486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Calibri"/>
              </a:rPr>
              <a:t>Caller can directly call in the 104 Toll Free No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533400" y="13716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38200" y="1949668"/>
            <a:ext cx="8001000" cy="5486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Services are available on 24X7 basis for 365 days a year</a:t>
            </a:r>
          </a:p>
        </p:txBody>
      </p:sp>
      <p:sp>
        <p:nvSpPr>
          <p:cNvPr id="30" name="Chevron 29"/>
          <p:cNvSpPr/>
          <p:nvPr/>
        </p:nvSpPr>
        <p:spPr>
          <a:xfrm>
            <a:off x="533400" y="2025868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38200" y="2603936"/>
            <a:ext cx="8001000" cy="5486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State of the Art Software Technology</a:t>
            </a:r>
          </a:p>
        </p:txBody>
      </p:sp>
      <p:sp>
        <p:nvSpPr>
          <p:cNvPr id="32" name="Chevron 31"/>
          <p:cNvSpPr/>
          <p:nvPr/>
        </p:nvSpPr>
        <p:spPr>
          <a:xfrm>
            <a:off x="533400" y="2680136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38200" y="3258204"/>
            <a:ext cx="8001000" cy="5486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Manned by trained Paramedical Staff, Counselors and Doctor</a:t>
            </a:r>
          </a:p>
        </p:txBody>
      </p:sp>
      <p:sp>
        <p:nvSpPr>
          <p:cNvPr id="34" name="Chevron 33"/>
          <p:cNvSpPr/>
          <p:nvPr/>
        </p:nvSpPr>
        <p:spPr>
          <a:xfrm>
            <a:off x="533400" y="3334404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38200" y="3912472"/>
            <a:ext cx="80010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Provides Health Care personnel with Timely Referral &amp; appropriate intervention. Integration with 108 services.</a:t>
            </a:r>
          </a:p>
        </p:txBody>
      </p:sp>
      <p:sp>
        <p:nvSpPr>
          <p:cNvPr id="36" name="Chevron 35"/>
          <p:cNvSpPr/>
          <p:nvPr/>
        </p:nvSpPr>
        <p:spPr>
          <a:xfrm>
            <a:off x="533400" y="3988672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38200" y="4856300"/>
            <a:ext cx="8001000" cy="5486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Validated Algorithm &amp; Treatment Protocols</a:t>
            </a:r>
          </a:p>
        </p:txBody>
      </p:sp>
      <p:sp>
        <p:nvSpPr>
          <p:cNvPr id="38" name="Chevron 37"/>
          <p:cNvSpPr/>
          <p:nvPr/>
        </p:nvSpPr>
        <p:spPr>
          <a:xfrm>
            <a:off x="533400" y="4932500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8200" y="5515828"/>
            <a:ext cx="8001000" cy="5486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Services offered in Hindi , English , Assamese and Bengali</a:t>
            </a:r>
          </a:p>
        </p:txBody>
      </p:sp>
      <p:sp>
        <p:nvSpPr>
          <p:cNvPr id="17" name="Chevron 16"/>
          <p:cNvSpPr/>
          <p:nvPr/>
        </p:nvSpPr>
        <p:spPr>
          <a:xfrm>
            <a:off x="533400" y="5592028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219200"/>
            <a:ext cx="1219199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Rectangle 18"/>
          <p:cNvSpPr/>
          <p:nvPr/>
        </p:nvSpPr>
        <p:spPr>
          <a:xfrm>
            <a:off x="838200" y="6183232"/>
            <a:ext cx="8001000" cy="5486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Started on 20</a:t>
            </a:r>
            <a:r>
              <a:rPr lang="en-US" sz="2400" baseline="30000" dirty="0" smtClean="0">
                <a:ea typeface="Calibri"/>
                <a:cs typeface="Times New Roman"/>
              </a:rPr>
              <a:t>th</a:t>
            </a:r>
            <a:r>
              <a:rPr lang="en-US" sz="2400" dirty="0" smtClean="0">
                <a:ea typeface="Calibri"/>
                <a:cs typeface="Times New Roman"/>
              </a:rPr>
              <a:t> July 2010 with 50 Seats </a:t>
            </a:r>
          </a:p>
        </p:txBody>
      </p:sp>
      <p:sp>
        <p:nvSpPr>
          <p:cNvPr id="20" name="Chevron 19"/>
          <p:cNvSpPr/>
          <p:nvPr/>
        </p:nvSpPr>
        <p:spPr>
          <a:xfrm>
            <a:off x="533400" y="6259432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95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  <p:bldP spid="21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16" grpId="0" animBg="1"/>
      <p:bldP spid="17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84582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b="1" dirty="0" smtClean="0"/>
              <a:t>Technology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762000"/>
            <a:ext cx="8382000" cy="457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b="1" dirty="0" smtClean="0">
                <a:ea typeface="Calibri"/>
                <a:cs typeface="Calibri"/>
              </a:rPr>
              <a:t>Technology used in </a:t>
            </a:r>
            <a:r>
              <a:rPr lang="en-IN" sz="2400" b="1" dirty="0" err="1" smtClean="0">
                <a:ea typeface="Calibri"/>
                <a:cs typeface="Calibri"/>
              </a:rPr>
              <a:t>Sarathi</a:t>
            </a:r>
            <a:r>
              <a:rPr lang="en-IN" sz="2400" b="1" dirty="0" smtClean="0">
                <a:ea typeface="Calibri"/>
                <a:cs typeface="Calibri"/>
              </a:rPr>
              <a:t> 104</a:t>
            </a:r>
            <a:endParaRPr lang="en-US" sz="2400" b="1" dirty="0" smtClean="0">
              <a:ea typeface="Calibri"/>
              <a:cs typeface="Times New Roman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38200" y="1371600"/>
            <a:ext cx="8001000" cy="1676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/>
              <a:t>Automated Diagnosis</a:t>
            </a:r>
            <a:r>
              <a:rPr lang="en-US" sz="2400" dirty="0" smtClean="0"/>
              <a:t>: Clinical Decision Support System (CDSS) tools enable diagnosis of minor ailments by paramedics allowing doctors to focus on complex cases only.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533400" y="19812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38200" y="3200400"/>
            <a:ext cx="8001000" cy="838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ea typeface="Calibri"/>
                <a:cs typeface="Times New Roman"/>
              </a:rPr>
              <a:t>800 algorithms </a:t>
            </a:r>
            <a:r>
              <a:rPr lang="en-US" sz="2400" dirty="0" smtClean="0">
                <a:ea typeface="Calibri"/>
                <a:cs typeface="Times New Roman"/>
              </a:rPr>
              <a:t>are used  for automated diagnosis of minor ailments.</a:t>
            </a:r>
          </a:p>
        </p:txBody>
      </p:sp>
      <p:sp>
        <p:nvSpPr>
          <p:cNvPr id="30" name="Chevron 29"/>
          <p:cNvSpPr/>
          <p:nvPr/>
        </p:nvSpPr>
        <p:spPr>
          <a:xfrm>
            <a:off x="533400" y="3352800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38200" y="4175760"/>
            <a:ext cx="8001000" cy="8534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ea typeface="Calibri"/>
                <a:cs typeface="Times New Roman"/>
              </a:rPr>
              <a:t>650+ Disease Summaries </a:t>
            </a:r>
            <a:r>
              <a:rPr lang="en-US" sz="2400" dirty="0" smtClean="0">
                <a:ea typeface="Calibri"/>
                <a:cs typeface="Times New Roman"/>
              </a:rPr>
              <a:t>are used  to provide advice over the phone</a:t>
            </a:r>
          </a:p>
        </p:txBody>
      </p:sp>
      <p:sp>
        <p:nvSpPr>
          <p:cNvPr id="32" name="Chevron 31"/>
          <p:cNvSpPr/>
          <p:nvPr/>
        </p:nvSpPr>
        <p:spPr>
          <a:xfrm>
            <a:off x="533400" y="44196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8200" y="5181600"/>
            <a:ext cx="8001000" cy="838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ea typeface="Calibri"/>
                <a:cs typeface="Times New Roman"/>
              </a:rPr>
              <a:t>New Disease </a:t>
            </a:r>
            <a:r>
              <a:rPr lang="en-US" sz="2400" dirty="0" smtClean="0">
                <a:ea typeface="Calibri"/>
                <a:cs typeface="Times New Roman"/>
              </a:rPr>
              <a:t>information are updated regularly</a:t>
            </a:r>
          </a:p>
        </p:txBody>
      </p:sp>
      <p:sp>
        <p:nvSpPr>
          <p:cNvPr id="19" name="Chevron 18"/>
          <p:cNvSpPr/>
          <p:nvPr/>
        </p:nvSpPr>
        <p:spPr>
          <a:xfrm>
            <a:off x="533400" y="5334000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95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  <p:bldP spid="21" grpId="0" animBg="1"/>
      <p:bldP spid="27" grpId="0" animBg="1"/>
      <p:bldP spid="30" grpId="0" animBg="1"/>
      <p:bldP spid="31" grpId="0" animBg="1"/>
      <p:bldP spid="32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84582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b="1" dirty="0" smtClean="0"/>
              <a:t>Call Flow in </a:t>
            </a:r>
            <a:r>
              <a:rPr lang="en-US" sz="2400" b="1" dirty="0" err="1" smtClean="0"/>
              <a:t>Sarathi</a:t>
            </a:r>
            <a:r>
              <a:rPr lang="en-US" sz="2400" b="1" dirty="0" smtClean="0"/>
              <a:t> 104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52400" y="2895600"/>
            <a:ext cx="13716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Caller</a:t>
            </a:r>
            <a:endParaRPr lang="en-US" sz="2000" b="1" dirty="0"/>
          </a:p>
        </p:txBody>
      </p:sp>
      <p:sp>
        <p:nvSpPr>
          <p:cNvPr id="76" name="Right Arrow 75"/>
          <p:cNvSpPr/>
          <p:nvPr/>
        </p:nvSpPr>
        <p:spPr>
          <a:xfrm>
            <a:off x="1600200" y="2743200"/>
            <a:ext cx="1295400" cy="786260"/>
          </a:xfrm>
          <a:prstGeom prst="rightArrow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rebuchet MS" panose="020B0603020202020204" pitchFamily="34" charset="0"/>
                <a:cs typeface="Helvetica" pitchFamily="34" charset="0"/>
              </a:rPr>
              <a:t>Exchange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4191000" y="3124200"/>
            <a:ext cx="381000" cy="7521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4584045" y="2667000"/>
            <a:ext cx="1534192" cy="938660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</a:rPr>
              <a:t>Health Advisory officer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294816" y="2743200"/>
            <a:ext cx="1534192" cy="78626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Medical Officer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80" name="Straight Arrow Connector 79"/>
          <p:cNvCxnSpPr>
            <a:endCxn id="79" idx="1"/>
          </p:cNvCxnSpPr>
          <p:nvPr/>
        </p:nvCxnSpPr>
        <p:spPr>
          <a:xfrm>
            <a:off x="6139770" y="3124200"/>
            <a:ext cx="1155046" cy="1213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81"/>
          <p:cNvSpPr/>
          <p:nvPr/>
        </p:nvSpPr>
        <p:spPr>
          <a:xfrm>
            <a:off x="7305008" y="4191000"/>
            <a:ext cx="1534192" cy="78626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Counseling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Officer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4075386" y="4800600"/>
            <a:ext cx="2554014" cy="129540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Complaint Logging/Directory Information/Complaint </a:t>
            </a:r>
            <a:r>
              <a:rPr lang="en-US" sz="2000" b="1" dirty="0" err="1" smtClean="0">
                <a:solidFill>
                  <a:schemeClr val="bg1"/>
                </a:solidFill>
              </a:rPr>
              <a:t>Redressal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6228016" y="914400"/>
            <a:ext cx="1534192" cy="78626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Emergency Transport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7762208" y="3581400"/>
            <a:ext cx="0" cy="59909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8219408" y="3613107"/>
            <a:ext cx="0" cy="577893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6162008" y="3569270"/>
            <a:ext cx="1143000" cy="69793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rot="5400000">
            <a:off x="4828508" y="4229100"/>
            <a:ext cx="990600" cy="158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rot="5400000" flipH="1" flipV="1">
            <a:off x="7767463" y="1975945"/>
            <a:ext cx="1361090" cy="158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10800000" flipV="1">
            <a:off x="7838408" y="1295400"/>
            <a:ext cx="608806" cy="1051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ounded Rectangle 114"/>
          <p:cNvSpPr/>
          <p:nvPr/>
        </p:nvSpPr>
        <p:spPr>
          <a:xfrm>
            <a:off x="2895600" y="2743200"/>
            <a:ext cx="1295400" cy="78626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Switching Server</a:t>
            </a:r>
          </a:p>
        </p:txBody>
      </p:sp>
    </p:spTree>
    <p:extLst>
      <p:ext uri="{BB962C8B-B14F-4D97-AF65-F5344CB8AC3E}">
        <p14:creationId xmlns:p14="http://schemas.microsoft.com/office/powerpoint/2010/main" xmlns="" val="5719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84582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b="1" dirty="0" smtClean="0"/>
              <a:t>Achievements of </a:t>
            </a:r>
            <a:r>
              <a:rPr lang="en-US" sz="2400" b="1" dirty="0" err="1" smtClean="0"/>
              <a:t>Sarathi</a:t>
            </a:r>
            <a:r>
              <a:rPr lang="en-US" sz="2400" b="1" dirty="0" smtClean="0"/>
              <a:t> 104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762000"/>
            <a:ext cx="8382000" cy="76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itchFamily="2" charset="2"/>
              <a:buChar char="v"/>
            </a:pPr>
            <a:r>
              <a:rPr lang="en-IN" sz="2400" b="1" dirty="0" err="1" smtClean="0">
                <a:ea typeface="Calibri"/>
                <a:cs typeface="Calibri"/>
              </a:rPr>
              <a:t>Sarathi</a:t>
            </a:r>
            <a:r>
              <a:rPr lang="en-IN" sz="2400" b="1" dirty="0" smtClean="0">
                <a:ea typeface="Calibri"/>
                <a:cs typeface="Calibri"/>
              </a:rPr>
              <a:t> 104 has received more than 1 </a:t>
            </a:r>
            <a:r>
              <a:rPr lang="en-IN" sz="2400" b="1" dirty="0" err="1" smtClean="0">
                <a:ea typeface="Calibri"/>
                <a:cs typeface="Calibri"/>
              </a:rPr>
              <a:t>Crore</a:t>
            </a:r>
            <a:r>
              <a:rPr lang="en-IN" sz="2400" b="1" dirty="0" smtClean="0">
                <a:ea typeface="Calibri"/>
                <a:cs typeface="Calibri"/>
              </a:rPr>
              <a:t> Calls.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IN" sz="2400" b="1" dirty="0" smtClean="0">
                <a:ea typeface="Calibri"/>
                <a:cs typeface="Calibri"/>
              </a:rPr>
              <a:t>On an average 6500 calls received per day.  </a:t>
            </a:r>
            <a:endParaRPr lang="en-US" sz="2400" b="1" dirty="0" smtClean="0">
              <a:ea typeface="Calibri"/>
              <a:cs typeface="Times New Roman"/>
            </a:endParaRPr>
          </a:p>
        </p:txBody>
      </p:sp>
      <p:graphicFrame>
        <p:nvGraphicFramePr>
          <p:cNvPr id="14" name="Chart 13"/>
          <p:cNvGraphicFramePr/>
          <p:nvPr/>
        </p:nvGraphicFramePr>
        <p:xfrm>
          <a:off x="457200" y="1752600"/>
          <a:ext cx="8458200" cy="4724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719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"/>
            <a:ext cx="84582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b="1" dirty="0" smtClean="0"/>
              <a:t>Steps for Online </a:t>
            </a:r>
            <a:r>
              <a:rPr lang="en-US" sz="2400" b="1" dirty="0" err="1" smtClean="0"/>
              <a:t>eCRS</a:t>
            </a:r>
            <a:r>
              <a:rPr lang="en-US" sz="2400" b="1" dirty="0" smtClean="0"/>
              <a:t> System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762000"/>
            <a:ext cx="8382000" cy="76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N" sz="2400" b="1" dirty="0" smtClean="0">
                <a:ea typeface="Calibri"/>
                <a:cs typeface="Calibri"/>
              </a:rPr>
              <a:t>NHM Assam has developed online electronic complaint </a:t>
            </a:r>
            <a:r>
              <a:rPr lang="en-IN" sz="2400" b="1" dirty="0" err="1" smtClean="0">
                <a:ea typeface="Calibri"/>
                <a:cs typeface="Calibri"/>
              </a:rPr>
              <a:t>Redressal</a:t>
            </a:r>
            <a:r>
              <a:rPr lang="en-IN" sz="2400" b="1" dirty="0" smtClean="0">
                <a:ea typeface="Calibri"/>
                <a:cs typeface="Calibri"/>
              </a:rPr>
              <a:t> system (</a:t>
            </a:r>
            <a:r>
              <a:rPr lang="en-IN" sz="2400" b="1" dirty="0" err="1" smtClean="0">
                <a:ea typeface="Calibri"/>
                <a:cs typeface="Calibri"/>
              </a:rPr>
              <a:t>eCRS</a:t>
            </a:r>
            <a:r>
              <a:rPr lang="en-IN" sz="2400" b="1" dirty="0" smtClean="0">
                <a:ea typeface="Calibri"/>
                <a:cs typeface="Calibri"/>
              </a:rPr>
              <a:t>) for quick </a:t>
            </a:r>
            <a:r>
              <a:rPr lang="en-IN" sz="2400" b="1" dirty="0" err="1" smtClean="0">
                <a:ea typeface="Calibri"/>
                <a:cs typeface="Calibri"/>
              </a:rPr>
              <a:t>redressal</a:t>
            </a:r>
            <a:r>
              <a:rPr lang="en-IN" sz="2400" b="1" dirty="0" smtClean="0">
                <a:ea typeface="Calibri"/>
                <a:cs typeface="Calibri"/>
              </a:rPr>
              <a:t> of the complaints.</a:t>
            </a:r>
            <a:endParaRPr lang="en-US" sz="2400" b="1" dirty="0" smtClean="0">
              <a:ea typeface="Calibri"/>
              <a:cs typeface="Times New Roman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38200" y="1676400"/>
            <a:ext cx="8001000" cy="5486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Calibri"/>
              </a:rPr>
              <a:t>Complaints received from 104 imported in </a:t>
            </a:r>
            <a:r>
              <a:rPr lang="en-US" sz="2400" dirty="0" err="1" smtClean="0">
                <a:ea typeface="Calibri"/>
                <a:cs typeface="Calibri"/>
              </a:rPr>
              <a:t>eCRS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533400" y="17526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38200" y="2346960"/>
            <a:ext cx="8001000" cy="10058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Authorized officer of NHM segregate the complaints and forwarded to respective District/ Directorate. Forwarding letter along with complaint detail auto generated.</a:t>
            </a:r>
          </a:p>
        </p:txBody>
      </p:sp>
      <p:sp>
        <p:nvSpPr>
          <p:cNvPr id="30" name="Chevron 29"/>
          <p:cNvSpPr/>
          <p:nvPr/>
        </p:nvSpPr>
        <p:spPr>
          <a:xfrm>
            <a:off x="533400" y="2514600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38200" y="3505200"/>
            <a:ext cx="8001000" cy="5486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District / Directorate user update action taken report</a:t>
            </a:r>
          </a:p>
        </p:txBody>
      </p:sp>
      <p:sp>
        <p:nvSpPr>
          <p:cNvPr id="32" name="Chevron 31"/>
          <p:cNvSpPr/>
          <p:nvPr/>
        </p:nvSpPr>
        <p:spPr>
          <a:xfrm>
            <a:off x="533400" y="35814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38200" y="4191000"/>
            <a:ext cx="8001000" cy="1066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State level user verifies the action taken report and send to 104 to inform the caller about the action taken. If action take not satisfied then return to District. </a:t>
            </a:r>
          </a:p>
        </p:txBody>
      </p:sp>
      <p:sp>
        <p:nvSpPr>
          <p:cNvPr id="34" name="Chevron 33"/>
          <p:cNvSpPr/>
          <p:nvPr/>
        </p:nvSpPr>
        <p:spPr>
          <a:xfrm>
            <a:off x="533400" y="4419600"/>
            <a:ext cx="228600" cy="38100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38200" y="5410200"/>
            <a:ext cx="8001000" cy="1371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ea typeface="Calibri"/>
                <a:cs typeface="Times New Roman"/>
              </a:rPr>
              <a:t>Callers are informed about action taken from 104.</a:t>
            </a:r>
          </a:p>
          <a:p>
            <a:pPr algn="just"/>
            <a:r>
              <a:rPr lang="en-US" sz="2400" dirty="0" smtClean="0">
                <a:ea typeface="Calibri"/>
                <a:cs typeface="Times New Roman"/>
              </a:rPr>
              <a:t>If Caller satisfied then call closed.</a:t>
            </a:r>
          </a:p>
          <a:p>
            <a:pPr algn="just"/>
            <a:r>
              <a:rPr lang="en-US" sz="2400" dirty="0" smtClean="0">
                <a:ea typeface="Calibri"/>
                <a:cs typeface="Times New Roman"/>
              </a:rPr>
              <a:t>If caller not satisfied, then call again forwarded to District.</a:t>
            </a:r>
          </a:p>
        </p:txBody>
      </p:sp>
      <p:sp>
        <p:nvSpPr>
          <p:cNvPr id="36" name="Chevron 35"/>
          <p:cNvSpPr/>
          <p:nvPr/>
        </p:nvSpPr>
        <p:spPr>
          <a:xfrm>
            <a:off x="533400" y="5867400"/>
            <a:ext cx="228600" cy="38100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95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  <p:bldP spid="21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6200"/>
            <a:ext cx="84582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b="1" dirty="0" smtClean="0"/>
              <a:t>Process Flow for Electronic Grievances </a:t>
            </a:r>
            <a:r>
              <a:rPr lang="en-US" sz="2400" b="1" dirty="0" err="1" smtClean="0"/>
              <a:t>Redressal</a:t>
            </a:r>
            <a:r>
              <a:rPr lang="en-US" sz="2400" b="1" dirty="0" smtClean="0"/>
              <a:t> System (</a:t>
            </a:r>
            <a:r>
              <a:rPr lang="en-US" sz="2400" b="1" dirty="0" err="1" smtClean="0"/>
              <a:t>eCRS</a:t>
            </a:r>
            <a:r>
              <a:rPr lang="en-US" sz="2400" b="1" dirty="0" smtClean="0"/>
              <a:t>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38200" y="685800"/>
            <a:ext cx="48768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Receive data from 104 Call Center</a:t>
            </a:r>
            <a:endParaRPr lang="en-US" sz="2000" b="1" dirty="0"/>
          </a:p>
        </p:txBody>
      </p:sp>
      <p:sp>
        <p:nvSpPr>
          <p:cNvPr id="20" name="Down Arrow 19"/>
          <p:cNvSpPr/>
          <p:nvPr/>
        </p:nvSpPr>
        <p:spPr>
          <a:xfrm>
            <a:off x="3124200" y="1295400"/>
            <a:ext cx="304800" cy="30480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38200" y="1644868"/>
            <a:ext cx="48768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Checking of Information</a:t>
            </a:r>
          </a:p>
          <a:p>
            <a:pPr algn="ctr"/>
            <a:r>
              <a:rPr lang="en-US" sz="1600" dirty="0" smtClean="0"/>
              <a:t>(Check whether information is specific or non specific)</a:t>
            </a:r>
            <a:endParaRPr lang="en-US" sz="1600" dirty="0"/>
          </a:p>
        </p:txBody>
      </p:sp>
      <p:sp>
        <p:nvSpPr>
          <p:cNvPr id="22" name="Right Arrow 21"/>
          <p:cNvSpPr/>
          <p:nvPr/>
        </p:nvSpPr>
        <p:spPr>
          <a:xfrm>
            <a:off x="5867400" y="1752600"/>
            <a:ext cx="762000" cy="2286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Arrow 22"/>
          <p:cNvSpPr/>
          <p:nvPr/>
        </p:nvSpPr>
        <p:spPr>
          <a:xfrm>
            <a:off x="5867400" y="2057400"/>
            <a:ext cx="685800" cy="228600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629400" y="1600200"/>
            <a:ext cx="2286000" cy="838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Call the caller to get required information</a:t>
            </a:r>
            <a:endParaRPr lang="en-US" sz="1600" dirty="0"/>
          </a:p>
        </p:txBody>
      </p:sp>
      <p:sp>
        <p:nvSpPr>
          <p:cNvPr id="25" name="Down Arrow 24"/>
          <p:cNvSpPr/>
          <p:nvPr/>
        </p:nvSpPr>
        <p:spPr>
          <a:xfrm>
            <a:off x="3124200" y="2286000"/>
            <a:ext cx="304800" cy="30480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38200" y="2590800"/>
            <a:ext cx="4876800" cy="685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Segregation </a:t>
            </a:r>
          </a:p>
          <a:p>
            <a:pPr algn="ctr"/>
            <a:r>
              <a:rPr lang="en-US" sz="1600" i="1" dirty="0" smtClean="0"/>
              <a:t>(Administrative process to set Priority &amp; Category)</a:t>
            </a:r>
            <a:endParaRPr lang="en-US" sz="1200" i="1" dirty="0"/>
          </a:p>
        </p:txBody>
      </p:sp>
      <p:sp>
        <p:nvSpPr>
          <p:cNvPr id="27" name="Rectangle 26"/>
          <p:cNvSpPr/>
          <p:nvPr/>
        </p:nvSpPr>
        <p:spPr>
          <a:xfrm>
            <a:off x="838200" y="3581400"/>
            <a:ext cx="48768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Forward to District/ Directorate</a:t>
            </a:r>
            <a:endParaRPr lang="en-US" sz="1200" i="1" dirty="0"/>
          </a:p>
        </p:txBody>
      </p:sp>
      <p:sp>
        <p:nvSpPr>
          <p:cNvPr id="28" name="Rectangle 27"/>
          <p:cNvSpPr/>
          <p:nvPr/>
        </p:nvSpPr>
        <p:spPr>
          <a:xfrm>
            <a:off x="838200" y="4419600"/>
            <a:ext cx="4876800" cy="685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Receive Action Taken report from District/ Directorate</a:t>
            </a:r>
            <a:endParaRPr lang="en-US" sz="1200" i="1" dirty="0"/>
          </a:p>
        </p:txBody>
      </p:sp>
      <p:sp>
        <p:nvSpPr>
          <p:cNvPr id="29" name="Rectangle 28"/>
          <p:cNvSpPr/>
          <p:nvPr/>
        </p:nvSpPr>
        <p:spPr>
          <a:xfrm>
            <a:off x="838200" y="5410200"/>
            <a:ext cx="4876800" cy="457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Inform Caller through 104</a:t>
            </a:r>
            <a:endParaRPr lang="en-US" sz="1200" i="1" dirty="0"/>
          </a:p>
        </p:txBody>
      </p:sp>
      <p:sp>
        <p:nvSpPr>
          <p:cNvPr id="30" name="Rectangle 29"/>
          <p:cNvSpPr/>
          <p:nvPr/>
        </p:nvSpPr>
        <p:spPr>
          <a:xfrm>
            <a:off x="838200" y="6172200"/>
            <a:ext cx="48768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If Satisfied</a:t>
            </a:r>
            <a:endParaRPr lang="en-US" sz="1200" i="1" dirty="0"/>
          </a:p>
        </p:txBody>
      </p:sp>
      <p:sp>
        <p:nvSpPr>
          <p:cNvPr id="31" name="Down Arrow 30"/>
          <p:cNvSpPr/>
          <p:nvPr/>
        </p:nvSpPr>
        <p:spPr>
          <a:xfrm>
            <a:off x="3124200" y="3276600"/>
            <a:ext cx="304800" cy="30480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3124200" y="4114800"/>
            <a:ext cx="304800" cy="30480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3124200" y="5105400"/>
            <a:ext cx="304800" cy="30480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3124200" y="5867400"/>
            <a:ext cx="304800" cy="30480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477000" y="6172200"/>
            <a:ext cx="24384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Close the Case</a:t>
            </a:r>
            <a:endParaRPr lang="en-US" sz="1200" i="1" dirty="0"/>
          </a:p>
        </p:txBody>
      </p:sp>
      <p:sp>
        <p:nvSpPr>
          <p:cNvPr id="36" name="Right Arrow 35"/>
          <p:cNvSpPr/>
          <p:nvPr/>
        </p:nvSpPr>
        <p:spPr>
          <a:xfrm>
            <a:off x="5791200" y="6248400"/>
            <a:ext cx="609600" cy="2286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Left Arrow 36"/>
          <p:cNvSpPr/>
          <p:nvPr/>
        </p:nvSpPr>
        <p:spPr>
          <a:xfrm>
            <a:off x="381000" y="6187966"/>
            <a:ext cx="381000" cy="289034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Up Arrow 37"/>
          <p:cNvSpPr/>
          <p:nvPr/>
        </p:nvSpPr>
        <p:spPr>
          <a:xfrm>
            <a:off x="152400" y="3733800"/>
            <a:ext cx="304800" cy="2667000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381000" y="3657600"/>
            <a:ext cx="381000" cy="3048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381000" y="5791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019800" y="1295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867400" y="5867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43" name="Right Arrow 42"/>
          <p:cNvSpPr/>
          <p:nvPr/>
        </p:nvSpPr>
        <p:spPr>
          <a:xfrm>
            <a:off x="5791200" y="3733800"/>
            <a:ext cx="762000" cy="2286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553200" y="3429000"/>
            <a:ext cx="2286000" cy="838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4163" indent="-284163">
              <a:buAutoNum type="arabicPeriod"/>
            </a:pPr>
            <a:r>
              <a:rPr lang="en-US" sz="2000" b="1" dirty="0" smtClean="0"/>
              <a:t>Generate order</a:t>
            </a:r>
          </a:p>
          <a:p>
            <a:pPr marL="284163" indent="-284163">
              <a:buAutoNum type="arabicPeriod"/>
            </a:pPr>
            <a:r>
              <a:rPr lang="en-US" sz="2000" b="1" dirty="0" smtClean="0"/>
              <a:t>Send SMS</a:t>
            </a:r>
            <a:endParaRPr lang="en-US" sz="1600" dirty="0"/>
          </a:p>
        </p:txBody>
      </p:sp>
      <p:sp>
        <p:nvSpPr>
          <p:cNvPr id="45" name="Right Arrow 44"/>
          <p:cNvSpPr/>
          <p:nvPr/>
        </p:nvSpPr>
        <p:spPr>
          <a:xfrm>
            <a:off x="5791200" y="4648200"/>
            <a:ext cx="762000" cy="2286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553200" y="4495800"/>
            <a:ext cx="22860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4163" indent="-284163"/>
            <a:r>
              <a:rPr lang="en-US" sz="2000" b="1" dirty="0" smtClean="0"/>
              <a:t>Generate Reminder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5719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7754</TotalTime>
  <Words>684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BUSSINESS CENTER 2</cp:lastModifiedBy>
  <cp:revision>755</cp:revision>
  <dcterms:created xsi:type="dcterms:W3CDTF">2014-06-23T07:16:47Z</dcterms:created>
  <dcterms:modified xsi:type="dcterms:W3CDTF">2016-08-30T05:27:23Z</dcterms:modified>
</cp:coreProperties>
</file>