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8" r:id="rId2"/>
  </p:sldMasterIdLst>
  <p:notesMasterIdLst>
    <p:notesMasterId r:id="rId15"/>
  </p:notesMasterIdLst>
  <p:sldIdLst>
    <p:sldId id="257" r:id="rId3"/>
    <p:sldId id="310" r:id="rId4"/>
    <p:sldId id="309" r:id="rId5"/>
    <p:sldId id="311" r:id="rId6"/>
    <p:sldId id="312" r:id="rId7"/>
    <p:sldId id="315" r:id="rId8"/>
    <p:sldId id="316" r:id="rId9"/>
    <p:sldId id="304" r:id="rId10"/>
    <p:sldId id="291" r:id="rId11"/>
    <p:sldId id="318" r:id="rId12"/>
    <p:sldId id="317" r:id="rId13"/>
    <p:sldId id="274" r:id="rId14"/>
  </p:sldIdLst>
  <p:sldSz cx="12436475" cy="66754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orient="horz" pos="2103">
          <p15:clr>
            <a:srgbClr val="A4A3A4"/>
          </p15:clr>
        </p15:guide>
        <p15:guide id="4" pos="39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66"/>
    <a:srgbClr val="FF6600"/>
    <a:srgbClr val="CCFF99"/>
    <a:srgbClr val="009900"/>
    <a:srgbClr val="99FFCC"/>
    <a:srgbClr val="33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1" autoAdjust="0"/>
    <p:restoredTop sz="94624" autoAdjust="0"/>
  </p:normalViewPr>
  <p:slideViewPr>
    <p:cSldViewPr snapToGrid="0">
      <p:cViewPr varScale="1">
        <p:scale>
          <a:sx n="71" d="100"/>
          <a:sy n="71" d="100"/>
        </p:scale>
        <p:origin x="-624" y="-96"/>
      </p:cViewPr>
      <p:guideLst>
        <p:guide orient="horz" pos="2160"/>
        <p:guide orient="horz" pos="2103"/>
        <p:guide pos="3840"/>
        <p:guide pos="3917"/>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23779-F85E-44EC-A857-EC92701B395A}"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2E38E6DB-CBC4-45FB-96E6-9890B6221383}">
      <dgm:prSet phldrT="[Text]" custT="1"/>
      <dgm:spPr/>
      <dgm:t>
        <a:bodyPr/>
        <a:lstStyle/>
        <a:p>
          <a:r>
            <a:rPr lang="en-US" sz="2000" b="1" dirty="0">
              <a:solidFill>
                <a:srgbClr val="002060"/>
              </a:solidFill>
              <a:latin typeface="Times New Roman" panose="02020603050405020304" pitchFamily="18" charset="0"/>
              <a:cs typeface="Times New Roman" panose="02020603050405020304" pitchFamily="18" charset="0"/>
            </a:rPr>
            <a:t>MORALE BOOSTING</a:t>
          </a:r>
        </a:p>
      </dgm:t>
    </dgm:pt>
    <dgm:pt modelId="{9AE1A755-23E8-4944-882F-7F7B154D7412}" type="parTrans" cxnId="{637F2383-5FAA-4728-8C31-4E6160E0C213}">
      <dgm:prSet/>
      <dgm:spPr/>
      <dgm:t>
        <a:bodyPr/>
        <a:lstStyle/>
        <a:p>
          <a:endParaRPr lang="en-US" sz="2000">
            <a:latin typeface="Times New Roman" panose="02020603050405020304" pitchFamily="18" charset="0"/>
            <a:cs typeface="Times New Roman" panose="02020603050405020304" pitchFamily="18" charset="0"/>
          </a:endParaRPr>
        </a:p>
      </dgm:t>
    </dgm:pt>
    <dgm:pt modelId="{94EC9C76-4807-426C-8272-D82E14F7F10C}" type="sibTrans" cxnId="{637F2383-5FAA-4728-8C31-4E6160E0C213}">
      <dgm:prSet/>
      <dgm:spPr/>
      <dgm:t>
        <a:bodyPr/>
        <a:lstStyle/>
        <a:p>
          <a:endParaRPr lang="en-US" sz="2000">
            <a:latin typeface="Times New Roman" panose="02020603050405020304" pitchFamily="18" charset="0"/>
            <a:cs typeface="Times New Roman" panose="02020603050405020304" pitchFamily="18" charset="0"/>
          </a:endParaRPr>
        </a:p>
      </dgm:t>
    </dgm:pt>
    <dgm:pt modelId="{9C95FF6A-9B25-4323-ADA5-E4D8A1129AD5}">
      <dgm:prSet phldrT="[Text]" custT="1"/>
      <dgm:spPr/>
      <dgm:t>
        <a:bodyPr/>
        <a:lstStyle/>
        <a:p>
          <a:r>
            <a:rPr lang="en-IN" sz="1800" dirty="0">
              <a:latin typeface="Times New Roman" pitchFamily="18" charset="0"/>
              <a:cs typeface="Times New Roman" pitchFamily="18" charset="0"/>
            </a:rPr>
            <a:t>Improved morale of ASHAs, mutual trust and bonding between ASHAs and the department.</a:t>
          </a:r>
          <a:endParaRPr lang="en-US" sz="1800" b="0" dirty="0">
            <a:latin typeface="Times New Roman" panose="02020603050405020304" pitchFamily="18" charset="0"/>
            <a:cs typeface="Times New Roman" panose="02020603050405020304" pitchFamily="18" charset="0"/>
          </a:endParaRPr>
        </a:p>
      </dgm:t>
    </dgm:pt>
    <dgm:pt modelId="{A5F63927-7852-4594-89D2-3E87B9488A65}" type="parTrans" cxnId="{69C32000-C14D-42C6-BA56-6AD15D9021FC}">
      <dgm:prSet/>
      <dgm:spPr/>
      <dgm:t>
        <a:bodyPr/>
        <a:lstStyle/>
        <a:p>
          <a:endParaRPr lang="en-US" sz="2000">
            <a:latin typeface="Times New Roman" panose="02020603050405020304" pitchFamily="18" charset="0"/>
            <a:cs typeface="Times New Roman" panose="02020603050405020304" pitchFamily="18" charset="0"/>
          </a:endParaRPr>
        </a:p>
      </dgm:t>
    </dgm:pt>
    <dgm:pt modelId="{2BC7445C-66D9-4B64-BEB4-CD8857B2BFF0}" type="sibTrans" cxnId="{69C32000-C14D-42C6-BA56-6AD15D9021FC}">
      <dgm:prSet/>
      <dgm:spPr/>
      <dgm:t>
        <a:bodyPr/>
        <a:lstStyle/>
        <a:p>
          <a:endParaRPr lang="en-US" sz="2000">
            <a:latin typeface="Times New Roman" panose="02020603050405020304" pitchFamily="18" charset="0"/>
            <a:cs typeface="Times New Roman" panose="02020603050405020304" pitchFamily="18" charset="0"/>
          </a:endParaRPr>
        </a:p>
      </dgm:t>
    </dgm:pt>
    <dgm:pt modelId="{AC55E966-FC5C-416B-B9ED-15DAEE434B01}">
      <dgm:prSet phldrT="[Text]" custT="1"/>
      <dgm:spPr/>
      <dgm:t>
        <a:bodyPr/>
        <a:lstStyle/>
        <a:p>
          <a:r>
            <a:rPr lang="en-US" sz="2000" b="1" dirty="0">
              <a:solidFill>
                <a:srgbClr val="002060"/>
              </a:solidFill>
              <a:latin typeface="Times New Roman" panose="02020603050405020304" pitchFamily="18" charset="0"/>
              <a:cs typeface="Times New Roman" panose="02020603050405020304" pitchFamily="18" charset="0"/>
            </a:rPr>
            <a:t>ORGANISATION DEVELOPMENT</a:t>
          </a:r>
        </a:p>
      </dgm:t>
    </dgm:pt>
    <dgm:pt modelId="{45067A96-804A-4609-A2A8-CC426ACE37E4}" type="parTrans" cxnId="{AE3E86F2-624E-4763-82E2-1DE7D395BE5F}">
      <dgm:prSet/>
      <dgm:spPr/>
      <dgm:t>
        <a:bodyPr/>
        <a:lstStyle/>
        <a:p>
          <a:endParaRPr lang="en-US" sz="2000">
            <a:latin typeface="Times New Roman" panose="02020603050405020304" pitchFamily="18" charset="0"/>
            <a:cs typeface="Times New Roman" panose="02020603050405020304" pitchFamily="18" charset="0"/>
          </a:endParaRPr>
        </a:p>
      </dgm:t>
    </dgm:pt>
    <dgm:pt modelId="{5A7D6AC6-E3D2-4DFF-9635-CBFE1ECB4EBE}" type="sibTrans" cxnId="{AE3E86F2-624E-4763-82E2-1DE7D395BE5F}">
      <dgm:prSet/>
      <dgm:spPr/>
      <dgm:t>
        <a:bodyPr/>
        <a:lstStyle/>
        <a:p>
          <a:endParaRPr lang="en-US" sz="2000">
            <a:latin typeface="Times New Roman" panose="02020603050405020304" pitchFamily="18" charset="0"/>
            <a:cs typeface="Times New Roman" panose="02020603050405020304" pitchFamily="18" charset="0"/>
          </a:endParaRPr>
        </a:p>
      </dgm:t>
    </dgm:pt>
    <dgm:pt modelId="{19053999-C5C6-4030-804D-323B7E2D7E81}">
      <dgm:prSet phldrT="[Text]" custT="1"/>
      <dgm:spPr/>
      <dgm:t>
        <a:bodyPr/>
        <a:lstStyle/>
        <a:p>
          <a:pPr algn="just"/>
          <a:r>
            <a:rPr lang="en-US" sz="1600" b="0" dirty="0">
              <a:solidFill>
                <a:schemeClr val="tx1"/>
              </a:solidFill>
              <a:latin typeface="Times New Roman" panose="02020603050405020304" pitchFamily="18" charset="0"/>
              <a:cs typeface="Times New Roman" panose="02020603050405020304" pitchFamily="18" charset="0"/>
            </a:rPr>
            <a:t>ASHAs acted as ambassadors for </a:t>
          </a:r>
          <a:r>
            <a:rPr lang="en-US" sz="1600" b="0" dirty="0" err="1">
              <a:solidFill>
                <a:schemeClr val="tx1"/>
              </a:solidFill>
              <a:latin typeface="Times New Roman" panose="02020603050405020304" pitchFamily="18" charset="0"/>
              <a:cs typeface="Times New Roman" panose="02020603050405020304" pitchFamily="18" charset="0"/>
            </a:rPr>
            <a:t>programme</a:t>
          </a:r>
          <a:r>
            <a:rPr lang="en-US" sz="1600" b="0" dirty="0">
              <a:solidFill>
                <a:schemeClr val="tx1"/>
              </a:solidFill>
              <a:latin typeface="Times New Roman" panose="02020603050405020304" pitchFamily="18" charset="0"/>
              <a:cs typeface="Times New Roman" panose="02020603050405020304" pitchFamily="18" charset="0"/>
            </a:rPr>
            <a:t> of prevention  of </a:t>
          </a:r>
          <a:r>
            <a:rPr lang="en-US" sz="1600" b="0" dirty="0" err="1">
              <a:solidFill>
                <a:schemeClr val="tx1"/>
              </a:solidFill>
              <a:latin typeface="Times New Roman" panose="02020603050405020304" pitchFamily="18" charset="0"/>
              <a:cs typeface="Times New Roman" panose="02020603050405020304" pitchFamily="18" charset="0"/>
            </a:rPr>
            <a:t>NCDs</a:t>
          </a:r>
          <a:r>
            <a:rPr lang="en-US" sz="1600" b="0" dirty="0">
              <a:solidFill>
                <a:schemeClr val="tx1"/>
              </a:solidFill>
              <a:latin typeface="Times New Roman" panose="02020603050405020304" pitchFamily="18" charset="0"/>
              <a:cs typeface="Times New Roman" panose="02020603050405020304" pitchFamily="18" charset="0"/>
            </a:rPr>
            <a:t> in their respective community.</a:t>
          </a:r>
        </a:p>
      </dgm:t>
    </dgm:pt>
    <dgm:pt modelId="{7B4AE633-4E41-45FB-A2C7-FE9FF89E8BA0}" type="parTrans" cxnId="{2029C34A-CD63-4087-9280-1CCEEAE9E051}">
      <dgm:prSet/>
      <dgm:spPr/>
      <dgm:t>
        <a:bodyPr/>
        <a:lstStyle/>
        <a:p>
          <a:endParaRPr lang="en-US" sz="2000">
            <a:latin typeface="Times New Roman" panose="02020603050405020304" pitchFamily="18" charset="0"/>
            <a:cs typeface="Times New Roman" panose="02020603050405020304" pitchFamily="18" charset="0"/>
          </a:endParaRPr>
        </a:p>
      </dgm:t>
    </dgm:pt>
    <dgm:pt modelId="{5F2CE34C-E09C-4AC4-B27D-0C4850A24A5B}" type="sibTrans" cxnId="{2029C34A-CD63-4087-9280-1CCEEAE9E051}">
      <dgm:prSet/>
      <dgm:spPr/>
      <dgm:t>
        <a:bodyPr/>
        <a:lstStyle/>
        <a:p>
          <a:endParaRPr lang="en-US" sz="2000">
            <a:latin typeface="Times New Roman" panose="02020603050405020304" pitchFamily="18" charset="0"/>
            <a:cs typeface="Times New Roman" panose="02020603050405020304" pitchFamily="18" charset="0"/>
          </a:endParaRPr>
        </a:p>
      </dgm:t>
    </dgm:pt>
    <dgm:pt modelId="{75579FAC-EE74-43C7-AC3D-EE4E0DE50FF7}">
      <dgm:prSet phldrT="[Text]" custT="1"/>
      <dgm:spPr/>
      <dgm:t>
        <a:bodyPr/>
        <a:lstStyle/>
        <a:p>
          <a:r>
            <a:rPr lang="en-US" sz="2000" b="1" dirty="0">
              <a:solidFill>
                <a:srgbClr val="002060"/>
              </a:solidFill>
              <a:latin typeface="Times New Roman" panose="02020603050405020304" pitchFamily="18" charset="0"/>
              <a:cs typeface="Times New Roman" panose="02020603050405020304" pitchFamily="18" charset="0"/>
            </a:rPr>
            <a:t>POSITIVE IMPACT ON COMMUNITY</a:t>
          </a:r>
        </a:p>
      </dgm:t>
    </dgm:pt>
    <dgm:pt modelId="{59E66CB4-DB38-41BB-AACB-DCC147370E3B}" type="parTrans" cxnId="{C49A586C-E79D-4E9E-B563-8659947A35E4}">
      <dgm:prSet/>
      <dgm:spPr/>
      <dgm:t>
        <a:bodyPr/>
        <a:lstStyle/>
        <a:p>
          <a:endParaRPr lang="en-US" sz="2000">
            <a:latin typeface="Times New Roman" panose="02020603050405020304" pitchFamily="18" charset="0"/>
            <a:cs typeface="Times New Roman" panose="02020603050405020304" pitchFamily="18" charset="0"/>
          </a:endParaRPr>
        </a:p>
      </dgm:t>
    </dgm:pt>
    <dgm:pt modelId="{181223FF-124A-4FB1-9524-EBFF7A2B5683}" type="sibTrans" cxnId="{C49A586C-E79D-4E9E-B563-8659947A35E4}">
      <dgm:prSet/>
      <dgm:spPr/>
      <dgm:t>
        <a:bodyPr/>
        <a:lstStyle/>
        <a:p>
          <a:endParaRPr lang="en-US" sz="2000">
            <a:latin typeface="Times New Roman" panose="02020603050405020304" pitchFamily="18" charset="0"/>
            <a:cs typeface="Times New Roman" panose="02020603050405020304" pitchFamily="18" charset="0"/>
          </a:endParaRPr>
        </a:p>
      </dgm:t>
    </dgm:pt>
    <dgm:pt modelId="{2E056E33-EA13-4B7A-866B-8E7351758E1E}">
      <dgm:prSet phldrT="[Text]" custT="1"/>
      <dgm:spPr/>
      <dgm:t>
        <a:bodyPr/>
        <a:lstStyle/>
        <a:p>
          <a:pPr algn="just"/>
          <a:r>
            <a:rPr lang="en-IN" sz="2000" dirty="0">
              <a:latin typeface="Times New Roman" pitchFamily="18" charset="0"/>
              <a:cs typeface="Times New Roman" pitchFamily="18" charset="0"/>
            </a:rPr>
            <a:t>Orientation on </a:t>
          </a:r>
          <a:r>
            <a:rPr lang="en-IN" sz="2000" dirty="0" err="1">
              <a:latin typeface="Times New Roman" pitchFamily="18" charset="0"/>
              <a:cs typeface="Times New Roman" pitchFamily="18" charset="0"/>
            </a:rPr>
            <a:t>NCDs</a:t>
          </a:r>
          <a:r>
            <a:rPr lang="en-IN" sz="2000" dirty="0">
              <a:latin typeface="Times New Roman" pitchFamily="18" charset="0"/>
              <a:cs typeface="Times New Roman" pitchFamily="18" charset="0"/>
            </a:rPr>
            <a:t> followed by the screening increased the receptiveness of ASHAs about importance of timely </a:t>
          </a:r>
          <a:r>
            <a:rPr lang="en-IN" sz="2000" dirty="0" err="1">
              <a:latin typeface="Times New Roman" pitchFamily="18" charset="0"/>
              <a:cs typeface="Times New Roman" pitchFamily="18" charset="0"/>
            </a:rPr>
            <a:t>NCD</a:t>
          </a:r>
          <a:r>
            <a:rPr lang="en-IN" sz="2000" dirty="0">
              <a:latin typeface="Times New Roman" pitchFamily="18" charset="0"/>
              <a:cs typeface="Times New Roman" pitchFamily="18" charset="0"/>
            </a:rPr>
            <a:t> screening. This will have positive impact on her functionality to mobilize community. </a:t>
          </a:r>
          <a:endParaRPr lang="en-US" sz="2000" dirty="0">
            <a:latin typeface="Times New Roman" panose="02020603050405020304" pitchFamily="18" charset="0"/>
            <a:cs typeface="Times New Roman" panose="02020603050405020304" pitchFamily="18" charset="0"/>
          </a:endParaRPr>
        </a:p>
      </dgm:t>
    </dgm:pt>
    <dgm:pt modelId="{3FA5AC78-1CFD-4124-94A2-071574FDCAA6}" type="parTrans" cxnId="{E093B0E7-A9D5-49DD-9135-22E6EDF6C5E5}">
      <dgm:prSet/>
      <dgm:spPr/>
      <dgm:t>
        <a:bodyPr/>
        <a:lstStyle/>
        <a:p>
          <a:endParaRPr lang="en-US" sz="1400"/>
        </a:p>
      </dgm:t>
    </dgm:pt>
    <dgm:pt modelId="{A5CE8AAC-9376-4197-AC07-D3E0ADC0A00C}" type="sibTrans" cxnId="{E093B0E7-A9D5-49DD-9135-22E6EDF6C5E5}">
      <dgm:prSet/>
      <dgm:spPr/>
      <dgm:t>
        <a:bodyPr/>
        <a:lstStyle/>
        <a:p>
          <a:endParaRPr lang="en-US" sz="1400"/>
        </a:p>
      </dgm:t>
    </dgm:pt>
    <dgm:pt modelId="{9191CF39-DAC1-4246-A5DC-12EE3C5669B7}">
      <dgm:prSet phldrT="[Text]" custT="1"/>
      <dgm:spPr>
        <a:solidFill>
          <a:schemeClr val="accent2"/>
        </a:solidFill>
      </dgm:spPr>
      <dgm:t>
        <a:bodyPr/>
        <a:lstStyle/>
        <a:p>
          <a:r>
            <a:rPr lang="en-US" sz="2000" b="1" dirty="0">
              <a:solidFill>
                <a:srgbClr val="002060"/>
              </a:solidFill>
              <a:latin typeface="Times New Roman" panose="02020603050405020304" pitchFamily="18" charset="0"/>
              <a:cs typeface="Times New Roman" panose="02020603050405020304" pitchFamily="18" charset="0"/>
            </a:rPr>
            <a:t>PROJECT SCALABILITY</a:t>
          </a:r>
        </a:p>
      </dgm:t>
    </dgm:pt>
    <dgm:pt modelId="{43371F1F-CE58-4AFF-97C4-947C52C12DD3}" type="sibTrans" cxnId="{3B160E3A-89D1-4C4E-A941-BE715A9EC8D9}">
      <dgm:prSet/>
      <dgm:spPr/>
      <dgm:t>
        <a:bodyPr/>
        <a:lstStyle/>
        <a:p>
          <a:endParaRPr lang="en-US" sz="2000">
            <a:latin typeface="Times New Roman" panose="02020603050405020304" pitchFamily="18" charset="0"/>
            <a:cs typeface="Times New Roman" panose="02020603050405020304" pitchFamily="18" charset="0"/>
          </a:endParaRPr>
        </a:p>
      </dgm:t>
    </dgm:pt>
    <dgm:pt modelId="{45C63439-7260-4AE8-B876-A33A0D6F717A}" type="parTrans" cxnId="{3B160E3A-89D1-4C4E-A941-BE715A9EC8D9}">
      <dgm:prSet/>
      <dgm:spPr/>
      <dgm:t>
        <a:bodyPr/>
        <a:lstStyle/>
        <a:p>
          <a:endParaRPr lang="en-US" sz="2000">
            <a:latin typeface="Times New Roman" panose="02020603050405020304" pitchFamily="18" charset="0"/>
            <a:cs typeface="Times New Roman" panose="02020603050405020304" pitchFamily="18" charset="0"/>
          </a:endParaRPr>
        </a:p>
      </dgm:t>
    </dgm:pt>
    <dgm:pt modelId="{2F1F156E-E99E-4F5E-BCB2-8F119FF72744}" type="pres">
      <dgm:prSet presAssocID="{4D523779-F85E-44EC-A857-EC92701B395A}" presName="Name0" presStyleCnt="0">
        <dgm:presLayoutVars>
          <dgm:dir/>
          <dgm:animLvl val="lvl"/>
          <dgm:resizeHandles val="exact"/>
        </dgm:presLayoutVars>
      </dgm:prSet>
      <dgm:spPr/>
      <dgm:t>
        <a:bodyPr/>
        <a:lstStyle/>
        <a:p>
          <a:endParaRPr lang="en-US"/>
        </a:p>
      </dgm:t>
    </dgm:pt>
    <dgm:pt modelId="{4DD963D2-7832-4E27-9D86-A4653C12F627}" type="pres">
      <dgm:prSet presAssocID="{2E38E6DB-CBC4-45FB-96E6-9890B6221383}" presName="linNode" presStyleCnt="0"/>
      <dgm:spPr/>
    </dgm:pt>
    <dgm:pt modelId="{8EDA2635-62D1-413E-95A1-11D6B681A4F7}" type="pres">
      <dgm:prSet presAssocID="{2E38E6DB-CBC4-45FB-96E6-9890B6221383}" presName="parentText" presStyleLbl="node1" presStyleIdx="0" presStyleCnt="4">
        <dgm:presLayoutVars>
          <dgm:chMax val="1"/>
          <dgm:bulletEnabled val="1"/>
        </dgm:presLayoutVars>
      </dgm:prSet>
      <dgm:spPr/>
      <dgm:t>
        <a:bodyPr/>
        <a:lstStyle/>
        <a:p>
          <a:endParaRPr lang="en-US"/>
        </a:p>
      </dgm:t>
    </dgm:pt>
    <dgm:pt modelId="{6E8FB7E3-3EC3-4F35-8AA8-E08D1E9703D1}" type="pres">
      <dgm:prSet presAssocID="{2E38E6DB-CBC4-45FB-96E6-9890B6221383}" presName="descendantText" presStyleLbl="alignAccFollowNode1" presStyleIdx="0" presStyleCnt="3" custScaleY="122030">
        <dgm:presLayoutVars>
          <dgm:bulletEnabled val="1"/>
        </dgm:presLayoutVars>
      </dgm:prSet>
      <dgm:spPr/>
      <dgm:t>
        <a:bodyPr/>
        <a:lstStyle/>
        <a:p>
          <a:endParaRPr lang="en-US"/>
        </a:p>
      </dgm:t>
    </dgm:pt>
    <dgm:pt modelId="{3E4B4CC1-EB24-4981-930D-B927019D0DA9}" type="pres">
      <dgm:prSet presAssocID="{94EC9C76-4807-426C-8272-D82E14F7F10C}" presName="sp" presStyleCnt="0"/>
      <dgm:spPr/>
    </dgm:pt>
    <dgm:pt modelId="{6E198DC5-B837-49F8-B77D-EDB1AE37CB48}" type="pres">
      <dgm:prSet presAssocID="{AC55E966-FC5C-416B-B9ED-15DAEE434B01}" presName="linNode" presStyleCnt="0"/>
      <dgm:spPr/>
    </dgm:pt>
    <dgm:pt modelId="{610C04F0-D680-449D-A64D-744C410BB534}" type="pres">
      <dgm:prSet presAssocID="{AC55E966-FC5C-416B-B9ED-15DAEE434B01}" presName="parentText" presStyleLbl="node1" presStyleIdx="1" presStyleCnt="4" custLinFactNeighborY="-6012">
        <dgm:presLayoutVars>
          <dgm:chMax val="1"/>
          <dgm:bulletEnabled val="1"/>
        </dgm:presLayoutVars>
      </dgm:prSet>
      <dgm:spPr/>
      <dgm:t>
        <a:bodyPr/>
        <a:lstStyle/>
        <a:p>
          <a:endParaRPr lang="en-US"/>
        </a:p>
      </dgm:t>
    </dgm:pt>
    <dgm:pt modelId="{227F16BA-FD9D-484F-83E9-3F3FE89A46BD}" type="pres">
      <dgm:prSet presAssocID="{AC55E966-FC5C-416B-B9ED-15DAEE434B01}" presName="descendantText" presStyleLbl="alignAccFollowNode1" presStyleIdx="1" presStyleCnt="3" custScaleY="135302" custLinFactNeighborY="-6265">
        <dgm:presLayoutVars>
          <dgm:bulletEnabled val="1"/>
        </dgm:presLayoutVars>
      </dgm:prSet>
      <dgm:spPr/>
      <dgm:t>
        <a:bodyPr/>
        <a:lstStyle/>
        <a:p>
          <a:endParaRPr lang="en-US"/>
        </a:p>
      </dgm:t>
    </dgm:pt>
    <dgm:pt modelId="{486D8A7D-DB3E-4997-9B9C-CCC5158F9199}" type="pres">
      <dgm:prSet presAssocID="{5A7D6AC6-E3D2-4DFF-9635-CBFE1ECB4EBE}" presName="sp" presStyleCnt="0"/>
      <dgm:spPr/>
    </dgm:pt>
    <dgm:pt modelId="{5FE66508-90CF-48F8-8C6D-A01BD0F01E86}" type="pres">
      <dgm:prSet presAssocID="{75579FAC-EE74-43C7-AC3D-EE4E0DE50FF7}" presName="linNode" presStyleCnt="0"/>
      <dgm:spPr/>
    </dgm:pt>
    <dgm:pt modelId="{6DB3FC0D-F4B1-4466-B90C-9714D9330B2F}" type="pres">
      <dgm:prSet presAssocID="{75579FAC-EE74-43C7-AC3D-EE4E0DE50FF7}" presName="parentText" presStyleLbl="node1" presStyleIdx="2" presStyleCnt="4" custScaleY="87132" custLinFactNeighborY="-17917">
        <dgm:presLayoutVars>
          <dgm:chMax val="1"/>
          <dgm:bulletEnabled val="1"/>
        </dgm:presLayoutVars>
      </dgm:prSet>
      <dgm:spPr/>
      <dgm:t>
        <a:bodyPr/>
        <a:lstStyle/>
        <a:p>
          <a:endParaRPr lang="en-US"/>
        </a:p>
      </dgm:t>
    </dgm:pt>
    <dgm:pt modelId="{86116F7C-63E6-4E3E-B160-224B9F35ADAD}" type="pres">
      <dgm:prSet presAssocID="{75579FAC-EE74-43C7-AC3D-EE4E0DE50FF7}" presName="descendantText" presStyleLbl="alignAccFollowNode1" presStyleIdx="2" presStyleCnt="3" custScaleX="101201" custScaleY="135579" custLinFactNeighborX="52" custLinFactNeighborY="-19235">
        <dgm:presLayoutVars>
          <dgm:bulletEnabled val="1"/>
        </dgm:presLayoutVars>
      </dgm:prSet>
      <dgm:spPr/>
      <dgm:t>
        <a:bodyPr/>
        <a:lstStyle/>
        <a:p>
          <a:endParaRPr lang="en-US"/>
        </a:p>
      </dgm:t>
    </dgm:pt>
    <dgm:pt modelId="{098E3693-DE09-418C-A2D1-D2551DC1C5E2}" type="pres">
      <dgm:prSet presAssocID="{181223FF-124A-4FB1-9524-EBFF7A2B5683}" presName="sp" presStyleCnt="0"/>
      <dgm:spPr/>
    </dgm:pt>
    <dgm:pt modelId="{C649E66F-655F-47FB-922F-5464600940E0}" type="pres">
      <dgm:prSet presAssocID="{9191CF39-DAC1-4246-A5DC-12EE3C5669B7}" presName="linNode" presStyleCnt="0"/>
      <dgm:spPr/>
    </dgm:pt>
    <dgm:pt modelId="{532C74E0-45ED-43B9-9215-A289BFBB4B13}" type="pres">
      <dgm:prSet presAssocID="{9191CF39-DAC1-4246-A5DC-12EE3C5669B7}" presName="parentText" presStyleLbl="node1" presStyleIdx="3" presStyleCnt="4" custLinFactNeighborY="-18857">
        <dgm:presLayoutVars>
          <dgm:chMax val="1"/>
          <dgm:bulletEnabled val="1"/>
        </dgm:presLayoutVars>
      </dgm:prSet>
      <dgm:spPr/>
      <dgm:t>
        <a:bodyPr/>
        <a:lstStyle/>
        <a:p>
          <a:endParaRPr lang="en-US"/>
        </a:p>
      </dgm:t>
    </dgm:pt>
  </dgm:ptLst>
  <dgm:cxnLst>
    <dgm:cxn modelId="{637F2383-5FAA-4728-8C31-4E6160E0C213}" srcId="{4D523779-F85E-44EC-A857-EC92701B395A}" destId="{2E38E6DB-CBC4-45FB-96E6-9890B6221383}" srcOrd="0" destOrd="0" parTransId="{9AE1A755-23E8-4944-882F-7F7B154D7412}" sibTransId="{94EC9C76-4807-426C-8272-D82E14F7F10C}"/>
    <dgm:cxn modelId="{C49A586C-E79D-4E9E-B563-8659947A35E4}" srcId="{4D523779-F85E-44EC-A857-EC92701B395A}" destId="{75579FAC-EE74-43C7-AC3D-EE4E0DE50FF7}" srcOrd="2" destOrd="0" parTransId="{59E66CB4-DB38-41BB-AACB-DCC147370E3B}" sibTransId="{181223FF-124A-4FB1-9524-EBFF7A2B5683}"/>
    <dgm:cxn modelId="{3D45B92C-C08A-4226-BD75-5144AB43B280}" type="presOf" srcId="{9191CF39-DAC1-4246-A5DC-12EE3C5669B7}" destId="{532C74E0-45ED-43B9-9215-A289BFBB4B13}" srcOrd="0" destOrd="0" presId="urn:microsoft.com/office/officeart/2005/8/layout/vList5"/>
    <dgm:cxn modelId="{952067CE-DE39-4971-9D72-2E6F2274FB39}" type="presOf" srcId="{75579FAC-EE74-43C7-AC3D-EE4E0DE50FF7}" destId="{6DB3FC0D-F4B1-4466-B90C-9714D9330B2F}" srcOrd="0" destOrd="0" presId="urn:microsoft.com/office/officeart/2005/8/layout/vList5"/>
    <dgm:cxn modelId="{69C32000-C14D-42C6-BA56-6AD15D9021FC}" srcId="{2E38E6DB-CBC4-45FB-96E6-9890B6221383}" destId="{9C95FF6A-9B25-4323-ADA5-E4D8A1129AD5}" srcOrd="0" destOrd="0" parTransId="{A5F63927-7852-4594-89D2-3E87B9488A65}" sibTransId="{2BC7445C-66D9-4B64-BEB4-CD8857B2BFF0}"/>
    <dgm:cxn modelId="{3B160E3A-89D1-4C4E-A941-BE715A9EC8D9}" srcId="{4D523779-F85E-44EC-A857-EC92701B395A}" destId="{9191CF39-DAC1-4246-A5DC-12EE3C5669B7}" srcOrd="3" destOrd="0" parTransId="{45C63439-7260-4AE8-B876-A33A0D6F717A}" sibTransId="{43371F1F-CE58-4AFF-97C4-947C52C12DD3}"/>
    <dgm:cxn modelId="{E093B0E7-A9D5-49DD-9135-22E6EDF6C5E5}" srcId="{75579FAC-EE74-43C7-AC3D-EE4E0DE50FF7}" destId="{2E056E33-EA13-4B7A-866B-8E7351758E1E}" srcOrd="0" destOrd="0" parTransId="{3FA5AC78-1CFD-4124-94A2-071574FDCAA6}" sibTransId="{A5CE8AAC-9376-4197-AC07-D3E0ADC0A00C}"/>
    <dgm:cxn modelId="{7D429DB9-77D8-421E-8C62-F9C97F0FA603}" type="presOf" srcId="{2E056E33-EA13-4B7A-866B-8E7351758E1E}" destId="{86116F7C-63E6-4E3E-B160-224B9F35ADAD}" srcOrd="0" destOrd="0" presId="urn:microsoft.com/office/officeart/2005/8/layout/vList5"/>
    <dgm:cxn modelId="{7CBFE6D6-8A49-46FE-A8C5-436CCEAA0A4D}" type="presOf" srcId="{4D523779-F85E-44EC-A857-EC92701B395A}" destId="{2F1F156E-E99E-4F5E-BCB2-8F119FF72744}" srcOrd="0" destOrd="0" presId="urn:microsoft.com/office/officeart/2005/8/layout/vList5"/>
    <dgm:cxn modelId="{45C9DCEB-D2DD-4E82-B890-09906E8E501B}" type="presOf" srcId="{19053999-C5C6-4030-804D-323B7E2D7E81}" destId="{227F16BA-FD9D-484F-83E9-3F3FE89A46BD}" srcOrd="0" destOrd="0" presId="urn:microsoft.com/office/officeart/2005/8/layout/vList5"/>
    <dgm:cxn modelId="{066858FE-8CF0-4CDD-9088-241EBFC4AAEB}" type="presOf" srcId="{AC55E966-FC5C-416B-B9ED-15DAEE434B01}" destId="{610C04F0-D680-449D-A64D-744C410BB534}" srcOrd="0" destOrd="0" presId="urn:microsoft.com/office/officeart/2005/8/layout/vList5"/>
    <dgm:cxn modelId="{AE3E86F2-624E-4763-82E2-1DE7D395BE5F}" srcId="{4D523779-F85E-44EC-A857-EC92701B395A}" destId="{AC55E966-FC5C-416B-B9ED-15DAEE434B01}" srcOrd="1" destOrd="0" parTransId="{45067A96-804A-4609-A2A8-CC426ACE37E4}" sibTransId="{5A7D6AC6-E3D2-4DFF-9635-CBFE1ECB4EBE}"/>
    <dgm:cxn modelId="{3EE4050D-FAE8-4F33-B104-7DA74A62A938}" type="presOf" srcId="{2E38E6DB-CBC4-45FB-96E6-9890B6221383}" destId="{8EDA2635-62D1-413E-95A1-11D6B681A4F7}" srcOrd="0" destOrd="0" presId="urn:microsoft.com/office/officeart/2005/8/layout/vList5"/>
    <dgm:cxn modelId="{2029C34A-CD63-4087-9280-1CCEEAE9E051}" srcId="{AC55E966-FC5C-416B-B9ED-15DAEE434B01}" destId="{19053999-C5C6-4030-804D-323B7E2D7E81}" srcOrd="0" destOrd="0" parTransId="{7B4AE633-4E41-45FB-A2C7-FE9FF89E8BA0}" sibTransId="{5F2CE34C-E09C-4AC4-B27D-0C4850A24A5B}"/>
    <dgm:cxn modelId="{E9455F40-0A72-4A47-900F-87A6E2A5D9D7}" type="presOf" srcId="{9C95FF6A-9B25-4323-ADA5-E4D8A1129AD5}" destId="{6E8FB7E3-3EC3-4F35-8AA8-E08D1E9703D1}" srcOrd="0" destOrd="0" presId="urn:microsoft.com/office/officeart/2005/8/layout/vList5"/>
    <dgm:cxn modelId="{0156B2E7-D1CF-4290-BA1F-CD7DEA55BC06}" type="presParOf" srcId="{2F1F156E-E99E-4F5E-BCB2-8F119FF72744}" destId="{4DD963D2-7832-4E27-9D86-A4653C12F627}" srcOrd="0" destOrd="0" presId="urn:microsoft.com/office/officeart/2005/8/layout/vList5"/>
    <dgm:cxn modelId="{5DB25FB3-A8A2-40A7-BFD6-17E00AAA33E8}" type="presParOf" srcId="{4DD963D2-7832-4E27-9D86-A4653C12F627}" destId="{8EDA2635-62D1-413E-95A1-11D6B681A4F7}" srcOrd="0" destOrd="0" presId="urn:microsoft.com/office/officeart/2005/8/layout/vList5"/>
    <dgm:cxn modelId="{6269C100-4B74-4FF6-B3E2-3D98FF54AEE3}" type="presParOf" srcId="{4DD963D2-7832-4E27-9D86-A4653C12F627}" destId="{6E8FB7E3-3EC3-4F35-8AA8-E08D1E9703D1}" srcOrd="1" destOrd="0" presId="urn:microsoft.com/office/officeart/2005/8/layout/vList5"/>
    <dgm:cxn modelId="{39D9BE11-4DFD-4839-A71B-B0D84ED201E0}" type="presParOf" srcId="{2F1F156E-E99E-4F5E-BCB2-8F119FF72744}" destId="{3E4B4CC1-EB24-4981-930D-B927019D0DA9}" srcOrd="1" destOrd="0" presId="urn:microsoft.com/office/officeart/2005/8/layout/vList5"/>
    <dgm:cxn modelId="{DC1A6C0D-EC00-4C5A-A186-B86E0D1975AC}" type="presParOf" srcId="{2F1F156E-E99E-4F5E-BCB2-8F119FF72744}" destId="{6E198DC5-B837-49F8-B77D-EDB1AE37CB48}" srcOrd="2" destOrd="0" presId="urn:microsoft.com/office/officeart/2005/8/layout/vList5"/>
    <dgm:cxn modelId="{59A87EEB-5FB0-4161-A87F-F0C8EBC0A43A}" type="presParOf" srcId="{6E198DC5-B837-49F8-B77D-EDB1AE37CB48}" destId="{610C04F0-D680-449D-A64D-744C410BB534}" srcOrd="0" destOrd="0" presId="urn:microsoft.com/office/officeart/2005/8/layout/vList5"/>
    <dgm:cxn modelId="{3AB0A4BA-B726-4793-81C8-72E4513439C6}" type="presParOf" srcId="{6E198DC5-B837-49F8-B77D-EDB1AE37CB48}" destId="{227F16BA-FD9D-484F-83E9-3F3FE89A46BD}" srcOrd="1" destOrd="0" presId="urn:microsoft.com/office/officeart/2005/8/layout/vList5"/>
    <dgm:cxn modelId="{F68199B1-70AA-4D8E-981F-DDA50E7FBAD4}" type="presParOf" srcId="{2F1F156E-E99E-4F5E-BCB2-8F119FF72744}" destId="{486D8A7D-DB3E-4997-9B9C-CCC5158F9199}" srcOrd="3" destOrd="0" presId="urn:microsoft.com/office/officeart/2005/8/layout/vList5"/>
    <dgm:cxn modelId="{7A9B7490-ECC9-413B-A670-ED5BA2C89BA2}" type="presParOf" srcId="{2F1F156E-E99E-4F5E-BCB2-8F119FF72744}" destId="{5FE66508-90CF-48F8-8C6D-A01BD0F01E86}" srcOrd="4" destOrd="0" presId="urn:microsoft.com/office/officeart/2005/8/layout/vList5"/>
    <dgm:cxn modelId="{C2576733-D6C2-4D85-A698-0F89665AF59F}" type="presParOf" srcId="{5FE66508-90CF-48F8-8C6D-A01BD0F01E86}" destId="{6DB3FC0D-F4B1-4466-B90C-9714D9330B2F}" srcOrd="0" destOrd="0" presId="urn:microsoft.com/office/officeart/2005/8/layout/vList5"/>
    <dgm:cxn modelId="{9A5FE747-67F4-4528-B96F-A9B70D5517E8}" type="presParOf" srcId="{5FE66508-90CF-48F8-8C6D-A01BD0F01E86}" destId="{86116F7C-63E6-4E3E-B160-224B9F35ADAD}" srcOrd="1" destOrd="0" presId="urn:microsoft.com/office/officeart/2005/8/layout/vList5"/>
    <dgm:cxn modelId="{D9ACAC17-5C1B-4AFC-8A4E-22C742848796}" type="presParOf" srcId="{2F1F156E-E99E-4F5E-BCB2-8F119FF72744}" destId="{098E3693-DE09-418C-A2D1-D2551DC1C5E2}" srcOrd="5" destOrd="0" presId="urn:microsoft.com/office/officeart/2005/8/layout/vList5"/>
    <dgm:cxn modelId="{6800A96E-5996-4B9F-92A0-65EBC9DEA60C}" type="presParOf" srcId="{2F1F156E-E99E-4F5E-BCB2-8F119FF72744}" destId="{C649E66F-655F-47FB-922F-5464600940E0}" srcOrd="6" destOrd="0" presId="urn:microsoft.com/office/officeart/2005/8/layout/vList5"/>
    <dgm:cxn modelId="{325D2035-87E6-4148-AC8C-068FED8ECF3B}" type="presParOf" srcId="{C649E66F-655F-47FB-922F-5464600940E0}" destId="{532C74E0-45ED-43B9-9215-A289BFBB4B13}"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FB7E3-3EC3-4F35-8AA8-E08D1E9703D1}">
      <dsp:nvSpPr>
        <dsp:cNvPr id="0" name=""/>
        <dsp:cNvSpPr/>
      </dsp:nvSpPr>
      <dsp:spPr>
        <a:xfrm rot="5400000">
          <a:off x="7565085" y="-3189482"/>
          <a:ext cx="1329437" cy="7745697"/>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latin typeface="Times New Roman" pitchFamily="18" charset="0"/>
              <a:cs typeface="Times New Roman" pitchFamily="18" charset="0"/>
            </a:rPr>
            <a:t>Improved morale of ASHAs, mutual trust and bonding between ASHAs and the department.</a:t>
          </a:r>
          <a:endParaRPr lang="en-US" sz="1800" b="0" kern="1200" dirty="0">
            <a:latin typeface="Times New Roman" panose="02020603050405020304" pitchFamily="18" charset="0"/>
            <a:cs typeface="Times New Roman" panose="02020603050405020304" pitchFamily="18" charset="0"/>
          </a:endParaRPr>
        </a:p>
      </dsp:txBody>
      <dsp:txXfrm rot="-5400000">
        <a:off x="4356955" y="83546"/>
        <a:ext cx="7680799" cy="1199641"/>
      </dsp:txXfrm>
    </dsp:sp>
    <dsp:sp modelId="{8EDA2635-62D1-413E-95A1-11D6B681A4F7}">
      <dsp:nvSpPr>
        <dsp:cNvPr id="0" name=""/>
        <dsp:cNvSpPr/>
      </dsp:nvSpPr>
      <dsp:spPr>
        <a:xfrm>
          <a:off x="0" y="2469"/>
          <a:ext cx="4356955" cy="13617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MORALE BOOSTING</a:t>
          </a:r>
        </a:p>
      </dsp:txBody>
      <dsp:txXfrm>
        <a:off x="66477" y="68946"/>
        <a:ext cx="4224001" cy="1228839"/>
      </dsp:txXfrm>
    </dsp:sp>
    <dsp:sp modelId="{227F16BA-FD9D-484F-83E9-3F3FE89A46BD}">
      <dsp:nvSpPr>
        <dsp:cNvPr id="0" name=""/>
        <dsp:cNvSpPr/>
      </dsp:nvSpPr>
      <dsp:spPr>
        <a:xfrm rot="5400000">
          <a:off x="7484753" y="-1767953"/>
          <a:ext cx="1474027" cy="7738133"/>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0" kern="1200" dirty="0">
              <a:solidFill>
                <a:schemeClr val="tx1"/>
              </a:solidFill>
              <a:latin typeface="Times New Roman" panose="02020603050405020304" pitchFamily="18" charset="0"/>
              <a:cs typeface="Times New Roman" panose="02020603050405020304" pitchFamily="18" charset="0"/>
            </a:rPr>
            <a:t>ASHAs acted as ambassadors for </a:t>
          </a:r>
          <a:r>
            <a:rPr lang="en-US" sz="1600" b="0" kern="1200" dirty="0" err="1">
              <a:solidFill>
                <a:schemeClr val="tx1"/>
              </a:solidFill>
              <a:latin typeface="Times New Roman" panose="02020603050405020304" pitchFamily="18" charset="0"/>
              <a:cs typeface="Times New Roman" panose="02020603050405020304" pitchFamily="18" charset="0"/>
            </a:rPr>
            <a:t>programme</a:t>
          </a:r>
          <a:r>
            <a:rPr lang="en-US" sz="1600" b="0" kern="1200" dirty="0">
              <a:solidFill>
                <a:schemeClr val="tx1"/>
              </a:solidFill>
              <a:latin typeface="Times New Roman" panose="02020603050405020304" pitchFamily="18" charset="0"/>
              <a:cs typeface="Times New Roman" panose="02020603050405020304" pitchFamily="18" charset="0"/>
            </a:rPr>
            <a:t> of prevention  of </a:t>
          </a:r>
          <a:r>
            <a:rPr lang="en-US" sz="1600" b="0" kern="1200" dirty="0" err="1">
              <a:solidFill>
                <a:schemeClr val="tx1"/>
              </a:solidFill>
              <a:latin typeface="Times New Roman" panose="02020603050405020304" pitchFamily="18" charset="0"/>
              <a:cs typeface="Times New Roman" panose="02020603050405020304" pitchFamily="18" charset="0"/>
            </a:rPr>
            <a:t>NCDs</a:t>
          </a:r>
          <a:r>
            <a:rPr lang="en-US" sz="1600" b="0" kern="1200" dirty="0">
              <a:solidFill>
                <a:schemeClr val="tx1"/>
              </a:solidFill>
              <a:latin typeface="Times New Roman" panose="02020603050405020304" pitchFamily="18" charset="0"/>
              <a:cs typeface="Times New Roman" panose="02020603050405020304" pitchFamily="18" charset="0"/>
            </a:rPr>
            <a:t> in their respective community.</a:t>
          </a:r>
        </a:p>
      </dsp:txBody>
      <dsp:txXfrm rot="-5400000">
        <a:off x="4352700" y="1436056"/>
        <a:ext cx="7666177" cy="1330115"/>
      </dsp:txXfrm>
    </dsp:sp>
    <dsp:sp modelId="{610C04F0-D680-449D-A64D-744C410BB534}">
      <dsp:nvSpPr>
        <dsp:cNvPr id="0" name=""/>
        <dsp:cNvSpPr/>
      </dsp:nvSpPr>
      <dsp:spPr>
        <a:xfrm>
          <a:off x="0" y="1406598"/>
          <a:ext cx="4352700" cy="1361793"/>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ORGANISATION DEVELOPMENT</a:t>
          </a:r>
        </a:p>
      </dsp:txBody>
      <dsp:txXfrm>
        <a:off x="66477" y="1473075"/>
        <a:ext cx="4219746" cy="1228839"/>
      </dsp:txXfrm>
    </dsp:sp>
    <dsp:sp modelId="{86116F7C-63E6-4E3E-B160-224B9F35ADAD}">
      <dsp:nvSpPr>
        <dsp:cNvPr id="0" name=""/>
        <dsp:cNvSpPr/>
      </dsp:nvSpPr>
      <dsp:spPr>
        <a:xfrm rot="5400000">
          <a:off x="7475383" y="-385302"/>
          <a:ext cx="1477044" cy="7777483"/>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IN" sz="2000" kern="1200" dirty="0">
              <a:latin typeface="Times New Roman" pitchFamily="18" charset="0"/>
              <a:cs typeface="Times New Roman" pitchFamily="18" charset="0"/>
            </a:rPr>
            <a:t>Orientation on </a:t>
          </a:r>
          <a:r>
            <a:rPr lang="en-IN" sz="2000" kern="1200" dirty="0" err="1">
              <a:latin typeface="Times New Roman" pitchFamily="18" charset="0"/>
              <a:cs typeface="Times New Roman" pitchFamily="18" charset="0"/>
            </a:rPr>
            <a:t>NCDs</a:t>
          </a:r>
          <a:r>
            <a:rPr lang="en-IN" sz="2000" kern="1200" dirty="0">
              <a:latin typeface="Times New Roman" pitchFamily="18" charset="0"/>
              <a:cs typeface="Times New Roman" pitchFamily="18" charset="0"/>
            </a:rPr>
            <a:t> followed by the screening increased the receptiveness of ASHAs about importance of timely </a:t>
          </a:r>
          <a:r>
            <a:rPr lang="en-IN" sz="2000" kern="1200" dirty="0" err="1">
              <a:latin typeface="Times New Roman" pitchFamily="18" charset="0"/>
              <a:cs typeface="Times New Roman" pitchFamily="18" charset="0"/>
            </a:rPr>
            <a:t>NCD</a:t>
          </a:r>
          <a:r>
            <a:rPr lang="en-IN" sz="2000" kern="1200" dirty="0">
              <a:latin typeface="Times New Roman" pitchFamily="18" charset="0"/>
              <a:cs typeface="Times New Roman" pitchFamily="18" charset="0"/>
            </a:rPr>
            <a:t> screening. This will have positive impact on her functionality to mobilize community. </a:t>
          </a:r>
          <a:endParaRPr lang="en-US" sz="2000" kern="1200" dirty="0">
            <a:latin typeface="Times New Roman" panose="02020603050405020304" pitchFamily="18" charset="0"/>
            <a:cs typeface="Times New Roman" panose="02020603050405020304" pitchFamily="18" charset="0"/>
          </a:endParaRPr>
        </a:p>
      </dsp:txBody>
      <dsp:txXfrm rot="-5400000">
        <a:off x="4325164" y="2837020"/>
        <a:ext cx="7705380" cy="1332838"/>
      </dsp:txXfrm>
    </dsp:sp>
    <dsp:sp modelId="{6DB3FC0D-F4B1-4466-B90C-9714D9330B2F}">
      <dsp:nvSpPr>
        <dsp:cNvPr id="0" name=""/>
        <dsp:cNvSpPr/>
      </dsp:nvSpPr>
      <dsp:spPr>
        <a:xfrm>
          <a:off x="0" y="2875720"/>
          <a:ext cx="4322916" cy="1186557"/>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POSITIVE IMPACT ON COMMUNITY</a:t>
          </a:r>
        </a:p>
      </dsp:txBody>
      <dsp:txXfrm>
        <a:off x="57923" y="2933643"/>
        <a:ext cx="4207070" cy="1070711"/>
      </dsp:txXfrm>
    </dsp:sp>
    <dsp:sp modelId="{532C74E0-45ED-43B9-9215-A289BFBB4B13}">
      <dsp:nvSpPr>
        <dsp:cNvPr id="0" name=""/>
        <dsp:cNvSpPr/>
      </dsp:nvSpPr>
      <dsp:spPr>
        <a:xfrm>
          <a:off x="0" y="4262810"/>
          <a:ext cx="4356955" cy="136179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2060"/>
              </a:solidFill>
              <a:latin typeface="Times New Roman" panose="02020603050405020304" pitchFamily="18" charset="0"/>
              <a:cs typeface="Times New Roman" panose="02020603050405020304" pitchFamily="18" charset="0"/>
            </a:rPr>
            <a:t>PROJECT SCALABILITY</a:t>
          </a:r>
        </a:p>
      </dsp:txBody>
      <dsp:txXfrm>
        <a:off x="66477" y="4329287"/>
        <a:ext cx="4224001" cy="12288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52BF8-84FD-4816-A31B-3279C23E8A06}" type="datetimeFigureOut">
              <a:rPr lang="en-US" smtClean="0"/>
              <a:pPr/>
              <a:t>08/07/2017</a:t>
            </a:fld>
            <a:endParaRPr lang="en-US"/>
          </a:p>
        </p:txBody>
      </p:sp>
      <p:sp>
        <p:nvSpPr>
          <p:cNvPr id="4" name="Slide Image Placeholder 3"/>
          <p:cNvSpPr>
            <a:spLocks noGrp="1" noRot="1" noChangeAspect="1"/>
          </p:cNvSpPr>
          <p:nvPr>
            <p:ph type="sldImg" idx="2"/>
          </p:nvPr>
        </p:nvSpPr>
        <p:spPr>
          <a:xfrm>
            <a:off x="234950" y="685800"/>
            <a:ext cx="6388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0FDB7-02AF-4C50-A6FD-DA6F0258A2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0FDB7-02AF-4C50-A6FD-DA6F0258A21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092486"/>
            <a:ext cx="9327356" cy="2324041"/>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54560" y="3506151"/>
            <a:ext cx="9327356" cy="16116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33324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04701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55405"/>
            <a:ext cx="2681615" cy="5657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5008" y="355405"/>
            <a:ext cx="7889389" cy="5657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51903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 y="6230409"/>
            <a:ext cx="12436475" cy="445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165695"/>
            <a:ext cx="12436475" cy="64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19283" y="738748"/>
            <a:ext cx="10260092" cy="3471228"/>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22109" y="4337011"/>
            <a:ext cx="10260092" cy="1112573"/>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cxnSp>
        <p:nvCxnSpPr>
          <p:cNvPr id="9" name="Straight Connector 8"/>
          <p:cNvCxnSpPr/>
          <p:nvPr/>
        </p:nvCxnSpPr>
        <p:spPr>
          <a:xfrm>
            <a:off x="1231874" y="4227777"/>
            <a:ext cx="1007354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033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663127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239" y="6230409"/>
            <a:ext cx="12433236" cy="445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165695"/>
            <a:ext cx="12433236" cy="62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9283" y="738748"/>
            <a:ext cx="10260092" cy="3471228"/>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119283" y="4334584"/>
            <a:ext cx="10260092" cy="1112573"/>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cxnSp>
        <p:nvCxnSpPr>
          <p:cNvPr id="9" name="Straight Connector 8"/>
          <p:cNvCxnSpPr/>
          <p:nvPr/>
        </p:nvCxnSpPr>
        <p:spPr>
          <a:xfrm>
            <a:off x="1231874" y="4227777"/>
            <a:ext cx="1007354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5584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19283" y="278974"/>
            <a:ext cx="10260092" cy="141213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9283" y="1796600"/>
            <a:ext cx="5036772" cy="3916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42602" y="1796601"/>
            <a:ext cx="5036772" cy="3916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2239378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19283" y="278974"/>
            <a:ext cx="10260092" cy="14121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283" y="1796910"/>
            <a:ext cx="5036772" cy="7166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283" y="2513593"/>
            <a:ext cx="5036772" cy="319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2602" y="1796910"/>
            <a:ext cx="5036772" cy="7166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2602" y="2513592"/>
            <a:ext cx="5036772" cy="319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8614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255577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239" y="6230409"/>
            <a:ext cx="12433236" cy="445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165695"/>
            <a:ext cx="12433236" cy="62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163225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132018" cy="6675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121083" y="0"/>
            <a:ext cx="65291" cy="6675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6368" y="578537"/>
            <a:ext cx="3264575" cy="222514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96862" y="712047"/>
            <a:ext cx="6622423" cy="51178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6368" y="2848187"/>
            <a:ext cx="3264575" cy="3289171"/>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74846" y="6287824"/>
            <a:ext cx="2671017" cy="355405"/>
          </a:xfrm>
        </p:spPr>
        <p:txBody>
          <a:bodyPr/>
          <a:lstStyle>
            <a:lvl1pPr algn="l">
              <a:defRPr/>
            </a:lvl1pPr>
          </a:lstStyle>
          <a:p>
            <a:fld id="{89329A9C-5823-4770-B96B-E2D3BF234D38}" type="datetimeFigureOut">
              <a:rPr lang="en-US" smtClean="0"/>
              <a:pPr/>
              <a:t>08/07/2017</a:t>
            </a:fld>
            <a:endParaRPr lang="en-US" dirty="0"/>
          </a:p>
        </p:txBody>
      </p:sp>
      <p:sp>
        <p:nvSpPr>
          <p:cNvPr id="6" name="Footer Placeholder 5"/>
          <p:cNvSpPr>
            <a:spLocks noGrp="1"/>
          </p:cNvSpPr>
          <p:nvPr>
            <p:ph type="ftr" sz="quarter" idx="11"/>
          </p:nvPr>
        </p:nvSpPr>
        <p:spPr>
          <a:xfrm>
            <a:off x="4896862" y="6287824"/>
            <a:ext cx="4741406" cy="35540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24508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45679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821150"/>
            <a:ext cx="12433236" cy="1854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784235"/>
            <a:ext cx="12433236" cy="62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19283" y="4939824"/>
            <a:ext cx="10316445" cy="801053"/>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 y="0"/>
            <a:ext cx="12436460" cy="4784235"/>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9283" y="5749777"/>
            <a:ext cx="10316056" cy="578538"/>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632187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2982139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239" y="6230409"/>
            <a:ext cx="12433236" cy="445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165695"/>
            <a:ext cx="12433236" cy="62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899852" y="401326"/>
            <a:ext cx="2681615" cy="56065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5008" y="401326"/>
            <a:ext cx="7889389" cy="560656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3205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664225"/>
            <a:ext cx="10726460" cy="2776796"/>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48530" y="4467290"/>
            <a:ext cx="10726460" cy="14602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82234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5008" y="1777026"/>
            <a:ext cx="5285502" cy="423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965" y="1777026"/>
            <a:ext cx="5285502" cy="423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84718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55406"/>
            <a:ext cx="10726460" cy="1290276"/>
          </a:xfrm>
        </p:spPr>
        <p:txBody>
          <a:bodyPr/>
          <a:lstStyle/>
          <a:p>
            <a:r>
              <a:rPr lang="en-US"/>
              <a:t>Click to edit Master title style</a:t>
            </a:r>
          </a:p>
        </p:txBody>
      </p:sp>
      <p:sp>
        <p:nvSpPr>
          <p:cNvPr id="3" name="Text Placeholder 2"/>
          <p:cNvSpPr>
            <a:spLocks noGrp="1"/>
          </p:cNvSpPr>
          <p:nvPr>
            <p:ph type="body" idx="1"/>
          </p:nvPr>
        </p:nvSpPr>
        <p:spPr>
          <a:xfrm>
            <a:off x="856628" y="1636410"/>
            <a:ext cx="5261211" cy="8019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628" y="2438389"/>
            <a:ext cx="5261211" cy="3586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5965" y="1636410"/>
            <a:ext cx="5287122" cy="80197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5965" y="2438389"/>
            <a:ext cx="5287122" cy="3586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257059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45647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201329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45029"/>
            <a:ext cx="4011087" cy="1557602"/>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287122" y="961140"/>
            <a:ext cx="6295965" cy="4743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6628" y="2002632"/>
            <a:ext cx="4011087" cy="37101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85252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45029"/>
            <a:ext cx="4011087" cy="155760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287122" y="961140"/>
            <a:ext cx="6295965" cy="4743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6628" y="2002632"/>
            <a:ext cx="4011087" cy="37101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329A9C-5823-4770-B96B-E2D3BF234D38}" type="datetimeFigureOut">
              <a:rPr lang="en-US" smtClean="0"/>
              <a:pPr/>
              <a:t>08/07/2017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324755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55406"/>
            <a:ext cx="10726460" cy="12902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5008" y="1777026"/>
            <a:ext cx="10726460" cy="4235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5008" y="6187143"/>
            <a:ext cx="2798207" cy="355405"/>
          </a:xfrm>
          <a:prstGeom prst="rect">
            <a:avLst/>
          </a:prstGeom>
        </p:spPr>
        <p:txBody>
          <a:bodyPr vert="horz" lIns="91440" tIns="45720" rIns="91440" bIns="45720" rtlCol="0" anchor="ctr"/>
          <a:lstStyle>
            <a:lvl1pPr algn="l">
              <a:defRPr sz="1200">
                <a:solidFill>
                  <a:schemeClr val="tx1">
                    <a:tint val="75000"/>
                  </a:schemeClr>
                </a:solidFill>
              </a:defRPr>
            </a:lvl1p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3"/>
          </p:nvPr>
        </p:nvSpPr>
        <p:spPr>
          <a:xfrm>
            <a:off x="4119583" y="6187143"/>
            <a:ext cx="4197310" cy="35540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83260" y="6187143"/>
            <a:ext cx="2798207" cy="355405"/>
          </a:xfrm>
          <a:prstGeom prst="rect">
            <a:avLst/>
          </a:prstGeom>
        </p:spPr>
        <p:txBody>
          <a:bodyPr vert="horz" lIns="91440" tIns="45720" rIns="91440" bIns="45720" rtlCol="0" anchor="ctr"/>
          <a:lstStyle>
            <a:lvl1pPr algn="r">
              <a:defRPr sz="1200">
                <a:solidFill>
                  <a:schemeClr val="tx1">
                    <a:tint val="75000"/>
                  </a:schemeClr>
                </a:solidFill>
              </a:defRPr>
            </a:lvl1pPr>
          </a:lstStyle>
          <a:p>
            <a:fld id="{6171BE58-FB79-4B57-B26B-D95007E99E4E}" type="slidenum">
              <a:rPr lang="en-US" smtClean="0"/>
              <a:pPr/>
              <a:t>‹#›</a:t>
            </a:fld>
            <a:endParaRPr lang="en-US" dirty="0"/>
          </a:p>
        </p:txBody>
      </p:sp>
    </p:spTree>
    <p:extLst>
      <p:ext uri="{BB962C8B-B14F-4D97-AF65-F5344CB8AC3E}">
        <p14:creationId xmlns:p14="http://schemas.microsoft.com/office/powerpoint/2010/main" xmlns="" val="174553317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3239" y="6230409"/>
            <a:ext cx="12433236" cy="4450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6165695"/>
            <a:ext cx="12433236" cy="62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19283" y="278974"/>
            <a:ext cx="10260092" cy="141213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19283" y="1796600"/>
            <a:ext cx="10260092" cy="391625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9283" y="6287824"/>
            <a:ext cx="2521845" cy="355405"/>
          </a:xfrm>
          <a:prstGeom prst="rect">
            <a:avLst/>
          </a:prstGeom>
        </p:spPr>
        <p:txBody>
          <a:bodyPr vert="horz" lIns="91440" tIns="45720" rIns="91440" bIns="45720" rtlCol="0" anchor="ctr"/>
          <a:lstStyle>
            <a:lvl1pPr algn="l">
              <a:defRPr sz="900">
                <a:solidFill>
                  <a:srgbClr val="FFFFFF"/>
                </a:solidFill>
              </a:defRPr>
            </a:lvl1pPr>
          </a:lstStyle>
          <a:p>
            <a:fld id="{89329A9C-5823-4770-B96B-E2D3BF234D38}" type="datetimeFigureOut">
              <a:rPr lang="en-US" smtClean="0"/>
              <a:pPr/>
              <a:t>08/07/2017</a:t>
            </a:fld>
            <a:endParaRPr lang="en-US" dirty="0"/>
          </a:p>
        </p:txBody>
      </p:sp>
      <p:sp>
        <p:nvSpPr>
          <p:cNvPr id="5" name="Footer Placeholder 4"/>
          <p:cNvSpPr>
            <a:spLocks noGrp="1"/>
          </p:cNvSpPr>
          <p:nvPr>
            <p:ph type="ftr" sz="quarter" idx="3"/>
          </p:nvPr>
        </p:nvSpPr>
        <p:spPr>
          <a:xfrm>
            <a:off x="3760101" y="6287824"/>
            <a:ext cx="4919511" cy="35540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098983" y="6287824"/>
            <a:ext cx="1338334" cy="355405"/>
          </a:xfrm>
          <a:prstGeom prst="rect">
            <a:avLst/>
          </a:prstGeom>
        </p:spPr>
        <p:txBody>
          <a:bodyPr vert="horz" lIns="91440" tIns="45720" rIns="91440" bIns="45720" rtlCol="0" anchor="ctr"/>
          <a:lstStyle>
            <a:lvl1pPr algn="r">
              <a:defRPr sz="1050">
                <a:solidFill>
                  <a:srgbClr val="FFFFFF"/>
                </a:solidFill>
              </a:defRPr>
            </a:lvl1pPr>
          </a:lstStyle>
          <a:p>
            <a:fld id="{6171BE58-FB79-4B57-B26B-D95007E99E4E}" type="slidenum">
              <a:rPr lang="en-US" smtClean="0"/>
              <a:pPr/>
              <a:t>‹#›</a:t>
            </a:fld>
            <a:endParaRPr lang="en-US" dirty="0"/>
          </a:p>
        </p:txBody>
      </p:sp>
      <p:cxnSp>
        <p:nvCxnSpPr>
          <p:cNvPr id="10" name="Straight Connector 9"/>
          <p:cNvCxnSpPr/>
          <p:nvPr/>
        </p:nvCxnSpPr>
        <p:spPr>
          <a:xfrm>
            <a:off x="1217465" y="1691583"/>
            <a:ext cx="1016681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5572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User\Desktop\21-jammu-kashmir-map.jpg"/>
          <p:cNvPicPr>
            <a:picLocks noChangeAspect="1" noChangeArrowheads="1"/>
          </p:cNvPicPr>
          <p:nvPr/>
        </p:nvPicPr>
        <p:blipFill>
          <a:blip r:embed="rId2" cstate="print"/>
          <a:srcRect/>
          <a:stretch>
            <a:fillRect/>
          </a:stretch>
        </p:blipFill>
        <p:spPr bwMode="auto">
          <a:xfrm>
            <a:off x="4518547" y="0"/>
            <a:ext cx="3429000" cy="857250"/>
          </a:xfrm>
          <a:prstGeom prst="ellipse">
            <a:avLst/>
          </a:prstGeom>
          <a:ln>
            <a:noFill/>
          </a:ln>
          <a:effectLst>
            <a:softEdge rad="112500"/>
          </a:effectLst>
        </p:spPr>
      </p:pic>
      <p:pic>
        <p:nvPicPr>
          <p:cNvPr id="1026" name="Picture 2" descr="C:\Users\J.K Malgotra\Desktop\MV Data\ASHA\Health checkup at pulwama\Photos of pulwama\13411681_652302944921638_1784106987192711615_o.jpg"/>
          <p:cNvPicPr>
            <a:picLocks noChangeAspect="1" noChangeArrowheads="1"/>
          </p:cNvPicPr>
          <p:nvPr/>
        </p:nvPicPr>
        <p:blipFill>
          <a:blip r:embed="rId3" cstate="print"/>
          <a:srcRect/>
          <a:stretch>
            <a:fillRect/>
          </a:stretch>
        </p:blipFill>
        <p:spPr bwMode="auto">
          <a:xfrm>
            <a:off x="1" y="0"/>
            <a:ext cx="12436474" cy="6164317"/>
          </a:xfrm>
          <a:prstGeom prst="rect">
            <a:avLst/>
          </a:prstGeom>
          <a:noFill/>
          <a:ln>
            <a:noFill/>
          </a:ln>
          <a:effectLst>
            <a:softEdge rad="635000"/>
          </a:effectLst>
        </p:spPr>
      </p:pic>
      <p:pic>
        <p:nvPicPr>
          <p:cNvPr id="2" name="Picture 2" descr="C:\Users\IUCD15\Desktop\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descr="C:\Users\NRHM_Kaynenn\Desktop\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205109" y="0"/>
            <a:ext cx="1233124" cy="9572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txBox="1">
            <a:spLocks/>
          </p:cNvSpPr>
          <p:nvPr/>
        </p:nvSpPr>
        <p:spPr>
          <a:xfrm>
            <a:off x="20364" y="1458028"/>
            <a:ext cx="12375167" cy="2759129"/>
          </a:xfrm>
          <a:prstGeom prst="rect">
            <a:avLst/>
          </a:prstGeom>
          <a:solidFill>
            <a:srgbClr val="7030A0">
              <a:alpha val="29000"/>
            </a:srgbClr>
          </a:solidFill>
          <a:effectLst>
            <a:softEdge rad="635000"/>
          </a:effectLst>
          <a:scene3d>
            <a:camera prst="orthographicFront"/>
            <a:lightRig rig="sunset" dir="t"/>
          </a:scene3d>
          <a:sp3d extrusionH="76200" prstMaterial="flat">
            <a:bevelT prst="relaxedInset"/>
            <a:extrusionClr>
              <a:srgbClr val="7030A0"/>
            </a:extrusionClr>
            <a:contourClr>
              <a:schemeClr val="bg1">
                <a:lumMod val="95000"/>
              </a:schemeClr>
            </a:contourClr>
          </a:sp3d>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800" b="1" dirty="0">
                <a:ln>
                  <a:solidFill>
                    <a:schemeClr val="bg1"/>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   SCREENING &amp; ORIENTATION </a:t>
            </a:r>
          </a:p>
          <a:p>
            <a:pPr algn="ctr"/>
            <a:r>
              <a:rPr lang="en-IN" sz="4800" b="1" dirty="0">
                <a:ln>
                  <a:solidFill>
                    <a:schemeClr val="bg1"/>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OF ASHAs </a:t>
            </a:r>
          </a:p>
          <a:p>
            <a:pPr algn="ctr"/>
            <a:r>
              <a:rPr lang="en-IN" sz="4800" b="1" dirty="0">
                <a:ln>
                  <a:solidFill>
                    <a:schemeClr val="bg1"/>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rPr>
              <a:t>FOR NON COMMUNICABLE DISEASES AT PULWAMA DISTRICT, J&amp;K</a:t>
            </a:r>
          </a:p>
          <a:p>
            <a:pPr algn="ctr"/>
            <a:endParaRPr lang="en-IN" sz="4800" dirty="0">
              <a:ln>
                <a:solidFill>
                  <a:schemeClr val="bg1"/>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latin typeface="Times New Roman" pitchFamily="18" charset="0"/>
              <a:cs typeface="Times New Roman" pitchFamily="18" charset="0"/>
            </a:endParaRPr>
          </a:p>
        </p:txBody>
      </p:sp>
      <p:sp>
        <p:nvSpPr>
          <p:cNvPr id="5" name="TextBox 4"/>
          <p:cNvSpPr txBox="1"/>
          <p:nvPr/>
        </p:nvSpPr>
        <p:spPr>
          <a:xfrm>
            <a:off x="0" y="6180084"/>
            <a:ext cx="12436475" cy="400110"/>
          </a:xfrm>
          <a:prstGeom prst="rect">
            <a:avLst/>
          </a:prstGeom>
          <a:solidFill>
            <a:schemeClr val="accent1">
              <a:lumMod val="75000"/>
            </a:schemeClr>
          </a:solidFill>
        </p:spPr>
        <p:txBody>
          <a:bodyPr wrap="square" rtlCol="0">
            <a:spAutoFit/>
          </a:bodyPr>
          <a:lstStyle/>
          <a:p>
            <a:pPr algn="ctr"/>
            <a:r>
              <a:rPr lang="en-US" sz="2000" b="1" dirty="0">
                <a:solidFill>
                  <a:schemeClr val="bg1"/>
                </a:solidFill>
                <a:latin typeface="Times New Roman" pitchFamily="18" charset="0"/>
                <a:cs typeface="Times New Roman" pitchFamily="18" charset="0"/>
              </a:rPr>
              <a:t>4</a:t>
            </a:r>
            <a:r>
              <a:rPr lang="en-US" sz="2000" b="1" baseline="30000" dirty="0">
                <a:solidFill>
                  <a:schemeClr val="bg1"/>
                </a:solidFill>
                <a:latin typeface="Times New Roman" pitchFamily="18" charset="0"/>
                <a:cs typeface="Times New Roman" pitchFamily="18" charset="0"/>
              </a:rPr>
              <a:t>th</a:t>
            </a:r>
            <a:r>
              <a:rPr lang="en-US" sz="2000" b="1" dirty="0">
                <a:solidFill>
                  <a:schemeClr val="bg1"/>
                </a:solidFill>
                <a:latin typeface="Times New Roman" pitchFamily="18" charset="0"/>
                <a:cs typeface="Times New Roman" pitchFamily="18" charset="0"/>
              </a:rPr>
              <a:t> NATIONAL SUMMIT ON GOOD &amp;REPLICABLE PRACTICES AND INNOVATIONS</a:t>
            </a:r>
          </a:p>
        </p:txBody>
      </p:sp>
      <p:sp>
        <p:nvSpPr>
          <p:cNvPr id="9" name="TextBox 8"/>
          <p:cNvSpPr txBox="1"/>
          <p:nvPr/>
        </p:nvSpPr>
        <p:spPr>
          <a:xfrm>
            <a:off x="9062102" y="4585643"/>
            <a:ext cx="3343790" cy="1631216"/>
          </a:xfrm>
          <a:prstGeom prst="rect">
            <a:avLst/>
          </a:prstGeom>
          <a:solidFill>
            <a:srgbClr val="FFFF00">
              <a:alpha val="61000"/>
            </a:srgbClr>
          </a:solidFill>
        </p:spPr>
        <p:txBody>
          <a:bodyPr wrap="square" rtlCol="0">
            <a:spAutoFit/>
          </a:bodyPr>
          <a:lstStyle/>
          <a:p>
            <a:pPr algn="ctr"/>
            <a:r>
              <a:rPr lang="en-US" sz="2000" b="1" dirty="0">
                <a:solidFill>
                  <a:srgbClr val="C00000"/>
                </a:solidFill>
                <a:latin typeface="Times New Roman" pitchFamily="18" charset="0"/>
                <a:cs typeface="Times New Roman" pitchFamily="18" charset="0"/>
              </a:rPr>
              <a:t>Presented by:</a:t>
            </a:r>
          </a:p>
          <a:p>
            <a:pPr algn="r"/>
            <a:r>
              <a:rPr lang="en-US" sz="2000" b="1" dirty="0">
                <a:solidFill>
                  <a:srgbClr val="C00000"/>
                </a:solidFill>
                <a:latin typeface="Times New Roman" pitchFamily="18" charset="0"/>
                <a:cs typeface="Times New Roman" pitchFamily="18" charset="0"/>
              </a:rPr>
              <a:t>Dr. </a:t>
            </a:r>
            <a:r>
              <a:rPr lang="en-US" sz="2000" b="1" dirty="0" err="1">
                <a:solidFill>
                  <a:srgbClr val="C00000"/>
                </a:solidFill>
                <a:latin typeface="Times New Roman" pitchFamily="18" charset="0"/>
                <a:cs typeface="Times New Roman" pitchFamily="18" charset="0"/>
              </a:rPr>
              <a:t>Jitender</a:t>
            </a:r>
            <a:r>
              <a:rPr lang="en-US" sz="2000" b="1" dirty="0">
                <a:solidFill>
                  <a:srgbClr val="C00000"/>
                </a:solidFill>
                <a:latin typeface="Times New Roman" pitchFamily="18" charset="0"/>
                <a:cs typeface="Times New Roman" pitchFamily="18" charset="0"/>
              </a:rPr>
              <a:t> Mehta</a:t>
            </a:r>
          </a:p>
          <a:p>
            <a:pPr algn="r"/>
            <a:r>
              <a:rPr lang="en-US" sz="1100" b="1" dirty="0">
                <a:solidFill>
                  <a:srgbClr val="C00000"/>
                </a:solidFill>
                <a:latin typeface="Times New Roman" pitchFamily="18" charset="0"/>
                <a:cs typeface="Times New Roman" pitchFamily="18" charset="0"/>
              </a:rPr>
              <a:t>MBBS (GMC  Jammu)</a:t>
            </a:r>
          </a:p>
          <a:p>
            <a:pPr algn="r"/>
            <a:r>
              <a:rPr lang="en-US" sz="1100" b="1" dirty="0">
                <a:solidFill>
                  <a:srgbClr val="C00000"/>
                </a:solidFill>
                <a:latin typeface="Times New Roman" pitchFamily="18" charset="0"/>
                <a:cs typeface="Times New Roman" pitchFamily="18" charset="0"/>
              </a:rPr>
              <a:t>MHA (AIIMS, ND)</a:t>
            </a:r>
          </a:p>
          <a:p>
            <a:pPr algn="r"/>
            <a:r>
              <a:rPr lang="en-US" b="1" dirty="0">
                <a:solidFill>
                  <a:srgbClr val="C00000"/>
                </a:solidFill>
                <a:latin typeface="Times New Roman" pitchFamily="18" charset="0"/>
                <a:cs typeface="Times New Roman" pitchFamily="18" charset="0"/>
              </a:rPr>
              <a:t>National Health Mission, J&amp;K</a:t>
            </a:r>
            <a:endParaRPr lang="en-US" sz="1200" b="1" dirty="0">
              <a:solidFill>
                <a:srgbClr val="C00000"/>
              </a:solidFill>
              <a:latin typeface="Times New Roman" pitchFamily="18" charset="0"/>
              <a:cs typeface="Times New Roman" pitchFamily="18" charset="0"/>
            </a:endParaRPr>
          </a:p>
          <a:p>
            <a:pPr algn="ct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389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l="25594" r="25631"/>
          <a:stretch>
            <a:fillRect/>
          </a:stretch>
        </p:blipFill>
        <p:spPr bwMode="auto">
          <a:xfrm>
            <a:off x="6291611" y="13634"/>
            <a:ext cx="5718460" cy="6661804"/>
          </a:xfrm>
          <a:prstGeom prst="rect">
            <a:avLst/>
          </a:prstGeom>
          <a:noFill/>
          <a:ln w="9525">
            <a:noFill/>
            <a:miter lim="800000"/>
            <a:headEnd/>
            <a:tailEnd/>
          </a:ln>
          <a:effectLst/>
        </p:spPr>
      </p:pic>
      <p:pic>
        <p:nvPicPr>
          <p:cNvPr id="38915" name="Picture 3"/>
          <p:cNvPicPr>
            <a:picLocks noChangeAspect="1" noChangeArrowheads="1"/>
          </p:cNvPicPr>
          <p:nvPr/>
        </p:nvPicPr>
        <p:blipFill>
          <a:blip r:embed="rId3"/>
          <a:srcRect r="34966" b="11381"/>
          <a:stretch>
            <a:fillRect/>
          </a:stretch>
        </p:blipFill>
        <p:spPr bwMode="auto">
          <a:xfrm>
            <a:off x="709696" y="0"/>
            <a:ext cx="5213446" cy="6675438"/>
          </a:xfrm>
          <a:prstGeom prst="rect">
            <a:avLst/>
          </a:prstGeom>
          <a:noFill/>
          <a:ln w="9525">
            <a:noFill/>
            <a:miter lim="800000"/>
            <a:headEnd/>
            <a:tailEnd/>
          </a:ln>
          <a:effectLst/>
        </p:spPr>
      </p:pic>
      <p:grpSp>
        <p:nvGrpSpPr>
          <p:cNvPr id="5" name="Group 4"/>
          <p:cNvGrpSpPr/>
          <p:nvPr/>
        </p:nvGrpSpPr>
        <p:grpSpPr>
          <a:xfrm>
            <a:off x="3166288" y="109204"/>
            <a:ext cx="4356955" cy="446108"/>
            <a:chOff x="0" y="5258625"/>
            <a:chExt cx="4356955" cy="446108"/>
          </a:xfrm>
          <a:solidFill>
            <a:schemeClr val="accent2">
              <a:lumMod val="40000"/>
              <a:lumOff val="60000"/>
            </a:schemeClr>
          </a:solidFill>
        </p:grpSpPr>
        <p:sp>
          <p:nvSpPr>
            <p:cNvPr id="6" name="Rounded Rectangle 5"/>
            <p:cNvSpPr/>
            <p:nvPr/>
          </p:nvSpPr>
          <p:spPr>
            <a:xfrm>
              <a:off x="0" y="5264427"/>
              <a:ext cx="4356955" cy="440306"/>
            </a:xfrm>
            <a:prstGeom prst="roundRect">
              <a:avLst/>
            </a:prstGeom>
            <a:grpFill/>
          </p:spPr>
          <p:style>
            <a:lnRef idx="2">
              <a:schemeClr val="lt1">
                <a:hueOff val="0"/>
                <a:satOff val="0"/>
                <a:lumOff val="0"/>
                <a:alphaOff val="0"/>
              </a:schemeClr>
            </a:lnRef>
            <a:fillRef idx="1">
              <a:schemeClr val="accent4">
                <a:hueOff val="10395693"/>
                <a:satOff val="-47968"/>
                <a:lumOff val="1765"/>
                <a:alphaOff val="0"/>
              </a:schemeClr>
            </a:fillRef>
            <a:effectRef idx="0">
              <a:schemeClr val="accent4">
                <a:hueOff val="10395693"/>
                <a:satOff val="-47968"/>
                <a:lumOff val="1765"/>
                <a:alphaOff val="0"/>
              </a:schemeClr>
            </a:effectRef>
            <a:fontRef idx="minor">
              <a:schemeClr val="lt1"/>
            </a:fontRef>
          </p:style>
        </p:sp>
        <p:sp>
          <p:nvSpPr>
            <p:cNvPr id="7" name="Rounded Rectangle 4"/>
            <p:cNvSpPr/>
            <p:nvPr/>
          </p:nvSpPr>
          <p:spPr>
            <a:xfrm>
              <a:off x="21494" y="5258625"/>
              <a:ext cx="4313967" cy="397318"/>
            </a:xfrm>
            <a:prstGeom prst="rect">
              <a:avLst/>
            </a:prstGeom>
            <a:grpFill/>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IN" sz="2100" b="1" kern="1200" dirty="0">
                  <a:solidFill>
                    <a:srgbClr val="C00000"/>
                  </a:solidFill>
                  <a:latin typeface="Times New Roman" panose="02020603050405020304" pitchFamily="18" charset="0"/>
                  <a:cs typeface="Times New Roman" panose="02020603050405020304" pitchFamily="18" charset="0"/>
                </a:rPr>
                <a:t>-Intl. WOMENS’ Day 8</a:t>
              </a:r>
              <a:r>
                <a:rPr lang="en-IN" sz="2100" b="1" kern="1200" baseline="30000" dirty="0">
                  <a:solidFill>
                    <a:srgbClr val="C00000"/>
                  </a:solidFill>
                  <a:latin typeface="Times New Roman" panose="02020603050405020304" pitchFamily="18" charset="0"/>
                  <a:cs typeface="Times New Roman" panose="02020603050405020304" pitchFamily="18" charset="0"/>
                </a:rPr>
                <a:t>TH</a:t>
              </a:r>
              <a:r>
                <a:rPr lang="en-IN" sz="2100" b="1" kern="1200" dirty="0">
                  <a:solidFill>
                    <a:srgbClr val="C00000"/>
                  </a:solidFill>
                  <a:latin typeface="Times New Roman" panose="02020603050405020304" pitchFamily="18" charset="0"/>
                  <a:cs typeface="Times New Roman" panose="02020603050405020304" pitchFamily="18" charset="0"/>
                </a:rPr>
                <a:t> MARCH</a:t>
              </a:r>
              <a:endParaRPr lang="en-US" sz="2100" kern="12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 y="558"/>
            <a:ext cx="10726460" cy="1290276"/>
          </a:xfrm>
        </p:spPr>
        <p:txBody>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ASHA DIARY</a:t>
            </a:r>
          </a:p>
        </p:txBody>
      </p:sp>
      <p:sp>
        <p:nvSpPr>
          <p:cNvPr id="3" name="Content Placeholder 2"/>
          <p:cNvSpPr>
            <a:spLocks noGrp="1"/>
          </p:cNvSpPr>
          <p:nvPr>
            <p:ph idx="1"/>
          </p:nvPr>
        </p:nvSpPr>
        <p:spPr/>
        <p:txBody>
          <a:bodyPr/>
          <a:lstStyle/>
          <a:p>
            <a:endParaRPr lang="en-US" dirty="0"/>
          </a:p>
        </p:txBody>
      </p:sp>
      <p:sp>
        <p:nvSpPr>
          <p:cNvPr id="1026" name="AutoShape 2" descr="Displaying Asha Diary _ Tit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isplaying Asha Diary _ Tit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HP\Downloads\Asha Diary _ Title.jpg"/>
          <p:cNvPicPr>
            <a:picLocks noChangeAspect="1" noChangeArrowheads="1"/>
          </p:cNvPicPr>
          <p:nvPr/>
        </p:nvPicPr>
        <p:blipFill>
          <a:blip r:embed="rId2"/>
          <a:srcRect l="7704" t="16533" r="6922" b="-1034"/>
          <a:stretch>
            <a:fillRect/>
          </a:stretch>
        </p:blipFill>
        <p:spPr bwMode="auto">
          <a:xfrm rot="16609574">
            <a:off x="-1228307" y="2444634"/>
            <a:ext cx="5595582" cy="2511176"/>
          </a:xfrm>
          <a:prstGeom prst="rect">
            <a:avLst/>
          </a:prstGeom>
          <a:noFill/>
        </p:spPr>
      </p:pic>
      <p:pic>
        <p:nvPicPr>
          <p:cNvPr id="1030" name="Picture 6"/>
          <p:cNvPicPr>
            <a:picLocks noChangeAspect="1" noChangeArrowheads="1"/>
          </p:cNvPicPr>
          <p:nvPr/>
        </p:nvPicPr>
        <p:blipFill>
          <a:blip r:embed="rId3"/>
          <a:srcRect l="21289" t="14179" r="22735" b="11007"/>
          <a:stretch>
            <a:fillRect/>
          </a:stretch>
        </p:blipFill>
        <p:spPr bwMode="auto">
          <a:xfrm rot="16200000">
            <a:off x="1509382" y="1697791"/>
            <a:ext cx="5636527" cy="420624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l="24759" t="20966" r="25731" b="16161"/>
          <a:stretch>
            <a:fillRect/>
          </a:stretch>
        </p:blipFill>
        <p:spPr bwMode="auto">
          <a:xfrm>
            <a:off x="5964075" y="0"/>
            <a:ext cx="6441743" cy="6675438"/>
          </a:xfrm>
          <a:prstGeom prst="rect">
            <a:avLst/>
          </a:prstGeom>
          <a:noFill/>
          <a:ln w="9525">
            <a:noFill/>
            <a:miter lim="800000"/>
            <a:headEnd/>
            <a:tailEnd/>
          </a:ln>
          <a:effectLst/>
        </p:spPr>
      </p:pic>
      <p:sp>
        <p:nvSpPr>
          <p:cNvPr id="11" name="Down Arrow 10"/>
          <p:cNvSpPr/>
          <p:nvPr/>
        </p:nvSpPr>
        <p:spPr>
          <a:xfrm>
            <a:off x="9744501" y="1"/>
            <a:ext cx="846162" cy="5322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J.K Malgotra\Desktop\MV Data\ASHA\Health checkup at pulwama\Photos of pulwama\13320536_652299991588600_8807768254243349571_o.jpg"/>
          <p:cNvPicPr>
            <a:picLocks noChangeAspect="1" noChangeArrowheads="1"/>
          </p:cNvPicPr>
          <p:nvPr/>
        </p:nvPicPr>
        <p:blipFill>
          <a:blip r:embed="rId2" cstate="print"/>
          <a:srcRect/>
          <a:stretch>
            <a:fillRect/>
          </a:stretch>
        </p:blipFill>
        <p:spPr bwMode="auto">
          <a:xfrm>
            <a:off x="6345615" y="0"/>
            <a:ext cx="6090860" cy="3248167"/>
          </a:xfrm>
          <a:prstGeom prst="rect">
            <a:avLst/>
          </a:prstGeom>
          <a:noFill/>
          <a:effectLst>
            <a:softEdge rad="127000"/>
          </a:effectLst>
        </p:spPr>
      </p:pic>
      <p:pic>
        <p:nvPicPr>
          <p:cNvPr id="6147" name="Picture 3" descr="C:\Users\J.K Malgotra\Desktop\MV Data\ASHA\Health checkup at pulwama\Photos of pulwama\13335702_652308271587772_335842627539003442_n.jpg"/>
          <p:cNvPicPr>
            <a:picLocks noChangeAspect="1" noChangeArrowheads="1"/>
          </p:cNvPicPr>
          <p:nvPr/>
        </p:nvPicPr>
        <p:blipFill>
          <a:blip r:embed="rId3" cstate="print"/>
          <a:srcRect/>
          <a:stretch>
            <a:fillRect/>
          </a:stretch>
        </p:blipFill>
        <p:spPr bwMode="auto">
          <a:xfrm>
            <a:off x="0" y="0"/>
            <a:ext cx="6373504" cy="3254464"/>
          </a:xfrm>
          <a:prstGeom prst="rect">
            <a:avLst/>
          </a:prstGeom>
          <a:noFill/>
          <a:effectLst>
            <a:softEdge rad="127000"/>
          </a:effectLst>
        </p:spPr>
      </p:pic>
      <p:pic>
        <p:nvPicPr>
          <p:cNvPr id="6149" name="Picture 5" descr="C:\Users\J.K Malgotra\Desktop\MV Data\ASHA\Health checkup at pulwama\Photos of pulwama\13392023_652300618255204_8651650840959572941_o.jpg"/>
          <p:cNvPicPr>
            <a:picLocks noChangeAspect="1" noChangeArrowheads="1"/>
          </p:cNvPicPr>
          <p:nvPr/>
        </p:nvPicPr>
        <p:blipFill>
          <a:blip r:embed="rId4" cstate="print"/>
          <a:srcRect b="25997"/>
          <a:stretch>
            <a:fillRect/>
          </a:stretch>
        </p:blipFill>
        <p:spPr bwMode="auto">
          <a:xfrm>
            <a:off x="0" y="3248167"/>
            <a:ext cx="6341976" cy="3427271"/>
          </a:xfrm>
          <a:prstGeom prst="rect">
            <a:avLst/>
          </a:prstGeom>
          <a:noFill/>
          <a:effectLst>
            <a:softEdge rad="127000"/>
          </a:effectLst>
        </p:spPr>
      </p:pic>
      <p:pic>
        <p:nvPicPr>
          <p:cNvPr id="6146" name="Picture 2" descr="C:\Users\J.K Malgotra\Desktop\MV Data\ASHA\Health checkup at pulwama\Photos of pulwama\13346168_652302068255059_5264434566932699771_o.jpg"/>
          <p:cNvPicPr>
            <a:picLocks noChangeAspect="1" noChangeArrowheads="1"/>
          </p:cNvPicPr>
          <p:nvPr/>
        </p:nvPicPr>
        <p:blipFill>
          <a:blip r:embed="rId5" cstate="print"/>
          <a:srcRect/>
          <a:stretch>
            <a:fillRect/>
          </a:stretch>
        </p:blipFill>
        <p:spPr bwMode="auto">
          <a:xfrm>
            <a:off x="6359858" y="3248166"/>
            <a:ext cx="6076618" cy="3427271"/>
          </a:xfrm>
          <a:prstGeom prst="rect">
            <a:avLst/>
          </a:prstGeom>
          <a:noFill/>
          <a:effectLst>
            <a:softEdge rad="127000"/>
          </a:effectLst>
        </p:spPr>
      </p:pic>
      <p:sp>
        <p:nvSpPr>
          <p:cNvPr id="13" name="TextBox 12"/>
          <p:cNvSpPr txBox="1"/>
          <p:nvPr/>
        </p:nvSpPr>
        <p:spPr>
          <a:xfrm>
            <a:off x="3834686" y="2671762"/>
            <a:ext cx="5189163" cy="1015663"/>
          </a:xfrm>
          <a:prstGeom prst="rect">
            <a:avLst/>
          </a:prstGeom>
          <a:noFill/>
        </p:spPr>
        <p:txBody>
          <a:bodyPr wrap="square" rtlCol="0">
            <a:spAutoFit/>
          </a:bodyPr>
          <a:lstStyle/>
          <a:p>
            <a:r>
              <a:rPr lang="en-US" sz="6000" b="1" dirty="0">
                <a:solidFill>
                  <a:srgbClr val="C00000"/>
                </a:solidFill>
                <a:latin typeface="Times New Roman" panose="02020603050405020304" pitchFamily="18" charset="0"/>
                <a:cs typeface="Times New Roman" panose="02020603050405020304" pitchFamily="18" charset="0"/>
              </a:rPr>
              <a:t>THANK YOU</a:t>
            </a:r>
          </a:p>
        </p:txBody>
      </p:sp>
      <p:pic>
        <p:nvPicPr>
          <p:cNvPr id="9" name="Picture 2" descr="C:\Users\IUCD15\Desktop\image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descr="C:\Users\NRHM_Kaynenn\Desktop\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203351" y="0"/>
            <a:ext cx="1233124" cy="9572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7937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283" y="278975"/>
            <a:ext cx="10260092" cy="867438"/>
          </a:xfrm>
        </p:spPr>
        <p:txBody>
          <a:bodyPr/>
          <a:lstStyle/>
          <a:p>
            <a:pPr algn="ctr"/>
            <a:r>
              <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 OF PRESENTATION</a:t>
            </a:r>
            <a:endParaRPr lang="en-US" dirty="0">
              <a:solidFill>
                <a:srgbClr val="C00000"/>
              </a:solidFill>
            </a:endParaRPr>
          </a:p>
        </p:txBody>
      </p:sp>
      <p:pic>
        <p:nvPicPr>
          <p:cNvPr id="4" name="Picture 2" descr="C:\Users\J.K Malgotra\Desktop\MV Data\ASHA\Health checkup at pulwama\Photos of pulwama\13332720_652308274921105_7511872190282042819_n.jpg"/>
          <p:cNvPicPr>
            <a:picLocks noChangeAspect="1" noChangeArrowheads="1"/>
          </p:cNvPicPr>
          <p:nvPr/>
        </p:nvPicPr>
        <p:blipFill>
          <a:blip r:embed="rId2" cstate="print"/>
          <a:srcRect/>
          <a:stretch>
            <a:fillRect/>
          </a:stretch>
        </p:blipFill>
        <p:spPr bwMode="auto">
          <a:xfrm>
            <a:off x="-24920" y="1202293"/>
            <a:ext cx="5675093" cy="4977797"/>
          </a:xfrm>
          <a:prstGeom prst="rect">
            <a:avLst/>
          </a:prstGeom>
          <a:noFill/>
          <a:effectLst>
            <a:softEdge rad="317500"/>
          </a:effectLst>
        </p:spPr>
      </p:pic>
      <p:sp>
        <p:nvSpPr>
          <p:cNvPr id="5" name="Content Placeholder 4"/>
          <p:cNvSpPr txBox="1">
            <a:spLocks noGrp="1"/>
          </p:cNvSpPr>
          <p:nvPr>
            <p:ph idx="1"/>
          </p:nvPr>
        </p:nvSpPr>
        <p:spPr>
          <a:xfrm>
            <a:off x="5827593" y="1719618"/>
            <a:ext cx="6608881" cy="3884140"/>
          </a:xfrm>
          <a:prstGeom prst="rect">
            <a:avLst/>
          </a:prstGeom>
          <a:noFill/>
        </p:spPr>
        <p:txBody>
          <a:bodyPr wrap="square" rtlCol="0">
            <a:spAutoFit/>
          </a:bodyPr>
          <a:lstStyle/>
          <a:p>
            <a:pPr>
              <a:buFont typeface="Wingdings" pitchFamily="2" charset="2"/>
              <a:buChar char="Ø"/>
            </a:pPr>
            <a:r>
              <a:rPr lang="en-US" sz="2800" b="1" dirty="0">
                <a:solidFill>
                  <a:srgbClr val="C00000"/>
                </a:solidFill>
                <a:latin typeface="Times New Roman" pitchFamily="18" charset="0"/>
                <a:cs typeface="Times New Roman" pitchFamily="18" charset="0"/>
              </a:rPr>
              <a:t>     RATIONALE FOR INTERVENTION</a:t>
            </a:r>
          </a:p>
          <a:p>
            <a:pPr>
              <a:buFont typeface="Wingdings" pitchFamily="2" charset="2"/>
              <a:buChar char="Ø"/>
            </a:pPr>
            <a:r>
              <a:rPr lang="en-IN" sz="2800" b="1" dirty="0">
                <a:solidFill>
                  <a:srgbClr val="00B050"/>
                </a:solidFill>
                <a:latin typeface="Times New Roman" pitchFamily="18" charset="0"/>
                <a:cs typeface="Times New Roman" pitchFamily="18" charset="0"/>
              </a:rPr>
              <a:t>     INTERVENTIONS UNDERTAKEN-</a:t>
            </a:r>
            <a:endParaRPr lang="en-IN" sz="2800" b="1" dirty="0">
              <a:solidFill>
                <a:srgbClr val="FF0000"/>
              </a:solidFill>
              <a:latin typeface="Times New Roman" pitchFamily="18" charset="0"/>
              <a:cs typeface="Times New Roman" pitchFamily="18" charset="0"/>
            </a:endParaRPr>
          </a:p>
          <a:p>
            <a:r>
              <a:rPr lang="en-IN" sz="2800" b="1" dirty="0">
                <a:solidFill>
                  <a:srgbClr val="C00000"/>
                </a:solidFill>
                <a:latin typeface="Times New Roman" pitchFamily="18" charset="0"/>
                <a:cs typeface="Times New Roman" pitchFamily="18" charset="0"/>
              </a:rPr>
              <a:t>       </a:t>
            </a:r>
            <a:r>
              <a:rPr lang="en-US" sz="2800" b="1" dirty="0">
                <a:solidFill>
                  <a:srgbClr val="00B050"/>
                </a:solidFill>
                <a:latin typeface="Times New Roman" pitchFamily="18" charset="0"/>
                <a:cs typeface="Times New Roman" pitchFamily="18" charset="0"/>
              </a:rPr>
              <a:t>SCREENING </a:t>
            </a:r>
            <a:r>
              <a:rPr lang="en-US" sz="2800" b="1">
                <a:solidFill>
                  <a:srgbClr val="00B050"/>
                </a:solidFill>
                <a:latin typeface="Times New Roman" pitchFamily="18" charset="0"/>
                <a:cs typeface="Times New Roman" pitchFamily="18" charset="0"/>
              </a:rPr>
              <a:t>OF </a:t>
            </a:r>
            <a:r>
              <a:rPr lang="en-US" sz="2800" b="1" smtClean="0">
                <a:solidFill>
                  <a:srgbClr val="00B050"/>
                </a:solidFill>
                <a:latin typeface="Times New Roman" pitchFamily="18" charset="0"/>
                <a:cs typeface="Times New Roman" pitchFamily="18" charset="0"/>
              </a:rPr>
              <a:t>ASHAs</a:t>
            </a:r>
            <a:endParaRPr lang="en-US" sz="2800" b="1" dirty="0">
              <a:solidFill>
                <a:srgbClr val="FF0066"/>
              </a:solidFill>
              <a:latin typeface="Times New Roman" pitchFamily="18" charset="0"/>
              <a:cs typeface="Times New Roman" pitchFamily="18" charset="0"/>
            </a:endParaRPr>
          </a:p>
          <a:p>
            <a:pPr>
              <a:buFont typeface="Wingdings" pitchFamily="2" charset="2"/>
              <a:buChar char="Ø"/>
            </a:pPr>
            <a:r>
              <a:rPr lang="en-US" sz="2800" b="1" dirty="0">
                <a:solidFill>
                  <a:srgbClr val="002060"/>
                </a:solidFill>
                <a:latin typeface="Times New Roman" pitchFamily="18" charset="0"/>
                <a:cs typeface="Times New Roman" pitchFamily="18" charset="0"/>
              </a:rPr>
              <a:t>     </a:t>
            </a:r>
            <a:r>
              <a:rPr lang="en-US" sz="2800" b="1" dirty="0">
                <a:solidFill>
                  <a:schemeClr val="accent5">
                    <a:lumMod val="50000"/>
                  </a:schemeClr>
                </a:solidFill>
                <a:latin typeface="Times New Roman" pitchFamily="18" charset="0"/>
                <a:cs typeface="Times New Roman" pitchFamily="18" charset="0"/>
              </a:rPr>
              <a:t>RESULTS</a:t>
            </a:r>
          </a:p>
          <a:p>
            <a:pPr>
              <a:buFont typeface="Wingdings" pitchFamily="2" charset="2"/>
              <a:buChar char="Ø"/>
            </a:pPr>
            <a:r>
              <a:rPr lang="en-US" sz="2800" b="1" dirty="0">
                <a:solidFill>
                  <a:schemeClr val="accent5">
                    <a:lumMod val="50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INTERPRETATIONS</a:t>
            </a:r>
          </a:p>
          <a:p>
            <a:pPr>
              <a:buFont typeface="Wingdings" pitchFamily="2" charset="2"/>
              <a:buChar char="Ø"/>
            </a:pPr>
            <a:r>
              <a:rPr lang="en-IN" sz="2800" b="1" dirty="0">
                <a:solidFill>
                  <a:srgbClr val="002060"/>
                </a:solidFill>
                <a:latin typeface="Times New Roman" pitchFamily="18" charset="0"/>
                <a:cs typeface="Times New Roman" pitchFamily="18" charset="0"/>
              </a:rPr>
              <a:t>     BENEFITS REAPED</a:t>
            </a:r>
            <a:endParaRPr lang="en-US" sz="2800" b="1" dirty="0">
              <a:solidFill>
                <a:srgbClr val="002060"/>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6" name="Picture 2" descr="C:\Users\IUCD15\Desktop\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C:\Users\NRHM_Kaynenn\Desktop\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05109" y="0"/>
            <a:ext cx="1233124" cy="9572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355406"/>
            <a:ext cx="10726460" cy="995722"/>
          </a:xfrm>
        </p:spPr>
        <p:txBody>
          <a:bodyPr/>
          <a:lstStyle/>
          <a:p>
            <a:pPr algn="ctr"/>
            <a:r>
              <a:rPr lang="en-I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RATIONALE FOR INTERVENTION</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09683" y="1282889"/>
            <a:ext cx="11013743" cy="5076967"/>
          </a:xfrm>
        </p:spPr>
        <p:txBody>
          <a:bodyPr>
            <a:normAutofit/>
          </a:bodyPr>
          <a:lstStyle/>
          <a:p>
            <a:pPr marL="285750" indent="-285750" algn="just"/>
            <a:r>
              <a:rPr lang="en-IN" sz="2000" dirty="0">
                <a:solidFill>
                  <a:srgbClr val="002060"/>
                </a:solidFill>
                <a:latin typeface="Times New Roman" pitchFamily="18" charset="0"/>
                <a:cs typeface="Times New Roman" pitchFamily="18" charset="0"/>
              </a:rPr>
              <a:t>INCREASING BURDEN OF NON COMMUNICABLE DISEASES :- Non-communicable diseases (NCDs) are the leading cause of death in the world, responsible for 63% deaths worldwide;</a:t>
            </a:r>
            <a:r>
              <a:rPr lang="en-US" sz="2000" dirty="0">
                <a:solidFill>
                  <a:srgbClr val="002060"/>
                </a:solidFill>
              </a:rPr>
              <a:t> 5.87 million deaths i.e., 60 % of all deaths in India. Strong multi-sectoral governance mechanisms are needed to implement SDG target 3.4 on NCDs, i.e. </a:t>
            </a:r>
            <a:r>
              <a:rPr lang="en-US" sz="2000" i="1" u="sng" dirty="0">
                <a:solidFill>
                  <a:srgbClr val="002060"/>
                </a:solidFill>
              </a:rPr>
              <a:t>By 2030, reduce by one third premature mortality from non-communicable diseases through prevention and treatment</a:t>
            </a:r>
            <a:r>
              <a:rPr lang="en-US" sz="2000" dirty="0">
                <a:solidFill>
                  <a:srgbClr val="002060"/>
                </a:solidFill>
              </a:rPr>
              <a:t>, through </a:t>
            </a:r>
            <a:r>
              <a:rPr lang="en-US" sz="2000" i="1" dirty="0">
                <a:solidFill>
                  <a:srgbClr val="002060"/>
                </a:solidFill>
              </a:rPr>
              <a:t>whole-of-government</a:t>
            </a:r>
            <a:r>
              <a:rPr lang="en-US" sz="2000" dirty="0">
                <a:solidFill>
                  <a:srgbClr val="002060"/>
                </a:solidFill>
              </a:rPr>
              <a:t> and </a:t>
            </a:r>
            <a:r>
              <a:rPr lang="en-US" sz="2000" i="1" dirty="0">
                <a:solidFill>
                  <a:srgbClr val="002060"/>
                </a:solidFill>
              </a:rPr>
              <a:t>whole-of-society</a:t>
            </a:r>
            <a:r>
              <a:rPr lang="en-US" sz="2000" dirty="0">
                <a:solidFill>
                  <a:srgbClr val="002060"/>
                </a:solidFill>
              </a:rPr>
              <a:t> approaches.</a:t>
            </a:r>
          </a:p>
          <a:p>
            <a:pPr marL="0" indent="0" algn="just">
              <a:buNone/>
            </a:pPr>
            <a:endParaRPr lang="en-US" sz="2000" dirty="0">
              <a:solidFill>
                <a:srgbClr val="002060"/>
              </a:solidFill>
            </a:endParaRPr>
          </a:p>
          <a:p>
            <a:pPr marL="285750" indent="-285750" algn="just"/>
            <a:r>
              <a:rPr lang="en-IN" sz="2000" dirty="0">
                <a:solidFill>
                  <a:srgbClr val="FF0000"/>
                </a:solidFill>
                <a:latin typeface="Times New Roman" pitchFamily="18" charset="0"/>
                <a:cs typeface="Times New Roman" pitchFamily="18" charset="0"/>
              </a:rPr>
              <a:t>ASHA being a vital frontline worker, the healthcare of the community to a large extent, in present HCO (Health Care Operations) systems, depends to a large extent on ASHAs and CP programme who are the important contributors  to the present </a:t>
            </a:r>
            <a:r>
              <a:rPr lang="en-US" sz="2000" dirty="0">
                <a:solidFill>
                  <a:srgbClr val="FF0000"/>
                </a:solidFill>
              </a:rPr>
              <a:t>whole-of-government and whole-of-society approaches.</a:t>
            </a:r>
          </a:p>
          <a:p>
            <a:pPr marL="0" indent="0" algn="just">
              <a:buNone/>
            </a:pPr>
            <a:endParaRPr lang="en-IN" sz="2000" dirty="0">
              <a:solidFill>
                <a:srgbClr val="FF0000"/>
              </a:solidFill>
              <a:latin typeface="Times New Roman" pitchFamily="18" charset="0"/>
              <a:cs typeface="Times New Roman" pitchFamily="18" charset="0"/>
            </a:endParaRPr>
          </a:p>
          <a:p>
            <a:pPr marL="285750" indent="-285750" algn="just"/>
            <a:r>
              <a:rPr lang="en-IN" sz="2000" dirty="0">
                <a:solidFill>
                  <a:schemeClr val="tx1">
                    <a:lumMod val="95000"/>
                    <a:lumOff val="5000"/>
                  </a:schemeClr>
                </a:solidFill>
                <a:latin typeface="Times New Roman" pitchFamily="18" charset="0"/>
                <a:cs typeface="Times New Roman" pitchFamily="18" charset="0"/>
              </a:rPr>
              <a:t>The ASHA programme looks after 1.25 crore population in 22 districts including 117 blocks of the J&amp;K state. ASHAs perform &gt;35 ongoing activities on monthly  basis for keeping the populations healthy. There is add-on every year to these activities with a recent special focus on NCDs. </a:t>
            </a:r>
          </a:p>
        </p:txBody>
      </p:sp>
      <p:pic>
        <p:nvPicPr>
          <p:cNvPr id="4" name="Picture 2" descr="C:\Users\IUCD15\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088192" cy="843148"/>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NRHM_Kaynenn\Desktop\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05109" y="0"/>
            <a:ext cx="1233124" cy="94361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355406"/>
            <a:ext cx="10726460" cy="1023018"/>
          </a:xfrm>
        </p:spPr>
        <p:txBody>
          <a:bodyPr>
            <a:normAutofit/>
          </a:bodyPr>
          <a:lstStyle/>
          <a:p>
            <a:pPr algn="ctr"/>
            <a:r>
              <a:rPr lang="en-I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RATIONALE FOR INTERVENTION.....</a:t>
            </a:r>
            <a:endParaRPr lang="en-US"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55093" y="1214651"/>
            <a:ext cx="11341289" cy="5240740"/>
          </a:xfrm>
        </p:spPr>
        <p:txBody>
          <a:bodyPr>
            <a:normAutofit/>
          </a:bodyPr>
          <a:lstStyle/>
          <a:p>
            <a:pPr marL="285750" indent="-285750" algn="just"/>
            <a:r>
              <a:rPr lang="en-IN" sz="2000" dirty="0">
                <a:solidFill>
                  <a:srgbClr val="000066"/>
                </a:solidFill>
                <a:latin typeface="Times New Roman" pitchFamily="18" charset="0"/>
                <a:cs typeface="Times New Roman" pitchFamily="18" charset="0"/>
              </a:rPr>
              <a:t>National Health Mission, J&amp;K decided to assess the Health status of ASHAs and decided to screen them for Non-communicable diseases i.e. Diabetes, Hypertension, Thyroid, Dyslipidemias, PCOD and Obesity. </a:t>
            </a:r>
          </a:p>
          <a:p>
            <a:pPr marL="285750" indent="-285750" algn="just"/>
            <a:r>
              <a:rPr lang="en-IN" sz="2000" dirty="0">
                <a:solidFill>
                  <a:srgbClr val="000066"/>
                </a:solidFill>
                <a:latin typeface="Times New Roman" pitchFamily="18" charset="0"/>
                <a:cs typeface="Times New Roman" pitchFamily="18" charset="0"/>
              </a:rPr>
              <a:t>Aims -</a:t>
            </a:r>
          </a:p>
          <a:p>
            <a:pPr algn="just">
              <a:buFont typeface="Wingdings" panose="05000000000000000000" pitchFamily="2" charset="2"/>
              <a:buChar char="v"/>
            </a:pPr>
            <a:r>
              <a:rPr lang="en-IN" sz="2000" dirty="0">
                <a:solidFill>
                  <a:srgbClr val="FF0000"/>
                </a:solidFill>
                <a:latin typeface="Times New Roman" pitchFamily="18" charset="0"/>
                <a:cs typeface="Times New Roman" pitchFamily="18" charset="0"/>
              </a:rPr>
              <a:t>To perform the check-up of ASHAs, who have the most pivotal role in the operational components of ‘</a:t>
            </a:r>
            <a:r>
              <a:rPr lang="en-IN" sz="2000" i="1" dirty="0">
                <a:solidFill>
                  <a:srgbClr val="FF0000"/>
                </a:solidFill>
                <a:latin typeface="Times New Roman" pitchFamily="18" charset="0"/>
                <a:cs typeface="Times New Roman" pitchFamily="18" charset="0"/>
              </a:rPr>
              <a:t>4 A Platform’ , </a:t>
            </a:r>
            <a:r>
              <a:rPr lang="en-IN" sz="2000" dirty="0">
                <a:solidFill>
                  <a:srgbClr val="FF0000"/>
                </a:solidFill>
                <a:latin typeface="Times New Roman" pitchFamily="18" charset="0"/>
                <a:cs typeface="Times New Roman" pitchFamily="18" charset="0"/>
              </a:rPr>
              <a:t>at their door steps, by reputed faculty of AIIMS &amp; SKIIMS. This was envisaged to instil the sense of caring in these cadres by the Health Department and </a:t>
            </a:r>
            <a:r>
              <a:rPr lang="en-IN" sz="2000" dirty="0" err="1">
                <a:solidFill>
                  <a:srgbClr val="FF0000"/>
                </a:solidFill>
                <a:latin typeface="Times New Roman" pitchFamily="18" charset="0"/>
                <a:cs typeface="Times New Roman" pitchFamily="18" charset="0"/>
              </a:rPr>
              <a:t>NHM</a:t>
            </a:r>
            <a:r>
              <a:rPr lang="en-IN" sz="2000" dirty="0">
                <a:solidFill>
                  <a:srgbClr val="FF0000"/>
                </a:solidFill>
                <a:latin typeface="Times New Roman" pitchFamily="18" charset="0"/>
                <a:cs typeface="Times New Roman" pitchFamily="18" charset="0"/>
              </a:rPr>
              <a:t>.</a:t>
            </a:r>
          </a:p>
          <a:p>
            <a:pPr algn="just">
              <a:buFont typeface="Wingdings" panose="05000000000000000000" pitchFamily="2" charset="2"/>
              <a:buChar char="v"/>
            </a:pPr>
            <a:endParaRPr lang="en-IN" sz="2000" dirty="0">
              <a:solidFill>
                <a:srgbClr val="FF0000"/>
              </a:solidFill>
              <a:latin typeface="Times New Roman" pitchFamily="18" charset="0"/>
              <a:cs typeface="Times New Roman" pitchFamily="18" charset="0"/>
            </a:endParaRPr>
          </a:p>
          <a:p>
            <a:pPr algn="just">
              <a:buFont typeface="Wingdings" panose="05000000000000000000" pitchFamily="2" charset="2"/>
              <a:buChar char="v"/>
            </a:pPr>
            <a:r>
              <a:rPr lang="en-IN" sz="2000" dirty="0">
                <a:solidFill>
                  <a:schemeClr val="tx1">
                    <a:lumMod val="95000"/>
                    <a:lumOff val="5000"/>
                  </a:schemeClr>
                </a:solidFill>
                <a:latin typeface="Times New Roman" pitchFamily="18" charset="0"/>
                <a:cs typeface="Times New Roman" pitchFamily="18" charset="0"/>
              </a:rPr>
              <a:t>The day-long exercise of testing and check-up of these cadres would impart them with hands-on practical training and concept of NCDs. This was envisaged to be important preparatory exercise for the subsequent roll out of Population based </a:t>
            </a:r>
            <a:r>
              <a:rPr lang="en-IN" sz="2000" dirty="0" err="1">
                <a:solidFill>
                  <a:schemeClr val="tx1">
                    <a:lumMod val="95000"/>
                    <a:lumOff val="5000"/>
                  </a:schemeClr>
                </a:solidFill>
                <a:latin typeface="Times New Roman" pitchFamily="18" charset="0"/>
                <a:cs typeface="Times New Roman" pitchFamily="18" charset="0"/>
              </a:rPr>
              <a:t>NCD</a:t>
            </a:r>
            <a:r>
              <a:rPr lang="en-IN" sz="2000" dirty="0">
                <a:solidFill>
                  <a:schemeClr val="tx1">
                    <a:lumMod val="95000"/>
                    <a:lumOff val="5000"/>
                  </a:schemeClr>
                </a:solidFill>
                <a:latin typeface="Times New Roman" pitchFamily="18" charset="0"/>
                <a:cs typeface="Times New Roman" pitchFamily="18" charset="0"/>
              </a:rPr>
              <a:t> screening and their management through these cadres.</a:t>
            </a:r>
          </a:p>
          <a:p>
            <a:pPr algn="just">
              <a:buFont typeface="Wingdings" panose="05000000000000000000" pitchFamily="2" charset="2"/>
              <a:buChar char="v"/>
            </a:pPr>
            <a:endParaRPr lang="en-IN" sz="2000" dirty="0">
              <a:solidFill>
                <a:schemeClr val="tx1">
                  <a:lumMod val="95000"/>
                  <a:lumOff val="5000"/>
                </a:schemeClr>
              </a:solidFill>
              <a:latin typeface="Times New Roman" pitchFamily="18" charset="0"/>
              <a:cs typeface="Times New Roman" pitchFamily="18" charset="0"/>
            </a:endParaRPr>
          </a:p>
          <a:p>
            <a:pPr algn="just">
              <a:buFont typeface="Wingdings" panose="05000000000000000000" pitchFamily="2" charset="2"/>
              <a:buChar char="v"/>
            </a:pPr>
            <a:r>
              <a:rPr lang="en-IN" sz="2000" dirty="0">
                <a:solidFill>
                  <a:srgbClr val="C00000"/>
                </a:solidFill>
                <a:latin typeface="Times New Roman" pitchFamily="18" charset="0"/>
                <a:cs typeface="Times New Roman" pitchFamily="18" charset="0"/>
              </a:rPr>
              <a:t>This was expected to provide the Health Department an insight into the status of NCDs in a representative sample of the population  of a particular geographic location. This is further envisaged to be rolled out in all 22 districts of the state so that distribution of NCDs in different geographic areas of the state can be studied.</a:t>
            </a:r>
            <a:r>
              <a:rPr lang="en-IN" sz="2000" dirty="0">
                <a:solidFill>
                  <a:srgbClr val="0070C0"/>
                </a:solidFill>
                <a:latin typeface="Times New Roman" pitchFamily="18" charset="0"/>
                <a:cs typeface="Times New Roman" pitchFamily="18" charset="0"/>
              </a:rPr>
              <a:t> </a:t>
            </a:r>
          </a:p>
        </p:txBody>
      </p:sp>
      <p:pic>
        <p:nvPicPr>
          <p:cNvPr id="4" name="Picture 2" descr="C:\Users\IUCD15\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088192" cy="843148"/>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NRHM_Kaynenn\Desktop\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05109" y="0"/>
            <a:ext cx="1233124" cy="94361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558"/>
            <a:ext cx="10726460" cy="859245"/>
          </a:xfrm>
        </p:spPr>
        <p:txBody>
          <a:bodyPr/>
          <a:lstStyle/>
          <a:p>
            <a:pPr algn="ctr"/>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Intervention</a:t>
            </a:r>
          </a:p>
        </p:txBody>
      </p:sp>
      <p:sp>
        <p:nvSpPr>
          <p:cNvPr id="3" name="Content Placeholder 2"/>
          <p:cNvSpPr>
            <a:spLocks noGrp="1"/>
          </p:cNvSpPr>
          <p:nvPr>
            <p:ph idx="1"/>
          </p:nvPr>
        </p:nvSpPr>
        <p:spPr>
          <a:xfrm>
            <a:off x="1883425" y="928048"/>
            <a:ext cx="10553050" cy="5718430"/>
          </a:xfrm>
        </p:spPr>
        <p:txBody>
          <a:bodyPr>
            <a:noAutofit/>
          </a:bodyPr>
          <a:lstStyle/>
          <a:p>
            <a:pPr marL="571500" indent="-571500" algn="just">
              <a:buNone/>
            </a:pPr>
            <a:r>
              <a:rPr lang="en-IN" sz="2200" b="1" dirty="0">
                <a:latin typeface="Times New Roman" pitchFamily="18" charset="0"/>
                <a:cs typeface="Times New Roman" pitchFamily="18" charset="0"/>
              </a:rPr>
              <a:t>	</a:t>
            </a:r>
            <a:r>
              <a:rPr lang="en-IN" sz="2200" dirty="0" err="1">
                <a:latin typeface="Times New Roman" pitchFamily="18" charset="0"/>
                <a:cs typeface="Times New Roman" pitchFamily="18" charset="0"/>
              </a:rPr>
              <a:t>NHM</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J&amp;K</a:t>
            </a:r>
            <a:r>
              <a:rPr lang="en-IN" sz="2200" dirty="0">
                <a:latin typeface="Times New Roman" pitchFamily="18" charset="0"/>
                <a:cs typeface="Times New Roman" pitchFamily="18" charset="0"/>
              </a:rPr>
              <a:t> worked in coordination with Faculty of Endocrinology, AIIMS New Delhi and SKIIMS, Srinagar to take up a pilot district. The following factors were considered:- </a:t>
            </a:r>
          </a:p>
          <a:p>
            <a:pPr marL="1028700" lvl="1" indent="-571500" algn="just">
              <a:buFont typeface="+mj-lt"/>
              <a:buAutoNum type="romanLcPeriod"/>
            </a:pPr>
            <a:r>
              <a:rPr lang="en-IN" sz="2200" dirty="0">
                <a:latin typeface="Times New Roman" pitchFamily="18" charset="0"/>
                <a:cs typeface="Times New Roman" pitchFamily="18" charset="0"/>
              </a:rPr>
              <a:t>Selection of the District.</a:t>
            </a:r>
          </a:p>
          <a:p>
            <a:pPr marL="1028700" lvl="1" indent="-571500" algn="just">
              <a:buFont typeface="+mj-lt"/>
              <a:buAutoNum type="romanLcPeriod"/>
            </a:pPr>
            <a:r>
              <a:rPr lang="en-IN" sz="2200" dirty="0">
                <a:latin typeface="Times New Roman" pitchFamily="18" charset="0"/>
                <a:cs typeface="Times New Roman" pitchFamily="18" charset="0"/>
              </a:rPr>
              <a:t>Adequate &amp; timely IEC.</a:t>
            </a:r>
          </a:p>
          <a:p>
            <a:pPr marL="1028700" lvl="1" indent="-571500" algn="just">
              <a:buFont typeface="+mj-lt"/>
              <a:buAutoNum type="romanLcPeriod"/>
            </a:pPr>
            <a:r>
              <a:rPr lang="en-IN" sz="2200" dirty="0">
                <a:latin typeface="Times New Roman" pitchFamily="18" charset="0"/>
                <a:cs typeface="Times New Roman" pitchFamily="18" charset="0"/>
              </a:rPr>
              <a:t>No. of the ASHAs to be screened to determine to determine the logistics </a:t>
            </a:r>
            <a:r>
              <a:rPr lang="en-IN" sz="2200" dirty="0" err="1">
                <a:latin typeface="Times New Roman" pitchFamily="18" charset="0"/>
                <a:cs typeface="Times New Roman" pitchFamily="18" charset="0"/>
              </a:rPr>
              <a:t>i.e</a:t>
            </a:r>
            <a:r>
              <a:rPr lang="en-IN" sz="2200" dirty="0">
                <a:latin typeface="Times New Roman" pitchFamily="18" charset="0"/>
                <a:cs typeface="Times New Roman" pitchFamily="18" charset="0"/>
              </a:rPr>
              <a:t>,:-</a:t>
            </a:r>
          </a:p>
          <a:p>
            <a:pPr marL="1485900" lvl="2" indent="-571500" algn="just">
              <a:buFont typeface="Wingdings" pitchFamily="2" charset="2"/>
              <a:buChar char="Ø"/>
            </a:pPr>
            <a:r>
              <a:rPr lang="en-IN" sz="2200" dirty="0">
                <a:latin typeface="Times New Roman" pitchFamily="18" charset="0"/>
                <a:cs typeface="Times New Roman" pitchFamily="18" charset="0"/>
              </a:rPr>
              <a:t>Requirement of waiting area.</a:t>
            </a:r>
          </a:p>
          <a:p>
            <a:pPr marL="1485900" lvl="2" indent="-571500" algn="just">
              <a:buFont typeface="Wingdings" pitchFamily="2" charset="2"/>
              <a:buChar char="Ø"/>
            </a:pPr>
            <a:r>
              <a:rPr lang="en-IN" sz="2200" dirty="0">
                <a:latin typeface="Times New Roman" pitchFamily="18" charset="0"/>
                <a:cs typeface="Times New Roman" pitchFamily="18" charset="0"/>
              </a:rPr>
              <a:t>No of counters for BP/ height/ weight check up &amp; sample collection for Blood sugar/LFT/KFT/Lipid Profile &amp; Proportionate requirement of HR for the same. </a:t>
            </a:r>
          </a:p>
          <a:p>
            <a:pPr marL="1485900" lvl="2" indent="-571500" algn="just">
              <a:buFont typeface="Wingdings" pitchFamily="2" charset="2"/>
              <a:buChar char="Ø"/>
            </a:pPr>
            <a:r>
              <a:rPr lang="en-IN" sz="2200" dirty="0">
                <a:latin typeface="Times New Roman" pitchFamily="18" charset="0"/>
                <a:cs typeface="Times New Roman" pitchFamily="18" charset="0"/>
              </a:rPr>
              <a:t>Transportation of properly labelled samples for testing to SKIIMS laboratories.</a:t>
            </a:r>
          </a:p>
          <a:p>
            <a:pPr marL="1485900" lvl="2" indent="-571500" algn="just">
              <a:buFont typeface="Wingdings" pitchFamily="2" charset="2"/>
              <a:buChar char="Ø"/>
            </a:pPr>
            <a:r>
              <a:rPr lang="en-IN" sz="2200" dirty="0">
                <a:latin typeface="Times New Roman" pitchFamily="18" charset="0"/>
                <a:cs typeface="Times New Roman" pitchFamily="18" charset="0"/>
              </a:rPr>
              <a:t>USG Area.</a:t>
            </a:r>
          </a:p>
          <a:p>
            <a:pPr marL="1485900" lvl="2" indent="-571500" algn="just">
              <a:buFont typeface="Wingdings" pitchFamily="2" charset="2"/>
              <a:buChar char="Ø"/>
            </a:pPr>
            <a:r>
              <a:rPr lang="en-IN" sz="2200" dirty="0">
                <a:latin typeface="Times New Roman" pitchFamily="18" charset="0"/>
                <a:cs typeface="Times New Roman" pitchFamily="18" charset="0"/>
              </a:rPr>
              <a:t>Refreshment for ASHAs before taking out PP Blood Sugar sample.</a:t>
            </a:r>
          </a:p>
          <a:p>
            <a:pPr marL="1485900" lvl="2" indent="-571500" algn="just">
              <a:buFont typeface="Wingdings" pitchFamily="2" charset="2"/>
              <a:buChar char="Ø"/>
            </a:pPr>
            <a:r>
              <a:rPr lang="en-IN" sz="2200" dirty="0">
                <a:latin typeface="Times New Roman" pitchFamily="18" charset="0"/>
                <a:cs typeface="Times New Roman" pitchFamily="18" charset="0"/>
              </a:rPr>
              <a:t>Space for imparting orientation session &amp; holding grievance </a:t>
            </a:r>
            <a:r>
              <a:rPr lang="en-IN" sz="2200" dirty="0" err="1">
                <a:latin typeface="Times New Roman" pitchFamily="18" charset="0"/>
                <a:cs typeface="Times New Roman" pitchFamily="18" charset="0"/>
              </a:rPr>
              <a:t>redressal</a:t>
            </a:r>
            <a:r>
              <a:rPr lang="en-IN" sz="2200" dirty="0">
                <a:latin typeface="Times New Roman" pitchFamily="18" charset="0"/>
                <a:cs typeface="Times New Roman" pitchFamily="18" charset="0"/>
              </a:rPr>
              <a:t>.</a:t>
            </a:r>
          </a:p>
          <a:p>
            <a:pPr marL="1485900" lvl="2" indent="-571500" algn="just">
              <a:buFont typeface="Wingdings" pitchFamily="2" charset="2"/>
              <a:buChar char="Ø"/>
            </a:pPr>
            <a:r>
              <a:rPr lang="en-IN" sz="2200" dirty="0">
                <a:latin typeface="Times New Roman" pitchFamily="18" charset="0"/>
                <a:cs typeface="Times New Roman" pitchFamily="18" charset="0"/>
              </a:rPr>
              <a:t>Budget required for all the above activities.</a:t>
            </a:r>
          </a:p>
        </p:txBody>
      </p:sp>
      <p:pic>
        <p:nvPicPr>
          <p:cNvPr id="4" name="Picture 2" descr="C:\Users\IUCD15\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NRHM_Kaynenn\Desktop\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05109" y="0"/>
            <a:ext cx="1233124" cy="94361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C:\Users\J.K Malgotra\Desktop\MV Data\ASHA\Health checkup at pulwama\Photos of pulwama\13320428_652302311588368_676232795223580831_o.jpg"/>
          <p:cNvPicPr>
            <a:picLocks noChangeAspect="1" noChangeArrowheads="1"/>
          </p:cNvPicPr>
          <p:nvPr/>
        </p:nvPicPr>
        <p:blipFill>
          <a:blip r:embed="rId4" cstate="print"/>
          <a:srcRect/>
          <a:stretch>
            <a:fillRect/>
          </a:stretch>
        </p:blipFill>
        <p:spPr bwMode="auto">
          <a:xfrm>
            <a:off x="0" y="928048"/>
            <a:ext cx="2760211" cy="5747390"/>
          </a:xfrm>
          <a:prstGeom prst="rect">
            <a:avLst/>
          </a:prstGeom>
          <a:noFill/>
          <a:effectLst>
            <a:softEdge rad="6350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355406"/>
            <a:ext cx="10726460" cy="974630"/>
          </a:xfrm>
        </p:spPr>
        <p:txBody>
          <a:bodyPr/>
          <a:lstStyle/>
          <a:p>
            <a:pPr algn="ctr"/>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Intervention</a:t>
            </a:r>
          </a:p>
        </p:txBody>
      </p:sp>
      <p:sp>
        <p:nvSpPr>
          <p:cNvPr id="3" name="Content Placeholder 2"/>
          <p:cNvSpPr>
            <a:spLocks noGrp="1"/>
          </p:cNvSpPr>
          <p:nvPr>
            <p:ph idx="1"/>
          </p:nvPr>
        </p:nvSpPr>
        <p:spPr>
          <a:xfrm>
            <a:off x="5527343" y="1163782"/>
            <a:ext cx="6909132" cy="5511656"/>
          </a:xfrm>
        </p:spPr>
        <p:txBody>
          <a:bodyPr>
            <a:noAutofit/>
          </a:bodyPr>
          <a:lstStyle/>
          <a:p>
            <a:pPr marL="571500" indent="-571500" algn="just">
              <a:buFont typeface="+mj-lt"/>
              <a:buAutoNum type="romanUcPeriod" startAt="3"/>
            </a:pPr>
            <a:r>
              <a:rPr lang="en-IN" sz="2000" b="1" dirty="0">
                <a:solidFill>
                  <a:srgbClr val="000066"/>
                </a:solidFill>
              </a:rPr>
              <a:t>HR &amp; BUDGET FOR SCREENING:-</a:t>
            </a:r>
          </a:p>
          <a:p>
            <a:pPr marL="1028700" lvl="1" indent="-571500" algn="just">
              <a:buFont typeface="+mj-lt"/>
              <a:buAutoNum type="romanLcPeriod"/>
            </a:pPr>
            <a:r>
              <a:rPr lang="en-IN" sz="2000" dirty="0">
                <a:solidFill>
                  <a:schemeClr val="accent6">
                    <a:lumMod val="50000"/>
                  </a:schemeClr>
                </a:solidFill>
                <a:latin typeface="Times New Roman" pitchFamily="18" charset="0"/>
                <a:cs typeface="Times New Roman" pitchFamily="18" charset="0"/>
              </a:rPr>
              <a:t>Senior Faculty of  Endocrinology, from AIIMS, New Delhi, along with Professor of Radiology &amp; concerned laboratory personnel in adequate number from SKIIMS Kashmir screened the ASHAs of Pulwama District.</a:t>
            </a:r>
          </a:p>
          <a:p>
            <a:pPr marL="1028700" lvl="1" indent="-571500" algn="just">
              <a:buFont typeface="+mj-lt"/>
              <a:buAutoNum type="romanLcPeriod"/>
            </a:pPr>
            <a:r>
              <a:rPr lang="en-IN" sz="2000" dirty="0">
                <a:solidFill>
                  <a:schemeClr val="accent6">
                    <a:lumMod val="50000"/>
                  </a:schemeClr>
                </a:solidFill>
                <a:latin typeface="Times New Roman" pitchFamily="18" charset="0"/>
                <a:cs typeface="Times New Roman" pitchFamily="18" charset="0"/>
              </a:rPr>
              <a:t>The budget  for investigations was shared by SKIIMS &amp; the budget for refreshment and local logistics was borne by District Health Administration, Pulwama.</a:t>
            </a:r>
            <a:endParaRPr lang="en-US" sz="2000" dirty="0">
              <a:solidFill>
                <a:schemeClr val="accent6">
                  <a:lumMod val="50000"/>
                </a:schemeClr>
              </a:solidFill>
            </a:endParaRPr>
          </a:p>
          <a:p>
            <a:pPr marL="571500" indent="-571500" algn="just">
              <a:buFont typeface="+mj-lt"/>
              <a:buAutoNum type="romanUcPeriod" startAt="3"/>
            </a:pPr>
            <a:r>
              <a:rPr lang="en-IN" sz="2000" b="1" dirty="0">
                <a:solidFill>
                  <a:srgbClr val="C00000"/>
                </a:solidFill>
              </a:rPr>
              <a:t>ORIENTATION OF ASHAS ON NCDS:- </a:t>
            </a:r>
            <a:r>
              <a:rPr lang="en-IN" sz="2000" dirty="0">
                <a:solidFill>
                  <a:srgbClr val="C00000"/>
                </a:solidFill>
              </a:rPr>
              <a:t>On the same day they were also oriented on Non- communicable diseases in a comprehensive session in the local language by the AIIMS Faculty and District Health Administration, Pulwama.</a:t>
            </a:r>
          </a:p>
          <a:p>
            <a:pPr marL="571500" indent="-571500" algn="just">
              <a:buFont typeface="+mj-lt"/>
              <a:buAutoNum type="romanUcPeriod" startAt="3"/>
            </a:pPr>
            <a:r>
              <a:rPr lang="en-IN" sz="2000" b="1" dirty="0">
                <a:solidFill>
                  <a:schemeClr val="tx1">
                    <a:lumMod val="95000"/>
                    <a:lumOff val="5000"/>
                  </a:schemeClr>
                </a:solidFill>
              </a:rPr>
              <a:t>Grievance Redressal:- </a:t>
            </a:r>
            <a:r>
              <a:rPr lang="en-IN" sz="2000" dirty="0">
                <a:solidFill>
                  <a:schemeClr val="tx1">
                    <a:lumMod val="95000"/>
                    <a:lumOff val="5000"/>
                  </a:schemeClr>
                </a:solidFill>
              </a:rPr>
              <a:t>To add value from perspective of ASHAs, a comprehensive Grievance Redressal was held by Mission Director , NHM J&amp;K and District Magistrate and District Health Authorities, Pulwama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dirty="0"/>
          </a:p>
        </p:txBody>
      </p:sp>
      <p:pic>
        <p:nvPicPr>
          <p:cNvPr id="4" name="Picture 2" descr="C:\Users\IUCD15\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NRHM_Kaynenn\Desktop\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05109" y="0"/>
            <a:ext cx="1233124" cy="94361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J.K Malgotra\Desktop\MV Data\ASHA\Health checkup at pulwama\Photos of pulwama\13346468_652309958254270_5097348246181437934_n.jpg"/>
          <p:cNvPicPr>
            <a:picLocks noChangeAspect="1" noChangeArrowheads="1"/>
          </p:cNvPicPr>
          <p:nvPr/>
        </p:nvPicPr>
        <p:blipFill>
          <a:blip r:embed="rId4" cstate="print"/>
          <a:srcRect/>
          <a:stretch>
            <a:fillRect/>
          </a:stretch>
        </p:blipFill>
        <p:spPr bwMode="auto">
          <a:xfrm>
            <a:off x="1" y="997526"/>
            <a:ext cx="5895832" cy="5677911"/>
          </a:xfrm>
          <a:prstGeom prst="rect">
            <a:avLst/>
          </a:prstGeom>
          <a:noFill/>
          <a:effectLst>
            <a:softEdge rad="317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558"/>
            <a:ext cx="10726460" cy="1290276"/>
          </a:xfrm>
        </p:spPr>
        <p:txBody>
          <a:bodyPr/>
          <a:lstStyle/>
          <a:p>
            <a:pPr algn="ctr"/>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RESULTS</a:t>
            </a:r>
            <a:endParaRPr lang="en-US"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1844" y="5445457"/>
            <a:ext cx="12424631" cy="1229981"/>
          </a:xfrm>
        </p:spPr>
        <p:txBody>
          <a:bodyPr>
            <a:normAutofit fontScale="70000" lnSpcReduction="20000"/>
          </a:bodyPr>
          <a:lstStyle/>
          <a:p>
            <a:r>
              <a:rPr lang="en-US" i="1" dirty="0"/>
              <a:t>The turn out of ASHAs was 73%.</a:t>
            </a:r>
          </a:p>
          <a:p>
            <a:r>
              <a:rPr lang="en-US" i="1" dirty="0"/>
              <a:t>Population of </a:t>
            </a:r>
            <a:r>
              <a:rPr lang="en-US" i="1" dirty="0" err="1"/>
              <a:t>Pulwama</a:t>
            </a:r>
            <a:r>
              <a:rPr lang="en-US" i="1" dirty="0"/>
              <a:t> 5.6 </a:t>
            </a:r>
            <a:r>
              <a:rPr lang="en-US" i="1" dirty="0" err="1"/>
              <a:t>lacs</a:t>
            </a:r>
            <a:r>
              <a:rPr lang="en-US" i="1" dirty="0"/>
              <a:t>: Sample size of 399 was having precision in terms of Confidence Interval=95% with 5% of Margin of error.</a:t>
            </a:r>
          </a:p>
          <a:p>
            <a:r>
              <a:rPr lang="en-US" i="1" dirty="0"/>
              <a:t>The sampling was convenient sampling as well as Random Stratified Sampling</a:t>
            </a:r>
          </a:p>
        </p:txBody>
      </p:sp>
      <p:pic>
        <p:nvPicPr>
          <p:cNvPr id="4" name="Picture 2" descr="C:\Users\J.K Malgotra\Desktop\MV Data\ASHA\Health checkup at pulwama\Photos of pulwama\13346731_652301651588434_4359773393068202491_n.jpg"/>
          <p:cNvPicPr>
            <a:picLocks noChangeAspect="1" noChangeArrowheads="1"/>
          </p:cNvPicPr>
          <p:nvPr/>
        </p:nvPicPr>
        <p:blipFill>
          <a:blip r:embed="rId2" cstate="print"/>
          <a:srcRect/>
          <a:stretch>
            <a:fillRect/>
          </a:stretch>
        </p:blipFill>
        <p:spPr bwMode="auto">
          <a:xfrm>
            <a:off x="0" y="1426811"/>
            <a:ext cx="5422772" cy="4015100"/>
          </a:xfrm>
          <a:prstGeom prst="rect">
            <a:avLst/>
          </a:prstGeom>
          <a:noFill/>
          <a:ln>
            <a:noFill/>
          </a:ln>
          <a:effectLst>
            <a:outerShdw blurRad="44450" dist="27940" dir="5400000" algn="ctr">
              <a:srgbClr val="000000">
                <a:alpha val="32000"/>
              </a:srgbClr>
            </a:outerShdw>
            <a:softEdge rad="317500"/>
          </a:effectLst>
          <a:scene3d>
            <a:camera prst="orthographicFront">
              <a:rot lat="0" lon="0" rev="0"/>
            </a:camera>
            <a:lightRig rig="balanced" dir="t">
              <a:rot lat="0" lon="0" rev="8700000"/>
            </a:lightRig>
          </a:scene3d>
          <a:sp3d>
            <a:bevelT w="190500" h="38100"/>
          </a:sp3d>
        </p:spPr>
      </p:pic>
      <p:graphicFrame>
        <p:nvGraphicFramePr>
          <p:cNvPr id="5" name="Content Placeholder 12"/>
          <p:cNvGraphicFramePr>
            <a:graphicFrameLocks/>
          </p:cNvGraphicFramePr>
          <p:nvPr/>
        </p:nvGraphicFramePr>
        <p:xfrm>
          <a:off x="5677459" y="1050868"/>
          <a:ext cx="6646470" cy="4287300"/>
        </p:xfrm>
        <a:graphic>
          <a:graphicData uri="http://schemas.openxmlformats.org/drawingml/2006/table">
            <a:tbl>
              <a:tblPr firstRow="1" bandRow="1">
                <a:tableStyleId>{93296810-A885-4BE3-A3E7-6D5BEEA58F35}</a:tableStyleId>
              </a:tblPr>
              <a:tblGrid>
                <a:gridCol w="546673">
                  <a:extLst>
                    <a:ext uri="{9D8B030D-6E8A-4147-A177-3AD203B41FA5}">
                      <a16:colId xmlns:a16="http://schemas.microsoft.com/office/drawing/2014/main" xmlns="" val="20000"/>
                    </a:ext>
                  </a:extLst>
                </a:gridCol>
                <a:gridCol w="3097291">
                  <a:extLst>
                    <a:ext uri="{9D8B030D-6E8A-4147-A177-3AD203B41FA5}">
                      <a16:colId xmlns:a16="http://schemas.microsoft.com/office/drawing/2014/main" xmlns="" val="20001"/>
                    </a:ext>
                  </a:extLst>
                </a:gridCol>
                <a:gridCol w="1503862">
                  <a:extLst>
                    <a:ext uri="{9D8B030D-6E8A-4147-A177-3AD203B41FA5}">
                      <a16:colId xmlns:a16="http://schemas.microsoft.com/office/drawing/2014/main" xmlns="" val="20002"/>
                    </a:ext>
                  </a:extLst>
                </a:gridCol>
                <a:gridCol w="1498644">
                  <a:extLst>
                    <a:ext uri="{9D8B030D-6E8A-4147-A177-3AD203B41FA5}">
                      <a16:colId xmlns:a16="http://schemas.microsoft.com/office/drawing/2014/main" xmlns="" val="20003"/>
                    </a:ext>
                  </a:extLst>
                </a:gridCol>
              </a:tblGrid>
              <a:tr h="825345">
                <a:tc>
                  <a:txBody>
                    <a:bodyPr/>
                    <a:lstStyle/>
                    <a:p>
                      <a:pPr algn="ctr" fontAlgn="b"/>
                      <a:r>
                        <a:rPr lang="en-US" sz="2200" u="none" strike="noStrike" dirty="0" err="1"/>
                        <a:t>S.No</a:t>
                      </a:r>
                      <a:endParaRPr lang="en-US" sz="2200" b="1" i="0" u="none" strike="noStrike" dirty="0">
                        <a:solidFill>
                          <a:schemeClr val="bg1"/>
                        </a:solidFill>
                        <a:latin typeface="Calibri"/>
                      </a:endParaRPr>
                    </a:p>
                  </a:txBody>
                  <a:tcPr marL="9525" marR="9525" marT="9525" marB="0" anchor="b"/>
                </a:tc>
                <a:tc>
                  <a:txBody>
                    <a:bodyPr/>
                    <a:lstStyle/>
                    <a:p>
                      <a:pPr algn="l" fontAlgn="b"/>
                      <a:r>
                        <a:rPr lang="en-US" sz="2200" u="none" strike="noStrike" dirty="0"/>
                        <a:t> Indicator</a:t>
                      </a:r>
                      <a:endParaRPr lang="en-US" sz="2200" b="1" i="0" u="none" strike="noStrike" dirty="0">
                        <a:solidFill>
                          <a:schemeClr val="bg1"/>
                        </a:solidFill>
                        <a:latin typeface="Calibri"/>
                      </a:endParaRPr>
                    </a:p>
                  </a:txBody>
                  <a:tcPr marL="9525" marR="9525" marT="9525" marB="0" anchor="b"/>
                </a:tc>
                <a:tc>
                  <a:txBody>
                    <a:bodyPr/>
                    <a:lstStyle/>
                    <a:p>
                      <a:pPr algn="ctr" fontAlgn="b"/>
                      <a:r>
                        <a:rPr lang="en-US" sz="2200" u="none" strike="noStrike" dirty="0"/>
                        <a:t>No. of</a:t>
                      </a:r>
                    </a:p>
                    <a:p>
                      <a:pPr algn="ctr" fontAlgn="b"/>
                      <a:r>
                        <a:rPr lang="en-US" sz="2200" u="none" strike="noStrike" dirty="0"/>
                        <a:t> ASHAs</a:t>
                      </a:r>
                      <a:endParaRPr lang="en-US" sz="2200" b="1" i="0" u="none" strike="noStrike" dirty="0">
                        <a:solidFill>
                          <a:schemeClr val="bg1"/>
                        </a:solidFill>
                        <a:latin typeface="Calibri"/>
                      </a:endParaRPr>
                    </a:p>
                  </a:txBody>
                  <a:tcPr marL="9525" marR="9525" marT="9525" marB="0" anchor="b"/>
                </a:tc>
                <a:tc>
                  <a:txBody>
                    <a:bodyPr/>
                    <a:lstStyle/>
                    <a:p>
                      <a:pPr algn="ctr" fontAlgn="b"/>
                      <a:r>
                        <a:rPr lang="en-US" sz="2200" b="1" i="0" u="none" strike="noStrike" dirty="0">
                          <a:solidFill>
                            <a:schemeClr val="bg1"/>
                          </a:solidFill>
                          <a:latin typeface="Calibri"/>
                        </a:rPr>
                        <a:t>% age +</a:t>
                      </a:r>
                      <a:r>
                        <a:rPr lang="en-US" sz="2200" b="1" i="0" u="none" strike="noStrike" dirty="0" err="1">
                          <a:solidFill>
                            <a:schemeClr val="bg1"/>
                          </a:solidFill>
                          <a:latin typeface="Calibri"/>
                        </a:rPr>
                        <a:t>ve</a:t>
                      </a:r>
                      <a:endParaRPr lang="en-US" sz="2200" b="1" i="0" u="none" strike="noStrike" dirty="0">
                        <a:solidFill>
                          <a:schemeClr val="bg1"/>
                        </a:solidFill>
                        <a:latin typeface="Calibri"/>
                      </a:endParaRPr>
                    </a:p>
                  </a:txBody>
                  <a:tcPr marL="9525" marR="9525" marT="9525" marB="0" anchor="b"/>
                </a:tc>
                <a:extLst>
                  <a:ext uri="{0D108BD9-81ED-4DB2-BD59-A6C34878D82A}">
                    <a16:rowId xmlns:a16="http://schemas.microsoft.com/office/drawing/2014/main" xmlns="" val="10000"/>
                  </a:ext>
                </a:extLst>
              </a:tr>
              <a:tr h="0">
                <a:tc>
                  <a:txBody>
                    <a:bodyPr/>
                    <a:lstStyle/>
                    <a:p>
                      <a:pPr algn="ctr" fontAlgn="b"/>
                      <a:r>
                        <a:rPr lang="en-US" sz="2200" u="none" strike="noStrike" dirty="0"/>
                        <a:t>1</a:t>
                      </a:r>
                      <a:endParaRPr lang="en-US" sz="2200" b="0" i="0" u="none" strike="noStrike" dirty="0">
                        <a:solidFill>
                          <a:srgbClr val="000000"/>
                        </a:solidFill>
                        <a:latin typeface="Calibri"/>
                      </a:endParaRPr>
                    </a:p>
                  </a:txBody>
                  <a:tcPr marL="9525" marR="9525" marT="9525" marB="0" anchor="b"/>
                </a:tc>
                <a:tc>
                  <a:txBody>
                    <a:bodyPr/>
                    <a:lstStyle/>
                    <a:p>
                      <a:pPr algn="l" fontAlgn="b"/>
                      <a:r>
                        <a:rPr lang="en-US" sz="2200" u="none" strike="noStrike" dirty="0"/>
                        <a:t> Total ASHAs Tested</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u="none" strike="noStrike" dirty="0"/>
                        <a:t>399/550</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a:solidFill>
                            <a:srgbClr val="000000"/>
                          </a:solidFill>
                          <a:latin typeface="Calibri"/>
                        </a:rPr>
                        <a:t>73% attended</a:t>
                      </a:r>
                    </a:p>
                  </a:txBody>
                  <a:tcPr marL="9525" marR="9525" marT="9525" marB="0" anchor="b"/>
                </a:tc>
                <a:extLst>
                  <a:ext uri="{0D108BD9-81ED-4DB2-BD59-A6C34878D82A}">
                    <a16:rowId xmlns:a16="http://schemas.microsoft.com/office/drawing/2014/main" xmlns="" val="10001"/>
                  </a:ext>
                </a:extLst>
              </a:tr>
              <a:tr h="0">
                <a:tc>
                  <a:txBody>
                    <a:bodyPr/>
                    <a:lstStyle/>
                    <a:p>
                      <a:pPr algn="ctr" fontAlgn="b"/>
                      <a:r>
                        <a:rPr lang="en-US" sz="2200" b="0" i="0" u="none" strike="noStrike" dirty="0">
                          <a:solidFill>
                            <a:srgbClr val="000000"/>
                          </a:solidFill>
                          <a:latin typeface="Calibri"/>
                        </a:rPr>
                        <a:t>2</a:t>
                      </a:r>
                    </a:p>
                  </a:txBody>
                  <a:tcPr marL="9525" marR="9525" marT="9525" marB="0" anchor="b"/>
                </a:tc>
                <a:tc>
                  <a:txBody>
                    <a:bodyPr/>
                    <a:lstStyle/>
                    <a:p>
                      <a:pPr algn="l" fontAlgn="b"/>
                      <a:r>
                        <a:rPr lang="en-US" sz="2200" b="0" i="0" u="none" strike="noStrike" dirty="0">
                          <a:solidFill>
                            <a:srgbClr val="000000"/>
                          </a:solidFill>
                          <a:latin typeface="Calibri"/>
                        </a:rPr>
                        <a:t>Diabetic</a:t>
                      </a:r>
                    </a:p>
                  </a:txBody>
                  <a:tcPr marL="9525" marR="9525" marT="9525" marB="0" anchor="b"/>
                </a:tc>
                <a:tc>
                  <a:txBody>
                    <a:bodyPr/>
                    <a:lstStyle/>
                    <a:p>
                      <a:pPr algn="ctr" fontAlgn="b"/>
                      <a:r>
                        <a:rPr lang="en-US" sz="2200" b="0" i="0" u="none" strike="noStrike" dirty="0">
                          <a:solidFill>
                            <a:srgbClr val="000000"/>
                          </a:solidFill>
                          <a:latin typeface="Calibri"/>
                        </a:rPr>
                        <a:t>31</a:t>
                      </a:r>
                    </a:p>
                  </a:txBody>
                  <a:tcPr marL="9525" marR="9525" marT="9525" marB="0" anchor="b"/>
                </a:tc>
                <a:tc>
                  <a:txBody>
                    <a:bodyPr/>
                    <a:lstStyle/>
                    <a:p>
                      <a:pPr algn="ctr" fontAlgn="b"/>
                      <a:r>
                        <a:rPr lang="en-US" sz="2200" b="0" i="0" u="none" strike="noStrike" dirty="0">
                          <a:solidFill>
                            <a:srgbClr val="000000"/>
                          </a:solidFill>
                          <a:latin typeface="Calibri"/>
                        </a:rPr>
                        <a:t>7.69%</a:t>
                      </a:r>
                    </a:p>
                  </a:txBody>
                  <a:tcPr marL="9525" marR="9525" marT="9525" marB="0" anchor="b"/>
                </a:tc>
                <a:extLst>
                  <a:ext uri="{0D108BD9-81ED-4DB2-BD59-A6C34878D82A}">
                    <a16:rowId xmlns:a16="http://schemas.microsoft.com/office/drawing/2014/main" xmlns="" val="10002"/>
                  </a:ext>
                </a:extLst>
              </a:tr>
              <a:tr h="0">
                <a:tc>
                  <a:txBody>
                    <a:bodyPr/>
                    <a:lstStyle/>
                    <a:p>
                      <a:pPr algn="ctr" fontAlgn="b"/>
                      <a:r>
                        <a:rPr lang="en-US" sz="2200" b="0" i="0" u="none" strike="noStrike" dirty="0">
                          <a:solidFill>
                            <a:srgbClr val="000000"/>
                          </a:solidFill>
                          <a:latin typeface="Calibri"/>
                        </a:rPr>
                        <a:t>3</a:t>
                      </a:r>
                    </a:p>
                  </a:txBody>
                  <a:tcPr marL="9525" marR="9525" marT="9525" marB="0" anchor="b"/>
                </a:tc>
                <a:tc>
                  <a:txBody>
                    <a:bodyPr/>
                    <a:lstStyle/>
                    <a:p>
                      <a:pPr algn="l" fontAlgn="b"/>
                      <a:r>
                        <a:rPr lang="en-US" sz="2200" b="0" i="0" u="none" strike="noStrike" dirty="0">
                          <a:solidFill>
                            <a:srgbClr val="000000"/>
                          </a:solidFill>
                          <a:latin typeface="Calibri"/>
                        </a:rPr>
                        <a:t>Hypertension</a:t>
                      </a:r>
                    </a:p>
                  </a:txBody>
                  <a:tcPr marL="9525" marR="9525" marT="9525" marB="0" anchor="b"/>
                </a:tc>
                <a:tc>
                  <a:txBody>
                    <a:bodyPr/>
                    <a:lstStyle/>
                    <a:p>
                      <a:pPr algn="ctr" fontAlgn="b"/>
                      <a:r>
                        <a:rPr lang="en-US" sz="2200" b="0" i="0" u="none" strike="noStrike" dirty="0">
                          <a:solidFill>
                            <a:srgbClr val="000000"/>
                          </a:solidFill>
                          <a:latin typeface="Calibri"/>
                        </a:rPr>
                        <a:t>21</a:t>
                      </a:r>
                    </a:p>
                  </a:txBody>
                  <a:tcPr marL="9525" marR="9525" marT="9525" marB="0" anchor="b"/>
                </a:tc>
                <a:tc>
                  <a:txBody>
                    <a:bodyPr/>
                    <a:lstStyle/>
                    <a:p>
                      <a:pPr algn="ctr" fontAlgn="b"/>
                      <a:r>
                        <a:rPr lang="en-US" sz="2200" b="0" i="0" u="none" strike="noStrike" dirty="0">
                          <a:solidFill>
                            <a:srgbClr val="000000"/>
                          </a:solidFill>
                          <a:latin typeface="Calibri"/>
                        </a:rPr>
                        <a:t>5.26%</a:t>
                      </a:r>
                    </a:p>
                  </a:txBody>
                  <a:tcPr marL="9525" marR="9525" marT="9525" marB="0" anchor="b"/>
                </a:tc>
                <a:extLst>
                  <a:ext uri="{0D108BD9-81ED-4DB2-BD59-A6C34878D82A}">
                    <a16:rowId xmlns:a16="http://schemas.microsoft.com/office/drawing/2014/main" xmlns="" val="10003"/>
                  </a:ext>
                </a:extLst>
              </a:tr>
              <a:tr h="418452">
                <a:tc>
                  <a:txBody>
                    <a:bodyPr/>
                    <a:lstStyle/>
                    <a:p>
                      <a:pPr algn="ctr" fontAlgn="b"/>
                      <a:r>
                        <a:rPr lang="en-US" sz="2200" b="0" i="0" u="none" strike="noStrike" dirty="0">
                          <a:solidFill>
                            <a:srgbClr val="000000"/>
                          </a:solidFill>
                          <a:latin typeface="Calibri"/>
                        </a:rPr>
                        <a:t>4</a:t>
                      </a:r>
                    </a:p>
                  </a:txBody>
                  <a:tcPr marL="9525" marR="9525" marT="9525" marB="0" anchor="b"/>
                </a:tc>
                <a:tc>
                  <a:txBody>
                    <a:bodyPr/>
                    <a:lstStyle/>
                    <a:p>
                      <a:pPr algn="l" fontAlgn="b"/>
                      <a:r>
                        <a:rPr lang="en-US" sz="2200" u="none" strike="noStrike" dirty="0"/>
                        <a:t> Hypothyroid</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u="none" strike="noStrike" dirty="0"/>
                        <a:t>20</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a:solidFill>
                            <a:srgbClr val="000000"/>
                          </a:solidFill>
                          <a:latin typeface="Calibri"/>
                        </a:rPr>
                        <a:t>5.01%</a:t>
                      </a:r>
                    </a:p>
                  </a:txBody>
                  <a:tcPr marL="9525" marR="9525" marT="9525" marB="0" anchor="b"/>
                </a:tc>
                <a:extLst>
                  <a:ext uri="{0D108BD9-81ED-4DB2-BD59-A6C34878D82A}">
                    <a16:rowId xmlns:a16="http://schemas.microsoft.com/office/drawing/2014/main" xmlns="" val="10004"/>
                  </a:ext>
                </a:extLst>
              </a:tr>
              <a:tr h="418452">
                <a:tc>
                  <a:txBody>
                    <a:bodyPr/>
                    <a:lstStyle/>
                    <a:p>
                      <a:pPr algn="ctr" fontAlgn="b"/>
                      <a:r>
                        <a:rPr lang="en-US" sz="2200" b="0" i="0" u="none" strike="noStrike" dirty="0">
                          <a:solidFill>
                            <a:srgbClr val="000000"/>
                          </a:solidFill>
                          <a:latin typeface="Calibri"/>
                        </a:rPr>
                        <a:t>5</a:t>
                      </a:r>
                    </a:p>
                  </a:txBody>
                  <a:tcPr marL="9525" marR="9525" marT="9525" marB="0" anchor="b"/>
                </a:tc>
                <a:tc>
                  <a:txBody>
                    <a:bodyPr/>
                    <a:lstStyle/>
                    <a:p>
                      <a:pPr algn="l" fontAlgn="b"/>
                      <a:r>
                        <a:rPr lang="en-US" sz="2200" u="none" strike="noStrike" dirty="0"/>
                        <a:t> BMI&gt;25.8</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u="none" strike="noStrike" dirty="0"/>
                        <a:t>57</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a:solidFill>
                            <a:srgbClr val="000000"/>
                          </a:solidFill>
                          <a:latin typeface="Calibri"/>
                        </a:rPr>
                        <a:t>14.29%</a:t>
                      </a:r>
                    </a:p>
                  </a:txBody>
                  <a:tcPr marL="9525" marR="9525" marT="9525" marB="0" anchor="b"/>
                </a:tc>
                <a:extLst>
                  <a:ext uri="{0D108BD9-81ED-4DB2-BD59-A6C34878D82A}">
                    <a16:rowId xmlns:a16="http://schemas.microsoft.com/office/drawing/2014/main" xmlns="" val="10005"/>
                  </a:ext>
                </a:extLst>
              </a:tr>
              <a:tr h="418452">
                <a:tc>
                  <a:txBody>
                    <a:bodyPr/>
                    <a:lstStyle/>
                    <a:p>
                      <a:pPr algn="ctr" fontAlgn="b"/>
                      <a:r>
                        <a:rPr lang="en-US" sz="2200" b="0" i="0" u="none" strike="noStrike" dirty="0">
                          <a:solidFill>
                            <a:srgbClr val="000000"/>
                          </a:solidFill>
                          <a:latin typeface="Calibri"/>
                        </a:rPr>
                        <a:t>6</a:t>
                      </a:r>
                    </a:p>
                  </a:txBody>
                  <a:tcPr marL="9525" marR="9525" marT="9525" marB="0" anchor="b"/>
                </a:tc>
                <a:tc>
                  <a:txBody>
                    <a:bodyPr/>
                    <a:lstStyle/>
                    <a:p>
                      <a:pPr algn="l" fontAlgn="b"/>
                      <a:r>
                        <a:rPr lang="en-US" sz="2200" b="0" i="0" u="none" strike="noStrike" dirty="0" err="1">
                          <a:solidFill>
                            <a:srgbClr val="000000"/>
                          </a:solidFill>
                          <a:latin typeface="Calibri"/>
                        </a:rPr>
                        <a:t>Dyslipidemia</a:t>
                      </a:r>
                      <a:endParaRPr lang="en-US" sz="2200" b="0" i="0" u="none" strike="noStrike" dirty="0">
                        <a:solidFill>
                          <a:srgbClr val="000000"/>
                        </a:solidFill>
                        <a:latin typeface="Calibri"/>
                      </a:endParaRPr>
                    </a:p>
                  </a:txBody>
                  <a:tcPr marL="9525" marR="9525" marT="9525" marB="0" anchor="b"/>
                </a:tc>
                <a:tc>
                  <a:txBody>
                    <a:bodyPr/>
                    <a:lstStyle/>
                    <a:p>
                      <a:pPr algn="ctr" fontAlgn="b"/>
                      <a:r>
                        <a:rPr lang="en-US" sz="2200" b="0" i="0" u="none" strike="noStrike" dirty="0">
                          <a:solidFill>
                            <a:srgbClr val="000000"/>
                          </a:solidFill>
                          <a:latin typeface="Calibri"/>
                        </a:rPr>
                        <a:t>66</a:t>
                      </a:r>
                    </a:p>
                  </a:txBody>
                  <a:tcPr marL="9525" marR="9525" marT="9525" marB="0" anchor="b"/>
                </a:tc>
                <a:tc>
                  <a:txBody>
                    <a:bodyPr/>
                    <a:lstStyle/>
                    <a:p>
                      <a:pPr algn="ctr" fontAlgn="b"/>
                      <a:r>
                        <a:rPr lang="en-US" sz="2200" b="0" i="0" u="none" strike="noStrike" dirty="0">
                          <a:solidFill>
                            <a:srgbClr val="000000"/>
                          </a:solidFill>
                          <a:latin typeface="Calibri"/>
                        </a:rPr>
                        <a:t>16.6%</a:t>
                      </a:r>
                    </a:p>
                  </a:txBody>
                  <a:tcPr marL="9525" marR="9525" marT="9525" marB="0" anchor="b"/>
                </a:tc>
                <a:extLst>
                  <a:ext uri="{0D108BD9-81ED-4DB2-BD59-A6C34878D82A}">
                    <a16:rowId xmlns:a16="http://schemas.microsoft.com/office/drawing/2014/main" xmlns="" val="10006"/>
                  </a:ext>
                </a:extLst>
              </a:tr>
              <a:tr h="418452">
                <a:tc>
                  <a:txBody>
                    <a:bodyPr/>
                    <a:lstStyle/>
                    <a:p>
                      <a:pPr algn="ctr" fontAlgn="b"/>
                      <a:r>
                        <a:rPr lang="en-US" sz="2200" b="0" i="0" u="none" strike="noStrike" dirty="0">
                          <a:solidFill>
                            <a:srgbClr val="000000"/>
                          </a:solidFill>
                          <a:latin typeface="Calibri"/>
                        </a:rPr>
                        <a:t>7</a:t>
                      </a:r>
                    </a:p>
                  </a:txBody>
                  <a:tcPr marL="9525" marR="9525" marT="9525" marB="0" anchor="b"/>
                </a:tc>
                <a:tc>
                  <a:txBody>
                    <a:bodyPr/>
                    <a:lstStyle/>
                    <a:p>
                      <a:pPr algn="l" fontAlgn="b"/>
                      <a:r>
                        <a:rPr lang="en-US" sz="2200" b="0" i="0" u="none" strike="noStrike" dirty="0">
                          <a:solidFill>
                            <a:srgbClr val="000000"/>
                          </a:solidFill>
                          <a:latin typeface="Calibri"/>
                        </a:rPr>
                        <a:t>Raised Liver Enzymes </a:t>
                      </a:r>
                    </a:p>
                  </a:txBody>
                  <a:tcPr marL="9525" marR="9525" marT="9525" marB="0" anchor="b"/>
                </a:tc>
                <a:tc>
                  <a:txBody>
                    <a:bodyPr/>
                    <a:lstStyle/>
                    <a:p>
                      <a:pPr algn="ctr" fontAlgn="b"/>
                      <a:r>
                        <a:rPr lang="en-US" sz="2200" b="0" i="0" u="none" strike="noStrike" dirty="0">
                          <a:solidFill>
                            <a:srgbClr val="000000"/>
                          </a:solidFill>
                          <a:latin typeface="Calibri"/>
                        </a:rPr>
                        <a:t>38-51</a:t>
                      </a:r>
                    </a:p>
                  </a:txBody>
                  <a:tcPr marL="9525" marR="9525" marT="9525" marB="0" anchor="b"/>
                </a:tc>
                <a:tc>
                  <a:txBody>
                    <a:bodyPr/>
                    <a:lstStyle/>
                    <a:p>
                      <a:pPr algn="ctr" fontAlgn="b"/>
                      <a:r>
                        <a:rPr lang="en-US" sz="2200" b="0" i="0" u="none" strike="noStrike" dirty="0">
                          <a:solidFill>
                            <a:srgbClr val="000000"/>
                          </a:solidFill>
                          <a:latin typeface="Calibri"/>
                        </a:rPr>
                        <a:t>10-15%</a:t>
                      </a:r>
                    </a:p>
                  </a:txBody>
                  <a:tcPr marL="9525" marR="9525" marT="9525" marB="0" anchor="b"/>
                </a:tc>
                <a:extLst>
                  <a:ext uri="{0D108BD9-81ED-4DB2-BD59-A6C34878D82A}">
                    <a16:rowId xmlns:a16="http://schemas.microsoft.com/office/drawing/2014/main" xmlns="" val="10007"/>
                  </a:ext>
                </a:extLst>
              </a:tr>
              <a:tr h="418452">
                <a:tc>
                  <a:txBody>
                    <a:bodyPr/>
                    <a:lstStyle/>
                    <a:p>
                      <a:pPr algn="ctr" fontAlgn="b"/>
                      <a:r>
                        <a:rPr lang="en-US" sz="2200" b="1" i="1" u="none" strike="noStrike" dirty="0">
                          <a:solidFill>
                            <a:srgbClr val="C00000"/>
                          </a:solidFill>
                          <a:latin typeface="Calibri"/>
                        </a:rPr>
                        <a:t>8</a:t>
                      </a:r>
                    </a:p>
                  </a:txBody>
                  <a:tcPr marL="9525" marR="9525" marT="9525" marB="0" anchor="b"/>
                </a:tc>
                <a:tc>
                  <a:txBody>
                    <a:bodyPr/>
                    <a:lstStyle/>
                    <a:p>
                      <a:pPr algn="l" fontAlgn="b"/>
                      <a:r>
                        <a:rPr lang="en-US" sz="2200" b="1" i="1" u="none" strike="noStrike" dirty="0" err="1">
                          <a:solidFill>
                            <a:srgbClr val="C00000"/>
                          </a:solidFill>
                          <a:latin typeface="Calibri"/>
                        </a:rPr>
                        <a:t>Hypocalcemia</a:t>
                      </a:r>
                      <a:endParaRPr lang="en-US" sz="2200" b="1" i="1" u="none" strike="noStrike" dirty="0">
                        <a:solidFill>
                          <a:srgbClr val="C00000"/>
                        </a:solidFill>
                        <a:latin typeface="Calibri"/>
                      </a:endParaRPr>
                    </a:p>
                  </a:txBody>
                  <a:tcPr marL="9525" marR="9525" marT="9525" marB="0" anchor="b"/>
                </a:tc>
                <a:tc>
                  <a:txBody>
                    <a:bodyPr/>
                    <a:lstStyle/>
                    <a:p>
                      <a:pPr algn="ctr" fontAlgn="b"/>
                      <a:r>
                        <a:rPr lang="en-US" sz="2200" b="1" i="1" u="none" strike="noStrike" dirty="0">
                          <a:solidFill>
                            <a:srgbClr val="C00000"/>
                          </a:solidFill>
                          <a:latin typeface="Calibri"/>
                        </a:rPr>
                        <a:t>179</a:t>
                      </a:r>
                    </a:p>
                  </a:txBody>
                  <a:tcPr marL="9525" marR="9525" marT="9525" marB="0" anchor="b"/>
                </a:tc>
                <a:tc>
                  <a:txBody>
                    <a:bodyPr/>
                    <a:lstStyle/>
                    <a:p>
                      <a:pPr algn="ctr" fontAlgn="b"/>
                      <a:r>
                        <a:rPr lang="en-US" sz="2200" b="1" i="1" u="none" strike="noStrike" dirty="0">
                          <a:solidFill>
                            <a:srgbClr val="C00000"/>
                          </a:solidFill>
                          <a:latin typeface="Calibri"/>
                        </a:rPr>
                        <a:t>44.8%</a:t>
                      </a:r>
                    </a:p>
                  </a:txBody>
                  <a:tcPr marL="9525" marR="9525" marT="9525" marB="0" anchor="b"/>
                </a:tc>
                <a:extLst>
                  <a:ext uri="{0D108BD9-81ED-4DB2-BD59-A6C34878D82A}">
                    <a16:rowId xmlns:a16="http://schemas.microsoft.com/office/drawing/2014/main" xmlns="" val="10008"/>
                  </a:ext>
                </a:extLst>
              </a:tr>
            </a:tbl>
          </a:graphicData>
        </a:graphic>
      </p:graphicFrame>
      <p:pic>
        <p:nvPicPr>
          <p:cNvPr id="7" name="Picture 2" descr="C:\Users\IUCD15\Desktop\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descr="C:\Users\NRHM_Kaynenn\Desktop\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05109" y="0"/>
            <a:ext cx="1233124" cy="9572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8" y="232574"/>
            <a:ext cx="10726460" cy="709119"/>
          </a:xfrm>
        </p:spPr>
        <p:txBody>
          <a:bodyPr/>
          <a:lstStyle/>
          <a:p>
            <a:pPr algn="ctr"/>
            <a:r>
              <a:rPr lang="en-US" b="1" dirty="0">
                <a:solidFill>
                  <a:srgbClr val="C00000"/>
                </a:solidFill>
                <a:effectLst>
                  <a:outerShdw blurRad="38100" dist="38100" dir="2700000" algn="tl">
                    <a:srgbClr val="000000">
                      <a:alpha val="43137"/>
                    </a:srgbClr>
                  </a:outerShdw>
                </a:effectLst>
              </a:rPr>
              <a:t> INTERPRETATIONS</a:t>
            </a:r>
          </a:p>
        </p:txBody>
      </p:sp>
      <p:sp>
        <p:nvSpPr>
          <p:cNvPr id="3" name="Content Placeholder 2"/>
          <p:cNvSpPr>
            <a:spLocks noGrp="1"/>
          </p:cNvSpPr>
          <p:nvPr>
            <p:ph idx="1"/>
          </p:nvPr>
        </p:nvSpPr>
        <p:spPr>
          <a:xfrm>
            <a:off x="286603" y="873457"/>
            <a:ext cx="11655188" cy="5801981"/>
          </a:xfrm>
        </p:spPr>
        <p:txBody>
          <a:bodyPr>
            <a:noAutofit/>
          </a:bodyPr>
          <a:lstStyle/>
          <a:p>
            <a:pPr lvl="0" algn="just"/>
            <a:r>
              <a:rPr lang="en-US" sz="2200" dirty="0">
                <a:latin typeface="Times New Roman" pitchFamily="18" charset="0"/>
                <a:cs typeface="Times New Roman" pitchFamily="18" charset="0"/>
              </a:rPr>
              <a:t>Age :-The mean age of the ASHAs was 35.62 years (ranging 21-55years).</a:t>
            </a:r>
          </a:p>
          <a:p>
            <a:pPr lvl="0" algn="just"/>
            <a:r>
              <a:rPr lang="en-US" sz="2200" dirty="0">
                <a:latin typeface="Times New Roman" pitchFamily="18" charset="0"/>
                <a:cs typeface="Times New Roman" pitchFamily="18" charset="0"/>
              </a:rPr>
              <a:t>BMI (Body Mass Index):-Mean BMI of the evaluated ASHA workers was 25.95±4.78 kg/m</a:t>
            </a:r>
            <a:r>
              <a:rPr lang="en-US" sz="2200" baseline="30000" dirty="0">
                <a:latin typeface="Times New Roman" pitchFamily="18" charset="0"/>
                <a:cs typeface="Times New Roman" pitchFamily="18" charset="0"/>
              </a:rPr>
              <a:t>2</a:t>
            </a:r>
            <a:r>
              <a:rPr lang="en-US" sz="2200" dirty="0">
                <a:latin typeface="Times New Roman" pitchFamily="18" charset="0"/>
                <a:cs typeface="Times New Roman" pitchFamily="18" charset="0"/>
              </a:rPr>
              <a:t>. Out of these 14.28% of the ASHA workers were obese with mean BMI 33.962.</a:t>
            </a:r>
          </a:p>
          <a:p>
            <a:pPr lvl="0" algn="just"/>
            <a:r>
              <a:rPr lang="en-US" sz="2200" dirty="0">
                <a:latin typeface="Times New Roman" pitchFamily="18" charset="0"/>
                <a:cs typeface="Times New Roman" pitchFamily="18" charset="0"/>
              </a:rPr>
              <a:t>BP (Blood Pressure):-Blood pressure (BP) was measured up to 1mm using a standard mercury BP apparatus, after examining the BP, 5.26% of the ASHAs were hypertensive with the mean BP of 156/100 mm of Hg. The mean value of systolic and diastolic blood pressure for rest of the ASHAs was 117.15±15.38 mm of Hg and 77.55±10.66 mm of Hg, respectively. </a:t>
            </a:r>
          </a:p>
          <a:p>
            <a:pPr lvl="0" algn="just"/>
            <a:r>
              <a:rPr lang="en-US" sz="2200" dirty="0">
                <a:latin typeface="Times New Roman" pitchFamily="18" charset="0"/>
                <a:cs typeface="Times New Roman" pitchFamily="18" charset="0"/>
              </a:rPr>
              <a:t>Glucose:-The mean value of blood glucose level amongst the participating ASHA workers was 94.90±20.41 mg/dl.  7.89 % of the ASHAs were diabetic with mean Glucose 157±15.66.  </a:t>
            </a:r>
          </a:p>
          <a:p>
            <a:pPr lvl="0" algn="just"/>
            <a:r>
              <a:rPr lang="en-US" sz="2200" dirty="0" err="1">
                <a:latin typeface="Times New Roman" pitchFamily="18" charset="0"/>
                <a:cs typeface="Times New Roman" pitchFamily="18" charset="0"/>
              </a:rPr>
              <a:t>Lipidemia</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Dyslipidemia</a:t>
            </a:r>
            <a:r>
              <a:rPr lang="en-US" sz="2200" dirty="0">
                <a:latin typeface="Times New Roman" pitchFamily="18" charset="0"/>
                <a:cs typeface="Times New Roman" pitchFamily="18" charset="0"/>
              </a:rPr>
              <a:t> was noted in 16.58% with a mean value of blood serum cholesterol level as 148.14±55.17 </a:t>
            </a:r>
            <a:r>
              <a:rPr lang="en-US" sz="2200" dirty="0" err="1">
                <a:latin typeface="Times New Roman" pitchFamily="18" charset="0"/>
                <a:cs typeface="Times New Roman" pitchFamily="18" charset="0"/>
              </a:rPr>
              <a:t>ng</a:t>
            </a:r>
            <a:r>
              <a:rPr lang="en-US" sz="2200" dirty="0">
                <a:latin typeface="Times New Roman" pitchFamily="18" charset="0"/>
                <a:cs typeface="Times New Roman" pitchFamily="18" charset="0"/>
              </a:rPr>
              <a:t>/dl amongst the participating workers. </a:t>
            </a:r>
          </a:p>
          <a:p>
            <a:pPr lvl="0" algn="just"/>
            <a:r>
              <a:rPr lang="en-US" sz="2200" dirty="0">
                <a:latin typeface="Times New Roman" pitchFamily="18" charset="0"/>
                <a:cs typeface="Times New Roman" pitchFamily="18" charset="0"/>
              </a:rPr>
              <a:t>Liver Enzyme:-Amongst the various liver enzymes, Alkaline </a:t>
            </a:r>
            <a:r>
              <a:rPr lang="en-US" sz="2200" dirty="0" err="1">
                <a:latin typeface="Times New Roman" pitchFamily="18" charset="0"/>
                <a:cs typeface="Times New Roman" pitchFamily="18" charset="0"/>
              </a:rPr>
              <a:t>Phosphatase</a:t>
            </a:r>
            <a:r>
              <a:rPr lang="en-US" sz="2200" dirty="0">
                <a:latin typeface="Times New Roman" pitchFamily="18" charset="0"/>
                <a:cs typeface="Times New Roman" pitchFamily="18" charset="0"/>
              </a:rPr>
              <a:t> (15.13%) and </a:t>
            </a:r>
            <a:r>
              <a:rPr lang="en-US" sz="2200" dirty="0" err="1">
                <a:latin typeface="Times New Roman" pitchFamily="18" charset="0"/>
                <a:cs typeface="Times New Roman" pitchFamily="18" charset="0"/>
              </a:rPr>
              <a:t>Aspartate</a:t>
            </a:r>
            <a:r>
              <a:rPr lang="en-US" sz="2200" dirty="0">
                <a:latin typeface="Times New Roman" pitchFamily="18" charset="0"/>
                <a:cs typeface="Times New Roman" pitchFamily="18" charset="0"/>
              </a:rPr>
              <a:t> Serum Amino </a:t>
            </a:r>
            <a:r>
              <a:rPr lang="en-US" sz="2200" dirty="0" err="1">
                <a:latin typeface="Times New Roman" pitchFamily="18" charset="0"/>
                <a:cs typeface="Times New Roman" pitchFamily="18" charset="0"/>
              </a:rPr>
              <a:t>Transpherase</a:t>
            </a:r>
            <a:r>
              <a:rPr lang="en-US" sz="2200" dirty="0">
                <a:latin typeface="Times New Roman" pitchFamily="18" charset="0"/>
                <a:cs typeface="Times New Roman" pitchFamily="18" charset="0"/>
              </a:rPr>
              <a:t> (10.18) showed higher levels as compared to other enzymes. </a:t>
            </a:r>
          </a:p>
          <a:p>
            <a:pPr lvl="0" algn="just"/>
            <a:r>
              <a:rPr lang="en-US" sz="2200" dirty="0">
                <a:latin typeface="Times New Roman" pitchFamily="18" charset="0"/>
                <a:cs typeface="Times New Roman" pitchFamily="18" charset="0"/>
              </a:rPr>
              <a:t>Calcium:-Hypocalcaemia (44.89%) was one of the important observations amongst these workers. The mean serum calcium levels amongst the participating ASHAs was 7.77±1.78 mg/dl. </a:t>
            </a:r>
          </a:p>
          <a:p>
            <a:pPr algn="just"/>
            <a:endParaRPr lang="en-US" sz="2200" dirty="0">
              <a:latin typeface="Times New Roman" pitchFamily="18" charset="0"/>
              <a:cs typeface="Times New Roman" pitchFamily="18" charset="0"/>
            </a:endParaRPr>
          </a:p>
        </p:txBody>
      </p:sp>
      <p:pic>
        <p:nvPicPr>
          <p:cNvPr id="4" name="Picture 2" descr="C:\Users\IUCD15\Desktop\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C:\Users\NRHM_Kaynenn\Desktop\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05109" y="0"/>
            <a:ext cx="1233124" cy="9572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60287767"/>
              </p:ext>
            </p:extLst>
          </p:nvPr>
        </p:nvGraphicFramePr>
        <p:xfrm>
          <a:off x="139389" y="736979"/>
          <a:ext cx="12102653" cy="5883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1172989" y="281552"/>
            <a:ext cx="9680038" cy="7450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b="1" dirty="0">
                <a:solidFill>
                  <a:srgbClr val="C00000"/>
                </a:solidFill>
                <a:latin typeface="Times New Roman" panose="02020603050405020304" pitchFamily="18" charset="0"/>
                <a:cs typeface="Times New Roman" panose="02020603050405020304" pitchFamily="18" charset="0"/>
              </a:rPr>
              <a:t>BENEFITS REAPED</a:t>
            </a:r>
          </a:p>
        </p:txBody>
      </p:sp>
      <p:grpSp>
        <p:nvGrpSpPr>
          <p:cNvPr id="9" name="Group 8"/>
          <p:cNvGrpSpPr/>
          <p:nvPr/>
        </p:nvGrpSpPr>
        <p:grpSpPr>
          <a:xfrm>
            <a:off x="4457701" y="5086350"/>
            <a:ext cx="7811638" cy="1257300"/>
            <a:chOff x="4839263" y="1593624"/>
            <a:chExt cx="8326701" cy="3612430"/>
          </a:xfrm>
          <a:solidFill>
            <a:schemeClr val="accent4">
              <a:lumMod val="20000"/>
              <a:lumOff val="80000"/>
            </a:schemeClr>
          </a:solidFill>
        </p:grpSpPr>
        <p:sp>
          <p:nvSpPr>
            <p:cNvPr id="10" name="Round Same Side Corner Rectangle 9"/>
            <p:cNvSpPr/>
            <p:nvPr/>
          </p:nvSpPr>
          <p:spPr>
            <a:xfrm rot="5400000">
              <a:off x="8241227" y="-374058"/>
              <a:ext cx="1214593" cy="7585827"/>
            </a:xfrm>
            <a:prstGeom prst="round2SameRect">
              <a:avLst/>
            </a:prstGeom>
            <a:grp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sp>
          <p:nvSpPr>
            <p:cNvPr id="11" name="Round Same Side Corner Rectangle 4"/>
            <p:cNvSpPr/>
            <p:nvPr/>
          </p:nvSpPr>
          <p:spPr>
            <a:xfrm>
              <a:off x="4839263" y="1593624"/>
              <a:ext cx="8326701" cy="3612430"/>
            </a:xfrm>
            <a:prstGeom prst="rect">
              <a:avLst/>
            </a:prstGeom>
            <a:grpFill/>
            <a:effectLst/>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just" defTabSz="1155700">
                <a:lnSpc>
                  <a:spcPct val="90000"/>
                </a:lnSpc>
                <a:spcBef>
                  <a:spcPct val="0"/>
                </a:spcBef>
                <a:spcAft>
                  <a:spcPct val="15000"/>
                </a:spcAft>
              </a:pPr>
              <a:r>
                <a:rPr lang="en-IN" dirty="0"/>
                <a:t>	</a:t>
              </a:r>
              <a:r>
                <a:rPr lang="en-US" dirty="0">
                  <a:latin typeface="Times New Roman" panose="02020603050405020304" pitchFamily="18" charset="0"/>
                  <a:cs typeface="Times New Roman" panose="02020603050405020304" pitchFamily="18" charset="0"/>
                </a:rPr>
                <a:t>Screening of other allied healthcare workers and ASHAs across the state can be conducted. </a:t>
              </a:r>
            </a:p>
            <a:p>
              <a:pPr marL="228600" lvl="1" indent="-228600" algn="just" defTabSz="1155700">
                <a:lnSpc>
                  <a:spcPct val="90000"/>
                </a:lnSpc>
                <a:spcBef>
                  <a:spcPct val="0"/>
                </a:spcBef>
                <a:spcAft>
                  <a:spcPct val="15000"/>
                </a:spcAft>
              </a:pPr>
              <a:r>
                <a:rPr lang="en-US" dirty="0">
                  <a:latin typeface="Times New Roman" panose="02020603050405020304" pitchFamily="18" charset="0"/>
                  <a:cs typeface="Times New Roman" panose="02020603050405020304" pitchFamily="18" charset="0"/>
                </a:rPr>
                <a:t>     Plan to scale up to remaining districts in the 3 regions of Jammu , Kashmir &amp; </a:t>
              </a:r>
              <a:r>
                <a:rPr lang="en-US" dirty="0" err="1">
                  <a:latin typeface="Times New Roman" panose="02020603050405020304" pitchFamily="18" charset="0"/>
                  <a:cs typeface="Times New Roman" panose="02020603050405020304" pitchFamily="18" charset="0"/>
                </a:rPr>
                <a:t>Ladakh</a:t>
              </a:r>
              <a:endParaRPr lang="en-US" kern="1200" dirty="0">
                <a:latin typeface="Times New Roman" panose="02020603050405020304" pitchFamily="18" charset="0"/>
                <a:cs typeface="Times New Roman" panose="02020603050405020304" pitchFamily="18" charset="0"/>
              </a:endParaRPr>
            </a:p>
          </p:txBody>
        </p:sp>
      </p:grpSp>
      <p:pic>
        <p:nvPicPr>
          <p:cNvPr id="12" name="Picture 2" descr="C:\Users\IUCD15\Desktop\images.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1088192" cy="945687"/>
          </a:xfrm>
          <a:prstGeom prst="rect">
            <a:avLst/>
          </a:prstGeom>
          <a:noFill/>
          <a:ln>
            <a:noFill/>
          </a:ln>
          <a:effectLst>
            <a:softEdge rad="1270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 descr="C:\Users\NRHM_Kaynenn\Desktop\LOG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205109" y="0"/>
            <a:ext cx="1233124" cy="95725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3857</TotalTime>
  <Words>1021</Words>
  <Application>Microsoft Office PowerPoint</Application>
  <PresentationFormat>Custom</PresentationFormat>
  <Paragraphs>111</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Retrospect</vt:lpstr>
      <vt:lpstr>Slide 1</vt:lpstr>
      <vt:lpstr>PLAN OF PRESENTATION</vt:lpstr>
      <vt:lpstr>RATIONALE FOR INTERVENTION</vt:lpstr>
      <vt:lpstr>RATIONALE FOR INTERVENTION.....</vt:lpstr>
      <vt:lpstr>Intervention</vt:lpstr>
      <vt:lpstr>Intervention</vt:lpstr>
      <vt:lpstr>RESULTS</vt:lpstr>
      <vt:lpstr> INTERPRETATIONS</vt:lpstr>
      <vt:lpstr>Slide 9</vt:lpstr>
      <vt:lpstr>Slide 10</vt:lpstr>
      <vt:lpstr>               ASHA DIARY</vt:lpstr>
      <vt:lpstr>Slide 12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Tapas Chatterjee</dc:creator>
  <cp:lastModifiedBy>BoardRoom</cp:lastModifiedBy>
  <cp:revision>369</cp:revision>
  <dcterms:created xsi:type="dcterms:W3CDTF">2016-08-06T09:27:46Z</dcterms:created>
  <dcterms:modified xsi:type="dcterms:W3CDTF">2017-07-08T03:34:24Z</dcterms:modified>
</cp:coreProperties>
</file>