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2"/>
  </p:notesMasterIdLst>
  <p:handoutMasterIdLst>
    <p:handoutMasterId r:id="rId33"/>
  </p:handoutMasterIdLst>
  <p:sldIdLst>
    <p:sldId id="256" r:id="rId3"/>
    <p:sldId id="305" r:id="rId4"/>
    <p:sldId id="295" r:id="rId5"/>
    <p:sldId id="296" r:id="rId6"/>
    <p:sldId id="297" r:id="rId7"/>
    <p:sldId id="298" r:id="rId8"/>
    <p:sldId id="299" r:id="rId9"/>
    <p:sldId id="271" r:id="rId10"/>
    <p:sldId id="300" r:id="rId11"/>
    <p:sldId id="261" r:id="rId12"/>
    <p:sldId id="258" r:id="rId13"/>
    <p:sldId id="304" r:id="rId14"/>
    <p:sldId id="263" r:id="rId15"/>
    <p:sldId id="264" r:id="rId16"/>
    <p:sldId id="265" r:id="rId17"/>
    <p:sldId id="266" r:id="rId18"/>
    <p:sldId id="284" r:id="rId19"/>
    <p:sldId id="285" r:id="rId20"/>
    <p:sldId id="281" r:id="rId21"/>
    <p:sldId id="268" r:id="rId22"/>
    <p:sldId id="282" r:id="rId23"/>
    <p:sldId id="292" r:id="rId24"/>
    <p:sldId id="289" r:id="rId25"/>
    <p:sldId id="291" r:id="rId26"/>
    <p:sldId id="301" r:id="rId27"/>
    <p:sldId id="279" r:id="rId28"/>
    <p:sldId id="293" r:id="rId29"/>
    <p:sldId id="302" r:id="rId30"/>
    <p:sldId id="303" r:id="rId31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4434" autoAdjust="0"/>
  </p:normalViewPr>
  <p:slideViewPr>
    <p:cSldViewPr>
      <p:cViewPr varScale="1">
        <p:scale>
          <a:sx n="70" d="100"/>
          <a:sy n="70" d="100"/>
        </p:scale>
        <p:origin x="136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5029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5" y="0"/>
            <a:ext cx="2918830" cy="495029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AE4F8B0B-6AB9-4A5A-9BCA-4158FE7A19FC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71286"/>
            <a:ext cx="2918830" cy="495028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5" y="9371286"/>
            <a:ext cx="2918830" cy="495028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F5D9BCA4-155C-43F1-9FCF-F63FC2124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461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93E694-0354-4BAE-8767-9A67A300CAAA}" type="datetimeFigureOut">
              <a:rPr lang="en-IN" smtClean="0"/>
              <a:t>26-12-2020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1233488"/>
            <a:ext cx="44402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BAFD9F-D822-4C0B-98E5-9BB41689151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88240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="" xmlns:a16="http://schemas.microsoft.com/office/drawing/2014/main" id="{853C7015-1AE7-4C29-BAE1-09F6766873E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="" xmlns:a16="http://schemas.microsoft.com/office/drawing/2014/main" id="{FBE13CEF-F5D0-473D-8B01-B55DBA2F6FA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IN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9558054-849A-42F7-9D22-1BF4F327D7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51567" indent="-25060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02411" indent="-200482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03375" indent="-200482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04340" indent="-200482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05304" indent="-2004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06269" indent="-2004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07233" indent="-2004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408197" indent="-2004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BBB7A06-DD54-4200-A2D2-1462F6D9EB50}" type="slidenum">
              <a:rPr lang="en-US" altLang="en-US">
                <a:latin typeface="Calibri" panose="020F0502020204030204" pitchFamily="34" charset="0"/>
              </a:rPr>
              <a:pPr eaLnBrk="1" hangingPunct="1"/>
              <a:t>29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585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942A5-2E70-44CD-B392-9EFD806976F5}" type="datetimeFigureOut">
              <a:rPr lang="en-US" smtClean="0"/>
              <a:pPr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C4B6-68BA-4A12-8D4A-6DBB632CA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942A5-2E70-44CD-B392-9EFD806976F5}" type="datetimeFigureOut">
              <a:rPr lang="en-US" smtClean="0"/>
              <a:pPr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C4B6-68BA-4A12-8D4A-6DBB632CA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942A5-2E70-44CD-B392-9EFD806976F5}" type="datetimeFigureOut">
              <a:rPr lang="en-US" smtClean="0"/>
              <a:pPr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C4B6-68BA-4A12-8D4A-6DBB632CA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97B03F-B7F9-43D3-B3AD-2ACA61A10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93D8A-EE91-4170-A40D-B1B0AEBB5C3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FCC2B4A-DF64-4D62-9A1C-97396B356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7308703-B8DA-4102-890D-762C72EAE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32452A-2762-452C-9029-D278265ED3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6756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921A8F9-965C-4759-864D-22C32A633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00BEA-BEDB-45EE-935A-0BABF015406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003EB75-024B-4DE4-A9E2-BC009E267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F8FADFF-5F8D-4B43-9B80-65DB06DB5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C866F5-2323-4CF1-9559-5232D344DE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24862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CE0D37F-EDFD-41CA-9187-30C54CCBD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64425-13E2-4BEF-BEF6-D78A15B74D9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71ACF45-A0EB-439F-A31D-38ED7B069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4D312CE-7A02-4838-9945-922BB761A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3391C0-4AE9-450A-8DC1-37189F0051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18796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A15FD6C1-7675-49F3-BC22-69CD72146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C9645-AB63-4FA7-8A0E-E61667AF232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A583D19A-C551-477A-8536-D38F3728F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8EA6F7C2-4AA0-4514-BEE5-B56224760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D6C997-B554-4F37-BAC9-D5D21A6E9C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8939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912E803E-9D20-4842-9890-A2E740EF9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EC631-A35B-472B-B425-306D27722DC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97EF51AE-84A3-432A-B9F8-AE30420D3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A6710488-16B1-4B76-8B77-CE11D1822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513C41-CC72-4843-9262-26A338EF0A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45673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DA318AD1-9D1C-460A-BDCB-0C92F51F8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5ED64-91AA-4DC6-94A4-E22D6818619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C02B0871-58C3-4826-89C3-B7285E82A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92C63C02-CD69-4B27-8695-99E2BB64A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989522-F693-417C-9DC2-24D6973E37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07838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D7ED493F-8FB0-442F-BE2A-7DAD15AB8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C69FB-441B-447B-AD87-AFBE46257D1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59F28DD0-1C9D-465D-A1AF-88502D1CE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FF201EF8-01A2-49C2-B7BE-8406008CE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C505C3-FB0C-4A27-8F8A-99ADA27DCA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15438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03BAA88F-1AEB-4579-8521-97A73EC3F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187A2-A7F1-463D-8DEF-E43B8D22E1E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BCD887E3-D104-44E6-A146-57CB36A88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FB031019-44E4-477C-A621-F748B7601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EAEA34-24EC-4C82-BA78-0146C2821D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0761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942A5-2E70-44CD-B392-9EFD806976F5}" type="datetimeFigureOut">
              <a:rPr lang="en-US" smtClean="0"/>
              <a:pPr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C4B6-68BA-4A12-8D4A-6DBB632CA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F616D9D6-0690-4201-839F-7F7928F07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9E413-E956-4585-B4A8-78FEAED26E8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F6AC44CC-AAB1-49CE-87B2-F591A02E1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2A7768D7-ED47-4512-8EA3-0028C1CF3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DE7486-CC7A-42B4-9979-A29813C2F9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32642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D6A9EB-DC06-4232-8AA0-1EE628FAA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CEAB2-DB83-47F9-B040-1F492507A40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0CD9211-63BF-4EA1-8935-23D2E7DD5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6EE9992-F9C5-468B-9D08-A866E1B2E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D32CB3-F553-415A-8D23-E76C014810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90158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C33B96B-0102-46AC-B04D-B8B837031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8D984-FE98-499F-B530-5133DBB3EB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75CD16F-2AC0-409F-AC2C-81B5E75A0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A654974-C541-4516-AE9D-BDDFD6878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514528-F833-4F49-B400-40446C3C3A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7583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942A5-2E70-44CD-B392-9EFD806976F5}" type="datetimeFigureOut">
              <a:rPr lang="en-US" smtClean="0"/>
              <a:pPr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C4B6-68BA-4A12-8D4A-6DBB632CA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942A5-2E70-44CD-B392-9EFD806976F5}" type="datetimeFigureOut">
              <a:rPr lang="en-US" smtClean="0"/>
              <a:pPr/>
              <a:t>12/26/2020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C4B6-68BA-4A12-8D4A-6DBB632CA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942A5-2E70-44CD-B392-9EFD806976F5}" type="datetimeFigureOut">
              <a:rPr lang="en-US" smtClean="0"/>
              <a:pPr/>
              <a:t>12/26/2020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C4B6-68BA-4A12-8D4A-6DBB632CA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942A5-2E70-44CD-B392-9EFD806976F5}" type="datetimeFigureOut">
              <a:rPr lang="en-US" smtClean="0"/>
              <a:pPr/>
              <a:t>12/26/2020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C4B6-68BA-4A12-8D4A-6DBB632CA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942A5-2E70-44CD-B392-9EFD806976F5}" type="datetimeFigureOut">
              <a:rPr lang="en-US" smtClean="0"/>
              <a:pPr/>
              <a:t>12/26/2020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C4B6-68BA-4A12-8D4A-6DBB632CA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942A5-2E70-44CD-B392-9EFD806976F5}" type="datetimeFigureOut">
              <a:rPr lang="en-US" smtClean="0"/>
              <a:pPr/>
              <a:t>12/26/2020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C4B6-68BA-4A12-8D4A-6DBB632CA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942A5-2E70-44CD-B392-9EFD806976F5}" type="datetimeFigureOut">
              <a:rPr lang="en-US" smtClean="0"/>
              <a:pPr/>
              <a:t>12/26/2020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C4B6-68BA-4A12-8D4A-6DBB632CA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942A5-2E70-44CD-B392-9EFD806976F5}" type="datetimeFigureOut">
              <a:rPr lang="en-US" smtClean="0"/>
              <a:pPr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FC4B6-68BA-4A12-8D4A-6DBB632CA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xmlns="" id="{4223E050-2F44-48A7-BCD0-03363F8DB01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xmlns="" id="{0D430714-5F9A-47E0-88FB-4AA6999C6E6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84C9E79-E997-4F96-BC95-13CDD9C285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EF90312-7932-4B1D-9A11-04086E89E4E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568302-E5BA-4BA6-9E87-830015B1EF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D5A361B-8B68-4A75-93B4-1EA8AB446D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3AA67F5-1626-480A-AD18-F1D056A353D5}" type="slidenum">
              <a:rPr lang="en-US" alt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314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461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461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461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461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461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342900" algn="l" defTabSz="68461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685800" algn="l" defTabSz="68461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028700" algn="l" defTabSz="68461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371600" algn="l" defTabSz="68461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0260" indent="-170260" algn="l" defTabSz="68461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3160" indent="-170260" algn="l" defTabSz="68461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060" indent="-170260" algn="l" defTabSz="68461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8960" indent="-170260" algn="l" defTabSz="68461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860" indent="-170260" algn="l" defTabSz="68461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09600"/>
            <a:ext cx="9144000" cy="1470025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Berlin Sans FB Demi" panose="020E0802020502020306" pitchFamily="34" charset="0"/>
              </a:rPr>
              <a:t>Screening, Detection and Management of Diabetic retinopathy through Health &amp; 	Wellness </a:t>
            </a:r>
            <a:r>
              <a:rPr lang="en-US" sz="3600" b="1" dirty="0" smtClean="0">
                <a:solidFill>
                  <a:srgbClr val="C00000"/>
                </a:solidFill>
                <a:latin typeface="Berlin Sans FB Demi" panose="020E0802020502020306" pitchFamily="34" charset="0"/>
              </a:rPr>
              <a:t>centers </a:t>
            </a:r>
            <a:r>
              <a:rPr lang="en-US" sz="3600" b="1" dirty="0">
                <a:solidFill>
                  <a:srgbClr val="C00000"/>
                </a:solidFill>
                <a:latin typeface="Berlin Sans FB Demi" panose="020E0802020502020306" pitchFamily="34" charset="0"/>
              </a:rPr>
              <a:t>in Punjab</a:t>
            </a:r>
            <a:endParaRPr lang="en-US" sz="3600" dirty="0">
              <a:solidFill>
                <a:srgbClr val="C00000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3" t="3335" r="3473" b="3285"/>
          <a:stretch/>
        </p:blipFill>
        <p:spPr>
          <a:xfrm>
            <a:off x="2057400" y="2438400"/>
            <a:ext cx="5029200" cy="387384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9144000" cy="631208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Berlin Sans FB Demi" panose="020E0802020502020306" pitchFamily="34" charset="0"/>
              </a:rPr>
              <a:t>Flow of Diabetic Eye Care from HWC to Tertiary Care Centre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0" y="685801"/>
            <a:ext cx="4572001" cy="5334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CBAC form filled by ASHA/ANM  to prioritize at risk population</a:t>
            </a:r>
            <a:endParaRPr lang="en-US" sz="1600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648200" y="1219995"/>
            <a:ext cx="796" cy="1516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752600" y="1371600"/>
            <a:ext cx="55626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Community mobilization by ASHA/ANM to nearest </a:t>
            </a:r>
            <a:r>
              <a:rPr lang="en-US" b="1" dirty="0"/>
              <a:t>HWC</a:t>
            </a:r>
            <a:r>
              <a:rPr lang="en-US" dirty="0"/>
              <a:t> on specified day for blood sugar testing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667000" y="2286000"/>
            <a:ext cx="14478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Diabetics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943600" y="2286000"/>
            <a:ext cx="16002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Non Diabetics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rot="5400000">
            <a:off x="4572794" y="2056609"/>
            <a:ext cx="152402" cy="15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352800" y="2133600"/>
            <a:ext cx="3276600" cy="158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6553994" y="2209009"/>
            <a:ext cx="152402" cy="15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>
            <a:off x="3275806" y="2209801"/>
            <a:ext cx="153194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2362200" y="3048000"/>
            <a:ext cx="2729133" cy="9144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Medication </a:t>
            </a:r>
            <a:r>
              <a:rPr lang="en-US" dirty="0">
                <a:solidFill>
                  <a:schemeClr val="tx1"/>
                </a:solidFill>
              </a:rPr>
              <a:t>started at </a:t>
            </a:r>
            <a:r>
              <a:rPr lang="en-US" dirty="0" smtClean="0">
                <a:solidFill>
                  <a:schemeClr val="tx1"/>
                </a:solidFill>
              </a:rPr>
              <a:t>HWC thru </a:t>
            </a:r>
            <a:r>
              <a:rPr lang="en-US" dirty="0" err="1" smtClean="0">
                <a:solidFill>
                  <a:schemeClr val="tx1"/>
                </a:solidFill>
              </a:rPr>
              <a:t>Teleconsultation</a:t>
            </a:r>
            <a:r>
              <a:rPr lang="en-US" dirty="0" smtClean="0">
                <a:solidFill>
                  <a:schemeClr val="tx1"/>
                </a:solidFill>
              </a:rPr>
              <a:t> or by MO at PHC </a:t>
            </a:r>
            <a:r>
              <a:rPr lang="en-US" dirty="0">
                <a:solidFill>
                  <a:schemeClr val="tx1"/>
                </a:solidFill>
              </a:rPr>
              <a:t>/CHC/SDH</a:t>
            </a:r>
          </a:p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64235" y="2209800"/>
            <a:ext cx="1579098" cy="1828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Consultation &amp; back referral to linked HWC with notes for further follow up by CHO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410200" y="3048000"/>
            <a:ext cx="2971800" cy="1143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sz="1600" dirty="0" smtClean="0"/>
              <a:t>Health </a:t>
            </a:r>
            <a:r>
              <a:rPr lang="en-US" sz="1600" dirty="0"/>
              <a:t>promotion activities by ASHA/ANM on risk factors &amp; prevention from NCDs</a:t>
            </a:r>
          </a:p>
          <a:p>
            <a:pPr algn="ctr"/>
            <a:endParaRPr lang="en-US" dirty="0"/>
          </a:p>
        </p:txBody>
      </p:sp>
      <p:cxnSp>
        <p:nvCxnSpPr>
          <p:cNvPr id="44" name="Straight Connector 43"/>
          <p:cNvCxnSpPr/>
          <p:nvPr/>
        </p:nvCxnSpPr>
        <p:spPr>
          <a:xfrm>
            <a:off x="1295400" y="5943600"/>
            <a:ext cx="1828800" cy="158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5400000">
            <a:off x="3428206" y="2362201"/>
            <a:ext cx="153194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3504406" y="2667795"/>
            <a:ext cx="1588" cy="3802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rot="5400000">
            <a:off x="6592094" y="2856707"/>
            <a:ext cx="381000" cy="1588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2286000" y="4266028"/>
            <a:ext cx="2743200" cy="10679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r>
              <a:rPr lang="en-US" dirty="0"/>
              <a:t>Referred to Ophthalmic officer at PHC/CHC for screening visual acuity, cataract &amp; refractive errors</a:t>
            </a:r>
          </a:p>
          <a:p>
            <a:pPr algn="ctr"/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5943600" y="5410200"/>
            <a:ext cx="2590800" cy="10997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r>
              <a:rPr lang="en-US" b="1" dirty="0">
                <a:solidFill>
                  <a:srgbClr val="C00000"/>
                </a:solidFill>
              </a:rPr>
              <a:t>***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Referral card </a:t>
            </a:r>
            <a:r>
              <a:rPr lang="en-US" b="1" dirty="0">
                <a:solidFill>
                  <a:srgbClr val="C00000"/>
                </a:solidFill>
              </a:rPr>
              <a:t>to be developed for DR referral &amp; back referral</a:t>
            </a:r>
            <a:endParaRPr lang="en-US" dirty="0">
              <a:solidFill>
                <a:srgbClr val="C00000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2438400" y="5562600"/>
            <a:ext cx="2286000" cy="990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 smtClean="0"/>
          </a:p>
          <a:p>
            <a:r>
              <a:rPr lang="en-US" sz="2000" dirty="0"/>
              <a:t>DR screening at DH by Ophthalmologist</a:t>
            </a:r>
          </a:p>
          <a:p>
            <a:pPr algn="ctr"/>
            <a:endParaRPr lang="en-US" sz="1600" dirty="0"/>
          </a:p>
        </p:txBody>
      </p:sp>
      <p:cxnSp>
        <p:nvCxnSpPr>
          <p:cNvPr id="58" name="Straight Arrow Connector 57"/>
          <p:cNvCxnSpPr>
            <a:endCxn id="42" idx="2"/>
          </p:cNvCxnSpPr>
          <p:nvPr/>
        </p:nvCxnSpPr>
        <p:spPr>
          <a:xfrm flipH="1" flipV="1">
            <a:off x="1253784" y="4038600"/>
            <a:ext cx="41616" cy="190500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>
            <a:off x="1688116" y="3276600"/>
            <a:ext cx="674084" cy="11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3642772" y="5334001"/>
            <a:ext cx="14828" cy="2285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rot="5400000">
            <a:off x="3347682" y="4117938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56" idx="3"/>
          </p:cNvCxnSpPr>
          <p:nvPr/>
        </p:nvCxnSpPr>
        <p:spPr>
          <a:xfrm flipV="1">
            <a:off x="4724400" y="6019800"/>
            <a:ext cx="1219200" cy="3810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524000" y="1753395"/>
            <a:ext cx="22860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42" idx="0"/>
          </p:cNvCxnSpPr>
          <p:nvPr/>
        </p:nvCxnSpPr>
        <p:spPr>
          <a:xfrm rot="5400000" flipH="1" flipV="1">
            <a:off x="1160690" y="1846490"/>
            <a:ext cx="456405" cy="270216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502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1"/>
            <a:ext cx="8229600" cy="762000"/>
          </a:xfrm>
        </p:spPr>
        <p:txBody>
          <a:bodyPr>
            <a:no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3600" b="1" dirty="0">
                <a:solidFill>
                  <a:srgbClr val="C00000"/>
                </a:solidFill>
                <a:latin typeface="Berlin Sans FB Demi" panose="020E0802020502020306" pitchFamily="34" charset="0"/>
                <a:ea typeface="+mj-ea"/>
                <a:cs typeface="+mj-cs"/>
              </a:rPr>
              <a:t>Portable non </a:t>
            </a:r>
            <a:r>
              <a:rPr lang="en-US" sz="3600" b="1" dirty="0" err="1">
                <a:solidFill>
                  <a:srgbClr val="C00000"/>
                </a:solidFill>
                <a:latin typeface="Berlin Sans FB Demi" panose="020E0802020502020306" pitchFamily="34" charset="0"/>
                <a:ea typeface="+mj-ea"/>
                <a:cs typeface="+mj-cs"/>
              </a:rPr>
              <a:t>mydriatic</a:t>
            </a:r>
            <a:r>
              <a:rPr lang="en-US" sz="3600" b="1" dirty="0">
                <a:solidFill>
                  <a:srgbClr val="C00000"/>
                </a:solidFill>
                <a:latin typeface="Berlin Sans FB Demi" panose="020E0802020502020306" pitchFamily="34" charset="0"/>
                <a:ea typeface="+mj-ea"/>
                <a:cs typeface="+mj-cs"/>
              </a:rPr>
              <a:t> fundus camera</a:t>
            </a:r>
            <a:br>
              <a:rPr lang="en-US" sz="3600" b="1" dirty="0">
                <a:solidFill>
                  <a:srgbClr val="C00000"/>
                </a:solidFill>
                <a:latin typeface="Berlin Sans FB Demi" panose="020E0802020502020306" pitchFamily="34" charset="0"/>
                <a:ea typeface="+mj-ea"/>
                <a:cs typeface="+mj-cs"/>
              </a:rPr>
            </a:br>
            <a:endParaRPr lang="en-US" sz="3600" b="1" dirty="0">
              <a:solidFill>
                <a:srgbClr val="C00000"/>
              </a:solidFill>
              <a:latin typeface="Berlin Sans FB Demi" panose="020E0802020502020306" pitchFamily="34" charset="0"/>
              <a:ea typeface="+mj-ea"/>
              <a:cs typeface="+mj-cs"/>
            </a:endParaRPr>
          </a:p>
          <a:p>
            <a:pPr>
              <a:buNone/>
            </a:pPr>
            <a:endParaRPr lang="en-US" sz="3600" b="1" dirty="0"/>
          </a:p>
          <a:p>
            <a:endParaRPr lang="en-US" sz="3600" dirty="0"/>
          </a:p>
        </p:txBody>
      </p:sp>
      <p:pic>
        <p:nvPicPr>
          <p:cNvPr id="4" name="Picture 2" descr="C:\Users\DELL\Downloads\Pictur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828800"/>
            <a:ext cx="5638800" cy="36967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C43714-B9B5-4ABA-BE67-DCF55BC0F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731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C00000"/>
                </a:solidFill>
                <a:latin typeface="Berlin Sans FB Demi" panose="020E0802020502020306" pitchFamily="34" charset="0"/>
              </a:rPr>
              <a:t>Capacity Building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D893C60-49DD-4935-B7A2-9DB0716D9B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304" y="1676400"/>
            <a:ext cx="3886200" cy="3888772"/>
          </a:xfrm>
        </p:spPr>
        <p:txBody>
          <a:bodyPr>
            <a:normAutofit fontScale="85000" lnSpcReduction="20000"/>
          </a:bodyPr>
          <a:lstStyle/>
          <a:p>
            <a:r>
              <a:rPr lang="en-US" sz="3000" b="1" dirty="0">
                <a:solidFill>
                  <a:srgbClr val="FF0000"/>
                </a:solidFill>
              </a:rPr>
              <a:t>Key stakeholder meeting:</a:t>
            </a:r>
          </a:p>
          <a:p>
            <a:pPr lvl="1"/>
            <a:r>
              <a:rPr lang="en-US" sz="2600" dirty="0"/>
              <a:t>A meeting was organized with key stakeholders in PGIMER (July 24-08-2019)</a:t>
            </a:r>
          </a:p>
          <a:p>
            <a:pPr lvl="1"/>
            <a:endParaRPr lang="en-US" sz="2600" dirty="0"/>
          </a:p>
          <a:p>
            <a:r>
              <a:rPr lang="en-US" sz="3000" b="1" dirty="0">
                <a:solidFill>
                  <a:srgbClr val="FF0000"/>
                </a:solidFill>
              </a:rPr>
              <a:t>Training (25-26 July 2019)</a:t>
            </a:r>
          </a:p>
          <a:p>
            <a:pPr lvl="1"/>
            <a:r>
              <a:rPr lang="en-US" sz="2600" dirty="0"/>
              <a:t>Training of nurses, optometrist, ophthalmologist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56505B4-028E-4AA6-B52D-037807E159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676400"/>
            <a:ext cx="3421571" cy="19686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B133DAF-B9EB-481C-850C-7DBC197233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858220"/>
            <a:ext cx="2339277" cy="17544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1A9A9E8-FBB7-4E3C-82D0-439C455E7A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280" y="3876724"/>
            <a:ext cx="2150999" cy="173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67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"/>
            <a:ext cx="8839200" cy="111134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Berlin Sans FB Demi" panose="020E0802020502020306" pitchFamily="34" charset="0"/>
              </a:rPr>
              <a:t>Diabetic Retinopathy Referral card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2093080"/>
              </p:ext>
            </p:extLst>
          </p:nvPr>
        </p:nvGraphicFramePr>
        <p:xfrm>
          <a:off x="817686" y="1447800"/>
          <a:ext cx="7960554" cy="4724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2454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1506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4223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Health &amp; Wellness Centre 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(To be filled by CHO)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dirty="0" smtClean="0"/>
                        <a:t>Date:</a:t>
                      </a:r>
                      <a:endParaRPr lang="en-US" sz="24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4223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Registration</a:t>
                      </a:r>
                      <a:r>
                        <a:rPr lang="en-US" sz="1800" baseline="0" dirty="0" smtClean="0"/>
                        <a:t> no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4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223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Name of the patient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400" b="1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223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Age in years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400" b="1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206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Gender of the patient (Male/Female/Others)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400" b="1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223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Address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4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223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Phone number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4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4223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Screening for diabetes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4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4223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Blood sugar level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4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4223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Referred to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4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86605"/>
            <a:ext cx="7833360" cy="557458"/>
          </a:xfrm>
        </p:spPr>
        <p:txBody>
          <a:bodyPr>
            <a:noAutofit/>
          </a:bodyPr>
          <a:lstStyle/>
          <a:p>
            <a:pPr algn="l"/>
            <a:r>
              <a:rPr lang="en-US" sz="4000" b="1" dirty="0">
                <a:solidFill>
                  <a:srgbClr val="C00000"/>
                </a:solidFill>
                <a:latin typeface="Berlin Sans FB Demi" panose="020E0802020502020306" pitchFamily="34" charset="0"/>
              </a:rPr>
              <a:t>PHC/CHC/SDH…………………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7328855"/>
              </p:ext>
            </p:extLst>
          </p:nvPr>
        </p:nvGraphicFramePr>
        <p:xfrm>
          <a:off x="506438" y="990599"/>
          <a:ext cx="8067822" cy="512978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499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1785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670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/>
                        <a:t>To be filled by Medical Officer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/>
                        <a:t>Date:</a:t>
                      </a:r>
                      <a:endParaRPr lang="en-US" sz="2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6621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Type of Diabetes (Type I/Type II/Others)</a:t>
                      </a:r>
                      <a:endParaRPr lang="en-US" sz="18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30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Duration of Diabetes (Years)</a:t>
                      </a:r>
                      <a:endParaRPr lang="en-US" sz="18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6621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Treatment for diabetes if yes medicine details else NA</a:t>
                      </a:r>
                      <a:endParaRPr lang="en-US" sz="18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30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Duration of starting treatment</a:t>
                      </a:r>
                      <a:endParaRPr lang="en-US" sz="18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3035">
                <a:tc rowSpan="5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Any other co morbidity </a:t>
                      </a:r>
                      <a:endParaRPr lang="en-US" sz="18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HTN                                   (Yes     No)</a:t>
                      </a:r>
                      <a:endParaRPr lang="en-US" sz="18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30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Raised Cholesterol          (Yes     No)</a:t>
                      </a:r>
                      <a:endParaRPr lang="en-US" sz="18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30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Kidney disease                 (Yes     No)</a:t>
                      </a:r>
                      <a:endParaRPr lang="en-US" sz="18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230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CVD                                    (Yes    No)</a:t>
                      </a:r>
                      <a:endParaRPr lang="en-US" sz="18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230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Others</a:t>
                      </a:r>
                      <a:endParaRPr lang="en-US" sz="18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230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To be filled by ophthalmic officer</a:t>
                      </a:r>
                      <a:endParaRPr lang="en-US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230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Vision acuity</a:t>
                      </a:r>
                      <a:endParaRPr lang="en-US" sz="18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R/L</a:t>
                      </a:r>
                      <a:endParaRPr lang="en-US" sz="18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230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Any other observations</a:t>
                      </a:r>
                      <a:endParaRPr lang="en-US" sz="18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061960" cy="834273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solidFill>
                  <a:srgbClr val="C00000"/>
                </a:solidFill>
                <a:latin typeface="Berlin Sans FB Demi" panose="020E0802020502020306" pitchFamily="34" charset="0"/>
              </a:rPr>
              <a:t>District</a:t>
            </a:r>
            <a:r>
              <a:rPr lang="en-US" sz="3600" b="1" dirty="0" smtClean="0"/>
              <a:t> </a:t>
            </a:r>
            <a:r>
              <a:rPr lang="en-US" sz="4000" b="1" dirty="0">
                <a:solidFill>
                  <a:srgbClr val="C00000"/>
                </a:solidFill>
                <a:latin typeface="Berlin Sans FB Demi" panose="020E0802020502020306" pitchFamily="34" charset="0"/>
              </a:rPr>
              <a:t>Hospital………               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955613880"/>
              </p:ext>
            </p:extLst>
          </p:nvPr>
        </p:nvGraphicFramePr>
        <p:xfrm>
          <a:off x="381000" y="1371600"/>
          <a:ext cx="8480323" cy="356055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2061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4534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356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/>
                        <a:t>To</a:t>
                      </a:r>
                      <a:r>
                        <a:rPr lang="en-US" sz="2800" baseline="0" dirty="0" smtClean="0"/>
                        <a:t> be filled by Ophthalmologist</a:t>
                      </a:r>
                      <a:endParaRPr lang="en-US" sz="2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r>
                        <a:rPr lang="en-US" sz="2400" dirty="0" smtClean="0"/>
                        <a:t>Date: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356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/>
                        <a:t>Right Eye </a:t>
                      </a:r>
                      <a:endParaRPr lang="en-US" sz="2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/>
                        <a:t>Left Eye</a:t>
                      </a:r>
                      <a:endParaRPr lang="en-US" sz="2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356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/>
                        <a:t>IOP</a:t>
                      </a:r>
                      <a:endParaRPr lang="en-US" sz="2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6535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/>
                        <a:t>DR grading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/>
                        <a:t>(R0 R1 R2 R3 M0 M1 P0 P1 U)</a:t>
                      </a:r>
                      <a:endParaRPr lang="en-US" sz="2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908015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rgbClr val="C00000"/>
                </a:solidFill>
                <a:latin typeface="Berlin Sans FB Demi" panose="020E0802020502020306" pitchFamily="34" charset="0"/>
              </a:rPr>
              <a:t>Referral Decision……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97168585"/>
              </p:ext>
            </p:extLst>
          </p:nvPr>
        </p:nvGraphicFramePr>
        <p:xfrm>
          <a:off x="822960" y="1871663"/>
          <a:ext cx="7922834" cy="289206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85227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0705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8474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/>
                        <a:t>Referral</a:t>
                      </a:r>
                      <a:endParaRPr lang="en-US" sz="2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/>
                        <a:t>Very Urgent                               Urgent</a:t>
                      </a:r>
                      <a:endParaRPr lang="en-US" sz="2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474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/>
                        <a:t>Co morbidities</a:t>
                      </a:r>
                      <a:endParaRPr lang="en-US" sz="2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/>
                        <a:t>Cataract                                    Glaucoma</a:t>
                      </a:r>
                      <a:endParaRPr lang="en-US" sz="2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985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/>
                        <a:t>Referred to (Facility) </a:t>
                      </a:r>
                      <a:endParaRPr lang="en-US" sz="2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985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/>
                        <a:t>Follow up due </a:t>
                      </a:r>
                      <a:endParaRPr lang="en-US" sz="2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8763000" cy="5059362"/>
          </a:xfrm>
        </p:spPr>
        <p:txBody>
          <a:bodyPr>
            <a:normAutofit fontScale="90000"/>
          </a:bodyPr>
          <a:lstStyle/>
          <a:p>
            <a:pPr algn="l"/>
            <a:r>
              <a:rPr lang="en-IN" sz="4000" b="1" dirty="0">
                <a:solidFill>
                  <a:srgbClr val="C00000"/>
                </a:solidFill>
                <a:latin typeface="Berlin Sans FB Demi" panose="020E0802020502020306" pitchFamily="34" charset="0"/>
              </a:rPr>
              <a:t>Reporting Requirement at different facilities</a:t>
            </a:r>
            <a:r>
              <a:rPr lang="en-IN" sz="2200" b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IN" sz="2800" b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IN" sz="2800" b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2800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IN" sz="2800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Reporting of diabetic patients at different levels of health care system should follow as given below:</a:t>
            </a:r>
            <a:r>
              <a:rPr lang="en-IN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IN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IN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IN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I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HWC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the HWC portal</a:t>
            </a:r>
            <a:b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I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CHC/PHC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 </a:t>
            </a:r>
            <a:r>
              <a:rPr lang="en-IN" sz="2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Number of diabetic patients in the OPD</a:t>
            </a:r>
            <a:b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 </a:t>
            </a:r>
            <a:r>
              <a:rPr lang="en-IN" sz="2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Number of patients reporting to ophthalmic  		     	      	      officer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patients referred to higher facility</a:t>
            </a:r>
            <a:b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N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429000" y="3810000"/>
            <a:ext cx="0" cy="38100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14113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" y="533400"/>
            <a:ext cx="9220200" cy="6172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District Hospital    </a:t>
            </a:r>
            <a:r>
              <a:rPr lang="en-IN" sz="2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diabetic patients in the Medicine  		         	  OPD</a:t>
            </a:r>
          </a:p>
          <a:p>
            <a:pPr marL="0" indent="0">
              <a:buNone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</a:t>
            </a:r>
            <a:r>
              <a:rPr lang="en-IN" sz="2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patients screened for diabetes in the 			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Eye OPD</a:t>
            </a:r>
          </a:p>
          <a:p>
            <a:pPr marL="0" indent="0">
              <a:buNone/>
            </a:pPr>
            <a:endParaRPr lang="en-I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Diabetic Retinopathy </a:t>
            </a:r>
          </a:p>
          <a:p>
            <a:pPr marL="0" indent="0">
              <a:buNone/>
            </a:pP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Screening done	Referred to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higher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facility	Number of 								Follow up 								patients</a:t>
            </a:r>
          </a:p>
          <a:p>
            <a:pPr marL="0" indent="0">
              <a:buNone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1981199" y="2656196"/>
            <a:ext cx="2438400" cy="1295400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4419599" y="2628900"/>
            <a:ext cx="1" cy="2095500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419600" y="2656196"/>
            <a:ext cx="2743200" cy="1839604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46989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382000" cy="59436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solidFill>
                  <a:srgbClr val="C00000"/>
                </a:solidFill>
                <a:latin typeface="Berlin Sans FB Demi" panose="020E0802020502020306" pitchFamily="34" charset="0"/>
              </a:rPr>
              <a:t>Follow-up </a:t>
            </a:r>
            <a:r>
              <a:rPr lang="en-US" sz="4000" b="1" dirty="0">
                <a:solidFill>
                  <a:srgbClr val="C00000"/>
                </a:solidFill>
                <a:latin typeface="Berlin Sans FB Demi" panose="020E0802020502020306" pitchFamily="34" charset="0"/>
              </a:rPr>
              <a:t>of Patients: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 of respective Health wellness center has to ensure follow-up of all the cases</a:t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Record of follow-up after treatment is to be maintained by CHO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575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85800"/>
          </a:xfrm>
        </p:spPr>
        <p:txBody>
          <a:bodyPr>
            <a:noAutofit/>
          </a:bodyPr>
          <a:lstStyle/>
          <a:p>
            <a:r>
              <a:rPr lang="en-IN" b="1" dirty="0">
                <a:solidFill>
                  <a:srgbClr val="C00000"/>
                </a:solidFill>
                <a:latin typeface="Berlin Sans FB Demi" panose="020E0802020502020306" pitchFamily="34" charset="0"/>
              </a:rPr>
              <a:t>Health &amp; Wellness </a:t>
            </a:r>
            <a:r>
              <a:rPr lang="en-IN" b="1" dirty="0" err="1">
                <a:solidFill>
                  <a:srgbClr val="C00000"/>
                </a:solidFill>
                <a:latin typeface="Berlin Sans FB Demi" panose="020E0802020502020306" pitchFamily="34" charset="0"/>
              </a:rPr>
              <a:t>Centers</a:t>
            </a:r>
            <a:r>
              <a:rPr lang="en-IN" b="1" dirty="0">
                <a:solidFill>
                  <a:srgbClr val="C00000"/>
                </a:solidFill>
                <a:latin typeface="Berlin Sans FB Demi" panose="020E0802020502020306" pitchFamily="34" charset="0"/>
              </a:rPr>
              <a:t>, Punjab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929418"/>
            <a:ext cx="8458200" cy="2895600"/>
          </a:xfrm>
        </p:spPr>
        <p:txBody>
          <a:bodyPr>
            <a:normAutofit fontScale="92500" lnSpcReduction="20000"/>
          </a:bodyPr>
          <a:lstStyle/>
          <a:p>
            <a:r>
              <a:rPr lang="en-IN" sz="2800" dirty="0" smtClean="0"/>
              <a:t>Launched in </a:t>
            </a:r>
            <a:r>
              <a:rPr lang="en-IN" sz="2800" dirty="0" smtClean="0">
                <a:solidFill>
                  <a:srgbClr val="FF0000"/>
                </a:solidFill>
              </a:rPr>
              <a:t>2019</a:t>
            </a:r>
          </a:p>
          <a:p>
            <a:r>
              <a:rPr lang="en-IN" sz="2800" dirty="0" smtClean="0">
                <a:solidFill>
                  <a:srgbClr val="FF0000"/>
                </a:solidFill>
              </a:rPr>
              <a:t>2046 HWCs </a:t>
            </a:r>
            <a:r>
              <a:rPr lang="en-IN" sz="2800" dirty="0" smtClean="0"/>
              <a:t>operational till date</a:t>
            </a:r>
          </a:p>
          <a:p>
            <a:r>
              <a:rPr lang="en-IN" sz="2800" dirty="0" smtClean="0">
                <a:solidFill>
                  <a:srgbClr val="FF0000"/>
                </a:solidFill>
              </a:rPr>
              <a:t>1600 CHOs </a:t>
            </a:r>
            <a:r>
              <a:rPr lang="en-IN" sz="2800" dirty="0" smtClean="0"/>
              <a:t>have been recruited</a:t>
            </a:r>
          </a:p>
          <a:p>
            <a:r>
              <a:rPr lang="en-IN" sz="2800" dirty="0" smtClean="0"/>
              <a:t>Footfall – </a:t>
            </a:r>
            <a:r>
              <a:rPr lang="en-IN" sz="2800" dirty="0" smtClean="0">
                <a:solidFill>
                  <a:srgbClr val="FF0000"/>
                </a:solidFill>
              </a:rPr>
              <a:t>60.5 lakhs</a:t>
            </a:r>
          </a:p>
          <a:p>
            <a:r>
              <a:rPr lang="en-IN" sz="2800" dirty="0" smtClean="0">
                <a:solidFill>
                  <a:srgbClr val="FF0000"/>
                </a:solidFill>
              </a:rPr>
              <a:t>Over 22 lakh </a:t>
            </a:r>
            <a:r>
              <a:rPr lang="en-IN" sz="2800" dirty="0" smtClean="0"/>
              <a:t>Individuals screened for NCDs</a:t>
            </a:r>
          </a:p>
          <a:p>
            <a:r>
              <a:rPr lang="en-IN" sz="2800" dirty="0" smtClean="0">
                <a:solidFill>
                  <a:srgbClr val="FF0000"/>
                </a:solidFill>
              </a:rPr>
              <a:t>51 lakh </a:t>
            </a:r>
            <a:r>
              <a:rPr lang="en-IN" sz="2800" dirty="0" smtClean="0"/>
              <a:t>patients have received medicines</a:t>
            </a:r>
          </a:p>
          <a:p>
            <a:r>
              <a:rPr lang="en-IN" sz="2800" dirty="0" smtClean="0">
                <a:solidFill>
                  <a:srgbClr val="FF0000"/>
                </a:solidFill>
              </a:rPr>
              <a:t>20 lakh </a:t>
            </a:r>
            <a:r>
              <a:rPr lang="en-IN" sz="2800" dirty="0" smtClean="0"/>
              <a:t>diagnostic tests done</a:t>
            </a:r>
          </a:p>
          <a:p>
            <a:endParaRPr lang="en-IN" sz="2800" dirty="0" smtClean="0"/>
          </a:p>
          <a:p>
            <a:endParaRPr lang="en-IN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2" t="21855"/>
          <a:stretch/>
        </p:blipFill>
        <p:spPr>
          <a:xfrm>
            <a:off x="1447800" y="957549"/>
            <a:ext cx="6400800" cy="27762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814029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0500" y="318343"/>
            <a:ext cx="8382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Berlin Sans FB Demi" panose="020E0802020502020306" pitchFamily="34" charset="0"/>
                <a:ea typeface="+mj-ea"/>
                <a:cs typeface="+mj-cs"/>
              </a:rPr>
              <a:t>Management of Diabetes</a:t>
            </a:r>
          </a:p>
          <a:p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Screening of diabetes and diabetic retinopathy cases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Diet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Exercise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ight Brace 10"/>
          <p:cNvSpPr/>
          <p:nvPr/>
        </p:nvSpPr>
        <p:spPr>
          <a:xfrm>
            <a:off x="2400300" y="2158156"/>
            <a:ext cx="533400" cy="838200"/>
          </a:xfrm>
          <a:prstGeom prst="rightBrace">
            <a:avLst>
              <a:gd name="adj1" fmla="val 8333"/>
              <a:gd name="adj2" fmla="val 52090"/>
            </a:avLst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933700" y="2288470"/>
            <a:ext cx="2743200" cy="70788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be suggested by CHOs to the patients</a:t>
            </a:r>
            <a:endParaRPr lang="en-US" sz="2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777406"/>
            <a:ext cx="6934200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304800"/>
            <a:ext cx="82296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C00000"/>
                </a:solidFill>
                <a:latin typeface="Berlin Sans FB Demi" panose="020E0802020502020306" pitchFamily="34" charset="0"/>
                <a:ea typeface="+mj-ea"/>
                <a:cs typeface="+mj-cs"/>
              </a:rPr>
              <a:t>How to plan diet and exercise for an Individual with diabetes?</a:t>
            </a:r>
          </a:p>
          <a:p>
            <a:pPr algn="just"/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Existing weight : Ideal body weight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Life style: Sedentary, Moderate activity, Strenuous    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physical activity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Duration of diabetes and associated complications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Controlling diabetes with diet and exercise. Benefits, treatment,  recommendations and precautions | Health Tip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0" t="9600" r="16800" b="8800"/>
          <a:stretch/>
        </p:blipFill>
        <p:spPr bwMode="auto">
          <a:xfrm>
            <a:off x="2400300" y="4648200"/>
            <a:ext cx="40386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38051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I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Ideal </a:t>
            </a:r>
            <a:r>
              <a:rPr lang="en-I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body weight </a:t>
            </a:r>
            <a:r>
              <a:rPr lang="en-I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IN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height  </a:t>
            </a:r>
            <a:r>
              <a:rPr lang="en-I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cm-100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I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I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e.g. height is 154, then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I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ideal body weight is = </a:t>
            </a:r>
            <a:r>
              <a:rPr lang="en-IN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154-100=54kgs</a:t>
            </a:r>
          </a:p>
          <a:p>
            <a:pPr marL="0" lvl="0" indent="0">
              <a:spcBef>
                <a:spcPts val="0"/>
              </a:spcBef>
              <a:buNone/>
            </a:pPr>
            <a:endParaRPr lang="en-IN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Healthy Eating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Eat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regular meals, include a starchy carbohydrate food such as bread, cereal, potato, rice (eat the appropriate portion) at each meal.</a:t>
            </a:r>
          </a:p>
          <a:p>
            <a:pPr lvl="0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 your intake of sweet and sugary foods. </a:t>
            </a:r>
          </a:p>
          <a:p>
            <a:pPr lvl="0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Reduce your fat intake and change the type of fat you eat-avoid high-fat dairy products and animal proteins such as butter, beef, coconut and palm oils, processed snacks, baked goods.</a:t>
            </a:r>
          </a:p>
          <a:p>
            <a:pPr marL="0" lvl="0" indent="0">
              <a:spcBef>
                <a:spcPts val="0"/>
              </a:spcBef>
              <a:buNone/>
            </a:pPr>
            <a:endParaRPr lang="en-IN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5738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fruit and vegetables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regularly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fish twice a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week </a:t>
            </a:r>
          </a:p>
          <a:p>
            <a:pPr marL="0" indent="0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Cut down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salt to food, trans fats and processed foods.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Avoid</a:t>
            </a:r>
            <a:r>
              <a:rPr lang="en-IN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tobacco use: smoking increases the risk of diabetes and cardiovascular diseases.</a:t>
            </a:r>
            <a:endParaRPr lang="en-US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ow to Reverse Diabetes: Diet and Exercise Must Play a Role - University  Health New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886200"/>
            <a:ext cx="48006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662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en-I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physically active: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Physical activity for at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least 30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minutes regularly of moderate-intensity that includes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brisk walking, Yoga, swimming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jogging.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more than two days in a row without physical activity.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Breaking up sitting time every 30 minutes during the day.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Incorporate flexibility exercises, like stretching or yoga into your weekly routine.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7800" y="4114800"/>
            <a:ext cx="6346209" cy="250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0587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800" b="1" dirty="0">
                <a:solidFill>
                  <a:srgbClr val="C00000"/>
                </a:solidFill>
                <a:latin typeface="Berlin Sans FB Demi" panose="020E0802020502020306" pitchFamily="34" charset="0"/>
              </a:rPr>
              <a:t>Evidence of effectiveness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The prevalence of Diabetes among the patients screened at Health and wellness centres </a:t>
            </a:r>
            <a:r>
              <a:rPr lang="en-IN" dirty="0" smtClean="0"/>
              <a:t>is </a:t>
            </a:r>
            <a:r>
              <a:rPr lang="en-IN" b="1" dirty="0" smtClean="0">
                <a:solidFill>
                  <a:srgbClr val="C00000"/>
                </a:solidFill>
              </a:rPr>
              <a:t>12.6%</a:t>
            </a:r>
          </a:p>
          <a:p>
            <a:r>
              <a:rPr lang="en-IN" dirty="0" smtClean="0"/>
              <a:t>The </a:t>
            </a:r>
            <a:r>
              <a:rPr lang="en-IN" dirty="0"/>
              <a:t>prevalence of Diabetic retinopathy among the diabetic patients is </a:t>
            </a:r>
            <a:r>
              <a:rPr lang="en-IN" b="1" dirty="0">
                <a:solidFill>
                  <a:srgbClr val="C00000"/>
                </a:solidFill>
              </a:rPr>
              <a:t>13</a:t>
            </a:r>
            <a:r>
              <a:rPr lang="en-IN" b="1" dirty="0" smtClean="0">
                <a:solidFill>
                  <a:srgbClr val="C00000"/>
                </a:solidFill>
              </a:rPr>
              <a:t>%</a:t>
            </a:r>
            <a:r>
              <a:rPr lang="en-IN" b="1" dirty="0" smtClean="0"/>
              <a:t> </a:t>
            </a:r>
          </a:p>
          <a:p>
            <a:r>
              <a:rPr lang="en-IN" dirty="0" smtClean="0"/>
              <a:t>Out </a:t>
            </a:r>
            <a:r>
              <a:rPr lang="en-IN" dirty="0"/>
              <a:t>of total DR patient, </a:t>
            </a:r>
            <a:r>
              <a:rPr lang="en-IN" b="1" dirty="0">
                <a:solidFill>
                  <a:srgbClr val="C00000"/>
                </a:solidFill>
              </a:rPr>
              <a:t>30%</a:t>
            </a:r>
            <a:r>
              <a:rPr lang="en-IN" dirty="0"/>
              <a:t> patients were referred to medical colleges for the laser treatment. </a:t>
            </a:r>
          </a:p>
        </p:txBody>
      </p:sp>
    </p:spTree>
    <p:extLst>
      <p:ext uri="{BB962C8B-B14F-4D97-AF65-F5344CB8AC3E}">
        <p14:creationId xmlns:p14="http://schemas.microsoft.com/office/powerpoint/2010/main" val="42753011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Content Placeholder 2">
            <a:extLst>
              <a:ext uri="{FF2B5EF4-FFF2-40B4-BE49-F238E27FC236}">
                <a16:creationId xmlns="" xmlns:a16="http://schemas.microsoft.com/office/drawing/2014/main" id="{F939C701-8E51-44A5-BD43-8BC5F40225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2700" y="685800"/>
            <a:ext cx="8008266" cy="16002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IEC Posters and Booklet to be developed in the local language.</a:t>
            </a: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Purpose </a:t>
            </a:r>
            <a:r>
              <a:rPr lang="en-US" alt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 to create health awareness among community about health and service delivery at HWCs.</a:t>
            </a: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0A6A54F1-D684-4DBC-AF0E-03422366E9E6}"/>
              </a:ext>
            </a:extLst>
          </p:cNvPr>
          <p:cNvSpPr txBox="1">
            <a:spLocks/>
          </p:cNvSpPr>
          <p:nvPr/>
        </p:nvSpPr>
        <p:spPr bwMode="auto">
          <a:xfrm>
            <a:off x="23446" y="0"/>
            <a:ext cx="91440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b="1" dirty="0">
                <a:solidFill>
                  <a:srgbClr val="C00000"/>
                </a:solidFill>
                <a:latin typeface="Berlin Sans FB Demi" panose="020E0802020502020306" pitchFamily="34" charset="0"/>
                <a:ea typeface="+mj-ea"/>
                <a:cs typeface="+mj-cs"/>
              </a:rPr>
              <a:t>IEC for HWCs</a:t>
            </a: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4754" y="2405729"/>
            <a:ext cx="3733800" cy="4386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280" y="2381250"/>
            <a:ext cx="3914553" cy="4434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3432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57200"/>
            <a:ext cx="4191000" cy="5867400"/>
          </a:xfrm>
        </p:spPr>
      </p:pic>
      <p:pic>
        <p:nvPicPr>
          <p:cNvPr id="3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57200"/>
            <a:ext cx="4038601" cy="5867400"/>
          </a:xfrm>
        </p:spPr>
      </p:pic>
    </p:spTree>
    <p:extLst>
      <p:ext uri="{BB962C8B-B14F-4D97-AF65-F5344CB8AC3E}">
        <p14:creationId xmlns:p14="http://schemas.microsoft.com/office/powerpoint/2010/main" val="26100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IN" sz="4800" b="1" dirty="0">
                <a:solidFill>
                  <a:srgbClr val="C00000"/>
                </a:solidFill>
                <a:latin typeface="Berlin Sans FB Demi" panose="020E0802020502020306" pitchFamily="34" charset="0"/>
              </a:rPr>
              <a:t>Potential for scale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Around 10 lakh population of the state will be </a:t>
            </a:r>
            <a:r>
              <a:rPr lang="en-US" dirty="0" smtClean="0"/>
              <a:t>benefitted</a:t>
            </a:r>
          </a:p>
          <a:p>
            <a:r>
              <a:rPr lang="en-US" dirty="0"/>
              <a:t>H</a:t>
            </a:r>
            <a:r>
              <a:rPr lang="en-US" dirty="0" smtClean="0"/>
              <a:t>elp </a:t>
            </a:r>
            <a:r>
              <a:rPr lang="en-US" dirty="0"/>
              <a:t>in reducing the out of pocket expenditure (OOPE) of the patients who are suffering from diabetes and diabetic </a:t>
            </a:r>
            <a:r>
              <a:rPr lang="en-US" dirty="0" smtClean="0"/>
              <a:t>Retinopathy</a:t>
            </a:r>
          </a:p>
          <a:p>
            <a:r>
              <a:rPr lang="en-US" dirty="0" smtClean="0"/>
              <a:t>If </a:t>
            </a:r>
            <a:r>
              <a:rPr lang="en-US" dirty="0"/>
              <a:t>the screening and detection </a:t>
            </a:r>
            <a:r>
              <a:rPr lang="en-US" dirty="0" err="1"/>
              <a:t>programme</a:t>
            </a:r>
            <a:r>
              <a:rPr lang="en-US" dirty="0"/>
              <a:t> is implemented, the damage to the eye due to diabetes can be prevented.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463748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="" xmlns:a16="http://schemas.microsoft.com/office/drawing/2014/main" id="{425745EB-6E58-4433-A633-34A671C1F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9600" cy="1242994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IN" altLang="en-US" sz="8000" b="1" dirty="0">
                <a:solidFill>
                  <a:srgbClr val="C00000"/>
                </a:solidFill>
                <a:latin typeface="Berlin Sans FB Demi" panose="020E0802020502020306" pitchFamily="34" charset="0"/>
              </a:rPr>
              <a:t>Thanks</a:t>
            </a:r>
          </a:p>
        </p:txBody>
      </p:sp>
    </p:spTree>
    <p:extLst>
      <p:ext uri="{BB962C8B-B14F-4D97-AF65-F5344CB8AC3E}">
        <p14:creationId xmlns:p14="http://schemas.microsoft.com/office/powerpoint/2010/main" val="2041477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CF60EED-BEB7-48FE-8860-2F0061854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101" y="10236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Berlin Sans FB Demi" panose="020E0802020502020306" pitchFamily="34" charset="0"/>
              </a:rPr>
              <a:t>Burden in </a:t>
            </a:r>
            <a:r>
              <a:rPr lang="en-US" b="1" dirty="0" smtClean="0">
                <a:solidFill>
                  <a:srgbClr val="C00000"/>
                </a:solidFill>
                <a:latin typeface="Berlin Sans FB Demi" panose="020E0802020502020306" pitchFamily="34" charset="0"/>
              </a:rPr>
              <a:t>India &amp; Punjab</a:t>
            </a:r>
            <a:endParaRPr lang="en-US" b="1" dirty="0">
              <a:solidFill>
                <a:srgbClr val="C0000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3D570F3-0C26-49C0-8DD2-2D8558DA0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101" y="1295400"/>
            <a:ext cx="8382000" cy="5029200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72 million diabetics amongst 1.3 billion population</a:t>
            </a:r>
          </a:p>
          <a:p>
            <a:pPr lvl="1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Estimated to rise to 135 million by 2045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Prevalence &gt; 20 years: 7.3% (Punjab </a:t>
            </a:r>
            <a:r>
              <a:rPr lang="en-GB" dirty="0" smtClean="0"/>
              <a:t>10 %)</a:t>
            </a:r>
            <a:endParaRPr lang="en-GB" dirty="0"/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One in eight persons &gt;50 years in India is a diabetic</a:t>
            </a:r>
            <a:endParaRPr lang="en-GB" dirty="0"/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Prevalence </a:t>
            </a:r>
            <a:r>
              <a:rPr lang="en-US" dirty="0"/>
              <a:t>in </a:t>
            </a:r>
            <a:r>
              <a:rPr lang="en-US" dirty="0" smtClean="0"/>
              <a:t>21 districts </a:t>
            </a:r>
            <a:r>
              <a:rPr lang="en-US" dirty="0"/>
              <a:t>among </a:t>
            </a:r>
            <a:r>
              <a:rPr lang="en-US" dirty="0" smtClean="0"/>
              <a:t>&gt; 50 </a:t>
            </a:r>
            <a:r>
              <a:rPr lang="en-US" dirty="0" err="1"/>
              <a:t>yrs</a:t>
            </a:r>
            <a:r>
              <a:rPr lang="en-US" dirty="0"/>
              <a:t> is </a:t>
            </a:r>
            <a:r>
              <a:rPr lang="en-US" dirty="0" smtClean="0"/>
              <a:t>11.8 %  </a:t>
            </a:r>
            <a:endParaRPr lang="en-US" dirty="0"/>
          </a:p>
          <a:p>
            <a:pPr lvl="1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Kapurthala in Punjab has diabetes prevalence as 22 %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56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447B86BE-6C7A-4C78-A7CA-665F2CA92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75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C00000"/>
                </a:solidFill>
                <a:latin typeface="Berlin Sans FB Demi" panose="020E0802020502020306" pitchFamily="34" charset="0"/>
              </a:rPr>
              <a:t>Burden in </a:t>
            </a:r>
            <a:r>
              <a:rPr lang="en-US" sz="4800" b="1" dirty="0" smtClean="0">
                <a:solidFill>
                  <a:srgbClr val="C00000"/>
                </a:solidFill>
                <a:latin typeface="Berlin Sans FB Demi" panose="020E0802020502020306" pitchFamily="34" charset="0"/>
              </a:rPr>
              <a:t>India &amp; Punjab</a:t>
            </a:r>
            <a:endParaRPr lang="en-US" sz="4800" b="1" dirty="0">
              <a:solidFill>
                <a:srgbClr val="C0000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077200" cy="45720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800" dirty="0"/>
              <a:t>Among diabetics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dirty="0"/>
              <a:t>Prevalence of blindness 2.1%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dirty="0"/>
              <a:t>Visual impairment 13.7%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10-20 % diabetic patients suffer from complications</a:t>
            </a:r>
          </a:p>
          <a:p>
            <a:pPr marL="657225" lvl="1" indent="-457200" algn="just">
              <a:buFont typeface="Wingdings" panose="05000000000000000000" pitchFamily="2" charset="2"/>
              <a:buChar char="Ø"/>
            </a:pPr>
            <a:r>
              <a:rPr lang="en-US" dirty="0"/>
              <a:t>16.9% had diabetic retinopathy or damage to retina, </a:t>
            </a:r>
            <a:endParaRPr lang="en-US" dirty="0" smtClean="0"/>
          </a:p>
          <a:p>
            <a:pPr marL="657225" lvl="1" indent="-457200" algn="just">
              <a:buFont typeface="Wingdings" panose="05000000000000000000" pitchFamily="2" charset="2"/>
              <a:buChar char="Ø"/>
            </a:pPr>
            <a:r>
              <a:rPr lang="en-US" dirty="0" smtClean="0"/>
              <a:t>7</a:t>
            </a:r>
            <a:r>
              <a:rPr lang="en-US" dirty="0"/>
              <a:t>%  had diabetic maculopathy or damage to macula</a:t>
            </a:r>
          </a:p>
          <a:p>
            <a:pPr marL="657225" lvl="1" indent="-457200" algn="just">
              <a:buFont typeface="Wingdings" panose="05000000000000000000" pitchFamily="2" charset="2"/>
              <a:buChar char="Ø"/>
            </a:pPr>
            <a:r>
              <a:rPr lang="en-US" dirty="0"/>
              <a:t>3.6 % per cent had sight-threatening diabetic retinopathy</a:t>
            </a:r>
          </a:p>
        </p:txBody>
      </p:sp>
    </p:spTree>
    <p:extLst>
      <p:ext uri="{BB962C8B-B14F-4D97-AF65-F5344CB8AC3E}">
        <p14:creationId xmlns:p14="http://schemas.microsoft.com/office/powerpoint/2010/main" val="264525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E3323FF-90D0-46FA-9AC2-6B53B1B1F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Berlin Sans FB Demi" panose="020E0802020502020306" pitchFamily="34" charset="0"/>
              </a:rPr>
              <a:t>Introduction</a:t>
            </a:r>
            <a:endParaRPr lang="en-US" sz="5400" b="1" dirty="0">
              <a:solidFill>
                <a:srgbClr val="C0000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1A30F9A-038E-4BA1-B805-66B141612D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8006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60.5% had poor control of sugar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Majority of the diabetics had never sought an eye check-up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Poor awareness regarding the health, </a:t>
            </a:r>
            <a:r>
              <a:rPr lang="en-US" dirty="0">
                <a:solidFill>
                  <a:srgbClr val="C00000"/>
                </a:solidFill>
              </a:rPr>
              <a:t>90 </a:t>
            </a:r>
            <a:r>
              <a:rPr lang="en-US" dirty="0" smtClean="0">
                <a:solidFill>
                  <a:srgbClr val="C00000"/>
                </a:solidFill>
              </a:rPr>
              <a:t>% of </a:t>
            </a:r>
            <a:r>
              <a:rPr lang="en-US" dirty="0">
                <a:solidFill>
                  <a:srgbClr val="C00000"/>
                </a:solidFill>
              </a:rPr>
              <a:t>known diabetics had never gone for fundus evaluation for diabetic retinopathy</a:t>
            </a:r>
          </a:p>
        </p:txBody>
      </p:sp>
    </p:spTree>
    <p:extLst>
      <p:ext uri="{BB962C8B-B14F-4D97-AF65-F5344CB8AC3E}">
        <p14:creationId xmlns:p14="http://schemas.microsoft.com/office/powerpoint/2010/main" val="171733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B3AB2E0-8C3E-4A63-9349-443BAF04E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C00000"/>
                </a:solidFill>
                <a:latin typeface="Berlin Sans FB Demi" panose="020E0802020502020306" pitchFamily="34" charset="0"/>
              </a:rPr>
              <a:t>National Efforts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41B6057-4AD4-433E-8371-EB3AD3DCE0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Population-based screening for hypertension, diabetes and common cancers*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Premature mortality from cardiovascular diseases, cancer, diabetes or chronic respiratory diseases to be reduced by 25% by 2025**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Special focus on non-communicable disease***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Health insurance and health and wellness centres                       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4193544-E5AF-4224-9B30-535368E2AF29}"/>
              </a:ext>
            </a:extLst>
          </p:cNvPr>
          <p:cNvSpPr txBox="1"/>
          <p:nvPr/>
        </p:nvSpPr>
        <p:spPr>
          <a:xfrm>
            <a:off x="457200" y="5968930"/>
            <a:ext cx="805557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</a:t>
            </a:r>
            <a:r>
              <a:rPr lang="en-GB" sz="1600" dirty="0"/>
              <a:t>National Program for Prevention and Control of Cancer, Diabetes, CVD and Stroke </a:t>
            </a:r>
            <a:endParaRPr lang="en-US" sz="1600" dirty="0"/>
          </a:p>
          <a:p>
            <a:r>
              <a:rPr lang="en-US" sz="1600" dirty="0"/>
              <a:t>* National Health Policy 2017</a:t>
            </a:r>
          </a:p>
          <a:p>
            <a:r>
              <a:rPr lang="en-US" sz="1600" dirty="0"/>
              <a:t>**Ayushman Bharat</a:t>
            </a:r>
          </a:p>
        </p:txBody>
      </p:sp>
    </p:spTree>
    <p:extLst>
      <p:ext uri="{BB962C8B-B14F-4D97-AF65-F5344CB8AC3E}">
        <p14:creationId xmlns:p14="http://schemas.microsoft.com/office/powerpoint/2010/main" val="36058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586723-5559-436A-B63F-D19E708D8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rgbClr val="C00000"/>
                </a:solidFill>
                <a:latin typeface="Berlin Sans FB Demi" panose="020E0802020502020306" pitchFamily="34" charset="0"/>
              </a:rPr>
              <a:t>Rationale for the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7469677-477D-48FB-B4A8-56F079841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NPCDCS and NPCB &amp; VI are being implemented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b="1" u="sng" dirty="0"/>
              <a:t>Lack of integrated community-based DM &amp; DR screening programme </a:t>
            </a:r>
            <a:endParaRPr lang="en-US" b="1" u="sng" dirty="0"/>
          </a:p>
          <a:p>
            <a:pPr>
              <a:buFont typeface="Arial" panose="020B0604020202020204" pitchFamily="34" charset="0"/>
              <a:buChar char="•"/>
            </a:pPr>
            <a:r>
              <a:rPr lang="en-IN" dirty="0"/>
              <a:t>Opportunity to strengthen the health system in three different areas </a:t>
            </a:r>
          </a:p>
          <a:p>
            <a:pPr marL="635508" lvl="1" indent="-342900">
              <a:buFont typeface="Arial" panose="020B0604020202020204" pitchFamily="34" charset="0"/>
              <a:buChar char="•"/>
            </a:pPr>
            <a:r>
              <a:rPr lang="en-IN" dirty="0"/>
              <a:t>Sensitization of the key stake holders &amp; policy makers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03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91440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C00000"/>
                </a:solidFill>
                <a:latin typeface="Berlin Sans FB Demi" panose="020E0802020502020306" pitchFamily="34" charset="0"/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229600" cy="3429000"/>
          </a:xfrm>
          <a:noFill/>
        </p:spPr>
        <p:txBody>
          <a:bodyPr>
            <a:normAutofit/>
          </a:bodyPr>
          <a:lstStyle/>
          <a:p>
            <a:pPr algn="just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Health &amp; Wellness Centre (HWC)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to provide primary health care facilities to entire population.</a:t>
            </a:r>
          </a:p>
          <a:p>
            <a:pPr algn="just"/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Health and wellness centers also provide an opportunity for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primary eye care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strengthening referral networks to eliminate avoidable blindness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227F604-777A-48A2-B580-6733363F58C7}"/>
              </a:ext>
            </a:extLst>
          </p:cNvPr>
          <p:cNvSpPr txBox="1"/>
          <p:nvPr/>
        </p:nvSpPr>
        <p:spPr>
          <a:xfrm>
            <a:off x="485064" y="1024608"/>
            <a:ext cx="8153400" cy="5833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  <a:cs typeface="Calibri" panose="020F0502020204030204" pitchFamily="34" charset="0"/>
              </a:rPr>
              <a:t>Project started in 5 districts in 2019-20:- </a:t>
            </a:r>
            <a:r>
              <a:rPr lang="en-US" sz="2000" dirty="0">
                <a:solidFill>
                  <a:prstClr val="black"/>
                </a:solidFill>
                <a:cs typeface="Calibri" panose="020F0502020204030204" pitchFamily="34" charset="0"/>
              </a:rPr>
              <a:t>Amritsar, </a:t>
            </a:r>
            <a:r>
              <a:rPr lang="en-US" sz="2000" dirty="0" err="1">
                <a:solidFill>
                  <a:prstClr val="black"/>
                </a:solidFill>
                <a:cs typeface="Calibri" panose="020F0502020204030204" pitchFamily="34" charset="0"/>
              </a:rPr>
              <a:t>Kapurthala</a:t>
            </a:r>
            <a:r>
              <a:rPr lang="en-US" sz="2000" dirty="0">
                <a:solidFill>
                  <a:prstClr val="black"/>
                </a:solidFill>
                <a:cs typeface="Calibri" panose="020F0502020204030204" pitchFamily="34" charset="0"/>
              </a:rPr>
              <a:t>, Mohali, </a:t>
            </a:r>
            <a:r>
              <a:rPr lang="en-US" sz="2000" dirty="0" err="1">
                <a:solidFill>
                  <a:prstClr val="black"/>
                </a:solidFill>
                <a:cs typeface="Calibri" panose="020F0502020204030204" pitchFamily="34" charset="0"/>
              </a:rPr>
              <a:t>Faridkot</a:t>
            </a:r>
            <a:r>
              <a:rPr lang="en-US" sz="2000" dirty="0">
                <a:solidFill>
                  <a:prstClr val="black"/>
                </a:solidFill>
                <a:cs typeface="Calibri" panose="020F0502020204030204" pitchFamily="34" charset="0"/>
              </a:rPr>
              <a:t> &amp; </a:t>
            </a:r>
            <a:r>
              <a:rPr lang="en-US" sz="2000" dirty="0" smtClean="0">
                <a:solidFill>
                  <a:prstClr val="black"/>
                </a:solidFill>
                <a:cs typeface="Calibri" panose="020F0502020204030204" pitchFamily="34" charset="0"/>
              </a:rPr>
              <a:t>Patiala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  <a:cs typeface="Calibri" panose="020F0502020204030204" pitchFamily="34" charset="0"/>
              </a:rPr>
              <a:t>Now rolled out in all the districts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IN" sz="2400" dirty="0">
                <a:latin typeface="Times New Roman" panose="02020603050405020304" pitchFamily="18" charset="0"/>
                <a:ea typeface="Calibri" panose="020F0502020204030204" pitchFamily="34" charset="0"/>
                <a:cs typeface="Raavi"/>
              </a:rPr>
              <a:t>The specific aims of the project were to:-</a:t>
            </a:r>
            <a:endParaRPr lang="en-IN" sz="2400" dirty="0">
              <a:latin typeface="Calibri" panose="020F0502020204030204" pitchFamily="34" charset="0"/>
              <a:ea typeface="Calibri" panose="020F0502020204030204" pitchFamily="34" charset="0"/>
              <a:cs typeface="Raavi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Raavi"/>
              </a:rPr>
              <a:t>Development of Training protocols to implement Diabetic Retinopathy early screening and grading</a:t>
            </a:r>
            <a:endParaRPr lang="en-IN" sz="2400" dirty="0">
              <a:latin typeface="Calibri" panose="020F0502020204030204" pitchFamily="34" charset="0"/>
              <a:ea typeface="Calibri" panose="020F0502020204030204" pitchFamily="34" charset="0"/>
              <a:cs typeface="Raavi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Raavi"/>
              </a:rPr>
              <a:t>Capacity Building of the health care staff at HWCs and higher facilities</a:t>
            </a:r>
            <a:endParaRPr lang="en-IN" sz="2400" dirty="0">
              <a:latin typeface="Calibri" panose="020F0502020204030204" pitchFamily="34" charset="0"/>
              <a:ea typeface="Calibri" panose="020F0502020204030204" pitchFamily="34" charset="0"/>
              <a:cs typeface="Raavi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Raavi"/>
              </a:rPr>
              <a:t>Establishment of a satellite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Raavi"/>
              </a:rPr>
              <a:t>centre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Raavi"/>
              </a:rPr>
              <a:t> at District hospitals to provide comprehensive DR services </a:t>
            </a:r>
            <a:endParaRPr lang="en-IN" sz="2400" dirty="0">
              <a:latin typeface="Calibri" panose="020F0502020204030204" pitchFamily="34" charset="0"/>
              <a:ea typeface="Calibri" panose="020F0502020204030204" pitchFamily="34" charset="0"/>
              <a:cs typeface="Raavi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Raavi"/>
              </a:rPr>
              <a:t>Organization of Screening Camps and Awareness Campaigns</a:t>
            </a:r>
            <a:endParaRPr lang="en-IN" sz="2400" dirty="0">
              <a:latin typeface="Calibri" panose="020F0502020204030204" pitchFamily="34" charset="0"/>
              <a:ea typeface="Calibri" panose="020F0502020204030204" pitchFamily="34" charset="0"/>
              <a:cs typeface="Raavi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Raavi"/>
              </a:rPr>
              <a:t>IEC material developed in local language:- Punjabi</a:t>
            </a:r>
            <a:endParaRPr lang="en-IN" sz="2400" dirty="0">
              <a:latin typeface="Calibri" panose="020F0502020204030204" pitchFamily="34" charset="0"/>
              <a:ea typeface="Calibri" panose="020F0502020204030204" pitchFamily="34" charset="0"/>
              <a:cs typeface="Raavi"/>
            </a:endParaRP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9" name="Google Shape;116;p18">
            <a:extLst>
              <a:ext uri="{FF2B5EF4-FFF2-40B4-BE49-F238E27FC236}">
                <a16:creationId xmlns:a16="http://schemas.microsoft.com/office/drawing/2014/main" xmlns="" id="{5B2FAB11-4866-41AF-B16E-F7F5A02C2BF6}"/>
              </a:ext>
            </a:extLst>
          </p:cNvPr>
          <p:cNvSpPr txBox="1"/>
          <p:nvPr/>
        </p:nvSpPr>
        <p:spPr>
          <a:xfrm>
            <a:off x="0" y="187155"/>
            <a:ext cx="9123528" cy="571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spcBef>
                <a:spcPct val="0"/>
              </a:spcBef>
              <a:buClr>
                <a:srgbClr val="000000"/>
              </a:buClr>
              <a:buSzPts val="4400"/>
              <a:defRPr/>
            </a:pPr>
            <a:r>
              <a:rPr lang="en-US" sz="3200" b="1" dirty="0">
                <a:solidFill>
                  <a:srgbClr val="C00000"/>
                </a:solidFill>
                <a:latin typeface="Berlin Sans FB Demi" panose="020E0802020502020306" pitchFamily="34" charset="0"/>
                <a:ea typeface="+mj-ea"/>
                <a:cs typeface="+mj-cs"/>
              </a:rPr>
              <a:t>Diabetic Retinopathy Screening through </a:t>
            </a:r>
            <a:r>
              <a:rPr lang="en-US" sz="3200" b="1" dirty="0">
                <a:solidFill>
                  <a:srgbClr val="C00000"/>
                </a:solidFill>
                <a:latin typeface="Berlin Sans FB Demi" panose="020E0802020502020306" pitchFamily="34" charset="0"/>
                <a:ea typeface="+mj-ea"/>
                <a:cs typeface="+mj-cs"/>
                <a:sym typeface="Calibri"/>
              </a:rPr>
              <a:t>H&amp;WCs </a:t>
            </a:r>
          </a:p>
        </p:txBody>
      </p:sp>
    </p:spTree>
    <p:extLst>
      <p:ext uri="{BB962C8B-B14F-4D97-AF65-F5344CB8AC3E}">
        <p14:creationId xmlns:p14="http://schemas.microsoft.com/office/powerpoint/2010/main" val="25876251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762</TotalTime>
  <Words>1084</Words>
  <Application>Microsoft Office PowerPoint</Application>
  <PresentationFormat>On-screen Show (4:3)</PresentationFormat>
  <Paragraphs>184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Berlin Sans FB Demi</vt:lpstr>
      <vt:lpstr>Calibri</vt:lpstr>
      <vt:lpstr>Calibri Light</vt:lpstr>
      <vt:lpstr>Raavi</vt:lpstr>
      <vt:lpstr>Times New Roman</vt:lpstr>
      <vt:lpstr>Wingdings</vt:lpstr>
      <vt:lpstr>Office Theme</vt:lpstr>
      <vt:lpstr>1_Office Theme</vt:lpstr>
      <vt:lpstr>Screening, Detection and Management of Diabetic retinopathy through Health &amp;  Wellness centers in Punjab</vt:lpstr>
      <vt:lpstr>Health &amp; Wellness Centers, Punjab</vt:lpstr>
      <vt:lpstr>Burden in India &amp; Punjab</vt:lpstr>
      <vt:lpstr>Burden in India &amp; Punjab</vt:lpstr>
      <vt:lpstr>Introduction</vt:lpstr>
      <vt:lpstr>National Efforts</vt:lpstr>
      <vt:lpstr>Rationale for the Project</vt:lpstr>
      <vt:lpstr>Introduction</vt:lpstr>
      <vt:lpstr>PowerPoint Presentation</vt:lpstr>
      <vt:lpstr>Flow of Diabetic Eye Care from HWC to Tertiary Care Centre</vt:lpstr>
      <vt:lpstr>PowerPoint Presentation</vt:lpstr>
      <vt:lpstr>Capacity Building</vt:lpstr>
      <vt:lpstr>Diabetic Retinopathy Referral card</vt:lpstr>
      <vt:lpstr>PHC/CHC/SDH…………………</vt:lpstr>
      <vt:lpstr>District Hospital………                </vt:lpstr>
      <vt:lpstr>Referral Decision……</vt:lpstr>
      <vt:lpstr>Reporting Requirement at different facilities:  Reporting of diabetic patients at different levels of health care system should follow as given below:       HWC   → On the HWC portal     CHC/PHC   → Number of diabetic patients in the OPD     → Number of patients reporting to ophthalmic                       officer    → Number of patients referred to higher facility </vt:lpstr>
      <vt:lpstr>PowerPoint Presentation</vt:lpstr>
      <vt:lpstr>Follow-up of Patients:  - CHO of respective Health wellness center has to ensure follow-up of all the cases  - Record of follow-up after treatment is to be maintained by CHO </vt:lpstr>
      <vt:lpstr>PowerPoint Presentation</vt:lpstr>
      <vt:lpstr>PowerPoint Presentation</vt:lpstr>
      <vt:lpstr>PowerPoint Presentation</vt:lpstr>
      <vt:lpstr>PowerPoint Presentation</vt:lpstr>
      <vt:lpstr>Be physically active:</vt:lpstr>
      <vt:lpstr>Evidence of effectiveness</vt:lpstr>
      <vt:lpstr>PowerPoint Presentation</vt:lpstr>
      <vt:lpstr>PowerPoint Presentation</vt:lpstr>
      <vt:lpstr>Potential for scale</vt:lpstr>
      <vt:lpstr>Thanks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DELL</cp:lastModifiedBy>
  <cp:revision>93</cp:revision>
  <cp:lastPrinted>2019-12-09T13:48:03Z</cp:lastPrinted>
  <dcterms:created xsi:type="dcterms:W3CDTF">2019-12-05T08:54:54Z</dcterms:created>
  <dcterms:modified xsi:type="dcterms:W3CDTF">2020-12-26T14:20:40Z</dcterms:modified>
</cp:coreProperties>
</file>