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19"/>
  </p:notesMasterIdLst>
  <p:sldIdLst>
    <p:sldId id="257" r:id="rId2"/>
    <p:sldId id="274" r:id="rId3"/>
    <p:sldId id="275" r:id="rId4"/>
    <p:sldId id="276" r:id="rId5"/>
    <p:sldId id="270" r:id="rId6"/>
    <p:sldId id="259" r:id="rId7"/>
    <p:sldId id="268" r:id="rId8"/>
    <p:sldId id="260" r:id="rId9"/>
    <p:sldId id="266" r:id="rId10"/>
    <p:sldId id="271" r:id="rId11"/>
    <p:sldId id="261" r:id="rId12"/>
    <p:sldId id="262" r:id="rId13"/>
    <p:sldId id="264" r:id="rId14"/>
    <p:sldId id="265" r:id="rId15"/>
    <p:sldId id="272" r:id="rId16"/>
    <p:sldId id="273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0A884-B27B-4D2D-803B-425418984704}" type="datetimeFigureOut">
              <a:rPr lang="en-IN" smtClean="0"/>
              <a:t>19-01-2021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3260D-9482-4FFB-BBC6-658E8EC168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83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4203-F4AD-4292-8605-E13EAEBDBF8D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0AD1-AC95-49C0-852E-D5C0546BFA94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7A69-7062-4BC8-9A47-9938090949A5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9A0D-EBFB-4AD6-B36B-18031C6D3FE8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0D0C-5B8B-431F-A997-7F5568DB7472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780E-105B-401C-AAE3-226887262389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7CC-2324-4F33-96C7-1597B693F140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0628-F847-4DA5-A6F9-B286E1976E01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5BE-3FFA-40F7-8F70-4F786ACCBE24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8D8DFDED-5DE7-474F-9819-16ABB65C5E94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341DB-447B-46D6-B1E4-E38C5A905A3C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D31D5C46-5EDB-471F-9D2D-B4D9E29DA626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Specialist Evening Clinics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 urban health mission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 of Telangana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5289754" cy="685799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D674-9DFD-4E7E-B48F-D91E56EA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Paediatrics speciality clinic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F05C71-2525-4D1B-89C9-CB50484934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5344" y="2120900"/>
            <a:ext cx="4682837" cy="374808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A68E37-BDE0-4D82-9962-2F0F65F1D0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1" y="2120900"/>
            <a:ext cx="4851859" cy="374808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06261E-3959-4D60-8F31-95322CCB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5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C071-D4C9-4D06-B6DC-CFC42C98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Staffing: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E76F4-EEA4-4C63-9CF4-E3BB3C7A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Specialist clinics are manned by 1-Specialist, 1-Staff Nurse &amp; 1-Support Staff</a:t>
            </a:r>
          </a:p>
          <a:p>
            <a:pPr marL="0" indent="0">
              <a:buNone/>
            </a:pPr>
            <a:r>
              <a:rPr lang="en-IN" b="1" u="sng" dirty="0"/>
              <a:t>Hiring of Staff: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Specialists are hired from Government secondary / tertiary level hospitals or from open market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Preference for Staff Nurse  &amp; Support Staff of the UPHC / </a:t>
            </a:r>
            <a:r>
              <a:rPr lang="en-IN" dirty="0" err="1"/>
              <a:t>Basthi</a:t>
            </a:r>
            <a:r>
              <a:rPr lang="en-IN" dirty="0"/>
              <a:t> </a:t>
            </a:r>
            <a:r>
              <a:rPr lang="en-IN" dirty="0" err="1"/>
              <a:t>Dawakhanas</a:t>
            </a:r>
            <a:r>
              <a:rPr lang="en-IN" dirty="0"/>
              <a:t> are allowed to work in the clinics.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 lvl="1">
              <a:buFont typeface="Wingdings" panose="05000000000000000000" pitchFamily="2" charset="2"/>
              <a:buChar char="§"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C6652-5AA0-4976-BF4A-B65CF889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3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6D6C-6896-48AE-BD86-8969FBFE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Incentives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3BE0439-EBD8-450A-8CA6-B7D649867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423715"/>
              </p:ext>
            </p:extLst>
          </p:nvPr>
        </p:nvGraphicFramePr>
        <p:xfrm>
          <a:off x="1096963" y="2108201"/>
          <a:ext cx="10058400" cy="4084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382">
                  <a:extLst>
                    <a:ext uri="{9D8B030D-6E8A-4147-A177-3AD203B41FA5}">
                      <a16:colId xmlns:a16="http://schemas.microsoft.com/office/drawing/2014/main" val="1684196786"/>
                    </a:ext>
                  </a:extLst>
                </a:gridCol>
                <a:gridCol w="4158818">
                  <a:extLst>
                    <a:ext uri="{9D8B030D-6E8A-4147-A177-3AD203B41FA5}">
                      <a16:colId xmlns:a16="http://schemas.microsoft.com/office/drawing/2014/main" val="73138425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7036819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67586322"/>
                    </a:ext>
                  </a:extLst>
                </a:gridCol>
              </a:tblGrid>
              <a:tr h="1091622">
                <a:tc>
                  <a:txBody>
                    <a:bodyPr/>
                    <a:lstStyle/>
                    <a:p>
                      <a:r>
                        <a:rPr lang="en-IN" sz="2800" dirty="0" err="1"/>
                        <a:t>Sl</a:t>
                      </a:r>
                      <a:r>
                        <a:rPr lang="en-IN" sz="2800" dirty="0"/>
                        <a:t>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Type of 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Metro Areas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Non Metro Areas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5454521"/>
                  </a:ext>
                </a:extLst>
              </a:tr>
              <a:tr h="598632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Specialist Doctors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Rs 3500 /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Rs 3000 /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322889"/>
                  </a:ext>
                </a:extLst>
              </a:tr>
              <a:tr h="598632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Staff Nurse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Rs 300 /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Rs 300 /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8045216"/>
                  </a:ext>
                </a:extLst>
              </a:tr>
              <a:tr h="598632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Support 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Rs 200 /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Rs 200 /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496991"/>
                  </a:ext>
                </a:extLst>
              </a:tr>
              <a:tr h="598632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4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IN" sz="2800" dirty="0"/>
                        <a:t>Performance based incentive – Rs 8000 / month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N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N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894510"/>
                  </a:ext>
                </a:extLst>
              </a:tr>
              <a:tr h="598632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5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IN" sz="2800" dirty="0"/>
                        <a:t>Cost of Contingency - Rs 2000 / month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31552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4C971-79D3-401F-8B40-BF89EAE8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2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5C4E-78DD-4890-B2F4-57601FDE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Performance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B80E72-F630-4E58-BD97-79CDE2AF54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5444222"/>
              </p:ext>
            </p:extLst>
          </p:nvPr>
        </p:nvGraphicFramePr>
        <p:xfrm>
          <a:off x="1096963" y="2120900"/>
          <a:ext cx="10058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562">
                  <a:extLst>
                    <a:ext uri="{9D8B030D-6E8A-4147-A177-3AD203B41FA5}">
                      <a16:colId xmlns:a16="http://schemas.microsoft.com/office/drawing/2014/main" val="215273399"/>
                    </a:ext>
                  </a:extLst>
                </a:gridCol>
                <a:gridCol w="3131130">
                  <a:extLst>
                    <a:ext uri="{9D8B030D-6E8A-4147-A177-3AD203B41FA5}">
                      <a16:colId xmlns:a16="http://schemas.microsoft.com/office/drawing/2014/main" val="1923667232"/>
                    </a:ext>
                  </a:extLst>
                </a:gridCol>
                <a:gridCol w="2241348">
                  <a:extLst>
                    <a:ext uri="{9D8B030D-6E8A-4147-A177-3AD203B41FA5}">
                      <a16:colId xmlns:a16="http://schemas.microsoft.com/office/drawing/2014/main" val="4010917275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07321877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461809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err="1"/>
                        <a:t>Sl</a:t>
                      </a:r>
                      <a:r>
                        <a:rPr lang="en-IN" dirty="0"/>
                        <a:t>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District / 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Number of Clinics operational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Average OPD / month in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Average OPD / month in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372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Hyderabad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9639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Ranga Reddy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43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 err="1"/>
                        <a:t>Medchal</a:t>
                      </a:r>
                      <a:r>
                        <a:rPr lang="en-IN" dirty="0"/>
                        <a:t> </a:t>
                      </a:r>
                      <a:r>
                        <a:rPr lang="en-IN" dirty="0" err="1"/>
                        <a:t>Malkajgiri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664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502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5913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Non Metro Areas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Started in Jan-2021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825426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A5CEE1-BAFA-4877-A394-D1B1EBC28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6963" y="4418336"/>
            <a:ext cx="10058717" cy="18162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b="1" u="sng" dirty="0"/>
              <a:t>Number of Specialist Doctors: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1. Paediatrics: 18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2. Obstetrics and Gynaecology: 15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3. General Medicine: 4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4. Orthopaedics: 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B6A80-C63A-48F4-8D93-A9B511F6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9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C674-C84A-4F57-B700-6A182298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Budget                                  </a:t>
            </a:r>
            <a:r>
              <a:rPr lang="en-IN" sz="2400" dirty="0"/>
              <a:t>(Rs Crores)</a:t>
            </a:r>
            <a:endParaRPr lang="en-IN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4A6D5C-0799-44F2-A87A-C9C1F1404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095162"/>
              </p:ext>
            </p:extLst>
          </p:nvPr>
        </p:nvGraphicFramePr>
        <p:xfrm>
          <a:off x="1096963" y="2108200"/>
          <a:ext cx="10058400" cy="3586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346">
                  <a:extLst>
                    <a:ext uri="{9D8B030D-6E8A-4147-A177-3AD203B41FA5}">
                      <a16:colId xmlns:a16="http://schemas.microsoft.com/office/drawing/2014/main" val="3469409725"/>
                    </a:ext>
                  </a:extLst>
                </a:gridCol>
                <a:gridCol w="3964854">
                  <a:extLst>
                    <a:ext uri="{9D8B030D-6E8A-4147-A177-3AD203B41FA5}">
                      <a16:colId xmlns:a16="http://schemas.microsoft.com/office/drawing/2014/main" val="17206921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12252040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52322906"/>
                    </a:ext>
                  </a:extLst>
                </a:gridCol>
              </a:tblGrid>
              <a:tr h="1364246">
                <a:tc>
                  <a:txBody>
                    <a:bodyPr/>
                    <a:lstStyle/>
                    <a:p>
                      <a:r>
                        <a:rPr lang="en-IN" sz="3200" dirty="0" err="1"/>
                        <a:t>Sl</a:t>
                      </a:r>
                      <a:r>
                        <a:rPr lang="en-IN" sz="3200" dirty="0"/>
                        <a:t>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3200" dirty="0" err="1"/>
                        <a:t>RoP</a:t>
                      </a:r>
                      <a:r>
                        <a:rPr lang="en-IN" sz="3200" dirty="0"/>
                        <a:t>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3200" dirty="0"/>
                        <a:t>Approved Budget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3200" dirty="0"/>
                        <a:t>Expenditure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917540"/>
                  </a:ext>
                </a:extLst>
              </a:tr>
              <a:tr h="740591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3200" dirty="0"/>
                        <a:t>2019-20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8.06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2.04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7379145"/>
                  </a:ext>
                </a:extLst>
              </a:tr>
              <a:tr h="740591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3200" dirty="0"/>
                        <a:t>2020-21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4.80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0.00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631308"/>
                  </a:ext>
                </a:extLst>
              </a:tr>
              <a:tr h="740591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3200" dirty="0"/>
                        <a:t>2021-22 (Proposed)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6.90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23608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FCA44-BC75-4C94-824D-C06D14A5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0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3BD6-7547-4F32-A88D-A64EE455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IEC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5C460B-B205-48D2-96B4-0E18C1446B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54" y="411295"/>
            <a:ext cx="4305992" cy="558238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CF74EE-2A08-45F4-879A-0BB253301F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68" y="411294"/>
            <a:ext cx="4130894" cy="558238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EED3E-309D-4FCF-8CB8-41A12E7C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1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D145-56A2-4290-93EF-D137C39A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Gynec</a:t>
            </a:r>
            <a:r>
              <a:rPr lang="en-IN" dirty="0"/>
              <a:t> &amp; Ortho clinics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829F47-BAC2-4C2F-AC63-12AC8D548E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2" y="2120900"/>
            <a:ext cx="4818857" cy="374808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4B9B0B-AE66-4F18-9381-B457D8FA2D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76" y="2120900"/>
            <a:ext cx="4700903" cy="374808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D12DD-4B64-4CEF-8D1A-038C6202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7B1D75-0AD2-4615-942B-40FC2692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you.!!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18555-955E-4AC9-A4DA-FB2196B4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1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EF9A-66DB-494B-8F02-8A8EB011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Background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E37A9C-78FF-4723-A316-37A10340B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325324"/>
              </p:ext>
            </p:extLst>
          </p:nvPr>
        </p:nvGraphicFramePr>
        <p:xfrm>
          <a:off x="1205344" y="2008907"/>
          <a:ext cx="9950336" cy="42644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75856">
                  <a:extLst>
                    <a:ext uri="{9D8B030D-6E8A-4147-A177-3AD203B41FA5}">
                      <a16:colId xmlns:a16="http://schemas.microsoft.com/office/drawing/2014/main" val="1448898354"/>
                    </a:ext>
                  </a:extLst>
                </a:gridCol>
                <a:gridCol w="3090430">
                  <a:extLst>
                    <a:ext uri="{9D8B030D-6E8A-4147-A177-3AD203B41FA5}">
                      <a16:colId xmlns:a16="http://schemas.microsoft.com/office/drawing/2014/main" val="700740562"/>
                    </a:ext>
                  </a:extLst>
                </a:gridCol>
                <a:gridCol w="2204103">
                  <a:extLst>
                    <a:ext uri="{9D8B030D-6E8A-4147-A177-3AD203B41FA5}">
                      <a16:colId xmlns:a16="http://schemas.microsoft.com/office/drawing/2014/main" val="622244200"/>
                    </a:ext>
                  </a:extLst>
                </a:gridCol>
                <a:gridCol w="2040160">
                  <a:extLst>
                    <a:ext uri="{9D8B030D-6E8A-4147-A177-3AD203B41FA5}">
                      <a16:colId xmlns:a16="http://schemas.microsoft.com/office/drawing/2014/main" val="2059503074"/>
                    </a:ext>
                  </a:extLst>
                </a:gridCol>
                <a:gridCol w="1839787">
                  <a:extLst>
                    <a:ext uri="{9D8B030D-6E8A-4147-A177-3AD203B41FA5}">
                      <a16:colId xmlns:a16="http://schemas.microsoft.com/office/drawing/2014/main" val="912699747"/>
                    </a:ext>
                  </a:extLst>
                </a:gridCol>
              </a:tblGrid>
              <a:tr h="40290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 err="1">
                          <a:effectLst/>
                        </a:rPr>
                        <a:t>Sl</a:t>
                      </a:r>
                      <a:r>
                        <a:rPr lang="en-IN" sz="2200" b="1" u="none" strike="noStrike" dirty="0">
                          <a:effectLst/>
                        </a:rPr>
                        <a:t> No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>
                          <a:effectLst/>
                        </a:rPr>
                        <a:t>Particulars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effectLst/>
                        </a:rPr>
                        <a:t>Metro 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effectLst/>
                        </a:rPr>
                        <a:t>Non-Metro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effectLst/>
                        </a:rPr>
                        <a:t>Total</a:t>
                      </a:r>
                      <a:endParaRPr lang="en-IN" sz="2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69795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1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>
                          <a:effectLst/>
                        </a:rPr>
                        <a:t>NUHM ULBs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                            1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                       41 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                    42 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141167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2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>
                          <a:effectLst/>
                        </a:rPr>
                        <a:t>UPHCs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                        133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                       99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                   232 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08892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3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 err="1">
                          <a:effectLst/>
                        </a:rPr>
                        <a:t>Basthi</a:t>
                      </a:r>
                      <a:r>
                        <a:rPr lang="en-IN" sz="2200" u="none" strike="noStrike" dirty="0">
                          <a:effectLst/>
                        </a:rPr>
                        <a:t> </a:t>
                      </a:r>
                      <a:r>
                        <a:rPr lang="en-IN" sz="2200" u="none" strike="noStrike" dirty="0" err="1">
                          <a:effectLst/>
                        </a:rPr>
                        <a:t>Dawakhanas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                        225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                        -  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                   225 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041699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4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>
                          <a:effectLst/>
                        </a:rPr>
                        <a:t>Population </a:t>
                      </a:r>
                      <a:r>
                        <a:rPr lang="en-IN" sz="1300" u="none" strike="noStrike" dirty="0">
                          <a:effectLst/>
                        </a:rPr>
                        <a:t>(2011 Census)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IN" sz="2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67,31,790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          51,84,501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    1,19,16,291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123066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5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>
                          <a:effectLst/>
                        </a:rPr>
                        <a:t>Slum Population </a:t>
                      </a:r>
                      <a:r>
                        <a:rPr lang="en-IN" sz="1300" u="none" strike="noStrike" dirty="0">
                          <a:effectLst/>
                        </a:rPr>
                        <a:t>(2011 Census)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             22,87,174 </a:t>
                      </a:r>
                    </a:p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(34%)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          21,88,685</a:t>
                      </a:r>
                    </a:p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(42%)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       44,75,859 </a:t>
                      </a:r>
                    </a:p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(38%) 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4895159"/>
                  </a:ext>
                </a:extLst>
              </a:tr>
              <a:tr h="130944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6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>
                          <a:effectLst/>
                        </a:rPr>
                        <a:t>Vulnerable Groups in Urban Area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IN" sz="2200" u="none" strike="noStrike" dirty="0">
                          <a:effectLst/>
                        </a:rPr>
                        <a:t>Homeless, rag-pickers, street children, rickshaw pullers, construction, brick kiln workers, sex workers and other temporary migrants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1194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6971C-00FE-4344-9200-BC87164D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1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29C66D-AC72-49C0-8F75-9585538B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Basthi</a:t>
            </a:r>
            <a:r>
              <a:rPr lang="en-IN" dirty="0"/>
              <a:t> </a:t>
            </a:r>
            <a:r>
              <a:rPr lang="en-IN" dirty="0" err="1"/>
              <a:t>Dawakhanas</a:t>
            </a:r>
            <a:r>
              <a:rPr lang="en-IN" dirty="0"/>
              <a:t> in GHMC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1F9BDF4-2BF9-4567-8C6C-8E9D91285B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2" y="2120899"/>
            <a:ext cx="4763511" cy="37481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1C9CB-E4F0-4BE8-B58B-024E05A0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A4175B9-7617-4601-A514-C4E294DD01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2120899"/>
            <a:ext cx="4818064" cy="3748192"/>
          </a:xfrm>
        </p:spPr>
      </p:pic>
    </p:spTree>
    <p:extLst>
      <p:ext uri="{BB962C8B-B14F-4D97-AF65-F5344CB8AC3E}">
        <p14:creationId xmlns:p14="http://schemas.microsoft.com/office/powerpoint/2010/main" val="345087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FBA7-D1BC-49EB-BEF0-F265BA0E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60429" cy="1450757"/>
          </a:xfrm>
        </p:spPr>
        <p:txBody>
          <a:bodyPr/>
          <a:lstStyle/>
          <a:p>
            <a:r>
              <a:rPr lang="en-IN" dirty="0"/>
              <a:t>Teleconsultation in UPHCs &amp; BDKs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5CFE-E86B-4ED2-8B36-2E82A8589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6" y="2120847"/>
            <a:ext cx="3045229" cy="37481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Teleconsultation started in all UPHCs of GHMC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Started in 50 </a:t>
            </a:r>
            <a:r>
              <a:rPr lang="en-IN" dirty="0" err="1"/>
              <a:t>Basthi</a:t>
            </a:r>
            <a:r>
              <a:rPr lang="en-IN" dirty="0"/>
              <a:t> </a:t>
            </a:r>
            <a:r>
              <a:rPr lang="en-IN" dirty="0" err="1"/>
              <a:t>Dawakhanas</a:t>
            </a:r>
            <a:r>
              <a:rPr lang="en-IN" dirty="0"/>
              <a:t>	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5247CA-05AE-45C5-9E93-7E598D0011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76662" y="2120847"/>
            <a:ext cx="3968029" cy="347900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4FD25-29DF-4744-BD96-9167F513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EA2A06-78E3-4F89-A528-626064867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626" y="2120847"/>
            <a:ext cx="4115261" cy="34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3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70A2-8949-49EF-B512-EA4A61B3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Specialist Evening Clinics -Objective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18107-2246-4878-B83A-9FA52C9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To improve the health access to speciality / tertiary level care of the urban poor particularly the slum dwellers and other disadvantaged / vulnerable sections.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To provide curative, preventive and promotive services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To reduce the out of expenditure of the poor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To reduce load on tertiary care hospitals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037F6-CED1-481D-A455-5970F0F0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6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B08C-BF09-4A8D-A3FB-87DBA4A3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Specialist Evening Clinics -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6DD3-EC42-4F85-BB12-332A72CE5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Convenient for the people who return in evening after work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Rather than medical officers referring patients to tertiary care hospitals, specialists will check patients under the same roof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Need not wait in long queues for consultation, to collect medicines or for diagnostic tests.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People don’t have to travel far distances to consult specialists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394E-0268-4768-B76F-FBF64AD3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2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04E4-7DFB-4AA2-A661-74BB6F13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Services Included: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A3B2-EC80-4570-ADF8-87725FA57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Consultation with Specialist doctors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Free diagnostics under Telangana Diagnostics – blood tests, ECG, X Ray &amp; USG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Drugs prescribed by Specialists are provided free; Drugs supplied by TSMSIDC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Clinics started from 1</a:t>
            </a:r>
            <a:r>
              <a:rPr lang="en-IN" baseline="30000" dirty="0"/>
              <a:t>st</a:t>
            </a:r>
            <a:r>
              <a:rPr lang="en-IN" dirty="0"/>
              <a:t> February 2019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3C2F5-2F84-45A7-A5BD-51D3DD1E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6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F0194-CA30-4374-B631-D850644D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Specialities included: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075ED-4B7D-4955-9454-D12CE9F01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Currently 4 specialities are being implemented in 75 clinics in the state: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General Medicine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Paediatrics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Obstetrics &amp; Gynaecology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Orthopaedics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Timings: 5 PM to 8 PM | 5 Days a week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92446-81AF-425B-A47C-889BBD90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4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C9C5-E7C3-4B08-A972-EBC10D5B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Current Status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98C6F42-B4DE-4FC3-B52A-1EFD7F97F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214346"/>
              </p:ext>
            </p:extLst>
          </p:nvPr>
        </p:nvGraphicFramePr>
        <p:xfrm>
          <a:off x="1096963" y="1941939"/>
          <a:ext cx="10058400" cy="4353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01">
                  <a:extLst>
                    <a:ext uri="{9D8B030D-6E8A-4147-A177-3AD203B41FA5}">
                      <a16:colId xmlns:a16="http://schemas.microsoft.com/office/drawing/2014/main" val="278459581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8459235"/>
                    </a:ext>
                  </a:extLst>
                </a:gridCol>
                <a:gridCol w="2576945">
                  <a:extLst>
                    <a:ext uri="{9D8B030D-6E8A-4147-A177-3AD203B41FA5}">
                      <a16:colId xmlns:a16="http://schemas.microsoft.com/office/drawing/2014/main" val="1845991276"/>
                    </a:ext>
                  </a:extLst>
                </a:gridCol>
                <a:gridCol w="4117254">
                  <a:extLst>
                    <a:ext uri="{9D8B030D-6E8A-4147-A177-3AD203B41FA5}">
                      <a16:colId xmlns:a16="http://schemas.microsoft.com/office/drawing/2014/main" val="3750505832"/>
                    </a:ext>
                  </a:extLst>
                </a:gridCol>
              </a:tblGrid>
              <a:tr h="990023">
                <a:tc>
                  <a:txBody>
                    <a:bodyPr/>
                    <a:lstStyle/>
                    <a:p>
                      <a:r>
                        <a:rPr lang="en-IN" sz="2800" dirty="0" err="1"/>
                        <a:t>Sl</a:t>
                      </a:r>
                      <a:r>
                        <a:rPr lang="en-IN" sz="2800" dirty="0"/>
                        <a:t>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800" dirty="0"/>
                        <a:t>No of Specialist Evening Clinics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Remarks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906513"/>
                  </a:ext>
                </a:extLst>
              </a:tr>
              <a:tr h="1584614">
                <a:tc>
                  <a:txBody>
                    <a:bodyPr/>
                    <a:lstStyle/>
                    <a:p>
                      <a:r>
                        <a:rPr lang="en-IN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Metro – GHMC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Hyderabad – 24; </a:t>
                      </a:r>
                    </a:p>
                    <a:p>
                      <a:r>
                        <a:rPr lang="en-IN" sz="2800" dirty="0" err="1"/>
                        <a:t>Medchal</a:t>
                      </a:r>
                      <a:r>
                        <a:rPr lang="en-IN" sz="2800" dirty="0"/>
                        <a:t> </a:t>
                      </a:r>
                      <a:r>
                        <a:rPr lang="en-IN" sz="2800" dirty="0" err="1"/>
                        <a:t>Malkajgiri</a:t>
                      </a:r>
                      <a:r>
                        <a:rPr lang="en-IN" sz="2800" dirty="0"/>
                        <a:t> – 15, </a:t>
                      </a:r>
                    </a:p>
                    <a:p>
                      <a:r>
                        <a:rPr lang="en-IN" sz="2800" dirty="0"/>
                        <a:t>Ranga Reddy – 10, </a:t>
                      </a:r>
                    </a:p>
                    <a:p>
                      <a:r>
                        <a:rPr lang="en-IN" sz="2800" dirty="0"/>
                        <a:t>Sanga Reddy –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7108"/>
                  </a:ext>
                </a:extLst>
              </a:tr>
              <a:tr h="789709">
                <a:tc>
                  <a:txBody>
                    <a:bodyPr/>
                    <a:lstStyle/>
                    <a:p>
                      <a:r>
                        <a:rPr lang="en-IN" sz="2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Non Metro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800" dirty="0"/>
                        <a:t>25 clinics in 15 districts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1972537"/>
                  </a:ext>
                </a:extLst>
              </a:tr>
              <a:tr h="775855">
                <a:tc gridSpan="2">
                  <a:txBody>
                    <a:bodyPr/>
                    <a:lstStyle/>
                    <a:p>
                      <a:r>
                        <a:rPr lang="en-IN" sz="2800" b="1" dirty="0"/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200711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98ECC1-3A55-48C5-BF77-5679BA37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8289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{480F9340-C146-4890-9DEB-926ED0D7A079}tf56160789_win32</Template>
  <TotalTime>233</TotalTime>
  <Words>608</Words>
  <Application>Microsoft Office PowerPoint</Application>
  <PresentationFormat>Widescreen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Calibri</vt:lpstr>
      <vt:lpstr>Franklin Gothic Book</vt:lpstr>
      <vt:lpstr>Trebuchet MS</vt:lpstr>
      <vt:lpstr>Wingdings</vt:lpstr>
      <vt:lpstr>1_RetrospectVTI</vt:lpstr>
      <vt:lpstr>Specialist Evening Clinics</vt:lpstr>
      <vt:lpstr>Background</vt:lpstr>
      <vt:lpstr>Basthi Dawakhanas in GHMC</vt:lpstr>
      <vt:lpstr>Teleconsultation in UPHCs &amp; BDKs</vt:lpstr>
      <vt:lpstr>Specialist Evening Clinics -Objective</vt:lpstr>
      <vt:lpstr>Specialist Evening Clinics - Advantages</vt:lpstr>
      <vt:lpstr>Services Included:</vt:lpstr>
      <vt:lpstr>Specialities included:</vt:lpstr>
      <vt:lpstr>Current Status</vt:lpstr>
      <vt:lpstr>Paediatrics speciality clinic</vt:lpstr>
      <vt:lpstr>Staffing: </vt:lpstr>
      <vt:lpstr>Incentives</vt:lpstr>
      <vt:lpstr>Performance</vt:lpstr>
      <vt:lpstr>Budget                                  (Rs Crores)</vt:lpstr>
      <vt:lpstr>IEC</vt:lpstr>
      <vt:lpstr>Gynec &amp; Ortho clinics</vt:lpstr>
      <vt:lpstr>Thank you.!!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Specialist Evening Clinics</dc:title>
  <dc:creator>FRANCIS VERGHESE C</dc:creator>
  <cp:lastModifiedBy>FRANCIS VERGHESE C</cp:lastModifiedBy>
  <cp:revision>27</cp:revision>
  <dcterms:created xsi:type="dcterms:W3CDTF">2021-01-18T11:47:10Z</dcterms:created>
  <dcterms:modified xsi:type="dcterms:W3CDTF">2021-01-19T10:03:44Z</dcterms:modified>
</cp:coreProperties>
</file>