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hpiego\Downloads\L%20-%20Rajasthan_UpTo_March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N" sz="1600"/>
            </a:pPr>
            <a:r>
              <a:rPr lang="en-IN" sz="1600"/>
              <a:t>Total Doses Injectable Contraceptives Administered in India in 2017-18  </a:t>
            </a:r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Sheet1!$J$15:$J$17</c:f>
              <c:strCache>
                <c:ptCount val="3"/>
                <c:pt idx="0">
                  <c:v>Bhilwara</c:v>
                </c:pt>
                <c:pt idx="1">
                  <c:v>Rest of Rajasthan</c:v>
                </c:pt>
                <c:pt idx="2">
                  <c:v>Rest of India</c:v>
                </c:pt>
              </c:strCache>
            </c:strRef>
          </c:cat>
          <c:val>
            <c:numRef>
              <c:f>Sheet1!$K$15:$K$17</c:f>
              <c:numCache>
                <c:formatCode>General</c:formatCode>
                <c:ptCount val="3"/>
                <c:pt idx="0">
                  <c:v>17525</c:v>
                </c:pt>
                <c:pt idx="1">
                  <c:v>16954</c:v>
                </c:pt>
                <c:pt idx="2">
                  <c:v>115521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t"/>
      <c:layout/>
      <c:overlay val="0"/>
      <c:txPr>
        <a:bodyPr/>
        <a:lstStyle/>
        <a:p>
          <a:pPr>
            <a:defRPr lang="en-IN" sz="1600"/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814063831681966E-2"/>
          <c:y val="4.8836135949108239E-2"/>
          <c:w val="0.89317383893249269"/>
          <c:h val="0.58336391743404958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7272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5708(78.5%)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3955 (69.3%)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139*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'[L - Rajasthan_UpTo_March (2).xls]Sheet2'!$B$4:$B$7</c:f>
              <c:strCache>
                <c:ptCount val="4"/>
                <c:pt idx="0">
                  <c:v>1st dose</c:v>
                </c:pt>
                <c:pt idx="1">
                  <c:v>2nd dose</c:v>
                </c:pt>
                <c:pt idx="2">
                  <c:v>3rd dose</c:v>
                </c:pt>
                <c:pt idx="3">
                  <c:v>4th/ above dose</c:v>
                </c:pt>
              </c:strCache>
            </c:strRef>
          </c:cat>
          <c:val>
            <c:numRef>
              <c:f>'[L - Rajasthan_UpTo_March (2).xls]Sheet2'!$C$4:$C$7</c:f>
              <c:numCache>
                <c:formatCode>General</c:formatCode>
                <c:ptCount val="4"/>
                <c:pt idx="0">
                  <c:v>6899</c:v>
                </c:pt>
                <c:pt idx="1">
                  <c:v>5257</c:v>
                </c:pt>
                <c:pt idx="2">
                  <c:v>4540</c:v>
                </c:pt>
                <c:pt idx="3">
                  <c:v>829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C9-4052-BD95-8A06D4748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293696"/>
        <c:axId val="127299584"/>
        <c:axId val="0"/>
      </c:bar3DChart>
      <c:catAx>
        <c:axId val="127293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IN" sz="1600"/>
            </a:pPr>
            <a:endParaRPr lang="en-US"/>
          </a:p>
        </c:txPr>
        <c:crossAx val="127299584"/>
        <c:crosses val="autoZero"/>
        <c:auto val="1"/>
        <c:lblAlgn val="ctr"/>
        <c:lblOffset val="100"/>
        <c:noMultiLvlLbl val="0"/>
      </c:catAx>
      <c:valAx>
        <c:axId val="1272995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7293696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162957-C766-4579-A903-0F91A61C24F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B04BB21-29F6-44BF-8441-A4DFC0FA298A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Planning </a:t>
          </a:r>
        </a:p>
        <a:p>
          <a:r>
            <a:rPr lang="en-IN" b="1" dirty="0" smtClean="0">
              <a:solidFill>
                <a:schemeClr val="tx1"/>
              </a:solidFill>
            </a:rPr>
            <a:t>Process</a:t>
          </a:r>
          <a:endParaRPr lang="en-IN" b="1" dirty="0">
            <a:solidFill>
              <a:schemeClr val="tx1"/>
            </a:solidFill>
          </a:endParaRPr>
        </a:p>
      </dgm:t>
    </dgm:pt>
    <dgm:pt modelId="{11AA9926-8411-4B7C-8110-E784E9F6A08E}" type="parTrans" cxnId="{6268FE20-CFEE-497B-B278-C6EC44BBCEBC}">
      <dgm:prSet/>
      <dgm:spPr/>
      <dgm:t>
        <a:bodyPr/>
        <a:lstStyle/>
        <a:p>
          <a:endParaRPr lang="en-IN"/>
        </a:p>
      </dgm:t>
    </dgm:pt>
    <dgm:pt modelId="{A7C8D224-611F-479C-8B6D-5AD24BAD1C44}" type="sibTrans" cxnId="{6268FE20-CFEE-497B-B278-C6EC44BBCEBC}">
      <dgm:prSet/>
      <dgm:spPr/>
      <dgm:t>
        <a:bodyPr/>
        <a:lstStyle/>
        <a:p>
          <a:endParaRPr lang="en-IN"/>
        </a:p>
      </dgm:t>
    </dgm:pt>
    <dgm:pt modelId="{013B4D03-6086-491A-8647-AE0BCD623AE1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IN" sz="1600" dirty="0" smtClean="0"/>
            <a:t>Ad. CMHO (FW) as state master trainer for </a:t>
          </a:r>
          <a:r>
            <a:rPr lang="en-IN" sz="1600" dirty="0" err="1" smtClean="0"/>
            <a:t>Medroxy</a:t>
          </a:r>
          <a:r>
            <a:rPr lang="en-IN" sz="1600" dirty="0" smtClean="0"/>
            <a:t> Progesterone Acetate (MPA)</a:t>
          </a:r>
          <a:endParaRPr lang="en-IN" sz="1600" dirty="0"/>
        </a:p>
      </dgm:t>
    </dgm:pt>
    <dgm:pt modelId="{CAA9273E-5872-479B-A389-B0AC3D2907BA}" type="parTrans" cxnId="{14127D96-8F18-4930-936F-E95A8C1ABB84}">
      <dgm:prSet/>
      <dgm:spPr/>
      <dgm:t>
        <a:bodyPr/>
        <a:lstStyle/>
        <a:p>
          <a:endParaRPr lang="en-IN"/>
        </a:p>
      </dgm:t>
    </dgm:pt>
    <dgm:pt modelId="{DFAC770B-7D25-4F9F-8DAD-297ACCCBEE76}" type="sibTrans" cxnId="{14127D96-8F18-4930-936F-E95A8C1ABB84}">
      <dgm:prSet/>
      <dgm:spPr/>
      <dgm:t>
        <a:bodyPr/>
        <a:lstStyle/>
        <a:p>
          <a:endParaRPr lang="en-IN"/>
        </a:p>
      </dgm:t>
    </dgm:pt>
    <dgm:pt modelId="{F40EB872-D0F7-47B7-9E5B-94514AD7A545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IN" sz="1600" dirty="0" smtClean="0"/>
            <a:t>Roll-out of </a:t>
          </a:r>
          <a:r>
            <a:rPr lang="en-IN" sz="1600" dirty="0" err="1" smtClean="0"/>
            <a:t>Injectable</a:t>
          </a:r>
          <a:r>
            <a:rPr lang="en-IN" sz="1600" dirty="0" smtClean="0"/>
            <a:t> contraceptive upto PHC Level (Total 107 facilities -1 DH, 1SDH, 25 CHCs, 80 PHCs ) </a:t>
          </a:r>
          <a:endParaRPr lang="en-IN" sz="1600" dirty="0"/>
        </a:p>
      </dgm:t>
    </dgm:pt>
    <dgm:pt modelId="{A0396E55-4B02-47F2-A1E8-9EEF6FC40626}" type="parTrans" cxnId="{DA457237-9BE2-4BEB-937C-CDC982A45990}">
      <dgm:prSet/>
      <dgm:spPr/>
      <dgm:t>
        <a:bodyPr/>
        <a:lstStyle/>
        <a:p>
          <a:endParaRPr lang="en-IN"/>
        </a:p>
      </dgm:t>
    </dgm:pt>
    <dgm:pt modelId="{7468F71A-294D-409D-91EC-491B9C89BB2B}" type="sibTrans" cxnId="{DA457237-9BE2-4BEB-937C-CDC982A45990}">
      <dgm:prSet/>
      <dgm:spPr/>
      <dgm:t>
        <a:bodyPr/>
        <a:lstStyle/>
        <a:p>
          <a:endParaRPr lang="en-IN"/>
        </a:p>
      </dgm:t>
    </dgm:pt>
    <dgm:pt modelId="{A48DCE11-AF9A-4171-AC51-94EE4A30C0C9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Capacity </a:t>
          </a:r>
        </a:p>
        <a:p>
          <a:r>
            <a:rPr lang="en-IN" b="1" dirty="0" smtClean="0">
              <a:solidFill>
                <a:schemeClr val="tx1"/>
              </a:solidFill>
            </a:rPr>
            <a:t>Building</a:t>
          </a:r>
          <a:endParaRPr lang="en-IN" b="1" dirty="0">
            <a:solidFill>
              <a:schemeClr val="tx1"/>
            </a:solidFill>
          </a:endParaRPr>
        </a:p>
      </dgm:t>
    </dgm:pt>
    <dgm:pt modelId="{A295CBE7-5DE6-4721-B1E5-F5E542BD4A92}" type="parTrans" cxnId="{893BB760-309D-48CC-9384-5252A9249A1E}">
      <dgm:prSet/>
      <dgm:spPr/>
      <dgm:t>
        <a:bodyPr/>
        <a:lstStyle/>
        <a:p>
          <a:endParaRPr lang="en-IN"/>
        </a:p>
      </dgm:t>
    </dgm:pt>
    <dgm:pt modelId="{DF0827B4-77DA-4EF4-9DED-89C6E3BF5F19}" type="sibTrans" cxnId="{893BB760-309D-48CC-9384-5252A9249A1E}">
      <dgm:prSet/>
      <dgm:spPr/>
      <dgm:t>
        <a:bodyPr/>
        <a:lstStyle/>
        <a:p>
          <a:endParaRPr lang="en-IN"/>
        </a:p>
      </dgm:t>
    </dgm:pt>
    <dgm:pt modelId="{86BAD48F-C86C-449C-B980-5E9D2A62953F}">
      <dgm:prSet phldrT="[Text]" custT="1"/>
      <dgm:spPr/>
      <dgm:t>
        <a:bodyPr/>
        <a:lstStyle/>
        <a:p>
          <a:r>
            <a:rPr lang="en-IN" sz="1600" dirty="0" smtClean="0"/>
            <a:t>Training of identified staff at district level.  More than 500 service providers trained (Nursing staff and MOs)</a:t>
          </a:r>
          <a:endParaRPr lang="en-IN" sz="1600" dirty="0"/>
        </a:p>
      </dgm:t>
    </dgm:pt>
    <dgm:pt modelId="{278E779B-9B40-4294-8449-95A6D995ABBF}" type="parTrans" cxnId="{32E73B87-8333-4AD2-A56C-8A23B26FE017}">
      <dgm:prSet/>
      <dgm:spPr/>
      <dgm:t>
        <a:bodyPr/>
        <a:lstStyle/>
        <a:p>
          <a:endParaRPr lang="en-IN"/>
        </a:p>
      </dgm:t>
    </dgm:pt>
    <dgm:pt modelId="{0EE3EA39-0378-4E64-AF63-C6AAC2A8FC89}" type="sibTrans" cxnId="{32E73B87-8333-4AD2-A56C-8A23B26FE017}">
      <dgm:prSet/>
      <dgm:spPr/>
      <dgm:t>
        <a:bodyPr/>
        <a:lstStyle/>
        <a:p>
          <a:endParaRPr lang="en-IN"/>
        </a:p>
      </dgm:t>
    </dgm:pt>
    <dgm:pt modelId="{38E93151-C421-4D93-8799-48360FF90605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Logistics &amp; Supply Management</a:t>
          </a:r>
          <a:endParaRPr lang="en-IN" b="1" dirty="0">
            <a:solidFill>
              <a:schemeClr val="tx1"/>
            </a:solidFill>
          </a:endParaRPr>
        </a:p>
      </dgm:t>
    </dgm:pt>
    <dgm:pt modelId="{367F26B8-49EB-4CB8-8F10-C6674FBEEBE0}" type="parTrans" cxnId="{EA4F6EA1-D4A7-42D6-AE57-4757C2FB28B3}">
      <dgm:prSet/>
      <dgm:spPr/>
      <dgm:t>
        <a:bodyPr/>
        <a:lstStyle/>
        <a:p>
          <a:endParaRPr lang="en-IN"/>
        </a:p>
      </dgm:t>
    </dgm:pt>
    <dgm:pt modelId="{3BEA33D9-2295-4618-95CB-6CA74A10CEE3}" type="sibTrans" cxnId="{EA4F6EA1-D4A7-42D6-AE57-4757C2FB28B3}">
      <dgm:prSet/>
      <dgm:spPr/>
      <dgm:t>
        <a:bodyPr/>
        <a:lstStyle/>
        <a:p>
          <a:endParaRPr lang="en-IN"/>
        </a:p>
      </dgm:t>
    </dgm:pt>
    <dgm:pt modelId="{17B2D8A9-DFA3-4BD0-98B4-0F6176FDBA82}">
      <dgm:prSet phldrT="[Text]" custT="1"/>
      <dgm:spPr/>
      <dgm:t>
        <a:bodyPr/>
        <a:lstStyle/>
        <a:p>
          <a:r>
            <a:rPr lang="en-IN" sz="1600" dirty="0" smtClean="0"/>
            <a:t>Adequate supply of MPA doses was ensured in selected facilities.</a:t>
          </a:r>
          <a:endParaRPr lang="en-IN" sz="1600" dirty="0"/>
        </a:p>
      </dgm:t>
    </dgm:pt>
    <dgm:pt modelId="{1217D06E-517A-49F5-824F-ED31126863B4}" type="parTrans" cxnId="{FF33339A-31FF-4F0E-BEDC-484A42D73D55}">
      <dgm:prSet/>
      <dgm:spPr/>
      <dgm:t>
        <a:bodyPr/>
        <a:lstStyle/>
        <a:p>
          <a:endParaRPr lang="en-IN"/>
        </a:p>
      </dgm:t>
    </dgm:pt>
    <dgm:pt modelId="{56072B6B-F7FF-4B08-A821-8AC2EB6FF146}" type="sibTrans" cxnId="{FF33339A-31FF-4F0E-BEDC-484A42D73D55}">
      <dgm:prSet/>
      <dgm:spPr/>
      <dgm:t>
        <a:bodyPr/>
        <a:lstStyle/>
        <a:p>
          <a:endParaRPr lang="en-IN"/>
        </a:p>
      </dgm:t>
    </dgm:pt>
    <dgm:pt modelId="{9D22A143-44D0-45FF-B333-1B73EFE62585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IN" sz="1600" dirty="0" smtClean="0"/>
            <a:t>5 district level trainers trained</a:t>
          </a:r>
          <a:endParaRPr lang="en-IN" sz="1600" dirty="0"/>
        </a:p>
      </dgm:t>
    </dgm:pt>
    <dgm:pt modelId="{6F59BE39-2E86-4847-A38A-14D725BF4061}" type="parTrans" cxnId="{1796A20F-F3EF-4146-82C0-9811BEFBE069}">
      <dgm:prSet/>
      <dgm:spPr/>
      <dgm:t>
        <a:bodyPr/>
        <a:lstStyle/>
        <a:p>
          <a:endParaRPr lang="en-IN"/>
        </a:p>
      </dgm:t>
    </dgm:pt>
    <dgm:pt modelId="{D49BE635-95E4-4F34-A7B5-DF64DC5D70A9}" type="sibTrans" cxnId="{1796A20F-F3EF-4146-82C0-9811BEFBE069}">
      <dgm:prSet/>
      <dgm:spPr/>
      <dgm:t>
        <a:bodyPr/>
        <a:lstStyle/>
        <a:p>
          <a:endParaRPr lang="en-IN"/>
        </a:p>
      </dgm:t>
    </dgm:pt>
    <dgm:pt modelId="{22D7A34B-4683-495A-A461-6E71ECD6BD4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IN" sz="1600" dirty="0" smtClean="0"/>
            <a:t>Formation of District level Family Planning Committee for monitoring and review of program under Chairpersonship of District Collector.</a:t>
          </a:r>
          <a:endParaRPr lang="en-IN" sz="1600" dirty="0"/>
        </a:p>
      </dgm:t>
    </dgm:pt>
    <dgm:pt modelId="{B4768908-9FDF-4EDD-9E30-33B993650E2F}" type="parTrans" cxnId="{EE143856-29F4-438F-90B4-51995D5B63F7}">
      <dgm:prSet/>
      <dgm:spPr/>
      <dgm:t>
        <a:bodyPr/>
        <a:lstStyle/>
        <a:p>
          <a:endParaRPr lang="en-IN"/>
        </a:p>
      </dgm:t>
    </dgm:pt>
    <dgm:pt modelId="{CD8EE558-CE8E-4055-981A-36C6874AE08E}" type="sibTrans" cxnId="{EE143856-29F4-438F-90B4-51995D5B63F7}">
      <dgm:prSet/>
      <dgm:spPr/>
      <dgm:t>
        <a:bodyPr/>
        <a:lstStyle/>
        <a:p>
          <a:endParaRPr lang="en-IN"/>
        </a:p>
      </dgm:t>
    </dgm:pt>
    <dgm:pt modelId="{0767A5E0-8366-4CC9-9E6A-B8BCB504A294}">
      <dgm:prSet phldrT="[Text]" custT="1"/>
      <dgm:spPr/>
      <dgm:t>
        <a:bodyPr/>
        <a:lstStyle/>
        <a:p>
          <a:r>
            <a:rPr lang="en-IN" sz="1600" dirty="0" smtClean="0"/>
            <a:t>Addl. CMHO (FW) remained present in all the trainings to ensure quality.</a:t>
          </a:r>
          <a:endParaRPr lang="en-IN" sz="1600" dirty="0"/>
        </a:p>
      </dgm:t>
    </dgm:pt>
    <dgm:pt modelId="{A6782787-37C6-4C7B-ABA1-726291928A58}" type="parTrans" cxnId="{CB8D363D-32F5-4EEC-A014-B95503612683}">
      <dgm:prSet/>
      <dgm:spPr/>
      <dgm:t>
        <a:bodyPr/>
        <a:lstStyle/>
        <a:p>
          <a:endParaRPr lang="en-IN"/>
        </a:p>
      </dgm:t>
    </dgm:pt>
    <dgm:pt modelId="{F551C398-DBF2-4878-9D39-A405230AABFF}" type="sibTrans" cxnId="{CB8D363D-32F5-4EEC-A014-B95503612683}">
      <dgm:prSet/>
      <dgm:spPr/>
      <dgm:t>
        <a:bodyPr/>
        <a:lstStyle/>
        <a:p>
          <a:endParaRPr lang="en-IN"/>
        </a:p>
      </dgm:t>
    </dgm:pt>
    <dgm:pt modelId="{A12F379A-072C-452A-B975-25BF032A08CA}">
      <dgm:prSet phldrT="[Text]" custT="1"/>
      <dgm:spPr/>
      <dgm:t>
        <a:bodyPr/>
        <a:lstStyle/>
        <a:p>
          <a:r>
            <a:rPr lang="en-IN" sz="1600" dirty="0" smtClean="0"/>
            <a:t>With the advocacy support of pathfinder international, we got additional 25000 units of DMPA through CSR for supply up to CHC level.</a:t>
          </a:r>
          <a:endParaRPr lang="en-IN" sz="1600" dirty="0"/>
        </a:p>
      </dgm:t>
    </dgm:pt>
    <dgm:pt modelId="{14F4F209-B344-4C15-AC51-0A75888E8CA2}" type="parTrans" cxnId="{2D81BA8B-FDB0-4E01-B425-63C2130935AB}">
      <dgm:prSet/>
      <dgm:spPr/>
      <dgm:t>
        <a:bodyPr/>
        <a:lstStyle/>
        <a:p>
          <a:endParaRPr lang="en-IN"/>
        </a:p>
      </dgm:t>
    </dgm:pt>
    <dgm:pt modelId="{BAC36860-EF37-402E-A1EE-051899371809}" type="sibTrans" cxnId="{2D81BA8B-FDB0-4E01-B425-63C2130935AB}">
      <dgm:prSet/>
      <dgm:spPr/>
      <dgm:t>
        <a:bodyPr/>
        <a:lstStyle/>
        <a:p>
          <a:endParaRPr lang="en-IN"/>
        </a:p>
      </dgm:t>
    </dgm:pt>
    <dgm:pt modelId="{1FBF8128-ACB9-41DF-92EE-6E9167C45379}">
      <dgm:prSet phldrT="[Text]" custT="1"/>
      <dgm:spPr/>
      <dgm:t>
        <a:bodyPr/>
        <a:lstStyle/>
        <a:p>
          <a:r>
            <a:rPr lang="en-IN" sz="1600" dirty="0" smtClean="0"/>
            <a:t>MPA cards and MPA registers were supplied to all the facilities.</a:t>
          </a:r>
          <a:endParaRPr lang="en-IN" sz="1600" dirty="0"/>
        </a:p>
      </dgm:t>
    </dgm:pt>
    <dgm:pt modelId="{D5C4D903-5D5D-4A10-A567-F463485E8B0C}" type="parTrans" cxnId="{E14E2A5C-B185-488A-A4F9-439248299FCC}">
      <dgm:prSet/>
      <dgm:spPr/>
      <dgm:t>
        <a:bodyPr/>
        <a:lstStyle/>
        <a:p>
          <a:endParaRPr lang="en-IN"/>
        </a:p>
      </dgm:t>
    </dgm:pt>
    <dgm:pt modelId="{FC353829-23F5-448B-92AB-3A748558B1DA}" type="sibTrans" cxnId="{E14E2A5C-B185-488A-A4F9-439248299FCC}">
      <dgm:prSet/>
      <dgm:spPr/>
      <dgm:t>
        <a:bodyPr/>
        <a:lstStyle/>
        <a:p>
          <a:endParaRPr lang="en-IN"/>
        </a:p>
      </dgm:t>
    </dgm:pt>
    <dgm:pt modelId="{2A9943E5-D23E-49EA-AE50-2064FE5D295C}">
      <dgm:prSet phldrT="[Text]" custT="1"/>
      <dgm:spPr/>
      <dgm:t>
        <a:bodyPr/>
        <a:lstStyle/>
        <a:p>
          <a:r>
            <a:rPr lang="en-IN" sz="1600" dirty="0" smtClean="0"/>
            <a:t>Supply of essential drugs (</a:t>
          </a:r>
          <a:r>
            <a:rPr lang="en-US" sz="1600" dirty="0" err="1" smtClean="0">
              <a:cs typeface="Times New Roman" panose="02020603050405020304" pitchFamily="18" charset="0"/>
            </a:rPr>
            <a:t>Mefenamic</a:t>
          </a:r>
          <a:r>
            <a:rPr lang="en-US" sz="1600" dirty="0" smtClean="0">
              <a:cs typeface="Times New Roman" panose="02020603050405020304" pitchFamily="18" charset="0"/>
            </a:rPr>
            <a:t>, </a:t>
          </a:r>
          <a:r>
            <a:rPr lang="en-US" sz="1600" dirty="0" err="1" smtClean="0">
              <a:cs typeface="Times New Roman" panose="02020603050405020304" pitchFamily="18" charset="0"/>
            </a:rPr>
            <a:t>Tranexamic</a:t>
          </a:r>
          <a:r>
            <a:rPr lang="en-US" sz="1600" dirty="0" smtClean="0">
              <a:cs typeface="Times New Roman" panose="02020603050405020304" pitchFamily="18" charset="0"/>
            </a:rPr>
            <a:t> acid 500 mg &amp; </a:t>
          </a:r>
          <a:r>
            <a:rPr lang="en-US" sz="1600" dirty="0" err="1" smtClean="0">
              <a:solidFill>
                <a:schemeClr val="tx1"/>
              </a:solidFill>
              <a:cs typeface="Times New Roman" panose="02020603050405020304" pitchFamily="18" charset="0"/>
            </a:rPr>
            <a:t>Ethinyl</a:t>
          </a:r>
          <a:r>
            <a:rPr lang="en-US" sz="1600" dirty="0" smtClean="0">
              <a:solidFill>
                <a:schemeClr val="tx1"/>
              </a:solidFill>
              <a:cs typeface="Times New Roman" panose="02020603050405020304" pitchFamily="18" charset="0"/>
            </a:rPr>
            <a:t> </a:t>
          </a:r>
          <a:r>
            <a:rPr lang="en-US" sz="1600" dirty="0" err="1" smtClean="0">
              <a:solidFill>
                <a:schemeClr val="tx1"/>
              </a:solidFill>
              <a:cs typeface="Times New Roman" panose="02020603050405020304" pitchFamily="18" charset="0"/>
            </a:rPr>
            <a:t>Estradiol</a:t>
          </a:r>
          <a:r>
            <a:rPr lang="en-IN" sz="1600" dirty="0" smtClean="0">
              <a:solidFill>
                <a:schemeClr val="tx1"/>
              </a:solidFill>
            </a:rPr>
            <a:t>)</a:t>
          </a:r>
          <a:r>
            <a:rPr lang="en-IN" sz="1600" dirty="0" smtClean="0"/>
            <a:t> to manage menstrual changes was ensured at all facility level through e-</a:t>
          </a:r>
          <a:r>
            <a:rPr lang="en-IN" sz="1600" dirty="0" err="1" smtClean="0"/>
            <a:t>Aushidhi</a:t>
          </a:r>
          <a:endParaRPr lang="en-IN" sz="1600" dirty="0"/>
        </a:p>
      </dgm:t>
    </dgm:pt>
    <dgm:pt modelId="{02E0C1A3-2A65-4E59-8404-E25BC9D1F13C}" type="parTrans" cxnId="{DC8B907F-FC5E-4BFF-902E-F405A19751C3}">
      <dgm:prSet/>
      <dgm:spPr/>
      <dgm:t>
        <a:bodyPr/>
        <a:lstStyle/>
        <a:p>
          <a:endParaRPr lang="en-IN"/>
        </a:p>
      </dgm:t>
    </dgm:pt>
    <dgm:pt modelId="{6C22582C-8582-4813-A662-76D5EE476BA4}" type="sibTrans" cxnId="{DC8B907F-FC5E-4BFF-902E-F405A19751C3}">
      <dgm:prSet/>
      <dgm:spPr/>
      <dgm:t>
        <a:bodyPr/>
        <a:lstStyle/>
        <a:p>
          <a:endParaRPr lang="en-IN"/>
        </a:p>
      </dgm:t>
    </dgm:pt>
    <dgm:pt modelId="{2A3D1A30-DD53-4B37-A6C9-8E6F401CD9B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IN" sz="1600" dirty="0" smtClean="0"/>
            <a:t>Calculation of training load and development of training plan</a:t>
          </a:r>
          <a:endParaRPr lang="en-IN" sz="1600" dirty="0"/>
        </a:p>
      </dgm:t>
    </dgm:pt>
    <dgm:pt modelId="{7F97F297-7B7B-4034-904C-D00D59468760}" type="parTrans" cxnId="{93750A6C-67FE-4BF3-8DEE-5F3D9214B289}">
      <dgm:prSet/>
      <dgm:spPr/>
      <dgm:t>
        <a:bodyPr/>
        <a:lstStyle/>
        <a:p>
          <a:endParaRPr lang="en-US"/>
        </a:p>
      </dgm:t>
    </dgm:pt>
    <dgm:pt modelId="{86E4BD6C-66ED-401F-8CF1-11824353DED9}" type="sibTrans" cxnId="{93750A6C-67FE-4BF3-8DEE-5F3D9214B289}">
      <dgm:prSet/>
      <dgm:spPr/>
      <dgm:t>
        <a:bodyPr/>
        <a:lstStyle/>
        <a:p>
          <a:endParaRPr lang="en-US"/>
        </a:p>
      </dgm:t>
    </dgm:pt>
    <dgm:pt modelId="{8C8EF0AC-B5C1-41B0-A472-E5D323C7B54B}" type="pres">
      <dgm:prSet presAssocID="{0C162957-C766-4579-A903-0F91A61C24F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6D398EC-FD72-4B9B-B5B3-15E6357D1735}" type="pres">
      <dgm:prSet presAssocID="{CB04BB21-29F6-44BF-8441-A4DFC0FA298A}" presName="composite" presStyleCnt="0"/>
      <dgm:spPr/>
    </dgm:pt>
    <dgm:pt modelId="{91609765-CD1D-492E-9ED1-371CA0ADF7BF}" type="pres">
      <dgm:prSet presAssocID="{CB04BB21-29F6-44BF-8441-A4DFC0FA298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05DD85B-48C6-4C93-AA3F-F5A37C72AB26}" type="pres">
      <dgm:prSet presAssocID="{CB04BB21-29F6-44BF-8441-A4DFC0FA298A}" presName="descendantText" presStyleLbl="alignAcc1" presStyleIdx="0" presStyleCnt="3" custScaleY="13256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B6557A1-3689-4539-9718-C0FB06732122}" type="pres">
      <dgm:prSet presAssocID="{A7C8D224-611F-479C-8B6D-5AD24BAD1C44}" presName="sp" presStyleCnt="0"/>
      <dgm:spPr/>
    </dgm:pt>
    <dgm:pt modelId="{64A20E84-B5C3-4255-979F-3C327C084789}" type="pres">
      <dgm:prSet presAssocID="{A48DCE11-AF9A-4171-AC51-94EE4A30C0C9}" presName="composite" presStyleCnt="0"/>
      <dgm:spPr/>
    </dgm:pt>
    <dgm:pt modelId="{90BB66CF-FCFB-4D59-A79A-CF93124DB44B}" type="pres">
      <dgm:prSet presAssocID="{A48DCE11-AF9A-4171-AC51-94EE4A30C0C9}" presName="parentText" presStyleLbl="alignNode1" presStyleIdx="1" presStyleCnt="3" custLinFactNeighborX="5983" custLinFactNeighborY="179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AD9E0A4-C798-45D2-81E4-6A839645B4AD}" type="pres">
      <dgm:prSet presAssocID="{A48DCE11-AF9A-4171-AC51-94EE4A30C0C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E0C027C-10CD-4BBA-A020-317E050868E8}" type="pres">
      <dgm:prSet presAssocID="{DF0827B4-77DA-4EF4-9DED-89C6E3BF5F19}" presName="sp" presStyleCnt="0"/>
      <dgm:spPr/>
    </dgm:pt>
    <dgm:pt modelId="{2E648BA2-C179-455F-B518-24FE65CD1B77}" type="pres">
      <dgm:prSet presAssocID="{38E93151-C421-4D93-8799-48360FF90605}" presName="composite" presStyleCnt="0"/>
      <dgm:spPr/>
    </dgm:pt>
    <dgm:pt modelId="{A1F768BD-9721-4B45-B612-1E764078FD18}" type="pres">
      <dgm:prSet presAssocID="{38E93151-C421-4D93-8799-48360FF9060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46F8BB5-3D60-4AAB-9920-F9C000DC11DD}" type="pres">
      <dgm:prSet presAssocID="{38E93151-C421-4D93-8799-48360FF90605}" presName="descendantText" presStyleLbl="alignAcc1" presStyleIdx="2" presStyleCnt="3" custScaleY="150377" custLinFactNeighborX="8206" custLinFactNeighborY="5146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D81BA8B-FDB0-4E01-B425-63C2130935AB}" srcId="{38E93151-C421-4D93-8799-48360FF90605}" destId="{A12F379A-072C-452A-B975-25BF032A08CA}" srcOrd="1" destOrd="0" parTransId="{14F4F209-B344-4C15-AC51-0A75888E8CA2}" sibTransId="{BAC36860-EF37-402E-A1EE-051899371809}"/>
    <dgm:cxn modelId="{DB762F68-7E3B-42F5-AB1E-CCF9EBAB68BE}" type="presOf" srcId="{0C162957-C766-4579-A903-0F91A61C24F2}" destId="{8C8EF0AC-B5C1-41B0-A472-E5D323C7B54B}" srcOrd="0" destOrd="0" presId="urn:microsoft.com/office/officeart/2005/8/layout/chevron2"/>
    <dgm:cxn modelId="{EA4F6EA1-D4A7-42D6-AE57-4757C2FB28B3}" srcId="{0C162957-C766-4579-A903-0F91A61C24F2}" destId="{38E93151-C421-4D93-8799-48360FF90605}" srcOrd="2" destOrd="0" parTransId="{367F26B8-49EB-4CB8-8F10-C6674FBEEBE0}" sibTransId="{3BEA33D9-2295-4618-95CB-6CA74A10CEE3}"/>
    <dgm:cxn modelId="{275C7837-84CF-4055-BE9C-922350E6CEFE}" type="presOf" srcId="{A12F379A-072C-452A-B975-25BF032A08CA}" destId="{846F8BB5-3D60-4AAB-9920-F9C000DC11DD}" srcOrd="0" destOrd="1" presId="urn:microsoft.com/office/officeart/2005/8/layout/chevron2"/>
    <dgm:cxn modelId="{A690E834-8EA1-4C12-98C6-CA5F646606D1}" type="presOf" srcId="{17B2D8A9-DFA3-4BD0-98B4-0F6176FDBA82}" destId="{846F8BB5-3D60-4AAB-9920-F9C000DC11DD}" srcOrd="0" destOrd="0" presId="urn:microsoft.com/office/officeart/2005/8/layout/chevron2"/>
    <dgm:cxn modelId="{FF33339A-31FF-4F0E-BEDC-484A42D73D55}" srcId="{38E93151-C421-4D93-8799-48360FF90605}" destId="{17B2D8A9-DFA3-4BD0-98B4-0F6176FDBA82}" srcOrd="0" destOrd="0" parTransId="{1217D06E-517A-49F5-824F-ED31126863B4}" sibTransId="{56072B6B-F7FF-4B08-A821-8AC2EB6FF146}"/>
    <dgm:cxn modelId="{CB8D363D-32F5-4EEC-A014-B95503612683}" srcId="{A48DCE11-AF9A-4171-AC51-94EE4A30C0C9}" destId="{0767A5E0-8366-4CC9-9E6A-B8BCB504A294}" srcOrd="1" destOrd="0" parTransId="{A6782787-37C6-4C7B-ABA1-726291928A58}" sibTransId="{F551C398-DBF2-4878-9D39-A405230AABFF}"/>
    <dgm:cxn modelId="{7DD9FB20-91CA-47F6-8BB8-F3C8BD24CD46}" type="presOf" srcId="{013B4D03-6086-491A-8647-AE0BCD623AE1}" destId="{C05DD85B-48C6-4C93-AA3F-F5A37C72AB26}" srcOrd="0" destOrd="0" presId="urn:microsoft.com/office/officeart/2005/8/layout/chevron2"/>
    <dgm:cxn modelId="{ADEE11B7-9BAE-4580-B161-46DFDCA70356}" type="presOf" srcId="{0767A5E0-8366-4CC9-9E6A-B8BCB504A294}" destId="{AAD9E0A4-C798-45D2-81E4-6A839645B4AD}" srcOrd="0" destOrd="1" presId="urn:microsoft.com/office/officeart/2005/8/layout/chevron2"/>
    <dgm:cxn modelId="{93750A6C-67FE-4BF3-8DEE-5F3D9214B289}" srcId="{CB04BB21-29F6-44BF-8441-A4DFC0FA298A}" destId="{2A3D1A30-DD53-4B37-A6C9-8E6F401CD9BE}" srcOrd="3" destOrd="0" parTransId="{7F97F297-7B7B-4034-904C-D00D59468760}" sibTransId="{86E4BD6C-66ED-401F-8CF1-11824353DED9}"/>
    <dgm:cxn modelId="{6268FE20-CFEE-497B-B278-C6EC44BBCEBC}" srcId="{0C162957-C766-4579-A903-0F91A61C24F2}" destId="{CB04BB21-29F6-44BF-8441-A4DFC0FA298A}" srcOrd="0" destOrd="0" parTransId="{11AA9926-8411-4B7C-8110-E784E9F6A08E}" sibTransId="{A7C8D224-611F-479C-8B6D-5AD24BAD1C44}"/>
    <dgm:cxn modelId="{A736907C-32D1-4090-9FF4-2628B1EE9176}" type="presOf" srcId="{2A3D1A30-DD53-4B37-A6C9-8E6F401CD9BE}" destId="{C05DD85B-48C6-4C93-AA3F-F5A37C72AB26}" srcOrd="0" destOrd="3" presId="urn:microsoft.com/office/officeart/2005/8/layout/chevron2"/>
    <dgm:cxn modelId="{6055C57D-1122-4ACF-820D-ECE0B28AE7DB}" type="presOf" srcId="{1FBF8128-ACB9-41DF-92EE-6E9167C45379}" destId="{846F8BB5-3D60-4AAB-9920-F9C000DC11DD}" srcOrd="0" destOrd="2" presId="urn:microsoft.com/office/officeart/2005/8/layout/chevron2"/>
    <dgm:cxn modelId="{71804E8B-3FB6-4903-BCB6-0B4031B8BAB3}" type="presOf" srcId="{A48DCE11-AF9A-4171-AC51-94EE4A30C0C9}" destId="{90BB66CF-FCFB-4D59-A79A-CF93124DB44B}" srcOrd="0" destOrd="0" presId="urn:microsoft.com/office/officeart/2005/8/layout/chevron2"/>
    <dgm:cxn modelId="{DC8B907F-FC5E-4BFF-902E-F405A19751C3}" srcId="{38E93151-C421-4D93-8799-48360FF90605}" destId="{2A9943E5-D23E-49EA-AE50-2064FE5D295C}" srcOrd="3" destOrd="0" parTransId="{02E0C1A3-2A65-4E59-8404-E25BC9D1F13C}" sibTransId="{6C22582C-8582-4813-A662-76D5EE476BA4}"/>
    <dgm:cxn modelId="{47DB1964-869D-46F7-89F6-8777A639A3B5}" type="presOf" srcId="{9D22A143-44D0-45FF-B333-1B73EFE62585}" destId="{C05DD85B-48C6-4C93-AA3F-F5A37C72AB26}" srcOrd="0" destOrd="1" presId="urn:microsoft.com/office/officeart/2005/8/layout/chevron2"/>
    <dgm:cxn modelId="{18E21772-B2AE-4421-BBF5-6D27D782A6E1}" type="presOf" srcId="{38E93151-C421-4D93-8799-48360FF90605}" destId="{A1F768BD-9721-4B45-B612-1E764078FD18}" srcOrd="0" destOrd="0" presId="urn:microsoft.com/office/officeart/2005/8/layout/chevron2"/>
    <dgm:cxn modelId="{25D68384-DE2F-4C37-97FD-E35063A51F18}" type="presOf" srcId="{2A9943E5-D23E-49EA-AE50-2064FE5D295C}" destId="{846F8BB5-3D60-4AAB-9920-F9C000DC11DD}" srcOrd="0" destOrd="3" presId="urn:microsoft.com/office/officeart/2005/8/layout/chevron2"/>
    <dgm:cxn modelId="{1796A20F-F3EF-4146-82C0-9811BEFBE069}" srcId="{CB04BB21-29F6-44BF-8441-A4DFC0FA298A}" destId="{9D22A143-44D0-45FF-B333-1B73EFE62585}" srcOrd="1" destOrd="0" parTransId="{6F59BE39-2E86-4847-A38A-14D725BF4061}" sibTransId="{D49BE635-95E4-4F34-A7B5-DF64DC5D70A9}"/>
    <dgm:cxn modelId="{EABB12AC-5E42-47B9-925F-BF674EE6C2FE}" type="presOf" srcId="{86BAD48F-C86C-449C-B980-5E9D2A62953F}" destId="{AAD9E0A4-C798-45D2-81E4-6A839645B4AD}" srcOrd="0" destOrd="0" presId="urn:microsoft.com/office/officeart/2005/8/layout/chevron2"/>
    <dgm:cxn modelId="{893BB760-309D-48CC-9384-5252A9249A1E}" srcId="{0C162957-C766-4579-A903-0F91A61C24F2}" destId="{A48DCE11-AF9A-4171-AC51-94EE4A30C0C9}" srcOrd="1" destOrd="0" parTransId="{A295CBE7-5DE6-4721-B1E5-F5E542BD4A92}" sibTransId="{DF0827B4-77DA-4EF4-9DED-89C6E3BF5F19}"/>
    <dgm:cxn modelId="{32E73B87-8333-4AD2-A56C-8A23B26FE017}" srcId="{A48DCE11-AF9A-4171-AC51-94EE4A30C0C9}" destId="{86BAD48F-C86C-449C-B980-5E9D2A62953F}" srcOrd="0" destOrd="0" parTransId="{278E779B-9B40-4294-8449-95A6D995ABBF}" sibTransId="{0EE3EA39-0378-4E64-AF63-C6AAC2A8FC89}"/>
    <dgm:cxn modelId="{14127D96-8F18-4930-936F-E95A8C1ABB84}" srcId="{CB04BB21-29F6-44BF-8441-A4DFC0FA298A}" destId="{013B4D03-6086-491A-8647-AE0BCD623AE1}" srcOrd="0" destOrd="0" parTransId="{CAA9273E-5872-479B-A389-B0AC3D2907BA}" sibTransId="{DFAC770B-7D25-4F9F-8DAD-297ACCCBEE76}"/>
    <dgm:cxn modelId="{ADA7059F-6BD9-4FE9-81AC-91995FF6F0CA}" type="presOf" srcId="{22D7A34B-4683-495A-A461-6E71ECD6BD4B}" destId="{C05DD85B-48C6-4C93-AA3F-F5A37C72AB26}" srcOrd="0" destOrd="4" presId="urn:microsoft.com/office/officeart/2005/8/layout/chevron2"/>
    <dgm:cxn modelId="{EE143856-29F4-438F-90B4-51995D5B63F7}" srcId="{CB04BB21-29F6-44BF-8441-A4DFC0FA298A}" destId="{22D7A34B-4683-495A-A461-6E71ECD6BD4B}" srcOrd="4" destOrd="0" parTransId="{B4768908-9FDF-4EDD-9E30-33B993650E2F}" sibTransId="{CD8EE558-CE8E-4055-981A-36C6874AE08E}"/>
    <dgm:cxn modelId="{985DFCF7-EE28-497C-8967-1A2A9DA08CBA}" type="presOf" srcId="{F40EB872-D0F7-47B7-9E5B-94514AD7A545}" destId="{C05DD85B-48C6-4C93-AA3F-F5A37C72AB26}" srcOrd="0" destOrd="2" presId="urn:microsoft.com/office/officeart/2005/8/layout/chevron2"/>
    <dgm:cxn modelId="{DA457237-9BE2-4BEB-937C-CDC982A45990}" srcId="{CB04BB21-29F6-44BF-8441-A4DFC0FA298A}" destId="{F40EB872-D0F7-47B7-9E5B-94514AD7A545}" srcOrd="2" destOrd="0" parTransId="{A0396E55-4B02-47F2-A1E8-9EEF6FC40626}" sibTransId="{7468F71A-294D-409D-91EC-491B9C89BB2B}"/>
    <dgm:cxn modelId="{E14E2A5C-B185-488A-A4F9-439248299FCC}" srcId="{38E93151-C421-4D93-8799-48360FF90605}" destId="{1FBF8128-ACB9-41DF-92EE-6E9167C45379}" srcOrd="2" destOrd="0" parTransId="{D5C4D903-5D5D-4A10-A567-F463485E8B0C}" sibTransId="{FC353829-23F5-448B-92AB-3A748558B1DA}"/>
    <dgm:cxn modelId="{68CC8EA0-E5C7-4332-ABA5-96CBB0CCE3D5}" type="presOf" srcId="{CB04BB21-29F6-44BF-8441-A4DFC0FA298A}" destId="{91609765-CD1D-492E-9ED1-371CA0ADF7BF}" srcOrd="0" destOrd="0" presId="urn:microsoft.com/office/officeart/2005/8/layout/chevron2"/>
    <dgm:cxn modelId="{57BB3E76-5E0A-47D1-9F31-9D6CBEF71618}" type="presParOf" srcId="{8C8EF0AC-B5C1-41B0-A472-E5D323C7B54B}" destId="{B6D398EC-FD72-4B9B-B5B3-15E6357D1735}" srcOrd="0" destOrd="0" presId="urn:microsoft.com/office/officeart/2005/8/layout/chevron2"/>
    <dgm:cxn modelId="{C0B2A206-54F7-452F-BED9-540B48E4CD1A}" type="presParOf" srcId="{B6D398EC-FD72-4B9B-B5B3-15E6357D1735}" destId="{91609765-CD1D-492E-9ED1-371CA0ADF7BF}" srcOrd="0" destOrd="0" presId="urn:microsoft.com/office/officeart/2005/8/layout/chevron2"/>
    <dgm:cxn modelId="{1D817AA1-D61E-4603-9F48-D465157D7C50}" type="presParOf" srcId="{B6D398EC-FD72-4B9B-B5B3-15E6357D1735}" destId="{C05DD85B-48C6-4C93-AA3F-F5A37C72AB26}" srcOrd="1" destOrd="0" presId="urn:microsoft.com/office/officeart/2005/8/layout/chevron2"/>
    <dgm:cxn modelId="{C0739B3C-6027-436F-879F-81F54366A012}" type="presParOf" srcId="{8C8EF0AC-B5C1-41B0-A472-E5D323C7B54B}" destId="{CB6557A1-3689-4539-9718-C0FB06732122}" srcOrd="1" destOrd="0" presId="urn:microsoft.com/office/officeart/2005/8/layout/chevron2"/>
    <dgm:cxn modelId="{4BDAE8D7-A91E-4DAC-BAA9-39EAB8A72E8E}" type="presParOf" srcId="{8C8EF0AC-B5C1-41B0-A472-E5D323C7B54B}" destId="{64A20E84-B5C3-4255-979F-3C327C084789}" srcOrd="2" destOrd="0" presId="urn:microsoft.com/office/officeart/2005/8/layout/chevron2"/>
    <dgm:cxn modelId="{5AEC9B4C-C894-4D93-B581-26C74C1BDEF4}" type="presParOf" srcId="{64A20E84-B5C3-4255-979F-3C327C084789}" destId="{90BB66CF-FCFB-4D59-A79A-CF93124DB44B}" srcOrd="0" destOrd="0" presId="urn:microsoft.com/office/officeart/2005/8/layout/chevron2"/>
    <dgm:cxn modelId="{70593454-6496-4C0A-A618-C13AF0BA33DF}" type="presParOf" srcId="{64A20E84-B5C3-4255-979F-3C327C084789}" destId="{AAD9E0A4-C798-45D2-81E4-6A839645B4AD}" srcOrd="1" destOrd="0" presId="urn:microsoft.com/office/officeart/2005/8/layout/chevron2"/>
    <dgm:cxn modelId="{44AB139C-06C0-40D6-B4E3-BD4B8B2010F6}" type="presParOf" srcId="{8C8EF0AC-B5C1-41B0-A472-E5D323C7B54B}" destId="{9E0C027C-10CD-4BBA-A020-317E050868E8}" srcOrd="3" destOrd="0" presId="urn:microsoft.com/office/officeart/2005/8/layout/chevron2"/>
    <dgm:cxn modelId="{19A17273-A806-4AD8-BA29-1A346D5B0DA8}" type="presParOf" srcId="{8C8EF0AC-B5C1-41B0-A472-E5D323C7B54B}" destId="{2E648BA2-C179-455F-B518-24FE65CD1B77}" srcOrd="4" destOrd="0" presId="urn:microsoft.com/office/officeart/2005/8/layout/chevron2"/>
    <dgm:cxn modelId="{23ABB9B4-EEFA-4582-AA12-52D42A3A0D71}" type="presParOf" srcId="{2E648BA2-C179-455F-B518-24FE65CD1B77}" destId="{A1F768BD-9721-4B45-B612-1E764078FD18}" srcOrd="0" destOrd="0" presId="urn:microsoft.com/office/officeart/2005/8/layout/chevron2"/>
    <dgm:cxn modelId="{88085406-8A5B-4A09-BDC2-B3461619CD7E}" type="presParOf" srcId="{2E648BA2-C179-455F-B518-24FE65CD1B77}" destId="{846F8BB5-3D60-4AAB-9920-F9C000DC11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162957-C766-4579-A903-0F91A61C24F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B04BB21-29F6-44BF-8441-A4DFC0FA298A}">
      <dgm:prSet phldrT="[Text]" custT="1"/>
      <dgm:spPr/>
      <dgm:t>
        <a:bodyPr/>
        <a:lstStyle/>
        <a:p>
          <a:r>
            <a:rPr lang="en-IN" sz="1400" b="1" dirty="0" smtClean="0">
              <a:solidFill>
                <a:schemeClr val="tx1"/>
              </a:solidFill>
            </a:rPr>
            <a:t>Demand Generation</a:t>
          </a:r>
          <a:endParaRPr lang="en-IN" sz="1400" b="1" dirty="0">
            <a:solidFill>
              <a:schemeClr val="tx1"/>
            </a:solidFill>
          </a:endParaRPr>
        </a:p>
      </dgm:t>
    </dgm:pt>
    <dgm:pt modelId="{11AA9926-8411-4B7C-8110-E784E9F6A08E}" type="parTrans" cxnId="{6268FE20-CFEE-497B-B278-C6EC44BBCEBC}">
      <dgm:prSet/>
      <dgm:spPr/>
      <dgm:t>
        <a:bodyPr/>
        <a:lstStyle/>
        <a:p>
          <a:endParaRPr lang="en-IN"/>
        </a:p>
      </dgm:t>
    </dgm:pt>
    <dgm:pt modelId="{A7C8D224-611F-479C-8B6D-5AD24BAD1C44}" type="sibTrans" cxnId="{6268FE20-CFEE-497B-B278-C6EC44BBCEBC}">
      <dgm:prSet/>
      <dgm:spPr/>
      <dgm:t>
        <a:bodyPr/>
        <a:lstStyle/>
        <a:p>
          <a:endParaRPr lang="en-IN"/>
        </a:p>
      </dgm:t>
    </dgm:pt>
    <dgm:pt modelId="{013B4D03-6086-491A-8647-AE0BCD623AE1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IN" dirty="0" smtClean="0"/>
            <a:t>IEC done through print and mass media</a:t>
          </a:r>
          <a:endParaRPr lang="en-IN" dirty="0"/>
        </a:p>
      </dgm:t>
    </dgm:pt>
    <dgm:pt modelId="{CAA9273E-5872-479B-A389-B0AC3D2907BA}" type="parTrans" cxnId="{14127D96-8F18-4930-936F-E95A8C1ABB84}">
      <dgm:prSet/>
      <dgm:spPr/>
      <dgm:t>
        <a:bodyPr/>
        <a:lstStyle/>
        <a:p>
          <a:endParaRPr lang="en-IN"/>
        </a:p>
      </dgm:t>
    </dgm:pt>
    <dgm:pt modelId="{DFAC770B-7D25-4F9F-8DAD-297ACCCBEE76}" type="sibTrans" cxnId="{14127D96-8F18-4930-936F-E95A8C1ABB84}">
      <dgm:prSet/>
      <dgm:spPr/>
      <dgm:t>
        <a:bodyPr/>
        <a:lstStyle/>
        <a:p>
          <a:endParaRPr lang="en-IN"/>
        </a:p>
      </dgm:t>
    </dgm:pt>
    <dgm:pt modelId="{A48DCE11-AF9A-4171-AC51-94EE4A30C0C9}">
      <dgm:prSet phldrT="[Text]" custT="1"/>
      <dgm:spPr/>
      <dgm:t>
        <a:bodyPr/>
        <a:lstStyle/>
        <a:p>
          <a:r>
            <a:rPr lang="en-IN" sz="1400" b="1" dirty="0" smtClean="0">
              <a:solidFill>
                <a:schemeClr val="tx1"/>
              </a:solidFill>
            </a:rPr>
            <a:t>Service Delivery and Follow-up</a:t>
          </a:r>
          <a:endParaRPr lang="en-IN" sz="1400" b="1" dirty="0">
            <a:solidFill>
              <a:schemeClr val="tx1"/>
            </a:solidFill>
          </a:endParaRPr>
        </a:p>
      </dgm:t>
    </dgm:pt>
    <dgm:pt modelId="{A295CBE7-5DE6-4721-B1E5-F5E542BD4A92}" type="parTrans" cxnId="{893BB760-309D-48CC-9384-5252A9249A1E}">
      <dgm:prSet/>
      <dgm:spPr/>
      <dgm:t>
        <a:bodyPr/>
        <a:lstStyle/>
        <a:p>
          <a:endParaRPr lang="en-IN"/>
        </a:p>
      </dgm:t>
    </dgm:pt>
    <dgm:pt modelId="{DF0827B4-77DA-4EF4-9DED-89C6E3BF5F19}" type="sibTrans" cxnId="{893BB760-309D-48CC-9384-5252A9249A1E}">
      <dgm:prSet/>
      <dgm:spPr/>
      <dgm:t>
        <a:bodyPr/>
        <a:lstStyle/>
        <a:p>
          <a:endParaRPr lang="en-IN"/>
        </a:p>
      </dgm:t>
    </dgm:pt>
    <dgm:pt modelId="{86BAD48F-C86C-449C-B980-5E9D2A62953F}">
      <dgm:prSet phldrT="[Text]"/>
      <dgm:spPr/>
      <dgm:t>
        <a:bodyPr/>
        <a:lstStyle/>
        <a:p>
          <a:r>
            <a:rPr lang="en-IN" dirty="0" smtClean="0"/>
            <a:t>District level launch of Injectable contraceptives on 27</a:t>
          </a:r>
          <a:r>
            <a:rPr lang="en-IN" baseline="30000" dirty="0" smtClean="0"/>
            <a:t>th</a:t>
          </a:r>
          <a:r>
            <a:rPr lang="en-IN" dirty="0" smtClean="0"/>
            <a:t> May, 2017 </a:t>
          </a:r>
          <a:endParaRPr lang="en-IN" dirty="0"/>
        </a:p>
      </dgm:t>
    </dgm:pt>
    <dgm:pt modelId="{278E779B-9B40-4294-8449-95A6D995ABBF}" type="parTrans" cxnId="{32E73B87-8333-4AD2-A56C-8A23B26FE017}">
      <dgm:prSet/>
      <dgm:spPr/>
      <dgm:t>
        <a:bodyPr/>
        <a:lstStyle/>
        <a:p>
          <a:endParaRPr lang="en-IN"/>
        </a:p>
      </dgm:t>
    </dgm:pt>
    <dgm:pt modelId="{0EE3EA39-0378-4E64-AF63-C6AAC2A8FC89}" type="sibTrans" cxnId="{32E73B87-8333-4AD2-A56C-8A23B26FE017}">
      <dgm:prSet/>
      <dgm:spPr/>
      <dgm:t>
        <a:bodyPr/>
        <a:lstStyle/>
        <a:p>
          <a:endParaRPr lang="en-IN"/>
        </a:p>
      </dgm:t>
    </dgm:pt>
    <dgm:pt modelId="{566D092A-68C7-4338-AC7C-3E1662832C72}">
      <dgm:prSet phldrT="[Text]"/>
      <dgm:spPr/>
      <dgm:t>
        <a:bodyPr/>
        <a:lstStyle/>
        <a:p>
          <a:r>
            <a:rPr lang="en-IN" dirty="0" err="1" smtClean="0"/>
            <a:t>Antara</a:t>
          </a:r>
          <a:r>
            <a:rPr lang="en-IN" dirty="0" smtClean="0"/>
            <a:t> services were opeartionalized in one go upto PHC level</a:t>
          </a:r>
          <a:endParaRPr lang="en-IN" dirty="0"/>
        </a:p>
      </dgm:t>
    </dgm:pt>
    <dgm:pt modelId="{75B8AA05-7A65-4994-A08D-03564C2A4157}" type="parTrans" cxnId="{030FBFE8-0C00-4CC4-BB2E-938D76A53A07}">
      <dgm:prSet/>
      <dgm:spPr/>
      <dgm:t>
        <a:bodyPr/>
        <a:lstStyle/>
        <a:p>
          <a:endParaRPr lang="en-IN"/>
        </a:p>
      </dgm:t>
    </dgm:pt>
    <dgm:pt modelId="{5C2A0ADF-947A-41B9-B0B9-AC39F63975D0}" type="sibTrans" cxnId="{030FBFE8-0C00-4CC4-BB2E-938D76A53A07}">
      <dgm:prSet/>
      <dgm:spPr/>
      <dgm:t>
        <a:bodyPr/>
        <a:lstStyle/>
        <a:p>
          <a:endParaRPr lang="en-IN"/>
        </a:p>
      </dgm:t>
    </dgm:pt>
    <dgm:pt modelId="{38E93151-C421-4D93-8799-48360FF90605}">
      <dgm:prSet phldrT="[Text]" custT="1"/>
      <dgm:spPr/>
      <dgm:t>
        <a:bodyPr/>
        <a:lstStyle/>
        <a:p>
          <a:r>
            <a:rPr lang="en-IN" sz="1400" b="1" dirty="0" smtClean="0">
              <a:solidFill>
                <a:schemeClr val="tx1"/>
              </a:solidFill>
            </a:rPr>
            <a:t>Monitoring and Review</a:t>
          </a:r>
          <a:endParaRPr lang="en-IN" sz="1400" b="1" dirty="0">
            <a:solidFill>
              <a:schemeClr val="tx1"/>
            </a:solidFill>
          </a:endParaRPr>
        </a:p>
      </dgm:t>
    </dgm:pt>
    <dgm:pt modelId="{367F26B8-49EB-4CB8-8F10-C6674FBEEBE0}" type="parTrans" cxnId="{EA4F6EA1-D4A7-42D6-AE57-4757C2FB28B3}">
      <dgm:prSet/>
      <dgm:spPr/>
      <dgm:t>
        <a:bodyPr/>
        <a:lstStyle/>
        <a:p>
          <a:endParaRPr lang="en-IN"/>
        </a:p>
      </dgm:t>
    </dgm:pt>
    <dgm:pt modelId="{3BEA33D9-2295-4618-95CB-6CA74A10CEE3}" type="sibTrans" cxnId="{EA4F6EA1-D4A7-42D6-AE57-4757C2FB28B3}">
      <dgm:prSet/>
      <dgm:spPr/>
      <dgm:t>
        <a:bodyPr/>
        <a:lstStyle/>
        <a:p>
          <a:endParaRPr lang="en-IN"/>
        </a:p>
      </dgm:t>
    </dgm:pt>
    <dgm:pt modelId="{17B2D8A9-DFA3-4BD0-98B4-0F6176FDBA82}">
      <dgm:prSet phldrT="[Text]"/>
      <dgm:spPr/>
      <dgm:t>
        <a:bodyPr/>
        <a:lstStyle/>
        <a:p>
          <a:r>
            <a:rPr lang="en-IN" dirty="0" smtClean="0"/>
            <a:t>Regular review of program by District level FP committee.</a:t>
          </a:r>
          <a:endParaRPr lang="en-IN" dirty="0"/>
        </a:p>
      </dgm:t>
    </dgm:pt>
    <dgm:pt modelId="{1217D06E-517A-49F5-824F-ED31126863B4}" type="parTrans" cxnId="{FF33339A-31FF-4F0E-BEDC-484A42D73D55}">
      <dgm:prSet/>
      <dgm:spPr/>
      <dgm:t>
        <a:bodyPr/>
        <a:lstStyle/>
        <a:p>
          <a:endParaRPr lang="en-IN"/>
        </a:p>
      </dgm:t>
    </dgm:pt>
    <dgm:pt modelId="{56072B6B-F7FF-4B08-A821-8AC2EB6FF146}" type="sibTrans" cxnId="{FF33339A-31FF-4F0E-BEDC-484A42D73D55}">
      <dgm:prSet/>
      <dgm:spPr/>
      <dgm:t>
        <a:bodyPr/>
        <a:lstStyle/>
        <a:p>
          <a:endParaRPr lang="en-IN"/>
        </a:p>
      </dgm:t>
    </dgm:pt>
    <dgm:pt modelId="{04CD525B-C261-4464-AD19-827B08F3AE44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IN" dirty="0" smtClean="0"/>
            <a:t>Orientation of 2284 frontline workers in May 2017 (ASHAs and ANMs) on MPA and counselling for it.</a:t>
          </a:r>
          <a:endParaRPr lang="en-IN" dirty="0"/>
        </a:p>
      </dgm:t>
    </dgm:pt>
    <dgm:pt modelId="{F99646FC-4E81-46EC-AA01-E3D8F362FEC1}" type="parTrans" cxnId="{AFC2DD6C-5B5E-4D22-816B-0FB9412BB1B8}">
      <dgm:prSet/>
      <dgm:spPr/>
      <dgm:t>
        <a:bodyPr/>
        <a:lstStyle/>
        <a:p>
          <a:endParaRPr lang="en-IN"/>
        </a:p>
      </dgm:t>
    </dgm:pt>
    <dgm:pt modelId="{9F493EF0-55DA-43EA-8BB8-CDD0A20166C4}" type="sibTrans" cxnId="{AFC2DD6C-5B5E-4D22-816B-0FB9412BB1B8}">
      <dgm:prSet/>
      <dgm:spPr/>
      <dgm:t>
        <a:bodyPr/>
        <a:lstStyle/>
        <a:p>
          <a:endParaRPr lang="en-IN"/>
        </a:p>
      </dgm:t>
    </dgm:pt>
    <dgm:pt modelId="{E8D79A8C-4AB1-4C0E-9C0C-942D840F320B}">
      <dgm:prSet phldrT="[Text]"/>
      <dgm:spPr/>
      <dgm:t>
        <a:bodyPr/>
        <a:lstStyle/>
        <a:p>
          <a:r>
            <a:rPr lang="en-IN" dirty="0" smtClean="0"/>
            <a:t>Follow-up of client done by ASHAs and ANMs through due list</a:t>
          </a:r>
          <a:endParaRPr lang="en-IN" dirty="0"/>
        </a:p>
      </dgm:t>
    </dgm:pt>
    <dgm:pt modelId="{FD2BA0EE-E1B1-43E1-9140-D79E8766DDAB}" type="parTrans" cxnId="{49C359AF-1238-4447-B598-8BF356FA8D38}">
      <dgm:prSet/>
      <dgm:spPr/>
      <dgm:t>
        <a:bodyPr/>
        <a:lstStyle/>
        <a:p>
          <a:endParaRPr lang="en-US"/>
        </a:p>
      </dgm:t>
    </dgm:pt>
    <dgm:pt modelId="{D0E22627-229B-4C41-9283-AC4CC4FAEF5A}" type="sibTrans" cxnId="{49C359AF-1238-4447-B598-8BF356FA8D38}">
      <dgm:prSet/>
      <dgm:spPr/>
      <dgm:t>
        <a:bodyPr/>
        <a:lstStyle/>
        <a:p>
          <a:endParaRPr lang="en-US"/>
        </a:p>
      </dgm:t>
    </dgm:pt>
    <dgm:pt modelId="{EFD6BEB1-65C3-429D-A5EE-9B4B732C09F2}">
      <dgm:prSet phldrT="[Text]"/>
      <dgm:spPr/>
      <dgm:t>
        <a:bodyPr/>
        <a:lstStyle/>
        <a:p>
          <a:r>
            <a:rPr lang="en-IN" dirty="0" smtClean="0"/>
            <a:t>Development of software prototype to ensure line listing and tracking of MPA clients. (Software Prototype to AntaraRaj.com)</a:t>
          </a:r>
          <a:endParaRPr lang="en-IN" dirty="0"/>
        </a:p>
      </dgm:t>
    </dgm:pt>
    <dgm:pt modelId="{7DE60843-D3C2-4AF8-AEF6-10545077A9A3}" type="parTrans" cxnId="{4D74D682-048F-437F-9881-9F7DBAE877E0}">
      <dgm:prSet/>
      <dgm:spPr/>
      <dgm:t>
        <a:bodyPr/>
        <a:lstStyle/>
        <a:p>
          <a:endParaRPr lang="en-US"/>
        </a:p>
      </dgm:t>
    </dgm:pt>
    <dgm:pt modelId="{0563E25F-994D-4565-BECF-29A17C2F8681}" type="sibTrans" cxnId="{4D74D682-048F-437F-9881-9F7DBAE877E0}">
      <dgm:prSet/>
      <dgm:spPr/>
      <dgm:t>
        <a:bodyPr/>
        <a:lstStyle/>
        <a:p>
          <a:endParaRPr lang="en-US"/>
        </a:p>
      </dgm:t>
    </dgm:pt>
    <dgm:pt modelId="{8C8EF0AC-B5C1-41B0-A472-E5D323C7B54B}" type="pres">
      <dgm:prSet presAssocID="{0C162957-C766-4579-A903-0F91A61C24F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6D398EC-FD72-4B9B-B5B3-15E6357D1735}" type="pres">
      <dgm:prSet presAssocID="{CB04BB21-29F6-44BF-8441-A4DFC0FA298A}" presName="composite" presStyleCnt="0"/>
      <dgm:spPr/>
    </dgm:pt>
    <dgm:pt modelId="{91609765-CD1D-492E-9ED1-371CA0ADF7BF}" type="pres">
      <dgm:prSet presAssocID="{CB04BB21-29F6-44BF-8441-A4DFC0FA298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05DD85B-48C6-4C93-AA3F-F5A37C72AB26}" type="pres">
      <dgm:prSet presAssocID="{CB04BB21-29F6-44BF-8441-A4DFC0FA298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B6557A1-3689-4539-9718-C0FB06732122}" type="pres">
      <dgm:prSet presAssocID="{A7C8D224-611F-479C-8B6D-5AD24BAD1C44}" presName="sp" presStyleCnt="0"/>
      <dgm:spPr/>
    </dgm:pt>
    <dgm:pt modelId="{64A20E84-B5C3-4255-979F-3C327C084789}" type="pres">
      <dgm:prSet presAssocID="{A48DCE11-AF9A-4171-AC51-94EE4A30C0C9}" presName="composite" presStyleCnt="0"/>
      <dgm:spPr/>
    </dgm:pt>
    <dgm:pt modelId="{90BB66CF-FCFB-4D59-A79A-CF93124DB44B}" type="pres">
      <dgm:prSet presAssocID="{A48DCE11-AF9A-4171-AC51-94EE4A30C0C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AD9E0A4-C798-45D2-81E4-6A839645B4AD}" type="pres">
      <dgm:prSet presAssocID="{A48DCE11-AF9A-4171-AC51-94EE4A30C0C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E0C027C-10CD-4BBA-A020-317E050868E8}" type="pres">
      <dgm:prSet presAssocID="{DF0827B4-77DA-4EF4-9DED-89C6E3BF5F19}" presName="sp" presStyleCnt="0"/>
      <dgm:spPr/>
    </dgm:pt>
    <dgm:pt modelId="{2E648BA2-C179-455F-B518-24FE65CD1B77}" type="pres">
      <dgm:prSet presAssocID="{38E93151-C421-4D93-8799-48360FF90605}" presName="composite" presStyleCnt="0"/>
      <dgm:spPr/>
    </dgm:pt>
    <dgm:pt modelId="{A1F768BD-9721-4B45-B612-1E764078FD18}" type="pres">
      <dgm:prSet presAssocID="{38E93151-C421-4D93-8799-48360FF9060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46F8BB5-3D60-4AAB-9920-F9C000DC11DD}" type="pres">
      <dgm:prSet presAssocID="{38E93151-C421-4D93-8799-48360FF9060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35382FB-CF1C-4640-9DA2-271BEB81D94F}" type="presOf" srcId="{A48DCE11-AF9A-4171-AC51-94EE4A30C0C9}" destId="{90BB66CF-FCFB-4D59-A79A-CF93124DB44B}" srcOrd="0" destOrd="0" presId="urn:microsoft.com/office/officeart/2005/8/layout/chevron2"/>
    <dgm:cxn modelId="{072B711E-3371-44BB-9F37-6FF33F5355E9}" type="presOf" srcId="{86BAD48F-C86C-449C-B980-5E9D2A62953F}" destId="{AAD9E0A4-C798-45D2-81E4-6A839645B4AD}" srcOrd="0" destOrd="0" presId="urn:microsoft.com/office/officeart/2005/8/layout/chevron2"/>
    <dgm:cxn modelId="{39E80BA0-6B0C-45BF-A913-2649037CCFD7}" type="presOf" srcId="{E8D79A8C-4AB1-4C0E-9C0C-942D840F320B}" destId="{AAD9E0A4-C798-45D2-81E4-6A839645B4AD}" srcOrd="0" destOrd="2" presId="urn:microsoft.com/office/officeart/2005/8/layout/chevron2"/>
    <dgm:cxn modelId="{7016EBFF-C584-4521-B4C0-47B5E50C9E7B}" type="presOf" srcId="{566D092A-68C7-4338-AC7C-3E1662832C72}" destId="{AAD9E0A4-C798-45D2-81E4-6A839645B4AD}" srcOrd="0" destOrd="1" presId="urn:microsoft.com/office/officeart/2005/8/layout/chevron2"/>
    <dgm:cxn modelId="{5D589A97-27C1-45C6-9253-C0A1DDF56E9C}" type="presOf" srcId="{0C162957-C766-4579-A903-0F91A61C24F2}" destId="{8C8EF0AC-B5C1-41B0-A472-E5D323C7B54B}" srcOrd="0" destOrd="0" presId="urn:microsoft.com/office/officeart/2005/8/layout/chevron2"/>
    <dgm:cxn modelId="{030FBFE8-0C00-4CC4-BB2E-938D76A53A07}" srcId="{A48DCE11-AF9A-4171-AC51-94EE4A30C0C9}" destId="{566D092A-68C7-4338-AC7C-3E1662832C72}" srcOrd="1" destOrd="0" parTransId="{75B8AA05-7A65-4994-A08D-03564C2A4157}" sibTransId="{5C2A0ADF-947A-41B9-B0B9-AC39F63975D0}"/>
    <dgm:cxn modelId="{6268FE20-CFEE-497B-B278-C6EC44BBCEBC}" srcId="{0C162957-C766-4579-A903-0F91A61C24F2}" destId="{CB04BB21-29F6-44BF-8441-A4DFC0FA298A}" srcOrd="0" destOrd="0" parTransId="{11AA9926-8411-4B7C-8110-E784E9F6A08E}" sibTransId="{A7C8D224-611F-479C-8B6D-5AD24BAD1C44}"/>
    <dgm:cxn modelId="{546841E6-2B51-430D-9322-62702A1A9910}" type="presOf" srcId="{38E93151-C421-4D93-8799-48360FF90605}" destId="{A1F768BD-9721-4B45-B612-1E764078FD18}" srcOrd="0" destOrd="0" presId="urn:microsoft.com/office/officeart/2005/8/layout/chevron2"/>
    <dgm:cxn modelId="{3B077D98-2318-47A8-81FF-A6DEDC14FFB9}" type="presOf" srcId="{04CD525B-C261-4464-AD19-827B08F3AE44}" destId="{C05DD85B-48C6-4C93-AA3F-F5A37C72AB26}" srcOrd="0" destOrd="1" presId="urn:microsoft.com/office/officeart/2005/8/layout/chevron2"/>
    <dgm:cxn modelId="{6D07EF88-9700-4EAF-A6E7-E6B9D505743B}" type="presOf" srcId="{CB04BB21-29F6-44BF-8441-A4DFC0FA298A}" destId="{91609765-CD1D-492E-9ED1-371CA0ADF7BF}" srcOrd="0" destOrd="0" presId="urn:microsoft.com/office/officeart/2005/8/layout/chevron2"/>
    <dgm:cxn modelId="{EA4F6EA1-D4A7-42D6-AE57-4757C2FB28B3}" srcId="{0C162957-C766-4579-A903-0F91A61C24F2}" destId="{38E93151-C421-4D93-8799-48360FF90605}" srcOrd="2" destOrd="0" parTransId="{367F26B8-49EB-4CB8-8F10-C6674FBEEBE0}" sibTransId="{3BEA33D9-2295-4618-95CB-6CA74A10CEE3}"/>
    <dgm:cxn modelId="{49C359AF-1238-4447-B598-8BF356FA8D38}" srcId="{A48DCE11-AF9A-4171-AC51-94EE4A30C0C9}" destId="{E8D79A8C-4AB1-4C0E-9C0C-942D840F320B}" srcOrd="2" destOrd="0" parTransId="{FD2BA0EE-E1B1-43E1-9140-D79E8766DDAB}" sibTransId="{D0E22627-229B-4C41-9283-AC4CC4FAEF5A}"/>
    <dgm:cxn modelId="{FF33339A-31FF-4F0E-BEDC-484A42D73D55}" srcId="{38E93151-C421-4D93-8799-48360FF90605}" destId="{17B2D8A9-DFA3-4BD0-98B4-0F6176FDBA82}" srcOrd="0" destOrd="0" parTransId="{1217D06E-517A-49F5-824F-ED31126863B4}" sibTransId="{56072B6B-F7FF-4B08-A821-8AC2EB6FF146}"/>
    <dgm:cxn modelId="{4D74D682-048F-437F-9881-9F7DBAE877E0}" srcId="{38E93151-C421-4D93-8799-48360FF90605}" destId="{EFD6BEB1-65C3-429D-A5EE-9B4B732C09F2}" srcOrd="1" destOrd="0" parTransId="{7DE60843-D3C2-4AF8-AEF6-10545077A9A3}" sibTransId="{0563E25F-994D-4565-BECF-29A17C2F8681}"/>
    <dgm:cxn modelId="{91F9311C-970E-44A9-BD4C-914032155DCB}" type="presOf" srcId="{013B4D03-6086-491A-8647-AE0BCD623AE1}" destId="{C05DD85B-48C6-4C93-AA3F-F5A37C72AB26}" srcOrd="0" destOrd="0" presId="urn:microsoft.com/office/officeart/2005/8/layout/chevron2"/>
    <dgm:cxn modelId="{32E73B87-8333-4AD2-A56C-8A23B26FE017}" srcId="{A48DCE11-AF9A-4171-AC51-94EE4A30C0C9}" destId="{86BAD48F-C86C-449C-B980-5E9D2A62953F}" srcOrd="0" destOrd="0" parTransId="{278E779B-9B40-4294-8449-95A6D995ABBF}" sibTransId="{0EE3EA39-0378-4E64-AF63-C6AAC2A8FC89}"/>
    <dgm:cxn modelId="{14127D96-8F18-4930-936F-E95A8C1ABB84}" srcId="{CB04BB21-29F6-44BF-8441-A4DFC0FA298A}" destId="{013B4D03-6086-491A-8647-AE0BCD623AE1}" srcOrd="0" destOrd="0" parTransId="{CAA9273E-5872-479B-A389-B0AC3D2907BA}" sibTransId="{DFAC770B-7D25-4F9F-8DAD-297ACCCBEE76}"/>
    <dgm:cxn modelId="{5A526BA3-4143-45C6-A8D3-20B8DD44FD46}" type="presOf" srcId="{EFD6BEB1-65C3-429D-A5EE-9B4B732C09F2}" destId="{846F8BB5-3D60-4AAB-9920-F9C000DC11DD}" srcOrd="0" destOrd="1" presId="urn:microsoft.com/office/officeart/2005/8/layout/chevron2"/>
    <dgm:cxn modelId="{893BB760-309D-48CC-9384-5252A9249A1E}" srcId="{0C162957-C766-4579-A903-0F91A61C24F2}" destId="{A48DCE11-AF9A-4171-AC51-94EE4A30C0C9}" srcOrd="1" destOrd="0" parTransId="{A295CBE7-5DE6-4721-B1E5-F5E542BD4A92}" sibTransId="{DF0827B4-77DA-4EF4-9DED-89C6E3BF5F19}"/>
    <dgm:cxn modelId="{AFC2DD6C-5B5E-4D22-816B-0FB9412BB1B8}" srcId="{CB04BB21-29F6-44BF-8441-A4DFC0FA298A}" destId="{04CD525B-C261-4464-AD19-827B08F3AE44}" srcOrd="1" destOrd="0" parTransId="{F99646FC-4E81-46EC-AA01-E3D8F362FEC1}" sibTransId="{9F493EF0-55DA-43EA-8BB8-CDD0A20166C4}"/>
    <dgm:cxn modelId="{3CC87047-884B-47A2-9F7D-CAEAB87E8810}" type="presOf" srcId="{17B2D8A9-DFA3-4BD0-98B4-0F6176FDBA82}" destId="{846F8BB5-3D60-4AAB-9920-F9C000DC11DD}" srcOrd="0" destOrd="0" presId="urn:microsoft.com/office/officeart/2005/8/layout/chevron2"/>
    <dgm:cxn modelId="{F2CDAF5A-CEE0-4232-9028-E259CB9299D1}" type="presParOf" srcId="{8C8EF0AC-B5C1-41B0-A472-E5D323C7B54B}" destId="{B6D398EC-FD72-4B9B-B5B3-15E6357D1735}" srcOrd="0" destOrd="0" presId="urn:microsoft.com/office/officeart/2005/8/layout/chevron2"/>
    <dgm:cxn modelId="{FB54E51E-0A51-4CF3-8692-1C7B40A48F20}" type="presParOf" srcId="{B6D398EC-FD72-4B9B-B5B3-15E6357D1735}" destId="{91609765-CD1D-492E-9ED1-371CA0ADF7BF}" srcOrd="0" destOrd="0" presId="urn:microsoft.com/office/officeart/2005/8/layout/chevron2"/>
    <dgm:cxn modelId="{ECDFB145-D5A2-481F-896A-ECA564B5AD0C}" type="presParOf" srcId="{B6D398EC-FD72-4B9B-B5B3-15E6357D1735}" destId="{C05DD85B-48C6-4C93-AA3F-F5A37C72AB26}" srcOrd="1" destOrd="0" presId="urn:microsoft.com/office/officeart/2005/8/layout/chevron2"/>
    <dgm:cxn modelId="{06121730-F440-4A65-8162-EC87C45A9001}" type="presParOf" srcId="{8C8EF0AC-B5C1-41B0-A472-E5D323C7B54B}" destId="{CB6557A1-3689-4539-9718-C0FB06732122}" srcOrd="1" destOrd="0" presId="urn:microsoft.com/office/officeart/2005/8/layout/chevron2"/>
    <dgm:cxn modelId="{2F7BCAE8-D5C3-458A-8933-1C3103677579}" type="presParOf" srcId="{8C8EF0AC-B5C1-41B0-A472-E5D323C7B54B}" destId="{64A20E84-B5C3-4255-979F-3C327C084789}" srcOrd="2" destOrd="0" presId="urn:microsoft.com/office/officeart/2005/8/layout/chevron2"/>
    <dgm:cxn modelId="{4DE19D66-E0E8-4241-9AA7-124B193E731B}" type="presParOf" srcId="{64A20E84-B5C3-4255-979F-3C327C084789}" destId="{90BB66CF-FCFB-4D59-A79A-CF93124DB44B}" srcOrd="0" destOrd="0" presId="urn:microsoft.com/office/officeart/2005/8/layout/chevron2"/>
    <dgm:cxn modelId="{6145992D-C8A1-4008-8478-0F41B22EE1BB}" type="presParOf" srcId="{64A20E84-B5C3-4255-979F-3C327C084789}" destId="{AAD9E0A4-C798-45D2-81E4-6A839645B4AD}" srcOrd="1" destOrd="0" presId="urn:microsoft.com/office/officeart/2005/8/layout/chevron2"/>
    <dgm:cxn modelId="{F00C5392-E5DE-4077-802B-142E58B374D2}" type="presParOf" srcId="{8C8EF0AC-B5C1-41B0-A472-E5D323C7B54B}" destId="{9E0C027C-10CD-4BBA-A020-317E050868E8}" srcOrd="3" destOrd="0" presId="urn:microsoft.com/office/officeart/2005/8/layout/chevron2"/>
    <dgm:cxn modelId="{01F86B1B-0D05-4248-A357-5D3D2B043A9E}" type="presParOf" srcId="{8C8EF0AC-B5C1-41B0-A472-E5D323C7B54B}" destId="{2E648BA2-C179-455F-B518-24FE65CD1B77}" srcOrd="4" destOrd="0" presId="urn:microsoft.com/office/officeart/2005/8/layout/chevron2"/>
    <dgm:cxn modelId="{FFB296C7-BB24-44FF-BF30-E80306752B74}" type="presParOf" srcId="{2E648BA2-C179-455F-B518-24FE65CD1B77}" destId="{A1F768BD-9721-4B45-B612-1E764078FD18}" srcOrd="0" destOrd="0" presId="urn:microsoft.com/office/officeart/2005/8/layout/chevron2"/>
    <dgm:cxn modelId="{6987B918-4E9E-4D79-8071-4659C7C3359F}" type="presParOf" srcId="{2E648BA2-C179-455F-B518-24FE65CD1B77}" destId="{846F8BB5-3D60-4AAB-9920-F9C000DC11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09765-CD1D-492E-9ED1-371CA0ADF7BF}">
      <dsp:nvSpPr>
        <dsp:cNvPr id="0" name=""/>
        <dsp:cNvSpPr/>
      </dsp:nvSpPr>
      <dsp:spPr>
        <a:xfrm rot="5400000">
          <a:off x="-253471" y="437298"/>
          <a:ext cx="1689807" cy="11828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dirty="0" smtClean="0">
              <a:solidFill>
                <a:schemeClr val="tx1"/>
              </a:solidFill>
            </a:rPr>
            <a:t>Planning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dirty="0" smtClean="0">
              <a:solidFill>
                <a:schemeClr val="tx1"/>
              </a:solidFill>
            </a:rPr>
            <a:t>Process</a:t>
          </a:r>
          <a:endParaRPr lang="en-IN" sz="1300" b="1" kern="1200" dirty="0">
            <a:solidFill>
              <a:schemeClr val="tx1"/>
            </a:solidFill>
          </a:endParaRPr>
        </a:p>
      </dsp:txBody>
      <dsp:txXfrm rot="-5400000">
        <a:off x="1" y="775260"/>
        <a:ext cx="1182865" cy="506942"/>
      </dsp:txXfrm>
    </dsp:sp>
    <dsp:sp modelId="{C05DD85B-48C6-4C93-AA3F-F5A37C72AB26}">
      <dsp:nvSpPr>
        <dsp:cNvPr id="0" name=""/>
        <dsp:cNvSpPr/>
      </dsp:nvSpPr>
      <dsp:spPr>
        <a:xfrm rot="5400000">
          <a:off x="4327898" y="-3140048"/>
          <a:ext cx="1456060" cy="774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N" sz="1600" kern="1200" dirty="0" smtClean="0"/>
            <a:t>Ad. CMHO (FW) as state master trainer for </a:t>
          </a:r>
          <a:r>
            <a:rPr lang="en-IN" sz="1600" kern="1200" dirty="0" err="1" smtClean="0"/>
            <a:t>Medroxy</a:t>
          </a:r>
          <a:r>
            <a:rPr lang="en-IN" sz="1600" kern="1200" dirty="0" smtClean="0"/>
            <a:t> Progesterone Acetate (MPA)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N" sz="1600" kern="1200" dirty="0" smtClean="0"/>
            <a:t>5 district level trainers trained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N" sz="1600" kern="1200" dirty="0" smtClean="0"/>
            <a:t>Roll-out of </a:t>
          </a:r>
          <a:r>
            <a:rPr lang="en-IN" sz="1600" kern="1200" dirty="0" err="1" smtClean="0"/>
            <a:t>Injectable</a:t>
          </a:r>
          <a:r>
            <a:rPr lang="en-IN" sz="1600" kern="1200" dirty="0" smtClean="0"/>
            <a:t> contraceptive upto PHC Level (Total 107 facilities -1 DH, 1SDH, 25 CHCs, 80 PHCs ) 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N" sz="1600" kern="1200" dirty="0" smtClean="0"/>
            <a:t>Calculation of training load and development of training plan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N" sz="1600" kern="1200" dirty="0" smtClean="0"/>
            <a:t>Formation of District level Family Planning Committee for monitoring and review of program under Chairpersonship of District Collector.</a:t>
          </a:r>
          <a:endParaRPr lang="en-IN" sz="1600" kern="1200" dirty="0"/>
        </a:p>
      </dsp:txBody>
      <dsp:txXfrm rot="-5400000">
        <a:off x="1182866" y="76064"/>
        <a:ext cx="7675047" cy="1313902"/>
      </dsp:txXfrm>
    </dsp:sp>
    <dsp:sp modelId="{90BB66CF-FCFB-4D59-A79A-CF93124DB44B}">
      <dsp:nvSpPr>
        <dsp:cNvPr id="0" name=""/>
        <dsp:cNvSpPr/>
      </dsp:nvSpPr>
      <dsp:spPr>
        <a:xfrm rot="5400000">
          <a:off x="-182700" y="1982884"/>
          <a:ext cx="1689807" cy="11828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dirty="0" smtClean="0">
              <a:solidFill>
                <a:schemeClr val="tx1"/>
              </a:solidFill>
            </a:rPr>
            <a:t>Capacity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dirty="0" smtClean="0">
              <a:solidFill>
                <a:schemeClr val="tx1"/>
              </a:solidFill>
            </a:rPr>
            <a:t>Building</a:t>
          </a:r>
          <a:endParaRPr lang="en-IN" sz="1300" b="1" kern="1200" dirty="0">
            <a:solidFill>
              <a:schemeClr val="tx1"/>
            </a:solidFill>
          </a:endParaRPr>
        </a:p>
      </dsp:txBody>
      <dsp:txXfrm rot="-5400000">
        <a:off x="70772" y="2320846"/>
        <a:ext cx="1182865" cy="506942"/>
      </dsp:txXfrm>
    </dsp:sp>
    <dsp:sp modelId="{AAD9E0A4-C798-45D2-81E4-6A839645B4AD}">
      <dsp:nvSpPr>
        <dsp:cNvPr id="0" name=""/>
        <dsp:cNvSpPr/>
      </dsp:nvSpPr>
      <dsp:spPr>
        <a:xfrm rot="5400000">
          <a:off x="4506741" y="-1624794"/>
          <a:ext cx="1098374" cy="774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Training of identified staff at district level.  More than 500 service providers trained (Nursing staff and MOs)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Addl. CMHO (FW) remained present in all the trainings to ensure quality.</a:t>
          </a:r>
          <a:endParaRPr lang="en-IN" sz="1600" kern="1200" dirty="0"/>
        </a:p>
      </dsp:txBody>
      <dsp:txXfrm rot="-5400000">
        <a:off x="1182865" y="1752700"/>
        <a:ext cx="7692508" cy="991138"/>
      </dsp:txXfrm>
    </dsp:sp>
    <dsp:sp modelId="{A1F768BD-9721-4B45-B612-1E764078FD18}">
      <dsp:nvSpPr>
        <dsp:cNvPr id="0" name=""/>
        <dsp:cNvSpPr/>
      </dsp:nvSpPr>
      <dsp:spPr>
        <a:xfrm rot="5400000">
          <a:off x="-253471" y="3744471"/>
          <a:ext cx="1689807" cy="11828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dirty="0" smtClean="0">
              <a:solidFill>
                <a:schemeClr val="tx1"/>
              </a:solidFill>
            </a:rPr>
            <a:t>Logistics &amp; Supply Management</a:t>
          </a:r>
          <a:endParaRPr lang="en-IN" sz="1300" b="1" kern="1200" dirty="0">
            <a:solidFill>
              <a:schemeClr val="tx1"/>
            </a:solidFill>
          </a:endParaRPr>
        </a:p>
      </dsp:txBody>
      <dsp:txXfrm rot="-5400000">
        <a:off x="1" y="4082433"/>
        <a:ext cx="1182865" cy="506942"/>
      </dsp:txXfrm>
    </dsp:sp>
    <dsp:sp modelId="{846F8BB5-3D60-4AAB-9920-F9C000DC11DD}">
      <dsp:nvSpPr>
        <dsp:cNvPr id="0" name=""/>
        <dsp:cNvSpPr/>
      </dsp:nvSpPr>
      <dsp:spPr>
        <a:xfrm rot="5400000">
          <a:off x="4230077" y="486877"/>
          <a:ext cx="1651703" cy="774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Adequate supply of MPA doses was ensured in selected facilities.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With the advocacy support of pathfinder international, we got additional 25000 units of DMPA through CSR for supply up to CHC level.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MPA cards and MPA registers were supplied to all the facilities.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Supply of essential drugs (</a:t>
          </a:r>
          <a:r>
            <a:rPr lang="en-US" sz="1600" kern="1200" dirty="0" err="1" smtClean="0">
              <a:cs typeface="Times New Roman" panose="02020603050405020304" pitchFamily="18" charset="0"/>
            </a:rPr>
            <a:t>Mefenamic</a:t>
          </a:r>
          <a:r>
            <a:rPr lang="en-US" sz="1600" kern="1200" dirty="0" smtClean="0">
              <a:cs typeface="Times New Roman" panose="02020603050405020304" pitchFamily="18" charset="0"/>
            </a:rPr>
            <a:t>, </a:t>
          </a:r>
          <a:r>
            <a:rPr lang="en-US" sz="1600" kern="1200" dirty="0" err="1" smtClean="0">
              <a:cs typeface="Times New Roman" panose="02020603050405020304" pitchFamily="18" charset="0"/>
            </a:rPr>
            <a:t>Tranexamic</a:t>
          </a:r>
          <a:r>
            <a:rPr lang="en-US" sz="1600" kern="1200" dirty="0" smtClean="0">
              <a:cs typeface="Times New Roman" panose="02020603050405020304" pitchFamily="18" charset="0"/>
            </a:rPr>
            <a:t> acid 500 mg &amp; </a:t>
          </a:r>
          <a:r>
            <a:rPr lang="en-US" sz="1600" kern="1200" dirty="0" err="1" smtClean="0">
              <a:solidFill>
                <a:schemeClr val="tx1"/>
              </a:solidFill>
              <a:cs typeface="Times New Roman" panose="02020603050405020304" pitchFamily="18" charset="0"/>
            </a:rPr>
            <a:t>Ethinyl</a:t>
          </a:r>
          <a:r>
            <a:rPr lang="en-US" sz="1600" kern="1200" dirty="0" smtClean="0">
              <a:solidFill>
                <a:schemeClr val="tx1"/>
              </a:solidFill>
              <a:cs typeface="Times New Roman" panose="02020603050405020304" pitchFamily="18" charset="0"/>
            </a:rPr>
            <a:t> </a:t>
          </a:r>
          <a:r>
            <a:rPr lang="en-US" sz="1600" kern="1200" dirty="0" err="1" smtClean="0">
              <a:solidFill>
                <a:schemeClr val="tx1"/>
              </a:solidFill>
              <a:cs typeface="Times New Roman" panose="02020603050405020304" pitchFamily="18" charset="0"/>
            </a:rPr>
            <a:t>Estradiol</a:t>
          </a:r>
          <a:r>
            <a:rPr lang="en-IN" sz="1600" kern="1200" dirty="0" smtClean="0">
              <a:solidFill>
                <a:schemeClr val="tx1"/>
              </a:solidFill>
            </a:rPr>
            <a:t>)</a:t>
          </a:r>
          <a:r>
            <a:rPr lang="en-IN" sz="1600" kern="1200" dirty="0" smtClean="0"/>
            <a:t> to manage menstrual changes was ensured at all facility level through e-</a:t>
          </a:r>
          <a:r>
            <a:rPr lang="en-IN" sz="1600" kern="1200" dirty="0" err="1" smtClean="0"/>
            <a:t>Aushidhi</a:t>
          </a:r>
          <a:endParaRPr lang="en-IN" sz="1600" kern="1200" dirty="0"/>
        </a:p>
      </dsp:txBody>
      <dsp:txXfrm rot="-5400000">
        <a:off x="1182866" y="3614718"/>
        <a:ext cx="7665497" cy="14904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09765-CD1D-492E-9ED1-371CA0ADF7BF}">
      <dsp:nvSpPr>
        <dsp:cNvPr id="0" name=""/>
        <dsp:cNvSpPr/>
      </dsp:nvSpPr>
      <dsp:spPr>
        <a:xfrm rot="5400000">
          <a:off x="-260677" y="261271"/>
          <a:ext cx="1737850" cy="12164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 smtClean="0">
              <a:solidFill>
                <a:schemeClr val="tx1"/>
              </a:solidFill>
            </a:rPr>
            <a:t>Demand Generation</a:t>
          </a:r>
          <a:endParaRPr lang="en-IN" sz="1400" b="1" kern="1200" dirty="0">
            <a:solidFill>
              <a:schemeClr val="tx1"/>
            </a:solidFill>
          </a:endParaRPr>
        </a:p>
      </dsp:txBody>
      <dsp:txXfrm rot="-5400000">
        <a:off x="1" y="608842"/>
        <a:ext cx="1216495" cy="521355"/>
      </dsp:txXfrm>
    </dsp:sp>
    <dsp:sp modelId="{C05DD85B-48C6-4C93-AA3F-F5A37C72AB26}">
      <dsp:nvSpPr>
        <dsp:cNvPr id="0" name=""/>
        <dsp:cNvSpPr/>
      </dsp:nvSpPr>
      <dsp:spPr>
        <a:xfrm rot="5400000">
          <a:off x="4247954" y="-3030865"/>
          <a:ext cx="1129602" cy="71925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N" sz="2000" kern="1200" dirty="0" smtClean="0"/>
            <a:t>IEC done through print and mass media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N" sz="2000" kern="1200" dirty="0" smtClean="0"/>
            <a:t>Orientation of 2284 frontline workers in May 2017 (ASHAs and ANMs) on MPA and counselling for it.</a:t>
          </a:r>
          <a:endParaRPr lang="en-IN" sz="2000" kern="1200" dirty="0"/>
        </a:p>
      </dsp:txBody>
      <dsp:txXfrm rot="-5400000">
        <a:off x="1216495" y="55737"/>
        <a:ext cx="7137378" cy="1019316"/>
      </dsp:txXfrm>
    </dsp:sp>
    <dsp:sp modelId="{90BB66CF-FCFB-4D59-A79A-CF93124DB44B}">
      <dsp:nvSpPr>
        <dsp:cNvPr id="0" name=""/>
        <dsp:cNvSpPr/>
      </dsp:nvSpPr>
      <dsp:spPr>
        <a:xfrm rot="5400000">
          <a:off x="-260677" y="1806350"/>
          <a:ext cx="1737850" cy="12164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 smtClean="0">
              <a:solidFill>
                <a:schemeClr val="tx1"/>
              </a:solidFill>
            </a:rPr>
            <a:t>Service Delivery and Follow-up</a:t>
          </a:r>
          <a:endParaRPr lang="en-IN" sz="1400" b="1" kern="1200" dirty="0">
            <a:solidFill>
              <a:schemeClr val="tx1"/>
            </a:solidFill>
          </a:endParaRPr>
        </a:p>
      </dsp:txBody>
      <dsp:txXfrm rot="-5400000">
        <a:off x="1" y="2153921"/>
        <a:ext cx="1216495" cy="521355"/>
      </dsp:txXfrm>
    </dsp:sp>
    <dsp:sp modelId="{AAD9E0A4-C798-45D2-81E4-6A839645B4AD}">
      <dsp:nvSpPr>
        <dsp:cNvPr id="0" name=""/>
        <dsp:cNvSpPr/>
      </dsp:nvSpPr>
      <dsp:spPr>
        <a:xfrm rot="5400000">
          <a:off x="4247954" y="-1485786"/>
          <a:ext cx="1129602" cy="71925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kern="1200" dirty="0" smtClean="0"/>
            <a:t>District level launch of Injectable contraceptives on 27</a:t>
          </a:r>
          <a:r>
            <a:rPr lang="en-IN" sz="2000" kern="1200" baseline="30000" dirty="0" smtClean="0"/>
            <a:t>th</a:t>
          </a:r>
          <a:r>
            <a:rPr lang="en-IN" sz="2000" kern="1200" dirty="0" smtClean="0"/>
            <a:t> May, 2017 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kern="1200" dirty="0" err="1" smtClean="0"/>
            <a:t>Antara</a:t>
          </a:r>
          <a:r>
            <a:rPr lang="en-IN" sz="2000" kern="1200" dirty="0" smtClean="0"/>
            <a:t> services were opeartionalized in one go upto PHC level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kern="1200" dirty="0" smtClean="0"/>
            <a:t>Follow-up of client done by ASHAs and ANMs through due list</a:t>
          </a:r>
          <a:endParaRPr lang="en-IN" sz="2000" kern="1200" dirty="0"/>
        </a:p>
      </dsp:txBody>
      <dsp:txXfrm rot="-5400000">
        <a:off x="1216495" y="1600816"/>
        <a:ext cx="7137378" cy="1019316"/>
      </dsp:txXfrm>
    </dsp:sp>
    <dsp:sp modelId="{A1F768BD-9721-4B45-B612-1E764078FD18}">
      <dsp:nvSpPr>
        <dsp:cNvPr id="0" name=""/>
        <dsp:cNvSpPr/>
      </dsp:nvSpPr>
      <dsp:spPr>
        <a:xfrm rot="5400000">
          <a:off x="-260677" y="3351429"/>
          <a:ext cx="1737850" cy="12164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 smtClean="0">
              <a:solidFill>
                <a:schemeClr val="tx1"/>
              </a:solidFill>
            </a:rPr>
            <a:t>Monitoring and Review</a:t>
          </a:r>
          <a:endParaRPr lang="en-IN" sz="1400" b="1" kern="1200" dirty="0">
            <a:solidFill>
              <a:schemeClr val="tx1"/>
            </a:solidFill>
          </a:endParaRPr>
        </a:p>
      </dsp:txBody>
      <dsp:txXfrm rot="-5400000">
        <a:off x="1" y="3699000"/>
        <a:ext cx="1216495" cy="521355"/>
      </dsp:txXfrm>
    </dsp:sp>
    <dsp:sp modelId="{846F8BB5-3D60-4AAB-9920-F9C000DC11DD}">
      <dsp:nvSpPr>
        <dsp:cNvPr id="0" name=""/>
        <dsp:cNvSpPr/>
      </dsp:nvSpPr>
      <dsp:spPr>
        <a:xfrm rot="5400000">
          <a:off x="4247954" y="59292"/>
          <a:ext cx="1129602" cy="71925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kern="1200" dirty="0" smtClean="0"/>
            <a:t>Regular review of program by District level FP committee.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kern="1200" dirty="0" smtClean="0"/>
            <a:t>Development of software prototype to ensure line listing and tracking of MPA clients. (Software Prototype to AntaraRaj.com)</a:t>
          </a:r>
          <a:endParaRPr lang="en-IN" sz="2000" kern="1200" dirty="0"/>
        </a:p>
      </dsp:txBody>
      <dsp:txXfrm rot="-5400000">
        <a:off x="1216495" y="3145895"/>
        <a:ext cx="7137378" cy="1019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526EF-B354-45EF-A799-EB7737F7D81B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88FA9-8F22-4F55-9E1D-323AF10686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1760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10A53-BA50-43F3-A241-AA3C83D967A5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B48B0-0717-4D1E-ABB1-DF108416C19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383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B48B0-0717-4D1E-ABB1-DF108416C193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B48B0-0717-4D1E-ABB1-DF108416C193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B48B0-0717-4D1E-ABB1-DF108416C193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0D87CE-4369-44D0-A4F5-77F781DA169F}" type="datetimeFigureOut">
              <a:rPr lang="en-US" smtClean="0"/>
              <a:pPr/>
              <a:t>10/26/2018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741BF3-4724-403C-B3C2-BB082C3D249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2868168"/>
          </a:xfrm>
        </p:spPr>
        <p:txBody>
          <a:bodyPr>
            <a:normAutofit/>
          </a:bodyPr>
          <a:lstStyle/>
          <a:p>
            <a:pPr algn="ctr"/>
            <a:r>
              <a:rPr lang="en-IN" dirty="0" smtClean="0"/>
              <a:t>SYSTEMATIC ROLLOUT OF INJECTABLE CONTRACEPTIVE (MPA) IN </a:t>
            </a:r>
            <a:br>
              <a:rPr lang="en-IN" dirty="0" smtClean="0"/>
            </a:br>
            <a:r>
              <a:rPr lang="en-IN" dirty="0" smtClean="0"/>
              <a:t>RAJASTHAN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:\Users\KrishanGopal\Pictures\thank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77" y="428604"/>
            <a:ext cx="9157277" cy="6039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 </a:t>
            </a:r>
            <a:r>
              <a:rPr lang="en-IN" dirty="0" err="1" smtClean="0"/>
              <a:t>Bhilwara</a:t>
            </a:r>
            <a:r>
              <a:rPr lang="en-IN" dirty="0" smtClean="0"/>
              <a:t>, Rajasthan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? 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Bhilwara has a TFR of 2.7 (AHS 12-13)</a:t>
            </a:r>
          </a:p>
          <a:p>
            <a:r>
              <a:rPr lang="en-IN" dirty="0" err="1" smtClean="0"/>
              <a:t>mCPR</a:t>
            </a:r>
            <a:r>
              <a:rPr lang="en-IN" dirty="0" smtClean="0"/>
              <a:t> is 49.2% (NFHS-4)</a:t>
            </a:r>
          </a:p>
          <a:p>
            <a:r>
              <a:rPr lang="en-IN" dirty="0" smtClean="0"/>
              <a:t>Total Unmet Need is 12.3% and Unmet Need for spacing is 5.7 (NFHS-4)</a:t>
            </a:r>
          </a:p>
          <a:p>
            <a:r>
              <a:rPr lang="en-IN" dirty="0" smtClean="0"/>
              <a:t>Women age 20-24 years married before age 18 years is 57.2% (NFHS-4)</a:t>
            </a:r>
          </a:p>
          <a:p>
            <a:r>
              <a:rPr lang="en-IN" dirty="0" smtClean="0"/>
              <a:t>Women age 15-19 years who were already mothers or pregnant at the time of the survey: 6.4% (NFHS-4)</a:t>
            </a:r>
          </a:p>
          <a:p>
            <a:r>
              <a:rPr lang="en-IN" dirty="0" smtClean="0"/>
              <a:t>Proactive leadership and team</a:t>
            </a:r>
          </a:p>
          <a:p>
            <a:r>
              <a:rPr lang="en-IN" dirty="0" smtClean="0"/>
              <a:t>Started as pilot project to develop as model district for </a:t>
            </a:r>
            <a:r>
              <a:rPr lang="en-IN" dirty="0" err="1" smtClean="0"/>
              <a:t>injectable</a:t>
            </a:r>
            <a:r>
              <a:rPr lang="en-IN" dirty="0" smtClean="0"/>
              <a:t> contraceptive services.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Program Roll-out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1000095"/>
              </p:ext>
            </p:extLst>
          </p:nvPr>
        </p:nvGraphicFramePr>
        <p:xfrm>
          <a:off x="107504" y="1412776"/>
          <a:ext cx="8928992" cy="5185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Program Roll-out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7158" y="1600200"/>
          <a:ext cx="8409017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Outcome</a:t>
            </a:r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14282" y="1500174"/>
          <a:ext cx="878687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592933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Rajasthan State </a:t>
            </a:r>
            <a:r>
              <a:rPr lang="en-IN" dirty="0" smtClean="0"/>
              <a:t>has utilized total </a:t>
            </a:r>
            <a:r>
              <a:rPr lang="en-IN" dirty="0"/>
              <a:t>34,479 doses in 2017-18, accounting for 23% of the entire country’s share, which was highest in the </a:t>
            </a:r>
            <a:r>
              <a:rPr lang="en-IN" dirty="0" smtClean="0"/>
              <a:t>country, </a:t>
            </a:r>
            <a:r>
              <a:rPr lang="en-IN" dirty="0" err="1" smtClean="0"/>
              <a:t>appx</a:t>
            </a:r>
            <a:r>
              <a:rPr lang="en-IN" dirty="0" smtClean="0"/>
              <a:t>. 51% of this (17084)was achieved </a:t>
            </a:r>
            <a:r>
              <a:rPr lang="en-IN" dirty="0"/>
              <a:t>by Bhilwara district </a:t>
            </a:r>
            <a:r>
              <a:rPr lang="en-IN" dirty="0" smtClean="0"/>
              <a:t>alone.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Compliance of MPA in Bhilwara (2017-18)  </a:t>
            </a:r>
            <a:endParaRPr lang="en-IN" sz="36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57158" y="1714488"/>
          <a:ext cx="8429684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20" y="6215082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*Not all clients who received 3</a:t>
            </a:r>
            <a:r>
              <a:rPr lang="en-IN" baseline="30000" dirty="0" smtClean="0"/>
              <a:t>rd</a:t>
            </a:r>
            <a:r>
              <a:rPr lang="en-IN" dirty="0" smtClean="0"/>
              <a:t> dose were eligible for 4</a:t>
            </a:r>
            <a:r>
              <a:rPr lang="en-IN" baseline="30000" dirty="0" smtClean="0"/>
              <a:t>th</a:t>
            </a:r>
            <a:r>
              <a:rPr lang="en-IN" dirty="0" smtClean="0"/>
              <a:t> and above dose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Performance of 2018-19 upto Sep 18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Total 41258 MPA doses has been administered in State upto Sep 2018 (2018-19), which is 18.6% higher than the annual performance of 2017-18.</a:t>
            </a:r>
          </a:p>
          <a:p>
            <a:r>
              <a:rPr lang="en-IN" dirty="0" smtClean="0"/>
              <a:t>Bhilwara is still best performing district in state with total 4947 doses administered, which is around 12% of state’s performance.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Financial Implications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trainings of personnel, supply of Injectable contraceptive as well as printing of the MPA cards and registers are budgeted for in the Annual NHM PIP.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Scalability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Roll out of Injectable in Bhilwara is a success story in the State and this model of implementation is been shared with each district during state level orientations, so that same would be implemented and replicated.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461</TotalTime>
  <Words>606</Words>
  <Application>Microsoft Office PowerPoint</Application>
  <PresentationFormat>On-screen Show (4:3)</PresentationFormat>
  <Paragraphs>56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SYSTEMATIC ROLLOUT OF INJECTABLE CONTRACEPTIVE (MPA) IN  RAJASTHAN</vt:lpstr>
      <vt:lpstr>Why Bhilwara, Rajasthan? </vt:lpstr>
      <vt:lpstr>Program Roll-out</vt:lpstr>
      <vt:lpstr>Program Roll-out</vt:lpstr>
      <vt:lpstr>Outcome</vt:lpstr>
      <vt:lpstr>Compliance of MPA in Bhilwara (2017-18)  </vt:lpstr>
      <vt:lpstr>Performance of 2018-19 upto Sep 18</vt:lpstr>
      <vt:lpstr>Financial Implications</vt:lpstr>
      <vt:lpstr>Scalability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ROLLOUT OF INJECTABLE CONTRACEPTIVE MPA IN  DISTRICT BHILWARA, RAJASTHAN</dc:title>
  <dc:creator>Krishan Gopal Soni</dc:creator>
  <cp:lastModifiedBy>Windows User</cp:lastModifiedBy>
  <cp:revision>29</cp:revision>
  <dcterms:created xsi:type="dcterms:W3CDTF">2018-10-17T14:31:35Z</dcterms:created>
  <dcterms:modified xsi:type="dcterms:W3CDTF">2018-10-27T06:57:41Z</dcterms:modified>
</cp:coreProperties>
</file>