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72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5" r:id="rId14"/>
    <p:sldId id="266" r:id="rId15"/>
    <p:sldId id="268" r:id="rId16"/>
    <p:sldId id="274" r:id="rId17"/>
    <p:sldId id="270" r:id="rId18"/>
    <p:sldId id="273" r:id="rId19"/>
  </p:sldIdLst>
  <p:sldSz cx="9144000" cy="6858000" type="screen4x3"/>
  <p:notesSz cx="681355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6" autoAdjust="0"/>
    <p:restoredTop sz="94660"/>
  </p:normalViewPr>
  <p:slideViewPr>
    <p:cSldViewPr>
      <p:cViewPr>
        <p:scale>
          <a:sx n="80" d="100"/>
          <a:sy n="80" d="100"/>
        </p:scale>
        <p:origin x="-16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lang="en-IN"/>
            </a:pPr>
            <a:r>
              <a:rPr lang="en-IN" sz="2400" dirty="0" smtClean="0"/>
              <a:t>Annual</a:t>
            </a:r>
            <a:r>
              <a:rPr lang="en-IN" sz="2400" baseline="0" dirty="0" smtClean="0"/>
              <a:t> t</a:t>
            </a:r>
            <a:r>
              <a:rPr lang="en-IN" sz="2400" dirty="0" smtClean="0"/>
              <a:t>rend</a:t>
            </a:r>
            <a:r>
              <a:rPr lang="en-IN" sz="2400" baseline="0" dirty="0" smtClean="0"/>
              <a:t> of ILFU and LFU among TB cases in Kerala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LFUs!$D$1</c:f>
              <c:strCache>
                <c:ptCount val="1"/>
                <c:pt idx="0">
                  <c:v>% ILFU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dLbls>
            <c:txPr>
              <a:bodyPr/>
              <a:lstStyle/>
              <a:p>
                <a:pPr>
                  <a:defRPr lang="en-IN" sz="1200"/>
                </a:pPr>
                <a:endParaRPr lang="en-US"/>
              </a:p>
            </c:txPr>
            <c:dLblPos val="t"/>
            <c:showVal val="1"/>
          </c:dLbls>
          <c:cat>
            <c:strRef>
              <c:f>LFUs!$A$2:$A$7</c:f>
              <c:strCache>
                <c:ptCount val="6"/>
                <c:pt idx="0">
                  <c:v>Y2010</c:v>
                </c:pt>
                <c:pt idx="1">
                  <c:v>Y2011</c:v>
                </c:pt>
                <c:pt idx="2">
                  <c:v>Y2012</c:v>
                </c:pt>
                <c:pt idx="3">
                  <c:v>Y2013</c:v>
                </c:pt>
                <c:pt idx="4">
                  <c:v>Y2014</c:v>
                </c:pt>
                <c:pt idx="5">
                  <c:v>Y2015</c:v>
                </c:pt>
              </c:strCache>
            </c:strRef>
          </c:cat>
          <c:val>
            <c:numRef>
              <c:f>LFUs!$D$2:$D$7</c:f>
              <c:numCache>
                <c:formatCode>0.0%</c:formatCode>
                <c:ptCount val="6"/>
                <c:pt idx="0">
                  <c:v>5.650696341707203E-2</c:v>
                </c:pt>
                <c:pt idx="1">
                  <c:v>6.1587777929341184E-2</c:v>
                </c:pt>
                <c:pt idx="2">
                  <c:v>4.4666974108966348E-2</c:v>
                </c:pt>
                <c:pt idx="3">
                  <c:v>4.328199681359534E-2</c:v>
                </c:pt>
                <c:pt idx="4">
                  <c:v>3.480388824689009E-2</c:v>
                </c:pt>
                <c:pt idx="5">
                  <c:v>3.0564045568213401E-2</c:v>
                </c:pt>
              </c:numCache>
            </c:numRef>
          </c:val>
        </c:ser>
        <c:ser>
          <c:idx val="1"/>
          <c:order val="1"/>
          <c:tx>
            <c:strRef>
              <c:f>LFUs!$H$1</c:f>
              <c:strCache>
                <c:ptCount val="1"/>
                <c:pt idx="0">
                  <c:v>% NSP  LFU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ln>
                <a:solidFill>
                  <a:schemeClr val="tx1"/>
                </a:solidFill>
              </a:ln>
            </c:spPr>
          </c:marker>
          <c:dLbls>
            <c:txPr>
              <a:bodyPr/>
              <a:lstStyle/>
              <a:p>
                <a:pPr>
                  <a:defRPr lang="en-IN" sz="1200"/>
                </a:pPr>
                <a:endParaRPr lang="en-US"/>
              </a:p>
            </c:txPr>
            <c:dLblPos val="t"/>
            <c:showVal val="1"/>
          </c:dLbls>
          <c:cat>
            <c:strRef>
              <c:f>LFUs!$A$2:$A$7</c:f>
              <c:strCache>
                <c:ptCount val="6"/>
                <c:pt idx="0">
                  <c:v>Y2010</c:v>
                </c:pt>
                <c:pt idx="1">
                  <c:v>Y2011</c:v>
                </c:pt>
                <c:pt idx="2">
                  <c:v>Y2012</c:v>
                </c:pt>
                <c:pt idx="3">
                  <c:v>Y2013</c:v>
                </c:pt>
                <c:pt idx="4">
                  <c:v>Y2014</c:v>
                </c:pt>
                <c:pt idx="5">
                  <c:v>Y2015</c:v>
                </c:pt>
              </c:strCache>
            </c:strRef>
          </c:cat>
          <c:val>
            <c:numRef>
              <c:f>LFUs!$H$2:$H$7</c:f>
              <c:numCache>
                <c:formatCode>0.0%</c:formatCode>
                <c:ptCount val="6"/>
                <c:pt idx="0">
                  <c:v>5.5241051862673488E-2</c:v>
                </c:pt>
                <c:pt idx="1">
                  <c:v>5.2200614124872077E-2</c:v>
                </c:pt>
                <c:pt idx="2">
                  <c:v>4.8843646754174477E-2</c:v>
                </c:pt>
                <c:pt idx="3">
                  <c:v>4.5569849610436683E-2</c:v>
                </c:pt>
                <c:pt idx="4">
                  <c:v>4.0426313855200312E-2</c:v>
                </c:pt>
                <c:pt idx="5">
                  <c:v>3.500000000000001E-2</c:v>
                </c:pt>
              </c:numCache>
            </c:numRef>
          </c:val>
        </c:ser>
        <c:ser>
          <c:idx val="2"/>
          <c:order val="2"/>
          <c:tx>
            <c:strRef>
              <c:f>LFUs!$L$1</c:f>
              <c:strCache>
                <c:ptCount val="1"/>
                <c:pt idx="0">
                  <c:v>% RT+ LFU</c:v>
                </c:pt>
              </c:strCache>
            </c:strRef>
          </c:tx>
          <c:spPr>
            <a:ln w="38100">
              <a:solidFill>
                <a:schemeClr val="tx1"/>
              </a:solidFill>
              <a:prstDash val="dash"/>
            </a:ln>
          </c:spPr>
          <c:marker>
            <c:spPr>
              <a:ln w="38100">
                <a:solidFill>
                  <a:schemeClr val="tx1"/>
                </a:solidFill>
                <a:prstDash val="dash"/>
              </a:ln>
            </c:spPr>
          </c:marker>
          <c:dLbls>
            <c:txPr>
              <a:bodyPr/>
              <a:lstStyle/>
              <a:p>
                <a:pPr>
                  <a:defRPr lang="en-IN" sz="1200"/>
                </a:pPr>
                <a:endParaRPr lang="en-US"/>
              </a:p>
            </c:txPr>
            <c:dLblPos val="t"/>
            <c:showVal val="1"/>
          </c:dLbls>
          <c:cat>
            <c:strRef>
              <c:f>LFUs!$A$2:$A$7</c:f>
              <c:strCache>
                <c:ptCount val="6"/>
                <c:pt idx="0">
                  <c:v>Y2010</c:v>
                </c:pt>
                <c:pt idx="1">
                  <c:v>Y2011</c:v>
                </c:pt>
                <c:pt idx="2">
                  <c:v>Y2012</c:v>
                </c:pt>
                <c:pt idx="3">
                  <c:v>Y2013</c:v>
                </c:pt>
                <c:pt idx="4">
                  <c:v>Y2014</c:v>
                </c:pt>
                <c:pt idx="5">
                  <c:v>Y2015</c:v>
                </c:pt>
              </c:strCache>
            </c:strRef>
          </c:cat>
          <c:val>
            <c:numRef>
              <c:f>LFUs!$L$2:$L$7</c:f>
              <c:numCache>
                <c:formatCode>0.0%</c:formatCode>
                <c:ptCount val="6"/>
                <c:pt idx="0">
                  <c:v>0.14200000000000002</c:v>
                </c:pt>
                <c:pt idx="1">
                  <c:v>0.13100000000000001</c:v>
                </c:pt>
                <c:pt idx="2">
                  <c:v>0.13600000000000001</c:v>
                </c:pt>
                <c:pt idx="3">
                  <c:v>0.12300000000000001</c:v>
                </c:pt>
                <c:pt idx="4">
                  <c:v>0.11100000000000002</c:v>
                </c:pt>
                <c:pt idx="5">
                  <c:v>0.10900000000000001</c:v>
                </c:pt>
              </c:numCache>
            </c:numRef>
          </c:val>
        </c:ser>
        <c:dLbls>
          <c:showVal val="1"/>
        </c:dLbls>
        <c:marker val="1"/>
        <c:axId val="39154432"/>
        <c:axId val="39155968"/>
      </c:lineChart>
      <c:catAx>
        <c:axId val="3915443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 sz="1200" b="1"/>
            </a:pPr>
            <a:endParaRPr lang="en-US"/>
          </a:p>
        </c:txPr>
        <c:crossAx val="39155968"/>
        <c:crosses val="autoZero"/>
        <c:auto val="1"/>
        <c:lblAlgn val="ctr"/>
        <c:lblOffset val="100"/>
      </c:catAx>
      <c:valAx>
        <c:axId val="39155968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 lang="en-IN" sz="1400"/>
                </a:pPr>
                <a:r>
                  <a:rPr lang="en-IN" sz="1400" dirty="0" smtClean="0"/>
                  <a:t>Proportion of cases lost to FU</a:t>
                </a:r>
                <a:endParaRPr lang="en-IN" sz="1400" dirty="0"/>
              </a:p>
            </c:rich>
          </c:tx>
          <c:layout/>
        </c:title>
        <c:numFmt formatCode="0.0%" sourceLinked="1"/>
        <c:tickLblPos val="nextTo"/>
        <c:crossAx val="391544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en-IN" sz="14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8"/>
  <c:chart>
    <c:title>
      <c:tx>
        <c:rich>
          <a:bodyPr/>
          <a:lstStyle/>
          <a:p>
            <a:pPr>
              <a:defRPr lang="en-IN"/>
            </a:pPr>
            <a:r>
              <a:rPr lang="en-IN"/>
              <a:t>LFU among New Smear Positives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Sheet3!$I$1</c:f>
              <c:strCache>
                <c:ptCount val="1"/>
                <c:pt idx="0">
                  <c:v>Annual trend of proportion LFU among new smear positive TB cases, Pathanamthitta district, Kerala, India</c:v>
                </c:pt>
              </c:strCache>
            </c:strRef>
          </c:tx>
          <c:marker>
            <c:symbol val="none"/>
          </c:marker>
          <c:cat>
            <c:strRef>
              <c:f>Sheet3!$F$2:$F$8</c:f>
              <c:strCache>
                <c:ptCount val="7"/>
                <c:pt idx="0">
                  <c:v>Y2008</c:v>
                </c:pt>
                <c:pt idx="1">
                  <c:v>Y2009</c:v>
                </c:pt>
                <c:pt idx="2">
                  <c:v>Y2010</c:v>
                </c:pt>
                <c:pt idx="3">
                  <c:v>Y2011</c:v>
                </c:pt>
                <c:pt idx="4">
                  <c:v>Y2012</c:v>
                </c:pt>
                <c:pt idx="5">
                  <c:v>Y2013</c:v>
                </c:pt>
                <c:pt idx="6">
                  <c:v>Y2014</c:v>
                </c:pt>
              </c:strCache>
            </c:strRef>
          </c:cat>
          <c:val>
            <c:numRef>
              <c:f>Sheet3!$I$2:$I$8</c:f>
              <c:numCache>
                <c:formatCode>0.0%</c:formatCode>
                <c:ptCount val="7"/>
                <c:pt idx="0">
                  <c:v>6.2256809338521409E-2</c:v>
                </c:pt>
                <c:pt idx="1">
                  <c:v>6.7164179104477612E-2</c:v>
                </c:pt>
                <c:pt idx="2">
                  <c:v>4.4117647058823546E-2</c:v>
                </c:pt>
                <c:pt idx="3">
                  <c:v>3.5573122529644279E-2</c:v>
                </c:pt>
                <c:pt idx="4">
                  <c:v>1.6359918200408999E-2</c:v>
                </c:pt>
                <c:pt idx="5">
                  <c:v>9.7087378640776708E-3</c:v>
                </c:pt>
                <c:pt idx="6">
                  <c:v>3.831417624521073E-3</c:v>
                </c:pt>
              </c:numCache>
            </c:numRef>
          </c:val>
        </c:ser>
        <c:dLbls/>
        <c:marker val="1"/>
        <c:axId val="78881152"/>
        <c:axId val="78882688"/>
      </c:lineChart>
      <c:catAx>
        <c:axId val="7888115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 sz="1400"/>
            </a:pPr>
            <a:endParaRPr lang="en-US"/>
          </a:p>
        </c:txPr>
        <c:crossAx val="78882688"/>
        <c:crosses val="autoZero"/>
        <c:auto val="1"/>
        <c:lblAlgn val="ctr"/>
        <c:lblOffset val="100"/>
      </c:catAx>
      <c:valAx>
        <c:axId val="788826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IN"/>
                  <a:t>Proportion of cases lost to FU</a:t>
                </a:r>
              </a:p>
            </c:rich>
          </c:tx>
          <c:layout/>
        </c:title>
        <c:numFmt formatCode="0.0%" sourceLinked="1"/>
        <c:tickLblPos val="nextTo"/>
        <c:txPr>
          <a:bodyPr/>
          <a:lstStyle/>
          <a:p>
            <a:pPr>
              <a:defRPr lang="en-IN" sz="1400"/>
            </a:pPr>
            <a:endParaRPr lang="en-US"/>
          </a:p>
        </c:txPr>
        <c:crossAx val="788811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8"/>
  <c:chart>
    <c:title>
      <c:tx>
        <c:rich>
          <a:bodyPr/>
          <a:lstStyle/>
          <a:p>
            <a:pPr>
              <a:defRPr lang="en-IN"/>
            </a:pPr>
            <a:r>
              <a:rPr lang="en-IN"/>
              <a:t>ILFU among all Diagnosed S+</a:t>
            </a:r>
          </a:p>
        </c:rich>
      </c:tx>
      <c:layout>
        <c:manualLayout>
          <c:xMode val="edge"/>
          <c:yMode val="edge"/>
          <c:x val="0.17447039459050673"/>
          <c:y val="1.5528953448395682E-2"/>
        </c:manualLayout>
      </c:layout>
    </c:title>
    <c:plotArea>
      <c:layout>
        <c:manualLayout>
          <c:layoutTarget val="inner"/>
          <c:xMode val="edge"/>
          <c:yMode val="edge"/>
          <c:x val="0.17518138357705293"/>
          <c:y val="0.2213348013701677"/>
          <c:w val="0.79208052118485184"/>
          <c:h val="0.69257440277592419"/>
        </c:manualLayout>
      </c:layout>
      <c:lineChart>
        <c:grouping val="standard"/>
        <c:ser>
          <c:idx val="0"/>
          <c:order val="0"/>
          <c:tx>
            <c:strRef>
              <c:f>Sheet3!$N$1</c:f>
              <c:strCache>
                <c:ptCount val="1"/>
                <c:pt idx="0">
                  <c:v>Annual trend of ILFU among S+ Pulmonary TB cases, Pathanamthitta district, Kerala</c:v>
                </c:pt>
              </c:strCache>
            </c:strRef>
          </c:tx>
          <c:marker>
            <c:symbol val="none"/>
          </c:marker>
          <c:cat>
            <c:strRef>
              <c:f>Sheet3!$K$2:$K$8</c:f>
              <c:strCache>
                <c:ptCount val="7"/>
                <c:pt idx="0">
                  <c:v>Y2008</c:v>
                </c:pt>
                <c:pt idx="1">
                  <c:v>Y2009</c:v>
                </c:pt>
                <c:pt idx="2">
                  <c:v>Y2010</c:v>
                </c:pt>
                <c:pt idx="3">
                  <c:v>Y2011</c:v>
                </c:pt>
                <c:pt idx="4">
                  <c:v>Y2012</c:v>
                </c:pt>
                <c:pt idx="5">
                  <c:v>Y2013</c:v>
                </c:pt>
                <c:pt idx="6">
                  <c:v>Y2014</c:v>
                </c:pt>
              </c:strCache>
            </c:strRef>
          </c:cat>
          <c:val>
            <c:numRef>
              <c:f>Sheet3!$N$2:$N$8</c:f>
              <c:numCache>
                <c:formatCode>0.0%</c:formatCode>
                <c:ptCount val="7"/>
                <c:pt idx="0">
                  <c:v>3.5369774919614155E-2</c:v>
                </c:pt>
                <c:pt idx="1">
                  <c:v>2.5078369905956112E-2</c:v>
                </c:pt>
                <c:pt idx="2">
                  <c:v>2.7190332326283994E-2</c:v>
                </c:pt>
                <c:pt idx="3">
                  <c:v>2.1671826625387004E-2</c:v>
                </c:pt>
                <c:pt idx="4">
                  <c:v>2.0833333333333336E-2</c:v>
                </c:pt>
                <c:pt idx="5">
                  <c:v>6.0698027314112302E-3</c:v>
                </c:pt>
                <c:pt idx="6">
                  <c:v>6.2597809076682326E-3</c:v>
                </c:pt>
              </c:numCache>
            </c:numRef>
          </c:val>
        </c:ser>
        <c:dLbls/>
        <c:marker val="1"/>
        <c:axId val="98477952"/>
        <c:axId val="98479488"/>
      </c:lineChart>
      <c:catAx>
        <c:axId val="98477952"/>
        <c:scaling>
          <c:orientation val="minMax"/>
        </c:scaling>
        <c:axPos val="b"/>
        <c:tickLblPos val="nextTo"/>
        <c:txPr>
          <a:bodyPr rot="0" vert="horz" anchor="ctr" anchorCtr="0"/>
          <a:lstStyle/>
          <a:p>
            <a:pPr>
              <a:defRPr lang="en-IN" sz="1400"/>
            </a:pPr>
            <a:endParaRPr lang="en-US"/>
          </a:p>
        </c:txPr>
        <c:crossAx val="98479488"/>
        <c:crosses val="autoZero"/>
        <c:auto val="1"/>
        <c:lblAlgn val="ctr"/>
        <c:lblOffset val="100"/>
      </c:catAx>
      <c:valAx>
        <c:axId val="98479488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lang="en-IN" sz="1400"/>
            </a:pPr>
            <a:endParaRPr lang="en-US"/>
          </a:p>
        </c:txPr>
        <c:crossAx val="984779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6982B-1A97-449D-AC85-01317819B1CD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9213" y="9447213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FAA34-022A-4546-AEAE-E6D8CC1558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sz="5300" b="1" dirty="0" smtClean="0"/>
              <a:t>Treatment Support Group</a:t>
            </a:r>
            <a:br>
              <a:rPr lang="en-IN" sz="5300" b="1" dirty="0" smtClean="0"/>
            </a:br>
            <a:r>
              <a:rPr lang="en-IN" sz="3100" b="1" dirty="0" smtClean="0"/>
              <a:t>the promising </a:t>
            </a:r>
            <a:r>
              <a:rPr lang="en-IN" sz="3100" b="1" dirty="0"/>
              <a:t>solution to end </a:t>
            </a:r>
            <a:r>
              <a:rPr lang="en-IN" sz="3100" b="1" dirty="0" smtClean="0"/>
              <a:t>loss to follow up</a:t>
            </a:r>
            <a:endParaRPr lang="en-IN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Kerala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962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The last mile sprint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486400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en-IN" sz="2400" dirty="0" smtClean="0"/>
              <a:t>Though DOTS Triad reduced LFU to a great extend, a small proportion did </a:t>
            </a:r>
            <a:r>
              <a:rPr lang="en-IN" sz="2400" smtClean="0"/>
              <a:t>not adhere </a:t>
            </a:r>
            <a:r>
              <a:rPr lang="en-IN" sz="2400" dirty="0" smtClean="0"/>
              <a:t>to treatment. </a:t>
            </a:r>
          </a:p>
          <a:p>
            <a:pPr>
              <a:lnSpc>
                <a:spcPts val="3600"/>
              </a:lnSpc>
            </a:pPr>
            <a:r>
              <a:rPr lang="en-IN" sz="2400" dirty="0" smtClean="0"/>
              <a:t>Reasons were alcohol/drug addiction, broken family, destitute, difficult access to DOT centre, inadequate food, lack of sense of social inclusion.</a:t>
            </a:r>
          </a:p>
          <a:p>
            <a:pPr>
              <a:lnSpc>
                <a:spcPts val="3600"/>
              </a:lnSpc>
            </a:pPr>
            <a:r>
              <a:rPr lang="en-IN" sz="2400" dirty="0" smtClean="0"/>
              <a:t>DOTS triad had casual relationship with initial loss since its function commences with treatment initiation</a:t>
            </a:r>
          </a:p>
          <a:p>
            <a:pPr>
              <a:lnSpc>
                <a:spcPts val="3600"/>
              </a:lnSpc>
            </a:pPr>
            <a:r>
              <a:rPr lang="en-IN" sz="2400" dirty="0" smtClean="0"/>
              <a:t>A new concept, the Treatment Support Group (TSG) was implemented to mop the floor clean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16711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Concept of TSG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IN" sz="2800" dirty="0"/>
              <a:t>A treatment support group [TSG] is a non-statutory body of socially responsible citizens and volunteers to provide social support to each </a:t>
            </a:r>
            <a:r>
              <a:rPr lang="en-IN" sz="2800" b="1" dirty="0"/>
              <a:t>needy </a:t>
            </a:r>
            <a:r>
              <a:rPr lang="en-IN" sz="2800" dirty="0"/>
              <a:t>TB patient </a:t>
            </a:r>
            <a:r>
              <a:rPr lang="en-IN" sz="2800" b="1" dirty="0"/>
              <a:t>safeguarding his dignity and confidentiality</a:t>
            </a:r>
            <a:r>
              <a:rPr lang="en-IN" sz="2800" dirty="0"/>
              <a:t> by ensuring access to information, free and quality services and social welfare programs, </a:t>
            </a:r>
            <a:r>
              <a:rPr lang="en-IN" sz="2800" b="1" dirty="0"/>
              <a:t>empowering the patient</a:t>
            </a:r>
            <a:r>
              <a:rPr lang="en-IN" sz="2800" dirty="0"/>
              <a:t> for making decision to complete the treatment successfully.</a:t>
            </a:r>
          </a:p>
        </p:txBody>
      </p:sp>
    </p:spTree>
    <p:extLst>
      <p:ext uri="{BB962C8B-B14F-4D97-AF65-F5344CB8AC3E}">
        <p14:creationId xmlns:p14="http://schemas.microsoft.com/office/powerpoint/2010/main" xmlns="" val="264115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Organization of TSG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906963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</a:pPr>
            <a:r>
              <a:rPr lang="en-IN" sz="2400" dirty="0"/>
              <a:t>The group is usually chaired by the president of Gram </a:t>
            </a:r>
            <a:r>
              <a:rPr lang="en-IN" sz="2400" dirty="0" smtClean="0"/>
              <a:t>Panchayat, </a:t>
            </a:r>
            <a:r>
              <a:rPr lang="en-IN" sz="2400" dirty="0"/>
              <a:t>its health standing committee chairperson or a local opinion leader. </a:t>
            </a:r>
            <a:endParaRPr lang="en-IN" sz="2400" dirty="0" smtClean="0"/>
          </a:p>
          <a:p>
            <a:pPr>
              <a:lnSpc>
                <a:spcPts val="3200"/>
              </a:lnSpc>
            </a:pPr>
            <a:r>
              <a:rPr lang="en-IN" sz="2400" dirty="0" smtClean="0"/>
              <a:t>Members </a:t>
            </a:r>
            <a:r>
              <a:rPr lang="en-IN" sz="2400" dirty="0"/>
              <a:t>of the group are the </a:t>
            </a:r>
            <a:r>
              <a:rPr lang="en-IN" sz="2400" dirty="0" smtClean="0"/>
              <a:t>MO, </a:t>
            </a:r>
            <a:r>
              <a:rPr lang="en-IN" sz="2400" dirty="0"/>
              <a:t>MPHW, community DOT provider, experienced informal counsellors, </a:t>
            </a:r>
            <a:r>
              <a:rPr lang="en-IN" sz="2400" dirty="0" smtClean="0"/>
              <a:t>CBO or FBO members</a:t>
            </a:r>
            <a:r>
              <a:rPr lang="en-IN" sz="2400" dirty="0"/>
              <a:t>, </a:t>
            </a:r>
            <a:r>
              <a:rPr lang="en-IN" sz="2400" dirty="0" err="1"/>
              <a:t>Janamythri</a:t>
            </a:r>
            <a:r>
              <a:rPr lang="en-IN" sz="2400" dirty="0"/>
              <a:t> police (citizen-friendly police), local philanthropists and other community volunteers. </a:t>
            </a:r>
            <a:endParaRPr lang="en-IN" sz="2400" dirty="0" smtClean="0"/>
          </a:p>
          <a:p>
            <a:pPr>
              <a:lnSpc>
                <a:spcPts val="3200"/>
              </a:lnSpc>
            </a:pPr>
            <a:r>
              <a:rPr lang="en-IN" sz="2400" dirty="0" smtClean="0"/>
              <a:t>The </a:t>
            </a:r>
            <a:r>
              <a:rPr lang="en-IN" sz="2400" dirty="0"/>
              <a:t>group supports </a:t>
            </a:r>
            <a:r>
              <a:rPr lang="en-IN" sz="2400" dirty="0" smtClean="0"/>
              <a:t>all the DOTS triads in its sphere of influence. </a:t>
            </a:r>
          </a:p>
          <a:p>
            <a:pPr>
              <a:lnSpc>
                <a:spcPts val="3200"/>
              </a:lnSpc>
            </a:pPr>
            <a:r>
              <a:rPr lang="en-IN" sz="2400" dirty="0" smtClean="0"/>
              <a:t>Though this is an informal group, they have started formal meetings and documentation recently.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37556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Formation of TSG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IN" dirty="0" smtClean="0"/>
              <a:t>MO/MPHS meets potential members </a:t>
            </a:r>
          </a:p>
          <a:p>
            <a:r>
              <a:rPr lang="en-IN" dirty="0" smtClean="0"/>
              <a:t>One opening meeting of all members</a:t>
            </a:r>
          </a:p>
          <a:p>
            <a:r>
              <a:rPr lang="en-IN" dirty="0"/>
              <a:t>L</a:t>
            </a:r>
            <a:r>
              <a:rPr lang="en-IN" dirty="0" smtClean="0"/>
              <a:t>inkage of patient with TSG is through MPHW</a:t>
            </a:r>
          </a:p>
          <a:p>
            <a:r>
              <a:rPr lang="en-IN" dirty="0" smtClean="0"/>
              <a:t>Documentation by MPHW</a:t>
            </a:r>
          </a:p>
          <a:p>
            <a:r>
              <a:rPr lang="en-IN" dirty="0" smtClean="0"/>
              <a:t>Conveniently held TSG meetings approximately once in a quarter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90201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NTCP CONSULTANTS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1346" y="1828800"/>
            <a:ext cx="5934854" cy="406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owchart: Merge 6"/>
          <p:cNvSpPr/>
          <p:nvPr/>
        </p:nvSpPr>
        <p:spPr>
          <a:xfrm>
            <a:off x="2667000" y="2895600"/>
            <a:ext cx="3810000" cy="281940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/>
              <a:t>DOTS Triad</a:t>
            </a:r>
            <a:endParaRPr lang="en-IN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93957" y="2438400"/>
            <a:ext cx="868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chemeClr val="bg1"/>
                </a:solidFill>
              </a:rPr>
              <a:t>Patient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8524" y="2438400"/>
            <a:ext cx="1458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chemeClr val="bg1"/>
                </a:solidFill>
              </a:rPr>
              <a:t>DOT Provider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5498068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chemeClr val="bg1"/>
                </a:solidFill>
              </a:rPr>
              <a:t>MPHW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5334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/>
              <a:t>TSG: The protective hands 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xmlns="" val="14447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Functioning of TSG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>
            <a:normAutofit fontScale="92500" lnSpcReduction="10000"/>
          </a:bodyPr>
          <a:lstStyle/>
          <a:p>
            <a:r>
              <a:rPr lang="en-IN" sz="2800" dirty="0" smtClean="0"/>
              <a:t>Functional since 1q13. </a:t>
            </a:r>
          </a:p>
          <a:p>
            <a:r>
              <a:rPr lang="en-IN" sz="2800" dirty="0" smtClean="0"/>
              <a:t>Dignity and confidentiality of the patient rank high in priority</a:t>
            </a:r>
          </a:p>
          <a:p>
            <a:r>
              <a:rPr lang="en-IN" sz="2800" dirty="0" smtClean="0"/>
              <a:t>Hence only needy patients are linked to TSG through MPHW. </a:t>
            </a:r>
          </a:p>
          <a:p>
            <a:r>
              <a:rPr lang="en-IN" sz="2800" dirty="0" smtClean="0"/>
              <a:t>This linkage is with patients’ consent.</a:t>
            </a:r>
          </a:p>
          <a:p>
            <a:r>
              <a:rPr lang="en-IN" sz="2800" dirty="0" smtClean="0"/>
              <a:t>Examples of linkages</a:t>
            </a:r>
          </a:p>
          <a:p>
            <a:pPr lvl="1"/>
            <a:r>
              <a:rPr lang="en-IN" sz="2600" dirty="0" smtClean="0"/>
              <a:t>TB pension from revenue department</a:t>
            </a:r>
          </a:p>
          <a:p>
            <a:pPr lvl="1"/>
            <a:r>
              <a:rPr lang="en-IN" sz="2600" dirty="0" smtClean="0"/>
              <a:t>Food support to the family by gram panchayat</a:t>
            </a:r>
          </a:p>
          <a:p>
            <a:pPr lvl="1"/>
            <a:r>
              <a:rPr lang="en-IN" sz="2600" dirty="0" smtClean="0"/>
              <a:t>Travel support by gram panchayat/ philanthropist</a:t>
            </a:r>
          </a:p>
          <a:p>
            <a:pPr lvl="1"/>
            <a:r>
              <a:rPr lang="en-IN" sz="2600" dirty="0" smtClean="0"/>
              <a:t>House visit by </a:t>
            </a:r>
            <a:r>
              <a:rPr lang="en-IN" sz="2600" dirty="0"/>
              <a:t>F</a:t>
            </a:r>
            <a:r>
              <a:rPr lang="en-IN" sz="2600" dirty="0" smtClean="0"/>
              <a:t>BO member</a:t>
            </a:r>
          </a:p>
          <a:p>
            <a:pPr lvl="1"/>
            <a:r>
              <a:rPr lang="en-IN" sz="2600" dirty="0" smtClean="0"/>
              <a:t>House visit by counsellor</a:t>
            </a:r>
          </a:p>
          <a:p>
            <a:pPr lvl="1"/>
            <a:r>
              <a:rPr lang="en-IN" sz="2600" dirty="0" smtClean="0"/>
              <a:t>Retrieval of interrupters</a:t>
            </a:r>
          </a:p>
          <a:p>
            <a:pPr lvl="1"/>
            <a:r>
              <a:rPr lang="en-IN" sz="2600" dirty="0" smtClean="0"/>
              <a:t>Friendly house visit by a </a:t>
            </a:r>
            <a:r>
              <a:rPr lang="en-IN" sz="2600" dirty="0" err="1" smtClean="0"/>
              <a:t>Janamythri</a:t>
            </a:r>
            <a:r>
              <a:rPr lang="en-IN" sz="2600" dirty="0" smtClean="0"/>
              <a:t> police</a:t>
            </a:r>
          </a:p>
          <a:p>
            <a:pPr lvl="1"/>
            <a:r>
              <a:rPr lang="en-IN" sz="2600" dirty="0" smtClean="0"/>
              <a:t>Palliative care to seriously ill TB/DRTB  patient</a:t>
            </a:r>
            <a:r>
              <a:rPr lang="en-IN" sz="2400" dirty="0" smtClean="0"/>
              <a:t>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786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IN" b="1" dirty="0" smtClean="0"/>
              <a:t>Resources for TSG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90600"/>
            <a:ext cx="5105400" cy="5715000"/>
          </a:xfrm>
        </p:spPr>
        <p:txBody>
          <a:bodyPr>
            <a:normAutofit fontScale="77500" lnSpcReduction="20000"/>
          </a:bodyPr>
          <a:lstStyle/>
          <a:p>
            <a:r>
              <a:rPr lang="en-IN" sz="2800" dirty="0"/>
              <a:t>The model does not burden the health system for additional resources. </a:t>
            </a:r>
          </a:p>
          <a:p>
            <a:r>
              <a:rPr lang="en-IN" sz="2800" dirty="0"/>
              <a:t>Camaraderie, the most valuable resource, is the cheapest and most universal. </a:t>
            </a:r>
          </a:p>
          <a:p>
            <a:r>
              <a:rPr lang="en-IN" sz="2800" dirty="0"/>
              <a:t>N</a:t>
            </a:r>
            <a:r>
              <a:rPr lang="en-IN" sz="2800" dirty="0" smtClean="0"/>
              <a:t>utritional </a:t>
            </a:r>
            <a:r>
              <a:rPr lang="en-IN" sz="2800" dirty="0"/>
              <a:t>support </a:t>
            </a:r>
            <a:r>
              <a:rPr lang="en-IN" sz="2800" dirty="0" smtClean="0"/>
              <a:t>through </a:t>
            </a:r>
            <a:r>
              <a:rPr lang="en-IN" sz="2800" dirty="0"/>
              <a:t>the district Panchayat’s </a:t>
            </a:r>
            <a:r>
              <a:rPr lang="en-IN" sz="2800" dirty="0" smtClean="0"/>
              <a:t>project [LSG </a:t>
            </a:r>
            <a:r>
              <a:rPr lang="en-IN" sz="2800" dirty="0" err="1" smtClean="0"/>
              <a:t>dept</a:t>
            </a:r>
            <a:r>
              <a:rPr lang="en-IN" sz="2800" dirty="0"/>
              <a:t>]</a:t>
            </a:r>
            <a:r>
              <a:rPr lang="en-IN" sz="2800" dirty="0" smtClean="0"/>
              <a:t>. </a:t>
            </a:r>
            <a:endParaRPr lang="en-IN" sz="2800" dirty="0"/>
          </a:p>
          <a:p>
            <a:r>
              <a:rPr lang="en-IN" sz="2800" dirty="0"/>
              <a:t>A TB pension is provided at </a:t>
            </a:r>
            <a:r>
              <a:rPr lang="en-IN" sz="2800" dirty="0" err="1"/>
              <a:t>Rs</a:t>
            </a:r>
            <a:r>
              <a:rPr lang="en-IN" sz="2800" dirty="0"/>
              <a:t> 1000 per month till the completion of </a:t>
            </a:r>
            <a:r>
              <a:rPr lang="en-IN" sz="2800" dirty="0" smtClean="0"/>
              <a:t>treatment [Revenue </a:t>
            </a:r>
            <a:r>
              <a:rPr lang="en-IN" sz="2800" dirty="0" err="1" smtClean="0"/>
              <a:t>dept</a:t>
            </a:r>
            <a:r>
              <a:rPr lang="en-IN" sz="2800" dirty="0" smtClean="0"/>
              <a:t>] </a:t>
            </a:r>
            <a:endParaRPr lang="en-IN" sz="2800" dirty="0"/>
          </a:p>
          <a:p>
            <a:r>
              <a:rPr lang="en-IN" sz="2800" dirty="0"/>
              <a:t>Hospital expenditures </a:t>
            </a:r>
            <a:r>
              <a:rPr lang="en-IN" sz="2800" dirty="0" smtClean="0"/>
              <a:t>through RSBY.</a:t>
            </a:r>
          </a:p>
          <a:p>
            <a:r>
              <a:rPr lang="en-IN" sz="2800" dirty="0" smtClean="0"/>
              <a:t>Travel to DOT centre through local resources</a:t>
            </a:r>
          </a:p>
          <a:p>
            <a:r>
              <a:rPr lang="en-IN" sz="2800" dirty="0" smtClean="0"/>
              <a:t>Travel to DRTB centre [taxi/ambulance] by LSG</a:t>
            </a:r>
          </a:p>
          <a:p>
            <a:r>
              <a:rPr lang="en-IN" sz="2800" dirty="0" smtClean="0"/>
              <a:t>In rare occasions, LSG has adopted family of TB patient</a:t>
            </a:r>
            <a:endParaRPr lang="en-IN" sz="2800" dirty="0"/>
          </a:p>
          <a:p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6324600" y="3048000"/>
            <a:ext cx="5334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27" name="Picture 3" descr="C:\Users\RNTCP CONSULTANTS\Desktop\TSG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362200"/>
            <a:ext cx="3200400" cy="299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1894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Impact of TSG on LFU</a:t>
            </a:r>
            <a:endParaRPr lang="en-IN" sz="40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15" y="1524000"/>
            <a:ext cx="443268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199" y="1524000"/>
            <a:ext cx="4542719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3245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pPr marL="0" indent="0" algn="ctr">
              <a:buNone/>
            </a:pPr>
            <a:r>
              <a:rPr lang="en-IN" b="1" dirty="0" smtClean="0"/>
              <a:t>Thanks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139348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This presentation will highlight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Decreasing trend of LFU in Kerala</a:t>
            </a:r>
          </a:p>
          <a:p>
            <a:r>
              <a:rPr lang="en-IN" dirty="0" smtClean="0"/>
              <a:t>Pathanamthitta district reporting zero default</a:t>
            </a:r>
          </a:p>
          <a:p>
            <a:r>
              <a:rPr lang="en-IN" dirty="0" smtClean="0"/>
              <a:t>Reengineering of DOTS to ‘DOTS Triad’</a:t>
            </a:r>
          </a:p>
          <a:p>
            <a:r>
              <a:rPr lang="en-IN" dirty="0" smtClean="0"/>
              <a:t>Concept and functioning of Treatment Support Group [TSG] strategy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982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5158614"/>
              </p:ext>
            </p:extLst>
          </p:nvPr>
        </p:nvGraphicFramePr>
        <p:xfrm>
          <a:off x="-81479" y="387885"/>
          <a:ext cx="9306958" cy="6082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8189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b="1" dirty="0" smtClean="0"/>
              <a:t>Number of TUs reporting Zero LFU among NSP in Kerala</a:t>
            </a:r>
            <a:endParaRPr lang="en-IN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36969014"/>
              </p:ext>
            </p:extLst>
          </p:nvPr>
        </p:nvGraphicFramePr>
        <p:xfrm>
          <a:off x="457200" y="1828800"/>
          <a:ext cx="8229600" cy="31141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57400"/>
                <a:gridCol w="1981200"/>
                <a:gridCol w="2133600"/>
                <a:gridCol w="2057400"/>
              </a:tblGrid>
              <a:tr h="1143000">
                <a:tc>
                  <a:txBody>
                    <a:bodyPr/>
                    <a:lstStyle/>
                    <a:p>
                      <a:r>
                        <a:rPr lang="en-IN" dirty="0" smtClean="0"/>
                        <a:t>Quarter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baseline="0" dirty="0" err="1" smtClean="0"/>
                        <a:t>Yr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Number of TUs with Zero LFU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Proportion</a:t>
                      </a:r>
                      <a:r>
                        <a:rPr lang="en-IN" baseline="0" dirty="0" smtClean="0"/>
                        <a:t> of TUs with zero LFU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Proportion of population with zero LFU</a:t>
                      </a:r>
                      <a:endParaRPr lang="en-IN" dirty="0"/>
                    </a:p>
                  </a:txBody>
                  <a:tcPr/>
                </a:tc>
              </a:tr>
              <a:tr h="985577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1q14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14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19.2%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18.3%</a:t>
                      </a:r>
                      <a:endParaRPr lang="en-IN" sz="2400" b="1" dirty="0"/>
                    </a:p>
                  </a:txBody>
                  <a:tcPr/>
                </a:tc>
              </a:tr>
              <a:tr h="985577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2q14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25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34.2%</a:t>
                      </a:r>
                      <a:endParaRPr lang="en-IN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29.0%</a:t>
                      </a:r>
                      <a:endParaRPr lang="en-IN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122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>
            <a:noAutofit/>
          </a:bodyPr>
          <a:lstStyle/>
          <a:p>
            <a:r>
              <a:rPr lang="en-IN" sz="3600" b="1" dirty="0"/>
              <a:t>Annual trends of Loss to Follow Up in Pathanamthitta district, Kerala</a:t>
            </a:r>
            <a:br>
              <a:rPr lang="en-IN" sz="3600" b="1" dirty="0"/>
            </a:br>
            <a:endParaRPr lang="en-IN" sz="3600" b="1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72683816"/>
              </p:ext>
            </p:extLst>
          </p:nvPr>
        </p:nvGraphicFramePr>
        <p:xfrm>
          <a:off x="152400" y="1524000"/>
          <a:ext cx="43434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ontent Placeholder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027584148"/>
              </p:ext>
            </p:extLst>
          </p:nvPr>
        </p:nvGraphicFramePr>
        <p:xfrm>
          <a:off x="4724400" y="1524001"/>
          <a:ext cx="4267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15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Background of LFU in Pathanamthitta</a:t>
            </a:r>
            <a:endParaRPr lang="en-IN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4953000" cy="5638800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</a:pPr>
            <a:r>
              <a:rPr lang="en-IN" sz="1800" dirty="0"/>
              <a:t>I</a:t>
            </a:r>
            <a:r>
              <a:rPr lang="en-IN" sz="1800" dirty="0" smtClean="0"/>
              <a:t>mplementing RNTCP </a:t>
            </a:r>
            <a:r>
              <a:rPr lang="en-IN" sz="1800" dirty="0"/>
              <a:t>as a </a:t>
            </a:r>
            <a:r>
              <a:rPr lang="en-IN" sz="1800" dirty="0" smtClean="0"/>
              <a:t>pioneer </a:t>
            </a:r>
            <a:r>
              <a:rPr lang="en-IN" sz="1800" dirty="0"/>
              <a:t>district since 1993.  </a:t>
            </a:r>
            <a:endParaRPr lang="en-IN" sz="1800" dirty="0" smtClean="0"/>
          </a:p>
          <a:p>
            <a:pPr>
              <a:lnSpc>
                <a:spcPts val="2600"/>
              </a:lnSpc>
            </a:pPr>
            <a:r>
              <a:rPr lang="en-IN" sz="1800" dirty="0" smtClean="0"/>
              <a:t>Moderately hilly district that nests 1.2 </a:t>
            </a:r>
            <a:r>
              <a:rPr lang="en-IN" sz="1800" dirty="0"/>
              <a:t>million population with a density of 452/sq.km, </a:t>
            </a:r>
            <a:r>
              <a:rPr lang="en-IN" sz="1800" dirty="0" smtClean="0"/>
              <a:t>Urban </a:t>
            </a:r>
            <a:r>
              <a:rPr lang="en-IN" sz="1800" dirty="0"/>
              <a:t>segment is 11% and adult literacy rate is 97%. </a:t>
            </a:r>
            <a:endParaRPr lang="en-IN" sz="1800" dirty="0" smtClean="0"/>
          </a:p>
          <a:p>
            <a:pPr>
              <a:lnSpc>
                <a:spcPts val="2600"/>
              </a:lnSpc>
            </a:pPr>
            <a:r>
              <a:rPr lang="en-IN" sz="1800" dirty="0"/>
              <a:t>R</a:t>
            </a:r>
            <a:r>
              <a:rPr lang="en-IN" sz="1800" dirty="0" smtClean="0"/>
              <a:t>easonable </a:t>
            </a:r>
            <a:r>
              <a:rPr lang="en-IN" sz="1800" dirty="0"/>
              <a:t>access to health care services including TB care. </a:t>
            </a:r>
          </a:p>
          <a:p>
            <a:pPr>
              <a:lnSpc>
                <a:spcPts val="2600"/>
              </a:lnSpc>
            </a:pPr>
            <a:r>
              <a:rPr lang="en-IN" sz="1800" dirty="0" smtClean="0"/>
              <a:t>Quarterly  they test 4000 </a:t>
            </a:r>
            <a:r>
              <a:rPr lang="en-IN" sz="1800" dirty="0"/>
              <a:t>presumptive TB cases, </a:t>
            </a:r>
            <a:r>
              <a:rPr lang="en-IN" sz="1800" dirty="0" smtClean="0"/>
              <a:t>diagnose175 </a:t>
            </a:r>
            <a:r>
              <a:rPr lang="en-IN" sz="1800" dirty="0"/>
              <a:t>smear positive cases, </a:t>
            </a:r>
            <a:r>
              <a:rPr lang="en-IN" sz="1800" dirty="0" smtClean="0"/>
              <a:t>register </a:t>
            </a:r>
            <a:r>
              <a:rPr lang="en-IN" sz="1800" dirty="0"/>
              <a:t>300 TB cases </a:t>
            </a:r>
            <a:r>
              <a:rPr lang="en-IN" sz="1800" dirty="0" smtClean="0"/>
              <a:t>of </a:t>
            </a:r>
            <a:r>
              <a:rPr lang="en-IN" sz="1800" dirty="0"/>
              <a:t>which 150 are </a:t>
            </a:r>
            <a:r>
              <a:rPr lang="en-IN" sz="1800" dirty="0" smtClean="0"/>
              <a:t>NSP.</a:t>
            </a:r>
          </a:p>
          <a:p>
            <a:pPr>
              <a:lnSpc>
                <a:spcPts val="2600"/>
              </a:lnSpc>
            </a:pPr>
            <a:r>
              <a:rPr lang="en-IN" sz="1800" dirty="0" smtClean="0"/>
              <a:t>3.5% of diagnosed S+ are ILFU and 6% of NSP are LFU during treatment.</a:t>
            </a:r>
          </a:p>
          <a:p>
            <a:pPr>
              <a:lnSpc>
                <a:spcPts val="2600"/>
              </a:lnSpc>
            </a:pPr>
            <a:r>
              <a:rPr lang="en-IN" sz="1800" dirty="0" smtClean="0"/>
              <a:t>Attempts </a:t>
            </a:r>
            <a:r>
              <a:rPr lang="en-IN" sz="1800" dirty="0"/>
              <a:t>based on reengineering of DOTS </a:t>
            </a:r>
            <a:r>
              <a:rPr lang="en-IN" sz="1800" dirty="0" smtClean="0"/>
              <a:t>resulted in considerable reduction in LFU; however, the last mile remained to be highly challenging</a:t>
            </a:r>
            <a:endParaRPr lang="en-IN" sz="1800" dirty="0"/>
          </a:p>
          <a:p>
            <a:endParaRPr lang="en-IN" sz="1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58393"/>
            <a:ext cx="3733800" cy="4409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3498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Re-engineering DOTS [1/2]</a:t>
            </a:r>
            <a:endParaRPr lang="en-IN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572000" cy="54102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en-IN" sz="2400" dirty="0" smtClean="0"/>
              <a:t>Re-engineering DOTS was based on a concept called DOTS triad.</a:t>
            </a:r>
          </a:p>
          <a:p>
            <a:pPr>
              <a:lnSpc>
                <a:spcPts val="4000"/>
              </a:lnSpc>
            </a:pPr>
            <a:r>
              <a:rPr lang="en-IN" sz="2400" dirty="0"/>
              <a:t>A </a:t>
            </a:r>
            <a:r>
              <a:rPr lang="en-IN" sz="2400" dirty="0" smtClean="0"/>
              <a:t>DOTS </a:t>
            </a:r>
            <a:r>
              <a:rPr lang="en-IN" sz="2400" dirty="0"/>
              <a:t>triad is a three way transaction among the patient, DOT provider and </a:t>
            </a:r>
            <a:r>
              <a:rPr lang="en-IN" sz="2400" dirty="0" smtClean="0"/>
              <a:t>a </a:t>
            </a:r>
            <a:r>
              <a:rPr lang="en-IN" sz="2400" dirty="0"/>
              <a:t>representative of health </a:t>
            </a:r>
            <a:r>
              <a:rPr lang="en-IN" sz="2400" dirty="0" smtClean="0"/>
              <a:t>system, </a:t>
            </a:r>
            <a:r>
              <a:rPr lang="en-IN" sz="2400" dirty="0"/>
              <a:t>who </a:t>
            </a:r>
            <a:r>
              <a:rPr lang="en-IN" sz="2400" dirty="0" smtClean="0"/>
              <a:t>is </a:t>
            </a:r>
            <a:r>
              <a:rPr lang="en-IN" sz="2400" dirty="0"/>
              <a:t>a multipurpose health worker [MPHW] </a:t>
            </a:r>
            <a:r>
              <a:rPr lang="en-IN" sz="2400" dirty="0" smtClean="0"/>
              <a:t>at PHC  for </a:t>
            </a:r>
            <a:r>
              <a:rPr lang="en-IN" sz="2400" dirty="0"/>
              <a:t>every 5,000 population.</a:t>
            </a:r>
          </a:p>
        </p:txBody>
      </p:sp>
      <p:sp>
        <p:nvSpPr>
          <p:cNvPr id="7" name="Flowchart: Merge 6"/>
          <p:cNvSpPr/>
          <p:nvPr/>
        </p:nvSpPr>
        <p:spPr>
          <a:xfrm>
            <a:off x="5334000" y="2971800"/>
            <a:ext cx="2590800" cy="205740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 dirty="0" smtClean="0"/>
              <a:t>DOTS Triad</a:t>
            </a:r>
            <a:endParaRPr lang="en-IN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2590800"/>
            <a:ext cx="868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Patient</a:t>
            </a:r>
            <a:endParaRPr lang="en-IN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162800" y="2590800"/>
            <a:ext cx="1458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DOT Provider</a:t>
            </a:r>
            <a:endParaRPr lang="en-IN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160487" y="5105400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MPHW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158101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DOTS Triad functioning</a:t>
            </a:r>
            <a:endParaRPr lang="en-IN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867400"/>
          </a:xfrm>
        </p:spPr>
        <p:txBody>
          <a:bodyPr>
            <a:normAutofit/>
          </a:bodyPr>
          <a:lstStyle/>
          <a:p>
            <a:r>
              <a:rPr lang="en-IN" sz="2400" dirty="0" smtClean="0"/>
              <a:t>Operational since 4q11. MPHW (not STS) is primarily accountable for each case in his jurisdiction.</a:t>
            </a:r>
          </a:p>
          <a:p>
            <a:r>
              <a:rPr lang="en-IN" sz="2400" dirty="0" smtClean="0"/>
              <a:t>Most of the DOT providers are community volunteers (ASHA, SHG, next door neighbours)</a:t>
            </a:r>
          </a:p>
          <a:p>
            <a:r>
              <a:rPr lang="en-IN" sz="2400" dirty="0" smtClean="0"/>
              <a:t>MPHW does the initial home visit, counselling and contact tracing. MPHWs are trained in counselling (</a:t>
            </a:r>
            <a:r>
              <a:rPr lang="en-IN" sz="2400" dirty="0" err="1" smtClean="0"/>
              <a:t>Axshaya</a:t>
            </a:r>
            <a:r>
              <a:rPr lang="en-IN" sz="2400" dirty="0" smtClean="0"/>
              <a:t>)</a:t>
            </a:r>
          </a:p>
          <a:p>
            <a:r>
              <a:rPr lang="en-IN" sz="2400" dirty="0" smtClean="0"/>
              <a:t>Fortnightly follow up visit to patient &amp; DP. Updating cards follows. </a:t>
            </a:r>
          </a:p>
          <a:p>
            <a:r>
              <a:rPr lang="en-IN" sz="2400" dirty="0" smtClean="0"/>
              <a:t>Early detection of ADRs and retrieval of interrupters.</a:t>
            </a:r>
          </a:p>
          <a:p>
            <a:r>
              <a:rPr lang="en-IN" sz="2400" dirty="0" smtClean="0"/>
              <a:t>MPHS (not STS) supervises and the designated block MO (not MOTC) reviews the process fortnightly.</a:t>
            </a:r>
          </a:p>
          <a:p>
            <a:r>
              <a:rPr lang="en-IN" sz="2400" dirty="0" smtClean="0"/>
              <a:t>DMO (assisted by DTO) reviews PHC wise monthly on every 5</a:t>
            </a:r>
            <a:r>
              <a:rPr lang="en-IN" sz="2400" baseline="30000" dirty="0" smtClean="0"/>
              <a:t>th</a:t>
            </a:r>
            <a:r>
              <a:rPr lang="en-IN" sz="2400" dirty="0" smtClean="0"/>
              <a:t> working day.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6004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Autofit/>
          </a:bodyPr>
          <a:lstStyle/>
          <a:p>
            <a:r>
              <a:rPr lang="en-IN" sz="4000" b="1" dirty="0" smtClean="0"/>
              <a:t>Advantages over classic RNTCP DOT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Absolute integration with general health system at the most peripheral level </a:t>
            </a:r>
          </a:p>
          <a:p>
            <a:r>
              <a:rPr lang="en-IN" sz="2800" dirty="0" smtClean="0"/>
              <a:t>Vertical HR (MOTC, STS) are freed for focussed activities (trainings, migrants, anti-tobacco, PPM, QA of DOT, notification…)</a:t>
            </a:r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40825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919</Words>
  <Application>Microsoft Office PowerPoint</Application>
  <PresentationFormat>On-screen Show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Treatment Support Group the promising solution to end loss to follow up</vt:lpstr>
      <vt:lpstr>This presentation will highlight</vt:lpstr>
      <vt:lpstr>Slide 3</vt:lpstr>
      <vt:lpstr>Number of TUs reporting Zero LFU among NSP in Kerala</vt:lpstr>
      <vt:lpstr>Annual trends of Loss to Follow Up in Pathanamthitta district, Kerala </vt:lpstr>
      <vt:lpstr>Background of LFU in Pathanamthitta</vt:lpstr>
      <vt:lpstr>Re-engineering DOTS [1/2]</vt:lpstr>
      <vt:lpstr>DOTS Triad functioning</vt:lpstr>
      <vt:lpstr>Advantages over classic RNTCP DOT</vt:lpstr>
      <vt:lpstr>The last mile sprint</vt:lpstr>
      <vt:lpstr>Concept of TSG</vt:lpstr>
      <vt:lpstr>Organization of TSG</vt:lpstr>
      <vt:lpstr>Formation of TSG</vt:lpstr>
      <vt:lpstr>Slide 14</vt:lpstr>
      <vt:lpstr>Functioning of TSG</vt:lpstr>
      <vt:lpstr>Resources for TSG</vt:lpstr>
      <vt:lpstr>Impact of TSG on LFU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inclusion beyond DOT – the ultimate solution to end defaulting TB treatment</dc:title>
  <dc:creator>RNTCP CONSULTANTS</dc:creator>
  <cp:lastModifiedBy>STO</cp:lastModifiedBy>
  <cp:revision>95</cp:revision>
  <dcterms:created xsi:type="dcterms:W3CDTF">2006-08-16T00:00:00Z</dcterms:created>
  <dcterms:modified xsi:type="dcterms:W3CDTF">2016-08-22T05:44:19Z</dcterms:modified>
</cp:coreProperties>
</file>