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2" r:id="rId3"/>
    <p:sldId id="333" r:id="rId4"/>
    <p:sldId id="271" r:id="rId5"/>
    <p:sldId id="355" r:id="rId6"/>
    <p:sldId id="337" r:id="rId7"/>
    <p:sldId id="338" r:id="rId8"/>
    <p:sldId id="341" r:id="rId9"/>
    <p:sldId id="342" r:id="rId10"/>
    <p:sldId id="343" r:id="rId11"/>
    <p:sldId id="344" r:id="rId12"/>
    <p:sldId id="347" r:id="rId13"/>
    <p:sldId id="349" r:id="rId14"/>
    <p:sldId id="350" r:id="rId15"/>
    <p:sldId id="352" r:id="rId16"/>
    <p:sldId id="330" r:id="rId17"/>
    <p:sldId id="35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64A0B-5469-43C1-8053-ACFDDB63FEAE}" type="datetimeFigureOut">
              <a:rPr lang="en-US" smtClean="0"/>
              <a:pPr/>
              <a:t>12/26/2020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BD9C-90EE-4D98-B566-62A670CB826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5928E-2E24-4904-8A22-7AAFE317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BD29CC-433D-4FBD-B716-3F7DF297F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BA0BD-C96C-41D8-9CF6-9CCF3141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6F0-7863-4AD8-8F4D-7FAA12A73097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32BE5-DA15-43CF-8FBF-44125C30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3821A-82CA-4C42-BB41-18054368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66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EC385-6990-46DC-8F0C-78B22FCA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ABB22F-A5A0-4ADE-A088-7457AE31C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98CD95-D0D9-4070-B31C-10654724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1F13-B759-4C8C-982C-522F292ABD1D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CF0760-6035-4F89-B134-FE16F7EC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9A0430-7A6A-4273-B41E-2F640169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726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B372DB-53A1-4AB3-AC4F-F1A4AEA14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8F0459-23E0-4F5B-93A7-11370690B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150E6B-4CC7-490C-A9E0-1A589576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6C4-953E-44B4-A52B-BB1CA0EB58D7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09218-AE17-4F40-956D-295F4CD4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A1982-8E9B-46AA-8A02-F03E5FAE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828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719BA-69DE-48C8-BE72-A01305CF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557B6-F69A-4A6A-940F-99B97D87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7B757-0AF9-4532-8219-F91EBBA2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CEA5-09DF-4FF2-9D12-CA9E0BFEE09F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849CF2-B3C1-4C87-B0CE-CFF32C49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0F196-4745-46D6-BB2E-D7FE8A5B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517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D7EAB-7FBE-439E-9CD3-D7A59AF1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7A43A9-4699-4998-87B4-3D022BCDD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848E45-001B-45A9-AA2E-B753ED8F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E29F-F83B-432B-B28A-6B3BFD65A9C6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8A14AA-288C-4DE4-AD43-57821183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B58292-7BA8-45B3-BC1F-6D547B31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2852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253C1-C451-4877-95F9-09CF8E4B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32EF0A-182D-4837-BA6F-E7A26706B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E8E993-E0E6-4FF6-B43F-A20274092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17F1FF-FB08-4C07-8777-F27C0049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87A-68BF-4805-A4FA-45F7F660F817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57D1D5-7DC6-41FA-836A-A85C97ED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A676ED-28B9-47D4-8324-F8B86293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17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2D769-4D57-47D9-A483-F6FED1AB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C1A4B6-737D-4F7B-91F0-675640AA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16E74A-7BCA-4D5D-8226-55B7B7091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B852B4-0D6A-497A-9D64-528F8B2D3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71CAAF-7C9C-4C1A-B19C-B95AE3034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74CAB1-19B5-4BC4-ACF3-9D409E40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E9D2-FAB9-47DE-8BAD-7DB9D32DFD22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6CB83D-4FA9-4937-B55F-BA73977A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4EFF37-E343-4425-A039-C6AEB3A7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56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FCC30-AD52-4483-B932-5647F2CC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B4C6A5-19DA-435F-A146-A7E74218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93E0-1306-4CFF-903C-2B8006E9C0FC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367362-70CB-4AF3-8128-1723B8B0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A5C0A9-0680-4CEB-A62B-FCE8FE3B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86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FB4B51-BB67-4627-8AD3-85C1FC50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1BD5-A8DF-47ED-9237-C9A10C95D937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82D940-4B25-4436-8B65-ABA21D44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72CE3-C814-4633-8555-FAF9F1BE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799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0BF54-67F6-4015-A598-A5E459B9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F44E1-2345-4C3D-BFCA-B790A2CB7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ABBC1B-5665-4523-A045-5A73DB25E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04C53C-07E2-4F75-A065-FD17FC81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85AE-B044-4D4B-A306-2031AAB887CE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F14B3D-96DA-4781-A538-DD219167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47D7A0-E6E2-445F-A07A-89C24D69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67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BBB14-0FF4-4B29-A8FC-6EDB9A5F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377461-F17F-44D4-8975-7BE46C11E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6B73BB-7576-4102-A0F5-EEF0AA915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89749E-DBF0-4124-9A77-D3F8035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4A96-F3F2-4E04-AE96-225CE926073C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FC875A-D6B0-4B51-A385-8BC11253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528113-8688-4852-9DCA-E66329C1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91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E5AE64-55A1-433F-A5CC-BE5430A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BCB2E4-872C-43F3-BF38-1F35BD4D4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D4CF3E-8590-42AC-9E4E-0FCFA413E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5D00-4B8B-4247-9DDE-D30D4626992B}" type="datetime1">
              <a:rPr lang="en-IN" smtClean="0"/>
              <a:pPr/>
              <a:t>26-12-2020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B14C9B-B56C-4FF2-9046-A203B5CC1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77281-7686-4AB7-9B92-DD26AA525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2740-91DE-42E7-BD77-686AF120B0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776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9CD26-7F18-4D1C-9A4B-A5790AC8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1" y="2946400"/>
            <a:ext cx="6583679" cy="10363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Team huddle Meetings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C3D22E-49A4-42C7-82C5-1F050B5E8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4145280"/>
            <a:ext cx="6024880" cy="2407920"/>
          </a:xfrm>
        </p:spPr>
        <p:txBody>
          <a:bodyPr>
            <a:normAutofit/>
          </a:bodyPr>
          <a:lstStyle/>
          <a:p>
            <a:r>
              <a:rPr lang="en-IN" b="1" dirty="0"/>
              <a:t>Innovation and Learning Centre (ILC)- Dahod</a:t>
            </a:r>
          </a:p>
          <a:p>
            <a:r>
              <a:rPr lang="en-IN" b="1" dirty="0" err="1"/>
              <a:t>Charutar</a:t>
            </a:r>
            <a:r>
              <a:rPr lang="en-IN" b="1" dirty="0"/>
              <a:t> Arogya Mandal</a:t>
            </a:r>
          </a:p>
          <a:p>
            <a:r>
              <a:rPr lang="en-IN" b="1" dirty="0" err="1"/>
              <a:t>Karamsad</a:t>
            </a:r>
            <a:r>
              <a:rPr lang="en-IN" b="1" dirty="0"/>
              <a:t>, Anand</a:t>
            </a:r>
          </a:p>
          <a:p>
            <a:r>
              <a:rPr lang="en-IN" b="1" dirty="0"/>
              <a:t>Gujarat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xmlns="" id="{12CAF67A-D9FD-460D-855B-CFECCEF36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587240" y="274319"/>
            <a:ext cx="26924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xmlns="" id="{3EF483F9-415B-4AFE-B334-7D28DA03B8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19761" y="162560"/>
            <a:ext cx="2692401" cy="24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8F4B25-32A9-41F4-9C72-1FDED3F06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599" y="208280"/>
            <a:ext cx="2915921" cy="2722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40CD2A-D437-4015-8330-4E65C61CB6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8" t="112" r="26747" b="28389"/>
          <a:stretch/>
        </p:blipFill>
        <p:spPr>
          <a:xfrm>
            <a:off x="6817360" y="2946400"/>
            <a:ext cx="5293360" cy="37490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95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43A94-7DB5-4A81-9752-8DBAC472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9B5C8-4BC7-43F9-88C6-01B84F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</a:rPr>
              <a:t>At HWC level</a:t>
            </a:r>
          </a:p>
          <a:p>
            <a:r>
              <a:rPr lang="en-IN" dirty="0"/>
              <a:t>Orientation of the 100 CHOs at the “CHO induction training program” </a:t>
            </a:r>
          </a:p>
          <a:p>
            <a:r>
              <a:rPr lang="en-IN" dirty="0"/>
              <a:t>10 interested CHOs selected and entire 10 HWC team briefed about the process</a:t>
            </a:r>
          </a:p>
          <a:p>
            <a:r>
              <a:rPr lang="en-IN" dirty="0"/>
              <a:t>Started since last week of November and still on-going</a:t>
            </a:r>
          </a:p>
          <a:p>
            <a:r>
              <a:rPr lang="en-IN" dirty="0"/>
              <a:t>Tool for monitoring and feedback designed </a:t>
            </a:r>
          </a:p>
          <a:p>
            <a:r>
              <a:rPr lang="en-IN" dirty="0"/>
              <a:t>Each centre visited at least twice a week </a:t>
            </a:r>
          </a:p>
          <a:p>
            <a:r>
              <a:rPr lang="en-IN" dirty="0" err="1"/>
              <a:t>Whatsapp</a:t>
            </a:r>
            <a:r>
              <a:rPr lang="en-IN" dirty="0"/>
              <a:t> group formed for coordination and resolving issues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E74AA-978F-4ADB-B0A3-A9654BA9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Feedback from the HWC team members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7F5C4-0B35-4364-A95F-F244FE51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529"/>
            <a:ext cx="10515600" cy="5580530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Community Health Officers</a:t>
            </a:r>
          </a:p>
          <a:p>
            <a:r>
              <a:rPr lang="en-IN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“We </a:t>
            </a:r>
            <a:r>
              <a:rPr lang="en-I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 the relevant data and information that is required, without even asking for it. The ASHAs and FHWs provide the details without prompting now.” 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I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“With the help of team huddle meetings, the team members can be brought on one platform and the job chart can be followed easily.”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IN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“Other </a:t>
            </a:r>
            <a:r>
              <a:rPr lang="en-I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team members </a:t>
            </a:r>
            <a:r>
              <a:rPr lang="en-IN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accepted </a:t>
            </a:r>
            <a:r>
              <a:rPr lang="en-I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 as their team member, </a:t>
            </a:r>
            <a:r>
              <a:rPr lang="en-IN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</a:t>
            </a:r>
            <a:r>
              <a:rPr lang="en-I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discuss our work and activities together, they think we are one of them.” </a:t>
            </a:r>
            <a:r>
              <a:rPr lang="en-I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“We can describe the activities of other team members as well. Earlier it was not possible, and we used to call frantically about the whereabouts of other team members.”</a:t>
            </a:r>
          </a:p>
          <a:p>
            <a:r>
              <a:rPr lang="en-I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“Duplication of work has lessened as compared to earlier because a brief planning is done during the huddle itself”</a:t>
            </a:r>
            <a:endParaRPr lang="en-IN" dirty="0" smtClean="0">
              <a:latin typeface="Calibri" panose="020F0502020204030204" pitchFamily="34" charset="0"/>
              <a:ea typeface="Droid Sans Fallback"/>
            </a:endParaRPr>
          </a:p>
          <a:p>
            <a:endParaRPr lang="en-IN" dirty="0" smtClean="0"/>
          </a:p>
          <a:p>
            <a:endParaRPr lang="en-IN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80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513C4-A115-4E65-904D-2180C3BF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MPHW-Female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EB4D4-E97A-4796-BCCF-EDF355B1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682"/>
            <a:ext cx="10515600" cy="5446059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“It </a:t>
            </a:r>
            <a:r>
              <a:rPr lang="en-I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used to be awkward for me </a:t>
            </a:r>
            <a:r>
              <a:rPr lang="en-IN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report to CHO as she is very </a:t>
            </a:r>
            <a:r>
              <a:rPr lang="en-I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younger to me and I had to report to her. Now in the huddle meeting where we all stand up and discuss the day’s activities, it has become quite easier for me.” </a:t>
            </a:r>
            <a:endParaRPr lang="en-IN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IN" sz="3600" dirty="0" smtClean="0">
                <a:solidFill>
                  <a:srgbClr val="FF0000"/>
                </a:solidFill>
              </a:rPr>
              <a:t>MPHW-Male</a:t>
            </a:r>
          </a:p>
          <a:p>
            <a:r>
              <a:rPr lang="en-I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“We come to know what other members doing through the huddle. Every member starts to come on time”</a:t>
            </a:r>
            <a:endParaRPr lang="en-IN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I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“It helps us in planning our work better by interacting with the FHW and the CHO”</a:t>
            </a:r>
          </a:p>
          <a:p>
            <a:r>
              <a:rPr lang="en-I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“It is good, we get a chance to meet every member of the </a:t>
            </a:r>
            <a:r>
              <a:rPr lang="en-IN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center</a:t>
            </a:r>
            <a:r>
              <a:rPr lang="en-IN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together, at least once in a day”</a:t>
            </a:r>
            <a:endParaRPr lang="en-IN" dirty="0" smtClean="0">
              <a:latin typeface="Calibri" panose="020F0502020204030204" pitchFamily="34" charset="0"/>
              <a:ea typeface="Droid Sans Fallback"/>
            </a:endParaRPr>
          </a:p>
          <a:p>
            <a:endParaRPr lang="en-IN" dirty="0">
              <a:effectLst/>
              <a:latin typeface="Calibri" panose="020F0502020204030204" pitchFamily="34" charset="0"/>
              <a:ea typeface="Droid Sans Fallback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29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42743-2451-432B-81D9-3355247C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ASHAs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C856C-7233-4751-84A7-0AC04F430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“Through 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these meetings, we can share our activities and boost up our self-confidence, morale as well as self-respect. Now, after some of these meetings, the CHO praises us about our activities”</a:t>
            </a:r>
          </a:p>
          <a:p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“We have to plan </a:t>
            </a:r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our 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activities beforehand. Earlier we were conducting the activities on ad hoc basis”</a:t>
            </a:r>
          </a:p>
          <a:p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Most of the ASHAs were hesitant </a:t>
            </a:r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 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speak in front of everyone about their </a:t>
            </a:r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activities and find it a 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difficult task for </a:t>
            </a:r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them, but 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they can be accustomed to it after sometime, once they gain confidence. </a:t>
            </a:r>
            <a:endParaRPr lang="en-IN" dirty="0">
              <a:effectLst/>
              <a:ea typeface="Droid Sans Fallback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05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EDD1-0A71-4FE0-8503-B9C2158D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8D600C-EE69-448E-8668-82947BED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fontAlgn="base">
              <a:lnSpc>
                <a:spcPct val="105000"/>
              </a:lnSpc>
              <a:tabLst>
                <a:tab pos="457200" algn="l"/>
              </a:tabLst>
            </a:pPr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CHOs are posted at other place for COVID-19 pandemic duty.</a:t>
            </a:r>
            <a:endParaRPr lang="en-IN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5000"/>
              </a:lnSpc>
              <a:tabLst>
                <a:tab pos="457200" algn="l"/>
              </a:tabLst>
            </a:pPr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 ASHAs are honorarium based volunteer she can </a:t>
            </a:r>
            <a:r>
              <a:rPr lang="en-IN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not be forced to remain present daily at fix time. We are not providing incentive for the huddle meeting.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This innovation based on the behavioural change so it will take time to streamline.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To sustain this innovation and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enthusiasm new ideas to be added at interval.</a:t>
            </a:r>
            <a:endParaRPr lang="en-IN" dirty="0">
              <a:ea typeface="Droid Sans Fallback"/>
            </a:endParaRPr>
          </a:p>
          <a:p>
            <a:pPr marL="342900" lvl="0" indent="-342900" algn="just" fontAlgn="base">
              <a:lnSpc>
                <a:spcPct val="105000"/>
              </a:lnSpc>
              <a:tabLst>
                <a:tab pos="457200" algn="l"/>
              </a:tabLst>
            </a:pPr>
            <a:endParaRPr lang="en-IN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19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90DAF-3727-4BEF-82C7-0BACAD40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3891C-0A86-4E7A-9C87-E14D274A1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592003"/>
          </a:xfrm>
        </p:spPr>
        <p:txBody>
          <a:bodyPr>
            <a:normAutofit lnSpcReduction="10000"/>
          </a:bodyPr>
          <a:lstStyle/>
          <a:p>
            <a:r>
              <a:rPr lang="en-IN" dirty="0">
                <a:ea typeface="Times New Roman" panose="02020603050405020304" pitchFamily="18" charset="0"/>
              </a:rPr>
              <a:t>Z</a:t>
            </a:r>
            <a:r>
              <a:rPr lang="en-IN" dirty="0">
                <a:effectLst/>
                <a:ea typeface="Times New Roman" panose="02020603050405020304" pitchFamily="18" charset="0"/>
              </a:rPr>
              <a:t>ero-cost activity</a:t>
            </a:r>
          </a:p>
          <a:p>
            <a:r>
              <a:rPr lang="en-IN" dirty="0">
                <a:effectLst/>
                <a:ea typeface="Times New Roman" panose="02020603050405020304" pitchFamily="18" charset="0"/>
              </a:rPr>
              <a:t>Less time required daily- around 15-20 minutes</a:t>
            </a:r>
          </a:p>
          <a:p>
            <a:r>
              <a:rPr lang="en-IN" dirty="0"/>
              <a:t>Minimum training- team training approach</a:t>
            </a:r>
          </a:p>
          <a:p>
            <a:r>
              <a:rPr lang="en-IN" dirty="0">
                <a:ea typeface="Droid Sans Fallback"/>
              </a:rPr>
              <a:t>E</a:t>
            </a:r>
            <a:r>
              <a:rPr lang="en-IN" dirty="0">
                <a:effectLst/>
                <a:ea typeface="Droid Sans Fallback"/>
              </a:rPr>
              <a:t>ffective in addressing several issues related to team work, hierarchy, communication</a:t>
            </a:r>
          </a:p>
          <a:p>
            <a:r>
              <a:rPr lang="en-IN" dirty="0">
                <a:ea typeface="Droid Sans Fallback"/>
              </a:rPr>
              <a:t>N</a:t>
            </a:r>
            <a:r>
              <a:rPr lang="en-IN" dirty="0">
                <a:effectLst/>
                <a:ea typeface="Droid Sans Fallback"/>
              </a:rPr>
              <a:t>eeds a paradigm shift in the work culture of the current healthcare system </a:t>
            </a:r>
          </a:p>
          <a:p>
            <a:r>
              <a:rPr lang="en-IN" dirty="0">
                <a:ea typeface="Droid Sans Fallback"/>
              </a:rPr>
              <a:t>S</a:t>
            </a:r>
            <a:r>
              <a:rPr lang="en-IN" dirty="0">
                <a:effectLst/>
                <a:ea typeface="Droid Sans Fallback"/>
              </a:rPr>
              <a:t>hould not be seen as a target to be achieved but a “</a:t>
            </a:r>
            <a:r>
              <a:rPr lang="en-IN" b="1" dirty="0">
                <a:effectLst/>
                <a:ea typeface="Droid Sans Fallback"/>
              </a:rPr>
              <a:t>work culture to be adopted” </a:t>
            </a:r>
          </a:p>
          <a:p>
            <a:r>
              <a:rPr lang="en-IN" dirty="0">
                <a:ea typeface="Droid Sans Fallback"/>
              </a:rPr>
              <a:t>No </a:t>
            </a:r>
            <a:r>
              <a:rPr lang="en-IN" dirty="0">
                <a:effectLst/>
                <a:ea typeface="Droid Sans Fallback"/>
              </a:rPr>
              <a:t>reports or numbers to be reported for this activity</a:t>
            </a:r>
          </a:p>
          <a:p>
            <a:pPr algn="just" fontAlgn="base">
              <a:lnSpc>
                <a:spcPct val="105000"/>
              </a:lnSpc>
              <a:spcAft>
                <a:spcPts val="800"/>
              </a:spcAft>
            </a:pPr>
            <a:endParaRPr lang="en-IN" dirty="0">
              <a:effectLst/>
              <a:ea typeface="Droid Sans Fallback"/>
            </a:endParaRPr>
          </a:p>
          <a:p>
            <a:endParaRPr lang="en-IN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62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07CF3-61B1-4B94-AD34-5BE10BCB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88CA7C5-67A7-4D25-9741-A4AF0F5EA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69" y="1244600"/>
            <a:ext cx="5877131" cy="4368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8B71EC-4B8B-492A-9753-35F4FD37C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080" y="1244600"/>
            <a:ext cx="5618480" cy="4368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59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222447D-E66F-471A-B3B4-A085FD7A9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1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47" y="1643286"/>
            <a:ext cx="5446059" cy="428452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EE2E3C72-12EB-4C4E-B3D5-7DB3AAD99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437" y="1652472"/>
            <a:ext cx="6068316" cy="4295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1C207-EA29-461D-9F0C-742B9C8A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253AB-7289-4E5E-A17E-DDC1F9BA0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>
                <a:solidFill>
                  <a:srgbClr val="FF0000"/>
                </a:solidFill>
              </a:rPr>
              <a:t>                            </a:t>
            </a:r>
            <a:r>
              <a:rPr lang="en-IN" sz="44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11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05D58-8AA6-4537-8750-E44A522C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Problem Description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45F85-19BC-474E-8809-860A3CB6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CHOs: Team leader, newly formed cadre, relatively very young</a:t>
            </a:r>
          </a:p>
          <a:p>
            <a:r>
              <a:rPr lang="en-IN" dirty="0">
                <a:effectLst/>
                <a:ea typeface="Times New Roman" panose="02020603050405020304" pitchFamily="18" charset="0"/>
              </a:rPr>
              <a:t>MPHWs: experienced, permanent staff, </a:t>
            </a:r>
            <a:r>
              <a:rPr lang="en-IN" dirty="0">
                <a:ea typeface="Times New Roman" panose="02020603050405020304" pitchFamily="18" charset="0"/>
              </a:rPr>
              <a:t>pay scale higher (seniors)</a:t>
            </a:r>
          </a:p>
          <a:p>
            <a:r>
              <a:rPr lang="en-IN" dirty="0">
                <a:ea typeface="Times New Roman" panose="02020603050405020304" pitchFamily="18" charset="0"/>
              </a:rPr>
              <a:t>Rift between CHOs and MPHWs</a:t>
            </a:r>
          </a:p>
          <a:p>
            <a:r>
              <a:rPr lang="en-IN" dirty="0">
                <a:ea typeface="Times New Roman" panose="02020603050405020304" pitchFamily="18" charset="0"/>
              </a:rPr>
              <a:t>MPHW-M and ASHAs listen to MPHW-F (earlier looking after the centre)</a:t>
            </a:r>
          </a:p>
          <a:p>
            <a:r>
              <a:rPr lang="en-IN" dirty="0">
                <a:ea typeface="Times New Roman" panose="02020603050405020304" pitchFamily="18" charset="0"/>
              </a:rPr>
              <a:t>H</a:t>
            </a:r>
            <a:r>
              <a:rPr lang="en-IN" dirty="0">
                <a:effectLst/>
                <a:ea typeface="Times New Roman" panose="02020603050405020304" pitchFamily="18" charset="0"/>
              </a:rPr>
              <a:t>ampering work at the community level and centre level adversely affecting the delivery of services </a:t>
            </a:r>
            <a:endParaRPr lang="en-IN" dirty="0">
              <a:effectLst/>
              <a:ea typeface="Droid Sans Fallback"/>
            </a:endParaRP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475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684CC-933E-487E-8433-C8D91F98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Possible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6BFCC-26C1-400F-B1D1-99456D63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10515600" cy="5303520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ntervention- to promote a positive team spirit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imple</a:t>
            </a:r>
          </a:p>
          <a:p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Cost effective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U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ser </a:t>
            </a:r>
            <a:r>
              <a:rPr lang="en-IN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friendly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Team huddles </a:t>
            </a:r>
          </a:p>
          <a:p>
            <a:r>
              <a:rPr lang="en-IN" dirty="0" smtClean="0">
                <a:ea typeface="Times New Roman" panose="02020603050405020304" pitchFamily="18" charset="0"/>
              </a:rPr>
              <a:t>Energizing meetings</a:t>
            </a:r>
          </a:p>
          <a:p>
            <a:r>
              <a:rPr lang="en-IN" dirty="0" smtClean="0">
                <a:ea typeface="Times New Roman" panose="02020603050405020304" pitchFamily="18" charset="0"/>
              </a:rPr>
              <a:t>Each member tries to fit in each other shoes</a:t>
            </a:r>
          </a:p>
          <a:p>
            <a:r>
              <a:rPr lang="en-IN" dirty="0" smtClean="0">
                <a:ea typeface="Times New Roman" panose="02020603050405020304" pitchFamily="18" charset="0"/>
              </a:rPr>
              <a:t>To understand the experiences and generate</a:t>
            </a:r>
          </a:p>
          <a:p>
            <a:pPr>
              <a:buNone/>
            </a:pPr>
            <a:r>
              <a:rPr lang="en-IN" dirty="0" smtClean="0">
                <a:ea typeface="Times New Roman" panose="02020603050405020304" pitchFamily="18" charset="0"/>
              </a:rPr>
              <a:t>    empathy towards each member</a:t>
            </a:r>
          </a:p>
          <a:p>
            <a:r>
              <a:rPr lang="en-IN" dirty="0" smtClean="0">
                <a:ea typeface="Times New Roman" panose="02020603050405020304" pitchFamily="18" charset="0"/>
              </a:rPr>
              <a:t>Build a support system for everyone</a:t>
            </a:r>
          </a:p>
          <a:p>
            <a:r>
              <a:rPr lang="en-IN" dirty="0" smtClean="0">
                <a:ea typeface="Times New Roman" panose="02020603050405020304" pitchFamily="18" charset="0"/>
              </a:rPr>
              <a:t>Applied in sports- in the beginning and at end</a:t>
            </a:r>
          </a:p>
          <a:p>
            <a:endParaRPr lang="en-IN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B6AD03-72B4-4E91-8B86-355362D2B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553" y="1519519"/>
            <a:ext cx="2716306" cy="19297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5B22AE-57E5-45EF-AE5A-134658A56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5" t="9931" r="48913" b="34519"/>
          <a:stretch/>
        </p:blipFill>
        <p:spPr>
          <a:xfrm>
            <a:off x="8680824" y="3701888"/>
            <a:ext cx="2843306" cy="28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7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1043E-0B2A-4774-BBF3-D4F2DB71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Why do a daily team huddle?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8E0216-003D-46D4-A7CB-9046BFC0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Increase focus </a:t>
            </a:r>
          </a:p>
          <a:p>
            <a:endParaRPr lang="en-IN" dirty="0"/>
          </a:p>
          <a:p>
            <a:r>
              <a:rPr lang="en-IN" dirty="0"/>
              <a:t>Remove roadblocks</a:t>
            </a:r>
          </a:p>
          <a:p>
            <a:endParaRPr lang="en-IN" dirty="0"/>
          </a:p>
          <a:p>
            <a:r>
              <a:rPr lang="en-IN" dirty="0"/>
              <a:t>Team morale</a:t>
            </a:r>
          </a:p>
          <a:p>
            <a:endParaRPr lang="en-IN" dirty="0"/>
          </a:p>
          <a:p>
            <a:r>
              <a:rPr lang="en-IN" dirty="0"/>
              <a:t>Facilitate communication</a:t>
            </a:r>
          </a:p>
          <a:p>
            <a:endParaRPr lang="en-IN" dirty="0"/>
          </a:p>
          <a:p>
            <a:r>
              <a:rPr lang="en-IN" dirty="0"/>
              <a:t>Promote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2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7E83F-07BB-49DB-B992-AA2CF185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96583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Team huddle meetings Versus review meetings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E65BD50-08AA-44A9-A5B4-C8E55872A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9244079"/>
              </p:ext>
            </p:extLst>
          </p:nvPr>
        </p:nvGraphicFramePr>
        <p:xfrm>
          <a:off x="528320" y="1330960"/>
          <a:ext cx="11155680" cy="524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840">
                  <a:extLst>
                    <a:ext uri="{9D8B030D-6E8A-4147-A177-3AD203B41FA5}">
                      <a16:colId xmlns:a16="http://schemas.microsoft.com/office/drawing/2014/main" xmlns="" val="1830558161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xmlns="" val="3607636238"/>
                    </a:ext>
                  </a:extLst>
                </a:gridCol>
              </a:tblGrid>
              <a:tr h="459034">
                <a:tc>
                  <a:txBody>
                    <a:bodyPr/>
                    <a:lstStyle/>
                    <a:p>
                      <a:r>
                        <a:rPr lang="en-IN" sz="2400" dirty="0"/>
                        <a:t>Team Huddle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Review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7525389"/>
                  </a:ext>
                </a:extLst>
              </a:tr>
              <a:tr h="703853">
                <a:tc>
                  <a:txBody>
                    <a:bodyPr/>
                    <a:lstStyle/>
                    <a:p>
                      <a:r>
                        <a:rPr lang="en-IN" sz="2000" dirty="0"/>
                        <a:t>Short, brief, regular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</a:rPr>
                        <a:t>Can 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</a:rPr>
                        <a:t>be lengthy one with a set agenda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873520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r>
                        <a:rPr lang="en-IN" sz="2000" dirty="0"/>
                        <a:t>Informal and relaxed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Formal and strict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215624"/>
                  </a:ext>
                </a:extLst>
              </a:tr>
              <a:tr h="703853">
                <a:tc>
                  <a:txBody>
                    <a:bodyPr/>
                    <a:lstStyle/>
                    <a:p>
                      <a:r>
                        <a:rPr lang="en-IN" sz="2000" dirty="0"/>
                        <a:t>To communicate about day to day activities and hurdles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</a:rPr>
                        <a:t>To take reviews and focus on reports/ data</a:t>
                      </a:r>
                      <a:endParaRPr lang="en-IN" sz="2000" dirty="0">
                        <a:solidFill>
                          <a:srgbClr val="000000"/>
                        </a:solidFill>
                      </a:endParaRPr>
                    </a:p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233054"/>
                  </a:ext>
                </a:extLst>
              </a:tr>
              <a:tr h="581444">
                <a:tc>
                  <a:txBody>
                    <a:bodyPr/>
                    <a:lstStyle/>
                    <a:p>
                      <a:r>
                        <a:rPr lang="en-IN" sz="2000" dirty="0"/>
                        <a:t>Strong sense of belonging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</a:rPr>
                        <a:t>o not provide a sense of belonging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30224"/>
                  </a:ext>
                </a:extLst>
              </a:tr>
              <a:tr h="560273">
                <a:tc>
                  <a:txBody>
                    <a:bodyPr/>
                    <a:lstStyle/>
                    <a:p>
                      <a:r>
                        <a:rPr lang="en-IN" sz="2000" dirty="0"/>
                        <a:t>Based on providing support and boost morale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Based on monitoring the junior cadres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8430307"/>
                  </a:ext>
                </a:extLst>
              </a:tr>
              <a:tr h="429201">
                <a:tc>
                  <a:txBody>
                    <a:bodyPr/>
                    <a:lstStyle/>
                    <a:p>
                      <a:r>
                        <a:rPr lang="en-IN" sz="2000" dirty="0"/>
                        <a:t>No target based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Target based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5230637"/>
                  </a:ext>
                </a:extLst>
              </a:tr>
              <a:tr h="703853">
                <a:tc>
                  <a:txBody>
                    <a:bodyPr/>
                    <a:lstStyle/>
                    <a:p>
                      <a:r>
                        <a:rPr lang="en-IN" sz="2000" dirty="0"/>
                        <a:t>No records to be kept for these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Records and minutes of the meetings to be maintained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933189"/>
                  </a:ext>
                </a:extLst>
              </a:tr>
              <a:tr h="703853">
                <a:tc>
                  <a:txBody>
                    <a:bodyPr/>
                    <a:lstStyle/>
                    <a:p>
                      <a:r>
                        <a:rPr lang="en-IN" sz="2000" dirty="0"/>
                        <a:t>All are in relaxed 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All are in tensed mood except the senior most cadre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13573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9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FD154-4245-41E3-B1E9-8E0F8827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Benefits of team huddle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EC8DD-0BE8-4B2C-805A-23B36D2B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ense of unity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Opportunity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to discuss about the problems, new projects idea and initiatives</a:t>
            </a:r>
          </a:p>
          <a:p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upport-seeking and </a:t>
            </a:r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alleviate 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confusions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limpse of what is expected of the team (today and near future) 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R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ejuvenate for the work day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latform of sharing one’s experience (positive or negative)</a:t>
            </a:r>
          </a:p>
          <a:p>
            <a:endParaRPr lang="en-IN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IN" sz="2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39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9B96E-6B31-4B16-B93A-75AD7C93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ED75F-2ABB-4696-899C-34E56449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ather the </a:t>
            </a:r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team and start with i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nformal greetings</a:t>
            </a:r>
          </a:p>
          <a:p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he/she expects to accomplish today </a:t>
            </a:r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and 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is needed to be focussed on</a:t>
            </a: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tand up during the entire meeting</a:t>
            </a:r>
          </a:p>
          <a:p>
            <a:pPr lvl="1"/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for breaking the chain of hierarchy</a:t>
            </a:r>
          </a:p>
          <a:p>
            <a:pPr lvl="1"/>
            <a:r>
              <a:rPr lang="en-IN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ending the meeting in a short period of time</a:t>
            </a:r>
            <a:endParaRPr lang="en-IN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IN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IN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tand in a circle- proper eye contact</a:t>
            </a:r>
          </a:p>
          <a:p>
            <a:r>
              <a:rPr lang="en-IN" dirty="0">
                <a:ea typeface="Times New Roman" panose="02020603050405020304" pitchFamily="18" charset="0"/>
              </a:rPr>
              <a:t>D</a:t>
            </a:r>
            <a:r>
              <a:rPr lang="en-IN" dirty="0">
                <a:effectLst/>
                <a:ea typeface="Times New Roman" panose="02020603050405020304" pitchFamily="18" charset="0"/>
              </a:rPr>
              <a:t>ecide the name of member to initiate the meeting (by some fun activities)  </a:t>
            </a:r>
            <a:endParaRPr lang="en-IN" dirty="0">
              <a:ea typeface="Times New Roman" panose="02020603050405020304" pitchFamily="18" charset="0"/>
            </a:endParaRPr>
          </a:p>
          <a:p>
            <a:endParaRPr lang="en-IN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56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F71A7-79E5-4A62-82F1-0EC7BFB7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F0E373-677F-47CE-A427-56FA411B6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en-US" dirty="0"/>
              <a:t>Every team member (including the leader) briefs everyone about 3 things:</a:t>
            </a:r>
          </a:p>
          <a:p>
            <a:pPr lvl="1"/>
            <a:r>
              <a:rPr lang="en-IN" dirty="0">
                <a:effectLst/>
                <a:ea typeface="Times New Roman" panose="02020603050405020304" pitchFamily="18" charset="0"/>
              </a:rPr>
              <a:t>What have we accomplished so far?</a:t>
            </a:r>
          </a:p>
          <a:p>
            <a:pPr lvl="1"/>
            <a:r>
              <a:rPr lang="en-IN" dirty="0">
                <a:effectLst/>
                <a:ea typeface="Times New Roman" panose="02020603050405020304" pitchFamily="18" charset="0"/>
              </a:rPr>
              <a:t>What do we need to focus on next?  </a:t>
            </a:r>
            <a:endParaRPr lang="en-IN" dirty="0">
              <a:effectLst/>
              <a:ea typeface="Droid Sans Fallback"/>
            </a:endParaRPr>
          </a:p>
          <a:p>
            <a:pPr lvl="1"/>
            <a:r>
              <a:rPr lang="en-IN" dirty="0">
                <a:effectLst/>
                <a:ea typeface="Times New Roman" panose="02020603050405020304" pitchFamily="18" charset="0"/>
              </a:rPr>
              <a:t> What support do I need from other team members?</a:t>
            </a:r>
          </a:p>
          <a:p>
            <a:r>
              <a:rPr lang="en-IN" dirty="0">
                <a:ea typeface="Times New Roman" panose="02020603050405020304" pitchFamily="18" charset="0"/>
              </a:rPr>
              <a:t>G</a:t>
            </a:r>
            <a:r>
              <a:rPr lang="en-IN" dirty="0">
                <a:effectLst/>
                <a:ea typeface="Times New Roman" panose="02020603050405020304" pitchFamily="18" charset="0"/>
              </a:rPr>
              <a:t>reat platform to praise an employee for something recently achieved (motivational)</a:t>
            </a:r>
          </a:p>
          <a:p>
            <a:r>
              <a:rPr lang="en-IN" dirty="0">
                <a:effectLst/>
                <a:ea typeface="Droid Sans Fallback"/>
              </a:rPr>
              <a:t>End with important updates, if any</a:t>
            </a:r>
          </a:p>
          <a:p>
            <a:r>
              <a:rPr lang="en-IN" dirty="0">
                <a:ea typeface="Droid Sans Fallback"/>
              </a:rPr>
              <a:t>Separate conventional meeting for individual problems or queries</a:t>
            </a:r>
            <a:endParaRPr lang="en-IN" dirty="0">
              <a:effectLst/>
              <a:ea typeface="Droid Sans Fallback"/>
            </a:endParaRPr>
          </a:p>
          <a:p>
            <a:pPr lvl="1"/>
            <a:endParaRPr lang="en-IN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Droid Sans Fallback"/>
            </a:endParaRPr>
          </a:p>
          <a:p>
            <a:pPr lvl="1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1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54341-94CD-4572-89A1-2DC8063E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Facilitation by Innovation and Learning Centre (CAM)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48CA6-91D1-4F52-8091-2E8E337D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/>
          <a:lstStyle/>
          <a:p>
            <a:r>
              <a:rPr lang="en-IN" dirty="0"/>
              <a:t>Training the ILC team members on Team huddles</a:t>
            </a:r>
          </a:p>
          <a:p>
            <a:r>
              <a:rPr lang="en-IN" dirty="0"/>
              <a:t>Conducted a pilot round at Extension Programmes Department in Shree Krishna Hospital (</a:t>
            </a:r>
            <a:r>
              <a:rPr lang="en-IN" dirty="0" err="1"/>
              <a:t>Charutar</a:t>
            </a:r>
            <a:r>
              <a:rPr lang="en-IN" dirty="0"/>
              <a:t> Arogya Mandal)</a:t>
            </a:r>
          </a:p>
          <a:p>
            <a:r>
              <a:rPr lang="en-IN" dirty="0"/>
              <a:t>Incorporated in our system and conducting each day without fail at CAM till date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2740-91DE-42E7-BD77-686AF120B087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87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7958</TotalTime>
  <Words>1084</Words>
  <Application>Microsoft Office PowerPoint</Application>
  <PresentationFormat>Custom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Team huddle Meetings</vt:lpstr>
      <vt:lpstr>Problem Description</vt:lpstr>
      <vt:lpstr>Possible solution</vt:lpstr>
      <vt:lpstr>Why do a daily team huddle?</vt:lpstr>
      <vt:lpstr>Team huddle meetings Versus review meetings</vt:lpstr>
      <vt:lpstr>Benefits of team huddle</vt:lpstr>
      <vt:lpstr>Process </vt:lpstr>
      <vt:lpstr>(contd.)</vt:lpstr>
      <vt:lpstr>Facilitation by Innovation and Learning Centre (CAM) </vt:lpstr>
      <vt:lpstr>(contd.)</vt:lpstr>
      <vt:lpstr>Feedback from the HWC team members </vt:lpstr>
      <vt:lpstr>MPHW-Female</vt:lpstr>
      <vt:lpstr>ASHAs</vt:lpstr>
      <vt:lpstr>Challenges</vt:lpstr>
      <vt:lpstr>Scalability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Cadence Meeting</dc:title>
  <dc:creator>Neha Das</dc:creator>
  <cp:lastModifiedBy>HP</cp:lastModifiedBy>
  <cp:revision>85</cp:revision>
  <dcterms:created xsi:type="dcterms:W3CDTF">2020-05-26T10:00:01Z</dcterms:created>
  <dcterms:modified xsi:type="dcterms:W3CDTF">2020-12-26T07:39:13Z</dcterms:modified>
</cp:coreProperties>
</file>