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Intermediate Reference Lab performance Jan to June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357304279563238E-2"/>
          <c:y val="0.23278497315754329"/>
          <c:w val="0.84095950031562505"/>
          <c:h val="0.62239960629921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LPA!$B$2</c:f>
              <c:strCache>
                <c:ptCount val="1"/>
                <c:pt idx="0">
                  <c:v>FL-LPA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5833333333333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52-4E0A-97B0-5F807296B758}"/>
                </c:ext>
              </c:extLst>
            </c:dLbl>
            <c:dLbl>
              <c:idx val="1"/>
              <c:layout>
                <c:manualLayout>
                  <c:x val="2.2909507445589921E-3"/>
                  <c:y val="0.19166666666666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52-4E0A-97B0-5F807296B758}"/>
                </c:ext>
              </c:extLst>
            </c:dLbl>
            <c:dLbl>
              <c:idx val="2"/>
              <c:layout>
                <c:manualLayout>
                  <c:x val="2.2909507445589921E-3"/>
                  <c:y val="0.1541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52-4E0A-97B0-5F807296B758}"/>
                </c:ext>
              </c:extLst>
            </c:dLbl>
            <c:dLbl>
              <c:idx val="3"/>
              <c:layout>
                <c:manualLayout>
                  <c:x val="0"/>
                  <c:y val="0.26249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52-4E0A-97B0-5F807296B758}"/>
                </c:ext>
              </c:extLst>
            </c:dLbl>
            <c:dLbl>
              <c:idx val="4"/>
              <c:layout>
                <c:manualLayout>
                  <c:x val="-4.5819014891179E-3"/>
                  <c:y val="0.25833333333333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52-4E0A-97B0-5F807296B758}"/>
                </c:ext>
              </c:extLst>
            </c:dLbl>
            <c:dLbl>
              <c:idx val="5"/>
              <c:layout>
                <c:manualLayout>
                  <c:x val="2.2909507445589921E-3"/>
                  <c:y val="0.241666666666666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52-4E0A-97B0-5F807296B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LPA!$A$3:$A$8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LPA!$B$3:$B$8</c:f>
              <c:numCache>
                <c:formatCode>General</c:formatCode>
                <c:ptCount val="6"/>
                <c:pt idx="0">
                  <c:v>1336</c:v>
                </c:pt>
                <c:pt idx="1">
                  <c:v>1485</c:v>
                </c:pt>
                <c:pt idx="2">
                  <c:v>1365</c:v>
                </c:pt>
                <c:pt idx="3">
                  <c:v>1882</c:v>
                </c:pt>
                <c:pt idx="4">
                  <c:v>1885</c:v>
                </c:pt>
                <c:pt idx="5">
                  <c:v>1910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52-4E0A-97B0-5F807296B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875951"/>
        <c:axId val="973198559"/>
      </c:barChart>
      <c:lineChart>
        <c:grouping val="standard"/>
        <c:varyColors val="0"/>
        <c:ser>
          <c:idx val="1"/>
          <c:order val="1"/>
          <c:tx>
            <c:strRef>
              <c:f>LPA!$C$2</c:f>
              <c:strCache>
                <c:ptCount val="1"/>
                <c:pt idx="0">
                  <c:v>SL-LPA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766503870560485E-2"/>
                  <c:y val="4.1666666666666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52-4E0A-97B0-5F807296B758}"/>
                </c:ext>
              </c:extLst>
            </c:dLbl>
            <c:dLbl>
              <c:idx val="1"/>
              <c:layout>
                <c:manualLayout>
                  <c:x val="-1.8987341772151899E-2"/>
                  <c:y val="-2.0833333333333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52-4E0A-97B0-5F807296B758}"/>
                </c:ext>
              </c:extLst>
            </c:dLbl>
            <c:dLbl>
              <c:idx val="2"/>
              <c:layout>
                <c:manualLayout>
                  <c:x val="-3.3755274261603373E-2"/>
                  <c:y val="4.16666666666662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952-4E0A-97B0-5F807296B758}"/>
                </c:ext>
              </c:extLst>
            </c:dLbl>
            <c:dLbl>
              <c:idx val="3"/>
              <c:layout>
                <c:manualLayout>
                  <c:x val="-2.5316455696202531E-2"/>
                  <c:y val="4.1666666666666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952-4E0A-97B0-5F807296B758}"/>
                </c:ext>
              </c:extLst>
            </c:dLbl>
            <c:dLbl>
              <c:idx val="4"/>
              <c:layout>
                <c:manualLayout>
                  <c:x val="-3.1645569620253167E-2"/>
                  <c:y val="4.1666666666666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952-4E0A-97B0-5F807296B758}"/>
                </c:ext>
              </c:extLst>
            </c:dLbl>
            <c:dLbl>
              <c:idx val="5"/>
              <c:layout>
                <c:manualLayout>
                  <c:x val="-3.16455696202531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952-4E0A-97B0-5F807296B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LPA!$A$3:$A$8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LPA!$C$3:$C$8</c:f>
              <c:numCache>
                <c:formatCode>General</c:formatCode>
                <c:ptCount val="6"/>
                <c:pt idx="0">
                  <c:v>81</c:v>
                </c:pt>
                <c:pt idx="1">
                  <c:v>82</c:v>
                </c:pt>
                <c:pt idx="2">
                  <c:v>108</c:v>
                </c:pt>
                <c:pt idx="3">
                  <c:v>130</c:v>
                </c:pt>
                <c:pt idx="4">
                  <c:v>131</c:v>
                </c:pt>
                <c:pt idx="5">
                  <c:v>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952-4E0A-97B0-5F807296B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4509439"/>
        <c:axId val="973196895"/>
      </c:lineChart>
      <c:catAx>
        <c:axId val="455875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3198559"/>
        <c:crosses val="autoZero"/>
        <c:auto val="1"/>
        <c:lblAlgn val="ctr"/>
        <c:lblOffset val="100"/>
        <c:noMultiLvlLbl val="0"/>
      </c:catAx>
      <c:valAx>
        <c:axId val="973198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875951"/>
        <c:crosses val="autoZero"/>
        <c:crossBetween val="between"/>
      </c:valAx>
      <c:valAx>
        <c:axId val="97319689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4509439"/>
        <c:crosses val="max"/>
        <c:crossBetween val="between"/>
      </c:valAx>
      <c:catAx>
        <c:axId val="9745094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7319689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2798C-757E-4E85-98CC-2ADE195A2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6FA56-49D7-4882-BE25-7FDF0F3D2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F933E-FC85-4839-AB7D-7BB99195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AA60F-F2F1-44C6-8FBB-3B249EAB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4E767-7252-4720-8077-A62C1E0B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79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2AD73-75F0-42D8-8DBE-01F02C37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3F9C7-B7F0-4D2F-9247-5372FF9B3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6129B-D8F3-41D8-AD1E-EE5AC3A31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7990D-44ED-42F8-A64B-CCA45697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91498-998B-4873-A719-FE547C57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446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5C0C5-392B-406B-B912-3239D498B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38E4E-D162-403E-AC68-2024144F1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BED58-CAE8-4C50-98EC-5AE68991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B93A2-FC2B-4BE3-827F-07E96E97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BCCA8-7D37-4963-8854-2DFCC5A2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72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8F0C-C5E5-492B-81BC-3EC3F2E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4FE52-9F99-46B9-8C93-54904CB76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92778-D435-4FD8-915F-3527E34D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7F49C-EB7D-4725-9BCC-94E62D99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DF3FC-2E27-4BDC-8008-003D7FC15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709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F8F1-71E3-4ACE-B346-CAE790D16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7FE0A-6728-47A4-BCD9-61557ED8B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CA4E9-5F0D-4F2F-B1C5-B6C20392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D25C4-DC97-4278-930E-BB0E3797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8557E-22B9-4CED-8724-3C15AD28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614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0B406-0323-42B1-AA9F-67758CED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67D60-E99A-487D-B8C8-7166EF569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90FCC-1B04-4815-9260-63D94C950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0AE0E-228C-4404-B6E6-4A05DF6B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A283D-FA0B-4259-ABB9-DFE44D900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78B31-F860-4950-BD65-3BF44386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48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8E3C2-B307-4688-BF7F-A8E7690EB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F861E-45A5-454E-AB14-1A1CA6AFF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C8D259-9E57-481D-BC69-2FCB5CC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77B984-9BCD-4018-AA6F-6D6BEAEDA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D88A9A-8D71-4115-8206-5C287A48A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BAA9A-2CD2-4779-8B24-3A15ED20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B33F2F-B0FC-4B50-9D04-7021D0F26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5BF9A7-0277-4D03-BAF6-59969A4FE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776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E109-3625-40C6-943F-C2100085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197BF5-B12F-4C44-8B14-29A06A77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ED517-FB1D-4F3E-A853-1E1B0E4C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8F0AA-B892-4E25-8FD6-77E26C38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801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31228-B92D-4EF3-B336-B494758A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C86B0E-1804-4066-84EF-A3ABAFF0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68D57-1C62-4965-AE30-81D2A7B6E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14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CE6B8-1DCB-4EA5-A4B0-535AA669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828C2-D8F4-45B2-8FF8-0EF6F9B8F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2E756-54F7-41B8-B950-E29D2F0DC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51B4E-408B-41C6-83C8-A9FB4688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2B535-A53B-4506-AA4D-E10665D03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43572-433D-46AD-BE85-D9B893B1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300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1DF35-5C96-47DF-9CF3-F0F75180B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B25C54-14AE-4005-A73B-C199D914C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C0117-004F-4143-ACA7-D01422957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204AE-8325-405F-B4DA-E994A443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A7047-5C8F-47E6-A42C-F118E875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31C79-6B2D-4D76-ADEB-449E47EE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370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3276D6-6933-474B-AD17-A60CB8AA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BCF5-4566-4FFE-8F88-2BD36FF80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5584B-1D9E-4911-8853-BD980D681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2C8E9-0786-4D01-909B-AAD5A6458847}" type="datetimeFigureOut">
              <a:rPr lang="en-IN" smtClean="0"/>
              <a:t>03/02/21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51066-59E4-4CDB-AF9D-546082C72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A060A-304D-4E13-BBE8-A2FDDDAE4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DD2E4-3FEB-46F5-B9EE-094320252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325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24FFD-6A8C-4393-9DFD-2088B0523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153" y="186200"/>
            <a:ext cx="11348720" cy="477837"/>
          </a:xfrm>
        </p:spPr>
        <p:txBody>
          <a:bodyPr>
            <a:normAutofit fontScale="90000"/>
          </a:bodyPr>
          <a:lstStyle/>
          <a:p>
            <a:br>
              <a:rPr lang="en-IN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Ensuring uninterrupted sample transportation and home delivery of Anti TB Drugs to TB patients amidst lockdown 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IN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Rationale 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EE9878-9B44-4E56-B2A6-1C3A66B39764}"/>
              </a:ext>
            </a:extLst>
          </p:cNvPr>
          <p:cNvSpPr/>
          <p:nvPr/>
        </p:nvSpPr>
        <p:spPr>
          <a:xfrm>
            <a:off x="200332" y="664037"/>
            <a:ext cx="11858318" cy="61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Rationale-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Covid-19, has been a major public health concern worldwide. India announced lockdown on 23rd March 2020, which led to halt of all the outpatient services, sample transportation and Anti TB drug delivery.</a:t>
            </a:r>
            <a:r>
              <a:rPr lang="en-IN" sz="1400" dirty="0">
                <a:solidFill>
                  <a:schemeClr val="tx1"/>
                </a:solidFill>
                <a:effectLst/>
              </a:rPr>
              <a:t> In order to continue the TB services TS </a:t>
            </a:r>
            <a:r>
              <a:rPr lang="en-IN" sz="1400" dirty="0">
                <a:solidFill>
                  <a:schemeClr val="tx1"/>
                </a:solidFill>
              </a:rPr>
              <a:t>implemented a plan utilizing the available resources.</a:t>
            </a:r>
            <a:r>
              <a:rPr lang="en-IN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5C37E2-B414-40F3-A27D-0EC68AB3972A}"/>
              </a:ext>
            </a:extLst>
          </p:cNvPr>
          <p:cNvSpPr/>
          <p:nvPr/>
        </p:nvSpPr>
        <p:spPr>
          <a:xfrm>
            <a:off x="200332" y="1362736"/>
            <a:ext cx="5105400" cy="2828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1200" b="1" dirty="0"/>
              <a:t>Description of the Model and Action Plan </a:t>
            </a:r>
          </a:p>
          <a:p>
            <a:r>
              <a:rPr lang="en-IN" sz="1200" b="1" dirty="0"/>
              <a:t>Use of 104 Vehicles from NCD programme to be used for TB Drug and sample Transportation</a:t>
            </a:r>
          </a:p>
          <a:p>
            <a:pPr marL="342900" indent="-342900">
              <a:buAutoNum type="arabicPeriod"/>
            </a:pPr>
            <a:r>
              <a:rPr lang="en-IN" sz="1200" b="1" dirty="0"/>
              <a:t>Action Plan and route map prepared for sample transportation from the districts to state lab and drug delivery from State drug store to the districts</a:t>
            </a:r>
          </a:p>
          <a:p>
            <a:pPr marL="342900" indent="-342900">
              <a:buAutoNum type="arabicPeriod"/>
            </a:pPr>
            <a:r>
              <a:rPr lang="en-IN" sz="1200" b="1" dirty="0"/>
              <a:t>Forecasting of monthly utilization of drugs to the districts done by state team </a:t>
            </a:r>
            <a:endParaRPr lang="en-IN" b="1" dirty="0"/>
          </a:p>
          <a:p>
            <a:pPr marL="342900" indent="-342900">
              <a:buAutoNum type="arabicPeriod"/>
            </a:pPr>
            <a:r>
              <a:rPr lang="en-IN" sz="1200" b="1" dirty="0"/>
              <a:t>Districts informed well in advance about the arrival of 104 vehicles </a:t>
            </a:r>
          </a:p>
          <a:p>
            <a:pPr marL="342900" indent="-342900">
              <a:buAutoNum type="arabicPeriod"/>
            </a:pPr>
            <a:r>
              <a:rPr lang="en-IN" sz="1200" b="1" dirty="0"/>
              <a:t>Collection of samples from patients house by the supervisors, packed and kept the at the District HQ for the collection on arrival of 104 Vehicle</a:t>
            </a:r>
          </a:p>
          <a:p>
            <a:pPr marL="342900" indent="-342900">
              <a:buAutoNum type="arabicPeriod"/>
            </a:pPr>
            <a:r>
              <a:rPr lang="en-IN" sz="1200" b="1" dirty="0"/>
              <a:t>Drug delivery done to the District HQ by 104 vehicles. Then, patient wise home delivery of TB drugs done by TB Supervisors</a:t>
            </a:r>
          </a:p>
          <a:p>
            <a:pPr marL="342900" indent="-342900" algn="ctr">
              <a:buAutoNum type="arabicPeriod"/>
            </a:pP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E9A69D-AEC0-4F1A-8776-766F1C10FDF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8274" y="4247917"/>
            <a:ext cx="5284152" cy="2572385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E7EF379-2D99-4217-ADF2-CDDF4D75AF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3846348"/>
              </p:ext>
            </p:extLst>
          </p:nvPr>
        </p:nvGraphicFramePr>
        <p:xfrm>
          <a:off x="5653087" y="1910056"/>
          <a:ext cx="6305550" cy="2270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E749547F-6838-4E73-8C09-A1BFC9BB5D00}"/>
              </a:ext>
            </a:extLst>
          </p:cNvPr>
          <p:cNvSpPr/>
          <p:nvPr/>
        </p:nvSpPr>
        <p:spPr>
          <a:xfrm>
            <a:off x="5591175" y="1375493"/>
            <a:ext cx="6429375" cy="6381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Both the activities were implemented during lockdown period </a:t>
            </a:r>
            <a:r>
              <a:rPr lang="en-IN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i.e</a:t>
            </a:r>
            <a:r>
              <a:rPr lang="en-IN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March to June 2020. The data for specific time for both the activities is shown below -</a:t>
            </a:r>
            <a:endParaRPr lang="en-IN" sz="1400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267E5A2-45F6-4CBC-83E3-E5AAEBD14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451003"/>
              </p:ext>
            </p:extLst>
          </p:nvPr>
        </p:nvGraphicFramePr>
        <p:xfrm>
          <a:off x="5591175" y="4256754"/>
          <a:ext cx="2718927" cy="2572131"/>
        </p:xfrm>
        <a:graphic>
          <a:graphicData uri="http://schemas.openxmlformats.org/drawingml/2006/table">
            <a:tbl>
              <a:tblPr firstRow="1" firstCol="1" bandRow="1"/>
              <a:tblGrid>
                <a:gridCol w="847906">
                  <a:extLst>
                    <a:ext uri="{9D8B030D-6E8A-4147-A177-3AD203B41FA5}">
                      <a16:colId xmlns:a16="http://schemas.microsoft.com/office/drawing/2014/main" val="1312841278"/>
                    </a:ext>
                  </a:extLst>
                </a:gridCol>
                <a:gridCol w="1871021">
                  <a:extLst>
                    <a:ext uri="{9D8B030D-6E8A-4147-A177-3AD203B41FA5}">
                      <a16:colId xmlns:a16="http://schemas.microsoft.com/office/drawing/2014/main" val="3490826445"/>
                    </a:ext>
                  </a:extLst>
                </a:gridCol>
              </a:tblGrid>
              <a:tr h="1330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 of districts 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Number of Patients on treatment who received home delivery of anti TB drugs 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562010"/>
                  </a:ext>
                </a:extLst>
              </a:tr>
              <a:tr h="145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38965"/>
                  </a:ext>
                </a:extLst>
              </a:tr>
              <a:tr h="145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90-99%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48784"/>
                  </a:ext>
                </a:extLst>
              </a:tr>
              <a:tr h="145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80- 80%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3506"/>
                  </a:ext>
                </a:extLst>
              </a:tr>
              <a:tr h="301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districts -33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90% (State average)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645678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5F77E7C-F470-49B6-B0D1-0C4EA1DE44C8}"/>
              </a:ext>
            </a:extLst>
          </p:cNvPr>
          <p:cNvSpPr/>
          <p:nvPr/>
        </p:nvSpPr>
        <p:spPr>
          <a:xfrm>
            <a:off x="8814276" y="4646380"/>
            <a:ext cx="3219450" cy="21739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 Scale-up-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model showcase that there are resources available within the system. Inter department coordination and support can result in successful outcomes. </a:t>
            </a:r>
            <a:endParaRPr lang="en-IN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8996F747-CCCF-4BF4-A883-6F540C0CA9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825" y="37698"/>
            <a:ext cx="1400175" cy="638134"/>
          </a:xfrm>
          <a:prstGeom prst="rect">
            <a:avLst/>
          </a:prstGeom>
        </p:spPr>
      </p:pic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B3D93AB-16BC-46F3-85BA-9B78E52AD6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64" y="-68825"/>
            <a:ext cx="1032387" cy="66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2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313</Words>
  <Application>Microsoft Macintosh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Ensuring uninterrupted sample transportation and home delivery of Anti TB Drugs to TB patients amidst lockdown  Rationale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Ensuring uninterrupted sample transportation and home delivery of Anti TB Drugs to TB patients amidst lockdown  Rationale </dc:title>
  <dc:creator>Sneha Shukla</dc:creator>
  <cp:lastModifiedBy>Leena Goyal</cp:lastModifiedBy>
  <cp:revision>5</cp:revision>
  <dcterms:created xsi:type="dcterms:W3CDTF">2021-01-06T08:21:12Z</dcterms:created>
  <dcterms:modified xsi:type="dcterms:W3CDTF">2021-02-03T07:56:34Z</dcterms:modified>
</cp:coreProperties>
</file>