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0" r:id="rId2"/>
    <p:sldId id="315" r:id="rId3"/>
    <p:sldId id="343" r:id="rId4"/>
    <p:sldId id="344" r:id="rId5"/>
    <p:sldId id="318" r:id="rId6"/>
    <p:sldId id="317" r:id="rId7"/>
    <p:sldId id="341" r:id="rId8"/>
    <p:sldId id="326" r:id="rId9"/>
    <p:sldId id="338" r:id="rId10"/>
    <p:sldId id="321" r:id="rId11"/>
    <p:sldId id="337" r:id="rId12"/>
    <p:sldId id="334" r:id="rId13"/>
    <p:sldId id="345" r:id="rId14"/>
    <p:sldId id="336" r:id="rId15"/>
    <p:sldId id="328" r:id="rId16"/>
    <p:sldId id="329" r:id="rId17"/>
    <p:sldId id="331" r:id="rId18"/>
    <p:sldId id="332" r:id="rId19"/>
    <p:sldId id="333" r:id="rId20"/>
    <p:sldId id="324" r:id="rId21"/>
  </p:sldIdLst>
  <p:sldSz cx="9144000" cy="6858000" type="screen4x3"/>
  <p:notesSz cx="10058400" cy="77724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68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5236" userDrawn="1">
          <p15:clr>
            <a:srgbClr val="A4A3A4"/>
          </p15:clr>
        </p15:guide>
        <p15:guide id="5" orient="horz" pos="635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  <p15:guide id="7" orient="horz" pos="4104" userDrawn="1">
          <p15:clr>
            <a:srgbClr val="A4A3A4"/>
          </p15:clr>
        </p15:guide>
        <p15:guide id="8" orient="horz" pos="1224" userDrawn="1">
          <p15:clr>
            <a:srgbClr val="A4A3A4"/>
          </p15:clr>
        </p15:guide>
        <p15:guide id="9" orient="horz" pos="552" userDrawn="1">
          <p15:clr>
            <a:srgbClr val="A4A3A4"/>
          </p15:clr>
        </p15:guide>
        <p15:guide id="10" orient="horz" pos="833" userDrawn="1">
          <p15:clr>
            <a:srgbClr val="A4A3A4"/>
          </p15:clr>
        </p15:guide>
        <p15:guide id="11" pos="2779" userDrawn="1">
          <p15:clr>
            <a:srgbClr val="A4A3A4"/>
          </p15:clr>
        </p15:guide>
        <p15:guide id="12" pos="5290" userDrawn="1">
          <p15:clr>
            <a:srgbClr val="A4A3A4"/>
          </p15:clr>
        </p15:guide>
        <p15:guide id="13" pos="1309" userDrawn="1">
          <p15:clr>
            <a:srgbClr val="A4A3A4"/>
          </p15:clr>
        </p15:guide>
        <p15:guide id="14" pos="2981" userDrawn="1">
          <p15:clr>
            <a:srgbClr val="A4A3A4"/>
          </p15:clr>
        </p15:guide>
        <p15:guide id="15" pos="4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66FF"/>
    <a:srgbClr val="00338D"/>
    <a:srgbClr val="6D2077"/>
    <a:srgbClr val="4E2379"/>
    <a:srgbClr val="00A3A1"/>
    <a:srgbClr val="BC204B"/>
    <a:srgbClr val="0034F2"/>
    <a:srgbClr val="0091DA"/>
    <a:srgbClr val="F68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4" autoAdjust="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3768"/>
        <p:guide orient="horz" pos="635"/>
        <p:guide orient="horz" pos="480"/>
        <p:guide orient="horz" pos="4104"/>
        <p:guide orient="horz" pos="1224"/>
        <p:guide orient="horz" pos="552"/>
        <p:guide orient="horz" pos="833"/>
        <p:guide pos="480"/>
        <p:guide pos="5236"/>
        <p:guide pos="2779"/>
        <p:guide pos="5290"/>
        <p:guide pos="1309"/>
        <p:guide pos="2981"/>
        <p:guide pos="4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RASAD\Desktop\New%20Microsoft%20Office%20Excel%20Workshee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RASAD\Desktop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620514155141265E-2"/>
          <c:y val="1.4093223157126121E-2"/>
          <c:w val="0.90928211110928536"/>
          <c:h val="0.91846663512645244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dLbl>
              <c:idx val="4"/>
              <c:layout>
                <c:manualLayout>
                  <c:x val="-9.1405093423243249E-3"/>
                  <c:y val="-3.2181375713122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PowerPoint]Sheet2'!$A$1:$A$7</c:f>
              <c:strCache>
                <c:ptCount val="7"/>
                <c:pt idx="0">
                  <c:v>2009-10</c:v>
                </c:pt>
                <c:pt idx="1">
                  <c:v>2010-11 </c:v>
                </c:pt>
                <c:pt idx="2">
                  <c:v>2011-12</c:v>
                </c:pt>
                <c:pt idx="3">
                  <c:v>2012-13</c:v>
                </c:pt>
                <c:pt idx="4">
                  <c:v>2013-14 </c:v>
                </c:pt>
                <c:pt idx="5">
                  <c:v>2014-15 </c:v>
                </c:pt>
                <c:pt idx="6">
                  <c:v>2015-16 </c:v>
                </c:pt>
              </c:strCache>
            </c:strRef>
          </c:cat>
          <c:val>
            <c:numRef>
              <c:f>'[Chart in Microsoft PowerPoint]Sheet2'!$B$1:$B$7</c:f>
              <c:numCache>
                <c:formatCode>General</c:formatCode>
                <c:ptCount val="7"/>
                <c:pt idx="0">
                  <c:v>3640</c:v>
                </c:pt>
                <c:pt idx="1">
                  <c:v>4243</c:v>
                </c:pt>
                <c:pt idx="2">
                  <c:v>16109</c:v>
                </c:pt>
                <c:pt idx="3">
                  <c:v>21135</c:v>
                </c:pt>
                <c:pt idx="4">
                  <c:v>27884</c:v>
                </c:pt>
                <c:pt idx="5">
                  <c:v>26572</c:v>
                </c:pt>
                <c:pt idx="6">
                  <c:v>31980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987648"/>
        <c:axId val="74576256"/>
      </c:barChart>
      <c:catAx>
        <c:axId val="82987648"/>
        <c:scaling>
          <c:orientation val="minMax"/>
        </c:scaling>
        <c:delete val="0"/>
        <c:axPos val="b"/>
        <c:majorTickMark val="none"/>
        <c:minorTickMark val="none"/>
        <c:tickLblPos val="nextTo"/>
        <c:crossAx val="74576256"/>
        <c:crosses val="autoZero"/>
        <c:auto val="1"/>
        <c:lblAlgn val="ctr"/>
        <c:lblOffset val="100"/>
        <c:noMultiLvlLbl val="0"/>
      </c:catAx>
      <c:valAx>
        <c:axId val="7457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2987648"/>
        <c:crosses val="autoZero"/>
        <c:crossBetween val="between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88890049323758"/>
          <c:y val="5.0096086229815887E-2"/>
          <c:w val="0.8276038484726872"/>
          <c:h val="0.66600397828189428"/>
        </c:manualLayout>
      </c:layout>
      <c:lineChart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Avg.  Case referred from tribal districts per patient node/year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6.9565230092932572E-3"/>
                  <c:y val="-5.9204465544327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511593959231053E-17"/>
                  <c:y val="3.643351725804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565230092932572E-3"/>
                  <c:y val="4.5541896572559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4650275887071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376820061955048E-3"/>
                  <c:y val="5.4650275887071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6376820061955048E-3"/>
                  <c:y val="7.742122417335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376820061955048E-3"/>
                  <c:y val="7.286703451609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188410030977524E-3"/>
                  <c:y val="6.8312844858839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Sheet1!$A$3:$A$10</c:f>
              <c:strCache>
                <c:ptCount val="8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</c:strCache>
            </c:strRef>
          </c:cat>
          <c:val>
            <c:numRef>
              <c:f>Sheet1!$B$3:$B$10</c:f>
              <c:numCache>
                <c:formatCode>General</c:formatCode>
                <c:ptCount val="8"/>
                <c:pt idx="0">
                  <c:v>36</c:v>
                </c:pt>
                <c:pt idx="1">
                  <c:v>171</c:v>
                </c:pt>
                <c:pt idx="2">
                  <c:v>211</c:v>
                </c:pt>
                <c:pt idx="3">
                  <c:v>289</c:v>
                </c:pt>
                <c:pt idx="4">
                  <c:v>364</c:v>
                </c:pt>
                <c:pt idx="5">
                  <c:v>456</c:v>
                </c:pt>
                <c:pt idx="6">
                  <c:v>445</c:v>
                </c:pt>
                <c:pt idx="7">
                  <c:v>491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Avg.  Case referred per patient node/ year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0144933040270782E-2"/>
                  <c:y val="-0.10019217245963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42029705266175E-2"/>
                  <c:y val="-5.9204465544327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652184074346016E-2"/>
                  <c:y val="-8.652960348786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56523009293257E-2"/>
                  <c:y val="-6.3758655201583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376820061955051E-2"/>
                  <c:y val="-7.286703451609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463774043368532E-2"/>
                  <c:y val="6.3758655201583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144933040270782E-2"/>
                  <c:y val="5.9204465544327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Sheet1!$A$3:$A$10</c:f>
              <c:strCache>
                <c:ptCount val="8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108</c:v>
                </c:pt>
                <c:pt idx="1">
                  <c:v>165</c:v>
                </c:pt>
                <c:pt idx="2">
                  <c:v>157</c:v>
                </c:pt>
                <c:pt idx="3">
                  <c:v>283</c:v>
                </c:pt>
                <c:pt idx="4">
                  <c:v>371</c:v>
                </c:pt>
                <c:pt idx="5">
                  <c:v>489</c:v>
                </c:pt>
                <c:pt idx="6">
                  <c:v>466</c:v>
                </c:pt>
                <c:pt idx="7">
                  <c:v>516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36288"/>
        <c:axId val="74638080"/>
      </c:lineChart>
      <c:catAx>
        <c:axId val="74636288"/>
        <c:scaling>
          <c:orientation val="minMax"/>
        </c:scaling>
        <c:delete val="0"/>
        <c:axPos val="b"/>
        <c:majorTickMark val="none"/>
        <c:minorTickMark val="none"/>
        <c:tickLblPos val="nextTo"/>
        <c:crossAx val="74638080"/>
        <c:crosses val="autoZero"/>
        <c:auto val="1"/>
        <c:lblAlgn val="ctr"/>
        <c:lblOffset val="100"/>
        <c:noMultiLvlLbl val="0"/>
      </c:catAx>
      <c:valAx>
        <c:axId val="7463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4636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1588344007914"/>
          <c:y val="4.3336521266093657E-3"/>
          <c:w val="0.73247549605851803"/>
          <c:h val="0.18502058888182452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68074571210137"/>
          <c:y val="5.0925925925925923E-2"/>
          <c:w val="0.80833782498367079"/>
          <c:h val="0.66047134733158352"/>
        </c:manualLayout>
      </c:layout>
      <c:lineChart>
        <c:grouping val="standar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Avg. opinion given for tribal districts per specialist center/ year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0"/>
                  <c:y val="4.2456953830570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0875326007686983E-3"/>
                  <c:y val="3.8211258447513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Sheet1!$F$3:$F$10</c:f>
              <c:strCache>
                <c:ptCount val="8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</c:strCache>
            </c:strRef>
          </c:cat>
          <c:val>
            <c:numRef>
              <c:f>Sheet1!$G$3:$G$10</c:f>
              <c:numCache>
                <c:formatCode>General</c:formatCode>
                <c:ptCount val="8"/>
                <c:pt idx="0">
                  <c:v>328</c:v>
                </c:pt>
                <c:pt idx="1">
                  <c:v>375</c:v>
                </c:pt>
                <c:pt idx="2">
                  <c:v>386</c:v>
                </c:pt>
                <c:pt idx="3">
                  <c:v>1349</c:v>
                </c:pt>
                <c:pt idx="4">
                  <c:v>1700</c:v>
                </c:pt>
                <c:pt idx="5">
                  <c:v>2127</c:v>
                </c:pt>
                <c:pt idx="6">
                  <c:v>2076</c:v>
                </c:pt>
                <c:pt idx="7">
                  <c:v>2700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Avg. opinion given per specialist center/ year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0700260806149587E-2"/>
                  <c:y val="-6.7931126128912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787793406918284E-2"/>
                  <c:y val="-7.6422516895026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962858608455679E-2"/>
                  <c:y val="-8.0668212278082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4119353114220913E-2"/>
                  <c:y val="-4.6702649213626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6312989011530469E-2"/>
                  <c:y val="-6.368543074585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331559707302629E-2"/>
                  <c:y val="9.3405298427254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806364102690445E-2"/>
                  <c:y val="2.5474172298342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Sheet1!$F$3:$F$10</c:f>
              <c:strCache>
                <c:ptCount val="8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</c:strCache>
            </c:strRef>
          </c:cat>
          <c:val>
            <c:numRef>
              <c:f>Sheet1!$H$3:$H$10</c:f>
              <c:numCache>
                <c:formatCode>General</c:formatCode>
                <c:ptCount val="8"/>
                <c:pt idx="0">
                  <c:v>538</c:v>
                </c:pt>
                <c:pt idx="1">
                  <c:v>728</c:v>
                </c:pt>
                <c:pt idx="2">
                  <c:v>707</c:v>
                </c:pt>
                <c:pt idx="3">
                  <c:v>2685</c:v>
                </c:pt>
                <c:pt idx="4">
                  <c:v>3523</c:v>
                </c:pt>
                <c:pt idx="5">
                  <c:v>4647</c:v>
                </c:pt>
                <c:pt idx="6">
                  <c:v>4429</c:v>
                </c:pt>
                <c:pt idx="7">
                  <c:v>5330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09248"/>
        <c:axId val="80031744"/>
      </c:lineChart>
      <c:catAx>
        <c:axId val="74709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80031744"/>
        <c:crosses val="autoZero"/>
        <c:auto val="1"/>
        <c:lblAlgn val="ctr"/>
        <c:lblOffset val="100"/>
        <c:noMultiLvlLbl val="0"/>
      </c:catAx>
      <c:valAx>
        <c:axId val="8003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470924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9221699648499568"/>
          <c:y val="1.2338926841988255E-2"/>
          <c:w val="0.76310445245230085"/>
          <c:h val="0.18097895037718156"/>
        </c:manualLayout>
      </c:layout>
      <c:overlay val="0"/>
      <c:spPr>
        <a:ln>
          <a:noFill/>
        </a:ln>
      </c:spPr>
    </c:legend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2ECAE-6B00-4B6C-B991-19F15F4EDBB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AD3F742-14FF-48CE-9306-2D0DAC58FE10}">
      <dgm:prSet phldrT="[Text]" custT="1"/>
      <dgm:spPr/>
      <dgm:t>
        <a:bodyPr/>
        <a:lstStyle/>
        <a:p>
          <a:r>
            <a:rPr lang="en-US" sz="1800" dirty="0" smtClean="0">
              <a:latin typeface="Bookman Old Style" panose="02050604050505020204" pitchFamily="18" charset="0"/>
            </a:rPr>
            <a:t>Diagnostic &amp; Therapeutic  facility where local expertise is not available or consensus on diagnosis is not reached   </a:t>
          </a:r>
          <a:endParaRPr lang="en-US" sz="1800" dirty="0">
            <a:latin typeface="Bookman Old Style" panose="02050604050505020204" pitchFamily="18" charset="0"/>
          </a:endParaRPr>
        </a:p>
      </dgm:t>
    </dgm:pt>
    <dgm:pt modelId="{DD64C678-612E-488A-A1F9-B257FE6C2E15}" type="parTrans" cxnId="{24759059-8D1C-43B2-A545-3ABAAD3A1D18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A106613-037E-4FB4-BA01-E8C363037F2E}" type="sibTrans" cxnId="{24759059-8D1C-43B2-A545-3ABAAD3A1D18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8C67CF8-E4B5-43C0-93E8-7BDB4C78F2A8}">
      <dgm:prSet phldrT="[Text]" custT="1"/>
      <dgm:spPr/>
      <dgm:t>
        <a:bodyPr/>
        <a:lstStyle/>
        <a:p>
          <a:r>
            <a:rPr lang="en-US" sz="1800" dirty="0" smtClean="0">
              <a:latin typeface="Bookman Old Style" panose="02050604050505020204" pitchFamily="18" charset="0"/>
            </a:rPr>
            <a:t>Continuous Medical Education -  for medical/ </a:t>
          </a:r>
          <a:r>
            <a:rPr lang="en-US" sz="1800" dirty="0" err="1" smtClean="0">
              <a:latin typeface="Bookman Old Style" panose="02050604050505020204" pitchFamily="18" charset="0"/>
            </a:rPr>
            <a:t>para</a:t>
          </a:r>
          <a:r>
            <a:rPr lang="en-US" sz="1800" dirty="0" smtClean="0">
              <a:latin typeface="Bookman Old Style" panose="02050604050505020204" pitchFamily="18" charset="0"/>
            </a:rPr>
            <a:t> medical staff and awareness generation in community during special campaigns</a:t>
          </a:r>
          <a:endParaRPr lang="en-US" sz="1800" dirty="0">
            <a:latin typeface="Bookman Old Style" panose="02050604050505020204" pitchFamily="18" charset="0"/>
          </a:endParaRPr>
        </a:p>
      </dgm:t>
    </dgm:pt>
    <dgm:pt modelId="{A77D5BD3-8306-4025-A59C-1CEBC03E3676}" type="parTrans" cxnId="{C6B83134-BB12-4427-BA38-A4E3195CCA52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8F6310D-F56D-413D-AE88-65E610A35EF3}" type="sibTrans" cxnId="{C6B83134-BB12-4427-BA38-A4E3195CCA52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9D5041F-665F-4DE1-9B9A-CD46D1663D3E}">
      <dgm:prSet phldrT="[Text]" custT="1"/>
      <dgm:spPr/>
      <dgm:t>
        <a:bodyPr/>
        <a:lstStyle/>
        <a:p>
          <a:r>
            <a:rPr lang="en-US" sz="1800" smtClean="0">
              <a:latin typeface="Bookman Old Style" panose="02050604050505020204" pitchFamily="18" charset="0"/>
            </a:rPr>
            <a:t>Expert/ Second opinion with more than one doctor for diagnostic and therapeutic purpose in atypical cases</a:t>
          </a:r>
          <a:endParaRPr lang="en-US" sz="1800" dirty="0">
            <a:latin typeface="Bookman Old Style" panose="02050604050505020204" pitchFamily="18" charset="0"/>
          </a:endParaRPr>
        </a:p>
      </dgm:t>
    </dgm:pt>
    <dgm:pt modelId="{4BB766EC-4458-44E8-A385-42DEB9C76838}" type="parTrans" cxnId="{D99B8FB7-65E9-48E0-9E21-2B985BD65826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F444792-CF21-4AD3-AE5E-F9B6BB3AD0AB}" type="sibTrans" cxnId="{D99B8FB7-65E9-48E0-9E21-2B985BD65826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0F66C55-54EA-4AAD-AE88-6A92AB9210DA}">
      <dgm:prSet custT="1"/>
      <dgm:spPr/>
      <dgm:t>
        <a:bodyPr/>
        <a:lstStyle/>
        <a:p>
          <a:r>
            <a:rPr lang="en-US" sz="1800" smtClean="0">
              <a:latin typeface="Bookman Old Style" panose="02050604050505020204" pitchFamily="18" charset="0"/>
            </a:rPr>
            <a:t>Psychological and financial benefit to patients</a:t>
          </a:r>
          <a:endParaRPr lang="en-US" sz="1800" dirty="0">
            <a:latin typeface="Bookman Old Style" panose="02050604050505020204" pitchFamily="18" charset="0"/>
          </a:endParaRPr>
        </a:p>
      </dgm:t>
    </dgm:pt>
    <dgm:pt modelId="{AB3B388F-CCAF-47BA-90AB-5132549B62A2}" type="parTrans" cxnId="{12332E8B-0D4A-48FF-A4B9-5B593C1240BA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1593F6B-6358-4E9D-A02E-9DDB613D02FD}" type="sibTrans" cxnId="{12332E8B-0D4A-48FF-A4B9-5B593C1240BA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2C488F0-8514-4352-A1DD-F1B6994283AF}">
      <dgm:prSet custT="1"/>
      <dgm:spPr/>
      <dgm:t>
        <a:bodyPr/>
        <a:lstStyle/>
        <a:p>
          <a:r>
            <a:rPr lang="en-US" sz="1800" smtClean="0">
              <a:latin typeface="Bookman Old Style" panose="02050604050505020204" pitchFamily="18" charset="0"/>
            </a:rPr>
            <a:t>Availability of Expert consultation at the door step of patient</a:t>
          </a:r>
          <a:endParaRPr lang="en-US" sz="1800" dirty="0">
            <a:latin typeface="Bookman Old Style" panose="02050604050505020204" pitchFamily="18" charset="0"/>
          </a:endParaRPr>
        </a:p>
      </dgm:t>
    </dgm:pt>
    <dgm:pt modelId="{0F41D370-8B57-4BA0-9CF7-C0740CEC2583}" type="parTrans" cxnId="{F5F4BC9E-CD98-4E21-8B60-817B101C77D7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67E27A9-EEA1-449D-A705-95B1A86E94D8}" type="sibTrans" cxnId="{F5F4BC9E-CD98-4E21-8B60-817B101C77D7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348F3EF-54FA-4C61-AFAD-D28BF80A977F}" type="pres">
      <dgm:prSet presAssocID="{26F2ECAE-6B00-4B6C-B991-19F15F4EDB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53AE195-8F80-40AD-8BA1-FA0C6255843D}" type="pres">
      <dgm:prSet presAssocID="{26F2ECAE-6B00-4B6C-B991-19F15F4EDBBE}" presName="Name1" presStyleCnt="0"/>
      <dgm:spPr/>
      <dgm:t>
        <a:bodyPr/>
        <a:lstStyle/>
        <a:p>
          <a:endParaRPr lang="en-US"/>
        </a:p>
      </dgm:t>
    </dgm:pt>
    <dgm:pt modelId="{CDF3FD12-6005-4782-9C2F-388E6E2D8181}" type="pres">
      <dgm:prSet presAssocID="{26F2ECAE-6B00-4B6C-B991-19F15F4EDBBE}" presName="cycle" presStyleCnt="0"/>
      <dgm:spPr/>
      <dgm:t>
        <a:bodyPr/>
        <a:lstStyle/>
        <a:p>
          <a:endParaRPr lang="en-US"/>
        </a:p>
      </dgm:t>
    </dgm:pt>
    <dgm:pt modelId="{5A34D392-9687-44DA-A576-F38895C4B8B2}" type="pres">
      <dgm:prSet presAssocID="{26F2ECAE-6B00-4B6C-B991-19F15F4EDBBE}" presName="srcNode" presStyleLbl="node1" presStyleIdx="0" presStyleCnt="5"/>
      <dgm:spPr/>
      <dgm:t>
        <a:bodyPr/>
        <a:lstStyle/>
        <a:p>
          <a:endParaRPr lang="en-US"/>
        </a:p>
      </dgm:t>
    </dgm:pt>
    <dgm:pt modelId="{6137C1DC-B5A8-49BD-804C-D10BE06D3DC4}" type="pres">
      <dgm:prSet presAssocID="{26F2ECAE-6B00-4B6C-B991-19F15F4EDBBE}" presName="conn" presStyleLbl="parChTrans1D2" presStyleIdx="0" presStyleCnt="1"/>
      <dgm:spPr/>
      <dgm:t>
        <a:bodyPr/>
        <a:lstStyle/>
        <a:p>
          <a:endParaRPr lang="en-US"/>
        </a:p>
      </dgm:t>
    </dgm:pt>
    <dgm:pt modelId="{B28C71D2-F4E1-4E02-9CD0-E1214E8374D2}" type="pres">
      <dgm:prSet presAssocID="{26F2ECAE-6B00-4B6C-B991-19F15F4EDBBE}" presName="extraNode" presStyleLbl="node1" presStyleIdx="0" presStyleCnt="5"/>
      <dgm:spPr/>
      <dgm:t>
        <a:bodyPr/>
        <a:lstStyle/>
        <a:p>
          <a:endParaRPr lang="en-US"/>
        </a:p>
      </dgm:t>
    </dgm:pt>
    <dgm:pt modelId="{B6ABF618-8769-4992-B19A-017B571DE832}" type="pres">
      <dgm:prSet presAssocID="{26F2ECAE-6B00-4B6C-B991-19F15F4EDBBE}" presName="dstNode" presStyleLbl="node1" presStyleIdx="0" presStyleCnt="5"/>
      <dgm:spPr/>
      <dgm:t>
        <a:bodyPr/>
        <a:lstStyle/>
        <a:p>
          <a:endParaRPr lang="en-US"/>
        </a:p>
      </dgm:t>
    </dgm:pt>
    <dgm:pt modelId="{D1DB0BD9-BC93-444B-987E-E051C45AE137}" type="pres">
      <dgm:prSet presAssocID="{FAD3F742-14FF-48CE-9306-2D0DAC58FE1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AB9F0-7BA9-4219-BEAC-481050F636A0}" type="pres">
      <dgm:prSet presAssocID="{FAD3F742-14FF-48CE-9306-2D0DAC58FE10}" presName="accent_1" presStyleCnt="0"/>
      <dgm:spPr/>
      <dgm:t>
        <a:bodyPr/>
        <a:lstStyle/>
        <a:p>
          <a:endParaRPr lang="en-US"/>
        </a:p>
      </dgm:t>
    </dgm:pt>
    <dgm:pt modelId="{54ABCBC0-E4AF-464E-87BF-54A3403800A0}" type="pres">
      <dgm:prSet presAssocID="{FAD3F742-14FF-48CE-9306-2D0DAC58FE10}" presName="accentRepeatNode" presStyleLbl="solidFgAcc1" presStyleIdx="0" presStyleCnt="5" custLinFactNeighborX="1458" custLinFactNeighborY="-5982"/>
      <dgm:spPr/>
      <dgm:t>
        <a:bodyPr/>
        <a:lstStyle/>
        <a:p>
          <a:endParaRPr lang="en-US"/>
        </a:p>
      </dgm:t>
    </dgm:pt>
    <dgm:pt modelId="{395A34F9-A4BE-4F74-BFB8-50D0469928FD}" type="pres">
      <dgm:prSet presAssocID="{98C67CF8-E4B5-43C0-93E8-7BDB4C78F2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DF31-0970-409B-83FB-273E7CD8F7CC}" type="pres">
      <dgm:prSet presAssocID="{98C67CF8-E4B5-43C0-93E8-7BDB4C78F2A8}" presName="accent_2" presStyleCnt="0"/>
      <dgm:spPr/>
      <dgm:t>
        <a:bodyPr/>
        <a:lstStyle/>
        <a:p>
          <a:endParaRPr lang="en-US"/>
        </a:p>
      </dgm:t>
    </dgm:pt>
    <dgm:pt modelId="{7338795E-3E90-4D3A-9926-ECC8FC21C029}" type="pres">
      <dgm:prSet presAssocID="{98C67CF8-E4B5-43C0-93E8-7BDB4C78F2A8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EE56AB1A-69FF-4C65-9F6D-6E1B6C3B2BF9}" type="pres">
      <dgm:prSet presAssocID="{09D5041F-665F-4DE1-9B9A-CD46D1663D3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6F708-F377-4EBF-B7B2-2C082D944A4E}" type="pres">
      <dgm:prSet presAssocID="{09D5041F-665F-4DE1-9B9A-CD46D1663D3E}" presName="accent_3" presStyleCnt="0"/>
      <dgm:spPr/>
      <dgm:t>
        <a:bodyPr/>
        <a:lstStyle/>
        <a:p>
          <a:endParaRPr lang="en-US"/>
        </a:p>
      </dgm:t>
    </dgm:pt>
    <dgm:pt modelId="{E2C9849E-8B78-4311-A3CE-8D329FB9B3A5}" type="pres">
      <dgm:prSet presAssocID="{09D5041F-665F-4DE1-9B9A-CD46D1663D3E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DC16244D-E436-47A5-A746-9761979F9E4E}" type="pres">
      <dgm:prSet presAssocID="{60F66C55-54EA-4AAD-AE88-6A92AB9210D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F0A21-5F66-498A-A9A8-4062D59EAFB0}" type="pres">
      <dgm:prSet presAssocID="{60F66C55-54EA-4AAD-AE88-6A92AB9210DA}" presName="accent_4" presStyleCnt="0"/>
      <dgm:spPr/>
      <dgm:t>
        <a:bodyPr/>
        <a:lstStyle/>
        <a:p>
          <a:endParaRPr lang="en-US"/>
        </a:p>
      </dgm:t>
    </dgm:pt>
    <dgm:pt modelId="{E008C30E-5AF0-40EC-9646-B9FF154508A1}" type="pres">
      <dgm:prSet presAssocID="{60F66C55-54EA-4AAD-AE88-6A92AB9210DA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149164D0-1F41-4A97-B9E6-C8A8656F3BC8}" type="pres">
      <dgm:prSet presAssocID="{72C488F0-8514-4352-A1DD-F1B6994283A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8667A-4EA9-41B9-A20D-7203479CD1DD}" type="pres">
      <dgm:prSet presAssocID="{72C488F0-8514-4352-A1DD-F1B6994283AF}" presName="accent_5" presStyleCnt="0"/>
      <dgm:spPr/>
      <dgm:t>
        <a:bodyPr/>
        <a:lstStyle/>
        <a:p>
          <a:endParaRPr lang="en-US"/>
        </a:p>
      </dgm:t>
    </dgm:pt>
    <dgm:pt modelId="{7CAD1A5C-B071-4302-913C-26A8C4CBFD8D}" type="pres">
      <dgm:prSet presAssocID="{72C488F0-8514-4352-A1DD-F1B6994283AF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F5F4BC9E-CD98-4E21-8B60-817B101C77D7}" srcId="{26F2ECAE-6B00-4B6C-B991-19F15F4EDBBE}" destId="{72C488F0-8514-4352-A1DD-F1B6994283AF}" srcOrd="4" destOrd="0" parTransId="{0F41D370-8B57-4BA0-9CF7-C0740CEC2583}" sibTransId="{D67E27A9-EEA1-449D-A705-95B1A86E94D8}"/>
    <dgm:cxn modelId="{B48BB254-BFC7-481B-9410-58183867FCF7}" type="presOf" srcId="{FAD3F742-14FF-48CE-9306-2D0DAC58FE10}" destId="{D1DB0BD9-BC93-444B-987E-E051C45AE137}" srcOrd="0" destOrd="0" presId="urn:microsoft.com/office/officeart/2008/layout/VerticalCurvedList"/>
    <dgm:cxn modelId="{9235423E-ADB1-428E-B11E-0AE3800DEF93}" type="presOf" srcId="{CA106613-037E-4FB4-BA01-E8C363037F2E}" destId="{6137C1DC-B5A8-49BD-804C-D10BE06D3DC4}" srcOrd="0" destOrd="0" presId="urn:microsoft.com/office/officeart/2008/layout/VerticalCurvedList"/>
    <dgm:cxn modelId="{C6B83134-BB12-4427-BA38-A4E3195CCA52}" srcId="{26F2ECAE-6B00-4B6C-B991-19F15F4EDBBE}" destId="{98C67CF8-E4B5-43C0-93E8-7BDB4C78F2A8}" srcOrd="1" destOrd="0" parTransId="{A77D5BD3-8306-4025-A59C-1CEBC03E3676}" sibTransId="{18F6310D-F56D-413D-AE88-65E610A35EF3}"/>
    <dgm:cxn modelId="{D1938F85-2090-4399-ABC6-C1DF225E5BFB}" type="presOf" srcId="{98C67CF8-E4B5-43C0-93E8-7BDB4C78F2A8}" destId="{395A34F9-A4BE-4F74-BFB8-50D0469928FD}" srcOrd="0" destOrd="0" presId="urn:microsoft.com/office/officeart/2008/layout/VerticalCurvedList"/>
    <dgm:cxn modelId="{12332E8B-0D4A-48FF-A4B9-5B593C1240BA}" srcId="{26F2ECAE-6B00-4B6C-B991-19F15F4EDBBE}" destId="{60F66C55-54EA-4AAD-AE88-6A92AB9210DA}" srcOrd="3" destOrd="0" parTransId="{AB3B388F-CCAF-47BA-90AB-5132549B62A2}" sibTransId="{01593F6B-6358-4E9D-A02E-9DDB613D02FD}"/>
    <dgm:cxn modelId="{1F2347E6-2BF4-4A80-ABDC-07756D4A73BD}" type="presOf" srcId="{60F66C55-54EA-4AAD-AE88-6A92AB9210DA}" destId="{DC16244D-E436-47A5-A746-9761979F9E4E}" srcOrd="0" destOrd="0" presId="urn:microsoft.com/office/officeart/2008/layout/VerticalCurvedList"/>
    <dgm:cxn modelId="{24759059-8D1C-43B2-A545-3ABAAD3A1D18}" srcId="{26F2ECAE-6B00-4B6C-B991-19F15F4EDBBE}" destId="{FAD3F742-14FF-48CE-9306-2D0DAC58FE10}" srcOrd="0" destOrd="0" parTransId="{DD64C678-612E-488A-A1F9-B257FE6C2E15}" sibTransId="{CA106613-037E-4FB4-BA01-E8C363037F2E}"/>
    <dgm:cxn modelId="{D99B8FB7-65E9-48E0-9E21-2B985BD65826}" srcId="{26F2ECAE-6B00-4B6C-B991-19F15F4EDBBE}" destId="{09D5041F-665F-4DE1-9B9A-CD46D1663D3E}" srcOrd="2" destOrd="0" parTransId="{4BB766EC-4458-44E8-A385-42DEB9C76838}" sibTransId="{FF444792-CF21-4AD3-AE5E-F9B6BB3AD0AB}"/>
    <dgm:cxn modelId="{29A51A34-EAED-47E7-B452-6CAF8ABF943A}" type="presOf" srcId="{09D5041F-665F-4DE1-9B9A-CD46D1663D3E}" destId="{EE56AB1A-69FF-4C65-9F6D-6E1B6C3B2BF9}" srcOrd="0" destOrd="0" presId="urn:microsoft.com/office/officeart/2008/layout/VerticalCurvedList"/>
    <dgm:cxn modelId="{CE51FC63-FC11-4D2B-90B8-AC61AD6DDD3E}" type="presOf" srcId="{26F2ECAE-6B00-4B6C-B991-19F15F4EDBBE}" destId="{3348F3EF-54FA-4C61-AFAD-D28BF80A977F}" srcOrd="0" destOrd="0" presId="urn:microsoft.com/office/officeart/2008/layout/VerticalCurvedList"/>
    <dgm:cxn modelId="{543514EC-536A-4364-B6AF-17331C48A9F6}" type="presOf" srcId="{72C488F0-8514-4352-A1DD-F1B6994283AF}" destId="{149164D0-1F41-4A97-B9E6-C8A8656F3BC8}" srcOrd="0" destOrd="0" presId="urn:microsoft.com/office/officeart/2008/layout/VerticalCurvedList"/>
    <dgm:cxn modelId="{DD69A8AC-FD1F-4933-BF23-671A7D40FB22}" type="presParOf" srcId="{3348F3EF-54FA-4C61-AFAD-D28BF80A977F}" destId="{653AE195-8F80-40AD-8BA1-FA0C6255843D}" srcOrd="0" destOrd="0" presId="urn:microsoft.com/office/officeart/2008/layout/VerticalCurvedList"/>
    <dgm:cxn modelId="{486BBEDC-6C24-457C-A926-298883BC733F}" type="presParOf" srcId="{653AE195-8F80-40AD-8BA1-FA0C6255843D}" destId="{CDF3FD12-6005-4782-9C2F-388E6E2D8181}" srcOrd="0" destOrd="0" presId="urn:microsoft.com/office/officeart/2008/layout/VerticalCurvedList"/>
    <dgm:cxn modelId="{747C04C6-2C98-435B-BC14-C47E434E0F11}" type="presParOf" srcId="{CDF3FD12-6005-4782-9C2F-388E6E2D8181}" destId="{5A34D392-9687-44DA-A576-F38895C4B8B2}" srcOrd="0" destOrd="0" presId="urn:microsoft.com/office/officeart/2008/layout/VerticalCurvedList"/>
    <dgm:cxn modelId="{5DE11FA5-958F-45ED-980E-3B78044C559F}" type="presParOf" srcId="{CDF3FD12-6005-4782-9C2F-388E6E2D8181}" destId="{6137C1DC-B5A8-49BD-804C-D10BE06D3DC4}" srcOrd="1" destOrd="0" presId="urn:microsoft.com/office/officeart/2008/layout/VerticalCurvedList"/>
    <dgm:cxn modelId="{B5BD33BB-1047-4280-8E33-38A4D8F3B7D3}" type="presParOf" srcId="{CDF3FD12-6005-4782-9C2F-388E6E2D8181}" destId="{B28C71D2-F4E1-4E02-9CD0-E1214E8374D2}" srcOrd="2" destOrd="0" presId="urn:microsoft.com/office/officeart/2008/layout/VerticalCurvedList"/>
    <dgm:cxn modelId="{EABA8636-DD9F-4FE0-9263-597FA6C54DCF}" type="presParOf" srcId="{CDF3FD12-6005-4782-9C2F-388E6E2D8181}" destId="{B6ABF618-8769-4992-B19A-017B571DE832}" srcOrd="3" destOrd="0" presId="urn:microsoft.com/office/officeart/2008/layout/VerticalCurvedList"/>
    <dgm:cxn modelId="{AC1009A8-976E-4ED8-8853-D00D397C88AC}" type="presParOf" srcId="{653AE195-8F80-40AD-8BA1-FA0C6255843D}" destId="{D1DB0BD9-BC93-444B-987E-E051C45AE137}" srcOrd="1" destOrd="0" presId="urn:microsoft.com/office/officeart/2008/layout/VerticalCurvedList"/>
    <dgm:cxn modelId="{BF14CD79-6DD2-4450-9E46-7F6A042751C5}" type="presParOf" srcId="{653AE195-8F80-40AD-8BA1-FA0C6255843D}" destId="{D43AB9F0-7BA9-4219-BEAC-481050F636A0}" srcOrd="2" destOrd="0" presId="urn:microsoft.com/office/officeart/2008/layout/VerticalCurvedList"/>
    <dgm:cxn modelId="{F6E64B26-7C59-4FB8-B1F7-CFA263586A84}" type="presParOf" srcId="{D43AB9F0-7BA9-4219-BEAC-481050F636A0}" destId="{54ABCBC0-E4AF-464E-87BF-54A3403800A0}" srcOrd="0" destOrd="0" presId="urn:microsoft.com/office/officeart/2008/layout/VerticalCurvedList"/>
    <dgm:cxn modelId="{6CE0C4AE-F084-49D9-AC62-DA10EC077869}" type="presParOf" srcId="{653AE195-8F80-40AD-8BA1-FA0C6255843D}" destId="{395A34F9-A4BE-4F74-BFB8-50D0469928FD}" srcOrd="3" destOrd="0" presId="urn:microsoft.com/office/officeart/2008/layout/VerticalCurvedList"/>
    <dgm:cxn modelId="{897C926C-8241-47E7-B5D3-EFE4CCD35F9B}" type="presParOf" srcId="{653AE195-8F80-40AD-8BA1-FA0C6255843D}" destId="{F866DF31-0970-409B-83FB-273E7CD8F7CC}" srcOrd="4" destOrd="0" presId="urn:microsoft.com/office/officeart/2008/layout/VerticalCurvedList"/>
    <dgm:cxn modelId="{8FE89178-A3EF-4AF8-AAAA-A5EEE2EB0FB2}" type="presParOf" srcId="{F866DF31-0970-409B-83FB-273E7CD8F7CC}" destId="{7338795E-3E90-4D3A-9926-ECC8FC21C029}" srcOrd="0" destOrd="0" presId="urn:microsoft.com/office/officeart/2008/layout/VerticalCurvedList"/>
    <dgm:cxn modelId="{B0D023AC-F4EE-4F74-BA3D-4C07DA10B034}" type="presParOf" srcId="{653AE195-8F80-40AD-8BA1-FA0C6255843D}" destId="{EE56AB1A-69FF-4C65-9F6D-6E1B6C3B2BF9}" srcOrd="5" destOrd="0" presId="urn:microsoft.com/office/officeart/2008/layout/VerticalCurvedList"/>
    <dgm:cxn modelId="{E5E09D50-5EC8-41E8-A137-660A80670A22}" type="presParOf" srcId="{653AE195-8F80-40AD-8BA1-FA0C6255843D}" destId="{B406F708-F377-4EBF-B7B2-2C082D944A4E}" srcOrd="6" destOrd="0" presId="urn:microsoft.com/office/officeart/2008/layout/VerticalCurvedList"/>
    <dgm:cxn modelId="{69A4B88C-8876-4FAF-9D71-25C8819394E5}" type="presParOf" srcId="{B406F708-F377-4EBF-B7B2-2C082D944A4E}" destId="{E2C9849E-8B78-4311-A3CE-8D329FB9B3A5}" srcOrd="0" destOrd="0" presId="urn:microsoft.com/office/officeart/2008/layout/VerticalCurvedList"/>
    <dgm:cxn modelId="{822AAAD3-C41A-4459-B32C-756000D09AEC}" type="presParOf" srcId="{653AE195-8F80-40AD-8BA1-FA0C6255843D}" destId="{DC16244D-E436-47A5-A746-9761979F9E4E}" srcOrd="7" destOrd="0" presId="urn:microsoft.com/office/officeart/2008/layout/VerticalCurvedList"/>
    <dgm:cxn modelId="{169F7FA0-1EF9-476C-A46A-60BE798A71BD}" type="presParOf" srcId="{653AE195-8F80-40AD-8BA1-FA0C6255843D}" destId="{A9FF0A21-5F66-498A-A9A8-4062D59EAFB0}" srcOrd="8" destOrd="0" presId="urn:microsoft.com/office/officeart/2008/layout/VerticalCurvedList"/>
    <dgm:cxn modelId="{96F3277F-43DF-4B31-B1DC-43C5EAD2F205}" type="presParOf" srcId="{A9FF0A21-5F66-498A-A9A8-4062D59EAFB0}" destId="{E008C30E-5AF0-40EC-9646-B9FF154508A1}" srcOrd="0" destOrd="0" presId="urn:microsoft.com/office/officeart/2008/layout/VerticalCurvedList"/>
    <dgm:cxn modelId="{5D14D308-7CBB-4AB5-91B0-DD51E9A0C7BC}" type="presParOf" srcId="{653AE195-8F80-40AD-8BA1-FA0C6255843D}" destId="{149164D0-1F41-4A97-B9E6-C8A8656F3BC8}" srcOrd="9" destOrd="0" presId="urn:microsoft.com/office/officeart/2008/layout/VerticalCurvedList"/>
    <dgm:cxn modelId="{91C06E73-65C8-4EC0-9680-4DA972EC8730}" type="presParOf" srcId="{653AE195-8F80-40AD-8BA1-FA0C6255843D}" destId="{BC28667A-4EA9-41B9-A20D-7203479CD1DD}" srcOrd="10" destOrd="0" presId="urn:microsoft.com/office/officeart/2008/layout/VerticalCurvedList"/>
    <dgm:cxn modelId="{3F7607C3-9EC4-4B5D-92DD-E568986880B9}" type="presParOf" srcId="{BC28667A-4EA9-41B9-A20D-7203479CD1DD}" destId="{7CAD1A5C-B071-4302-913C-26A8C4CBFD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0A038-0AE1-4A46-9459-291A5BEA190A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B7AB3D0-1DB4-4AC5-BB6E-85480985B0C7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Tele-consulting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E85FB0D3-9649-4AAB-ACAF-0360370B06E8}" type="parTrans" cxnId="{24CB7924-C7A6-49CB-AF40-2FCF7094D02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F239738-8E2E-4907-B7FF-2A469C04D112}" type="sibTrans" cxnId="{24CB7924-C7A6-49CB-AF40-2FCF7094D02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70F4C04-18D5-4784-99AD-89A300D9626C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HPE health cloud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5AFA7651-6B2E-46D8-AA6F-3B03D428CD76}" type="parTrans" cxnId="{03CB87A3-F8CD-422E-883C-2F54EBF10E4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3C76BEA-5BF7-4FA7-BB6E-23EBFB689DF1}" type="sibTrans" cxnId="{03CB87A3-F8CD-422E-883C-2F54EBF10E4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6EFBC15-7EE1-46EA-9B91-31B97D19CBA2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Dashboard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FE316C66-8054-4D50-B55C-B54C70C5F20A}" type="parTrans" cxnId="{1CB4943B-C93A-4743-9297-F3A49BBE85A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D891376-7EC2-42E2-8652-A3EE0640EF8D}" type="sibTrans" cxnId="{1CB4943B-C93A-4743-9297-F3A49BBE85A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42B587E-2C14-4283-8994-EA77B159FCCF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Medical equipment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19994AC-8C51-40A8-AE4C-1C1BCA8C4D54}" type="sibTrans" cxnId="{19075E02-3A6F-4F06-978F-DFB895F489DB}">
      <dgm:prSet/>
      <dgm:spPr/>
      <dgm:t>
        <a:bodyPr/>
        <a:lstStyle/>
        <a:p>
          <a:endParaRPr lang="en-US"/>
        </a:p>
      </dgm:t>
    </dgm:pt>
    <dgm:pt modelId="{26200F20-993F-4D7B-A225-1A3CA3685336}" type="parTrans" cxnId="{19075E02-3A6F-4F06-978F-DFB895F489DB}">
      <dgm:prSet/>
      <dgm:spPr/>
      <dgm:t>
        <a:bodyPr/>
        <a:lstStyle/>
        <a:p>
          <a:endParaRPr lang="en-US"/>
        </a:p>
      </dgm:t>
    </dgm:pt>
    <dgm:pt modelId="{104A7447-C513-4A04-B284-A18692A5D741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Shipping Container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28DD684B-FD11-4237-B701-1C8BCED61C8A}" type="sibTrans" cxnId="{11144353-339B-4AB6-9A33-F5C101A36E0F}">
      <dgm:prSet/>
      <dgm:spPr/>
      <dgm:t>
        <a:bodyPr/>
        <a:lstStyle/>
        <a:p>
          <a:endParaRPr lang="en-US"/>
        </a:p>
      </dgm:t>
    </dgm:pt>
    <dgm:pt modelId="{A2B7EAB8-4C5A-494F-A3C0-9222AAB14D44}" type="parTrans" cxnId="{11144353-339B-4AB6-9A33-F5C101A36E0F}">
      <dgm:prSet/>
      <dgm:spPr/>
      <dgm:t>
        <a:bodyPr/>
        <a:lstStyle/>
        <a:p>
          <a:endParaRPr lang="en-US"/>
        </a:p>
      </dgm:t>
    </dgm:pt>
    <dgm:pt modelId="{C9C93E4D-655C-4F86-B0C0-697B4382E123}" type="pres">
      <dgm:prSet presAssocID="{4080A038-0AE1-4A46-9459-291A5BEA19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CD508B0-E4E6-413D-B7FC-DF9609ADFEBE}" type="pres">
      <dgm:prSet presAssocID="{4080A038-0AE1-4A46-9459-291A5BEA190A}" presName="Name1" presStyleCnt="0"/>
      <dgm:spPr/>
      <dgm:t>
        <a:bodyPr/>
        <a:lstStyle/>
        <a:p>
          <a:endParaRPr lang="en-US"/>
        </a:p>
      </dgm:t>
    </dgm:pt>
    <dgm:pt modelId="{FE22B225-BCA3-46BE-A969-EEC3DF88395D}" type="pres">
      <dgm:prSet presAssocID="{4080A038-0AE1-4A46-9459-291A5BEA190A}" presName="cycle" presStyleCnt="0"/>
      <dgm:spPr/>
      <dgm:t>
        <a:bodyPr/>
        <a:lstStyle/>
        <a:p>
          <a:endParaRPr lang="en-US"/>
        </a:p>
      </dgm:t>
    </dgm:pt>
    <dgm:pt modelId="{A895A60A-6DFE-4F71-858F-C75785CD2D64}" type="pres">
      <dgm:prSet presAssocID="{4080A038-0AE1-4A46-9459-291A5BEA190A}" presName="srcNode" presStyleLbl="node1" presStyleIdx="0" presStyleCnt="5"/>
      <dgm:spPr/>
      <dgm:t>
        <a:bodyPr/>
        <a:lstStyle/>
        <a:p>
          <a:endParaRPr lang="en-US"/>
        </a:p>
      </dgm:t>
    </dgm:pt>
    <dgm:pt modelId="{657D5F7D-E854-40FB-A76C-7036099A3700}" type="pres">
      <dgm:prSet presAssocID="{4080A038-0AE1-4A46-9459-291A5BEA190A}" presName="conn" presStyleLbl="parChTrans1D2" presStyleIdx="0" presStyleCnt="1"/>
      <dgm:spPr/>
      <dgm:t>
        <a:bodyPr/>
        <a:lstStyle/>
        <a:p>
          <a:endParaRPr lang="en-US"/>
        </a:p>
      </dgm:t>
    </dgm:pt>
    <dgm:pt modelId="{B9F0D45A-24FD-4BEB-A352-7549914D8439}" type="pres">
      <dgm:prSet presAssocID="{4080A038-0AE1-4A46-9459-291A5BEA190A}" presName="extraNode" presStyleLbl="node1" presStyleIdx="0" presStyleCnt="5"/>
      <dgm:spPr/>
      <dgm:t>
        <a:bodyPr/>
        <a:lstStyle/>
        <a:p>
          <a:endParaRPr lang="en-US"/>
        </a:p>
      </dgm:t>
    </dgm:pt>
    <dgm:pt modelId="{FE9FC499-973C-4AB3-BB4B-4AA3619581E5}" type="pres">
      <dgm:prSet presAssocID="{4080A038-0AE1-4A46-9459-291A5BEA190A}" presName="dstNode" presStyleLbl="node1" presStyleIdx="0" presStyleCnt="5"/>
      <dgm:spPr/>
      <dgm:t>
        <a:bodyPr/>
        <a:lstStyle/>
        <a:p>
          <a:endParaRPr lang="en-US"/>
        </a:p>
      </dgm:t>
    </dgm:pt>
    <dgm:pt modelId="{353544BE-9A42-4574-8832-B2641E5DF47D}" type="pres">
      <dgm:prSet presAssocID="{104A7447-C513-4A04-B284-A18692A5D74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7E2C9-0D2A-424A-9C5A-8B0BE0DC2E51}" type="pres">
      <dgm:prSet presAssocID="{104A7447-C513-4A04-B284-A18692A5D741}" presName="accent_1" presStyleCnt="0"/>
      <dgm:spPr/>
    </dgm:pt>
    <dgm:pt modelId="{20C07BF7-2325-4E01-85DA-89F3FD954769}" type="pres">
      <dgm:prSet presAssocID="{104A7447-C513-4A04-B284-A18692A5D741}" presName="accentRepeatNode" presStyleLbl="solidFgAcc1" presStyleIdx="0" presStyleCnt="5"/>
      <dgm:spPr/>
    </dgm:pt>
    <dgm:pt modelId="{5B13C183-0DF9-4926-8EBA-8BE24A5B06C9}" type="pres">
      <dgm:prSet presAssocID="{D42B587E-2C14-4283-8994-EA77B159FCC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81E53-2FA7-4A9E-B535-C92D73341D50}" type="pres">
      <dgm:prSet presAssocID="{D42B587E-2C14-4283-8994-EA77B159FCCF}" presName="accent_2" presStyleCnt="0"/>
      <dgm:spPr/>
    </dgm:pt>
    <dgm:pt modelId="{6577DF62-513E-4872-9509-09D3870612A7}" type="pres">
      <dgm:prSet presAssocID="{D42B587E-2C14-4283-8994-EA77B159FCCF}" presName="accentRepeatNode" presStyleLbl="solidFgAcc1" presStyleIdx="1" presStyleCnt="5"/>
      <dgm:spPr/>
    </dgm:pt>
    <dgm:pt modelId="{C1572A72-6179-4767-9426-956317406D51}" type="pres">
      <dgm:prSet presAssocID="{EB7AB3D0-1DB4-4AC5-BB6E-85480985B0C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619CB-0AFD-403F-876D-7E37A0ECD488}" type="pres">
      <dgm:prSet presAssocID="{EB7AB3D0-1DB4-4AC5-BB6E-85480985B0C7}" presName="accent_3" presStyleCnt="0"/>
      <dgm:spPr/>
    </dgm:pt>
    <dgm:pt modelId="{1F55443C-53C2-4AA3-A3AA-40E56A4C3084}" type="pres">
      <dgm:prSet presAssocID="{EB7AB3D0-1DB4-4AC5-BB6E-85480985B0C7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83064309-F633-451F-B47E-49933118C8BB}" type="pres">
      <dgm:prSet presAssocID="{270F4C04-18D5-4784-99AD-89A300D9626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78DBE-58BB-4534-A59F-C1E2325EB4BB}" type="pres">
      <dgm:prSet presAssocID="{270F4C04-18D5-4784-99AD-89A300D9626C}" presName="accent_4" presStyleCnt="0"/>
      <dgm:spPr/>
    </dgm:pt>
    <dgm:pt modelId="{490395D2-6C9C-4122-8ABE-74A5D5169C7F}" type="pres">
      <dgm:prSet presAssocID="{270F4C04-18D5-4784-99AD-89A300D9626C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7118922B-E6B2-4B56-8ABC-26501B7CC43B}" type="pres">
      <dgm:prSet presAssocID="{16EFBC15-7EE1-46EA-9B91-31B97D19CBA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2A77A-46E3-4837-A84E-B8B6040EC4CE}" type="pres">
      <dgm:prSet presAssocID="{16EFBC15-7EE1-46EA-9B91-31B97D19CBA2}" presName="accent_5" presStyleCnt="0"/>
      <dgm:spPr/>
    </dgm:pt>
    <dgm:pt modelId="{3E584743-3497-435F-8813-22E3DA01F9A9}" type="pres">
      <dgm:prSet presAssocID="{16EFBC15-7EE1-46EA-9B91-31B97D19CBA2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8588CF85-AD47-415F-B42E-AAAD9BEF89BE}" type="presOf" srcId="{104A7447-C513-4A04-B284-A18692A5D741}" destId="{353544BE-9A42-4574-8832-B2641E5DF47D}" srcOrd="0" destOrd="0" presId="urn:microsoft.com/office/officeart/2008/layout/VerticalCurvedList"/>
    <dgm:cxn modelId="{1CB4943B-C93A-4743-9297-F3A49BBE85A8}" srcId="{4080A038-0AE1-4A46-9459-291A5BEA190A}" destId="{16EFBC15-7EE1-46EA-9B91-31B97D19CBA2}" srcOrd="4" destOrd="0" parTransId="{FE316C66-8054-4D50-B55C-B54C70C5F20A}" sibTransId="{3D891376-7EC2-42E2-8652-A3EE0640EF8D}"/>
    <dgm:cxn modelId="{EFA106DB-1C78-46BC-9EAF-753B9CFA15E4}" type="presOf" srcId="{270F4C04-18D5-4784-99AD-89A300D9626C}" destId="{83064309-F633-451F-B47E-49933118C8BB}" srcOrd="0" destOrd="0" presId="urn:microsoft.com/office/officeart/2008/layout/VerticalCurvedList"/>
    <dgm:cxn modelId="{03CB87A3-F8CD-422E-883C-2F54EBF10E47}" srcId="{4080A038-0AE1-4A46-9459-291A5BEA190A}" destId="{270F4C04-18D5-4784-99AD-89A300D9626C}" srcOrd="3" destOrd="0" parTransId="{5AFA7651-6B2E-46D8-AA6F-3B03D428CD76}" sibTransId="{F3C76BEA-5BF7-4FA7-BB6E-23EBFB689DF1}"/>
    <dgm:cxn modelId="{19075E02-3A6F-4F06-978F-DFB895F489DB}" srcId="{4080A038-0AE1-4A46-9459-291A5BEA190A}" destId="{D42B587E-2C14-4283-8994-EA77B159FCCF}" srcOrd="1" destOrd="0" parTransId="{26200F20-993F-4D7B-A225-1A3CA3685336}" sibTransId="{C19994AC-8C51-40A8-AE4C-1C1BCA8C4D54}"/>
    <dgm:cxn modelId="{399020FF-EF16-429A-B8AD-F06AA378A0FB}" type="presOf" srcId="{16EFBC15-7EE1-46EA-9B91-31B97D19CBA2}" destId="{7118922B-E6B2-4B56-8ABC-26501B7CC43B}" srcOrd="0" destOrd="0" presId="urn:microsoft.com/office/officeart/2008/layout/VerticalCurvedList"/>
    <dgm:cxn modelId="{0ACD6002-3913-4EE4-A2DD-5B257DDA9B4A}" type="presOf" srcId="{EB7AB3D0-1DB4-4AC5-BB6E-85480985B0C7}" destId="{C1572A72-6179-4767-9426-956317406D51}" srcOrd="0" destOrd="0" presId="urn:microsoft.com/office/officeart/2008/layout/VerticalCurvedList"/>
    <dgm:cxn modelId="{CCC66E0C-8CFF-46D7-9208-B83D47426DE4}" type="presOf" srcId="{D42B587E-2C14-4283-8994-EA77B159FCCF}" destId="{5B13C183-0DF9-4926-8EBA-8BE24A5B06C9}" srcOrd="0" destOrd="0" presId="urn:microsoft.com/office/officeart/2008/layout/VerticalCurvedList"/>
    <dgm:cxn modelId="{F52A3E9B-6FC5-4977-8597-FA39D6F5DB4E}" type="presOf" srcId="{28DD684B-FD11-4237-B701-1C8BCED61C8A}" destId="{657D5F7D-E854-40FB-A76C-7036099A3700}" srcOrd="0" destOrd="0" presId="urn:microsoft.com/office/officeart/2008/layout/VerticalCurvedList"/>
    <dgm:cxn modelId="{24CB7924-C7A6-49CB-AF40-2FCF7094D02B}" srcId="{4080A038-0AE1-4A46-9459-291A5BEA190A}" destId="{EB7AB3D0-1DB4-4AC5-BB6E-85480985B0C7}" srcOrd="2" destOrd="0" parTransId="{E85FB0D3-9649-4AAB-ACAF-0360370B06E8}" sibTransId="{6F239738-8E2E-4907-B7FF-2A469C04D112}"/>
    <dgm:cxn modelId="{11144353-339B-4AB6-9A33-F5C101A36E0F}" srcId="{4080A038-0AE1-4A46-9459-291A5BEA190A}" destId="{104A7447-C513-4A04-B284-A18692A5D741}" srcOrd="0" destOrd="0" parTransId="{A2B7EAB8-4C5A-494F-A3C0-9222AAB14D44}" sibTransId="{28DD684B-FD11-4237-B701-1C8BCED61C8A}"/>
    <dgm:cxn modelId="{9F738128-01DD-4863-8B73-EB6604C47965}" type="presOf" srcId="{4080A038-0AE1-4A46-9459-291A5BEA190A}" destId="{C9C93E4D-655C-4F86-B0C0-697B4382E123}" srcOrd="0" destOrd="0" presId="urn:microsoft.com/office/officeart/2008/layout/VerticalCurvedList"/>
    <dgm:cxn modelId="{79C1C39C-C6B1-4609-AB97-E5CCD62898BE}" type="presParOf" srcId="{C9C93E4D-655C-4F86-B0C0-697B4382E123}" destId="{6CD508B0-E4E6-413D-B7FC-DF9609ADFEBE}" srcOrd="0" destOrd="0" presId="urn:microsoft.com/office/officeart/2008/layout/VerticalCurvedList"/>
    <dgm:cxn modelId="{3AC202BD-AA68-49D7-8730-FAEF165A50D9}" type="presParOf" srcId="{6CD508B0-E4E6-413D-B7FC-DF9609ADFEBE}" destId="{FE22B225-BCA3-46BE-A969-EEC3DF88395D}" srcOrd="0" destOrd="0" presId="urn:microsoft.com/office/officeart/2008/layout/VerticalCurvedList"/>
    <dgm:cxn modelId="{6D743F5D-2009-433C-B090-5230F681649F}" type="presParOf" srcId="{FE22B225-BCA3-46BE-A969-EEC3DF88395D}" destId="{A895A60A-6DFE-4F71-858F-C75785CD2D64}" srcOrd="0" destOrd="0" presId="urn:microsoft.com/office/officeart/2008/layout/VerticalCurvedList"/>
    <dgm:cxn modelId="{1D8ED165-3C16-402B-987E-3D72D28C26C3}" type="presParOf" srcId="{FE22B225-BCA3-46BE-A969-EEC3DF88395D}" destId="{657D5F7D-E854-40FB-A76C-7036099A3700}" srcOrd="1" destOrd="0" presId="urn:microsoft.com/office/officeart/2008/layout/VerticalCurvedList"/>
    <dgm:cxn modelId="{17334733-582F-4D8F-9542-CF2D0207D593}" type="presParOf" srcId="{FE22B225-BCA3-46BE-A969-EEC3DF88395D}" destId="{B9F0D45A-24FD-4BEB-A352-7549914D8439}" srcOrd="2" destOrd="0" presId="urn:microsoft.com/office/officeart/2008/layout/VerticalCurvedList"/>
    <dgm:cxn modelId="{5AEA142E-6FC9-4E05-8D9E-211133E19D4C}" type="presParOf" srcId="{FE22B225-BCA3-46BE-A969-EEC3DF88395D}" destId="{FE9FC499-973C-4AB3-BB4B-4AA3619581E5}" srcOrd="3" destOrd="0" presId="urn:microsoft.com/office/officeart/2008/layout/VerticalCurvedList"/>
    <dgm:cxn modelId="{F9503E33-289A-4E34-AF56-0EF407708352}" type="presParOf" srcId="{6CD508B0-E4E6-413D-B7FC-DF9609ADFEBE}" destId="{353544BE-9A42-4574-8832-B2641E5DF47D}" srcOrd="1" destOrd="0" presId="urn:microsoft.com/office/officeart/2008/layout/VerticalCurvedList"/>
    <dgm:cxn modelId="{38241FB6-044C-429B-AAFB-C71CD23CADEC}" type="presParOf" srcId="{6CD508B0-E4E6-413D-B7FC-DF9609ADFEBE}" destId="{3F07E2C9-0D2A-424A-9C5A-8B0BE0DC2E51}" srcOrd="2" destOrd="0" presId="urn:microsoft.com/office/officeart/2008/layout/VerticalCurvedList"/>
    <dgm:cxn modelId="{9A277D70-D5C0-4EF2-AA7E-A3E766FD9A46}" type="presParOf" srcId="{3F07E2C9-0D2A-424A-9C5A-8B0BE0DC2E51}" destId="{20C07BF7-2325-4E01-85DA-89F3FD954769}" srcOrd="0" destOrd="0" presId="urn:microsoft.com/office/officeart/2008/layout/VerticalCurvedList"/>
    <dgm:cxn modelId="{60A348E0-ADE1-4831-8F27-3F71F709176A}" type="presParOf" srcId="{6CD508B0-E4E6-413D-B7FC-DF9609ADFEBE}" destId="{5B13C183-0DF9-4926-8EBA-8BE24A5B06C9}" srcOrd="3" destOrd="0" presId="urn:microsoft.com/office/officeart/2008/layout/VerticalCurvedList"/>
    <dgm:cxn modelId="{C52D97E6-11FD-4511-A0E1-7B57675A8938}" type="presParOf" srcId="{6CD508B0-E4E6-413D-B7FC-DF9609ADFEBE}" destId="{7CB81E53-2FA7-4A9E-B535-C92D73341D50}" srcOrd="4" destOrd="0" presId="urn:microsoft.com/office/officeart/2008/layout/VerticalCurvedList"/>
    <dgm:cxn modelId="{B85E88F0-8C5B-4762-B23A-3644B22E5136}" type="presParOf" srcId="{7CB81E53-2FA7-4A9E-B535-C92D73341D50}" destId="{6577DF62-513E-4872-9509-09D3870612A7}" srcOrd="0" destOrd="0" presId="urn:microsoft.com/office/officeart/2008/layout/VerticalCurvedList"/>
    <dgm:cxn modelId="{08291ADD-7BDB-46C9-A6A8-261B689B4F99}" type="presParOf" srcId="{6CD508B0-E4E6-413D-B7FC-DF9609ADFEBE}" destId="{C1572A72-6179-4767-9426-956317406D51}" srcOrd="5" destOrd="0" presId="urn:microsoft.com/office/officeart/2008/layout/VerticalCurvedList"/>
    <dgm:cxn modelId="{EA6F2373-8906-475D-94CF-B477755C7FE9}" type="presParOf" srcId="{6CD508B0-E4E6-413D-B7FC-DF9609ADFEBE}" destId="{B47619CB-0AFD-403F-876D-7E37A0ECD488}" srcOrd="6" destOrd="0" presId="urn:microsoft.com/office/officeart/2008/layout/VerticalCurvedList"/>
    <dgm:cxn modelId="{DCD9C94C-126D-496D-88BB-5879E2515B0A}" type="presParOf" srcId="{B47619CB-0AFD-403F-876D-7E37A0ECD488}" destId="{1F55443C-53C2-4AA3-A3AA-40E56A4C3084}" srcOrd="0" destOrd="0" presId="urn:microsoft.com/office/officeart/2008/layout/VerticalCurvedList"/>
    <dgm:cxn modelId="{1ED2667F-1C60-48CC-B628-5601E6269392}" type="presParOf" srcId="{6CD508B0-E4E6-413D-B7FC-DF9609ADFEBE}" destId="{83064309-F633-451F-B47E-49933118C8BB}" srcOrd="7" destOrd="0" presId="urn:microsoft.com/office/officeart/2008/layout/VerticalCurvedList"/>
    <dgm:cxn modelId="{FD60E19F-D3EB-4191-B140-D66DB56EE139}" type="presParOf" srcId="{6CD508B0-E4E6-413D-B7FC-DF9609ADFEBE}" destId="{D7D78DBE-58BB-4534-A59F-C1E2325EB4BB}" srcOrd="8" destOrd="0" presId="urn:microsoft.com/office/officeart/2008/layout/VerticalCurvedList"/>
    <dgm:cxn modelId="{06FBD264-79E4-4599-B9AC-EFB34A1218DA}" type="presParOf" srcId="{D7D78DBE-58BB-4534-A59F-C1E2325EB4BB}" destId="{490395D2-6C9C-4122-8ABE-74A5D5169C7F}" srcOrd="0" destOrd="0" presId="urn:microsoft.com/office/officeart/2008/layout/VerticalCurvedList"/>
    <dgm:cxn modelId="{0BA4FEBB-6158-407F-A3FF-E515ED5B3E6C}" type="presParOf" srcId="{6CD508B0-E4E6-413D-B7FC-DF9609ADFEBE}" destId="{7118922B-E6B2-4B56-8ABC-26501B7CC43B}" srcOrd="9" destOrd="0" presId="urn:microsoft.com/office/officeart/2008/layout/VerticalCurvedList"/>
    <dgm:cxn modelId="{C0B71F74-C104-476F-B04A-52FA510B6F04}" type="presParOf" srcId="{6CD508B0-E4E6-413D-B7FC-DF9609ADFEBE}" destId="{0672A77A-46E3-4837-A84E-B8B6040EC4CE}" srcOrd="10" destOrd="0" presId="urn:microsoft.com/office/officeart/2008/layout/VerticalCurvedList"/>
    <dgm:cxn modelId="{DA5CF13F-9278-40FF-9E15-3125FDFCF86C}" type="presParOf" srcId="{0672A77A-46E3-4837-A84E-B8B6040EC4CE}" destId="{3E584743-3497-435F-8813-22E3DA01F9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7C1DC-B5A8-49BD-804C-D10BE06D3DC4}">
      <dsp:nvSpPr>
        <dsp:cNvPr id="0" name=""/>
        <dsp:cNvSpPr/>
      </dsp:nvSpPr>
      <dsp:spPr>
        <a:xfrm>
          <a:off x="-6415223" y="-981231"/>
          <a:ext cx="7635899" cy="7635899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B0BD9-BC93-444B-987E-E051C45AE137}">
      <dsp:nvSpPr>
        <dsp:cNvPr id="0" name=""/>
        <dsp:cNvSpPr/>
      </dsp:nvSpPr>
      <dsp:spPr>
        <a:xfrm>
          <a:off x="533259" y="354476"/>
          <a:ext cx="6556447" cy="70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30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ookman Old Style" panose="02050604050505020204" pitchFamily="18" charset="0"/>
            </a:rPr>
            <a:t>Diagnostic &amp; Therapeutic  facility where local expertise is not available or consensus on diagnosis is not reached   </a:t>
          </a:r>
          <a:endParaRPr lang="en-US" sz="1800" kern="1200" dirty="0">
            <a:latin typeface="Bookman Old Style" panose="02050604050505020204" pitchFamily="18" charset="0"/>
          </a:endParaRPr>
        </a:p>
      </dsp:txBody>
      <dsp:txXfrm>
        <a:off x="533259" y="354476"/>
        <a:ext cx="6556447" cy="709406"/>
      </dsp:txXfrm>
    </dsp:sp>
    <dsp:sp modelId="{54ABCBC0-E4AF-464E-87BF-54A3403800A0}">
      <dsp:nvSpPr>
        <dsp:cNvPr id="0" name=""/>
        <dsp:cNvSpPr/>
      </dsp:nvSpPr>
      <dsp:spPr>
        <a:xfrm>
          <a:off x="102809" y="212754"/>
          <a:ext cx="886758" cy="8867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5A34F9-A4BE-4F74-BFB8-50D0469928FD}">
      <dsp:nvSpPr>
        <dsp:cNvPr id="0" name=""/>
        <dsp:cNvSpPr/>
      </dsp:nvSpPr>
      <dsp:spPr>
        <a:xfrm>
          <a:off x="1041599" y="1418245"/>
          <a:ext cx="6048107" cy="70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30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ookman Old Style" panose="02050604050505020204" pitchFamily="18" charset="0"/>
            </a:rPr>
            <a:t>Continuous Medical Education -  for medical/ </a:t>
          </a:r>
          <a:r>
            <a:rPr lang="en-US" sz="1800" kern="1200" dirty="0" err="1" smtClean="0">
              <a:latin typeface="Bookman Old Style" panose="02050604050505020204" pitchFamily="18" charset="0"/>
            </a:rPr>
            <a:t>para</a:t>
          </a:r>
          <a:r>
            <a:rPr lang="en-US" sz="1800" kern="1200" dirty="0" smtClean="0">
              <a:latin typeface="Bookman Old Style" panose="02050604050505020204" pitchFamily="18" charset="0"/>
            </a:rPr>
            <a:t> medical staff and awareness generation in community during special campaigns</a:t>
          </a:r>
          <a:endParaRPr lang="en-US" sz="1800" kern="1200" dirty="0">
            <a:latin typeface="Bookman Old Style" panose="02050604050505020204" pitchFamily="18" charset="0"/>
          </a:endParaRPr>
        </a:p>
      </dsp:txBody>
      <dsp:txXfrm>
        <a:off x="1041599" y="1418245"/>
        <a:ext cx="6048107" cy="709406"/>
      </dsp:txXfrm>
    </dsp:sp>
    <dsp:sp modelId="{7338795E-3E90-4D3A-9926-ECC8FC21C029}">
      <dsp:nvSpPr>
        <dsp:cNvPr id="0" name=""/>
        <dsp:cNvSpPr/>
      </dsp:nvSpPr>
      <dsp:spPr>
        <a:xfrm>
          <a:off x="598220" y="1329569"/>
          <a:ext cx="886758" cy="8867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E56AB1A-69FF-4C65-9F6D-6E1B6C3B2BF9}">
      <dsp:nvSpPr>
        <dsp:cNvPr id="0" name=""/>
        <dsp:cNvSpPr/>
      </dsp:nvSpPr>
      <dsp:spPr>
        <a:xfrm>
          <a:off x="1197619" y="2482015"/>
          <a:ext cx="5892087" cy="70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30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Bookman Old Style" panose="02050604050505020204" pitchFamily="18" charset="0"/>
            </a:rPr>
            <a:t>Expert/ Second opinion with more than one doctor for diagnostic and therapeutic purpose in atypical cases</a:t>
          </a:r>
          <a:endParaRPr lang="en-US" sz="1800" kern="1200" dirty="0">
            <a:latin typeface="Bookman Old Style" panose="02050604050505020204" pitchFamily="18" charset="0"/>
          </a:endParaRPr>
        </a:p>
      </dsp:txBody>
      <dsp:txXfrm>
        <a:off x="1197619" y="2482015"/>
        <a:ext cx="5892087" cy="709406"/>
      </dsp:txXfrm>
    </dsp:sp>
    <dsp:sp modelId="{E2C9849E-8B78-4311-A3CE-8D329FB9B3A5}">
      <dsp:nvSpPr>
        <dsp:cNvPr id="0" name=""/>
        <dsp:cNvSpPr/>
      </dsp:nvSpPr>
      <dsp:spPr>
        <a:xfrm>
          <a:off x="754240" y="2393339"/>
          <a:ext cx="886758" cy="8867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C16244D-E436-47A5-A746-9761979F9E4E}">
      <dsp:nvSpPr>
        <dsp:cNvPr id="0" name=""/>
        <dsp:cNvSpPr/>
      </dsp:nvSpPr>
      <dsp:spPr>
        <a:xfrm>
          <a:off x="1041599" y="3545784"/>
          <a:ext cx="6048107" cy="70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30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Bookman Old Style" panose="02050604050505020204" pitchFamily="18" charset="0"/>
            </a:rPr>
            <a:t>Psychological and financial benefit to patients</a:t>
          </a:r>
          <a:endParaRPr lang="en-US" sz="1800" kern="1200" dirty="0">
            <a:latin typeface="Bookman Old Style" panose="02050604050505020204" pitchFamily="18" charset="0"/>
          </a:endParaRPr>
        </a:p>
      </dsp:txBody>
      <dsp:txXfrm>
        <a:off x="1041599" y="3545784"/>
        <a:ext cx="6048107" cy="709406"/>
      </dsp:txXfrm>
    </dsp:sp>
    <dsp:sp modelId="{E008C30E-5AF0-40EC-9646-B9FF154508A1}">
      <dsp:nvSpPr>
        <dsp:cNvPr id="0" name=""/>
        <dsp:cNvSpPr/>
      </dsp:nvSpPr>
      <dsp:spPr>
        <a:xfrm>
          <a:off x="598220" y="3457108"/>
          <a:ext cx="886758" cy="8867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49164D0-1F41-4A97-B9E6-C8A8656F3BC8}">
      <dsp:nvSpPr>
        <dsp:cNvPr id="0" name=""/>
        <dsp:cNvSpPr/>
      </dsp:nvSpPr>
      <dsp:spPr>
        <a:xfrm>
          <a:off x="533259" y="4609554"/>
          <a:ext cx="6556447" cy="70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30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Bookman Old Style" panose="02050604050505020204" pitchFamily="18" charset="0"/>
            </a:rPr>
            <a:t>Availability of Expert consultation at the door step of patient</a:t>
          </a:r>
          <a:endParaRPr lang="en-US" sz="1800" kern="1200" dirty="0">
            <a:latin typeface="Bookman Old Style" panose="02050604050505020204" pitchFamily="18" charset="0"/>
          </a:endParaRPr>
        </a:p>
      </dsp:txBody>
      <dsp:txXfrm>
        <a:off x="533259" y="4609554"/>
        <a:ext cx="6556447" cy="709406"/>
      </dsp:txXfrm>
    </dsp:sp>
    <dsp:sp modelId="{7CAD1A5C-B071-4302-913C-26A8C4CBFD8D}">
      <dsp:nvSpPr>
        <dsp:cNvPr id="0" name=""/>
        <dsp:cNvSpPr/>
      </dsp:nvSpPr>
      <dsp:spPr>
        <a:xfrm>
          <a:off x="89880" y="4520878"/>
          <a:ext cx="886758" cy="8867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D5F7D-E854-40FB-A76C-7036099A3700}">
      <dsp:nvSpPr>
        <dsp:cNvPr id="0" name=""/>
        <dsp:cNvSpPr/>
      </dsp:nvSpPr>
      <dsp:spPr>
        <a:xfrm>
          <a:off x="-3100005" y="-477230"/>
          <a:ext cx="3697659" cy="3697659"/>
        </a:xfrm>
        <a:prstGeom prst="blockArc">
          <a:avLst>
            <a:gd name="adj1" fmla="val 18900000"/>
            <a:gd name="adj2" fmla="val 2700000"/>
            <a:gd name="adj3" fmla="val 58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544BE-9A42-4574-8832-B2641E5DF47D}">
      <dsp:nvSpPr>
        <dsp:cNvPr id="0" name=""/>
        <dsp:cNvSpPr/>
      </dsp:nvSpPr>
      <dsp:spPr>
        <a:xfrm>
          <a:off x="262488" y="171395"/>
          <a:ext cx="3191214" cy="3430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22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Shipping Container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488" y="171395"/>
        <a:ext cx="3191214" cy="343009"/>
      </dsp:txXfrm>
    </dsp:sp>
    <dsp:sp modelId="{20C07BF7-2325-4E01-85DA-89F3FD954769}">
      <dsp:nvSpPr>
        <dsp:cNvPr id="0" name=""/>
        <dsp:cNvSpPr/>
      </dsp:nvSpPr>
      <dsp:spPr>
        <a:xfrm>
          <a:off x="48107" y="128518"/>
          <a:ext cx="428762" cy="4287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B13C183-0DF9-4926-8EBA-8BE24A5B06C9}">
      <dsp:nvSpPr>
        <dsp:cNvPr id="0" name=""/>
        <dsp:cNvSpPr/>
      </dsp:nvSpPr>
      <dsp:spPr>
        <a:xfrm>
          <a:off x="508278" y="685744"/>
          <a:ext cx="2945424" cy="3430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22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Medical equipment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8278" y="685744"/>
        <a:ext cx="2945424" cy="343009"/>
      </dsp:txXfrm>
    </dsp:sp>
    <dsp:sp modelId="{6577DF62-513E-4872-9509-09D3870612A7}">
      <dsp:nvSpPr>
        <dsp:cNvPr id="0" name=""/>
        <dsp:cNvSpPr/>
      </dsp:nvSpPr>
      <dsp:spPr>
        <a:xfrm>
          <a:off x="293897" y="642868"/>
          <a:ext cx="428762" cy="4287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1572A72-6179-4767-9426-956317406D51}">
      <dsp:nvSpPr>
        <dsp:cNvPr id="0" name=""/>
        <dsp:cNvSpPr/>
      </dsp:nvSpPr>
      <dsp:spPr>
        <a:xfrm>
          <a:off x="583716" y="1200094"/>
          <a:ext cx="2869986" cy="3430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22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Tele-consulting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3716" y="1200094"/>
        <a:ext cx="2869986" cy="343009"/>
      </dsp:txXfrm>
    </dsp:sp>
    <dsp:sp modelId="{1F55443C-53C2-4AA3-A3AA-40E56A4C3084}">
      <dsp:nvSpPr>
        <dsp:cNvPr id="0" name=""/>
        <dsp:cNvSpPr/>
      </dsp:nvSpPr>
      <dsp:spPr>
        <a:xfrm>
          <a:off x="369335" y="1157218"/>
          <a:ext cx="428762" cy="4287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064309-F633-451F-B47E-49933118C8BB}">
      <dsp:nvSpPr>
        <dsp:cNvPr id="0" name=""/>
        <dsp:cNvSpPr/>
      </dsp:nvSpPr>
      <dsp:spPr>
        <a:xfrm>
          <a:off x="508278" y="1714444"/>
          <a:ext cx="2945424" cy="3430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22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HPE health cloud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8278" y="1714444"/>
        <a:ext cx="2945424" cy="343009"/>
      </dsp:txXfrm>
    </dsp:sp>
    <dsp:sp modelId="{490395D2-6C9C-4122-8ABE-74A5D5169C7F}">
      <dsp:nvSpPr>
        <dsp:cNvPr id="0" name=""/>
        <dsp:cNvSpPr/>
      </dsp:nvSpPr>
      <dsp:spPr>
        <a:xfrm>
          <a:off x="293897" y="1671568"/>
          <a:ext cx="428762" cy="4287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118922B-E6B2-4B56-8ABC-26501B7CC43B}">
      <dsp:nvSpPr>
        <dsp:cNvPr id="0" name=""/>
        <dsp:cNvSpPr/>
      </dsp:nvSpPr>
      <dsp:spPr>
        <a:xfrm>
          <a:off x="262488" y="2228794"/>
          <a:ext cx="3191214" cy="3430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22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Dashboard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488" y="2228794"/>
        <a:ext cx="3191214" cy="343009"/>
      </dsp:txXfrm>
    </dsp:sp>
    <dsp:sp modelId="{3E584743-3497-435F-8813-22E3DA01F9A9}">
      <dsp:nvSpPr>
        <dsp:cNvPr id="0" name=""/>
        <dsp:cNvSpPr/>
      </dsp:nvSpPr>
      <dsp:spPr>
        <a:xfrm>
          <a:off x="48107" y="2185918"/>
          <a:ext cx="428762" cy="4287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0.24894</cdr:y>
    </cdr:from>
    <cdr:to>
      <cdr:x>0.03896</cdr:x>
      <cdr:y>0.74535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1319348" y="1328111"/>
          <a:ext cx="1432684" cy="21337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0.24762</cdr:y>
    </cdr:from>
    <cdr:to>
      <cdr:x>0.04274</cdr:x>
      <cdr:y>0.75211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992002" y="1264536"/>
          <a:ext cx="1383912" cy="2133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0.21491</cdr:x>
      <cdr:y>0.14314</cdr:y>
    </cdr:from>
    <cdr:to>
      <cdr:x>0.61435</cdr:x>
      <cdr:y>0.23494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72979" y="428175"/>
          <a:ext cx="1994243" cy="27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for KPMG"/>
            </a:defRPr>
          </a:lvl1pPr>
          <a:lvl2pPr marL="457200" indent="0">
            <a:defRPr sz="1100">
              <a:latin typeface="Univers for KPMG"/>
            </a:defRPr>
          </a:lvl2pPr>
          <a:lvl3pPr marL="914400" indent="0">
            <a:defRPr sz="1100">
              <a:latin typeface="Univers for KPMG"/>
            </a:defRPr>
          </a:lvl3pPr>
          <a:lvl4pPr marL="1371600" indent="0">
            <a:defRPr sz="1100">
              <a:latin typeface="Univers for KPMG"/>
            </a:defRPr>
          </a:lvl4pPr>
          <a:lvl5pPr marL="1828800" indent="0">
            <a:defRPr sz="1100">
              <a:latin typeface="Univers for KPMG"/>
            </a:defRPr>
          </a:lvl5pPr>
          <a:lvl6pPr marL="2286000" indent="0">
            <a:defRPr sz="1100">
              <a:latin typeface="Univers for KPMG"/>
            </a:defRPr>
          </a:lvl6pPr>
          <a:lvl7pPr marL="2743200" indent="0">
            <a:defRPr sz="1100">
              <a:latin typeface="Univers for KPMG"/>
            </a:defRPr>
          </a:lvl7pPr>
          <a:lvl8pPr marL="3200400" indent="0">
            <a:defRPr sz="1100">
              <a:latin typeface="Univers for KPMG"/>
            </a:defRPr>
          </a:lvl8pPr>
          <a:lvl9pPr marL="3657600" indent="0">
            <a:defRPr sz="1100">
              <a:latin typeface="Univers for KPMG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EF64C-6444-C54F-9BF0-613CB0CFD382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18882-9918-3B42-897A-C192067F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19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7456A-CD06-0D40-B083-11158BE207ED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971550"/>
            <a:ext cx="34956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EE106-D861-6343-96FF-5BF90692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4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pmgbrandcentral.brandwizard.net/app/asset/asset_search.aspx?catid=757&amp;libid=2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kpmgbrandcentral.brandwizard.net/app/asset/asset_search.aspx?catid=757&amp;libid=2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7256" cy="5009322"/>
          </a:xfrm>
          <a:prstGeom prst="rect">
            <a:avLst/>
          </a:prstGeom>
        </p:spPr>
      </p:pic>
      <p:sp>
        <p:nvSpPr>
          <p:cNvPr id="6" name="Rectangle 5">
            <a:hlinkClick r:id="rId3"/>
          </p:cNvPr>
          <p:cNvSpPr/>
          <p:nvPr userDrawn="1"/>
        </p:nvSpPr>
        <p:spPr>
          <a:xfrm>
            <a:off x="6643151" y="5284514"/>
            <a:ext cx="2500849" cy="29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009323"/>
            <a:ext cx="9144000" cy="1848678"/>
          </a:xfrm>
          <a:prstGeom prst="rect">
            <a:avLst/>
          </a:prstGeom>
          <a:solidFill>
            <a:srgbClr val="00A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532737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0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Telemedicine Projec</a:t>
            </a:r>
            <a:r>
              <a:rPr lang="en-US" sz="3600" b="1" baseline="0" dirty="0" smtClean="0">
                <a:solidFill>
                  <a:srgbClr val="0030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in Maharashtra</a:t>
            </a:r>
          </a:p>
          <a:p>
            <a:pPr algn="ctr"/>
            <a:r>
              <a:rPr lang="en-US" sz="2400" b="0" baseline="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Summit on Good, Replicable and Innovative Practices</a:t>
            </a:r>
          </a:p>
          <a:p>
            <a:pPr algn="ctr"/>
            <a:r>
              <a:rPr lang="en-US" sz="2400" b="0" baseline="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2400" b="0" baseline="3000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0" baseline="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31</a:t>
            </a:r>
            <a:r>
              <a:rPr lang="en-US" sz="2400" b="0" baseline="3000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0" baseline="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August 2016</a:t>
            </a:r>
            <a:endParaRPr lang="en-US" sz="2400" b="0" dirty="0" smtClean="0">
              <a:solidFill>
                <a:srgbClr val="BC20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D:\Desktop on 6-5-13\2013-14 Reporting\Register\NHM LOGO. (1)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887" y="0"/>
            <a:ext cx="702365" cy="6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kusar\Pictures\PHD_New_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365" cy="6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4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1" y="432905"/>
            <a:ext cx="7635875" cy="5772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2001" y="1228725"/>
            <a:ext cx="7635875" cy="457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 i="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 marL="0" indent="0">
              <a:buFontTx/>
              <a:buNone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2pPr>
            <a:lvl3pPr marL="285750" indent="-283464">
              <a:buFont typeface="Univers for KPMG Light" panose="020B0403020202020204" pitchFamily="34" charset="0"/>
              <a:buChar char="—"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3pPr>
            <a:lvl4pPr marL="576072" indent="-228600">
              <a:buFont typeface="Univers for KPMG Light" panose="020B0403020202020204" pitchFamily="34" charset="0"/>
              <a:buChar char="-"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/>
                <a:cs typeface="Univers for KPMG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520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2000" y="1228163"/>
            <a:ext cx="3714750" cy="456247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 i="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2pPr>
            <a:lvl3pPr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3pPr>
            <a:lvl4pPr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/>
                <a:cs typeface="Univers for KPMG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95825" y="1228163"/>
            <a:ext cx="3702051" cy="456247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 i="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2pPr>
            <a:lvl3pPr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3pPr>
            <a:lvl4pPr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/>
                <a:cs typeface="Univers for KPMG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96147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2000" y="1210796"/>
            <a:ext cx="3733800" cy="459833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 i="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 marL="0" indent="0">
              <a:buFont typeface="Univers for KPMG" charset="0"/>
              <a:buNone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2pPr>
            <a:lvl3pPr marL="285750" indent="-309600">
              <a:buFont typeface="Univers for KPMG Light" panose="020B0403020202020204" pitchFamily="34" charset="0"/>
              <a:buChar char="—"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3pPr>
            <a:lvl4pPr marL="571500" indent="-248400">
              <a:buFont typeface="Univers for KPMG Light" panose="020B0403020202020204" pitchFamily="34" charset="0"/>
              <a:buChar char="-"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4pPr>
            <a:lvl5pPr marL="896938" indent="-309600">
              <a:buFont typeface="Univers for KPMG Light" panose="020B0403020202020204" pitchFamily="34" charset="0"/>
              <a:buChar char="—"/>
              <a:defRPr lang="en-US" sz="1500" b="0" i="0" dirty="0" smtClean="0">
                <a:solidFill>
                  <a:schemeClr val="tx2"/>
                </a:solidFill>
                <a:latin typeface="Univers for KPMG Light"/>
                <a:cs typeface="Univers for KPMG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95826" y="1210796"/>
            <a:ext cx="3713884" cy="459833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 i="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2pPr>
            <a:lvl3pPr marL="285750" indent="-309600">
              <a:buFont typeface="Univers for KPMG Light" panose="020B0403020202020204" pitchFamily="34" charset="0"/>
              <a:buChar char="—"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3pPr>
            <a:lvl4pPr marL="571500" indent="-248400">
              <a:buFont typeface="Univers for KPMG Light" panose="020B0403020202020204" pitchFamily="34" charset="0"/>
              <a:buChar char="-"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/>
                <a:cs typeface="Univers for KPMG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27737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3" orient="horz" pos="635" userDrawn="1">
          <p15:clr>
            <a:srgbClr val="FBAE40"/>
          </p15:clr>
        </p15:guide>
        <p15:guide id="4" orient="horz" pos="381" userDrawn="1">
          <p15:clr>
            <a:srgbClr val="FBAE40"/>
          </p15:clr>
        </p15:guide>
        <p15:guide id="5" orient="horz" pos="847" userDrawn="1">
          <p15:clr>
            <a:srgbClr val="FBAE40"/>
          </p15:clr>
        </p15:guide>
        <p15:guide id="6" orient="horz" pos="3769" userDrawn="1">
          <p15:clr>
            <a:srgbClr val="FBAE40"/>
          </p15:clr>
        </p15:guide>
        <p15:guide id="7" pos="480" userDrawn="1">
          <p15:clr>
            <a:srgbClr val="FBAE40"/>
          </p15:clr>
        </p15:guide>
        <p15:guide id="8" pos="52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1999" y="1218640"/>
            <a:ext cx="3743325" cy="4590490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defRPr b="1" i="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b="0" i="0">
                <a:solidFill>
                  <a:schemeClr val="tx2"/>
                </a:solidFill>
                <a:latin typeface="Univers for KPMG Light"/>
                <a:cs typeface="Univers for KPMG Light"/>
              </a:defRPr>
            </a:lvl2pPr>
            <a:lvl3pPr>
              <a:spcBef>
                <a:spcPts val="0"/>
              </a:spcBef>
              <a:defRPr b="0" i="0">
                <a:solidFill>
                  <a:schemeClr val="tx2"/>
                </a:solidFill>
                <a:latin typeface="Univers for KPMG Light"/>
                <a:cs typeface="Univers for KPMG Light"/>
              </a:defRPr>
            </a:lvl3pPr>
            <a:lvl4pPr>
              <a:spcBef>
                <a:spcPts val="0"/>
              </a:spcBef>
              <a:defRPr b="0" i="0">
                <a:solidFill>
                  <a:schemeClr val="tx2"/>
                </a:solidFill>
                <a:latin typeface="Univers for KPMG Light"/>
                <a:cs typeface="Univers for KPMG Light"/>
              </a:defRPr>
            </a:lvl4pPr>
            <a:lvl5pPr>
              <a:spcBef>
                <a:spcPts val="0"/>
              </a:spcBef>
              <a:defRPr lang="en-US" sz="1500" b="0" i="0" dirty="0" smtClean="0">
                <a:solidFill>
                  <a:schemeClr val="tx2"/>
                </a:solidFill>
                <a:latin typeface="Univers for KPMG Light"/>
                <a:cs typeface="Univers for KPMG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705350" y="1218640"/>
            <a:ext cx="3692525" cy="4590489"/>
          </a:xfrm>
          <a:prstGeom prst="rect">
            <a:avLst/>
          </a:prstGeom>
        </p:spPr>
        <p:txBody>
          <a:bodyPr lIns="0" tIns="0" rIns="0" bIns="0" anchor="ctr" anchorCtr="1"/>
          <a:lstStyle>
            <a:lvl1pPr>
              <a:defRPr>
                <a:latin typeface="Univers for KPMG Light"/>
                <a:cs typeface="Univers for KPMG Ligh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1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62001" y="1219763"/>
            <a:ext cx="7635875" cy="2186826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latin typeface="Univers for KPMG Light"/>
                <a:cs typeface="Univers for KPMG Ligh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2001" y="3619501"/>
            <a:ext cx="7635875" cy="21717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452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62000" y="1220322"/>
            <a:ext cx="2355273" cy="2186548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latin typeface="Univers for KPMG Light"/>
                <a:cs typeface="Univers for KPMG Ligh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3403687" y="1220322"/>
            <a:ext cx="2352502" cy="2186548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latin typeface="Univers for KPMG Light"/>
                <a:cs typeface="Univers for KPMG Ligh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042603" y="1220322"/>
            <a:ext cx="2355273" cy="2186548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latin typeface="Univers for KPMG Light"/>
                <a:cs typeface="Univers for KPMG Ligh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62000" y="3624702"/>
            <a:ext cx="2355273" cy="219339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403687" y="3624702"/>
            <a:ext cx="2352502" cy="219339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042603" y="3624701"/>
            <a:ext cx="2355273" cy="219339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390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1" y="1228724"/>
            <a:ext cx="7635875" cy="458040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latin typeface="Univers for KPMG Light"/>
                <a:cs typeface="Univers for KPMG 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1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3855" y="0"/>
            <a:ext cx="9144000" cy="5983288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Univers for KPMG Light"/>
                <a:cs typeface="Univers for KPMG 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Shape 8"/>
          <p:cNvSpPr txBox="1">
            <a:spLocks/>
          </p:cNvSpPr>
          <p:nvPr userDrawn="1"/>
        </p:nvSpPr>
        <p:spPr>
          <a:xfrm>
            <a:off x="6583680" y="6377939"/>
            <a:ext cx="2103121" cy="1120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Univers for KPMG"/>
                <a:ea typeface="Univers for KPMG"/>
                <a:cs typeface="Univers for KPMG"/>
                <a:sym typeface="Univers for KPMG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rgbClr val="FFFFFF"/>
                </a:solidFill>
                <a:latin typeface="Univers for KPMG"/>
                <a:ea typeface="Univers for KPMG"/>
                <a:cs typeface="Univers for KPMG"/>
              </a:rPr>
              <a:pPr algn="r"/>
              <a:t>‹#›</a:t>
            </a:fld>
            <a:endParaRPr lang="en-US" sz="1000" dirty="0">
              <a:solidFill>
                <a:srgbClr val="FFFFFF"/>
              </a:solidFill>
              <a:latin typeface="Univers for KPMG"/>
              <a:ea typeface="Univers for KPMG"/>
              <a:cs typeface="Univers for KPMG"/>
            </a:endParaRPr>
          </a:p>
        </p:txBody>
      </p:sp>
    </p:spTree>
    <p:extLst>
      <p:ext uri="{BB962C8B-B14F-4D97-AF65-F5344CB8AC3E}">
        <p14:creationId xmlns:p14="http://schemas.microsoft.com/office/powerpoint/2010/main" val="266586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313866" y="1216957"/>
            <a:ext cx="1413707" cy="589520"/>
          </a:xfrm>
          <a:prstGeom prst="chevron">
            <a:avLst>
              <a:gd name="adj" fmla="val 34136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54000" rIns="54000" bIns="54000" rtlCol="0" anchor="ctr" anchorCtr="0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754836" y="1216957"/>
            <a:ext cx="1415970" cy="589520"/>
          </a:xfrm>
          <a:prstGeom prst="homePlate">
            <a:avLst>
              <a:gd name="adj" fmla="val 34577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defRPr lang="en-US" sz="1200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</a:t>
            </a:r>
            <a:br>
              <a:rPr lang="en-US" dirty="0" smtClean="0"/>
            </a:br>
            <a:r>
              <a:rPr lang="en-US" dirty="0" smtClean="0"/>
              <a:t>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872897" y="1216957"/>
            <a:ext cx="1411445" cy="589520"/>
          </a:xfrm>
          <a:prstGeom prst="chevron">
            <a:avLst>
              <a:gd name="adj" fmla="val 34136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54000" rIns="54000" bIns="54000" rtlCol="0" anchor="ctr" anchorCtr="0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431927" y="1216957"/>
            <a:ext cx="1409183" cy="589520"/>
          </a:xfrm>
          <a:prstGeom prst="chevron">
            <a:avLst>
              <a:gd name="adj" fmla="val 34136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0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6990961" y="1216957"/>
            <a:ext cx="1406916" cy="589520"/>
          </a:xfrm>
          <a:prstGeom prst="chevron">
            <a:avLst>
              <a:gd name="adj" fmla="val 34136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0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3"/>
          </p:nvPr>
        </p:nvSpPr>
        <p:spPr bwMode="gray">
          <a:xfrm>
            <a:off x="6989072" y="2045718"/>
            <a:ext cx="1408805" cy="3755007"/>
          </a:xfrm>
          <a:prstGeom prst="rect">
            <a:avLst/>
          </a:prstGeom>
        </p:spPr>
        <p:txBody>
          <a:bodyPr lIns="0" tIns="45720" rIns="0" bIns="0"/>
          <a:lstStyle>
            <a:lvl1pPr>
              <a:spcBef>
                <a:spcPts val="0"/>
              </a:spcBef>
              <a:defRPr sz="1200"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/>
          </p:nvPr>
        </p:nvSpPr>
        <p:spPr bwMode="gray">
          <a:xfrm>
            <a:off x="769305" y="2045718"/>
            <a:ext cx="1408805" cy="3755007"/>
          </a:xfrm>
          <a:prstGeom prst="rect">
            <a:avLst/>
          </a:prstGeom>
        </p:spPr>
        <p:txBody>
          <a:bodyPr lIns="0" tIns="45720" rIns="0" bIns="0"/>
          <a:lstStyle>
            <a:lvl1pPr>
              <a:spcBef>
                <a:spcPts val="0"/>
              </a:spcBef>
              <a:defRPr sz="1200"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5pPr>
            <a:lvl6pPr>
              <a:defRPr sz="1200"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/>
          </p:nvPr>
        </p:nvSpPr>
        <p:spPr bwMode="gray">
          <a:xfrm>
            <a:off x="2326073" y="2045718"/>
            <a:ext cx="1408805" cy="3755007"/>
          </a:xfrm>
          <a:prstGeom prst="rect">
            <a:avLst/>
          </a:prstGeom>
        </p:spPr>
        <p:txBody>
          <a:bodyPr lIns="0" tIns="45720" rIns="0" bIns="0"/>
          <a:lstStyle>
            <a:lvl1pPr>
              <a:spcBef>
                <a:spcPts val="0"/>
              </a:spcBef>
              <a:defRPr sz="1200"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 baseline="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/>
          </p:nvPr>
        </p:nvSpPr>
        <p:spPr bwMode="gray">
          <a:xfrm>
            <a:off x="3872897" y="2045718"/>
            <a:ext cx="1408805" cy="3755007"/>
          </a:xfrm>
          <a:prstGeom prst="rect">
            <a:avLst/>
          </a:prstGeom>
        </p:spPr>
        <p:txBody>
          <a:bodyPr lIns="0" tIns="45720" rIns="0" bIns="0"/>
          <a:lstStyle>
            <a:lvl1pPr>
              <a:spcBef>
                <a:spcPts val="0"/>
              </a:spcBef>
              <a:defRPr sz="1200"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 baseline="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8"/>
          </p:nvPr>
        </p:nvSpPr>
        <p:spPr bwMode="gray">
          <a:xfrm>
            <a:off x="5432305" y="2045718"/>
            <a:ext cx="1408805" cy="3755007"/>
          </a:xfrm>
          <a:prstGeom prst="rect">
            <a:avLst/>
          </a:prstGeom>
        </p:spPr>
        <p:txBody>
          <a:bodyPr lIns="0" tIns="45720" rIns="0" bIns="0"/>
          <a:lstStyle>
            <a:lvl1pPr>
              <a:spcBef>
                <a:spcPts val="0"/>
              </a:spcBef>
              <a:defRPr sz="1200"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 baseline="0"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744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931" y="1347395"/>
            <a:ext cx="6192982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41718" y="5075768"/>
            <a:ext cx="6165273" cy="25387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74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3949129" y="2752933"/>
            <a:ext cx="1245746" cy="1192053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 sz="1200">
                <a:solidFill>
                  <a:schemeClr val="bg1"/>
                </a:solidFill>
                <a:latin typeface="Univers for KPMG"/>
                <a:cs typeface="Univers for KPMG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762001" y="1425766"/>
            <a:ext cx="2885775" cy="1613647"/>
          </a:xfrm>
          <a:prstGeom prst="rect">
            <a:avLst/>
          </a:prstGeom>
          <a:solidFill>
            <a:schemeClr val="bg1"/>
          </a:solidFill>
          <a:ln w="12700">
            <a:solidFill>
              <a:srgbClr val="00338D"/>
            </a:solidFill>
          </a:ln>
        </p:spPr>
        <p:txBody>
          <a:bodyPr lIns="91440" tIns="45720" rIns="91440" bIns="45720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 baseline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lang="en-US" sz="1200" b="0" i="0" baseline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762000" y="1207995"/>
            <a:ext cx="2885771" cy="22365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91440" tIns="0" rIns="0" bIns="0" rtlCol="0" anchor="ctr" anchorCtr="0">
            <a:normAutofit/>
          </a:bodyPr>
          <a:lstStyle>
            <a:lvl1pPr>
              <a:defRPr lang="en-US" sz="1200" b="1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5" name="AutoShape 20"/>
          <p:cNvSpPr>
            <a:spLocks noChangeArrowheads="1"/>
          </p:cNvSpPr>
          <p:nvPr userDrawn="1"/>
        </p:nvSpPr>
        <p:spPr bwMode="gray">
          <a:xfrm rot="2700000" flipH="1" flipV="1">
            <a:off x="4963484" y="3864445"/>
            <a:ext cx="396053" cy="359847"/>
          </a:xfrm>
          <a:prstGeom prst="rightArrow">
            <a:avLst>
              <a:gd name="adj1" fmla="val 63333"/>
              <a:gd name="adj2" fmla="val 49582"/>
            </a:avLst>
          </a:prstGeom>
          <a:solidFill>
            <a:srgbClr val="00338D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sz="1800" dirty="0">
              <a:solidFill>
                <a:srgbClr val="483698"/>
              </a:solidFill>
              <a:latin typeface="Univers for KPMG" panose="020B0603020202020204" pitchFamily="34" charset="0"/>
            </a:endParaRPr>
          </a:p>
        </p:txBody>
      </p:sp>
      <p:sp>
        <p:nvSpPr>
          <p:cNvPr id="37" name="AutoShape 20"/>
          <p:cNvSpPr>
            <a:spLocks noChangeArrowheads="1"/>
          </p:cNvSpPr>
          <p:nvPr userDrawn="1"/>
        </p:nvSpPr>
        <p:spPr bwMode="gray">
          <a:xfrm rot="18900000" flipV="1">
            <a:off x="3749594" y="3869736"/>
            <a:ext cx="408055" cy="349264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sz="1800" dirty="0">
              <a:solidFill>
                <a:srgbClr val="483698"/>
              </a:solidFill>
              <a:latin typeface="Univers for KPMG" panose="020B0603020202020204" pitchFamily="34" charset="0"/>
            </a:endParaRPr>
          </a:p>
        </p:txBody>
      </p:sp>
      <p:sp>
        <p:nvSpPr>
          <p:cNvPr id="42" name="Text Placeholder 20"/>
          <p:cNvSpPr>
            <a:spLocks noGrp="1"/>
          </p:cNvSpPr>
          <p:nvPr>
            <p:ph type="body" sz="quarter" idx="47"/>
          </p:nvPr>
        </p:nvSpPr>
        <p:spPr bwMode="gray">
          <a:xfrm>
            <a:off x="762001" y="4157052"/>
            <a:ext cx="2885775" cy="1611738"/>
          </a:xfrm>
          <a:prstGeom prst="rect">
            <a:avLst/>
          </a:prstGeom>
          <a:solidFill>
            <a:schemeClr val="bg1"/>
          </a:solidFill>
          <a:ln w="12700">
            <a:solidFill>
              <a:srgbClr val="00338D"/>
            </a:solidFill>
          </a:ln>
        </p:spPr>
        <p:txBody>
          <a:bodyPr lIns="91440" tIns="45720" rIns="91440" bIns="45720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 baseline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lang="en-US" sz="1200" b="0" i="0" baseline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3" name="Text Placeholder 20"/>
          <p:cNvSpPr>
            <a:spLocks noGrp="1"/>
          </p:cNvSpPr>
          <p:nvPr>
            <p:ph type="body" sz="quarter" idx="48"/>
          </p:nvPr>
        </p:nvSpPr>
        <p:spPr bwMode="gray">
          <a:xfrm>
            <a:off x="762000" y="3939283"/>
            <a:ext cx="2885771" cy="223331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91440" tIns="0" rIns="0" bIns="0" rtlCol="0" anchor="ctr" anchorCtr="0">
            <a:normAutofit/>
          </a:bodyPr>
          <a:lstStyle>
            <a:lvl1pPr>
              <a:defRPr lang="en-US" sz="1200" b="1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4" name="Text Placeholder 20"/>
          <p:cNvSpPr>
            <a:spLocks noGrp="1"/>
          </p:cNvSpPr>
          <p:nvPr>
            <p:ph type="body" sz="quarter" idx="49"/>
          </p:nvPr>
        </p:nvSpPr>
        <p:spPr bwMode="gray">
          <a:xfrm>
            <a:off x="5512102" y="1425766"/>
            <a:ext cx="2885775" cy="1613647"/>
          </a:xfrm>
          <a:prstGeom prst="rect">
            <a:avLst/>
          </a:prstGeom>
          <a:solidFill>
            <a:schemeClr val="bg1"/>
          </a:solidFill>
          <a:ln w="12700">
            <a:solidFill>
              <a:srgbClr val="00338D"/>
            </a:solidFill>
          </a:ln>
        </p:spPr>
        <p:txBody>
          <a:bodyPr lIns="91440" tIns="45720" rIns="91440" bIns="45720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 baseline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lang="en-US" sz="1200" b="0" i="0" baseline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5" name="Text Placeholder 20"/>
          <p:cNvSpPr>
            <a:spLocks noGrp="1"/>
          </p:cNvSpPr>
          <p:nvPr>
            <p:ph type="body" sz="quarter" idx="50"/>
          </p:nvPr>
        </p:nvSpPr>
        <p:spPr bwMode="gray">
          <a:xfrm>
            <a:off x="5512101" y="1207995"/>
            <a:ext cx="2885771" cy="208709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91440" tIns="0" rIns="0" bIns="0" rtlCol="0" anchor="ctr" anchorCtr="0">
            <a:normAutofit/>
          </a:bodyPr>
          <a:lstStyle>
            <a:lvl1pPr>
              <a:defRPr lang="en-US" sz="1200" b="1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6" name="Text Placeholder 20"/>
          <p:cNvSpPr>
            <a:spLocks noGrp="1"/>
          </p:cNvSpPr>
          <p:nvPr>
            <p:ph type="body" sz="quarter" idx="51"/>
          </p:nvPr>
        </p:nvSpPr>
        <p:spPr bwMode="gray">
          <a:xfrm>
            <a:off x="5512102" y="4157052"/>
            <a:ext cx="2885775" cy="1611738"/>
          </a:xfrm>
          <a:prstGeom prst="rect">
            <a:avLst/>
          </a:prstGeom>
          <a:solidFill>
            <a:schemeClr val="bg1"/>
          </a:solidFill>
          <a:ln w="12700">
            <a:solidFill>
              <a:srgbClr val="00338D"/>
            </a:solidFill>
          </a:ln>
        </p:spPr>
        <p:txBody>
          <a:bodyPr lIns="91440" tIns="45720" rIns="91440" bIns="45720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 baseline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lang="en-US" sz="1200" b="0" i="0" baseline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7" name="Text Placeholder 20"/>
          <p:cNvSpPr>
            <a:spLocks noGrp="1"/>
          </p:cNvSpPr>
          <p:nvPr>
            <p:ph type="body" sz="quarter" idx="52"/>
          </p:nvPr>
        </p:nvSpPr>
        <p:spPr bwMode="gray">
          <a:xfrm>
            <a:off x="5512101" y="3939282"/>
            <a:ext cx="2885771" cy="208390"/>
          </a:xfrm>
          <a:prstGeom prst="rect">
            <a:avLst/>
          </a:prstGeom>
          <a:solidFill>
            <a:srgbClr val="00338D"/>
          </a:solidFill>
          <a:ln w="12700">
            <a:solidFill>
              <a:srgbClr val="00338D"/>
            </a:solidFill>
          </a:ln>
        </p:spPr>
        <p:txBody>
          <a:bodyPr vert="horz" lIns="91440" tIns="0" rIns="0" bIns="0" rtlCol="0" anchor="ctr" anchorCtr="0">
            <a:normAutofit/>
          </a:bodyPr>
          <a:lstStyle>
            <a:lvl1pPr>
              <a:defRPr lang="en-US" sz="1200" b="1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AutoShape 20"/>
          <p:cNvSpPr>
            <a:spLocks noChangeArrowheads="1"/>
          </p:cNvSpPr>
          <p:nvPr userDrawn="1"/>
        </p:nvSpPr>
        <p:spPr bwMode="gray">
          <a:xfrm rot="2700000">
            <a:off x="3762968" y="2523068"/>
            <a:ext cx="382279" cy="377055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sz="1800" dirty="0">
              <a:solidFill>
                <a:srgbClr val="483698"/>
              </a:solidFill>
              <a:latin typeface="Univers for KPMG" panose="020B0603020202020204" pitchFamily="34" charset="0"/>
            </a:endParaRPr>
          </a:p>
        </p:txBody>
      </p:sp>
      <p:sp>
        <p:nvSpPr>
          <p:cNvPr id="36" name="AutoShape 20"/>
          <p:cNvSpPr>
            <a:spLocks noChangeArrowheads="1"/>
          </p:cNvSpPr>
          <p:nvPr userDrawn="1"/>
        </p:nvSpPr>
        <p:spPr bwMode="gray">
          <a:xfrm rot="18900000" flipH="1">
            <a:off x="4964093" y="2528613"/>
            <a:ext cx="393864" cy="365965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sz="1800" dirty="0">
              <a:solidFill>
                <a:srgbClr val="483698"/>
              </a:solidFill>
              <a:latin typeface="Univers for KPMG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19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762000" y="1210232"/>
            <a:ext cx="3733801" cy="38373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vert="horz" lIns="91440" tIns="0" rIns="0" bIns="0" rtlCol="0" anchor="ctr" anchorCtr="0">
            <a:normAutofit/>
          </a:bodyPr>
          <a:lstStyle>
            <a:lvl1pPr>
              <a:defRPr lang="en-US" sz="1400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703619" y="1219757"/>
            <a:ext cx="3694257" cy="38286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vert="horz" lIns="91440" tIns="0" rIns="0" bIns="0" rtlCol="0" anchor="ctr" anchorCtr="0">
            <a:normAutofit/>
          </a:bodyPr>
          <a:lstStyle>
            <a:lvl1pPr>
              <a:defRPr lang="en-US" sz="1400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62000" y="1598705"/>
            <a:ext cx="3733800" cy="4202577"/>
          </a:xfrm>
          <a:prstGeom prst="rect">
            <a:avLst/>
          </a:prstGeom>
        </p:spPr>
        <p:txBody>
          <a:bodyPr vert="horz" lIns="0" tIns="4572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4703619" y="1608231"/>
            <a:ext cx="3694257" cy="4193052"/>
          </a:xfrm>
          <a:prstGeom prst="rect">
            <a:avLst/>
          </a:prstGeom>
        </p:spPr>
        <p:txBody>
          <a:bodyPr vert="horz" lIns="0" tIns="4572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964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762000" y="1210793"/>
            <a:ext cx="3752850" cy="387856"/>
          </a:xfrm>
          <a:prstGeom prst="rect">
            <a:avLst/>
          </a:prstGeom>
          <a:solidFill>
            <a:srgbClr val="00338D"/>
          </a:solidFill>
          <a:ln w="12700">
            <a:noFill/>
          </a:ln>
        </p:spPr>
        <p:txBody>
          <a:bodyPr vert="horz" lIns="91440" tIns="0" rIns="0" bIns="0" rtlCol="0" anchor="ctr" anchorCtr="0">
            <a:normAutofit/>
          </a:bodyPr>
          <a:lstStyle>
            <a:lvl1pPr algn="l">
              <a:defRPr lang="en-US" sz="1400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762000" y="3616042"/>
            <a:ext cx="3752850" cy="387856"/>
          </a:xfrm>
          <a:prstGeom prst="rect">
            <a:avLst/>
          </a:prstGeom>
          <a:solidFill>
            <a:srgbClr val="00338D"/>
          </a:solidFill>
          <a:ln w="12700">
            <a:noFill/>
          </a:ln>
        </p:spPr>
        <p:txBody>
          <a:bodyPr vert="horz" lIns="91440" tIns="0" rIns="0" bIns="0" rtlCol="0" anchor="ctr" anchorCtr="0">
            <a:normAutofit/>
          </a:bodyPr>
          <a:lstStyle>
            <a:lvl1pPr algn="l">
              <a:defRPr lang="en-US" sz="1400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4694094" y="1210793"/>
            <a:ext cx="3703782" cy="387856"/>
          </a:xfrm>
          <a:prstGeom prst="rect">
            <a:avLst/>
          </a:prstGeom>
          <a:solidFill>
            <a:srgbClr val="00338D"/>
          </a:solidFill>
          <a:ln w="12700">
            <a:noFill/>
          </a:ln>
        </p:spPr>
        <p:txBody>
          <a:bodyPr vert="horz" lIns="91440" tIns="0" rIns="0" bIns="0" rtlCol="0" anchor="ctr" anchorCtr="0">
            <a:normAutofit/>
          </a:bodyPr>
          <a:lstStyle>
            <a:lvl1pPr algn="l">
              <a:defRPr lang="en-US" sz="1400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762000" y="1606736"/>
            <a:ext cx="3752850" cy="1508105"/>
          </a:xfrm>
          <a:prstGeom prst="rect">
            <a:avLst/>
          </a:prstGeom>
        </p:spPr>
        <p:txBody>
          <a:bodyPr vert="horz" lIns="0" tIns="4572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762000" y="4011988"/>
            <a:ext cx="3752850" cy="1780333"/>
          </a:xfrm>
          <a:prstGeom prst="rect">
            <a:avLst/>
          </a:prstGeom>
        </p:spPr>
        <p:txBody>
          <a:bodyPr vert="horz" lIns="0" tIns="45720" rIns="0" bIns="0"/>
          <a:lstStyle>
            <a:lvl1pPr>
              <a:defRPr>
                <a:latin typeface="Univers for KPMG"/>
                <a:cs typeface="Univers for KPMG"/>
              </a:defRPr>
            </a:lvl1pPr>
            <a:lvl2pPr>
              <a:defRPr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34"/>
          </p:nvPr>
        </p:nvSpPr>
        <p:spPr bwMode="gray">
          <a:xfrm>
            <a:off x="4732194" y="3616042"/>
            <a:ext cx="3665683" cy="387856"/>
          </a:xfrm>
          <a:prstGeom prst="rect">
            <a:avLst/>
          </a:prstGeom>
          <a:solidFill>
            <a:srgbClr val="00338D"/>
          </a:solidFill>
          <a:ln w="12700">
            <a:noFill/>
          </a:ln>
        </p:spPr>
        <p:txBody>
          <a:bodyPr vert="horz" lIns="91440" tIns="0" rIns="0" bIns="0" rtlCol="0" anchor="ctr" anchorCtr="0">
            <a:normAutofit/>
          </a:bodyPr>
          <a:lstStyle>
            <a:lvl1pPr algn="l">
              <a:defRPr lang="en-US" sz="1400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35"/>
          </p:nvPr>
        </p:nvSpPr>
        <p:spPr>
          <a:xfrm>
            <a:off x="4703619" y="1606736"/>
            <a:ext cx="3694257" cy="1508105"/>
          </a:xfrm>
          <a:prstGeom prst="rect">
            <a:avLst/>
          </a:prstGeom>
        </p:spPr>
        <p:txBody>
          <a:bodyPr vert="horz" lIns="0" tIns="4572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703620" y="4011985"/>
            <a:ext cx="3694258" cy="1780333"/>
          </a:xfrm>
          <a:prstGeom prst="rect">
            <a:avLst/>
          </a:prstGeom>
        </p:spPr>
        <p:txBody>
          <a:bodyPr vert="horz" lIns="0" tIns="4572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432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766845" y="2259015"/>
            <a:ext cx="994760" cy="1125949"/>
          </a:xfrm>
          <a:prstGeom prst="rect">
            <a:avLst/>
          </a:prstGeom>
          <a:solidFill>
            <a:srgbClr val="0033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KPMG Blue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0 / 51 / 141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910820" y="2259015"/>
            <a:ext cx="994760" cy="1125949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Medium Blue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0 / 94 / 184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054795" y="2259015"/>
            <a:ext cx="994760" cy="1125949"/>
          </a:xfrm>
          <a:prstGeom prst="rect">
            <a:avLst/>
          </a:prstGeom>
          <a:solidFill>
            <a:srgbClr val="0091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Light Blue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0 / 145 / 218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766845" y="3675833"/>
            <a:ext cx="994760" cy="1125949"/>
          </a:xfrm>
          <a:prstGeom prst="rect">
            <a:avLst/>
          </a:prstGeom>
          <a:solidFill>
            <a:srgbClr val="483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Violet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72 / 54 / 152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910820" y="3675833"/>
            <a:ext cx="994760" cy="1125949"/>
          </a:xfrm>
          <a:prstGeom prst="rect">
            <a:avLst/>
          </a:prstGeom>
          <a:solidFill>
            <a:srgbClr val="470A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Purple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71 / 10 / 104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054795" y="3675833"/>
            <a:ext cx="994760" cy="1125949"/>
          </a:xfrm>
          <a:prstGeom prst="rect">
            <a:avLst/>
          </a:prstGeom>
          <a:solidFill>
            <a:srgbClr val="6D2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Light Purple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109 / 32 / 119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65610" y="3675833"/>
            <a:ext cx="994760" cy="1125949"/>
          </a:xfrm>
          <a:prstGeom prst="rect">
            <a:avLst/>
          </a:prstGeom>
          <a:solidFill>
            <a:srgbClr val="00A3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Green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0 / 163 / 161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66845" y="5083271"/>
            <a:ext cx="994760" cy="665013"/>
          </a:xfrm>
          <a:prstGeom prst="rect">
            <a:avLst/>
          </a:prstGeom>
          <a:solidFill>
            <a:srgbClr val="009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Dark</a:t>
            </a:r>
            <a:r>
              <a:rPr lang="en-US" sz="1000" baseline="0" dirty="0" smtClean="0">
                <a:latin typeface="Univers for KPMG" panose="020B0603020202020204" pitchFamily="34" charset="0"/>
                <a:cs typeface="KPMG Extralight"/>
              </a:rPr>
              <a:t> </a:t>
            </a:r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Green</a:t>
            </a:r>
          </a:p>
          <a:p>
            <a:pPr algn="ctr"/>
            <a:r>
              <a:rPr lang="en-US" sz="1000" dirty="0">
                <a:latin typeface="Univers for KPMG" panose="020B0603020202020204" pitchFamily="34" charset="0"/>
                <a:cs typeface="Univers for KPMG Cond"/>
              </a:rPr>
              <a:t>0</a:t>
            </a:r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 / 154 / 68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910820" y="5083271"/>
            <a:ext cx="994760" cy="665013"/>
          </a:xfrm>
          <a:prstGeom prst="rect">
            <a:avLst/>
          </a:prstGeom>
          <a:solidFill>
            <a:srgbClr val="43B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Light Green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67 / 176 / 42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054795" y="5083271"/>
            <a:ext cx="994760" cy="665013"/>
          </a:xfrm>
          <a:prstGeom prst="rect">
            <a:avLst/>
          </a:prstGeom>
          <a:solidFill>
            <a:srgbClr val="EA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Yellow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234 / 170 / 0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165610" y="5083271"/>
            <a:ext cx="994760" cy="665013"/>
          </a:xfrm>
          <a:prstGeom prst="rect">
            <a:avLst/>
          </a:prstGeom>
          <a:solidFill>
            <a:srgbClr val="F68D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Orange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246 / 141 / 46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276426" y="5083271"/>
            <a:ext cx="994760" cy="665013"/>
          </a:xfrm>
          <a:prstGeom prst="rect">
            <a:avLst/>
          </a:prstGeom>
          <a:solidFill>
            <a:srgbClr val="BC20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Red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188 / 32 / 75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387242" y="5083271"/>
            <a:ext cx="994760" cy="665013"/>
          </a:xfrm>
          <a:prstGeom prst="rect">
            <a:avLst/>
          </a:prstGeom>
          <a:solidFill>
            <a:srgbClr val="C600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Pink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198 / 0 / 126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28676" y="2259015"/>
            <a:ext cx="788954" cy="11259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200" dirty="0" smtClean="0">
                <a:solidFill>
                  <a:srgbClr val="003087"/>
                </a:solidFill>
                <a:latin typeface="Univers for KPMG" panose="020B0603020202020204" pitchFamily="34" charset="0"/>
                <a:cs typeface="KPMG Extralight"/>
              </a:rPr>
              <a:t>Primary</a:t>
            </a:r>
            <a:endParaRPr lang="en-US" sz="1200" dirty="0">
              <a:solidFill>
                <a:srgbClr val="003087"/>
              </a:solidFill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28676" y="3675833"/>
            <a:ext cx="788954" cy="11259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200" dirty="0" smtClean="0">
                <a:solidFill>
                  <a:srgbClr val="003087"/>
                </a:solidFill>
                <a:latin typeface="Univers for KPMG" panose="020B0603020202020204" pitchFamily="34" charset="0"/>
                <a:cs typeface="KPMG Extralight"/>
              </a:rPr>
              <a:t>Secondary</a:t>
            </a:r>
            <a:endParaRPr lang="en-US" sz="1200" dirty="0">
              <a:solidFill>
                <a:srgbClr val="003087"/>
              </a:solidFill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28676" y="5308614"/>
            <a:ext cx="805800" cy="439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200" dirty="0" smtClean="0">
                <a:solidFill>
                  <a:srgbClr val="003087"/>
                </a:solidFill>
                <a:latin typeface="Univers for KPMG" panose="020B0603020202020204" pitchFamily="34" charset="0"/>
                <a:cs typeface="KPMG Extralight"/>
              </a:rPr>
              <a:t>Tertiary</a:t>
            </a:r>
            <a:endParaRPr lang="en-US" sz="1200" dirty="0">
              <a:solidFill>
                <a:srgbClr val="003087"/>
              </a:solidFill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49301" y="378028"/>
            <a:ext cx="7632701" cy="583997"/>
          </a:xfrm>
        </p:spPr>
        <p:txBody>
          <a:bodyPr/>
          <a:lstStyle>
            <a:lvl1pPr>
              <a:lnSpc>
                <a:spcPts val="4400"/>
              </a:lnSpc>
              <a:defRPr/>
            </a:lvl1pPr>
          </a:lstStyle>
          <a:p>
            <a:r>
              <a:rPr lang="en-US" dirty="0" smtClean="0"/>
              <a:t>Colors</a:t>
            </a:r>
          </a:p>
        </p:txBody>
      </p:sp>
    </p:spTree>
    <p:extLst>
      <p:ext uri="{BB962C8B-B14F-4D97-AF65-F5344CB8AC3E}">
        <p14:creationId xmlns:p14="http://schemas.microsoft.com/office/powerpoint/2010/main" val="232148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2" y="0"/>
            <a:ext cx="747713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400" dirty="0">
              <a:latin typeface="Univers for KPMG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988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124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gray">
          <a:xfrm>
            <a:off x="1" y="904875"/>
            <a:ext cx="9143999" cy="5476453"/>
            <a:chOff x="1" y="904875"/>
            <a:chExt cx="9143999" cy="5476453"/>
          </a:xfrm>
          <a:noFill/>
        </p:grpSpPr>
        <p:grpSp>
          <p:nvGrpSpPr>
            <p:cNvPr id="10" name="Group 29"/>
            <p:cNvGrpSpPr/>
            <p:nvPr userDrawn="1"/>
          </p:nvGrpSpPr>
          <p:grpSpPr bwMode="gray">
            <a:xfrm>
              <a:off x="251521" y="1193800"/>
              <a:ext cx="8640960" cy="4896000"/>
              <a:chOff x="251521" y="1193800"/>
              <a:chExt cx="8640960" cy="4896000"/>
            </a:xfrm>
            <a:grpFill/>
          </p:grpSpPr>
          <p:sp>
            <p:nvSpPr>
              <p:cNvPr id="16" name="Rectangle 18"/>
              <p:cNvSpPr>
                <a:spLocks noChangeArrowheads="1"/>
              </p:cNvSpPr>
              <p:nvPr userDrawn="1"/>
            </p:nvSpPr>
            <p:spPr bwMode="gray">
              <a:xfrm>
                <a:off x="251521" y="1193800"/>
                <a:ext cx="8640960" cy="4894263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 userDrawn="1"/>
            </p:nvSpPr>
            <p:spPr bwMode="gray">
              <a:xfrm>
                <a:off x="251521" y="3568700"/>
                <a:ext cx="8640960" cy="144463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 userDrawn="1"/>
            </p:nvSpPr>
            <p:spPr bwMode="gray">
              <a:xfrm>
                <a:off x="3706318" y="1193800"/>
                <a:ext cx="144463" cy="4896000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 userDrawn="1"/>
            </p:nvSpPr>
            <p:spPr bwMode="gray">
              <a:xfrm>
                <a:off x="1836838" y="1193800"/>
                <a:ext cx="284163" cy="4896000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" name="Rectangle 22"/>
              <p:cNvSpPr>
                <a:spLocks noChangeArrowheads="1"/>
              </p:cNvSpPr>
              <p:nvPr userDrawn="1"/>
            </p:nvSpPr>
            <p:spPr bwMode="gray">
              <a:xfrm>
                <a:off x="5436098" y="1193800"/>
                <a:ext cx="142875" cy="4896000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 userDrawn="1"/>
            </p:nvSpPr>
            <p:spPr bwMode="gray">
              <a:xfrm>
                <a:off x="7164290" y="1193800"/>
                <a:ext cx="142875" cy="4896000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1" name="Group 30"/>
            <p:cNvGrpSpPr/>
            <p:nvPr userDrawn="1"/>
          </p:nvGrpSpPr>
          <p:grpSpPr bwMode="gray">
            <a:xfrm>
              <a:off x="1" y="904875"/>
              <a:ext cx="9143999" cy="5476453"/>
              <a:chOff x="1" y="904875"/>
              <a:chExt cx="9143999" cy="5476453"/>
            </a:xfrm>
            <a:grpFill/>
          </p:grpSpPr>
          <p:sp>
            <p:nvSpPr>
              <p:cNvPr id="12" name="Rectangle 25"/>
              <p:cNvSpPr>
                <a:spLocks noChangeArrowheads="1"/>
              </p:cNvSpPr>
              <p:nvPr/>
            </p:nvSpPr>
            <p:spPr bwMode="gray">
              <a:xfrm>
                <a:off x="4913313" y="904875"/>
                <a:ext cx="71437" cy="291877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gray">
              <a:xfrm>
                <a:off x="4913313" y="6088063"/>
                <a:ext cx="71437" cy="293265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gray">
              <a:xfrm>
                <a:off x="1" y="3605213"/>
                <a:ext cx="251520" cy="71437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gray">
              <a:xfrm>
                <a:off x="8892480" y="3605213"/>
                <a:ext cx="251520" cy="71437"/>
              </a:xfrm>
              <a:prstGeom prst="rect">
                <a:avLst/>
              </a:prstGeom>
              <a:grp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7" name="Freeform 29"/>
          <p:cNvSpPr>
            <a:spLocks/>
          </p:cNvSpPr>
          <p:nvPr userDrawn="1"/>
        </p:nvSpPr>
        <p:spPr bwMode="gray">
          <a:xfrm>
            <a:off x="1" y="908720"/>
            <a:ext cx="248794" cy="5474865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Line 33"/>
          <p:cNvSpPr>
            <a:spLocks noChangeShapeType="1"/>
          </p:cNvSpPr>
          <p:nvPr userDrawn="1"/>
        </p:nvSpPr>
        <p:spPr bwMode="gray">
          <a:xfrm>
            <a:off x="0" y="6381328"/>
            <a:ext cx="9136674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/>
          </p:nvPr>
        </p:nvSpPr>
        <p:spPr bwMode="gray">
          <a:xfrm>
            <a:off x="539552" y="1196975"/>
            <a:ext cx="8352928" cy="489585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Line 31"/>
          <p:cNvSpPr>
            <a:spLocks noChangeShapeType="1"/>
          </p:cNvSpPr>
          <p:nvPr userDrawn="1"/>
        </p:nvSpPr>
        <p:spPr bwMode="gray">
          <a:xfrm>
            <a:off x="0" y="908720"/>
            <a:ext cx="9136674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0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1830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931" y="1347395"/>
            <a:ext cx="6192982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41718" y="5075768"/>
            <a:ext cx="6165273" cy="288712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28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6D2077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931" y="1347395"/>
            <a:ext cx="6192982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41718" y="5075768"/>
            <a:ext cx="6165273" cy="245169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08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931" y="1347395"/>
            <a:ext cx="6192982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41718" y="5075769"/>
            <a:ext cx="6196195" cy="227752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09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931" y="1347395"/>
            <a:ext cx="6192982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0" y="0"/>
            <a:ext cx="1052945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41718" y="5075769"/>
            <a:ext cx="6196195" cy="227752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67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0"/>
            <a:ext cx="103367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931" y="1347395"/>
            <a:ext cx="6192982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41718" y="5075768"/>
            <a:ext cx="6165273" cy="262586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 descr="C:\Users\kusar\Pictures\PHD_New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26" y="0"/>
            <a:ext cx="702365" cy="6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174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128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" y="-687"/>
            <a:ext cx="9144000" cy="689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20408" b="21208"/>
          <a:stretch/>
        </p:blipFill>
        <p:spPr>
          <a:xfrm>
            <a:off x="637607" y="6310306"/>
            <a:ext cx="638062" cy="274320"/>
          </a:xfrm>
          <a:prstGeom prst="rect">
            <a:avLst/>
          </a:prstGeom>
        </p:spPr>
      </p:pic>
      <p:sp>
        <p:nvSpPr>
          <p:cNvPr id="9" name="Rectangle 8">
            <a:hlinkClick r:id="rId4"/>
          </p:cNvPr>
          <p:cNvSpPr/>
          <p:nvPr userDrawn="1"/>
        </p:nvSpPr>
        <p:spPr>
          <a:xfrm>
            <a:off x="6638795" y="5294089"/>
            <a:ext cx="2500849" cy="29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6144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187331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think-cell Slide" r:id="rId29" imgW="216" imgH="216" progId="TCLayout.ActiveDocument.1">
                  <p:embed/>
                </p:oleObj>
              </mc:Choice>
              <mc:Fallback>
                <p:oleObj name="think-cell Slide" r:id="rId29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Shape 8"/>
          <p:cNvSpPr txBox="1">
            <a:spLocks/>
          </p:cNvSpPr>
          <p:nvPr/>
        </p:nvSpPr>
        <p:spPr>
          <a:xfrm>
            <a:off x="7196667" y="6379415"/>
            <a:ext cx="1201210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Univers for KPMG"/>
                <a:ea typeface="Univers for KPMG"/>
                <a:cs typeface="Univers for KPMG"/>
                <a:sym typeface="Univers for KPMG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Univers for KPMG"/>
                <a:ea typeface="Univers for KPMG"/>
                <a:cs typeface="Univers for KPMG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Univers for KPMG"/>
              <a:ea typeface="Univers for KPMG"/>
              <a:cs typeface="Univers for KPMG"/>
            </a:endParaRPr>
          </a:p>
        </p:txBody>
      </p:sp>
      <p:sp>
        <p:nvSpPr>
          <p:cNvPr id="78" name="Title Placeholder 77"/>
          <p:cNvSpPr>
            <a:spLocks noGrp="1"/>
          </p:cNvSpPr>
          <p:nvPr>
            <p:ph type="title"/>
          </p:nvPr>
        </p:nvSpPr>
        <p:spPr>
          <a:xfrm>
            <a:off x="762001" y="432905"/>
            <a:ext cx="7635875" cy="51679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1215102"/>
            <a:ext cx="7635875" cy="459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" name="Picture 9" descr="D:\Desktop on 6-5-13\2013-14 Reporting\Register\NHM LOGO. (1).jpg"/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887" y="0"/>
            <a:ext cx="702365" cy="6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usar\Pictures\PHD_New_Logo.JPG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365" cy="6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739" r:id="rId3"/>
    <p:sldLayoutId id="2147483740" r:id="rId4"/>
    <p:sldLayoutId id="2147483741" r:id="rId5"/>
    <p:sldLayoutId id="2147483742" r:id="rId6"/>
    <p:sldLayoutId id="2147483747" r:id="rId7"/>
    <p:sldLayoutId id="2147483743" r:id="rId8"/>
    <p:sldLayoutId id="2147483738" r:id="rId9"/>
    <p:sldLayoutId id="2147483667" r:id="rId10"/>
    <p:sldLayoutId id="2147483668" r:id="rId11"/>
    <p:sldLayoutId id="2147483715" r:id="rId12"/>
    <p:sldLayoutId id="2147483714" r:id="rId13"/>
    <p:sldLayoutId id="2147483669" r:id="rId14"/>
    <p:sldLayoutId id="2147483716" r:id="rId15"/>
    <p:sldLayoutId id="2147483722" r:id="rId16"/>
    <p:sldLayoutId id="2147483670" r:id="rId17"/>
    <p:sldLayoutId id="2147483709" r:id="rId18"/>
    <p:sldLayoutId id="2147483718" r:id="rId19"/>
    <p:sldLayoutId id="2147483719" r:id="rId20"/>
    <p:sldLayoutId id="2147483720" r:id="rId21"/>
    <p:sldLayoutId id="2147483721" r:id="rId22"/>
    <p:sldLayoutId id="2147483744" r:id="rId23"/>
    <p:sldLayoutId id="2147483745" r:id="rId24"/>
    <p:sldLayoutId id="2147483748" r:id="rId25"/>
  </p:sldLayoutIdLst>
  <p:timing>
    <p:tnLst>
      <p:par>
        <p:cTn id="1" dur="indefinite" restart="never" nodeType="tmRoot"/>
      </p:par>
    </p:tnLst>
  </p:timing>
  <p:txStyles>
    <p:titleStyle>
      <a:lvl1pPr eaLnBrk="1" hangingPunct="1">
        <a:lnSpc>
          <a:spcPct val="70000"/>
        </a:lnSpc>
        <a:defRPr sz="5400" b="0" i="0">
          <a:solidFill>
            <a:schemeClr val="tx2"/>
          </a:solidFill>
          <a:latin typeface="KPMG Extralight"/>
          <a:cs typeface="KPMG Extralight"/>
        </a:defRPr>
      </a:lvl1pPr>
    </p:titleStyle>
    <p:bodyStyle>
      <a:lvl1pPr eaLnBrk="1" hangingPunct="1">
        <a:spcAft>
          <a:spcPts val="600"/>
        </a:spcAft>
        <a:defRPr sz="1500" b="1" i="0">
          <a:solidFill>
            <a:schemeClr val="tx2"/>
          </a:solidFill>
          <a:latin typeface="Univers for KPMG" panose="020B0603020202020204" pitchFamily="34" charset="0"/>
          <a:cs typeface="Univers for KPMG" panose="020B0603020202020204" pitchFamily="34" charset="0"/>
        </a:defRPr>
      </a:lvl1pPr>
      <a:lvl2pPr marL="0" indent="0" algn="l" eaLnBrk="1" hangingPunct="1">
        <a:spcAft>
          <a:spcPts val="600"/>
        </a:spcAft>
        <a:buFontTx/>
        <a:buNone/>
        <a:defRPr sz="1500" b="0" i="0">
          <a:solidFill>
            <a:schemeClr val="tx2"/>
          </a:solidFill>
          <a:latin typeface="Univers for KPMG Light" panose="020B0403020202020204" pitchFamily="34" charset="0"/>
          <a:cs typeface="Univers for KPMG Light" panose="020B0403020202020204" pitchFamily="34" charset="0"/>
        </a:defRPr>
      </a:lvl2pPr>
      <a:lvl3pPr marL="285750" indent="-283464" algn="l" eaLnBrk="1" hangingPunct="1">
        <a:spcAft>
          <a:spcPts val="600"/>
        </a:spcAft>
        <a:buClrTx/>
        <a:buFont typeface="Univers for KPMG Light" panose="020B0403020202020204" pitchFamily="34" charset="0"/>
        <a:buChar char="—"/>
        <a:defRPr sz="1500" b="0" i="0">
          <a:solidFill>
            <a:schemeClr val="tx2"/>
          </a:solidFill>
          <a:latin typeface="Univers for KPMG Light" panose="020B0403020202020204" pitchFamily="34" charset="0"/>
          <a:cs typeface="Univers for KPMG Light" panose="020B0403020202020204" pitchFamily="34" charset="0"/>
        </a:defRPr>
      </a:lvl3pPr>
      <a:lvl4pPr marL="571500" indent="-228600" algn="l" eaLnBrk="1" hangingPunct="1">
        <a:spcAft>
          <a:spcPts val="600"/>
        </a:spcAft>
        <a:buFont typeface="Univers for KPMG Light" panose="020B0403020202020204" pitchFamily="34" charset="0"/>
        <a:buChar char="-"/>
        <a:defRPr sz="1500" b="0" i="0" baseline="0">
          <a:solidFill>
            <a:schemeClr val="tx2"/>
          </a:solidFill>
          <a:latin typeface="Univers for KPMG Light" panose="020B0403020202020204" pitchFamily="34" charset="0"/>
          <a:cs typeface="Univers for KPMG Light" panose="020B0403020202020204" pitchFamily="34" charset="0"/>
        </a:defRPr>
      </a:lvl4pPr>
      <a:lvl5pPr marL="896938" indent="-283464" algn="l" eaLnBrk="1" hangingPunct="1">
        <a:spcAft>
          <a:spcPts val="600"/>
        </a:spcAft>
        <a:buFont typeface="Univers for KPMG Light" panose="020B0403020202020204" pitchFamily="34" charset="0"/>
        <a:buChar char="—"/>
        <a:defRPr lang="en-US" sz="1500" b="0" i="0" dirty="0" smtClean="0">
          <a:solidFill>
            <a:schemeClr val="tx2"/>
          </a:solidFill>
          <a:latin typeface="Univers for KPMG Light" panose="020B0403020202020204" pitchFamily="34" charset="0"/>
          <a:cs typeface="Univers for KPMG Light" panose="020B0403020202020204" pitchFamily="34" charset="0"/>
        </a:defRPr>
      </a:lvl5pPr>
      <a:lvl6pPr marL="1166813" indent="-228600" algn="l" eaLnBrk="1" hangingPunct="1">
        <a:spcAft>
          <a:spcPts val="600"/>
        </a:spcAft>
        <a:buFont typeface="Univers for KPMG Light" panose="020B0403020202020204" pitchFamily="34" charset="0"/>
        <a:buChar char="-"/>
        <a:defRPr lang="en-US" sz="1500" b="0" i="0" baseline="0" dirty="0" smtClean="0">
          <a:solidFill>
            <a:schemeClr val="tx2"/>
          </a:solidFill>
          <a:latin typeface="Univers for KPMG Light" panose="020B0403020202020204" pitchFamily="34" charset="0"/>
        </a:defRPr>
      </a:lvl6pPr>
      <a:lvl7pPr marL="1524000" indent="-283464" algn="l" eaLnBrk="1" hangingPunct="1">
        <a:spcAft>
          <a:spcPts val="600"/>
        </a:spcAft>
        <a:buFont typeface="Univers for KPMG Light" panose="020B0403020202020204" pitchFamily="34" charset="0"/>
        <a:buChar char="—"/>
        <a:defRPr lang="en-US" sz="1500" b="0" i="0" dirty="0" smtClean="0">
          <a:solidFill>
            <a:schemeClr val="tx2"/>
          </a:solidFill>
          <a:latin typeface="Univers for KPMG Light" panose="020B0403020202020204" pitchFamily="34" charset="0"/>
        </a:defRPr>
      </a:lvl7pPr>
      <a:lvl8pPr marL="1793875" indent="-228600" algn="l" eaLnBrk="1" hangingPunct="1">
        <a:spcAft>
          <a:spcPts val="600"/>
        </a:spcAft>
        <a:buFont typeface="Univers for KPMG Light" panose="020B0403020202020204" pitchFamily="34" charset="0"/>
        <a:buChar char="-"/>
        <a:tabLst>
          <a:tab pos="1793875" algn="l"/>
        </a:tabLst>
        <a:defRPr lang="en-US" sz="1500" b="0" i="0" baseline="0" dirty="0" smtClean="0">
          <a:solidFill>
            <a:schemeClr val="tx2"/>
          </a:solidFill>
          <a:latin typeface="Univers for KPMG Light" panose="020B0403020202020204" pitchFamily="34" charset="0"/>
        </a:defRPr>
      </a:lvl8pPr>
    </p:bodyStyle>
    <p:otherStyle/>
  </p:txStyles>
  <p:extLst mod="1">
    <p:ext uri="{27BBF7A9-308A-43DC-89C8-2F10F3537804}">
      <p15:sldGuideLst xmlns:p15="http://schemas.microsoft.com/office/powerpoint/2012/main" xmlns="">
        <p15:guide id="1" orient="horz" pos="600" userDrawn="1">
          <p15:clr>
            <a:srgbClr val="F26B43"/>
          </p15:clr>
        </p15:guide>
        <p15:guide id="2" pos="480" userDrawn="1">
          <p15:clr>
            <a:srgbClr val="F26B43"/>
          </p15:clr>
        </p15:guide>
        <p15:guide id="3" pos="5236" userDrawn="1">
          <p15:clr>
            <a:srgbClr val="F26B43"/>
          </p15:clr>
        </p15:guide>
        <p15:guide id="4" orient="horz" pos="296" userDrawn="1">
          <p15:clr>
            <a:srgbClr val="F26B43"/>
          </p15:clr>
        </p15:guide>
        <p15:guide id="5" orient="horz" pos="936" userDrawn="1">
          <p15:clr>
            <a:srgbClr val="F26B43"/>
          </p15:clr>
        </p15:guide>
        <p15:guide id="6" orient="horz" pos="3769" userDrawn="1">
          <p15:clr>
            <a:srgbClr val="F26B43"/>
          </p15:clr>
        </p15:guide>
        <p15:guide id="7" pos="2793" userDrawn="1">
          <p15:clr>
            <a:srgbClr val="F26B43"/>
          </p15:clr>
        </p15:guide>
        <p15:guide id="8" pos="29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 \Telemedicine p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42" y="1260982"/>
            <a:ext cx="4945489" cy="50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0010" y="1177494"/>
            <a:ext cx="6937117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“Telemedicine Project Maharashtra”</a:t>
            </a:r>
          </a:p>
        </p:txBody>
      </p:sp>
      <p:pic>
        <p:nvPicPr>
          <p:cNvPr id="5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79" y="103030"/>
            <a:ext cx="1215816" cy="8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7437" y="5679583"/>
            <a:ext cx="6671255" cy="8113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National Summit on Good, Replicable and Innovative practices 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29th – 31st August 2016</a:t>
            </a:r>
          </a:p>
        </p:txBody>
      </p:sp>
      <p:pic>
        <p:nvPicPr>
          <p:cNvPr id="7" name="Picture 6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36" y="103030"/>
            <a:ext cx="1066800" cy="9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3612" y="204394"/>
            <a:ext cx="5836024" cy="48140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Specialty wise % </a:t>
            </a:r>
            <a:r>
              <a:rPr lang="en-US" sz="320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utilization</a:t>
            </a:r>
            <a:endParaRPr lang="en-US" sz="3200" dirty="0">
              <a:solidFill>
                <a:srgbClr val="BC20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07" y="594136"/>
            <a:ext cx="6400165" cy="5621886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9" name="Rectangle 18"/>
          <p:cNvSpPr/>
          <p:nvPr/>
        </p:nvSpPr>
        <p:spPr>
          <a:xfrm>
            <a:off x="1962107" y="6205056"/>
            <a:ext cx="6400165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Offline  Consultation 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(Within 24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hours)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Consultation - 42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2346" y="1094998"/>
            <a:ext cx="2665037" cy="135114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utilization of Telemedicine 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in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15 - Tribal Districts 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(33 -Patient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Nodes)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9072" y="3019212"/>
            <a:ext cx="5284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 smtClean="0"/>
              <a:t>Avg.Case</a:t>
            </a:r>
            <a:r>
              <a:rPr lang="en-US" sz="1400" b="1" i="1" dirty="0" smtClean="0"/>
              <a:t> </a:t>
            </a:r>
            <a:r>
              <a:rPr lang="en-US" sz="1400" b="1" i="1" dirty="0"/>
              <a:t>Referred </a:t>
            </a:r>
            <a:r>
              <a:rPr lang="en-US" sz="1400" b="1" i="1" dirty="0" smtClean="0"/>
              <a:t>- </a:t>
            </a:r>
            <a:r>
              <a:rPr lang="en-US" sz="1200" b="1" i="1" dirty="0"/>
              <a:t>Per</a:t>
            </a:r>
            <a:r>
              <a:rPr lang="en-US" sz="1400" b="1" i="1" dirty="0"/>
              <a:t> Patient Node/Year Uptake</a:t>
            </a:r>
            <a:endParaRPr 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3612" y="204394"/>
            <a:ext cx="5836024" cy="48140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utilization per node</a:t>
            </a:r>
            <a:endParaRPr lang="en-US" sz="3200" dirty="0">
              <a:solidFill>
                <a:srgbClr val="BC20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346" y="6227593"/>
            <a:ext cx="56990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Avg</a:t>
            </a:r>
            <a:r>
              <a:rPr lang="en-US" sz="1400" b="1" i="1" dirty="0"/>
              <a:t>. Opinion </a:t>
            </a:r>
            <a:r>
              <a:rPr lang="en-US" sz="1400" b="1" i="1" dirty="0" smtClean="0"/>
              <a:t>Given - Per </a:t>
            </a:r>
            <a:r>
              <a:rPr lang="en-US" sz="1400" b="1" i="1" dirty="0"/>
              <a:t>Specialist Centre/Year Uptake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40192" y="4749526"/>
            <a:ext cx="2933574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Average </a:t>
            </a:r>
            <a:r>
              <a:rPr lang="en-US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utilization of Telemedicine</a:t>
            </a:r>
            <a:endParaRPr lang="en-US" kern="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en-US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or 6 Specialist Nodes</a:t>
            </a:r>
            <a:endParaRPr lang="en-US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942821740"/>
              </p:ext>
            </p:extLst>
          </p:nvPr>
        </p:nvGraphicFramePr>
        <p:xfrm>
          <a:off x="3689072" y="797243"/>
          <a:ext cx="5110530" cy="270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565588397"/>
              </p:ext>
            </p:extLst>
          </p:nvPr>
        </p:nvGraphicFramePr>
        <p:xfrm>
          <a:off x="600888" y="3715558"/>
          <a:ext cx="4992597" cy="299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94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0456" y="2356834"/>
            <a:ext cx="8448540" cy="20606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54000" tIns="54000" rIns="54000" bIns="54000" rtlCol="0">
            <a:noAutofit/>
          </a:bodyPr>
          <a:lstStyle/>
          <a:p>
            <a:pPr marL="228600"/>
            <a:r>
              <a:rPr lang="en-US" sz="4000" dirty="0">
                <a:solidFill>
                  <a:srgbClr val="C00000"/>
                </a:solidFill>
                <a:latin typeface="Bookman Old Style" pitchFamily="18" charset="0"/>
              </a:rPr>
              <a:t>E-PHC (Primary Health Centre)</a:t>
            </a:r>
            <a:endParaRPr lang="en-US" sz="4000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Bookman Old Style" pitchFamily="18" charset="0"/>
              </a:rPr>
              <a:t>E-PHC (Primary Health Centre)</a:t>
            </a:r>
            <a:endParaRPr lang="en-US" sz="36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549" y="1094704"/>
            <a:ext cx="8448540" cy="20606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54000" tIns="54000" rIns="54000" bIns="54000" rtlCol="0">
            <a:noAutofit/>
          </a:bodyPr>
          <a:lstStyle/>
          <a:p>
            <a:pPr marL="228600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E-PHCs are being set in collaboration with MNC Hewlett Packard </a:t>
            </a:r>
            <a:r>
              <a:rPr lang="en-US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(HP) </a:t>
            </a:r>
          </a:p>
          <a:p>
            <a:pPr marL="228600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in remote tribal locations of Maharashtra.</a:t>
            </a:r>
          </a:p>
          <a:p>
            <a:pPr marL="228600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1)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Harisal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 in Amravati</a:t>
            </a:r>
          </a:p>
          <a:p>
            <a:pPr marL="228600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2) Gora in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Palghar</a:t>
            </a:r>
            <a:endParaRPr lang="en-US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  <a:p>
            <a:pPr marL="228600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3)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Potegaon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 in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Gadchiroli</a:t>
            </a:r>
            <a:endParaRPr lang="en-US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  <a:p>
            <a:pPr marL="228600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4)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Khapar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 in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Nandurbar</a:t>
            </a:r>
            <a:endParaRPr lang="en-US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  <a:p>
            <a:pPr marL="228600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5)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Gopinath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 gad in </a:t>
            </a:r>
            <a:r>
              <a:rPr lang="en-US" dirty="0" err="1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Beed</a:t>
            </a:r>
            <a:endParaRPr lang="en-US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47895244"/>
              </p:ext>
            </p:extLst>
          </p:nvPr>
        </p:nvGraphicFramePr>
        <p:xfrm>
          <a:off x="579549" y="3503054"/>
          <a:ext cx="3488029" cy="274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PAWARS~1\AppData\Local\Temp\Rar$DIa0.171\IMG-20160830-WA0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19" y="3477294"/>
            <a:ext cx="4108753" cy="257577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9355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Bookman Old Style" pitchFamily="18" charset="0"/>
              </a:rPr>
              <a:t>E-PHC continued..</a:t>
            </a:r>
            <a:endParaRPr lang="en-US" sz="36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2809" y="1304706"/>
            <a:ext cx="2107663" cy="21081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Bookman Old Style" pitchFamily="18" charset="0"/>
              </a:rPr>
              <a:t>Shipping Container: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Bookman Old Style" pitchFamily="18" charset="0"/>
              </a:rPr>
              <a:t>Standardized shipping 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container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Bookman Old Style" pitchFamily="18" charset="0"/>
              </a:rPr>
              <a:t>Low cost investment </a:t>
            </a:r>
            <a:endParaRPr lang="en-US" sz="1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Bookman Old Style" pitchFamily="18" charset="0"/>
              </a:rPr>
              <a:t>Easy to 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transport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Rapid </a:t>
            </a:r>
            <a:r>
              <a:rPr lang="en-US" sz="1400" dirty="0">
                <a:solidFill>
                  <a:schemeClr val="tx1"/>
                </a:solidFill>
                <a:latin typeface="Bookman Old Style" pitchFamily="18" charset="0"/>
              </a:rPr>
              <a:t>to 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deploy</a:t>
            </a:r>
            <a:endParaRPr lang="en-US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9378" y="1304706"/>
            <a:ext cx="2226833" cy="21081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Bookman Old Style" pitchFamily="18" charset="0"/>
              </a:rPr>
              <a:t>Medical Equipment:</a:t>
            </a:r>
            <a:endParaRPr lang="en-US" sz="1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Semi-</a:t>
            </a:r>
            <a:r>
              <a:rPr lang="en-US" sz="1400" dirty="0" err="1" smtClean="0">
                <a:solidFill>
                  <a:schemeClr val="tx1"/>
                </a:solidFill>
                <a:latin typeface="Bookman Old Style" pitchFamily="18" charset="0"/>
              </a:rPr>
              <a:t>autoanalyzer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endParaRPr lang="en-US" sz="1400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ECG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Spirometer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Digital Thermometer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Glucometer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Stethoscope</a:t>
            </a:r>
            <a:endParaRPr lang="en-US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4738" y="1304706"/>
            <a:ext cx="2258727" cy="21081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Bookman Old Style" pitchFamily="18" charset="0"/>
              </a:rPr>
              <a:t>Telemedicine:</a:t>
            </a:r>
            <a:endParaRPr lang="en-US" sz="1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Bookman Old Style" pitchFamily="18" charset="0"/>
              </a:rPr>
              <a:t>C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onsultation </a:t>
            </a:r>
            <a:r>
              <a:rPr lang="en-US" sz="1400" dirty="0">
                <a:solidFill>
                  <a:schemeClr val="tx1"/>
                </a:solidFill>
                <a:latin typeface="Bookman Old Style" pitchFamily="18" charset="0"/>
              </a:rPr>
              <a:t>at secondary care hospital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Super-specialist </a:t>
            </a:r>
            <a:r>
              <a:rPr lang="en-US" sz="1400" dirty="0">
                <a:solidFill>
                  <a:schemeClr val="tx1"/>
                </a:solidFill>
                <a:latin typeface="Bookman Old Style" pitchFamily="18" charset="0"/>
              </a:rPr>
              <a:t>consultation at tertiary care hospital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Remote </a:t>
            </a:r>
            <a:r>
              <a:rPr lang="en-US" sz="1400" dirty="0">
                <a:solidFill>
                  <a:schemeClr val="tx1"/>
                </a:solidFill>
                <a:latin typeface="Bookman Old Style" pitchFamily="18" charset="0"/>
              </a:rPr>
              <a:t>health worker training</a:t>
            </a:r>
            <a:endParaRPr lang="en-US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1636" y="3807012"/>
            <a:ext cx="2898088" cy="20155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Bookman Old Style" pitchFamily="18" charset="0"/>
              </a:rPr>
              <a:t>Health Cloud:</a:t>
            </a:r>
            <a:endParaRPr lang="en-US" sz="1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Web based Medical Records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Automated health data upload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Remote monitoring of equipment and workforce</a:t>
            </a:r>
            <a:endParaRPr lang="en-US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1245" y="3807012"/>
            <a:ext cx="2859110" cy="20155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Bookman Old Style" pitchFamily="18" charset="0"/>
              </a:rPr>
              <a:t>Dashboard:</a:t>
            </a:r>
            <a:endParaRPr lang="en-US" sz="1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Bookman Old Style" pitchFamily="18" charset="0"/>
              </a:rPr>
              <a:t>Analytics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Bookman Old Style" pitchFamily="18" charset="0"/>
              </a:rPr>
              <a:t>Early epidemic detection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Bookman Old Style" pitchFamily="18" charset="0"/>
              </a:rPr>
              <a:t>Preventive healthcare and intervention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Bookman Old Style" pitchFamily="18" charset="0"/>
              </a:rPr>
              <a:t>Disease surveillance in real </a:t>
            </a:r>
            <a:r>
              <a:rPr lang="en-US" sz="1400" dirty="0" smtClean="0">
                <a:solidFill>
                  <a:schemeClr val="tx1"/>
                </a:solidFill>
                <a:latin typeface="Bookman Old Style" pitchFamily="18" charset="0"/>
              </a:rPr>
              <a:t>time</a:t>
            </a:r>
            <a:endParaRPr lang="en-US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6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989757" y="245958"/>
            <a:ext cx="5836024" cy="48140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ct val="70000"/>
              </a:lnSpc>
              <a:defRPr sz="5400" b="0" i="0">
                <a:solidFill>
                  <a:schemeClr val="tx2"/>
                </a:solidFill>
                <a:latin typeface="KPMG Extralight"/>
                <a:cs typeface="KPMG Extralight"/>
              </a:defRPr>
            </a:lvl1pPr>
          </a:lstStyle>
          <a:p>
            <a:pPr algn="ctr" defTabSz="914400"/>
            <a:r>
              <a:rPr lang="en-US" sz="3200" kern="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Telemedicine Nodes</a:t>
            </a:r>
            <a:endParaRPr lang="en-US" sz="3200" kern="0" dirty="0">
              <a:solidFill>
                <a:srgbClr val="BC20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Desktop on 6-5-13\Telemedicine Booklet\Tele Book\dharniptsphoto\DSC00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5" y="2382103"/>
            <a:ext cx="3782292" cy="30133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219195" y="1390911"/>
            <a:ext cx="3782291" cy="881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 District Hospital,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Dharni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(Amravati,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Melghat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Patient Node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81599" y="1404761"/>
            <a:ext cx="3782296" cy="881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Government Medical College, Aurangabad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Specialist Node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kusar\Desktop\SpecialistCenter GMC Aurangab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/>
          <a:stretch/>
        </p:blipFill>
        <p:spPr bwMode="auto">
          <a:xfrm>
            <a:off x="5183116" y="2382103"/>
            <a:ext cx="3780776" cy="30338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0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371599" y="1987826"/>
            <a:ext cx="3380509" cy="3120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Before Treatment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9034" y="720630"/>
            <a:ext cx="3335810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Name: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Chandar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(30yrs/M)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Exfoliative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Dermatitis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E:\Telemedicine\Referred Cases\April 14\Chandar koli(10-04-14)\Phot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33" y="2366027"/>
            <a:ext cx="3353075" cy="1972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E:\Telemedicine\Referred Cases\April 14\Chandar koli(10-04-14)\photo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08"/>
          <a:stretch>
            <a:fillRect/>
          </a:stretch>
        </p:blipFill>
        <p:spPr bwMode="auto">
          <a:xfrm>
            <a:off x="1420091" y="4384962"/>
            <a:ext cx="3314752" cy="22098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234077" y="1994179"/>
            <a:ext cx="3380509" cy="3120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Treatment (After 4 Months)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1" descr="D:\Desktop\Patient Photo\DSC_0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r="8081"/>
          <a:stretch>
            <a:fillRect/>
          </a:stretch>
        </p:blipFill>
        <p:spPr bwMode="auto">
          <a:xfrm>
            <a:off x="5234075" y="2366027"/>
            <a:ext cx="3367905" cy="19396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077" y="4384962"/>
            <a:ext cx="3369596" cy="22790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266170" y="727363"/>
            <a:ext cx="3335810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Node: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Mangaon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Telemedicine center,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Raigad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 Node: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Nanavati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hospital, Mumbai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20130111_115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5117" y="3097827"/>
            <a:ext cx="3359727" cy="2777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IMG_20140203_114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5325" y="3134024"/>
            <a:ext cx="3366655" cy="2750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399033" y="1053889"/>
            <a:ext cx="3508735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Name: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Smt.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(40yrs/F)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Alopecia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Areata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66169" y="1034278"/>
            <a:ext cx="3427069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Node: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Pathardi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Telemedicine center,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Ahmednagar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 Node: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J Medical college, Pune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399033" y="2398361"/>
            <a:ext cx="3380509" cy="3120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Before Treatment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221471" y="2417592"/>
            <a:ext cx="3380509" cy="3120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Treatment (After 12 Months)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1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Shital\Desktop\photo\Rohit Jadhav\20150530_111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788" y="3302343"/>
            <a:ext cx="2593837" cy="2787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3" descr="C:\Users\Shital\Desktop\photo\Rohit Jadhav\Af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3673" y="3302343"/>
            <a:ext cx="2504236" cy="26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413296" y="1345564"/>
            <a:ext cx="3508735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Name: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Master.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Rohit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Jadhav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/M)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mpetigo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3162" y="1345564"/>
            <a:ext cx="3427069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Node: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Shirpur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Telemedicine center,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Dhule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 Node: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 hospital, Mumbai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778787" y="2733212"/>
            <a:ext cx="2593838" cy="466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Before Treatment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563673" y="2675169"/>
            <a:ext cx="2504236" cy="5370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26262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elemedicine\Desktop\success story\P10200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431" y="3596518"/>
            <a:ext cx="2318079" cy="1801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 descr="C:\Users\Telemedicine\Desktop\success story\rahul gawand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679" y="3575736"/>
            <a:ext cx="2202241" cy="1822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23294" y="1369182"/>
            <a:ext cx="3584475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Name: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Mr. Rahul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Gawande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/M)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Mucocele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8851" y="1343983"/>
            <a:ext cx="3427069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Node: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Karanja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Telemedicine center,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 Node: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JJ hospital, Pune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507005" y="2913515"/>
            <a:ext cx="2023539" cy="4092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Before Treatment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458125" y="2945625"/>
            <a:ext cx="2157795" cy="35136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</a:p>
        </p:txBody>
      </p:sp>
      <p:pic>
        <p:nvPicPr>
          <p:cNvPr id="17" name="Picture 16" descr="C:\Users\Telemedicine\Desktop\success story\P10200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8438" y="3596519"/>
            <a:ext cx="2236299" cy="1801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064817" y="2950006"/>
            <a:ext cx="2023539" cy="4092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During Treatment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5431" y="5679583"/>
            <a:ext cx="727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Dental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patients’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operation in 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Washim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District under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guidance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HOD of Dental department, Sir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JJ Hospital Mumbai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through telemedicine facility.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544" y="244736"/>
            <a:ext cx="6192982" cy="48140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of Telemedicine</a:t>
            </a:r>
            <a:endParaRPr lang="en-US" sz="3200" dirty="0">
              <a:solidFill>
                <a:srgbClr val="BC20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8838" y="1035424"/>
            <a:ext cx="7202886" cy="193899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Telemedicine is the use of telecommunication and information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clinical health care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of medical, imaging and health informatics data via telephone, Internet or other means from remote &amp; rural areas to specialist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16379" y="3220638"/>
            <a:ext cx="6718070" cy="446342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pPr algn="ctr" defTabSz="914400"/>
            <a:r>
              <a:rPr lang="en-US" sz="3200" kern="0" dirty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3200" kern="0" dirty="0">
              <a:solidFill>
                <a:srgbClr val="BC20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3705" y="3984686"/>
            <a:ext cx="7073152" cy="26776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expert consultation to patients in remote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 overcoming distance barrier and specialist gaps.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conferencing facility for online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consultation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Continuing Medical Education(CME) for Medical and Para Medical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3906" y="1282611"/>
            <a:ext cx="7100240" cy="4100758"/>
          </a:xfrm>
        </p:spPr>
        <p:txBody>
          <a:bodyPr/>
          <a:lstStyle/>
          <a:p>
            <a:r>
              <a:rPr lang="en-US" sz="9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9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16604" y="4133658"/>
            <a:ext cx="6165273" cy="100501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Health Mission,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Department of Maharashtra,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Govt. Of Maharashtra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Availability of specialists is major concern (Vacancy of various specialists between 50-70%)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Difficulty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availing medical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facility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patients from tribal, rural and remote areas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 required to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avail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health facility is major hurdle.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Specialist advice required by general duty medical officers who are working in rural areas. 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of Telemedicine</a:t>
            </a:r>
            <a:endParaRPr lang="en-US" sz="3200" dirty="0">
              <a:solidFill>
                <a:srgbClr val="BC20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Telemedicine facility is available in District Hospital  as well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 some of the 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 and SDH.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Tribal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area is also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covered.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specialist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modes, both Government as well as private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hospitals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empanelled. </a:t>
            </a:r>
            <a:endPara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Facility to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transmit soft copies of 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reports,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images X Ray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one communication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also possible. </a:t>
            </a:r>
            <a:endPara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Offline as well as online mode for consultation available. 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Salient features</a:t>
            </a:r>
            <a:endParaRPr lang="en-US" sz="3200" dirty="0">
              <a:solidFill>
                <a:srgbClr val="BC20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602506" y="1109381"/>
            <a:ext cx="1690881" cy="589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0"/>
              </a:spcAft>
            </a:pP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8"/>
          </p:nvPr>
        </p:nvSpPr>
        <p:spPr>
          <a:xfrm>
            <a:off x="6696328" y="1857460"/>
            <a:ext cx="1408805" cy="2173627"/>
          </a:xfrm>
        </p:spPr>
        <p:txBody>
          <a:bodyPr/>
          <a:lstStyle/>
          <a:p>
            <a:pPr lvl="0" algn="l"/>
            <a:r>
              <a:rPr lang="en-IN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 2011-2012- Telemedicine Network Expanded to 30 Sub-district Hospitals</a:t>
            </a:r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37129" y="298524"/>
            <a:ext cx="6992471" cy="48140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ct val="70000"/>
              </a:lnSpc>
              <a:defRPr sz="5400" b="0" i="0">
                <a:solidFill>
                  <a:schemeClr val="tx2"/>
                </a:solidFill>
                <a:latin typeface="KPMG Extralight"/>
                <a:cs typeface="KPMG Extralight"/>
              </a:defRPr>
            </a:lvl1pPr>
          </a:lstStyle>
          <a:p>
            <a:pPr algn="ctr" defTabSz="914400"/>
            <a:r>
              <a:rPr lang="en-US" sz="3200" kern="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Telemedicine Program in Maharashtra</a:t>
            </a:r>
            <a:endParaRPr lang="en-US" sz="3200" kern="0" dirty="0">
              <a:solidFill>
                <a:srgbClr val="BC20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4778188" y="1113863"/>
            <a:ext cx="1690881" cy="589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0"/>
              </a:spcAft>
            </a:pPr>
            <a:r>
              <a:rPr lang="en-US" sz="3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38"/>
          </p:nvPr>
        </p:nvSpPr>
        <p:spPr>
          <a:xfrm>
            <a:off x="4925807" y="1888838"/>
            <a:ext cx="1408805" cy="2348312"/>
          </a:xfrm>
        </p:spPr>
        <p:txBody>
          <a:bodyPr/>
          <a:lstStyle/>
          <a:p>
            <a:pPr lvl="0" algn="l"/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 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2011- </a:t>
            </a:r>
            <a:r>
              <a:rPr lang="en-IN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Telemedicine Network Shifted from ISRO Bandwidth to BSNL/MTNL </a:t>
            </a:r>
            <a:r>
              <a:rPr lang="en-IN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Broadband</a:t>
            </a:r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2873188" y="1104898"/>
            <a:ext cx="1690881" cy="589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0"/>
              </a:spcAft>
            </a:pP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909918" y="1104899"/>
            <a:ext cx="1690881" cy="589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0"/>
              </a:spcAft>
            </a:pPr>
            <a:r>
              <a:rPr lang="en-US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38"/>
          </p:nvPr>
        </p:nvSpPr>
        <p:spPr>
          <a:xfrm>
            <a:off x="936513" y="1826084"/>
            <a:ext cx="1408805" cy="2862076"/>
          </a:xfrm>
        </p:spPr>
        <p:txBody>
          <a:bodyPr/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2006- Pilot Project in collaboration with ISRO in KEM Hospital Mumbai, District Hospital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Latur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Beed, Nandurbar,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Sindhudurg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Karad</a:t>
            </a:r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38"/>
          </p:nvPr>
        </p:nvSpPr>
        <p:spPr>
          <a:xfrm>
            <a:off x="2917705" y="1817121"/>
            <a:ext cx="1408805" cy="2394272"/>
          </a:xfrm>
        </p:spPr>
        <p:txBody>
          <a:bodyPr/>
          <a:lstStyle/>
          <a:p>
            <a:pPr lvl="0" algn="l"/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2007-2008 - </a:t>
            </a:r>
            <a:r>
              <a:rPr lang="en-IN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 to additional 20 Districts </a:t>
            </a:r>
            <a:r>
              <a:rPr lang="en-IN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hospitals, 2 </a:t>
            </a:r>
            <a:r>
              <a:rPr lang="en-IN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Sub-districts hospitals and 4 Govt. Medical Colleges </a:t>
            </a:r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3612" y="204394"/>
            <a:ext cx="5836024" cy="48140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Covered</a:t>
            </a:r>
            <a:endParaRPr lang="en-US" sz="3200" dirty="0">
              <a:solidFill>
                <a:srgbClr val="BC20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8953" y="5699490"/>
            <a:ext cx="6465194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Telemedicine Centres in Maharashtra under NHM – 62 Patient Node </a:t>
            </a:r>
          </a:p>
          <a:p>
            <a:pPr lvl="0" algn="ctr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District Hospitals and 39 CHCs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E:\Tele Year 2015-16\Review ppt\Centers\New 35 SD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79" y="1100587"/>
            <a:ext cx="6835968" cy="424210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Desktop on 1-3-12\GIS 11-12\Centers\Captur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935" y="1028024"/>
            <a:ext cx="5682298" cy="34332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290" y="4689375"/>
            <a:ext cx="4982924" cy="184665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Six Specialist centers</a:t>
            </a:r>
            <a:endParaRPr lang="en-US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K.E.M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Hospital 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Mumbai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J.J. Hospital 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Mumbai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College, 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Nagpur.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B.J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Medical College, 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College, 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Aurangabad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Nanavati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Hospital, Mumbai.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07209" y="367865"/>
            <a:ext cx="5836024" cy="61985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pPr algn="ctr"/>
            <a:r>
              <a:rPr lang="en-US" sz="320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Covered (</a:t>
            </a:r>
            <a:r>
              <a:rPr lang="en-US" sz="320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r>
              <a:rPr lang="en-US" sz="320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3200" dirty="0">
              <a:solidFill>
                <a:srgbClr val="BC20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21669657"/>
              </p:ext>
            </p:extLst>
          </p:nvPr>
        </p:nvGraphicFramePr>
        <p:xfrm>
          <a:off x="1287887" y="727363"/>
          <a:ext cx="7170313" cy="567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69661" y="1266547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9970" y="230449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2255" y="3428010"/>
            <a:ext cx="64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0840" y="455479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6823" y="5562600"/>
            <a:ext cx="39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89757" y="245958"/>
            <a:ext cx="5836024" cy="48140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ct val="70000"/>
              </a:lnSpc>
              <a:defRPr sz="5400" b="0" i="0">
                <a:solidFill>
                  <a:schemeClr val="tx2"/>
                </a:solidFill>
                <a:latin typeface="KPMG Extralight"/>
                <a:cs typeface="KPMG Extralight"/>
              </a:defRPr>
            </a:lvl1pPr>
          </a:lstStyle>
          <a:p>
            <a:pPr algn="ctr" defTabSz="914400"/>
            <a:r>
              <a:rPr lang="en-US" sz="3200" kern="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Telemedicine</a:t>
            </a:r>
            <a:endParaRPr lang="en-US" sz="3200" kern="0" dirty="0">
              <a:solidFill>
                <a:srgbClr val="BC20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283335"/>
            <a:ext cx="7635875" cy="66636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Telemedicine </a:t>
            </a:r>
            <a:r>
              <a:rPr lang="en-US" sz="320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Consultations </a:t>
            </a:r>
            <a:r>
              <a:rPr lang="en-US" sz="3200" dirty="0" smtClean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2009-16</a:t>
            </a:r>
            <a:r>
              <a:rPr lang="en-US" dirty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BC2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228180"/>
              </p:ext>
            </p:extLst>
          </p:nvPr>
        </p:nvGraphicFramePr>
        <p:xfrm>
          <a:off x="824752" y="968188"/>
          <a:ext cx="7546516" cy="540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5.0"/>
  <p:tag name="TYPE" val="Screen"/>
  <p:tag name="KEYWORD" val="SCREEN"/>
  <p:tag name="TEMPLATEVERSION" val="08/12/2015 13:08: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PMG_Standard_4x3_0922_2015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Univers for KPMG"/>
        <a:font script="Hebr" typeface="Univers for KPMG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Univers for KPMG"/>
        <a:font script="Uigh" typeface="Microsoft Uighur"/>
      </a:majorFont>
      <a:min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003087"/>
            </a:solidFill>
            <a:latin typeface="Univers for KPMG"/>
            <a:cs typeface="Univers for KPMG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KPMG Screen Standard Template.potx" id="{496ED60D-8403-441D-84ED-D17548F7CE15}" vid="{510A305F-E0F5-4364-98C3-3B2F654770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Univers for KPMG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Univers for KPMG"/>
        <a:font script="Hebr" typeface="Univers for KPMG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Univers for KPMG"/>
        <a:font script="Uigh" typeface="Microsoft Uighur"/>
        <a:font script="Geor" typeface="Sylfaen"/>
      </a:majorFont>
      <a:min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Univers for KPMG"/>
        <a:font script="Hebr" typeface="Univers for KPMG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Univers for KPMG"/>
        <a:font script="Uigh" typeface="Microsoft Uighur"/>
        <a:font script="Geor" typeface="Sylfaen"/>
      </a:majorFont>
      <a:min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KPMG Screen Standard Template</Template>
  <TotalTime>614</TotalTime>
  <Words>874</Words>
  <Application>Microsoft Office PowerPoint</Application>
  <PresentationFormat>On-screen Show (4:3)</PresentationFormat>
  <Paragraphs>166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KPMG_Standard_4x3_0922_2015</vt:lpstr>
      <vt:lpstr>think-cell Slide</vt:lpstr>
      <vt:lpstr>PowerPoint Presentation</vt:lpstr>
      <vt:lpstr>Concept of Telemedicine</vt:lpstr>
      <vt:lpstr>Need of Telemedicine</vt:lpstr>
      <vt:lpstr>Salient features</vt:lpstr>
      <vt:lpstr>PowerPoint Presentation</vt:lpstr>
      <vt:lpstr>Area Covered</vt:lpstr>
      <vt:lpstr>PowerPoint Presentation</vt:lpstr>
      <vt:lpstr>PowerPoint Presentation</vt:lpstr>
      <vt:lpstr>Number of Telemedicine Consultations Over 2009-16 </vt:lpstr>
      <vt:lpstr>Specialty wise % utilization</vt:lpstr>
      <vt:lpstr>Average utilization per node</vt:lpstr>
      <vt:lpstr>PowerPoint Presentation</vt:lpstr>
      <vt:lpstr>E-PHC (Primary Health Centre)</vt:lpstr>
      <vt:lpstr>E-PHC continued..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KPMG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 template</dc:title>
  <dc:creator>mohammadalik</dc:creator>
  <dc:description>KPGM Screen Template GPPT 5.0</dc:description>
  <cp:lastModifiedBy>pawar sir</cp:lastModifiedBy>
  <cp:revision>238</cp:revision>
  <cp:lastPrinted>2015-09-22T20:27:35Z</cp:lastPrinted>
  <dcterms:created xsi:type="dcterms:W3CDTF">2016-08-25T06:51:33Z</dcterms:created>
  <dcterms:modified xsi:type="dcterms:W3CDTF">2016-08-30T16:25:47Z</dcterms:modified>
  <cp:category>KPMG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2015-08-11T00:00:00Z</vt:filetime>
  </property>
  <property fmtid="{D5CDD505-2E9C-101B-9397-08002B2CF9AE}" pid="3" name="LastSaved">
    <vt:filetime>2015-08-11T00:00:00Z</vt:filetime>
  </property>
</Properties>
</file>