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02" r:id="rId3"/>
    <p:sldId id="301" r:id="rId4"/>
    <p:sldId id="258" r:id="rId5"/>
    <p:sldId id="297" r:id="rId6"/>
    <p:sldId id="270" r:id="rId7"/>
    <p:sldId id="286" r:id="rId8"/>
    <p:sldId id="289" r:id="rId9"/>
    <p:sldId id="299" r:id="rId10"/>
    <p:sldId id="30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lo" initials="H" lastIdx="0" clrIdx="0">
    <p:extLst>
      <p:ext uri="{19B8F6BF-5375-455C-9EA6-DF929625EA0E}">
        <p15:presenceInfo xmlns:p15="http://schemas.microsoft.com/office/powerpoint/2012/main" userId="H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Quantity</a:t>
            </a:r>
            <a:r>
              <a:rPr lang="en-US" sz="2000" baseline="0" dirty="0" smtClean="0"/>
              <a:t> of Biomedical waste water(liquid waste) generated(in liter) on daily basis at Nartiang PHC approximately 560 Liters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Laundry Waste Water</c:v>
                </c:pt>
                <c:pt idx="1">
                  <c:v>Housekeeping Fluid</c:v>
                </c:pt>
                <c:pt idx="2">
                  <c:v>Others(greywater)</c:v>
                </c:pt>
                <c:pt idx="3">
                  <c:v>Disinfecting fluid</c:v>
                </c:pt>
                <c:pt idx="4">
                  <c:v>Laboratory waste water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</c:v>
                </c:pt>
                <c:pt idx="1">
                  <c:v>200</c:v>
                </c:pt>
                <c:pt idx="2">
                  <c:v>100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4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0BB85-6DF5-473D-821C-0E9CC6F4BB7D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88B8-7EB1-4C01-BC24-38403527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F4FF92-BA47-46DE-8020-F540591F1B7C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5D7D110-97AF-407B-82D3-D2A461281E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The BIOWAT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54" y="1524000"/>
            <a:ext cx="6848892" cy="4572000"/>
          </a:xfrm>
        </p:spPr>
      </p:pic>
    </p:spTree>
    <p:extLst>
      <p:ext uri="{BB962C8B-B14F-4D97-AF65-F5344CB8AC3E}">
        <p14:creationId xmlns:p14="http://schemas.microsoft.com/office/powerpoint/2010/main" val="39166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THANK YOU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600200"/>
            <a:ext cx="8263467" cy="4648200"/>
          </a:xfrm>
        </p:spPr>
      </p:pic>
    </p:spTree>
    <p:extLst>
      <p:ext uri="{BB962C8B-B14F-4D97-AF65-F5344CB8AC3E}">
        <p14:creationId xmlns:p14="http://schemas.microsoft.com/office/powerpoint/2010/main" val="9742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0628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(Environmental Issues)</a:t>
            </a:r>
            <a:endParaRPr lang="en-US" dirty="0"/>
          </a:p>
        </p:txBody>
      </p:sp>
      <p:pic>
        <p:nvPicPr>
          <p:cNvPr id="5" name="Content Placeholder 3" descr="2012-09-15 09.02.2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8132"/>
            <a:ext cx="4059238" cy="3043736"/>
          </a:xfrm>
          <a:prstGeom prst="rect">
            <a:avLst/>
          </a:prstGeom>
        </p:spPr>
      </p:pic>
      <p:pic>
        <p:nvPicPr>
          <p:cNvPr id="6" name="Content Placeholder 3" descr="C:\Users\Personal\Documents\My Received Files\20170208_17021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4056611" cy="23137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>
            <a:off x="4544218" y="3505200"/>
            <a:ext cx="256381" cy="6615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BIOWAT- short for Biomedical Waste Water Treatment</a:t>
            </a:r>
          </a:p>
          <a:p>
            <a:pPr algn="just"/>
            <a:r>
              <a:rPr lang="en-US" dirty="0" smtClean="0"/>
              <a:t>An </a:t>
            </a:r>
            <a:r>
              <a:rPr lang="en-US" dirty="0"/>
              <a:t>improvised facility for the treatment &amp; disposal of </a:t>
            </a:r>
            <a:r>
              <a:rPr lang="en-US" dirty="0" smtClean="0"/>
              <a:t>liquid waste (Biomedical waste water) </a:t>
            </a:r>
            <a:r>
              <a:rPr lang="en-US" dirty="0"/>
              <a:t>generated at Primary Health Center, </a:t>
            </a:r>
            <a:r>
              <a:rPr lang="en-US" dirty="0" smtClean="0"/>
              <a:t>Nartiang</a:t>
            </a:r>
            <a:r>
              <a:rPr lang="en-US" dirty="0"/>
              <a:t> </a:t>
            </a:r>
            <a:r>
              <a:rPr lang="en-US" dirty="0" smtClean="0"/>
              <a:t>West Jaintia Hills Meghalaya.</a:t>
            </a:r>
          </a:p>
          <a:p>
            <a:r>
              <a:rPr lang="en-US" dirty="0"/>
              <a:t>At BIOWAT, following a simple primary, liquid waste undergoes four stages of treatment before disposal viz.,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Intermittent/Demand operated Slow sand filtration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Chlorine Disinfection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Carbon Adsorption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De-chlorination with Vitamin-C(ascorbic acid)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01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:\20161110_1536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8" y="1213449"/>
            <a:ext cx="3980411" cy="30537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 rot="395674">
            <a:off x="2375649" y="1828497"/>
            <a:ext cx="1360170" cy="666750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b="1" dirty="0">
                <a:solidFill>
                  <a:srgbClr val="FFC000"/>
                </a:solidFill>
                <a:effectLst/>
                <a:ea typeface="Calibri"/>
                <a:cs typeface="Times New Roman"/>
              </a:rPr>
              <a:t>SSF (Demand Operated)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Left Arrow 5"/>
          <p:cNvSpPr/>
          <p:nvPr/>
        </p:nvSpPr>
        <p:spPr>
          <a:xfrm rot="20719477">
            <a:off x="740937" y="2693435"/>
            <a:ext cx="1576070" cy="605790"/>
          </a:xfrm>
          <a:prstGeom prst="leftArrow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Flow Meter-1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 rot="20300614">
            <a:off x="390794" y="3548162"/>
            <a:ext cx="1430655" cy="659863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0000"/>
                </a:solidFill>
                <a:effectLst/>
                <a:ea typeface="Calibri"/>
                <a:cs typeface="Times New Roman"/>
              </a:rPr>
              <a:t>Chlorine contact Tank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1" name="Content Placeholder 4" descr="E:\BioWATT\Photos\New folder\20161110_15362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22606"/>
            <a:ext cx="3928958" cy="30445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 rot="20430002">
            <a:off x="5088887" y="3015758"/>
            <a:ext cx="1295400" cy="491490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GAC Bed-1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 rot="20430002">
            <a:off x="6838097" y="2257927"/>
            <a:ext cx="1198904" cy="491490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GAC Bed-2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 rot="20430002">
            <a:off x="5210933" y="1793991"/>
            <a:ext cx="1295400" cy="491490"/>
          </a:xfrm>
          <a:prstGeom prst="ellipse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FF00"/>
                </a:solidFill>
                <a:effectLst/>
                <a:ea typeface="Calibri"/>
                <a:cs typeface="Times New Roman"/>
              </a:rPr>
              <a:t>GAC Bed-3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21143" y="2362200"/>
            <a:ext cx="279457" cy="57322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4438"/>
            <a:ext cx="8229600" cy="4572000"/>
          </a:xfrm>
        </p:spPr>
        <p:txBody>
          <a:bodyPr/>
          <a:lstStyle/>
          <a:p>
            <a:pPr algn="just"/>
            <a:r>
              <a:rPr lang="en-US" sz="2400" dirty="0"/>
              <a:t>At BIOWAT</a:t>
            </a:r>
            <a:r>
              <a:rPr lang="en-US" sz="2400" dirty="0" smtClean="0"/>
              <a:t>, dechlorination with Vitamin-C(ascorbic acid)  is </a:t>
            </a:r>
            <a:r>
              <a:rPr lang="en-US" sz="2400" dirty="0"/>
              <a:t>the final stage of treatment of biomedical waste </a:t>
            </a:r>
            <a:r>
              <a:rPr lang="en-US" sz="2400" dirty="0" smtClean="0"/>
              <a:t>water. Free residual chlorine is neutralized based upon a reaction by </a:t>
            </a:r>
            <a:r>
              <a:rPr lang="en-US" sz="2400" dirty="0" err="1" smtClean="0"/>
              <a:t>M.W.Tikkanen</a:t>
            </a:r>
            <a:r>
              <a:rPr lang="en-US" sz="2400" dirty="0" smtClean="0"/>
              <a:t> et al., in 2001.</a:t>
            </a:r>
          </a:p>
          <a:p>
            <a:pPr marL="0" indent="0" algn="just">
              <a:buNone/>
            </a:pPr>
            <a:r>
              <a:rPr lang="en-US" sz="2400" dirty="0" smtClean="0"/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8" y="3610408"/>
            <a:ext cx="3438259" cy="23622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672701" y="4625343"/>
            <a:ext cx="391236" cy="559679"/>
          </a:xfrm>
          <a:prstGeom prst="leftArrow">
            <a:avLst>
              <a:gd name="adj1" fmla="val 50000"/>
              <a:gd name="adj2" fmla="val 511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816654" y="4495803"/>
            <a:ext cx="490548" cy="59141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57" y="3780438"/>
            <a:ext cx="2200540" cy="1878850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5" y="3573783"/>
            <a:ext cx="2436812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</a:t>
            </a:r>
            <a:r>
              <a:rPr lang="en-US" sz="4700" dirty="0" smtClean="0"/>
              <a:t>Outcome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sz="3600" dirty="0" smtClean="0"/>
              <a:t>(Discharge parameters of effluent)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Free Chlorine : 0mg/L</a:t>
            </a:r>
          </a:p>
          <a:p>
            <a:r>
              <a:rPr lang="en-US" dirty="0" smtClean="0"/>
              <a:t>pH: 7-7.5</a:t>
            </a:r>
          </a:p>
          <a:p>
            <a:r>
              <a:rPr lang="en-US" dirty="0" smtClean="0"/>
              <a:t>Fish survival 100%&gt;96hrs</a:t>
            </a:r>
          </a:p>
          <a:p>
            <a:r>
              <a:rPr lang="en-US" dirty="0" smtClean="0"/>
              <a:t>Turbidity: &lt; 5NTU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9" y="3931920"/>
            <a:ext cx="3843531" cy="25603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3672840"/>
            <a:ext cx="685800" cy="2863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191000" y="4572000"/>
            <a:ext cx="314761" cy="64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66" y="1237298"/>
            <a:ext cx="4059238" cy="243554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8" y="4025578"/>
            <a:ext cx="4045148" cy="23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>
                <a:latin typeface="+mj-lt"/>
                <a:cs typeface="Courier New" panose="02070309020205020404" pitchFamily="49" charset="0"/>
              </a:rPr>
              <a:t>Estimated cost</a:t>
            </a:r>
            <a:r>
              <a:rPr lang="en-US" sz="2400" dirty="0"/>
              <a:t>:</a:t>
            </a:r>
            <a:endParaRPr lang="en-US" sz="2400" dirty="0" smtClean="0"/>
          </a:p>
          <a:p>
            <a:r>
              <a:rPr lang="en-US" sz="2400" dirty="0" smtClean="0"/>
              <a:t>Initial Start cost: Rs.200000/- (rupees two lac only).</a:t>
            </a:r>
          </a:p>
          <a:p>
            <a:r>
              <a:rPr lang="en-US" sz="2400" dirty="0" smtClean="0"/>
              <a:t>Daily running (logistic support)cost:Rs.20/-(rupees twenty only)</a:t>
            </a:r>
          </a:p>
          <a:p>
            <a:r>
              <a:rPr lang="en-US" sz="2400" dirty="0" smtClean="0"/>
              <a:t>Annual (cost of GAC): Rs.10000(rupees ten thousand only)</a:t>
            </a:r>
          </a:p>
          <a:p>
            <a:pPr marL="0" indent="0">
              <a:buNone/>
            </a:pPr>
            <a:r>
              <a:rPr lang="en-US" sz="4000" dirty="0"/>
              <a:t>Partners</a:t>
            </a:r>
            <a:r>
              <a:rPr lang="en-US" sz="2800" dirty="0"/>
              <a:t>:</a:t>
            </a:r>
          </a:p>
          <a:p>
            <a:r>
              <a:rPr lang="en-US" sz="2800" dirty="0"/>
              <a:t>Health Engineering wing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09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900" dirty="0">
                <a:cs typeface="Courier New" panose="02070309020205020404" pitchFamily="49" charset="0"/>
              </a:rPr>
              <a:t>Benefits</a:t>
            </a:r>
            <a:r>
              <a:rPr lang="en-US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/>
              <a:t>Simple operation and maintenance</a:t>
            </a:r>
          </a:p>
          <a:p>
            <a:r>
              <a:rPr lang="en-US" dirty="0"/>
              <a:t>Efficient removal of chlorine</a:t>
            </a:r>
          </a:p>
          <a:p>
            <a:r>
              <a:rPr lang="en-US" dirty="0"/>
              <a:t>Zero energy consumption for daily operation</a:t>
            </a:r>
          </a:p>
          <a:p>
            <a:r>
              <a:rPr lang="en-US" dirty="0"/>
              <a:t>Low cost – start up and </a:t>
            </a:r>
            <a:r>
              <a:rPr lang="en-US" dirty="0" smtClean="0"/>
              <a:t>running</a:t>
            </a:r>
          </a:p>
          <a:p>
            <a:pPr marL="0" indent="0">
              <a:buNone/>
            </a:pPr>
            <a:r>
              <a:rPr lang="en-US" sz="3200" dirty="0"/>
              <a:t>Scalability: </a:t>
            </a:r>
          </a:p>
          <a:p>
            <a:pPr marL="0" indent="0">
              <a:buNone/>
            </a:pPr>
            <a:r>
              <a:rPr lang="en-US" sz="2400" dirty="0"/>
              <a:t>Health Department in the process of replication at PHCs &amp; CHCs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1042</TotalTime>
  <Words>245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Courier New</vt:lpstr>
      <vt:lpstr>Times New Roman</vt:lpstr>
      <vt:lpstr>Wingdings 2</vt:lpstr>
      <vt:lpstr>Paper</vt:lpstr>
      <vt:lpstr>  The BIOWAT</vt:lpstr>
      <vt:lpstr>Problem Statement</vt:lpstr>
      <vt:lpstr>(Environmental Issues)</vt:lpstr>
      <vt:lpstr>Description</vt:lpstr>
      <vt:lpstr>PowerPoint Presentation</vt:lpstr>
      <vt:lpstr>PowerPoint Presentation</vt:lpstr>
      <vt:lpstr>                       Outcome           (Discharge parameters of effluent) </vt:lpstr>
      <vt:lpstr>PowerPoint Presentation</vt:lpstr>
      <vt:lpstr>PowerPoint Presentation</vt:lpstr>
      <vt:lpstr>                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BIOWAT</dc:title>
  <dc:creator>Personal</dc:creator>
  <cp:lastModifiedBy>Hello</cp:lastModifiedBy>
  <cp:revision>85</cp:revision>
  <dcterms:created xsi:type="dcterms:W3CDTF">2017-02-21T16:19:40Z</dcterms:created>
  <dcterms:modified xsi:type="dcterms:W3CDTF">2017-07-07T14:43:07Z</dcterms:modified>
</cp:coreProperties>
</file>