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56" r:id="rId3"/>
    <p:sldId id="265" r:id="rId4"/>
    <p:sldId id="262" r:id="rId5"/>
    <p:sldId id="281" r:id="rId6"/>
    <p:sldId id="284" r:id="rId7"/>
    <p:sldId id="285" r:id="rId8"/>
    <p:sldId id="286" r:id="rId9"/>
    <p:sldId id="282" r:id="rId10"/>
    <p:sldId id="257" r:id="rId11"/>
    <p:sldId id="263" r:id="rId12"/>
    <p:sldId id="258" r:id="rId13"/>
    <p:sldId id="261" r:id="rId14"/>
    <p:sldId id="259" r:id="rId15"/>
    <p:sldId id="266" r:id="rId16"/>
    <p:sldId id="274" r:id="rId17"/>
    <p:sldId id="264" r:id="rId18"/>
    <p:sldId id="260" r:id="rId19"/>
    <p:sldId id="273" r:id="rId20"/>
    <p:sldId id="287" r:id="rId21"/>
    <p:sldId id="288" r:id="rId22"/>
    <p:sldId id="289" r:id="rId23"/>
    <p:sldId id="290" r:id="rId24"/>
    <p:sldId id="302" r:id="rId25"/>
    <p:sldId id="313" r:id="rId26"/>
    <p:sldId id="316" r:id="rId27"/>
    <p:sldId id="320" r:id="rId28"/>
    <p:sldId id="321" r:id="rId29"/>
    <p:sldId id="303" r:id="rId30"/>
    <p:sldId id="304" r:id="rId31"/>
    <p:sldId id="305" r:id="rId32"/>
    <p:sldId id="306" r:id="rId33"/>
    <p:sldId id="307" r:id="rId34"/>
    <p:sldId id="308" r:id="rId35"/>
    <p:sldId id="309" r:id="rId36"/>
    <p:sldId id="310" r:id="rId37"/>
    <p:sldId id="311" r:id="rId38"/>
    <p:sldId id="31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2B8178-B7FE-4B1A-B018-23E4EB549308}">
          <p14:sldIdLst>
            <p14:sldId id="256"/>
            <p14:sldId id="265"/>
            <p14:sldId id="262"/>
            <p14:sldId id="281"/>
            <p14:sldId id="284"/>
            <p14:sldId id="285"/>
            <p14:sldId id="286"/>
            <p14:sldId id="282"/>
            <p14:sldId id="257"/>
            <p14:sldId id="263"/>
            <p14:sldId id="258"/>
            <p14:sldId id="261"/>
            <p14:sldId id="259"/>
            <p14:sldId id="266"/>
            <p14:sldId id="274"/>
            <p14:sldId id="264"/>
            <p14:sldId id="260"/>
            <p14:sldId id="273"/>
            <p14:sldId id="287"/>
            <p14:sldId id="288"/>
            <p14:sldId id="289"/>
            <p14:sldId id="290"/>
            <p14:sldId id="302"/>
            <p14:sldId id="313"/>
            <p14:sldId id="316"/>
            <p14:sldId id="320"/>
            <p14:sldId id="321"/>
            <p14:sldId id="303"/>
            <p14:sldId id="304"/>
            <p14:sldId id="305"/>
            <p14:sldId id="306"/>
            <p14:sldId id="307"/>
            <p14:sldId id="308"/>
            <p14:sldId id="309"/>
            <p14:sldId id="310"/>
            <p14:sldId id="311"/>
            <p14:sldId id="312"/>
          </p14:sldIdLst>
        </p14:section>
        <p14:section name="Untitled Section" id="{4D782354-B907-4244-B667-DEC61AE44CD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C7E"/>
    <a:srgbClr val="39A96C"/>
    <a:srgbClr val="D1FDD6"/>
    <a:srgbClr val="FAF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12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8ED04-12BA-46CF-BD02-7D63E31871E1}" type="datetimeFigureOut">
              <a:rPr lang="en-IN" smtClean="0"/>
              <a:t>07-07-2017</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13E92-BAC0-4A64-BFDB-79ECCBDBDE08}" type="slidenum">
              <a:rPr lang="en-IN" smtClean="0"/>
              <a:t>‹#›</a:t>
            </a:fld>
            <a:endParaRPr lang="en-IN"/>
          </a:p>
        </p:txBody>
      </p:sp>
    </p:spTree>
    <p:extLst>
      <p:ext uri="{BB962C8B-B14F-4D97-AF65-F5344CB8AC3E}">
        <p14:creationId xmlns:p14="http://schemas.microsoft.com/office/powerpoint/2010/main" val="173616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E0D2FB-0994-4330-B29A-7F77133D3F2B}" type="slidenum">
              <a:rPr lang="en-US" altLang="en-US">
                <a:solidFill>
                  <a:srgbClr val="000000"/>
                </a:solidFill>
                <a:latin typeface="Arial" panose="020B0604020202020204" pitchFamily="34" charset="0"/>
              </a:rPr>
              <a:pPr>
                <a:spcBef>
                  <a:spcPct val="0"/>
                </a:spcBef>
              </a:pPr>
              <a:t>25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37363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smtClean="0"/>
              <a:t>PHSC did the rate contract after calling tenders. The injections were made available at Jan Aushadhi Stores from where patients used to buy the injections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1FD75B-98F6-44B8-B509-7078A35F3FD1}" type="slidenum">
              <a:rPr lang="en-US" altLang="en-US">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5100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smtClean="0"/>
              <a:t>State has cure rates (SVR Rate) of appx 93%</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fld id="{0997CC4D-8319-4650-97C3-6042AF1B65D3}" type="slidenum">
              <a:rPr lang="en-US" altLang="en-US" sz="1200">
                <a:solidFill>
                  <a:prstClr val="black"/>
                </a:solidFill>
              </a:rPr>
              <a:pPr/>
              <a:t>34</a:t>
            </a:fld>
            <a:endParaRPr lang="en-US" altLang="en-US" sz="1200">
              <a:solidFill>
                <a:prstClr val="black"/>
              </a:solidFill>
            </a:endParaRPr>
          </a:p>
        </p:txBody>
      </p:sp>
    </p:spTree>
    <p:extLst>
      <p:ext uri="{BB962C8B-B14F-4D97-AF65-F5344CB8AC3E}">
        <p14:creationId xmlns:p14="http://schemas.microsoft.com/office/powerpoint/2010/main" val="12476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018D5EC2-DCFC-46B8-BF83-86325A27E385}" type="slidenum">
              <a:rPr lang="en-US"/>
              <a:pPr>
                <a:defRPr/>
              </a:pPr>
              <a:t>‹#›</a:t>
            </a:fld>
            <a:endParaRPr lang="en-US"/>
          </a:p>
        </p:txBody>
      </p:sp>
    </p:spTree>
    <p:extLst>
      <p:ext uri="{BB962C8B-B14F-4D97-AF65-F5344CB8AC3E}">
        <p14:creationId xmlns:p14="http://schemas.microsoft.com/office/powerpoint/2010/main" val="1648316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4964" y="228600"/>
            <a:ext cx="6269037" cy="838200"/>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0" y="1143000"/>
            <a:ext cx="9144000" cy="3276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1591839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35597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699801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74964" y="228600"/>
            <a:ext cx="6269037" cy="838200"/>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28284515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0046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38959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24520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74964" y="228600"/>
            <a:ext cx="6269037" cy="838200"/>
          </a:xfrm>
          <a:prstGeom prst="rect">
            <a:avLst/>
          </a:prstGeom>
        </p:spPr>
        <p:txBody>
          <a:bodyPr/>
          <a:lstStyle/>
          <a:p>
            <a:r>
              <a:rPr lang="en-US"/>
              <a:t>Click to edit Master title style</a:t>
            </a:r>
            <a:endParaRPr lang="en-IN" dirty="0"/>
          </a:p>
        </p:txBody>
      </p:sp>
      <p:sp>
        <p:nvSpPr>
          <p:cNvPr id="3" name="Vertical Text Placeholder 2"/>
          <p:cNvSpPr>
            <a:spLocks noGrp="1"/>
          </p:cNvSpPr>
          <p:nvPr>
            <p:ph type="body" orient="vert" idx="1"/>
          </p:nvPr>
        </p:nvSpPr>
        <p:spPr>
          <a:xfrm>
            <a:off x="0" y="1143000"/>
            <a:ext cx="9144000" cy="3276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9936011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286000" cy="6248400"/>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0" y="228600"/>
            <a:ext cx="6705600" cy="6248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452895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28600"/>
            <a:ext cx="9144000" cy="6248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511459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7FBAC-EDB3-4929-9FAC-3E83A029EF8F}" type="datetimeFigureOut">
              <a:rPr lang="en-US"/>
              <a:pPr>
                <a:defRPr/>
              </a:pPr>
              <a:t>7/7/2017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cs typeface="Arial" charset="0"/>
              </a:defRPr>
            </a:lvl1pPr>
          </a:lstStyle>
          <a:p>
            <a:pPr fontAlgn="base">
              <a:spcBef>
                <a:spcPct val="0"/>
              </a:spcBef>
              <a:spcAft>
                <a:spcPct val="0"/>
              </a:spcAft>
              <a:defRPr/>
            </a:pPr>
            <a:endParaRPr lang="en-US" sz="2800">
              <a:solidFill>
                <a:srgbClr val="000000"/>
              </a:solidFill>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smtClean="0"/>
            </a:lvl1pPr>
          </a:lstStyle>
          <a:p>
            <a:pPr>
              <a:defRPr/>
            </a:pPr>
            <a:fld id="{456006FA-C586-46A6-8E57-F1E39C343F1B}" type="slidenum">
              <a:rPr lang="en-US" altLang="en-US"/>
              <a:pPr>
                <a:defRPr/>
              </a:pPr>
              <a:t>‹#›</a:t>
            </a:fld>
            <a:endParaRPr lang="en-US" altLang="en-US"/>
          </a:p>
        </p:txBody>
      </p:sp>
    </p:spTree>
    <p:extLst>
      <p:ext uri="{BB962C8B-B14F-4D97-AF65-F5344CB8AC3E}">
        <p14:creationId xmlns:p14="http://schemas.microsoft.com/office/powerpoint/2010/main" val="413980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C Banner"/>
          <p:cNvSpPr>
            <a:spLocks noChangeArrowheads="1"/>
          </p:cNvSpPr>
          <p:nvPr/>
        </p:nvSpPr>
        <p:spPr bwMode="auto">
          <a:xfrm>
            <a:off x="0" y="0"/>
            <a:ext cx="9144000" cy="1066800"/>
          </a:xfrm>
          <a:prstGeom prst="rect">
            <a:avLst/>
          </a:prstGeom>
          <a:solidFill>
            <a:srgbClr val="00B050"/>
          </a:solidFill>
          <a:ln w="12700">
            <a:solidFill>
              <a:srgbClr val="009900"/>
            </a:solidFill>
            <a:miter lim="800000"/>
            <a:headEnd/>
            <a:tailEnd/>
          </a:ln>
        </p:spPr>
        <p:txBody>
          <a:bodyPr wrap="none"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lnSpc>
                <a:spcPct val="80000"/>
              </a:lnSpc>
              <a:spcBef>
                <a:spcPct val="0"/>
              </a:spcBef>
              <a:spcAft>
                <a:spcPct val="0"/>
              </a:spcAft>
              <a:defRPr/>
            </a:pPr>
            <a:endParaRPr lang="en-US" altLang="en-US" sz="3200" b="1">
              <a:solidFill>
                <a:srgbClr val="F8F8F8"/>
              </a:solidFill>
            </a:endParaRPr>
          </a:p>
        </p:txBody>
      </p:sp>
      <p:sp>
        <p:nvSpPr>
          <p:cNvPr id="1027" name="Rectangle 5"/>
          <p:cNvSpPr>
            <a:spLocks noChangeArrowheads="1"/>
          </p:cNvSpPr>
          <p:nvPr/>
        </p:nvSpPr>
        <p:spPr bwMode="auto">
          <a:xfrm>
            <a:off x="3810000" y="3154363"/>
            <a:ext cx="9144000" cy="366712"/>
          </a:xfrm>
          <a:prstGeom prst="rect">
            <a:avLst/>
          </a:prstGeom>
          <a:noFill/>
          <a:ln>
            <a:noFill/>
          </a:ln>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fontAlgn="base" hangingPunct="1">
              <a:spcBef>
                <a:spcPct val="0"/>
              </a:spcBef>
              <a:spcAft>
                <a:spcPct val="0"/>
              </a:spcAft>
              <a:defRPr/>
            </a:pPr>
            <a:endParaRPr lang="en-IN" altLang="en-US" sz="1800">
              <a:solidFill>
                <a:srgbClr val="000000"/>
              </a:solidFill>
            </a:endParaRPr>
          </a:p>
        </p:txBody>
      </p:sp>
      <p:sp>
        <p:nvSpPr>
          <p:cNvPr id="7" name="Date Placeholder 6"/>
          <p:cNvSpPr>
            <a:spLocks noGrp="1"/>
          </p:cNvSpPr>
          <p:nvPr>
            <p:ph type="dt" sz="half" idx="2"/>
          </p:nvPr>
        </p:nvSpPr>
        <p:spPr>
          <a:xfrm>
            <a:off x="0" y="6629400"/>
            <a:ext cx="2133600" cy="2127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cs typeface="Arial" charset="0"/>
              </a:defRPr>
            </a:lvl1pPr>
          </a:lstStyle>
          <a:p>
            <a:pPr fontAlgn="base">
              <a:spcBef>
                <a:spcPct val="0"/>
              </a:spcBef>
              <a:spcAft>
                <a:spcPct val="0"/>
              </a:spcAft>
              <a:defRPr/>
            </a:pPr>
            <a:endParaRPr lang="en-US">
              <a:latin typeface="Times New Roman" panose="02020603050405020304" pitchFamily="18" charset="0"/>
            </a:endParaRPr>
          </a:p>
        </p:txBody>
      </p:sp>
      <p:sp>
        <p:nvSpPr>
          <p:cNvPr id="8" name="Slide Number Placeholder 7"/>
          <p:cNvSpPr>
            <a:spLocks noGrp="1"/>
          </p:cNvSpPr>
          <p:nvPr>
            <p:ph type="sldNum" sz="quarter" idx="4"/>
          </p:nvPr>
        </p:nvSpPr>
        <p:spPr>
          <a:xfrm>
            <a:off x="7010400" y="65690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38DEDCF0-4465-472D-859F-A99558158EC7}" type="slidenum">
              <a:rPr lang="en-US" altLang="en-US">
                <a:latin typeface="Times New Roman" panose="02020603050405020304" pitchFamily="18" charset="0"/>
                <a:cs typeface="Arial" panose="020B0604020202020204" pitchFamily="34" charset="0"/>
              </a:rPr>
              <a:pPr fontAlgn="base">
                <a:spcBef>
                  <a:spcPct val="0"/>
                </a:spcBef>
                <a:spcAft>
                  <a:spcPct val="0"/>
                </a:spcAft>
                <a:defRPr/>
              </a:pPr>
              <a:t>‹#›</a:t>
            </a:fld>
            <a:endParaRPr lang="en-US" altLang="en-US">
              <a:latin typeface="Times New Roman" panose="02020603050405020304" pitchFamily="18" charset="0"/>
              <a:cs typeface="Arial" panose="020B0604020202020204" pitchFamily="34" charset="0"/>
            </a:endParaRPr>
          </a:p>
        </p:txBody>
      </p:sp>
      <p:pic>
        <p:nvPicPr>
          <p:cNvPr id="1030" name="Picture 8" descr="C:\Users\Davinder\Downloads\NHM Logo (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26375" y="0"/>
            <a:ext cx="13176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213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hdr="0" ftr="0" dt="0"/>
  <p:txStyles>
    <p:titleStyle>
      <a:lvl1pPr algn="l" rtl="0" eaLnBrk="0" fontAlgn="base" hangingPunct="0">
        <a:spcBef>
          <a:spcPct val="0"/>
        </a:spcBef>
        <a:spcAft>
          <a:spcPct val="0"/>
        </a:spcAft>
        <a:defRPr sz="3200" b="1">
          <a:solidFill>
            <a:schemeClr val="bg1"/>
          </a:solidFill>
          <a:latin typeface="Times New Roman" pitchFamily="18" charset="0"/>
          <a:ea typeface="+mj-ea"/>
          <a:cs typeface="+mj-cs"/>
        </a:defRPr>
      </a:lvl1pPr>
      <a:lvl2pPr algn="l" rtl="0" eaLnBrk="0" fontAlgn="base" hangingPunct="0">
        <a:spcBef>
          <a:spcPct val="0"/>
        </a:spcBef>
        <a:spcAft>
          <a:spcPct val="0"/>
        </a:spcAft>
        <a:defRPr sz="3200" b="1">
          <a:solidFill>
            <a:schemeClr val="bg1"/>
          </a:solidFill>
          <a:latin typeface="Times New Roman" pitchFamily="18" charset="0"/>
        </a:defRPr>
      </a:lvl2pPr>
      <a:lvl3pPr algn="l" rtl="0" eaLnBrk="0" fontAlgn="base" hangingPunct="0">
        <a:spcBef>
          <a:spcPct val="0"/>
        </a:spcBef>
        <a:spcAft>
          <a:spcPct val="0"/>
        </a:spcAft>
        <a:defRPr sz="3200" b="1">
          <a:solidFill>
            <a:schemeClr val="bg1"/>
          </a:solidFill>
          <a:latin typeface="Times New Roman" pitchFamily="18" charset="0"/>
        </a:defRPr>
      </a:lvl3pPr>
      <a:lvl4pPr algn="l" rtl="0" eaLnBrk="0" fontAlgn="base" hangingPunct="0">
        <a:spcBef>
          <a:spcPct val="0"/>
        </a:spcBef>
        <a:spcAft>
          <a:spcPct val="0"/>
        </a:spcAft>
        <a:defRPr sz="3200" b="1">
          <a:solidFill>
            <a:schemeClr val="bg1"/>
          </a:solidFill>
          <a:latin typeface="Times New Roman" pitchFamily="18" charset="0"/>
        </a:defRPr>
      </a:lvl4pPr>
      <a:lvl5pPr algn="l" rtl="0" eaLnBrk="0" fontAlgn="base" hangingPunct="0">
        <a:spcBef>
          <a:spcPct val="0"/>
        </a:spcBef>
        <a:spcAft>
          <a:spcPct val="0"/>
        </a:spcAft>
        <a:defRPr sz="3200" b="1">
          <a:solidFill>
            <a:schemeClr val="bg1"/>
          </a:solidFill>
          <a:latin typeface="Times New Roman" pitchFamily="18"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8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chemeClr val="tx1"/>
        </a:buClr>
        <a:buChar char="–"/>
        <a:defRPr sz="2600">
          <a:solidFill>
            <a:schemeClr val="tx1"/>
          </a:solidFill>
          <a:latin typeface="Times New Roman" pitchFamily="18"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Times New Roman" pitchFamily="18"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NPPCD\Desktop\Tobacco%20free%20villages\FARIDKOT.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Microsoft_Excel_97-2003_Worksheet2.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219200"/>
          </a:xfrm>
        </p:spPr>
        <p:txBody>
          <a:bodyPr>
            <a:noAutofit/>
          </a:bodyPr>
          <a:lstStyle/>
          <a:p>
            <a:r>
              <a:rPr lang="en-GB" sz="4000" b="1" dirty="0" smtClean="0">
                <a:solidFill>
                  <a:srgbClr val="FF0000"/>
                </a:solidFill>
                <a:latin typeface="Calisto MT" panose="02040603050505030304" pitchFamily="18" charset="0"/>
              </a:rPr>
              <a:t>Tobacco Free Villages</a:t>
            </a:r>
            <a:r>
              <a:rPr lang="en-US" sz="4000" dirty="0" smtClean="0">
                <a:latin typeface="Calisto MT" panose="02040603050505030304" pitchFamily="18" charset="0"/>
              </a:rPr>
              <a:t/>
            </a:r>
            <a:br>
              <a:rPr lang="en-US" sz="4000" dirty="0" smtClean="0">
                <a:latin typeface="Calisto MT" panose="02040603050505030304" pitchFamily="18" charset="0"/>
              </a:rPr>
            </a:br>
            <a:endParaRPr lang="en-US" sz="4000" dirty="0">
              <a:latin typeface="Calisto MT" panose="02040603050505030304" pitchFamily="18" charset="0"/>
            </a:endParaRPr>
          </a:p>
        </p:txBody>
      </p:sp>
      <p:sp>
        <p:nvSpPr>
          <p:cNvPr id="3" name="Subtitle 2"/>
          <p:cNvSpPr>
            <a:spLocks noGrp="1"/>
          </p:cNvSpPr>
          <p:nvPr>
            <p:ph type="subTitle" idx="1"/>
          </p:nvPr>
        </p:nvSpPr>
        <p:spPr>
          <a:xfrm>
            <a:off x="1028700" y="2514600"/>
            <a:ext cx="7086600" cy="762000"/>
          </a:xfrm>
        </p:spPr>
        <p:txBody>
          <a:bodyPr>
            <a:normAutofit fontScale="92500"/>
          </a:bodyPr>
          <a:lstStyle/>
          <a:p>
            <a:r>
              <a:rPr lang="en-GB" dirty="0" smtClean="0">
                <a:latin typeface="Calisto MT" panose="02040603050505030304" pitchFamily="18" charset="0"/>
              </a:rPr>
              <a:t>A Leap forward for Tobacco free Punjab </a:t>
            </a:r>
            <a:endParaRPr lang="en-US" dirty="0">
              <a:latin typeface="Calisto MT" panose="02040603050505030304" pitchFamily="18" charset="0"/>
            </a:endParaRPr>
          </a:p>
        </p:txBody>
      </p:sp>
      <p:sp>
        <p:nvSpPr>
          <p:cNvPr id="4" name="TextBox 3"/>
          <p:cNvSpPr txBox="1"/>
          <p:nvPr/>
        </p:nvSpPr>
        <p:spPr>
          <a:xfrm>
            <a:off x="0" y="0"/>
            <a:ext cx="9144000" cy="954107"/>
          </a:xfrm>
          <a:prstGeom prst="rect">
            <a:avLst/>
          </a:prstGeom>
          <a:solidFill>
            <a:schemeClr val="accent3">
              <a:lumMod val="20000"/>
              <a:lumOff val="80000"/>
            </a:schemeClr>
          </a:solidFill>
        </p:spPr>
        <p:txBody>
          <a:bodyPr wrap="square" rtlCol="0">
            <a:spAutoFit/>
          </a:bodyPr>
          <a:lstStyle/>
          <a:p>
            <a:pPr algn="ctr"/>
            <a:r>
              <a:rPr lang="en-US" sz="2800" b="1" dirty="0" smtClean="0"/>
              <a:t>4</a:t>
            </a:r>
            <a:r>
              <a:rPr lang="en-US" sz="2800" b="1" baseline="30000" dirty="0" smtClean="0"/>
              <a:t>th</a:t>
            </a:r>
            <a:r>
              <a:rPr lang="en-US" sz="2800" b="1" dirty="0" smtClean="0"/>
              <a:t> National Summit on Good and Replicable Practices and Innovations in Public Health Care System</a:t>
            </a:r>
            <a:endParaRPr lang="en-US" sz="2800" b="1" dirty="0"/>
          </a:p>
        </p:txBody>
      </p:sp>
      <p:sp>
        <p:nvSpPr>
          <p:cNvPr id="6" name="Rectangle 5"/>
          <p:cNvSpPr/>
          <p:nvPr/>
        </p:nvSpPr>
        <p:spPr>
          <a:xfrm>
            <a:off x="381000" y="5108439"/>
            <a:ext cx="8229600" cy="1138773"/>
          </a:xfrm>
          <a:prstGeom prst="rect">
            <a:avLst/>
          </a:prstGeom>
          <a:ln>
            <a:solidFill>
              <a:schemeClr val="tx1"/>
            </a:solidFill>
          </a:ln>
        </p:spPr>
        <p:txBody>
          <a:bodyPr wrap="square">
            <a:spAutoFit/>
          </a:bodyPr>
          <a:lstStyle/>
          <a:p>
            <a:pPr lvl="0" algn="ctr" fontAlgn="base">
              <a:spcBef>
                <a:spcPct val="0"/>
              </a:spcBef>
              <a:spcAft>
                <a:spcPct val="0"/>
              </a:spcAft>
            </a:pPr>
            <a:r>
              <a:rPr lang="en-US" sz="3400" b="1" dirty="0" smtClean="0">
                <a:solidFill>
                  <a:prstClr val="black"/>
                </a:solidFill>
                <a:latin typeface="Calisto MT" panose="02040603050505030304" pitchFamily="18" charset="0"/>
                <a:ea typeface="Arial" pitchFamily="34" charset="0"/>
                <a:cs typeface="Times New Roman" pitchFamily="18" charset="0"/>
              </a:rPr>
              <a:t>Department of Health &amp; Family Welfare Punjab</a:t>
            </a:r>
            <a:endParaRPr lang="en-US" sz="3400" dirty="0" smtClean="0">
              <a:solidFill>
                <a:prstClr val="black"/>
              </a:solidFill>
              <a:latin typeface="Calisto MT" panose="02040603050505030304" pitchFamily="18" charset="0"/>
              <a:cs typeface="Arial" pitchFamily="34"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76600"/>
            <a:ext cx="1981200" cy="1831839"/>
          </a:xfrm>
          <a:prstGeom prst="rect">
            <a:avLst/>
          </a:prstGeom>
          <a:solidFill>
            <a:schemeClr val="accent2">
              <a:lumMod val="20000"/>
              <a:lumOff val="80000"/>
            </a:schemeClr>
          </a:solidFill>
          <a:ln>
            <a:noFill/>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219200"/>
            <a:ext cx="3962400" cy="4800600"/>
          </a:xfrm>
          <a:solidFill>
            <a:schemeClr val="accent3">
              <a:lumMod val="40000"/>
              <a:lumOff val="60000"/>
            </a:schemeClr>
          </a:solidFill>
          <a:ln>
            <a:solidFill>
              <a:schemeClr val="tx1"/>
            </a:solidFill>
          </a:ln>
        </p:spPr>
        <p:txBody>
          <a:bodyPr>
            <a:noAutofit/>
          </a:bodyPr>
          <a:lstStyle/>
          <a:p>
            <a:r>
              <a:rPr lang="en-US" sz="2800" b="1" dirty="0" smtClean="0"/>
              <a:t>Circular issued by Food &amp; Drug Administration that in case of sale of tobacco products by food vendors/ shopkeepers license can be cancelled under Food Safety &amp; Standards Act</a:t>
            </a:r>
            <a:endParaRPr lang="en-US" sz="2800" b="1" dirty="0"/>
          </a:p>
        </p:txBody>
      </p:sp>
      <p:pic>
        <p:nvPicPr>
          <p:cNvPr id="1026" name="Picture 2" descr="E:\Tobacco &amp; Cancer\Booklet Punjab\booklet\54.jpg"/>
          <p:cNvPicPr>
            <a:picLocks noGrp="1" noChangeAspect="1" noChangeArrowheads="1"/>
          </p:cNvPicPr>
          <p:nvPr>
            <p:ph idx="1"/>
          </p:nvPr>
        </p:nvPicPr>
        <p:blipFill>
          <a:blip r:embed="rId2" cstate="print"/>
          <a:srcRect l="17669" t="15230" r="8192" b="16235"/>
          <a:stretch>
            <a:fillRect/>
          </a:stretch>
        </p:blipFill>
        <p:spPr bwMode="auto">
          <a:xfrm>
            <a:off x="228600" y="457200"/>
            <a:ext cx="4572000" cy="617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3">
              <a:lumMod val="40000"/>
              <a:lumOff val="60000"/>
            </a:schemeClr>
          </a:solidFill>
        </p:spPr>
        <p:txBody>
          <a:bodyPr>
            <a:normAutofit/>
          </a:bodyPr>
          <a:lstStyle/>
          <a:p>
            <a:r>
              <a:rPr lang="en-GB" sz="3600" b="1" dirty="0" smtClean="0">
                <a:latin typeface="Times New Roman" panose="02020603050405020304" pitchFamily="18" charset="0"/>
                <a:cs typeface="Times New Roman" panose="02020603050405020304" pitchFamily="18" charset="0"/>
              </a:rPr>
              <a:t>Methodology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52500"/>
            <a:ext cx="8686800" cy="1295400"/>
          </a:xfrm>
        </p:spPr>
        <p:txBody>
          <a:bodyPr>
            <a:noAutofit/>
          </a:bodyPr>
          <a:lstStyle/>
          <a:p>
            <a:pPr marL="0" indent="0" algn="just">
              <a:buNone/>
            </a:pPr>
            <a:r>
              <a:rPr lang="en-GB" sz="2400" b="1" dirty="0" smtClean="0">
                <a:latin typeface="Calisto MT" panose="02040603050505030304" pitchFamily="18" charset="0"/>
                <a:cs typeface="Arial" pitchFamily="34" charset="0"/>
              </a:rPr>
              <a:t>1</a:t>
            </a:r>
            <a:r>
              <a:rPr lang="en-GB" sz="2400" b="1" baseline="30000" dirty="0" smtClean="0">
                <a:latin typeface="Calisto MT" panose="02040603050505030304" pitchFamily="18" charset="0"/>
                <a:cs typeface="Arial" pitchFamily="34" charset="0"/>
              </a:rPr>
              <a:t>st</a:t>
            </a:r>
            <a:r>
              <a:rPr lang="en-GB" sz="2400" b="1" dirty="0" smtClean="0">
                <a:latin typeface="Calisto MT" panose="02040603050505030304" pitchFamily="18" charset="0"/>
                <a:cs typeface="Arial" pitchFamily="34" charset="0"/>
              </a:rPr>
              <a:t> Phase:</a:t>
            </a:r>
            <a:r>
              <a:rPr lang="en-GB" sz="2400" b="1" dirty="0" smtClean="0">
                <a:solidFill>
                  <a:srgbClr val="FF0000"/>
                </a:solidFill>
                <a:latin typeface="Calisto MT" panose="02040603050505030304" pitchFamily="18" charset="0"/>
                <a:cs typeface="Arial" pitchFamily="34" charset="0"/>
              </a:rPr>
              <a:t> </a:t>
            </a:r>
            <a:r>
              <a:rPr lang="en-GB" sz="2400" b="1" dirty="0" smtClean="0">
                <a:latin typeface="Calisto MT" panose="02040603050505030304" pitchFamily="18" charset="0"/>
                <a:cs typeface="Arial" pitchFamily="34" charset="0"/>
              </a:rPr>
              <a:t>Sensitisation of Panchayats</a:t>
            </a:r>
            <a:r>
              <a:rPr lang="en-GB" sz="2400" dirty="0" smtClean="0">
                <a:latin typeface="Calisto MT" panose="02040603050505030304" pitchFamily="18" charset="0"/>
                <a:cs typeface="Arial" pitchFamily="34" charset="0"/>
              </a:rPr>
              <a:t> by Health Department </a:t>
            </a:r>
            <a:r>
              <a:rPr lang="en-US" sz="2400" dirty="0" smtClean="0">
                <a:latin typeface="Calisto MT" panose="02040603050505030304" pitchFamily="18" charset="0"/>
                <a:cs typeface="Arial" pitchFamily="34" charset="0"/>
              </a:rPr>
              <a:t>about the ill effects of the tobacco</a:t>
            </a:r>
            <a:r>
              <a:rPr lang="en-GB" sz="2400" dirty="0" smtClean="0">
                <a:latin typeface="Calisto MT" panose="02040603050505030304" pitchFamily="18" charset="0"/>
                <a:cs typeface="Arial" pitchFamily="34" charset="0"/>
              </a:rPr>
              <a:t> and motivated to put up a resolution to declare their village as Tobacco free</a:t>
            </a:r>
          </a:p>
        </p:txBody>
      </p:sp>
      <p:pic>
        <p:nvPicPr>
          <p:cNvPr id="5" name="Picture 2" descr="E:\Gurman\gurman desktop\Tobacco Free Villages\10.jpg"/>
          <p:cNvPicPr>
            <a:picLocks noChangeAspect="1" noChangeArrowheads="1"/>
          </p:cNvPicPr>
          <p:nvPr/>
        </p:nvPicPr>
        <p:blipFill>
          <a:blip r:embed="rId2" cstate="print"/>
          <a:srcRect b="20370"/>
          <a:stretch>
            <a:fillRect/>
          </a:stretch>
        </p:blipFill>
        <p:spPr bwMode="auto">
          <a:xfrm>
            <a:off x="457200" y="2362200"/>
            <a:ext cx="3886201" cy="4267200"/>
          </a:xfrm>
          <a:prstGeom prst="rect">
            <a:avLst/>
          </a:prstGeom>
          <a:noFill/>
          <a:ln>
            <a:solidFill>
              <a:schemeClr val="tx1"/>
            </a:solidFill>
          </a:ln>
        </p:spPr>
      </p:pic>
      <p:pic>
        <p:nvPicPr>
          <p:cNvPr id="1027" name="Picture 3" descr="E:\Gurman\gurman desktop\Tobacco Free Villages\9.jpg"/>
          <p:cNvPicPr>
            <a:picLocks noChangeAspect="1" noChangeArrowheads="1"/>
          </p:cNvPicPr>
          <p:nvPr/>
        </p:nvPicPr>
        <p:blipFill>
          <a:blip r:embed="rId3" cstate="print"/>
          <a:srcRect b="25090"/>
          <a:stretch>
            <a:fillRect/>
          </a:stretch>
        </p:blipFill>
        <p:spPr bwMode="auto">
          <a:xfrm>
            <a:off x="4800600" y="2362200"/>
            <a:ext cx="3810000" cy="4267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1"/>
            <a:ext cx="8839200" cy="2590799"/>
          </a:xfrm>
        </p:spPr>
        <p:txBody>
          <a:bodyPr>
            <a:normAutofit/>
          </a:bodyPr>
          <a:lstStyle/>
          <a:p>
            <a:pPr marL="0" indent="0" algn="just">
              <a:buNone/>
            </a:pPr>
            <a:r>
              <a:rPr lang="en-GB" sz="2400" b="1" dirty="0" smtClean="0">
                <a:latin typeface="Calisto MT" panose="02040603050505030304" pitchFamily="18" charset="0"/>
                <a:cs typeface="Arial" pitchFamily="34" charset="0"/>
              </a:rPr>
              <a:t>2</a:t>
            </a:r>
            <a:r>
              <a:rPr lang="en-GB" sz="2400" b="1" baseline="30000" dirty="0" smtClean="0">
                <a:latin typeface="Calisto MT" panose="02040603050505030304" pitchFamily="18" charset="0"/>
                <a:cs typeface="Arial" pitchFamily="34" charset="0"/>
              </a:rPr>
              <a:t>nd</a:t>
            </a:r>
            <a:r>
              <a:rPr lang="en-GB" sz="2400" b="1" dirty="0" smtClean="0">
                <a:latin typeface="Calisto MT" panose="02040603050505030304" pitchFamily="18" charset="0"/>
                <a:cs typeface="Arial" pitchFamily="34" charset="0"/>
              </a:rPr>
              <a:t> Phase:</a:t>
            </a:r>
            <a:r>
              <a:rPr lang="en-GB" sz="2400" b="1" dirty="0" smtClean="0">
                <a:solidFill>
                  <a:srgbClr val="FF0000"/>
                </a:solidFill>
                <a:latin typeface="Calisto MT" panose="02040603050505030304" pitchFamily="18" charset="0"/>
                <a:cs typeface="Arial" pitchFamily="34" charset="0"/>
              </a:rPr>
              <a:t> </a:t>
            </a:r>
            <a:r>
              <a:rPr lang="en-GB" sz="2400" dirty="0" smtClean="0">
                <a:latin typeface="Calisto MT" panose="02040603050505030304" pitchFamily="18" charset="0"/>
                <a:cs typeface="Arial" pitchFamily="34" charset="0"/>
              </a:rPr>
              <a:t>V</a:t>
            </a:r>
            <a:r>
              <a:rPr lang="en-US" sz="2400" dirty="0" err="1" smtClean="0">
                <a:latin typeface="Calisto MT" panose="02040603050505030304" pitchFamily="18" charset="0"/>
                <a:cs typeface="Arial" pitchFamily="34" charset="0"/>
              </a:rPr>
              <a:t>illage</a:t>
            </a:r>
            <a:r>
              <a:rPr lang="en-US" sz="2400" dirty="0" smtClean="0">
                <a:latin typeface="Calisto MT" panose="02040603050505030304" pitchFamily="18" charset="0"/>
                <a:cs typeface="Arial" pitchFamily="34" charset="0"/>
              </a:rPr>
              <a:t> level Committee formed and resolutions submitted to Deputy Commissioner to declare themselves as Tobacco Free Villages</a:t>
            </a:r>
            <a:endParaRPr lang="en-GB" sz="2400" dirty="0">
              <a:latin typeface="Calisto MT" panose="02040603050505030304" pitchFamily="18" charset="0"/>
              <a:cs typeface="Arial" pitchFamily="34" charset="0"/>
            </a:endParaRPr>
          </a:p>
          <a:p>
            <a:pPr marL="0" indent="0" algn="just">
              <a:buNone/>
            </a:pPr>
            <a:endParaRPr lang="en-GB" sz="1800" dirty="0" smtClean="0">
              <a:latin typeface="Calisto MT" panose="02040603050505030304" pitchFamily="18" charset="0"/>
              <a:cs typeface="Arial" pitchFamily="34" charset="0"/>
            </a:endParaRPr>
          </a:p>
          <a:p>
            <a:pPr marL="0" indent="0" algn="just">
              <a:buNone/>
            </a:pPr>
            <a:r>
              <a:rPr lang="en-US" sz="2400" b="1" dirty="0" smtClean="0">
                <a:latin typeface="Calisto MT" panose="02040603050505030304" pitchFamily="18" charset="0"/>
                <a:cs typeface="Arial" pitchFamily="34" charset="0"/>
              </a:rPr>
              <a:t>3</a:t>
            </a:r>
            <a:r>
              <a:rPr lang="en-US" sz="2400" b="1" baseline="30000" dirty="0" smtClean="0">
                <a:latin typeface="Calisto MT" panose="02040603050505030304" pitchFamily="18" charset="0"/>
                <a:cs typeface="Arial" pitchFamily="34" charset="0"/>
              </a:rPr>
              <a:t>rd</a:t>
            </a:r>
            <a:r>
              <a:rPr lang="en-US" sz="2400" b="1" dirty="0" smtClean="0">
                <a:latin typeface="Calisto MT" panose="02040603050505030304" pitchFamily="18" charset="0"/>
                <a:cs typeface="Arial" pitchFamily="34" charset="0"/>
              </a:rPr>
              <a:t> Phase:</a:t>
            </a:r>
            <a:r>
              <a:rPr lang="en-US" sz="2400" b="1" dirty="0" smtClean="0">
                <a:solidFill>
                  <a:srgbClr val="FF0000"/>
                </a:solidFill>
                <a:latin typeface="Calisto MT" panose="02040603050505030304" pitchFamily="18" charset="0"/>
                <a:cs typeface="Arial" pitchFamily="34" charset="0"/>
              </a:rPr>
              <a:t> </a:t>
            </a:r>
            <a:r>
              <a:rPr lang="en-US" sz="2400" dirty="0" smtClean="0">
                <a:latin typeface="Calisto MT" panose="02040603050505030304" pitchFamily="18" charset="0"/>
                <a:cs typeface="Arial" pitchFamily="34" charset="0"/>
              </a:rPr>
              <a:t>Regular follow up of villages by District Level Task Force</a:t>
            </a:r>
          </a:p>
        </p:txBody>
      </p:sp>
      <p:sp>
        <p:nvSpPr>
          <p:cNvPr id="5" name="Title 1"/>
          <p:cNvSpPr>
            <a:spLocks noGrp="1"/>
          </p:cNvSpPr>
          <p:nvPr>
            <p:ph type="title"/>
          </p:nvPr>
        </p:nvSpPr>
        <p:spPr>
          <a:xfrm>
            <a:off x="0" y="0"/>
            <a:ext cx="9144000" cy="792162"/>
          </a:xfrm>
          <a:solidFill>
            <a:schemeClr val="accent3">
              <a:lumMod val="40000"/>
              <a:lumOff val="60000"/>
            </a:schemeClr>
          </a:solidFill>
        </p:spPr>
        <p:txBody>
          <a:bodyPr>
            <a:normAutofit/>
          </a:bodyPr>
          <a:lstStyle/>
          <a:p>
            <a:r>
              <a:rPr lang="en-GB" sz="3600" b="1" dirty="0" smtClean="0">
                <a:latin typeface="Times New Roman" panose="02020603050405020304" pitchFamily="18" charset="0"/>
                <a:cs typeface="Times New Roman" panose="02020603050405020304" pitchFamily="18" charset="0"/>
              </a:rPr>
              <a:t>Methodology</a:t>
            </a:r>
            <a:endParaRPr lang="en-US" sz="3600" dirty="0">
              <a:latin typeface="Times New Roman" panose="02020603050405020304" pitchFamily="18" charset="0"/>
              <a:cs typeface="Times New Roman" panose="02020603050405020304" pitchFamily="18" charset="0"/>
            </a:endParaRPr>
          </a:p>
        </p:txBody>
      </p:sp>
      <p:pic>
        <p:nvPicPr>
          <p:cNvPr id="7" name="Picture 2" descr="E:\Gurman\gurman desktop\SIGNAGE 2\Pind di Hadud.jpg"/>
          <p:cNvPicPr>
            <a:picLocks noChangeAspect="1" noChangeArrowheads="1"/>
          </p:cNvPicPr>
          <p:nvPr/>
        </p:nvPicPr>
        <p:blipFill rotWithShape="1">
          <a:blip r:embed="rId2" cstate="print"/>
          <a:srcRect b="14318"/>
          <a:stretch/>
        </p:blipFill>
        <p:spPr bwMode="auto">
          <a:xfrm>
            <a:off x="304800" y="3475653"/>
            <a:ext cx="8534400" cy="3153747"/>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3">
              <a:lumMod val="40000"/>
              <a:lumOff val="60000"/>
            </a:schemeClr>
          </a:solidFill>
        </p:spPr>
        <p:txBody>
          <a:bodyPr>
            <a:normAutofit/>
          </a:bodyPr>
          <a:lstStyle/>
          <a:p>
            <a:r>
              <a:rPr lang="en-US" sz="3600" b="1" dirty="0" smtClean="0">
                <a:latin typeface="Times New Roman" panose="02020603050405020304" pitchFamily="18" charset="0"/>
                <a:cs typeface="Times New Roman" panose="02020603050405020304" pitchFamily="18" charset="0"/>
              </a:rPr>
              <a:t>Results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14400"/>
            <a:ext cx="4648200" cy="5715000"/>
          </a:xfrm>
        </p:spPr>
        <p:txBody>
          <a:bodyPr>
            <a:noAutofit/>
          </a:bodyPr>
          <a:lstStyle/>
          <a:p>
            <a:pPr algn="just">
              <a:lnSpc>
                <a:spcPct val="114000"/>
              </a:lnSpc>
              <a:spcBef>
                <a:spcPts val="0"/>
              </a:spcBef>
              <a:spcAft>
                <a:spcPts val="600"/>
              </a:spcAft>
            </a:pPr>
            <a:r>
              <a:rPr lang="en-US" sz="2400" dirty="0" smtClean="0">
                <a:latin typeface="Calisto MT" panose="02040603050505030304" pitchFamily="18" charset="0"/>
                <a:cs typeface="Arial" pitchFamily="34" charset="0"/>
              </a:rPr>
              <a:t>Total 352 villages in the state of Punjab covering a total population of 5.32 lakh declared themselves Tobacco Free by passing the resolution</a:t>
            </a:r>
          </a:p>
          <a:p>
            <a:pPr marL="0" indent="0" algn="just">
              <a:lnSpc>
                <a:spcPct val="114000"/>
              </a:lnSpc>
              <a:spcBef>
                <a:spcPts val="0"/>
              </a:spcBef>
              <a:spcAft>
                <a:spcPts val="600"/>
              </a:spcAft>
              <a:buNone/>
            </a:pPr>
            <a:endParaRPr lang="en-US" sz="1400" b="1" dirty="0" smtClean="0">
              <a:latin typeface="Calisto MT" panose="02040603050505030304" pitchFamily="18" charset="0"/>
              <a:cs typeface="Arial" pitchFamily="34" charset="0"/>
            </a:endParaRPr>
          </a:p>
          <a:p>
            <a:pPr algn="just">
              <a:lnSpc>
                <a:spcPct val="114000"/>
              </a:lnSpc>
              <a:spcBef>
                <a:spcPts val="0"/>
              </a:spcBef>
              <a:spcAft>
                <a:spcPts val="600"/>
              </a:spcAft>
            </a:pPr>
            <a:r>
              <a:rPr lang="en-US" sz="2400" b="1" dirty="0" smtClean="0">
                <a:latin typeface="Calisto MT" panose="02040603050505030304" pitchFamily="18" charset="0"/>
                <a:cs typeface="Arial" pitchFamily="34" charset="0"/>
              </a:rPr>
              <a:t>Tobacco Free Village boards</a:t>
            </a:r>
            <a:r>
              <a:rPr lang="en-US" sz="2400" dirty="0" smtClean="0">
                <a:latin typeface="Calisto MT" panose="02040603050505030304" pitchFamily="18" charset="0"/>
                <a:cs typeface="Arial" pitchFamily="34" charset="0"/>
              </a:rPr>
              <a:t> displayed at the prominent places of all the villages </a:t>
            </a:r>
          </a:p>
          <a:p>
            <a:pPr marL="0" indent="0" algn="just">
              <a:lnSpc>
                <a:spcPct val="114000"/>
              </a:lnSpc>
              <a:spcBef>
                <a:spcPts val="0"/>
              </a:spcBef>
              <a:spcAft>
                <a:spcPts val="600"/>
              </a:spcAft>
              <a:buNone/>
            </a:pPr>
            <a:endParaRPr lang="en-US" sz="1400" dirty="0" smtClean="0">
              <a:latin typeface="Calisto MT" panose="02040603050505030304" pitchFamily="18" charset="0"/>
              <a:cs typeface="Arial" pitchFamily="34" charset="0"/>
            </a:endParaRPr>
          </a:p>
          <a:p>
            <a:pPr algn="just">
              <a:lnSpc>
                <a:spcPct val="114000"/>
              </a:lnSpc>
              <a:spcBef>
                <a:spcPts val="0"/>
              </a:spcBef>
              <a:spcAft>
                <a:spcPts val="600"/>
              </a:spcAft>
            </a:pPr>
            <a:r>
              <a:rPr lang="en-US" sz="2400" dirty="0" smtClean="0">
                <a:latin typeface="Calisto MT" panose="02040603050505030304" pitchFamily="18" charset="0"/>
                <a:cs typeface="Arial" pitchFamily="34" charset="0"/>
              </a:rPr>
              <a:t>No sale of tobacco products in the villages</a:t>
            </a:r>
            <a:endParaRPr lang="en-US" sz="2400" dirty="0">
              <a:latin typeface="Calisto MT" panose="02040603050505030304" pitchFamily="18" charset="0"/>
              <a:cs typeface="Arial" pitchFamily="34" charset="0"/>
            </a:endParaRPr>
          </a:p>
        </p:txBody>
      </p:sp>
      <p:pic>
        <p:nvPicPr>
          <p:cNvPr id="7" name="Picture 4" descr="C:\Users\admin\Desktop\IMG-20170530-WA0033.jpg"/>
          <p:cNvPicPr>
            <a:picLocks noChangeAspect="1" noChangeArrowheads="1"/>
          </p:cNvPicPr>
          <p:nvPr/>
        </p:nvPicPr>
        <p:blipFill>
          <a:blip r:embed="rId2" cstate="print"/>
          <a:srcRect/>
          <a:stretch>
            <a:fillRect/>
          </a:stretch>
        </p:blipFill>
        <p:spPr bwMode="auto">
          <a:xfrm>
            <a:off x="4953000" y="914400"/>
            <a:ext cx="4114800" cy="2590800"/>
          </a:xfrm>
          <a:prstGeom prst="rect">
            <a:avLst/>
          </a:prstGeom>
          <a:noFill/>
          <a:ln>
            <a:solidFill>
              <a:schemeClr val="tx1"/>
            </a:solidFill>
          </a:ln>
        </p:spPr>
      </p:pic>
      <p:pic>
        <p:nvPicPr>
          <p:cNvPr id="8" name="Picture 2" descr="C:\Users\admin\Desktop\Aqua_Power_HD_20170214_114856.jpg"/>
          <p:cNvPicPr>
            <a:picLocks noChangeAspect="1" noChangeArrowheads="1"/>
          </p:cNvPicPr>
          <p:nvPr/>
        </p:nvPicPr>
        <p:blipFill>
          <a:blip r:embed="rId3" cstate="print"/>
          <a:srcRect/>
          <a:stretch>
            <a:fillRect/>
          </a:stretch>
        </p:blipFill>
        <p:spPr bwMode="auto">
          <a:xfrm>
            <a:off x="4953000" y="3810000"/>
            <a:ext cx="4114800" cy="2819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accent3">
              <a:lumMod val="40000"/>
              <a:lumOff val="60000"/>
            </a:schemeClr>
          </a:solidFill>
        </p:spPr>
        <p:txBody>
          <a:bodyPr>
            <a:noAutofit/>
          </a:bodyPr>
          <a:lstStyle/>
          <a:p>
            <a:r>
              <a:rPr lang="en-US" sz="3600" b="1" dirty="0" smtClean="0">
                <a:latin typeface="Times New Roman" panose="02020603050405020304" pitchFamily="18" charset="0"/>
                <a:cs typeface="Times New Roman" panose="02020603050405020304" pitchFamily="18" charset="0"/>
              </a:rPr>
              <a:t>District wise list of Villages </a:t>
            </a:r>
            <a:endParaRPr lang="en-US" sz="36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278245"/>
              </p:ext>
            </p:extLst>
          </p:nvPr>
        </p:nvGraphicFramePr>
        <p:xfrm>
          <a:off x="381000" y="762000"/>
          <a:ext cx="8382000" cy="5867409"/>
        </p:xfrm>
        <a:graphic>
          <a:graphicData uri="http://schemas.openxmlformats.org/drawingml/2006/table">
            <a:tbl>
              <a:tblPr/>
              <a:tblGrid>
                <a:gridCol w="4191000">
                  <a:extLst>
                    <a:ext uri="{9D8B030D-6E8A-4147-A177-3AD203B41FA5}">
                      <a16:colId xmlns="" xmlns:a16="http://schemas.microsoft.com/office/drawing/2014/main" val="20001"/>
                    </a:ext>
                  </a:extLst>
                </a:gridCol>
                <a:gridCol w="4191000">
                  <a:extLst>
                    <a:ext uri="{9D8B030D-6E8A-4147-A177-3AD203B41FA5}">
                      <a16:colId xmlns="" xmlns:a16="http://schemas.microsoft.com/office/drawing/2014/main" val="20002"/>
                    </a:ext>
                  </a:extLst>
                </a:gridCol>
              </a:tblGrid>
              <a:tr h="426493">
                <a:tc>
                  <a:txBody>
                    <a:bodyPr/>
                    <a:lstStyle/>
                    <a:p>
                      <a:pPr algn="ctr" fontAlgn="t"/>
                      <a:r>
                        <a:rPr lang="en-US" sz="1800" b="1" i="0" u="none" strike="noStrike" dirty="0">
                          <a:solidFill>
                            <a:schemeClr val="tx1"/>
                          </a:solidFill>
                          <a:latin typeface="Calisto MT" panose="02040603050505030304" pitchFamily="18" charset="0"/>
                        </a:rPr>
                        <a:t>District</a:t>
                      </a:r>
                    </a:p>
                  </a:txBody>
                  <a:tcPr marL="6542" marR="6542" marT="6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800" b="1" i="0" u="none" strike="noStrike" dirty="0" smtClean="0">
                          <a:solidFill>
                            <a:schemeClr val="tx1"/>
                          </a:solidFill>
                          <a:latin typeface="Calisto MT" panose="02040603050505030304" pitchFamily="18" charset="0"/>
                        </a:rPr>
                        <a:t>Total No. of Villages</a:t>
                      </a:r>
                      <a:endParaRPr lang="en-US" sz="1800" b="1" i="0" u="none" strike="noStrike" dirty="0">
                        <a:solidFill>
                          <a:schemeClr val="tx1"/>
                        </a:solidFill>
                        <a:latin typeface="Calisto MT" panose="02040603050505030304" pitchFamily="18" charset="0"/>
                      </a:endParaRPr>
                    </a:p>
                  </a:txBody>
                  <a:tcPr marL="6542" marR="6542" marT="6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286364">
                <a:tc>
                  <a:txBody>
                    <a:bodyPr/>
                    <a:lstStyle/>
                    <a:p>
                      <a:pPr algn="l" fontAlgn="t"/>
                      <a:r>
                        <a:rPr lang="en-US" sz="1800" b="0" i="0" u="none" strike="noStrike" dirty="0">
                          <a:solidFill>
                            <a:srgbClr val="000000"/>
                          </a:solidFill>
                          <a:latin typeface="Calisto MT" panose="02040603050505030304" pitchFamily="18" charset="0"/>
                        </a:rPr>
                        <a:t>Amritsar</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4</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86364">
                <a:tc>
                  <a:txBody>
                    <a:bodyPr/>
                    <a:lstStyle/>
                    <a:p>
                      <a:pPr algn="l" fontAlgn="t"/>
                      <a:r>
                        <a:rPr lang="en-US" sz="1800" b="0" i="0" u="none" strike="noStrike" dirty="0" err="1">
                          <a:solidFill>
                            <a:srgbClr val="000000"/>
                          </a:solidFill>
                          <a:latin typeface="Calisto MT" panose="02040603050505030304" pitchFamily="18" charset="0"/>
                        </a:rPr>
                        <a:t>Barnala</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2</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86364">
                <a:tc>
                  <a:txBody>
                    <a:bodyPr/>
                    <a:lstStyle/>
                    <a:p>
                      <a:pPr algn="l" fontAlgn="t"/>
                      <a:r>
                        <a:rPr lang="en-US" sz="1800" b="0" i="0" u="none" strike="noStrike" dirty="0" err="1">
                          <a:solidFill>
                            <a:srgbClr val="000000"/>
                          </a:solidFill>
                          <a:latin typeface="Calisto MT" panose="02040603050505030304" pitchFamily="18" charset="0"/>
                        </a:rPr>
                        <a:t>Bathinda</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0" u="none" strike="noStrike" dirty="0" smtClean="0">
                          <a:solidFill>
                            <a:srgbClr val="000000"/>
                          </a:solidFill>
                          <a:latin typeface="Calisto MT" panose="02040603050505030304" pitchFamily="18" charset="0"/>
                        </a:rPr>
                        <a:t>14</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286364">
                <a:tc>
                  <a:txBody>
                    <a:bodyPr/>
                    <a:lstStyle/>
                    <a:p>
                      <a:pPr algn="l" fontAlgn="t"/>
                      <a:r>
                        <a:rPr lang="en-US" sz="1800" b="0" i="0" u="none" strike="noStrike" dirty="0" err="1" smtClean="0">
                          <a:solidFill>
                            <a:srgbClr val="000000"/>
                          </a:solidFill>
                          <a:latin typeface="Calisto MT" panose="02040603050505030304" pitchFamily="18" charset="0"/>
                        </a:rPr>
                        <a:t>Fatehgarh</a:t>
                      </a:r>
                      <a:r>
                        <a:rPr lang="en-US" sz="1800" b="0" i="0" u="none" strike="noStrike" dirty="0" smtClean="0">
                          <a:solidFill>
                            <a:srgbClr val="000000"/>
                          </a:solidFill>
                          <a:latin typeface="Calisto MT" panose="02040603050505030304" pitchFamily="18" charset="0"/>
                        </a:rPr>
                        <a:t> Sahib</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0" u="none" strike="noStrike" dirty="0" smtClean="0">
                          <a:solidFill>
                            <a:srgbClr val="000000"/>
                          </a:solidFill>
                          <a:latin typeface="Calisto MT" panose="02040603050505030304" pitchFamily="18" charset="0"/>
                        </a:rPr>
                        <a:t>5</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286364">
                <a:tc>
                  <a:txBody>
                    <a:bodyPr/>
                    <a:lstStyle/>
                    <a:p>
                      <a:pPr algn="l" fontAlgn="t"/>
                      <a:r>
                        <a:rPr lang="en-US" sz="1800" b="0" i="0" u="none" strike="noStrike">
                          <a:solidFill>
                            <a:srgbClr val="000000"/>
                          </a:solidFill>
                          <a:latin typeface="Calisto MT" panose="02040603050505030304" pitchFamily="18" charset="0"/>
                        </a:rPr>
                        <a:t>Faridkot</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16</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86364">
                <a:tc>
                  <a:txBody>
                    <a:bodyPr/>
                    <a:lstStyle/>
                    <a:p>
                      <a:pPr algn="l" fontAlgn="t"/>
                      <a:r>
                        <a:rPr lang="en-US" sz="1800" b="0" i="0" u="none" strike="noStrike">
                          <a:solidFill>
                            <a:srgbClr val="000000"/>
                          </a:solidFill>
                          <a:latin typeface="Calisto MT" panose="02040603050505030304" pitchFamily="18" charset="0"/>
                        </a:rPr>
                        <a:t>Ferozpur</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32</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86364">
                <a:tc>
                  <a:txBody>
                    <a:bodyPr/>
                    <a:lstStyle/>
                    <a:p>
                      <a:pPr algn="l" fontAlgn="t"/>
                      <a:r>
                        <a:rPr lang="en-US" sz="1800" b="0" i="0" u="none" strike="noStrike" dirty="0" err="1">
                          <a:solidFill>
                            <a:srgbClr val="000000"/>
                          </a:solidFill>
                          <a:latin typeface="Calisto MT" panose="02040603050505030304" pitchFamily="18" charset="0"/>
                        </a:rPr>
                        <a:t>Gurdaspur</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5</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86364">
                <a:tc>
                  <a:txBody>
                    <a:bodyPr/>
                    <a:lstStyle/>
                    <a:p>
                      <a:pPr algn="l" fontAlgn="t"/>
                      <a:r>
                        <a:rPr lang="en-US" sz="1800" b="0" i="0" u="none" strike="noStrike" dirty="0">
                          <a:solidFill>
                            <a:srgbClr val="000000"/>
                          </a:solidFill>
                          <a:latin typeface="Calisto MT" panose="02040603050505030304" pitchFamily="18" charset="0"/>
                        </a:rPr>
                        <a:t>Hoshiarpur</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45</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86364">
                <a:tc>
                  <a:txBody>
                    <a:bodyPr/>
                    <a:lstStyle/>
                    <a:p>
                      <a:pPr algn="l" fontAlgn="t"/>
                      <a:r>
                        <a:rPr lang="en-US" sz="1800" b="0" i="0" u="none" strike="noStrike">
                          <a:solidFill>
                            <a:srgbClr val="000000"/>
                          </a:solidFill>
                          <a:latin typeface="Calisto MT" panose="02040603050505030304" pitchFamily="18" charset="0"/>
                        </a:rPr>
                        <a:t>Jalandhar</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800" b="0" i="0" u="none" strike="noStrike" dirty="0" smtClean="0">
                          <a:solidFill>
                            <a:srgbClr val="000000"/>
                          </a:solidFill>
                          <a:latin typeface="Calisto MT" panose="02040603050505030304" pitchFamily="18" charset="0"/>
                        </a:rPr>
                        <a:t>2</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286364">
                <a:tc>
                  <a:txBody>
                    <a:bodyPr/>
                    <a:lstStyle/>
                    <a:p>
                      <a:pPr algn="l" fontAlgn="t"/>
                      <a:r>
                        <a:rPr lang="en-US" sz="1800" b="0" i="0" u="none" strike="noStrike">
                          <a:solidFill>
                            <a:srgbClr val="000000"/>
                          </a:solidFill>
                          <a:latin typeface="Calisto MT" panose="02040603050505030304" pitchFamily="18" charset="0"/>
                        </a:rPr>
                        <a:t>Kapurthula</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19</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86364">
                <a:tc>
                  <a:txBody>
                    <a:bodyPr/>
                    <a:lstStyle/>
                    <a:p>
                      <a:pPr algn="l" fontAlgn="t"/>
                      <a:r>
                        <a:rPr lang="en-US" sz="1800" b="0" i="0" u="none" strike="noStrike">
                          <a:solidFill>
                            <a:srgbClr val="000000"/>
                          </a:solidFill>
                          <a:latin typeface="Calisto MT" panose="02040603050505030304" pitchFamily="18" charset="0"/>
                        </a:rPr>
                        <a:t>Ludhiana</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5</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86364">
                <a:tc>
                  <a:txBody>
                    <a:bodyPr/>
                    <a:lstStyle/>
                    <a:p>
                      <a:pPr algn="l" fontAlgn="t"/>
                      <a:r>
                        <a:rPr lang="en-US" sz="1800" b="0" i="0" u="none" strike="noStrike">
                          <a:solidFill>
                            <a:srgbClr val="000000"/>
                          </a:solidFill>
                          <a:latin typeface="Calisto MT" panose="02040603050505030304" pitchFamily="18" charset="0"/>
                        </a:rPr>
                        <a:t>Mansa</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12</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86364">
                <a:tc>
                  <a:txBody>
                    <a:bodyPr/>
                    <a:lstStyle/>
                    <a:p>
                      <a:pPr algn="l" fontAlgn="t"/>
                      <a:r>
                        <a:rPr lang="en-US" sz="1800" b="0" i="0" u="none" strike="noStrike">
                          <a:solidFill>
                            <a:srgbClr val="000000"/>
                          </a:solidFill>
                          <a:latin typeface="Calisto MT" panose="02040603050505030304" pitchFamily="18" charset="0"/>
                        </a:rPr>
                        <a:t>Moga</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2</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86364">
                <a:tc>
                  <a:txBody>
                    <a:bodyPr/>
                    <a:lstStyle/>
                    <a:p>
                      <a:pPr algn="l" fontAlgn="t"/>
                      <a:r>
                        <a:rPr lang="en-US" sz="1800" b="0" i="0" u="none" strike="noStrike">
                          <a:solidFill>
                            <a:srgbClr val="000000"/>
                          </a:solidFill>
                          <a:latin typeface="Calisto MT" panose="02040603050505030304" pitchFamily="18" charset="0"/>
                        </a:rPr>
                        <a:t>Sri Muktsar Sahib</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6</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86364">
                <a:tc>
                  <a:txBody>
                    <a:bodyPr/>
                    <a:lstStyle/>
                    <a:p>
                      <a:pPr algn="l" fontAlgn="t"/>
                      <a:r>
                        <a:rPr lang="en-US" sz="1800" b="0" i="0" u="none" strike="noStrike">
                          <a:solidFill>
                            <a:srgbClr val="000000"/>
                          </a:solidFill>
                          <a:latin typeface="Calisto MT" panose="02040603050505030304" pitchFamily="18" charset="0"/>
                        </a:rPr>
                        <a:t>Roopnagar</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31</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86364">
                <a:tc>
                  <a:txBody>
                    <a:bodyPr/>
                    <a:lstStyle/>
                    <a:p>
                      <a:pPr algn="l" fontAlgn="t"/>
                      <a:r>
                        <a:rPr lang="en-US" sz="1800" b="0" i="0" u="none" strike="noStrike" dirty="0" err="1" smtClean="0">
                          <a:solidFill>
                            <a:srgbClr val="000000"/>
                          </a:solidFill>
                          <a:latin typeface="Calisto MT" panose="02040603050505030304" pitchFamily="18" charset="0"/>
                        </a:rPr>
                        <a:t>Sahib</a:t>
                      </a:r>
                      <a:r>
                        <a:rPr lang="en-US" sz="1800" b="0" i="0" u="none" strike="noStrike" baseline="0" dirty="0" err="1" smtClean="0">
                          <a:solidFill>
                            <a:srgbClr val="000000"/>
                          </a:solidFill>
                          <a:latin typeface="Calisto MT" panose="02040603050505030304" pitchFamily="18" charset="0"/>
                        </a:rPr>
                        <a:t>zada</a:t>
                      </a:r>
                      <a:r>
                        <a:rPr lang="en-US" sz="1800" b="0" i="0" u="none" strike="noStrike" baseline="0" dirty="0" smtClean="0">
                          <a:solidFill>
                            <a:srgbClr val="000000"/>
                          </a:solidFill>
                          <a:latin typeface="Calisto MT" panose="02040603050505030304" pitchFamily="18" charset="0"/>
                        </a:rPr>
                        <a:t> </a:t>
                      </a:r>
                      <a:r>
                        <a:rPr lang="en-US" sz="1800" b="0" i="0" u="none" strike="noStrike" baseline="0" dirty="0" err="1" smtClean="0">
                          <a:solidFill>
                            <a:srgbClr val="000000"/>
                          </a:solidFill>
                          <a:latin typeface="Calisto MT" panose="02040603050505030304" pitchFamily="18" charset="0"/>
                        </a:rPr>
                        <a:t>Ajit</a:t>
                      </a:r>
                      <a:r>
                        <a:rPr lang="en-US" sz="1800" b="0" i="0" u="none" strike="noStrike" baseline="0" dirty="0" smtClean="0">
                          <a:solidFill>
                            <a:srgbClr val="000000"/>
                          </a:solidFill>
                          <a:latin typeface="Calisto MT" panose="02040603050505030304" pitchFamily="18" charset="0"/>
                        </a:rPr>
                        <a:t> Singh</a:t>
                      </a:r>
                      <a:r>
                        <a:rPr lang="en-US" sz="1800" b="0" i="0" u="none" strike="noStrike" dirty="0" smtClean="0">
                          <a:solidFill>
                            <a:srgbClr val="000000"/>
                          </a:solidFill>
                          <a:latin typeface="Calisto MT" panose="02040603050505030304" pitchFamily="18" charset="0"/>
                        </a:rPr>
                        <a:t> </a:t>
                      </a:r>
                      <a:r>
                        <a:rPr lang="en-US" sz="1800" b="0" i="0" u="none" strike="noStrike" dirty="0">
                          <a:solidFill>
                            <a:srgbClr val="000000"/>
                          </a:solidFill>
                          <a:latin typeface="Calisto MT" panose="02040603050505030304" pitchFamily="18" charset="0"/>
                        </a:rPr>
                        <a:t>Nagar</a:t>
                      </a: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1</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86364">
                <a:tc>
                  <a:txBody>
                    <a:bodyPr/>
                    <a:lstStyle/>
                    <a:p>
                      <a:pPr algn="l" fontAlgn="t"/>
                      <a:r>
                        <a:rPr lang="en-US" sz="1800" b="0" i="0" u="none" strike="noStrike" dirty="0" err="1">
                          <a:solidFill>
                            <a:srgbClr val="000000"/>
                          </a:solidFill>
                          <a:latin typeface="Calisto MT" panose="02040603050505030304" pitchFamily="18" charset="0"/>
                        </a:rPr>
                        <a:t>Sangrur</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2</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86364">
                <a:tc>
                  <a:txBody>
                    <a:bodyPr/>
                    <a:lstStyle/>
                    <a:p>
                      <a:pPr algn="l" fontAlgn="t"/>
                      <a:r>
                        <a:rPr lang="en-US" sz="1800" b="0" i="0" u="none" strike="noStrike" dirty="0">
                          <a:solidFill>
                            <a:srgbClr val="000000"/>
                          </a:solidFill>
                          <a:latin typeface="Calisto MT" panose="02040603050505030304" pitchFamily="18" charset="0"/>
                        </a:rPr>
                        <a:t>Tarn-</a:t>
                      </a:r>
                      <a:r>
                        <a:rPr lang="en-US" sz="1800" b="0" i="0" u="none" strike="noStrike" dirty="0" err="1">
                          <a:solidFill>
                            <a:srgbClr val="000000"/>
                          </a:solidFill>
                          <a:latin typeface="Calisto MT" panose="02040603050505030304" pitchFamily="18" charset="0"/>
                        </a:rPr>
                        <a:t>Taran</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0" i="0" u="none" strike="noStrike" dirty="0" smtClean="0">
                          <a:solidFill>
                            <a:srgbClr val="000000"/>
                          </a:solidFill>
                          <a:latin typeface="Calisto MT" panose="02040603050505030304" pitchFamily="18" charset="0"/>
                        </a:rPr>
                        <a:t>144</a:t>
                      </a:r>
                      <a:endParaRPr lang="en-US" sz="1800" b="0" i="0" u="none" strike="noStrike" dirty="0">
                        <a:solidFill>
                          <a:srgbClr val="000000"/>
                        </a:solidFill>
                        <a:latin typeface="Calisto MT" panose="02040603050505030304" pitchFamily="18" charset="0"/>
                      </a:endParaRPr>
                    </a:p>
                  </a:txBody>
                  <a:tcPr marL="6542" marR="6542" marT="65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86364">
                <a:tc>
                  <a:txBody>
                    <a:bodyPr/>
                    <a:lstStyle/>
                    <a:p>
                      <a:pPr algn="l" fontAlgn="b"/>
                      <a:r>
                        <a:rPr lang="en-US" sz="1800" b="1" i="0" u="none" strike="noStrike" dirty="0">
                          <a:solidFill>
                            <a:srgbClr val="000000"/>
                          </a:solidFill>
                          <a:latin typeface="Calisto MT" panose="02040603050505030304" pitchFamily="18" charset="0"/>
                        </a:rPr>
                        <a:t>Total</a:t>
                      </a:r>
                    </a:p>
                  </a:txBody>
                  <a:tcPr marL="6542" marR="6542" marT="65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t" latinLnBrk="0" hangingPunct="1"/>
                      <a:r>
                        <a:rPr lang="en-US" sz="1800" b="1" i="0" u="none" strike="noStrike" kern="1200" dirty="0" smtClean="0">
                          <a:solidFill>
                            <a:srgbClr val="000000"/>
                          </a:solidFill>
                          <a:latin typeface="Calisto MT" panose="02040603050505030304" pitchFamily="18" charset="0"/>
                          <a:ea typeface="+mn-ea"/>
                          <a:cs typeface="+mn-cs"/>
                        </a:rPr>
                        <a:t>352</a:t>
                      </a:r>
                    </a:p>
                  </a:txBody>
                  <a:tcPr marL="6542" marR="6542" marT="65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accent3">
              <a:lumMod val="40000"/>
              <a:lumOff val="60000"/>
            </a:schemeClr>
          </a:solidFill>
        </p:spPr>
        <p:txBody>
          <a:bodyPr>
            <a:normAutofit/>
          </a:bodyPr>
          <a:lstStyle/>
          <a:p>
            <a:r>
              <a:rPr lang="en-US" sz="3600" b="1" dirty="0" smtClean="0">
                <a:latin typeface="Times New Roman" panose="02020603050405020304" pitchFamily="18" charset="0"/>
                <a:cs typeface="Times New Roman" panose="02020603050405020304" pitchFamily="18" charset="0"/>
              </a:rPr>
              <a:t>First Tobacco Free Village - </a:t>
            </a:r>
            <a:r>
              <a:rPr lang="en-US" sz="3600" b="1" dirty="0" err="1" smtClean="0">
                <a:latin typeface="Times New Roman" panose="02020603050405020304" pitchFamily="18" charset="0"/>
                <a:cs typeface="Times New Roman" panose="02020603050405020304" pitchFamily="18" charset="0"/>
              </a:rPr>
              <a:t>Machaki</a:t>
            </a:r>
            <a:endParaRPr lang="en-US" sz="3600" b="1" dirty="0">
              <a:latin typeface="Times New Roman" panose="02020603050405020304" pitchFamily="18" charset="0"/>
              <a:cs typeface="Times New Roman" panose="02020603050405020304" pitchFamily="18" charset="0"/>
            </a:endParaRPr>
          </a:p>
        </p:txBody>
      </p:sp>
      <p:pic>
        <p:nvPicPr>
          <p:cNvPr id="4" name="FARIDKOT.wmv">
            <a:hlinkClick r:id="" action="ppaction://media"/>
          </p:cNvPr>
          <p:cNvPicPr>
            <a:picLocks noGrp="1" noRot="1" noChangeAspect="1"/>
          </p:cNvPicPr>
          <p:nvPr>
            <p:ph idx="1"/>
            <a:videoFile r:link="rId1"/>
          </p:nvPr>
        </p:nvPicPr>
        <p:blipFill>
          <a:blip r:embed="rId3" cstate="print"/>
          <a:stretch>
            <a:fillRect/>
          </a:stretch>
        </p:blipFill>
        <p:spPr>
          <a:xfrm>
            <a:off x="76200" y="990600"/>
            <a:ext cx="8991600" cy="584454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4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3">
              <a:lumMod val="40000"/>
              <a:lumOff val="60000"/>
            </a:schemeClr>
          </a:solidFill>
        </p:spPr>
        <p:txBody>
          <a:bodyPr>
            <a:noAutofit/>
          </a:bodyPr>
          <a:lstStyle/>
          <a:p>
            <a:r>
              <a:rPr lang="en-US" sz="3600" b="1" dirty="0" smtClean="0">
                <a:latin typeface="Calisto MT" panose="02040603050505030304" pitchFamily="18" charset="0"/>
              </a:rPr>
              <a:t>Compliance </a:t>
            </a:r>
            <a:r>
              <a:rPr lang="en-US" sz="3600" b="1" dirty="0">
                <a:latin typeface="Calisto MT" panose="02040603050505030304" pitchFamily="18" charset="0"/>
              </a:rPr>
              <a:t>S</a:t>
            </a:r>
            <a:r>
              <a:rPr lang="en-US" sz="3600" b="1" dirty="0" smtClean="0">
                <a:latin typeface="Calisto MT" panose="02040603050505030304" pitchFamily="18" charset="0"/>
              </a:rPr>
              <a:t>tudy for Tobacco Free Villages</a:t>
            </a:r>
            <a:endParaRPr lang="en-US" sz="3600" b="1" dirty="0">
              <a:latin typeface="Calisto MT" panose="02040603050505030304"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700462"/>
            <a:ext cx="3962400" cy="5005137"/>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76800" y="1669697"/>
            <a:ext cx="3810000" cy="5035903"/>
          </a:xfrm>
          <a:prstGeom prst="rect">
            <a:avLst/>
          </a:prstGeom>
          <a:noFill/>
          <a:ln w="9525">
            <a:solidFill>
              <a:schemeClr val="tx1"/>
            </a:solidFill>
            <a:miter lim="800000"/>
            <a:headEnd/>
            <a:tailEnd/>
          </a:ln>
        </p:spPr>
      </p:pic>
      <p:sp>
        <p:nvSpPr>
          <p:cNvPr id="3" name="TextBox 2"/>
          <p:cNvSpPr txBox="1"/>
          <p:nvPr/>
        </p:nvSpPr>
        <p:spPr>
          <a:xfrm>
            <a:off x="609600" y="1143000"/>
            <a:ext cx="4668394" cy="461665"/>
          </a:xfrm>
          <a:prstGeom prst="rect">
            <a:avLst/>
          </a:prstGeom>
          <a:noFill/>
        </p:spPr>
        <p:txBody>
          <a:bodyPr wrap="none" rtlCol="0">
            <a:spAutoFit/>
          </a:bodyPr>
          <a:lstStyle/>
          <a:p>
            <a:r>
              <a:rPr lang="en-IN" sz="2400" dirty="0" smtClean="0"/>
              <a:t>To be done by PGIMER, Chandigarh</a:t>
            </a:r>
            <a:endParaRPr lang="en-IN"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3">
              <a:lumMod val="40000"/>
              <a:lumOff val="60000"/>
            </a:schemeClr>
          </a:solidFill>
        </p:spPr>
        <p:txBody>
          <a:bodyPr>
            <a:normAutofit/>
          </a:bodyPr>
          <a:lstStyle/>
          <a:p>
            <a:r>
              <a:rPr lang="en-US" sz="3600" b="1" dirty="0" smtClean="0">
                <a:latin typeface="Times New Roman" panose="02020603050405020304" pitchFamily="18" charset="0"/>
                <a:cs typeface="Times New Roman" panose="02020603050405020304" pitchFamily="18" charset="0"/>
              </a:rPr>
              <a:t>Conclusions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9144000" cy="2057400"/>
          </a:xfrm>
        </p:spPr>
        <p:txBody>
          <a:bodyPr>
            <a:noAutofit/>
          </a:bodyPr>
          <a:lstStyle/>
          <a:p>
            <a:pPr algn="just">
              <a:spcBef>
                <a:spcPts val="0"/>
              </a:spcBef>
              <a:spcAft>
                <a:spcPts val="600"/>
              </a:spcAft>
            </a:pPr>
            <a:r>
              <a:rPr lang="en-US" sz="2400" dirty="0" smtClean="0">
                <a:latin typeface="Calisto MT" panose="02040603050505030304" pitchFamily="18" charset="0"/>
              </a:rPr>
              <a:t>Very good initiative to control the menace of Tobacco use at grass root level</a:t>
            </a:r>
          </a:p>
          <a:p>
            <a:pPr algn="just">
              <a:spcBef>
                <a:spcPts val="0"/>
              </a:spcBef>
              <a:spcAft>
                <a:spcPts val="600"/>
              </a:spcAft>
            </a:pPr>
            <a:r>
              <a:rPr lang="en-US" sz="2400" dirty="0" smtClean="0">
                <a:latin typeface="Calisto MT" panose="02040603050505030304" pitchFamily="18" charset="0"/>
              </a:rPr>
              <a:t>Will help to create awareness about the ill effects of tobacco and improve the knowledge of people regarding the Tobacco related diseases and Anti Tobacco Laws at village level</a:t>
            </a:r>
            <a:endParaRPr lang="en-US" sz="2400" dirty="0">
              <a:latin typeface="Calisto MT" panose="02040603050505030304" pitchFamily="18" charset="0"/>
            </a:endParaRPr>
          </a:p>
        </p:txBody>
      </p:sp>
      <p:pic>
        <p:nvPicPr>
          <p:cNvPr id="5" name="Picture 2" descr="E:\Gurman\gurman desktop\Tobacco Free Villages\TFV Faridkot\IMG-20161231-WA0021.jpg"/>
          <p:cNvPicPr>
            <a:picLocks noChangeAspect="1" noChangeArrowheads="1"/>
          </p:cNvPicPr>
          <p:nvPr/>
        </p:nvPicPr>
        <p:blipFill>
          <a:blip r:embed="rId2" cstate="print"/>
          <a:srcRect/>
          <a:stretch>
            <a:fillRect/>
          </a:stretch>
        </p:blipFill>
        <p:spPr bwMode="auto">
          <a:xfrm>
            <a:off x="457200" y="3048000"/>
            <a:ext cx="4038600" cy="3657600"/>
          </a:xfrm>
          <a:prstGeom prst="rect">
            <a:avLst/>
          </a:prstGeom>
          <a:noFill/>
          <a:ln>
            <a:solidFill>
              <a:schemeClr val="tx1"/>
            </a:solidFill>
          </a:ln>
        </p:spPr>
      </p:pic>
      <p:pic>
        <p:nvPicPr>
          <p:cNvPr id="6" name="Picture 3" descr="E:\Gurman\gurman desktop\Tobacco Free Villages\2017-05-08-PHOTO-00000004.jpg"/>
          <p:cNvPicPr>
            <a:picLocks noChangeAspect="1" noChangeArrowheads="1"/>
          </p:cNvPicPr>
          <p:nvPr/>
        </p:nvPicPr>
        <p:blipFill>
          <a:blip r:embed="rId3" cstate="print"/>
          <a:srcRect/>
          <a:stretch>
            <a:fillRect/>
          </a:stretch>
        </p:blipFill>
        <p:spPr bwMode="auto">
          <a:xfrm>
            <a:off x="4724400" y="3048000"/>
            <a:ext cx="4038600" cy="3657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75656" y="44624"/>
            <a:ext cx="7488832" cy="1440160"/>
          </a:xfrm>
          <a:prstGeom prst="rect">
            <a:avLst/>
          </a:prstGeom>
        </p:spPr>
        <p:txBody>
          <a:bodyPr/>
          <a:lstStyle/>
          <a:p>
            <a:pPr marL="171450" marR="0" lvl="0" indent="-171450" algn="ctr" defTabSz="685800" rtl="0" eaLnBrk="1" fontAlgn="base" latinLnBrk="0" hangingPunct="1">
              <a:lnSpc>
                <a:spcPct val="90000"/>
              </a:lnSpc>
              <a:spcBef>
                <a:spcPts val="750"/>
              </a:spcBef>
              <a:spcAft>
                <a:spcPct val="0"/>
              </a:spcAft>
              <a:buClrTx/>
              <a:buSzTx/>
              <a:buFont typeface="Wingdings" pitchFamily="2" charset="2"/>
              <a:buNone/>
              <a:tabLst/>
              <a:defRPr/>
            </a:pPr>
            <a:r>
              <a:rPr kumimoji="0" lang="en-US" altLang="en-US" sz="4800" b="1"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en-US" sz="4400" b="1" i="0" u="none" strike="noStrike" kern="1200" cap="none" spc="0" normalizeH="0" baseline="0" noProof="0" dirty="0" smtClean="0">
                <a:ln>
                  <a:noFill/>
                </a:ln>
                <a:solidFill>
                  <a:schemeClr val="accent3">
                    <a:lumMod val="75000"/>
                  </a:schemeClr>
                </a:solidFill>
                <a:effectLst/>
                <a:uLnTx/>
                <a:uFillTx/>
                <a:latin typeface="Monotype Corsiva" pitchFamily="66" charset="0"/>
                <a:ea typeface="+mn-ea"/>
                <a:cs typeface="+mn-cs"/>
              </a:rPr>
              <a:t>Partnering together to fulfill the vision of tobacco free Punjab</a:t>
            </a:r>
            <a:endParaRPr kumimoji="0" lang="en-US" altLang="en-US" sz="4800" b="1" i="0" u="none" strike="noStrike" kern="1200" cap="none" spc="0" normalizeH="0" baseline="0" noProof="0" dirty="0" smtClean="0">
              <a:ln>
                <a:noFill/>
              </a:ln>
              <a:solidFill>
                <a:schemeClr val="accent3">
                  <a:lumMod val="75000"/>
                </a:schemeClr>
              </a:solidFill>
              <a:effectLst/>
              <a:uLnTx/>
              <a:uFillTx/>
              <a:latin typeface="Monotype Corsiva" pitchFamily="66" charset="0"/>
              <a:ea typeface="+mn-ea"/>
              <a:cs typeface="+mn-cs"/>
            </a:endParaRPr>
          </a:p>
        </p:txBody>
      </p:sp>
      <p:pic>
        <p:nvPicPr>
          <p:cNvPr id="1026" name="Picture 2" descr="\\MANPREET\Users\tcc\Desktop\Date wise pictures\8 May 2017\IMG-20170508-WA0035.jpg"/>
          <p:cNvPicPr>
            <a:picLocks noChangeAspect="1" noChangeArrowheads="1"/>
          </p:cNvPicPr>
          <p:nvPr/>
        </p:nvPicPr>
        <p:blipFill>
          <a:blip r:embed="rId2" cstate="email">
            <a:lum bright="10000"/>
          </a:blip>
          <a:srcRect/>
          <a:stretch>
            <a:fillRect/>
          </a:stretch>
        </p:blipFill>
        <p:spPr bwMode="auto">
          <a:xfrm>
            <a:off x="611560" y="1556792"/>
            <a:ext cx="7848872" cy="5040560"/>
          </a:xfrm>
          <a:prstGeom prst="rect">
            <a:avLst/>
          </a:prstGeom>
          <a:noFill/>
          <a:ln>
            <a:solidFill>
              <a:schemeClr val="tx1"/>
            </a:solidFill>
          </a:ln>
        </p:spPr>
      </p:pic>
      <p:pic>
        <p:nvPicPr>
          <p:cNvPr id="7" name="Picture 3" descr="Anti-tobacco logo"/>
          <p:cNvPicPr>
            <a:picLocks noChangeAspect="1" noChangeArrowheads="1"/>
          </p:cNvPicPr>
          <p:nvPr/>
        </p:nvPicPr>
        <p:blipFill>
          <a:blip r:embed="rId3" cstate="email"/>
          <a:srcRect/>
          <a:stretch>
            <a:fillRect/>
          </a:stretch>
        </p:blipFill>
        <p:spPr bwMode="auto">
          <a:xfrm>
            <a:off x="613048" y="44624"/>
            <a:ext cx="1368152" cy="1340768"/>
          </a:xfrm>
          <a:prstGeom prst="rect">
            <a:avLst/>
          </a:prstGeom>
          <a:noFill/>
          <a:ln w="9525">
            <a:noFill/>
            <a:miter lim="800000"/>
            <a:headEnd/>
            <a:tailEnd/>
          </a:ln>
        </p:spPr>
      </p:pic>
      <p:sp>
        <p:nvSpPr>
          <p:cNvPr id="9" name="Rectangle 8"/>
          <p:cNvSpPr/>
          <p:nvPr/>
        </p:nvSpPr>
        <p:spPr>
          <a:xfrm>
            <a:off x="2267744" y="5733256"/>
            <a:ext cx="468052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THANK</a:t>
            </a:r>
            <a:r>
              <a:rPr lang="en-US" sz="60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60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YOU</a:t>
            </a:r>
            <a:endParaRPr lang="en-US" sz="60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1"/>
          <p:cNvSpPr>
            <a:spLocks noGrp="1"/>
          </p:cNvSpPr>
          <p:nvPr>
            <p:ph type="title"/>
          </p:nvPr>
        </p:nvSpPr>
        <p:spPr>
          <a:xfrm>
            <a:off x="0" y="0"/>
            <a:ext cx="9144000" cy="838200"/>
          </a:xfrm>
          <a:solidFill>
            <a:schemeClr val="accent3">
              <a:lumMod val="40000"/>
              <a:lumOff val="60000"/>
            </a:schemeClr>
          </a:solidFill>
        </p:spPr>
        <p:txBody>
          <a:bodyPr>
            <a:noAutofit/>
          </a:bodyPr>
          <a:lstStyle/>
          <a:p>
            <a:pPr algn="just"/>
            <a:r>
              <a:rPr lang="en-US" sz="3200" b="1" dirty="0" smtClean="0">
                <a:latin typeface="Times New Roman" panose="02020603050405020304" pitchFamily="18" charset="0"/>
                <a:cs typeface="Times New Roman" panose="02020603050405020304" pitchFamily="18" charset="0"/>
              </a:rPr>
              <a:t>Compiled list of Villages </a:t>
            </a:r>
            <a:endParaRPr lang="en-US" sz="32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2304468"/>
              </p:ext>
            </p:extLst>
          </p:nvPr>
        </p:nvGraphicFramePr>
        <p:xfrm>
          <a:off x="152400" y="853440"/>
          <a:ext cx="8686800" cy="5847080"/>
        </p:xfrm>
        <a:graphic>
          <a:graphicData uri="http://schemas.openxmlformats.org/drawingml/2006/table">
            <a:tbl>
              <a:tblPr firstRow="1" bandRow="1">
                <a:tableStyleId>{5940675A-B579-460E-94D1-54222C63F5DA}</a:tableStyleId>
              </a:tblPr>
              <a:tblGrid>
                <a:gridCol w="853168">
                  <a:extLst>
                    <a:ext uri="{9D8B030D-6E8A-4147-A177-3AD203B41FA5}">
                      <a16:colId xmlns="" xmlns:a16="http://schemas.microsoft.com/office/drawing/2014/main" val="20000"/>
                    </a:ext>
                  </a:extLst>
                </a:gridCol>
                <a:gridCol w="1318532">
                  <a:extLst>
                    <a:ext uri="{9D8B030D-6E8A-4147-A177-3AD203B41FA5}">
                      <a16:colId xmlns="" xmlns:a16="http://schemas.microsoft.com/office/drawing/2014/main" val="20001"/>
                    </a:ext>
                  </a:extLst>
                </a:gridCol>
                <a:gridCol w="6515100">
                  <a:extLst>
                    <a:ext uri="{9D8B030D-6E8A-4147-A177-3AD203B41FA5}">
                      <a16:colId xmlns="" xmlns:a16="http://schemas.microsoft.com/office/drawing/2014/main" val="20002"/>
                    </a:ext>
                  </a:extLst>
                </a:gridCol>
              </a:tblGrid>
              <a:tr h="370840">
                <a:tc>
                  <a:txBody>
                    <a:bodyPr/>
                    <a:lstStyle/>
                    <a:p>
                      <a:pPr algn="ctr"/>
                      <a:r>
                        <a:rPr lang="en-US" sz="1800" b="1" dirty="0" smtClean="0">
                          <a:latin typeface="Calisto MT" panose="02040603050505030304" pitchFamily="18" charset="0"/>
                        </a:rPr>
                        <a:t>Sr. No.</a:t>
                      </a:r>
                      <a:endParaRPr lang="en-US" sz="1800" b="1" dirty="0">
                        <a:latin typeface="Calisto MT" panose="02040603050505030304" pitchFamily="18" charset="0"/>
                      </a:endParaRPr>
                    </a:p>
                  </a:txBody>
                  <a:tcPr/>
                </a:tc>
                <a:tc>
                  <a:txBody>
                    <a:bodyPr/>
                    <a:lstStyle/>
                    <a:p>
                      <a:pPr algn="ctr"/>
                      <a:r>
                        <a:rPr lang="en-US" sz="1800" b="1" dirty="0" smtClean="0">
                          <a:latin typeface="Calisto MT" panose="02040603050505030304" pitchFamily="18" charset="0"/>
                        </a:rPr>
                        <a:t>Districts</a:t>
                      </a:r>
                      <a:endParaRPr lang="en-US" sz="1800" b="1" dirty="0">
                        <a:latin typeface="Calisto MT" panose="02040603050505030304" pitchFamily="18" charset="0"/>
                      </a:endParaRPr>
                    </a:p>
                  </a:txBody>
                  <a:tcPr/>
                </a:tc>
                <a:tc>
                  <a:txBody>
                    <a:bodyPr/>
                    <a:lstStyle/>
                    <a:p>
                      <a:pPr algn="ctr"/>
                      <a:r>
                        <a:rPr lang="en-US" sz="1800" b="1" dirty="0" smtClean="0">
                          <a:latin typeface="Calisto MT" panose="02040603050505030304" pitchFamily="18" charset="0"/>
                        </a:rPr>
                        <a:t>Villages</a:t>
                      </a:r>
                      <a:endParaRPr lang="en-US" sz="1800" b="1" dirty="0">
                        <a:latin typeface="Calisto MT" panose="02040603050505030304" pitchFamily="18" charset="0"/>
                      </a:endParaRPr>
                    </a:p>
                  </a:txBody>
                  <a:tcPr/>
                </a:tc>
                <a:extLst>
                  <a:ext uri="{0D108BD9-81ED-4DB2-BD59-A6C34878D82A}">
                    <a16:rowId xmlns="" xmlns:a16="http://schemas.microsoft.com/office/drawing/2014/main" val="10000"/>
                  </a:ext>
                </a:extLst>
              </a:tr>
              <a:tr h="1457960">
                <a:tc>
                  <a:txBody>
                    <a:bodyPr/>
                    <a:lstStyle/>
                    <a:p>
                      <a:r>
                        <a:rPr lang="en-US" dirty="0" smtClean="0">
                          <a:latin typeface="Calisto MT" panose="02040603050505030304" pitchFamily="18" charset="0"/>
                        </a:rPr>
                        <a:t>1</a:t>
                      </a:r>
                      <a:endParaRPr lang="en-US" dirty="0">
                        <a:latin typeface="Calisto MT" panose="02040603050505030304" pitchFamily="18" charset="0"/>
                      </a:endParaRPr>
                    </a:p>
                  </a:txBody>
                  <a:tcPr/>
                </a:tc>
                <a:tc>
                  <a:txBody>
                    <a:bodyPr/>
                    <a:lstStyle/>
                    <a:p>
                      <a:r>
                        <a:rPr lang="en-US" dirty="0" smtClean="0">
                          <a:latin typeface="Calisto MT" panose="02040603050505030304" pitchFamily="18" charset="0"/>
                        </a:rPr>
                        <a:t>Faridkot</a:t>
                      </a:r>
                      <a:endParaRPr lang="en-US" dirty="0">
                        <a:latin typeface="Calisto MT" panose="02040603050505030304" pitchFamily="18" charset="0"/>
                      </a:endParaRPr>
                    </a:p>
                  </a:txBody>
                  <a:tcPr/>
                </a:tc>
                <a:tc>
                  <a:txBody>
                    <a:bodyPr/>
                    <a:lstStyle/>
                    <a:p>
                      <a:r>
                        <a:rPr lang="en-US" dirty="0" err="1" smtClean="0">
                          <a:latin typeface="Calisto MT" panose="02040603050505030304" pitchFamily="18" charset="0"/>
                        </a:rPr>
                        <a:t>Chak</a:t>
                      </a:r>
                      <a:r>
                        <a:rPr lang="en-US" dirty="0" smtClean="0">
                          <a:latin typeface="Calisto MT" panose="02040603050505030304" pitchFamily="18" charset="0"/>
                        </a:rPr>
                        <a:t> </a:t>
                      </a:r>
                      <a:r>
                        <a:rPr lang="en-US" dirty="0" err="1" smtClean="0">
                          <a:latin typeface="Calisto MT" panose="02040603050505030304" pitchFamily="18" charset="0"/>
                        </a:rPr>
                        <a:t>Sahu</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Pakhi</a:t>
                      </a:r>
                      <a:r>
                        <a:rPr lang="en-US" dirty="0" smtClean="0">
                          <a:latin typeface="Calisto MT" panose="02040603050505030304" pitchFamily="18" charset="0"/>
                        </a:rPr>
                        <a:t> </a:t>
                      </a:r>
                      <a:r>
                        <a:rPr lang="en-US" dirty="0" err="1" smtClean="0">
                          <a:latin typeface="Calisto MT" panose="02040603050505030304" pitchFamily="18" charset="0"/>
                        </a:rPr>
                        <a:t>Khurd</a:t>
                      </a:r>
                      <a:r>
                        <a:rPr lang="en-US" dirty="0" smtClean="0">
                          <a:latin typeface="Calisto MT" panose="02040603050505030304" pitchFamily="18" charset="0"/>
                        </a:rPr>
                        <a:t>, </a:t>
                      </a:r>
                      <a:r>
                        <a:rPr lang="en-US" dirty="0" err="1" smtClean="0">
                          <a:latin typeface="Calisto MT" panose="02040603050505030304" pitchFamily="18" charset="0"/>
                        </a:rPr>
                        <a:t>Machaki</a:t>
                      </a:r>
                      <a:r>
                        <a:rPr lang="en-US" dirty="0" smtClean="0">
                          <a:latin typeface="Calisto MT" panose="02040603050505030304" pitchFamily="18" charset="0"/>
                        </a:rPr>
                        <a:t> </a:t>
                      </a:r>
                      <a:r>
                        <a:rPr lang="en-US" dirty="0" err="1" smtClean="0">
                          <a:latin typeface="Calisto MT" panose="02040603050505030304" pitchFamily="18" charset="0"/>
                        </a:rPr>
                        <a:t>Khurd</a:t>
                      </a:r>
                      <a:r>
                        <a:rPr lang="en-US" dirty="0" smtClean="0">
                          <a:latin typeface="Calisto MT" panose="02040603050505030304" pitchFamily="18" charset="0"/>
                        </a:rPr>
                        <a:t>, </a:t>
                      </a:r>
                      <a:r>
                        <a:rPr lang="en-US" dirty="0" err="1" smtClean="0">
                          <a:latin typeface="Calisto MT" panose="02040603050505030304" pitchFamily="18" charset="0"/>
                        </a:rPr>
                        <a:t>Buraj</a:t>
                      </a:r>
                      <a:r>
                        <a:rPr lang="en-US" dirty="0" smtClean="0">
                          <a:latin typeface="Calisto MT" panose="02040603050505030304" pitchFamily="18" charset="0"/>
                        </a:rPr>
                        <a:t> </a:t>
                      </a:r>
                      <a:r>
                        <a:rPr lang="en-US" dirty="0" err="1" smtClean="0">
                          <a:latin typeface="Calisto MT" panose="02040603050505030304" pitchFamily="18" charset="0"/>
                        </a:rPr>
                        <a:t>Mastan</a:t>
                      </a:r>
                      <a:r>
                        <a:rPr lang="en-US" dirty="0" smtClean="0">
                          <a:latin typeface="Calisto MT" panose="02040603050505030304" pitchFamily="18" charset="0"/>
                        </a:rPr>
                        <a:t>, </a:t>
                      </a:r>
                      <a:r>
                        <a:rPr lang="en-US" dirty="0" err="1" smtClean="0">
                          <a:latin typeface="Calisto MT" panose="02040603050505030304" pitchFamily="18" charset="0"/>
                        </a:rPr>
                        <a:t>Beerh</a:t>
                      </a:r>
                      <a:r>
                        <a:rPr lang="en-US" dirty="0" smtClean="0">
                          <a:latin typeface="Calisto MT" panose="02040603050505030304" pitchFamily="18" charset="0"/>
                        </a:rPr>
                        <a:t>, </a:t>
                      </a:r>
                      <a:r>
                        <a:rPr lang="en-US" dirty="0" err="1" smtClean="0">
                          <a:latin typeface="Calisto MT" panose="02040603050505030304" pitchFamily="18" charset="0"/>
                        </a:rPr>
                        <a:t>Bholuwala</a:t>
                      </a:r>
                      <a:r>
                        <a:rPr lang="en-US" dirty="0" smtClean="0">
                          <a:latin typeface="Calisto MT" panose="02040603050505030304" pitchFamily="18" charset="0"/>
                        </a:rPr>
                        <a:t>, Narayan</a:t>
                      </a:r>
                      <a:r>
                        <a:rPr lang="en-US" baseline="0" dirty="0" smtClean="0">
                          <a:latin typeface="Calisto MT" panose="02040603050505030304" pitchFamily="18" charset="0"/>
                        </a:rPr>
                        <a:t> </a:t>
                      </a:r>
                      <a:r>
                        <a:rPr lang="en-US" dirty="0" err="1" smtClean="0">
                          <a:latin typeface="Calisto MT" panose="02040603050505030304" pitchFamily="18" charset="0"/>
                        </a:rPr>
                        <a:t>Garh</a:t>
                      </a:r>
                      <a:r>
                        <a:rPr lang="en-US" dirty="0" smtClean="0">
                          <a:latin typeface="Calisto MT" panose="02040603050505030304" pitchFamily="18" charset="0"/>
                        </a:rPr>
                        <a:t>, </a:t>
                      </a:r>
                      <a:r>
                        <a:rPr lang="en-US" dirty="0" err="1" smtClean="0">
                          <a:latin typeface="Calisto MT" panose="02040603050505030304" pitchFamily="18" charset="0"/>
                        </a:rPr>
                        <a:t>Mallewala</a:t>
                      </a:r>
                      <a:r>
                        <a:rPr lang="en-US" dirty="0" smtClean="0">
                          <a:latin typeface="Calisto MT" panose="02040603050505030304" pitchFamily="18" charset="0"/>
                        </a:rPr>
                        <a:t>, </a:t>
                      </a:r>
                      <a:r>
                        <a:rPr lang="en-US" dirty="0" err="1" smtClean="0">
                          <a:latin typeface="Calisto MT" panose="02040603050505030304" pitchFamily="18" charset="0"/>
                        </a:rPr>
                        <a:t>Hariyewala</a:t>
                      </a:r>
                      <a:r>
                        <a:rPr lang="en-US" dirty="0" smtClean="0">
                          <a:latin typeface="Calisto MT" panose="02040603050505030304" pitchFamily="18" charset="0"/>
                        </a:rPr>
                        <a:t>, </a:t>
                      </a:r>
                      <a:r>
                        <a:rPr lang="en-US" dirty="0" err="1" smtClean="0">
                          <a:latin typeface="Calisto MT" panose="02040603050505030304" pitchFamily="18" charset="0"/>
                        </a:rPr>
                        <a:t>Bhag</a:t>
                      </a:r>
                      <a:r>
                        <a:rPr lang="en-US" dirty="0" smtClean="0">
                          <a:latin typeface="Calisto MT" panose="02040603050505030304" pitchFamily="18" charset="0"/>
                        </a:rPr>
                        <a:t> Singh </a:t>
                      </a:r>
                      <a:r>
                        <a:rPr lang="en-US" dirty="0" err="1" smtClean="0">
                          <a:latin typeface="Calisto MT" panose="02040603050505030304" pitchFamily="18" charset="0"/>
                        </a:rPr>
                        <a:t>Wala</a:t>
                      </a:r>
                      <a:r>
                        <a:rPr lang="en-US" dirty="0" smtClean="0">
                          <a:latin typeface="Calisto MT" panose="02040603050505030304" pitchFamily="18" charset="0"/>
                        </a:rPr>
                        <a:t>, </a:t>
                      </a:r>
                      <a:r>
                        <a:rPr lang="en-US" dirty="0" err="1" smtClean="0">
                          <a:latin typeface="Calisto MT" panose="02040603050505030304" pitchFamily="18" charset="0"/>
                        </a:rPr>
                        <a:t>Ghudduwala</a:t>
                      </a:r>
                      <a:r>
                        <a:rPr lang="en-US" dirty="0" smtClean="0">
                          <a:latin typeface="Calisto MT" panose="02040603050505030304" pitchFamily="18" charset="0"/>
                        </a:rPr>
                        <a:t>, </a:t>
                      </a:r>
                      <a:r>
                        <a:rPr lang="en-US" dirty="0" err="1" smtClean="0">
                          <a:latin typeface="Calisto MT" panose="02040603050505030304" pitchFamily="18" charset="0"/>
                        </a:rPr>
                        <a:t>Chuggewala</a:t>
                      </a:r>
                      <a:r>
                        <a:rPr lang="en-US" dirty="0" smtClean="0">
                          <a:latin typeface="Calisto MT" panose="02040603050505030304" pitchFamily="18" charset="0"/>
                        </a:rPr>
                        <a:t>, </a:t>
                      </a:r>
                      <a:r>
                        <a:rPr lang="en-US" dirty="0" err="1" smtClean="0">
                          <a:latin typeface="Calisto MT" panose="02040603050505030304" pitchFamily="18" charset="0"/>
                        </a:rPr>
                        <a:t>Kothe</a:t>
                      </a:r>
                      <a:r>
                        <a:rPr lang="en-US" dirty="0" smtClean="0">
                          <a:latin typeface="Calisto MT" panose="02040603050505030304" pitchFamily="18" charset="0"/>
                        </a:rPr>
                        <a:t> </a:t>
                      </a:r>
                      <a:r>
                        <a:rPr lang="en-US" dirty="0" err="1" smtClean="0">
                          <a:latin typeface="Calisto MT" panose="02040603050505030304" pitchFamily="18" charset="0"/>
                        </a:rPr>
                        <a:t>bhag</a:t>
                      </a:r>
                      <a:r>
                        <a:rPr lang="en-US" dirty="0" smtClean="0">
                          <a:latin typeface="Calisto MT" panose="02040603050505030304" pitchFamily="18" charset="0"/>
                        </a:rPr>
                        <a:t> </a:t>
                      </a:r>
                      <a:r>
                        <a:rPr lang="en-US" dirty="0" err="1" smtClean="0">
                          <a:latin typeface="Calisto MT" panose="02040603050505030304" pitchFamily="18" charset="0"/>
                        </a:rPr>
                        <a:t>singh</a:t>
                      </a:r>
                      <a:r>
                        <a:rPr lang="en-US" dirty="0" smtClean="0">
                          <a:latin typeface="Calisto MT" panose="02040603050505030304" pitchFamily="18" charset="0"/>
                        </a:rPr>
                        <a:t>, Guru </a:t>
                      </a:r>
                      <a:r>
                        <a:rPr lang="en-US" dirty="0" err="1" smtClean="0">
                          <a:latin typeface="Calisto MT" panose="02040603050505030304" pitchFamily="18" charset="0"/>
                        </a:rPr>
                        <a:t>ki</a:t>
                      </a:r>
                      <a:r>
                        <a:rPr lang="en-US" dirty="0" smtClean="0">
                          <a:latin typeface="Calisto MT" panose="02040603050505030304" pitchFamily="18" charset="0"/>
                        </a:rPr>
                        <a:t> </a:t>
                      </a:r>
                      <a:r>
                        <a:rPr lang="en-US" dirty="0" err="1" smtClean="0">
                          <a:latin typeface="Calisto MT" panose="02040603050505030304" pitchFamily="18" charset="0"/>
                        </a:rPr>
                        <a:t>dhaab</a:t>
                      </a:r>
                      <a:r>
                        <a:rPr lang="en-US" dirty="0" smtClean="0">
                          <a:latin typeface="Calisto MT" panose="02040603050505030304" pitchFamily="18" charset="0"/>
                        </a:rPr>
                        <a:t>, </a:t>
                      </a:r>
                      <a:r>
                        <a:rPr lang="en-US" dirty="0" err="1" smtClean="0">
                          <a:latin typeface="Calisto MT" panose="02040603050505030304" pitchFamily="18" charset="0"/>
                        </a:rPr>
                        <a:t>Kothe</a:t>
                      </a:r>
                      <a:r>
                        <a:rPr lang="en-US" dirty="0" smtClean="0">
                          <a:latin typeface="Calisto MT" panose="02040603050505030304" pitchFamily="18" charset="0"/>
                        </a:rPr>
                        <a:t> </a:t>
                      </a:r>
                      <a:r>
                        <a:rPr lang="en-US" dirty="0" err="1" smtClean="0">
                          <a:latin typeface="Calisto MT" panose="02040603050505030304" pitchFamily="18" charset="0"/>
                        </a:rPr>
                        <a:t>Kehar</a:t>
                      </a:r>
                      <a:r>
                        <a:rPr lang="en-US" dirty="0" smtClean="0">
                          <a:latin typeface="Calisto MT" panose="02040603050505030304" pitchFamily="18" charset="0"/>
                        </a:rPr>
                        <a:t> Singh, </a:t>
                      </a:r>
                      <a:r>
                        <a:rPr lang="en-US" dirty="0" err="1" smtClean="0">
                          <a:latin typeface="Calisto MT" panose="02040603050505030304" pitchFamily="18" charset="0"/>
                        </a:rPr>
                        <a:t>Sibian</a:t>
                      </a:r>
                      <a:r>
                        <a:rPr lang="en-US" dirty="0" smtClean="0">
                          <a:latin typeface="Calisto MT" panose="02040603050505030304" pitchFamily="18" charset="0"/>
                        </a:rPr>
                        <a:t> and </a:t>
                      </a:r>
                      <a:r>
                        <a:rPr lang="en-US" dirty="0" err="1" smtClean="0">
                          <a:latin typeface="Calisto MT" panose="02040603050505030304" pitchFamily="18" charset="0"/>
                        </a:rPr>
                        <a:t>Kothe</a:t>
                      </a:r>
                      <a:r>
                        <a:rPr lang="en-US" dirty="0" smtClean="0">
                          <a:latin typeface="Calisto MT" panose="02040603050505030304" pitchFamily="18" charset="0"/>
                        </a:rPr>
                        <a:t> </a:t>
                      </a:r>
                      <a:r>
                        <a:rPr lang="en-US" dirty="0" err="1" smtClean="0">
                          <a:latin typeface="Calisto MT" panose="02040603050505030304" pitchFamily="18" charset="0"/>
                        </a:rPr>
                        <a:t>Mahla</a:t>
                      </a:r>
                      <a:r>
                        <a:rPr lang="en-US" dirty="0" smtClean="0">
                          <a:latin typeface="Calisto MT" panose="02040603050505030304" pitchFamily="18" charset="0"/>
                        </a:rPr>
                        <a:t> Singh (16)</a:t>
                      </a:r>
                    </a:p>
                  </a:txBody>
                  <a:tcPr/>
                </a:tc>
                <a:extLst>
                  <a:ext uri="{0D108BD9-81ED-4DB2-BD59-A6C34878D82A}">
                    <a16:rowId xmlns="" xmlns:a16="http://schemas.microsoft.com/office/drawing/2014/main" val="10001"/>
                  </a:ext>
                </a:extLst>
              </a:tr>
              <a:tr h="370840">
                <a:tc>
                  <a:txBody>
                    <a:bodyPr/>
                    <a:lstStyle/>
                    <a:p>
                      <a:r>
                        <a:rPr lang="en-US" dirty="0" smtClean="0">
                          <a:latin typeface="Calisto MT" panose="02040603050505030304" pitchFamily="18" charset="0"/>
                        </a:rPr>
                        <a:t>2</a:t>
                      </a:r>
                      <a:endParaRPr lang="en-US" dirty="0">
                        <a:latin typeface="Calisto MT" panose="02040603050505030304" pitchFamily="18" charset="0"/>
                      </a:endParaRPr>
                    </a:p>
                  </a:txBody>
                  <a:tcPr/>
                </a:tc>
                <a:tc>
                  <a:txBody>
                    <a:bodyPr/>
                    <a:lstStyle/>
                    <a:p>
                      <a:r>
                        <a:rPr lang="en-US" dirty="0" smtClean="0">
                          <a:latin typeface="Calisto MT" panose="02040603050505030304" pitchFamily="18" charset="0"/>
                        </a:rPr>
                        <a:t>Sri </a:t>
                      </a:r>
                      <a:r>
                        <a:rPr lang="en-US" dirty="0" err="1" smtClean="0">
                          <a:latin typeface="Calisto MT" panose="02040603050505030304" pitchFamily="18" charset="0"/>
                        </a:rPr>
                        <a:t>Muktsar</a:t>
                      </a:r>
                      <a:r>
                        <a:rPr lang="en-US" dirty="0" smtClean="0">
                          <a:latin typeface="Calisto MT" panose="02040603050505030304" pitchFamily="18" charset="0"/>
                        </a:rPr>
                        <a:t> Sahib</a:t>
                      </a:r>
                      <a:endParaRPr lang="en-US" dirty="0">
                        <a:latin typeface="Calisto MT" panose="02040603050505030304" pitchFamily="18" charset="0"/>
                      </a:endParaRPr>
                    </a:p>
                  </a:txBody>
                  <a:tcPr/>
                </a:tc>
                <a:tc>
                  <a:txBody>
                    <a:bodyPr/>
                    <a:lstStyle/>
                    <a:p>
                      <a:r>
                        <a:rPr lang="en-US" dirty="0" err="1" smtClean="0">
                          <a:latin typeface="Calisto MT" panose="02040603050505030304" pitchFamily="18" charset="0"/>
                        </a:rPr>
                        <a:t>Shekh</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smtClean="0">
                          <a:latin typeface="Calisto MT" panose="02040603050505030304" pitchFamily="18" charset="0"/>
                        </a:rPr>
                        <a:t>Sahib Chand,</a:t>
                      </a:r>
                      <a:r>
                        <a:rPr lang="en-US" baseline="0" dirty="0" smtClean="0">
                          <a:latin typeface="Calisto MT" panose="02040603050505030304" pitchFamily="18" charset="0"/>
                        </a:rPr>
                        <a:t> </a:t>
                      </a:r>
                      <a:r>
                        <a:rPr lang="en-US" dirty="0" err="1" smtClean="0">
                          <a:latin typeface="Calisto MT" panose="02040603050505030304" pitchFamily="18" charset="0"/>
                        </a:rPr>
                        <a:t>Dhoolkot</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Dashmesh</a:t>
                      </a:r>
                      <a:r>
                        <a:rPr lang="en-US" dirty="0" smtClean="0">
                          <a:latin typeface="Calisto MT" panose="02040603050505030304" pitchFamily="18" charset="0"/>
                        </a:rPr>
                        <a:t> Nagar,</a:t>
                      </a:r>
                      <a:r>
                        <a:rPr lang="en-US" baseline="0" dirty="0" smtClean="0">
                          <a:latin typeface="Calisto MT" panose="02040603050505030304" pitchFamily="18" charset="0"/>
                        </a:rPr>
                        <a:t> </a:t>
                      </a:r>
                      <a:r>
                        <a:rPr lang="en-US" dirty="0" err="1" smtClean="0">
                          <a:latin typeface="Calisto MT" panose="02040603050505030304" pitchFamily="18" charset="0"/>
                        </a:rPr>
                        <a:t>Nanakpura</a:t>
                      </a:r>
                      <a:r>
                        <a:rPr lang="en-US" baseline="0" dirty="0" smtClean="0">
                          <a:latin typeface="Calisto MT" panose="02040603050505030304" pitchFamily="18" charset="0"/>
                        </a:rPr>
                        <a:t> and </a:t>
                      </a:r>
                      <a:r>
                        <a:rPr lang="en-US" dirty="0" err="1" smtClean="0">
                          <a:latin typeface="Calisto MT" panose="02040603050505030304" pitchFamily="18" charset="0"/>
                        </a:rPr>
                        <a:t>Urang</a:t>
                      </a:r>
                      <a:r>
                        <a:rPr lang="en-US" dirty="0" smtClean="0">
                          <a:latin typeface="Calisto MT" panose="02040603050505030304" pitchFamily="18" charset="0"/>
                        </a:rPr>
                        <a:t> (6)</a:t>
                      </a:r>
                    </a:p>
                  </a:txBody>
                  <a:tcPr/>
                </a:tc>
                <a:extLst>
                  <a:ext uri="{0D108BD9-81ED-4DB2-BD59-A6C34878D82A}">
                    <a16:rowId xmlns="" xmlns:a16="http://schemas.microsoft.com/office/drawing/2014/main" val="10002"/>
                  </a:ext>
                </a:extLst>
              </a:tr>
              <a:tr h="370840">
                <a:tc>
                  <a:txBody>
                    <a:bodyPr/>
                    <a:lstStyle/>
                    <a:p>
                      <a:r>
                        <a:rPr lang="en-US" dirty="0" smtClean="0">
                          <a:latin typeface="Calisto MT" panose="02040603050505030304" pitchFamily="18" charset="0"/>
                        </a:rPr>
                        <a:t>3</a:t>
                      </a:r>
                      <a:endParaRPr lang="en-US" dirty="0">
                        <a:latin typeface="Calisto MT" panose="02040603050505030304" pitchFamily="18" charset="0"/>
                      </a:endParaRPr>
                    </a:p>
                  </a:txBody>
                  <a:tcPr/>
                </a:tc>
                <a:tc>
                  <a:txBody>
                    <a:bodyPr/>
                    <a:lstStyle/>
                    <a:p>
                      <a:r>
                        <a:rPr lang="en-US" dirty="0" smtClean="0">
                          <a:latin typeface="Calisto MT" panose="02040603050505030304" pitchFamily="18" charset="0"/>
                        </a:rPr>
                        <a:t>Hoshiarpur</a:t>
                      </a:r>
                      <a:endParaRPr lang="en-US" dirty="0">
                        <a:latin typeface="Calisto MT" panose="02040603050505030304" pitchFamily="18" charset="0"/>
                      </a:endParaRPr>
                    </a:p>
                  </a:txBody>
                  <a:tcPr/>
                </a:tc>
                <a:tc>
                  <a:txBody>
                    <a:bodyPr/>
                    <a:lstStyle/>
                    <a:p>
                      <a:r>
                        <a:rPr lang="en-US" dirty="0" smtClean="0">
                          <a:latin typeface="Calisto MT" panose="02040603050505030304" pitchFamily="18" charset="0"/>
                        </a:rPr>
                        <a:t>Bering,</a:t>
                      </a:r>
                      <a:r>
                        <a:rPr lang="en-US" baseline="0" dirty="0" smtClean="0">
                          <a:latin typeface="Calisto MT" panose="02040603050505030304" pitchFamily="18" charset="0"/>
                        </a:rPr>
                        <a:t> </a:t>
                      </a:r>
                      <a:r>
                        <a:rPr lang="en-US" dirty="0" smtClean="0">
                          <a:latin typeface="Calisto MT" panose="02040603050505030304" pitchFamily="18" charset="0"/>
                        </a:rPr>
                        <a:t>Haler,</a:t>
                      </a:r>
                      <a:r>
                        <a:rPr lang="en-US" baseline="0" dirty="0" smtClean="0">
                          <a:latin typeface="Calisto MT" panose="02040603050505030304" pitchFamily="18" charset="0"/>
                        </a:rPr>
                        <a:t> </a:t>
                      </a:r>
                      <a:r>
                        <a:rPr lang="en-US" dirty="0" err="1" smtClean="0">
                          <a:latin typeface="Calisto MT" panose="02040603050505030304" pitchFamily="18" charset="0"/>
                        </a:rPr>
                        <a:t>Narnol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Sunehda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smtClean="0">
                          <a:latin typeface="Calisto MT" panose="02040603050505030304" pitchFamily="18" charset="0"/>
                        </a:rPr>
                        <a:t>Nagar,</a:t>
                      </a:r>
                      <a:r>
                        <a:rPr lang="en-US" baseline="0" dirty="0" smtClean="0">
                          <a:latin typeface="Calisto MT" panose="02040603050505030304" pitchFamily="18" charset="0"/>
                        </a:rPr>
                        <a:t> </a:t>
                      </a:r>
                      <a:r>
                        <a:rPr lang="en-US" dirty="0" err="1" smtClean="0">
                          <a:latin typeface="Calisto MT" panose="02040603050505030304" pitchFamily="18" charset="0"/>
                        </a:rPr>
                        <a:t>Gurdaspur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Manjhpur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smtClean="0">
                          <a:latin typeface="Calisto MT" panose="02040603050505030304" pitchFamily="18" charset="0"/>
                        </a:rPr>
                        <a:t>Chant,</a:t>
                      </a:r>
                      <a:r>
                        <a:rPr lang="en-US" baseline="0" dirty="0" smtClean="0">
                          <a:latin typeface="Calisto MT" panose="02040603050505030304" pitchFamily="18" charset="0"/>
                        </a:rPr>
                        <a:t> </a:t>
                      </a:r>
                      <a:r>
                        <a:rPr lang="en-US" dirty="0" err="1" smtClean="0">
                          <a:latin typeface="Calisto MT" panose="02040603050505030304" pitchFamily="18" charset="0"/>
                        </a:rPr>
                        <a:t>Thura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Talubal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Jakobal</a:t>
                      </a:r>
                      <a:r>
                        <a:rPr lang="en-US" dirty="0" smtClean="0">
                          <a:latin typeface="Calisto MT" panose="02040603050505030304" pitchFamily="18" charset="0"/>
                        </a:rPr>
                        <a:t> ,</a:t>
                      </a:r>
                      <a:r>
                        <a:rPr lang="en-US" baseline="0" dirty="0" smtClean="0">
                          <a:latin typeface="Calisto MT" panose="02040603050505030304" pitchFamily="18" charset="0"/>
                        </a:rPr>
                        <a:t> </a:t>
                      </a:r>
                      <a:r>
                        <a:rPr lang="en-US" dirty="0" err="1" smtClean="0">
                          <a:latin typeface="Calisto MT" panose="02040603050505030304" pitchFamily="18" charset="0"/>
                        </a:rPr>
                        <a:t>Kotli</a:t>
                      </a:r>
                      <a:r>
                        <a:rPr lang="en-US" dirty="0" smtClean="0">
                          <a:latin typeface="Calisto MT" panose="02040603050505030304" pitchFamily="18" charset="0"/>
                        </a:rPr>
                        <a:t> </a:t>
                      </a:r>
                      <a:r>
                        <a:rPr lang="en-US" dirty="0" err="1" smtClean="0">
                          <a:latin typeface="Calisto MT" panose="02040603050505030304" pitchFamily="18" charset="0"/>
                        </a:rPr>
                        <a:t>Khurd</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Lameen</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Pandori</a:t>
                      </a:r>
                      <a:r>
                        <a:rPr lang="en-US" dirty="0" smtClean="0">
                          <a:latin typeface="Calisto MT" panose="02040603050505030304" pitchFamily="18" charset="0"/>
                        </a:rPr>
                        <a:t> </a:t>
                      </a:r>
                      <a:r>
                        <a:rPr lang="en-US" dirty="0" err="1" smtClean="0">
                          <a:latin typeface="Calisto MT" panose="02040603050505030304" pitchFamily="18" charset="0"/>
                        </a:rPr>
                        <a:t>Arayia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Himmatpur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Rasoolpur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Thakri</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Ibrahimpur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Bastibodh</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Kotli</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Lehra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Kokowaal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Gogo</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Rurki</a:t>
                      </a:r>
                      <a:r>
                        <a:rPr lang="en-US" dirty="0" smtClean="0">
                          <a:latin typeface="Calisto MT" panose="02040603050505030304" pitchFamily="18" charset="0"/>
                        </a:rPr>
                        <a:t> </a:t>
                      </a:r>
                      <a:r>
                        <a:rPr lang="en-US" dirty="0" err="1" smtClean="0">
                          <a:latin typeface="Calisto MT" panose="02040603050505030304" pitchFamily="18" charset="0"/>
                        </a:rPr>
                        <a:t>Khaas</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Adarsh</a:t>
                      </a:r>
                      <a:r>
                        <a:rPr lang="en-US" dirty="0" smtClean="0">
                          <a:latin typeface="Calisto MT" panose="02040603050505030304" pitchFamily="18" charset="0"/>
                        </a:rPr>
                        <a:t> Nagar,</a:t>
                      </a:r>
                      <a:r>
                        <a:rPr lang="en-US" baseline="0" dirty="0" smtClean="0">
                          <a:latin typeface="Calisto MT" panose="02040603050505030304" pitchFamily="18" charset="0"/>
                        </a:rPr>
                        <a:t> </a:t>
                      </a:r>
                      <a:r>
                        <a:rPr lang="en-US" dirty="0" err="1" smtClean="0">
                          <a:latin typeface="Calisto MT" panose="02040603050505030304" pitchFamily="18" charset="0"/>
                        </a:rPr>
                        <a:t>Behbalpur</a:t>
                      </a:r>
                      <a:r>
                        <a:rPr lang="en-US" baseline="0" dirty="0" smtClean="0">
                          <a:latin typeface="Calisto MT" panose="02040603050505030304" pitchFamily="18" charset="0"/>
                        </a:rPr>
                        <a:t>, </a:t>
                      </a:r>
                      <a:r>
                        <a:rPr lang="en-US" dirty="0" err="1" smtClean="0">
                          <a:latin typeface="Calisto MT" panose="02040603050505030304" pitchFamily="18" charset="0"/>
                        </a:rPr>
                        <a:t>Noragabad</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Haripur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Bassi</a:t>
                      </a:r>
                      <a:r>
                        <a:rPr lang="en-US" dirty="0" smtClean="0">
                          <a:latin typeface="Calisto MT" panose="02040603050505030304" pitchFamily="18" charset="0"/>
                        </a:rPr>
                        <a:t> </a:t>
                      </a:r>
                      <a:r>
                        <a:rPr lang="en-US" dirty="0" err="1" smtClean="0">
                          <a:latin typeface="Calisto MT" panose="02040603050505030304" pitchFamily="18" charset="0"/>
                        </a:rPr>
                        <a:t>Daud</a:t>
                      </a:r>
                      <a:r>
                        <a:rPr lang="en-US" dirty="0" smtClean="0">
                          <a:latin typeface="Calisto MT" panose="02040603050505030304" pitchFamily="18" charset="0"/>
                        </a:rPr>
                        <a:t> Khan,</a:t>
                      </a:r>
                      <a:r>
                        <a:rPr lang="en-US" baseline="0" dirty="0" smtClean="0">
                          <a:latin typeface="Calisto MT" panose="02040603050505030304" pitchFamily="18" charset="0"/>
                        </a:rPr>
                        <a:t> </a:t>
                      </a:r>
                      <a:r>
                        <a:rPr lang="en-US" dirty="0" err="1" smtClean="0">
                          <a:latin typeface="Calisto MT" panose="02040603050505030304" pitchFamily="18" charset="0"/>
                        </a:rPr>
                        <a:t>Bajrawar</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Marnian</a:t>
                      </a:r>
                      <a:r>
                        <a:rPr lang="en-US" dirty="0" smtClean="0">
                          <a:latin typeface="Calisto MT" panose="02040603050505030304" pitchFamily="18" charset="0"/>
                        </a:rPr>
                        <a:t> </a:t>
                      </a:r>
                      <a:r>
                        <a:rPr lang="en-US" dirty="0" err="1" smtClean="0">
                          <a:latin typeface="Calisto MT" panose="02040603050505030304" pitchFamily="18" charset="0"/>
                        </a:rPr>
                        <a:t>Kalan</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Mokha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Jallowal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Dhollowal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Shekhupur</a:t>
                      </a:r>
                      <a:r>
                        <a:rPr lang="en-US" dirty="0" smtClean="0">
                          <a:latin typeface="Calisto MT" panose="02040603050505030304" pitchFamily="18" charset="0"/>
                        </a:rPr>
                        <a:t> </a:t>
                      </a:r>
                      <a:r>
                        <a:rPr lang="en-US" dirty="0" err="1" smtClean="0">
                          <a:latin typeface="Calisto MT" panose="02040603050505030304" pitchFamily="18" charset="0"/>
                        </a:rPr>
                        <a:t>Kalan</a:t>
                      </a:r>
                      <a:r>
                        <a:rPr lang="en-US" dirty="0" smtClean="0">
                          <a:latin typeface="Calisto MT" panose="02040603050505030304" pitchFamily="18" charset="0"/>
                        </a:rPr>
                        <a:t> ,</a:t>
                      </a:r>
                      <a:r>
                        <a:rPr lang="en-US" baseline="0" dirty="0" smtClean="0">
                          <a:latin typeface="Calisto MT" panose="02040603050505030304" pitchFamily="18" charset="0"/>
                        </a:rPr>
                        <a:t> </a:t>
                      </a:r>
                      <a:r>
                        <a:rPr lang="en-US" dirty="0" err="1" smtClean="0">
                          <a:latin typeface="Calisto MT" panose="02040603050505030304" pitchFamily="18" charset="0"/>
                        </a:rPr>
                        <a:t>Chak</a:t>
                      </a:r>
                      <a:r>
                        <a:rPr lang="en-US" dirty="0" smtClean="0">
                          <a:latin typeface="Calisto MT" panose="02040603050505030304" pitchFamily="18" charset="0"/>
                        </a:rPr>
                        <a:t> </a:t>
                      </a:r>
                      <a:r>
                        <a:rPr lang="en-US" dirty="0" err="1" smtClean="0">
                          <a:latin typeface="Calisto MT" panose="02040603050505030304" pitchFamily="18" charset="0"/>
                        </a:rPr>
                        <a:t>Khella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Chaidha,Tohliyan</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Sarhalakhurd</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Kandowal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Chak</a:t>
                      </a:r>
                      <a:r>
                        <a:rPr lang="en-US" dirty="0" smtClean="0">
                          <a:latin typeface="Calisto MT" panose="02040603050505030304" pitchFamily="18" charset="0"/>
                        </a:rPr>
                        <a:t> </a:t>
                      </a:r>
                      <a:r>
                        <a:rPr lang="en-US" dirty="0" err="1" smtClean="0">
                          <a:latin typeface="Calisto MT" panose="02040603050505030304" pitchFamily="18" charset="0"/>
                        </a:rPr>
                        <a:t>Naryal</a:t>
                      </a:r>
                      <a:r>
                        <a:rPr lang="en-US" dirty="0" smtClean="0">
                          <a:latin typeface="Calisto MT" panose="02040603050505030304" pitchFamily="18" charset="0"/>
                        </a:rPr>
                        <a:t> ,</a:t>
                      </a:r>
                      <a:r>
                        <a:rPr lang="en-US" baseline="0" dirty="0" smtClean="0">
                          <a:latin typeface="Calisto MT" panose="02040603050505030304" pitchFamily="18" charset="0"/>
                        </a:rPr>
                        <a:t> </a:t>
                      </a:r>
                      <a:r>
                        <a:rPr lang="en-US" dirty="0" err="1" smtClean="0">
                          <a:latin typeface="Calisto MT" panose="02040603050505030304" pitchFamily="18" charset="0"/>
                        </a:rPr>
                        <a:t>Muradpur</a:t>
                      </a:r>
                      <a:r>
                        <a:rPr lang="en-US" dirty="0" smtClean="0">
                          <a:latin typeface="Calisto MT" panose="02040603050505030304" pitchFamily="18" charset="0"/>
                        </a:rPr>
                        <a:t> Guru Ka,</a:t>
                      </a:r>
                      <a:r>
                        <a:rPr lang="en-US" baseline="0" dirty="0" smtClean="0">
                          <a:latin typeface="Calisto MT" panose="02040603050505030304" pitchFamily="18" charset="0"/>
                        </a:rPr>
                        <a:t> </a:t>
                      </a:r>
                      <a:r>
                        <a:rPr lang="en-US" dirty="0" err="1" smtClean="0">
                          <a:latin typeface="Calisto MT" panose="02040603050505030304" pitchFamily="18" charset="0"/>
                        </a:rPr>
                        <a:t>Dhalamwal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Mundian</a:t>
                      </a:r>
                      <a:r>
                        <a:rPr lang="en-US" dirty="0" smtClean="0">
                          <a:latin typeface="Calisto MT" panose="02040603050505030304" pitchFamily="18" charset="0"/>
                        </a:rPr>
                        <a:t> </a:t>
                      </a:r>
                      <a:r>
                        <a:rPr lang="en-US" dirty="0" err="1" smtClean="0">
                          <a:latin typeface="Calisto MT" panose="02040603050505030304" pitchFamily="18" charset="0"/>
                        </a:rPr>
                        <a:t>Rangran</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Bains</a:t>
                      </a:r>
                      <a:r>
                        <a:rPr lang="en-US" dirty="0" smtClean="0">
                          <a:latin typeface="Calisto MT" panose="02040603050505030304" pitchFamily="18" charset="0"/>
                        </a:rPr>
                        <a:t> </a:t>
                      </a:r>
                      <a:r>
                        <a:rPr lang="en-US" dirty="0" err="1" smtClean="0">
                          <a:latin typeface="Calisto MT" panose="02040603050505030304" pitchFamily="18" charset="0"/>
                        </a:rPr>
                        <a:t>Khurd</a:t>
                      </a:r>
                      <a:r>
                        <a:rPr lang="en-US" baseline="0" dirty="0" smtClean="0">
                          <a:latin typeface="Calisto MT" panose="02040603050505030304" pitchFamily="18" charset="0"/>
                        </a:rPr>
                        <a:t> and </a:t>
                      </a:r>
                      <a:r>
                        <a:rPr lang="en-US" dirty="0" err="1" smtClean="0">
                          <a:latin typeface="Calisto MT" panose="02040603050505030304" pitchFamily="18" charset="0"/>
                        </a:rPr>
                        <a:t>Sada</a:t>
                      </a:r>
                      <a:r>
                        <a:rPr lang="en-US" dirty="0" smtClean="0">
                          <a:latin typeface="Calisto MT" panose="02040603050505030304" pitchFamily="18" charset="0"/>
                        </a:rPr>
                        <a:t> </a:t>
                      </a:r>
                      <a:r>
                        <a:rPr lang="en-US" dirty="0" err="1" smtClean="0">
                          <a:latin typeface="Calisto MT" panose="02040603050505030304" pitchFamily="18" charset="0"/>
                        </a:rPr>
                        <a:t>Ariyan</a:t>
                      </a:r>
                      <a:r>
                        <a:rPr lang="en-US" dirty="0" smtClean="0">
                          <a:latin typeface="Calisto MT" panose="02040603050505030304" pitchFamily="18" charset="0"/>
                        </a:rPr>
                        <a:t> (45)</a:t>
                      </a:r>
                    </a:p>
                    <a:p>
                      <a:endParaRPr lang="en-US" dirty="0">
                        <a:latin typeface="Calisto MT" panose="02040603050505030304" pitchFamily="18" charset="0"/>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1966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09600" y="12192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atin typeface="Calisto MT" panose="02040603050505030304" pitchFamily="18" charset="0"/>
            </a:endParaRPr>
          </a:p>
        </p:txBody>
      </p:sp>
      <p:sp>
        <p:nvSpPr>
          <p:cNvPr id="8197" name="Text Box 5"/>
          <p:cNvSpPr txBox="1">
            <a:spLocks noChangeArrowheads="1"/>
          </p:cNvSpPr>
          <p:nvPr/>
        </p:nvSpPr>
        <p:spPr bwMode="auto">
          <a:xfrm>
            <a:off x="0" y="0"/>
            <a:ext cx="9144000" cy="1200329"/>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dirty="0">
                <a:latin typeface="Times New Roman" panose="02020603050405020304" pitchFamily="18" charset="0"/>
                <a:cs typeface="Times New Roman" panose="02020603050405020304" pitchFamily="18" charset="0"/>
              </a:rPr>
              <a:t>Prevalence of </a:t>
            </a:r>
            <a:r>
              <a:rPr lang="en-US" sz="3600" b="1" dirty="0" smtClean="0">
                <a:latin typeface="Times New Roman" panose="02020603050405020304" pitchFamily="18" charset="0"/>
                <a:cs typeface="Times New Roman" panose="02020603050405020304" pitchFamily="18" charset="0"/>
              </a:rPr>
              <a:t>Tobacco </a:t>
            </a:r>
            <a:r>
              <a:rPr lang="en-US" sz="3600" b="1" dirty="0">
                <a:latin typeface="Times New Roman" panose="02020603050405020304" pitchFamily="18" charset="0"/>
                <a:cs typeface="Times New Roman" panose="02020603050405020304" pitchFamily="18" charset="0"/>
              </a:rPr>
              <a:t>use </a:t>
            </a:r>
            <a:r>
              <a:rPr lang="en-US" sz="3600" b="1" dirty="0" smtClean="0">
                <a:latin typeface="Times New Roman" panose="02020603050405020304" pitchFamily="18" charset="0"/>
                <a:cs typeface="Times New Roman" panose="02020603050405020304" pitchFamily="18" charset="0"/>
              </a:rPr>
              <a:t>in Punjab</a:t>
            </a:r>
          </a:p>
          <a:p>
            <a:pPr algn="ctr" eaLnBrk="1" hangingPunct="1"/>
            <a:r>
              <a:rPr lang="en-US" sz="3600" b="1" dirty="0" smtClean="0">
                <a:solidFill>
                  <a:srgbClr val="C00000"/>
                </a:solidFill>
                <a:latin typeface="Times New Roman" panose="02020603050405020304" pitchFamily="18" charset="0"/>
                <a:cs typeface="Times New Roman" panose="02020603050405020304" pitchFamily="18" charset="0"/>
              </a:rPr>
              <a:t>(GATS </a:t>
            </a:r>
            <a:r>
              <a:rPr lang="en-US" sz="3600" b="1" dirty="0">
                <a:solidFill>
                  <a:srgbClr val="C00000"/>
                </a:solidFill>
                <a:latin typeface="Times New Roman" panose="02020603050405020304" pitchFamily="18" charset="0"/>
                <a:cs typeface="Times New Roman" panose="02020603050405020304" pitchFamily="18" charset="0"/>
              </a:rPr>
              <a:t>2010)</a:t>
            </a:r>
          </a:p>
        </p:txBody>
      </p:sp>
      <p:sp>
        <p:nvSpPr>
          <p:cNvPr id="34822" name="Text Box 6"/>
          <p:cNvSpPr txBox="1">
            <a:spLocks noChangeArrowheads="1"/>
          </p:cNvSpPr>
          <p:nvPr/>
        </p:nvSpPr>
        <p:spPr bwMode="auto">
          <a:xfrm>
            <a:off x="457200" y="4876800"/>
            <a:ext cx="6858000" cy="815608"/>
          </a:xfrm>
          <a:prstGeom prst="rect">
            <a:avLst/>
          </a:prstGeom>
          <a:noFill/>
          <a:ln>
            <a:noFill/>
          </a:ln>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9900" indent="-469900" algn="just" fontAlgn="auto">
              <a:lnSpc>
                <a:spcPct val="130000"/>
              </a:lnSpc>
              <a:spcBef>
                <a:spcPts val="0"/>
              </a:spcBef>
              <a:spcAft>
                <a:spcPts val="0"/>
              </a:spcAft>
              <a:buClr>
                <a:schemeClr val="accent2"/>
              </a:buClr>
              <a:defRPr/>
            </a:pPr>
            <a:endParaRPr lang="en-US" sz="2000" b="1" dirty="0">
              <a:latin typeface="Calisto MT" panose="02040603050505030304" pitchFamily="18" charset="0"/>
              <a:cs typeface="Aharoni" pitchFamily="2" charset="-79"/>
            </a:endParaRPr>
          </a:p>
          <a:p>
            <a:pPr fontAlgn="auto">
              <a:spcBef>
                <a:spcPct val="50000"/>
              </a:spcBef>
              <a:spcAft>
                <a:spcPts val="0"/>
              </a:spcAft>
              <a:defRPr/>
            </a:pPr>
            <a:endParaRPr lang="en-US" sz="1400" b="1" dirty="0" smtClean="0">
              <a:latin typeface="Calisto MT" panose="02040603050505030304" pitchFamily="18" charset="0"/>
            </a:endParaRPr>
          </a:p>
        </p:txBody>
      </p:sp>
      <p:graphicFrame>
        <p:nvGraphicFramePr>
          <p:cNvPr id="25609" name="Group 9"/>
          <p:cNvGraphicFramePr>
            <a:graphicFrameLocks noGrp="1"/>
          </p:cNvGraphicFramePr>
          <p:nvPr>
            <p:extLst>
              <p:ext uri="{D42A27DB-BD31-4B8C-83A1-F6EECF244321}">
                <p14:modId xmlns:p14="http://schemas.microsoft.com/office/powerpoint/2010/main" val="1023092517"/>
              </p:ext>
            </p:extLst>
          </p:nvPr>
        </p:nvGraphicFramePr>
        <p:xfrm>
          <a:off x="419100" y="3733800"/>
          <a:ext cx="6210300" cy="2819400"/>
        </p:xfrm>
        <a:graphic>
          <a:graphicData uri="http://schemas.openxmlformats.org/drawingml/2006/table">
            <a:tbl>
              <a:tblPr/>
              <a:tblGrid>
                <a:gridCol w="2866292">
                  <a:extLst>
                    <a:ext uri="{9D8B030D-6E8A-4147-A177-3AD203B41FA5}">
                      <a16:colId xmlns="" xmlns:a16="http://schemas.microsoft.com/office/drawing/2014/main" val="20000"/>
                    </a:ext>
                  </a:extLst>
                </a:gridCol>
                <a:gridCol w="3344008">
                  <a:extLst>
                    <a:ext uri="{9D8B030D-6E8A-4147-A177-3AD203B41FA5}">
                      <a16:colId xmlns="" xmlns:a16="http://schemas.microsoft.com/office/drawing/2014/main" val="20002"/>
                    </a:ext>
                  </a:extLst>
                </a:gridCol>
              </a:tblGrid>
              <a:tr h="568266">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1" i="0" u="none" strike="noStrike" cap="none" normalizeH="0" baseline="0" dirty="0" smtClean="0">
                          <a:ln>
                            <a:noFill/>
                          </a:ln>
                          <a:solidFill>
                            <a:schemeClr val="tx1"/>
                          </a:solidFill>
                          <a:effectLst/>
                          <a:latin typeface="Calisto MT" panose="02040603050505030304" pitchFamily="18" charset="0"/>
                          <a:cs typeface="Arial" pitchFamily="34" charset="0"/>
                        </a:rPr>
                        <a:t>Type</a:t>
                      </a:r>
                    </a:p>
                  </a:txBody>
                  <a:tcPr marL="91435" marR="91435" marT="45690" marB="456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Calisto MT" panose="02040603050505030304" pitchFamily="18" charset="0"/>
                          <a:cs typeface="Arial" pitchFamily="34" charset="0"/>
                        </a:rPr>
                        <a:t>Punjab</a:t>
                      </a:r>
                    </a:p>
                  </a:txBody>
                  <a:tcPr marL="91435" marR="91435" marT="45690" marB="45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 xmlns:a16="http://schemas.microsoft.com/office/drawing/2014/main" val="10000"/>
                  </a:ext>
                </a:extLst>
              </a:tr>
              <a:tr h="61572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Calisto MT" panose="02040603050505030304" pitchFamily="18" charset="0"/>
                          <a:cs typeface="Arial" pitchFamily="34" charset="0"/>
                        </a:rPr>
                        <a:t>Tobacco users</a:t>
                      </a:r>
                    </a:p>
                  </a:txBody>
                  <a:tcPr marL="91435" marR="91435" marT="45690" marB="456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2400" b="1" dirty="0" smtClean="0">
                          <a:solidFill>
                            <a:schemeClr val="tx1"/>
                          </a:solidFill>
                          <a:latin typeface="Calisto MT" panose="02040603050505030304" pitchFamily="18" charset="0"/>
                        </a:rPr>
                        <a:t>11.7%</a:t>
                      </a:r>
                      <a:endParaRPr lang="en-US" sz="2400" b="1" dirty="0">
                        <a:solidFill>
                          <a:schemeClr val="tx1"/>
                        </a:solidFill>
                        <a:latin typeface="Calisto MT" panose="02040603050505030304" pitchFamily="18" charset="0"/>
                      </a:endParaRPr>
                    </a:p>
                  </a:txBody>
                  <a:tcPr marL="91435" marR="91435" marT="45690" marB="45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74490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Calisto MT" panose="02040603050505030304" pitchFamily="18" charset="0"/>
                          <a:cs typeface="Arial" pitchFamily="34" charset="0"/>
                        </a:rPr>
                        <a:t>Smokers</a:t>
                      </a:r>
                    </a:p>
                  </a:txBody>
                  <a:tcPr marL="91435" marR="91435" marT="45690" marB="456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2400" b="1" dirty="0" smtClean="0">
                          <a:solidFill>
                            <a:schemeClr val="tx1"/>
                          </a:solidFill>
                          <a:latin typeface="Calisto MT" panose="02040603050505030304" pitchFamily="18" charset="0"/>
                        </a:rPr>
                        <a:t>6.9%</a:t>
                      </a:r>
                      <a:endParaRPr lang="en-US" sz="2400" b="1" dirty="0">
                        <a:solidFill>
                          <a:schemeClr val="tx1"/>
                        </a:solidFill>
                        <a:latin typeface="Calisto MT" panose="02040603050505030304" pitchFamily="18" charset="0"/>
                      </a:endParaRPr>
                    </a:p>
                  </a:txBody>
                  <a:tcPr marL="91435" marR="91435" marT="45690" marB="45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89049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Calisto MT" panose="02040603050505030304" pitchFamily="18" charset="0"/>
                          <a:cs typeface="Arial" pitchFamily="34" charset="0"/>
                        </a:rPr>
                        <a:t>Smokeless</a:t>
                      </a:r>
                    </a:p>
                  </a:txBody>
                  <a:tcPr marL="91435" marR="91435" marT="45690" marB="456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2400" b="1" dirty="0" smtClean="0">
                          <a:solidFill>
                            <a:schemeClr val="tx1"/>
                          </a:solidFill>
                          <a:latin typeface="Calisto MT" panose="02040603050505030304" pitchFamily="18" charset="0"/>
                        </a:rPr>
                        <a:t>6.5%</a:t>
                      </a:r>
                      <a:endParaRPr lang="en-US" sz="2400" b="1" dirty="0">
                        <a:solidFill>
                          <a:schemeClr val="tx1"/>
                        </a:solidFill>
                        <a:latin typeface="Calisto MT" panose="02040603050505030304" pitchFamily="18" charset="0"/>
                      </a:endParaRPr>
                    </a:p>
                  </a:txBody>
                  <a:tcPr marL="91435" marR="91435" marT="45690" marB="45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bl>
          </a:graphicData>
        </a:graphic>
      </p:graphicFrame>
      <p:pic>
        <p:nvPicPr>
          <p:cNvPr id="8223" name="Picture 4" descr="C:\Users\Guest\Desktop\CBFC\teen_smo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530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6200" y="1230859"/>
            <a:ext cx="6781800" cy="2274341"/>
          </a:xfrm>
          <a:prstGeom prst="rect">
            <a:avLst/>
          </a:prstGeom>
        </p:spPr>
        <p:txBody>
          <a:bodyPr wrap="square">
            <a:spAutoFit/>
          </a:bodyPr>
          <a:lstStyle/>
          <a:p>
            <a:pPr marL="363538" lvl="2" indent="-276225" algn="just">
              <a:lnSpc>
                <a:spcPct val="114000"/>
              </a:lnSpc>
              <a:spcAft>
                <a:spcPts val="600"/>
              </a:spcAft>
              <a:buFont typeface="Arial" panose="020B0604020202020204" pitchFamily="34" charset="0"/>
              <a:buChar char="•"/>
            </a:pPr>
            <a:r>
              <a:rPr lang="en-IN" altLang="en-US" sz="2400" dirty="0" smtClean="0">
                <a:latin typeface="Calisto MT" panose="02040603050505030304" pitchFamily="18" charset="0"/>
              </a:rPr>
              <a:t>About 25 lakh adult population in Punjab uses Tobacco in one form or the other</a:t>
            </a:r>
          </a:p>
          <a:p>
            <a:pPr marL="363538" lvl="2" indent="-276225" algn="just">
              <a:lnSpc>
                <a:spcPct val="114000"/>
              </a:lnSpc>
              <a:spcAft>
                <a:spcPts val="600"/>
              </a:spcAft>
              <a:buFont typeface="Arial" panose="020B0604020202020204" pitchFamily="34" charset="0"/>
              <a:buChar char="•"/>
            </a:pPr>
            <a:r>
              <a:rPr lang="en-IN" altLang="en-US" sz="2400" dirty="0" smtClean="0">
                <a:latin typeface="Calisto MT" panose="02040603050505030304" pitchFamily="18" charset="0"/>
              </a:rPr>
              <a:t>About 75-80 persons die </a:t>
            </a:r>
            <a:r>
              <a:rPr lang="en-IN" altLang="en-US" sz="2400" dirty="0">
                <a:latin typeface="Calisto MT" panose="02040603050505030304" pitchFamily="18" charset="0"/>
              </a:rPr>
              <a:t>due to </a:t>
            </a:r>
            <a:r>
              <a:rPr lang="en-IN" altLang="en-US" sz="2400" dirty="0" smtClean="0">
                <a:latin typeface="Calisto MT" panose="02040603050505030304" pitchFamily="18" charset="0"/>
              </a:rPr>
              <a:t>Tobacco </a:t>
            </a:r>
            <a:r>
              <a:rPr lang="en-IN" altLang="en-US" sz="2400" dirty="0">
                <a:latin typeface="Calisto MT" panose="02040603050505030304" pitchFamily="18" charset="0"/>
              </a:rPr>
              <a:t>use in </a:t>
            </a:r>
            <a:r>
              <a:rPr lang="en-IN" altLang="en-US" sz="2400" dirty="0" smtClean="0">
                <a:latin typeface="Calisto MT" panose="02040603050505030304" pitchFamily="18" charset="0"/>
              </a:rPr>
              <a:t>Punjab every day out of more than 3500/ day in India</a:t>
            </a:r>
          </a:p>
        </p:txBody>
      </p:sp>
      <p:pic>
        <p:nvPicPr>
          <p:cNvPr id="12" name="Picture 1" descr="C:\Users\DELL\Desktop\Brett-Cole-India-07484_medium.jpg"/>
          <p:cNvPicPr>
            <a:picLocks noChangeAspect="1" noChangeArrowheads="1"/>
          </p:cNvPicPr>
          <p:nvPr/>
        </p:nvPicPr>
        <p:blipFill>
          <a:blip r:embed="rId3" cstate="print"/>
          <a:srcRect/>
          <a:stretch>
            <a:fillRect/>
          </a:stretch>
        </p:blipFill>
        <p:spPr bwMode="auto">
          <a:xfrm>
            <a:off x="7010400" y="1295400"/>
            <a:ext cx="2057400" cy="1905000"/>
          </a:xfrm>
          <a:prstGeom prst="rect">
            <a:avLst/>
          </a:prstGeom>
          <a:noFill/>
        </p:spPr>
      </p:pic>
      <p:pic>
        <p:nvPicPr>
          <p:cNvPr id="13" name="Picture 9" descr="http://i.dawn.com/primary/2014/05/5370c32ecce21.jpg?r=161581918"/>
          <p:cNvPicPr>
            <a:picLocks noChangeAspect="1" noChangeArrowheads="1"/>
          </p:cNvPicPr>
          <p:nvPr/>
        </p:nvPicPr>
        <p:blipFill>
          <a:blip r:embed="rId4" cstate="print"/>
          <a:srcRect l="17333" r="8000" b="25806"/>
          <a:stretch>
            <a:fillRect/>
          </a:stretch>
        </p:blipFill>
        <p:spPr bwMode="auto">
          <a:xfrm>
            <a:off x="7010400" y="3276600"/>
            <a:ext cx="2057400" cy="1600200"/>
          </a:xfrm>
          <a:prstGeom prst="rect">
            <a:avLst/>
          </a:prstGeom>
          <a:noFill/>
        </p:spPr>
      </p:pic>
    </p:spTree>
    <p:extLst>
      <p:ext uri="{BB962C8B-B14F-4D97-AF65-F5344CB8AC3E}">
        <p14:creationId xmlns:p14="http://schemas.microsoft.com/office/powerpoint/2010/main" val="19137206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762000"/>
          </a:xfrm>
          <a:solidFill>
            <a:schemeClr val="accent3">
              <a:lumMod val="40000"/>
              <a:lumOff val="60000"/>
            </a:schemeClr>
          </a:solidFill>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Compiled list of Villages </a:t>
            </a:r>
            <a:endParaRPr lang="en-US" sz="32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54103251"/>
              </p:ext>
            </p:extLst>
          </p:nvPr>
        </p:nvGraphicFramePr>
        <p:xfrm>
          <a:off x="152400" y="762000"/>
          <a:ext cx="8915399" cy="5876396"/>
        </p:xfrm>
        <a:graphic>
          <a:graphicData uri="http://schemas.openxmlformats.org/drawingml/2006/table">
            <a:tbl>
              <a:tblPr firstRow="1" bandRow="1">
                <a:tableStyleId>{5940675A-B579-460E-94D1-54222C63F5DA}</a:tableStyleId>
              </a:tblPr>
              <a:tblGrid>
                <a:gridCol w="477610">
                  <a:extLst>
                    <a:ext uri="{9D8B030D-6E8A-4147-A177-3AD203B41FA5}">
                      <a16:colId xmlns="" xmlns:a16="http://schemas.microsoft.com/office/drawing/2014/main" val="20000"/>
                    </a:ext>
                  </a:extLst>
                </a:gridCol>
                <a:gridCol w="1671637">
                  <a:extLst>
                    <a:ext uri="{9D8B030D-6E8A-4147-A177-3AD203B41FA5}">
                      <a16:colId xmlns="" xmlns:a16="http://schemas.microsoft.com/office/drawing/2014/main" val="20001"/>
                    </a:ext>
                  </a:extLst>
                </a:gridCol>
                <a:gridCol w="6766152">
                  <a:extLst>
                    <a:ext uri="{9D8B030D-6E8A-4147-A177-3AD203B41FA5}">
                      <a16:colId xmlns="" xmlns:a16="http://schemas.microsoft.com/office/drawing/2014/main" val="20002"/>
                    </a:ext>
                  </a:extLst>
                </a:gridCol>
              </a:tblGrid>
              <a:tr h="354614">
                <a:tc>
                  <a:txBody>
                    <a:bodyPr/>
                    <a:lstStyle/>
                    <a:p>
                      <a:pPr algn="just"/>
                      <a:r>
                        <a:rPr lang="en-US" sz="1800" b="1" dirty="0" smtClean="0">
                          <a:latin typeface="Calisto MT" panose="02040603050505030304" pitchFamily="18" charset="0"/>
                        </a:rPr>
                        <a:t>Sr. </a:t>
                      </a:r>
                      <a:endParaRPr lang="en-US" sz="1800" b="1" dirty="0">
                        <a:latin typeface="Calisto MT" panose="02040603050505030304" pitchFamily="18" charset="0"/>
                      </a:endParaRPr>
                    </a:p>
                  </a:txBody>
                  <a:tcPr/>
                </a:tc>
                <a:tc>
                  <a:txBody>
                    <a:bodyPr/>
                    <a:lstStyle/>
                    <a:p>
                      <a:pPr algn="just"/>
                      <a:r>
                        <a:rPr lang="en-US" sz="1800" b="1" dirty="0" smtClean="0">
                          <a:latin typeface="Calisto MT" panose="02040603050505030304" pitchFamily="18" charset="0"/>
                        </a:rPr>
                        <a:t>Districts</a:t>
                      </a:r>
                      <a:endParaRPr lang="en-US" sz="1800" b="1" dirty="0">
                        <a:latin typeface="Calisto MT" panose="02040603050505030304" pitchFamily="18" charset="0"/>
                      </a:endParaRPr>
                    </a:p>
                  </a:txBody>
                  <a:tcPr/>
                </a:tc>
                <a:tc>
                  <a:txBody>
                    <a:bodyPr/>
                    <a:lstStyle/>
                    <a:p>
                      <a:pPr algn="just"/>
                      <a:r>
                        <a:rPr lang="en-US" sz="1800" b="1" dirty="0" smtClean="0">
                          <a:latin typeface="Calisto MT" panose="02040603050505030304" pitchFamily="18" charset="0"/>
                        </a:rPr>
                        <a:t>Villages</a:t>
                      </a:r>
                      <a:endParaRPr lang="en-US" sz="1800" b="1" dirty="0">
                        <a:latin typeface="Calisto MT" panose="02040603050505030304" pitchFamily="18" charset="0"/>
                      </a:endParaRPr>
                    </a:p>
                  </a:txBody>
                  <a:tcPr/>
                </a:tc>
                <a:extLst>
                  <a:ext uri="{0D108BD9-81ED-4DB2-BD59-A6C34878D82A}">
                    <a16:rowId xmlns="" xmlns:a16="http://schemas.microsoft.com/office/drawing/2014/main" val="10000"/>
                  </a:ext>
                </a:extLst>
              </a:tr>
              <a:tr h="886536">
                <a:tc>
                  <a:txBody>
                    <a:bodyPr/>
                    <a:lstStyle/>
                    <a:p>
                      <a:pPr algn="just"/>
                      <a:r>
                        <a:rPr lang="en-US" dirty="0" smtClean="0">
                          <a:latin typeface="Calisto MT" panose="02040603050505030304" pitchFamily="18" charset="0"/>
                        </a:rPr>
                        <a:t>4</a:t>
                      </a:r>
                      <a:endParaRPr lang="en-US" dirty="0">
                        <a:latin typeface="Calisto MT" panose="02040603050505030304" pitchFamily="18" charset="0"/>
                      </a:endParaRPr>
                    </a:p>
                  </a:txBody>
                  <a:tcPr/>
                </a:tc>
                <a:tc>
                  <a:txBody>
                    <a:bodyPr/>
                    <a:lstStyle/>
                    <a:p>
                      <a:pPr algn="just"/>
                      <a:r>
                        <a:rPr lang="en-US" dirty="0" err="1" smtClean="0">
                          <a:latin typeface="Calisto MT" panose="02040603050505030304" pitchFamily="18" charset="0"/>
                        </a:rPr>
                        <a:t>Bathinda</a:t>
                      </a:r>
                      <a:endParaRPr lang="en-US" dirty="0">
                        <a:latin typeface="Calisto MT" panose="02040603050505030304" pitchFamily="18" charset="0"/>
                      </a:endParaRPr>
                    </a:p>
                  </a:txBody>
                  <a:tcPr/>
                </a:tc>
                <a:tc>
                  <a:txBody>
                    <a:bodyPr/>
                    <a:lstStyle/>
                    <a:p>
                      <a:pPr algn="just"/>
                      <a:r>
                        <a:rPr lang="en-US" dirty="0" err="1" smtClean="0">
                          <a:latin typeface="Calisto MT" panose="02040603050505030304" pitchFamily="18" charset="0"/>
                        </a:rPr>
                        <a:t>GulabGarh</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Kothe</a:t>
                      </a:r>
                      <a:r>
                        <a:rPr lang="en-US" dirty="0" smtClean="0">
                          <a:latin typeface="Calisto MT" panose="02040603050505030304" pitchFamily="18" charset="0"/>
                        </a:rPr>
                        <a:t> </a:t>
                      </a:r>
                      <a:r>
                        <a:rPr lang="en-US" dirty="0" err="1" smtClean="0">
                          <a:latin typeface="Calisto MT" panose="02040603050505030304" pitchFamily="18" charset="0"/>
                        </a:rPr>
                        <a:t>lal</a:t>
                      </a:r>
                      <a:r>
                        <a:rPr lang="en-US" dirty="0" smtClean="0">
                          <a:latin typeface="Calisto MT" panose="02040603050505030304" pitchFamily="18" charset="0"/>
                        </a:rPr>
                        <a:t> </a:t>
                      </a:r>
                      <a:r>
                        <a:rPr lang="en-US" dirty="0" err="1" smtClean="0">
                          <a:latin typeface="Calisto MT" panose="02040603050505030304" pitchFamily="18" charset="0"/>
                        </a:rPr>
                        <a:t>singh</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Khemuana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Mehma</a:t>
                      </a:r>
                      <a:r>
                        <a:rPr lang="en-US" dirty="0" smtClean="0">
                          <a:latin typeface="Calisto MT" panose="02040603050505030304" pitchFamily="18" charset="0"/>
                        </a:rPr>
                        <a:t> </a:t>
                      </a:r>
                      <a:r>
                        <a:rPr lang="en-US" dirty="0" err="1" smtClean="0">
                          <a:latin typeface="Calisto MT" panose="02040603050505030304" pitchFamily="18" charset="0"/>
                        </a:rPr>
                        <a:t>Bhagwana</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Kothe</a:t>
                      </a:r>
                      <a:r>
                        <a:rPr lang="en-US" dirty="0" smtClean="0">
                          <a:latin typeface="Calisto MT" panose="02040603050505030304" pitchFamily="18" charset="0"/>
                        </a:rPr>
                        <a:t> </a:t>
                      </a:r>
                      <a:r>
                        <a:rPr lang="en-US" dirty="0" err="1" smtClean="0">
                          <a:latin typeface="Calisto MT" panose="02040603050505030304" pitchFamily="18" charset="0"/>
                        </a:rPr>
                        <a:t>Lakhi</a:t>
                      </a:r>
                      <a:r>
                        <a:rPr lang="en-US" dirty="0" smtClean="0">
                          <a:latin typeface="Calisto MT" panose="02040603050505030304" pitchFamily="18" charset="0"/>
                        </a:rPr>
                        <a:t> </a:t>
                      </a:r>
                      <a:r>
                        <a:rPr lang="en-US" dirty="0" err="1" smtClean="0">
                          <a:latin typeface="Calisto MT" panose="02040603050505030304" pitchFamily="18" charset="0"/>
                        </a:rPr>
                        <a:t>Jungal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Baho</a:t>
                      </a:r>
                      <a:r>
                        <a:rPr lang="en-US" dirty="0" smtClean="0">
                          <a:latin typeface="Calisto MT" panose="02040603050505030304" pitchFamily="18" charset="0"/>
                        </a:rPr>
                        <a:t> </a:t>
                      </a:r>
                      <a:r>
                        <a:rPr lang="en-US" dirty="0" err="1" smtClean="0">
                          <a:latin typeface="Calisto MT" panose="02040603050505030304" pitchFamily="18" charset="0"/>
                        </a:rPr>
                        <a:t>Sivian</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Tahla</a:t>
                      </a:r>
                      <a:r>
                        <a:rPr lang="en-US" dirty="0" smtClean="0">
                          <a:latin typeface="Calisto MT" panose="02040603050505030304" pitchFamily="18" charset="0"/>
                        </a:rPr>
                        <a:t> Sahib,</a:t>
                      </a:r>
                      <a:r>
                        <a:rPr lang="en-US" baseline="0" dirty="0" smtClean="0">
                          <a:latin typeface="Calisto MT" panose="02040603050505030304" pitchFamily="18" charset="0"/>
                        </a:rPr>
                        <a:t> </a:t>
                      </a:r>
                      <a:r>
                        <a:rPr lang="en-US" dirty="0" err="1" smtClean="0">
                          <a:latin typeface="Calisto MT" panose="02040603050505030304" pitchFamily="18" charset="0"/>
                        </a:rPr>
                        <a:t>Bagair</a:t>
                      </a:r>
                      <a:r>
                        <a:rPr lang="en-US" dirty="0" smtClean="0">
                          <a:latin typeface="Calisto MT" panose="02040603050505030304" pitchFamily="18" charset="0"/>
                        </a:rPr>
                        <a:t> </a:t>
                      </a:r>
                      <a:r>
                        <a:rPr lang="en-US" dirty="0" err="1" smtClean="0">
                          <a:latin typeface="Calisto MT" panose="02040603050505030304" pitchFamily="18" charset="0"/>
                        </a:rPr>
                        <a:t>Mohabat</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Jaatri</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Gattawali</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Maari</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err="1" smtClean="0">
                          <a:latin typeface="Calisto MT" panose="02040603050505030304" pitchFamily="18" charset="0"/>
                        </a:rPr>
                        <a:t>Kanakwal</a:t>
                      </a:r>
                      <a:r>
                        <a:rPr lang="en-US" dirty="0" smtClean="0">
                          <a:latin typeface="Calisto MT" panose="02040603050505030304" pitchFamily="18" charset="0"/>
                        </a:rPr>
                        <a:t>,</a:t>
                      </a:r>
                      <a:r>
                        <a:rPr lang="en-US" baseline="0" dirty="0" smtClean="0">
                          <a:latin typeface="Calisto MT" panose="02040603050505030304" pitchFamily="18" charset="0"/>
                        </a:rPr>
                        <a:t> </a:t>
                      </a:r>
                      <a:r>
                        <a:rPr lang="en-US" dirty="0" smtClean="0">
                          <a:latin typeface="Calisto MT" panose="02040603050505030304" pitchFamily="18" charset="0"/>
                        </a:rPr>
                        <a:t>Jai Singh </a:t>
                      </a:r>
                      <a:r>
                        <a:rPr lang="en-US" dirty="0" err="1" smtClean="0">
                          <a:latin typeface="Calisto MT" panose="02040603050505030304" pitchFamily="18" charset="0"/>
                        </a:rPr>
                        <a:t>Wala</a:t>
                      </a:r>
                      <a:r>
                        <a:rPr lang="en-US" baseline="0" dirty="0" smtClean="0">
                          <a:latin typeface="Calisto MT" panose="02040603050505030304" pitchFamily="18" charset="0"/>
                        </a:rPr>
                        <a:t> and </a:t>
                      </a:r>
                      <a:r>
                        <a:rPr lang="en-US" dirty="0" err="1" smtClean="0">
                          <a:latin typeface="Calisto MT" panose="02040603050505030304" pitchFamily="18" charset="0"/>
                        </a:rPr>
                        <a:t>Shergarh</a:t>
                      </a:r>
                      <a:r>
                        <a:rPr lang="en-US" dirty="0" smtClean="0">
                          <a:latin typeface="Calisto MT" panose="02040603050505030304" pitchFamily="18" charset="0"/>
                        </a:rPr>
                        <a:t> (14)</a:t>
                      </a:r>
                    </a:p>
                  </a:txBody>
                  <a:tcPr/>
                </a:tc>
                <a:extLst>
                  <a:ext uri="{0D108BD9-81ED-4DB2-BD59-A6C34878D82A}">
                    <a16:rowId xmlns="" xmlns:a16="http://schemas.microsoft.com/office/drawing/2014/main" val="10001"/>
                  </a:ext>
                </a:extLst>
              </a:tr>
              <a:tr h="620575">
                <a:tc>
                  <a:txBody>
                    <a:bodyPr/>
                    <a:lstStyle/>
                    <a:p>
                      <a:pPr algn="just"/>
                      <a:r>
                        <a:rPr lang="en-US" dirty="0" smtClean="0">
                          <a:latin typeface="Calisto MT" panose="02040603050505030304" pitchFamily="18" charset="0"/>
                        </a:rPr>
                        <a:t>5</a:t>
                      </a:r>
                      <a:endParaRPr lang="en-US" dirty="0">
                        <a:latin typeface="Calisto MT" panose="02040603050505030304" pitchFamily="18" charset="0"/>
                      </a:endParaRPr>
                    </a:p>
                  </a:txBody>
                  <a:tcPr/>
                </a:tc>
                <a:tc>
                  <a:txBody>
                    <a:bodyPr/>
                    <a:lstStyle/>
                    <a:p>
                      <a:pPr algn="just"/>
                      <a:r>
                        <a:rPr lang="en-US" dirty="0" err="1" smtClean="0">
                          <a:latin typeface="Calisto MT" panose="02040603050505030304" pitchFamily="18" charset="0"/>
                        </a:rPr>
                        <a:t>Sahibzada</a:t>
                      </a:r>
                      <a:r>
                        <a:rPr lang="en-US" baseline="0" dirty="0" smtClean="0">
                          <a:latin typeface="Calisto MT" panose="02040603050505030304" pitchFamily="18" charset="0"/>
                        </a:rPr>
                        <a:t> </a:t>
                      </a:r>
                      <a:r>
                        <a:rPr lang="en-US" baseline="0" dirty="0" err="1" smtClean="0">
                          <a:latin typeface="Calisto MT" panose="02040603050505030304" pitchFamily="18" charset="0"/>
                        </a:rPr>
                        <a:t>Ajit</a:t>
                      </a:r>
                      <a:r>
                        <a:rPr lang="en-US" baseline="0" dirty="0" smtClean="0">
                          <a:latin typeface="Calisto MT" panose="02040603050505030304" pitchFamily="18" charset="0"/>
                        </a:rPr>
                        <a:t> Singh Nagar</a:t>
                      </a:r>
                      <a:endParaRPr lang="en-US" dirty="0">
                        <a:latin typeface="Calisto MT" panose="02040603050505030304" pitchFamily="18" charset="0"/>
                      </a:endParaRPr>
                    </a:p>
                  </a:txBody>
                  <a:tcPr/>
                </a:tc>
                <a:tc>
                  <a:txBody>
                    <a:bodyPr/>
                    <a:lstStyle/>
                    <a:p>
                      <a:pPr algn="just"/>
                      <a:r>
                        <a:rPr lang="en-US" dirty="0" err="1" smtClean="0">
                          <a:latin typeface="Calisto MT" panose="02040603050505030304" pitchFamily="18" charset="0"/>
                        </a:rPr>
                        <a:t>Chatt</a:t>
                      </a:r>
                      <a:r>
                        <a:rPr lang="en-US" dirty="0" smtClean="0">
                          <a:latin typeface="Calisto MT" panose="02040603050505030304" pitchFamily="18" charset="0"/>
                        </a:rPr>
                        <a:t> (1)</a:t>
                      </a:r>
                    </a:p>
                  </a:txBody>
                  <a:tcPr/>
                </a:tc>
                <a:extLst>
                  <a:ext uri="{0D108BD9-81ED-4DB2-BD59-A6C34878D82A}">
                    <a16:rowId xmlns="" xmlns:a16="http://schemas.microsoft.com/office/drawing/2014/main" val="10002"/>
                  </a:ext>
                </a:extLst>
              </a:tr>
              <a:tr h="2216340">
                <a:tc>
                  <a:txBody>
                    <a:bodyPr/>
                    <a:lstStyle/>
                    <a:p>
                      <a:pPr algn="just"/>
                      <a:r>
                        <a:rPr lang="en-US" dirty="0" smtClean="0">
                          <a:latin typeface="Calisto MT" panose="02040603050505030304" pitchFamily="18" charset="0"/>
                        </a:rPr>
                        <a:t>6</a:t>
                      </a:r>
                      <a:endParaRPr lang="en-US" dirty="0">
                        <a:latin typeface="Calisto MT" panose="02040603050505030304" pitchFamily="18" charset="0"/>
                      </a:endParaRPr>
                    </a:p>
                  </a:txBody>
                  <a:tcPr/>
                </a:tc>
                <a:tc>
                  <a:txBody>
                    <a:bodyPr/>
                    <a:lstStyle/>
                    <a:p>
                      <a:pPr algn="just"/>
                      <a:r>
                        <a:rPr lang="en-US" dirty="0" err="1" smtClean="0">
                          <a:latin typeface="Calisto MT" panose="02040603050505030304" pitchFamily="18" charset="0"/>
                        </a:rPr>
                        <a:t>Ferozepur</a:t>
                      </a:r>
                      <a:endParaRPr lang="en-US" dirty="0">
                        <a:latin typeface="Calisto MT" panose="02040603050505030304" pitchFamily="18" charset="0"/>
                      </a:endParaRPr>
                    </a:p>
                  </a:txBody>
                  <a:tcPr/>
                </a:tc>
                <a:tc>
                  <a:txBody>
                    <a:bodyPr/>
                    <a:lstStyle/>
                    <a:p>
                      <a:pPr algn="just"/>
                      <a:r>
                        <a:rPr lang="en-US" sz="1800" baseline="0" dirty="0" err="1" smtClean="0">
                          <a:solidFill>
                            <a:srgbClr val="000000"/>
                          </a:solidFill>
                          <a:latin typeface="Calisto MT" panose="02040603050505030304" pitchFamily="18" charset="0"/>
                        </a:rPr>
                        <a:t>Mehma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Malluwala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Rorawala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Chuhar</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Khilchian</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Joggewala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Jamali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Limbri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Ahemad</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Behbal</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Behak</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Fattu</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Gatta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Dalair</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Sudhian</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Chaggian</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Behak</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Wallayat</a:t>
                      </a:r>
                      <a:r>
                        <a:rPr lang="en-US" sz="1800" baseline="0" dirty="0" smtClean="0">
                          <a:solidFill>
                            <a:srgbClr val="000000"/>
                          </a:solidFill>
                          <a:latin typeface="Calisto MT" panose="02040603050505030304" pitchFamily="18" charset="0"/>
                        </a:rPr>
                        <a:t> Shah, </a:t>
                      </a:r>
                      <a:r>
                        <a:rPr lang="en-US" sz="1800" baseline="0" dirty="0" err="1" smtClean="0">
                          <a:solidFill>
                            <a:srgbClr val="000000"/>
                          </a:solidFill>
                          <a:latin typeface="Calisto MT" panose="02040603050505030304" pitchFamily="18" charset="0"/>
                        </a:rPr>
                        <a:t>Maujgarh</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Basti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Boote</a:t>
                      </a:r>
                      <a:r>
                        <a:rPr lang="en-US" sz="1800" baseline="0" dirty="0" smtClean="0">
                          <a:solidFill>
                            <a:srgbClr val="000000"/>
                          </a:solidFill>
                          <a:latin typeface="Calisto MT" panose="02040603050505030304" pitchFamily="18" charset="0"/>
                        </a:rPr>
                        <a:t> Wale, </a:t>
                      </a:r>
                      <a:r>
                        <a:rPr lang="en-US" sz="1800" baseline="0" dirty="0" err="1" smtClean="0">
                          <a:solidFill>
                            <a:srgbClr val="000000"/>
                          </a:solidFill>
                          <a:latin typeface="Calisto MT" panose="02040603050505030304" pitchFamily="18" charset="0"/>
                        </a:rPr>
                        <a:t>Kili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Bodla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Saddarwala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Wariah</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Chak</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Mehrana</a:t>
                      </a:r>
                      <a:r>
                        <a:rPr lang="en-US" sz="1800" baseline="0" dirty="0" smtClean="0">
                          <a:solidFill>
                            <a:srgbClr val="000000"/>
                          </a:solidFill>
                          <a:latin typeface="Calisto MT" panose="02040603050505030304" pitchFamily="18" charset="0"/>
                        </a:rPr>
                        <a:t>	, </a:t>
                      </a:r>
                      <a:r>
                        <a:rPr lang="en-US" sz="1800" baseline="0" dirty="0" err="1" smtClean="0">
                          <a:solidFill>
                            <a:srgbClr val="000000"/>
                          </a:solidFill>
                          <a:latin typeface="Calisto MT" panose="02040603050505030304" pitchFamily="18" charset="0"/>
                        </a:rPr>
                        <a:t>Navan</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Mehrana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Nubarewala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Mithe</a:t>
                      </a:r>
                      <a:r>
                        <a:rPr lang="en-US" sz="1800" baseline="0" dirty="0" smtClean="0">
                          <a:solidFill>
                            <a:srgbClr val="000000"/>
                          </a:solidFill>
                          <a:latin typeface="Calisto MT" panose="02040603050505030304" pitchFamily="18" charset="0"/>
                        </a:rPr>
                        <a:t>	, Gama </a:t>
                      </a:r>
                      <a:r>
                        <a:rPr lang="en-US" sz="1800" baseline="0" dirty="0" err="1" smtClean="0">
                          <a:solidFill>
                            <a:srgbClr val="000000"/>
                          </a:solidFill>
                          <a:latin typeface="Calisto MT" panose="02040603050505030304" pitchFamily="18" charset="0"/>
                        </a:rPr>
                        <a:t>Murade</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Sukhewala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Jhanda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Bagga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Nawan</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Beri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Quarder</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Chabb</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Basti</a:t>
                      </a:r>
                      <a:r>
                        <a:rPr lang="en-US" sz="1800" baseline="0" dirty="0" smtClean="0">
                          <a:solidFill>
                            <a:srgbClr val="000000"/>
                          </a:solidFill>
                          <a:latin typeface="Calisto MT" panose="02040603050505030304" pitchFamily="18" charset="0"/>
                        </a:rPr>
                        <a:t> Punjab Singh, Arian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Malog</a:t>
                      </a:r>
                      <a:r>
                        <a:rPr lang="en-US" sz="1800" baseline="0" dirty="0" smtClean="0">
                          <a:solidFill>
                            <a:srgbClr val="000000"/>
                          </a:solidFill>
                          <a:latin typeface="Calisto MT" panose="02040603050505030304" pitchFamily="18" charset="0"/>
                        </a:rPr>
                        <a:t> Shah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 </a:t>
                      </a:r>
                      <a:r>
                        <a:rPr lang="en-US" sz="1800" baseline="0" dirty="0" err="1" smtClean="0">
                          <a:solidFill>
                            <a:srgbClr val="000000"/>
                          </a:solidFill>
                          <a:latin typeface="Calisto MT" panose="02040603050505030304" pitchFamily="18" charset="0"/>
                        </a:rPr>
                        <a:t>Bugele</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Baggi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Patri</a:t>
                      </a:r>
                      <a:r>
                        <a:rPr lang="en-US" sz="1800" baseline="0" dirty="0" smtClean="0">
                          <a:solidFill>
                            <a:srgbClr val="000000"/>
                          </a:solidFill>
                          <a:latin typeface="Calisto MT" panose="02040603050505030304" pitchFamily="18" charset="0"/>
                        </a:rPr>
                        <a:t>, </a:t>
                      </a:r>
                      <a:r>
                        <a:rPr lang="en-US" sz="1800" baseline="0" dirty="0" err="1" smtClean="0">
                          <a:solidFill>
                            <a:srgbClr val="000000"/>
                          </a:solidFill>
                          <a:latin typeface="Calisto MT" panose="02040603050505030304" pitchFamily="18" charset="0"/>
                        </a:rPr>
                        <a:t>Tega</a:t>
                      </a:r>
                      <a:r>
                        <a:rPr lang="en-US" sz="1800" baseline="0" dirty="0" smtClean="0">
                          <a:solidFill>
                            <a:srgbClr val="000000"/>
                          </a:solidFill>
                          <a:latin typeface="Calisto MT" panose="02040603050505030304" pitchFamily="18" charset="0"/>
                        </a:rPr>
                        <a:t> Singh </a:t>
                      </a:r>
                      <a:r>
                        <a:rPr lang="en-US" sz="1800" baseline="0" dirty="0" err="1" smtClean="0">
                          <a:solidFill>
                            <a:srgbClr val="000000"/>
                          </a:solidFill>
                          <a:latin typeface="Calisto MT" panose="02040603050505030304" pitchFamily="18" charset="0"/>
                        </a:rPr>
                        <a:t>Wala</a:t>
                      </a:r>
                      <a:r>
                        <a:rPr lang="en-US" sz="1800" baseline="0" dirty="0" smtClean="0">
                          <a:solidFill>
                            <a:srgbClr val="000000"/>
                          </a:solidFill>
                          <a:latin typeface="Calisto MT" panose="02040603050505030304" pitchFamily="18" charset="0"/>
                        </a:rPr>
                        <a:t>, Hassan </a:t>
                      </a:r>
                      <a:r>
                        <a:rPr lang="en-US" sz="1800" baseline="0" dirty="0" err="1" smtClean="0">
                          <a:solidFill>
                            <a:srgbClr val="000000"/>
                          </a:solidFill>
                          <a:latin typeface="Calisto MT" panose="02040603050505030304" pitchFamily="18" charset="0"/>
                        </a:rPr>
                        <a:t>Dhut</a:t>
                      </a:r>
                      <a:r>
                        <a:rPr lang="en-US" sz="1800" baseline="0" dirty="0" smtClean="0">
                          <a:solidFill>
                            <a:srgbClr val="000000"/>
                          </a:solidFill>
                          <a:latin typeface="Calisto MT" panose="02040603050505030304" pitchFamily="18" charset="0"/>
                        </a:rPr>
                        <a:t> and </a:t>
                      </a:r>
                      <a:r>
                        <a:rPr lang="en-US" sz="1800" baseline="0" dirty="0" err="1" smtClean="0">
                          <a:solidFill>
                            <a:srgbClr val="000000"/>
                          </a:solidFill>
                          <a:latin typeface="Calisto MT" panose="02040603050505030304" pitchFamily="18" charset="0"/>
                        </a:rPr>
                        <a:t>Wagha</a:t>
                      </a:r>
                      <a:r>
                        <a:rPr lang="en-US" sz="1800" baseline="0" dirty="0" smtClean="0">
                          <a:solidFill>
                            <a:srgbClr val="000000"/>
                          </a:solidFill>
                          <a:latin typeface="Calisto MT" panose="02040603050505030304" pitchFamily="18" charset="0"/>
                        </a:rPr>
                        <a:t> (32)	</a:t>
                      </a:r>
                    </a:p>
                  </a:txBody>
                  <a:tcPr/>
                </a:tc>
                <a:extLst>
                  <a:ext uri="{0D108BD9-81ED-4DB2-BD59-A6C34878D82A}">
                    <a16:rowId xmlns="" xmlns:a16="http://schemas.microsoft.com/office/drawing/2014/main" val="10003"/>
                  </a:ext>
                </a:extLst>
              </a:tr>
              <a:tr h="481436">
                <a:tc>
                  <a:txBody>
                    <a:bodyPr/>
                    <a:lstStyle/>
                    <a:p>
                      <a:pPr algn="just"/>
                      <a:r>
                        <a:rPr lang="en-US" dirty="0" smtClean="0">
                          <a:latin typeface="Calisto MT" panose="02040603050505030304" pitchFamily="18" charset="0"/>
                        </a:rPr>
                        <a:t>7</a:t>
                      </a:r>
                      <a:endParaRPr lang="en-US" dirty="0">
                        <a:latin typeface="Calisto MT" panose="02040603050505030304" pitchFamily="18" charset="0"/>
                      </a:endParaRPr>
                    </a:p>
                  </a:txBody>
                  <a:tcPr/>
                </a:tc>
                <a:tc>
                  <a:txBody>
                    <a:bodyPr/>
                    <a:lstStyle/>
                    <a:p>
                      <a:pPr algn="just"/>
                      <a:r>
                        <a:rPr lang="en-US" dirty="0" smtClean="0">
                          <a:latin typeface="Calisto MT" panose="02040603050505030304" pitchFamily="18" charset="0"/>
                        </a:rPr>
                        <a:t>Amritsar</a:t>
                      </a:r>
                      <a:endParaRPr lang="en-US" dirty="0">
                        <a:latin typeface="Calisto MT" panose="02040603050505030304" pitchFamily="18" charset="0"/>
                      </a:endParaRPr>
                    </a:p>
                  </a:txBody>
                  <a:tcPr/>
                </a:tc>
                <a:tc>
                  <a:txBody>
                    <a:bodyPr/>
                    <a:lstStyle/>
                    <a:p>
                      <a:pPr algn="just"/>
                      <a:r>
                        <a:rPr lang="pt-BR" sz="1800" baseline="0" dirty="0" smtClean="0">
                          <a:solidFill>
                            <a:srgbClr val="000000"/>
                          </a:solidFill>
                          <a:latin typeface="Calisto MT" panose="02040603050505030304" pitchFamily="18" charset="0"/>
                        </a:rPr>
                        <a:t>Kathunangal, Variam Nangal, Abdal and Maan (4)</a:t>
                      </a:r>
                    </a:p>
                  </a:txBody>
                  <a:tcPr/>
                </a:tc>
                <a:extLst>
                  <a:ext uri="{0D108BD9-81ED-4DB2-BD59-A6C34878D82A}">
                    <a16:rowId xmlns="" xmlns:a16="http://schemas.microsoft.com/office/drawing/2014/main" val="10004"/>
                  </a:ext>
                </a:extLst>
              </a:tr>
              <a:tr h="850697">
                <a:tc>
                  <a:txBody>
                    <a:bodyPr/>
                    <a:lstStyle/>
                    <a:p>
                      <a:pPr algn="just"/>
                      <a:r>
                        <a:rPr lang="en-US" dirty="0" smtClean="0">
                          <a:latin typeface="Calisto MT" panose="02040603050505030304" pitchFamily="18" charset="0"/>
                        </a:rPr>
                        <a:t>8</a:t>
                      </a:r>
                      <a:endParaRPr lang="en-US" dirty="0">
                        <a:latin typeface="Calisto MT" panose="02040603050505030304" pitchFamily="18" charset="0"/>
                      </a:endParaRPr>
                    </a:p>
                  </a:txBody>
                  <a:tcPr/>
                </a:tc>
                <a:tc>
                  <a:txBody>
                    <a:bodyPr/>
                    <a:lstStyle/>
                    <a:p>
                      <a:pPr algn="just"/>
                      <a:r>
                        <a:rPr lang="en-US" dirty="0" smtClean="0">
                          <a:latin typeface="Calisto MT" panose="02040603050505030304" pitchFamily="18" charset="0"/>
                        </a:rPr>
                        <a:t>Mansa</a:t>
                      </a:r>
                      <a:endParaRPr lang="en-US" dirty="0">
                        <a:latin typeface="Calisto MT" panose="02040603050505030304" pitchFamily="18" charset="0"/>
                      </a:endParaRPr>
                    </a:p>
                  </a:txBody>
                  <a:tcPr/>
                </a:tc>
                <a:tc>
                  <a:txBody>
                    <a:bodyPr/>
                    <a:lstStyle/>
                    <a:p>
                      <a:pPr algn="just"/>
                      <a:r>
                        <a:rPr lang="pt-BR" sz="1800" baseline="0" dirty="0" smtClean="0">
                          <a:solidFill>
                            <a:srgbClr val="000000"/>
                          </a:solidFill>
                          <a:latin typeface="Calisto MT" panose="02040603050505030304" pitchFamily="18" charset="0"/>
                        </a:rPr>
                        <a:t>Rarh, Kalloh, Tamkot, Khiala Kalan, Dhaipi, Ralla, Ubha, Jhanda Kalan, Burj Bhalaike, Chuhran, Jharianwalia and Nanagale Kalan (12)</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63124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685800"/>
          </a:xfrm>
          <a:solidFill>
            <a:schemeClr val="accent3">
              <a:lumMod val="40000"/>
              <a:lumOff val="60000"/>
            </a:schemeClr>
          </a:solidFill>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Compiled list of Villages </a:t>
            </a:r>
            <a:endParaRPr lang="en-US" sz="32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19707440"/>
              </p:ext>
            </p:extLst>
          </p:nvPr>
        </p:nvGraphicFramePr>
        <p:xfrm>
          <a:off x="76200" y="762000"/>
          <a:ext cx="8991600" cy="5790772"/>
        </p:xfrm>
        <a:graphic>
          <a:graphicData uri="http://schemas.openxmlformats.org/drawingml/2006/table">
            <a:tbl>
              <a:tblPr firstRow="1" bandRow="1">
                <a:tableStyleId>{5940675A-B579-460E-94D1-54222C63F5DA}</a:tableStyleId>
              </a:tblPr>
              <a:tblGrid>
                <a:gridCol w="4572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6781800">
                  <a:extLst>
                    <a:ext uri="{9D8B030D-6E8A-4147-A177-3AD203B41FA5}">
                      <a16:colId xmlns="" xmlns:a16="http://schemas.microsoft.com/office/drawing/2014/main" val="20002"/>
                    </a:ext>
                  </a:extLst>
                </a:gridCol>
              </a:tblGrid>
              <a:tr h="304799">
                <a:tc>
                  <a:txBody>
                    <a:bodyPr/>
                    <a:lstStyle/>
                    <a:p>
                      <a:pPr algn="ctr"/>
                      <a:r>
                        <a:rPr lang="en-US" sz="1700" b="1" dirty="0" err="1" smtClean="0">
                          <a:latin typeface="Calisto MT" panose="02040603050505030304" pitchFamily="18" charset="0"/>
                        </a:rPr>
                        <a:t>Sr</a:t>
                      </a:r>
                      <a:r>
                        <a:rPr lang="en-US" sz="1700" b="1" dirty="0" smtClean="0">
                          <a:latin typeface="Calisto MT" panose="02040603050505030304" pitchFamily="18" charset="0"/>
                        </a:rPr>
                        <a:t> </a:t>
                      </a:r>
                      <a:endParaRPr lang="en-US" sz="1700" b="1" dirty="0">
                        <a:latin typeface="Calisto MT" panose="02040603050505030304" pitchFamily="18" charset="0"/>
                      </a:endParaRPr>
                    </a:p>
                  </a:txBody>
                  <a:tcPr/>
                </a:tc>
                <a:tc>
                  <a:txBody>
                    <a:bodyPr/>
                    <a:lstStyle/>
                    <a:p>
                      <a:pPr algn="ctr"/>
                      <a:r>
                        <a:rPr lang="en-US" sz="1700" b="1" dirty="0" smtClean="0">
                          <a:latin typeface="Calisto MT" panose="02040603050505030304" pitchFamily="18" charset="0"/>
                        </a:rPr>
                        <a:t>Districts</a:t>
                      </a:r>
                      <a:endParaRPr lang="en-US" sz="1700" b="1" dirty="0">
                        <a:latin typeface="Calisto MT" panose="02040603050505030304" pitchFamily="18" charset="0"/>
                      </a:endParaRPr>
                    </a:p>
                  </a:txBody>
                  <a:tcPr/>
                </a:tc>
                <a:tc>
                  <a:txBody>
                    <a:bodyPr/>
                    <a:lstStyle/>
                    <a:p>
                      <a:pPr algn="ctr"/>
                      <a:r>
                        <a:rPr lang="en-US" sz="1700" b="1" dirty="0" smtClean="0">
                          <a:latin typeface="Calisto MT" panose="02040603050505030304" pitchFamily="18" charset="0"/>
                        </a:rPr>
                        <a:t>Villages</a:t>
                      </a:r>
                      <a:endParaRPr lang="en-US" sz="1700" b="1" dirty="0">
                        <a:latin typeface="Calisto MT" panose="02040603050505030304" pitchFamily="18" charset="0"/>
                      </a:endParaRPr>
                    </a:p>
                  </a:txBody>
                  <a:tcPr/>
                </a:tc>
                <a:extLst>
                  <a:ext uri="{0D108BD9-81ED-4DB2-BD59-A6C34878D82A}">
                    <a16:rowId xmlns="" xmlns:a16="http://schemas.microsoft.com/office/drawing/2014/main" val="10000"/>
                  </a:ext>
                </a:extLst>
              </a:tr>
              <a:tr h="350946">
                <a:tc>
                  <a:txBody>
                    <a:bodyPr/>
                    <a:lstStyle/>
                    <a:p>
                      <a:r>
                        <a:rPr lang="en-US" sz="1700" dirty="0" smtClean="0">
                          <a:latin typeface="Calisto MT" panose="02040603050505030304" pitchFamily="18" charset="0"/>
                        </a:rPr>
                        <a:t>9</a:t>
                      </a:r>
                      <a:endParaRPr lang="en-US" sz="1700" dirty="0">
                        <a:latin typeface="Calisto MT" panose="02040603050505030304" pitchFamily="18" charset="0"/>
                      </a:endParaRPr>
                    </a:p>
                  </a:txBody>
                  <a:tcPr/>
                </a:tc>
                <a:tc>
                  <a:txBody>
                    <a:bodyPr/>
                    <a:lstStyle/>
                    <a:p>
                      <a:r>
                        <a:rPr lang="en-US" sz="1700" baseline="0" dirty="0" err="1" smtClean="0">
                          <a:solidFill>
                            <a:srgbClr val="000000"/>
                          </a:solidFill>
                          <a:latin typeface="Calisto MT" panose="02040603050505030304" pitchFamily="18" charset="0"/>
                        </a:rPr>
                        <a:t>Gurdaspur</a:t>
                      </a:r>
                      <a:endParaRPr lang="en-US" sz="1700" baseline="0" dirty="0" smtClean="0">
                        <a:solidFill>
                          <a:srgbClr val="000000"/>
                        </a:solidFill>
                        <a:latin typeface="Calisto MT" panose="02040603050505030304" pitchFamily="18" charset="0"/>
                      </a:endParaRPr>
                    </a:p>
                  </a:txBody>
                  <a:tcPr/>
                </a:tc>
                <a:tc>
                  <a:txBody>
                    <a:bodyPr/>
                    <a:lstStyle/>
                    <a:p>
                      <a:r>
                        <a:rPr lang="en-US" sz="1700" dirty="0" smtClean="0">
                          <a:latin typeface="Calisto MT" panose="02040603050505030304" pitchFamily="18" charset="0"/>
                        </a:rPr>
                        <a:t>Kala </a:t>
                      </a:r>
                      <a:r>
                        <a:rPr lang="en-US" sz="1700" dirty="0" err="1" smtClean="0">
                          <a:latin typeface="Calisto MT" panose="02040603050505030304" pitchFamily="18" charset="0"/>
                        </a:rPr>
                        <a:t>Nagal</a:t>
                      </a:r>
                      <a:r>
                        <a:rPr lang="en-US" sz="1700" dirty="0" smtClean="0">
                          <a:latin typeface="Calisto MT" panose="02040603050505030304" pitchFamily="18" charset="0"/>
                        </a:rPr>
                        <a:t>,</a:t>
                      </a:r>
                      <a:r>
                        <a:rPr lang="en-US" sz="1700" baseline="0" dirty="0" smtClean="0">
                          <a:latin typeface="Calisto MT" panose="02040603050505030304" pitchFamily="18" charset="0"/>
                        </a:rPr>
                        <a:t> </a:t>
                      </a:r>
                      <a:r>
                        <a:rPr lang="en-US" sz="1700" dirty="0" smtClean="0">
                          <a:latin typeface="Calisto MT" panose="02040603050505030304" pitchFamily="18" charset="0"/>
                        </a:rPr>
                        <a:t>Nano </a:t>
                      </a:r>
                      <a:r>
                        <a:rPr lang="en-US" sz="1700" dirty="0" err="1" smtClean="0">
                          <a:latin typeface="Calisto MT" panose="02040603050505030304" pitchFamily="18" charset="0"/>
                        </a:rPr>
                        <a:t>Harni</a:t>
                      </a:r>
                      <a:r>
                        <a:rPr lang="en-US" sz="1700" dirty="0" smtClean="0">
                          <a:latin typeface="Calisto MT" panose="02040603050505030304" pitchFamily="18" charset="0"/>
                        </a:rPr>
                        <a:t>,</a:t>
                      </a:r>
                      <a:r>
                        <a:rPr lang="en-US" sz="1700" baseline="0" dirty="0" smtClean="0">
                          <a:latin typeface="Calisto MT" panose="02040603050505030304" pitchFamily="18" charset="0"/>
                        </a:rPr>
                        <a:t> </a:t>
                      </a:r>
                      <a:r>
                        <a:rPr lang="en-US" sz="1700" dirty="0" err="1" smtClean="0">
                          <a:latin typeface="Calisto MT" panose="02040603050505030304" pitchFamily="18" charset="0"/>
                        </a:rPr>
                        <a:t>Agwan</a:t>
                      </a:r>
                      <a:r>
                        <a:rPr lang="en-US" sz="1700" dirty="0" smtClean="0">
                          <a:latin typeface="Calisto MT" panose="02040603050505030304" pitchFamily="18" charset="0"/>
                        </a:rPr>
                        <a:t>,</a:t>
                      </a:r>
                      <a:r>
                        <a:rPr lang="en-US" sz="1700" baseline="0" dirty="0" smtClean="0">
                          <a:latin typeface="Calisto MT" panose="02040603050505030304" pitchFamily="18" charset="0"/>
                        </a:rPr>
                        <a:t> </a:t>
                      </a:r>
                      <a:r>
                        <a:rPr lang="en-US" sz="1700" dirty="0" err="1" smtClean="0">
                          <a:latin typeface="Calisto MT" panose="02040603050505030304" pitchFamily="18" charset="0"/>
                        </a:rPr>
                        <a:t>Singpura</a:t>
                      </a:r>
                      <a:r>
                        <a:rPr lang="en-US" sz="1700" baseline="0" dirty="0" smtClean="0">
                          <a:latin typeface="Calisto MT" panose="02040603050505030304" pitchFamily="18" charset="0"/>
                        </a:rPr>
                        <a:t> and </a:t>
                      </a:r>
                      <a:r>
                        <a:rPr lang="en-US" sz="1700" dirty="0" err="1" smtClean="0">
                          <a:latin typeface="Calisto MT" panose="02040603050505030304" pitchFamily="18" charset="0"/>
                        </a:rPr>
                        <a:t>Ratar</a:t>
                      </a:r>
                      <a:r>
                        <a:rPr lang="en-US" sz="1700" dirty="0" smtClean="0">
                          <a:latin typeface="Calisto MT" panose="02040603050505030304" pitchFamily="18" charset="0"/>
                        </a:rPr>
                        <a:t> </a:t>
                      </a:r>
                      <a:r>
                        <a:rPr lang="en-US" sz="1700" dirty="0" err="1" smtClean="0">
                          <a:latin typeface="Calisto MT" panose="02040603050505030304" pitchFamily="18" charset="0"/>
                        </a:rPr>
                        <a:t>Shatar</a:t>
                      </a:r>
                      <a:r>
                        <a:rPr lang="en-US" sz="1700" dirty="0" smtClean="0">
                          <a:latin typeface="Calisto MT" panose="02040603050505030304" pitchFamily="18" charset="0"/>
                        </a:rPr>
                        <a:t> (5)</a:t>
                      </a:r>
                    </a:p>
                  </a:txBody>
                  <a:tcPr/>
                </a:tc>
                <a:extLst>
                  <a:ext uri="{0D108BD9-81ED-4DB2-BD59-A6C34878D82A}">
                    <a16:rowId xmlns="" xmlns:a16="http://schemas.microsoft.com/office/drawing/2014/main" val="10001"/>
                  </a:ext>
                </a:extLst>
              </a:tr>
              <a:tr h="350946">
                <a:tc>
                  <a:txBody>
                    <a:bodyPr/>
                    <a:lstStyle/>
                    <a:p>
                      <a:r>
                        <a:rPr lang="en-US" sz="1700" dirty="0" smtClean="0">
                          <a:latin typeface="Calisto MT" panose="02040603050505030304" pitchFamily="18" charset="0"/>
                        </a:rPr>
                        <a:t>10</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solidFill>
                            <a:srgbClr val="000000"/>
                          </a:solidFill>
                          <a:latin typeface="Calisto MT" panose="02040603050505030304" pitchFamily="18" charset="0"/>
                        </a:rPr>
                        <a:t>Sangrur	</a:t>
                      </a:r>
                    </a:p>
                  </a:txBody>
                  <a:tcPr/>
                </a:tc>
                <a:tc>
                  <a:txBody>
                    <a:bodyPr/>
                    <a:lstStyle/>
                    <a:p>
                      <a:r>
                        <a:rPr lang="en-US" sz="1700" dirty="0" err="1" smtClean="0">
                          <a:latin typeface="Calisto MT" panose="02040603050505030304" pitchFamily="18" charset="0"/>
                        </a:rPr>
                        <a:t>Bakho</a:t>
                      </a:r>
                      <a:r>
                        <a:rPr lang="en-US" sz="1700" dirty="0" smtClean="0">
                          <a:latin typeface="Calisto MT" panose="02040603050505030304" pitchFamily="18" charset="0"/>
                        </a:rPr>
                        <a:t> peer</a:t>
                      </a:r>
                      <a:r>
                        <a:rPr lang="en-US" sz="1700" baseline="0" dirty="0" smtClean="0">
                          <a:latin typeface="Calisto MT" panose="02040603050505030304" pitchFamily="18" charset="0"/>
                        </a:rPr>
                        <a:t> and </a:t>
                      </a:r>
                      <a:r>
                        <a:rPr lang="en-US" sz="1700" dirty="0" err="1" smtClean="0">
                          <a:latin typeface="Calisto MT" panose="02040603050505030304" pitchFamily="18" charset="0"/>
                        </a:rPr>
                        <a:t>Mullowal</a:t>
                      </a:r>
                      <a:r>
                        <a:rPr lang="en-US" sz="1700" dirty="0" smtClean="0">
                          <a:latin typeface="Calisto MT" panose="02040603050505030304" pitchFamily="18" charset="0"/>
                        </a:rPr>
                        <a:t> (2)</a:t>
                      </a:r>
                    </a:p>
                  </a:txBody>
                  <a:tcPr/>
                </a:tc>
                <a:extLst>
                  <a:ext uri="{0D108BD9-81ED-4DB2-BD59-A6C34878D82A}">
                    <a16:rowId xmlns="" xmlns:a16="http://schemas.microsoft.com/office/drawing/2014/main" val="10002"/>
                  </a:ext>
                </a:extLst>
              </a:tr>
              <a:tr h="350946">
                <a:tc>
                  <a:txBody>
                    <a:bodyPr/>
                    <a:lstStyle/>
                    <a:p>
                      <a:r>
                        <a:rPr lang="en-US" sz="1700" dirty="0" smtClean="0">
                          <a:latin typeface="Calisto MT" panose="02040603050505030304" pitchFamily="18" charset="0"/>
                        </a:rPr>
                        <a:t>11</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solidFill>
                            <a:srgbClr val="000000"/>
                          </a:solidFill>
                          <a:latin typeface="Calisto MT" panose="02040603050505030304" pitchFamily="18" charset="0"/>
                        </a:rPr>
                        <a:t>Jalandhar	</a:t>
                      </a:r>
                    </a:p>
                  </a:txBody>
                  <a:tcPr/>
                </a:tc>
                <a:tc>
                  <a:txBody>
                    <a:bodyPr/>
                    <a:lstStyle/>
                    <a:p>
                      <a:r>
                        <a:rPr lang="en-US" sz="1700" baseline="0" dirty="0" smtClean="0">
                          <a:solidFill>
                            <a:srgbClr val="000000"/>
                          </a:solidFill>
                          <a:latin typeface="Calisto MT" panose="02040603050505030304" pitchFamily="18" charset="0"/>
                        </a:rPr>
                        <a:t>Kala </a:t>
                      </a:r>
                      <a:r>
                        <a:rPr lang="en-US" sz="1700" baseline="0" dirty="0" err="1" smtClean="0">
                          <a:solidFill>
                            <a:srgbClr val="000000"/>
                          </a:solidFill>
                          <a:latin typeface="Calisto MT" panose="02040603050505030304" pitchFamily="18" charset="0"/>
                        </a:rPr>
                        <a:t>Bakra</a:t>
                      </a:r>
                      <a:r>
                        <a:rPr lang="en-US" sz="1700" baseline="0" dirty="0" smtClean="0">
                          <a:solidFill>
                            <a:srgbClr val="000000"/>
                          </a:solidFill>
                          <a:latin typeface="Calisto MT" panose="02040603050505030304" pitchFamily="18" charset="0"/>
                        </a:rPr>
                        <a:t> and </a:t>
                      </a:r>
                      <a:r>
                        <a:rPr lang="en-US" sz="1700" baseline="0" dirty="0" err="1" smtClean="0">
                          <a:solidFill>
                            <a:srgbClr val="000000"/>
                          </a:solidFill>
                          <a:latin typeface="Calisto MT" panose="02040603050505030304" pitchFamily="18" charset="0"/>
                        </a:rPr>
                        <a:t>Bhogpur</a:t>
                      </a:r>
                      <a:r>
                        <a:rPr lang="en-US" sz="1700" baseline="0" dirty="0" smtClean="0">
                          <a:solidFill>
                            <a:srgbClr val="000000"/>
                          </a:solidFill>
                          <a:latin typeface="Calisto MT" panose="02040603050505030304" pitchFamily="18" charset="0"/>
                        </a:rPr>
                        <a:t> </a:t>
                      </a:r>
                      <a:r>
                        <a:rPr lang="en-US" sz="1700" baseline="0" dirty="0" err="1" smtClean="0">
                          <a:solidFill>
                            <a:srgbClr val="000000"/>
                          </a:solidFill>
                          <a:latin typeface="Calisto MT" panose="02040603050505030304" pitchFamily="18" charset="0"/>
                        </a:rPr>
                        <a:t>Khalsa</a:t>
                      </a:r>
                      <a:r>
                        <a:rPr lang="en-US" sz="1700" baseline="0" dirty="0" smtClean="0">
                          <a:solidFill>
                            <a:srgbClr val="000000"/>
                          </a:solidFill>
                          <a:latin typeface="Calisto MT" panose="02040603050505030304" pitchFamily="18" charset="0"/>
                        </a:rPr>
                        <a:t>  (2)</a:t>
                      </a:r>
                    </a:p>
                  </a:txBody>
                  <a:tcPr/>
                </a:tc>
                <a:extLst>
                  <a:ext uri="{0D108BD9-81ED-4DB2-BD59-A6C34878D82A}">
                    <a16:rowId xmlns="" xmlns:a16="http://schemas.microsoft.com/office/drawing/2014/main" val="10003"/>
                  </a:ext>
                </a:extLst>
              </a:tr>
              <a:tr h="350946">
                <a:tc>
                  <a:txBody>
                    <a:bodyPr/>
                    <a:lstStyle/>
                    <a:p>
                      <a:r>
                        <a:rPr lang="en-US" sz="1700" dirty="0" smtClean="0">
                          <a:latin typeface="Calisto MT" panose="02040603050505030304" pitchFamily="18" charset="0"/>
                        </a:rPr>
                        <a:t>12</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err="1" smtClean="0">
                          <a:solidFill>
                            <a:srgbClr val="000000"/>
                          </a:solidFill>
                          <a:latin typeface="Calisto MT" panose="02040603050505030304" pitchFamily="18" charset="0"/>
                        </a:rPr>
                        <a:t>Barnala</a:t>
                      </a:r>
                      <a:r>
                        <a:rPr lang="en-US" sz="1700" baseline="0" dirty="0" smtClean="0">
                          <a:solidFill>
                            <a:srgbClr val="000000"/>
                          </a:solidFill>
                          <a:latin typeface="Calisto MT" panose="02040603050505030304" pitchFamily="18" charset="0"/>
                        </a:rPr>
                        <a:t>	</a:t>
                      </a:r>
                    </a:p>
                  </a:txBody>
                  <a:tcPr/>
                </a:tc>
                <a:tc>
                  <a:txBody>
                    <a:bodyPr/>
                    <a:lstStyle/>
                    <a:p>
                      <a:r>
                        <a:rPr lang="pt-BR" sz="1700" baseline="0" dirty="0" smtClean="0">
                          <a:solidFill>
                            <a:srgbClr val="000000"/>
                          </a:solidFill>
                          <a:latin typeface="Calisto MT" panose="02040603050505030304" pitchFamily="18" charset="0"/>
                        </a:rPr>
                        <a:t>Pandher and Rajiya (2)</a:t>
                      </a:r>
                    </a:p>
                  </a:txBody>
                  <a:tcPr/>
                </a:tc>
                <a:extLst>
                  <a:ext uri="{0D108BD9-81ED-4DB2-BD59-A6C34878D82A}">
                    <a16:rowId xmlns="" xmlns:a16="http://schemas.microsoft.com/office/drawing/2014/main" val="10004"/>
                  </a:ext>
                </a:extLst>
              </a:tr>
              <a:tr h="409633">
                <a:tc>
                  <a:txBody>
                    <a:bodyPr/>
                    <a:lstStyle/>
                    <a:p>
                      <a:r>
                        <a:rPr lang="en-US" sz="1700" dirty="0" smtClean="0">
                          <a:latin typeface="Calisto MT" panose="02040603050505030304" pitchFamily="18" charset="0"/>
                        </a:rPr>
                        <a:t>13</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solidFill>
                            <a:srgbClr val="000000"/>
                          </a:solidFill>
                          <a:latin typeface="Calisto MT" panose="02040603050505030304" pitchFamily="18" charset="0"/>
                        </a:rPr>
                        <a:t>Ludhiana	</a:t>
                      </a:r>
                    </a:p>
                  </a:txBody>
                  <a:tcPr/>
                </a:tc>
                <a:tc>
                  <a:txBody>
                    <a:bodyPr/>
                    <a:lstStyle/>
                    <a:p>
                      <a:r>
                        <a:rPr lang="pt-BR" sz="1700" baseline="0" dirty="0" smtClean="0">
                          <a:solidFill>
                            <a:srgbClr val="000000"/>
                          </a:solidFill>
                          <a:latin typeface="Calisto MT" panose="02040603050505030304" pitchFamily="18" charset="0"/>
                        </a:rPr>
                        <a:t>Jallah Majra, Nelon kalan, Rohle, Dhande and Bharthala (5)</a:t>
                      </a:r>
                    </a:p>
                  </a:txBody>
                  <a:tcPr/>
                </a:tc>
                <a:extLst>
                  <a:ext uri="{0D108BD9-81ED-4DB2-BD59-A6C34878D82A}">
                    <a16:rowId xmlns="" xmlns:a16="http://schemas.microsoft.com/office/drawing/2014/main" val="10005"/>
                  </a:ext>
                </a:extLst>
              </a:tr>
              <a:tr h="409633">
                <a:tc>
                  <a:txBody>
                    <a:bodyPr/>
                    <a:lstStyle/>
                    <a:p>
                      <a:r>
                        <a:rPr lang="en-US" sz="1700" dirty="0" smtClean="0">
                          <a:latin typeface="Calisto MT" panose="02040603050505030304" pitchFamily="18" charset="0"/>
                        </a:rPr>
                        <a:t>14</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err="1" smtClean="0">
                          <a:solidFill>
                            <a:srgbClr val="000000"/>
                          </a:solidFill>
                          <a:latin typeface="Calisto MT" panose="02040603050505030304" pitchFamily="18" charset="0"/>
                        </a:rPr>
                        <a:t>Fatehgarh</a:t>
                      </a:r>
                      <a:r>
                        <a:rPr lang="en-US" sz="1700" baseline="0" dirty="0" smtClean="0">
                          <a:solidFill>
                            <a:srgbClr val="000000"/>
                          </a:solidFill>
                          <a:latin typeface="Calisto MT" panose="02040603050505030304" pitchFamily="18" charset="0"/>
                        </a:rPr>
                        <a:t> Sahib</a:t>
                      </a:r>
                    </a:p>
                  </a:txBody>
                  <a:tcPr/>
                </a:tc>
                <a:tc>
                  <a:txBody>
                    <a:bodyPr/>
                    <a:lstStyle/>
                    <a:p>
                      <a:r>
                        <a:rPr lang="pt-BR" sz="1700" baseline="0" dirty="0" smtClean="0">
                          <a:solidFill>
                            <a:srgbClr val="000000"/>
                          </a:solidFill>
                          <a:latin typeface="Calisto MT" panose="02040603050505030304" pitchFamily="18" charset="0"/>
                        </a:rPr>
                        <a:t>Dhangeriyan, Khera, Hindupur, Tarkhan Majra and Sherpur (5)</a:t>
                      </a:r>
                    </a:p>
                  </a:txBody>
                  <a:tcPr/>
                </a:tc>
                <a:extLst>
                  <a:ext uri="{0D108BD9-81ED-4DB2-BD59-A6C34878D82A}">
                    <a16:rowId xmlns="" xmlns:a16="http://schemas.microsoft.com/office/drawing/2014/main" val="10006"/>
                  </a:ext>
                </a:extLst>
              </a:tr>
              <a:tr h="1140575">
                <a:tc>
                  <a:txBody>
                    <a:bodyPr/>
                    <a:lstStyle/>
                    <a:p>
                      <a:r>
                        <a:rPr lang="en-US" sz="1700" dirty="0" smtClean="0">
                          <a:latin typeface="Calisto MT" panose="02040603050505030304" pitchFamily="18" charset="0"/>
                        </a:rPr>
                        <a:t>15</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err="1" smtClean="0">
                          <a:solidFill>
                            <a:srgbClr val="000000"/>
                          </a:solidFill>
                          <a:latin typeface="Calisto MT" panose="02040603050505030304" pitchFamily="18" charset="0"/>
                        </a:rPr>
                        <a:t>Kapurthala</a:t>
                      </a:r>
                      <a:endParaRPr lang="en-US" sz="1700" baseline="0" dirty="0" smtClean="0">
                        <a:solidFill>
                          <a:srgbClr val="000000"/>
                        </a:solidFill>
                        <a:latin typeface="Calisto MT" panose="02040603050505030304" pitchFamily="18" charset="0"/>
                      </a:endParaRPr>
                    </a:p>
                  </a:txBody>
                  <a:tcPr/>
                </a:tc>
                <a:tc>
                  <a:txBody>
                    <a:bodyPr/>
                    <a:lstStyle/>
                    <a:p>
                      <a:r>
                        <a:rPr lang="pt-BR" sz="1700" baseline="0" dirty="0" smtClean="0">
                          <a:solidFill>
                            <a:srgbClr val="000000"/>
                          </a:solidFill>
                          <a:latin typeface="Calisto MT" panose="02040603050505030304" pitchFamily="18" charset="0"/>
                        </a:rPr>
                        <a:t>Desal, Fatehpur, Mittha, Kothe Chatha Singh, Kothe Kla Singh, KaulTalwandi, Wadala Khurd, Bibri, Jawahar Nagar, Beeja, Mugal Chakk, Valni, Bheelawala, Amarkot, Gandha Singh Wala, Shikarpur, Chann Chakk, Shadi pur and Bholath Ward No. 1 Mohalla Santsar (19)</a:t>
                      </a:r>
                    </a:p>
                  </a:txBody>
                  <a:tcPr/>
                </a:tc>
                <a:extLst>
                  <a:ext uri="{0D108BD9-81ED-4DB2-BD59-A6C34878D82A}">
                    <a16:rowId xmlns="" xmlns:a16="http://schemas.microsoft.com/office/drawing/2014/main" val="10007"/>
                  </a:ext>
                </a:extLst>
              </a:tr>
              <a:tr h="1666994">
                <a:tc>
                  <a:txBody>
                    <a:bodyPr/>
                    <a:lstStyle/>
                    <a:p>
                      <a:r>
                        <a:rPr lang="en-US" sz="1700" dirty="0" smtClean="0">
                          <a:latin typeface="Calisto MT" panose="02040603050505030304" pitchFamily="18" charset="0"/>
                        </a:rPr>
                        <a:t>16</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err="1" smtClean="0">
                          <a:solidFill>
                            <a:srgbClr val="000000"/>
                          </a:solidFill>
                          <a:latin typeface="Calisto MT" panose="02040603050505030304" pitchFamily="18" charset="0"/>
                        </a:rPr>
                        <a:t>Roopnagar</a:t>
                      </a:r>
                      <a:endParaRPr lang="en-US" sz="1700" baseline="0" dirty="0" smtClean="0">
                        <a:solidFill>
                          <a:srgbClr val="000000"/>
                        </a:solidFill>
                        <a:latin typeface="Calisto MT" panose="02040603050505030304" pitchFamily="18" charset="0"/>
                      </a:endParaRPr>
                    </a:p>
                  </a:txBody>
                  <a:tcPr/>
                </a:tc>
                <a:tc>
                  <a:txBody>
                    <a:bodyPr/>
                    <a:lstStyle/>
                    <a:p>
                      <a:r>
                        <a:rPr lang="pt-BR" sz="1700" baseline="0" dirty="0" smtClean="0">
                          <a:solidFill>
                            <a:srgbClr val="000000"/>
                          </a:solidFill>
                          <a:latin typeface="Calisto MT" panose="02040603050505030304" pitchFamily="18" charset="0"/>
                        </a:rPr>
                        <a:t>Ballan Kalan, Amrali, Bangiya, Khanpur, Dangrali, Ghardram Khurd, Udampur, Samana Khurd, Mundiya, Doholan Majra, Dhumma, Bhamnada, Nathmalpur, Saheri, Khairpur, Paprali, Charhadi, Badhali, Rampur Mukda, Rampur Mehrav, Boothgarh, Sangat Pura, Nurpur Bedi, Sangat pur, Kubbewal, Lakhno, Majri Gujra, Inderpura, Bikko, Thalikalan and Saini Majra Dhaki (31)</a:t>
                      </a:r>
                    </a:p>
                  </a:txBody>
                  <a:tcPr/>
                </a:tc>
                <a:extLst>
                  <a:ext uri="{0D108BD9-81ED-4DB2-BD59-A6C34878D82A}">
                    <a16:rowId xmlns="" xmlns:a16="http://schemas.microsoft.com/office/drawing/2014/main" val="10008"/>
                  </a:ext>
                </a:extLst>
              </a:tr>
              <a:tr h="409633">
                <a:tc>
                  <a:txBody>
                    <a:bodyPr/>
                    <a:lstStyle/>
                    <a:p>
                      <a:r>
                        <a:rPr lang="en-US" sz="1700" dirty="0" smtClean="0">
                          <a:latin typeface="Calisto MT" panose="02040603050505030304" pitchFamily="18" charset="0"/>
                        </a:rPr>
                        <a:t>17</a:t>
                      </a:r>
                      <a:endParaRPr lang="en-US" sz="1700" dirty="0">
                        <a:latin typeface="Calisto MT" panose="0204060305050503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err="1" smtClean="0">
                          <a:solidFill>
                            <a:srgbClr val="000000"/>
                          </a:solidFill>
                          <a:latin typeface="Calisto MT" panose="02040603050505030304" pitchFamily="18" charset="0"/>
                        </a:rPr>
                        <a:t>Moga</a:t>
                      </a:r>
                      <a:endParaRPr lang="en-US" sz="1700" baseline="0" dirty="0" smtClean="0">
                        <a:solidFill>
                          <a:srgbClr val="000000"/>
                        </a:solidFill>
                        <a:latin typeface="Calisto MT" panose="02040603050505030304" pitchFamily="18" charset="0"/>
                      </a:endParaRPr>
                    </a:p>
                  </a:txBody>
                  <a:tcPr/>
                </a:tc>
                <a:tc>
                  <a:txBody>
                    <a:bodyPr/>
                    <a:lstStyle/>
                    <a:p>
                      <a:r>
                        <a:rPr lang="en-US" sz="1700" baseline="0" dirty="0" err="1" smtClean="0">
                          <a:solidFill>
                            <a:srgbClr val="000000"/>
                          </a:solidFill>
                          <a:latin typeface="Calisto MT" panose="02040603050505030304" pitchFamily="18" charset="0"/>
                        </a:rPr>
                        <a:t>Jogewala</a:t>
                      </a:r>
                      <a:r>
                        <a:rPr lang="en-US" sz="1700" baseline="0" dirty="0" smtClean="0">
                          <a:solidFill>
                            <a:srgbClr val="000000"/>
                          </a:solidFill>
                          <a:latin typeface="Calisto MT" panose="02040603050505030304" pitchFamily="18" charset="0"/>
                        </a:rPr>
                        <a:t>	and </a:t>
                      </a:r>
                      <a:r>
                        <a:rPr lang="en-US" sz="1700" baseline="0" dirty="0" err="1" smtClean="0">
                          <a:solidFill>
                            <a:srgbClr val="000000"/>
                          </a:solidFill>
                          <a:latin typeface="Calisto MT" panose="02040603050505030304" pitchFamily="18" charset="0"/>
                        </a:rPr>
                        <a:t>Badhni</a:t>
                      </a:r>
                      <a:r>
                        <a:rPr lang="en-US" sz="1700" baseline="0" dirty="0" smtClean="0">
                          <a:solidFill>
                            <a:srgbClr val="000000"/>
                          </a:solidFill>
                          <a:latin typeface="Calisto MT" panose="02040603050505030304" pitchFamily="18" charset="0"/>
                        </a:rPr>
                        <a:t> </a:t>
                      </a:r>
                      <a:r>
                        <a:rPr lang="en-US" sz="1700" baseline="0" dirty="0" err="1" smtClean="0">
                          <a:solidFill>
                            <a:srgbClr val="000000"/>
                          </a:solidFill>
                          <a:latin typeface="Calisto MT" panose="02040603050505030304" pitchFamily="18" charset="0"/>
                        </a:rPr>
                        <a:t>Khurd</a:t>
                      </a:r>
                      <a:r>
                        <a:rPr lang="en-US" sz="1700" baseline="0" dirty="0" smtClean="0">
                          <a:solidFill>
                            <a:srgbClr val="000000"/>
                          </a:solidFill>
                          <a:latin typeface="Calisto MT" panose="02040603050505030304" pitchFamily="18" charset="0"/>
                        </a:rPr>
                        <a:t> (2)</a:t>
                      </a: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714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5153251"/>
              </p:ext>
            </p:extLst>
          </p:nvPr>
        </p:nvGraphicFramePr>
        <p:xfrm>
          <a:off x="152399" y="838200"/>
          <a:ext cx="8839200" cy="6035040"/>
        </p:xfrm>
        <a:graphic>
          <a:graphicData uri="http://schemas.openxmlformats.org/drawingml/2006/table">
            <a:tbl>
              <a:tblPr firstRow="1" bandRow="1">
                <a:tableStyleId>{5940675A-B579-460E-94D1-54222C63F5DA}</a:tableStyleId>
              </a:tblPr>
              <a:tblGrid>
                <a:gridCol w="457201">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7315199">
                  <a:extLst>
                    <a:ext uri="{9D8B030D-6E8A-4147-A177-3AD203B41FA5}">
                      <a16:colId xmlns="" xmlns:a16="http://schemas.microsoft.com/office/drawing/2014/main" val="20002"/>
                    </a:ext>
                  </a:extLst>
                </a:gridCol>
              </a:tblGrid>
              <a:tr h="304800">
                <a:tc>
                  <a:txBody>
                    <a:bodyPr/>
                    <a:lstStyle/>
                    <a:p>
                      <a:pPr algn="just"/>
                      <a:r>
                        <a:rPr lang="en-US" sz="1600" b="1" dirty="0" smtClean="0">
                          <a:latin typeface="Calisto MT" panose="02040603050505030304" pitchFamily="18" charset="0"/>
                        </a:rPr>
                        <a:t>Sr. </a:t>
                      </a:r>
                      <a:endParaRPr lang="en-US" sz="1600" b="1" dirty="0">
                        <a:latin typeface="Calisto MT" panose="02040603050505030304" pitchFamily="18" charset="0"/>
                      </a:endParaRPr>
                    </a:p>
                  </a:txBody>
                  <a:tcPr/>
                </a:tc>
                <a:tc>
                  <a:txBody>
                    <a:bodyPr/>
                    <a:lstStyle/>
                    <a:p>
                      <a:pPr algn="just"/>
                      <a:r>
                        <a:rPr lang="en-US" sz="1600" b="1" dirty="0" smtClean="0">
                          <a:latin typeface="Calisto MT" panose="02040603050505030304" pitchFamily="18" charset="0"/>
                        </a:rPr>
                        <a:t>Districts</a:t>
                      </a:r>
                      <a:endParaRPr lang="en-US" sz="1600" b="1" dirty="0">
                        <a:latin typeface="Calisto MT" panose="02040603050505030304" pitchFamily="18" charset="0"/>
                      </a:endParaRPr>
                    </a:p>
                  </a:txBody>
                  <a:tcPr/>
                </a:tc>
                <a:tc>
                  <a:txBody>
                    <a:bodyPr/>
                    <a:lstStyle/>
                    <a:p>
                      <a:pPr algn="just"/>
                      <a:r>
                        <a:rPr lang="en-US" sz="1600" b="1" dirty="0" smtClean="0">
                          <a:latin typeface="Calisto MT" panose="02040603050505030304" pitchFamily="18" charset="0"/>
                        </a:rPr>
                        <a:t>Villages</a:t>
                      </a:r>
                      <a:endParaRPr lang="en-US" sz="1600" b="1" dirty="0">
                        <a:latin typeface="Calisto MT" panose="02040603050505030304" pitchFamily="18" charset="0"/>
                      </a:endParaRPr>
                    </a:p>
                  </a:txBody>
                  <a:tcPr/>
                </a:tc>
                <a:extLst>
                  <a:ext uri="{0D108BD9-81ED-4DB2-BD59-A6C34878D82A}">
                    <a16:rowId xmlns="" xmlns:a16="http://schemas.microsoft.com/office/drawing/2014/main" val="10000"/>
                  </a:ext>
                </a:extLst>
              </a:tr>
              <a:tr h="5355942">
                <a:tc>
                  <a:txBody>
                    <a:bodyPr/>
                    <a:lstStyle/>
                    <a:p>
                      <a:pPr algn="just"/>
                      <a:r>
                        <a:rPr lang="en-US" sz="1600" dirty="0" smtClean="0">
                          <a:latin typeface="Calisto MT" panose="02040603050505030304" pitchFamily="18" charset="0"/>
                        </a:rPr>
                        <a:t>18</a:t>
                      </a:r>
                      <a:endParaRPr lang="en-US" sz="1600" dirty="0">
                        <a:latin typeface="Calisto MT" panose="02040603050505030304" pitchFamily="18" charset="0"/>
                      </a:endParaRPr>
                    </a:p>
                  </a:txBody>
                  <a:tcPr/>
                </a:tc>
                <a:tc>
                  <a:txBody>
                    <a:bodyPr/>
                    <a:lstStyle/>
                    <a:p>
                      <a:pPr algn="just"/>
                      <a:r>
                        <a:rPr lang="en-US" sz="1600" dirty="0" smtClean="0">
                          <a:latin typeface="Calisto MT" panose="02040603050505030304" pitchFamily="18" charset="0"/>
                        </a:rPr>
                        <a:t>Tarn</a:t>
                      </a:r>
                      <a:r>
                        <a:rPr lang="en-US" sz="1600" baseline="0" dirty="0" smtClean="0">
                          <a:latin typeface="Calisto MT" panose="02040603050505030304" pitchFamily="18" charset="0"/>
                        </a:rPr>
                        <a:t> </a:t>
                      </a:r>
                      <a:r>
                        <a:rPr lang="en-US" sz="1600" baseline="0" dirty="0" err="1" smtClean="0">
                          <a:latin typeface="Calisto MT" panose="02040603050505030304" pitchFamily="18" charset="0"/>
                        </a:rPr>
                        <a:t>Taran</a:t>
                      </a:r>
                      <a:endParaRPr lang="en-US" sz="1600" dirty="0">
                        <a:latin typeface="Calisto MT" panose="02040603050505030304" pitchFamily="18" charset="0"/>
                      </a:endParaRPr>
                    </a:p>
                  </a:txBody>
                  <a:tcPr/>
                </a:tc>
                <a:tc>
                  <a:txBody>
                    <a:bodyPr/>
                    <a:lstStyle/>
                    <a:p>
                      <a:pPr algn="just"/>
                      <a:r>
                        <a:rPr lang="en-US" sz="1600" baseline="0" dirty="0" err="1" smtClean="0">
                          <a:solidFill>
                            <a:srgbClr val="000000"/>
                          </a:solidFill>
                          <a:latin typeface="Calisto MT" panose="02040603050505030304" pitchFamily="18" charset="0"/>
                        </a:rPr>
                        <a:t>Bhojran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Jhabal</a:t>
                      </a:r>
                      <a:r>
                        <a:rPr lang="en-US" sz="1600" baseline="0" dirty="0" smtClean="0">
                          <a:solidFill>
                            <a:srgbClr val="000000"/>
                          </a:solidFill>
                          <a:latin typeface="Calisto MT" panose="02040603050505030304" pitchFamily="18" charset="0"/>
                        </a:rPr>
                        <a:t> Khan, </a:t>
                      </a:r>
                      <a:r>
                        <a:rPr lang="en-US" sz="1600" baseline="0" dirty="0" err="1" smtClean="0">
                          <a:solidFill>
                            <a:srgbClr val="000000"/>
                          </a:solidFill>
                          <a:latin typeface="Calisto MT" panose="02040603050505030304" pitchFamily="18" charset="0"/>
                        </a:rPr>
                        <a:t>Jhabhal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Pakhota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Padri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Jeobala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Bakipur</a:t>
                      </a:r>
                      <a:r>
                        <a:rPr lang="en-US" sz="1600" baseline="0" dirty="0" smtClean="0">
                          <a:solidFill>
                            <a:srgbClr val="000000"/>
                          </a:solidFill>
                          <a:latin typeface="Calisto MT" panose="02040603050505030304" pitchFamily="18" charset="0"/>
                        </a:rPr>
                        <a:t>, Bath, </a:t>
                      </a:r>
                      <a:r>
                        <a:rPr lang="en-US" sz="1600" baseline="0" dirty="0" err="1" smtClean="0">
                          <a:solidFill>
                            <a:srgbClr val="000000"/>
                          </a:solidFill>
                          <a:latin typeface="Calisto MT" panose="02040603050505030304" pitchFamily="18" charset="0"/>
                        </a:rPr>
                        <a:t>Kaler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Bhullar</a:t>
                      </a:r>
                      <a:r>
                        <a:rPr lang="en-US" sz="1600" baseline="0" dirty="0" smtClean="0">
                          <a:solidFill>
                            <a:srgbClr val="000000"/>
                          </a:solidFill>
                          <a:latin typeface="Calisto MT" panose="02040603050505030304" pitchFamily="18" charset="0"/>
                        </a:rPr>
                        <a:t>, Bath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Jawand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Gohal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Kot</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Dasondhi</a:t>
                      </a:r>
                      <a:r>
                        <a:rPr lang="en-US" sz="1600" baseline="0" dirty="0" smtClean="0">
                          <a:solidFill>
                            <a:srgbClr val="000000"/>
                          </a:solidFill>
                          <a:latin typeface="Calisto MT" panose="02040603050505030304" pitchFamily="18" charset="0"/>
                        </a:rPr>
                        <a:t> Mal, </a:t>
                      </a:r>
                      <a:r>
                        <a:rPr lang="en-US" sz="1600" baseline="0" dirty="0" err="1" smtClean="0">
                          <a:solidFill>
                            <a:srgbClr val="000000"/>
                          </a:solidFill>
                          <a:latin typeface="Calisto MT" panose="02040603050505030304" pitchFamily="18" charset="0"/>
                        </a:rPr>
                        <a:t>Bala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Chak</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Adda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Jhabhat</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Behla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Kabba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Kandiala</a:t>
                      </a:r>
                      <a:r>
                        <a:rPr lang="en-US" sz="1600" baseline="0" dirty="0" smtClean="0">
                          <a:solidFill>
                            <a:srgbClr val="000000"/>
                          </a:solidFill>
                          <a:latin typeface="Calisto MT" panose="02040603050505030304" pitchFamily="18" charset="0"/>
                        </a:rPr>
                        <a:t>, Mughal </a:t>
                      </a:r>
                      <a:r>
                        <a:rPr lang="en-US" sz="1600" baseline="0" dirty="0" err="1" smtClean="0">
                          <a:solidFill>
                            <a:srgbClr val="000000"/>
                          </a:solidFill>
                          <a:latin typeface="Calisto MT" panose="02040603050505030304" pitchFamily="18" charset="0"/>
                        </a:rPr>
                        <a:t>Chak</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Thathi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Bachre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Kazikot</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Alawalpur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Pandori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Gola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Sanghe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Allahdinpur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Norangabad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Bagariyan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Khabe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Dogran</a:t>
                      </a:r>
                      <a:r>
                        <a:rPr lang="en-US" sz="1600" baseline="0" dirty="0" smtClean="0">
                          <a:solidFill>
                            <a:srgbClr val="000000"/>
                          </a:solidFill>
                          <a:latin typeface="Calisto MT" panose="02040603050505030304" pitchFamily="18" charset="0"/>
                        </a:rPr>
                        <a:t>, Jodhpur, Mano </a:t>
                      </a:r>
                      <a:r>
                        <a:rPr lang="en-US" sz="1600" baseline="0" dirty="0" err="1" smtClean="0">
                          <a:solidFill>
                            <a:srgbClr val="000000"/>
                          </a:solidFill>
                          <a:latin typeface="Calisto MT" panose="02040603050505030304" pitchFamily="18" charset="0"/>
                        </a:rPr>
                        <a:t>Chahal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Kalan</a:t>
                      </a:r>
                      <a:r>
                        <a:rPr lang="en-US" sz="1600" baseline="0" dirty="0" smtClean="0">
                          <a:solidFill>
                            <a:srgbClr val="000000"/>
                          </a:solidFill>
                          <a:latin typeface="Calisto MT" panose="02040603050505030304" pitchFamily="18" charset="0"/>
                        </a:rPr>
                        <a:t>, Mano </a:t>
                      </a:r>
                      <a:r>
                        <a:rPr lang="en-US" sz="1600" baseline="0" dirty="0" err="1" smtClean="0">
                          <a:solidFill>
                            <a:srgbClr val="000000"/>
                          </a:solidFill>
                          <a:latin typeface="Calisto MT" panose="02040603050505030304" pitchFamily="18" charset="0"/>
                        </a:rPr>
                        <a:t>Chahal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Maini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Manan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Jhabhal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Pandori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Tabhat</a:t>
                      </a:r>
                      <a:r>
                        <a:rPr lang="en-US" sz="1600" baseline="0" dirty="0" smtClean="0">
                          <a:solidFill>
                            <a:srgbClr val="000000"/>
                          </a:solidFill>
                          <a:latin typeface="Calisto MT" panose="02040603050505030304" pitchFamily="18" charset="0"/>
                        </a:rPr>
                        <a:t> Mal, </a:t>
                      </a:r>
                      <a:r>
                        <a:rPr lang="en-US" sz="1600" baseline="0" dirty="0" err="1" smtClean="0">
                          <a:solidFill>
                            <a:srgbClr val="000000"/>
                          </a:solidFill>
                          <a:latin typeface="Calisto MT" panose="02040603050505030304" pitchFamily="18" charset="0"/>
                        </a:rPr>
                        <a:t>Pandori</a:t>
                      </a:r>
                      <a:r>
                        <a:rPr lang="en-US" sz="1600" baseline="0" dirty="0" smtClean="0">
                          <a:solidFill>
                            <a:srgbClr val="000000"/>
                          </a:solidFill>
                          <a:latin typeface="Calisto MT" panose="02040603050505030304" pitchFamily="18" charset="0"/>
                        </a:rPr>
                        <a:t> Ram Singh, </a:t>
                      </a:r>
                      <a:r>
                        <a:rPr lang="en-US" sz="1600" baseline="0" dirty="0" err="1" smtClean="0">
                          <a:solidFill>
                            <a:srgbClr val="000000"/>
                          </a:solidFill>
                          <a:latin typeface="Calisto MT" panose="02040603050505030304" pitchFamily="18" charset="0"/>
                        </a:rPr>
                        <a:t>Pandori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Hussan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Johal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Raju</a:t>
                      </a:r>
                      <a:r>
                        <a:rPr lang="en-US" sz="1600" baseline="0" dirty="0" smtClean="0">
                          <a:solidFill>
                            <a:srgbClr val="000000"/>
                          </a:solidFill>
                          <a:latin typeface="Calisto MT" panose="02040603050505030304" pitchFamily="18" charset="0"/>
                        </a:rPr>
                        <a:t> Singh, Ram </a:t>
                      </a:r>
                      <a:r>
                        <a:rPr lang="en-US" sz="1600" baseline="0" dirty="0" err="1" smtClean="0">
                          <a:solidFill>
                            <a:srgbClr val="000000"/>
                          </a:solidFill>
                          <a:latin typeface="Calisto MT" panose="02040603050505030304" pitchFamily="18" charset="0"/>
                        </a:rPr>
                        <a:t>Rawni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Aima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Malhan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Sarai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Dwana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Nurpur</a:t>
                      </a:r>
                      <a:r>
                        <a:rPr lang="en-US" sz="1600" baseline="0" dirty="0" smtClean="0">
                          <a:solidFill>
                            <a:srgbClr val="000000"/>
                          </a:solidFill>
                          <a:latin typeface="Calisto MT" panose="02040603050505030304" pitchFamily="18" charset="0"/>
                        </a:rPr>
                        <a:t>, Sheikh, </a:t>
                      </a:r>
                      <a:r>
                        <a:rPr lang="en-US" sz="1600" baseline="0" dirty="0" err="1" smtClean="0">
                          <a:solidFill>
                            <a:srgbClr val="000000"/>
                          </a:solidFill>
                          <a:latin typeface="Calisto MT" panose="02040603050505030304" pitchFamily="18" charset="0"/>
                        </a:rPr>
                        <a:t>Bhojhan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Palasaur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Bhuge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Shahbaz</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Shahbazpur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Kalan</a:t>
                      </a:r>
                      <a:r>
                        <a:rPr lang="en-US" sz="1600" baseline="0" dirty="0" smtClean="0">
                          <a:solidFill>
                            <a:srgbClr val="000000"/>
                          </a:solidFill>
                          <a:latin typeface="Calisto MT" panose="02040603050505030304" pitchFamily="18" charset="0"/>
                        </a:rPr>
                        <a:t>, Wan, </a:t>
                      </a:r>
                      <a:r>
                        <a:rPr lang="en-US" sz="1600" baseline="0" dirty="0" err="1" smtClean="0">
                          <a:solidFill>
                            <a:srgbClr val="000000"/>
                          </a:solidFill>
                          <a:latin typeface="Calisto MT" panose="02040603050505030304" pitchFamily="18" charset="0"/>
                        </a:rPr>
                        <a:t>Gwlalipur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Mananke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Mamanke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Kalan</a:t>
                      </a:r>
                      <a:r>
                        <a:rPr lang="en-US" sz="1600" baseline="0" dirty="0" smtClean="0">
                          <a:solidFill>
                            <a:srgbClr val="000000"/>
                          </a:solidFill>
                          <a:latin typeface="Calisto MT" panose="02040603050505030304" pitchFamily="18" charset="0"/>
                        </a:rPr>
                        <a:t>, Deal </a:t>
                      </a:r>
                      <a:r>
                        <a:rPr lang="en-US" sz="1600" baseline="0" dirty="0" err="1" smtClean="0">
                          <a:solidFill>
                            <a:srgbClr val="000000"/>
                          </a:solidFill>
                          <a:latin typeface="Calisto MT" panose="02040603050505030304" pitchFamily="18" charset="0"/>
                        </a:rPr>
                        <a:t>Rajpuran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Gorkha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Dallebe</a:t>
                      </a:r>
                      <a:r>
                        <a:rPr lang="en-US" sz="1600" baseline="0" dirty="0" smtClean="0">
                          <a:solidFill>
                            <a:srgbClr val="000000"/>
                          </a:solidFill>
                          <a:latin typeface="Calisto MT" panose="02040603050505030304" pitchFamily="18" charset="0"/>
                        </a:rPr>
                        <a:t>, Nava </a:t>
                      </a:r>
                      <a:r>
                        <a:rPr lang="en-US" sz="1600" baseline="0" dirty="0" err="1" smtClean="0">
                          <a:solidFill>
                            <a:srgbClr val="000000"/>
                          </a:solidFill>
                          <a:latin typeface="Calisto MT" panose="02040603050505030304" pitchFamily="18" charset="0"/>
                        </a:rPr>
                        <a:t>Pind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Dalleba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Rataul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Kothi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Daburji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Molowal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Jhamke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Rabhoke</a:t>
                      </a:r>
                      <a:r>
                        <a:rPr lang="en-US" sz="1600" baseline="0" dirty="0" smtClean="0">
                          <a:solidFill>
                            <a:srgbClr val="000000"/>
                          </a:solidFill>
                          <a:latin typeface="Calisto MT" panose="02040603050505030304" pitchFamily="18" charset="0"/>
                        </a:rPr>
                        <a:t>, None, </a:t>
                      </a:r>
                      <a:r>
                        <a:rPr lang="en-US" sz="1600" baseline="0" dirty="0" err="1" smtClean="0">
                          <a:solidFill>
                            <a:srgbClr val="000000"/>
                          </a:solidFill>
                          <a:latin typeface="Calisto MT" panose="02040603050505030304" pitchFamily="18" charset="0"/>
                        </a:rPr>
                        <a:t>Rajewala</a:t>
                      </a:r>
                      <a:r>
                        <a:rPr lang="en-US" sz="1600" baseline="0" dirty="0" smtClean="0">
                          <a:solidFill>
                            <a:srgbClr val="000000"/>
                          </a:solidFill>
                          <a:latin typeface="Calisto MT" panose="02040603050505030304" pitchFamily="18" charset="0"/>
                        </a:rPr>
                        <a:t>, Doe, </a:t>
                      </a:r>
                      <a:r>
                        <a:rPr lang="en-US" sz="1600" baseline="0" dirty="0" err="1" smtClean="0">
                          <a:solidFill>
                            <a:srgbClr val="000000"/>
                          </a:solidFill>
                          <a:latin typeface="Calisto MT" panose="02040603050505030304" pitchFamily="18" charset="0"/>
                        </a:rPr>
                        <a:t>Chappa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Kalas</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Bagaria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Gago</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Bua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Mahna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Chhichhre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Wal</a:t>
                      </a:r>
                      <a:r>
                        <a:rPr lang="en-US" sz="1600" baseline="0" dirty="0" smtClean="0">
                          <a:solidFill>
                            <a:srgbClr val="000000"/>
                          </a:solidFill>
                          <a:latin typeface="Calisto MT" panose="02040603050505030304" pitchFamily="18" charset="0"/>
                        </a:rPr>
                        <a:t>, Mari </a:t>
                      </a:r>
                      <a:r>
                        <a:rPr lang="en-US" sz="1600" baseline="0" dirty="0" err="1" smtClean="0">
                          <a:solidFill>
                            <a:srgbClr val="000000"/>
                          </a:solidFill>
                          <a:latin typeface="Calisto MT" panose="02040603050505030304" pitchFamily="18" charset="0"/>
                        </a:rPr>
                        <a:t>gor</a:t>
                      </a:r>
                      <a:r>
                        <a:rPr lang="en-US" sz="1600" baseline="0" dirty="0" smtClean="0">
                          <a:solidFill>
                            <a:srgbClr val="000000"/>
                          </a:solidFill>
                          <a:latin typeface="Calisto MT" panose="02040603050505030304" pitchFamily="18" charset="0"/>
                        </a:rPr>
                        <a:t> Singh, Mari </a:t>
                      </a:r>
                      <a:r>
                        <a:rPr lang="en-US" sz="1600" baseline="0" dirty="0" err="1" smtClean="0">
                          <a:solidFill>
                            <a:srgbClr val="000000"/>
                          </a:solidFill>
                          <a:latin typeface="Calisto MT" panose="02040603050505030304" pitchFamily="18" charset="0"/>
                        </a:rPr>
                        <a:t>Samran</a:t>
                      </a:r>
                      <a:r>
                        <a:rPr lang="en-US" sz="1600" baseline="0" dirty="0" smtClean="0">
                          <a:solidFill>
                            <a:srgbClr val="000000"/>
                          </a:solidFill>
                          <a:latin typeface="Calisto MT" panose="02040603050505030304" pitchFamily="18" charset="0"/>
                        </a:rPr>
                        <a:t>, Patti Punjab, Mari </a:t>
                      </a:r>
                      <a:r>
                        <a:rPr lang="en-US" sz="1600" baseline="0" dirty="0" err="1" smtClean="0">
                          <a:solidFill>
                            <a:srgbClr val="000000"/>
                          </a:solidFill>
                          <a:latin typeface="Calisto MT" panose="02040603050505030304" pitchFamily="18" charset="0"/>
                        </a:rPr>
                        <a:t>Theh</a:t>
                      </a:r>
                      <a:r>
                        <a:rPr lang="en-US" sz="1600" baseline="0" dirty="0" smtClean="0">
                          <a:solidFill>
                            <a:srgbClr val="000000"/>
                          </a:solidFill>
                          <a:latin typeface="Calisto MT" panose="02040603050505030304" pitchFamily="18" charset="0"/>
                        </a:rPr>
                        <a:t>, Colon, </a:t>
                      </a:r>
                      <a:r>
                        <a:rPr lang="en-US" sz="1600" baseline="0" dirty="0" err="1" smtClean="0">
                          <a:solidFill>
                            <a:srgbClr val="000000"/>
                          </a:solidFill>
                          <a:latin typeface="Calisto MT" panose="02040603050505030304" pitchFamily="18" charset="0"/>
                        </a:rPr>
                        <a:t>Cheela</a:t>
                      </a:r>
                      <a:r>
                        <a:rPr lang="en-US" sz="1600" baseline="0" dirty="0" smtClean="0">
                          <a:solidFill>
                            <a:srgbClr val="000000"/>
                          </a:solidFill>
                          <a:latin typeface="Calisto MT" panose="02040603050505030304" pitchFamily="18" charset="0"/>
                        </a:rPr>
                        <a:t>, Colony </a:t>
                      </a:r>
                      <a:r>
                        <a:rPr lang="en-US" sz="1600" baseline="0" dirty="0" err="1" smtClean="0">
                          <a:solidFill>
                            <a:srgbClr val="000000"/>
                          </a:solidFill>
                          <a:latin typeface="Calisto MT" panose="02040603050505030304" pitchFamily="18" charset="0"/>
                        </a:rPr>
                        <a:t>Cheela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Chella</a:t>
                      </a:r>
                      <a:r>
                        <a:rPr lang="en-US" sz="1600" baseline="0" dirty="0" smtClean="0">
                          <a:solidFill>
                            <a:srgbClr val="000000"/>
                          </a:solidFill>
                          <a:latin typeface="Calisto MT" panose="02040603050505030304" pitchFamily="18" charset="0"/>
                        </a:rPr>
                        <a:t>, Mari </a:t>
                      </a:r>
                      <a:r>
                        <a:rPr lang="en-US" sz="1600" baseline="0" dirty="0" err="1" smtClean="0">
                          <a:solidFill>
                            <a:srgbClr val="000000"/>
                          </a:solidFill>
                          <a:latin typeface="Calisto MT" panose="02040603050505030304" pitchFamily="18" charset="0"/>
                        </a:rPr>
                        <a:t>Sant</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Pahuwand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Puhla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Maurhi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Kambobe</a:t>
                      </a:r>
                      <a:r>
                        <a:rPr lang="en-US" sz="1600" baseline="0" dirty="0" smtClean="0">
                          <a:solidFill>
                            <a:srgbClr val="000000"/>
                          </a:solidFill>
                          <a:latin typeface="Calisto MT" panose="02040603050505030304" pitchFamily="18" charset="0"/>
                        </a:rPr>
                        <a:t>, Mughal </a:t>
                      </a:r>
                      <a:r>
                        <a:rPr lang="en-US" sz="1600" baseline="0" dirty="0" err="1" smtClean="0">
                          <a:solidFill>
                            <a:srgbClr val="000000"/>
                          </a:solidFill>
                          <a:latin typeface="Calisto MT" panose="02040603050505030304" pitchFamily="18" charset="0"/>
                        </a:rPr>
                        <a:t>Chak</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Dhum</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Khalra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Theh</a:t>
                      </a:r>
                      <a:r>
                        <a:rPr lang="en-US" sz="1600" baseline="0" dirty="0" smtClean="0">
                          <a:solidFill>
                            <a:srgbClr val="000000"/>
                          </a:solidFill>
                          <a:latin typeface="Calisto MT" panose="02040603050505030304" pitchFamily="18" charset="0"/>
                        </a:rPr>
                        <a:t> Kala, </a:t>
                      </a:r>
                      <a:r>
                        <a:rPr lang="en-US" sz="1600" baseline="0" dirty="0" err="1" smtClean="0">
                          <a:solidFill>
                            <a:srgbClr val="000000"/>
                          </a:solidFill>
                          <a:latin typeface="Calisto MT" panose="02040603050505030304" pitchFamily="18" charset="0"/>
                        </a:rPr>
                        <a:t>Theh</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Nanshera</a:t>
                      </a:r>
                      <a:r>
                        <a:rPr lang="en-US" sz="1600" baseline="0" dirty="0" smtClean="0">
                          <a:solidFill>
                            <a:srgbClr val="000000"/>
                          </a:solidFill>
                          <a:latin typeface="Calisto MT" panose="02040603050505030304" pitchFamily="18" charset="0"/>
                        </a:rPr>
                        <a:t>, Kale, </a:t>
                      </a:r>
                      <a:r>
                        <a:rPr lang="en-US" sz="1600" baseline="0" dirty="0" err="1" smtClean="0">
                          <a:solidFill>
                            <a:srgbClr val="000000"/>
                          </a:solidFill>
                          <a:latin typeface="Calisto MT" panose="02040603050505030304" pitchFamily="18" charset="0"/>
                        </a:rPr>
                        <a:t>Sandpur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Sandhran</a:t>
                      </a:r>
                      <a:r>
                        <a:rPr lang="en-US" sz="1600" baseline="0" dirty="0" smtClean="0">
                          <a:solidFill>
                            <a:srgbClr val="000000"/>
                          </a:solidFill>
                          <a:latin typeface="Calisto MT" panose="02040603050505030304" pitchFamily="18" charset="0"/>
                        </a:rPr>
                        <a:t>, B lair, </a:t>
                      </a:r>
                      <a:r>
                        <a:rPr lang="en-US" sz="1600" baseline="0" dirty="0" err="1" smtClean="0">
                          <a:solidFill>
                            <a:srgbClr val="000000"/>
                          </a:solidFill>
                          <a:latin typeface="Calisto MT" panose="02040603050505030304" pitchFamily="18" charset="0"/>
                        </a:rPr>
                        <a:t>Kothi</a:t>
                      </a:r>
                      <a:r>
                        <a:rPr lang="en-US" sz="1600" baseline="0" dirty="0" smtClean="0">
                          <a:solidFill>
                            <a:srgbClr val="000000"/>
                          </a:solidFill>
                          <a:latin typeface="Calisto MT" panose="02040603050505030304" pitchFamily="18" charset="0"/>
                        </a:rPr>
                        <a:t> Sur Singh, </a:t>
                      </a:r>
                      <a:r>
                        <a:rPr lang="en-US" sz="1600" baseline="0" dirty="0" err="1" smtClean="0">
                          <a:solidFill>
                            <a:srgbClr val="000000"/>
                          </a:solidFill>
                          <a:latin typeface="Calisto MT" panose="02040603050505030304" pitchFamily="18" charset="0"/>
                        </a:rPr>
                        <a:t>Jati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Umra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Dera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Johel</a:t>
                      </a:r>
                      <a:r>
                        <a:rPr lang="en-US" sz="1600" baseline="0" dirty="0" smtClean="0">
                          <a:solidFill>
                            <a:srgbClr val="000000"/>
                          </a:solidFill>
                          <a:latin typeface="Calisto MT" panose="02040603050505030304" pitchFamily="18" charset="0"/>
                        </a:rPr>
                        <a:t>, Alia, </a:t>
                      </a:r>
                      <a:r>
                        <a:rPr lang="en-US" sz="1600" baseline="0" dirty="0" err="1" smtClean="0">
                          <a:solidFill>
                            <a:srgbClr val="000000"/>
                          </a:solidFill>
                          <a:latin typeface="Calisto MT" panose="02040603050505030304" pitchFamily="18" charset="0"/>
                        </a:rPr>
                        <a:t>Khadur</a:t>
                      </a:r>
                      <a:r>
                        <a:rPr lang="en-US" sz="1600" baseline="0" dirty="0" smtClean="0">
                          <a:solidFill>
                            <a:srgbClr val="000000"/>
                          </a:solidFill>
                          <a:latin typeface="Calisto MT" panose="02040603050505030304" pitchFamily="18" charset="0"/>
                        </a:rPr>
                        <a:t> Sahib, </a:t>
                      </a:r>
                      <a:r>
                        <a:rPr lang="en-US" sz="1600" baseline="0" dirty="0" err="1" smtClean="0">
                          <a:solidFill>
                            <a:srgbClr val="000000"/>
                          </a:solidFill>
                          <a:latin typeface="Calisto MT" panose="02040603050505030304" pitchFamily="18" charset="0"/>
                        </a:rPr>
                        <a:t>Bahadur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pur</a:t>
                      </a:r>
                      <a:r>
                        <a:rPr lang="en-US" sz="1600" baseline="0" dirty="0" smtClean="0">
                          <a:solidFill>
                            <a:srgbClr val="000000"/>
                          </a:solidFill>
                          <a:latin typeface="Calisto MT" panose="02040603050505030304" pitchFamily="18" charset="0"/>
                        </a:rPr>
                        <a:t>, Rampur, </a:t>
                      </a:r>
                      <a:r>
                        <a:rPr lang="en-US" sz="1600" baseline="0" dirty="0" err="1" smtClean="0">
                          <a:solidFill>
                            <a:srgbClr val="000000"/>
                          </a:solidFill>
                          <a:latin typeface="Calisto MT" panose="02040603050505030304" pitchFamily="18" charset="0"/>
                        </a:rPr>
                        <a:t>Gharaba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Rureasal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Tabhtu</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chak</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Joneke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Mugal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Chakk</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Sarhali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Lalpur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Loheke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Shingarpur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Pualdi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Sankhchak</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Shiana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Chatala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Rasul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Kabbe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Rajpura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Sarhali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Khurd</a:t>
                      </a:r>
                      <a:r>
                        <a:rPr lang="en-US" sz="1600" baseline="0" dirty="0" smtClean="0">
                          <a:solidFill>
                            <a:srgbClr val="000000"/>
                          </a:solidFill>
                          <a:latin typeface="Calisto MT" panose="02040603050505030304" pitchFamily="18" charset="0"/>
                        </a:rPr>
                        <a:t>, Dial, </a:t>
                      </a:r>
                      <a:r>
                        <a:rPr lang="en-US" sz="1600" baseline="0" dirty="0" err="1" smtClean="0">
                          <a:solidFill>
                            <a:srgbClr val="000000"/>
                          </a:solidFill>
                          <a:latin typeface="Calisto MT" panose="02040603050505030304" pitchFamily="18" charset="0"/>
                        </a:rPr>
                        <a:t>Shehabpur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Gopala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Jaura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Duggalwala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Nandpur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Jhandher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Dhattal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Shakri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Khara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Suhawa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Gurjarpur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Karmuwala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Chamba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Kambo</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Dhayewala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Munda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Pind</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Bharam</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Pura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Raniwalah</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Jhander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Muhapurbha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Dhundha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Jeoneke</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Jamarai</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Dhum</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Dhaliwala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Bhail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Dhawala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Bhoian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Bhail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Dhaiwala</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Kaler</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Bhathal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Sahijth</a:t>
                      </a:r>
                      <a:r>
                        <a:rPr lang="en-US" sz="1600" baseline="0" dirty="0" smtClean="0">
                          <a:solidFill>
                            <a:srgbClr val="000000"/>
                          </a:solidFill>
                          <a:latin typeface="Calisto MT" panose="02040603050505030304" pitchFamily="18" charset="0"/>
                        </a:rPr>
                        <a:t> Singh, </a:t>
                      </a:r>
                      <a:r>
                        <a:rPr lang="en-US" sz="1600" baseline="0" dirty="0" err="1" smtClean="0">
                          <a:solidFill>
                            <a:srgbClr val="000000"/>
                          </a:solidFill>
                          <a:latin typeface="Calisto MT" panose="02040603050505030304" pitchFamily="18" charset="0"/>
                        </a:rPr>
                        <a:t>Waring</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Billian</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Wala</a:t>
                      </a:r>
                      <a:r>
                        <a:rPr lang="en-US" sz="1600" baseline="0" dirty="0" smtClean="0">
                          <a:solidFill>
                            <a:srgbClr val="000000"/>
                          </a:solidFill>
                          <a:latin typeface="Calisto MT" panose="02040603050505030304" pitchFamily="18" charset="0"/>
                        </a:rPr>
                        <a:t> and </a:t>
                      </a:r>
                      <a:r>
                        <a:rPr lang="en-US" sz="1600" baseline="0" dirty="0" err="1" smtClean="0">
                          <a:solidFill>
                            <a:srgbClr val="000000"/>
                          </a:solidFill>
                          <a:latin typeface="Calisto MT" panose="02040603050505030304" pitchFamily="18" charset="0"/>
                        </a:rPr>
                        <a:t>Johal</a:t>
                      </a:r>
                      <a:r>
                        <a:rPr lang="en-US" sz="1600" baseline="0" dirty="0" smtClean="0">
                          <a:solidFill>
                            <a:srgbClr val="000000"/>
                          </a:solidFill>
                          <a:latin typeface="Calisto MT" panose="02040603050505030304" pitchFamily="18" charset="0"/>
                        </a:rPr>
                        <a:t> </a:t>
                      </a:r>
                      <a:r>
                        <a:rPr lang="en-US" sz="1600" baseline="0" dirty="0" err="1" smtClean="0">
                          <a:solidFill>
                            <a:srgbClr val="000000"/>
                          </a:solidFill>
                          <a:latin typeface="Calisto MT" panose="02040603050505030304" pitchFamily="18" charset="0"/>
                        </a:rPr>
                        <a:t>Dhaliwala</a:t>
                      </a:r>
                      <a:r>
                        <a:rPr lang="en-US" sz="1600" baseline="0" dirty="0" smtClean="0">
                          <a:solidFill>
                            <a:srgbClr val="000000"/>
                          </a:solidFill>
                          <a:latin typeface="Calisto MT" panose="02040603050505030304" pitchFamily="18" charset="0"/>
                        </a:rPr>
                        <a:t> (144)</a:t>
                      </a:r>
                    </a:p>
                  </a:txBody>
                  <a:tcPr/>
                </a:tc>
                <a:extLst>
                  <a:ext uri="{0D108BD9-81ED-4DB2-BD59-A6C34878D82A}">
                    <a16:rowId xmlns="" xmlns:a16="http://schemas.microsoft.com/office/drawing/2014/main" val="10001"/>
                  </a:ext>
                </a:extLst>
              </a:tr>
            </a:tbl>
          </a:graphicData>
        </a:graphic>
      </p:graphicFrame>
      <p:sp>
        <p:nvSpPr>
          <p:cNvPr id="9" name="Title 1"/>
          <p:cNvSpPr>
            <a:spLocks noGrp="1"/>
          </p:cNvSpPr>
          <p:nvPr>
            <p:ph type="title"/>
          </p:nvPr>
        </p:nvSpPr>
        <p:spPr>
          <a:xfrm>
            <a:off x="0" y="0"/>
            <a:ext cx="9144000" cy="762000"/>
          </a:xfrm>
          <a:solidFill>
            <a:schemeClr val="accent3">
              <a:lumMod val="40000"/>
              <a:lumOff val="60000"/>
            </a:schemeClr>
          </a:solidFill>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Compiled list of Villages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74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0AB41F08-480D-4BE7-A7A3-D0ECFE8E26FD}"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23</a:t>
            </a:fld>
            <a:endParaRPr lang="en-US" altLang="en-US" sz="1200" smtClean="0">
              <a:solidFill>
                <a:srgbClr val="000000"/>
              </a:solidFill>
              <a:latin typeface="Constantia" panose="02030602050306030303" pitchFamily="18" charset="0"/>
            </a:endParaRPr>
          </a:p>
        </p:txBody>
      </p:sp>
      <p:sp>
        <p:nvSpPr>
          <p:cNvPr id="16389" name="TextBox 6"/>
          <p:cNvSpPr txBox="1">
            <a:spLocks noChangeArrowheads="1"/>
          </p:cNvSpPr>
          <p:nvPr/>
        </p:nvSpPr>
        <p:spPr bwMode="auto">
          <a:xfrm>
            <a:off x="228600" y="1471613"/>
            <a:ext cx="86106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fontAlgn="base">
              <a:spcBef>
                <a:spcPct val="0"/>
              </a:spcBef>
              <a:spcAft>
                <a:spcPct val="0"/>
              </a:spcAft>
            </a:pPr>
            <a:r>
              <a:rPr lang="en-US" altLang="en-US" sz="4000" b="1" smtClean="0">
                <a:solidFill>
                  <a:srgbClr val="000000"/>
                </a:solidFill>
                <a:latin typeface="Calisto MT" panose="02040603050505030304" pitchFamily="18" charset="0"/>
              </a:rPr>
              <a:t>Management of Hepatitis C</a:t>
            </a:r>
            <a:br>
              <a:rPr lang="en-US" altLang="en-US" sz="4000" b="1" smtClean="0">
                <a:solidFill>
                  <a:srgbClr val="000000"/>
                </a:solidFill>
                <a:latin typeface="Calisto MT" panose="02040603050505030304" pitchFamily="18" charset="0"/>
              </a:rPr>
            </a:br>
            <a:r>
              <a:rPr lang="en-US" altLang="en-US" sz="4000" b="1" smtClean="0">
                <a:solidFill>
                  <a:srgbClr val="000000"/>
                </a:solidFill>
                <a:latin typeface="Calisto MT" panose="02040603050505030304" pitchFamily="18" charset="0"/>
              </a:rPr>
              <a:t>under</a:t>
            </a:r>
            <a:br>
              <a:rPr lang="en-US" altLang="en-US" sz="4000" b="1" smtClean="0">
                <a:solidFill>
                  <a:srgbClr val="000000"/>
                </a:solidFill>
                <a:latin typeface="Calisto MT" panose="02040603050505030304" pitchFamily="18" charset="0"/>
              </a:rPr>
            </a:br>
            <a:r>
              <a:rPr lang="en-US" altLang="en-US" sz="4000" b="1" smtClean="0">
                <a:solidFill>
                  <a:srgbClr val="000000"/>
                </a:solidFill>
                <a:latin typeface="Calisto MT" panose="02040603050505030304" pitchFamily="18" charset="0"/>
              </a:rPr>
              <a:t>Mukh Mantri Punjab Hepatitis-C Relief Fund (MMPHCRF)</a:t>
            </a:r>
          </a:p>
          <a:p>
            <a:pPr algn="ctr" fontAlgn="base">
              <a:spcBef>
                <a:spcPct val="0"/>
              </a:spcBef>
              <a:spcAft>
                <a:spcPct val="0"/>
              </a:spcAft>
            </a:pPr>
            <a:r>
              <a:rPr lang="en-US" altLang="en-US" sz="4000" b="1" smtClean="0">
                <a:solidFill>
                  <a:srgbClr val="000000"/>
                </a:solidFill>
                <a:latin typeface="Calisto MT" panose="02040603050505030304" pitchFamily="18" charset="0"/>
              </a:rPr>
              <a:t> </a:t>
            </a:r>
            <a:endParaRPr lang="en-GB" altLang="en-US" sz="4000" b="1" smtClean="0">
              <a:solidFill>
                <a:srgbClr val="000000"/>
              </a:solidFill>
              <a:latin typeface="Calisto MT" panose="02040603050505030304" pitchFamily="18" charset="0"/>
            </a:endParaRPr>
          </a:p>
        </p:txBody>
      </p:sp>
      <p:sp>
        <p:nvSpPr>
          <p:cNvPr id="2" name="TextBox 1"/>
          <p:cNvSpPr txBox="1">
            <a:spLocks noChangeArrowheads="1"/>
          </p:cNvSpPr>
          <p:nvPr/>
        </p:nvSpPr>
        <p:spPr bwMode="auto">
          <a:xfrm>
            <a:off x="395288" y="5230813"/>
            <a:ext cx="85693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fontAlgn="base">
              <a:lnSpc>
                <a:spcPct val="90000"/>
              </a:lnSpc>
              <a:spcBef>
                <a:spcPct val="0"/>
              </a:spcBef>
              <a:spcAft>
                <a:spcPct val="0"/>
              </a:spcAft>
              <a:buClr>
                <a:srgbClr val="F8F8F8"/>
              </a:buClr>
              <a:buSzPct val="73000"/>
            </a:pPr>
            <a:r>
              <a:rPr lang="en-US" altLang="en-US" sz="3400" b="1" smtClean="0">
                <a:solidFill>
                  <a:srgbClr val="000000"/>
                </a:solidFill>
                <a:latin typeface="Calisto MT" panose="02040603050505030304" pitchFamily="18" charset="0"/>
              </a:rPr>
              <a:t>Department of Health &amp; Family Welfare</a:t>
            </a:r>
          </a:p>
          <a:p>
            <a:pPr algn="ctr" fontAlgn="base">
              <a:lnSpc>
                <a:spcPct val="90000"/>
              </a:lnSpc>
              <a:spcBef>
                <a:spcPct val="0"/>
              </a:spcBef>
              <a:spcAft>
                <a:spcPct val="0"/>
              </a:spcAft>
              <a:buClr>
                <a:srgbClr val="F8F8F8"/>
              </a:buClr>
              <a:buSzPct val="73000"/>
            </a:pPr>
            <a:r>
              <a:rPr lang="en-US" altLang="en-US" sz="3400" b="1" smtClean="0">
                <a:solidFill>
                  <a:srgbClr val="000000"/>
                </a:solidFill>
                <a:latin typeface="Calisto MT" panose="02040603050505030304" pitchFamily="18" charset="0"/>
              </a:rPr>
              <a:t>Punjab</a:t>
            </a:r>
          </a:p>
        </p:txBody>
      </p:sp>
    </p:spTree>
    <p:extLst>
      <p:ext uri="{BB962C8B-B14F-4D97-AF65-F5344CB8AC3E}">
        <p14:creationId xmlns:p14="http://schemas.microsoft.com/office/powerpoint/2010/main" val="1381576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6200" y="76200"/>
            <a:ext cx="7786687"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smtClean="0"/>
              <a:t>Prevalence of HCV Infection</a:t>
            </a:r>
          </a:p>
        </p:txBody>
      </p:sp>
      <p:sp>
        <p:nvSpPr>
          <p:cNvPr id="17411" name="Content Placeholder 2"/>
          <p:cNvSpPr>
            <a:spLocks noGrp="1"/>
          </p:cNvSpPr>
          <p:nvPr>
            <p:ph idx="1"/>
          </p:nvPr>
        </p:nvSpPr>
        <p:spPr bwMode="auto">
          <a:xfrm>
            <a:off x="0" y="1295400"/>
            <a:ext cx="9144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t>India</a:t>
            </a:r>
            <a:endParaRPr lang="en-US" altLang="en-US" dirty="0" smtClean="0"/>
          </a:p>
          <a:p>
            <a:pPr lvl="1"/>
            <a:r>
              <a:rPr lang="en-IN" altLang="en-US" dirty="0" smtClean="0"/>
              <a:t>Estimated prevalence of HCV infection in India is about 0.5-1.5</a:t>
            </a:r>
            <a:r>
              <a:rPr lang="en-IN" altLang="en-US" dirty="0" smtClean="0"/>
              <a:t>%</a:t>
            </a:r>
            <a:r>
              <a:rPr lang="en-US" altLang="en-US" dirty="0" smtClean="0"/>
              <a:t> - </a:t>
            </a:r>
            <a:r>
              <a:rPr lang="en-US" altLang="en-US" b="1" dirty="0" smtClean="0"/>
              <a:t>approx. 12 – 18 million</a:t>
            </a:r>
            <a:endParaRPr lang="en-US" altLang="en-US" b="1" dirty="0" smtClean="0"/>
          </a:p>
          <a:p>
            <a:pPr lvl="1"/>
            <a:r>
              <a:rPr lang="en-IN" altLang="en-US" dirty="0" smtClean="0"/>
              <a:t>Estimated</a:t>
            </a:r>
            <a:r>
              <a:rPr lang="en-US" altLang="en-US" dirty="0" smtClean="0"/>
              <a:t> </a:t>
            </a:r>
            <a:r>
              <a:rPr lang="en-US" altLang="en-US" dirty="0" err="1" smtClean="0"/>
              <a:t>viremic</a:t>
            </a:r>
            <a:r>
              <a:rPr lang="en-US" altLang="en-US" dirty="0" smtClean="0"/>
              <a:t> rate of about 80%, corresponds to a </a:t>
            </a:r>
            <a:r>
              <a:rPr lang="en-US" altLang="en-US" dirty="0" err="1" smtClean="0"/>
              <a:t>viremic</a:t>
            </a:r>
            <a:r>
              <a:rPr lang="en-US" altLang="en-US" dirty="0" smtClean="0"/>
              <a:t> prevalence of about 0.68% </a:t>
            </a:r>
            <a:r>
              <a:rPr lang="en-US" altLang="en-US" dirty="0" smtClean="0"/>
              <a:t>- </a:t>
            </a:r>
            <a:r>
              <a:rPr lang="en-US" altLang="en-US" b="1" dirty="0" smtClean="0"/>
              <a:t>8 – 9 million</a:t>
            </a:r>
          </a:p>
          <a:p>
            <a:pPr marL="0" indent="0">
              <a:buNone/>
            </a:pPr>
            <a:r>
              <a:rPr lang="en-US" altLang="en-US" dirty="0" smtClean="0"/>
              <a:t>Punjab</a:t>
            </a:r>
          </a:p>
          <a:p>
            <a:pPr lvl="1" eaLnBrk="1" hangingPunct="1"/>
            <a:r>
              <a:rPr lang="en-US" altLang="en-US" dirty="0"/>
              <a:t>Exact magnitude was not known</a:t>
            </a:r>
          </a:p>
          <a:p>
            <a:pPr lvl="1" eaLnBrk="1" hangingPunct="1"/>
            <a:r>
              <a:rPr lang="en-US" altLang="en-US" dirty="0"/>
              <a:t>Certain studies had highlighted high burden</a:t>
            </a:r>
          </a:p>
          <a:p>
            <a:pPr lvl="1" eaLnBrk="1" hangingPunct="1"/>
            <a:r>
              <a:rPr lang="en-US" altLang="en-US" dirty="0"/>
              <a:t>PSACS data was indicative of high prevalence in certain </a:t>
            </a:r>
            <a:r>
              <a:rPr lang="en-US" altLang="en-US" dirty="0" smtClean="0"/>
              <a:t>areas</a:t>
            </a:r>
            <a:endParaRPr lang="en-US" altLang="en-US" dirty="0"/>
          </a:p>
          <a:p>
            <a:pPr lvl="1"/>
            <a:endParaRPr lang="en-US" altLang="en-US" dirty="0" smtClean="0"/>
          </a:p>
        </p:txBody>
      </p:sp>
    </p:spTree>
    <p:extLst>
      <p:ext uri="{BB962C8B-B14F-4D97-AF65-F5344CB8AC3E}">
        <p14:creationId xmlns:p14="http://schemas.microsoft.com/office/powerpoint/2010/main" val="165267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15498"/>
            <a:ext cx="5988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1677988" y="79375"/>
            <a:ext cx="467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b="1">
                <a:solidFill>
                  <a:schemeClr val="bg1"/>
                </a:solidFill>
              </a:rPr>
              <a:t>HCV Prevalence in Surveyed Districts</a:t>
            </a:r>
          </a:p>
        </p:txBody>
      </p:sp>
      <p:sp>
        <p:nvSpPr>
          <p:cNvPr id="5" name="Oval Callout 4"/>
          <p:cNvSpPr/>
          <p:nvPr/>
        </p:nvSpPr>
        <p:spPr>
          <a:xfrm>
            <a:off x="3184525" y="477838"/>
            <a:ext cx="1066800" cy="765175"/>
          </a:xfrm>
          <a:prstGeom prst="wedgeEllipseCallout">
            <a:avLst>
              <a:gd name="adj1" fmla="val 27567"/>
              <a:gd name="adj2" fmla="val 11149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rgbClr val="C00000"/>
              </a:solidFill>
            </a:endParaRPr>
          </a:p>
          <a:p>
            <a:pPr algn="ctr" eaLnBrk="1" hangingPunct="1">
              <a:defRPr/>
            </a:pPr>
            <a:r>
              <a:rPr lang="en-US" sz="1600" b="1" dirty="0">
                <a:solidFill>
                  <a:srgbClr val="C00000"/>
                </a:solidFill>
              </a:rPr>
              <a:t>0.63</a:t>
            </a:r>
          </a:p>
          <a:p>
            <a:pPr algn="ctr" eaLnBrk="1" hangingPunct="1">
              <a:defRPr/>
            </a:pPr>
            <a:r>
              <a:rPr lang="en-US" sz="1600" b="1" dirty="0">
                <a:solidFill>
                  <a:srgbClr val="00B050"/>
                </a:solidFill>
              </a:rPr>
              <a:t>0.39</a:t>
            </a:r>
            <a:endParaRPr lang="en-US" sz="1600" b="1" dirty="0">
              <a:solidFill>
                <a:srgbClr val="C00000"/>
              </a:solidFill>
            </a:endParaRPr>
          </a:p>
          <a:p>
            <a:pPr algn="ctr" eaLnBrk="1" hangingPunct="1">
              <a:defRPr/>
            </a:pPr>
            <a:r>
              <a:rPr lang="en-US" sz="1600" b="1" dirty="0">
                <a:solidFill>
                  <a:schemeClr val="bg2"/>
                </a:solidFill>
              </a:rPr>
              <a:t>0.46</a:t>
            </a:r>
          </a:p>
          <a:p>
            <a:pPr algn="ctr" eaLnBrk="1" hangingPunct="1">
              <a:defRPr/>
            </a:pPr>
            <a:endParaRPr lang="en-US" sz="1600" b="1" dirty="0">
              <a:solidFill>
                <a:srgbClr val="00B050"/>
              </a:solidFill>
            </a:endParaRPr>
          </a:p>
        </p:txBody>
      </p:sp>
      <p:sp>
        <p:nvSpPr>
          <p:cNvPr id="7" name="Oval Callout 6"/>
          <p:cNvSpPr/>
          <p:nvPr/>
        </p:nvSpPr>
        <p:spPr>
          <a:xfrm>
            <a:off x="5100638" y="552450"/>
            <a:ext cx="914400" cy="996950"/>
          </a:xfrm>
          <a:prstGeom prst="wedgeEllipseCallout">
            <a:avLst>
              <a:gd name="adj1" fmla="val -71579"/>
              <a:gd name="adj2" fmla="val 14687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C00000"/>
                </a:solidFill>
              </a:rPr>
              <a:t>0.00</a:t>
            </a:r>
          </a:p>
          <a:p>
            <a:pPr algn="ctr" eaLnBrk="1" hangingPunct="1">
              <a:defRPr/>
            </a:pPr>
            <a:r>
              <a:rPr lang="en-US" sz="1600" b="1" dirty="0">
                <a:solidFill>
                  <a:srgbClr val="00B050"/>
                </a:solidFill>
              </a:rPr>
              <a:t>3.82</a:t>
            </a:r>
          </a:p>
          <a:p>
            <a:pPr algn="ctr" eaLnBrk="1" hangingPunct="1">
              <a:defRPr/>
            </a:pPr>
            <a:r>
              <a:rPr lang="en-US" sz="1600" b="1" dirty="0">
                <a:solidFill>
                  <a:schemeClr val="bg2"/>
                </a:solidFill>
              </a:rPr>
              <a:t>1.79</a:t>
            </a:r>
          </a:p>
          <a:p>
            <a:pPr algn="ctr" eaLnBrk="1" hangingPunct="1">
              <a:defRPr/>
            </a:pPr>
            <a:endParaRPr lang="en-US" sz="1600" b="1" dirty="0">
              <a:solidFill>
                <a:srgbClr val="00B050"/>
              </a:solidFill>
            </a:endParaRPr>
          </a:p>
        </p:txBody>
      </p:sp>
      <p:sp>
        <p:nvSpPr>
          <p:cNvPr id="8" name="Oval Callout 7"/>
          <p:cNvSpPr/>
          <p:nvPr/>
        </p:nvSpPr>
        <p:spPr>
          <a:xfrm>
            <a:off x="6272213" y="754063"/>
            <a:ext cx="914400" cy="922337"/>
          </a:xfrm>
          <a:prstGeom prst="wedgeEllipseCallout">
            <a:avLst>
              <a:gd name="adj1" fmla="val -141729"/>
              <a:gd name="adj2" fmla="val 14937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rgbClr val="C00000"/>
              </a:solidFill>
            </a:endParaRPr>
          </a:p>
          <a:p>
            <a:pPr algn="ctr" eaLnBrk="1" hangingPunct="1">
              <a:defRPr/>
            </a:pPr>
            <a:r>
              <a:rPr lang="en-US" sz="1600" b="1" dirty="0">
                <a:solidFill>
                  <a:srgbClr val="C00000"/>
                </a:solidFill>
              </a:rPr>
              <a:t>0.00</a:t>
            </a:r>
          </a:p>
          <a:p>
            <a:pPr algn="ctr" eaLnBrk="1" hangingPunct="1">
              <a:defRPr/>
            </a:pPr>
            <a:r>
              <a:rPr lang="en-US" sz="1600" b="1" dirty="0">
                <a:solidFill>
                  <a:srgbClr val="00B050"/>
                </a:solidFill>
              </a:rPr>
              <a:t>0.64</a:t>
            </a:r>
          </a:p>
          <a:p>
            <a:pPr algn="ctr" eaLnBrk="1" hangingPunct="1">
              <a:defRPr/>
            </a:pPr>
            <a:r>
              <a:rPr lang="en-US" sz="1600" b="1" dirty="0">
                <a:solidFill>
                  <a:schemeClr val="bg2"/>
                </a:solidFill>
              </a:rPr>
              <a:t>0.5</a:t>
            </a:r>
          </a:p>
          <a:p>
            <a:pPr algn="ctr" eaLnBrk="1" hangingPunct="1">
              <a:defRPr/>
            </a:pPr>
            <a:endParaRPr lang="en-US" sz="1600" b="1" dirty="0">
              <a:solidFill>
                <a:srgbClr val="00B050"/>
              </a:solidFill>
            </a:endParaRPr>
          </a:p>
        </p:txBody>
      </p:sp>
      <p:sp>
        <p:nvSpPr>
          <p:cNvPr id="9" name="Oval Callout 8"/>
          <p:cNvSpPr/>
          <p:nvPr/>
        </p:nvSpPr>
        <p:spPr>
          <a:xfrm>
            <a:off x="6015038" y="2173288"/>
            <a:ext cx="1436687" cy="800100"/>
          </a:xfrm>
          <a:prstGeom prst="wedgeEllipseCallout">
            <a:avLst>
              <a:gd name="adj1" fmla="val -80104"/>
              <a:gd name="adj2" fmla="val 17760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rgbClr val="C00000"/>
              </a:solidFill>
            </a:endParaRPr>
          </a:p>
          <a:p>
            <a:pPr algn="ctr" eaLnBrk="1" hangingPunct="1">
              <a:defRPr/>
            </a:pPr>
            <a:r>
              <a:rPr lang="en-US" sz="1600" b="1" dirty="0">
                <a:solidFill>
                  <a:srgbClr val="C00000"/>
                </a:solidFill>
              </a:rPr>
              <a:t>0.2</a:t>
            </a:r>
          </a:p>
          <a:p>
            <a:pPr algn="ctr" eaLnBrk="1" hangingPunct="1">
              <a:defRPr/>
            </a:pPr>
            <a:r>
              <a:rPr lang="en-US" sz="1600" b="1" dirty="0">
                <a:solidFill>
                  <a:srgbClr val="00B050"/>
                </a:solidFill>
              </a:rPr>
              <a:t>2.16</a:t>
            </a:r>
          </a:p>
          <a:p>
            <a:pPr algn="ctr" eaLnBrk="1" hangingPunct="1">
              <a:defRPr/>
            </a:pPr>
            <a:r>
              <a:rPr lang="en-US" sz="1600" b="1" dirty="0">
                <a:solidFill>
                  <a:schemeClr val="bg2"/>
                </a:solidFill>
              </a:rPr>
              <a:t>1.11</a:t>
            </a:r>
          </a:p>
          <a:p>
            <a:pPr algn="ctr" eaLnBrk="1" hangingPunct="1">
              <a:defRPr/>
            </a:pPr>
            <a:endParaRPr lang="en-US" sz="1600" b="1" dirty="0">
              <a:solidFill>
                <a:srgbClr val="00B050"/>
              </a:solidFill>
            </a:endParaRPr>
          </a:p>
        </p:txBody>
      </p:sp>
      <p:sp>
        <p:nvSpPr>
          <p:cNvPr id="10" name="Oval Callout 9"/>
          <p:cNvSpPr/>
          <p:nvPr/>
        </p:nvSpPr>
        <p:spPr>
          <a:xfrm>
            <a:off x="2117725" y="2438400"/>
            <a:ext cx="914400" cy="841375"/>
          </a:xfrm>
          <a:prstGeom prst="wedgeEllipseCallout">
            <a:avLst>
              <a:gd name="adj1" fmla="val 176182"/>
              <a:gd name="adj2" fmla="val 124874"/>
            </a:avLst>
          </a:prstGeom>
          <a:solidFill>
            <a:srgbClr val="CBB6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rgbClr val="C00000"/>
              </a:solidFill>
            </a:endParaRPr>
          </a:p>
          <a:p>
            <a:pPr algn="ctr" eaLnBrk="1" hangingPunct="1">
              <a:defRPr/>
            </a:pPr>
            <a:r>
              <a:rPr lang="en-US" sz="1600" b="1" dirty="0">
                <a:solidFill>
                  <a:srgbClr val="C00000"/>
                </a:solidFill>
              </a:rPr>
              <a:t>0.00</a:t>
            </a:r>
          </a:p>
          <a:p>
            <a:pPr algn="ctr" eaLnBrk="1" hangingPunct="1">
              <a:defRPr/>
            </a:pPr>
            <a:r>
              <a:rPr lang="en-US" sz="1600" b="1" dirty="0">
                <a:solidFill>
                  <a:srgbClr val="00B050"/>
                </a:solidFill>
              </a:rPr>
              <a:t>8.86</a:t>
            </a:r>
          </a:p>
          <a:p>
            <a:pPr algn="ctr" eaLnBrk="1" hangingPunct="1">
              <a:defRPr/>
            </a:pPr>
            <a:r>
              <a:rPr lang="en-US" sz="1600" b="1" dirty="0">
                <a:solidFill>
                  <a:schemeClr val="bg2"/>
                </a:solidFill>
              </a:rPr>
              <a:t>8.86</a:t>
            </a:r>
          </a:p>
          <a:p>
            <a:pPr algn="ctr" eaLnBrk="1" hangingPunct="1">
              <a:defRPr/>
            </a:pPr>
            <a:endParaRPr lang="en-US" sz="1600" b="1" dirty="0">
              <a:solidFill>
                <a:srgbClr val="00B050"/>
              </a:solidFill>
            </a:endParaRPr>
          </a:p>
        </p:txBody>
      </p:sp>
      <p:sp>
        <p:nvSpPr>
          <p:cNvPr id="11" name="Oval Callout 10"/>
          <p:cNvSpPr/>
          <p:nvPr/>
        </p:nvSpPr>
        <p:spPr>
          <a:xfrm>
            <a:off x="746125" y="3429000"/>
            <a:ext cx="1143000" cy="993775"/>
          </a:xfrm>
          <a:prstGeom prst="wedgeEllipseCallout">
            <a:avLst>
              <a:gd name="adj1" fmla="val 145137"/>
              <a:gd name="adj2" fmla="val 107018"/>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C00000"/>
                </a:solidFill>
              </a:rPr>
              <a:t>12.45</a:t>
            </a:r>
          </a:p>
          <a:p>
            <a:pPr algn="ctr" eaLnBrk="1" hangingPunct="1">
              <a:defRPr/>
            </a:pPr>
            <a:r>
              <a:rPr lang="en-US" sz="1600" b="1" dirty="0">
                <a:solidFill>
                  <a:srgbClr val="C00000"/>
                </a:solidFill>
              </a:rPr>
              <a:t>3.26</a:t>
            </a:r>
            <a:endParaRPr lang="en-US" sz="1600" b="1" dirty="0">
              <a:solidFill>
                <a:srgbClr val="00B050"/>
              </a:solidFill>
            </a:endParaRPr>
          </a:p>
          <a:p>
            <a:pPr algn="ctr" eaLnBrk="1" hangingPunct="1">
              <a:defRPr/>
            </a:pPr>
            <a:r>
              <a:rPr lang="en-US" sz="1600" b="1" dirty="0">
                <a:solidFill>
                  <a:schemeClr val="accent4"/>
                </a:solidFill>
              </a:rPr>
              <a:t>5.83</a:t>
            </a:r>
          </a:p>
          <a:p>
            <a:pPr algn="ctr" eaLnBrk="1" hangingPunct="1">
              <a:defRPr/>
            </a:pPr>
            <a:endParaRPr lang="en-US" sz="1600" b="1" dirty="0">
              <a:solidFill>
                <a:srgbClr val="00B050"/>
              </a:solidFill>
            </a:endParaRPr>
          </a:p>
        </p:txBody>
      </p:sp>
      <p:sp>
        <p:nvSpPr>
          <p:cNvPr id="12" name="Oval Callout 11"/>
          <p:cNvSpPr/>
          <p:nvPr/>
        </p:nvSpPr>
        <p:spPr>
          <a:xfrm>
            <a:off x="2333625" y="5715000"/>
            <a:ext cx="1155700" cy="990600"/>
          </a:xfrm>
          <a:prstGeom prst="wedgeEllipseCallout">
            <a:avLst>
              <a:gd name="adj1" fmla="val 152859"/>
              <a:gd name="adj2" fmla="val -38685"/>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accent4"/>
                </a:solidFill>
              </a:rPr>
              <a:t>13.64</a:t>
            </a:r>
          </a:p>
          <a:p>
            <a:pPr algn="ctr" eaLnBrk="1" hangingPunct="1">
              <a:defRPr/>
            </a:pPr>
            <a:r>
              <a:rPr lang="en-US" sz="1600" b="1" dirty="0">
                <a:solidFill>
                  <a:schemeClr val="accent4"/>
                </a:solidFill>
              </a:rPr>
              <a:t>2.95</a:t>
            </a:r>
          </a:p>
          <a:p>
            <a:pPr algn="ctr" eaLnBrk="1" hangingPunct="1">
              <a:defRPr/>
            </a:pPr>
            <a:r>
              <a:rPr lang="en-US" sz="1600" b="1" dirty="0">
                <a:solidFill>
                  <a:schemeClr val="accent4"/>
                </a:solidFill>
              </a:rPr>
              <a:t>5.22</a:t>
            </a:r>
          </a:p>
          <a:p>
            <a:pPr algn="ctr" eaLnBrk="1" hangingPunct="1">
              <a:defRPr/>
            </a:pPr>
            <a:endParaRPr lang="en-US" sz="1600" b="1" dirty="0">
              <a:solidFill>
                <a:srgbClr val="00B050"/>
              </a:solidFill>
            </a:endParaRPr>
          </a:p>
        </p:txBody>
      </p:sp>
      <p:sp>
        <p:nvSpPr>
          <p:cNvPr id="13" name="Oval Callout 12"/>
          <p:cNvSpPr/>
          <p:nvPr/>
        </p:nvSpPr>
        <p:spPr>
          <a:xfrm>
            <a:off x="2193925" y="542925"/>
            <a:ext cx="914400" cy="765175"/>
          </a:xfrm>
          <a:prstGeom prst="wedgeEllipseCallout">
            <a:avLst>
              <a:gd name="adj1" fmla="val 86629"/>
              <a:gd name="adj2" fmla="val 13601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rgbClr val="C00000"/>
              </a:solidFill>
            </a:endParaRPr>
          </a:p>
          <a:p>
            <a:pPr algn="ctr" eaLnBrk="1" hangingPunct="1">
              <a:defRPr/>
            </a:pPr>
            <a:r>
              <a:rPr lang="en-US" sz="1600" b="1" dirty="0">
                <a:solidFill>
                  <a:srgbClr val="00B050"/>
                </a:solidFill>
              </a:rPr>
              <a:t>3.15</a:t>
            </a:r>
          </a:p>
          <a:p>
            <a:pPr algn="ctr" eaLnBrk="1" hangingPunct="1">
              <a:defRPr/>
            </a:pPr>
            <a:r>
              <a:rPr lang="en-US" sz="1600" b="1" dirty="0">
                <a:solidFill>
                  <a:srgbClr val="C00000"/>
                </a:solidFill>
              </a:rPr>
              <a:t>0.28</a:t>
            </a:r>
          </a:p>
          <a:p>
            <a:pPr algn="ctr" eaLnBrk="1" hangingPunct="1">
              <a:defRPr/>
            </a:pPr>
            <a:r>
              <a:rPr lang="en-US" sz="1600" b="1" dirty="0">
                <a:solidFill>
                  <a:schemeClr val="bg2"/>
                </a:solidFill>
              </a:rPr>
              <a:t>2.05</a:t>
            </a:r>
          </a:p>
          <a:p>
            <a:pPr algn="ctr" eaLnBrk="1" hangingPunct="1">
              <a:defRPr/>
            </a:pPr>
            <a:endParaRPr lang="en-US" sz="1600" b="1" dirty="0">
              <a:solidFill>
                <a:srgbClr val="00B050"/>
              </a:solidFill>
            </a:endParaRPr>
          </a:p>
        </p:txBody>
      </p:sp>
      <p:sp>
        <p:nvSpPr>
          <p:cNvPr id="14" name="Oval Callout 13"/>
          <p:cNvSpPr/>
          <p:nvPr/>
        </p:nvSpPr>
        <p:spPr>
          <a:xfrm>
            <a:off x="1638300" y="1549400"/>
            <a:ext cx="1390650" cy="739775"/>
          </a:xfrm>
          <a:prstGeom prst="wedgeEllipseCallout">
            <a:avLst>
              <a:gd name="adj1" fmla="val 86629"/>
              <a:gd name="adj2" fmla="val 136013"/>
            </a:avLst>
          </a:prstGeom>
          <a:solidFill>
            <a:srgbClr val="CBB6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dirty="0">
              <a:solidFill>
                <a:srgbClr val="C00000"/>
              </a:solidFill>
            </a:endParaRPr>
          </a:p>
          <a:p>
            <a:pPr algn="ctr" eaLnBrk="1" hangingPunct="1">
              <a:defRPr/>
            </a:pPr>
            <a:r>
              <a:rPr lang="en-US" sz="1600" b="1" dirty="0">
                <a:solidFill>
                  <a:srgbClr val="C00000"/>
                </a:solidFill>
              </a:rPr>
              <a:t>0.0</a:t>
            </a:r>
          </a:p>
          <a:p>
            <a:pPr algn="ctr" eaLnBrk="1" hangingPunct="1">
              <a:defRPr/>
            </a:pPr>
            <a:r>
              <a:rPr lang="en-US" sz="1600" b="1" dirty="0">
                <a:solidFill>
                  <a:srgbClr val="00B050"/>
                </a:solidFill>
              </a:rPr>
              <a:t>4.11</a:t>
            </a:r>
          </a:p>
          <a:p>
            <a:pPr algn="ctr" eaLnBrk="1" hangingPunct="1">
              <a:defRPr/>
            </a:pPr>
            <a:r>
              <a:rPr lang="en-US" sz="1600" b="1" dirty="0">
                <a:solidFill>
                  <a:schemeClr val="bg2"/>
                </a:solidFill>
              </a:rPr>
              <a:t>4.11</a:t>
            </a:r>
          </a:p>
          <a:p>
            <a:pPr algn="ctr" eaLnBrk="1" hangingPunct="1">
              <a:defRPr/>
            </a:pPr>
            <a:endParaRPr lang="en-US" sz="1600" b="1" dirty="0">
              <a:solidFill>
                <a:srgbClr val="00B050"/>
              </a:solidFill>
            </a:endParaRPr>
          </a:p>
        </p:txBody>
      </p:sp>
      <p:sp>
        <p:nvSpPr>
          <p:cNvPr id="15" name="Oval Callout 14"/>
          <p:cNvSpPr/>
          <p:nvPr/>
        </p:nvSpPr>
        <p:spPr>
          <a:xfrm>
            <a:off x="6729413" y="4800600"/>
            <a:ext cx="914400" cy="947738"/>
          </a:xfrm>
          <a:prstGeom prst="wedgeEllipseCallout">
            <a:avLst>
              <a:gd name="adj1" fmla="val -186505"/>
              <a:gd name="adj2" fmla="val -22151"/>
            </a:avLst>
          </a:prstGeom>
          <a:solidFill>
            <a:srgbClr val="CBB6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accent4"/>
                </a:solidFill>
              </a:rPr>
              <a:t>2.83</a:t>
            </a:r>
          </a:p>
          <a:p>
            <a:pPr algn="ctr" eaLnBrk="1" hangingPunct="1">
              <a:defRPr/>
            </a:pPr>
            <a:r>
              <a:rPr lang="en-US" sz="1600" b="1" dirty="0">
                <a:solidFill>
                  <a:schemeClr val="accent4"/>
                </a:solidFill>
              </a:rPr>
              <a:t>5.73</a:t>
            </a:r>
          </a:p>
          <a:p>
            <a:pPr algn="ctr" eaLnBrk="1" hangingPunct="1">
              <a:defRPr/>
            </a:pPr>
            <a:r>
              <a:rPr lang="en-US" sz="1600" b="1" dirty="0">
                <a:solidFill>
                  <a:schemeClr val="bg2"/>
                </a:solidFill>
              </a:rPr>
              <a:t>4.84</a:t>
            </a:r>
          </a:p>
          <a:p>
            <a:pPr algn="ctr" eaLnBrk="1" hangingPunct="1">
              <a:defRPr/>
            </a:pPr>
            <a:endParaRPr lang="en-US" sz="1600" b="1" dirty="0">
              <a:solidFill>
                <a:srgbClr val="00B050"/>
              </a:solidFill>
            </a:endParaRPr>
          </a:p>
        </p:txBody>
      </p:sp>
      <p:sp>
        <p:nvSpPr>
          <p:cNvPr id="16" name="Explosion 1 15"/>
          <p:cNvSpPr/>
          <p:nvPr/>
        </p:nvSpPr>
        <p:spPr>
          <a:xfrm>
            <a:off x="7412038" y="5029200"/>
            <a:ext cx="192087" cy="304800"/>
          </a:xfrm>
          <a:prstGeom prst="irregularSeal1">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Explosion 1 17"/>
          <p:cNvSpPr/>
          <p:nvPr/>
        </p:nvSpPr>
        <p:spPr>
          <a:xfrm>
            <a:off x="2459038" y="5867400"/>
            <a:ext cx="192087" cy="304800"/>
          </a:xfrm>
          <a:prstGeom prst="irregularSeal1">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Explosion 1 18"/>
          <p:cNvSpPr/>
          <p:nvPr/>
        </p:nvSpPr>
        <p:spPr>
          <a:xfrm>
            <a:off x="858838" y="3657600"/>
            <a:ext cx="192087" cy="304800"/>
          </a:xfrm>
          <a:prstGeom prst="irregularSeal1">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Explosion 1 19"/>
          <p:cNvSpPr/>
          <p:nvPr/>
        </p:nvSpPr>
        <p:spPr>
          <a:xfrm>
            <a:off x="2154238" y="2743200"/>
            <a:ext cx="192087" cy="304800"/>
          </a:xfrm>
          <a:prstGeom prst="irregularSeal1">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Explosion 1 20"/>
          <p:cNvSpPr/>
          <p:nvPr/>
        </p:nvSpPr>
        <p:spPr>
          <a:xfrm>
            <a:off x="1812925" y="1676400"/>
            <a:ext cx="192088" cy="304800"/>
          </a:xfrm>
          <a:prstGeom prst="irregularSeal1">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Explosion 1 24"/>
          <p:cNvSpPr/>
          <p:nvPr/>
        </p:nvSpPr>
        <p:spPr>
          <a:xfrm>
            <a:off x="8286750" y="6286500"/>
            <a:ext cx="192088" cy="304800"/>
          </a:xfrm>
          <a:prstGeom prst="irregularSeal1">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0" y="-15498"/>
            <a:ext cx="1828800" cy="1143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C00000"/>
                </a:solidFill>
              </a:rPr>
              <a:t>Urban%- 3.09</a:t>
            </a:r>
          </a:p>
          <a:p>
            <a:pPr algn="ctr" eaLnBrk="1" hangingPunct="1">
              <a:defRPr/>
            </a:pPr>
            <a:r>
              <a:rPr lang="en-US" sz="2000" b="1" dirty="0">
                <a:solidFill>
                  <a:srgbClr val="00B050"/>
                </a:solidFill>
              </a:rPr>
              <a:t>Rural%- 3.38</a:t>
            </a:r>
          </a:p>
          <a:p>
            <a:pPr algn="ctr" eaLnBrk="1" hangingPunct="1">
              <a:defRPr/>
            </a:pPr>
            <a:r>
              <a:rPr lang="en-US" sz="2000" b="1" dirty="0">
                <a:solidFill>
                  <a:schemeClr val="bg2"/>
                </a:solidFill>
              </a:rPr>
              <a:t>Total%-3.29</a:t>
            </a:r>
          </a:p>
        </p:txBody>
      </p:sp>
      <p:sp>
        <p:nvSpPr>
          <p:cNvPr id="26" name="TextBox 16"/>
          <p:cNvSpPr txBox="1">
            <a:spLocks noChangeArrowheads="1"/>
          </p:cNvSpPr>
          <p:nvPr/>
        </p:nvSpPr>
        <p:spPr bwMode="auto">
          <a:xfrm>
            <a:off x="5715000" y="6334125"/>
            <a:ext cx="2571750" cy="523875"/>
          </a:xfrm>
          <a:prstGeom prst="rect">
            <a:avLst/>
          </a:prstGeom>
          <a:solidFill>
            <a:schemeClr val="accent6">
              <a:lumMod val="75000"/>
            </a:schemeClr>
          </a:solidFill>
          <a:ln w="9525">
            <a:noFill/>
            <a:miter lim="800000"/>
            <a:headEnd/>
            <a:tailEnd/>
          </a:ln>
        </p:spPr>
        <p:txBody>
          <a:bodyPr>
            <a:spAutoFit/>
          </a:bodyPr>
          <a:lstStyle/>
          <a:p>
            <a:pPr eaLnBrk="1" hangingPunct="1">
              <a:defRPr/>
            </a:pPr>
            <a:r>
              <a:rPr lang="en-US" dirty="0">
                <a:solidFill>
                  <a:schemeClr val="bg2">
                    <a:lumMod val="20000"/>
                    <a:lumOff val="80000"/>
                  </a:schemeClr>
                </a:solidFill>
              </a:rPr>
              <a:t>High Prevalence</a:t>
            </a:r>
          </a:p>
        </p:txBody>
      </p:sp>
      <p:sp>
        <p:nvSpPr>
          <p:cNvPr id="23" name="TextBox 3"/>
          <p:cNvSpPr txBox="1">
            <a:spLocks noChangeArrowheads="1"/>
          </p:cNvSpPr>
          <p:nvPr/>
        </p:nvSpPr>
        <p:spPr bwMode="auto">
          <a:xfrm>
            <a:off x="7286625" y="1571625"/>
            <a:ext cx="1857375" cy="708025"/>
          </a:xfrm>
          <a:prstGeom prst="rect">
            <a:avLst/>
          </a:prstGeom>
          <a:solidFill>
            <a:schemeClr val="accent2"/>
          </a:solidFill>
          <a:ln w="9525">
            <a:solidFill>
              <a:schemeClr val="accent1"/>
            </a:solidFill>
            <a:miter lim="800000"/>
            <a:headEnd/>
            <a:tailEnd/>
          </a:ln>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dirty="0" err="1"/>
              <a:t>Sood</a:t>
            </a:r>
            <a:r>
              <a:rPr lang="en-US" altLang="en-US" sz="2000" dirty="0"/>
              <a:t> A et al, Unpublished</a:t>
            </a:r>
            <a:endParaRPr lang="en-US" altLang="en-US" dirty="0"/>
          </a:p>
        </p:txBody>
      </p:sp>
    </p:spTree>
    <p:extLst>
      <p:ext uri="{BB962C8B-B14F-4D97-AF65-F5344CB8AC3E}">
        <p14:creationId xmlns:p14="http://schemas.microsoft.com/office/powerpoint/2010/main" val="3805052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0" y="76200"/>
            <a:ext cx="7696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IN" altLang="en-US" dirty="0" smtClean="0"/>
              <a:t>Basis </a:t>
            </a:r>
            <a:r>
              <a:rPr lang="en-IN" altLang="en-US" dirty="0" smtClean="0"/>
              <a:t>for </a:t>
            </a:r>
            <a:r>
              <a:rPr lang="en-IN" altLang="en-US" dirty="0" smtClean="0"/>
              <a:t>State </a:t>
            </a:r>
            <a:r>
              <a:rPr lang="en-IN" altLang="en-US" dirty="0" smtClean="0"/>
              <a:t>Initiative</a:t>
            </a:r>
            <a:endParaRPr lang="en-IN" altLang="en-US" dirty="0" smtClean="0"/>
          </a:p>
        </p:txBody>
      </p:sp>
      <p:sp>
        <p:nvSpPr>
          <p:cNvPr id="27651" name="Content Placeholder 2"/>
          <p:cNvSpPr>
            <a:spLocks noGrp="1"/>
          </p:cNvSpPr>
          <p:nvPr>
            <p:ph idx="1"/>
          </p:nvPr>
        </p:nvSpPr>
        <p:spPr bwMode="auto">
          <a:xfrm>
            <a:off x="0" y="1290637"/>
            <a:ext cx="9144000" cy="450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t>Study </a:t>
            </a:r>
            <a:r>
              <a:rPr lang="en-IN" altLang="en-US" dirty="0" smtClean="0"/>
              <a:t>by Dr </a:t>
            </a:r>
            <a:r>
              <a:rPr lang="en-IN" altLang="en-US" dirty="0" err="1" smtClean="0"/>
              <a:t>Ajit</a:t>
            </a:r>
            <a:r>
              <a:rPr lang="en-IN" altLang="en-US" dirty="0" smtClean="0"/>
              <a:t> </a:t>
            </a:r>
            <a:r>
              <a:rPr lang="en-IN" altLang="en-US" dirty="0" err="1" smtClean="0"/>
              <a:t>Sood</a:t>
            </a:r>
            <a:r>
              <a:rPr lang="en-IN" altLang="en-US" dirty="0" smtClean="0"/>
              <a:t> indicated </a:t>
            </a:r>
            <a:r>
              <a:rPr lang="en-IN" altLang="en-US" b="1" dirty="0" smtClean="0"/>
              <a:t>higher prevalence of Hepatitis C in certain parts</a:t>
            </a:r>
            <a:r>
              <a:rPr lang="en-IN" altLang="en-US" dirty="0" smtClean="0"/>
              <a:t> of the State</a:t>
            </a:r>
          </a:p>
          <a:p>
            <a:pPr lvl="1"/>
            <a:r>
              <a:rPr lang="en-IN" altLang="en-US" dirty="0" smtClean="0"/>
              <a:t>Hot Spots</a:t>
            </a:r>
          </a:p>
          <a:p>
            <a:pPr marL="0" indent="0">
              <a:buNone/>
            </a:pPr>
            <a:endParaRPr lang="en-IN" altLang="en-US" sz="1600" dirty="0" smtClean="0"/>
          </a:p>
          <a:p>
            <a:r>
              <a:rPr lang="en-IN" altLang="en-US" b="1" dirty="0" smtClean="0"/>
              <a:t>Higher </a:t>
            </a:r>
            <a:r>
              <a:rPr lang="en-IN" altLang="en-US" b="1" dirty="0" smtClean="0"/>
              <a:t>prevalence of Hepatitis C in blood </a:t>
            </a:r>
            <a:r>
              <a:rPr lang="en-IN" altLang="en-US" b="1" dirty="0" smtClean="0"/>
              <a:t>donors</a:t>
            </a:r>
            <a:r>
              <a:rPr lang="en-IN" altLang="en-US" dirty="0" smtClean="0"/>
              <a:t> </a:t>
            </a:r>
            <a:r>
              <a:rPr lang="en-IN" altLang="en-US" dirty="0" smtClean="0"/>
              <a:t>more than the national </a:t>
            </a:r>
            <a:r>
              <a:rPr lang="en-IN" altLang="en-US" dirty="0" smtClean="0"/>
              <a:t>average (</a:t>
            </a:r>
            <a:r>
              <a:rPr lang="en-IN" altLang="en-US" dirty="0"/>
              <a:t>Blood Bank data for 3 </a:t>
            </a:r>
            <a:r>
              <a:rPr lang="en-IN" altLang="en-US" dirty="0" smtClean="0"/>
              <a:t>years)</a:t>
            </a:r>
            <a:endParaRPr lang="en-IN" altLang="en-US" dirty="0" smtClean="0"/>
          </a:p>
          <a:p>
            <a:pPr marL="0" indent="0">
              <a:buNone/>
            </a:pPr>
            <a:endParaRPr lang="en-IN" altLang="en-US" sz="1600" dirty="0" smtClean="0"/>
          </a:p>
          <a:p>
            <a:r>
              <a:rPr lang="en-IN" altLang="en-US" dirty="0" smtClean="0"/>
              <a:t>These </a:t>
            </a:r>
            <a:r>
              <a:rPr lang="en-IN" altLang="en-US" dirty="0" smtClean="0"/>
              <a:t>were indicators to plan a programme for management of Hepatitis C</a:t>
            </a:r>
          </a:p>
        </p:txBody>
      </p:sp>
    </p:spTree>
    <p:extLst>
      <p:ext uri="{BB962C8B-B14F-4D97-AF65-F5344CB8AC3E}">
        <p14:creationId xmlns:p14="http://schemas.microsoft.com/office/powerpoint/2010/main" val="5310538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a:fld id="{989F5383-C9F3-41A6-932A-FDBB7EFA848F}" type="slidenum">
              <a:rPr lang="en-US" altLang="en-US" sz="1200">
                <a:latin typeface="Constantia" panose="02030602050306030303" pitchFamily="18" charset="0"/>
              </a:rPr>
              <a:pPr algn="ctr"/>
              <a:t>27</a:t>
            </a:fld>
            <a:endParaRPr lang="en-US" altLang="en-US" sz="1200">
              <a:latin typeface="Constantia" panose="02030602050306030303" pitchFamily="18" charset="0"/>
            </a:endParaRPr>
          </a:p>
        </p:txBody>
      </p:sp>
      <p:sp>
        <p:nvSpPr>
          <p:cNvPr id="28675" name="Rectangle 4"/>
          <p:cNvSpPr txBox="1">
            <a:spLocks noChangeArrowheads="1"/>
          </p:cNvSpPr>
          <p:nvPr/>
        </p:nvSpPr>
        <p:spPr bwMode="auto">
          <a:xfrm>
            <a:off x="76200" y="1524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200" b="1" dirty="0">
                <a:solidFill>
                  <a:schemeClr val="bg1"/>
                </a:solidFill>
                <a:cs typeface="Times New Roman" panose="02020603050405020304" pitchFamily="18" charset="0"/>
              </a:rPr>
              <a:t>Rate Contract for HCV Testing and Treatment </a:t>
            </a:r>
            <a:endParaRPr lang="en-GB" altLang="en-US" sz="3200" b="1" dirty="0">
              <a:solidFill>
                <a:schemeClr val="bg1"/>
              </a:solidFill>
              <a:cs typeface="Times New Roman" panose="02020603050405020304" pitchFamily="18" charset="0"/>
            </a:endParaRPr>
          </a:p>
        </p:txBody>
      </p:sp>
      <p:sp>
        <p:nvSpPr>
          <p:cNvPr id="28676" name="TextBox 1"/>
          <p:cNvSpPr txBox="1">
            <a:spLocks noChangeArrowheads="1"/>
          </p:cNvSpPr>
          <p:nvPr/>
        </p:nvSpPr>
        <p:spPr bwMode="auto">
          <a:xfrm>
            <a:off x="76200" y="1295400"/>
            <a:ext cx="8915400"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chemeClr val="tx1"/>
                </a:solidFill>
                <a:latin typeface="Times New Roman" panose="02020603050405020304" pitchFamily="18" charset="0"/>
                <a:cs typeface="Arial" panose="020B0604020202020204" pitchFamily="34" charset="0"/>
              </a:defRPr>
            </a:lvl1pPr>
            <a:lvl2pPr marL="800100" indent="-342900">
              <a:defRPr sz="2800">
                <a:solidFill>
                  <a:schemeClr val="tx1"/>
                </a:solidFill>
                <a:latin typeface="Times New Roman" panose="02020603050405020304" pitchFamily="18" charset="0"/>
                <a:cs typeface="Arial" panose="020B0604020202020204" pitchFamily="34" charset="0"/>
              </a:defRPr>
            </a:lvl2pPr>
            <a:lvl3pPr marL="1257300" indent="-3429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spcAft>
                <a:spcPts val="600"/>
              </a:spcAft>
              <a:buFont typeface="Arial" panose="020B0604020202020204" pitchFamily="34" charset="0"/>
              <a:buChar char="•"/>
            </a:pPr>
            <a:r>
              <a:rPr lang="en-US" altLang="en-US" sz="2400" dirty="0" smtClean="0">
                <a:latin typeface="Calisto MT" panose="02040603050505030304" pitchFamily="18" charset="0"/>
              </a:rPr>
              <a:t>Provide subsidized treatment to patients </a:t>
            </a:r>
            <a:endParaRPr lang="en-US" altLang="en-US" sz="2400" dirty="0">
              <a:latin typeface="Calisto MT" panose="02040603050505030304" pitchFamily="18" charset="0"/>
            </a:endParaRPr>
          </a:p>
          <a:p>
            <a:pPr lvl="1" eaLnBrk="1" hangingPunct="1">
              <a:spcAft>
                <a:spcPts val="600"/>
              </a:spcAft>
              <a:buFontTx/>
              <a:buChar char="-"/>
            </a:pPr>
            <a:r>
              <a:rPr lang="en-US" altLang="en-US" sz="2400" dirty="0" smtClean="0">
                <a:latin typeface="Calisto MT" panose="02040603050505030304" pitchFamily="18" charset="0"/>
              </a:rPr>
              <a:t>Rate Contract for injectable drugs (Interferons) in 2014-15</a:t>
            </a:r>
          </a:p>
          <a:p>
            <a:pPr lvl="1" eaLnBrk="1" hangingPunct="1">
              <a:spcAft>
                <a:spcPts val="600"/>
              </a:spcAft>
              <a:buFontTx/>
              <a:buChar char="-"/>
            </a:pPr>
            <a:r>
              <a:rPr lang="en-US" altLang="en-US" sz="2400" dirty="0" smtClean="0">
                <a:latin typeface="Calisto MT" panose="02040603050505030304" pitchFamily="18" charset="0"/>
              </a:rPr>
              <a:t>Injection </a:t>
            </a:r>
            <a:r>
              <a:rPr lang="en-US" altLang="en-US" sz="2400" dirty="0">
                <a:latin typeface="Calisto MT" panose="02040603050505030304" pitchFamily="18" charset="0"/>
              </a:rPr>
              <a:t>available </a:t>
            </a:r>
            <a:r>
              <a:rPr lang="en-US" altLang="en-US" sz="2400" dirty="0" smtClean="0">
                <a:latin typeface="Calisto MT" panose="02040603050505030304" pitchFamily="18" charset="0"/>
              </a:rPr>
              <a:t>through </a:t>
            </a:r>
            <a:r>
              <a:rPr lang="en-US" altLang="en-US" sz="2400" dirty="0">
                <a:latin typeface="Calisto MT" panose="02040603050505030304" pitchFamily="18" charset="0"/>
              </a:rPr>
              <a:t>Jan </a:t>
            </a:r>
            <a:r>
              <a:rPr lang="en-US" altLang="en-US" sz="2400" dirty="0" err="1">
                <a:latin typeface="Calisto MT" panose="02040603050505030304" pitchFamily="18" charset="0"/>
              </a:rPr>
              <a:t>Aushadhi</a:t>
            </a:r>
            <a:r>
              <a:rPr lang="en-US" altLang="en-US" sz="2400" dirty="0">
                <a:latin typeface="Calisto MT" panose="02040603050505030304" pitchFamily="18" charset="0"/>
              </a:rPr>
              <a:t> Stores</a:t>
            </a:r>
          </a:p>
          <a:p>
            <a:pPr lvl="1" eaLnBrk="1" hangingPunct="1">
              <a:spcAft>
                <a:spcPts val="600"/>
              </a:spcAft>
              <a:buFontTx/>
              <a:buChar char="-"/>
            </a:pPr>
            <a:r>
              <a:rPr lang="en-US" altLang="en-US" sz="2400" dirty="0">
                <a:latin typeface="Calisto MT" panose="02040603050505030304" pitchFamily="18" charset="0"/>
              </a:rPr>
              <a:t>Available to the patients at subsidized rates per injection</a:t>
            </a:r>
          </a:p>
          <a:p>
            <a:pPr lvl="2" eaLnBrk="1" hangingPunct="1">
              <a:spcAft>
                <a:spcPts val="600"/>
              </a:spcAft>
              <a:buFontTx/>
              <a:buChar char="-"/>
            </a:pPr>
            <a:r>
              <a:rPr lang="en-US" altLang="en-US" sz="2000" b="1" dirty="0">
                <a:latin typeface="Calisto MT" panose="02040603050505030304" pitchFamily="18" charset="0"/>
              </a:rPr>
              <a:t>Self funded as patient was supposed to bear the cost</a:t>
            </a:r>
          </a:p>
          <a:p>
            <a:pPr marL="0" indent="0" eaLnBrk="1" hangingPunct="1">
              <a:spcAft>
                <a:spcPts val="600"/>
              </a:spcAft>
            </a:pPr>
            <a:endParaRPr lang="en-US" altLang="en-US" sz="1600" b="1" i="1" dirty="0" smtClean="0">
              <a:latin typeface="Calisto MT" panose="02040603050505030304" pitchFamily="18" charset="0"/>
            </a:endParaRPr>
          </a:p>
          <a:p>
            <a:pPr eaLnBrk="1" hangingPunct="1">
              <a:spcAft>
                <a:spcPts val="600"/>
              </a:spcAft>
              <a:buFont typeface="Arial" panose="020B0604020202020204" pitchFamily="34" charset="0"/>
              <a:buChar char="•"/>
            </a:pPr>
            <a:r>
              <a:rPr lang="en-US" altLang="en-US" sz="2400" b="1" i="1" dirty="0" smtClean="0">
                <a:latin typeface="Calisto MT" panose="02040603050505030304" pitchFamily="18" charset="0"/>
              </a:rPr>
              <a:t>Drawbacks</a:t>
            </a:r>
            <a:endParaRPr lang="en-US" altLang="en-US" sz="2400" b="1" i="1" dirty="0">
              <a:latin typeface="Calisto MT" panose="02040603050505030304" pitchFamily="18" charset="0"/>
            </a:endParaRPr>
          </a:p>
          <a:p>
            <a:pPr lvl="1" eaLnBrk="1" hangingPunct="1">
              <a:spcAft>
                <a:spcPts val="600"/>
              </a:spcAft>
              <a:buFontTx/>
              <a:buChar char="-"/>
            </a:pPr>
            <a:r>
              <a:rPr lang="en-US" altLang="en-US" sz="2400" dirty="0">
                <a:latin typeface="Calisto MT" panose="02040603050505030304" pitchFamily="18" charset="0"/>
              </a:rPr>
              <a:t>&gt; </a:t>
            </a:r>
            <a:r>
              <a:rPr lang="en-US" altLang="en-US" sz="2400" dirty="0" err="1">
                <a:latin typeface="Calisto MT" panose="02040603050505030304" pitchFamily="18" charset="0"/>
              </a:rPr>
              <a:t>Rs</a:t>
            </a:r>
            <a:r>
              <a:rPr lang="en-US" altLang="en-US" sz="2400" dirty="0">
                <a:latin typeface="Calisto MT" panose="02040603050505030304" pitchFamily="18" charset="0"/>
              </a:rPr>
              <a:t> 80,000/ for treatment for 24 weeks</a:t>
            </a:r>
          </a:p>
          <a:p>
            <a:pPr lvl="1" eaLnBrk="1" hangingPunct="1">
              <a:spcAft>
                <a:spcPts val="600"/>
              </a:spcAft>
              <a:buFontTx/>
              <a:buChar char="-"/>
            </a:pPr>
            <a:r>
              <a:rPr lang="en-US" altLang="en-US" sz="2400" dirty="0">
                <a:latin typeface="Calisto MT" panose="02040603050505030304" pitchFamily="18" charset="0"/>
              </a:rPr>
              <a:t>&gt; </a:t>
            </a:r>
            <a:r>
              <a:rPr lang="en-US" altLang="en-US" sz="2400" dirty="0" err="1">
                <a:latin typeface="Calisto MT" panose="02040603050505030304" pitchFamily="18" charset="0"/>
              </a:rPr>
              <a:t>Rs</a:t>
            </a:r>
            <a:r>
              <a:rPr lang="en-US" altLang="en-US" sz="2400" dirty="0">
                <a:latin typeface="Calisto MT" panose="02040603050505030304" pitchFamily="18" charset="0"/>
              </a:rPr>
              <a:t> 1,60,000/ for treatment for 48 weeks</a:t>
            </a:r>
          </a:p>
          <a:p>
            <a:pPr lvl="1" eaLnBrk="1" hangingPunct="1">
              <a:spcAft>
                <a:spcPts val="600"/>
              </a:spcAft>
              <a:buFontTx/>
              <a:buChar char="-"/>
            </a:pPr>
            <a:r>
              <a:rPr lang="en-US" altLang="en-US" sz="2400" dirty="0">
                <a:latin typeface="Calisto MT" panose="02040603050505030304" pitchFamily="18" charset="0"/>
              </a:rPr>
              <a:t>Price was still high for some groups</a:t>
            </a:r>
          </a:p>
          <a:p>
            <a:pPr lvl="1" eaLnBrk="1" hangingPunct="1">
              <a:spcAft>
                <a:spcPts val="600"/>
              </a:spcAft>
              <a:buFontTx/>
              <a:buChar char="-"/>
            </a:pPr>
            <a:r>
              <a:rPr lang="en-US" altLang="en-US" sz="2400" i="1" dirty="0">
                <a:latin typeface="Calisto MT" panose="02040603050505030304" pitchFamily="18" charset="0"/>
              </a:rPr>
              <a:t>No mechanism of track and record of the patients</a:t>
            </a:r>
          </a:p>
          <a:p>
            <a:pPr lvl="1" eaLnBrk="1" hangingPunct="1">
              <a:spcAft>
                <a:spcPts val="600"/>
              </a:spcAft>
              <a:buFontTx/>
              <a:buChar char="-"/>
            </a:pPr>
            <a:r>
              <a:rPr lang="en-US" altLang="en-US" sz="2400" i="1" dirty="0">
                <a:latin typeface="Calisto MT" panose="02040603050505030304" pitchFamily="18" charset="0"/>
              </a:rPr>
              <a:t>No mechanism of standardized follow up</a:t>
            </a:r>
          </a:p>
        </p:txBody>
      </p:sp>
    </p:spTree>
    <p:extLst>
      <p:ext uri="{BB962C8B-B14F-4D97-AF65-F5344CB8AC3E}">
        <p14:creationId xmlns:p14="http://schemas.microsoft.com/office/powerpoint/2010/main" val="6953887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AB546C15-7CAC-422C-BB29-4CE6976C30D5}"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28</a:t>
            </a:fld>
            <a:endParaRPr lang="en-US" altLang="en-US" sz="1200" smtClean="0">
              <a:solidFill>
                <a:srgbClr val="000000"/>
              </a:solidFill>
              <a:latin typeface="Constantia" panose="02030602050306030303" pitchFamily="18" charset="0"/>
            </a:endParaRPr>
          </a:p>
        </p:txBody>
      </p:sp>
      <p:sp>
        <p:nvSpPr>
          <p:cNvPr id="17411"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IN" altLang="en-US" sz="3200" b="1" dirty="0" err="1" smtClean="0">
                <a:solidFill>
                  <a:srgbClr val="FFFFFF"/>
                </a:solidFill>
                <a:cs typeface="Times New Roman" panose="02020603050405020304" pitchFamily="18" charset="0"/>
              </a:rPr>
              <a:t>Mukh</a:t>
            </a:r>
            <a:r>
              <a:rPr lang="en-IN" altLang="en-US" sz="3200" b="1" dirty="0" smtClean="0">
                <a:solidFill>
                  <a:srgbClr val="FFFFFF"/>
                </a:solidFill>
                <a:cs typeface="Times New Roman" panose="02020603050405020304" pitchFamily="18" charset="0"/>
              </a:rPr>
              <a:t> </a:t>
            </a:r>
            <a:r>
              <a:rPr lang="en-IN" altLang="en-US" sz="3200" b="1" dirty="0" err="1" smtClean="0">
                <a:solidFill>
                  <a:srgbClr val="FFFFFF"/>
                </a:solidFill>
                <a:cs typeface="Times New Roman" panose="02020603050405020304" pitchFamily="18" charset="0"/>
              </a:rPr>
              <a:t>Mantri</a:t>
            </a:r>
            <a:r>
              <a:rPr lang="en-IN" altLang="en-US" sz="3200" b="1" dirty="0" smtClean="0">
                <a:solidFill>
                  <a:srgbClr val="FFFFFF"/>
                </a:solidFill>
                <a:cs typeface="Times New Roman" panose="02020603050405020304" pitchFamily="18" charset="0"/>
              </a:rPr>
              <a:t> Punjab Hepatitis-C Relief Fund (MMPHCRF)</a:t>
            </a:r>
            <a:endParaRPr lang="en-GB" altLang="en-US" sz="3200" b="1" dirty="0" smtClean="0">
              <a:solidFill>
                <a:srgbClr val="FFFFFF"/>
              </a:solidFill>
              <a:cs typeface="Times New Roman" panose="02020603050405020304" pitchFamily="18" charset="0"/>
            </a:endParaRPr>
          </a:p>
        </p:txBody>
      </p:sp>
      <p:sp>
        <p:nvSpPr>
          <p:cNvPr id="2" name="TextBox 1"/>
          <p:cNvSpPr txBox="1"/>
          <p:nvPr/>
        </p:nvSpPr>
        <p:spPr>
          <a:xfrm>
            <a:off x="152400" y="1219200"/>
            <a:ext cx="8740775" cy="5191934"/>
          </a:xfrm>
          <a:prstGeom prst="rect">
            <a:avLst/>
          </a:prstGeom>
          <a:noFill/>
        </p:spPr>
        <p:txBody>
          <a:bodyPr>
            <a:spAutoFit/>
          </a:bodyPr>
          <a:lstStyle/>
          <a:p>
            <a:pPr algn="just" fontAlgn="base">
              <a:lnSpc>
                <a:spcPct val="114000"/>
              </a:lnSpc>
              <a:spcBef>
                <a:spcPct val="0"/>
              </a:spcBef>
              <a:spcAft>
                <a:spcPts val="600"/>
              </a:spcAft>
              <a:buFont typeface="Arial" panose="020B0604020202020204" pitchFamily="34" charset="0"/>
              <a:buNone/>
              <a:defRPr/>
            </a:pPr>
            <a:r>
              <a:rPr lang="en-IN" altLang="en-US" sz="3200" b="1" i="1" dirty="0">
                <a:solidFill>
                  <a:srgbClr val="000000"/>
                </a:solidFill>
                <a:latin typeface="Calisto MT" panose="02040603050505030304" pitchFamily="18" charset="0"/>
                <a:cs typeface="Arial" panose="020B0604020202020204" pitchFamily="34" charset="0"/>
              </a:rPr>
              <a:t>A State Initiative</a:t>
            </a:r>
            <a:r>
              <a:rPr lang="en-IN" altLang="en-US" sz="2800" b="1" i="1" dirty="0">
                <a:solidFill>
                  <a:srgbClr val="000000"/>
                </a:solidFill>
                <a:latin typeface="Calisto MT" panose="02040603050505030304" pitchFamily="18" charset="0"/>
                <a:cs typeface="Arial" panose="020B0604020202020204" pitchFamily="34" charset="0"/>
              </a:rPr>
              <a:t>: </a:t>
            </a:r>
            <a:r>
              <a:rPr lang="en-IN" altLang="en-US" sz="2400" dirty="0">
                <a:solidFill>
                  <a:srgbClr val="000000"/>
                </a:solidFill>
                <a:latin typeface="Calisto MT" panose="02040603050505030304" pitchFamily="18" charset="0"/>
                <a:cs typeface="Arial" panose="020B0604020202020204" pitchFamily="34" charset="0"/>
              </a:rPr>
              <a:t>Based on findings of studies and Blood bank data, State prepared </a:t>
            </a:r>
            <a:r>
              <a:rPr lang="en-IN" altLang="en-US" sz="2400" dirty="0" smtClean="0">
                <a:solidFill>
                  <a:srgbClr val="000000"/>
                </a:solidFill>
                <a:latin typeface="Calisto MT" panose="02040603050505030304" pitchFamily="18" charset="0"/>
                <a:cs typeface="Arial" panose="020B0604020202020204" pitchFamily="34" charset="0"/>
              </a:rPr>
              <a:t>Programme </a:t>
            </a:r>
            <a:r>
              <a:rPr lang="en-IN" altLang="en-US" sz="2400" dirty="0">
                <a:solidFill>
                  <a:srgbClr val="000000"/>
                </a:solidFill>
                <a:latin typeface="Calisto MT" panose="02040603050505030304" pitchFamily="18" charset="0"/>
                <a:cs typeface="Arial" panose="020B0604020202020204" pitchFamily="34" charset="0"/>
              </a:rPr>
              <a:t>for management of Hepatitis C </a:t>
            </a:r>
            <a:r>
              <a:rPr lang="en-IN" altLang="en-US" sz="2400" dirty="0" smtClean="0">
                <a:solidFill>
                  <a:srgbClr val="000000"/>
                </a:solidFill>
                <a:latin typeface="Calisto MT" panose="02040603050505030304" pitchFamily="18" charset="0"/>
                <a:cs typeface="Arial" panose="020B0604020202020204" pitchFamily="34" charset="0"/>
              </a:rPr>
              <a:t>cases</a:t>
            </a:r>
          </a:p>
          <a:p>
            <a:pPr algn="just" fontAlgn="base">
              <a:lnSpc>
                <a:spcPct val="114000"/>
              </a:lnSpc>
              <a:spcBef>
                <a:spcPct val="0"/>
              </a:spcBef>
              <a:spcAft>
                <a:spcPts val="600"/>
              </a:spcAft>
              <a:buFont typeface="Arial" panose="020B0604020202020204" pitchFamily="34" charset="0"/>
              <a:buNone/>
              <a:defRPr/>
            </a:pPr>
            <a:endParaRPr lang="en-IN" altLang="en-US" sz="1200" dirty="0">
              <a:solidFill>
                <a:srgbClr val="000000"/>
              </a:solidFill>
              <a:latin typeface="Calisto MT" panose="02040603050505030304" pitchFamily="18" charset="0"/>
              <a:cs typeface="Arial" panose="020B0604020202020204" pitchFamily="34" charset="0"/>
            </a:endParaRPr>
          </a:p>
          <a:p>
            <a:pPr marL="354013" indent="-354013" algn="just" fontAlgn="base">
              <a:lnSpc>
                <a:spcPct val="114000"/>
              </a:lnSpc>
              <a:spcBef>
                <a:spcPct val="0"/>
              </a:spcBef>
              <a:spcAft>
                <a:spcPts val="600"/>
              </a:spcAft>
              <a:buFont typeface="Arial" pitchFamily="34" charset="0"/>
              <a:buChar char="•"/>
              <a:defRPr/>
            </a:pPr>
            <a:r>
              <a:rPr lang="en-IN" altLang="en-US" sz="2400" dirty="0">
                <a:solidFill>
                  <a:srgbClr val="000000"/>
                </a:solidFill>
                <a:latin typeface="Calisto MT" panose="02040603050505030304" pitchFamily="18" charset="0"/>
                <a:cs typeface="Arial" panose="020B0604020202020204" pitchFamily="34" charset="0"/>
              </a:rPr>
              <a:t>PGIMER prepared the SOPs for the </a:t>
            </a:r>
            <a:r>
              <a:rPr lang="en-IN" altLang="en-US" sz="2400" dirty="0" smtClean="0">
                <a:solidFill>
                  <a:srgbClr val="000000"/>
                </a:solidFill>
                <a:latin typeface="Calisto MT" panose="02040603050505030304" pitchFamily="18" charset="0"/>
                <a:cs typeface="Arial" panose="020B0604020202020204" pitchFamily="34" charset="0"/>
              </a:rPr>
              <a:t>programme (available </a:t>
            </a:r>
            <a:r>
              <a:rPr lang="en-IN" altLang="en-US" sz="2400" dirty="0">
                <a:solidFill>
                  <a:srgbClr val="000000"/>
                </a:solidFill>
                <a:latin typeface="Calisto MT" panose="02040603050505030304" pitchFamily="18" charset="0"/>
                <a:cs typeface="Arial" panose="020B0604020202020204" pitchFamily="34" charset="0"/>
              </a:rPr>
              <a:t>on website of </a:t>
            </a:r>
            <a:r>
              <a:rPr lang="en-IN" altLang="en-US" sz="2400" dirty="0" smtClean="0">
                <a:solidFill>
                  <a:srgbClr val="000000"/>
                </a:solidFill>
                <a:latin typeface="Calisto MT" panose="02040603050505030304" pitchFamily="18" charset="0"/>
                <a:cs typeface="Arial" panose="020B0604020202020204" pitchFamily="34" charset="0"/>
              </a:rPr>
              <a:t>Department - </a:t>
            </a:r>
            <a:r>
              <a:rPr lang="en-IN" altLang="en-US" sz="2400" b="1" i="1" dirty="0" smtClean="0">
                <a:solidFill>
                  <a:srgbClr val="000000"/>
                </a:solidFill>
                <a:latin typeface="Calisto MT" panose="02040603050505030304" pitchFamily="18" charset="0"/>
                <a:cs typeface="Arial" panose="020B0604020202020204" pitchFamily="34" charset="0"/>
              </a:rPr>
              <a:t>http:pbhealth.gov.in/mmphcrf.htm</a:t>
            </a:r>
            <a:r>
              <a:rPr lang="en-IN" altLang="en-US" sz="2400" i="1" dirty="0">
                <a:solidFill>
                  <a:srgbClr val="000000"/>
                </a:solidFill>
                <a:latin typeface="Calisto MT" panose="02040603050505030304" pitchFamily="18" charset="0"/>
                <a:cs typeface="Arial" panose="020B0604020202020204" pitchFamily="34" charset="0"/>
              </a:rPr>
              <a:t>)</a:t>
            </a:r>
          </a:p>
          <a:p>
            <a:pPr algn="just" fontAlgn="base">
              <a:lnSpc>
                <a:spcPct val="114000"/>
              </a:lnSpc>
              <a:spcBef>
                <a:spcPct val="0"/>
              </a:spcBef>
              <a:spcAft>
                <a:spcPts val="600"/>
              </a:spcAft>
              <a:defRPr/>
            </a:pPr>
            <a:endParaRPr lang="en-IN" altLang="en-US" sz="1200" dirty="0" smtClean="0">
              <a:solidFill>
                <a:srgbClr val="000000"/>
              </a:solidFill>
              <a:latin typeface="Calisto MT" panose="02040603050505030304" pitchFamily="18" charset="0"/>
              <a:cs typeface="Arial" panose="020B0604020202020204" pitchFamily="34" charset="0"/>
            </a:endParaRPr>
          </a:p>
          <a:p>
            <a:pPr marL="342900" indent="-342900" algn="just" fontAlgn="base">
              <a:lnSpc>
                <a:spcPct val="114000"/>
              </a:lnSpc>
              <a:spcBef>
                <a:spcPct val="0"/>
              </a:spcBef>
              <a:spcAft>
                <a:spcPts val="600"/>
              </a:spcAft>
              <a:buFont typeface="Arial" panose="020B0604020202020204" pitchFamily="34" charset="0"/>
              <a:buChar char="•"/>
              <a:defRPr/>
            </a:pPr>
            <a:r>
              <a:rPr lang="en-IN" altLang="en-US" sz="2400" dirty="0" smtClean="0">
                <a:solidFill>
                  <a:srgbClr val="000000"/>
                </a:solidFill>
                <a:latin typeface="Calisto MT" panose="02040603050505030304" pitchFamily="18" charset="0"/>
                <a:cs typeface="Arial" panose="020B0604020202020204" pitchFamily="34" charset="0"/>
              </a:rPr>
              <a:t>Launched </a:t>
            </a:r>
            <a:r>
              <a:rPr lang="en-IN" altLang="en-US" sz="2400" dirty="0">
                <a:solidFill>
                  <a:srgbClr val="000000"/>
                </a:solidFill>
                <a:latin typeface="Calisto MT" panose="02040603050505030304" pitchFamily="18" charset="0"/>
                <a:cs typeface="Arial" panose="020B0604020202020204" pitchFamily="34" charset="0"/>
              </a:rPr>
              <a:t>in June </a:t>
            </a:r>
            <a:r>
              <a:rPr lang="en-IN" altLang="en-US" sz="2400" dirty="0" smtClean="0">
                <a:solidFill>
                  <a:srgbClr val="000000"/>
                </a:solidFill>
                <a:latin typeface="Calisto MT" panose="02040603050505030304" pitchFamily="18" charset="0"/>
                <a:cs typeface="Arial" panose="020B0604020202020204" pitchFamily="34" charset="0"/>
              </a:rPr>
              <a:t>2016</a:t>
            </a:r>
            <a:endParaRPr lang="en-IN" altLang="en-US" sz="2400" b="1" dirty="0">
              <a:solidFill>
                <a:srgbClr val="000000"/>
              </a:solidFill>
              <a:latin typeface="Calisto MT" panose="02040603050505030304" pitchFamily="18" charset="0"/>
              <a:cs typeface="Arial" panose="020B0604020202020204" pitchFamily="34" charset="0"/>
            </a:endParaRPr>
          </a:p>
          <a:p>
            <a:pPr marL="800100" lvl="1" indent="-342900" algn="just" fontAlgn="base">
              <a:lnSpc>
                <a:spcPct val="114000"/>
              </a:lnSpc>
              <a:spcBef>
                <a:spcPct val="0"/>
              </a:spcBef>
              <a:spcAft>
                <a:spcPts val="600"/>
              </a:spcAft>
              <a:buFontTx/>
              <a:buChar char="-"/>
              <a:defRPr/>
            </a:pPr>
            <a:r>
              <a:rPr lang="en-IN" altLang="en-US" sz="2400" b="1" dirty="0" smtClean="0">
                <a:solidFill>
                  <a:srgbClr val="000000"/>
                </a:solidFill>
                <a:latin typeface="Calisto MT" panose="02040603050505030304" pitchFamily="18" charset="0"/>
                <a:cs typeface="Arial" panose="020B0604020202020204" pitchFamily="34" charset="0"/>
              </a:rPr>
              <a:t>free </a:t>
            </a:r>
            <a:r>
              <a:rPr lang="en-IN" altLang="en-US" sz="2400" b="1" dirty="0">
                <a:solidFill>
                  <a:srgbClr val="000000"/>
                </a:solidFill>
                <a:latin typeface="Calisto MT" panose="02040603050505030304" pitchFamily="18" charset="0"/>
                <a:cs typeface="Arial" panose="020B0604020202020204" pitchFamily="34" charset="0"/>
              </a:rPr>
              <a:t>treatment</a:t>
            </a:r>
            <a:r>
              <a:rPr lang="en-IN" altLang="en-US" sz="2400" dirty="0">
                <a:solidFill>
                  <a:srgbClr val="000000"/>
                </a:solidFill>
                <a:latin typeface="Calisto MT" panose="02040603050505030304" pitchFamily="18" charset="0"/>
                <a:cs typeface="Arial" panose="020B0604020202020204" pitchFamily="34" charset="0"/>
              </a:rPr>
              <a:t> of Hepatitis-C to all residents of Punjab</a:t>
            </a:r>
          </a:p>
          <a:p>
            <a:pPr marL="0" lvl="1" algn="just" fontAlgn="base">
              <a:lnSpc>
                <a:spcPct val="114000"/>
              </a:lnSpc>
              <a:spcBef>
                <a:spcPct val="0"/>
              </a:spcBef>
              <a:spcAft>
                <a:spcPts val="600"/>
              </a:spcAft>
              <a:defRPr/>
            </a:pPr>
            <a:endParaRPr lang="en-IN" altLang="en-US" sz="1200" b="1" dirty="0" smtClean="0">
              <a:solidFill>
                <a:srgbClr val="000000"/>
              </a:solidFill>
              <a:latin typeface="Calisto MT" panose="02040603050505030304" pitchFamily="18" charset="0"/>
              <a:cs typeface="Arial" panose="020B0604020202020204" pitchFamily="34" charset="0"/>
            </a:endParaRPr>
          </a:p>
          <a:p>
            <a:pPr marL="339725" lvl="1" indent="-339725" algn="just" fontAlgn="base">
              <a:lnSpc>
                <a:spcPct val="114000"/>
              </a:lnSpc>
              <a:spcBef>
                <a:spcPct val="0"/>
              </a:spcBef>
              <a:spcAft>
                <a:spcPts val="600"/>
              </a:spcAft>
              <a:buFont typeface="Arial" panose="020B0604020202020204" pitchFamily="34" charset="0"/>
              <a:buChar char="•"/>
              <a:defRPr/>
            </a:pPr>
            <a:r>
              <a:rPr lang="en-IN" altLang="en-US" sz="2400" b="1" dirty="0" smtClean="0">
                <a:solidFill>
                  <a:srgbClr val="000000"/>
                </a:solidFill>
                <a:latin typeface="Calisto MT" panose="02040603050505030304" pitchFamily="18" charset="0"/>
                <a:cs typeface="Arial" panose="020B0604020202020204" pitchFamily="34" charset="0"/>
              </a:rPr>
              <a:t>Funds </a:t>
            </a:r>
            <a:r>
              <a:rPr lang="en-IN" altLang="en-US" sz="2400" b="1" dirty="0">
                <a:solidFill>
                  <a:srgbClr val="000000"/>
                </a:solidFill>
                <a:latin typeface="Calisto MT" panose="02040603050505030304" pitchFamily="18" charset="0"/>
                <a:cs typeface="Arial" panose="020B0604020202020204" pitchFamily="34" charset="0"/>
              </a:rPr>
              <a:t>provided by </a:t>
            </a:r>
            <a:r>
              <a:rPr lang="en-IN" altLang="en-US" sz="2400" b="1" dirty="0" smtClean="0">
                <a:solidFill>
                  <a:srgbClr val="000000"/>
                </a:solidFill>
                <a:latin typeface="Calisto MT" panose="02040603050505030304" pitchFamily="18" charset="0"/>
                <a:cs typeface="Arial" panose="020B0604020202020204" pitchFamily="34" charset="0"/>
              </a:rPr>
              <a:t>State Government</a:t>
            </a:r>
            <a:r>
              <a:rPr lang="en-IN" altLang="en-US" sz="2400" dirty="0" smtClean="0">
                <a:solidFill>
                  <a:srgbClr val="000000"/>
                </a:solidFill>
                <a:latin typeface="Calisto MT" panose="02040603050505030304" pitchFamily="18" charset="0"/>
                <a:cs typeface="Arial" panose="020B0604020202020204" pitchFamily="34" charset="0"/>
              </a:rPr>
              <a:t> </a:t>
            </a:r>
            <a:r>
              <a:rPr lang="en-IN" altLang="en-US" sz="2400" dirty="0">
                <a:solidFill>
                  <a:srgbClr val="000000"/>
                </a:solidFill>
                <a:latin typeface="Calisto MT" panose="02040603050505030304" pitchFamily="18" charset="0"/>
                <a:cs typeface="Arial" panose="020B0604020202020204" pitchFamily="34" charset="0"/>
              </a:rPr>
              <a:t>for procurement of drugs for management of </a:t>
            </a:r>
            <a:r>
              <a:rPr lang="en-IN" altLang="en-US" sz="2400" dirty="0" smtClean="0">
                <a:solidFill>
                  <a:srgbClr val="000000"/>
                </a:solidFill>
                <a:latin typeface="Calisto MT" panose="02040603050505030304" pitchFamily="18" charset="0"/>
                <a:cs typeface="Arial" panose="020B0604020202020204" pitchFamily="34" charset="0"/>
              </a:rPr>
              <a:t>Hepatitis-C</a:t>
            </a:r>
            <a:endParaRPr lang="en-IN" altLang="en-US" sz="2400" dirty="0">
              <a:solidFill>
                <a:srgbClr val="000000"/>
              </a:solidFill>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29954246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61993" y="152400"/>
            <a:ext cx="7064295" cy="839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smtClean="0">
                <a:ea typeface="ＭＳ Ｐゴシック" panose="020B0600070205080204" pitchFamily="34" charset="-128"/>
              </a:rPr>
              <a:t>Goal of the Therapy</a:t>
            </a:r>
          </a:p>
        </p:txBody>
      </p:sp>
      <p:sp>
        <p:nvSpPr>
          <p:cNvPr id="3" name="Content Placeholder 2"/>
          <p:cNvSpPr>
            <a:spLocks noGrp="1"/>
          </p:cNvSpPr>
          <p:nvPr>
            <p:ph idx="1"/>
          </p:nvPr>
        </p:nvSpPr>
        <p:spPr>
          <a:xfrm>
            <a:off x="0" y="1219200"/>
            <a:ext cx="9144000" cy="4929188"/>
          </a:xfrm>
        </p:spPr>
        <p:txBody>
          <a:bodyPr/>
          <a:lstStyle/>
          <a:p>
            <a:pPr>
              <a:lnSpc>
                <a:spcPct val="120000"/>
              </a:lnSpc>
              <a:defRPr/>
            </a:pPr>
            <a:r>
              <a:rPr lang="en-IN" dirty="0" smtClean="0">
                <a:latin typeface="Calisto MT" panose="02040603050505030304" pitchFamily="18" charset="0"/>
              </a:rPr>
              <a:t>To eradicate HCV infection to prevent </a:t>
            </a:r>
          </a:p>
          <a:p>
            <a:pPr lvl="1">
              <a:lnSpc>
                <a:spcPct val="120000"/>
              </a:lnSpc>
              <a:defRPr/>
            </a:pPr>
            <a:r>
              <a:rPr lang="en-IN" dirty="0" smtClean="0">
                <a:latin typeface="Calisto MT" panose="02040603050505030304" pitchFamily="18" charset="0"/>
                <a:ea typeface="+mn-ea"/>
                <a:cs typeface="+mn-cs"/>
              </a:rPr>
              <a:t>liver cirrhosis</a:t>
            </a:r>
          </a:p>
          <a:p>
            <a:pPr lvl="1">
              <a:lnSpc>
                <a:spcPct val="120000"/>
              </a:lnSpc>
              <a:defRPr/>
            </a:pPr>
            <a:r>
              <a:rPr lang="en-IN" dirty="0" smtClean="0">
                <a:latin typeface="Calisto MT" panose="02040603050505030304" pitchFamily="18" charset="0"/>
                <a:ea typeface="+mn-ea"/>
                <a:cs typeface="+mn-cs"/>
              </a:rPr>
              <a:t>HCC (</a:t>
            </a:r>
            <a:r>
              <a:rPr lang="en-IN" dirty="0" err="1" smtClean="0">
                <a:latin typeface="Calisto MT" panose="02040603050505030304" pitchFamily="18" charset="0"/>
                <a:ea typeface="+mn-ea"/>
                <a:cs typeface="+mn-cs"/>
              </a:rPr>
              <a:t>Hepato</a:t>
            </a:r>
            <a:r>
              <a:rPr lang="en-IN" dirty="0" err="1" smtClean="0">
                <a:latin typeface="Calisto MT" panose="02040603050505030304" pitchFamily="18" charset="0"/>
              </a:rPr>
              <a:t>c</a:t>
            </a:r>
            <a:r>
              <a:rPr lang="en-IN" dirty="0" err="1" smtClean="0">
                <a:latin typeface="Calisto MT" panose="02040603050505030304" pitchFamily="18" charset="0"/>
                <a:ea typeface="+mn-ea"/>
                <a:cs typeface="+mn-cs"/>
              </a:rPr>
              <a:t>ellular</a:t>
            </a:r>
            <a:r>
              <a:rPr lang="en-IN" dirty="0" smtClean="0">
                <a:latin typeface="Calisto MT" panose="02040603050505030304" pitchFamily="18" charset="0"/>
                <a:ea typeface="+mn-ea"/>
                <a:cs typeface="+mn-cs"/>
              </a:rPr>
              <a:t> Carcinoma) and </a:t>
            </a:r>
          </a:p>
          <a:p>
            <a:pPr lvl="1">
              <a:lnSpc>
                <a:spcPct val="120000"/>
              </a:lnSpc>
              <a:defRPr/>
            </a:pPr>
            <a:r>
              <a:rPr lang="en-IN" dirty="0" smtClean="0">
                <a:latin typeface="Calisto MT" panose="02040603050505030304" pitchFamily="18" charset="0"/>
                <a:ea typeface="+mn-ea"/>
                <a:cs typeface="+mn-cs"/>
              </a:rPr>
              <a:t>death</a:t>
            </a:r>
          </a:p>
          <a:p>
            <a:pPr marL="0" indent="0">
              <a:lnSpc>
                <a:spcPct val="120000"/>
              </a:lnSpc>
              <a:buNone/>
              <a:defRPr/>
            </a:pPr>
            <a:endParaRPr lang="en-IN" sz="1600" dirty="0" smtClean="0">
              <a:latin typeface="Calisto MT" panose="02040603050505030304" pitchFamily="18" charset="0"/>
            </a:endParaRPr>
          </a:p>
          <a:p>
            <a:pPr>
              <a:lnSpc>
                <a:spcPct val="120000"/>
              </a:lnSpc>
              <a:defRPr/>
            </a:pPr>
            <a:r>
              <a:rPr lang="en-IN" dirty="0" smtClean="0">
                <a:latin typeface="Calisto MT" panose="02040603050505030304" pitchFamily="18" charset="0"/>
              </a:rPr>
              <a:t>End point of the therapy</a:t>
            </a:r>
          </a:p>
          <a:p>
            <a:pPr lvl="1">
              <a:lnSpc>
                <a:spcPct val="120000"/>
              </a:lnSpc>
              <a:defRPr/>
            </a:pPr>
            <a:r>
              <a:rPr lang="en-IN" dirty="0" smtClean="0">
                <a:latin typeface="Calisto MT" panose="02040603050505030304" pitchFamily="18" charset="0"/>
                <a:ea typeface="ＭＳ Ｐゴシック" charset="0"/>
              </a:rPr>
              <a:t>Undetectable HCV RNA in a sensitive assay, 12 weeks after the end of treatment - Sustained Viral Response </a:t>
            </a:r>
            <a:r>
              <a:rPr lang="en-IN" dirty="0" smtClean="0">
                <a:solidFill>
                  <a:schemeClr val="accent4"/>
                </a:solidFill>
                <a:latin typeface="Calisto MT" panose="02040603050505030304" pitchFamily="18" charset="0"/>
                <a:ea typeface="ＭＳ Ｐゴシック" charset="0"/>
              </a:rPr>
              <a:t>(SVR)</a:t>
            </a:r>
            <a:endParaRPr lang="en-IN" dirty="0">
              <a:solidFill>
                <a:schemeClr val="accent4"/>
              </a:solidFill>
              <a:latin typeface="Calisto MT" panose="02040603050505030304" pitchFamily="18" charset="0"/>
              <a:ea typeface="ＭＳ Ｐゴシック" charset="0"/>
            </a:endParaRPr>
          </a:p>
        </p:txBody>
      </p:sp>
    </p:spTree>
    <p:extLst>
      <p:ext uri="{BB962C8B-B14F-4D97-AF65-F5344CB8AC3E}">
        <p14:creationId xmlns:p14="http://schemas.microsoft.com/office/powerpoint/2010/main" val="15976960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10600" cy="1295400"/>
          </a:xfrm>
        </p:spPr>
        <p:txBody>
          <a:bodyPr>
            <a:normAutofit lnSpcReduction="10000"/>
          </a:bodyPr>
          <a:lstStyle/>
          <a:p>
            <a:pPr algn="just">
              <a:lnSpc>
                <a:spcPct val="114000"/>
              </a:lnSpc>
              <a:spcBef>
                <a:spcPts val="0"/>
              </a:spcBef>
              <a:spcAft>
                <a:spcPts val="600"/>
              </a:spcAft>
            </a:pPr>
            <a:r>
              <a:rPr lang="en-GB" sz="2400" dirty="0" smtClean="0">
                <a:latin typeface="Calisto MT" panose="02040603050505030304" pitchFamily="18" charset="0"/>
                <a:cs typeface="Arial" pitchFamily="34" charset="0"/>
              </a:rPr>
              <a:t>All the 22 districts of Punjab declared Tobacco Smoke Free (TSF) on the basis of Compliance Studies conducted by School of Public Health, PGIMER, Chandigarh</a:t>
            </a:r>
          </a:p>
        </p:txBody>
      </p:sp>
      <p:sp>
        <p:nvSpPr>
          <p:cNvPr id="4" name="Title 1"/>
          <p:cNvSpPr>
            <a:spLocks noGrp="1"/>
          </p:cNvSpPr>
          <p:nvPr>
            <p:ph type="title"/>
          </p:nvPr>
        </p:nvSpPr>
        <p:spPr>
          <a:xfrm>
            <a:off x="0" y="0"/>
            <a:ext cx="9144000" cy="762000"/>
          </a:xfrm>
          <a:solidFill>
            <a:schemeClr val="accent3">
              <a:lumMod val="40000"/>
              <a:lumOff val="60000"/>
            </a:schemeClr>
          </a:solidFill>
        </p:spPr>
        <p:txBody>
          <a:bodyPr>
            <a:normAutofit/>
          </a:bodyPr>
          <a:lstStyle/>
          <a:p>
            <a:r>
              <a:rPr lang="en-GB" sz="3600" b="1" dirty="0" smtClean="0">
                <a:latin typeface="Times New Roman" panose="02020603050405020304" pitchFamily="18" charset="0"/>
                <a:cs typeface="Times New Roman" panose="02020603050405020304" pitchFamily="18" charset="0"/>
              </a:rPr>
              <a:t>Background</a:t>
            </a:r>
            <a:endParaRPr lang="en-US" sz="3600" dirty="0">
              <a:latin typeface="Times New Roman" panose="02020603050405020304" pitchFamily="18" charset="0"/>
              <a:cs typeface="Times New Roman" panose="02020603050405020304" pitchFamily="18" charset="0"/>
            </a:endParaRPr>
          </a:p>
        </p:txBody>
      </p:sp>
      <p:pic>
        <p:nvPicPr>
          <p:cNvPr id="5" name="Picture 2"/>
          <p:cNvPicPr preferRelativeResize="0">
            <a:picLocks noChangeArrowheads="1"/>
          </p:cNvPicPr>
          <p:nvPr/>
        </p:nvPicPr>
        <p:blipFill>
          <a:blip r:embed="rId2" cstate="email"/>
          <a:srcRect/>
          <a:stretch>
            <a:fillRect/>
          </a:stretch>
        </p:blipFill>
        <p:spPr>
          <a:xfrm>
            <a:off x="457200" y="2536556"/>
            <a:ext cx="8077200" cy="3886200"/>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0" y="-76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indent="-342900" eaLnBrk="1" hangingPunct="1">
              <a:lnSpc>
                <a:spcPct val="114000"/>
              </a:lnSpc>
              <a:spcAft>
                <a:spcPts val="600"/>
              </a:spcAft>
            </a:pPr>
            <a:r>
              <a:rPr lang="en-IN" altLang="en-US" dirty="0" smtClean="0"/>
              <a:t>Decentralized mode</a:t>
            </a:r>
          </a:p>
        </p:txBody>
      </p:sp>
      <p:sp>
        <p:nvSpPr>
          <p:cNvPr id="3" name="Subtitle 2"/>
          <p:cNvSpPr>
            <a:spLocks noGrp="1"/>
          </p:cNvSpPr>
          <p:nvPr>
            <p:ph type="subTitle" idx="1"/>
          </p:nvPr>
        </p:nvSpPr>
        <p:spPr>
          <a:xfrm>
            <a:off x="152400" y="1214438"/>
            <a:ext cx="8501063" cy="4786312"/>
          </a:xfrm>
        </p:spPr>
        <p:txBody>
          <a:bodyPr/>
          <a:lstStyle/>
          <a:p>
            <a:pPr marL="339725" lvl="1" indent="-339725" algn="just" eaLnBrk="1" hangingPunct="1">
              <a:lnSpc>
                <a:spcPct val="114000"/>
              </a:lnSpc>
              <a:spcBef>
                <a:spcPts val="0"/>
              </a:spcBef>
              <a:spcAft>
                <a:spcPts val="0"/>
              </a:spcAft>
              <a:buFont typeface="Arial" panose="020B0604020202020204" pitchFamily="34" charset="0"/>
              <a:buChar char="•"/>
              <a:defRPr/>
            </a:pPr>
            <a:r>
              <a:rPr lang="en-IN" altLang="en-US" sz="2400" b="1" i="1" dirty="0" smtClean="0">
                <a:solidFill>
                  <a:schemeClr val="accent4"/>
                </a:solidFill>
                <a:latin typeface="Calisto MT" panose="02040603050505030304" pitchFamily="18" charset="0"/>
              </a:rPr>
              <a:t>Decentralized Hepatitis C </a:t>
            </a:r>
            <a:r>
              <a:rPr lang="en-IN" altLang="en-US" sz="2400" b="1" i="1" dirty="0" smtClean="0">
                <a:solidFill>
                  <a:schemeClr val="accent4"/>
                </a:solidFill>
                <a:latin typeface="Calisto MT" panose="02040603050505030304" pitchFamily="18" charset="0"/>
              </a:rPr>
              <a:t>Treatment</a:t>
            </a:r>
            <a:endParaRPr lang="en-IN" altLang="en-US" sz="2400" b="1" i="1" dirty="0" smtClean="0">
              <a:solidFill>
                <a:schemeClr val="accent4"/>
              </a:solidFill>
              <a:latin typeface="Calisto MT" panose="02040603050505030304" pitchFamily="18" charset="0"/>
            </a:endParaRPr>
          </a:p>
          <a:p>
            <a:pPr marL="796925" lvl="2" indent="-339725" algn="just" eaLnBrk="1" hangingPunct="1">
              <a:lnSpc>
                <a:spcPct val="114000"/>
              </a:lnSpc>
              <a:spcBef>
                <a:spcPts val="0"/>
              </a:spcBef>
              <a:spcAft>
                <a:spcPts val="0"/>
              </a:spcAft>
              <a:buFont typeface="Arial" panose="020B0604020202020204" pitchFamily="34" charset="0"/>
              <a:buChar char="•"/>
              <a:defRPr/>
            </a:pPr>
            <a:r>
              <a:rPr lang="en-IN" altLang="en-US" sz="2400" b="1" i="1" dirty="0" smtClean="0">
                <a:solidFill>
                  <a:schemeClr val="accent4"/>
                </a:solidFill>
                <a:latin typeface="Calisto MT" panose="02040603050505030304" pitchFamily="18" charset="0"/>
              </a:rPr>
              <a:t>Treatment made available at</a:t>
            </a:r>
          </a:p>
          <a:p>
            <a:pPr marL="1257300" lvl="2" indent="-342900" algn="just" eaLnBrk="1" hangingPunct="1">
              <a:lnSpc>
                <a:spcPct val="114000"/>
              </a:lnSpc>
              <a:spcBef>
                <a:spcPts val="0"/>
              </a:spcBef>
              <a:spcAft>
                <a:spcPts val="0"/>
              </a:spcAft>
              <a:buFontTx/>
              <a:buChar char="-"/>
              <a:defRPr/>
            </a:pPr>
            <a:r>
              <a:rPr lang="en-IN" altLang="en-US" sz="2400" dirty="0" smtClean="0">
                <a:solidFill>
                  <a:schemeClr val="accent4"/>
                </a:solidFill>
                <a:latin typeface="Calisto MT" panose="02040603050505030304" pitchFamily="18" charset="0"/>
              </a:rPr>
              <a:t>22 District Hospitals and </a:t>
            </a:r>
          </a:p>
          <a:p>
            <a:pPr marL="1257300" lvl="2" indent="-342900" algn="just" eaLnBrk="1" hangingPunct="1">
              <a:lnSpc>
                <a:spcPct val="114000"/>
              </a:lnSpc>
              <a:spcBef>
                <a:spcPts val="0"/>
              </a:spcBef>
              <a:spcAft>
                <a:spcPts val="0"/>
              </a:spcAft>
              <a:buFontTx/>
              <a:buChar char="-"/>
              <a:defRPr/>
            </a:pPr>
            <a:r>
              <a:rPr lang="en-IN" altLang="en-US" sz="2400" dirty="0" smtClean="0">
                <a:solidFill>
                  <a:schemeClr val="accent4"/>
                </a:solidFill>
                <a:latin typeface="Calisto MT" panose="02040603050505030304" pitchFamily="18" charset="0"/>
              </a:rPr>
              <a:t>3 Government Medical Colleges</a:t>
            </a:r>
          </a:p>
          <a:p>
            <a:pPr marL="442913" algn="just" eaLnBrk="1" hangingPunct="1">
              <a:lnSpc>
                <a:spcPct val="114000"/>
              </a:lnSpc>
              <a:spcBef>
                <a:spcPts val="0"/>
              </a:spcBef>
              <a:spcAft>
                <a:spcPts val="0"/>
              </a:spcAft>
              <a:defRPr/>
            </a:pPr>
            <a:endParaRPr lang="en-US" altLang="en-US" sz="1600" dirty="0" smtClean="0">
              <a:solidFill>
                <a:schemeClr val="accent4"/>
              </a:solidFill>
              <a:latin typeface="Calisto MT" panose="02040603050505030304" pitchFamily="18" charset="0"/>
            </a:endParaRPr>
          </a:p>
          <a:p>
            <a:pPr marL="811213" indent="-368300" algn="just" eaLnBrk="1" hangingPunct="1">
              <a:lnSpc>
                <a:spcPct val="114000"/>
              </a:lnSpc>
              <a:spcBef>
                <a:spcPts val="0"/>
              </a:spcBef>
              <a:spcAft>
                <a:spcPts val="0"/>
              </a:spcAft>
              <a:buFont typeface="Arial" panose="020B0604020202020204" pitchFamily="34" charset="0"/>
              <a:buChar char="•"/>
              <a:defRPr/>
            </a:pPr>
            <a:r>
              <a:rPr lang="en-US" altLang="en-US" sz="2400" dirty="0" smtClean="0">
                <a:solidFill>
                  <a:schemeClr val="accent4"/>
                </a:solidFill>
                <a:latin typeface="Calisto MT" panose="02040603050505030304" pitchFamily="18" charset="0"/>
              </a:rPr>
              <a:t>Sensitization of Medical and Paramedical personnel involved in examining, diagnosing and providing treatment</a:t>
            </a:r>
          </a:p>
          <a:p>
            <a:pPr marL="811213" indent="-368300" algn="just" eaLnBrk="1" hangingPunct="1">
              <a:lnSpc>
                <a:spcPct val="114000"/>
              </a:lnSpc>
              <a:spcBef>
                <a:spcPts val="0"/>
              </a:spcBef>
              <a:spcAft>
                <a:spcPts val="0"/>
              </a:spcAft>
              <a:buFont typeface="Arial" panose="020B0604020202020204" pitchFamily="34" charset="0"/>
              <a:buChar char="•"/>
              <a:defRPr/>
            </a:pPr>
            <a:endParaRPr lang="en-US" altLang="en-US" sz="1000" dirty="0" smtClean="0">
              <a:solidFill>
                <a:schemeClr val="accent4"/>
              </a:solidFill>
              <a:latin typeface="Calisto MT" panose="02040603050505030304" pitchFamily="18" charset="0"/>
            </a:endParaRPr>
          </a:p>
          <a:p>
            <a:pPr marL="1257300" lvl="2" indent="-342900" algn="just" eaLnBrk="1" hangingPunct="1">
              <a:lnSpc>
                <a:spcPct val="114000"/>
              </a:lnSpc>
              <a:spcBef>
                <a:spcPts val="0"/>
              </a:spcBef>
              <a:spcAft>
                <a:spcPts val="0"/>
              </a:spcAft>
              <a:buFontTx/>
              <a:buChar char="-"/>
              <a:defRPr/>
            </a:pPr>
            <a:r>
              <a:rPr lang="en-US" altLang="en-US" sz="2400" dirty="0" smtClean="0">
                <a:solidFill>
                  <a:schemeClr val="accent4"/>
                </a:solidFill>
                <a:latin typeface="Calisto MT" panose="02040603050505030304" pitchFamily="18" charset="0"/>
              </a:rPr>
              <a:t>Regimens, Follow ups and Testing </a:t>
            </a:r>
          </a:p>
          <a:p>
            <a:pPr marL="1257300" lvl="2" indent="-342900" algn="just" eaLnBrk="1" hangingPunct="1">
              <a:lnSpc>
                <a:spcPct val="114000"/>
              </a:lnSpc>
              <a:spcBef>
                <a:spcPts val="0"/>
              </a:spcBef>
              <a:spcAft>
                <a:spcPts val="0"/>
              </a:spcAft>
              <a:buFontTx/>
              <a:buChar char="-"/>
              <a:defRPr/>
            </a:pPr>
            <a:r>
              <a:rPr lang="en-US" altLang="en-US" sz="2400" dirty="0" smtClean="0">
                <a:solidFill>
                  <a:schemeClr val="accent4"/>
                </a:solidFill>
                <a:latin typeface="Calisto MT" panose="02040603050505030304" pitchFamily="18" charset="0"/>
              </a:rPr>
              <a:t>Co-morbid conditions</a:t>
            </a:r>
          </a:p>
          <a:p>
            <a:pPr marL="1257300" lvl="2" indent="-342900" algn="just" eaLnBrk="1" hangingPunct="1">
              <a:lnSpc>
                <a:spcPct val="114000"/>
              </a:lnSpc>
              <a:spcBef>
                <a:spcPts val="0"/>
              </a:spcBef>
              <a:spcAft>
                <a:spcPts val="0"/>
              </a:spcAft>
              <a:buFontTx/>
              <a:buChar char="-"/>
              <a:defRPr/>
            </a:pPr>
            <a:r>
              <a:rPr lang="en-US" altLang="en-US" sz="2400" dirty="0" smtClean="0">
                <a:solidFill>
                  <a:schemeClr val="accent4"/>
                </a:solidFill>
                <a:latin typeface="Calisto MT" panose="02040603050505030304" pitchFamily="18" charset="0"/>
              </a:rPr>
              <a:t>Special circumstances</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fld id="{82E9AA7B-DC81-44E4-93FE-BB6516FCCD1B}" type="slidenum">
              <a:rPr lang="en-US" altLang="en-US" sz="1200">
                <a:solidFill>
                  <a:srgbClr val="898989"/>
                </a:solidFill>
              </a:rPr>
              <a:pPr/>
              <a:t>30</a:t>
            </a:fld>
            <a:endParaRPr lang="en-US" altLang="en-US" sz="1200">
              <a:solidFill>
                <a:srgbClr val="898989"/>
              </a:solidFill>
            </a:endParaRPr>
          </a:p>
        </p:txBody>
      </p:sp>
    </p:spTree>
    <p:extLst>
      <p:ext uri="{BB962C8B-B14F-4D97-AF65-F5344CB8AC3E}">
        <p14:creationId xmlns:p14="http://schemas.microsoft.com/office/powerpoint/2010/main" val="184096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4691DE09-399E-4EAB-BFFF-15A9EDF8B3B6}"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31</a:t>
            </a:fld>
            <a:endParaRPr lang="en-US" altLang="en-US" sz="1200" smtClean="0">
              <a:solidFill>
                <a:srgbClr val="000000"/>
              </a:solidFill>
              <a:latin typeface="Constantia" panose="02030602050306030303" pitchFamily="18" charset="0"/>
            </a:endParaRPr>
          </a:p>
        </p:txBody>
      </p:sp>
      <p:sp>
        <p:nvSpPr>
          <p:cNvPr id="20483"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US" altLang="en-US" sz="3200" b="1" dirty="0" smtClean="0">
                <a:solidFill>
                  <a:srgbClr val="FFFFFF"/>
                </a:solidFill>
                <a:cs typeface="Times New Roman" panose="02020603050405020304" pitchFamily="18" charset="0"/>
              </a:rPr>
              <a:t>Testing for Hepatitis C</a:t>
            </a:r>
            <a:endParaRPr lang="en-GB" altLang="en-US" sz="3200" b="1" dirty="0" smtClean="0">
              <a:solidFill>
                <a:srgbClr val="FFFFFF"/>
              </a:solidFill>
              <a:cs typeface="Times New Roman" panose="02020603050405020304" pitchFamily="18" charset="0"/>
            </a:endParaRPr>
          </a:p>
        </p:txBody>
      </p:sp>
      <p:sp>
        <p:nvSpPr>
          <p:cNvPr id="2" name="TextBox 1"/>
          <p:cNvSpPr txBox="1"/>
          <p:nvPr/>
        </p:nvSpPr>
        <p:spPr>
          <a:xfrm>
            <a:off x="152400" y="1066800"/>
            <a:ext cx="8839200" cy="5747727"/>
          </a:xfrm>
          <a:prstGeom prst="rect">
            <a:avLst/>
          </a:prstGeom>
          <a:noFill/>
        </p:spPr>
        <p:txBody>
          <a:bodyPr>
            <a:spAutoFit/>
          </a:bodyPr>
          <a:lstStyle/>
          <a:p>
            <a:pPr marL="342900" indent="-342900" algn="just" fontAlgn="base">
              <a:lnSpc>
                <a:spcPct val="125000"/>
              </a:lnSpc>
              <a:spcBef>
                <a:spcPct val="0"/>
              </a:spcBef>
              <a:spcAft>
                <a:spcPts val="600"/>
              </a:spcAft>
              <a:buFont typeface="Arial" panose="020B0604020202020204" pitchFamily="34" charset="0"/>
              <a:buChar char="•"/>
              <a:defRPr/>
            </a:pPr>
            <a:r>
              <a:rPr lang="en-US" altLang="en-US" sz="2200" b="1" dirty="0">
                <a:solidFill>
                  <a:srgbClr val="000000"/>
                </a:solidFill>
                <a:latin typeface="Calisto MT" panose="02040603050505030304" pitchFamily="18" charset="0"/>
                <a:cs typeface="Arial" panose="020B0604020202020204" pitchFamily="34" charset="0"/>
              </a:rPr>
              <a:t>Baseline testing </a:t>
            </a:r>
            <a:r>
              <a:rPr lang="en-US" altLang="en-US" sz="2200" b="1" dirty="0" smtClean="0">
                <a:solidFill>
                  <a:srgbClr val="000000"/>
                </a:solidFill>
                <a:latin typeface="Calisto MT" panose="02040603050505030304" pitchFamily="18" charset="0"/>
                <a:cs typeface="Arial" panose="020B0604020202020204" pitchFamily="34" charset="0"/>
              </a:rPr>
              <a:t>- standardized</a:t>
            </a:r>
            <a:endParaRPr lang="en-US" altLang="en-US" sz="2200" b="1" dirty="0">
              <a:solidFill>
                <a:srgbClr val="000000"/>
              </a:solidFill>
              <a:latin typeface="Calisto MT" panose="02040603050505030304" pitchFamily="18" charset="0"/>
              <a:cs typeface="Arial" panose="020B0604020202020204" pitchFamily="34" charset="0"/>
            </a:endParaRPr>
          </a:p>
          <a:p>
            <a:pPr marL="800100" lvl="1" indent="-342900" algn="just" fontAlgn="base">
              <a:lnSpc>
                <a:spcPct val="125000"/>
              </a:lnSpc>
              <a:spcBef>
                <a:spcPct val="0"/>
              </a:spcBef>
              <a:spcAft>
                <a:spcPts val="600"/>
              </a:spcAft>
              <a:buFontTx/>
              <a:buChar char="-"/>
              <a:defRPr/>
            </a:pPr>
            <a:r>
              <a:rPr lang="en-US" altLang="en-US" sz="2200" dirty="0">
                <a:solidFill>
                  <a:srgbClr val="000000"/>
                </a:solidFill>
                <a:latin typeface="Calisto MT" panose="02040603050505030304" pitchFamily="18" charset="0"/>
                <a:cs typeface="Arial" panose="020B0604020202020204" pitchFamily="34" charset="0"/>
              </a:rPr>
              <a:t>Anti </a:t>
            </a:r>
            <a:r>
              <a:rPr lang="en-US" altLang="en-US" sz="2200" dirty="0" smtClean="0">
                <a:solidFill>
                  <a:srgbClr val="000000"/>
                </a:solidFill>
                <a:latin typeface="Calisto MT" panose="02040603050505030304" pitchFamily="18" charset="0"/>
                <a:cs typeface="Arial" panose="020B0604020202020204" pitchFamily="34" charset="0"/>
              </a:rPr>
              <a:t>HCV-ELISA</a:t>
            </a:r>
            <a:r>
              <a:rPr lang="en-US" altLang="en-US" sz="2200" dirty="0">
                <a:solidFill>
                  <a:srgbClr val="000000"/>
                </a:solidFill>
                <a:latin typeface="Calisto MT" panose="02040603050505030304" pitchFamily="18" charset="0"/>
                <a:cs typeface="Arial" panose="020B0604020202020204" pitchFamily="34" charset="0"/>
              </a:rPr>
              <a:t>			Free in 25 centers</a:t>
            </a:r>
          </a:p>
          <a:p>
            <a:pPr marL="800100" lvl="1" indent="-342900" algn="just" fontAlgn="base">
              <a:lnSpc>
                <a:spcPct val="125000"/>
              </a:lnSpc>
              <a:spcBef>
                <a:spcPct val="0"/>
              </a:spcBef>
              <a:spcAft>
                <a:spcPts val="600"/>
              </a:spcAft>
              <a:buFontTx/>
              <a:buChar char="-"/>
              <a:defRPr/>
            </a:pPr>
            <a:r>
              <a:rPr lang="en-US" altLang="en-US" sz="2200" dirty="0">
                <a:solidFill>
                  <a:srgbClr val="000000"/>
                </a:solidFill>
                <a:latin typeface="Calisto MT" panose="02040603050505030304" pitchFamily="18" charset="0"/>
                <a:cs typeface="Arial" panose="020B0604020202020204" pitchFamily="34" charset="0"/>
              </a:rPr>
              <a:t>CBC (Complete Blood Count)	</a:t>
            </a:r>
            <a:r>
              <a:rPr lang="en-US" altLang="en-US" sz="2200" dirty="0" smtClean="0">
                <a:solidFill>
                  <a:srgbClr val="000000"/>
                </a:solidFill>
                <a:latin typeface="Calisto MT" panose="02040603050505030304" pitchFamily="18" charset="0"/>
                <a:cs typeface="Arial" panose="020B0604020202020204" pitchFamily="34" charset="0"/>
              </a:rPr>
              <a:t>	Free </a:t>
            </a:r>
            <a:r>
              <a:rPr lang="en-US" altLang="en-US" sz="2200" dirty="0">
                <a:solidFill>
                  <a:srgbClr val="000000"/>
                </a:solidFill>
                <a:latin typeface="Calisto MT" panose="02040603050505030304" pitchFamily="18" charset="0"/>
                <a:cs typeface="Arial" panose="020B0604020202020204" pitchFamily="34" charset="0"/>
              </a:rPr>
              <a:t>in 25 centers</a:t>
            </a:r>
          </a:p>
          <a:p>
            <a:pPr marL="800100" lvl="1" indent="-342900" algn="just" fontAlgn="base">
              <a:lnSpc>
                <a:spcPct val="125000"/>
              </a:lnSpc>
              <a:spcBef>
                <a:spcPct val="0"/>
              </a:spcBef>
              <a:spcAft>
                <a:spcPts val="600"/>
              </a:spcAft>
              <a:buFontTx/>
              <a:buChar char="-"/>
              <a:defRPr/>
            </a:pPr>
            <a:r>
              <a:rPr lang="en-US" altLang="en-US" sz="2200" dirty="0">
                <a:solidFill>
                  <a:srgbClr val="000000"/>
                </a:solidFill>
                <a:latin typeface="Calisto MT" panose="02040603050505030304" pitchFamily="18" charset="0"/>
                <a:cs typeface="Arial" panose="020B0604020202020204" pitchFamily="34" charset="0"/>
              </a:rPr>
              <a:t>LFT (Liver Function Tests)		</a:t>
            </a:r>
            <a:r>
              <a:rPr lang="en-US" altLang="en-US" sz="2200" dirty="0" smtClean="0">
                <a:solidFill>
                  <a:srgbClr val="000000"/>
                </a:solidFill>
                <a:latin typeface="Calisto MT" panose="02040603050505030304" pitchFamily="18" charset="0"/>
                <a:cs typeface="Arial" panose="020B0604020202020204" pitchFamily="34" charset="0"/>
              </a:rPr>
              <a:t>Free </a:t>
            </a:r>
            <a:r>
              <a:rPr lang="en-US" altLang="en-US" sz="2200" dirty="0">
                <a:solidFill>
                  <a:srgbClr val="000000"/>
                </a:solidFill>
                <a:latin typeface="Calisto MT" panose="02040603050505030304" pitchFamily="18" charset="0"/>
                <a:cs typeface="Arial" panose="020B0604020202020204" pitchFamily="34" charset="0"/>
              </a:rPr>
              <a:t>in 25 centers</a:t>
            </a:r>
          </a:p>
          <a:p>
            <a:pPr marL="800100" lvl="1" indent="-342900" algn="just" fontAlgn="base">
              <a:lnSpc>
                <a:spcPct val="125000"/>
              </a:lnSpc>
              <a:spcBef>
                <a:spcPct val="0"/>
              </a:spcBef>
              <a:spcAft>
                <a:spcPts val="600"/>
              </a:spcAft>
              <a:buFontTx/>
              <a:buChar char="-"/>
              <a:defRPr/>
            </a:pPr>
            <a:r>
              <a:rPr lang="en-US" altLang="en-US" sz="2200" dirty="0">
                <a:solidFill>
                  <a:srgbClr val="000000"/>
                </a:solidFill>
                <a:latin typeface="Calisto MT" panose="02040603050505030304" pitchFamily="18" charset="0"/>
                <a:cs typeface="Arial" panose="020B0604020202020204" pitchFamily="34" charset="0"/>
              </a:rPr>
              <a:t>RFT (Kidney/Renal Function tests)	</a:t>
            </a:r>
            <a:r>
              <a:rPr lang="en-US" altLang="en-US" sz="2200" dirty="0" smtClean="0">
                <a:solidFill>
                  <a:srgbClr val="000000"/>
                </a:solidFill>
                <a:latin typeface="Calisto MT" panose="02040603050505030304" pitchFamily="18" charset="0"/>
                <a:cs typeface="Arial" panose="020B0604020202020204" pitchFamily="34" charset="0"/>
              </a:rPr>
              <a:t>Free </a:t>
            </a:r>
            <a:r>
              <a:rPr lang="en-US" altLang="en-US" sz="2200" dirty="0">
                <a:solidFill>
                  <a:srgbClr val="000000"/>
                </a:solidFill>
                <a:latin typeface="Calisto MT" panose="02040603050505030304" pitchFamily="18" charset="0"/>
                <a:cs typeface="Arial" panose="020B0604020202020204" pitchFamily="34" charset="0"/>
              </a:rPr>
              <a:t>in 25 centers</a:t>
            </a:r>
          </a:p>
          <a:p>
            <a:pPr marL="342900" lvl="1" indent="-342900" algn="just" fontAlgn="base">
              <a:lnSpc>
                <a:spcPct val="125000"/>
              </a:lnSpc>
              <a:spcBef>
                <a:spcPct val="0"/>
              </a:spcBef>
              <a:spcAft>
                <a:spcPts val="600"/>
              </a:spcAft>
              <a:buFont typeface="Arial" pitchFamily="34" charset="0"/>
              <a:buChar char="•"/>
              <a:defRPr/>
            </a:pPr>
            <a:r>
              <a:rPr lang="en-US" altLang="en-US" sz="2200" b="1" dirty="0">
                <a:solidFill>
                  <a:srgbClr val="000000"/>
                </a:solidFill>
                <a:latin typeface="Calisto MT" panose="02040603050505030304" pitchFamily="18" charset="0"/>
                <a:cs typeface="Arial" panose="020B0604020202020204" pitchFamily="34" charset="0"/>
              </a:rPr>
              <a:t>Tenders for baseline and follow up testing (Viral Load and </a:t>
            </a:r>
            <a:r>
              <a:rPr lang="en-US" altLang="en-US" sz="2200" b="1" dirty="0" smtClean="0">
                <a:solidFill>
                  <a:srgbClr val="000000"/>
                </a:solidFill>
                <a:latin typeface="Calisto MT" panose="02040603050505030304" pitchFamily="18" charset="0"/>
                <a:cs typeface="Arial" panose="020B0604020202020204" pitchFamily="34" charset="0"/>
              </a:rPr>
              <a:t>Genotype)</a:t>
            </a:r>
          </a:p>
          <a:p>
            <a:pPr marL="914400" lvl="3" algn="just" fontAlgn="base">
              <a:lnSpc>
                <a:spcPct val="125000"/>
              </a:lnSpc>
              <a:spcBef>
                <a:spcPct val="0"/>
              </a:spcBef>
              <a:spcAft>
                <a:spcPts val="600"/>
              </a:spcAft>
              <a:defRPr/>
            </a:pPr>
            <a:r>
              <a:rPr lang="en-US" altLang="en-US" sz="2200" b="1" dirty="0" err="1" smtClean="0">
                <a:solidFill>
                  <a:srgbClr val="000000"/>
                </a:solidFill>
                <a:latin typeface="Calisto MT" panose="02040603050505030304" pitchFamily="18" charset="0"/>
                <a:cs typeface="Arial" panose="020B0604020202020204" pitchFamily="34" charset="0"/>
              </a:rPr>
              <a:t>Dr</a:t>
            </a:r>
            <a:r>
              <a:rPr lang="en-US" altLang="en-US" sz="2200" b="1" dirty="0" smtClean="0">
                <a:solidFill>
                  <a:srgbClr val="000000"/>
                </a:solidFill>
                <a:latin typeface="Calisto MT" panose="02040603050505030304" pitchFamily="18" charset="0"/>
                <a:cs typeface="Arial" panose="020B0604020202020204" pitchFamily="34" charset="0"/>
              </a:rPr>
              <a:t> </a:t>
            </a:r>
            <a:r>
              <a:rPr lang="en-US" altLang="en-US" sz="2200" b="1" dirty="0">
                <a:solidFill>
                  <a:srgbClr val="000000"/>
                </a:solidFill>
                <a:latin typeface="Calisto MT" panose="02040603050505030304" pitchFamily="18" charset="0"/>
                <a:cs typeface="Arial" panose="020B0604020202020204" pitchFamily="34" charset="0"/>
              </a:rPr>
              <a:t>Lal Path </a:t>
            </a:r>
            <a:r>
              <a:rPr lang="en-US" altLang="en-US" sz="2200" b="1" dirty="0" smtClean="0">
                <a:solidFill>
                  <a:srgbClr val="000000"/>
                </a:solidFill>
                <a:latin typeface="Calisto MT" panose="02040603050505030304" pitchFamily="18" charset="0"/>
                <a:cs typeface="Arial" panose="020B0604020202020204" pitchFamily="34" charset="0"/>
              </a:rPr>
              <a:t>Laboratories</a:t>
            </a:r>
            <a:endParaRPr lang="en-US" altLang="en-US" sz="2200" b="1" dirty="0">
              <a:solidFill>
                <a:srgbClr val="000000"/>
              </a:solidFill>
              <a:latin typeface="Calisto MT" panose="02040603050505030304" pitchFamily="18" charset="0"/>
              <a:cs typeface="Arial" panose="020B0604020202020204" pitchFamily="34" charset="0"/>
            </a:endParaRPr>
          </a:p>
          <a:p>
            <a:pPr marL="800100" lvl="2" indent="-342900" algn="just" fontAlgn="base">
              <a:lnSpc>
                <a:spcPct val="125000"/>
              </a:lnSpc>
              <a:spcBef>
                <a:spcPct val="0"/>
              </a:spcBef>
              <a:spcAft>
                <a:spcPts val="600"/>
              </a:spcAft>
              <a:buFont typeface="Arial" pitchFamily="34" charset="0"/>
              <a:buChar char="•"/>
              <a:defRPr/>
            </a:pPr>
            <a:r>
              <a:rPr lang="en-US" altLang="en-US" sz="2200" b="1" dirty="0">
                <a:solidFill>
                  <a:srgbClr val="000000"/>
                </a:solidFill>
                <a:latin typeface="Calisto MT" panose="02040603050505030304" pitchFamily="18" charset="0"/>
                <a:cs typeface="Arial" panose="020B0604020202020204" pitchFamily="34" charset="0"/>
              </a:rPr>
              <a:t>Viral Load:	Rs 2200/ per test </a:t>
            </a:r>
            <a:r>
              <a:rPr lang="en-US" altLang="en-US" sz="2200" dirty="0">
                <a:solidFill>
                  <a:srgbClr val="000000"/>
                </a:solidFill>
                <a:latin typeface="Calisto MT" panose="02040603050505030304" pitchFamily="18" charset="0"/>
                <a:cs typeface="Arial" panose="020B0604020202020204" pitchFamily="34" charset="0"/>
              </a:rPr>
              <a:t>(Initial test is charged from patient and last test for SVR is done free of cost)</a:t>
            </a:r>
          </a:p>
          <a:p>
            <a:pPr marL="800100" lvl="2" indent="-342900" algn="just" fontAlgn="base">
              <a:lnSpc>
                <a:spcPct val="125000"/>
              </a:lnSpc>
              <a:spcBef>
                <a:spcPct val="0"/>
              </a:spcBef>
              <a:spcAft>
                <a:spcPts val="600"/>
              </a:spcAft>
              <a:buFont typeface="Arial" pitchFamily="34" charset="0"/>
              <a:buChar char="•"/>
              <a:defRPr/>
            </a:pPr>
            <a:r>
              <a:rPr lang="en-US" altLang="en-US" sz="2200" b="1" dirty="0">
                <a:solidFill>
                  <a:srgbClr val="000000"/>
                </a:solidFill>
                <a:latin typeface="Calisto MT" panose="02040603050505030304" pitchFamily="18" charset="0"/>
                <a:cs typeface="Arial" panose="020B0604020202020204" pitchFamily="34" charset="0"/>
              </a:rPr>
              <a:t>Genotype: 	Rs 3000/ per test </a:t>
            </a:r>
            <a:r>
              <a:rPr lang="en-US" altLang="en-US" sz="2200" dirty="0">
                <a:solidFill>
                  <a:srgbClr val="000000"/>
                </a:solidFill>
                <a:latin typeface="Calisto MT" panose="02040603050505030304" pitchFamily="18" charset="0"/>
                <a:cs typeface="Arial" panose="020B0604020202020204" pitchFamily="34" charset="0"/>
              </a:rPr>
              <a:t>(Test charged from </a:t>
            </a:r>
            <a:r>
              <a:rPr lang="en-US" altLang="en-US" sz="2200" dirty="0" smtClean="0">
                <a:solidFill>
                  <a:srgbClr val="000000"/>
                </a:solidFill>
                <a:latin typeface="Calisto MT" panose="02040603050505030304" pitchFamily="18" charset="0"/>
                <a:cs typeface="Arial" panose="020B0604020202020204" pitchFamily="34" charset="0"/>
              </a:rPr>
              <a:t>patient- </a:t>
            </a:r>
            <a:r>
              <a:rPr lang="en-US" altLang="en-US" sz="2200" dirty="0">
                <a:solidFill>
                  <a:srgbClr val="000000"/>
                </a:solidFill>
                <a:latin typeface="Calisto MT" panose="02040603050505030304" pitchFamily="18" charset="0"/>
                <a:cs typeface="Arial" panose="020B0604020202020204" pitchFamily="34" charset="0"/>
              </a:rPr>
              <a:t>Required for cirrhotic </a:t>
            </a:r>
            <a:r>
              <a:rPr lang="en-US" altLang="en-US" sz="2200" dirty="0" smtClean="0">
                <a:solidFill>
                  <a:srgbClr val="000000"/>
                </a:solidFill>
                <a:latin typeface="Calisto MT" panose="02040603050505030304" pitchFamily="18" charset="0"/>
                <a:cs typeface="Arial" panose="020B0604020202020204" pitchFamily="34" charset="0"/>
              </a:rPr>
              <a:t>patients only)</a:t>
            </a:r>
            <a:endParaRPr lang="en-US" altLang="en-US" sz="2200" dirty="0">
              <a:solidFill>
                <a:srgbClr val="000000"/>
              </a:solidFill>
              <a:latin typeface="Calisto MT" panose="02040603050505030304" pitchFamily="18" charset="0"/>
              <a:cs typeface="Arial" panose="020B0604020202020204" pitchFamily="34" charset="0"/>
            </a:endParaRPr>
          </a:p>
        </p:txBody>
      </p:sp>
    </p:spTree>
    <p:extLst>
      <p:ext uri="{BB962C8B-B14F-4D97-AF65-F5344CB8AC3E}">
        <p14:creationId xmlns:p14="http://schemas.microsoft.com/office/powerpoint/2010/main" val="15104579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D8DA0D96-9E42-4365-A9D4-82FD05934D08}"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32</a:t>
            </a:fld>
            <a:endParaRPr lang="en-US" altLang="en-US" sz="1200" smtClean="0">
              <a:solidFill>
                <a:srgbClr val="000000"/>
              </a:solidFill>
              <a:latin typeface="Constantia" panose="02030602050306030303" pitchFamily="18" charset="0"/>
            </a:endParaRPr>
          </a:p>
        </p:txBody>
      </p:sp>
      <p:sp>
        <p:nvSpPr>
          <p:cNvPr id="21507"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US" altLang="en-US" sz="3200" b="1" dirty="0" smtClean="0">
                <a:solidFill>
                  <a:srgbClr val="FFFFFF"/>
                </a:solidFill>
                <a:cs typeface="Times New Roman" panose="02020603050405020304" pitchFamily="18" charset="0"/>
              </a:rPr>
              <a:t>Rate Contract for Drugs (DAAs) for HCV</a:t>
            </a:r>
            <a:endParaRPr lang="en-GB" altLang="en-US" sz="3200" b="1" dirty="0" smtClean="0">
              <a:solidFill>
                <a:srgbClr val="FFFFFF"/>
              </a:solidFill>
              <a:cs typeface="Times New Roman" panose="02020603050405020304" pitchFamily="18" charset="0"/>
            </a:endParaRPr>
          </a:p>
        </p:txBody>
      </p:sp>
      <p:sp>
        <p:nvSpPr>
          <p:cNvPr id="21508" name="TextBox 1"/>
          <p:cNvSpPr txBox="1">
            <a:spLocks noChangeArrowheads="1"/>
          </p:cNvSpPr>
          <p:nvPr/>
        </p:nvSpPr>
        <p:spPr bwMode="auto">
          <a:xfrm>
            <a:off x="152400" y="1071563"/>
            <a:ext cx="87407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cs typeface="Arial" panose="020B0604020202020204" pitchFamily="34" charset="0"/>
              </a:defRPr>
            </a:lvl1pPr>
            <a:lvl2pPr marL="800100" indent="-342900">
              <a:defRPr sz="2800">
                <a:solidFill>
                  <a:schemeClr val="tx1"/>
                </a:solidFill>
                <a:latin typeface="Times New Roman" panose="02020603050405020304" pitchFamily="18" charset="0"/>
                <a:cs typeface="Arial" panose="020B0604020202020204" pitchFamily="34" charset="0"/>
              </a:defRPr>
            </a:lvl2pPr>
            <a:lvl3pPr marL="1371600" indent="-4572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ts val="600"/>
              </a:spcAft>
            </a:pPr>
            <a:r>
              <a:rPr lang="en-US" altLang="en-US" sz="2400" b="1" dirty="0" smtClean="0">
                <a:solidFill>
                  <a:srgbClr val="000000"/>
                </a:solidFill>
                <a:latin typeface="Calisto MT" panose="02040603050505030304" pitchFamily="18" charset="0"/>
              </a:rPr>
              <a:t>Standardized procurement</a:t>
            </a:r>
          </a:p>
          <a:p>
            <a:pPr lvl="1" fontAlgn="base">
              <a:spcBef>
                <a:spcPct val="0"/>
              </a:spcBef>
              <a:spcAft>
                <a:spcPts val="600"/>
              </a:spcAft>
              <a:buFont typeface="Arial" panose="020B0604020202020204" pitchFamily="34" charset="0"/>
              <a:buChar char="•"/>
            </a:pPr>
            <a:r>
              <a:rPr lang="en-US" altLang="en-US" sz="2400" dirty="0" smtClean="0">
                <a:solidFill>
                  <a:srgbClr val="000000"/>
                </a:solidFill>
                <a:latin typeface="Calisto MT" panose="02040603050505030304" pitchFamily="18" charset="0"/>
              </a:rPr>
              <a:t>PHSC: Rate Contract (RC) done</a:t>
            </a:r>
          </a:p>
          <a:p>
            <a:pPr lvl="1" fontAlgn="base">
              <a:spcBef>
                <a:spcPct val="0"/>
              </a:spcBef>
              <a:spcAft>
                <a:spcPts val="600"/>
              </a:spcAft>
              <a:buFont typeface="Arial" panose="020B0604020202020204" pitchFamily="34" charset="0"/>
              <a:buChar char="•"/>
            </a:pPr>
            <a:r>
              <a:rPr lang="en-US" altLang="en-US" sz="2400" dirty="0" smtClean="0">
                <a:solidFill>
                  <a:srgbClr val="000000"/>
                </a:solidFill>
                <a:latin typeface="Calisto MT" panose="02040603050505030304" pitchFamily="18" charset="0"/>
              </a:rPr>
              <a:t>Drugs worth </a:t>
            </a:r>
            <a:r>
              <a:rPr lang="en-US" altLang="en-US" sz="2400" dirty="0" err="1" smtClean="0">
                <a:solidFill>
                  <a:srgbClr val="000000"/>
                </a:solidFill>
                <a:latin typeface="Calisto MT" panose="02040603050505030304" pitchFamily="18" charset="0"/>
              </a:rPr>
              <a:t>Rs</a:t>
            </a:r>
            <a:r>
              <a:rPr lang="en-US" altLang="en-US" sz="2400" dirty="0" smtClean="0">
                <a:solidFill>
                  <a:srgbClr val="000000"/>
                </a:solidFill>
                <a:latin typeface="Calisto MT" panose="02040603050505030304" pitchFamily="18" charset="0"/>
              </a:rPr>
              <a:t>. 58 crore procured in 2016-17</a:t>
            </a:r>
          </a:p>
          <a:p>
            <a:pPr lvl="1" fontAlgn="base">
              <a:spcBef>
                <a:spcPct val="0"/>
              </a:spcBef>
              <a:spcAft>
                <a:spcPts val="600"/>
              </a:spcAft>
              <a:buFont typeface="Arial" panose="020B0604020202020204" pitchFamily="34" charset="0"/>
              <a:buChar char="•"/>
            </a:pPr>
            <a:r>
              <a:rPr lang="en-US" altLang="en-US" sz="2400" dirty="0" smtClean="0">
                <a:solidFill>
                  <a:srgbClr val="000000"/>
                </a:solidFill>
                <a:latin typeface="Calisto MT" panose="02040603050505030304" pitchFamily="18" charset="0"/>
              </a:rPr>
              <a:t>Drugs worth </a:t>
            </a:r>
            <a:r>
              <a:rPr lang="en-US" altLang="en-US" sz="2400" dirty="0" err="1" smtClean="0">
                <a:solidFill>
                  <a:srgbClr val="000000"/>
                </a:solidFill>
                <a:latin typeface="Calisto MT" panose="02040603050505030304" pitchFamily="18" charset="0"/>
              </a:rPr>
              <a:t>Rs</a:t>
            </a:r>
            <a:r>
              <a:rPr lang="en-US" altLang="en-US" sz="2400" dirty="0" smtClean="0">
                <a:solidFill>
                  <a:srgbClr val="000000"/>
                </a:solidFill>
                <a:latin typeface="Calisto MT" panose="02040603050505030304" pitchFamily="18" charset="0"/>
              </a:rPr>
              <a:t>. 3.6 Crore procured in 2017-18 from State Budget</a:t>
            </a:r>
          </a:p>
        </p:txBody>
      </p:sp>
      <p:graphicFrame>
        <p:nvGraphicFramePr>
          <p:cNvPr id="5" name="Table 4"/>
          <p:cNvGraphicFramePr>
            <a:graphicFrameLocks noGrp="1"/>
          </p:cNvGraphicFramePr>
          <p:nvPr>
            <p:extLst>
              <p:ext uri="{D42A27DB-BD31-4B8C-83A1-F6EECF244321}">
                <p14:modId xmlns:p14="http://schemas.microsoft.com/office/powerpoint/2010/main" val="3641869288"/>
              </p:ext>
            </p:extLst>
          </p:nvPr>
        </p:nvGraphicFramePr>
        <p:xfrm>
          <a:off x="152400" y="3276600"/>
          <a:ext cx="8858251" cy="3441889"/>
        </p:xfrm>
        <a:graphic>
          <a:graphicData uri="http://schemas.openxmlformats.org/drawingml/2006/table">
            <a:tbl>
              <a:tblPr firstRow="1" bandRow="1">
                <a:tableStyleId>{5C22544A-7EE6-4342-B048-85BDC9FD1C3A}</a:tableStyleId>
              </a:tblPr>
              <a:tblGrid>
                <a:gridCol w="1581811">
                  <a:extLst>
                    <a:ext uri="{9D8B030D-6E8A-4147-A177-3AD203B41FA5}">
                      <a16:colId xmlns="" xmlns:a16="http://schemas.microsoft.com/office/drawing/2014/main" val="20000"/>
                    </a:ext>
                  </a:extLst>
                </a:gridCol>
                <a:gridCol w="3084591">
                  <a:extLst>
                    <a:ext uri="{9D8B030D-6E8A-4147-A177-3AD203B41FA5}">
                      <a16:colId xmlns="" xmlns:a16="http://schemas.microsoft.com/office/drawing/2014/main" val="20001"/>
                    </a:ext>
                  </a:extLst>
                </a:gridCol>
                <a:gridCol w="1977286">
                  <a:extLst>
                    <a:ext uri="{9D8B030D-6E8A-4147-A177-3AD203B41FA5}">
                      <a16:colId xmlns="" xmlns:a16="http://schemas.microsoft.com/office/drawing/2014/main" val="20002"/>
                    </a:ext>
                  </a:extLst>
                </a:gridCol>
                <a:gridCol w="2214563">
                  <a:extLst>
                    <a:ext uri="{9D8B030D-6E8A-4147-A177-3AD203B41FA5}">
                      <a16:colId xmlns="" xmlns:a16="http://schemas.microsoft.com/office/drawing/2014/main" val="20003"/>
                    </a:ext>
                  </a:extLst>
                </a:gridCol>
              </a:tblGrid>
              <a:tr h="928513">
                <a:tc>
                  <a:txBody>
                    <a:bodyPr/>
                    <a:lstStyle/>
                    <a:p>
                      <a:pPr algn="l"/>
                      <a:r>
                        <a:rPr lang="en-IN" sz="2200" b="1" dirty="0" smtClean="0">
                          <a:latin typeface="Calisto MT" panose="02040603050505030304" pitchFamily="18" charset="0"/>
                        </a:rPr>
                        <a:t>Regimen</a:t>
                      </a:r>
                      <a:endParaRPr lang="en-IN" sz="2200" b="1" dirty="0">
                        <a:latin typeface="Calisto MT" panose="02040603050505030304" pitchFamily="18" charset="0"/>
                      </a:endParaRPr>
                    </a:p>
                  </a:txBody>
                  <a:tcPr marL="91439" marR="91439" marT="45712" marB="45712" anchor="ctr"/>
                </a:tc>
                <a:tc>
                  <a:txBody>
                    <a:bodyPr/>
                    <a:lstStyle/>
                    <a:p>
                      <a:pPr algn="l"/>
                      <a:r>
                        <a:rPr lang="en-IN" sz="2200" b="1" dirty="0" smtClean="0">
                          <a:latin typeface="Calisto MT" panose="02040603050505030304" pitchFamily="18" charset="0"/>
                        </a:rPr>
                        <a:t>Drugs </a:t>
                      </a:r>
                      <a:endParaRPr lang="en-IN" sz="2200" b="1" dirty="0">
                        <a:latin typeface="Calisto MT" panose="02040603050505030304" pitchFamily="18" charset="0"/>
                      </a:endParaRPr>
                    </a:p>
                  </a:txBody>
                  <a:tcPr marL="91439" marR="91439" marT="45712" marB="45712" anchor="ctr"/>
                </a:tc>
                <a:tc>
                  <a:txBody>
                    <a:bodyPr/>
                    <a:lstStyle/>
                    <a:p>
                      <a:pPr algn="l"/>
                      <a:r>
                        <a:rPr lang="en-IN" sz="2200" b="1" dirty="0" smtClean="0">
                          <a:latin typeface="Calisto MT" panose="02040603050505030304" pitchFamily="18" charset="0"/>
                        </a:rPr>
                        <a:t>For 12 weeks</a:t>
                      </a:r>
                    </a:p>
                    <a:p>
                      <a:pPr algn="l"/>
                      <a:r>
                        <a:rPr lang="en-IN" sz="2200" b="1" dirty="0" smtClean="0">
                          <a:latin typeface="Calisto MT" panose="02040603050505030304" pitchFamily="18" charset="0"/>
                        </a:rPr>
                        <a:t>(1</a:t>
                      </a:r>
                      <a:r>
                        <a:rPr lang="en-IN" sz="2200" b="1" baseline="30000" dirty="0" smtClean="0">
                          <a:latin typeface="Calisto MT" panose="02040603050505030304" pitchFamily="18" charset="0"/>
                        </a:rPr>
                        <a:t>st</a:t>
                      </a:r>
                      <a:r>
                        <a:rPr lang="en-IN" sz="2200" b="1" dirty="0" smtClean="0">
                          <a:latin typeface="Calisto MT" panose="02040603050505030304" pitchFamily="18" charset="0"/>
                        </a:rPr>
                        <a:t> tender)</a:t>
                      </a:r>
                      <a:endParaRPr lang="en-IN" sz="2200" b="1" dirty="0">
                        <a:latin typeface="Calisto MT" panose="02040603050505030304" pitchFamily="18" charset="0"/>
                      </a:endParaRPr>
                    </a:p>
                  </a:txBody>
                  <a:tcPr marL="91439" marR="91439" marT="45712" marB="45712" anchor="ctr"/>
                </a:tc>
                <a:tc>
                  <a:txBody>
                    <a:bodyPr/>
                    <a:lstStyle/>
                    <a:p>
                      <a:pPr algn="l"/>
                      <a:r>
                        <a:rPr lang="en-IN" sz="2200" b="1" dirty="0" smtClean="0">
                          <a:latin typeface="Calisto MT" panose="02040603050505030304" pitchFamily="18" charset="0"/>
                        </a:rPr>
                        <a:t>For 12 weeks</a:t>
                      </a:r>
                    </a:p>
                    <a:p>
                      <a:pPr algn="l"/>
                      <a:r>
                        <a:rPr lang="en-IN" sz="2200" b="1" dirty="0" smtClean="0">
                          <a:latin typeface="Calisto MT" panose="02040603050505030304" pitchFamily="18" charset="0"/>
                        </a:rPr>
                        <a:t>(2</a:t>
                      </a:r>
                      <a:r>
                        <a:rPr lang="en-IN" sz="2200" b="1" baseline="30000" dirty="0" smtClean="0">
                          <a:latin typeface="Calisto MT" panose="02040603050505030304" pitchFamily="18" charset="0"/>
                        </a:rPr>
                        <a:t>nd</a:t>
                      </a:r>
                      <a:r>
                        <a:rPr lang="en-IN" sz="2200" b="1" dirty="0" smtClean="0">
                          <a:latin typeface="Calisto MT" panose="02040603050505030304" pitchFamily="18" charset="0"/>
                        </a:rPr>
                        <a:t> tender)</a:t>
                      </a:r>
                      <a:endParaRPr lang="en-IN" sz="2200" b="1" dirty="0">
                        <a:latin typeface="Calisto MT" panose="02040603050505030304" pitchFamily="18" charset="0"/>
                      </a:endParaRPr>
                    </a:p>
                  </a:txBody>
                  <a:tcPr marL="91439" marR="91439" marT="45712" marB="45712" anchor="ctr"/>
                </a:tc>
                <a:extLst>
                  <a:ext uri="{0D108BD9-81ED-4DB2-BD59-A6C34878D82A}">
                    <a16:rowId xmlns="" xmlns:a16="http://schemas.microsoft.com/office/drawing/2014/main" val="10000"/>
                  </a:ext>
                </a:extLst>
              </a:tr>
              <a:tr h="576605">
                <a:tc>
                  <a:txBody>
                    <a:bodyPr/>
                    <a:lstStyle/>
                    <a:p>
                      <a:pPr algn="l" fontAlgn="b"/>
                      <a:r>
                        <a:rPr lang="en-IN" sz="2200" b="1" i="0" u="none" strike="noStrike" dirty="0">
                          <a:solidFill>
                            <a:srgbClr val="000000"/>
                          </a:solidFill>
                          <a:latin typeface="Calisto MT" panose="02040603050505030304" pitchFamily="18" charset="0"/>
                        </a:rPr>
                        <a:t>Regimen 1</a:t>
                      </a:r>
                    </a:p>
                  </a:txBody>
                  <a:tcPr marL="9525" marR="9525" marT="9523" marB="0" anchor="ctr"/>
                </a:tc>
                <a:tc>
                  <a:txBody>
                    <a:bodyPr/>
                    <a:lstStyle/>
                    <a:p>
                      <a:r>
                        <a:rPr lang="en-US" sz="2200" dirty="0" err="1" smtClean="0">
                          <a:solidFill>
                            <a:schemeClr val="accent4"/>
                          </a:solidFill>
                          <a:effectLst/>
                          <a:latin typeface="Calisto MT" panose="02040603050505030304" pitchFamily="18" charset="0"/>
                          <a:ea typeface="ＭＳ Ｐゴシック" charset="0"/>
                        </a:rPr>
                        <a:t>Sofosbuvir</a:t>
                      </a:r>
                      <a:r>
                        <a:rPr lang="en-US" sz="2200" dirty="0" smtClean="0">
                          <a:solidFill>
                            <a:schemeClr val="accent4"/>
                          </a:solidFill>
                          <a:effectLst/>
                          <a:latin typeface="Calisto MT" panose="02040603050505030304" pitchFamily="18" charset="0"/>
                          <a:ea typeface="ＭＳ Ｐゴシック" charset="0"/>
                        </a:rPr>
                        <a:t> + </a:t>
                      </a:r>
                      <a:r>
                        <a:rPr lang="en-US" sz="2200" dirty="0" err="1" smtClean="0">
                          <a:solidFill>
                            <a:schemeClr val="accent4"/>
                          </a:solidFill>
                          <a:effectLst/>
                          <a:latin typeface="Calisto MT" panose="02040603050505030304" pitchFamily="18" charset="0"/>
                          <a:ea typeface="ＭＳ Ｐゴシック" charset="0"/>
                        </a:rPr>
                        <a:t>Ledipasvir</a:t>
                      </a:r>
                      <a:endParaRPr lang="en-IN" sz="2200" b="1" dirty="0">
                        <a:latin typeface="Calisto MT" panose="02040603050505030304" pitchFamily="18" charset="0"/>
                      </a:endParaRPr>
                    </a:p>
                  </a:txBody>
                  <a:tcPr marL="9525" marR="9525" marT="9523" marB="0" anchor="ctr"/>
                </a:tc>
                <a:tc>
                  <a:txBody>
                    <a:bodyPr/>
                    <a:lstStyle/>
                    <a:p>
                      <a:pPr algn="ctr" fontAlgn="b"/>
                      <a:r>
                        <a:rPr lang="en-US" sz="2200" dirty="0" smtClean="0">
                          <a:solidFill>
                            <a:schemeClr val="accent4"/>
                          </a:solidFill>
                          <a:effectLst/>
                          <a:latin typeface="Calisto MT" panose="02040603050505030304" pitchFamily="18" charset="0"/>
                          <a:ea typeface="ＭＳ Ｐゴシック" charset="0"/>
                        </a:rPr>
                        <a:t>Rs 21,420/ </a:t>
                      </a:r>
                      <a:endParaRPr lang="en-IN" sz="2200" b="1" i="0" u="none" strike="noStrike" dirty="0">
                        <a:solidFill>
                          <a:srgbClr val="000000"/>
                        </a:solidFill>
                        <a:latin typeface="Calisto MT" panose="02040603050505030304" pitchFamily="18" charset="0"/>
                      </a:endParaRPr>
                    </a:p>
                  </a:txBody>
                  <a:tcPr marL="9525" marR="9525" marT="9523" marB="0" anchor="ctr"/>
                </a:tc>
                <a:tc>
                  <a:txBody>
                    <a:bodyPr/>
                    <a:lstStyle/>
                    <a:p>
                      <a:pPr algn="ctr" fontAlgn="b"/>
                      <a:r>
                        <a:rPr lang="en-IN" sz="2200" b="1" i="0" u="none" strike="noStrike" dirty="0" smtClean="0">
                          <a:solidFill>
                            <a:srgbClr val="000000"/>
                          </a:solidFill>
                          <a:latin typeface="Calisto MT" panose="02040603050505030304" pitchFamily="18" charset="0"/>
                        </a:rPr>
                        <a:t>Rs 13,388/</a:t>
                      </a:r>
                      <a:endParaRPr lang="en-IN" sz="2200" b="1" i="0" u="none" strike="noStrike" dirty="0">
                        <a:solidFill>
                          <a:srgbClr val="000000"/>
                        </a:solidFill>
                        <a:latin typeface="Calisto MT" panose="02040603050505030304" pitchFamily="18" charset="0"/>
                      </a:endParaRPr>
                    </a:p>
                  </a:txBody>
                  <a:tcPr marL="9525" marR="9525" marT="9523" marB="0" anchor="ctr">
                    <a:solidFill>
                      <a:schemeClr val="accent6">
                        <a:lumMod val="60000"/>
                        <a:lumOff val="40000"/>
                      </a:schemeClr>
                    </a:solidFill>
                  </a:tcPr>
                </a:tc>
                <a:extLst>
                  <a:ext uri="{0D108BD9-81ED-4DB2-BD59-A6C34878D82A}">
                    <a16:rowId xmlns="" xmlns:a16="http://schemas.microsoft.com/office/drawing/2014/main" val="10001"/>
                  </a:ext>
                </a:extLst>
              </a:tr>
              <a:tr h="679988">
                <a:tc>
                  <a:txBody>
                    <a:bodyPr/>
                    <a:lstStyle/>
                    <a:p>
                      <a:pPr algn="l" fontAlgn="b"/>
                      <a:r>
                        <a:rPr lang="en-IN" sz="2200" b="1" i="0" u="none" strike="noStrike">
                          <a:solidFill>
                            <a:srgbClr val="000000"/>
                          </a:solidFill>
                          <a:latin typeface="Calisto MT" panose="02040603050505030304" pitchFamily="18" charset="0"/>
                        </a:rPr>
                        <a:t>Regimen 2</a:t>
                      </a:r>
                    </a:p>
                  </a:txBody>
                  <a:tcPr marL="9525" marR="9525" marT="9523" marB="0" anchor="ctr"/>
                </a:tc>
                <a:tc>
                  <a:txBody>
                    <a:bodyPr/>
                    <a:lstStyle/>
                    <a:p>
                      <a:r>
                        <a:rPr lang="en-US" sz="2200" dirty="0" err="1" smtClean="0">
                          <a:solidFill>
                            <a:schemeClr val="accent4"/>
                          </a:solidFill>
                          <a:effectLst/>
                          <a:latin typeface="Calisto MT" panose="02040603050505030304" pitchFamily="18" charset="0"/>
                          <a:ea typeface="ＭＳ Ｐゴシック" charset="0"/>
                        </a:rPr>
                        <a:t>Sofosbuvir</a:t>
                      </a:r>
                      <a:r>
                        <a:rPr lang="en-US" sz="2200" dirty="0" smtClean="0">
                          <a:solidFill>
                            <a:schemeClr val="accent4"/>
                          </a:solidFill>
                          <a:effectLst/>
                          <a:latin typeface="Calisto MT" panose="02040603050505030304" pitchFamily="18" charset="0"/>
                          <a:ea typeface="ＭＳ Ｐゴシック" charset="0"/>
                        </a:rPr>
                        <a:t> + </a:t>
                      </a:r>
                      <a:r>
                        <a:rPr lang="en-US" sz="2200" dirty="0" err="1" smtClean="0">
                          <a:solidFill>
                            <a:schemeClr val="accent4"/>
                          </a:solidFill>
                          <a:effectLst/>
                          <a:latin typeface="Calisto MT" panose="02040603050505030304" pitchFamily="18" charset="0"/>
                          <a:ea typeface="ＭＳ Ｐゴシック" charset="0"/>
                        </a:rPr>
                        <a:t>Ledipasvir</a:t>
                      </a:r>
                      <a:r>
                        <a:rPr lang="en-US" sz="2200" dirty="0" smtClean="0">
                          <a:solidFill>
                            <a:schemeClr val="accent4"/>
                          </a:solidFill>
                          <a:effectLst/>
                          <a:latin typeface="Calisto MT" panose="02040603050505030304" pitchFamily="18" charset="0"/>
                          <a:ea typeface="ＭＳ Ｐゴシック" charset="0"/>
                        </a:rPr>
                        <a:t> + </a:t>
                      </a:r>
                      <a:r>
                        <a:rPr lang="en-US" sz="2200" dirty="0" err="1" smtClean="0">
                          <a:solidFill>
                            <a:schemeClr val="accent4"/>
                          </a:solidFill>
                          <a:effectLst/>
                          <a:latin typeface="Calisto MT" panose="02040603050505030304" pitchFamily="18" charset="0"/>
                          <a:ea typeface="ＭＳ Ｐゴシック" charset="0"/>
                        </a:rPr>
                        <a:t>Ribavirin</a:t>
                      </a:r>
                      <a:endParaRPr lang="en-IN" sz="2200" b="1" dirty="0">
                        <a:latin typeface="Calisto MT" panose="02040603050505030304" pitchFamily="18" charset="0"/>
                      </a:endParaRPr>
                    </a:p>
                  </a:txBody>
                  <a:tcPr marL="9525" marR="9525" marT="9523" marB="0" anchor="ctr"/>
                </a:tc>
                <a:tc>
                  <a:txBody>
                    <a:bodyPr/>
                    <a:lstStyle/>
                    <a:p>
                      <a:pPr algn="ctr" fontAlgn="b"/>
                      <a:r>
                        <a:rPr lang="en-US" sz="2200" dirty="0" smtClean="0">
                          <a:solidFill>
                            <a:schemeClr val="accent4"/>
                          </a:solidFill>
                          <a:effectLst/>
                          <a:latin typeface="Calisto MT" panose="02040603050505030304" pitchFamily="18" charset="0"/>
                          <a:ea typeface="ＭＳ Ｐゴシック" charset="0"/>
                        </a:rPr>
                        <a:t>Rs 23,184/ </a:t>
                      </a:r>
                      <a:endParaRPr lang="en-IN" sz="2200" b="1" i="0" u="none" strike="noStrike" dirty="0">
                        <a:solidFill>
                          <a:srgbClr val="000000"/>
                        </a:solidFill>
                        <a:latin typeface="Calisto MT" panose="02040603050505030304" pitchFamily="18" charset="0"/>
                      </a:endParaRPr>
                    </a:p>
                  </a:txBody>
                  <a:tcPr marL="9525" marR="9525" marT="9523" marB="0" anchor="ctr"/>
                </a:tc>
                <a:tc>
                  <a:txBody>
                    <a:bodyPr/>
                    <a:lstStyle/>
                    <a:p>
                      <a:pPr algn="ctr" fontAlgn="b"/>
                      <a:r>
                        <a:rPr lang="en-IN" sz="2200" b="1" i="0" u="none" strike="noStrike" dirty="0" smtClean="0">
                          <a:solidFill>
                            <a:srgbClr val="000000"/>
                          </a:solidFill>
                          <a:latin typeface="Calisto MT" panose="02040603050505030304" pitchFamily="18" charset="0"/>
                        </a:rPr>
                        <a:t>Rs 15,026/</a:t>
                      </a:r>
                      <a:endParaRPr lang="en-IN" sz="2200" b="1" i="0" u="none" strike="noStrike" dirty="0">
                        <a:solidFill>
                          <a:srgbClr val="000000"/>
                        </a:solidFill>
                        <a:latin typeface="Calisto MT" panose="02040603050505030304" pitchFamily="18" charset="0"/>
                      </a:endParaRPr>
                    </a:p>
                  </a:txBody>
                  <a:tcPr marL="9525" marR="9525" marT="9523" marB="0" anchor="ctr">
                    <a:solidFill>
                      <a:schemeClr val="accent6">
                        <a:lumMod val="60000"/>
                        <a:lumOff val="40000"/>
                      </a:schemeClr>
                    </a:solidFill>
                  </a:tcPr>
                </a:tc>
                <a:extLst>
                  <a:ext uri="{0D108BD9-81ED-4DB2-BD59-A6C34878D82A}">
                    <a16:rowId xmlns="" xmlns:a16="http://schemas.microsoft.com/office/drawing/2014/main" val="10002"/>
                  </a:ext>
                </a:extLst>
              </a:tr>
              <a:tr h="576605">
                <a:tc>
                  <a:txBody>
                    <a:bodyPr/>
                    <a:lstStyle/>
                    <a:p>
                      <a:pPr algn="l" fontAlgn="b"/>
                      <a:r>
                        <a:rPr lang="en-IN" sz="2200" b="1" i="0" u="none" strike="noStrike">
                          <a:solidFill>
                            <a:srgbClr val="000000"/>
                          </a:solidFill>
                          <a:latin typeface="Calisto MT" panose="02040603050505030304" pitchFamily="18" charset="0"/>
                        </a:rPr>
                        <a:t>Regimen 3</a:t>
                      </a:r>
                    </a:p>
                  </a:txBody>
                  <a:tcPr marL="9525" marR="9525" marT="9523" marB="0" anchor="ctr"/>
                </a:tc>
                <a:tc>
                  <a:txBody>
                    <a:bodyPr/>
                    <a:lstStyle/>
                    <a:p>
                      <a:r>
                        <a:rPr lang="en-US" sz="2200" dirty="0" err="1" smtClean="0">
                          <a:solidFill>
                            <a:schemeClr val="accent4"/>
                          </a:solidFill>
                          <a:effectLst/>
                          <a:latin typeface="Calisto MT" panose="02040603050505030304" pitchFamily="18" charset="0"/>
                          <a:ea typeface="ＭＳ Ｐゴシック" charset="0"/>
                        </a:rPr>
                        <a:t>Sofosbuvir</a:t>
                      </a:r>
                      <a:r>
                        <a:rPr lang="en-US" sz="2200" dirty="0" smtClean="0">
                          <a:solidFill>
                            <a:schemeClr val="accent4"/>
                          </a:solidFill>
                          <a:effectLst/>
                          <a:latin typeface="Calisto MT" panose="02040603050505030304" pitchFamily="18" charset="0"/>
                          <a:ea typeface="ＭＳ Ｐゴシック" charset="0"/>
                        </a:rPr>
                        <a:t> + </a:t>
                      </a:r>
                      <a:r>
                        <a:rPr lang="en-US" sz="2200" dirty="0" err="1" smtClean="0">
                          <a:solidFill>
                            <a:schemeClr val="accent4"/>
                          </a:solidFill>
                          <a:effectLst/>
                          <a:latin typeface="Calisto MT" panose="02040603050505030304" pitchFamily="18" charset="0"/>
                          <a:ea typeface="ＭＳ Ｐゴシック" charset="0"/>
                        </a:rPr>
                        <a:t>Daclatasvir</a:t>
                      </a:r>
                      <a:r>
                        <a:rPr lang="en-US" sz="2200" dirty="0" smtClean="0">
                          <a:solidFill>
                            <a:schemeClr val="accent4"/>
                          </a:solidFill>
                          <a:effectLst/>
                          <a:latin typeface="Calisto MT" panose="02040603050505030304" pitchFamily="18" charset="0"/>
                          <a:ea typeface="ＭＳ Ｐゴシック" charset="0"/>
                        </a:rPr>
                        <a:t> </a:t>
                      </a:r>
                      <a:endParaRPr lang="en-IN" sz="2200" b="1" dirty="0">
                        <a:latin typeface="Calisto MT" panose="02040603050505030304" pitchFamily="18" charset="0"/>
                      </a:endParaRPr>
                    </a:p>
                  </a:txBody>
                  <a:tcPr marL="9525" marR="9525" marT="9523" marB="0" anchor="ctr"/>
                </a:tc>
                <a:tc>
                  <a:txBody>
                    <a:bodyPr/>
                    <a:lstStyle/>
                    <a:p>
                      <a:pPr algn="ctr" fontAlgn="b"/>
                      <a:r>
                        <a:rPr lang="en-US" sz="2200" dirty="0" smtClean="0">
                          <a:solidFill>
                            <a:schemeClr val="accent4"/>
                          </a:solidFill>
                          <a:effectLst/>
                          <a:latin typeface="Calisto MT" panose="02040603050505030304" pitchFamily="18" charset="0"/>
                          <a:ea typeface="ＭＳ Ｐゴシック" charset="0"/>
                        </a:rPr>
                        <a:t>Re 18,711/</a:t>
                      </a:r>
                      <a:endParaRPr lang="en-IN" sz="2200" b="1" i="0" u="none" strike="noStrike" dirty="0">
                        <a:solidFill>
                          <a:srgbClr val="000000"/>
                        </a:solidFill>
                        <a:latin typeface="Calisto MT" panose="02040603050505030304" pitchFamily="18" charset="0"/>
                      </a:endParaRPr>
                    </a:p>
                  </a:txBody>
                  <a:tcPr marL="9525" marR="9525" marT="9523" marB="0" anchor="ctr"/>
                </a:tc>
                <a:tc>
                  <a:txBody>
                    <a:bodyPr/>
                    <a:lstStyle/>
                    <a:p>
                      <a:pPr algn="ctr" fontAlgn="b"/>
                      <a:r>
                        <a:rPr lang="en-IN" sz="2200" b="1" i="0" u="none" strike="noStrike" dirty="0" smtClean="0">
                          <a:solidFill>
                            <a:srgbClr val="000000"/>
                          </a:solidFill>
                          <a:latin typeface="Calisto MT" panose="02040603050505030304" pitchFamily="18" charset="0"/>
                        </a:rPr>
                        <a:t>Rs 7340/</a:t>
                      </a:r>
                      <a:endParaRPr lang="en-IN" sz="2200" b="1" i="0" u="none" strike="noStrike" dirty="0">
                        <a:solidFill>
                          <a:srgbClr val="000000"/>
                        </a:solidFill>
                        <a:latin typeface="Calisto MT" panose="02040603050505030304" pitchFamily="18" charset="0"/>
                      </a:endParaRPr>
                    </a:p>
                  </a:txBody>
                  <a:tcPr marL="9525" marR="9525" marT="9523" marB="0" anchor="ctr">
                    <a:solidFill>
                      <a:schemeClr val="accent6">
                        <a:lumMod val="60000"/>
                        <a:lumOff val="40000"/>
                      </a:schemeClr>
                    </a:solidFill>
                  </a:tcPr>
                </a:tc>
                <a:extLst>
                  <a:ext uri="{0D108BD9-81ED-4DB2-BD59-A6C34878D82A}">
                    <a16:rowId xmlns="" xmlns:a16="http://schemas.microsoft.com/office/drawing/2014/main" val="10003"/>
                  </a:ext>
                </a:extLst>
              </a:tr>
              <a:tr h="679988">
                <a:tc>
                  <a:txBody>
                    <a:bodyPr/>
                    <a:lstStyle/>
                    <a:p>
                      <a:pPr algn="l" fontAlgn="b"/>
                      <a:r>
                        <a:rPr lang="en-IN" sz="2200" b="1" i="0" u="none" strike="noStrike" dirty="0">
                          <a:solidFill>
                            <a:srgbClr val="000000"/>
                          </a:solidFill>
                          <a:latin typeface="Calisto MT" panose="02040603050505030304" pitchFamily="18" charset="0"/>
                        </a:rPr>
                        <a:t>Regimen 4</a:t>
                      </a:r>
                    </a:p>
                  </a:txBody>
                  <a:tcPr marL="9525" marR="9525" marT="9523"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accent4"/>
                          </a:solidFill>
                          <a:effectLst/>
                          <a:latin typeface="Calisto MT" panose="02040603050505030304" pitchFamily="18" charset="0"/>
                          <a:ea typeface="ＭＳ Ｐゴシック" charset="0"/>
                        </a:rPr>
                        <a:t>Sofosbuvir</a:t>
                      </a:r>
                      <a:r>
                        <a:rPr lang="en-US" sz="2200" dirty="0" smtClean="0">
                          <a:solidFill>
                            <a:schemeClr val="accent4"/>
                          </a:solidFill>
                          <a:effectLst/>
                          <a:latin typeface="Calisto MT" panose="02040603050505030304" pitchFamily="18" charset="0"/>
                          <a:ea typeface="ＭＳ Ｐゴシック" charset="0"/>
                        </a:rPr>
                        <a:t> + </a:t>
                      </a:r>
                      <a:r>
                        <a:rPr lang="en-US" sz="2200" dirty="0" err="1" smtClean="0">
                          <a:solidFill>
                            <a:schemeClr val="accent4"/>
                          </a:solidFill>
                          <a:effectLst/>
                          <a:latin typeface="Calisto MT" panose="02040603050505030304" pitchFamily="18" charset="0"/>
                          <a:ea typeface="ＭＳ Ｐゴシック" charset="0"/>
                        </a:rPr>
                        <a:t>Daclatasvir</a:t>
                      </a:r>
                      <a:r>
                        <a:rPr lang="en-US" sz="2200" dirty="0" smtClean="0">
                          <a:solidFill>
                            <a:schemeClr val="accent4"/>
                          </a:solidFill>
                          <a:effectLst/>
                          <a:latin typeface="Calisto MT" panose="02040603050505030304" pitchFamily="18" charset="0"/>
                          <a:ea typeface="ＭＳ Ｐゴシック" charset="0"/>
                        </a:rPr>
                        <a:t> + </a:t>
                      </a:r>
                      <a:r>
                        <a:rPr lang="en-US" sz="2200" dirty="0" err="1" smtClean="0">
                          <a:solidFill>
                            <a:schemeClr val="accent4"/>
                          </a:solidFill>
                          <a:effectLst/>
                          <a:latin typeface="Calisto MT" panose="02040603050505030304" pitchFamily="18" charset="0"/>
                          <a:ea typeface="ＭＳ Ｐゴシック" charset="0"/>
                        </a:rPr>
                        <a:t>Ribavirin</a:t>
                      </a:r>
                      <a:endParaRPr lang="en-IN" sz="2200" b="1" dirty="0">
                        <a:latin typeface="Calisto MT" panose="02040603050505030304" pitchFamily="18" charset="0"/>
                      </a:endParaRPr>
                    </a:p>
                  </a:txBody>
                  <a:tcPr marL="9525" marR="9525" marT="9523" marB="0" anchor="ctr"/>
                </a:tc>
                <a:tc>
                  <a:txBody>
                    <a:bodyPr/>
                    <a:lstStyle/>
                    <a:p>
                      <a:pPr algn="ctr" fontAlgn="b"/>
                      <a:r>
                        <a:rPr lang="en-US" sz="2200" dirty="0" smtClean="0">
                          <a:solidFill>
                            <a:schemeClr val="accent4"/>
                          </a:solidFill>
                          <a:effectLst/>
                          <a:latin typeface="Calisto MT" panose="02040603050505030304" pitchFamily="18" charset="0"/>
                          <a:ea typeface="ＭＳ Ｐゴシック" charset="0"/>
                        </a:rPr>
                        <a:t>Re 19,624/ </a:t>
                      </a:r>
                      <a:endParaRPr lang="en-IN" sz="2200" b="1" i="0" u="none" strike="noStrike" dirty="0">
                        <a:solidFill>
                          <a:srgbClr val="000000"/>
                        </a:solidFill>
                        <a:latin typeface="Calisto MT" panose="02040603050505030304" pitchFamily="18" charset="0"/>
                      </a:endParaRPr>
                    </a:p>
                  </a:txBody>
                  <a:tcPr marL="9525" marR="9525" marT="9523" marB="0" anchor="ctr"/>
                </a:tc>
                <a:tc>
                  <a:txBody>
                    <a:bodyPr/>
                    <a:lstStyle/>
                    <a:p>
                      <a:pPr algn="ctr" fontAlgn="b"/>
                      <a:r>
                        <a:rPr lang="en-IN" sz="2200" b="1" i="0" u="none" strike="noStrike" dirty="0" smtClean="0">
                          <a:solidFill>
                            <a:srgbClr val="000000"/>
                          </a:solidFill>
                          <a:latin typeface="Calisto MT" panose="02040603050505030304" pitchFamily="18" charset="0"/>
                        </a:rPr>
                        <a:t>Rs 8974/</a:t>
                      </a:r>
                      <a:endParaRPr lang="en-IN" sz="2200" b="1" i="0" u="none" strike="noStrike" dirty="0">
                        <a:solidFill>
                          <a:srgbClr val="000000"/>
                        </a:solidFill>
                        <a:latin typeface="Calisto MT" panose="02040603050505030304" pitchFamily="18" charset="0"/>
                      </a:endParaRPr>
                    </a:p>
                  </a:txBody>
                  <a:tcPr marL="9525" marR="9525" marT="9523" marB="0" anchor="ctr">
                    <a:solidFill>
                      <a:schemeClr val="accent6">
                        <a:lumMod val="60000"/>
                        <a:lumOff val="4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415468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AD213DBA-5ECF-4084-98A1-AC42FFFEDB18}"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33</a:t>
            </a:fld>
            <a:endParaRPr lang="en-US" altLang="en-US" sz="1200" smtClean="0">
              <a:solidFill>
                <a:srgbClr val="000000"/>
              </a:solidFill>
              <a:latin typeface="Constantia" panose="02030602050306030303" pitchFamily="18" charset="0"/>
            </a:endParaRPr>
          </a:p>
        </p:txBody>
      </p:sp>
      <p:sp>
        <p:nvSpPr>
          <p:cNvPr id="22531"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IN" altLang="en-US" sz="3200" b="1" dirty="0" smtClean="0">
                <a:solidFill>
                  <a:srgbClr val="FFFFFF"/>
                </a:solidFill>
              </a:rPr>
              <a:t>MMPHCRF Patient Cascade </a:t>
            </a:r>
            <a:br>
              <a:rPr lang="en-IN" altLang="en-US" sz="3200" b="1" dirty="0" smtClean="0">
                <a:solidFill>
                  <a:srgbClr val="FFFFFF"/>
                </a:solidFill>
              </a:rPr>
            </a:br>
            <a:r>
              <a:rPr lang="en-IN" altLang="en-US" sz="2000" b="1" dirty="0" smtClean="0">
                <a:solidFill>
                  <a:srgbClr val="FFFFFF"/>
                </a:solidFill>
              </a:rPr>
              <a:t>(18.6.16 to  28.06.2017)</a:t>
            </a:r>
            <a:endParaRPr lang="en-GB" altLang="en-US" sz="3200" b="1" dirty="0" smtClean="0">
              <a:solidFill>
                <a:srgbClr val="FFFFFF"/>
              </a:solidFill>
              <a:cs typeface="Times New Roman" panose="02020603050405020304" pitchFamily="18" charset="0"/>
            </a:endParaRPr>
          </a:p>
        </p:txBody>
      </p:sp>
      <p:graphicFrame>
        <p:nvGraphicFramePr>
          <p:cNvPr id="22532" name="Object 5"/>
          <p:cNvGraphicFramePr>
            <a:graphicFrameLocks/>
          </p:cNvGraphicFramePr>
          <p:nvPr/>
        </p:nvGraphicFramePr>
        <p:xfrm>
          <a:off x="214313" y="1143000"/>
          <a:ext cx="8624887" cy="5562600"/>
        </p:xfrm>
        <a:graphic>
          <a:graphicData uri="http://schemas.openxmlformats.org/presentationml/2006/ole">
            <mc:AlternateContent xmlns:mc="http://schemas.openxmlformats.org/markup-compatibility/2006">
              <mc:Choice xmlns:v="urn:schemas-microsoft-com:vml" Requires="v">
                <p:oleObj spid="_x0000_s3078" r:id="rId3" imgW="8626588" imgH="5566130" progId="Excel.Chart.8">
                  <p:embed/>
                </p:oleObj>
              </mc:Choice>
              <mc:Fallback>
                <p:oleObj r:id="rId3" imgW="8626588" imgH="556613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143000"/>
                        <a:ext cx="862488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779648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16750C9E-6AE2-4092-BC20-3BB1D430CFC1}"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34</a:t>
            </a:fld>
            <a:endParaRPr lang="en-US" altLang="en-US" sz="1200" smtClean="0">
              <a:solidFill>
                <a:srgbClr val="000000"/>
              </a:solidFill>
              <a:latin typeface="Constantia" panose="02030602050306030303" pitchFamily="18" charset="0"/>
            </a:endParaRPr>
          </a:p>
        </p:txBody>
      </p:sp>
      <p:sp>
        <p:nvSpPr>
          <p:cNvPr id="23555"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IN" altLang="en-US" sz="3200" b="1" dirty="0" smtClean="0">
                <a:solidFill>
                  <a:srgbClr val="FFFFFF"/>
                </a:solidFill>
              </a:rPr>
              <a:t>SVR (Sustained Viral Response) Outcome</a:t>
            </a:r>
            <a:endParaRPr lang="en-GB" altLang="en-US" sz="3200" b="1" dirty="0" smtClean="0">
              <a:solidFill>
                <a:srgbClr val="FFFFFF"/>
              </a:solidFill>
              <a:cs typeface="Times New Roman" panose="02020603050405020304" pitchFamily="18" charset="0"/>
            </a:endParaRPr>
          </a:p>
        </p:txBody>
      </p:sp>
      <p:graphicFrame>
        <p:nvGraphicFramePr>
          <p:cNvPr id="23556" name="Object 5"/>
          <p:cNvGraphicFramePr>
            <a:graphicFrameLocks/>
          </p:cNvGraphicFramePr>
          <p:nvPr/>
        </p:nvGraphicFramePr>
        <p:xfrm>
          <a:off x="179388" y="1081088"/>
          <a:ext cx="8715375" cy="5929312"/>
        </p:xfrm>
        <a:graphic>
          <a:graphicData uri="http://schemas.openxmlformats.org/presentationml/2006/ole">
            <mc:AlternateContent xmlns:mc="http://schemas.openxmlformats.org/markup-compatibility/2006">
              <mc:Choice xmlns:v="urn:schemas-microsoft-com:vml" Requires="v">
                <p:oleObj spid="_x0000_s4102" r:id="rId4" imgW="8718036" imgH="5931922" progId="Excel.Chart.8">
                  <p:embed/>
                </p:oleObj>
              </mc:Choice>
              <mc:Fallback>
                <p:oleObj r:id="rId4" imgW="8718036" imgH="593192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081088"/>
                        <a:ext cx="8715375"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Down Arrow 5"/>
          <p:cNvSpPr/>
          <p:nvPr/>
        </p:nvSpPr>
        <p:spPr>
          <a:xfrm>
            <a:off x="4786313" y="714375"/>
            <a:ext cx="142875"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IN" sz="2800">
              <a:solidFill>
                <a:srgbClr val="FFFFFF"/>
              </a:solidFill>
            </a:endParaRPr>
          </a:p>
        </p:txBody>
      </p:sp>
    </p:spTree>
    <p:extLst>
      <p:ext uri="{BB962C8B-B14F-4D97-AF65-F5344CB8AC3E}">
        <p14:creationId xmlns:p14="http://schemas.microsoft.com/office/powerpoint/2010/main" val="9201262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08624766-1941-4312-87CF-A7B06E9B0608}"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35</a:t>
            </a:fld>
            <a:endParaRPr lang="en-US" altLang="en-US" sz="1200" smtClean="0">
              <a:solidFill>
                <a:srgbClr val="000000"/>
              </a:solidFill>
              <a:latin typeface="Constantia" panose="02030602050306030303" pitchFamily="18" charset="0"/>
            </a:endParaRPr>
          </a:p>
        </p:txBody>
      </p:sp>
      <p:sp>
        <p:nvSpPr>
          <p:cNvPr id="25603"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US" altLang="en-US" sz="3200" b="1" dirty="0" smtClean="0">
                <a:solidFill>
                  <a:srgbClr val="FFFFFF"/>
                </a:solidFill>
              </a:rPr>
              <a:t>Prevention of HCV in Punjab</a:t>
            </a:r>
            <a:endParaRPr lang="en-GB" altLang="en-US" sz="3200" b="1" dirty="0" smtClean="0">
              <a:solidFill>
                <a:srgbClr val="FFFFFF"/>
              </a:solidFill>
              <a:cs typeface="Times New Roman" panose="02020603050405020304" pitchFamily="18" charset="0"/>
            </a:endParaRPr>
          </a:p>
        </p:txBody>
      </p:sp>
      <p:sp>
        <p:nvSpPr>
          <p:cNvPr id="25604" name="TextBox 1"/>
          <p:cNvSpPr txBox="1">
            <a:spLocks noChangeArrowheads="1"/>
          </p:cNvSpPr>
          <p:nvPr/>
        </p:nvSpPr>
        <p:spPr bwMode="auto">
          <a:xfrm>
            <a:off x="76200" y="1472170"/>
            <a:ext cx="8915400" cy="462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cs typeface="Arial" panose="020B0604020202020204" pitchFamily="34" charset="0"/>
              </a:defRPr>
            </a:lvl1pPr>
            <a:lvl2pPr marL="800100" indent="-342900">
              <a:defRPr sz="2800">
                <a:solidFill>
                  <a:schemeClr val="tx1"/>
                </a:solidFill>
                <a:latin typeface="Times New Roman" panose="02020603050405020304" pitchFamily="18" charset="0"/>
                <a:cs typeface="Arial" panose="020B0604020202020204" pitchFamily="34" charset="0"/>
              </a:defRPr>
            </a:lvl2pPr>
            <a:lvl3pPr marL="1257300" indent="-3429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just" fontAlgn="base">
              <a:lnSpc>
                <a:spcPct val="114000"/>
              </a:lnSpc>
              <a:spcBef>
                <a:spcPct val="0"/>
              </a:spcBef>
              <a:spcAft>
                <a:spcPts val="600"/>
              </a:spcAft>
              <a:buFont typeface="Arial" panose="020B0604020202020204" pitchFamily="34" charset="0"/>
              <a:buChar char="•"/>
            </a:pPr>
            <a:r>
              <a:rPr lang="en-US" altLang="en-US" b="1" dirty="0" smtClean="0">
                <a:solidFill>
                  <a:srgbClr val="000000"/>
                </a:solidFill>
                <a:latin typeface="Calisto MT" panose="02040603050505030304" pitchFamily="18" charset="0"/>
              </a:rPr>
              <a:t>Injection safety</a:t>
            </a:r>
            <a:endParaRPr lang="en-US" altLang="en-US" sz="2400" b="1" dirty="0" smtClean="0">
              <a:solidFill>
                <a:srgbClr val="000000"/>
              </a:solidFill>
              <a:latin typeface="Calisto MT" panose="02040603050505030304" pitchFamily="18" charset="0"/>
            </a:endParaRPr>
          </a:p>
          <a:p>
            <a:pPr lvl="1" algn="just" fontAlgn="base">
              <a:lnSpc>
                <a:spcPct val="114000"/>
              </a:lnSpc>
              <a:spcBef>
                <a:spcPct val="0"/>
              </a:spcBef>
              <a:spcAft>
                <a:spcPts val="600"/>
              </a:spcAft>
              <a:buFontTx/>
              <a:buChar char="-"/>
            </a:pPr>
            <a:r>
              <a:rPr lang="en-US" altLang="en-US" sz="2400" dirty="0" smtClean="0">
                <a:solidFill>
                  <a:srgbClr val="000000"/>
                </a:solidFill>
                <a:latin typeface="Calisto MT" panose="02040603050505030304" pitchFamily="18" charset="0"/>
              </a:rPr>
              <a:t>Punjab is the first state selected by WHO for injection safety project</a:t>
            </a:r>
          </a:p>
          <a:p>
            <a:pPr lvl="1" algn="just" fontAlgn="base">
              <a:lnSpc>
                <a:spcPct val="114000"/>
              </a:lnSpc>
              <a:spcBef>
                <a:spcPct val="0"/>
              </a:spcBef>
              <a:spcAft>
                <a:spcPts val="600"/>
              </a:spcAft>
              <a:buFontTx/>
              <a:buChar char="-"/>
            </a:pPr>
            <a:r>
              <a:rPr lang="en-US" altLang="en-US" sz="2400" dirty="0" smtClean="0">
                <a:solidFill>
                  <a:srgbClr val="000000"/>
                </a:solidFill>
                <a:latin typeface="Calisto MT" panose="02040603050505030304" pitchFamily="18" charset="0"/>
              </a:rPr>
              <a:t>TEG (Technical Expert Group) constituted in collaboration with WHO for injection safety</a:t>
            </a:r>
          </a:p>
          <a:p>
            <a:pPr lvl="2" algn="just" fontAlgn="base">
              <a:lnSpc>
                <a:spcPct val="114000"/>
              </a:lnSpc>
              <a:spcBef>
                <a:spcPct val="0"/>
              </a:spcBef>
              <a:spcAft>
                <a:spcPts val="600"/>
              </a:spcAft>
              <a:buFont typeface="Courier New" panose="02070309020205020404" pitchFamily="49" charset="0"/>
              <a:buChar char="o"/>
            </a:pPr>
            <a:r>
              <a:rPr lang="en-US" altLang="en-US" sz="2400" dirty="0" smtClean="0">
                <a:solidFill>
                  <a:srgbClr val="000000"/>
                </a:solidFill>
                <a:latin typeface="Calisto MT" panose="02040603050505030304" pitchFamily="18" charset="0"/>
              </a:rPr>
              <a:t>Policy for shift to RUPs in Public and Private hospitals</a:t>
            </a:r>
          </a:p>
          <a:p>
            <a:pPr lvl="2" algn="just" fontAlgn="base">
              <a:lnSpc>
                <a:spcPct val="114000"/>
              </a:lnSpc>
              <a:spcBef>
                <a:spcPct val="0"/>
              </a:spcBef>
              <a:spcAft>
                <a:spcPts val="600"/>
              </a:spcAft>
              <a:buFont typeface="Courier New" panose="02070309020205020404" pitchFamily="49" charset="0"/>
              <a:buChar char="o"/>
            </a:pPr>
            <a:r>
              <a:rPr lang="en-US" altLang="en-US" sz="2400" dirty="0" smtClean="0">
                <a:solidFill>
                  <a:srgbClr val="000000"/>
                </a:solidFill>
                <a:latin typeface="Calisto MT" panose="02040603050505030304" pitchFamily="18" charset="0"/>
              </a:rPr>
              <a:t>Waste Management</a:t>
            </a:r>
          </a:p>
          <a:p>
            <a:pPr lvl="1" algn="just" fontAlgn="base">
              <a:lnSpc>
                <a:spcPct val="114000"/>
              </a:lnSpc>
              <a:spcBef>
                <a:spcPct val="0"/>
              </a:spcBef>
              <a:spcAft>
                <a:spcPts val="600"/>
              </a:spcAft>
              <a:buFontTx/>
              <a:buChar char="-"/>
            </a:pPr>
            <a:endParaRPr lang="en-US" altLang="en-US" sz="1400" dirty="0" smtClean="0">
              <a:solidFill>
                <a:srgbClr val="000000"/>
              </a:solidFill>
              <a:latin typeface="Calisto MT" panose="02040603050505030304" pitchFamily="18" charset="0"/>
            </a:endParaRPr>
          </a:p>
          <a:p>
            <a:pPr lvl="1" algn="just" fontAlgn="base">
              <a:lnSpc>
                <a:spcPct val="114000"/>
              </a:lnSpc>
              <a:spcBef>
                <a:spcPct val="0"/>
              </a:spcBef>
              <a:spcAft>
                <a:spcPts val="600"/>
              </a:spcAft>
              <a:buFontTx/>
              <a:buChar char="-"/>
            </a:pPr>
            <a:r>
              <a:rPr lang="en-US" altLang="en-US" sz="2400" dirty="0" smtClean="0">
                <a:solidFill>
                  <a:srgbClr val="000000"/>
                </a:solidFill>
                <a:latin typeface="Calisto MT" panose="02040603050505030304" pitchFamily="18" charset="0"/>
              </a:rPr>
              <a:t>WHO - Collaborating with Punjab for technical inputs in implementation of the program</a:t>
            </a:r>
          </a:p>
        </p:txBody>
      </p:sp>
    </p:spTree>
    <p:extLst>
      <p:ext uri="{BB962C8B-B14F-4D97-AF65-F5344CB8AC3E}">
        <p14:creationId xmlns:p14="http://schemas.microsoft.com/office/powerpoint/2010/main" val="38086165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8893175" y="6492875"/>
            <a:ext cx="250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fld id="{EF0D7ED6-DE56-4682-9624-C6309FE029FB}" type="slidenum">
              <a:rPr lang="en-US" altLang="en-US" sz="1200" smtClean="0">
                <a:solidFill>
                  <a:srgbClr val="000000"/>
                </a:solidFill>
                <a:latin typeface="Constantia" panose="02030602050306030303" pitchFamily="18" charset="0"/>
              </a:rPr>
              <a:pPr algn="ctr" eaLnBrk="0" fontAlgn="base" hangingPunct="0">
                <a:spcBef>
                  <a:spcPct val="0"/>
                </a:spcBef>
                <a:spcAft>
                  <a:spcPct val="0"/>
                </a:spcAft>
              </a:pPr>
              <a:t>36</a:t>
            </a:fld>
            <a:endParaRPr lang="en-US" altLang="en-US" sz="1200" smtClean="0">
              <a:solidFill>
                <a:srgbClr val="000000"/>
              </a:solidFill>
              <a:latin typeface="Constantia" panose="02030602050306030303" pitchFamily="18" charset="0"/>
            </a:endParaRPr>
          </a:p>
        </p:txBody>
      </p:sp>
      <p:sp>
        <p:nvSpPr>
          <p:cNvPr id="26627" name="Rectangle 4"/>
          <p:cNvSpPr txBox="1">
            <a:spLocks noChangeArrowheads="1"/>
          </p:cNvSpPr>
          <p:nvPr/>
        </p:nvSpPr>
        <p:spPr bwMode="auto">
          <a:xfrm>
            <a:off x="76200" y="152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fontAlgn="base">
              <a:spcBef>
                <a:spcPct val="0"/>
              </a:spcBef>
              <a:spcAft>
                <a:spcPct val="0"/>
              </a:spcAft>
            </a:pPr>
            <a:r>
              <a:rPr lang="en-US" altLang="en-US" sz="3200" b="1" dirty="0" smtClean="0">
                <a:solidFill>
                  <a:srgbClr val="FFFFFF"/>
                </a:solidFill>
              </a:rPr>
              <a:t>Active Interventions</a:t>
            </a:r>
            <a:endParaRPr lang="en-GB" altLang="en-US" sz="3200" b="1" dirty="0" smtClean="0">
              <a:solidFill>
                <a:srgbClr val="FFFFFF"/>
              </a:solidFill>
              <a:cs typeface="Times New Roman" panose="02020603050405020304" pitchFamily="18" charset="0"/>
            </a:endParaRPr>
          </a:p>
        </p:txBody>
      </p:sp>
      <p:sp>
        <p:nvSpPr>
          <p:cNvPr id="2" name="TextBox 1"/>
          <p:cNvSpPr txBox="1"/>
          <p:nvPr/>
        </p:nvSpPr>
        <p:spPr>
          <a:xfrm>
            <a:off x="76200" y="1071563"/>
            <a:ext cx="8915400" cy="5780087"/>
          </a:xfrm>
          <a:prstGeom prst="rect">
            <a:avLst/>
          </a:prstGeom>
          <a:noFill/>
        </p:spPr>
        <p:txBody>
          <a:bodyPr>
            <a:spAutoFit/>
          </a:bodyPr>
          <a:lstStyle/>
          <a:p>
            <a:pPr fontAlgn="base">
              <a:lnSpc>
                <a:spcPct val="114000"/>
              </a:lnSpc>
              <a:spcBef>
                <a:spcPct val="0"/>
              </a:spcBef>
              <a:spcAft>
                <a:spcPts val="600"/>
              </a:spcAft>
              <a:buFont typeface="Arial" panose="020B0604020202020204" pitchFamily="34" charset="0"/>
              <a:buNone/>
              <a:defRPr/>
            </a:pPr>
            <a:r>
              <a:rPr lang="en-IN" altLang="en-US" sz="2300" b="1" dirty="0">
                <a:solidFill>
                  <a:srgbClr val="000000"/>
                </a:solidFill>
                <a:latin typeface="Calisto MT" panose="02040603050505030304" pitchFamily="18" charset="0"/>
                <a:cs typeface="Arial" panose="020B0604020202020204" pitchFamily="34" charset="0"/>
              </a:rPr>
              <a:t>Phase I:</a:t>
            </a: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HIV +</a:t>
            </a:r>
            <a:r>
              <a:rPr lang="en-IN" altLang="en-US" sz="2300" dirty="0" err="1">
                <a:solidFill>
                  <a:srgbClr val="000000"/>
                </a:solidFill>
                <a:latin typeface="Calisto MT" panose="02040603050505030304" pitchFamily="18" charset="0"/>
                <a:cs typeface="Arial" panose="020B0604020202020204" pitchFamily="34" charset="0"/>
              </a:rPr>
              <a:t>ve</a:t>
            </a:r>
            <a:r>
              <a:rPr lang="en-IN" altLang="en-US" sz="2300" dirty="0">
                <a:solidFill>
                  <a:srgbClr val="000000"/>
                </a:solidFill>
                <a:latin typeface="Calisto MT" panose="02040603050505030304" pitchFamily="18" charset="0"/>
                <a:cs typeface="Arial" panose="020B0604020202020204" pitchFamily="34" charset="0"/>
              </a:rPr>
              <a:t> patients attending ICTC</a:t>
            </a: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Intravenous Drug Users (IDUs) at OST </a:t>
            </a:r>
            <a:r>
              <a:rPr lang="en-IN" altLang="en-US" sz="2300" dirty="0" smtClean="0">
                <a:solidFill>
                  <a:srgbClr val="000000"/>
                </a:solidFill>
                <a:latin typeface="Calisto MT" panose="02040603050505030304" pitchFamily="18" charset="0"/>
                <a:cs typeface="Arial" panose="020B0604020202020204" pitchFamily="34" charset="0"/>
              </a:rPr>
              <a:t>centres</a:t>
            </a:r>
            <a:endParaRPr lang="en-IN" altLang="en-US" sz="2300" dirty="0">
              <a:solidFill>
                <a:srgbClr val="000000"/>
              </a:solidFill>
              <a:latin typeface="Calisto MT" panose="02040603050505030304" pitchFamily="18" charset="0"/>
              <a:cs typeface="Arial" panose="020B0604020202020204" pitchFamily="34" charset="0"/>
            </a:endParaRP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IDUs at Target Intervention Projects under PSACS</a:t>
            </a: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These High Risk Groups are screened with Rapid Tests</a:t>
            </a: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CBC</a:t>
            </a:r>
            <a:r>
              <a:rPr lang="en-IN" altLang="en-US" sz="2300" dirty="0" smtClean="0">
                <a:solidFill>
                  <a:srgbClr val="000000"/>
                </a:solidFill>
                <a:latin typeface="Calisto MT" panose="02040603050505030304" pitchFamily="18" charset="0"/>
                <a:cs typeface="Arial" panose="020B0604020202020204" pitchFamily="34" charset="0"/>
              </a:rPr>
              <a:t>/ LFT/ RFT </a:t>
            </a:r>
            <a:r>
              <a:rPr lang="en-IN" altLang="en-US" sz="2300" dirty="0">
                <a:solidFill>
                  <a:srgbClr val="000000"/>
                </a:solidFill>
                <a:latin typeface="Calisto MT" panose="02040603050505030304" pitchFamily="18" charset="0"/>
                <a:cs typeface="Arial" panose="020B0604020202020204" pitchFamily="34" charset="0"/>
              </a:rPr>
              <a:t>are already free</a:t>
            </a: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Viral load with gene </a:t>
            </a:r>
            <a:r>
              <a:rPr lang="en-IN" altLang="en-US" sz="2300" dirty="0" err="1">
                <a:solidFill>
                  <a:srgbClr val="000000"/>
                </a:solidFill>
                <a:latin typeface="Calisto MT" panose="02040603050505030304" pitchFamily="18" charset="0"/>
                <a:cs typeface="Arial" panose="020B0604020202020204" pitchFamily="34" charset="0"/>
              </a:rPr>
              <a:t>Xpert</a:t>
            </a:r>
            <a:endParaRPr lang="en-IN" altLang="en-US" sz="2300" dirty="0">
              <a:solidFill>
                <a:srgbClr val="000000"/>
              </a:solidFill>
              <a:latin typeface="Calisto MT" panose="02040603050505030304" pitchFamily="18" charset="0"/>
              <a:cs typeface="Arial" panose="020B0604020202020204" pitchFamily="34" charset="0"/>
            </a:endParaRPr>
          </a:p>
          <a:p>
            <a:pPr marL="342900" indent="-342900"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Treatment by Govt. of Punjab</a:t>
            </a:r>
          </a:p>
          <a:p>
            <a:pPr algn="just" fontAlgn="base">
              <a:lnSpc>
                <a:spcPct val="114000"/>
              </a:lnSpc>
              <a:spcBef>
                <a:spcPct val="0"/>
              </a:spcBef>
              <a:spcAft>
                <a:spcPts val="600"/>
              </a:spcAft>
              <a:buFont typeface="Arial" panose="020B0604020202020204" pitchFamily="34" charset="0"/>
              <a:buNone/>
              <a:defRPr/>
            </a:pPr>
            <a:r>
              <a:rPr lang="en-IN" altLang="en-US" sz="2300" b="1" dirty="0">
                <a:solidFill>
                  <a:srgbClr val="000000"/>
                </a:solidFill>
                <a:latin typeface="Calisto MT" panose="02040603050505030304" pitchFamily="18" charset="0"/>
                <a:cs typeface="Arial" panose="020B0604020202020204" pitchFamily="34" charset="0"/>
              </a:rPr>
              <a:t>Phase II:</a:t>
            </a:r>
          </a:p>
          <a:p>
            <a:pPr marL="457200" indent="-457200" algn="just"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All Health </a:t>
            </a:r>
            <a:r>
              <a:rPr lang="en-IN" altLang="en-US" sz="2300" dirty="0" smtClean="0">
                <a:solidFill>
                  <a:srgbClr val="000000"/>
                </a:solidFill>
                <a:latin typeface="Calisto MT" panose="02040603050505030304" pitchFamily="18" charset="0"/>
                <a:cs typeface="Arial" panose="020B0604020202020204" pitchFamily="34" charset="0"/>
              </a:rPr>
              <a:t>Care Providers </a:t>
            </a:r>
            <a:r>
              <a:rPr lang="en-IN" altLang="en-US" sz="2300" dirty="0">
                <a:solidFill>
                  <a:srgbClr val="000000"/>
                </a:solidFill>
                <a:latin typeface="Calisto MT" panose="02040603050505030304" pitchFamily="18" charset="0"/>
                <a:cs typeface="Arial" panose="020B0604020202020204" pitchFamily="34" charset="0"/>
              </a:rPr>
              <a:t>will be covered under </a:t>
            </a:r>
            <a:r>
              <a:rPr lang="en-IN" altLang="en-US" sz="2300" dirty="0" smtClean="0">
                <a:solidFill>
                  <a:srgbClr val="000000"/>
                </a:solidFill>
                <a:latin typeface="Calisto MT" panose="02040603050505030304" pitchFamily="18" charset="0"/>
                <a:cs typeface="Arial" panose="020B0604020202020204" pitchFamily="34" charset="0"/>
              </a:rPr>
              <a:t>FAPHC+</a:t>
            </a:r>
            <a:endParaRPr lang="en-IN" altLang="en-US" sz="2300" dirty="0">
              <a:solidFill>
                <a:srgbClr val="000000"/>
              </a:solidFill>
              <a:latin typeface="Calisto MT" panose="02040603050505030304" pitchFamily="18" charset="0"/>
              <a:cs typeface="Arial" panose="020B0604020202020204" pitchFamily="34" charset="0"/>
            </a:endParaRPr>
          </a:p>
          <a:p>
            <a:pPr marL="914400" lvl="1" indent="-457200" algn="just" fontAlgn="base">
              <a:lnSpc>
                <a:spcPct val="114000"/>
              </a:lnSpc>
              <a:spcBef>
                <a:spcPct val="0"/>
              </a:spcBef>
              <a:spcAft>
                <a:spcPts val="600"/>
              </a:spcAft>
              <a:buFontTx/>
              <a:buChar char="-"/>
              <a:defRPr/>
            </a:pPr>
            <a:r>
              <a:rPr lang="en-IN" altLang="en-US" sz="2300" dirty="0">
                <a:solidFill>
                  <a:srgbClr val="000000"/>
                </a:solidFill>
                <a:latin typeface="Calisto MT" panose="02040603050505030304" pitchFamily="18" charset="0"/>
                <a:cs typeface="Arial" panose="020B0604020202020204" pitchFamily="34" charset="0"/>
              </a:rPr>
              <a:t>Free Annual Preventive Health Check up with HBV &amp; HCV</a:t>
            </a:r>
          </a:p>
          <a:p>
            <a:pPr marL="457200" indent="-457200" algn="just" fontAlgn="base">
              <a:lnSpc>
                <a:spcPct val="114000"/>
              </a:lnSpc>
              <a:spcBef>
                <a:spcPct val="0"/>
              </a:spcBef>
              <a:spcAft>
                <a:spcPts val="600"/>
              </a:spcAft>
              <a:buFont typeface="Arial" panose="020B0604020202020204" pitchFamily="34" charset="0"/>
              <a:buChar char="•"/>
              <a:defRPr/>
            </a:pPr>
            <a:r>
              <a:rPr lang="en-IN" altLang="en-US" sz="2300" dirty="0">
                <a:solidFill>
                  <a:srgbClr val="000000"/>
                </a:solidFill>
                <a:latin typeface="Calisto MT" panose="02040603050505030304" pitchFamily="18" charset="0"/>
                <a:cs typeface="Arial" panose="020B0604020202020204" pitchFamily="34" charset="0"/>
              </a:rPr>
              <a:t>Pregnant females attending antenatal clinics</a:t>
            </a:r>
          </a:p>
        </p:txBody>
      </p:sp>
    </p:spTree>
    <p:extLst>
      <p:ext uri="{BB962C8B-B14F-4D97-AF65-F5344CB8AC3E}">
        <p14:creationId xmlns:p14="http://schemas.microsoft.com/office/powerpoint/2010/main" val="2718045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bwMode="auto">
          <a:xfrm>
            <a:off x="685800" y="2568575"/>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IN" altLang="en-US" sz="4000" dirty="0" smtClean="0">
                <a:solidFill>
                  <a:schemeClr val="tx1"/>
                </a:solidFill>
              </a:rPr>
              <a:t>Thanks</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fld id="{A0C60211-0938-4E6B-8DB9-A9977CA0EEC8}" type="slidenum">
              <a:rPr lang="en-US" altLang="en-US" sz="1200">
                <a:solidFill>
                  <a:srgbClr val="898989"/>
                </a:solidFill>
              </a:rPr>
              <a:pPr/>
              <a:t>37</a:t>
            </a:fld>
            <a:endParaRPr lang="en-US" altLang="en-US" sz="1200">
              <a:solidFill>
                <a:srgbClr val="898989"/>
              </a:solidFill>
            </a:endParaRPr>
          </a:p>
        </p:txBody>
      </p:sp>
    </p:spTree>
    <p:extLst>
      <p:ext uri="{BB962C8B-B14F-4D97-AF65-F5344CB8AC3E}">
        <p14:creationId xmlns:p14="http://schemas.microsoft.com/office/powerpoint/2010/main" val="9887722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new.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a:solidFill>
              <a:schemeClr val="tx1"/>
            </a:solidFill>
          </a:ln>
        </p:spPr>
      </p:pic>
    </p:spTree>
    <p:extLst>
      <p:ext uri="{BB962C8B-B14F-4D97-AF65-F5344CB8AC3E}">
        <p14:creationId xmlns:p14="http://schemas.microsoft.com/office/powerpoint/2010/main" val="269915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91600" cy="5715000"/>
          </a:xfrm>
        </p:spPr>
        <p:txBody>
          <a:bodyPr>
            <a:noAutofit/>
          </a:bodyPr>
          <a:lstStyle/>
          <a:p>
            <a:pPr lvl="0" algn="just">
              <a:lnSpc>
                <a:spcPct val="114000"/>
              </a:lnSpc>
              <a:spcBef>
                <a:spcPts val="0"/>
              </a:spcBef>
              <a:spcAft>
                <a:spcPts val="600"/>
              </a:spcAft>
            </a:pPr>
            <a:r>
              <a:rPr lang="en-US" sz="2300" b="1" dirty="0" smtClean="0">
                <a:latin typeface="Calisto MT" panose="02040603050505030304" pitchFamily="18" charset="0"/>
              </a:rPr>
              <a:t>Ban on Chewable Tobacco Products:</a:t>
            </a:r>
            <a:r>
              <a:rPr lang="en-US" sz="2300" dirty="0" smtClean="0">
                <a:solidFill>
                  <a:srgbClr val="FF0000"/>
                </a:solidFill>
                <a:latin typeface="Calisto MT" panose="02040603050505030304" pitchFamily="18" charset="0"/>
              </a:rPr>
              <a:t> </a:t>
            </a:r>
            <a:r>
              <a:rPr lang="en-US" sz="2300" dirty="0">
                <a:latin typeface="Calisto MT" panose="02040603050505030304" pitchFamily="18" charset="0"/>
              </a:rPr>
              <a:t>Notification </a:t>
            </a:r>
            <a:r>
              <a:rPr lang="en-US" sz="2300" dirty="0" smtClean="0">
                <a:latin typeface="Calisto MT" panose="02040603050505030304" pitchFamily="18" charset="0"/>
              </a:rPr>
              <a:t>issued regarding Prohibition </a:t>
            </a:r>
            <a:r>
              <a:rPr lang="en-US" sz="2300" dirty="0">
                <a:latin typeface="Calisto MT" panose="02040603050505030304" pitchFamily="18" charset="0"/>
              </a:rPr>
              <a:t>on </a:t>
            </a:r>
            <a:r>
              <a:rPr lang="en-US" sz="2300" dirty="0" smtClean="0">
                <a:latin typeface="Calisto MT" panose="02040603050505030304" pitchFamily="18" charset="0"/>
              </a:rPr>
              <a:t>Manufacture</a:t>
            </a:r>
            <a:r>
              <a:rPr lang="en-US" sz="2300" dirty="0">
                <a:latin typeface="Calisto MT" panose="02040603050505030304" pitchFamily="18" charset="0"/>
              </a:rPr>
              <a:t>, </a:t>
            </a:r>
            <a:r>
              <a:rPr lang="en-US" sz="2300" dirty="0" smtClean="0">
                <a:latin typeface="Calisto MT" panose="02040603050505030304" pitchFamily="18" charset="0"/>
              </a:rPr>
              <a:t>Storage</a:t>
            </a:r>
            <a:r>
              <a:rPr lang="en-US" sz="2300" dirty="0">
                <a:latin typeface="Calisto MT" panose="02040603050505030304" pitchFamily="18" charset="0"/>
              </a:rPr>
              <a:t>, </a:t>
            </a:r>
            <a:r>
              <a:rPr lang="en-US" sz="2300" dirty="0" smtClean="0">
                <a:latin typeface="Calisto MT" panose="02040603050505030304" pitchFamily="18" charset="0"/>
              </a:rPr>
              <a:t>Sale </a:t>
            </a:r>
            <a:r>
              <a:rPr lang="en-US" sz="2300" dirty="0">
                <a:latin typeface="Calisto MT" panose="02040603050505030304" pitchFamily="18" charset="0"/>
              </a:rPr>
              <a:t>or </a:t>
            </a:r>
            <a:r>
              <a:rPr lang="en-US" sz="2300" dirty="0" smtClean="0">
                <a:latin typeface="Calisto MT" panose="02040603050505030304" pitchFamily="18" charset="0"/>
              </a:rPr>
              <a:t>Distribution </a:t>
            </a:r>
            <a:r>
              <a:rPr lang="en-US" sz="2300" dirty="0">
                <a:latin typeface="Calisto MT" panose="02040603050505030304" pitchFamily="18" charset="0"/>
              </a:rPr>
              <a:t>of "</a:t>
            </a:r>
            <a:r>
              <a:rPr lang="en-US" sz="2300" dirty="0" err="1">
                <a:latin typeface="Calisto MT" panose="02040603050505030304" pitchFamily="18" charset="0"/>
              </a:rPr>
              <a:t>Gutkha</a:t>
            </a:r>
            <a:r>
              <a:rPr lang="en-US" sz="2300" dirty="0">
                <a:latin typeface="Calisto MT" panose="02040603050505030304" pitchFamily="18" charset="0"/>
              </a:rPr>
              <a:t>", "Pan Masala", processed</a:t>
            </a:r>
            <a:r>
              <a:rPr lang="en-US" sz="2300" dirty="0" smtClean="0">
                <a:latin typeface="Calisto MT" panose="02040603050505030304" pitchFamily="18" charset="0"/>
              </a:rPr>
              <a:t>/ flavored</a:t>
            </a:r>
            <a:r>
              <a:rPr lang="en-US" sz="2300" dirty="0">
                <a:latin typeface="Calisto MT" panose="02040603050505030304" pitchFamily="18" charset="0"/>
              </a:rPr>
              <a:t>/ scented chewing tobacco and any other Food products, containing Tobacco or Nicotine as ingredients by whatsoever name available in the </a:t>
            </a:r>
            <a:r>
              <a:rPr lang="en-US" sz="2300" dirty="0" smtClean="0">
                <a:latin typeface="Calisto MT" panose="02040603050505030304" pitchFamily="18" charset="0"/>
              </a:rPr>
              <a:t>market</a:t>
            </a:r>
          </a:p>
          <a:p>
            <a:pPr marL="0" lvl="0" indent="0" algn="just">
              <a:lnSpc>
                <a:spcPct val="114000"/>
              </a:lnSpc>
              <a:spcBef>
                <a:spcPts val="0"/>
              </a:spcBef>
              <a:spcAft>
                <a:spcPts val="600"/>
              </a:spcAft>
              <a:buNone/>
            </a:pPr>
            <a:endParaRPr lang="en-US" sz="1600" dirty="0">
              <a:latin typeface="Calisto MT" panose="02040603050505030304" pitchFamily="18" charset="0"/>
            </a:endParaRPr>
          </a:p>
          <a:p>
            <a:pPr lvl="0" algn="just">
              <a:lnSpc>
                <a:spcPct val="114000"/>
              </a:lnSpc>
              <a:spcBef>
                <a:spcPts val="0"/>
              </a:spcBef>
              <a:spcAft>
                <a:spcPts val="600"/>
              </a:spcAft>
            </a:pPr>
            <a:r>
              <a:rPr lang="en-US" sz="2300" b="1" dirty="0" smtClean="0">
                <a:latin typeface="Calisto MT" panose="02040603050505030304" pitchFamily="18" charset="0"/>
              </a:rPr>
              <a:t>Ban </a:t>
            </a:r>
            <a:r>
              <a:rPr lang="en-US" sz="2300" b="1" dirty="0">
                <a:latin typeface="Calisto MT" panose="02040603050505030304" pitchFamily="18" charset="0"/>
              </a:rPr>
              <a:t>on </a:t>
            </a:r>
            <a:r>
              <a:rPr lang="en-US" sz="2300" b="1" dirty="0" smtClean="0">
                <a:latin typeface="Calisto MT" panose="02040603050505030304" pitchFamily="18" charset="0"/>
              </a:rPr>
              <a:t>e-Cigarettes</a:t>
            </a:r>
            <a:r>
              <a:rPr lang="en-US" sz="2300" b="1" dirty="0">
                <a:latin typeface="Calisto MT" panose="02040603050505030304" pitchFamily="18" charset="0"/>
              </a:rPr>
              <a:t>:</a:t>
            </a:r>
            <a:r>
              <a:rPr lang="en-US" sz="2300" dirty="0">
                <a:latin typeface="Calisto MT" panose="02040603050505030304" pitchFamily="18" charset="0"/>
              </a:rPr>
              <a:t> </a:t>
            </a:r>
            <a:r>
              <a:rPr lang="en-US" sz="2300" dirty="0" smtClean="0">
                <a:latin typeface="Calisto MT" panose="02040603050505030304" pitchFamily="18" charset="0"/>
              </a:rPr>
              <a:t>Use </a:t>
            </a:r>
            <a:r>
              <a:rPr lang="en-US" sz="2300" dirty="0">
                <a:latin typeface="Calisto MT" panose="02040603050505030304" pitchFamily="18" charset="0"/>
              </a:rPr>
              <a:t>of Electronic Nicotine Delivery System (ENDS) </a:t>
            </a:r>
            <a:r>
              <a:rPr lang="en-US" sz="2300" b="1" dirty="0" smtClean="0">
                <a:latin typeface="Calisto MT" panose="02040603050505030304" pitchFamily="18" charset="0"/>
              </a:rPr>
              <a:t>DECLARED</a:t>
            </a:r>
            <a:r>
              <a:rPr lang="en-US" sz="2300" dirty="0" smtClean="0">
                <a:latin typeface="Calisto MT" panose="02040603050505030304" pitchFamily="18" charset="0"/>
              </a:rPr>
              <a:t> </a:t>
            </a:r>
            <a:r>
              <a:rPr lang="en-US" sz="2300" dirty="0">
                <a:latin typeface="Calisto MT" panose="02040603050505030304" pitchFamily="18" charset="0"/>
              </a:rPr>
              <a:t>illegal (</a:t>
            </a:r>
            <a:r>
              <a:rPr lang="en-US" sz="2300" dirty="0" smtClean="0">
                <a:latin typeface="Calisto MT" panose="02040603050505030304" pitchFamily="18" charset="0"/>
              </a:rPr>
              <a:t>as </a:t>
            </a:r>
            <a:r>
              <a:rPr lang="en-US" sz="2300" dirty="0">
                <a:latin typeface="Calisto MT" panose="02040603050505030304" pitchFamily="18" charset="0"/>
              </a:rPr>
              <a:t>it contains </a:t>
            </a:r>
            <a:r>
              <a:rPr lang="en-US" sz="2300" dirty="0" smtClean="0">
                <a:latin typeface="Calisto MT" panose="02040603050505030304" pitchFamily="18" charset="0"/>
              </a:rPr>
              <a:t>Nicotine, </a:t>
            </a:r>
            <a:r>
              <a:rPr lang="en-US" sz="2300" dirty="0">
                <a:latin typeface="Calisto MT" panose="02040603050505030304" pitchFamily="18" charset="0"/>
              </a:rPr>
              <a:t>which is an unapproved drug &amp; contravenes the provisions of Drugs &amp; Cosmetics </a:t>
            </a:r>
            <a:r>
              <a:rPr lang="en-US" sz="2300" dirty="0" smtClean="0">
                <a:latin typeface="Calisto MT" panose="02040603050505030304" pitchFamily="18" charset="0"/>
              </a:rPr>
              <a:t>Act) – State Drug Controller</a:t>
            </a:r>
          </a:p>
          <a:p>
            <a:pPr marL="0" lvl="0" indent="0" algn="just">
              <a:lnSpc>
                <a:spcPct val="114000"/>
              </a:lnSpc>
              <a:spcBef>
                <a:spcPts val="0"/>
              </a:spcBef>
              <a:spcAft>
                <a:spcPts val="600"/>
              </a:spcAft>
              <a:buNone/>
            </a:pPr>
            <a:endParaRPr lang="en-US" sz="1600" b="1" dirty="0" smtClean="0">
              <a:latin typeface="Calisto MT" panose="02040603050505030304" pitchFamily="18" charset="0"/>
            </a:endParaRPr>
          </a:p>
          <a:p>
            <a:pPr lvl="0" algn="just">
              <a:lnSpc>
                <a:spcPct val="114000"/>
              </a:lnSpc>
              <a:spcBef>
                <a:spcPts val="0"/>
              </a:spcBef>
              <a:spcAft>
                <a:spcPts val="600"/>
              </a:spcAft>
            </a:pPr>
            <a:r>
              <a:rPr lang="en-US" sz="2300" b="1" dirty="0" smtClean="0">
                <a:latin typeface="Calisto MT" panose="02040603050505030304" pitchFamily="18" charset="0"/>
              </a:rPr>
              <a:t>Ban on Loose Cigarette/ Tobacco:</a:t>
            </a:r>
            <a:r>
              <a:rPr lang="en-US" sz="2300" dirty="0" smtClean="0">
                <a:solidFill>
                  <a:srgbClr val="FF0000"/>
                </a:solidFill>
                <a:latin typeface="Calisto MT" panose="02040603050505030304" pitchFamily="18" charset="0"/>
              </a:rPr>
              <a:t> </a:t>
            </a:r>
            <a:r>
              <a:rPr lang="en-US" sz="2300" dirty="0" smtClean="0">
                <a:latin typeface="Calisto MT" panose="02040603050505030304" pitchFamily="18" charset="0"/>
              </a:rPr>
              <a:t>Notification issued - </a:t>
            </a:r>
            <a:r>
              <a:rPr lang="en-US" sz="2300" b="1" dirty="0" smtClean="0">
                <a:latin typeface="Calisto MT" panose="02040603050505030304" pitchFamily="18" charset="0"/>
              </a:rPr>
              <a:t>Ban on Loose Cigarettes and Loose Tobacco</a:t>
            </a:r>
            <a:r>
              <a:rPr lang="en-US" sz="2300" dirty="0" smtClean="0">
                <a:latin typeface="Calisto MT" panose="02040603050505030304" pitchFamily="18" charset="0"/>
              </a:rPr>
              <a:t> without specified health warnings in compliance of Section 7 of COTPA Act</a:t>
            </a:r>
          </a:p>
        </p:txBody>
      </p:sp>
      <p:sp>
        <p:nvSpPr>
          <p:cNvPr id="4" name="Title 1"/>
          <p:cNvSpPr>
            <a:spLocks noGrp="1"/>
          </p:cNvSpPr>
          <p:nvPr>
            <p:ph type="title"/>
          </p:nvPr>
        </p:nvSpPr>
        <p:spPr>
          <a:xfrm>
            <a:off x="0" y="0"/>
            <a:ext cx="9144000" cy="685800"/>
          </a:xfrm>
          <a:solidFill>
            <a:schemeClr val="accent3">
              <a:lumMod val="40000"/>
              <a:lumOff val="60000"/>
            </a:schemeClr>
          </a:solidFill>
        </p:spPr>
        <p:txBody>
          <a:bodyPr>
            <a:normAutofit/>
          </a:bodyPr>
          <a:lstStyle/>
          <a:p>
            <a:r>
              <a:rPr lang="en-US" sz="3600" b="1" dirty="0" smtClean="0">
                <a:solidFill>
                  <a:schemeClr val="accent3">
                    <a:lumMod val="50000"/>
                  </a:schemeClr>
                </a:solidFill>
                <a:latin typeface="Times New Roman" panose="02020603050405020304" pitchFamily="18" charset="0"/>
                <a:cs typeface="Times New Roman" panose="02020603050405020304" pitchFamily="18" charset="0"/>
              </a:rPr>
              <a:t>Steps taken so far</a:t>
            </a:r>
            <a:endParaRPr lang="en-US" sz="36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76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763000" cy="5791200"/>
          </a:xfrm>
        </p:spPr>
        <p:txBody>
          <a:bodyPr>
            <a:noAutofit/>
          </a:bodyPr>
          <a:lstStyle/>
          <a:p>
            <a:pPr lvl="0" algn="just">
              <a:spcBef>
                <a:spcPts val="0"/>
              </a:spcBef>
              <a:spcAft>
                <a:spcPts val="600"/>
              </a:spcAft>
            </a:pPr>
            <a:r>
              <a:rPr lang="en-IN" sz="2200" b="1" dirty="0" smtClean="0">
                <a:latin typeface="Calisto MT" panose="02040603050505030304" pitchFamily="18" charset="0"/>
              </a:rPr>
              <a:t>Tobacco </a:t>
            </a:r>
            <a:r>
              <a:rPr lang="en-IN" sz="2200" b="1" dirty="0">
                <a:latin typeface="Calisto MT" panose="02040603050505030304" pitchFamily="18" charset="0"/>
              </a:rPr>
              <a:t>free health institutions</a:t>
            </a:r>
            <a:r>
              <a:rPr lang="en-IN" sz="2200" b="1" dirty="0" smtClean="0">
                <a:latin typeface="Calisto MT" panose="02040603050505030304" pitchFamily="18" charset="0"/>
              </a:rPr>
              <a:t>:</a:t>
            </a:r>
            <a:r>
              <a:rPr lang="en-IN" sz="2200" dirty="0" smtClean="0">
                <a:latin typeface="Calisto MT" panose="02040603050505030304" pitchFamily="18" charset="0"/>
              </a:rPr>
              <a:t> </a:t>
            </a:r>
            <a:r>
              <a:rPr lang="en-IN" sz="2200" dirty="0">
                <a:latin typeface="Calisto MT" panose="02040603050505030304" pitchFamily="18" charset="0"/>
              </a:rPr>
              <a:t>All </a:t>
            </a:r>
            <a:r>
              <a:rPr lang="en-IN" sz="2200" dirty="0" smtClean="0">
                <a:latin typeface="Calisto MT" panose="02040603050505030304" pitchFamily="18" charset="0"/>
              </a:rPr>
              <a:t>District </a:t>
            </a:r>
            <a:r>
              <a:rPr lang="en-IN" sz="2200" dirty="0">
                <a:latin typeface="Calisto MT" panose="02040603050505030304" pitchFamily="18" charset="0"/>
              </a:rPr>
              <a:t>&amp; Sub-divisional </a:t>
            </a:r>
            <a:r>
              <a:rPr lang="en-IN" sz="2200" dirty="0" smtClean="0">
                <a:latin typeface="Calisto MT" panose="02040603050505030304" pitchFamily="18" charset="0"/>
              </a:rPr>
              <a:t>Hospitals  </a:t>
            </a:r>
            <a:r>
              <a:rPr lang="en-IN" sz="2200" dirty="0">
                <a:latin typeface="Calisto MT" panose="02040603050505030304" pitchFamily="18" charset="0"/>
              </a:rPr>
              <a:t>declared as Tobacco </a:t>
            </a:r>
            <a:r>
              <a:rPr lang="en-IN" sz="2200" dirty="0" smtClean="0">
                <a:latin typeface="Calisto MT" panose="02040603050505030304" pitchFamily="18" charset="0"/>
              </a:rPr>
              <a:t>Free</a:t>
            </a:r>
          </a:p>
          <a:p>
            <a:pPr lvl="1" algn="just">
              <a:spcBef>
                <a:spcPts val="0"/>
              </a:spcBef>
              <a:spcAft>
                <a:spcPts val="600"/>
              </a:spcAft>
            </a:pPr>
            <a:r>
              <a:rPr lang="en-IN" sz="2200" dirty="0" smtClean="0">
                <a:latin typeface="Calisto MT" panose="02040603050505030304" pitchFamily="18" charset="0"/>
              </a:rPr>
              <a:t>A box </a:t>
            </a:r>
            <a:r>
              <a:rPr lang="en-IN" sz="2200" dirty="0">
                <a:latin typeface="Calisto MT" panose="02040603050505030304" pitchFamily="18" charset="0"/>
              </a:rPr>
              <a:t>placed </a:t>
            </a:r>
            <a:r>
              <a:rPr lang="en-IN" sz="2200" dirty="0" smtClean="0">
                <a:latin typeface="Calisto MT" panose="02040603050505030304" pitchFamily="18" charset="0"/>
              </a:rPr>
              <a:t>at </a:t>
            </a:r>
            <a:r>
              <a:rPr lang="en-IN" sz="2200" dirty="0">
                <a:latin typeface="Calisto MT" panose="02040603050505030304" pitchFamily="18" charset="0"/>
              </a:rPr>
              <a:t>the entrance of the hospital to put tobacco products in it before entering </a:t>
            </a:r>
            <a:r>
              <a:rPr lang="en-IN" sz="2200" dirty="0" smtClean="0">
                <a:latin typeface="Calisto MT" panose="02040603050505030304" pitchFamily="18" charset="0"/>
              </a:rPr>
              <a:t>hospital</a:t>
            </a:r>
          </a:p>
          <a:p>
            <a:pPr marL="0" indent="0" algn="just">
              <a:spcBef>
                <a:spcPts val="0"/>
              </a:spcBef>
              <a:spcAft>
                <a:spcPts val="600"/>
              </a:spcAft>
              <a:buNone/>
            </a:pPr>
            <a:endParaRPr lang="en-IN" sz="1000" dirty="0">
              <a:latin typeface="Calisto MT" panose="02040603050505030304" pitchFamily="18" charset="0"/>
            </a:endParaRPr>
          </a:p>
          <a:p>
            <a:pPr algn="just">
              <a:spcBef>
                <a:spcPts val="0"/>
              </a:spcBef>
              <a:spcAft>
                <a:spcPts val="600"/>
              </a:spcAft>
            </a:pPr>
            <a:r>
              <a:rPr lang="en-US" sz="2200" b="1" dirty="0" smtClean="0">
                <a:latin typeface="Calisto MT" panose="02040603050505030304" pitchFamily="18" charset="0"/>
              </a:rPr>
              <a:t>Punjab State “No Tobacco Day”:</a:t>
            </a:r>
            <a:r>
              <a:rPr lang="en-US" sz="2200" dirty="0" smtClean="0">
                <a:latin typeface="Calisto MT" panose="02040603050505030304" pitchFamily="18" charset="0"/>
              </a:rPr>
              <a:t> Observed on 1st November which is also “</a:t>
            </a:r>
            <a:r>
              <a:rPr lang="en-US" sz="2200" b="1" dirty="0" smtClean="0">
                <a:latin typeface="Calisto MT" panose="02040603050505030304" pitchFamily="18" charset="0"/>
              </a:rPr>
              <a:t>Punjab Day</a:t>
            </a:r>
            <a:r>
              <a:rPr lang="en-US" sz="2200" dirty="0" smtClean="0">
                <a:latin typeface="Calisto MT" panose="02040603050505030304" pitchFamily="18" charset="0"/>
              </a:rPr>
              <a:t>” with different </a:t>
            </a:r>
            <a:r>
              <a:rPr lang="en-US" sz="2200" b="1" dirty="0" smtClean="0">
                <a:latin typeface="Calisto MT" panose="02040603050505030304" pitchFamily="18" charset="0"/>
              </a:rPr>
              <a:t>THEME</a:t>
            </a:r>
            <a:r>
              <a:rPr lang="en-US" sz="2200" dirty="0" smtClean="0">
                <a:latin typeface="Calisto MT" panose="02040603050505030304" pitchFamily="18" charset="0"/>
              </a:rPr>
              <a:t> every year</a:t>
            </a:r>
          </a:p>
          <a:p>
            <a:pPr marL="0" lvl="0" indent="0" algn="just">
              <a:spcBef>
                <a:spcPts val="0"/>
              </a:spcBef>
              <a:spcAft>
                <a:spcPts val="600"/>
              </a:spcAft>
              <a:buNone/>
            </a:pPr>
            <a:endParaRPr lang="en-US" sz="1000" b="1" dirty="0" smtClean="0">
              <a:latin typeface="Calisto MT" panose="02040603050505030304" pitchFamily="18" charset="0"/>
            </a:endParaRPr>
          </a:p>
          <a:p>
            <a:pPr lvl="0" algn="just">
              <a:spcBef>
                <a:spcPts val="0"/>
              </a:spcBef>
              <a:spcAft>
                <a:spcPts val="600"/>
              </a:spcAft>
            </a:pPr>
            <a:r>
              <a:rPr lang="en-US" sz="2200" b="1" dirty="0" smtClean="0">
                <a:latin typeface="Calisto MT" panose="02040603050505030304" pitchFamily="18" charset="0"/>
              </a:rPr>
              <a:t>Screening for Oral Cancer and Pre-cancerous lesions:</a:t>
            </a:r>
            <a:r>
              <a:rPr lang="en-US" sz="2200" dirty="0" smtClean="0">
                <a:latin typeface="Calisto MT" panose="02040603050505030304" pitchFamily="18" charset="0"/>
              </a:rPr>
              <a:t> In Dental OPDs during the month of February and March</a:t>
            </a:r>
            <a:r>
              <a:rPr lang="en-US" sz="2200" dirty="0">
                <a:latin typeface="Calisto MT" panose="02040603050505030304" pitchFamily="18" charset="0"/>
              </a:rPr>
              <a:t> </a:t>
            </a:r>
            <a:r>
              <a:rPr lang="en-US" sz="2200" dirty="0" smtClean="0">
                <a:latin typeface="Calisto MT" panose="02040603050505030304" pitchFamily="18" charset="0"/>
              </a:rPr>
              <a:t>2017</a:t>
            </a:r>
          </a:p>
          <a:p>
            <a:pPr lvl="1" algn="just">
              <a:spcBef>
                <a:spcPts val="0"/>
              </a:spcBef>
              <a:spcAft>
                <a:spcPts val="600"/>
              </a:spcAft>
            </a:pPr>
            <a:r>
              <a:rPr lang="en-US" sz="2200" b="1" dirty="0" smtClean="0">
                <a:latin typeface="Calisto MT" panose="02040603050505030304" pitchFamily="18" charset="0"/>
              </a:rPr>
              <a:t>50,427 patients examined;</a:t>
            </a:r>
            <a:r>
              <a:rPr lang="en-US" sz="2200" dirty="0" smtClean="0">
                <a:latin typeface="Calisto MT" panose="02040603050505030304" pitchFamily="18" charset="0"/>
              </a:rPr>
              <a:t> 4682 patients (9.28%) were smokers/smokeless tobacco users</a:t>
            </a:r>
          </a:p>
          <a:p>
            <a:pPr lvl="1" algn="just">
              <a:spcBef>
                <a:spcPts val="0"/>
              </a:spcBef>
              <a:spcAft>
                <a:spcPts val="600"/>
              </a:spcAft>
            </a:pPr>
            <a:r>
              <a:rPr lang="en-US" sz="2200" b="1" dirty="0" smtClean="0">
                <a:latin typeface="Calisto MT" panose="02040603050505030304" pitchFamily="18" charset="0"/>
              </a:rPr>
              <a:t>Oral lesions detected in 2075 tobacco users</a:t>
            </a:r>
            <a:r>
              <a:rPr lang="en-US" sz="2200" dirty="0" smtClean="0">
                <a:latin typeface="Calisto MT" panose="02040603050505030304" pitchFamily="18" charset="0"/>
              </a:rPr>
              <a:t> (44.3%)</a:t>
            </a:r>
          </a:p>
          <a:p>
            <a:pPr lvl="1" algn="just">
              <a:spcBef>
                <a:spcPts val="0"/>
              </a:spcBef>
              <a:spcAft>
                <a:spcPts val="600"/>
              </a:spcAft>
            </a:pPr>
            <a:r>
              <a:rPr lang="en-US" sz="2200" b="1" dirty="0" smtClean="0">
                <a:latin typeface="Calisto MT" panose="02040603050505030304" pitchFamily="18" charset="0"/>
              </a:rPr>
              <a:t>37 (0.79%) had oral cancer</a:t>
            </a:r>
          </a:p>
          <a:p>
            <a:pPr lvl="1" algn="just">
              <a:spcBef>
                <a:spcPts val="0"/>
              </a:spcBef>
              <a:spcAft>
                <a:spcPts val="600"/>
              </a:spcAft>
            </a:pPr>
            <a:r>
              <a:rPr lang="en-US" sz="2200" b="1" dirty="0" smtClean="0">
                <a:latin typeface="Calisto MT" panose="02040603050505030304" pitchFamily="18" charset="0"/>
              </a:rPr>
              <a:t>168 (8.09%) suspected patients</a:t>
            </a:r>
            <a:r>
              <a:rPr lang="en-US" sz="2200" dirty="0" smtClean="0">
                <a:latin typeface="Calisto MT" panose="02040603050505030304" pitchFamily="18" charset="0"/>
              </a:rPr>
              <a:t> </a:t>
            </a:r>
            <a:r>
              <a:rPr lang="en-US" sz="2200" b="1" dirty="0" smtClean="0">
                <a:latin typeface="Calisto MT" panose="02040603050505030304" pitchFamily="18" charset="0"/>
              </a:rPr>
              <a:t>referred</a:t>
            </a:r>
            <a:r>
              <a:rPr lang="en-US" sz="2200" dirty="0" smtClean="0">
                <a:latin typeface="Calisto MT" panose="02040603050505030304" pitchFamily="18" charset="0"/>
              </a:rPr>
              <a:t> to higher centers for comprehensive evaluation and treatment22</a:t>
            </a:r>
          </a:p>
        </p:txBody>
      </p:sp>
      <p:sp>
        <p:nvSpPr>
          <p:cNvPr id="4" name="Title 1"/>
          <p:cNvSpPr>
            <a:spLocks noGrp="1"/>
          </p:cNvSpPr>
          <p:nvPr>
            <p:ph type="title"/>
          </p:nvPr>
        </p:nvSpPr>
        <p:spPr>
          <a:xfrm>
            <a:off x="0" y="0"/>
            <a:ext cx="9144000" cy="838200"/>
          </a:xfrm>
          <a:solidFill>
            <a:schemeClr val="accent3">
              <a:lumMod val="40000"/>
              <a:lumOff val="60000"/>
            </a:schemeClr>
          </a:solidFill>
        </p:spPr>
        <p:txBody>
          <a:bodyPr>
            <a:normAutofit/>
          </a:bodyPr>
          <a:lstStyle/>
          <a:p>
            <a:r>
              <a:rPr lang="en-US" sz="3600" b="1" dirty="0" smtClean="0">
                <a:solidFill>
                  <a:schemeClr val="accent3">
                    <a:lumMod val="50000"/>
                  </a:schemeClr>
                </a:solidFill>
                <a:latin typeface="Times New Roman" panose="02020603050405020304" pitchFamily="18" charset="0"/>
                <a:cs typeface="Times New Roman" panose="02020603050405020304" pitchFamily="18" charset="0"/>
              </a:rPr>
              <a:t>Steps taken so far</a:t>
            </a:r>
            <a:endParaRPr lang="en-US" sz="36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308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914400"/>
            <a:ext cx="8953500" cy="5486400"/>
          </a:xfrm>
        </p:spPr>
        <p:txBody>
          <a:bodyPr>
            <a:noAutofit/>
          </a:bodyPr>
          <a:lstStyle/>
          <a:p>
            <a:pPr lvl="0" algn="just">
              <a:lnSpc>
                <a:spcPct val="120000"/>
              </a:lnSpc>
              <a:spcBef>
                <a:spcPts val="0"/>
              </a:spcBef>
              <a:spcAft>
                <a:spcPts val="600"/>
              </a:spcAft>
            </a:pPr>
            <a:r>
              <a:rPr lang="en-US" sz="2200" b="1" dirty="0" smtClean="0">
                <a:latin typeface="Calisto MT" panose="02040603050505030304" pitchFamily="18" charset="0"/>
              </a:rPr>
              <a:t>WORLD NO TOBACCO DAY 31</a:t>
            </a:r>
            <a:r>
              <a:rPr lang="en-US" sz="2200" b="1" baseline="30000" dirty="0" smtClean="0">
                <a:latin typeface="Calisto MT" panose="02040603050505030304" pitchFamily="18" charset="0"/>
              </a:rPr>
              <a:t>st</a:t>
            </a:r>
            <a:r>
              <a:rPr lang="en-US" sz="2200" b="1" dirty="0" smtClean="0">
                <a:latin typeface="Calisto MT" panose="02040603050505030304" pitchFamily="18" charset="0"/>
              </a:rPr>
              <a:t> May 2017:</a:t>
            </a:r>
            <a:r>
              <a:rPr lang="en-US" sz="2200" dirty="0" smtClean="0">
                <a:latin typeface="Calisto MT" panose="02040603050505030304" pitchFamily="18" charset="0"/>
              </a:rPr>
              <a:t> Month long</a:t>
            </a:r>
            <a:r>
              <a:rPr lang="en-US" sz="2200" b="1" dirty="0" smtClean="0">
                <a:latin typeface="Calisto MT" panose="02040603050505030304" pitchFamily="18" charset="0"/>
              </a:rPr>
              <a:t> "</a:t>
            </a:r>
            <a:r>
              <a:rPr lang="en-US" sz="2200" b="1" i="1" dirty="0" smtClean="0">
                <a:latin typeface="Calisto MT" panose="02040603050505030304" pitchFamily="18" charset="0"/>
              </a:rPr>
              <a:t>Tobacco free Punjab Campaign</a:t>
            </a:r>
            <a:r>
              <a:rPr lang="en-US" sz="2200" b="1" dirty="0" smtClean="0">
                <a:latin typeface="Calisto MT" panose="02040603050505030304" pitchFamily="18" charset="0"/>
              </a:rPr>
              <a:t>" </a:t>
            </a:r>
            <a:r>
              <a:rPr lang="en-US" sz="2200" dirty="0" smtClean="0">
                <a:latin typeface="Calisto MT" panose="02040603050505030304" pitchFamily="18" charset="0"/>
              </a:rPr>
              <a:t>launched by Hon’ble Health Minister, Punjab, by </a:t>
            </a:r>
            <a:r>
              <a:rPr lang="en-US" sz="2200" b="1" dirty="0" smtClean="0">
                <a:latin typeface="Calisto MT" panose="02040603050505030304" pitchFamily="18" charset="0"/>
              </a:rPr>
              <a:t>Flagging off</a:t>
            </a:r>
            <a:r>
              <a:rPr lang="en-US" sz="2200" dirty="0" smtClean="0">
                <a:latin typeface="Calisto MT" panose="02040603050505030304" pitchFamily="18" charset="0"/>
              </a:rPr>
              <a:t> the Publicity Van - visited all </a:t>
            </a:r>
            <a:r>
              <a:rPr lang="en-US" sz="2200" b="1" dirty="0" smtClean="0">
                <a:latin typeface="Calisto MT" panose="02040603050505030304" pitchFamily="18" charset="0"/>
              </a:rPr>
              <a:t>22 Districts</a:t>
            </a:r>
            <a:r>
              <a:rPr lang="en-US" sz="2200" dirty="0" smtClean="0">
                <a:latin typeface="Calisto MT" panose="02040603050505030304" pitchFamily="18" charset="0"/>
              </a:rPr>
              <a:t>; more than </a:t>
            </a:r>
            <a:r>
              <a:rPr lang="en-US" sz="2200" b="1" dirty="0" smtClean="0">
                <a:latin typeface="Calisto MT" panose="02040603050505030304" pitchFamily="18" charset="0"/>
              </a:rPr>
              <a:t>110 cities</a:t>
            </a:r>
            <a:r>
              <a:rPr lang="en-US" sz="2200" dirty="0" smtClean="0">
                <a:latin typeface="Calisto MT" panose="02040603050505030304" pitchFamily="18" charset="0"/>
              </a:rPr>
              <a:t>; </a:t>
            </a:r>
            <a:r>
              <a:rPr lang="en-US" sz="2200" b="1" dirty="0" smtClean="0">
                <a:latin typeface="Calisto MT" panose="02040603050505030304" pitchFamily="18" charset="0"/>
              </a:rPr>
              <a:t>200 schools</a:t>
            </a:r>
            <a:r>
              <a:rPr lang="en-US" sz="2200" dirty="0" smtClean="0">
                <a:latin typeface="Calisto MT" panose="02040603050505030304" pitchFamily="18" charset="0"/>
              </a:rPr>
              <a:t> - to create  awareness among the people especially youth about the ill effects of tobacco through Posters, Audio and Video clips</a:t>
            </a:r>
          </a:p>
          <a:p>
            <a:pPr marL="0" lvl="0" indent="0" algn="just">
              <a:lnSpc>
                <a:spcPct val="120000"/>
              </a:lnSpc>
              <a:spcBef>
                <a:spcPts val="0"/>
              </a:spcBef>
              <a:spcAft>
                <a:spcPts val="600"/>
              </a:spcAft>
              <a:buNone/>
            </a:pPr>
            <a:endParaRPr lang="en-US" sz="1100" dirty="0" smtClean="0">
              <a:latin typeface="Calisto MT" panose="02040603050505030304" pitchFamily="18" charset="0"/>
            </a:endParaRPr>
          </a:p>
          <a:p>
            <a:pPr algn="just">
              <a:lnSpc>
                <a:spcPct val="120000"/>
              </a:lnSpc>
              <a:spcBef>
                <a:spcPts val="0"/>
              </a:spcBef>
              <a:spcAft>
                <a:spcPts val="600"/>
              </a:spcAft>
            </a:pPr>
            <a:r>
              <a:rPr lang="en-US" sz="2200" b="1" dirty="0" smtClean="0">
                <a:latin typeface="Calisto MT" panose="02040603050505030304" pitchFamily="18" charset="0"/>
              </a:rPr>
              <a:t>Tobacco Vendor hauled under Juvenile Justice Act for selling cigarettes to a minor:</a:t>
            </a:r>
            <a:r>
              <a:rPr lang="en-US" sz="2200" dirty="0" smtClean="0">
                <a:latin typeface="Calisto MT" panose="02040603050505030304" pitchFamily="18" charset="0"/>
              </a:rPr>
              <a:t> Teams constituted to conduct enforcement drive in the state</a:t>
            </a:r>
          </a:p>
          <a:p>
            <a:pPr lvl="1" algn="just">
              <a:lnSpc>
                <a:spcPct val="120000"/>
              </a:lnSpc>
              <a:spcBef>
                <a:spcPts val="0"/>
              </a:spcBef>
              <a:spcAft>
                <a:spcPts val="600"/>
              </a:spcAft>
            </a:pPr>
            <a:r>
              <a:rPr lang="en-US" sz="2200" dirty="0" smtClean="0">
                <a:latin typeface="Calisto MT" panose="02040603050505030304" pitchFamily="18" charset="0"/>
              </a:rPr>
              <a:t>FIR was lodged against a mobile vendor under section 77 of Juvenile Justice Act for selling tobacco products to minors (Jalandhar)</a:t>
            </a:r>
          </a:p>
        </p:txBody>
      </p:sp>
      <p:sp>
        <p:nvSpPr>
          <p:cNvPr id="4" name="Title 1"/>
          <p:cNvSpPr>
            <a:spLocks noGrp="1"/>
          </p:cNvSpPr>
          <p:nvPr>
            <p:ph type="title"/>
          </p:nvPr>
        </p:nvSpPr>
        <p:spPr>
          <a:xfrm>
            <a:off x="0" y="0"/>
            <a:ext cx="9144000" cy="533400"/>
          </a:xfrm>
          <a:solidFill>
            <a:schemeClr val="accent3">
              <a:lumMod val="40000"/>
              <a:lumOff val="60000"/>
            </a:schemeClr>
          </a:solidFill>
        </p:spPr>
        <p:txBody>
          <a:bodyPr>
            <a:noAutofit/>
          </a:bodyPr>
          <a:lstStyle/>
          <a:p>
            <a:r>
              <a:rPr lang="en-US" sz="3600" b="1" dirty="0" smtClean="0">
                <a:solidFill>
                  <a:schemeClr val="accent3">
                    <a:lumMod val="50000"/>
                  </a:schemeClr>
                </a:solidFill>
                <a:latin typeface="Times New Roman" panose="02020603050405020304" pitchFamily="18" charset="0"/>
                <a:cs typeface="Times New Roman" panose="02020603050405020304" pitchFamily="18" charset="0"/>
              </a:rPr>
              <a:t>Steps taken so far</a:t>
            </a:r>
            <a:endParaRPr lang="en-US" sz="36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6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a:solidFill>
            <a:schemeClr val="accent3">
              <a:lumMod val="40000"/>
              <a:lumOff val="60000"/>
            </a:schemeClr>
          </a:solidFill>
        </p:spPr>
        <p:txBody>
          <a:bodyPr>
            <a:noAutofit/>
          </a:bodyPr>
          <a:lstStyle/>
          <a:p>
            <a:r>
              <a:rPr lang="en-US" sz="3600" b="1" dirty="0" smtClean="0">
                <a:solidFill>
                  <a:schemeClr val="accent3">
                    <a:lumMod val="50000"/>
                  </a:schemeClr>
                </a:solidFill>
                <a:latin typeface="Times New Roman" panose="02020603050405020304" pitchFamily="18" charset="0"/>
                <a:cs typeface="Times New Roman" panose="02020603050405020304" pitchFamily="18" charset="0"/>
              </a:rPr>
              <a:t>State Target - End Tobacco by 2025</a:t>
            </a:r>
            <a:endParaRPr lang="en-US" sz="36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14300" y="838200"/>
            <a:ext cx="8915400" cy="5867400"/>
          </a:xfrm>
        </p:spPr>
        <p:txBody>
          <a:bodyPr>
            <a:noAutofit/>
          </a:bodyPr>
          <a:lstStyle/>
          <a:p>
            <a:pPr marL="457200" lvl="1" indent="-342900" algn="just">
              <a:spcBef>
                <a:spcPts val="0"/>
              </a:spcBef>
              <a:spcAft>
                <a:spcPts val="600"/>
              </a:spcAft>
              <a:buFont typeface="Arial" panose="020B0604020202020204" pitchFamily="34" charset="0"/>
              <a:buChar char="•"/>
            </a:pPr>
            <a:r>
              <a:rPr lang="en-US" sz="2100" b="1" dirty="0" smtClean="0">
                <a:latin typeface="Calisto MT" panose="02040603050505030304" pitchFamily="18" charset="0"/>
              </a:rPr>
              <a:t>State Level Coordination Committee/ Task Force</a:t>
            </a:r>
            <a:r>
              <a:rPr lang="en-US" sz="2100" dirty="0" smtClean="0">
                <a:latin typeface="Calisto MT" panose="02040603050505030304" pitchFamily="18" charset="0"/>
              </a:rPr>
              <a:t>: (SLCC/SLTF) Quarterly meeting under the chairpersonship of Principal Secretary Health to review the performance of all departments regarding the Anti Tobacco laws</a:t>
            </a:r>
          </a:p>
          <a:p>
            <a:pPr marL="457200" lvl="1" indent="-342900" algn="just">
              <a:spcBef>
                <a:spcPts val="0"/>
              </a:spcBef>
              <a:spcAft>
                <a:spcPts val="600"/>
              </a:spcAft>
              <a:buFont typeface="Arial" panose="020B0604020202020204" pitchFamily="34" charset="0"/>
              <a:buChar char="•"/>
            </a:pPr>
            <a:r>
              <a:rPr lang="en-US" sz="2100" b="1" dirty="0" smtClean="0">
                <a:latin typeface="Calisto MT" panose="02040603050505030304" pitchFamily="18" charset="0"/>
              </a:rPr>
              <a:t>District Level </a:t>
            </a:r>
            <a:r>
              <a:rPr lang="en-US" sz="2100" b="1" dirty="0">
                <a:latin typeface="Calisto MT" panose="02040603050505030304" pitchFamily="18" charset="0"/>
              </a:rPr>
              <a:t>Coordination Committee/ Distt. Level Task Force: (DLCC/DLTF) </a:t>
            </a:r>
            <a:r>
              <a:rPr lang="en-US" sz="2100" dirty="0" smtClean="0">
                <a:latin typeface="Calisto MT" panose="02040603050505030304" pitchFamily="18" charset="0"/>
              </a:rPr>
              <a:t>monthly meetings under the chairpersonship of Deputy Commissioner</a:t>
            </a:r>
          </a:p>
          <a:p>
            <a:pPr marL="457200" lvl="1" indent="-342900" algn="just">
              <a:spcBef>
                <a:spcPts val="0"/>
              </a:spcBef>
              <a:spcAft>
                <a:spcPts val="600"/>
              </a:spcAft>
              <a:buFont typeface="Arial" panose="020B0604020202020204" pitchFamily="34" charset="0"/>
              <a:buChar char="•"/>
            </a:pPr>
            <a:r>
              <a:rPr lang="en-US" sz="2100" b="1" dirty="0">
                <a:latin typeface="Calisto MT" panose="02040603050505030304" pitchFamily="18" charset="0"/>
              </a:rPr>
              <a:t>Block Level Coordination Committee</a:t>
            </a:r>
            <a:r>
              <a:rPr lang="en-US" sz="2100" b="1" dirty="0" smtClean="0">
                <a:latin typeface="Calisto MT" panose="02040603050505030304" pitchFamily="18" charset="0"/>
              </a:rPr>
              <a:t>/ Block </a:t>
            </a:r>
            <a:r>
              <a:rPr lang="en-US" sz="2100" b="1" dirty="0">
                <a:latin typeface="Calisto MT" panose="02040603050505030304" pitchFamily="18" charset="0"/>
              </a:rPr>
              <a:t>Level Task Force:</a:t>
            </a:r>
            <a:r>
              <a:rPr lang="en-US" sz="2100" dirty="0" smtClean="0">
                <a:latin typeface="Calisto MT" panose="02040603050505030304" pitchFamily="18" charset="0"/>
              </a:rPr>
              <a:t> Under the Chairpersonship of Sub Divisional Magistrate. </a:t>
            </a:r>
          </a:p>
          <a:p>
            <a:pPr marL="457200" lvl="1" indent="-342900" algn="just">
              <a:spcBef>
                <a:spcPts val="0"/>
              </a:spcBef>
              <a:spcAft>
                <a:spcPts val="600"/>
              </a:spcAft>
              <a:buFont typeface="Arial" panose="020B0604020202020204" pitchFamily="34" charset="0"/>
              <a:buChar char="•"/>
            </a:pPr>
            <a:r>
              <a:rPr lang="en-US" sz="2100" b="1" dirty="0">
                <a:latin typeface="Calisto MT" panose="02040603050505030304" pitchFamily="18" charset="0"/>
              </a:rPr>
              <a:t>Enforcement </a:t>
            </a:r>
            <a:r>
              <a:rPr lang="en-US" sz="2100" b="1" dirty="0" smtClean="0">
                <a:latin typeface="Calisto MT" panose="02040603050505030304" pitchFamily="18" charset="0"/>
              </a:rPr>
              <a:t>Drives -</a:t>
            </a:r>
            <a:r>
              <a:rPr lang="en-US" sz="2100" dirty="0" smtClean="0">
                <a:latin typeface="Calisto MT" panose="02040603050505030304" pitchFamily="18" charset="0"/>
              </a:rPr>
              <a:t> regularly by District Level Task Force and Block Level Task Force in all districts of Punjab under all sections of COTPA, 2003</a:t>
            </a:r>
          </a:p>
          <a:p>
            <a:pPr marL="857250" lvl="2" indent="-342900" algn="just">
              <a:spcBef>
                <a:spcPts val="0"/>
              </a:spcBef>
              <a:spcAft>
                <a:spcPts val="600"/>
              </a:spcAft>
            </a:pPr>
            <a:r>
              <a:rPr lang="en-US" sz="1700" b="1" dirty="0" smtClean="0">
                <a:latin typeface="Calisto MT" panose="02040603050505030304" pitchFamily="18" charset="0"/>
              </a:rPr>
              <a:t>Total 26,909 Challans</a:t>
            </a:r>
            <a:r>
              <a:rPr lang="en-US" sz="1700" dirty="0" smtClean="0">
                <a:latin typeface="Calisto MT" panose="02040603050505030304" pitchFamily="18" charset="0"/>
              </a:rPr>
              <a:t> have been done against the violators from April 2016 to Mar 2017 and the money collected from the challans is used for IEC activities under COTPA</a:t>
            </a:r>
          </a:p>
          <a:p>
            <a:pPr marL="457200" lvl="1" indent="-342900" algn="just">
              <a:spcBef>
                <a:spcPts val="0"/>
              </a:spcBef>
              <a:spcAft>
                <a:spcPts val="600"/>
              </a:spcAft>
              <a:buFont typeface="Arial" panose="020B0604020202020204" pitchFamily="34" charset="0"/>
              <a:buChar char="•"/>
            </a:pPr>
            <a:r>
              <a:rPr lang="en-IN" sz="2100" b="1" dirty="0">
                <a:latin typeface="Calisto MT" panose="02040603050505030304" pitchFamily="18" charset="0"/>
              </a:rPr>
              <a:t>COTPA Compliance </a:t>
            </a:r>
            <a:r>
              <a:rPr lang="en-IN" sz="2100" b="1" dirty="0" smtClean="0">
                <a:latin typeface="Calisto MT" panose="02040603050505030304" pitchFamily="18" charset="0"/>
              </a:rPr>
              <a:t>study (Compliance to all sections of COTPA 2003) -</a:t>
            </a:r>
            <a:r>
              <a:rPr lang="en-IN" sz="2100" dirty="0" smtClean="0">
                <a:latin typeface="Calisto MT" panose="02040603050505030304" pitchFamily="18" charset="0"/>
              </a:rPr>
              <a:t> 8 </a:t>
            </a:r>
            <a:r>
              <a:rPr lang="en-IN" sz="2100" dirty="0">
                <a:latin typeface="Calisto MT" panose="02040603050505030304" pitchFamily="18" charset="0"/>
              </a:rPr>
              <a:t>districts in Punjab have been declared as Total COTPA Compliant </a:t>
            </a:r>
            <a:r>
              <a:rPr lang="en-US" sz="2100" dirty="0">
                <a:latin typeface="Calisto MT" panose="02040603050505030304" pitchFamily="18" charset="0"/>
              </a:rPr>
              <a:t>on the basis of compliance study by </a:t>
            </a:r>
            <a:r>
              <a:rPr lang="en-US" sz="2100" dirty="0" smtClean="0">
                <a:latin typeface="Calisto MT" panose="02040603050505030304" pitchFamily="18" charset="0"/>
              </a:rPr>
              <a:t>PGIMER, Chandigarh</a:t>
            </a:r>
            <a:endParaRPr lang="en-US" sz="2100" dirty="0">
              <a:latin typeface="Calisto MT" panose="02040603050505030304" pitchFamily="18" charset="0"/>
            </a:endParaRPr>
          </a:p>
        </p:txBody>
      </p:sp>
    </p:spTree>
    <p:extLst>
      <p:ext uri="{BB962C8B-B14F-4D97-AF65-F5344CB8AC3E}">
        <p14:creationId xmlns:p14="http://schemas.microsoft.com/office/powerpoint/2010/main" val="386376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3">
              <a:lumMod val="40000"/>
              <a:lumOff val="60000"/>
            </a:schemeClr>
          </a:solidFill>
        </p:spPr>
        <p:txBody>
          <a:bodyPr>
            <a:normAutofit/>
          </a:bodyPr>
          <a:lstStyle/>
          <a:p>
            <a:r>
              <a:rPr lang="en-GB" sz="3600" b="1" dirty="0" smtClean="0">
                <a:latin typeface="Times New Roman" panose="02020603050405020304" pitchFamily="18" charset="0"/>
                <a:cs typeface="Times New Roman" panose="02020603050405020304" pitchFamily="18" charset="0"/>
              </a:rPr>
              <a:t>Tobacco Free Villages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19200"/>
            <a:ext cx="5105400" cy="5486400"/>
          </a:xfrm>
        </p:spPr>
        <p:txBody>
          <a:bodyPr>
            <a:noAutofit/>
          </a:bodyPr>
          <a:lstStyle/>
          <a:p>
            <a:pPr algn="just"/>
            <a:r>
              <a:rPr lang="en-US" sz="2400" dirty="0" smtClean="0">
                <a:latin typeface="Calisto MT" panose="02040603050505030304" pitchFamily="18" charset="0"/>
                <a:cs typeface="Arial" pitchFamily="34" charset="0"/>
              </a:rPr>
              <a:t>Rural Punjab - 62.5% of the total population</a:t>
            </a:r>
          </a:p>
          <a:p>
            <a:pPr marL="0" indent="0" algn="just">
              <a:buNone/>
            </a:pPr>
            <a:endParaRPr lang="en-US" sz="1600" dirty="0" smtClean="0">
              <a:latin typeface="Calisto MT" panose="02040603050505030304" pitchFamily="18" charset="0"/>
              <a:cs typeface="Arial" pitchFamily="34" charset="0"/>
            </a:endParaRPr>
          </a:p>
          <a:p>
            <a:pPr algn="just"/>
            <a:r>
              <a:rPr lang="en-GB" sz="2400" dirty="0" smtClean="0">
                <a:latin typeface="Calisto MT" panose="02040603050505030304" pitchFamily="18" charset="0"/>
                <a:cs typeface="Arial" pitchFamily="34" charset="0"/>
              </a:rPr>
              <a:t>Poor awareness regarding ill effects of the tobacco</a:t>
            </a:r>
          </a:p>
          <a:p>
            <a:pPr marL="0" indent="0" algn="just">
              <a:buNone/>
            </a:pPr>
            <a:endParaRPr lang="en-GB" sz="1600" dirty="0" smtClean="0">
              <a:latin typeface="Calisto MT" panose="02040603050505030304" pitchFamily="18" charset="0"/>
              <a:cs typeface="Arial" pitchFamily="34" charset="0"/>
            </a:endParaRPr>
          </a:p>
          <a:p>
            <a:pPr algn="just"/>
            <a:r>
              <a:rPr lang="en-GB" sz="2400" dirty="0" smtClean="0">
                <a:latin typeface="Calisto MT" panose="02040603050505030304" pitchFamily="18" charset="0"/>
                <a:cs typeface="Arial" pitchFamily="34" charset="0"/>
              </a:rPr>
              <a:t>Tobacco sold at shops along with the food items which is against the Food Safety and Standards Act, 2006</a:t>
            </a:r>
          </a:p>
          <a:p>
            <a:pPr marL="0" indent="0" algn="just">
              <a:buNone/>
            </a:pPr>
            <a:endParaRPr lang="en-GB" sz="1600" dirty="0" smtClean="0">
              <a:latin typeface="Calisto MT" panose="02040603050505030304" pitchFamily="18" charset="0"/>
              <a:cs typeface="Arial" pitchFamily="34" charset="0"/>
            </a:endParaRPr>
          </a:p>
          <a:p>
            <a:pPr algn="just"/>
            <a:r>
              <a:rPr lang="en-GB" sz="2400" dirty="0" smtClean="0">
                <a:latin typeface="Calisto MT" panose="02040603050505030304" pitchFamily="18" charset="0"/>
                <a:cs typeface="Arial" pitchFamily="34" charset="0"/>
              </a:rPr>
              <a:t>Important to focus at the village level to tackle this problem</a:t>
            </a:r>
            <a:endParaRPr lang="en-US" sz="2400" dirty="0">
              <a:latin typeface="Calisto MT" panose="02040603050505030304" pitchFamily="18" charset="0"/>
              <a:cs typeface="Arial" pitchFamily="34" charset="0"/>
            </a:endParaRPr>
          </a:p>
        </p:txBody>
      </p:sp>
      <p:pic>
        <p:nvPicPr>
          <p:cNvPr id="6" name="Picture 2" descr="C:\Users\admin\Desktop\IMG_20170515_115925.jpg"/>
          <p:cNvPicPr>
            <a:picLocks noChangeAspect="1" noChangeArrowheads="1"/>
          </p:cNvPicPr>
          <p:nvPr/>
        </p:nvPicPr>
        <p:blipFill>
          <a:blip r:embed="rId2" cstate="print"/>
          <a:srcRect/>
          <a:stretch>
            <a:fillRect/>
          </a:stretch>
        </p:blipFill>
        <p:spPr bwMode="auto">
          <a:xfrm>
            <a:off x="5234608" y="1295400"/>
            <a:ext cx="3756991" cy="4800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utam Theme">
  <a:themeElements>
    <a:clrScheme name="1_EPOS PPT Plai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POS PPT Plai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EPOS PPT Plai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EPOS PPT Plai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EPOS PPT Plai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2671</Words>
  <Application>Microsoft Office PowerPoint</Application>
  <PresentationFormat>On-screen Show (4:3)</PresentationFormat>
  <Paragraphs>366</Paragraphs>
  <Slides>37</Slides>
  <Notes>3</Notes>
  <HiddenSlides>4</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50" baseType="lpstr">
      <vt:lpstr>ＭＳ Ｐゴシック</vt:lpstr>
      <vt:lpstr>Aharoni</vt:lpstr>
      <vt:lpstr>Arial</vt:lpstr>
      <vt:lpstr>Calibri</vt:lpstr>
      <vt:lpstr>Calisto MT</vt:lpstr>
      <vt:lpstr>Constantia</vt:lpstr>
      <vt:lpstr>Courier New</vt:lpstr>
      <vt:lpstr>Monotype Corsiva</vt:lpstr>
      <vt:lpstr>Times New Roman</vt:lpstr>
      <vt:lpstr>Wingdings</vt:lpstr>
      <vt:lpstr>Office Theme</vt:lpstr>
      <vt:lpstr>Gautam Theme</vt:lpstr>
      <vt:lpstr>Microsoft Excel Chart</vt:lpstr>
      <vt:lpstr>Tobacco Free Villages </vt:lpstr>
      <vt:lpstr>PowerPoint Presentation</vt:lpstr>
      <vt:lpstr>Background</vt:lpstr>
      <vt:lpstr>PowerPoint Presentation</vt:lpstr>
      <vt:lpstr>Steps taken so far</vt:lpstr>
      <vt:lpstr>Steps taken so far</vt:lpstr>
      <vt:lpstr>Steps taken so far</vt:lpstr>
      <vt:lpstr>State Target - End Tobacco by 2025</vt:lpstr>
      <vt:lpstr>Tobacco Free Villages</vt:lpstr>
      <vt:lpstr>Circular issued by Food &amp; Drug Administration that in case of sale of tobacco products by food vendors/ shopkeepers license can be cancelled under Food Safety &amp; Standards Act</vt:lpstr>
      <vt:lpstr>Methodology</vt:lpstr>
      <vt:lpstr>Methodology</vt:lpstr>
      <vt:lpstr>Results</vt:lpstr>
      <vt:lpstr>District wise list of Villages </vt:lpstr>
      <vt:lpstr>First Tobacco Free Village - Machaki</vt:lpstr>
      <vt:lpstr>Compliance Study for Tobacco Free Villages</vt:lpstr>
      <vt:lpstr>Conclusions</vt:lpstr>
      <vt:lpstr>PowerPoint Presentation</vt:lpstr>
      <vt:lpstr>Compiled list of Villages </vt:lpstr>
      <vt:lpstr>Compiled list of Villages </vt:lpstr>
      <vt:lpstr>Compiled list of Villages </vt:lpstr>
      <vt:lpstr>Compiled list of Villages </vt:lpstr>
      <vt:lpstr>PowerPoint Presentation</vt:lpstr>
      <vt:lpstr>Prevalence of HCV Infection</vt:lpstr>
      <vt:lpstr>PowerPoint Presentation</vt:lpstr>
      <vt:lpstr>Basis for State Initiative</vt:lpstr>
      <vt:lpstr>PowerPoint Presentation</vt:lpstr>
      <vt:lpstr>PowerPoint Presentation</vt:lpstr>
      <vt:lpstr>Goal of the Therapy</vt:lpstr>
      <vt:lpstr>Decentralized mode</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Free Villages</dc:title>
  <dc:creator>admin</dc:creator>
  <cp:lastModifiedBy>Bahadar Singh</cp:lastModifiedBy>
  <cp:revision>78</cp:revision>
  <dcterms:created xsi:type="dcterms:W3CDTF">2006-08-16T00:00:00Z</dcterms:created>
  <dcterms:modified xsi:type="dcterms:W3CDTF">2017-07-07T02:03:34Z</dcterms:modified>
</cp:coreProperties>
</file>