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tmp" ContentType="image/png"/>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2.xml" ContentType="application/vnd.openxmlformats-officedocument.drawingml.chartshapes+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0.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873" r:id="rId2"/>
    <p:sldId id="877" r:id="rId3"/>
    <p:sldId id="878" r:id="rId4"/>
    <p:sldId id="257" r:id="rId5"/>
    <p:sldId id="879" r:id="rId6"/>
    <p:sldId id="880" r:id="rId7"/>
    <p:sldId id="852" r:id="rId8"/>
    <p:sldId id="881" r:id="rId9"/>
    <p:sldId id="851" r:id="rId10"/>
    <p:sldId id="875" r:id="rId11"/>
    <p:sldId id="866" r:id="rId12"/>
    <p:sldId id="882" r:id="rId13"/>
    <p:sldId id="883" r:id="rId14"/>
    <p:sldId id="884" r:id="rId15"/>
    <p:sldId id="855" r:id="rId16"/>
    <p:sldId id="885" r:id="rId17"/>
    <p:sldId id="886" r:id="rId18"/>
    <p:sldId id="859" r:id="rId19"/>
    <p:sldId id="858" r:id="rId20"/>
    <p:sldId id="863" r:id="rId21"/>
    <p:sldId id="864" r:id="rId22"/>
    <p:sldId id="876" r:id="rId23"/>
    <p:sldId id="887" r:id="rId24"/>
    <p:sldId id="840" r:id="rId25"/>
    <p:sldId id="865"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94B90"/>
    <a:srgbClr val="49BCE0"/>
    <a:srgbClr val="6F76BA"/>
    <a:srgbClr val="425163"/>
    <a:srgbClr val="4472C4"/>
    <a:srgbClr val="ED7D31"/>
    <a:srgbClr val="0DBCAF"/>
    <a:srgbClr val="A03417"/>
    <a:srgbClr val="A2A8B7"/>
    <a:srgbClr val="0A5FB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3506" autoAdjust="0"/>
  </p:normalViewPr>
  <p:slideViewPr>
    <p:cSldViewPr snapToGrid="0">
      <p:cViewPr varScale="1">
        <p:scale>
          <a:sx n="67" d="100"/>
          <a:sy n="67" d="100"/>
        </p:scale>
        <p:origin x="858" y="72"/>
      </p:cViewPr>
      <p:guideLst/>
    </p:cSldViewPr>
  </p:slideViewPr>
  <p:notesTextViewPr>
    <p:cViewPr>
      <p:scale>
        <a:sx n="125" d="100"/>
        <a:sy n="125"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Sheet1!$A$2</c:f>
              <c:strCache>
                <c:ptCount val="1"/>
                <c:pt idx="0">
                  <c:v>U5MR</c:v>
                </c:pt>
              </c:strCache>
            </c:strRef>
          </c:tx>
          <c:spPr>
            <a:ln w="57150" cap="rnd">
              <a:solidFill>
                <a:schemeClr val="accent1"/>
              </a:solidFill>
              <a:round/>
            </a:ln>
            <a:effectLst/>
          </c:spPr>
          <c:marker>
            <c:symbol val="none"/>
          </c:marker>
          <c:dLbls>
            <c:dLbl>
              <c:idx val="0"/>
              <c:layout>
                <c:manualLayout>
                  <c:x val="-2.7852796419765538E-3"/>
                  <c:y val="-5.536496190537901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C-7809-4D87-9643-C72491EB5794}"/>
                </c:ext>
              </c:extLst>
            </c:dLbl>
            <c:dLbl>
              <c:idx val="1"/>
              <c:delete val="1"/>
              <c:extLst>
                <c:ext xmlns:c15="http://schemas.microsoft.com/office/drawing/2012/chart" uri="{CE6537A1-D6FC-4f65-9D91-7224C49458BB}"/>
                <c:ext xmlns:c16="http://schemas.microsoft.com/office/drawing/2014/chart" uri="{C3380CC4-5D6E-409C-BE32-E72D297353CC}">
                  <c16:uniqueId val="{00000000-7809-4D87-9643-C72491EB5794}"/>
                </c:ext>
              </c:extLst>
            </c:dLbl>
            <c:dLbl>
              <c:idx val="2"/>
              <c:delete val="1"/>
              <c:extLst>
                <c:ext xmlns:c15="http://schemas.microsoft.com/office/drawing/2012/chart" uri="{CE6537A1-D6FC-4f65-9D91-7224C49458BB}"/>
                <c:ext xmlns:c16="http://schemas.microsoft.com/office/drawing/2014/chart" uri="{C3380CC4-5D6E-409C-BE32-E72D297353CC}">
                  <c16:uniqueId val="{00000001-7809-4D87-9643-C72491EB5794}"/>
                </c:ext>
              </c:extLst>
            </c:dLbl>
            <c:dLbl>
              <c:idx val="3"/>
              <c:delete val="1"/>
              <c:extLst>
                <c:ext xmlns:c15="http://schemas.microsoft.com/office/drawing/2012/chart" uri="{CE6537A1-D6FC-4f65-9D91-7224C49458BB}"/>
                <c:ext xmlns:c16="http://schemas.microsoft.com/office/drawing/2014/chart" uri="{C3380CC4-5D6E-409C-BE32-E72D297353CC}">
                  <c16:uniqueId val="{00000002-7809-4D87-9643-C72491EB5794}"/>
                </c:ext>
              </c:extLst>
            </c:dLbl>
            <c:dLbl>
              <c:idx val="4"/>
              <c:delete val="1"/>
              <c:extLst>
                <c:ext xmlns:c15="http://schemas.microsoft.com/office/drawing/2012/chart" uri="{CE6537A1-D6FC-4f65-9D91-7224C49458BB}"/>
                <c:ext xmlns:c16="http://schemas.microsoft.com/office/drawing/2014/chart" uri="{C3380CC4-5D6E-409C-BE32-E72D297353CC}">
                  <c16:uniqueId val="{0000002B-7809-4D87-9643-C72491EB5794}"/>
                </c:ext>
              </c:extLst>
            </c:dLbl>
            <c:dLbl>
              <c:idx val="5"/>
              <c:layout>
                <c:manualLayout>
                  <c:x val="4.5889344318727964E-3"/>
                  <c:y val="-5.536496190537901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7809-4D87-9643-C72491EB5794}"/>
                </c:ext>
              </c:extLst>
            </c:dLbl>
            <c:dLbl>
              <c:idx val="6"/>
              <c:delete val="1"/>
              <c:extLst>
                <c:ext xmlns:c15="http://schemas.microsoft.com/office/drawing/2012/chart" uri="{CE6537A1-D6FC-4f65-9D91-7224C49458BB}"/>
                <c:ext xmlns:c16="http://schemas.microsoft.com/office/drawing/2014/chart" uri="{C3380CC4-5D6E-409C-BE32-E72D297353CC}">
                  <c16:uniqueId val="{00000004-7809-4D87-9643-C72491EB5794}"/>
                </c:ext>
              </c:extLst>
            </c:dLbl>
            <c:dLbl>
              <c:idx val="7"/>
              <c:delete val="1"/>
              <c:extLst>
                <c:ext xmlns:c15="http://schemas.microsoft.com/office/drawing/2012/chart" uri="{CE6537A1-D6FC-4f65-9D91-7224C49458BB}"/>
                <c:ext xmlns:c16="http://schemas.microsoft.com/office/drawing/2014/chart" uri="{C3380CC4-5D6E-409C-BE32-E72D297353CC}">
                  <c16:uniqueId val="{00000005-7809-4D87-9643-C72491EB5794}"/>
                </c:ext>
              </c:extLst>
            </c:dLbl>
            <c:dLbl>
              <c:idx val="8"/>
              <c:delete val="1"/>
              <c:extLst>
                <c:ext xmlns:c15="http://schemas.microsoft.com/office/drawing/2012/chart" uri="{CE6537A1-D6FC-4f65-9D91-7224C49458BB}"/>
                <c:ext xmlns:c16="http://schemas.microsoft.com/office/drawing/2014/chart" uri="{C3380CC4-5D6E-409C-BE32-E72D297353CC}">
                  <c16:uniqueId val="{00000006-7809-4D87-9643-C72491EB5794}"/>
                </c:ext>
              </c:extLst>
            </c:dLbl>
            <c:dLbl>
              <c:idx val="9"/>
              <c:delete val="1"/>
              <c:extLst>
                <c:ext xmlns:c15="http://schemas.microsoft.com/office/drawing/2012/chart" uri="{CE6537A1-D6FC-4f65-9D91-7224C49458BB}"/>
                <c:ext xmlns:c16="http://schemas.microsoft.com/office/drawing/2014/chart" uri="{C3380CC4-5D6E-409C-BE32-E72D297353CC}">
                  <c16:uniqueId val="{0000002A-7809-4D87-9643-C72491EB5794}"/>
                </c:ext>
              </c:extLst>
            </c:dLbl>
            <c:dLbl>
              <c:idx val="10"/>
              <c:layout>
                <c:manualLayout>
                  <c:x val="-3.7872271312682985E-3"/>
                  <c:y val="-8.083403332162232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7809-4D87-9643-C72491EB5794}"/>
                </c:ext>
              </c:extLst>
            </c:dLbl>
            <c:dLbl>
              <c:idx val="11"/>
              <c:layout>
                <c:manualLayout>
                  <c:x val="-1.5426789482861204E-2"/>
                  <c:y val="-6.039814026041347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7809-4D87-9643-C72491EB5794}"/>
                </c:ext>
              </c:extLst>
            </c:dLbl>
            <c:dLbl>
              <c:idx val="12"/>
              <c:layout>
                <c:manualLayout>
                  <c:x val="-1.1212952869232871E-2"/>
                  <c:y val="-4.529860519531010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7809-4D87-9643-C72491EB5794}"/>
                </c:ext>
              </c:extLst>
            </c:dLbl>
            <c:spPr>
              <a:solidFill>
                <a:srgbClr val="4472C4"/>
              </a:solidFill>
              <a:ln w="12700" cap="flat" cmpd="sng" algn="ctr">
                <a:solidFill>
                  <a:srgbClr val="4472C4">
                    <a:shade val="50000"/>
                  </a:srgbClr>
                </a:solidFill>
                <a:prstDash val="solid"/>
                <a:miter lim="800000"/>
              </a:ln>
              <a:effectLst/>
            </c:spPr>
            <c:txPr>
              <a:bodyPr rot="0" spcFirstLastPara="1" vertOverflow="clip" horzOverflow="clip" vert="horz" wrap="square" lIns="36576" tIns="18288" rIns="36576" bIns="18288" anchor="ctr" anchorCtr="1">
                <a:spAutoFit/>
              </a:bodyPr>
              <a:lstStyle/>
              <a:p>
                <a:pPr>
                  <a:defRPr sz="1400" b="1"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wedgeRoundRectCallout">
                    <a:avLst/>
                  </a:prstGeom>
                  <a:noFill/>
                  <a:ln>
                    <a:noFill/>
                  </a:ln>
                </c15:spPr>
                <c15:showLeaderLines val="1"/>
                <c15:leaderLines>
                  <c:spPr>
                    <a:ln w="9525">
                      <a:solidFill>
                        <a:schemeClr val="tx1">
                          <a:lumMod val="35000"/>
                          <a:lumOff val="65000"/>
                        </a:schemeClr>
                      </a:solidFill>
                    </a:ln>
                    <a:effectLst/>
                  </c:spPr>
                </c15:leaderLines>
              </c:ext>
            </c:extLst>
          </c:dLbls>
          <c:cat>
            <c:strRef>
              <c:f>Sheet1!$B$1:$N$1</c:f>
              <c:strCache>
                <c:ptCount val="13"/>
                <c:pt idx="0">
                  <c:v>2005</c:v>
                </c:pt>
                <c:pt idx="1">
                  <c:v>2006</c:v>
                </c:pt>
                <c:pt idx="2">
                  <c:v>2007</c:v>
                </c:pt>
                <c:pt idx="3">
                  <c:v>2008</c:v>
                </c:pt>
                <c:pt idx="4">
                  <c:v>2009</c:v>
                </c:pt>
                <c:pt idx="5">
                  <c:v>2010</c:v>
                </c:pt>
                <c:pt idx="6">
                  <c:v>2011</c:v>
                </c:pt>
                <c:pt idx="7">
                  <c:v>2012</c:v>
                </c:pt>
                <c:pt idx="8">
                  <c:v>2013</c:v>
                </c:pt>
                <c:pt idx="9">
                  <c:v>2014</c:v>
                </c:pt>
                <c:pt idx="10">
                  <c:v>2015</c:v>
                </c:pt>
                <c:pt idx="11">
                  <c:v>2016</c:v>
                </c:pt>
                <c:pt idx="12">
                  <c:v>2017</c:v>
                </c:pt>
              </c:strCache>
            </c:strRef>
          </c:cat>
          <c:val>
            <c:numRef>
              <c:f>Sheet1!$B$2:$N$2</c:f>
              <c:numCache>
                <c:formatCode>General</c:formatCode>
                <c:ptCount val="13"/>
                <c:pt idx="0">
                  <c:v>78</c:v>
                </c:pt>
                <c:pt idx="1">
                  <c:v>73</c:v>
                </c:pt>
                <c:pt idx="2">
                  <c:v>70</c:v>
                </c:pt>
                <c:pt idx="3">
                  <c:v>69</c:v>
                </c:pt>
                <c:pt idx="4">
                  <c:v>64</c:v>
                </c:pt>
                <c:pt idx="5">
                  <c:v>55</c:v>
                </c:pt>
                <c:pt idx="6">
                  <c:v>51</c:v>
                </c:pt>
                <c:pt idx="7">
                  <c:v>48</c:v>
                </c:pt>
                <c:pt idx="8">
                  <c:v>45</c:v>
                </c:pt>
                <c:pt idx="9">
                  <c:v>40</c:v>
                </c:pt>
                <c:pt idx="10">
                  <c:v>43</c:v>
                </c:pt>
                <c:pt idx="11">
                  <c:v>37</c:v>
                </c:pt>
                <c:pt idx="12">
                  <c:v>35</c:v>
                </c:pt>
              </c:numCache>
            </c:numRef>
          </c:val>
          <c:smooth val="0"/>
          <c:extLst>
            <c:ext xmlns:c16="http://schemas.microsoft.com/office/drawing/2014/chart" uri="{C3380CC4-5D6E-409C-BE32-E72D297353CC}">
              <c16:uniqueId val="{00000000-C44C-4AC2-9D39-701BA5BD9CEA}"/>
            </c:ext>
          </c:extLst>
        </c:ser>
        <c:ser>
          <c:idx val="1"/>
          <c:order val="1"/>
          <c:tx>
            <c:strRef>
              <c:f>Sheet1!$A$3</c:f>
              <c:strCache>
                <c:ptCount val="1"/>
                <c:pt idx="0">
                  <c:v>IMR</c:v>
                </c:pt>
              </c:strCache>
            </c:strRef>
          </c:tx>
          <c:spPr>
            <a:ln w="57150" cap="rnd">
              <a:solidFill>
                <a:schemeClr val="accent2"/>
              </a:solidFill>
              <a:round/>
            </a:ln>
            <a:effectLst/>
          </c:spPr>
          <c:marker>
            <c:symbol val="none"/>
          </c:marker>
          <c:dLbls>
            <c:dLbl>
              <c:idx val="0"/>
              <c:layout>
                <c:manualLayout>
                  <c:x val="-4.5977104931665382E-2"/>
                  <c:y val="-5.536496190537906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40-7809-4D87-9643-C72491EB5794}"/>
                </c:ext>
              </c:extLst>
            </c:dLbl>
            <c:dLbl>
              <c:idx val="1"/>
              <c:delete val="1"/>
              <c:extLst>
                <c:ext xmlns:c15="http://schemas.microsoft.com/office/drawing/2012/chart" uri="{CE6537A1-D6FC-4f65-9D91-7224C49458BB}"/>
                <c:ext xmlns:c16="http://schemas.microsoft.com/office/drawing/2014/chart" uri="{C3380CC4-5D6E-409C-BE32-E72D297353CC}">
                  <c16:uniqueId val="{0000000C-7809-4D87-9643-C72491EB5794}"/>
                </c:ext>
              </c:extLst>
            </c:dLbl>
            <c:dLbl>
              <c:idx val="2"/>
              <c:delete val="1"/>
              <c:extLst>
                <c:ext xmlns:c15="http://schemas.microsoft.com/office/drawing/2012/chart" uri="{CE6537A1-D6FC-4f65-9D91-7224C49458BB}"/>
                <c:ext xmlns:c16="http://schemas.microsoft.com/office/drawing/2014/chart" uri="{C3380CC4-5D6E-409C-BE32-E72D297353CC}">
                  <c16:uniqueId val="{0000000D-7809-4D87-9643-C72491EB5794}"/>
                </c:ext>
              </c:extLst>
            </c:dLbl>
            <c:dLbl>
              <c:idx val="3"/>
              <c:delete val="1"/>
              <c:extLst>
                <c:ext xmlns:c15="http://schemas.microsoft.com/office/drawing/2012/chart" uri="{CE6537A1-D6FC-4f65-9D91-7224C49458BB}"/>
                <c:ext xmlns:c16="http://schemas.microsoft.com/office/drawing/2014/chart" uri="{C3380CC4-5D6E-409C-BE32-E72D297353CC}">
                  <c16:uniqueId val="{0000000E-7809-4D87-9643-C72491EB5794}"/>
                </c:ext>
              </c:extLst>
            </c:dLbl>
            <c:dLbl>
              <c:idx val="4"/>
              <c:delete val="1"/>
              <c:extLst>
                <c:ext xmlns:c15="http://schemas.microsoft.com/office/drawing/2012/chart" uri="{CE6537A1-D6FC-4f65-9D91-7224C49458BB}"/>
                <c:ext xmlns:c16="http://schemas.microsoft.com/office/drawing/2014/chart" uri="{C3380CC4-5D6E-409C-BE32-E72D297353CC}">
                  <c16:uniqueId val="{0000003F-7809-4D87-9643-C72491EB5794}"/>
                </c:ext>
              </c:extLst>
            </c:dLbl>
            <c:dLbl>
              <c:idx val="5"/>
              <c:layout>
                <c:manualLayout>
                  <c:x val="-5.8618614772549871E-2"/>
                  <c:y val="-6.543131861544798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7809-4D87-9643-C72491EB5794}"/>
                </c:ext>
              </c:extLst>
            </c:dLbl>
            <c:dLbl>
              <c:idx val="6"/>
              <c:delete val="1"/>
              <c:extLst>
                <c:ext xmlns:c15="http://schemas.microsoft.com/office/drawing/2012/chart" uri="{CE6537A1-D6FC-4f65-9D91-7224C49458BB}"/>
                <c:ext xmlns:c16="http://schemas.microsoft.com/office/drawing/2014/chart" uri="{C3380CC4-5D6E-409C-BE32-E72D297353CC}">
                  <c16:uniqueId val="{00000010-7809-4D87-9643-C72491EB5794}"/>
                </c:ext>
              </c:extLst>
            </c:dLbl>
            <c:dLbl>
              <c:idx val="7"/>
              <c:delete val="1"/>
              <c:extLst>
                <c:ext xmlns:c15="http://schemas.microsoft.com/office/drawing/2012/chart" uri="{CE6537A1-D6FC-4f65-9D91-7224C49458BB}"/>
                <c:ext xmlns:c16="http://schemas.microsoft.com/office/drawing/2014/chart" uri="{C3380CC4-5D6E-409C-BE32-E72D297353CC}">
                  <c16:uniqueId val="{00000011-7809-4D87-9643-C72491EB5794}"/>
                </c:ext>
              </c:extLst>
            </c:dLbl>
            <c:dLbl>
              <c:idx val="8"/>
              <c:delete val="1"/>
              <c:extLst>
                <c:ext xmlns:c15="http://schemas.microsoft.com/office/drawing/2012/chart" uri="{CE6537A1-D6FC-4f65-9D91-7224C49458BB}"/>
                <c:ext xmlns:c16="http://schemas.microsoft.com/office/drawing/2014/chart" uri="{C3380CC4-5D6E-409C-BE32-E72D297353CC}">
                  <c16:uniqueId val="{00000012-7809-4D87-9643-C72491EB5794}"/>
                </c:ext>
              </c:extLst>
            </c:dLbl>
            <c:dLbl>
              <c:idx val="9"/>
              <c:delete val="1"/>
              <c:extLst>
                <c:ext xmlns:c15="http://schemas.microsoft.com/office/drawing/2012/chart" uri="{CE6537A1-D6FC-4f65-9D91-7224C49458BB}"/>
                <c:ext xmlns:c16="http://schemas.microsoft.com/office/drawing/2014/chart" uri="{C3380CC4-5D6E-409C-BE32-E72D297353CC}">
                  <c16:uniqueId val="{00000043-7809-4D87-9643-C72491EB5794}"/>
                </c:ext>
              </c:extLst>
            </c:dLbl>
            <c:dLbl>
              <c:idx val="10"/>
              <c:layout>
                <c:manualLayout>
                  <c:x val="-8.0010637448964771E-3"/>
                  <c:y val="1.525110585528381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7809-4D87-9643-C72491EB5794}"/>
                </c:ext>
              </c:extLst>
            </c:dLbl>
            <c:spPr>
              <a:solidFill>
                <a:srgbClr val="ED7D31"/>
              </a:solidFill>
              <a:ln w="12700" cap="flat" cmpd="sng" algn="ctr">
                <a:solidFill>
                  <a:srgbClr val="ED7D31">
                    <a:shade val="50000"/>
                  </a:srgbClr>
                </a:solidFill>
                <a:prstDash val="solid"/>
                <a:miter lim="800000"/>
              </a:ln>
              <a:effectLst/>
            </c:spPr>
            <c:txPr>
              <a:bodyPr rot="0" spcFirstLastPara="1" vertOverflow="clip" horzOverflow="clip" vert="horz" wrap="square" lIns="36576" tIns="18288" rIns="36576" bIns="18288" anchor="ctr" anchorCtr="1">
                <a:spAutoFit/>
              </a:bodyPr>
              <a:lstStyle/>
              <a:p>
                <a:pPr>
                  <a:defRPr sz="1400" b="1"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wedgeRoundRectCallout">
                    <a:avLst/>
                  </a:prstGeom>
                  <a:noFill/>
                  <a:ln>
                    <a:noFill/>
                  </a:ln>
                </c15:spPr>
                <c15:showLeaderLines val="1"/>
                <c15:leaderLines>
                  <c:spPr>
                    <a:ln w="9525">
                      <a:solidFill>
                        <a:schemeClr val="tx1">
                          <a:lumMod val="35000"/>
                          <a:lumOff val="65000"/>
                        </a:schemeClr>
                      </a:solidFill>
                    </a:ln>
                    <a:effectLst/>
                  </c:spPr>
                </c15:leaderLines>
              </c:ext>
            </c:extLst>
          </c:dLbls>
          <c:cat>
            <c:strRef>
              <c:f>Sheet1!$B$1:$N$1</c:f>
              <c:strCache>
                <c:ptCount val="13"/>
                <c:pt idx="0">
                  <c:v>2005</c:v>
                </c:pt>
                <c:pt idx="1">
                  <c:v>2006</c:v>
                </c:pt>
                <c:pt idx="2">
                  <c:v>2007</c:v>
                </c:pt>
                <c:pt idx="3">
                  <c:v>2008</c:v>
                </c:pt>
                <c:pt idx="4">
                  <c:v>2009</c:v>
                </c:pt>
                <c:pt idx="5">
                  <c:v>2010</c:v>
                </c:pt>
                <c:pt idx="6">
                  <c:v>2011</c:v>
                </c:pt>
                <c:pt idx="7">
                  <c:v>2012</c:v>
                </c:pt>
                <c:pt idx="8">
                  <c:v>2013</c:v>
                </c:pt>
                <c:pt idx="9">
                  <c:v>2014</c:v>
                </c:pt>
                <c:pt idx="10">
                  <c:v>2015</c:v>
                </c:pt>
                <c:pt idx="11">
                  <c:v>2016</c:v>
                </c:pt>
                <c:pt idx="12">
                  <c:v>2017</c:v>
                </c:pt>
              </c:strCache>
            </c:strRef>
          </c:cat>
          <c:val>
            <c:numRef>
              <c:f>Sheet1!$B$3:$N$3</c:f>
              <c:numCache>
                <c:formatCode>General</c:formatCode>
                <c:ptCount val="13"/>
                <c:pt idx="0">
                  <c:v>60</c:v>
                </c:pt>
                <c:pt idx="1">
                  <c:v>57</c:v>
                </c:pt>
                <c:pt idx="2">
                  <c:v>55</c:v>
                </c:pt>
                <c:pt idx="3">
                  <c:v>54</c:v>
                </c:pt>
                <c:pt idx="4">
                  <c:v>51</c:v>
                </c:pt>
                <c:pt idx="5">
                  <c:v>48</c:v>
                </c:pt>
                <c:pt idx="6">
                  <c:v>44</c:v>
                </c:pt>
                <c:pt idx="7">
                  <c:v>42</c:v>
                </c:pt>
                <c:pt idx="8">
                  <c:v>41</c:v>
                </c:pt>
                <c:pt idx="9">
                  <c:v>36</c:v>
                </c:pt>
                <c:pt idx="10">
                  <c:v>36</c:v>
                </c:pt>
                <c:pt idx="11">
                  <c:v>33</c:v>
                </c:pt>
                <c:pt idx="12">
                  <c:v>30</c:v>
                </c:pt>
              </c:numCache>
            </c:numRef>
          </c:val>
          <c:smooth val="0"/>
          <c:extLst>
            <c:ext xmlns:c16="http://schemas.microsoft.com/office/drawing/2014/chart" uri="{C3380CC4-5D6E-409C-BE32-E72D297353CC}">
              <c16:uniqueId val="{00000001-C44C-4AC2-9D39-701BA5BD9CEA}"/>
            </c:ext>
          </c:extLst>
        </c:ser>
        <c:ser>
          <c:idx val="2"/>
          <c:order val="2"/>
          <c:tx>
            <c:strRef>
              <c:f>Sheet1!$A$4</c:f>
              <c:strCache>
                <c:ptCount val="1"/>
                <c:pt idx="0">
                  <c:v>NMR</c:v>
                </c:pt>
              </c:strCache>
            </c:strRef>
          </c:tx>
          <c:spPr>
            <a:ln w="57150" cap="rnd">
              <a:solidFill>
                <a:schemeClr val="accent3"/>
              </a:solidFill>
              <a:round/>
            </a:ln>
            <a:effectLst/>
          </c:spPr>
          <c:marker>
            <c:symbol val="none"/>
          </c:marker>
          <c:dLbls>
            <c:dLbl>
              <c:idx val="0"/>
              <c:layout>
                <c:manualLayout>
                  <c:x val="-4.3870186624851287E-2"/>
                  <c:y val="-4.026542684027565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3D-7809-4D87-9643-C72491EB5794}"/>
                </c:ext>
              </c:extLst>
            </c:dLbl>
            <c:dLbl>
              <c:idx val="1"/>
              <c:delete val="1"/>
              <c:extLst>
                <c:ext xmlns:c15="http://schemas.microsoft.com/office/drawing/2012/chart" uri="{CE6537A1-D6FC-4f65-9D91-7224C49458BB}"/>
                <c:ext xmlns:c16="http://schemas.microsoft.com/office/drawing/2014/chart" uri="{C3380CC4-5D6E-409C-BE32-E72D297353CC}">
                  <c16:uniqueId val="{00000017-7809-4D87-9643-C72491EB5794}"/>
                </c:ext>
              </c:extLst>
            </c:dLbl>
            <c:dLbl>
              <c:idx val="2"/>
              <c:delete val="1"/>
              <c:extLst>
                <c:ext xmlns:c15="http://schemas.microsoft.com/office/drawing/2012/chart" uri="{CE6537A1-D6FC-4f65-9D91-7224C49458BB}"/>
                <c:ext xmlns:c16="http://schemas.microsoft.com/office/drawing/2014/chart" uri="{C3380CC4-5D6E-409C-BE32-E72D297353CC}">
                  <c16:uniqueId val="{00000018-7809-4D87-9643-C72491EB5794}"/>
                </c:ext>
              </c:extLst>
            </c:dLbl>
            <c:dLbl>
              <c:idx val="3"/>
              <c:delete val="1"/>
              <c:extLst>
                <c:ext xmlns:c15="http://schemas.microsoft.com/office/drawing/2012/chart" uri="{CE6537A1-D6FC-4f65-9D91-7224C49458BB}"/>
                <c:ext xmlns:c16="http://schemas.microsoft.com/office/drawing/2014/chart" uri="{C3380CC4-5D6E-409C-BE32-E72D297353CC}">
                  <c16:uniqueId val="{00000019-7809-4D87-9643-C72491EB5794}"/>
                </c:ext>
              </c:extLst>
            </c:dLbl>
            <c:dLbl>
              <c:idx val="4"/>
              <c:delete val="1"/>
              <c:extLst>
                <c:ext xmlns:c15="http://schemas.microsoft.com/office/drawing/2012/chart" uri="{CE6537A1-D6FC-4f65-9D91-7224C49458BB}"/>
                <c:ext xmlns:c16="http://schemas.microsoft.com/office/drawing/2014/chart" uri="{C3380CC4-5D6E-409C-BE32-E72D297353CC}">
                  <c16:uniqueId val="{0000003E-7809-4D87-9643-C72491EB5794}"/>
                </c:ext>
              </c:extLst>
            </c:dLbl>
            <c:dLbl>
              <c:idx val="5"/>
              <c:layout>
                <c:manualLayout>
                  <c:x val="-6.9991162556046933E-3"/>
                  <c:y val="-6.794790779296516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A-7809-4D87-9643-C72491EB5794}"/>
                </c:ext>
              </c:extLst>
            </c:dLbl>
            <c:dLbl>
              <c:idx val="6"/>
              <c:delete val="1"/>
              <c:extLst>
                <c:ext xmlns:c15="http://schemas.microsoft.com/office/drawing/2012/chart" uri="{CE6537A1-D6FC-4f65-9D91-7224C49458BB}"/>
                <c:ext xmlns:c16="http://schemas.microsoft.com/office/drawing/2014/chart" uri="{C3380CC4-5D6E-409C-BE32-E72D297353CC}">
                  <c16:uniqueId val="{0000001B-7809-4D87-9643-C72491EB5794}"/>
                </c:ext>
              </c:extLst>
            </c:dLbl>
            <c:dLbl>
              <c:idx val="7"/>
              <c:delete val="1"/>
              <c:extLst>
                <c:ext xmlns:c15="http://schemas.microsoft.com/office/drawing/2012/chart" uri="{CE6537A1-D6FC-4f65-9D91-7224C49458BB}"/>
                <c:ext xmlns:c16="http://schemas.microsoft.com/office/drawing/2014/chart" uri="{C3380CC4-5D6E-409C-BE32-E72D297353CC}">
                  <c16:uniqueId val="{0000001C-7809-4D87-9643-C72491EB5794}"/>
                </c:ext>
              </c:extLst>
            </c:dLbl>
            <c:dLbl>
              <c:idx val="8"/>
              <c:delete val="1"/>
              <c:extLst>
                <c:ext xmlns:c15="http://schemas.microsoft.com/office/drawing/2012/chart" uri="{CE6537A1-D6FC-4f65-9D91-7224C49458BB}"/>
                <c:ext xmlns:c16="http://schemas.microsoft.com/office/drawing/2014/chart" uri="{C3380CC4-5D6E-409C-BE32-E72D297353CC}">
                  <c16:uniqueId val="{0000001D-7809-4D87-9643-C72491EB5794}"/>
                </c:ext>
              </c:extLst>
            </c:dLbl>
            <c:dLbl>
              <c:idx val="9"/>
              <c:delete val="1"/>
              <c:extLst>
                <c:ext xmlns:c15="http://schemas.microsoft.com/office/drawing/2012/chart" uri="{CE6537A1-D6FC-4f65-9D91-7224C49458BB}"/>
                <c:ext xmlns:c16="http://schemas.microsoft.com/office/drawing/2014/chart" uri="{C3380CC4-5D6E-409C-BE32-E72D297353CC}">
                  <c16:uniqueId val="{00000044-7809-4D87-9643-C72491EB5794}"/>
                </c:ext>
              </c:extLst>
            </c:dLbl>
            <c:dLbl>
              <c:idx val="10"/>
              <c:layout>
                <c:manualLayout>
                  <c:x val="-6.9476045914892773E-3"/>
                  <c:y val="1.525110585528381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E-7809-4D87-9643-C72491EB5794}"/>
                </c:ext>
              </c:extLst>
            </c:dLbl>
            <c:spPr>
              <a:solidFill>
                <a:prstClr val="black">
                  <a:lumMod val="15000"/>
                  <a:lumOff val="85000"/>
                </a:prstClr>
              </a:solidFill>
              <a:ln>
                <a:noFill/>
              </a:ln>
              <a:effectLst/>
            </c:spPr>
            <c:txPr>
              <a:bodyPr rot="0" spcFirstLastPara="1" vertOverflow="clip" horzOverflow="clip" vert="horz" wrap="square" lIns="36576" tIns="18288" rIns="36576" bIns="18288" anchor="ctr" anchorCtr="1">
                <a:spAutoFit/>
              </a:bodyPr>
              <a:lstStyle/>
              <a:p>
                <a:pPr>
                  <a:defRPr sz="1400" b="1" i="0" u="none" strike="noStrike" kern="1200" baseline="0">
                    <a:solidFill>
                      <a:schemeClr val="dk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wedgeRoundRectCallout">
                    <a:avLst/>
                  </a:prstGeom>
                  <a:noFill/>
                  <a:ln>
                    <a:noFill/>
                  </a:ln>
                </c15:spPr>
                <c15:showLeaderLines val="1"/>
                <c15:leaderLines>
                  <c:spPr>
                    <a:ln w="9525">
                      <a:solidFill>
                        <a:schemeClr val="tx1">
                          <a:lumMod val="35000"/>
                          <a:lumOff val="65000"/>
                        </a:schemeClr>
                      </a:solidFill>
                    </a:ln>
                    <a:effectLst/>
                  </c:spPr>
                </c15:leaderLines>
              </c:ext>
            </c:extLst>
          </c:dLbls>
          <c:cat>
            <c:strRef>
              <c:f>Sheet1!$B$1:$N$1</c:f>
              <c:strCache>
                <c:ptCount val="13"/>
                <c:pt idx="0">
                  <c:v>2005</c:v>
                </c:pt>
                <c:pt idx="1">
                  <c:v>2006</c:v>
                </c:pt>
                <c:pt idx="2">
                  <c:v>2007</c:v>
                </c:pt>
                <c:pt idx="3">
                  <c:v>2008</c:v>
                </c:pt>
                <c:pt idx="4">
                  <c:v>2009</c:v>
                </c:pt>
                <c:pt idx="5">
                  <c:v>2010</c:v>
                </c:pt>
                <c:pt idx="6">
                  <c:v>2011</c:v>
                </c:pt>
                <c:pt idx="7">
                  <c:v>2012</c:v>
                </c:pt>
                <c:pt idx="8">
                  <c:v>2013</c:v>
                </c:pt>
                <c:pt idx="9">
                  <c:v>2014</c:v>
                </c:pt>
                <c:pt idx="10">
                  <c:v>2015</c:v>
                </c:pt>
                <c:pt idx="11">
                  <c:v>2016</c:v>
                </c:pt>
                <c:pt idx="12">
                  <c:v>2017</c:v>
                </c:pt>
              </c:strCache>
            </c:strRef>
          </c:cat>
          <c:val>
            <c:numRef>
              <c:f>Sheet1!$B$4:$N$4</c:f>
              <c:numCache>
                <c:formatCode>General</c:formatCode>
                <c:ptCount val="13"/>
                <c:pt idx="0">
                  <c:v>35</c:v>
                </c:pt>
                <c:pt idx="1">
                  <c:v>34</c:v>
                </c:pt>
                <c:pt idx="2">
                  <c:v>34</c:v>
                </c:pt>
                <c:pt idx="3">
                  <c:v>34</c:v>
                </c:pt>
                <c:pt idx="4">
                  <c:v>35</c:v>
                </c:pt>
                <c:pt idx="5">
                  <c:v>33</c:v>
                </c:pt>
                <c:pt idx="6">
                  <c:v>28</c:v>
                </c:pt>
                <c:pt idx="7">
                  <c:v>28</c:v>
                </c:pt>
                <c:pt idx="8">
                  <c:v>26</c:v>
                </c:pt>
                <c:pt idx="9">
                  <c:v>23</c:v>
                </c:pt>
                <c:pt idx="10">
                  <c:v>24</c:v>
                </c:pt>
                <c:pt idx="11">
                  <c:v>22</c:v>
                </c:pt>
                <c:pt idx="12">
                  <c:v>21</c:v>
                </c:pt>
              </c:numCache>
            </c:numRef>
          </c:val>
          <c:smooth val="0"/>
          <c:extLst>
            <c:ext xmlns:c16="http://schemas.microsoft.com/office/drawing/2014/chart" uri="{C3380CC4-5D6E-409C-BE32-E72D297353CC}">
              <c16:uniqueId val="{00000002-C44C-4AC2-9D39-701BA5BD9CEA}"/>
            </c:ext>
          </c:extLst>
        </c:ser>
        <c:ser>
          <c:idx val="3"/>
          <c:order val="3"/>
          <c:tx>
            <c:strRef>
              <c:f>Sheet1!$A$5</c:f>
              <c:strCache>
                <c:ptCount val="1"/>
                <c:pt idx="0">
                  <c:v>EARLY NMR</c:v>
                </c:pt>
              </c:strCache>
            </c:strRef>
          </c:tx>
          <c:spPr>
            <a:ln w="57150" cap="rnd">
              <a:solidFill>
                <a:schemeClr val="accent4"/>
              </a:solidFill>
              <a:round/>
            </a:ln>
            <a:effectLst/>
          </c:spPr>
          <c:marker>
            <c:symbol val="none"/>
          </c:marker>
          <c:dLbls>
            <c:dLbl>
              <c:idx val="0"/>
              <c:layout>
                <c:manualLayout>
                  <c:x val="-4.3870186624851287E-2"/>
                  <c:y val="-2.013271342013782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41-7809-4D87-9643-C72491EB5794}"/>
                </c:ext>
              </c:extLst>
            </c:dLbl>
            <c:dLbl>
              <c:idx val="1"/>
              <c:delete val="1"/>
              <c:extLst>
                <c:ext xmlns:c15="http://schemas.microsoft.com/office/drawing/2012/chart" uri="{CE6537A1-D6FC-4f65-9D91-7224C49458BB}"/>
                <c:ext xmlns:c16="http://schemas.microsoft.com/office/drawing/2014/chart" uri="{C3380CC4-5D6E-409C-BE32-E72D297353CC}">
                  <c16:uniqueId val="{00000022-7809-4D87-9643-C72491EB5794}"/>
                </c:ext>
              </c:extLst>
            </c:dLbl>
            <c:dLbl>
              <c:idx val="2"/>
              <c:delete val="1"/>
              <c:extLst>
                <c:ext xmlns:c15="http://schemas.microsoft.com/office/drawing/2012/chart" uri="{CE6537A1-D6FC-4f65-9D91-7224C49458BB}"/>
                <c:ext xmlns:c16="http://schemas.microsoft.com/office/drawing/2014/chart" uri="{C3380CC4-5D6E-409C-BE32-E72D297353CC}">
                  <c16:uniqueId val="{00000023-7809-4D87-9643-C72491EB5794}"/>
                </c:ext>
              </c:extLst>
            </c:dLbl>
            <c:dLbl>
              <c:idx val="3"/>
              <c:delete val="1"/>
              <c:extLst>
                <c:ext xmlns:c15="http://schemas.microsoft.com/office/drawing/2012/chart" uri="{CE6537A1-D6FC-4f65-9D91-7224C49458BB}"/>
                <c:ext xmlns:c16="http://schemas.microsoft.com/office/drawing/2014/chart" uri="{C3380CC4-5D6E-409C-BE32-E72D297353CC}">
                  <c16:uniqueId val="{00000024-7809-4D87-9643-C72491EB5794}"/>
                </c:ext>
              </c:extLst>
            </c:dLbl>
            <c:dLbl>
              <c:idx val="4"/>
              <c:delete val="1"/>
              <c:extLst>
                <c:ext xmlns:c15="http://schemas.microsoft.com/office/drawing/2012/chart" uri="{CE6537A1-D6FC-4f65-9D91-7224C49458BB}"/>
                <c:ext xmlns:c16="http://schemas.microsoft.com/office/drawing/2014/chart" uri="{C3380CC4-5D6E-409C-BE32-E72D297353CC}">
                  <c16:uniqueId val="{00000042-7809-4D87-9643-C72491EB5794}"/>
                </c:ext>
              </c:extLst>
            </c:dLbl>
            <c:dLbl>
              <c:idx val="5"/>
              <c:layout>
                <c:manualLayout>
                  <c:x val="-5.8618614772549871E-2"/>
                  <c:y val="-4.026542684027565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D-7809-4D87-9643-C72491EB5794}"/>
                </c:ext>
              </c:extLst>
            </c:dLbl>
            <c:dLbl>
              <c:idx val="6"/>
              <c:delete val="1"/>
              <c:extLst>
                <c:ext xmlns:c15="http://schemas.microsoft.com/office/drawing/2012/chart" uri="{CE6537A1-D6FC-4f65-9D91-7224C49458BB}"/>
                <c:ext xmlns:c16="http://schemas.microsoft.com/office/drawing/2014/chart" uri="{C3380CC4-5D6E-409C-BE32-E72D297353CC}">
                  <c16:uniqueId val="{0000002E-7809-4D87-9643-C72491EB5794}"/>
                </c:ext>
              </c:extLst>
            </c:dLbl>
            <c:dLbl>
              <c:idx val="7"/>
              <c:delete val="1"/>
              <c:extLst>
                <c:ext xmlns:c15="http://schemas.microsoft.com/office/drawing/2012/chart" uri="{CE6537A1-D6FC-4f65-9D91-7224C49458BB}"/>
                <c:ext xmlns:c16="http://schemas.microsoft.com/office/drawing/2014/chart" uri="{C3380CC4-5D6E-409C-BE32-E72D297353CC}">
                  <c16:uniqueId val="{0000002F-7809-4D87-9643-C72491EB5794}"/>
                </c:ext>
              </c:extLst>
            </c:dLbl>
            <c:dLbl>
              <c:idx val="8"/>
              <c:delete val="1"/>
              <c:extLst>
                <c:ext xmlns:c15="http://schemas.microsoft.com/office/drawing/2012/chart" uri="{CE6537A1-D6FC-4f65-9D91-7224C49458BB}"/>
                <c:ext xmlns:c16="http://schemas.microsoft.com/office/drawing/2014/chart" uri="{C3380CC4-5D6E-409C-BE32-E72D297353CC}">
                  <c16:uniqueId val="{00000030-7809-4D87-9643-C72491EB5794}"/>
                </c:ext>
              </c:extLst>
            </c:dLbl>
            <c:dLbl>
              <c:idx val="9"/>
              <c:delete val="1"/>
              <c:extLst>
                <c:ext xmlns:c15="http://schemas.microsoft.com/office/drawing/2012/chart" uri="{CE6537A1-D6FC-4f65-9D91-7224C49458BB}"/>
                <c:ext xmlns:c16="http://schemas.microsoft.com/office/drawing/2014/chart" uri="{C3380CC4-5D6E-409C-BE32-E72D297353CC}">
                  <c16:uniqueId val="{00000045-7809-4D87-9643-C72491EB5794}"/>
                </c:ext>
              </c:extLst>
            </c:dLbl>
            <c:dLbl>
              <c:idx val="10"/>
              <c:layout>
                <c:manualLayout>
                  <c:x val="-9.0545228983035207E-3"/>
                  <c:y val="1.525110585528381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31-7809-4D87-9643-C72491EB5794}"/>
                </c:ext>
              </c:extLst>
            </c:dLbl>
            <c:spPr>
              <a:solidFill>
                <a:srgbClr val="FFC000"/>
              </a:solidFill>
              <a:ln w="12700" cap="flat" cmpd="sng" algn="ctr">
                <a:solidFill>
                  <a:srgbClr val="FFC000">
                    <a:shade val="50000"/>
                  </a:srgbClr>
                </a:solidFill>
                <a:prstDash val="solid"/>
                <a:miter lim="800000"/>
              </a:ln>
              <a:effectLst/>
            </c:spPr>
            <c:txPr>
              <a:bodyPr rot="0" spcFirstLastPara="1" vertOverflow="clip" horzOverflow="clip" vert="horz" wrap="square" lIns="36576" tIns="18288" rIns="36576" bIns="18288" anchor="ctr" anchorCtr="1">
                <a:spAutoFit/>
              </a:bodyPr>
              <a:lstStyle/>
              <a:p>
                <a:pPr>
                  <a:defRPr sz="1400" b="1"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wedgeRoundRectCallout">
                    <a:avLst/>
                  </a:prstGeom>
                  <a:noFill/>
                  <a:ln>
                    <a:noFill/>
                  </a:ln>
                </c15:spPr>
                <c15:showLeaderLines val="1"/>
                <c15:leaderLines>
                  <c:spPr>
                    <a:ln w="9525">
                      <a:solidFill>
                        <a:schemeClr val="tx1">
                          <a:lumMod val="35000"/>
                          <a:lumOff val="65000"/>
                        </a:schemeClr>
                      </a:solidFill>
                    </a:ln>
                    <a:effectLst/>
                  </c:spPr>
                </c15:leaderLines>
              </c:ext>
            </c:extLst>
          </c:dLbls>
          <c:cat>
            <c:strRef>
              <c:f>Sheet1!$B$1:$N$1</c:f>
              <c:strCache>
                <c:ptCount val="13"/>
                <c:pt idx="0">
                  <c:v>2005</c:v>
                </c:pt>
                <c:pt idx="1">
                  <c:v>2006</c:v>
                </c:pt>
                <c:pt idx="2">
                  <c:v>2007</c:v>
                </c:pt>
                <c:pt idx="3">
                  <c:v>2008</c:v>
                </c:pt>
                <c:pt idx="4">
                  <c:v>2009</c:v>
                </c:pt>
                <c:pt idx="5">
                  <c:v>2010</c:v>
                </c:pt>
                <c:pt idx="6">
                  <c:v>2011</c:v>
                </c:pt>
                <c:pt idx="7">
                  <c:v>2012</c:v>
                </c:pt>
                <c:pt idx="8">
                  <c:v>2013</c:v>
                </c:pt>
                <c:pt idx="9">
                  <c:v>2014</c:v>
                </c:pt>
                <c:pt idx="10">
                  <c:v>2015</c:v>
                </c:pt>
                <c:pt idx="11">
                  <c:v>2016</c:v>
                </c:pt>
                <c:pt idx="12">
                  <c:v>2017</c:v>
                </c:pt>
              </c:strCache>
            </c:strRef>
          </c:cat>
          <c:val>
            <c:numRef>
              <c:f>Sheet1!$B$5:$N$5</c:f>
              <c:numCache>
                <c:formatCode>General</c:formatCode>
                <c:ptCount val="13"/>
                <c:pt idx="0">
                  <c:v>24</c:v>
                </c:pt>
                <c:pt idx="1">
                  <c:v>22</c:v>
                </c:pt>
                <c:pt idx="2">
                  <c:v>23</c:v>
                </c:pt>
                <c:pt idx="3">
                  <c:v>24</c:v>
                </c:pt>
                <c:pt idx="4">
                  <c:v>23</c:v>
                </c:pt>
                <c:pt idx="5">
                  <c:v>25</c:v>
                </c:pt>
                <c:pt idx="6">
                  <c:v>24</c:v>
                </c:pt>
                <c:pt idx="7">
                  <c:v>21</c:v>
                </c:pt>
                <c:pt idx="8">
                  <c:v>19</c:v>
                </c:pt>
                <c:pt idx="9">
                  <c:v>16</c:v>
                </c:pt>
                <c:pt idx="10">
                  <c:v>16</c:v>
                </c:pt>
                <c:pt idx="11">
                  <c:v>16</c:v>
                </c:pt>
                <c:pt idx="12">
                  <c:v>15</c:v>
                </c:pt>
              </c:numCache>
            </c:numRef>
          </c:val>
          <c:smooth val="0"/>
          <c:extLst>
            <c:ext xmlns:c16="http://schemas.microsoft.com/office/drawing/2014/chart" uri="{C3380CC4-5D6E-409C-BE32-E72D297353CC}">
              <c16:uniqueId val="{00000003-C44C-4AC2-9D39-701BA5BD9CEA}"/>
            </c:ext>
          </c:extLst>
        </c:ser>
        <c:ser>
          <c:idx val="4"/>
          <c:order val="4"/>
          <c:tx>
            <c:strRef>
              <c:f>Sheet1!$A$6</c:f>
              <c:strCache>
                <c:ptCount val="1"/>
                <c:pt idx="0">
                  <c:v>STILL BIRTH</c:v>
                </c:pt>
              </c:strCache>
            </c:strRef>
          </c:tx>
          <c:spPr>
            <a:ln w="57150" cap="rnd">
              <a:solidFill>
                <a:schemeClr val="accent6"/>
              </a:solidFill>
              <a:round/>
            </a:ln>
            <a:effectLst/>
          </c:spPr>
          <c:marker>
            <c:symbol val="none"/>
          </c:marker>
          <c:dLbls>
            <c:dLbl>
              <c:idx val="0"/>
              <c:layout>
                <c:manualLayout>
                  <c:x val="2.443195740507921E-3"/>
                  <c:y val="-5.788155108289633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27D0-4852-A64B-9768D5F1F5F3}"/>
                </c:ext>
              </c:extLst>
            </c:dLbl>
            <c:dLbl>
              <c:idx val="1"/>
              <c:delete val="1"/>
              <c:extLst>
                <c:ext xmlns:c15="http://schemas.microsoft.com/office/drawing/2012/chart" uri="{CE6537A1-D6FC-4f65-9D91-7224C49458BB}"/>
                <c:ext xmlns:c16="http://schemas.microsoft.com/office/drawing/2014/chart" uri="{C3380CC4-5D6E-409C-BE32-E72D297353CC}">
                  <c16:uniqueId val="{00000025-7809-4D87-9643-C72491EB5794}"/>
                </c:ext>
              </c:extLst>
            </c:dLbl>
            <c:dLbl>
              <c:idx val="2"/>
              <c:delete val="1"/>
              <c:extLst>
                <c:ext xmlns:c15="http://schemas.microsoft.com/office/drawing/2012/chart" uri="{CE6537A1-D6FC-4f65-9D91-7224C49458BB}"/>
                <c:ext xmlns:c16="http://schemas.microsoft.com/office/drawing/2014/chart" uri="{C3380CC4-5D6E-409C-BE32-E72D297353CC}">
                  <c16:uniqueId val="{00000026-7809-4D87-9643-C72491EB5794}"/>
                </c:ext>
              </c:extLst>
            </c:dLbl>
            <c:dLbl>
              <c:idx val="3"/>
              <c:delete val="1"/>
              <c:extLst>
                <c:ext xmlns:c15="http://schemas.microsoft.com/office/drawing/2012/chart" uri="{CE6537A1-D6FC-4f65-9D91-7224C49458BB}"/>
                <c:ext xmlns:c16="http://schemas.microsoft.com/office/drawing/2014/chart" uri="{C3380CC4-5D6E-409C-BE32-E72D297353CC}">
                  <c16:uniqueId val="{00000027-7809-4D87-9643-C72491EB5794}"/>
                </c:ext>
              </c:extLst>
            </c:dLbl>
            <c:dLbl>
              <c:idx val="4"/>
              <c:delete val="1"/>
              <c:extLst>
                <c:ext xmlns:c15="http://schemas.microsoft.com/office/drawing/2012/chart" uri="{CE6537A1-D6FC-4f65-9D91-7224C49458BB}"/>
                <c:ext xmlns:c16="http://schemas.microsoft.com/office/drawing/2014/chart" uri="{C3380CC4-5D6E-409C-BE32-E72D297353CC}">
                  <c16:uniqueId val="{00000047-7809-4D87-9643-C72491EB5794}"/>
                </c:ext>
              </c:extLst>
            </c:dLbl>
            <c:dLbl>
              <c:idx val="5"/>
              <c:layout>
                <c:manualLayout>
                  <c:x val="-3.6534792935552687E-2"/>
                  <c:y val="-7.29810861479997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35-7809-4D87-9643-C72491EB5794}"/>
                </c:ext>
              </c:extLst>
            </c:dLbl>
            <c:dLbl>
              <c:idx val="6"/>
              <c:delete val="1"/>
              <c:extLst>
                <c:ext xmlns:c15="http://schemas.microsoft.com/office/drawing/2012/chart" uri="{CE6537A1-D6FC-4f65-9D91-7224C49458BB}"/>
                <c:ext xmlns:c16="http://schemas.microsoft.com/office/drawing/2014/chart" uri="{C3380CC4-5D6E-409C-BE32-E72D297353CC}">
                  <c16:uniqueId val="{00000036-7809-4D87-9643-C72491EB5794}"/>
                </c:ext>
              </c:extLst>
            </c:dLbl>
            <c:dLbl>
              <c:idx val="7"/>
              <c:delete val="1"/>
              <c:extLst>
                <c:ext xmlns:c15="http://schemas.microsoft.com/office/drawing/2012/chart" uri="{CE6537A1-D6FC-4f65-9D91-7224C49458BB}"/>
                <c:ext xmlns:c16="http://schemas.microsoft.com/office/drawing/2014/chart" uri="{C3380CC4-5D6E-409C-BE32-E72D297353CC}">
                  <c16:uniqueId val="{00000037-7809-4D87-9643-C72491EB5794}"/>
                </c:ext>
              </c:extLst>
            </c:dLbl>
            <c:dLbl>
              <c:idx val="8"/>
              <c:delete val="1"/>
              <c:extLst>
                <c:ext xmlns:c15="http://schemas.microsoft.com/office/drawing/2012/chart" uri="{CE6537A1-D6FC-4f65-9D91-7224C49458BB}"/>
                <c:ext xmlns:c16="http://schemas.microsoft.com/office/drawing/2014/chart" uri="{C3380CC4-5D6E-409C-BE32-E72D297353CC}">
                  <c16:uniqueId val="{00000038-7809-4D87-9643-C72491EB5794}"/>
                </c:ext>
              </c:extLst>
            </c:dLbl>
            <c:dLbl>
              <c:idx val="9"/>
              <c:delete val="1"/>
              <c:extLst>
                <c:ext xmlns:c15="http://schemas.microsoft.com/office/drawing/2012/chart" uri="{CE6537A1-D6FC-4f65-9D91-7224C49458BB}"/>
                <c:ext xmlns:c16="http://schemas.microsoft.com/office/drawing/2014/chart" uri="{C3380CC4-5D6E-409C-BE32-E72D297353CC}">
                  <c16:uniqueId val="{00000046-7809-4D87-9643-C72491EB5794}"/>
                </c:ext>
              </c:extLst>
            </c:dLbl>
            <c:dLbl>
              <c:idx val="10"/>
              <c:layout>
                <c:manualLayout>
                  <c:x val="-9.531150953065325E-3"/>
                  <c:y val="1.016740390352254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39-7809-4D87-9643-C72491EB5794}"/>
                </c:ext>
              </c:extLst>
            </c:dLbl>
            <c:spPr>
              <a:solidFill>
                <a:srgbClr val="5B9BD5"/>
              </a:solidFill>
              <a:ln w="12700" cap="flat" cmpd="sng" algn="ctr">
                <a:solidFill>
                  <a:srgbClr val="5B9BD5">
                    <a:shade val="50000"/>
                  </a:srgbClr>
                </a:solidFill>
                <a:prstDash val="solid"/>
                <a:miter lim="800000"/>
              </a:ln>
              <a:effectLst/>
            </c:spPr>
            <c:txPr>
              <a:bodyPr rot="0" spcFirstLastPara="1" vertOverflow="clip" horzOverflow="clip" vert="horz" wrap="square" lIns="36576" tIns="18288" rIns="36576" bIns="18288" anchor="ctr" anchorCtr="1">
                <a:spAutoFit/>
              </a:bodyPr>
              <a:lstStyle/>
              <a:p>
                <a:pPr>
                  <a:defRPr sz="1400" b="1"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wedgeRoundRectCallout">
                    <a:avLst/>
                  </a:prstGeom>
                  <a:noFill/>
                  <a:ln>
                    <a:noFill/>
                  </a:ln>
                </c15:spPr>
                <c15:showLeaderLines val="1"/>
                <c15:leaderLines>
                  <c:spPr>
                    <a:ln w="9525">
                      <a:solidFill>
                        <a:schemeClr val="tx1">
                          <a:lumMod val="35000"/>
                          <a:lumOff val="65000"/>
                        </a:schemeClr>
                      </a:solidFill>
                    </a:ln>
                    <a:effectLst/>
                  </c:spPr>
                </c15:leaderLines>
              </c:ext>
            </c:extLst>
          </c:dLbls>
          <c:cat>
            <c:strRef>
              <c:f>Sheet1!$B$1:$N$1</c:f>
              <c:strCache>
                <c:ptCount val="13"/>
                <c:pt idx="0">
                  <c:v>2005</c:v>
                </c:pt>
                <c:pt idx="1">
                  <c:v>2006</c:v>
                </c:pt>
                <c:pt idx="2">
                  <c:v>2007</c:v>
                </c:pt>
                <c:pt idx="3">
                  <c:v>2008</c:v>
                </c:pt>
                <c:pt idx="4">
                  <c:v>2009</c:v>
                </c:pt>
                <c:pt idx="5">
                  <c:v>2010</c:v>
                </c:pt>
                <c:pt idx="6">
                  <c:v>2011</c:v>
                </c:pt>
                <c:pt idx="7">
                  <c:v>2012</c:v>
                </c:pt>
                <c:pt idx="8">
                  <c:v>2013</c:v>
                </c:pt>
                <c:pt idx="9">
                  <c:v>2014</c:v>
                </c:pt>
                <c:pt idx="10">
                  <c:v>2015</c:v>
                </c:pt>
                <c:pt idx="11">
                  <c:v>2016</c:v>
                </c:pt>
                <c:pt idx="12">
                  <c:v>2017</c:v>
                </c:pt>
              </c:strCache>
            </c:strRef>
          </c:cat>
          <c:val>
            <c:numRef>
              <c:f>Sheet1!$B$6:$N$6</c:f>
              <c:numCache>
                <c:formatCode>General</c:formatCode>
                <c:ptCount val="13"/>
                <c:pt idx="0">
                  <c:v>7</c:v>
                </c:pt>
                <c:pt idx="1">
                  <c:v>7</c:v>
                </c:pt>
                <c:pt idx="2">
                  <c:v>6</c:v>
                </c:pt>
                <c:pt idx="3">
                  <c:v>6</c:v>
                </c:pt>
                <c:pt idx="4">
                  <c:v>9</c:v>
                </c:pt>
                <c:pt idx="5">
                  <c:v>9</c:v>
                </c:pt>
                <c:pt idx="6">
                  <c:v>9</c:v>
                </c:pt>
                <c:pt idx="7">
                  <c:v>9</c:v>
                </c:pt>
                <c:pt idx="8">
                  <c:v>8</c:v>
                </c:pt>
                <c:pt idx="9">
                  <c:v>7</c:v>
                </c:pt>
                <c:pt idx="10">
                  <c:v>8</c:v>
                </c:pt>
                <c:pt idx="11">
                  <c:v>5</c:v>
                </c:pt>
                <c:pt idx="12">
                  <c:v>9</c:v>
                </c:pt>
              </c:numCache>
            </c:numRef>
          </c:val>
          <c:smooth val="0"/>
          <c:extLst>
            <c:ext xmlns:c16="http://schemas.microsoft.com/office/drawing/2014/chart" uri="{C3380CC4-5D6E-409C-BE32-E72D297353CC}">
              <c16:uniqueId val="{00000004-C44C-4AC2-9D39-701BA5BD9CEA}"/>
            </c:ext>
          </c:extLst>
        </c:ser>
        <c:dLbls>
          <c:dLblPos val="ctr"/>
          <c:showLegendKey val="0"/>
          <c:showVal val="1"/>
          <c:showCatName val="0"/>
          <c:showSerName val="0"/>
          <c:showPercent val="0"/>
          <c:showBubbleSize val="0"/>
        </c:dLbls>
        <c:smooth val="0"/>
        <c:axId val="306816816"/>
        <c:axId val="306817376"/>
      </c:lineChart>
      <c:catAx>
        <c:axId val="3068168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cap="none" spc="0" normalizeH="0" baseline="0">
                <a:solidFill>
                  <a:schemeClr val="tx1">
                    <a:lumMod val="65000"/>
                    <a:lumOff val="35000"/>
                  </a:schemeClr>
                </a:solidFill>
                <a:latin typeface="+mn-lt"/>
                <a:ea typeface="+mn-ea"/>
                <a:cs typeface="+mn-cs"/>
              </a:defRPr>
            </a:pPr>
            <a:endParaRPr lang="en-US"/>
          </a:p>
        </c:txPr>
        <c:crossAx val="306817376"/>
        <c:crosses val="autoZero"/>
        <c:auto val="1"/>
        <c:lblAlgn val="ctr"/>
        <c:lblOffset val="100"/>
        <c:noMultiLvlLbl val="0"/>
      </c:catAx>
      <c:valAx>
        <c:axId val="306817376"/>
        <c:scaling>
          <c:orientation val="minMax"/>
          <c:max val="100"/>
        </c:scaling>
        <c:delete val="1"/>
        <c:axPos val="l"/>
        <c:numFmt formatCode="General" sourceLinked="1"/>
        <c:majorTickMark val="none"/>
        <c:minorTickMark val="none"/>
        <c:tickLblPos val="nextTo"/>
        <c:crossAx val="30681681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1"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sz="1400" b="1"/>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rgbClr val="C00000"/>
                </a:solidFill>
                <a:latin typeface="+mn-lt"/>
                <a:ea typeface="+mn-ea"/>
                <a:cs typeface="+mn-cs"/>
              </a:defRPr>
            </a:pPr>
            <a:r>
              <a:rPr lang="en-GB" sz="2400" b="0" dirty="0">
                <a:solidFill>
                  <a:srgbClr val="C00000"/>
                </a:solidFill>
              </a:rPr>
              <a:t>Low Birth Weight Identification</a:t>
            </a:r>
            <a:r>
              <a:rPr lang="en-GB" sz="2400" b="0" baseline="0" dirty="0">
                <a:solidFill>
                  <a:srgbClr val="C00000"/>
                </a:solidFill>
              </a:rPr>
              <a:t> in Government Hospitals </a:t>
            </a:r>
            <a:endParaRPr lang="en-GB" sz="2400" b="0" dirty="0">
              <a:solidFill>
                <a:srgbClr val="C00000"/>
              </a:solidFill>
            </a:endParaRPr>
          </a:p>
        </c:rich>
      </c:tx>
      <c:overlay val="0"/>
      <c:spPr>
        <a:noFill/>
        <a:ln>
          <a:noFill/>
        </a:ln>
        <a:effectLst/>
      </c:spPr>
      <c:txPr>
        <a:bodyPr rot="0" spcFirstLastPara="1" vertOverflow="ellipsis" vert="horz" wrap="square" anchor="ctr" anchorCtr="1"/>
        <a:lstStyle/>
        <a:p>
          <a:pPr>
            <a:defRPr sz="2400" b="0" i="0" u="none" strike="noStrike" kern="1200" spc="0" baseline="0">
              <a:solidFill>
                <a:srgbClr val="C00000"/>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Apr-17 to Mar-18</c:v>
                </c:pt>
              </c:strCache>
            </c:strRef>
          </c:tx>
          <c:spPr>
            <a:solidFill>
              <a:schemeClr val="accent1"/>
            </a:solidFill>
            <a:ln>
              <a:noFill/>
            </a:ln>
            <a:effectLst/>
          </c:spPr>
          <c:invertIfNegative val="0"/>
          <c:dPt>
            <c:idx val="10"/>
            <c:invertIfNegative val="0"/>
            <c:bubble3D val="0"/>
            <c:spPr>
              <a:solidFill>
                <a:schemeClr val="accent6">
                  <a:lumMod val="60000"/>
                  <a:lumOff val="40000"/>
                </a:schemeClr>
              </a:solidFill>
              <a:ln>
                <a:noFill/>
              </a:ln>
              <a:effectLst/>
            </c:spPr>
            <c:extLst>
              <c:ext xmlns:c16="http://schemas.microsoft.com/office/drawing/2014/chart" uri="{C3380CC4-5D6E-409C-BE32-E72D297353CC}">
                <c16:uniqueId val="{00000001-B6C8-4E42-8567-77E92E388989}"/>
              </c:ext>
            </c:extLst>
          </c:dPt>
          <c:dLbls>
            <c:spPr>
              <a:noFill/>
              <a:ln>
                <a:noFill/>
              </a:ln>
              <a:effectLst/>
            </c:spPr>
            <c:txPr>
              <a:bodyPr rot="-5400000" spcFirstLastPara="1" vertOverflow="ellipsis" wrap="square" anchor="ctr" anchorCtr="1"/>
              <a:lstStyle/>
              <a:p>
                <a:pPr>
                  <a:defRPr sz="1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Sheet1!$A$2:$A$24</c:f>
              <c:strCache>
                <c:ptCount val="23"/>
                <c:pt idx="0">
                  <c:v>Sonipat</c:v>
                </c:pt>
                <c:pt idx="1">
                  <c:v>Faridabad</c:v>
                </c:pt>
                <c:pt idx="2">
                  <c:v>Rohtak</c:v>
                </c:pt>
                <c:pt idx="3">
                  <c:v>Hisar</c:v>
                </c:pt>
                <c:pt idx="4">
                  <c:v>Palwal</c:v>
                </c:pt>
                <c:pt idx="5">
                  <c:v>Fatehabad</c:v>
                </c:pt>
                <c:pt idx="6">
                  <c:v>Ambala</c:v>
                </c:pt>
                <c:pt idx="7">
                  <c:v>Bhiwani</c:v>
                </c:pt>
                <c:pt idx="8">
                  <c:v>Kurukshetra</c:v>
                </c:pt>
                <c:pt idx="9">
                  <c:v>Sirsa</c:v>
                </c:pt>
                <c:pt idx="10">
                  <c:v>_Haryana</c:v>
                </c:pt>
                <c:pt idx="11">
                  <c:v>Mahendragarh</c:v>
                </c:pt>
                <c:pt idx="12">
                  <c:v>Yamunanagar</c:v>
                </c:pt>
                <c:pt idx="13">
                  <c:v>Charkhi Dadri</c:v>
                </c:pt>
                <c:pt idx="14">
                  <c:v>Rewari</c:v>
                </c:pt>
                <c:pt idx="15">
                  <c:v>Panipat</c:v>
                </c:pt>
                <c:pt idx="16">
                  <c:v>Jind</c:v>
                </c:pt>
                <c:pt idx="17">
                  <c:v>Mewat</c:v>
                </c:pt>
                <c:pt idx="18">
                  <c:v>Jhajjar</c:v>
                </c:pt>
                <c:pt idx="19">
                  <c:v>Kaithal</c:v>
                </c:pt>
                <c:pt idx="20">
                  <c:v>Gurugram</c:v>
                </c:pt>
                <c:pt idx="21">
                  <c:v>Panchkula</c:v>
                </c:pt>
                <c:pt idx="22">
                  <c:v>Karnal</c:v>
                </c:pt>
              </c:strCache>
            </c:strRef>
          </c:cat>
          <c:val>
            <c:numRef>
              <c:f>Sheet1!$B$2:$B$24</c:f>
              <c:numCache>
                <c:formatCode>0%</c:formatCode>
                <c:ptCount val="23"/>
                <c:pt idx="0">
                  <c:v>4.8593636414471841E-2</c:v>
                </c:pt>
                <c:pt idx="1">
                  <c:v>9.422188942967677E-2</c:v>
                </c:pt>
                <c:pt idx="2">
                  <c:v>0.20506833712984054</c:v>
                </c:pt>
                <c:pt idx="3">
                  <c:v>0.16353855349671248</c:v>
                </c:pt>
                <c:pt idx="4">
                  <c:v>4.6818145063475376E-2</c:v>
                </c:pt>
                <c:pt idx="5">
                  <c:v>3.2078559738134206E-2</c:v>
                </c:pt>
                <c:pt idx="6">
                  <c:v>7.3813271477093864E-2</c:v>
                </c:pt>
                <c:pt idx="7">
                  <c:v>0.15589551462170881</c:v>
                </c:pt>
                <c:pt idx="8">
                  <c:v>0.19244350282485875</c:v>
                </c:pt>
                <c:pt idx="9">
                  <c:v>7.6117790085100639E-2</c:v>
                </c:pt>
                <c:pt idx="10">
                  <c:v>9.557512394394263E-2</c:v>
                </c:pt>
                <c:pt idx="11">
                  <c:v>0.13887476698864598</c:v>
                </c:pt>
                <c:pt idx="12">
                  <c:v>0.10027272727272728</c:v>
                </c:pt>
                <c:pt idx="13">
                  <c:v>0.10744920993227991</c:v>
                </c:pt>
                <c:pt idx="14">
                  <c:v>0.11706263498920086</c:v>
                </c:pt>
                <c:pt idx="15">
                  <c:v>3.0935068248501084E-2</c:v>
                </c:pt>
                <c:pt idx="16">
                  <c:v>0.14238828578641757</c:v>
                </c:pt>
                <c:pt idx="17">
                  <c:v>2.6953662639547332E-2</c:v>
                </c:pt>
                <c:pt idx="18">
                  <c:v>2.9086389061528901E-2</c:v>
                </c:pt>
                <c:pt idx="19">
                  <c:v>2.2186437645374844E-2</c:v>
                </c:pt>
                <c:pt idx="20">
                  <c:v>0.13198299279555922</c:v>
                </c:pt>
                <c:pt idx="21">
                  <c:v>8.717727125418602E-2</c:v>
                </c:pt>
                <c:pt idx="22">
                  <c:v>0.12320185614849188</c:v>
                </c:pt>
              </c:numCache>
            </c:numRef>
          </c:val>
          <c:extLst>
            <c:ext xmlns:c16="http://schemas.microsoft.com/office/drawing/2014/chart" uri="{C3380CC4-5D6E-409C-BE32-E72D297353CC}">
              <c16:uniqueId val="{00000000-96F8-4534-B3DC-D5E6C519C94D}"/>
            </c:ext>
          </c:extLst>
        </c:ser>
        <c:ser>
          <c:idx val="1"/>
          <c:order val="1"/>
          <c:tx>
            <c:strRef>
              <c:f>Sheet1!$C$1</c:f>
              <c:strCache>
                <c:ptCount val="1"/>
                <c:pt idx="0">
                  <c:v>Apr-18-Mar-19</c:v>
                </c:pt>
              </c:strCache>
            </c:strRef>
          </c:tx>
          <c:spPr>
            <a:solidFill>
              <a:schemeClr val="accent2"/>
            </a:solidFill>
            <a:ln>
              <a:noFill/>
            </a:ln>
            <a:effectLst/>
          </c:spPr>
          <c:invertIfNegative val="0"/>
          <c:dPt>
            <c:idx val="10"/>
            <c:invertIfNegative val="0"/>
            <c:bubble3D val="0"/>
            <c:spPr>
              <a:solidFill>
                <a:schemeClr val="accent6"/>
              </a:solidFill>
              <a:ln>
                <a:noFill/>
              </a:ln>
              <a:effectLst/>
            </c:spPr>
            <c:extLst>
              <c:ext xmlns:c16="http://schemas.microsoft.com/office/drawing/2014/chart" uri="{C3380CC4-5D6E-409C-BE32-E72D297353CC}">
                <c16:uniqueId val="{00000003-B6C8-4E42-8567-77E92E388989}"/>
              </c:ext>
            </c:extLst>
          </c:dPt>
          <c:dLbls>
            <c:spPr>
              <a:noFill/>
              <a:ln>
                <a:noFill/>
              </a:ln>
              <a:effectLst/>
            </c:spPr>
            <c:txPr>
              <a:bodyPr rot="-5400000" spcFirstLastPara="1" vertOverflow="ellipsis" wrap="square" anchor="ctr" anchorCtr="1"/>
              <a:lstStyle/>
              <a:p>
                <a:pPr>
                  <a:defRPr sz="1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Sheet1!$A$2:$A$24</c:f>
              <c:strCache>
                <c:ptCount val="23"/>
                <c:pt idx="0">
                  <c:v>Sonipat</c:v>
                </c:pt>
                <c:pt idx="1">
                  <c:v>Faridabad</c:v>
                </c:pt>
                <c:pt idx="2">
                  <c:v>Rohtak</c:v>
                </c:pt>
                <c:pt idx="3">
                  <c:v>Hisar</c:v>
                </c:pt>
                <c:pt idx="4">
                  <c:v>Palwal</c:v>
                </c:pt>
                <c:pt idx="5">
                  <c:v>Fatehabad</c:v>
                </c:pt>
                <c:pt idx="6">
                  <c:v>Ambala</c:v>
                </c:pt>
                <c:pt idx="7">
                  <c:v>Bhiwani</c:v>
                </c:pt>
                <c:pt idx="8">
                  <c:v>Kurukshetra</c:v>
                </c:pt>
                <c:pt idx="9">
                  <c:v>Sirsa</c:v>
                </c:pt>
                <c:pt idx="10">
                  <c:v>_Haryana</c:v>
                </c:pt>
                <c:pt idx="11">
                  <c:v>Mahendragarh</c:v>
                </c:pt>
                <c:pt idx="12">
                  <c:v>Yamunanagar</c:v>
                </c:pt>
                <c:pt idx="13">
                  <c:v>Charkhi Dadri</c:v>
                </c:pt>
                <c:pt idx="14">
                  <c:v>Rewari</c:v>
                </c:pt>
                <c:pt idx="15">
                  <c:v>Panipat</c:v>
                </c:pt>
                <c:pt idx="16">
                  <c:v>Jind</c:v>
                </c:pt>
                <c:pt idx="17">
                  <c:v>Mewat</c:v>
                </c:pt>
                <c:pt idx="18">
                  <c:v>Jhajjar</c:v>
                </c:pt>
                <c:pt idx="19">
                  <c:v>Kaithal</c:v>
                </c:pt>
                <c:pt idx="20">
                  <c:v>Gurugram</c:v>
                </c:pt>
                <c:pt idx="21">
                  <c:v>Panchkula</c:v>
                </c:pt>
                <c:pt idx="22">
                  <c:v>Karnal</c:v>
                </c:pt>
              </c:strCache>
            </c:strRef>
          </c:cat>
          <c:val>
            <c:numRef>
              <c:f>Sheet1!$C$2:$C$24</c:f>
              <c:numCache>
                <c:formatCode>0%</c:formatCode>
                <c:ptCount val="23"/>
                <c:pt idx="0">
                  <c:v>0.24620921588294295</c:v>
                </c:pt>
                <c:pt idx="1">
                  <c:v>0.22735374499940586</c:v>
                </c:pt>
                <c:pt idx="2">
                  <c:v>0.22684715172024816</c:v>
                </c:pt>
                <c:pt idx="3">
                  <c:v>0.22624814312471744</c:v>
                </c:pt>
                <c:pt idx="4">
                  <c:v>0.21783326888017238</c:v>
                </c:pt>
                <c:pt idx="5">
                  <c:v>0.19568648079957918</c:v>
                </c:pt>
                <c:pt idx="6">
                  <c:v>0.19334339502740489</c:v>
                </c:pt>
                <c:pt idx="7">
                  <c:v>0.18794326241134751</c:v>
                </c:pt>
                <c:pt idx="8">
                  <c:v>0.1864231118020469</c:v>
                </c:pt>
                <c:pt idx="9">
                  <c:v>0.1849811320754717</c:v>
                </c:pt>
                <c:pt idx="10">
                  <c:v>0.17551748846491258</c:v>
                </c:pt>
                <c:pt idx="11">
                  <c:v>0.17298187808896212</c:v>
                </c:pt>
                <c:pt idx="12">
                  <c:v>0.16778643733763327</c:v>
                </c:pt>
                <c:pt idx="13">
                  <c:v>0.15803939532753092</c:v>
                </c:pt>
                <c:pt idx="14">
                  <c:v>0.14219863109372818</c:v>
                </c:pt>
                <c:pt idx="15">
                  <c:v>0.14186705237148195</c:v>
                </c:pt>
                <c:pt idx="16">
                  <c:v>0.14161925601750547</c:v>
                </c:pt>
                <c:pt idx="17">
                  <c:v>0.13718478985990659</c:v>
                </c:pt>
                <c:pt idx="18">
                  <c:v>0.13303827128351992</c:v>
                </c:pt>
                <c:pt idx="19">
                  <c:v>0.13117401215805471</c:v>
                </c:pt>
                <c:pt idx="20">
                  <c:v>0.12627690887054885</c:v>
                </c:pt>
                <c:pt idx="21">
                  <c:v>0.12128616106333073</c:v>
                </c:pt>
                <c:pt idx="22">
                  <c:v>0.11152224421306256</c:v>
                </c:pt>
              </c:numCache>
            </c:numRef>
          </c:val>
          <c:extLst>
            <c:ext xmlns:c16="http://schemas.microsoft.com/office/drawing/2014/chart" uri="{C3380CC4-5D6E-409C-BE32-E72D297353CC}">
              <c16:uniqueId val="{00000001-96F8-4534-B3DC-D5E6C519C94D}"/>
            </c:ext>
          </c:extLst>
        </c:ser>
        <c:dLbls>
          <c:showLegendKey val="0"/>
          <c:showVal val="0"/>
          <c:showCatName val="0"/>
          <c:showSerName val="0"/>
          <c:showPercent val="0"/>
          <c:showBubbleSize val="0"/>
        </c:dLbls>
        <c:gapWidth val="100"/>
        <c:overlap val="-27"/>
        <c:axId val="171021728"/>
        <c:axId val="171022288"/>
      </c:barChart>
      <c:catAx>
        <c:axId val="1710217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71022288"/>
        <c:crosses val="autoZero"/>
        <c:auto val="1"/>
        <c:lblAlgn val="ctr"/>
        <c:lblOffset val="100"/>
        <c:noMultiLvlLbl val="0"/>
      </c:catAx>
      <c:valAx>
        <c:axId val="171022288"/>
        <c:scaling>
          <c:orientation val="minMax"/>
        </c:scaling>
        <c:delete val="1"/>
        <c:axPos val="l"/>
        <c:numFmt formatCode="0%" sourceLinked="1"/>
        <c:majorTickMark val="none"/>
        <c:minorTickMark val="none"/>
        <c:tickLblPos val="nextTo"/>
        <c:crossAx val="171021728"/>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800" b="1" i="0" u="none" strike="noStrike" kern="1200" baseline="0">
              <a:solidFill>
                <a:srgbClr val="C00000"/>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bg1">
          <a:lumMod val="85000"/>
        </a:schemeClr>
      </a:solidFill>
    </a:ln>
    <a:effectLst/>
  </c:spPr>
  <c:txPr>
    <a:bodyPr/>
    <a:lstStyle/>
    <a:p>
      <a:pPr>
        <a:defRPr sz="1600"/>
      </a:pPr>
      <a:endParaRPr lang="en-US"/>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spc="0" baseline="0">
                <a:solidFill>
                  <a:schemeClr val="tx1">
                    <a:lumMod val="65000"/>
                    <a:lumOff val="35000"/>
                  </a:schemeClr>
                </a:solidFill>
                <a:latin typeface="+mn-lt"/>
                <a:ea typeface="+mn-ea"/>
                <a:cs typeface="+mn-cs"/>
              </a:defRPr>
            </a:pPr>
            <a:r>
              <a:rPr lang="en-US" b="1" dirty="0"/>
              <a:t>Bed Occupancy Rate (2019-20) at SNCU</a:t>
            </a:r>
          </a:p>
        </c:rich>
      </c:tx>
      <c:overlay val="0"/>
      <c:spPr>
        <a:noFill/>
        <a:ln>
          <a:noFill/>
        </a:ln>
        <a:effectLst/>
      </c:spPr>
      <c:txPr>
        <a:bodyPr rot="0" spcFirstLastPara="1" vertOverflow="ellipsis" vert="horz" wrap="square" anchor="ctr" anchorCtr="1"/>
        <a:lstStyle/>
        <a:p>
          <a:pPr>
            <a:defRPr sz="1862"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Bed Occupancy Rate</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trendline>
            <c:spPr>
              <a:ln w="19050" cap="rnd">
                <a:solidFill>
                  <a:schemeClr val="accent1"/>
                </a:solidFill>
                <a:prstDash val="sysDot"/>
              </a:ln>
              <a:effectLst/>
            </c:spPr>
            <c:trendlineType val="linear"/>
            <c:intercept val="0"/>
            <c:dispRSqr val="0"/>
            <c:dispEq val="0"/>
          </c:trendline>
          <c:cat>
            <c:strRef>
              <c:f>Sheet1!$A$2:$A$3</c:f>
              <c:strCache>
                <c:ptCount val="2"/>
                <c:pt idx="0">
                  <c:v>Qtr-1
(Apr to Jun 19)</c:v>
                </c:pt>
                <c:pt idx="1">
                  <c:v>Qtr-2
(Jul to Sep 19)</c:v>
                </c:pt>
              </c:strCache>
            </c:strRef>
          </c:cat>
          <c:val>
            <c:numRef>
              <c:f>Sheet1!$B$2:$B$3</c:f>
              <c:numCache>
                <c:formatCode>0.00%</c:formatCode>
                <c:ptCount val="2"/>
                <c:pt idx="0">
                  <c:v>0.86599999999999999</c:v>
                </c:pt>
                <c:pt idx="1">
                  <c:v>0.995</c:v>
                </c:pt>
              </c:numCache>
            </c:numRef>
          </c:val>
          <c:extLst>
            <c:ext xmlns:c16="http://schemas.microsoft.com/office/drawing/2014/chart" uri="{C3380CC4-5D6E-409C-BE32-E72D297353CC}">
              <c16:uniqueId val="{00000000-C232-4B88-96C0-0F0FBCE4F90D}"/>
            </c:ext>
          </c:extLst>
        </c:ser>
        <c:dLbls>
          <c:showLegendKey val="0"/>
          <c:showVal val="0"/>
          <c:showCatName val="0"/>
          <c:showSerName val="0"/>
          <c:showPercent val="0"/>
          <c:showBubbleSize val="0"/>
        </c:dLbls>
        <c:gapWidth val="219"/>
        <c:overlap val="-27"/>
        <c:axId val="222015648"/>
        <c:axId val="222016208"/>
      </c:barChart>
      <c:catAx>
        <c:axId val="2220156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222016208"/>
        <c:crosses val="autoZero"/>
        <c:auto val="1"/>
        <c:lblAlgn val="ctr"/>
        <c:lblOffset val="100"/>
        <c:noMultiLvlLbl val="0"/>
      </c:catAx>
      <c:valAx>
        <c:axId val="222016208"/>
        <c:scaling>
          <c:orientation val="minMax"/>
        </c:scaling>
        <c:delete val="1"/>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crossAx val="22201564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accent2">
          <a:lumMod val="60000"/>
          <a:lumOff val="40000"/>
        </a:schemeClr>
      </a:solid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995" b="1" i="0" u="none" strike="noStrike" kern="1200" cap="all" spc="100" normalizeH="0" baseline="0">
                <a:solidFill>
                  <a:schemeClr val="lt1"/>
                </a:solidFill>
                <a:latin typeface="+mn-lt"/>
                <a:ea typeface="+mn-ea"/>
                <a:cs typeface="+mn-cs"/>
              </a:defRPr>
            </a:pPr>
            <a:r>
              <a:rPr lang="en-US" dirty="0"/>
              <a:t>Trend of LBW Admissions at SNCU</a:t>
            </a:r>
          </a:p>
        </c:rich>
      </c:tx>
      <c:overlay val="0"/>
      <c:spPr>
        <a:noFill/>
        <a:ln>
          <a:noFill/>
        </a:ln>
        <a:effectLst/>
      </c:spPr>
      <c:txPr>
        <a:bodyPr rot="0" spcFirstLastPara="1" vertOverflow="ellipsis" vert="horz" wrap="square" anchor="ctr" anchorCtr="1"/>
        <a:lstStyle/>
        <a:p>
          <a:pPr>
            <a:defRPr sz="1995" b="1" i="0" u="none" strike="noStrike" kern="1200" cap="all" spc="100" normalizeH="0" baseline="0">
              <a:solidFill>
                <a:schemeClr val="lt1"/>
              </a:solidFill>
              <a:latin typeface="+mn-lt"/>
              <a:ea typeface="+mn-ea"/>
              <a:cs typeface="+mn-cs"/>
            </a:defRPr>
          </a:pPr>
          <a:endParaRPr lang="en-US"/>
        </a:p>
      </c:txPr>
    </c:title>
    <c:autoTitleDeleted val="0"/>
    <c:plotArea>
      <c:layout/>
      <c:lineChart>
        <c:grouping val="standard"/>
        <c:varyColors val="0"/>
        <c:ser>
          <c:idx val="0"/>
          <c:order val="0"/>
          <c:tx>
            <c:strRef>
              <c:f>Sheet1!$B$1</c:f>
              <c:strCache>
                <c:ptCount val="1"/>
                <c:pt idx="0">
                  <c:v>Bed Occupancy Rate</c:v>
                </c:pt>
              </c:strCache>
            </c:strRef>
          </c:tx>
          <c:spPr>
            <a:ln w="34925" cap="rnd">
              <a:solidFill>
                <a:schemeClr val="lt1"/>
              </a:solidFill>
              <a:round/>
            </a:ln>
            <a:effectLst>
              <a:outerShdw dist="25400" dir="2700000" algn="tl" rotWithShape="0">
                <a:schemeClr val="accent1"/>
              </a:outerShdw>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lt1"/>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accent1">
                          <a:lumMod val="60000"/>
                          <a:lumOff val="40000"/>
                        </a:schemeClr>
                      </a:solidFill>
                    </a:ln>
                    <a:effectLst/>
                  </c:spPr>
                </c15:leaderLines>
              </c:ext>
            </c:extLst>
          </c:dLbls>
          <c:cat>
            <c:strRef>
              <c:f>Sheet1!$A$2:$A$5</c:f>
              <c:strCache>
                <c:ptCount val="4"/>
                <c:pt idx="0">
                  <c:v>2016-17
(n=23,650)</c:v>
                </c:pt>
                <c:pt idx="1">
                  <c:v>2017-18
(n=23,206)</c:v>
                </c:pt>
                <c:pt idx="2">
                  <c:v>2018-19
(n=24,400)</c:v>
                </c:pt>
                <c:pt idx="3">
                  <c:v>2019-20*
(n=13,489)</c:v>
                </c:pt>
              </c:strCache>
            </c:strRef>
          </c:cat>
          <c:val>
            <c:numRef>
              <c:f>Sheet1!$B$2:$B$5</c:f>
              <c:numCache>
                <c:formatCode>0.00%</c:formatCode>
                <c:ptCount val="4"/>
                <c:pt idx="0">
                  <c:v>0.48</c:v>
                </c:pt>
                <c:pt idx="1">
                  <c:v>0.5</c:v>
                </c:pt>
                <c:pt idx="2" formatCode="0%">
                  <c:v>0.51</c:v>
                </c:pt>
                <c:pt idx="3" formatCode="0%">
                  <c:v>0.51</c:v>
                </c:pt>
              </c:numCache>
            </c:numRef>
          </c:val>
          <c:smooth val="0"/>
          <c:extLst>
            <c:ext xmlns:c16="http://schemas.microsoft.com/office/drawing/2014/chart" uri="{C3380CC4-5D6E-409C-BE32-E72D297353CC}">
              <c16:uniqueId val="{00000000-FB24-4D41-9C41-C0DFA7D14DDC}"/>
            </c:ext>
          </c:extLst>
        </c:ser>
        <c:dLbls>
          <c:showLegendKey val="0"/>
          <c:showVal val="0"/>
          <c:showCatName val="0"/>
          <c:showSerName val="0"/>
          <c:showPercent val="0"/>
          <c:showBubbleSize val="0"/>
        </c:dLbls>
        <c:dropLines>
          <c:spPr>
            <a:ln w="9525" cap="flat" cmpd="sng" algn="ctr">
              <a:gradFill>
                <a:gsLst>
                  <a:gs pos="0">
                    <a:schemeClr val="lt1"/>
                  </a:gs>
                  <a:gs pos="100000">
                    <a:schemeClr val="lt1">
                      <a:alpha val="0"/>
                    </a:schemeClr>
                  </a:gs>
                </a:gsLst>
                <a:lin ang="5400000" scaled="0"/>
              </a:gradFill>
              <a:round/>
            </a:ln>
            <a:effectLst/>
          </c:spPr>
        </c:dropLines>
        <c:smooth val="0"/>
        <c:axId val="222018448"/>
        <c:axId val="222019008"/>
      </c:lineChart>
      <c:catAx>
        <c:axId val="222018448"/>
        <c:scaling>
          <c:orientation val="minMax"/>
        </c:scaling>
        <c:delete val="0"/>
        <c:axPos val="b"/>
        <c:numFmt formatCode="General" sourceLinked="1"/>
        <c:majorTickMark val="none"/>
        <c:minorTickMark val="none"/>
        <c:tickLblPos val="nextTo"/>
        <c:spPr>
          <a:noFill/>
          <a:ln w="12700" cap="flat" cmpd="sng" algn="ctr">
            <a:solidFill>
              <a:schemeClr val="lt1"/>
            </a:solidFill>
            <a:round/>
          </a:ln>
          <a:effectLst/>
        </c:spPr>
        <c:txPr>
          <a:bodyPr rot="-60000000" spcFirstLastPara="1" vertOverflow="ellipsis" vert="horz" wrap="square" anchor="ctr" anchorCtr="1"/>
          <a:lstStyle/>
          <a:p>
            <a:pPr>
              <a:defRPr sz="1400" b="0" i="0" u="none" strike="noStrike" kern="1200" spc="100" baseline="0">
                <a:solidFill>
                  <a:schemeClr val="lt1"/>
                </a:solidFill>
                <a:latin typeface="+mn-lt"/>
                <a:ea typeface="+mn-ea"/>
                <a:cs typeface="+mn-cs"/>
              </a:defRPr>
            </a:pPr>
            <a:endParaRPr lang="en-US"/>
          </a:p>
        </c:txPr>
        <c:crossAx val="222019008"/>
        <c:crosses val="autoZero"/>
        <c:auto val="1"/>
        <c:lblAlgn val="ctr"/>
        <c:lblOffset val="100"/>
        <c:noMultiLvlLbl val="0"/>
      </c:catAx>
      <c:valAx>
        <c:axId val="222019008"/>
        <c:scaling>
          <c:orientation val="minMax"/>
        </c:scaling>
        <c:delete val="1"/>
        <c:axPos val="l"/>
        <c:numFmt formatCode="0.00%" sourceLinked="1"/>
        <c:majorTickMark val="none"/>
        <c:minorTickMark val="none"/>
        <c:tickLblPos val="nextTo"/>
        <c:crossAx val="22201844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accent1"/>
    </a:solidFill>
    <a:ln w="9525" cap="flat" cmpd="sng" algn="ctr">
      <a:solidFill>
        <a:schemeClr val="accent1"/>
      </a:solidFill>
      <a:round/>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9941762080643617E-2"/>
          <c:y val="5.5585033967914282E-2"/>
          <c:w val="0.94553974031980825"/>
          <c:h val="0.76389238353027611"/>
        </c:manualLayout>
      </c:layout>
      <c:lineChart>
        <c:grouping val="standard"/>
        <c:varyColors val="0"/>
        <c:ser>
          <c:idx val="0"/>
          <c:order val="0"/>
          <c:tx>
            <c:strRef>
              <c:f>Sheet1!$B$1</c:f>
              <c:strCache>
                <c:ptCount val="1"/>
                <c:pt idx="0">
                  <c:v>% of &lt;2kg received KMC </c:v>
                </c:pt>
              </c:strCache>
            </c:strRef>
          </c:tx>
          <c:spPr>
            <a:ln w="50800" cap="rnd">
              <a:solidFill>
                <a:schemeClr val="accent1"/>
              </a:solidFill>
              <a:round/>
            </a:ln>
            <a:effectLst/>
          </c:spPr>
          <c:marker>
            <c:symbol val="none"/>
          </c:marker>
          <c:dLbls>
            <c:dLbl>
              <c:idx val="6"/>
              <c:layout>
                <c:manualLayout>
                  <c:x val="-3.0991289884302445E-2"/>
                  <c:y val="-3.594931136763937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CF3C-4A08-AF1E-9DACE121A41F}"/>
                </c:ext>
              </c:extLst>
            </c:dLbl>
            <c:spPr>
              <a:noFill/>
              <a:ln>
                <a:noFill/>
              </a:ln>
              <a:effectLst/>
            </c:spPr>
            <c:txPr>
              <a:bodyPr rot="0" spcFirstLastPara="1" vertOverflow="ellipsis" vert="horz" wrap="square" anchor="ctr" anchorCtr="1"/>
              <a:lstStyle/>
              <a:p>
                <a:pPr>
                  <a:defRPr sz="1400" b="0" i="0" u="none" strike="noStrike" kern="1200" baseline="0">
                    <a:solidFill>
                      <a:schemeClr val="accent5"/>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trendline>
            <c:spPr>
              <a:ln w="50800" cap="rnd">
                <a:solidFill>
                  <a:srgbClr val="00B050"/>
                </a:solidFill>
                <a:prstDash val="sysDot"/>
              </a:ln>
              <a:effectLst/>
            </c:spPr>
            <c:trendlineType val="linear"/>
            <c:dispRSqr val="0"/>
            <c:dispEq val="0"/>
          </c:trendline>
          <c:cat>
            <c:numRef>
              <c:f>Sheet1!$A$2:$A$25</c:f>
              <c:numCache>
                <c:formatCode>mmm\-yy</c:formatCode>
                <c:ptCount val="24"/>
                <c:pt idx="0">
                  <c:v>42278</c:v>
                </c:pt>
                <c:pt idx="1">
                  <c:v>42309</c:v>
                </c:pt>
                <c:pt idx="2">
                  <c:v>42339</c:v>
                </c:pt>
                <c:pt idx="3">
                  <c:v>42370</c:v>
                </c:pt>
                <c:pt idx="4">
                  <c:v>42401</c:v>
                </c:pt>
                <c:pt idx="5">
                  <c:v>42430</c:v>
                </c:pt>
                <c:pt idx="6">
                  <c:v>42461</c:v>
                </c:pt>
                <c:pt idx="7">
                  <c:v>42491</c:v>
                </c:pt>
                <c:pt idx="8">
                  <c:v>42522</c:v>
                </c:pt>
                <c:pt idx="9">
                  <c:v>42552</c:v>
                </c:pt>
                <c:pt idx="10">
                  <c:v>42583</c:v>
                </c:pt>
                <c:pt idx="11">
                  <c:v>42614</c:v>
                </c:pt>
                <c:pt idx="12">
                  <c:v>42644</c:v>
                </c:pt>
                <c:pt idx="13">
                  <c:v>42675</c:v>
                </c:pt>
                <c:pt idx="14">
                  <c:v>42705</c:v>
                </c:pt>
                <c:pt idx="15">
                  <c:v>42736</c:v>
                </c:pt>
                <c:pt idx="16">
                  <c:v>42767</c:v>
                </c:pt>
                <c:pt idx="17">
                  <c:v>42795</c:v>
                </c:pt>
                <c:pt idx="18">
                  <c:v>42826</c:v>
                </c:pt>
                <c:pt idx="19">
                  <c:v>42856</c:v>
                </c:pt>
                <c:pt idx="20">
                  <c:v>42887</c:v>
                </c:pt>
                <c:pt idx="21">
                  <c:v>42917</c:v>
                </c:pt>
                <c:pt idx="22">
                  <c:v>42948</c:v>
                </c:pt>
                <c:pt idx="23">
                  <c:v>42979</c:v>
                </c:pt>
              </c:numCache>
            </c:numRef>
          </c:cat>
          <c:val>
            <c:numRef>
              <c:f>Sheet1!$B$2:$B$25</c:f>
              <c:numCache>
                <c:formatCode>0%</c:formatCode>
                <c:ptCount val="24"/>
                <c:pt idx="0">
                  <c:v>0</c:v>
                </c:pt>
                <c:pt idx="1">
                  <c:v>0</c:v>
                </c:pt>
                <c:pt idx="2">
                  <c:v>0</c:v>
                </c:pt>
                <c:pt idx="3">
                  <c:v>0.18085106382978725</c:v>
                </c:pt>
                <c:pt idx="4">
                  <c:v>0.35483870967741937</c:v>
                </c:pt>
                <c:pt idx="5">
                  <c:v>0.29166666666666669</c:v>
                </c:pt>
                <c:pt idx="6">
                  <c:v>0.359375</c:v>
                </c:pt>
                <c:pt idx="7">
                  <c:v>0.21794871794871795</c:v>
                </c:pt>
                <c:pt idx="8">
                  <c:v>0.14285714285714285</c:v>
                </c:pt>
                <c:pt idx="9">
                  <c:v>6.8965517241379309E-2</c:v>
                </c:pt>
                <c:pt idx="10">
                  <c:v>0.25</c:v>
                </c:pt>
                <c:pt idx="11">
                  <c:v>0.33628318584070799</c:v>
                </c:pt>
                <c:pt idx="12">
                  <c:v>0.6</c:v>
                </c:pt>
                <c:pt idx="13">
                  <c:v>0.36551724137931035</c:v>
                </c:pt>
                <c:pt idx="14">
                  <c:v>0.51041666666666663</c:v>
                </c:pt>
                <c:pt idx="15">
                  <c:v>0.47916666666666669</c:v>
                </c:pt>
                <c:pt idx="16">
                  <c:v>0.58181818181818179</c:v>
                </c:pt>
                <c:pt idx="17">
                  <c:v>0.42857142857142855</c:v>
                </c:pt>
                <c:pt idx="18">
                  <c:v>0.41379310344827586</c:v>
                </c:pt>
                <c:pt idx="19">
                  <c:v>0.41333333333333333</c:v>
                </c:pt>
                <c:pt idx="20">
                  <c:v>0.59183673469387754</c:v>
                </c:pt>
                <c:pt idx="21">
                  <c:v>0.52941176470588236</c:v>
                </c:pt>
                <c:pt idx="22">
                  <c:v>0.59310344827586203</c:v>
                </c:pt>
                <c:pt idx="23">
                  <c:v>0.61</c:v>
                </c:pt>
              </c:numCache>
            </c:numRef>
          </c:val>
          <c:smooth val="0"/>
          <c:extLst>
            <c:ext xmlns:c16="http://schemas.microsoft.com/office/drawing/2014/chart" uri="{C3380CC4-5D6E-409C-BE32-E72D297353CC}">
              <c16:uniqueId val="{00000002-CF3C-4A08-AF1E-9DACE121A41F}"/>
            </c:ext>
          </c:extLst>
        </c:ser>
        <c:dLbls>
          <c:dLblPos val="t"/>
          <c:showLegendKey val="0"/>
          <c:showVal val="1"/>
          <c:showCatName val="0"/>
          <c:showSerName val="0"/>
          <c:showPercent val="0"/>
          <c:showBubbleSize val="0"/>
        </c:dLbls>
        <c:smooth val="0"/>
        <c:axId val="403872880"/>
        <c:axId val="403876240"/>
      </c:lineChart>
      <c:dateAx>
        <c:axId val="403872880"/>
        <c:scaling>
          <c:orientation val="minMax"/>
        </c:scaling>
        <c:delete val="0"/>
        <c:axPos val="b"/>
        <c:numFmt formatCode="mmm\-yy"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403876240"/>
        <c:crosses val="autoZero"/>
        <c:auto val="1"/>
        <c:lblOffset val="100"/>
        <c:baseTimeUnit val="months"/>
      </c:dateAx>
      <c:valAx>
        <c:axId val="403876240"/>
        <c:scaling>
          <c:orientation val="minMax"/>
          <c:max val="1"/>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403872880"/>
        <c:crosses val="autoZero"/>
        <c:crossBetween val="between"/>
      </c:valAx>
      <c:spPr>
        <a:noFill/>
        <a:ln>
          <a:noFill/>
        </a:ln>
        <a:effectLst/>
      </c:spPr>
    </c:plotArea>
    <c:plotVisOnly val="1"/>
    <c:dispBlanksAs val="gap"/>
    <c:showDLblsOverMax val="0"/>
  </c:chart>
  <c:spPr>
    <a:noFill/>
    <a:ln>
      <a:noFill/>
    </a:ln>
    <a:effectLst/>
  </c:spPr>
  <c:txPr>
    <a:bodyPr/>
    <a:lstStyle/>
    <a:p>
      <a:pPr>
        <a:defRPr>
          <a:solidFill>
            <a:schemeClr val="tx1"/>
          </a:solidFill>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&gt;2.5 Kg Admission</c:v>
                </c:pt>
              </c:strCache>
            </c:strRef>
          </c:tx>
          <c:spPr>
            <a:solidFill>
              <a:schemeClr val="accent5"/>
            </a:solidFill>
            <a:ln>
              <a:noFill/>
            </a:ln>
            <a:effectLst/>
          </c:spPr>
          <c:invertIfNegative val="0"/>
          <c:cat>
            <c:strRef>
              <c:f>Sheet1!$A$2:$A$5</c:f>
              <c:strCache>
                <c:ptCount val="4"/>
                <c:pt idx="0">
                  <c:v>2016-17
(n=23650)</c:v>
                </c:pt>
                <c:pt idx="1">
                  <c:v>2017-18
(n=23206)</c:v>
                </c:pt>
                <c:pt idx="2">
                  <c:v>2018-19
(n=24400)</c:v>
                </c:pt>
                <c:pt idx="3">
                  <c:v>2019-20*
(n=13489)</c:v>
                </c:pt>
              </c:strCache>
            </c:strRef>
          </c:cat>
          <c:val>
            <c:numRef>
              <c:f>Sheet1!$B$2:$B$5</c:f>
              <c:numCache>
                <c:formatCode>General</c:formatCode>
                <c:ptCount val="4"/>
                <c:pt idx="0">
                  <c:v>12298</c:v>
                </c:pt>
                <c:pt idx="1">
                  <c:v>11603</c:v>
                </c:pt>
                <c:pt idx="2">
                  <c:v>12037</c:v>
                </c:pt>
                <c:pt idx="3">
                  <c:v>6610</c:v>
                </c:pt>
              </c:numCache>
            </c:numRef>
          </c:val>
          <c:extLst>
            <c:ext xmlns:c16="http://schemas.microsoft.com/office/drawing/2014/chart" uri="{C3380CC4-5D6E-409C-BE32-E72D297353CC}">
              <c16:uniqueId val="{00000000-1F21-4839-A6AD-984C421A1115}"/>
            </c:ext>
          </c:extLst>
        </c:ser>
        <c:ser>
          <c:idx val="1"/>
          <c:order val="1"/>
          <c:tx>
            <c:strRef>
              <c:f>Sheet1!$C$1</c:f>
              <c:strCache>
                <c:ptCount val="1"/>
                <c:pt idx="0">
                  <c:v>LBW admission on SNCUs </c:v>
                </c:pt>
              </c:strCache>
            </c:strRef>
          </c:tx>
          <c:spPr>
            <a:solidFill>
              <a:schemeClr val="accent5">
                <a:lumMod val="40000"/>
                <a:lumOff val="60000"/>
              </a:schemeClr>
            </a:solidFill>
            <a:ln>
              <a:noFill/>
            </a:ln>
            <a:effectLst/>
          </c:spPr>
          <c:invertIfNegative val="0"/>
          <c:cat>
            <c:strRef>
              <c:f>Sheet1!$A$2:$A$5</c:f>
              <c:strCache>
                <c:ptCount val="4"/>
                <c:pt idx="0">
                  <c:v>2016-17
(n=23650)</c:v>
                </c:pt>
                <c:pt idx="1">
                  <c:v>2017-18
(n=23206)</c:v>
                </c:pt>
                <c:pt idx="2">
                  <c:v>2018-19
(n=24400)</c:v>
                </c:pt>
                <c:pt idx="3">
                  <c:v>2019-20*
(n=13489)</c:v>
                </c:pt>
              </c:strCache>
            </c:strRef>
          </c:cat>
          <c:val>
            <c:numRef>
              <c:f>Sheet1!$C$2:$C$5</c:f>
              <c:numCache>
                <c:formatCode>General</c:formatCode>
                <c:ptCount val="4"/>
                <c:pt idx="0">
                  <c:v>11352</c:v>
                </c:pt>
                <c:pt idx="1">
                  <c:v>11603</c:v>
                </c:pt>
                <c:pt idx="2">
                  <c:v>12363</c:v>
                </c:pt>
                <c:pt idx="3">
                  <c:v>6879</c:v>
                </c:pt>
              </c:numCache>
            </c:numRef>
          </c:val>
          <c:extLst>
            <c:ext xmlns:c16="http://schemas.microsoft.com/office/drawing/2014/chart" uri="{C3380CC4-5D6E-409C-BE32-E72D297353CC}">
              <c16:uniqueId val="{00000001-1F21-4839-A6AD-984C421A1115}"/>
            </c:ext>
          </c:extLst>
        </c:ser>
        <c:dLbls>
          <c:showLegendKey val="0"/>
          <c:showVal val="0"/>
          <c:showCatName val="0"/>
          <c:showSerName val="0"/>
          <c:showPercent val="0"/>
          <c:showBubbleSize val="0"/>
        </c:dLbls>
        <c:gapWidth val="219"/>
        <c:overlap val="100"/>
        <c:axId val="306819616"/>
        <c:axId val="432942176"/>
      </c:barChart>
      <c:lineChart>
        <c:grouping val="stacked"/>
        <c:varyColors val="0"/>
        <c:ser>
          <c:idx val="2"/>
          <c:order val="2"/>
          <c:tx>
            <c:strRef>
              <c:f>Sheet1!$D$1</c:f>
              <c:strCache>
                <c:ptCount val="1"/>
                <c:pt idx="0">
                  <c:v>% of LBW baby received KMC</c:v>
                </c:pt>
              </c:strCache>
            </c:strRef>
          </c:tx>
          <c:spPr>
            <a:ln w="57150" cap="rnd">
              <a:solidFill>
                <a:srgbClr val="C00000"/>
              </a:solidFill>
              <a:prstDash val="sysDash"/>
              <a:round/>
            </a:ln>
            <a:effectLst/>
          </c:spPr>
          <c:marker>
            <c:symbol val="circle"/>
            <c:size val="5"/>
            <c:spPr>
              <a:solidFill>
                <a:schemeClr val="accent3"/>
              </a:solidFill>
              <a:ln w="9525">
                <a:solidFill>
                  <a:schemeClr val="accent3"/>
                </a:solidFill>
              </a:ln>
              <a:effectLst/>
            </c:spPr>
          </c:marker>
          <c:dLbls>
            <c:spPr>
              <a:noFill/>
              <a:ln>
                <a:noFill/>
              </a:ln>
              <a:effectLst/>
            </c:spPr>
            <c:txPr>
              <a:bodyPr rot="0" spcFirstLastPara="1" vertOverflow="ellipsis" vert="horz" wrap="square" anchor="ctr" anchorCtr="1"/>
              <a:lstStyle/>
              <a:p>
                <a:pPr>
                  <a:defRPr sz="1600" b="1" i="0" u="none" strike="noStrike" kern="1200" baseline="0">
                    <a:solidFill>
                      <a:srgbClr val="C00000"/>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2016-17
(n=23650)</c:v>
                </c:pt>
                <c:pt idx="1">
                  <c:v>2017-18
(n=23206)</c:v>
                </c:pt>
                <c:pt idx="2">
                  <c:v>2018-19
(n=24400)</c:v>
                </c:pt>
                <c:pt idx="3">
                  <c:v>2019-20*
(n=13489)</c:v>
                </c:pt>
              </c:strCache>
            </c:strRef>
          </c:cat>
          <c:val>
            <c:numRef>
              <c:f>Sheet1!$D$2:$D$5</c:f>
              <c:numCache>
                <c:formatCode>0%</c:formatCode>
                <c:ptCount val="4"/>
                <c:pt idx="0">
                  <c:v>0.2</c:v>
                </c:pt>
                <c:pt idx="1">
                  <c:v>0.32</c:v>
                </c:pt>
                <c:pt idx="2">
                  <c:v>0.36</c:v>
                </c:pt>
                <c:pt idx="3" formatCode="0.00%">
                  <c:v>0.41160000000000002</c:v>
                </c:pt>
              </c:numCache>
            </c:numRef>
          </c:val>
          <c:smooth val="0"/>
          <c:extLst>
            <c:ext xmlns:c16="http://schemas.microsoft.com/office/drawing/2014/chart" uri="{C3380CC4-5D6E-409C-BE32-E72D297353CC}">
              <c16:uniqueId val="{00000002-1F21-4839-A6AD-984C421A1115}"/>
            </c:ext>
          </c:extLst>
        </c:ser>
        <c:dLbls>
          <c:showLegendKey val="0"/>
          <c:showVal val="0"/>
          <c:showCatName val="0"/>
          <c:showSerName val="0"/>
          <c:showPercent val="0"/>
          <c:showBubbleSize val="0"/>
        </c:dLbls>
        <c:marker val="1"/>
        <c:smooth val="0"/>
        <c:axId val="403875680"/>
        <c:axId val="432940496"/>
      </c:lineChart>
      <c:catAx>
        <c:axId val="306819616"/>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432942176"/>
        <c:crosses val="autoZero"/>
        <c:auto val="1"/>
        <c:lblAlgn val="ctr"/>
        <c:lblOffset val="100"/>
        <c:noMultiLvlLbl val="0"/>
      </c:catAx>
      <c:valAx>
        <c:axId val="432942176"/>
        <c:scaling>
          <c:orientation val="minMax"/>
        </c:scaling>
        <c:delete val="0"/>
        <c:axPos val="l"/>
        <c:title>
          <c:tx>
            <c:rich>
              <a:bodyPr rot="-5400000" spcFirstLastPara="1" vertOverflow="ellipsis" vert="horz" wrap="square" anchor="ctr" anchorCtr="1"/>
              <a:lstStyle/>
              <a:p>
                <a:pPr>
                  <a:defRPr sz="1600" b="0" i="0" u="none" strike="noStrike" kern="1200" baseline="0">
                    <a:solidFill>
                      <a:schemeClr val="tx1"/>
                    </a:solidFill>
                    <a:latin typeface="+mn-lt"/>
                    <a:ea typeface="+mn-ea"/>
                    <a:cs typeface="+mn-cs"/>
                  </a:defRPr>
                </a:pPr>
                <a:r>
                  <a:rPr lang="en-US" b="0" dirty="0"/>
                  <a:t>Number of Admission</a:t>
                </a:r>
              </a:p>
            </c:rich>
          </c:tx>
          <c:layout>
            <c:manualLayout>
              <c:xMode val="edge"/>
              <c:yMode val="edge"/>
              <c:x val="5.5103145712762664E-3"/>
              <c:y val="0.30193700511683919"/>
            </c:manualLayout>
          </c:layout>
          <c:overlay val="0"/>
          <c:spPr>
            <a:noFill/>
            <a:ln>
              <a:noFill/>
            </a:ln>
            <a:effectLst/>
          </c:spPr>
          <c:txPr>
            <a:bodyPr rot="-54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306819616"/>
        <c:crosses val="autoZero"/>
        <c:crossBetween val="between"/>
        <c:dispUnits>
          <c:builtInUnit val="thousands"/>
          <c:dispUnitsLbl>
            <c:spPr>
              <a:noFill/>
              <a:ln>
                <a:noFill/>
              </a:ln>
              <a:effectLst/>
            </c:spPr>
            <c:txPr>
              <a:bodyPr rot="-540000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en-US"/>
              </a:p>
            </c:txPr>
          </c:dispUnitsLbl>
        </c:dispUnits>
      </c:valAx>
      <c:valAx>
        <c:axId val="432940496"/>
        <c:scaling>
          <c:orientation val="minMax"/>
        </c:scaling>
        <c:delete val="0"/>
        <c:axPos val="r"/>
        <c:title>
          <c:tx>
            <c:rich>
              <a:bodyPr rot="-5400000" spcFirstLastPara="1" vertOverflow="ellipsis" vert="horz" wrap="square" anchor="ctr" anchorCtr="1"/>
              <a:lstStyle/>
              <a:p>
                <a:pPr>
                  <a:defRPr sz="1600" b="1" i="0" u="none" strike="noStrike" kern="1200" baseline="0">
                    <a:solidFill>
                      <a:srgbClr val="C00000"/>
                    </a:solidFill>
                    <a:latin typeface="+mn-lt"/>
                    <a:ea typeface="+mn-ea"/>
                    <a:cs typeface="+mn-cs"/>
                  </a:defRPr>
                </a:pPr>
                <a:r>
                  <a:rPr lang="en-US" b="1" dirty="0">
                    <a:solidFill>
                      <a:srgbClr val="C00000"/>
                    </a:solidFill>
                  </a:rPr>
                  <a:t>% LBW baby received KMC</a:t>
                </a:r>
              </a:p>
            </c:rich>
          </c:tx>
          <c:overlay val="0"/>
          <c:spPr>
            <a:noFill/>
            <a:ln>
              <a:noFill/>
            </a:ln>
            <a:effectLst/>
          </c:spPr>
          <c:txPr>
            <a:bodyPr rot="-5400000" spcFirstLastPara="1" vertOverflow="ellipsis" vert="horz" wrap="square" anchor="ctr" anchorCtr="1"/>
            <a:lstStyle/>
            <a:p>
              <a:pPr>
                <a:defRPr sz="1600" b="1" i="0" u="none" strike="noStrike" kern="1200" baseline="0">
                  <a:solidFill>
                    <a:srgbClr val="C00000"/>
                  </a:solidFill>
                  <a:latin typeface="+mn-lt"/>
                  <a:ea typeface="+mn-ea"/>
                  <a:cs typeface="+mn-cs"/>
                </a:defRPr>
              </a:pPr>
              <a:endParaRPr lang="en-US"/>
            </a:p>
          </c:txPr>
        </c:title>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600" b="1" i="0" u="none" strike="noStrike" kern="1200" baseline="0">
                <a:solidFill>
                  <a:srgbClr val="C00000"/>
                </a:solidFill>
                <a:latin typeface="+mn-lt"/>
                <a:ea typeface="+mn-ea"/>
                <a:cs typeface="+mn-cs"/>
              </a:defRPr>
            </a:pPr>
            <a:endParaRPr lang="en-US"/>
          </a:p>
        </c:txPr>
        <c:crossAx val="403875680"/>
        <c:crosses val="max"/>
        <c:crossBetween val="between"/>
      </c:valAx>
      <c:catAx>
        <c:axId val="403875680"/>
        <c:scaling>
          <c:orientation val="minMax"/>
        </c:scaling>
        <c:delete val="1"/>
        <c:axPos val="b"/>
        <c:numFmt formatCode="General" sourceLinked="1"/>
        <c:majorTickMark val="out"/>
        <c:minorTickMark val="none"/>
        <c:tickLblPos val="nextTo"/>
        <c:crossAx val="432940496"/>
        <c:crosses val="autoZero"/>
        <c:auto val="1"/>
        <c:lblAlgn val="ctr"/>
        <c:lblOffset val="100"/>
        <c:noMultiLvlLbl val="0"/>
      </c:catAx>
      <c:spPr>
        <a:noFill/>
        <a:ln>
          <a:noFill/>
        </a:ln>
        <a:effectLst/>
      </c:spPr>
    </c:plotArea>
    <c:legend>
      <c:legendPos val="t"/>
      <c:overlay val="0"/>
      <c:spPr>
        <a:noFill/>
        <a:ln>
          <a:noFill/>
        </a:ln>
        <a:effectLst/>
      </c:spPr>
      <c:txPr>
        <a:bodyPr rot="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sz="1600" b="1">
          <a:solidFill>
            <a:schemeClr val="tx1"/>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3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9">
  <cs:axisTitle>
    <cs:lnRef idx="0"/>
    <cs:fillRef idx="0"/>
    <cs:effectRef idx="0"/>
    <cs:fontRef idx="minor">
      <a:schemeClr val="lt1"/>
    </cs:fontRef>
    <cs:defRPr sz="1197" b="1" kern="1200"/>
  </cs:axisTitle>
  <cs:categoryAxis>
    <cs:lnRef idx="0">
      <cs:styleClr val="0"/>
    </cs:lnRef>
    <cs:fillRef idx="0"/>
    <cs:effectRef idx="0"/>
    <cs:fontRef idx="minor">
      <a:schemeClr val="lt1"/>
    </cs:fontRef>
    <cs:spPr>
      <a:ln w="12700" cap="flat" cmpd="sng" algn="ctr">
        <a:solidFill>
          <a:schemeClr val="lt1"/>
        </a:solidFill>
        <a:round/>
      </a:ln>
    </cs:spPr>
    <cs:defRPr sz="1197" kern="1200" spc="100" baseline="0"/>
  </cs:categoryAxis>
  <cs:chartArea>
    <cs:lnRef idx="0">
      <cs:styleClr val="0"/>
    </cs:lnRef>
    <cs:fillRef idx="0">
      <cs:styleClr val="0"/>
    </cs:fillRef>
    <cs:effectRef idx="0"/>
    <cs:fontRef idx="minor">
      <a:schemeClr val="dk1"/>
    </cs:fontRef>
    <cs:spPr>
      <a:solidFill>
        <a:schemeClr val="phClr"/>
      </a:solidFill>
      <a:ln w="9525" cap="flat" cmpd="sng" algn="ctr">
        <a:solidFill>
          <a:schemeClr val="phClr"/>
        </a:solidFill>
        <a:round/>
      </a:ln>
    </cs:spPr>
    <cs:defRPr sz="1330" kern="1200"/>
  </cs:chartArea>
  <cs:dataLabel>
    <cs:lnRef idx="0"/>
    <cs:fillRef idx="0"/>
    <cs:effectRef idx="0"/>
    <cs:fontRef idx="minor">
      <a:schemeClr val="lt1"/>
    </cs:fontRef>
    <cs:defRPr sz="1197" b="1" kern="1200"/>
  </cs:dataLabel>
  <cs:dataLabelCallout>
    <cs:lnRef idx="0">
      <cs:styleClr val="auto"/>
    </cs:lnRef>
    <cs:fillRef idx="0"/>
    <cs:effectRef idx="0"/>
    <cs:fontRef idx="minor">
      <cs:styleClr val="auto"/>
    </cs:fontRef>
    <cs:spPr>
      <a:solidFill>
        <a:schemeClr val="lt1"/>
      </a:solidFill>
      <a:ln>
        <a:solidFill>
          <a:schemeClr val="ph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pattFill prst="ltUpDiag">
        <a:fgClr>
          <a:schemeClr val="phClr"/>
        </a:fgClr>
        <a:bgClr>
          <a:schemeClr val="lt1"/>
        </a:bgClr>
      </a:pattFill>
    </cs:spPr>
  </cs:dataPoint>
  <cs:dataPoint3D>
    <cs:lnRef idx="0"/>
    <cs:fillRef idx="0">
      <cs:styleClr val="auto"/>
    </cs:fillRef>
    <cs:effectRef idx="0"/>
    <cs:fontRef idx="minor">
      <a:schemeClr val="dk1"/>
    </cs:fontRef>
    <cs:spPr>
      <a:pattFill prst="ltUpDiag">
        <a:fgClr>
          <a:schemeClr val="phClr"/>
        </a:fgClr>
        <a:bgClr>
          <a:schemeClr val="lt1"/>
        </a:bgClr>
      </a:pattFill>
    </cs:spPr>
  </cs:dataPoint3D>
  <cs:dataPointLine>
    <cs:lnRef idx="0">
      <cs:styleClr val="auto"/>
    </cs:lnRef>
    <cs:fillRef idx="0"/>
    <cs:effectRef idx="0">
      <cs:styleClr val="auto"/>
    </cs:effectRef>
    <cs:fontRef idx="minor">
      <a:schemeClr val="dk1"/>
    </cs:fontRef>
    <cs:spPr>
      <a:ln w="34925" cap="rnd">
        <a:solidFill>
          <a:schemeClr val="lt1"/>
        </a:solidFill>
        <a:round/>
      </a:ln>
      <a:effectLst>
        <a:outerShdw dist="25400" dir="2700000" algn="tl" rotWithShape="0">
          <a:schemeClr val="phClr"/>
        </a:outerShdw>
      </a:effectLst>
    </cs:spPr>
  </cs:dataPointLine>
  <cs:dataPointMarker>
    <cs:lnRef idx="0"/>
    <cs:fillRef idx="0">
      <cs:styleClr val="auto"/>
    </cs:fillRef>
    <cs:effectRef idx="0"/>
    <cs:fontRef idx="minor">
      <a:schemeClr val="dk1"/>
    </cs:fontRef>
    <cs:spPr>
      <a:solidFill>
        <a:schemeClr val="phClr"/>
      </a:solidFill>
      <a:ln w="22225">
        <a:solidFill>
          <a:schemeClr val="lt1"/>
        </a:solidFill>
        <a:round/>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styleClr val="0"/>
    </cs:lnRef>
    <cs:fillRef idx="0"/>
    <cs:effectRef idx="0"/>
    <cs:fontRef idx="minor">
      <a:schemeClr val="lt1"/>
    </cs:fontRef>
    <cs:spPr>
      <a:ln w="9525">
        <a:solidFill>
          <a:schemeClr val="phClr">
            <a:lumMod val="60000"/>
            <a:lumOff val="40000"/>
          </a:schemeClr>
        </a:solidFill>
      </a:ln>
    </cs:spPr>
    <cs:defRPr sz="1197" kern="1200"/>
  </cs:dataTable>
  <cs:downBar>
    <cs:lnRef idx="0">
      <cs:styleClr val="0"/>
    </cs:lnRef>
    <cs:fillRef idx="0"/>
    <cs:effectRef idx="0"/>
    <cs:fontRef idx="minor">
      <a:schemeClr val="dk1"/>
    </cs:fontRef>
    <cs:spPr>
      <a:solidFill>
        <a:schemeClr val="dk1">
          <a:lumMod val="35000"/>
          <a:lumOff val="65000"/>
        </a:schemeClr>
      </a:solidFill>
      <a:ln w="9525">
        <a:solidFill>
          <a:schemeClr val="phClr">
            <a:lumMod val="60000"/>
            <a:lumOff val="40000"/>
          </a:schemeClr>
        </a:solidFill>
      </a:ln>
    </cs:spPr>
  </cs:downBar>
  <cs:dropLine>
    <cs:lnRef idx="0"/>
    <cs:fillRef idx="0"/>
    <cs:effectRef idx="0"/>
    <cs:fontRef idx="minor">
      <a:schemeClr val="dk1"/>
    </cs:fontRef>
    <cs:spPr>
      <a:ln w="9525" cap="flat" cmpd="sng" algn="ctr">
        <a:gradFill>
          <a:gsLst>
            <a:gs pos="0">
              <a:schemeClr val="lt1"/>
            </a:gs>
            <a:gs pos="100000">
              <a:schemeClr val="lt1">
                <a:alpha val="0"/>
              </a:schemeClr>
            </a:gs>
          </a:gsLst>
          <a:lin ang="5400000" scaled="0"/>
        </a:gradFill>
        <a:round/>
      </a:ln>
    </cs:spPr>
  </cs:dropLine>
  <cs:errorBar>
    <cs:lnRef idx="0">
      <cs:styleClr val="0"/>
    </cs:lnRef>
    <cs:fillRef idx="0"/>
    <cs:effectRef idx="0"/>
    <cs:fontRef idx="minor">
      <a:schemeClr val="dk1"/>
    </cs:fontRef>
    <cs:spPr>
      <a:ln w="9525">
        <a:solidFill>
          <a:schemeClr val="phClr">
            <a:lumMod val="60000"/>
            <a:lumOff val="40000"/>
          </a:schemeClr>
        </a:solidFill>
        <a:round/>
      </a:ln>
      <a:effectLst>
        <a:glow rad="25400">
          <a:schemeClr val="lt1"/>
        </a:glow>
      </a:effectLst>
    </cs:spPr>
  </cs:errorBar>
  <cs:floor>
    <cs:lnRef idx="0"/>
    <cs:fillRef idx="0"/>
    <cs:effectRef idx="0"/>
    <cs:fontRef idx="minor">
      <a:schemeClr val="dk1"/>
    </cs:fontRef>
  </cs:floor>
  <cs:gridlineMajor>
    <cs:lnRef idx="0">
      <cs:styleClr val="0"/>
    </cs:lnRef>
    <cs:fillRef idx="0"/>
    <cs:effectRef idx="0"/>
    <cs:fontRef idx="minor">
      <a:schemeClr val="dk1"/>
    </cs:fontRef>
    <cs:spPr>
      <a:ln w="9525" cap="flat" cmpd="sng" algn="ctr">
        <a:solidFill>
          <a:schemeClr val="lt1">
            <a:alpha val="25000"/>
          </a:schemeClr>
        </a:solidFill>
        <a:round/>
      </a:ln>
    </cs:spPr>
  </cs:gridlineMajor>
  <cs:gridlineMinor>
    <cs:lnRef idx="0">
      <cs:styleClr val="0"/>
    </cs:lnRef>
    <cs:fillRef idx="0"/>
    <cs:effectRef idx="0"/>
    <cs:fontRef idx="minor">
      <a:schemeClr val="dk1"/>
    </cs:fontRef>
    <cs:spPr>
      <a:ln>
        <a:solidFill>
          <a:schemeClr val="lt1">
            <a:alpha val="10000"/>
          </a:schemeClr>
        </a:solidFill>
      </a:ln>
    </cs:spPr>
  </cs:gridlineMinor>
  <cs:hiLoLine>
    <cs:lnRef idx="0">
      <cs:styleClr val="0"/>
    </cs:lnRef>
    <cs:fillRef idx="0"/>
    <cs:effectRef idx="0"/>
    <cs:fontRef idx="minor">
      <a:schemeClr val="dk1"/>
    </cs:fontRef>
    <cs:spPr>
      <a:ln w="9525">
        <a:solidFill>
          <a:schemeClr val="phClr">
            <a:lumMod val="60000"/>
            <a:lumOff val="40000"/>
          </a:schemeClr>
        </a:solidFill>
        <a:prstDash val="dash"/>
      </a:ln>
    </cs:spPr>
  </cs:hiLoLine>
  <cs:leaderLine>
    <cs:lnRef idx="0">
      <cs:styleClr val="0"/>
    </cs:lnRef>
    <cs:fillRef idx="0"/>
    <cs:effectRef idx="0"/>
    <cs:fontRef idx="minor">
      <a:schemeClr val="dk1"/>
    </cs:fontRef>
    <cs:spPr>
      <a:ln w="9525">
        <a:solidFill>
          <a:schemeClr val="phClr">
            <a:lumMod val="60000"/>
            <a:lumOff val="40000"/>
          </a:schemeClr>
        </a:solidFill>
      </a:ln>
    </cs:spPr>
  </cs:leaderLine>
  <cs:legend>
    <cs:lnRef idx="0"/>
    <cs:fillRef idx="0"/>
    <cs:effectRef idx="0"/>
    <cs:fontRef idx="minor">
      <a:schemeClr val="lt1"/>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styleClr val="0"/>
    </cs:lnRef>
    <cs:fillRef idx="0"/>
    <cs:effectRef idx="0"/>
    <cs:fontRef idx="minor">
      <a:schemeClr val="lt1"/>
    </cs:fontRef>
    <cs:spPr>
      <a:ln w="3175" cap="flat" cmpd="sng" algn="ctr">
        <a:solidFill>
          <a:schemeClr val="phClr">
            <a:lumMod val="60000"/>
            <a:lumOff val="40000"/>
          </a:schemeClr>
        </a:solidFill>
        <a:round/>
      </a:ln>
    </cs:spPr>
    <cs:defRPr sz="1197" kern="1200"/>
  </cs:seriesAxis>
  <cs:seriesLine>
    <cs:lnRef idx="0">
      <cs:styleClr val="0"/>
    </cs:lnRef>
    <cs:fillRef idx="0"/>
    <cs:effectRef idx="0"/>
    <cs:fontRef idx="minor">
      <a:schemeClr val="dk1"/>
    </cs:fontRef>
    <cs:spPr>
      <a:ln w="9525">
        <a:solidFill>
          <a:schemeClr val="phClr">
            <a:lumMod val="60000"/>
            <a:lumOff val="40000"/>
            <a:tint val="50000"/>
          </a:schemeClr>
        </a:solidFill>
        <a:prstDash val="dash"/>
      </a:ln>
    </cs:spPr>
  </cs:seriesLine>
  <cs:title>
    <cs:lnRef idx="0"/>
    <cs:fillRef idx="0"/>
    <cs:effectRef idx="0"/>
    <cs:fontRef idx="minor">
      <a:schemeClr val="lt1"/>
    </cs:fontRef>
    <cs:defRPr sz="1995" b="1" kern="1200" cap="all" spc="100" normalizeH="0" baseline="0"/>
  </cs:title>
  <cs:trendline>
    <cs:lnRef idx="0"/>
    <cs:fillRef idx="0"/>
    <cs:effectRef idx="0"/>
    <cs:fontRef idx="minor">
      <a:schemeClr val="dk1"/>
    </cs:fontRef>
    <cs:spPr>
      <a:ln w="28575" cap="rnd">
        <a:solidFill>
          <a:schemeClr val="lt1">
            <a:alpha val="50000"/>
          </a:schemeClr>
        </a:solidFill>
        <a:round/>
      </a:ln>
    </cs:spPr>
  </cs:trendline>
  <cs:trendlineLabel>
    <cs:lnRef idx="0"/>
    <cs:fillRef idx="0"/>
    <cs:effectRef idx="0"/>
    <cs:fontRef idx="minor">
      <a:schemeClr val="lt1"/>
    </cs:fontRef>
    <cs:defRPr sz="1197" kern="1200"/>
  </cs:trendlineLabel>
  <cs:upBar>
    <cs:lnRef idx="0">
      <cs:styleClr val="0"/>
    </cs:lnRef>
    <cs:fillRef idx="0"/>
    <cs:effectRef idx="0"/>
    <cs:fontRef idx="minor">
      <a:schemeClr val="dk1"/>
    </cs:fontRef>
    <cs:spPr>
      <a:solidFill>
        <a:schemeClr val="lt1">
          <a:lumMod val="95000"/>
        </a:schemeClr>
      </a:solidFill>
      <a:ln w="9525">
        <a:solidFill>
          <a:schemeClr val="phClr">
            <a:lumMod val="60000"/>
            <a:lumOff val="40000"/>
          </a:schemeClr>
        </a:solidFill>
      </a:ln>
    </cs:spPr>
  </cs:upBar>
  <cs:valueAxis>
    <cs:lnRef idx="0"/>
    <cs:fillRef idx="0"/>
    <cs:effectRef idx="0"/>
    <cs:fontRef idx="minor">
      <a:schemeClr val="lt1"/>
    </cs:fontRef>
    <cs:defRPr sz="1197" kern="1200"/>
  </cs:valueAxis>
  <cs:wall>
    <cs:lnRef idx="0"/>
    <cs:fillRef idx="0"/>
    <cs:effectRef idx="0"/>
    <cs:fontRef idx="minor">
      <a:schemeClr val="dk1"/>
    </cs:fontRef>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2.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jpeg"/><Relationship Id="rId2" Type="http://schemas.openxmlformats.org/officeDocument/2006/relationships/image" Target="../media/image29.jpeg"/><Relationship Id="rId1" Type="http://schemas.openxmlformats.org/officeDocument/2006/relationships/image" Target="../media/image28.png"/><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diagrams/_rels/data3.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38.jpeg"/><Relationship Id="rId7" Type="http://schemas.openxmlformats.org/officeDocument/2006/relationships/image" Target="../media/image42.jpeg"/><Relationship Id="rId2" Type="http://schemas.openxmlformats.org/officeDocument/2006/relationships/image" Target="../media/image37.jpeg"/><Relationship Id="rId1" Type="http://schemas.openxmlformats.org/officeDocument/2006/relationships/image" Target="../media/image36.jpeg"/><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 Id="rId9" Type="http://schemas.openxmlformats.org/officeDocument/2006/relationships/image" Target="../media/image44.jpeg"/></Relationships>
</file>

<file path=ppt/diagrams/_rels/drawing2.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jpeg"/><Relationship Id="rId2" Type="http://schemas.openxmlformats.org/officeDocument/2006/relationships/image" Target="../media/image29.jpeg"/><Relationship Id="rId1" Type="http://schemas.openxmlformats.org/officeDocument/2006/relationships/image" Target="../media/image28.png"/><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diagrams/_rels/drawing3.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38.jpeg"/><Relationship Id="rId7" Type="http://schemas.openxmlformats.org/officeDocument/2006/relationships/image" Target="../media/image42.jpeg"/><Relationship Id="rId2" Type="http://schemas.openxmlformats.org/officeDocument/2006/relationships/image" Target="../media/image37.jpeg"/><Relationship Id="rId1" Type="http://schemas.openxmlformats.org/officeDocument/2006/relationships/image" Target="../media/image36.jpeg"/><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 Id="rId9" Type="http://schemas.openxmlformats.org/officeDocument/2006/relationships/image" Target="../media/image44.jpeg"/></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DCABCD7-7495-4BC6-A3FD-471ABCC41281}" type="doc">
      <dgm:prSet loTypeId="urn:microsoft.com/office/officeart/2005/8/layout/hList1" loCatId="list" qsTypeId="urn:microsoft.com/office/officeart/2005/8/quickstyle/simple1" qsCatId="simple" csTypeId="urn:microsoft.com/office/officeart/2005/8/colors/accent0_1" csCatId="mainScheme" phldr="1"/>
      <dgm:spPr/>
      <dgm:t>
        <a:bodyPr/>
        <a:lstStyle/>
        <a:p>
          <a:endParaRPr lang="en-US"/>
        </a:p>
      </dgm:t>
    </dgm:pt>
    <dgm:pt modelId="{B853E6D3-1DAF-4A6B-9568-B3AF97B7EFD0}">
      <dgm:prSet phldrT="[Text]"/>
      <dgm:spPr/>
      <dgm:t>
        <a:bodyPr/>
        <a:lstStyle/>
        <a:p>
          <a:r>
            <a:rPr lang="en-US" b="1" dirty="0"/>
            <a:t>Prioritization</a:t>
          </a:r>
          <a:endParaRPr lang="en-US" dirty="0"/>
        </a:p>
      </dgm:t>
    </dgm:pt>
    <dgm:pt modelId="{2099FFBD-CA24-42FB-85E5-0FC88394707E}" type="parTrans" cxnId="{61143DDC-F6AA-43FE-83C0-37C337848D1A}">
      <dgm:prSet/>
      <dgm:spPr/>
      <dgm:t>
        <a:bodyPr/>
        <a:lstStyle/>
        <a:p>
          <a:endParaRPr lang="en-US"/>
        </a:p>
      </dgm:t>
    </dgm:pt>
    <dgm:pt modelId="{3211A06F-8403-43F1-81F4-F4D4DCEF14B5}" type="sibTrans" cxnId="{61143DDC-F6AA-43FE-83C0-37C337848D1A}">
      <dgm:prSet/>
      <dgm:spPr/>
      <dgm:t>
        <a:bodyPr/>
        <a:lstStyle/>
        <a:p>
          <a:endParaRPr lang="en-US"/>
        </a:p>
      </dgm:t>
    </dgm:pt>
    <dgm:pt modelId="{5D7A740A-0849-48F3-BD6F-F1967D48DA1F}">
      <dgm:prSet/>
      <dgm:spPr/>
      <dgm:t>
        <a:bodyPr/>
        <a:lstStyle/>
        <a:p>
          <a:r>
            <a:rPr lang="en-US" b="1" dirty="0"/>
            <a:t>Phase wise </a:t>
          </a:r>
          <a:r>
            <a:rPr lang="en-US" b="0" dirty="0"/>
            <a:t>for</a:t>
          </a:r>
          <a:r>
            <a:rPr lang="en-US" b="1" dirty="0"/>
            <a:t> </a:t>
          </a:r>
          <a:r>
            <a:rPr lang="en-US" dirty="0"/>
            <a:t>existing 66 NBSUs,  focus on AD Mewat in phase 1</a:t>
          </a:r>
        </a:p>
      </dgm:t>
    </dgm:pt>
    <dgm:pt modelId="{DF354F44-E5AB-45F7-9BEC-5D08A5E27718}" type="parTrans" cxnId="{464274F1-F828-474C-AB31-A4AE35637503}">
      <dgm:prSet/>
      <dgm:spPr/>
      <dgm:t>
        <a:bodyPr/>
        <a:lstStyle/>
        <a:p>
          <a:endParaRPr lang="en-US"/>
        </a:p>
      </dgm:t>
    </dgm:pt>
    <dgm:pt modelId="{2BCED601-F747-462E-9F4A-62795CD35C48}" type="sibTrans" cxnId="{464274F1-F828-474C-AB31-A4AE35637503}">
      <dgm:prSet/>
      <dgm:spPr/>
      <dgm:t>
        <a:bodyPr/>
        <a:lstStyle/>
        <a:p>
          <a:endParaRPr lang="en-US"/>
        </a:p>
      </dgm:t>
    </dgm:pt>
    <dgm:pt modelId="{E5E155D3-CEE1-4574-BCEE-47B814D770D1}">
      <dgm:prSet/>
      <dgm:spPr/>
      <dgm:t>
        <a:bodyPr/>
        <a:lstStyle/>
        <a:p>
          <a:r>
            <a:rPr lang="en-US" b="1"/>
            <a:t>Human Recourse</a:t>
          </a:r>
          <a:endParaRPr lang="en-US" b="1" dirty="0"/>
        </a:p>
      </dgm:t>
    </dgm:pt>
    <dgm:pt modelId="{B2EA30B0-8F90-45A6-ACD1-4E62DCC24B87}" type="parTrans" cxnId="{4BA8BCE1-E4C4-4A6B-B91C-D5DC8A85E6BF}">
      <dgm:prSet/>
      <dgm:spPr/>
      <dgm:t>
        <a:bodyPr/>
        <a:lstStyle/>
        <a:p>
          <a:endParaRPr lang="en-US"/>
        </a:p>
      </dgm:t>
    </dgm:pt>
    <dgm:pt modelId="{20E2D174-47F7-4EC2-8341-F1C597F7A6A4}" type="sibTrans" cxnId="{4BA8BCE1-E4C4-4A6B-B91C-D5DC8A85E6BF}">
      <dgm:prSet/>
      <dgm:spPr/>
      <dgm:t>
        <a:bodyPr/>
        <a:lstStyle/>
        <a:p>
          <a:endParaRPr lang="en-US"/>
        </a:p>
      </dgm:t>
    </dgm:pt>
    <dgm:pt modelId="{54ACF2B1-83E1-4F19-B37F-AF171799ECDE}">
      <dgm:prSet/>
      <dgm:spPr/>
      <dgm:t>
        <a:bodyPr/>
        <a:lstStyle/>
        <a:p>
          <a:r>
            <a:rPr lang="en-US"/>
            <a:t>Ensuring </a:t>
          </a:r>
          <a:r>
            <a:rPr lang="en-US" b="1"/>
            <a:t>dedicated 4 staff nurses and designated medical officer</a:t>
          </a:r>
          <a:endParaRPr lang="en-US" b="1" dirty="0"/>
        </a:p>
      </dgm:t>
    </dgm:pt>
    <dgm:pt modelId="{E3CE5564-29CD-489D-815B-02D81B61519F}" type="parTrans" cxnId="{1BA1520E-4EE1-476F-B57F-7CDDBC499900}">
      <dgm:prSet/>
      <dgm:spPr/>
      <dgm:t>
        <a:bodyPr/>
        <a:lstStyle/>
        <a:p>
          <a:endParaRPr lang="en-US"/>
        </a:p>
      </dgm:t>
    </dgm:pt>
    <dgm:pt modelId="{559BB79A-713D-4B1F-8C05-5E7F99B12351}" type="sibTrans" cxnId="{1BA1520E-4EE1-476F-B57F-7CDDBC499900}">
      <dgm:prSet/>
      <dgm:spPr/>
      <dgm:t>
        <a:bodyPr/>
        <a:lstStyle/>
        <a:p>
          <a:endParaRPr lang="en-US"/>
        </a:p>
      </dgm:t>
    </dgm:pt>
    <dgm:pt modelId="{CE878EB3-F235-48B3-B094-4E37763CDEDF}">
      <dgm:prSet/>
      <dgm:spPr/>
      <dgm:t>
        <a:bodyPr/>
        <a:lstStyle/>
        <a:p>
          <a:r>
            <a:rPr lang="en-US" b="1" dirty="0"/>
            <a:t>Infrastructure and Equipment</a:t>
          </a:r>
        </a:p>
      </dgm:t>
    </dgm:pt>
    <dgm:pt modelId="{769B45FF-D120-4359-9C1D-8AC7D2EC63E7}" type="parTrans" cxnId="{304A5DB5-BC93-4215-B7FC-41A2EDA6818A}">
      <dgm:prSet/>
      <dgm:spPr/>
      <dgm:t>
        <a:bodyPr/>
        <a:lstStyle/>
        <a:p>
          <a:endParaRPr lang="en-US"/>
        </a:p>
      </dgm:t>
    </dgm:pt>
    <dgm:pt modelId="{AB2B1F82-A6B3-420E-B099-49B7684C63F8}" type="sibTrans" cxnId="{304A5DB5-BC93-4215-B7FC-41A2EDA6818A}">
      <dgm:prSet/>
      <dgm:spPr/>
      <dgm:t>
        <a:bodyPr/>
        <a:lstStyle/>
        <a:p>
          <a:endParaRPr lang="en-US"/>
        </a:p>
      </dgm:t>
    </dgm:pt>
    <dgm:pt modelId="{034AF0AD-5142-4D79-95D0-4C27BA736FC4}">
      <dgm:prSet/>
      <dgm:spPr/>
      <dgm:t>
        <a:bodyPr/>
        <a:lstStyle/>
        <a:p>
          <a:r>
            <a:rPr lang="en-US" b="1" dirty="0"/>
            <a:t>Gap analysis conducted for Infrastructure and equipment</a:t>
          </a:r>
          <a:endParaRPr lang="en-US" dirty="0"/>
        </a:p>
      </dgm:t>
    </dgm:pt>
    <dgm:pt modelId="{E0B1AD78-5BB0-45C9-A343-93E4C1B72B30}" type="parTrans" cxnId="{6D27756E-81AF-492D-8077-45A9871AC945}">
      <dgm:prSet/>
      <dgm:spPr/>
      <dgm:t>
        <a:bodyPr/>
        <a:lstStyle/>
        <a:p>
          <a:endParaRPr lang="en-US"/>
        </a:p>
      </dgm:t>
    </dgm:pt>
    <dgm:pt modelId="{0BA5146D-4D92-4ADC-9816-C622989B27B1}" type="sibTrans" cxnId="{6D27756E-81AF-492D-8077-45A9871AC945}">
      <dgm:prSet/>
      <dgm:spPr/>
      <dgm:t>
        <a:bodyPr/>
        <a:lstStyle/>
        <a:p>
          <a:endParaRPr lang="en-US"/>
        </a:p>
      </dgm:t>
    </dgm:pt>
    <dgm:pt modelId="{33556B23-CBEA-4CB2-9F62-261520A6187A}">
      <dgm:prSet/>
      <dgm:spPr/>
      <dgm:t>
        <a:bodyPr/>
        <a:lstStyle/>
        <a:p>
          <a:r>
            <a:rPr lang="en-US" b="1"/>
            <a:t>Recording &amp; Reporting</a:t>
          </a:r>
          <a:endParaRPr lang="en-US" b="1" dirty="0"/>
        </a:p>
      </dgm:t>
    </dgm:pt>
    <dgm:pt modelId="{18C29217-57F9-43ED-89AD-184952577263}" type="parTrans" cxnId="{DF70F8D9-0167-4453-B617-3013313DA579}">
      <dgm:prSet/>
      <dgm:spPr/>
      <dgm:t>
        <a:bodyPr/>
        <a:lstStyle/>
        <a:p>
          <a:endParaRPr lang="en-US"/>
        </a:p>
      </dgm:t>
    </dgm:pt>
    <dgm:pt modelId="{4EEB6422-2D3B-49A3-ADC8-8BBD98E3E018}" type="sibTrans" cxnId="{DF70F8D9-0167-4453-B617-3013313DA579}">
      <dgm:prSet/>
      <dgm:spPr/>
      <dgm:t>
        <a:bodyPr/>
        <a:lstStyle/>
        <a:p>
          <a:endParaRPr lang="en-US"/>
        </a:p>
      </dgm:t>
    </dgm:pt>
    <dgm:pt modelId="{ABFED6D1-F3E6-42EE-BD18-C81AA659B6BF}">
      <dgm:prSet/>
      <dgm:spPr/>
      <dgm:t>
        <a:bodyPr/>
        <a:lstStyle/>
        <a:p>
          <a:r>
            <a:rPr lang="en-US" b="1" dirty="0"/>
            <a:t>Standardized case sheet </a:t>
          </a:r>
          <a:r>
            <a:rPr lang="en-US" dirty="0"/>
            <a:t>with </a:t>
          </a:r>
          <a:r>
            <a:rPr lang="en-US" b="1" dirty="0"/>
            <a:t>daily monitoring</a:t>
          </a:r>
          <a:r>
            <a:rPr lang="en-US" dirty="0"/>
            <a:t>, </a:t>
          </a:r>
          <a:r>
            <a:rPr lang="en-US" b="1" dirty="0"/>
            <a:t>discharge and referral slip</a:t>
          </a:r>
          <a:r>
            <a:rPr lang="en-US" dirty="0"/>
            <a:t>; </a:t>
          </a:r>
          <a:r>
            <a:rPr lang="en-US" b="1" dirty="0"/>
            <a:t>NBSU admission register</a:t>
          </a:r>
          <a:r>
            <a:rPr lang="en-US" dirty="0"/>
            <a:t> and </a:t>
          </a:r>
          <a:r>
            <a:rPr lang="en-US" b="1" dirty="0"/>
            <a:t>monthly reporting formats </a:t>
          </a:r>
          <a:r>
            <a:rPr lang="en-US" dirty="0"/>
            <a:t>printed </a:t>
          </a:r>
        </a:p>
      </dgm:t>
    </dgm:pt>
    <dgm:pt modelId="{91953478-729C-408D-9277-A2927B3BC65F}" type="parTrans" cxnId="{E85D99C7-CDF2-4AF9-89E4-8A96C236AF94}">
      <dgm:prSet/>
      <dgm:spPr/>
      <dgm:t>
        <a:bodyPr/>
        <a:lstStyle/>
        <a:p>
          <a:endParaRPr lang="en-US"/>
        </a:p>
      </dgm:t>
    </dgm:pt>
    <dgm:pt modelId="{5896EC11-3885-46A0-BF21-994C4C2DF9B8}" type="sibTrans" cxnId="{E85D99C7-CDF2-4AF9-89E4-8A96C236AF94}">
      <dgm:prSet/>
      <dgm:spPr/>
      <dgm:t>
        <a:bodyPr/>
        <a:lstStyle/>
        <a:p>
          <a:endParaRPr lang="en-US"/>
        </a:p>
      </dgm:t>
    </dgm:pt>
    <dgm:pt modelId="{7643A89B-0176-4EB4-A71F-4988D9B04CD1}">
      <dgm:prSet/>
      <dgm:spPr/>
      <dgm:t>
        <a:bodyPr/>
        <a:lstStyle/>
        <a:p>
          <a:r>
            <a:rPr lang="en-US" b="1"/>
            <a:t>Clinical protocol posters</a:t>
          </a:r>
          <a:r>
            <a:rPr lang="en-US"/>
            <a:t>, </a:t>
          </a:r>
          <a:r>
            <a:rPr lang="en-US" b="1"/>
            <a:t>recording and reporting register </a:t>
          </a:r>
          <a:r>
            <a:rPr lang="en-US"/>
            <a:t>provided </a:t>
          </a:r>
          <a:endParaRPr lang="en-US" dirty="0"/>
        </a:p>
      </dgm:t>
    </dgm:pt>
    <dgm:pt modelId="{06125403-34C3-444E-8810-2AA79965B942}" type="parTrans" cxnId="{10D0703D-9D18-4EAC-8E50-275F2AEF926B}">
      <dgm:prSet/>
      <dgm:spPr/>
      <dgm:t>
        <a:bodyPr/>
        <a:lstStyle/>
        <a:p>
          <a:endParaRPr lang="en-US"/>
        </a:p>
      </dgm:t>
    </dgm:pt>
    <dgm:pt modelId="{E5325A2C-19A7-4212-A60C-43E594F31745}" type="sibTrans" cxnId="{10D0703D-9D18-4EAC-8E50-275F2AEF926B}">
      <dgm:prSet/>
      <dgm:spPr/>
      <dgm:t>
        <a:bodyPr/>
        <a:lstStyle/>
        <a:p>
          <a:endParaRPr lang="en-US"/>
        </a:p>
      </dgm:t>
    </dgm:pt>
    <dgm:pt modelId="{DEBD8158-2E99-4B3A-A479-6E6B693CFD34}">
      <dgm:prSet/>
      <dgm:spPr/>
      <dgm:t>
        <a:bodyPr/>
        <a:lstStyle/>
        <a:p>
          <a:r>
            <a:rPr lang="en-US" dirty="0"/>
            <a:t>Gaps are being filled through operationalization cost of NBSU </a:t>
          </a:r>
        </a:p>
      </dgm:t>
    </dgm:pt>
    <dgm:pt modelId="{83384412-4026-46CD-97E3-EB2CCD7359FA}" type="parTrans" cxnId="{8B3C80BE-DA8F-4826-AF8A-84C7A76E268D}">
      <dgm:prSet/>
      <dgm:spPr/>
      <dgm:t>
        <a:bodyPr/>
        <a:lstStyle/>
        <a:p>
          <a:endParaRPr lang="en-US"/>
        </a:p>
      </dgm:t>
    </dgm:pt>
    <dgm:pt modelId="{42DA93B3-A67B-4DA0-9EBA-79C87E62537B}" type="sibTrans" cxnId="{8B3C80BE-DA8F-4826-AF8A-84C7A76E268D}">
      <dgm:prSet/>
      <dgm:spPr/>
      <dgm:t>
        <a:bodyPr/>
        <a:lstStyle/>
        <a:p>
          <a:endParaRPr lang="en-US"/>
        </a:p>
      </dgm:t>
    </dgm:pt>
    <dgm:pt modelId="{70137F07-7F03-4C10-A9D7-FE559054566F}" type="pres">
      <dgm:prSet presAssocID="{DDCABCD7-7495-4BC6-A3FD-471ABCC41281}" presName="Name0" presStyleCnt="0">
        <dgm:presLayoutVars>
          <dgm:dir/>
          <dgm:animLvl val="lvl"/>
          <dgm:resizeHandles val="exact"/>
        </dgm:presLayoutVars>
      </dgm:prSet>
      <dgm:spPr/>
    </dgm:pt>
    <dgm:pt modelId="{4B324188-B694-492C-A64C-60273C37D11C}" type="pres">
      <dgm:prSet presAssocID="{B853E6D3-1DAF-4A6B-9568-B3AF97B7EFD0}" presName="composite" presStyleCnt="0"/>
      <dgm:spPr/>
    </dgm:pt>
    <dgm:pt modelId="{EAECCCBF-8F41-4F8B-8489-4C0E50435F1E}" type="pres">
      <dgm:prSet presAssocID="{B853E6D3-1DAF-4A6B-9568-B3AF97B7EFD0}" presName="parTx" presStyleLbl="alignNode1" presStyleIdx="0" presStyleCnt="4" custScaleX="57874">
        <dgm:presLayoutVars>
          <dgm:chMax val="0"/>
          <dgm:chPref val="0"/>
          <dgm:bulletEnabled val="1"/>
        </dgm:presLayoutVars>
      </dgm:prSet>
      <dgm:spPr/>
    </dgm:pt>
    <dgm:pt modelId="{04C04B54-B8DA-49FE-86D3-C884B6DB53DC}" type="pres">
      <dgm:prSet presAssocID="{B853E6D3-1DAF-4A6B-9568-B3AF97B7EFD0}" presName="desTx" presStyleLbl="alignAccFollowNode1" presStyleIdx="0" presStyleCnt="4" custScaleX="57874">
        <dgm:presLayoutVars>
          <dgm:bulletEnabled val="1"/>
        </dgm:presLayoutVars>
      </dgm:prSet>
      <dgm:spPr/>
    </dgm:pt>
    <dgm:pt modelId="{E1525237-0FD7-4875-BE99-35157B189F4C}" type="pres">
      <dgm:prSet presAssocID="{3211A06F-8403-43F1-81F4-F4D4DCEF14B5}" presName="space" presStyleCnt="0"/>
      <dgm:spPr/>
    </dgm:pt>
    <dgm:pt modelId="{083927C9-9F96-46A9-80C9-27FDE08E86CB}" type="pres">
      <dgm:prSet presAssocID="{E5E155D3-CEE1-4574-BCEE-47B814D770D1}" presName="composite" presStyleCnt="0"/>
      <dgm:spPr/>
    </dgm:pt>
    <dgm:pt modelId="{9E4CC943-5DCE-4798-9D11-D430F58F5B3B}" type="pres">
      <dgm:prSet presAssocID="{E5E155D3-CEE1-4574-BCEE-47B814D770D1}" presName="parTx" presStyleLbl="alignNode1" presStyleIdx="1" presStyleCnt="4" custScaleX="62455" custLinFactNeighborX="-6895">
        <dgm:presLayoutVars>
          <dgm:chMax val="0"/>
          <dgm:chPref val="0"/>
          <dgm:bulletEnabled val="1"/>
        </dgm:presLayoutVars>
      </dgm:prSet>
      <dgm:spPr/>
    </dgm:pt>
    <dgm:pt modelId="{513E888D-BB23-4949-80BD-C4741F2E6207}" type="pres">
      <dgm:prSet presAssocID="{E5E155D3-CEE1-4574-BCEE-47B814D770D1}" presName="desTx" presStyleLbl="alignAccFollowNode1" presStyleIdx="1" presStyleCnt="4" custScaleX="62455" custLinFactNeighborX="-6895">
        <dgm:presLayoutVars>
          <dgm:bulletEnabled val="1"/>
        </dgm:presLayoutVars>
      </dgm:prSet>
      <dgm:spPr/>
    </dgm:pt>
    <dgm:pt modelId="{488F7A63-114E-43F5-B7E0-0619231340A0}" type="pres">
      <dgm:prSet presAssocID="{20E2D174-47F7-4EC2-8341-F1C597F7A6A4}" presName="space" presStyleCnt="0"/>
      <dgm:spPr/>
    </dgm:pt>
    <dgm:pt modelId="{DBC15DEC-42EB-4060-8BD6-AF1CE58E3052}" type="pres">
      <dgm:prSet presAssocID="{CE878EB3-F235-48B3-B094-4E37763CDEDF}" presName="composite" presStyleCnt="0"/>
      <dgm:spPr/>
    </dgm:pt>
    <dgm:pt modelId="{D7B32288-9FE7-45BA-BB1B-B92C193E1E50}" type="pres">
      <dgm:prSet presAssocID="{CE878EB3-F235-48B3-B094-4E37763CDEDF}" presName="parTx" presStyleLbl="alignNode1" presStyleIdx="2" presStyleCnt="4" custScaleX="80909" custLinFactNeighborX="-12804">
        <dgm:presLayoutVars>
          <dgm:chMax val="0"/>
          <dgm:chPref val="0"/>
          <dgm:bulletEnabled val="1"/>
        </dgm:presLayoutVars>
      </dgm:prSet>
      <dgm:spPr/>
    </dgm:pt>
    <dgm:pt modelId="{B565D927-7C06-4466-BDE9-DAE71F0E1E55}" type="pres">
      <dgm:prSet presAssocID="{CE878EB3-F235-48B3-B094-4E37763CDEDF}" presName="desTx" presStyleLbl="alignAccFollowNode1" presStyleIdx="2" presStyleCnt="4" custScaleX="80909" custLinFactNeighborX="-12804">
        <dgm:presLayoutVars>
          <dgm:bulletEnabled val="1"/>
        </dgm:presLayoutVars>
      </dgm:prSet>
      <dgm:spPr/>
    </dgm:pt>
    <dgm:pt modelId="{FCA3B3A5-8003-4F32-BE8E-E4551C568813}" type="pres">
      <dgm:prSet presAssocID="{AB2B1F82-A6B3-420E-B099-49B7684C63F8}" presName="space" presStyleCnt="0"/>
      <dgm:spPr/>
    </dgm:pt>
    <dgm:pt modelId="{55218EBF-CE24-4EC5-AAFD-B278FA4A8E69}" type="pres">
      <dgm:prSet presAssocID="{33556B23-CBEA-4CB2-9F62-261520A6187A}" presName="composite" presStyleCnt="0"/>
      <dgm:spPr/>
    </dgm:pt>
    <dgm:pt modelId="{64A0C96D-DAB1-41DC-9E6B-C52262D497FE}" type="pres">
      <dgm:prSet presAssocID="{33556B23-CBEA-4CB2-9F62-261520A6187A}" presName="parTx" presStyleLbl="alignNode1" presStyleIdx="3" presStyleCnt="4" custScaleX="137945">
        <dgm:presLayoutVars>
          <dgm:chMax val="0"/>
          <dgm:chPref val="0"/>
          <dgm:bulletEnabled val="1"/>
        </dgm:presLayoutVars>
      </dgm:prSet>
      <dgm:spPr/>
    </dgm:pt>
    <dgm:pt modelId="{6BD33369-3AEC-4D5D-9528-982450D7E8EE}" type="pres">
      <dgm:prSet presAssocID="{33556B23-CBEA-4CB2-9F62-261520A6187A}" presName="desTx" presStyleLbl="alignAccFollowNode1" presStyleIdx="3" presStyleCnt="4" custScaleX="137945">
        <dgm:presLayoutVars>
          <dgm:bulletEnabled val="1"/>
        </dgm:presLayoutVars>
      </dgm:prSet>
      <dgm:spPr/>
    </dgm:pt>
  </dgm:ptLst>
  <dgm:cxnLst>
    <dgm:cxn modelId="{1BA1520E-4EE1-476F-B57F-7CDDBC499900}" srcId="{E5E155D3-CEE1-4574-BCEE-47B814D770D1}" destId="{54ACF2B1-83E1-4F19-B37F-AF171799ECDE}" srcOrd="0" destOrd="0" parTransId="{E3CE5564-29CD-489D-815B-02D81B61519F}" sibTransId="{559BB79A-713D-4B1F-8C05-5E7F99B12351}"/>
    <dgm:cxn modelId="{81808714-D1C4-4E51-A809-D9AD6DDF7F64}" type="presOf" srcId="{DEBD8158-2E99-4B3A-A479-6E6B693CFD34}" destId="{B565D927-7C06-4466-BDE9-DAE71F0E1E55}" srcOrd="0" destOrd="1" presId="urn:microsoft.com/office/officeart/2005/8/layout/hList1"/>
    <dgm:cxn modelId="{F40B8126-7C9E-4FE6-9F60-EB108768F756}" type="presOf" srcId="{7643A89B-0176-4EB4-A71F-4988D9B04CD1}" destId="{6BD33369-3AEC-4D5D-9528-982450D7E8EE}" srcOrd="0" destOrd="1" presId="urn:microsoft.com/office/officeart/2005/8/layout/hList1"/>
    <dgm:cxn modelId="{10D0703D-9D18-4EAC-8E50-275F2AEF926B}" srcId="{33556B23-CBEA-4CB2-9F62-261520A6187A}" destId="{7643A89B-0176-4EB4-A71F-4988D9B04CD1}" srcOrd="1" destOrd="0" parTransId="{06125403-34C3-444E-8810-2AA79965B942}" sibTransId="{E5325A2C-19A7-4212-A60C-43E594F31745}"/>
    <dgm:cxn modelId="{D1976847-87F4-4519-B6F8-AE0589AA093E}" type="presOf" srcId="{B853E6D3-1DAF-4A6B-9568-B3AF97B7EFD0}" destId="{EAECCCBF-8F41-4F8B-8489-4C0E50435F1E}" srcOrd="0" destOrd="0" presId="urn:microsoft.com/office/officeart/2005/8/layout/hList1"/>
    <dgm:cxn modelId="{BF510968-FB30-49B1-9B1E-34A713A815C1}" type="presOf" srcId="{CE878EB3-F235-48B3-B094-4E37763CDEDF}" destId="{D7B32288-9FE7-45BA-BB1B-B92C193E1E50}" srcOrd="0" destOrd="0" presId="urn:microsoft.com/office/officeart/2005/8/layout/hList1"/>
    <dgm:cxn modelId="{6439B86C-F67C-4543-A6A6-15D369D24EFE}" type="presOf" srcId="{33556B23-CBEA-4CB2-9F62-261520A6187A}" destId="{64A0C96D-DAB1-41DC-9E6B-C52262D497FE}" srcOrd="0" destOrd="0" presId="urn:microsoft.com/office/officeart/2005/8/layout/hList1"/>
    <dgm:cxn modelId="{6D27756E-81AF-492D-8077-45A9871AC945}" srcId="{CE878EB3-F235-48B3-B094-4E37763CDEDF}" destId="{034AF0AD-5142-4D79-95D0-4C27BA736FC4}" srcOrd="0" destOrd="0" parTransId="{E0B1AD78-5BB0-45C9-A343-93E4C1B72B30}" sibTransId="{0BA5146D-4D92-4ADC-9816-C622989B27B1}"/>
    <dgm:cxn modelId="{F9BA2A70-E7D6-40BE-AFC7-6613BA93A6B4}" type="presOf" srcId="{ABFED6D1-F3E6-42EE-BD18-C81AA659B6BF}" destId="{6BD33369-3AEC-4D5D-9528-982450D7E8EE}" srcOrd="0" destOrd="0" presId="urn:microsoft.com/office/officeart/2005/8/layout/hList1"/>
    <dgm:cxn modelId="{78CA0080-6157-40BA-A00F-685CBEEE47E9}" type="presOf" srcId="{54ACF2B1-83E1-4F19-B37F-AF171799ECDE}" destId="{513E888D-BB23-4949-80BD-C4741F2E6207}" srcOrd="0" destOrd="0" presId="urn:microsoft.com/office/officeart/2005/8/layout/hList1"/>
    <dgm:cxn modelId="{8BB3B098-4414-4234-B126-56753A6E05F9}" type="presOf" srcId="{034AF0AD-5142-4D79-95D0-4C27BA736FC4}" destId="{B565D927-7C06-4466-BDE9-DAE71F0E1E55}" srcOrd="0" destOrd="0" presId="urn:microsoft.com/office/officeart/2005/8/layout/hList1"/>
    <dgm:cxn modelId="{E48E6E9E-5926-4BEE-9810-5758742A3C64}" type="presOf" srcId="{E5E155D3-CEE1-4574-BCEE-47B814D770D1}" destId="{9E4CC943-5DCE-4798-9D11-D430F58F5B3B}" srcOrd="0" destOrd="0" presId="urn:microsoft.com/office/officeart/2005/8/layout/hList1"/>
    <dgm:cxn modelId="{52BAEDA7-9382-4CC4-9F08-3BC62013C53A}" type="presOf" srcId="{5D7A740A-0849-48F3-BD6F-F1967D48DA1F}" destId="{04C04B54-B8DA-49FE-86D3-C884B6DB53DC}" srcOrd="0" destOrd="0" presId="urn:microsoft.com/office/officeart/2005/8/layout/hList1"/>
    <dgm:cxn modelId="{304A5DB5-BC93-4215-B7FC-41A2EDA6818A}" srcId="{DDCABCD7-7495-4BC6-A3FD-471ABCC41281}" destId="{CE878EB3-F235-48B3-B094-4E37763CDEDF}" srcOrd="2" destOrd="0" parTransId="{769B45FF-D120-4359-9C1D-8AC7D2EC63E7}" sibTransId="{AB2B1F82-A6B3-420E-B099-49B7684C63F8}"/>
    <dgm:cxn modelId="{8B3C80BE-DA8F-4826-AF8A-84C7A76E268D}" srcId="{CE878EB3-F235-48B3-B094-4E37763CDEDF}" destId="{DEBD8158-2E99-4B3A-A479-6E6B693CFD34}" srcOrd="1" destOrd="0" parTransId="{83384412-4026-46CD-97E3-EB2CCD7359FA}" sibTransId="{42DA93B3-A67B-4DA0-9EBA-79C87E62537B}"/>
    <dgm:cxn modelId="{E85D99C7-CDF2-4AF9-89E4-8A96C236AF94}" srcId="{33556B23-CBEA-4CB2-9F62-261520A6187A}" destId="{ABFED6D1-F3E6-42EE-BD18-C81AA659B6BF}" srcOrd="0" destOrd="0" parTransId="{91953478-729C-408D-9277-A2927B3BC65F}" sibTransId="{5896EC11-3885-46A0-BF21-994C4C2DF9B8}"/>
    <dgm:cxn modelId="{0D3A75C8-101A-4DFD-87C5-85344CD9E2AF}" type="presOf" srcId="{DDCABCD7-7495-4BC6-A3FD-471ABCC41281}" destId="{70137F07-7F03-4C10-A9D7-FE559054566F}" srcOrd="0" destOrd="0" presId="urn:microsoft.com/office/officeart/2005/8/layout/hList1"/>
    <dgm:cxn modelId="{DF70F8D9-0167-4453-B617-3013313DA579}" srcId="{DDCABCD7-7495-4BC6-A3FD-471ABCC41281}" destId="{33556B23-CBEA-4CB2-9F62-261520A6187A}" srcOrd="3" destOrd="0" parTransId="{18C29217-57F9-43ED-89AD-184952577263}" sibTransId="{4EEB6422-2D3B-49A3-ADC8-8BBD98E3E018}"/>
    <dgm:cxn modelId="{61143DDC-F6AA-43FE-83C0-37C337848D1A}" srcId="{DDCABCD7-7495-4BC6-A3FD-471ABCC41281}" destId="{B853E6D3-1DAF-4A6B-9568-B3AF97B7EFD0}" srcOrd="0" destOrd="0" parTransId="{2099FFBD-CA24-42FB-85E5-0FC88394707E}" sibTransId="{3211A06F-8403-43F1-81F4-F4D4DCEF14B5}"/>
    <dgm:cxn modelId="{4BA8BCE1-E4C4-4A6B-B91C-D5DC8A85E6BF}" srcId="{DDCABCD7-7495-4BC6-A3FD-471ABCC41281}" destId="{E5E155D3-CEE1-4574-BCEE-47B814D770D1}" srcOrd="1" destOrd="0" parTransId="{B2EA30B0-8F90-45A6-ACD1-4E62DCC24B87}" sibTransId="{20E2D174-47F7-4EC2-8341-F1C597F7A6A4}"/>
    <dgm:cxn modelId="{464274F1-F828-474C-AB31-A4AE35637503}" srcId="{B853E6D3-1DAF-4A6B-9568-B3AF97B7EFD0}" destId="{5D7A740A-0849-48F3-BD6F-F1967D48DA1F}" srcOrd="0" destOrd="0" parTransId="{DF354F44-E5AB-45F7-9BEC-5D08A5E27718}" sibTransId="{2BCED601-F747-462E-9F4A-62795CD35C48}"/>
    <dgm:cxn modelId="{80EBC8DB-E6ED-4013-8C4C-58573F772C2C}" type="presParOf" srcId="{70137F07-7F03-4C10-A9D7-FE559054566F}" destId="{4B324188-B694-492C-A64C-60273C37D11C}" srcOrd="0" destOrd="0" presId="urn:microsoft.com/office/officeart/2005/8/layout/hList1"/>
    <dgm:cxn modelId="{AA487083-5081-4D1A-ABCA-EBE303B72135}" type="presParOf" srcId="{4B324188-B694-492C-A64C-60273C37D11C}" destId="{EAECCCBF-8F41-4F8B-8489-4C0E50435F1E}" srcOrd="0" destOrd="0" presId="urn:microsoft.com/office/officeart/2005/8/layout/hList1"/>
    <dgm:cxn modelId="{7D5C23E9-80B0-4A7D-BF02-177654745D68}" type="presParOf" srcId="{4B324188-B694-492C-A64C-60273C37D11C}" destId="{04C04B54-B8DA-49FE-86D3-C884B6DB53DC}" srcOrd="1" destOrd="0" presId="urn:microsoft.com/office/officeart/2005/8/layout/hList1"/>
    <dgm:cxn modelId="{FEE3FB0C-2CB2-45CB-80CF-1A69B2DFD6B8}" type="presParOf" srcId="{70137F07-7F03-4C10-A9D7-FE559054566F}" destId="{E1525237-0FD7-4875-BE99-35157B189F4C}" srcOrd="1" destOrd="0" presId="urn:microsoft.com/office/officeart/2005/8/layout/hList1"/>
    <dgm:cxn modelId="{8CE5FAF4-0248-4D87-AD3A-1B2BBE3FD1B1}" type="presParOf" srcId="{70137F07-7F03-4C10-A9D7-FE559054566F}" destId="{083927C9-9F96-46A9-80C9-27FDE08E86CB}" srcOrd="2" destOrd="0" presId="urn:microsoft.com/office/officeart/2005/8/layout/hList1"/>
    <dgm:cxn modelId="{CD872EC2-050C-4DA3-9821-809DB5AE6F0D}" type="presParOf" srcId="{083927C9-9F96-46A9-80C9-27FDE08E86CB}" destId="{9E4CC943-5DCE-4798-9D11-D430F58F5B3B}" srcOrd="0" destOrd="0" presId="urn:microsoft.com/office/officeart/2005/8/layout/hList1"/>
    <dgm:cxn modelId="{7D8D10DA-609F-4193-9420-014DA7D812BD}" type="presParOf" srcId="{083927C9-9F96-46A9-80C9-27FDE08E86CB}" destId="{513E888D-BB23-4949-80BD-C4741F2E6207}" srcOrd="1" destOrd="0" presId="urn:microsoft.com/office/officeart/2005/8/layout/hList1"/>
    <dgm:cxn modelId="{ECF143F9-AD69-4156-8C1B-3B767C3FCBF3}" type="presParOf" srcId="{70137F07-7F03-4C10-A9D7-FE559054566F}" destId="{488F7A63-114E-43F5-B7E0-0619231340A0}" srcOrd="3" destOrd="0" presId="urn:microsoft.com/office/officeart/2005/8/layout/hList1"/>
    <dgm:cxn modelId="{E8539CDC-C282-4854-B412-795AF2D42246}" type="presParOf" srcId="{70137F07-7F03-4C10-A9D7-FE559054566F}" destId="{DBC15DEC-42EB-4060-8BD6-AF1CE58E3052}" srcOrd="4" destOrd="0" presId="urn:microsoft.com/office/officeart/2005/8/layout/hList1"/>
    <dgm:cxn modelId="{A0F4EA7B-63E7-4E30-A670-9C5A8839C505}" type="presParOf" srcId="{DBC15DEC-42EB-4060-8BD6-AF1CE58E3052}" destId="{D7B32288-9FE7-45BA-BB1B-B92C193E1E50}" srcOrd="0" destOrd="0" presId="urn:microsoft.com/office/officeart/2005/8/layout/hList1"/>
    <dgm:cxn modelId="{3398D71E-A707-4698-A4A0-7A6F8214A543}" type="presParOf" srcId="{DBC15DEC-42EB-4060-8BD6-AF1CE58E3052}" destId="{B565D927-7C06-4466-BDE9-DAE71F0E1E55}" srcOrd="1" destOrd="0" presId="urn:microsoft.com/office/officeart/2005/8/layout/hList1"/>
    <dgm:cxn modelId="{A6739343-2DAD-474C-B8DA-BF263A534826}" type="presParOf" srcId="{70137F07-7F03-4C10-A9D7-FE559054566F}" destId="{FCA3B3A5-8003-4F32-BE8E-E4551C568813}" srcOrd="5" destOrd="0" presId="urn:microsoft.com/office/officeart/2005/8/layout/hList1"/>
    <dgm:cxn modelId="{8C5ACB4A-2EB4-41FB-A026-ED1581E92C72}" type="presParOf" srcId="{70137F07-7F03-4C10-A9D7-FE559054566F}" destId="{55218EBF-CE24-4EC5-AAFD-B278FA4A8E69}" srcOrd="6" destOrd="0" presId="urn:microsoft.com/office/officeart/2005/8/layout/hList1"/>
    <dgm:cxn modelId="{8719A445-82EE-4F98-8119-2F2D400855A1}" type="presParOf" srcId="{55218EBF-CE24-4EC5-AAFD-B278FA4A8E69}" destId="{64A0C96D-DAB1-41DC-9E6B-C52262D497FE}" srcOrd="0" destOrd="0" presId="urn:microsoft.com/office/officeart/2005/8/layout/hList1"/>
    <dgm:cxn modelId="{5E5F3E84-7CF8-498C-B3F5-FAB9A39480D9}" type="presParOf" srcId="{55218EBF-CE24-4EC5-AAFD-B278FA4A8E69}" destId="{6BD33369-3AEC-4D5D-9528-982450D7E8EE}"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7CCF33D-D803-4524-819F-EAABBB1E6F55}" type="doc">
      <dgm:prSet loTypeId="urn:microsoft.com/office/officeart/2008/layout/TitledPictureBlocks" loCatId="picture" qsTypeId="urn:microsoft.com/office/officeart/2005/8/quickstyle/simple1" qsCatId="simple" csTypeId="urn:microsoft.com/office/officeart/2005/8/colors/accent0_3" csCatId="mainScheme" phldr="1"/>
      <dgm:spPr/>
      <dgm:t>
        <a:bodyPr/>
        <a:lstStyle/>
        <a:p>
          <a:endParaRPr lang="en-US"/>
        </a:p>
      </dgm:t>
    </dgm:pt>
    <dgm:pt modelId="{114D44A8-EE3F-46D8-A3DB-B1A7419ECFA5}">
      <dgm:prSet phldrT="[Text]" custT="1"/>
      <dgm:spPr/>
      <dgm:t>
        <a:bodyPr/>
        <a:lstStyle/>
        <a:p>
          <a:pPr algn="ctr"/>
          <a:r>
            <a:rPr lang="en-US" sz="2000" b="1" dirty="0"/>
            <a:t>1</a:t>
          </a:r>
        </a:p>
      </dgm:t>
    </dgm:pt>
    <dgm:pt modelId="{1E48BB55-4207-4BE7-86F8-87C88E5E1AFA}" type="parTrans" cxnId="{78F72230-5FE6-4136-89EF-B0B56D93CEDD}">
      <dgm:prSet/>
      <dgm:spPr/>
      <dgm:t>
        <a:bodyPr/>
        <a:lstStyle/>
        <a:p>
          <a:endParaRPr lang="en-US"/>
        </a:p>
      </dgm:t>
    </dgm:pt>
    <dgm:pt modelId="{D4B3C5D5-E99E-494B-8057-1C9C81E760A5}" type="sibTrans" cxnId="{78F72230-5FE6-4136-89EF-B0B56D93CEDD}">
      <dgm:prSet/>
      <dgm:spPr/>
      <dgm:t>
        <a:bodyPr/>
        <a:lstStyle/>
        <a:p>
          <a:endParaRPr lang="en-US"/>
        </a:p>
      </dgm:t>
    </dgm:pt>
    <dgm:pt modelId="{4C3DB784-A226-4D8C-BEB2-3537CE06A5BC}">
      <dgm:prSet phldrT="[Text]" custT="1"/>
      <dgm:spPr/>
      <dgm:t>
        <a:bodyPr/>
        <a:lstStyle/>
        <a:p>
          <a:pPr algn="ctr"/>
          <a:r>
            <a:rPr lang="en-US" sz="1600"/>
            <a:t>Mothers giving KMC for LBW babies</a:t>
          </a:r>
          <a:endParaRPr lang="en-US" sz="1600" dirty="0"/>
        </a:p>
      </dgm:t>
    </dgm:pt>
    <dgm:pt modelId="{95479690-98F7-4B19-B9FE-A829899849CB}" type="parTrans" cxnId="{A657515D-0B61-4F9B-BABA-265AB7F44752}">
      <dgm:prSet/>
      <dgm:spPr/>
      <dgm:t>
        <a:bodyPr/>
        <a:lstStyle/>
        <a:p>
          <a:endParaRPr lang="en-US"/>
        </a:p>
      </dgm:t>
    </dgm:pt>
    <dgm:pt modelId="{0E8972BA-6D61-473D-9797-479CA779A8CA}" type="sibTrans" cxnId="{A657515D-0B61-4F9B-BABA-265AB7F44752}">
      <dgm:prSet/>
      <dgm:spPr/>
      <dgm:t>
        <a:bodyPr/>
        <a:lstStyle/>
        <a:p>
          <a:endParaRPr lang="en-US"/>
        </a:p>
      </dgm:t>
    </dgm:pt>
    <dgm:pt modelId="{EDE2F12F-B088-4ADA-B292-A0864B5D326D}">
      <dgm:prSet phldrT="[Text]" custT="1"/>
      <dgm:spPr/>
      <dgm:t>
        <a:bodyPr/>
        <a:lstStyle/>
        <a:p>
          <a:r>
            <a:rPr lang="en-US" sz="1800" b="1" dirty="0"/>
            <a:t>2</a:t>
          </a:r>
        </a:p>
      </dgm:t>
    </dgm:pt>
    <dgm:pt modelId="{444156CF-8905-4804-80D3-8B9A430D2488}" type="parTrans" cxnId="{5B5F1CF0-2A87-4C4D-8DED-5FACA34BC06B}">
      <dgm:prSet/>
      <dgm:spPr/>
      <dgm:t>
        <a:bodyPr/>
        <a:lstStyle/>
        <a:p>
          <a:endParaRPr lang="en-US"/>
        </a:p>
      </dgm:t>
    </dgm:pt>
    <dgm:pt modelId="{67F71A21-D9D1-48CF-8521-F1CD880FD2FD}" type="sibTrans" cxnId="{5B5F1CF0-2A87-4C4D-8DED-5FACA34BC06B}">
      <dgm:prSet/>
      <dgm:spPr/>
      <dgm:t>
        <a:bodyPr/>
        <a:lstStyle/>
        <a:p>
          <a:endParaRPr lang="en-US"/>
        </a:p>
      </dgm:t>
    </dgm:pt>
    <dgm:pt modelId="{445666FE-0077-42CE-A334-120362A3374D}">
      <dgm:prSet phldrT="[Text]" custT="1"/>
      <dgm:spPr/>
      <dgm:t>
        <a:bodyPr spcFirstLastPara="0" vert="horz" wrap="square" lIns="60960" tIns="60960" rIns="60960" bIns="60960" numCol="1" spcCol="1270" anchor="ctr" anchorCtr="0"/>
        <a:lstStyle/>
        <a:p>
          <a:pPr algn="ctr"/>
          <a:r>
            <a:rPr lang="en-US" sz="1600"/>
            <a:t>Video teaching session facilitated by staff nurse</a:t>
          </a:r>
          <a:endParaRPr lang="en-US" sz="1600" dirty="0"/>
        </a:p>
      </dgm:t>
    </dgm:pt>
    <dgm:pt modelId="{8F2AA7B4-955C-4E1C-B443-D779CAA96D1C}" type="parTrans" cxnId="{CE519638-6776-41B4-8E26-E4D155141E6D}">
      <dgm:prSet/>
      <dgm:spPr/>
      <dgm:t>
        <a:bodyPr/>
        <a:lstStyle/>
        <a:p>
          <a:endParaRPr lang="en-US"/>
        </a:p>
      </dgm:t>
    </dgm:pt>
    <dgm:pt modelId="{A76EE977-78F9-41AD-B6D1-DEE579005E38}" type="sibTrans" cxnId="{CE519638-6776-41B4-8E26-E4D155141E6D}">
      <dgm:prSet/>
      <dgm:spPr/>
      <dgm:t>
        <a:bodyPr/>
        <a:lstStyle/>
        <a:p>
          <a:endParaRPr lang="en-US"/>
        </a:p>
      </dgm:t>
    </dgm:pt>
    <dgm:pt modelId="{D5367B2B-D756-4999-A150-9A41F9C797DE}">
      <dgm:prSet phldrT="[Text]" custT="1"/>
      <dgm:spPr/>
      <dgm:t>
        <a:bodyPr/>
        <a:lstStyle/>
        <a:p>
          <a:r>
            <a:rPr lang="en-US" sz="1800" b="1" dirty="0"/>
            <a:t>3</a:t>
          </a:r>
        </a:p>
      </dgm:t>
    </dgm:pt>
    <dgm:pt modelId="{0FBD58DA-D7F5-426F-BEF2-019495A06F33}" type="parTrans" cxnId="{D50809BA-91F4-4CB2-8D5E-F887663E1956}">
      <dgm:prSet/>
      <dgm:spPr/>
      <dgm:t>
        <a:bodyPr/>
        <a:lstStyle/>
        <a:p>
          <a:endParaRPr lang="en-US"/>
        </a:p>
      </dgm:t>
    </dgm:pt>
    <dgm:pt modelId="{B545C118-229B-4B47-B74C-1A1AED0C1E99}" type="sibTrans" cxnId="{D50809BA-91F4-4CB2-8D5E-F887663E1956}">
      <dgm:prSet/>
      <dgm:spPr/>
      <dgm:t>
        <a:bodyPr/>
        <a:lstStyle/>
        <a:p>
          <a:endParaRPr lang="en-US"/>
        </a:p>
      </dgm:t>
    </dgm:pt>
    <dgm:pt modelId="{F95CCE39-03CB-4000-813D-6E07DE7D13FB}">
      <dgm:prSet phldrT="[Text]" custT="1"/>
      <dgm:spPr/>
      <dgm:t>
        <a:bodyPr spcFirstLastPara="0" vert="horz" wrap="square" lIns="60960" tIns="60960" rIns="60960" bIns="60960" numCol="1" spcCol="1270" anchor="ctr" anchorCtr="0"/>
        <a:lstStyle/>
        <a:p>
          <a:pPr marL="0" lvl="0" indent="0" algn="ctr" defTabSz="711200">
            <a:lnSpc>
              <a:spcPct val="90000"/>
            </a:lnSpc>
            <a:spcBef>
              <a:spcPct val="0"/>
            </a:spcBef>
            <a:spcAft>
              <a:spcPct val="35000"/>
            </a:spcAft>
            <a:buNone/>
          </a:pPr>
          <a:r>
            <a:rPr lang="en-US" sz="1600" kern="1200">
              <a:latin typeface="Calibri" panose="020F0502020204030204"/>
              <a:ea typeface="+mn-ea"/>
              <a:cs typeface="+mn-cs"/>
            </a:rPr>
            <a:t>Hand hygiene by mothers</a:t>
          </a:r>
          <a:endParaRPr lang="en-US" sz="1600" kern="1200" dirty="0">
            <a:latin typeface="Calibri" panose="020F0502020204030204"/>
            <a:ea typeface="+mn-ea"/>
            <a:cs typeface="+mn-cs"/>
          </a:endParaRPr>
        </a:p>
      </dgm:t>
    </dgm:pt>
    <dgm:pt modelId="{4E13CBA1-BB06-4275-909A-96718D30A49D}" type="parTrans" cxnId="{75F81D6C-3228-4629-962D-FE71F4F1A7B6}">
      <dgm:prSet/>
      <dgm:spPr/>
      <dgm:t>
        <a:bodyPr/>
        <a:lstStyle/>
        <a:p>
          <a:endParaRPr lang="en-US"/>
        </a:p>
      </dgm:t>
    </dgm:pt>
    <dgm:pt modelId="{C70D5AE2-9EFA-4952-A2AF-F74435487A0A}" type="sibTrans" cxnId="{75F81D6C-3228-4629-962D-FE71F4F1A7B6}">
      <dgm:prSet/>
      <dgm:spPr/>
      <dgm:t>
        <a:bodyPr/>
        <a:lstStyle/>
        <a:p>
          <a:endParaRPr lang="en-US"/>
        </a:p>
      </dgm:t>
    </dgm:pt>
    <dgm:pt modelId="{07936CE1-94EE-4E23-A18F-FCE8432A3449}">
      <dgm:prSet phldrT="[Text]" custT="1"/>
      <dgm:spPr/>
      <dgm:t>
        <a:bodyPr/>
        <a:lstStyle/>
        <a:p>
          <a:r>
            <a:rPr lang="en-US" sz="1800" b="1" dirty="0"/>
            <a:t>4</a:t>
          </a:r>
        </a:p>
      </dgm:t>
    </dgm:pt>
    <dgm:pt modelId="{8068F888-F017-4219-BC25-CC92B966E8E2}" type="parTrans" cxnId="{1478E5BB-F568-4634-87BA-1F58D92543CF}">
      <dgm:prSet/>
      <dgm:spPr/>
      <dgm:t>
        <a:bodyPr/>
        <a:lstStyle/>
        <a:p>
          <a:endParaRPr lang="en-US"/>
        </a:p>
      </dgm:t>
    </dgm:pt>
    <dgm:pt modelId="{45AE53E4-192B-4A87-9607-98A2E2F78278}" type="sibTrans" cxnId="{1478E5BB-F568-4634-87BA-1F58D92543CF}">
      <dgm:prSet/>
      <dgm:spPr/>
      <dgm:t>
        <a:bodyPr/>
        <a:lstStyle/>
        <a:p>
          <a:endParaRPr lang="en-US"/>
        </a:p>
      </dgm:t>
    </dgm:pt>
    <dgm:pt modelId="{0C3C56D3-EDDF-49CF-B504-4A033B469620}">
      <dgm:prSet phldrT="[Text]" custT="1"/>
      <dgm:spPr/>
      <dgm:t>
        <a:bodyPr spcFirstLastPara="0" vert="horz" wrap="square" lIns="60960" tIns="60960" rIns="60960" bIns="60960" numCol="1" spcCol="1270" anchor="ctr" anchorCtr="0"/>
        <a:lstStyle/>
        <a:p>
          <a:pPr marL="0" lvl="0" indent="0" algn="ctr" defTabSz="711200">
            <a:lnSpc>
              <a:spcPct val="90000"/>
            </a:lnSpc>
            <a:spcBef>
              <a:spcPct val="0"/>
            </a:spcBef>
            <a:spcAft>
              <a:spcPct val="35000"/>
            </a:spcAft>
            <a:buNone/>
          </a:pPr>
          <a:r>
            <a:rPr lang="en-US" sz="1600" kern="1200">
              <a:latin typeface="Calibri" panose="020F0502020204030204"/>
              <a:ea typeface="+mn-ea"/>
              <a:cs typeface="+mn-cs"/>
            </a:rPr>
            <a:t>Gowns with name label for mothers</a:t>
          </a:r>
          <a:endParaRPr lang="en-US" sz="1600" kern="1200" dirty="0">
            <a:latin typeface="Calibri" panose="020F0502020204030204"/>
            <a:ea typeface="+mn-ea"/>
            <a:cs typeface="+mn-cs"/>
          </a:endParaRPr>
        </a:p>
      </dgm:t>
    </dgm:pt>
    <dgm:pt modelId="{47E0AFDA-9E27-4443-9BFD-4B2FBEE8F80E}" type="parTrans" cxnId="{0733009D-0E12-421F-A024-FFF611F3A345}">
      <dgm:prSet/>
      <dgm:spPr/>
      <dgm:t>
        <a:bodyPr/>
        <a:lstStyle/>
        <a:p>
          <a:endParaRPr lang="en-US"/>
        </a:p>
      </dgm:t>
    </dgm:pt>
    <dgm:pt modelId="{0837CD4D-0D1F-4505-9D41-FC923A10E245}" type="sibTrans" cxnId="{0733009D-0E12-421F-A024-FFF611F3A345}">
      <dgm:prSet/>
      <dgm:spPr/>
      <dgm:t>
        <a:bodyPr/>
        <a:lstStyle/>
        <a:p>
          <a:endParaRPr lang="en-US"/>
        </a:p>
      </dgm:t>
    </dgm:pt>
    <dgm:pt modelId="{E1673038-2B53-4DC8-8ED3-D941F6ED3892}">
      <dgm:prSet phldrT="[Text]" custT="1"/>
      <dgm:spPr/>
      <dgm:t>
        <a:bodyPr/>
        <a:lstStyle/>
        <a:p>
          <a:r>
            <a:rPr lang="en-US" sz="1800" b="1" dirty="0"/>
            <a:t>5</a:t>
          </a:r>
        </a:p>
      </dgm:t>
    </dgm:pt>
    <dgm:pt modelId="{996B9311-DE4F-4180-BEC6-2CB195C83384}" type="parTrans" cxnId="{240A106D-C056-4A05-9D70-489054DABD4A}">
      <dgm:prSet/>
      <dgm:spPr/>
      <dgm:t>
        <a:bodyPr/>
        <a:lstStyle/>
        <a:p>
          <a:endParaRPr lang="en-US"/>
        </a:p>
      </dgm:t>
    </dgm:pt>
    <dgm:pt modelId="{A27A783B-D19E-4BCC-80E1-6B7C9F2DEB5A}" type="sibTrans" cxnId="{240A106D-C056-4A05-9D70-489054DABD4A}">
      <dgm:prSet/>
      <dgm:spPr/>
      <dgm:t>
        <a:bodyPr/>
        <a:lstStyle/>
        <a:p>
          <a:endParaRPr lang="en-US"/>
        </a:p>
      </dgm:t>
    </dgm:pt>
    <dgm:pt modelId="{BD31F0AA-7DF0-43CF-B359-C9F981060DCB}">
      <dgm:prSet phldrT="[Text]" custT="1"/>
      <dgm:spPr/>
      <dgm:t>
        <a:bodyPr spcFirstLastPara="0" vert="horz" wrap="square" lIns="60960" tIns="60960" rIns="60960" bIns="60960" numCol="1" spcCol="1270" anchor="ctr" anchorCtr="0"/>
        <a:lstStyle/>
        <a:p>
          <a:pPr marL="0" lvl="0" indent="0" algn="ctr" defTabSz="711200">
            <a:lnSpc>
              <a:spcPct val="90000"/>
            </a:lnSpc>
            <a:spcBef>
              <a:spcPct val="0"/>
            </a:spcBef>
            <a:spcAft>
              <a:spcPct val="35000"/>
            </a:spcAft>
            <a:buNone/>
          </a:pPr>
          <a:r>
            <a:rPr lang="en-US" sz="1600" kern="1200">
              <a:latin typeface="Calibri" panose="020F0502020204030204"/>
              <a:ea typeface="+mn-ea"/>
              <a:cs typeface="+mn-cs"/>
            </a:rPr>
            <a:t>Grooming kit – nail cutter, nail polish remover comb</a:t>
          </a:r>
          <a:endParaRPr lang="en-US" sz="1600" kern="1200" dirty="0">
            <a:latin typeface="Calibri" panose="020F0502020204030204"/>
            <a:ea typeface="+mn-ea"/>
            <a:cs typeface="+mn-cs"/>
          </a:endParaRPr>
        </a:p>
      </dgm:t>
    </dgm:pt>
    <dgm:pt modelId="{5CE52070-FE4C-4FFD-B81C-CCE6A0DF03E6}" type="parTrans" cxnId="{A61EB808-AFF6-4433-B488-B84C6406E88A}">
      <dgm:prSet/>
      <dgm:spPr/>
      <dgm:t>
        <a:bodyPr/>
        <a:lstStyle/>
        <a:p>
          <a:endParaRPr lang="en-US"/>
        </a:p>
      </dgm:t>
    </dgm:pt>
    <dgm:pt modelId="{8A724E47-076B-41B1-A61B-A61B43E358FB}" type="sibTrans" cxnId="{A61EB808-AFF6-4433-B488-B84C6406E88A}">
      <dgm:prSet/>
      <dgm:spPr/>
      <dgm:t>
        <a:bodyPr/>
        <a:lstStyle/>
        <a:p>
          <a:endParaRPr lang="en-US"/>
        </a:p>
      </dgm:t>
    </dgm:pt>
    <dgm:pt modelId="{11CF5F7A-A2C2-4E39-A049-06B8052F8815}">
      <dgm:prSet phldrT="[Text]" custT="1"/>
      <dgm:spPr/>
      <dgm:t>
        <a:bodyPr/>
        <a:lstStyle/>
        <a:p>
          <a:r>
            <a:rPr lang="en-US" sz="1800" b="1" dirty="0"/>
            <a:t>6</a:t>
          </a:r>
        </a:p>
      </dgm:t>
    </dgm:pt>
    <dgm:pt modelId="{EBEC38F5-78BB-4B2C-84C4-FE08CD691E91}" type="parTrans" cxnId="{354943D8-DCEB-4B78-9436-99C68D90588B}">
      <dgm:prSet/>
      <dgm:spPr/>
      <dgm:t>
        <a:bodyPr/>
        <a:lstStyle/>
        <a:p>
          <a:endParaRPr lang="en-US"/>
        </a:p>
      </dgm:t>
    </dgm:pt>
    <dgm:pt modelId="{14FF571F-59CC-46C9-805E-C432D04D16C6}" type="sibTrans" cxnId="{354943D8-DCEB-4B78-9436-99C68D90588B}">
      <dgm:prSet/>
      <dgm:spPr/>
      <dgm:t>
        <a:bodyPr/>
        <a:lstStyle/>
        <a:p>
          <a:endParaRPr lang="en-US"/>
        </a:p>
      </dgm:t>
    </dgm:pt>
    <dgm:pt modelId="{1EB74293-07B4-4334-B436-7F5A568AA5A8}">
      <dgm:prSet phldrT="[Text]" custT="1"/>
      <dgm:spPr/>
      <dgm:t>
        <a:bodyPr spcFirstLastPara="0" vert="horz" wrap="square" lIns="60960" tIns="60960" rIns="60960" bIns="60960" numCol="1" spcCol="1270" anchor="ctr" anchorCtr="0"/>
        <a:lstStyle/>
        <a:p>
          <a:pPr marL="0" lvl="0" indent="0" algn="ctr" defTabSz="711200">
            <a:lnSpc>
              <a:spcPct val="90000"/>
            </a:lnSpc>
            <a:spcBef>
              <a:spcPct val="0"/>
            </a:spcBef>
            <a:spcAft>
              <a:spcPct val="35000"/>
            </a:spcAft>
            <a:buNone/>
          </a:pPr>
          <a:r>
            <a:rPr lang="en-US" sz="1600" kern="1200">
              <a:latin typeface="Calibri" panose="020F0502020204030204"/>
              <a:ea typeface="+mn-ea"/>
              <a:cs typeface="+mn-cs"/>
            </a:rPr>
            <a:t>Mothers inside NBSU providing routine care</a:t>
          </a:r>
          <a:endParaRPr lang="en-US" sz="1600" kern="1200" dirty="0">
            <a:latin typeface="Calibri" panose="020F0502020204030204"/>
            <a:ea typeface="+mn-ea"/>
            <a:cs typeface="+mn-cs"/>
          </a:endParaRPr>
        </a:p>
      </dgm:t>
    </dgm:pt>
    <dgm:pt modelId="{D9C7FDDC-7F3A-4BA5-9D42-C3424A59DE88}" type="parTrans" cxnId="{0DBEF147-9F1F-4775-BAD1-830E1CAA513C}">
      <dgm:prSet/>
      <dgm:spPr/>
      <dgm:t>
        <a:bodyPr/>
        <a:lstStyle/>
        <a:p>
          <a:endParaRPr lang="en-US"/>
        </a:p>
      </dgm:t>
    </dgm:pt>
    <dgm:pt modelId="{9B85547A-2F82-497A-A4D5-FD294B09C5B1}" type="sibTrans" cxnId="{0DBEF147-9F1F-4775-BAD1-830E1CAA513C}">
      <dgm:prSet/>
      <dgm:spPr/>
      <dgm:t>
        <a:bodyPr/>
        <a:lstStyle/>
        <a:p>
          <a:endParaRPr lang="en-US"/>
        </a:p>
      </dgm:t>
    </dgm:pt>
    <dgm:pt modelId="{C0308560-D680-477D-AC6D-2ACC92186E1A}">
      <dgm:prSet phldrT="[Text]" custT="1"/>
      <dgm:spPr/>
      <dgm:t>
        <a:bodyPr/>
        <a:lstStyle/>
        <a:p>
          <a:r>
            <a:rPr lang="en-US" sz="1800" b="1" dirty="0"/>
            <a:t>7</a:t>
          </a:r>
        </a:p>
      </dgm:t>
    </dgm:pt>
    <dgm:pt modelId="{9116715F-88BB-4B0C-B2DA-CCD3AA98EE1D}" type="parTrans" cxnId="{2483BA8B-985E-4768-B6D6-6C22F4A4C26C}">
      <dgm:prSet/>
      <dgm:spPr/>
      <dgm:t>
        <a:bodyPr/>
        <a:lstStyle/>
        <a:p>
          <a:endParaRPr lang="en-US"/>
        </a:p>
      </dgm:t>
    </dgm:pt>
    <dgm:pt modelId="{B00524DE-6D51-4B91-8DA9-FF8FFF442677}" type="sibTrans" cxnId="{2483BA8B-985E-4768-B6D6-6C22F4A4C26C}">
      <dgm:prSet/>
      <dgm:spPr/>
      <dgm:t>
        <a:bodyPr/>
        <a:lstStyle/>
        <a:p>
          <a:endParaRPr lang="en-US"/>
        </a:p>
      </dgm:t>
    </dgm:pt>
    <dgm:pt modelId="{7B85F5BF-56E0-48A8-81C6-1A43C04D479A}">
      <dgm:prSet phldrT="[Text]" custT="1"/>
      <dgm:spPr/>
      <dgm:t>
        <a:bodyPr spcFirstLastPara="0" vert="horz" wrap="square" lIns="60960" tIns="60960" rIns="60960" bIns="60960" numCol="1" spcCol="1270" anchor="ctr" anchorCtr="0"/>
        <a:lstStyle/>
        <a:p>
          <a:pPr algn="ctr"/>
          <a:r>
            <a:rPr lang="en-US" sz="1600"/>
            <a:t>Mother comforting baby – singing lori</a:t>
          </a:r>
          <a:endParaRPr lang="en-US" sz="1600" dirty="0"/>
        </a:p>
      </dgm:t>
    </dgm:pt>
    <dgm:pt modelId="{E56E1168-751B-4718-8B7F-2535BBE4062F}" type="parTrans" cxnId="{69267826-1278-4073-9AD0-A670B147972E}">
      <dgm:prSet/>
      <dgm:spPr/>
      <dgm:t>
        <a:bodyPr/>
        <a:lstStyle/>
        <a:p>
          <a:endParaRPr lang="en-US"/>
        </a:p>
      </dgm:t>
    </dgm:pt>
    <dgm:pt modelId="{574288FA-BBEE-420F-BC49-07245CE1EE64}" type="sibTrans" cxnId="{69267826-1278-4073-9AD0-A670B147972E}">
      <dgm:prSet/>
      <dgm:spPr/>
      <dgm:t>
        <a:bodyPr/>
        <a:lstStyle/>
        <a:p>
          <a:endParaRPr lang="en-US"/>
        </a:p>
      </dgm:t>
    </dgm:pt>
    <dgm:pt modelId="{429AD452-9AD0-45C5-951A-C60CB5FDFB21}">
      <dgm:prSet phldrT="[Text]" custT="1"/>
      <dgm:spPr/>
      <dgm:t>
        <a:bodyPr/>
        <a:lstStyle/>
        <a:p>
          <a:r>
            <a:rPr lang="en-US" sz="1800" b="1" dirty="0"/>
            <a:t>8</a:t>
          </a:r>
        </a:p>
      </dgm:t>
    </dgm:pt>
    <dgm:pt modelId="{67CB45ED-3376-452D-A77B-413ECFF35F5D}" type="parTrans" cxnId="{D5BE9017-C7A2-47CE-A548-13F995F612BE}">
      <dgm:prSet/>
      <dgm:spPr/>
      <dgm:t>
        <a:bodyPr/>
        <a:lstStyle/>
        <a:p>
          <a:endParaRPr lang="en-US"/>
        </a:p>
      </dgm:t>
    </dgm:pt>
    <dgm:pt modelId="{DEEF0E5B-CB9C-4F11-A3E1-BFF4D2032DE8}" type="sibTrans" cxnId="{D5BE9017-C7A2-47CE-A548-13F995F612BE}">
      <dgm:prSet/>
      <dgm:spPr/>
      <dgm:t>
        <a:bodyPr/>
        <a:lstStyle/>
        <a:p>
          <a:endParaRPr lang="en-US"/>
        </a:p>
      </dgm:t>
    </dgm:pt>
    <dgm:pt modelId="{8BF9DE57-3D09-4C34-8501-A6F4D62F0C05}">
      <dgm:prSet phldrT="[Text]" custT="1"/>
      <dgm:spPr/>
      <dgm:t>
        <a:bodyPr spcFirstLastPara="0" vert="horz" wrap="square" lIns="60960" tIns="60960" rIns="60960" bIns="60960" numCol="1" spcCol="1270" anchor="ctr" anchorCtr="0"/>
        <a:lstStyle/>
        <a:p>
          <a:pPr marL="0" lvl="0" indent="0" algn="ctr" defTabSz="711200">
            <a:lnSpc>
              <a:spcPct val="90000"/>
            </a:lnSpc>
            <a:spcBef>
              <a:spcPct val="0"/>
            </a:spcBef>
            <a:spcAft>
              <a:spcPct val="35000"/>
            </a:spcAft>
            <a:buNone/>
          </a:pPr>
          <a:r>
            <a:rPr lang="en-US" sz="1600" kern="1200">
              <a:latin typeface="Calibri" panose="020F0502020204030204"/>
              <a:ea typeface="+mn-ea"/>
              <a:cs typeface="+mn-cs"/>
            </a:rPr>
            <a:t>Containment to calm the baby </a:t>
          </a:r>
        </a:p>
      </dgm:t>
    </dgm:pt>
    <dgm:pt modelId="{4E3C0843-33B0-4FA2-9F03-F98A0D37C19E}" type="parTrans" cxnId="{6F8B244C-B599-4400-8BF2-2068AAD8E49C}">
      <dgm:prSet/>
      <dgm:spPr/>
      <dgm:t>
        <a:bodyPr/>
        <a:lstStyle/>
        <a:p>
          <a:endParaRPr lang="en-US"/>
        </a:p>
      </dgm:t>
    </dgm:pt>
    <dgm:pt modelId="{DA1B66CE-8041-4740-BE0E-5F86F4B9332E}" type="sibTrans" cxnId="{6F8B244C-B599-4400-8BF2-2068AAD8E49C}">
      <dgm:prSet/>
      <dgm:spPr/>
      <dgm:t>
        <a:bodyPr/>
        <a:lstStyle/>
        <a:p>
          <a:endParaRPr lang="en-US"/>
        </a:p>
      </dgm:t>
    </dgm:pt>
    <dgm:pt modelId="{ADBE93AC-707F-4923-BBCB-FE654EB3E5A6}" type="pres">
      <dgm:prSet presAssocID="{17CCF33D-D803-4524-819F-EAABBB1E6F55}" presName="rootNode" presStyleCnt="0">
        <dgm:presLayoutVars>
          <dgm:chMax/>
          <dgm:chPref/>
          <dgm:dir/>
          <dgm:animLvl val="lvl"/>
        </dgm:presLayoutVars>
      </dgm:prSet>
      <dgm:spPr/>
    </dgm:pt>
    <dgm:pt modelId="{0CBBD2B2-7E49-4EAA-94DD-F87C19F90ECD}" type="pres">
      <dgm:prSet presAssocID="{114D44A8-EE3F-46D8-A3DB-B1A7419ECFA5}" presName="composite" presStyleCnt="0"/>
      <dgm:spPr/>
    </dgm:pt>
    <dgm:pt modelId="{6ECF213E-E649-4E6A-B774-DAF12E4F324F}" type="pres">
      <dgm:prSet presAssocID="{114D44A8-EE3F-46D8-A3DB-B1A7419ECFA5}" presName="ParentText" presStyleLbl="node1" presStyleIdx="0" presStyleCnt="8" custLinFactNeighborX="13680" custLinFactNeighborY="5515">
        <dgm:presLayoutVars>
          <dgm:chMax val="1"/>
          <dgm:chPref val="1"/>
          <dgm:bulletEnabled val="1"/>
        </dgm:presLayoutVars>
      </dgm:prSet>
      <dgm:spPr/>
    </dgm:pt>
    <dgm:pt modelId="{92BCC19E-758D-4D0C-8BD0-116CD02324DD}" type="pres">
      <dgm:prSet presAssocID="{114D44A8-EE3F-46D8-A3DB-B1A7419ECFA5}" presName="Image" presStyleLbl="bgImgPlace1" presStyleIdx="0" presStyleCnt="8" custLinFactNeighborX="13512" custLinFactNeighborY="-950"/>
      <dgm:spPr>
        <a:blipFill rotWithShape="1">
          <a:blip xmlns:r="http://schemas.openxmlformats.org/officeDocument/2006/relationships" r:embed="rId1"/>
          <a:srcRect/>
          <a:stretch>
            <a:fillRect l="-25000" r="-25000"/>
          </a:stretch>
        </a:blipFill>
      </dgm:spPr>
    </dgm:pt>
    <dgm:pt modelId="{D006C0B4-9301-44BF-8F7A-49279913E9B6}" type="pres">
      <dgm:prSet presAssocID="{114D44A8-EE3F-46D8-A3DB-B1A7419ECFA5}" presName="ChildText" presStyleLbl="fgAcc1" presStyleIdx="0" presStyleCnt="8" custScaleX="143177" custScaleY="158262" custLinFactNeighborX="35527" custLinFactNeighborY="28780">
        <dgm:presLayoutVars>
          <dgm:chMax val="0"/>
          <dgm:chPref val="0"/>
          <dgm:bulletEnabled val="1"/>
        </dgm:presLayoutVars>
      </dgm:prSet>
      <dgm:spPr/>
    </dgm:pt>
    <dgm:pt modelId="{3941DD88-099B-4250-B637-7482DEF740CA}" type="pres">
      <dgm:prSet presAssocID="{D4B3C5D5-E99E-494B-8057-1C9C81E760A5}" presName="sibTrans" presStyleCnt="0"/>
      <dgm:spPr/>
    </dgm:pt>
    <dgm:pt modelId="{8BAB2259-0CAB-40A6-AA4D-16E4CA34AC8D}" type="pres">
      <dgm:prSet presAssocID="{EDE2F12F-B088-4ADA-B292-A0864B5D326D}" presName="composite" presStyleCnt="0"/>
      <dgm:spPr/>
    </dgm:pt>
    <dgm:pt modelId="{1F88F67D-EEEE-47D6-BFAD-7B24690BC9AC}" type="pres">
      <dgm:prSet presAssocID="{EDE2F12F-B088-4ADA-B292-A0864B5D326D}" presName="ParentText" presStyleLbl="node1" presStyleIdx="1" presStyleCnt="8">
        <dgm:presLayoutVars>
          <dgm:chMax val="1"/>
          <dgm:chPref val="1"/>
          <dgm:bulletEnabled val="1"/>
        </dgm:presLayoutVars>
      </dgm:prSet>
      <dgm:spPr/>
    </dgm:pt>
    <dgm:pt modelId="{07D6163D-2D75-47B9-8A73-BD593986C2B4}" type="pres">
      <dgm:prSet presAssocID="{EDE2F12F-B088-4ADA-B292-A0864B5D326D}" presName="Image" presStyleLbl="bgImgPlace1" presStyleIdx="1" presStyleCnt="8"/>
      <dgm:spPr>
        <a:blipFill rotWithShape="1">
          <a:blip xmlns:r="http://schemas.openxmlformats.org/officeDocument/2006/relationships" r:embed="rId2" cstate="print">
            <a:extLst>
              <a:ext uri="{28A0092B-C50C-407E-A947-70E740481C1C}">
                <a14:useLocalDpi xmlns:a14="http://schemas.microsoft.com/office/drawing/2010/main" val="0"/>
              </a:ext>
            </a:extLst>
          </a:blip>
          <a:srcRect/>
          <a:stretch>
            <a:fillRect l="-6000" r="-6000"/>
          </a:stretch>
        </a:blipFill>
      </dgm:spPr>
    </dgm:pt>
    <dgm:pt modelId="{E9E7F224-213E-445D-9B9E-584A46A3BB7B}" type="pres">
      <dgm:prSet presAssocID="{EDE2F12F-B088-4ADA-B292-A0864B5D326D}" presName="ChildText" presStyleLbl="fgAcc1" presStyleIdx="1" presStyleCnt="8" custScaleX="143177" custScaleY="158262" custLinFactNeighborX="6677" custLinFactNeighborY="27150">
        <dgm:presLayoutVars>
          <dgm:chMax val="0"/>
          <dgm:chPref val="0"/>
          <dgm:bulletEnabled val="1"/>
        </dgm:presLayoutVars>
      </dgm:prSet>
      <dgm:spPr>
        <a:xfrm>
          <a:off x="4339121" y="1029936"/>
          <a:ext cx="1186741" cy="1365299"/>
        </a:xfrm>
        <a:prstGeom prst="roundRect">
          <a:avLst>
            <a:gd name="adj" fmla="val 10000"/>
          </a:avLst>
        </a:prstGeom>
      </dgm:spPr>
    </dgm:pt>
    <dgm:pt modelId="{D4883708-1862-43D0-B5C9-09AA81B8B61C}" type="pres">
      <dgm:prSet presAssocID="{67F71A21-D9D1-48CF-8521-F1CD880FD2FD}" presName="sibTrans" presStyleCnt="0"/>
      <dgm:spPr/>
    </dgm:pt>
    <dgm:pt modelId="{7558E7E6-C917-490F-BA64-7F098CC89371}" type="pres">
      <dgm:prSet presAssocID="{D5367B2B-D756-4999-A150-9A41F9C797DE}" presName="composite" presStyleCnt="0"/>
      <dgm:spPr/>
    </dgm:pt>
    <dgm:pt modelId="{3E75EBFD-4BB1-4345-8F24-B0C16A3308BD}" type="pres">
      <dgm:prSet presAssocID="{D5367B2B-D756-4999-A150-9A41F9C797DE}" presName="ParentText" presStyleLbl="node1" presStyleIdx="2" presStyleCnt="8">
        <dgm:presLayoutVars>
          <dgm:chMax val="1"/>
          <dgm:chPref val="1"/>
          <dgm:bulletEnabled val="1"/>
        </dgm:presLayoutVars>
      </dgm:prSet>
      <dgm:spPr/>
    </dgm:pt>
    <dgm:pt modelId="{E72484F7-D3FB-4240-8FAA-550DAF2BC506}" type="pres">
      <dgm:prSet presAssocID="{D5367B2B-D756-4999-A150-9A41F9C797DE}" presName="Image" presStyleLbl="bgImgPlace1" presStyleIdx="2" presStyleCnt="8"/>
      <dgm:spPr>
        <a:blipFill rotWithShape="1">
          <a:blip xmlns:r="http://schemas.openxmlformats.org/officeDocument/2006/relationships" r:embed="rId3"/>
          <a:srcRect/>
          <a:stretch>
            <a:fillRect l="-25000" r="-25000"/>
          </a:stretch>
        </a:blipFill>
      </dgm:spPr>
    </dgm:pt>
    <dgm:pt modelId="{D0D84252-F54A-49C5-8B4D-D6CD3B46FB61}" type="pres">
      <dgm:prSet presAssocID="{D5367B2B-D756-4999-A150-9A41F9C797DE}" presName="ChildText" presStyleLbl="fgAcc1" presStyleIdx="2" presStyleCnt="8" custScaleX="143177" custScaleY="158262" custLinFactNeighborX="6677" custLinFactNeighborY="27150">
        <dgm:presLayoutVars>
          <dgm:chMax val="0"/>
          <dgm:chPref val="0"/>
          <dgm:bulletEnabled val="1"/>
        </dgm:presLayoutVars>
      </dgm:prSet>
      <dgm:spPr>
        <a:xfrm>
          <a:off x="7280271" y="1029936"/>
          <a:ext cx="1186741" cy="1365299"/>
        </a:xfrm>
        <a:prstGeom prst="roundRect">
          <a:avLst>
            <a:gd name="adj" fmla="val 10000"/>
          </a:avLst>
        </a:prstGeom>
      </dgm:spPr>
    </dgm:pt>
    <dgm:pt modelId="{6D62E3E5-7DD5-4E54-B2DC-BA0127F4D2F2}" type="pres">
      <dgm:prSet presAssocID="{B545C118-229B-4B47-B74C-1A1AED0C1E99}" presName="sibTrans" presStyleCnt="0"/>
      <dgm:spPr/>
    </dgm:pt>
    <dgm:pt modelId="{79EF8DE6-C48E-494D-9E65-59A83F8BE21E}" type="pres">
      <dgm:prSet presAssocID="{07936CE1-94EE-4E23-A18F-FCE8432A3449}" presName="composite" presStyleCnt="0"/>
      <dgm:spPr/>
    </dgm:pt>
    <dgm:pt modelId="{69D1A678-C478-465C-B8FB-2480E33BF989}" type="pres">
      <dgm:prSet presAssocID="{07936CE1-94EE-4E23-A18F-FCE8432A3449}" presName="ParentText" presStyleLbl="node1" presStyleIdx="3" presStyleCnt="8">
        <dgm:presLayoutVars>
          <dgm:chMax val="1"/>
          <dgm:chPref val="1"/>
          <dgm:bulletEnabled val="1"/>
        </dgm:presLayoutVars>
      </dgm:prSet>
      <dgm:spPr/>
    </dgm:pt>
    <dgm:pt modelId="{823DE0CA-B580-4F4B-B1BE-C0092EF87301}" type="pres">
      <dgm:prSet presAssocID="{07936CE1-94EE-4E23-A18F-FCE8432A3449}" presName="Image" presStyleLbl="bgImgPlace1" presStyleIdx="3" presStyleCnt="8"/>
      <dgm:spPr>
        <a:blipFill rotWithShape="1">
          <a:blip xmlns:r="http://schemas.openxmlformats.org/officeDocument/2006/relationships" r:embed="rId4"/>
          <a:srcRect/>
          <a:stretch>
            <a:fillRect l="-25000" r="-25000"/>
          </a:stretch>
        </a:blipFill>
      </dgm:spPr>
    </dgm:pt>
    <dgm:pt modelId="{1A38E28E-2B2C-487B-A045-485A45BB3F2A}" type="pres">
      <dgm:prSet presAssocID="{07936CE1-94EE-4E23-A18F-FCE8432A3449}" presName="ChildText" presStyleLbl="fgAcc1" presStyleIdx="3" presStyleCnt="8" custScaleX="172146" custScaleY="158262" custLinFactNeighborX="930" custLinFactNeighborY="27150">
        <dgm:presLayoutVars>
          <dgm:chMax val="0"/>
          <dgm:chPref val="0"/>
          <dgm:bulletEnabled val="1"/>
        </dgm:presLayoutVars>
      </dgm:prSet>
      <dgm:spPr>
        <a:xfrm>
          <a:off x="10052382" y="1029936"/>
          <a:ext cx="1426854" cy="1365299"/>
        </a:xfrm>
        <a:prstGeom prst="roundRect">
          <a:avLst>
            <a:gd name="adj" fmla="val 10000"/>
          </a:avLst>
        </a:prstGeom>
      </dgm:spPr>
    </dgm:pt>
    <dgm:pt modelId="{D0E24DB7-DAC1-4CDC-9A3B-58D3D8311F89}" type="pres">
      <dgm:prSet presAssocID="{45AE53E4-192B-4A87-9607-98A2E2F78278}" presName="sibTrans" presStyleCnt="0"/>
      <dgm:spPr/>
    </dgm:pt>
    <dgm:pt modelId="{27557541-4BF6-43BB-B4CB-0587BA753706}" type="pres">
      <dgm:prSet presAssocID="{E1673038-2B53-4DC8-8ED3-D941F6ED3892}" presName="composite" presStyleCnt="0"/>
      <dgm:spPr/>
    </dgm:pt>
    <dgm:pt modelId="{60919891-7441-4D7D-8867-6386942814E9}" type="pres">
      <dgm:prSet presAssocID="{E1673038-2B53-4DC8-8ED3-D941F6ED3892}" presName="ParentText" presStyleLbl="node1" presStyleIdx="4" presStyleCnt="8" custLinFactNeighborX="12976">
        <dgm:presLayoutVars>
          <dgm:chMax val="1"/>
          <dgm:chPref val="1"/>
          <dgm:bulletEnabled val="1"/>
        </dgm:presLayoutVars>
      </dgm:prSet>
      <dgm:spPr/>
    </dgm:pt>
    <dgm:pt modelId="{10C1317E-31B4-4A4A-9F41-1D21F35619AF}" type="pres">
      <dgm:prSet presAssocID="{E1673038-2B53-4DC8-8ED3-D941F6ED3892}" presName="Image" presStyleLbl="bgImgPlace1" presStyleIdx="4" presStyleCnt="8" custLinFactNeighborX="12576"/>
      <dgm:spPr>
        <a:blipFill rotWithShape="1">
          <a:blip xmlns:r="http://schemas.openxmlformats.org/officeDocument/2006/relationships" r:embed="rId5"/>
          <a:srcRect/>
          <a:stretch>
            <a:fillRect l="-25000" r="-25000"/>
          </a:stretch>
        </a:blipFill>
      </dgm:spPr>
    </dgm:pt>
    <dgm:pt modelId="{0DF52483-296F-4D7F-A3B3-C1BC9AFDB538}" type="pres">
      <dgm:prSet presAssocID="{E1673038-2B53-4DC8-8ED3-D941F6ED3892}" presName="ChildText" presStyleLbl="fgAcc1" presStyleIdx="4" presStyleCnt="8" custScaleX="143177" custScaleY="158262" custLinFactNeighborX="34053" custLinFactNeighborY="27150">
        <dgm:presLayoutVars>
          <dgm:chMax val="0"/>
          <dgm:chPref val="0"/>
          <dgm:bulletEnabled val="1"/>
        </dgm:presLayoutVars>
      </dgm:prSet>
      <dgm:spPr>
        <a:xfrm>
          <a:off x="1624882" y="3027793"/>
          <a:ext cx="1186741" cy="1365299"/>
        </a:xfrm>
        <a:prstGeom prst="roundRect">
          <a:avLst>
            <a:gd name="adj" fmla="val 10000"/>
          </a:avLst>
        </a:prstGeom>
      </dgm:spPr>
    </dgm:pt>
    <dgm:pt modelId="{22DC1A53-9C5A-4314-BADD-3B2895E466FC}" type="pres">
      <dgm:prSet presAssocID="{A27A783B-D19E-4BCC-80E1-6B7C9F2DEB5A}" presName="sibTrans" presStyleCnt="0"/>
      <dgm:spPr/>
    </dgm:pt>
    <dgm:pt modelId="{0DDDE45E-F239-4786-B0B9-F5FD6AB1CE80}" type="pres">
      <dgm:prSet presAssocID="{11CF5F7A-A2C2-4E39-A049-06B8052F8815}" presName="composite" presStyleCnt="0"/>
      <dgm:spPr/>
    </dgm:pt>
    <dgm:pt modelId="{6A98C40E-24CE-4EF0-B0C9-F4D2A74D2931}" type="pres">
      <dgm:prSet presAssocID="{11CF5F7A-A2C2-4E39-A049-06B8052F8815}" presName="ParentText" presStyleLbl="node1" presStyleIdx="5" presStyleCnt="8">
        <dgm:presLayoutVars>
          <dgm:chMax val="1"/>
          <dgm:chPref val="1"/>
          <dgm:bulletEnabled val="1"/>
        </dgm:presLayoutVars>
      </dgm:prSet>
      <dgm:spPr/>
    </dgm:pt>
    <dgm:pt modelId="{8B666D87-03CB-41CB-9A71-C9C552CBBF7D}" type="pres">
      <dgm:prSet presAssocID="{11CF5F7A-A2C2-4E39-A049-06B8052F8815}" presName="Image" presStyleLbl="bgImgPlace1" presStyleIdx="5" presStyleCnt="8"/>
      <dgm:spPr>
        <a:blipFill rotWithShape="1">
          <a:blip xmlns:r="http://schemas.openxmlformats.org/officeDocument/2006/relationships" r:embed="rId6"/>
          <a:srcRect/>
          <a:stretch>
            <a:fillRect l="-25000" r="-25000"/>
          </a:stretch>
        </a:blipFill>
      </dgm:spPr>
    </dgm:pt>
    <dgm:pt modelId="{7ABBB381-BA8B-4931-BC83-B8D57209CD84}" type="pres">
      <dgm:prSet presAssocID="{11CF5F7A-A2C2-4E39-A049-06B8052F8815}" presName="ChildText" presStyleLbl="fgAcc1" presStyleIdx="5" presStyleCnt="8" custScaleX="143177" custScaleY="158262" custLinFactNeighborX="6677" custLinFactNeighborY="27150">
        <dgm:presLayoutVars>
          <dgm:chMax val="0"/>
          <dgm:chPref val="0"/>
          <dgm:bulletEnabled val="1"/>
        </dgm:presLayoutVars>
      </dgm:prSet>
      <dgm:spPr>
        <a:xfrm>
          <a:off x="4339121" y="3027793"/>
          <a:ext cx="1186741" cy="1365299"/>
        </a:xfrm>
        <a:prstGeom prst="roundRect">
          <a:avLst>
            <a:gd name="adj" fmla="val 10000"/>
          </a:avLst>
        </a:prstGeom>
      </dgm:spPr>
    </dgm:pt>
    <dgm:pt modelId="{9B09BAF4-E7B0-4ABC-B6FB-ACDEC7885E41}" type="pres">
      <dgm:prSet presAssocID="{14FF571F-59CC-46C9-805E-C432D04D16C6}" presName="sibTrans" presStyleCnt="0"/>
      <dgm:spPr/>
    </dgm:pt>
    <dgm:pt modelId="{21E94433-346B-4F94-BA64-CBA9EA565EF7}" type="pres">
      <dgm:prSet presAssocID="{C0308560-D680-477D-AC6D-2ACC92186E1A}" presName="composite" presStyleCnt="0"/>
      <dgm:spPr/>
    </dgm:pt>
    <dgm:pt modelId="{4EA86F1B-BE6F-4F95-A97C-1A7709D01F62}" type="pres">
      <dgm:prSet presAssocID="{C0308560-D680-477D-AC6D-2ACC92186E1A}" presName="ParentText" presStyleLbl="node1" presStyleIdx="6" presStyleCnt="8">
        <dgm:presLayoutVars>
          <dgm:chMax val="1"/>
          <dgm:chPref val="1"/>
          <dgm:bulletEnabled val="1"/>
        </dgm:presLayoutVars>
      </dgm:prSet>
      <dgm:spPr/>
    </dgm:pt>
    <dgm:pt modelId="{822CAD62-EAC0-4D1A-928F-CCF56F151183}" type="pres">
      <dgm:prSet presAssocID="{C0308560-D680-477D-AC6D-2ACC92186E1A}" presName="Image" presStyleLbl="bgImgPlace1" presStyleIdx="6" presStyleCnt="8"/>
      <dgm:spPr>
        <a:blipFill rotWithShape="1">
          <a:blip xmlns:r="http://schemas.openxmlformats.org/officeDocument/2006/relationships" r:embed="rId7" cstate="print">
            <a:extLst>
              <a:ext uri="{28A0092B-C50C-407E-A947-70E740481C1C}">
                <a14:useLocalDpi xmlns:a14="http://schemas.microsoft.com/office/drawing/2010/main" val="0"/>
              </a:ext>
            </a:extLst>
          </a:blip>
          <a:srcRect/>
          <a:stretch>
            <a:fillRect l="-6000" r="-6000"/>
          </a:stretch>
        </a:blipFill>
      </dgm:spPr>
    </dgm:pt>
    <dgm:pt modelId="{BF3BE233-66DB-46F1-B295-D67959A3CB7A}" type="pres">
      <dgm:prSet presAssocID="{C0308560-D680-477D-AC6D-2ACC92186E1A}" presName="ChildText" presStyleLbl="fgAcc1" presStyleIdx="6" presStyleCnt="8" custScaleX="143177" custScaleY="158262" custLinFactNeighborX="6677" custLinFactNeighborY="27150">
        <dgm:presLayoutVars>
          <dgm:chMax val="0"/>
          <dgm:chPref val="0"/>
          <dgm:bulletEnabled val="1"/>
        </dgm:presLayoutVars>
      </dgm:prSet>
      <dgm:spPr>
        <a:xfrm>
          <a:off x="7280271" y="3027793"/>
          <a:ext cx="1186741" cy="1365299"/>
        </a:xfrm>
        <a:prstGeom prst="roundRect">
          <a:avLst>
            <a:gd name="adj" fmla="val 10000"/>
          </a:avLst>
        </a:prstGeom>
      </dgm:spPr>
    </dgm:pt>
    <dgm:pt modelId="{E7F5EB6A-9852-47DE-8E80-4B33C88AFE9F}" type="pres">
      <dgm:prSet presAssocID="{B00524DE-6D51-4B91-8DA9-FF8FFF442677}" presName="sibTrans" presStyleCnt="0"/>
      <dgm:spPr/>
    </dgm:pt>
    <dgm:pt modelId="{99F5D8A5-1023-43C6-9307-1E307F650779}" type="pres">
      <dgm:prSet presAssocID="{429AD452-9AD0-45C5-951A-C60CB5FDFB21}" presName="composite" presStyleCnt="0"/>
      <dgm:spPr/>
    </dgm:pt>
    <dgm:pt modelId="{D53D4FC9-379F-45E1-8194-5D9DAFAABBBB}" type="pres">
      <dgm:prSet presAssocID="{429AD452-9AD0-45C5-951A-C60CB5FDFB21}" presName="ParentText" presStyleLbl="node1" presStyleIdx="7" presStyleCnt="8">
        <dgm:presLayoutVars>
          <dgm:chMax val="1"/>
          <dgm:chPref val="1"/>
          <dgm:bulletEnabled val="1"/>
        </dgm:presLayoutVars>
      </dgm:prSet>
      <dgm:spPr/>
    </dgm:pt>
    <dgm:pt modelId="{637846B2-1B27-4341-95C7-81258E277E84}" type="pres">
      <dgm:prSet presAssocID="{429AD452-9AD0-45C5-951A-C60CB5FDFB21}" presName="Image" presStyleLbl="bgImgPlace1" presStyleIdx="7" presStyleCnt="8"/>
      <dgm:spPr>
        <a:blipFill rotWithShape="1">
          <a:blip xmlns:r="http://schemas.openxmlformats.org/officeDocument/2006/relationships" r:embed="rId8"/>
          <a:srcRect/>
          <a:stretch>
            <a:fillRect l="-25000" r="-25000"/>
          </a:stretch>
        </a:blipFill>
      </dgm:spPr>
    </dgm:pt>
    <dgm:pt modelId="{3E6EE12A-452E-46C4-8209-4BBEE3AC5692}" type="pres">
      <dgm:prSet presAssocID="{429AD452-9AD0-45C5-951A-C60CB5FDFB21}" presName="ChildText" presStyleLbl="fgAcc1" presStyleIdx="7" presStyleCnt="8" custScaleX="172146" custScaleY="158262" custLinFactNeighborX="930" custLinFactNeighborY="27150">
        <dgm:presLayoutVars>
          <dgm:chMax val="0"/>
          <dgm:chPref val="0"/>
          <dgm:bulletEnabled val="1"/>
        </dgm:presLayoutVars>
      </dgm:prSet>
      <dgm:spPr>
        <a:xfrm>
          <a:off x="10052382" y="3027793"/>
          <a:ext cx="1426854" cy="1365299"/>
        </a:xfrm>
        <a:prstGeom prst="roundRect">
          <a:avLst>
            <a:gd name="adj" fmla="val 10000"/>
          </a:avLst>
        </a:prstGeom>
      </dgm:spPr>
    </dgm:pt>
  </dgm:ptLst>
  <dgm:cxnLst>
    <dgm:cxn modelId="{A61EB808-AFF6-4433-B488-B84C6406E88A}" srcId="{E1673038-2B53-4DC8-8ED3-D941F6ED3892}" destId="{BD31F0AA-7DF0-43CF-B359-C9F981060DCB}" srcOrd="0" destOrd="0" parTransId="{5CE52070-FE4C-4FFD-B81C-CCE6A0DF03E6}" sibTransId="{8A724E47-076B-41B1-A61B-A61B43E358FB}"/>
    <dgm:cxn modelId="{D5BE9017-C7A2-47CE-A548-13F995F612BE}" srcId="{17CCF33D-D803-4524-819F-EAABBB1E6F55}" destId="{429AD452-9AD0-45C5-951A-C60CB5FDFB21}" srcOrd="7" destOrd="0" parTransId="{67CB45ED-3376-452D-A77B-413ECFF35F5D}" sibTransId="{DEEF0E5B-CB9C-4F11-A3E1-BFF4D2032DE8}"/>
    <dgm:cxn modelId="{69267826-1278-4073-9AD0-A670B147972E}" srcId="{C0308560-D680-477D-AC6D-2ACC92186E1A}" destId="{7B85F5BF-56E0-48A8-81C6-1A43C04D479A}" srcOrd="0" destOrd="0" parTransId="{E56E1168-751B-4718-8B7F-2535BBE4062F}" sibTransId="{574288FA-BBEE-420F-BC49-07245CE1EE64}"/>
    <dgm:cxn modelId="{98829A29-B966-455D-8217-C6AB1D1CBDD6}" type="presOf" srcId="{114D44A8-EE3F-46D8-A3DB-B1A7419ECFA5}" destId="{6ECF213E-E649-4E6A-B774-DAF12E4F324F}" srcOrd="0" destOrd="0" presId="urn:microsoft.com/office/officeart/2008/layout/TitledPictureBlocks"/>
    <dgm:cxn modelId="{78F72230-5FE6-4136-89EF-B0B56D93CEDD}" srcId="{17CCF33D-D803-4524-819F-EAABBB1E6F55}" destId="{114D44A8-EE3F-46D8-A3DB-B1A7419ECFA5}" srcOrd="0" destOrd="0" parTransId="{1E48BB55-4207-4BE7-86F8-87C88E5E1AFA}" sibTransId="{D4B3C5D5-E99E-494B-8057-1C9C81E760A5}"/>
    <dgm:cxn modelId="{CE519638-6776-41B4-8E26-E4D155141E6D}" srcId="{EDE2F12F-B088-4ADA-B292-A0864B5D326D}" destId="{445666FE-0077-42CE-A334-120362A3374D}" srcOrd="0" destOrd="0" parTransId="{8F2AA7B4-955C-4E1C-B443-D779CAA96D1C}" sibTransId="{A76EE977-78F9-41AD-B6D1-DEE579005E38}"/>
    <dgm:cxn modelId="{C017195B-4874-44B7-AC8C-C8C34F8DAF42}" type="presOf" srcId="{07936CE1-94EE-4E23-A18F-FCE8432A3449}" destId="{69D1A678-C478-465C-B8FB-2480E33BF989}" srcOrd="0" destOrd="0" presId="urn:microsoft.com/office/officeart/2008/layout/TitledPictureBlocks"/>
    <dgm:cxn modelId="{A657515D-0B61-4F9B-BABA-265AB7F44752}" srcId="{114D44A8-EE3F-46D8-A3DB-B1A7419ECFA5}" destId="{4C3DB784-A226-4D8C-BEB2-3537CE06A5BC}" srcOrd="0" destOrd="0" parTransId="{95479690-98F7-4B19-B9FE-A829899849CB}" sibTransId="{0E8972BA-6D61-473D-9797-479CA779A8CA}"/>
    <dgm:cxn modelId="{0DBEF147-9F1F-4775-BAD1-830E1CAA513C}" srcId="{11CF5F7A-A2C2-4E39-A049-06B8052F8815}" destId="{1EB74293-07B4-4334-B436-7F5A568AA5A8}" srcOrd="0" destOrd="0" parTransId="{D9C7FDDC-7F3A-4BA5-9D42-C3424A59DE88}" sibTransId="{9B85547A-2F82-497A-A4D5-FD294B09C5B1}"/>
    <dgm:cxn modelId="{D0929B6A-F252-47AD-B6F2-72689A136999}" type="presOf" srcId="{445666FE-0077-42CE-A334-120362A3374D}" destId="{E9E7F224-213E-445D-9B9E-584A46A3BB7B}" srcOrd="0" destOrd="0" presId="urn:microsoft.com/office/officeart/2008/layout/TitledPictureBlocks"/>
    <dgm:cxn modelId="{73F5224B-642F-4663-BA46-DE5E89E6E17A}" type="presOf" srcId="{D5367B2B-D756-4999-A150-9A41F9C797DE}" destId="{3E75EBFD-4BB1-4345-8F24-B0C16A3308BD}" srcOrd="0" destOrd="0" presId="urn:microsoft.com/office/officeart/2008/layout/TitledPictureBlocks"/>
    <dgm:cxn modelId="{75F81D6C-3228-4629-962D-FE71F4F1A7B6}" srcId="{D5367B2B-D756-4999-A150-9A41F9C797DE}" destId="{F95CCE39-03CB-4000-813D-6E07DE7D13FB}" srcOrd="0" destOrd="0" parTransId="{4E13CBA1-BB06-4275-909A-96718D30A49D}" sibTransId="{C70D5AE2-9EFA-4952-A2AF-F74435487A0A}"/>
    <dgm:cxn modelId="{6F8B244C-B599-4400-8BF2-2068AAD8E49C}" srcId="{429AD452-9AD0-45C5-951A-C60CB5FDFB21}" destId="{8BF9DE57-3D09-4C34-8501-A6F4D62F0C05}" srcOrd="0" destOrd="0" parTransId="{4E3C0843-33B0-4FA2-9F03-F98A0D37C19E}" sibTransId="{DA1B66CE-8041-4740-BE0E-5F86F4B9332E}"/>
    <dgm:cxn modelId="{240A106D-C056-4A05-9D70-489054DABD4A}" srcId="{17CCF33D-D803-4524-819F-EAABBB1E6F55}" destId="{E1673038-2B53-4DC8-8ED3-D941F6ED3892}" srcOrd="4" destOrd="0" parTransId="{996B9311-DE4F-4180-BEC6-2CB195C83384}" sibTransId="{A27A783B-D19E-4BCC-80E1-6B7C9F2DEB5A}"/>
    <dgm:cxn modelId="{3954D27D-155E-477D-8520-E7C5C0CE5BA1}" type="presOf" srcId="{7B85F5BF-56E0-48A8-81C6-1A43C04D479A}" destId="{BF3BE233-66DB-46F1-B295-D67959A3CB7A}" srcOrd="0" destOrd="0" presId="urn:microsoft.com/office/officeart/2008/layout/TitledPictureBlocks"/>
    <dgm:cxn modelId="{A9E4BB83-025F-41CC-8F46-7535D0438788}" type="presOf" srcId="{4C3DB784-A226-4D8C-BEB2-3537CE06A5BC}" destId="{D006C0B4-9301-44BF-8F7A-49279913E9B6}" srcOrd="0" destOrd="0" presId="urn:microsoft.com/office/officeart/2008/layout/TitledPictureBlocks"/>
    <dgm:cxn modelId="{2483BA8B-985E-4768-B6D6-6C22F4A4C26C}" srcId="{17CCF33D-D803-4524-819F-EAABBB1E6F55}" destId="{C0308560-D680-477D-AC6D-2ACC92186E1A}" srcOrd="6" destOrd="0" parTransId="{9116715F-88BB-4B0C-B2DA-CCD3AA98EE1D}" sibTransId="{B00524DE-6D51-4B91-8DA9-FF8FFF442677}"/>
    <dgm:cxn modelId="{0733009D-0E12-421F-A024-FFF611F3A345}" srcId="{07936CE1-94EE-4E23-A18F-FCE8432A3449}" destId="{0C3C56D3-EDDF-49CF-B504-4A033B469620}" srcOrd="0" destOrd="0" parTransId="{47E0AFDA-9E27-4443-9BFD-4B2FBEE8F80E}" sibTransId="{0837CD4D-0D1F-4505-9D41-FC923A10E245}"/>
    <dgm:cxn modelId="{9F096DB1-F143-4095-9CA8-386D2A6471BD}" type="presOf" srcId="{8BF9DE57-3D09-4C34-8501-A6F4D62F0C05}" destId="{3E6EE12A-452E-46C4-8209-4BBEE3AC5692}" srcOrd="0" destOrd="0" presId="urn:microsoft.com/office/officeart/2008/layout/TitledPictureBlocks"/>
    <dgm:cxn modelId="{D50809BA-91F4-4CB2-8D5E-F887663E1956}" srcId="{17CCF33D-D803-4524-819F-EAABBB1E6F55}" destId="{D5367B2B-D756-4999-A150-9A41F9C797DE}" srcOrd="2" destOrd="0" parTransId="{0FBD58DA-D7F5-426F-BEF2-019495A06F33}" sibTransId="{B545C118-229B-4B47-B74C-1A1AED0C1E99}"/>
    <dgm:cxn modelId="{8A5777BA-6DE2-4742-9C5C-71ACE7CA63AB}" type="presOf" srcId="{E1673038-2B53-4DC8-8ED3-D941F6ED3892}" destId="{60919891-7441-4D7D-8867-6386942814E9}" srcOrd="0" destOrd="0" presId="urn:microsoft.com/office/officeart/2008/layout/TitledPictureBlocks"/>
    <dgm:cxn modelId="{1478E5BB-F568-4634-87BA-1F58D92543CF}" srcId="{17CCF33D-D803-4524-819F-EAABBB1E6F55}" destId="{07936CE1-94EE-4E23-A18F-FCE8432A3449}" srcOrd="3" destOrd="0" parTransId="{8068F888-F017-4219-BC25-CC92B966E8E2}" sibTransId="{45AE53E4-192B-4A87-9607-98A2E2F78278}"/>
    <dgm:cxn modelId="{AF7179BF-408B-4D41-8192-D4A537D73D8C}" type="presOf" srcId="{11CF5F7A-A2C2-4E39-A049-06B8052F8815}" destId="{6A98C40E-24CE-4EF0-B0C9-F4D2A74D2931}" srcOrd="0" destOrd="0" presId="urn:microsoft.com/office/officeart/2008/layout/TitledPictureBlocks"/>
    <dgm:cxn modelId="{AB9619C9-C1FD-49C8-BA26-FD377A47BF97}" type="presOf" srcId="{429AD452-9AD0-45C5-951A-C60CB5FDFB21}" destId="{D53D4FC9-379F-45E1-8194-5D9DAFAABBBB}" srcOrd="0" destOrd="0" presId="urn:microsoft.com/office/officeart/2008/layout/TitledPictureBlocks"/>
    <dgm:cxn modelId="{BD916ACF-9BD5-43BE-81A0-070C180D20FF}" type="presOf" srcId="{F95CCE39-03CB-4000-813D-6E07DE7D13FB}" destId="{D0D84252-F54A-49C5-8B4D-D6CD3B46FB61}" srcOrd="0" destOrd="0" presId="urn:microsoft.com/office/officeart/2008/layout/TitledPictureBlocks"/>
    <dgm:cxn modelId="{A4CB09D0-3F09-4890-80AA-8313536058D5}" type="presOf" srcId="{0C3C56D3-EDDF-49CF-B504-4A033B469620}" destId="{1A38E28E-2B2C-487B-A045-485A45BB3F2A}" srcOrd="0" destOrd="0" presId="urn:microsoft.com/office/officeart/2008/layout/TitledPictureBlocks"/>
    <dgm:cxn modelId="{5C539DD0-CCC0-4A40-B0C4-32B12D3D6424}" type="presOf" srcId="{C0308560-D680-477D-AC6D-2ACC92186E1A}" destId="{4EA86F1B-BE6F-4F95-A97C-1A7709D01F62}" srcOrd="0" destOrd="0" presId="urn:microsoft.com/office/officeart/2008/layout/TitledPictureBlocks"/>
    <dgm:cxn modelId="{354943D8-DCEB-4B78-9436-99C68D90588B}" srcId="{17CCF33D-D803-4524-819F-EAABBB1E6F55}" destId="{11CF5F7A-A2C2-4E39-A049-06B8052F8815}" srcOrd="5" destOrd="0" parTransId="{EBEC38F5-78BB-4B2C-84C4-FE08CD691E91}" sibTransId="{14FF571F-59CC-46C9-805E-C432D04D16C6}"/>
    <dgm:cxn modelId="{D83BEBE2-2451-4C84-B162-FD9E37853BE8}" type="presOf" srcId="{BD31F0AA-7DF0-43CF-B359-C9F981060DCB}" destId="{0DF52483-296F-4D7F-A3B3-C1BC9AFDB538}" srcOrd="0" destOrd="0" presId="urn:microsoft.com/office/officeart/2008/layout/TitledPictureBlocks"/>
    <dgm:cxn modelId="{7800C5E9-4862-47D9-B920-58A1C9FE004D}" type="presOf" srcId="{1EB74293-07B4-4334-B436-7F5A568AA5A8}" destId="{7ABBB381-BA8B-4931-BC83-B8D57209CD84}" srcOrd="0" destOrd="0" presId="urn:microsoft.com/office/officeart/2008/layout/TitledPictureBlocks"/>
    <dgm:cxn modelId="{5B5F1CF0-2A87-4C4D-8DED-5FACA34BC06B}" srcId="{17CCF33D-D803-4524-819F-EAABBB1E6F55}" destId="{EDE2F12F-B088-4ADA-B292-A0864B5D326D}" srcOrd="1" destOrd="0" parTransId="{444156CF-8905-4804-80D3-8B9A430D2488}" sibTransId="{67F71A21-D9D1-48CF-8521-F1CD880FD2FD}"/>
    <dgm:cxn modelId="{FCD729F0-AA71-4B0E-A9D7-1E2AA4B13E40}" type="presOf" srcId="{17CCF33D-D803-4524-819F-EAABBB1E6F55}" destId="{ADBE93AC-707F-4923-BBCB-FE654EB3E5A6}" srcOrd="0" destOrd="0" presId="urn:microsoft.com/office/officeart/2008/layout/TitledPictureBlocks"/>
    <dgm:cxn modelId="{C73587FD-D6D4-4526-8036-92145B88A1EF}" type="presOf" srcId="{EDE2F12F-B088-4ADA-B292-A0864B5D326D}" destId="{1F88F67D-EEEE-47D6-BFAD-7B24690BC9AC}" srcOrd="0" destOrd="0" presId="urn:microsoft.com/office/officeart/2008/layout/TitledPictureBlocks"/>
    <dgm:cxn modelId="{0F6BC000-42BD-4076-9CE6-037152219488}" type="presParOf" srcId="{ADBE93AC-707F-4923-BBCB-FE654EB3E5A6}" destId="{0CBBD2B2-7E49-4EAA-94DD-F87C19F90ECD}" srcOrd="0" destOrd="0" presId="urn:microsoft.com/office/officeart/2008/layout/TitledPictureBlocks"/>
    <dgm:cxn modelId="{BA3EA41E-F86B-4667-B28C-4C9AD0A6C460}" type="presParOf" srcId="{0CBBD2B2-7E49-4EAA-94DD-F87C19F90ECD}" destId="{6ECF213E-E649-4E6A-B774-DAF12E4F324F}" srcOrd="0" destOrd="0" presId="urn:microsoft.com/office/officeart/2008/layout/TitledPictureBlocks"/>
    <dgm:cxn modelId="{7B44A8B9-B304-49FC-9BE2-A7DD1E931B8D}" type="presParOf" srcId="{0CBBD2B2-7E49-4EAA-94DD-F87C19F90ECD}" destId="{92BCC19E-758D-4D0C-8BD0-116CD02324DD}" srcOrd="1" destOrd="0" presId="urn:microsoft.com/office/officeart/2008/layout/TitledPictureBlocks"/>
    <dgm:cxn modelId="{EF8ECA8E-530F-449D-9AD1-890656EBEFEF}" type="presParOf" srcId="{0CBBD2B2-7E49-4EAA-94DD-F87C19F90ECD}" destId="{D006C0B4-9301-44BF-8F7A-49279913E9B6}" srcOrd="2" destOrd="0" presId="urn:microsoft.com/office/officeart/2008/layout/TitledPictureBlocks"/>
    <dgm:cxn modelId="{BEFFAEC7-7665-4B11-9E76-903BE7AD3277}" type="presParOf" srcId="{ADBE93AC-707F-4923-BBCB-FE654EB3E5A6}" destId="{3941DD88-099B-4250-B637-7482DEF740CA}" srcOrd="1" destOrd="0" presId="urn:microsoft.com/office/officeart/2008/layout/TitledPictureBlocks"/>
    <dgm:cxn modelId="{3146B7F7-D3F8-4896-8CD9-08FD53786BA2}" type="presParOf" srcId="{ADBE93AC-707F-4923-BBCB-FE654EB3E5A6}" destId="{8BAB2259-0CAB-40A6-AA4D-16E4CA34AC8D}" srcOrd="2" destOrd="0" presId="urn:microsoft.com/office/officeart/2008/layout/TitledPictureBlocks"/>
    <dgm:cxn modelId="{AFD446CF-B53A-43F8-A143-3F55FE8A6586}" type="presParOf" srcId="{8BAB2259-0CAB-40A6-AA4D-16E4CA34AC8D}" destId="{1F88F67D-EEEE-47D6-BFAD-7B24690BC9AC}" srcOrd="0" destOrd="0" presId="urn:microsoft.com/office/officeart/2008/layout/TitledPictureBlocks"/>
    <dgm:cxn modelId="{2C59EA66-FAEE-4C71-838B-591C3F718340}" type="presParOf" srcId="{8BAB2259-0CAB-40A6-AA4D-16E4CA34AC8D}" destId="{07D6163D-2D75-47B9-8A73-BD593986C2B4}" srcOrd="1" destOrd="0" presId="urn:microsoft.com/office/officeart/2008/layout/TitledPictureBlocks"/>
    <dgm:cxn modelId="{ACB33270-5F24-4C99-8D2A-C9CFCF03E317}" type="presParOf" srcId="{8BAB2259-0CAB-40A6-AA4D-16E4CA34AC8D}" destId="{E9E7F224-213E-445D-9B9E-584A46A3BB7B}" srcOrd="2" destOrd="0" presId="urn:microsoft.com/office/officeart/2008/layout/TitledPictureBlocks"/>
    <dgm:cxn modelId="{AA290E09-38EA-4A70-9A71-561CBF25A017}" type="presParOf" srcId="{ADBE93AC-707F-4923-BBCB-FE654EB3E5A6}" destId="{D4883708-1862-43D0-B5C9-09AA81B8B61C}" srcOrd="3" destOrd="0" presId="urn:microsoft.com/office/officeart/2008/layout/TitledPictureBlocks"/>
    <dgm:cxn modelId="{F5D9D56B-593B-4A80-9429-6A396E0CFE8E}" type="presParOf" srcId="{ADBE93AC-707F-4923-BBCB-FE654EB3E5A6}" destId="{7558E7E6-C917-490F-BA64-7F098CC89371}" srcOrd="4" destOrd="0" presId="urn:microsoft.com/office/officeart/2008/layout/TitledPictureBlocks"/>
    <dgm:cxn modelId="{4C756450-7C93-4A37-BE2A-9DC10127A0E5}" type="presParOf" srcId="{7558E7E6-C917-490F-BA64-7F098CC89371}" destId="{3E75EBFD-4BB1-4345-8F24-B0C16A3308BD}" srcOrd="0" destOrd="0" presId="urn:microsoft.com/office/officeart/2008/layout/TitledPictureBlocks"/>
    <dgm:cxn modelId="{829BBA73-2FE9-4176-8B62-86B8C41291CB}" type="presParOf" srcId="{7558E7E6-C917-490F-BA64-7F098CC89371}" destId="{E72484F7-D3FB-4240-8FAA-550DAF2BC506}" srcOrd="1" destOrd="0" presId="urn:microsoft.com/office/officeart/2008/layout/TitledPictureBlocks"/>
    <dgm:cxn modelId="{81C7F192-8A84-419C-87F9-F31C0BD60E09}" type="presParOf" srcId="{7558E7E6-C917-490F-BA64-7F098CC89371}" destId="{D0D84252-F54A-49C5-8B4D-D6CD3B46FB61}" srcOrd="2" destOrd="0" presId="urn:microsoft.com/office/officeart/2008/layout/TitledPictureBlocks"/>
    <dgm:cxn modelId="{3BE8A09F-2D9C-4518-8CD4-52E37C166C37}" type="presParOf" srcId="{ADBE93AC-707F-4923-BBCB-FE654EB3E5A6}" destId="{6D62E3E5-7DD5-4E54-B2DC-BA0127F4D2F2}" srcOrd="5" destOrd="0" presId="urn:microsoft.com/office/officeart/2008/layout/TitledPictureBlocks"/>
    <dgm:cxn modelId="{4C5F62CF-5F6B-4773-BF09-0CC999661982}" type="presParOf" srcId="{ADBE93AC-707F-4923-BBCB-FE654EB3E5A6}" destId="{79EF8DE6-C48E-494D-9E65-59A83F8BE21E}" srcOrd="6" destOrd="0" presId="urn:microsoft.com/office/officeart/2008/layout/TitledPictureBlocks"/>
    <dgm:cxn modelId="{5A93716B-25B2-4D95-B7B2-10B0AF4C6159}" type="presParOf" srcId="{79EF8DE6-C48E-494D-9E65-59A83F8BE21E}" destId="{69D1A678-C478-465C-B8FB-2480E33BF989}" srcOrd="0" destOrd="0" presId="urn:microsoft.com/office/officeart/2008/layout/TitledPictureBlocks"/>
    <dgm:cxn modelId="{6FD18ECE-EDE6-4605-AA7A-987B888CC4DD}" type="presParOf" srcId="{79EF8DE6-C48E-494D-9E65-59A83F8BE21E}" destId="{823DE0CA-B580-4F4B-B1BE-C0092EF87301}" srcOrd="1" destOrd="0" presId="urn:microsoft.com/office/officeart/2008/layout/TitledPictureBlocks"/>
    <dgm:cxn modelId="{929B8CD9-C9A5-4492-A6B2-57B470FA3582}" type="presParOf" srcId="{79EF8DE6-C48E-494D-9E65-59A83F8BE21E}" destId="{1A38E28E-2B2C-487B-A045-485A45BB3F2A}" srcOrd="2" destOrd="0" presId="urn:microsoft.com/office/officeart/2008/layout/TitledPictureBlocks"/>
    <dgm:cxn modelId="{FD16FF0D-A183-4956-B9D4-FF7467F9CABD}" type="presParOf" srcId="{ADBE93AC-707F-4923-BBCB-FE654EB3E5A6}" destId="{D0E24DB7-DAC1-4CDC-9A3B-58D3D8311F89}" srcOrd="7" destOrd="0" presId="urn:microsoft.com/office/officeart/2008/layout/TitledPictureBlocks"/>
    <dgm:cxn modelId="{908CE687-E73F-40B4-92EB-A0ABBDAC6F3F}" type="presParOf" srcId="{ADBE93AC-707F-4923-BBCB-FE654EB3E5A6}" destId="{27557541-4BF6-43BB-B4CB-0587BA753706}" srcOrd="8" destOrd="0" presId="urn:microsoft.com/office/officeart/2008/layout/TitledPictureBlocks"/>
    <dgm:cxn modelId="{EB6F01E5-E1EC-4AA9-B94A-DBFC17B719DA}" type="presParOf" srcId="{27557541-4BF6-43BB-B4CB-0587BA753706}" destId="{60919891-7441-4D7D-8867-6386942814E9}" srcOrd="0" destOrd="0" presId="urn:microsoft.com/office/officeart/2008/layout/TitledPictureBlocks"/>
    <dgm:cxn modelId="{A6C9EB1F-B223-4784-B8AA-F3D569D66621}" type="presParOf" srcId="{27557541-4BF6-43BB-B4CB-0587BA753706}" destId="{10C1317E-31B4-4A4A-9F41-1D21F35619AF}" srcOrd="1" destOrd="0" presId="urn:microsoft.com/office/officeart/2008/layout/TitledPictureBlocks"/>
    <dgm:cxn modelId="{F1D4F20F-B392-4E93-92BC-03BE57575B3E}" type="presParOf" srcId="{27557541-4BF6-43BB-B4CB-0587BA753706}" destId="{0DF52483-296F-4D7F-A3B3-C1BC9AFDB538}" srcOrd="2" destOrd="0" presId="urn:microsoft.com/office/officeart/2008/layout/TitledPictureBlocks"/>
    <dgm:cxn modelId="{D2D0B740-7599-4CB1-B089-7F6D0A969010}" type="presParOf" srcId="{ADBE93AC-707F-4923-BBCB-FE654EB3E5A6}" destId="{22DC1A53-9C5A-4314-BADD-3B2895E466FC}" srcOrd="9" destOrd="0" presId="urn:microsoft.com/office/officeart/2008/layout/TitledPictureBlocks"/>
    <dgm:cxn modelId="{CF5E044C-EBA1-4EC4-953B-A57C4059CA79}" type="presParOf" srcId="{ADBE93AC-707F-4923-BBCB-FE654EB3E5A6}" destId="{0DDDE45E-F239-4786-B0B9-F5FD6AB1CE80}" srcOrd="10" destOrd="0" presId="urn:microsoft.com/office/officeart/2008/layout/TitledPictureBlocks"/>
    <dgm:cxn modelId="{9818D6A5-069C-4814-AD6B-F7E371686F6A}" type="presParOf" srcId="{0DDDE45E-F239-4786-B0B9-F5FD6AB1CE80}" destId="{6A98C40E-24CE-4EF0-B0C9-F4D2A74D2931}" srcOrd="0" destOrd="0" presId="urn:microsoft.com/office/officeart/2008/layout/TitledPictureBlocks"/>
    <dgm:cxn modelId="{00A9553A-596F-4B0B-85EC-BA2EE5D7C27F}" type="presParOf" srcId="{0DDDE45E-F239-4786-B0B9-F5FD6AB1CE80}" destId="{8B666D87-03CB-41CB-9A71-C9C552CBBF7D}" srcOrd="1" destOrd="0" presId="urn:microsoft.com/office/officeart/2008/layout/TitledPictureBlocks"/>
    <dgm:cxn modelId="{4A70CDFC-8B4A-4E23-955C-CE760706DD53}" type="presParOf" srcId="{0DDDE45E-F239-4786-B0B9-F5FD6AB1CE80}" destId="{7ABBB381-BA8B-4931-BC83-B8D57209CD84}" srcOrd="2" destOrd="0" presId="urn:microsoft.com/office/officeart/2008/layout/TitledPictureBlocks"/>
    <dgm:cxn modelId="{562EF107-8543-4683-8964-CDF177E9767A}" type="presParOf" srcId="{ADBE93AC-707F-4923-BBCB-FE654EB3E5A6}" destId="{9B09BAF4-E7B0-4ABC-B6FB-ACDEC7885E41}" srcOrd="11" destOrd="0" presId="urn:microsoft.com/office/officeart/2008/layout/TitledPictureBlocks"/>
    <dgm:cxn modelId="{FD7D2A32-A535-43EB-82A0-56144A7C1184}" type="presParOf" srcId="{ADBE93AC-707F-4923-BBCB-FE654EB3E5A6}" destId="{21E94433-346B-4F94-BA64-CBA9EA565EF7}" srcOrd="12" destOrd="0" presId="urn:microsoft.com/office/officeart/2008/layout/TitledPictureBlocks"/>
    <dgm:cxn modelId="{60C5D2A6-3DE7-4A18-A490-55221F26CC3A}" type="presParOf" srcId="{21E94433-346B-4F94-BA64-CBA9EA565EF7}" destId="{4EA86F1B-BE6F-4F95-A97C-1A7709D01F62}" srcOrd="0" destOrd="0" presId="urn:microsoft.com/office/officeart/2008/layout/TitledPictureBlocks"/>
    <dgm:cxn modelId="{6EF414F1-6490-49BA-9652-82E8454875CB}" type="presParOf" srcId="{21E94433-346B-4F94-BA64-CBA9EA565EF7}" destId="{822CAD62-EAC0-4D1A-928F-CCF56F151183}" srcOrd="1" destOrd="0" presId="urn:microsoft.com/office/officeart/2008/layout/TitledPictureBlocks"/>
    <dgm:cxn modelId="{549E9C4B-54F1-443D-BD2F-80898957788A}" type="presParOf" srcId="{21E94433-346B-4F94-BA64-CBA9EA565EF7}" destId="{BF3BE233-66DB-46F1-B295-D67959A3CB7A}" srcOrd="2" destOrd="0" presId="urn:microsoft.com/office/officeart/2008/layout/TitledPictureBlocks"/>
    <dgm:cxn modelId="{6AAA03E4-466C-44EE-BEC4-101127CA4F3A}" type="presParOf" srcId="{ADBE93AC-707F-4923-BBCB-FE654EB3E5A6}" destId="{E7F5EB6A-9852-47DE-8E80-4B33C88AFE9F}" srcOrd="13" destOrd="0" presId="urn:microsoft.com/office/officeart/2008/layout/TitledPictureBlocks"/>
    <dgm:cxn modelId="{562D1179-15D2-46EB-81B1-95AA1D53EFDE}" type="presParOf" srcId="{ADBE93AC-707F-4923-BBCB-FE654EB3E5A6}" destId="{99F5D8A5-1023-43C6-9307-1E307F650779}" srcOrd="14" destOrd="0" presId="urn:microsoft.com/office/officeart/2008/layout/TitledPictureBlocks"/>
    <dgm:cxn modelId="{EBEDDBE7-E35D-4D58-B030-650D38BF83A5}" type="presParOf" srcId="{99F5D8A5-1023-43C6-9307-1E307F650779}" destId="{D53D4FC9-379F-45E1-8194-5D9DAFAABBBB}" srcOrd="0" destOrd="0" presId="urn:microsoft.com/office/officeart/2008/layout/TitledPictureBlocks"/>
    <dgm:cxn modelId="{018706F9-3877-40CD-8780-F78F0149E282}" type="presParOf" srcId="{99F5D8A5-1023-43C6-9307-1E307F650779}" destId="{637846B2-1B27-4341-95C7-81258E277E84}" srcOrd="1" destOrd="0" presId="urn:microsoft.com/office/officeart/2008/layout/TitledPictureBlocks"/>
    <dgm:cxn modelId="{C6871551-DF80-46F1-B6B9-F6531F18A08E}" type="presParOf" srcId="{99F5D8A5-1023-43C6-9307-1E307F650779}" destId="{3E6EE12A-452E-46C4-8209-4BBEE3AC5692}" srcOrd="2" destOrd="0" presId="urn:microsoft.com/office/officeart/2008/layout/TitledPictureBlock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7CCF33D-D803-4524-819F-EAABBB1E6F55}" type="doc">
      <dgm:prSet loTypeId="urn:microsoft.com/office/officeart/2008/layout/TitledPictureBlocks" loCatId="picture" qsTypeId="urn:microsoft.com/office/officeart/2005/8/quickstyle/simple1" qsCatId="simple" csTypeId="urn:microsoft.com/office/officeart/2005/8/colors/accent0_3" csCatId="mainScheme" phldr="1"/>
      <dgm:spPr/>
      <dgm:t>
        <a:bodyPr/>
        <a:lstStyle/>
        <a:p>
          <a:endParaRPr lang="en-US"/>
        </a:p>
      </dgm:t>
    </dgm:pt>
    <dgm:pt modelId="{4AB9592C-503C-4992-9A90-C452AAE11099}">
      <dgm:prSet phldrT="[Text]" custT="1"/>
      <dgm:spPr/>
      <dgm:t>
        <a:bodyPr/>
        <a:lstStyle/>
        <a:p>
          <a:pPr algn="l"/>
          <a:r>
            <a:rPr lang="en-US" sz="1500" dirty="0"/>
            <a:t>Nesting of babies for comfort</a:t>
          </a:r>
        </a:p>
      </dgm:t>
    </dgm:pt>
    <dgm:pt modelId="{50BC1E0A-B49D-49B2-B186-3DA94BE53CF7}" type="parTrans" cxnId="{6B9C28B9-890C-437E-842A-E813F184B325}">
      <dgm:prSet/>
      <dgm:spPr/>
      <dgm:t>
        <a:bodyPr/>
        <a:lstStyle/>
        <a:p>
          <a:pPr algn="l"/>
          <a:endParaRPr lang="en-US" sz="2000"/>
        </a:p>
      </dgm:t>
    </dgm:pt>
    <dgm:pt modelId="{47E4FFA3-DCE7-43E1-8311-23F5A46BB040}" type="sibTrans" cxnId="{6B9C28B9-890C-437E-842A-E813F184B325}">
      <dgm:prSet/>
      <dgm:spPr/>
      <dgm:t>
        <a:bodyPr/>
        <a:lstStyle/>
        <a:p>
          <a:pPr algn="l"/>
          <a:endParaRPr lang="en-US" sz="2000"/>
        </a:p>
      </dgm:t>
    </dgm:pt>
    <dgm:pt modelId="{76D97D2B-A566-4930-94E3-A491763E0C13}">
      <dgm:prSet phldrT="[Text]" custT="1"/>
      <dgm:spPr/>
      <dgm:t>
        <a:bodyPr/>
        <a:lstStyle/>
        <a:p>
          <a:pPr algn="l"/>
          <a:r>
            <a:rPr lang="en-US" sz="2400" dirty="0"/>
            <a:t>2</a:t>
          </a:r>
        </a:p>
      </dgm:t>
    </dgm:pt>
    <dgm:pt modelId="{E66948CE-AC13-40CA-8838-A56515D8AB38}" type="parTrans" cxnId="{83A7E208-BDEB-4233-A057-24A3D180681F}">
      <dgm:prSet/>
      <dgm:spPr/>
      <dgm:t>
        <a:bodyPr/>
        <a:lstStyle/>
        <a:p>
          <a:pPr algn="l"/>
          <a:endParaRPr lang="en-US" sz="2000"/>
        </a:p>
      </dgm:t>
    </dgm:pt>
    <dgm:pt modelId="{F551035C-3A9B-494C-B224-58415E320C85}" type="sibTrans" cxnId="{83A7E208-BDEB-4233-A057-24A3D180681F}">
      <dgm:prSet/>
      <dgm:spPr/>
      <dgm:t>
        <a:bodyPr/>
        <a:lstStyle/>
        <a:p>
          <a:pPr algn="l"/>
          <a:endParaRPr lang="en-US" sz="2000"/>
        </a:p>
      </dgm:t>
    </dgm:pt>
    <dgm:pt modelId="{49A66F75-0272-4992-B2F1-98D0604CB653}">
      <dgm:prSet phldrT="[Text]" custT="1"/>
      <dgm:spPr/>
      <dgm:t>
        <a:bodyPr/>
        <a:lstStyle/>
        <a:p>
          <a:pPr algn="l"/>
          <a:r>
            <a:rPr lang="en-US" sz="1500" dirty="0"/>
            <a:t>Hand hygiene of mothers- cutting nails</a:t>
          </a:r>
        </a:p>
      </dgm:t>
    </dgm:pt>
    <dgm:pt modelId="{0D60E3F0-0B22-4D05-9221-D97D85E783C3}" type="parTrans" cxnId="{44018991-EEDA-4C8A-BD07-98D52D78D74C}">
      <dgm:prSet/>
      <dgm:spPr/>
      <dgm:t>
        <a:bodyPr/>
        <a:lstStyle/>
        <a:p>
          <a:pPr algn="l"/>
          <a:endParaRPr lang="en-US" sz="2000"/>
        </a:p>
      </dgm:t>
    </dgm:pt>
    <dgm:pt modelId="{2E9477A5-4468-4AF0-A6A9-F664CAD1FA83}" type="sibTrans" cxnId="{44018991-EEDA-4C8A-BD07-98D52D78D74C}">
      <dgm:prSet/>
      <dgm:spPr/>
      <dgm:t>
        <a:bodyPr/>
        <a:lstStyle/>
        <a:p>
          <a:pPr algn="l"/>
          <a:endParaRPr lang="en-US" sz="2000"/>
        </a:p>
      </dgm:t>
    </dgm:pt>
    <dgm:pt modelId="{FC7399A3-A7D5-4257-BD67-C7FF6600B8F9}">
      <dgm:prSet phldrT="[Text]" custT="1"/>
      <dgm:spPr/>
      <dgm:t>
        <a:bodyPr/>
        <a:lstStyle/>
        <a:p>
          <a:pPr algn="l"/>
          <a:r>
            <a:rPr lang="en-US" sz="2400" dirty="0"/>
            <a:t>3</a:t>
          </a:r>
        </a:p>
      </dgm:t>
    </dgm:pt>
    <dgm:pt modelId="{7410615F-6007-4FA0-8A2E-D0C467E2822F}" type="parTrans" cxnId="{21FB8074-0F3E-4913-B99D-96461DDE546B}">
      <dgm:prSet/>
      <dgm:spPr/>
      <dgm:t>
        <a:bodyPr/>
        <a:lstStyle/>
        <a:p>
          <a:pPr algn="l"/>
          <a:endParaRPr lang="en-US" sz="2000"/>
        </a:p>
      </dgm:t>
    </dgm:pt>
    <dgm:pt modelId="{8E45E722-B30F-4A81-BC61-C9BC10DF58D6}" type="sibTrans" cxnId="{21FB8074-0F3E-4913-B99D-96461DDE546B}">
      <dgm:prSet/>
      <dgm:spPr/>
      <dgm:t>
        <a:bodyPr/>
        <a:lstStyle/>
        <a:p>
          <a:pPr algn="l"/>
          <a:endParaRPr lang="en-US" sz="2000"/>
        </a:p>
      </dgm:t>
    </dgm:pt>
    <dgm:pt modelId="{70ED12B2-CC87-43FD-A784-A5ED23FCF97C}">
      <dgm:prSet phldrT="[Text]" custT="1"/>
      <dgm:spPr/>
      <dgm:t>
        <a:bodyPr/>
        <a:lstStyle/>
        <a:p>
          <a:pPr algn="l"/>
          <a:r>
            <a:rPr lang="en-US" sz="1500" dirty="0"/>
            <a:t>Mother cleaning the baby </a:t>
          </a:r>
        </a:p>
      </dgm:t>
    </dgm:pt>
    <dgm:pt modelId="{D6AF13AF-BAFE-422A-848D-93199608EC47}" type="parTrans" cxnId="{9A74AA8D-0B16-48DE-B9DF-10B2FE25106D}">
      <dgm:prSet/>
      <dgm:spPr/>
      <dgm:t>
        <a:bodyPr/>
        <a:lstStyle/>
        <a:p>
          <a:pPr algn="l"/>
          <a:endParaRPr lang="en-US" sz="2000"/>
        </a:p>
      </dgm:t>
    </dgm:pt>
    <dgm:pt modelId="{7A5D6FD9-1DC8-4834-9830-BBA57460528D}" type="sibTrans" cxnId="{9A74AA8D-0B16-48DE-B9DF-10B2FE25106D}">
      <dgm:prSet/>
      <dgm:spPr/>
      <dgm:t>
        <a:bodyPr/>
        <a:lstStyle/>
        <a:p>
          <a:pPr algn="l"/>
          <a:endParaRPr lang="en-US" sz="2000"/>
        </a:p>
      </dgm:t>
    </dgm:pt>
    <dgm:pt modelId="{9578D79E-040B-42EB-85B3-1F9338A8C2DA}">
      <dgm:prSet phldrT="[Text]" custT="1"/>
      <dgm:spPr/>
      <dgm:t>
        <a:bodyPr/>
        <a:lstStyle/>
        <a:p>
          <a:pPr algn="l"/>
          <a:r>
            <a:rPr lang="en-US" sz="2400" dirty="0"/>
            <a:t>9</a:t>
          </a:r>
        </a:p>
      </dgm:t>
    </dgm:pt>
    <dgm:pt modelId="{474F88CE-3F64-4B31-8C7B-5FA6D9C22572}" type="parTrans" cxnId="{1C2AC25C-D99C-46B9-842F-F97655B529DD}">
      <dgm:prSet/>
      <dgm:spPr/>
      <dgm:t>
        <a:bodyPr/>
        <a:lstStyle/>
        <a:p>
          <a:pPr algn="l"/>
          <a:endParaRPr lang="en-US" sz="2000"/>
        </a:p>
      </dgm:t>
    </dgm:pt>
    <dgm:pt modelId="{1E5D3A48-721C-49EF-9ECE-338E2903BB4B}" type="sibTrans" cxnId="{1C2AC25C-D99C-46B9-842F-F97655B529DD}">
      <dgm:prSet/>
      <dgm:spPr/>
      <dgm:t>
        <a:bodyPr/>
        <a:lstStyle/>
        <a:p>
          <a:pPr algn="l"/>
          <a:endParaRPr lang="en-US" sz="2000"/>
        </a:p>
      </dgm:t>
    </dgm:pt>
    <dgm:pt modelId="{50035FA4-9B10-4C74-91CC-64E274268FE2}">
      <dgm:prSet phldrT="[Text]" custT="1"/>
      <dgm:spPr/>
      <dgm:t>
        <a:bodyPr/>
        <a:lstStyle/>
        <a:p>
          <a:pPr algn="l"/>
          <a:r>
            <a:rPr lang="en-US" sz="2400" dirty="0"/>
            <a:t>4</a:t>
          </a:r>
        </a:p>
      </dgm:t>
    </dgm:pt>
    <dgm:pt modelId="{2D3842D6-D6F7-4056-A43A-A91D54C54956}" type="parTrans" cxnId="{32D64DF1-3025-47C2-9D07-15ACE48C8D37}">
      <dgm:prSet/>
      <dgm:spPr/>
      <dgm:t>
        <a:bodyPr/>
        <a:lstStyle/>
        <a:p>
          <a:pPr algn="l"/>
          <a:endParaRPr lang="en-US" sz="2000"/>
        </a:p>
      </dgm:t>
    </dgm:pt>
    <dgm:pt modelId="{D6E6D1DA-72B2-44BB-B1B2-78D5D8E0A333}" type="sibTrans" cxnId="{32D64DF1-3025-47C2-9D07-15ACE48C8D37}">
      <dgm:prSet/>
      <dgm:spPr/>
      <dgm:t>
        <a:bodyPr/>
        <a:lstStyle/>
        <a:p>
          <a:pPr algn="l"/>
          <a:endParaRPr lang="en-US" sz="2000"/>
        </a:p>
      </dgm:t>
    </dgm:pt>
    <dgm:pt modelId="{10C5A6A0-F77F-428C-893A-EC14B9AAFFC3}">
      <dgm:prSet phldrT="[Text]" custT="1"/>
      <dgm:spPr/>
      <dgm:t>
        <a:bodyPr/>
        <a:lstStyle/>
        <a:p>
          <a:pPr algn="l"/>
          <a:r>
            <a:rPr lang="en-US" sz="2400" dirty="0"/>
            <a:t>5</a:t>
          </a:r>
        </a:p>
      </dgm:t>
    </dgm:pt>
    <dgm:pt modelId="{1B571450-B6B7-42DB-87E1-378297DB959B}" type="parTrans" cxnId="{E70369E4-25C0-4E92-84A9-6E5743EAC371}">
      <dgm:prSet/>
      <dgm:spPr/>
      <dgm:t>
        <a:bodyPr/>
        <a:lstStyle/>
        <a:p>
          <a:pPr algn="l"/>
          <a:endParaRPr lang="en-US" sz="2000"/>
        </a:p>
      </dgm:t>
    </dgm:pt>
    <dgm:pt modelId="{C3670DAD-E722-4FED-BBB3-20841BE07FDC}" type="sibTrans" cxnId="{E70369E4-25C0-4E92-84A9-6E5743EAC371}">
      <dgm:prSet/>
      <dgm:spPr/>
      <dgm:t>
        <a:bodyPr/>
        <a:lstStyle/>
        <a:p>
          <a:pPr algn="l"/>
          <a:endParaRPr lang="en-US" sz="2000"/>
        </a:p>
      </dgm:t>
    </dgm:pt>
    <dgm:pt modelId="{C7C55FDF-D1DE-4E34-8C6F-288E2DDB4912}">
      <dgm:prSet phldrT="[Text]" custT="1"/>
      <dgm:spPr/>
      <dgm:t>
        <a:bodyPr/>
        <a:lstStyle/>
        <a:p>
          <a:pPr algn="l"/>
          <a:r>
            <a:rPr lang="en-US" sz="2400" dirty="0"/>
            <a:t>6</a:t>
          </a:r>
        </a:p>
      </dgm:t>
    </dgm:pt>
    <dgm:pt modelId="{9AA29A97-7FCC-4EC5-A45E-8FCA5E93F889}" type="parTrans" cxnId="{3431799C-2ACF-4BF5-BB80-C078B6B75559}">
      <dgm:prSet/>
      <dgm:spPr/>
      <dgm:t>
        <a:bodyPr/>
        <a:lstStyle/>
        <a:p>
          <a:pPr algn="l"/>
          <a:endParaRPr lang="en-US" sz="2000"/>
        </a:p>
      </dgm:t>
    </dgm:pt>
    <dgm:pt modelId="{F8F40650-2AC1-454C-B68E-61C31F79DC46}" type="sibTrans" cxnId="{3431799C-2ACF-4BF5-BB80-C078B6B75559}">
      <dgm:prSet/>
      <dgm:spPr/>
      <dgm:t>
        <a:bodyPr/>
        <a:lstStyle/>
        <a:p>
          <a:pPr algn="l"/>
          <a:endParaRPr lang="en-US" sz="2000"/>
        </a:p>
      </dgm:t>
    </dgm:pt>
    <dgm:pt modelId="{466AD97D-8087-41C7-A753-7524C1C77B37}">
      <dgm:prSet phldrT="[Text]" custT="1"/>
      <dgm:spPr/>
      <dgm:t>
        <a:bodyPr/>
        <a:lstStyle/>
        <a:p>
          <a:pPr algn="l"/>
          <a:r>
            <a:rPr lang="en-US" sz="2400" dirty="0"/>
            <a:t>7</a:t>
          </a:r>
        </a:p>
      </dgm:t>
    </dgm:pt>
    <dgm:pt modelId="{21D638D5-98A4-445C-98F1-A81BDBB3FE4F}" type="parTrans" cxnId="{37ED80F9-DF11-4C70-868E-A3370CF5673D}">
      <dgm:prSet/>
      <dgm:spPr/>
      <dgm:t>
        <a:bodyPr/>
        <a:lstStyle/>
        <a:p>
          <a:pPr algn="l"/>
          <a:endParaRPr lang="en-US" sz="2000"/>
        </a:p>
      </dgm:t>
    </dgm:pt>
    <dgm:pt modelId="{606CB139-DB89-4ACB-AC8D-A9FE7D9FA08B}" type="sibTrans" cxnId="{37ED80F9-DF11-4C70-868E-A3370CF5673D}">
      <dgm:prSet/>
      <dgm:spPr/>
      <dgm:t>
        <a:bodyPr/>
        <a:lstStyle/>
        <a:p>
          <a:pPr algn="l"/>
          <a:endParaRPr lang="en-US" sz="2000"/>
        </a:p>
      </dgm:t>
    </dgm:pt>
    <dgm:pt modelId="{D3378CFF-983A-4720-8A29-03CF36F47CDE}">
      <dgm:prSet phldrT="[Text]" custT="1"/>
      <dgm:spPr/>
      <dgm:t>
        <a:bodyPr/>
        <a:lstStyle/>
        <a:p>
          <a:pPr algn="l"/>
          <a:r>
            <a:rPr lang="en-US" sz="2400" dirty="0"/>
            <a:t>8</a:t>
          </a:r>
        </a:p>
      </dgm:t>
    </dgm:pt>
    <dgm:pt modelId="{ECCC179D-555E-4C00-ADBA-ADABA78C1660}" type="parTrans" cxnId="{0B56A523-D5FE-4DF1-9462-85D28B0CF27B}">
      <dgm:prSet/>
      <dgm:spPr/>
      <dgm:t>
        <a:bodyPr/>
        <a:lstStyle/>
        <a:p>
          <a:pPr algn="l"/>
          <a:endParaRPr lang="en-US" sz="2000"/>
        </a:p>
      </dgm:t>
    </dgm:pt>
    <dgm:pt modelId="{EBDB758D-3582-441B-B83F-6C64D057F4F9}" type="sibTrans" cxnId="{0B56A523-D5FE-4DF1-9462-85D28B0CF27B}">
      <dgm:prSet/>
      <dgm:spPr/>
      <dgm:t>
        <a:bodyPr/>
        <a:lstStyle/>
        <a:p>
          <a:pPr algn="l"/>
          <a:endParaRPr lang="en-US" sz="2000"/>
        </a:p>
      </dgm:t>
    </dgm:pt>
    <dgm:pt modelId="{DFF16E6A-7EB7-4817-8A9D-A48A53752CFB}">
      <dgm:prSet phldrT="[Text]" custT="1"/>
      <dgm:spPr/>
      <dgm:t>
        <a:bodyPr/>
        <a:lstStyle/>
        <a:p>
          <a:pPr algn="l"/>
          <a:r>
            <a:rPr lang="en-US" sz="1500" dirty="0"/>
            <a:t>Information about radiant warmer and machines</a:t>
          </a:r>
        </a:p>
      </dgm:t>
    </dgm:pt>
    <dgm:pt modelId="{F563861F-7A0E-441B-A9DA-1FFCD03EBE06}" type="parTrans" cxnId="{A0D44BEB-4F19-4CFE-A9EB-1BC121D039C6}">
      <dgm:prSet/>
      <dgm:spPr/>
      <dgm:t>
        <a:bodyPr/>
        <a:lstStyle/>
        <a:p>
          <a:pPr algn="l"/>
          <a:endParaRPr lang="en-US" sz="2000"/>
        </a:p>
      </dgm:t>
    </dgm:pt>
    <dgm:pt modelId="{DC5D23A9-4AAE-40D1-B653-2A1C76687A31}" type="sibTrans" cxnId="{A0D44BEB-4F19-4CFE-A9EB-1BC121D039C6}">
      <dgm:prSet/>
      <dgm:spPr/>
      <dgm:t>
        <a:bodyPr/>
        <a:lstStyle/>
        <a:p>
          <a:pPr algn="l"/>
          <a:endParaRPr lang="en-US" sz="2000"/>
        </a:p>
      </dgm:t>
    </dgm:pt>
    <dgm:pt modelId="{FD615353-D5DF-4282-B067-553876A0246C}">
      <dgm:prSet phldrT="[Text]" custT="1"/>
      <dgm:spPr/>
      <dgm:t>
        <a:bodyPr/>
        <a:lstStyle/>
        <a:p>
          <a:pPr algn="l"/>
          <a:r>
            <a:rPr lang="en-US" sz="1500" dirty="0"/>
            <a:t>Positioning of baby- flexed</a:t>
          </a:r>
        </a:p>
      </dgm:t>
    </dgm:pt>
    <dgm:pt modelId="{10CEC3A4-C0C2-4067-AF97-14858E3BB55D}" type="parTrans" cxnId="{030E2766-4F8E-4284-971D-ADA440790196}">
      <dgm:prSet/>
      <dgm:spPr/>
      <dgm:t>
        <a:bodyPr/>
        <a:lstStyle/>
        <a:p>
          <a:pPr algn="l"/>
          <a:endParaRPr lang="en-US" sz="2000"/>
        </a:p>
      </dgm:t>
    </dgm:pt>
    <dgm:pt modelId="{D9CE301B-B465-430F-A779-5A7E0D1D106B}" type="sibTrans" cxnId="{030E2766-4F8E-4284-971D-ADA440790196}">
      <dgm:prSet/>
      <dgm:spPr/>
      <dgm:t>
        <a:bodyPr/>
        <a:lstStyle/>
        <a:p>
          <a:pPr algn="l"/>
          <a:endParaRPr lang="en-US" sz="2000"/>
        </a:p>
      </dgm:t>
    </dgm:pt>
    <dgm:pt modelId="{E818214B-3A1A-47C3-A95C-262513C029FC}">
      <dgm:prSet phldrT="[Text]" custT="1"/>
      <dgm:spPr/>
      <dgm:t>
        <a:bodyPr/>
        <a:lstStyle/>
        <a:p>
          <a:pPr algn="l"/>
          <a:r>
            <a:rPr lang="en-US" sz="1500" dirty="0"/>
            <a:t>KMC given for twins</a:t>
          </a:r>
        </a:p>
      </dgm:t>
    </dgm:pt>
    <dgm:pt modelId="{93F56E3A-5869-47AC-9CA3-128C9842319B}" type="parTrans" cxnId="{AFF3278C-7AEB-4BA1-916D-75A0759FC587}">
      <dgm:prSet/>
      <dgm:spPr/>
      <dgm:t>
        <a:bodyPr/>
        <a:lstStyle/>
        <a:p>
          <a:pPr algn="l"/>
          <a:endParaRPr lang="en-US" sz="2000"/>
        </a:p>
      </dgm:t>
    </dgm:pt>
    <dgm:pt modelId="{42A29CE0-36F5-40F4-BE80-3CA0B732FFD8}" type="sibTrans" cxnId="{AFF3278C-7AEB-4BA1-916D-75A0759FC587}">
      <dgm:prSet/>
      <dgm:spPr/>
      <dgm:t>
        <a:bodyPr/>
        <a:lstStyle/>
        <a:p>
          <a:pPr algn="l"/>
          <a:endParaRPr lang="en-US" sz="2000"/>
        </a:p>
      </dgm:t>
    </dgm:pt>
    <dgm:pt modelId="{41797457-14CB-4420-9D6E-F075F8ED392D}">
      <dgm:prSet phldrT="[Text]" custT="1"/>
      <dgm:spPr/>
      <dgm:t>
        <a:bodyPr/>
        <a:lstStyle/>
        <a:p>
          <a:pPr algn="l"/>
          <a:r>
            <a:rPr lang="en-US" sz="1500" dirty="0"/>
            <a:t>Hand washing</a:t>
          </a:r>
        </a:p>
      </dgm:t>
    </dgm:pt>
    <dgm:pt modelId="{DFD5A1E9-7E20-42E3-93D0-B886633EA124}" type="parTrans" cxnId="{C38F18AF-CEA7-4997-914A-6BD81E4A12A4}">
      <dgm:prSet/>
      <dgm:spPr/>
      <dgm:t>
        <a:bodyPr/>
        <a:lstStyle/>
        <a:p>
          <a:pPr algn="l"/>
          <a:endParaRPr lang="en-US" sz="2000"/>
        </a:p>
      </dgm:t>
    </dgm:pt>
    <dgm:pt modelId="{DCC23171-E9C3-4987-BC46-B3223F36D461}" type="sibTrans" cxnId="{C38F18AF-CEA7-4997-914A-6BD81E4A12A4}">
      <dgm:prSet/>
      <dgm:spPr/>
      <dgm:t>
        <a:bodyPr/>
        <a:lstStyle/>
        <a:p>
          <a:pPr algn="l"/>
          <a:endParaRPr lang="en-US" sz="2000"/>
        </a:p>
      </dgm:t>
    </dgm:pt>
    <dgm:pt modelId="{FF230544-FDA0-4ECF-8AAC-1C70140E8330}">
      <dgm:prSet phldrT="[Text]" custT="1"/>
      <dgm:spPr/>
      <dgm:t>
        <a:bodyPr/>
        <a:lstStyle/>
        <a:p>
          <a:pPr algn="l"/>
          <a:r>
            <a:rPr lang="en-US" sz="1500" dirty="0"/>
            <a:t>Training session for mothers</a:t>
          </a:r>
        </a:p>
      </dgm:t>
    </dgm:pt>
    <dgm:pt modelId="{811584BF-5FF1-4F03-A278-E89E79FBE4F9}" type="parTrans" cxnId="{0F27317B-70B8-4510-A5B3-BDC57300278E}">
      <dgm:prSet/>
      <dgm:spPr/>
      <dgm:t>
        <a:bodyPr/>
        <a:lstStyle/>
        <a:p>
          <a:pPr algn="l"/>
          <a:endParaRPr lang="en-US" sz="2000"/>
        </a:p>
      </dgm:t>
    </dgm:pt>
    <dgm:pt modelId="{AF32D467-B91B-43AD-B11F-BA0ECE00CB53}" type="sibTrans" cxnId="{0F27317B-70B8-4510-A5B3-BDC57300278E}">
      <dgm:prSet/>
      <dgm:spPr/>
      <dgm:t>
        <a:bodyPr/>
        <a:lstStyle/>
        <a:p>
          <a:pPr algn="l"/>
          <a:endParaRPr lang="en-US" sz="2000"/>
        </a:p>
      </dgm:t>
    </dgm:pt>
    <dgm:pt modelId="{6FF1A5F0-166A-48C5-9C07-974386361E16}">
      <dgm:prSet phldrT="[Text]" custT="1"/>
      <dgm:spPr/>
      <dgm:t>
        <a:bodyPr/>
        <a:lstStyle/>
        <a:p>
          <a:pPr algn="l"/>
          <a:r>
            <a:rPr lang="en-US" sz="1500" dirty="0"/>
            <a:t>Respectful maternal and newborn care</a:t>
          </a:r>
        </a:p>
      </dgm:t>
    </dgm:pt>
    <dgm:pt modelId="{13DF8FD4-C383-43EF-8510-A3E27767A030}" type="parTrans" cxnId="{E8DC4E4B-F62A-4F1C-9B4C-01B5154A4B36}">
      <dgm:prSet/>
      <dgm:spPr/>
      <dgm:t>
        <a:bodyPr/>
        <a:lstStyle/>
        <a:p>
          <a:pPr algn="l"/>
          <a:endParaRPr lang="en-US" sz="2000"/>
        </a:p>
      </dgm:t>
    </dgm:pt>
    <dgm:pt modelId="{7FAE71BA-964B-468E-9D2C-4B56ADEBBEEE}" type="sibTrans" cxnId="{E8DC4E4B-F62A-4F1C-9B4C-01B5154A4B36}">
      <dgm:prSet/>
      <dgm:spPr/>
      <dgm:t>
        <a:bodyPr/>
        <a:lstStyle/>
        <a:p>
          <a:pPr algn="l"/>
          <a:endParaRPr lang="en-US" sz="2000"/>
        </a:p>
      </dgm:t>
    </dgm:pt>
    <dgm:pt modelId="{660CA724-14FB-4FDE-BE2A-EBE4988D42E9}">
      <dgm:prSet phldrT="[Text]" custT="1"/>
      <dgm:spPr/>
      <dgm:t>
        <a:bodyPr/>
        <a:lstStyle/>
        <a:p>
          <a:pPr algn="l"/>
          <a:r>
            <a:rPr lang="en-US" sz="2400" dirty="0"/>
            <a:t>1</a:t>
          </a:r>
        </a:p>
      </dgm:t>
    </dgm:pt>
    <dgm:pt modelId="{980789F3-0AF6-4D66-9195-F7B8D0268955}" type="sibTrans" cxnId="{C15B8444-AA47-4665-8E79-7B62C20EB5FA}">
      <dgm:prSet/>
      <dgm:spPr/>
      <dgm:t>
        <a:bodyPr/>
        <a:lstStyle/>
        <a:p>
          <a:pPr algn="l"/>
          <a:endParaRPr lang="en-US" sz="2000"/>
        </a:p>
      </dgm:t>
    </dgm:pt>
    <dgm:pt modelId="{E0D16E99-2463-4CA6-9AD5-C76EDD8EF4A0}" type="parTrans" cxnId="{C15B8444-AA47-4665-8E79-7B62C20EB5FA}">
      <dgm:prSet/>
      <dgm:spPr/>
      <dgm:t>
        <a:bodyPr/>
        <a:lstStyle/>
        <a:p>
          <a:pPr algn="l"/>
          <a:endParaRPr lang="en-US" sz="2000"/>
        </a:p>
      </dgm:t>
    </dgm:pt>
    <dgm:pt modelId="{E767448B-03E0-482D-94D1-800906AA1CD2}">
      <dgm:prSet phldrT="[Text]" custT="1"/>
      <dgm:spPr>
        <a:noFill/>
        <a:ln>
          <a:noFill/>
        </a:ln>
      </dgm:spPr>
      <dgm:t>
        <a:bodyPr/>
        <a:lstStyle/>
        <a:p>
          <a:pPr algn="l"/>
          <a:endParaRPr lang="en-US" sz="1400" dirty="0"/>
        </a:p>
      </dgm:t>
    </dgm:pt>
    <dgm:pt modelId="{A320865B-AD46-47DA-BF18-13B1150CC4EF}" type="parTrans" cxnId="{95F51C56-C94B-40F0-9F15-6FCE09C0F4DB}">
      <dgm:prSet/>
      <dgm:spPr/>
      <dgm:t>
        <a:bodyPr/>
        <a:lstStyle/>
        <a:p>
          <a:endParaRPr lang="en-US"/>
        </a:p>
      </dgm:t>
    </dgm:pt>
    <dgm:pt modelId="{AC57840D-EC08-4E70-A292-22B5AD6D2094}" type="sibTrans" cxnId="{95F51C56-C94B-40F0-9F15-6FCE09C0F4DB}">
      <dgm:prSet/>
      <dgm:spPr/>
      <dgm:t>
        <a:bodyPr/>
        <a:lstStyle/>
        <a:p>
          <a:endParaRPr lang="en-US"/>
        </a:p>
      </dgm:t>
    </dgm:pt>
    <dgm:pt modelId="{579EF3E9-45C7-4A59-95DB-C903663E6006}">
      <dgm:prSet phldrT="[Text]" custT="1"/>
      <dgm:spPr>
        <a:noFill/>
        <a:ln>
          <a:noFill/>
        </a:ln>
      </dgm:spPr>
      <dgm:t>
        <a:bodyPr/>
        <a:lstStyle/>
        <a:p>
          <a:pPr algn="l"/>
          <a:endParaRPr lang="en-US" sz="1400" dirty="0"/>
        </a:p>
      </dgm:t>
    </dgm:pt>
    <dgm:pt modelId="{F251AC0A-1AD3-44E8-9FBC-916A8E770120}" type="parTrans" cxnId="{46D6E23D-1C42-440E-96A4-E0B4C064499C}">
      <dgm:prSet/>
      <dgm:spPr/>
      <dgm:t>
        <a:bodyPr/>
        <a:lstStyle/>
        <a:p>
          <a:endParaRPr lang="en-US"/>
        </a:p>
      </dgm:t>
    </dgm:pt>
    <dgm:pt modelId="{BDDBAD3B-53D8-4421-92C2-1166CE39D2E0}" type="sibTrans" cxnId="{46D6E23D-1C42-440E-96A4-E0B4C064499C}">
      <dgm:prSet/>
      <dgm:spPr/>
      <dgm:t>
        <a:bodyPr/>
        <a:lstStyle/>
        <a:p>
          <a:endParaRPr lang="en-US"/>
        </a:p>
      </dgm:t>
    </dgm:pt>
    <dgm:pt modelId="{114D44A8-EE3F-46D8-A3DB-B1A7419ECFA5}">
      <dgm:prSet phldrT="[Text]" custT="1"/>
      <dgm:spPr>
        <a:noFill/>
        <a:ln>
          <a:noFill/>
        </a:ln>
      </dgm:spPr>
      <dgm:t>
        <a:bodyPr/>
        <a:lstStyle/>
        <a:p>
          <a:pPr algn="l"/>
          <a:endParaRPr lang="en-US" sz="1400" dirty="0"/>
        </a:p>
      </dgm:t>
    </dgm:pt>
    <dgm:pt modelId="{1E48BB55-4207-4BE7-86F8-87C88E5E1AFA}" type="parTrans" cxnId="{78F72230-5FE6-4136-89EF-B0B56D93CEDD}">
      <dgm:prSet/>
      <dgm:spPr/>
      <dgm:t>
        <a:bodyPr/>
        <a:lstStyle/>
        <a:p>
          <a:endParaRPr lang="en-US"/>
        </a:p>
      </dgm:t>
    </dgm:pt>
    <dgm:pt modelId="{D4B3C5D5-E99E-494B-8057-1C9C81E760A5}" type="sibTrans" cxnId="{78F72230-5FE6-4136-89EF-B0B56D93CEDD}">
      <dgm:prSet/>
      <dgm:spPr/>
      <dgm:t>
        <a:bodyPr/>
        <a:lstStyle/>
        <a:p>
          <a:endParaRPr lang="en-US"/>
        </a:p>
      </dgm:t>
    </dgm:pt>
    <dgm:pt modelId="{ADBE93AC-707F-4923-BBCB-FE654EB3E5A6}" type="pres">
      <dgm:prSet presAssocID="{17CCF33D-D803-4524-819F-EAABBB1E6F55}" presName="rootNode" presStyleCnt="0">
        <dgm:presLayoutVars>
          <dgm:chMax/>
          <dgm:chPref/>
          <dgm:dir/>
          <dgm:animLvl val="lvl"/>
        </dgm:presLayoutVars>
      </dgm:prSet>
      <dgm:spPr/>
    </dgm:pt>
    <dgm:pt modelId="{FB9F201E-69EC-4161-BE5C-4F15312B0AA5}" type="pres">
      <dgm:prSet presAssocID="{E767448B-03E0-482D-94D1-800906AA1CD2}" presName="composite" presStyleCnt="0"/>
      <dgm:spPr/>
    </dgm:pt>
    <dgm:pt modelId="{37CA1F9C-70EA-465F-A656-8FF3AF8F1785}" type="pres">
      <dgm:prSet presAssocID="{E767448B-03E0-482D-94D1-800906AA1CD2}" presName="ParentText" presStyleLbl="node1" presStyleIdx="0" presStyleCnt="12" custLinFactNeighborX="-13680" custLinFactNeighborY="5516">
        <dgm:presLayoutVars>
          <dgm:chMax val="1"/>
          <dgm:chPref val="1"/>
          <dgm:bulletEnabled val="1"/>
        </dgm:presLayoutVars>
      </dgm:prSet>
      <dgm:spPr/>
    </dgm:pt>
    <dgm:pt modelId="{BB00F5A2-924A-4909-BBB9-85E67DDA76CA}" type="pres">
      <dgm:prSet presAssocID="{E767448B-03E0-482D-94D1-800906AA1CD2}" presName="Image" presStyleLbl="bgImgPlace1" presStyleIdx="0" presStyleCnt="12" custLinFactNeighborX="-13680" custLinFactNeighborY="950"/>
      <dgm:spPr>
        <a:noFill/>
        <a:ln>
          <a:noFill/>
        </a:ln>
      </dgm:spPr>
    </dgm:pt>
    <dgm:pt modelId="{C478E649-6A06-4D26-8CC5-49235DC84674}" type="pres">
      <dgm:prSet presAssocID="{E767448B-03E0-482D-94D1-800906AA1CD2}" presName="ChildText" presStyleLbl="fgAcc1" presStyleIdx="0" presStyleCnt="9">
        <dgm:presLayoutVars>
          <dgm:chMax val="0"/>
          <dgm:chPref val="0"/>
          <dgm:bulletEnabled val="1"/>
        </dgm:presLayoutVars>
      </dgm:prSet>
      <dgm:spPr/>
    </dgm:pt>
    <dgm:pt modelId="{10FF4C7A-5696-4CEA-9116-D26BD1B5FFC2}" type="pres">
      <dgm:prSet presAssocID="{AC57840D-EC08-4E70-A292-22B5AD6D2094}" presName="sibTrans" presStyleCnt="0"/>
      <dgm:spPr/>
    </dgm:pt>
    <dgm:pt modelId="{45163263-F7C7-4D4A-B397-7B9461B42D67}" type="pres">
      <dgm:prSet presAssocID="{579EF3E9-45C7-4A59-95DB-C903663E6006}" presName="composite" presStyleCnt="0"/>
      <dgm:spPr/>
    </dgm:pt>
    <dgm:pt modelId="{54630BA8-2090-4641-A899-D1551B2FEE39}" type="pres">
      <dgm:prSet presAssocID="{579EF3E9-45C7-4A59-95DB-C903663E6006}" presName="ParentText" presStyleLbl="node1" presStyleIdx="1" presStyleCnt="12" custLinFactNeighborX="-5633">
        <dgm:presLayoutVars>
          <dgm:chMax val="1"/>
          <dgm:chPref val="1"/>
          <dgm:bulletEnabled val="1"/>
        </dgm:presLayoutVars>
      </dgm:prSet>
      <dgm:spPr/>
    </dgm:pt>
    <dgm:pt modelId="{882BEB4A-C6EE-48BA-A755-056C612FD244}" type="pres">
      <dgm:prSet presAssocID="{579EF3E9-45C7-4A59-95DB-C903663E6006}" presName="Image" presStyleLbl="bgImgPlace1" presStyleIdx="1" presStyleCnt="12" custLinFactNeighborX="-5633"/>
      <dgm:spPr>
        <a:noFill/>
        <a:ln>
          <a:noFill/>
        </a:ln>
      </dgm:spPr>
    </dgm:pt>
    <dgm:pt modelId="{FB0C9806-9F99-4D8E-8F11-E747CF33C94F}" type="pres">
      <dgm:prSet presAssocID="{579EF3E9-45C7-4A59-95DB-C903663E6006}" presName="ChildText" presStyleLbl="fgAcc1" presStyleIdx="0" presStyleCnt="9">
        <dgm:presLayoutVars>
          <dgm:chMax val="0"/>
          <dgm:chPref val="0"/>
          <dgm:bulletEnabled val="1"/>
        </dgm:presLayoutVars>
      </dgm:prSet>
      <dgm:spPr/>
    </dgm:pt>
    <dgm:pt modelId="{FD5D7215-4D5D-4CBD-9F74-962EF9E13286}" type="pres">
      <dgm:prSet presAssocID="{BDDBAD3B-53D8-4421-92C2-1166CE39D2E0}" presName="sibTrans" presStyleCnt="0"/>
      <dgm:spPr/>
    </dgm:pt>
    <dgm:pt modelId="{0CBBD2B2-7E49-4EAA-94DD-F87C19F90ECD}" type="pres">
      <dgm:prSet presAssocID="{114D44A8-EE3F-46D8-A3DB-B1A7419ECFA5}" presName="composite" presStyleCnt="0"/>
      <dgm:spPr/>
    </dgm:pt>
    <dgm:pt modelId="{6ECF213E-E649-4E6A-B774-DAF12E4F324F}" type="pres">
      <dgm:prSet presAssocID="{114D44A8-EE3F-46D8-A3DB-B1A7419ECFA5}" presName="ParentText" presStyleLbl="node1" presStyleIdx="2" presStyleCnt="12" custLinFactNeighborX="6438" custLinFactNeighborY="-5516">
        <dgm:presLayoutVars>
          <dgm:chMax val="1"/>
          <dgm:chPref val="1"/>
          <dgm:bulletEnabled val="1"/>
        </dgm:presLayoutVars>
      </dgm:prSet>
      <dgm:spPr/>
    </dgm:pt>
    <dgm:pt modelId="{92BCC19E-758D-4D0C-8BD0-116CD02324DD}" type="pres">
      <dgm:prSet presAssocID="{114D44A8-EE3F-46D8-A3DB-B1A7419ECFA5}" presName="Image" presStyleLbl="bgImgPlace1" presStyleIdx="2" presStyleCnt="12" custLinFactNeighborX="6438" custLinFactNeighborY="-950"/>
      <dgm:spPr>
        <a:noFill/>
        <a:ln>
          <a:noFill/>
        </a:ln>
      </dgm:spPr>
    </dgm:pt>
    <dgm:pt modelId="{D006C0B4-9301-44BF-8F7A-49279913E9B6}" type="pres">
      <dgm:prSet presAssocID="{114D44A8-EE3F-46D8-A3DB-B1A7419ECFA5}" presName="ChildText" presStyleLbl="fgAcc1" presStyleIdx="0" presStyleCnt="9">
        <dgm:presLayoutVars>
          <dgm:chMax val="0"/>
          <dgm:chPref val="0"/>
          <dgm:bulletEnabled val="1"/>
        </dgm:presLayoutVars>
      </dgm:prSet>
      <dgm:spPr/>
    </dgm:pt>
    <dgm:pt modelId="{EF6999FB-874A-4740-BEEC-403EB59478A0}" type="pres">
      <dgm:prSet presAssocID="{D4B3C5D5-E99E-494B-8057-1C9C81E760A5}" presName="sibTrans" presStyleCnt="0"/>
      <dgm:spPr/>
    </dgm:pt>
    <dgm:pt modelId="{5406E23D-083C-492D-8904-08D9EA135F4B}" type="pres">
      <dgm:prSet presAssocID="{660CA724-14FB-4FDE-BE2A-EBE4988D42E9}" presName="composite" presStyleCnt="0"/>
      <dgm:spPr/>
    </dgm:pt>
    <dgm:pt modelId="{66027577-F431-4E83-B236-E39BC2562C50}" type="pres">
      <dgm:prSet presAssocID="{660CA724-14FB-4FDE-BE2A-EBE4988D42E9}" presName="ParentText" presStyleLbl="node1" presStyleIdx="3" presStyleCnt="12" custLinFactNeighborX="13680" custLinFactNeighborY="5515">
        <dgm:presLayoutVars>
          <dgm:chMax val="1"/>
          <dgm:chPref val="1"/>
          <dgm:bulletEnabled val="1"/>
        </dgm:presLayoutVars>
      </dgm:prSet>
      <dgm:spPr/>
    </dgm:pt>
    <dgm:pt modelId="{2F1936AF-60C2-4561-BB6A-FD8440847039}" type="pres">
      <dgm:prSet presAssocID="{660CA724-14FB-4FDE-BE2A-EBE4988D42E9}" presName="Image" presStyleLbl="bgImgPlace1" presStyleIdx="3" presStyleCnt="12" custLinFactNeighborX="13680" custLinFactNeighborY="950"/>
      <dgm:spPr>
        <a:blipFill rotWithShape="1">
          <a:blip xmlns:r="http://schemas.openxmlformats.org/officeDocument/2006/relationships" r:embed="rId1" cstate="print">
            <a:extLst>
              <a:ext uri="{28A0092B-C50C-407E-A947-70E740481C1C}">
                <a14:useLocalDpi xmlns:a14="http://schemas.microsoft.com/office/drawing/2010/main" val="0"/>
              </a:ext>
            </a:extLst>
          </a:blip>
          <a:srcRect/>
          <a:stretch>
            <a:fillRect t="-29000" b="-29000"/>
          </a:stretch>
        </a:blipFill>
      </dgm:spPr>
    </dgm:pt>
    <dgm:pt modelId="{E717291E-06AA-49B1-8B1E-3C1DB59CA38A}" type="pres">
      <dgm:prSet presAssocID="{660CA724-14FB-4FDE-BE2A-EBE4988D42E9}" presName="ChildText" presStyleLbl="fgAcc1" presStyleIdx="0" presStyleCnt="9" custScaleX="143177" custScaleY="141974" custLinFactNeighborX="35527" custLinFactNeighborY="11253">
        <dgm:presLayoutVars>
          <dgm:chMax val="0"/>
          <dgm:chPref val="0"/>
          <dgm:bulletEnabled val="1"/>
        </dgm:presLayoutVars>
      </dgm:prSet>
      <dgm:spPr/>
    </dgm:pt>
    <dgm:pt modelId="{53E17A07-C9F5-45D5-B689-4ED43FA5B42C}" type="pres">
      <dgm:prSet presAssocID="{980789F3-0AF6-4D66-9195-F7B8D0268955}" presName="sibTrans" presStyleCnt="0"/>
      <dgm:spPr/>
    </dgm:pt>
    <dgm:pt modelId="{120B2FB0-15A4-40D8-8ED6-280260DE2AC6}" type="pres">
      <dgm:prSet presAssocID="{76D97D2B-A566-4930-94E3-A491763E0C13}" presName="composite" presStyleCnt="0"/>
      <dgm:spPr/>
    </dgm:pt>
    <dgm:pt modelId="{CC0E163E-FF1B-4E71-92F4-4DF74615F0C3}" type="pres">
      <dgm:prSet presAssocID="{76D97D2B-A566-4930-94E3-A491763E0C13}" presName="ParentText" presStyleLbl="node1" presStyleIdx="4" presStyleCnt="12">
        <dgm:presLayoutVars>
          <dgm:chMax val="1"/>
          <dgm:chPref val="1"/>
          <dgm:bulletEnabled val="1"/>
        </dgm:presLayoutVars>
      </dgm:prSet>
      <dgm:spPr/>
    </dgm:pt>
    <dgm:pt modelId="{9B2003B6-6789-4215-AD0F-6FDCA4304B4A}" type="pres">
      <dgm:prSet presAssocID="{76D97D2B-A566-4930-94E3-A491763E0C13}" presName="Image" presStyleLbl="bgImgPlace1" presStyleIdx="4" presStyleCnt="12"/>
      <dgm:spPr>
        <a:blipFill rotWithShape="1">
          <a:blip xmlns:r="http://schemas.openxmlformats.org/officeDocument/2006/relationships" r:embed="rId2" cstate="print">
            <a:extLst>
              <a:ext uri="{28A0092B-C50C-407E-A947-70E740481C1C}">
                <a14:useLocalDpi xmlns:a14="http://schemas.microsoft.com/office/drawing/2010/main" val="0"/>
              </a:ext>
            </a:extLst>
          </a:blip>
          <a:srcRect/>
          <a:stretch>
            <a:fillRect t="-29000" b="-29000"/>
          </a:stretch>
        </a:blipFill>
      </dgm:spPr>
    </dgm:pt>
    <dgm:pt modelId="{31445804-E9D6-4222-B6AF-9D553989846C}" type="pres">
      <dgm:prSet presAssocID="{76D97D2B-A566-4930-94E3-A491763E0C13}" presName="ChildText" presStyleLbl="fgAcc1" presStyleIdx="1" presStyleCnt="9" custScaleX="143177" custScaleY="141974" custLinFactNeighborX="6677" custLinFactNeighborY="9623">
        <dgm:presLayoutVars>
          <dgm:chMax val="0"/>
          <dgm:chPref val="0"/>
          <dgm:bulletEnabled val="1"/>
        </dgm:presLayoutVars>
      </dgm:prSet>
      <dgm:spPr/>
    </dgm:pt>
    <dgm:pt modelId="{CE21C927-1203-435E-9275-8B86523E6A8B}" type="pres">
      <dgm:prSet presAssocID="{F551035C-3A9B-494C-B224-58415E320C85}" presName="sibTrans" presStyleCnt="0"/>
      <dgm:spPr/>
    </dgm:pt>
    <dgm:pt modelId="{5F422FEB-B3B0-4008-9069-7C41B6705BBC}" type="pres">
      <dgm:prSet presAssocID="{FC7399A3-A7D5-4257-BD67-C7FF6600B8F9}" presName="composite" presStyleCnt="0"/>
      <dgm:spPr/>
    </dgm:pt>
    <dgm:pt modelId="{5E5F7F51-AF5A-4925-AE8D-1F068D632912}" type="pres">
      <dgm:prSet presAssocID="{FC7399A3-A7D5-4257-BD67-C7FF6600B8F9}" presName="ParentText" presStyleLbl="node1" presStyleIdx="5" presStyleCnt="12">
        <dgm:presLayoutVars>
          <dgm:chMax val="1"/>
          <dgm:chPref val="1"/>
          <dgm:bulletEnabled val="1"/>
        </dgm:presLayoutVars>
      </dgm:prSet>
      <dgm:spPr/>
    </dgm:pt>
    <dgm:pt modelId="{F8BA18A2-F151-48B0-9EA7-D85AFE436395}" type="pres">
      <dgm:prSet presAssocID="{FC7399A3-A7D5-4257-BD67-C7FF6600B8F9}" presName="Image" presStyleLbl="bgImgPlace1" presStyleIdx="5" presStyleCnt="12"/>
      <dgm:spPr>
        <a:blipFill rotWithShape="1">
          <a:blip xmlns:r="http://schemas.openxmlformats.org/officeDocument/2006/relationships" r:embed="rId3" cstate="print">
            <a:extLst>
              <a:ext uri="{28A0092B-C50C-407E-A947-70E740481C1C}">
                <a14:useLocalDpi xmlns:a14="http://schemas.microsoft.com/office/drawing/2010/main" val="0"/>
              </a:ext>
            </a:extLst>
          </a:blip>
          <a:srcRect/>
          <a:stretch>
            <a:fillRect t="-29000" b="-29000"/>
          </a:stretch>
        </a:blipFill>
      </dgm:spPr>
    </dgm:pt>
    <dgm:pt modelId="{746BDC0A-2EF0-4530-B814-7FDC475641CD}" type="pres">
      <dgm:prSet presAssocID="{FC7399A3-A7D5-4257-BD67-C7FF6600B8F9}" presName="ChildText" presStyleLbl="fgAcc1" presStyleIdx="2" presStyleCnt="9" custScaleX="143177" custScaleY="141974" custLinFactNeighborX="6677" custLinFactNeighborY="9623">
        <dgm:presLayoutVars>
          <dgm:chMax val="0"/>
          <dgm:chPref val="0"/>
          <dgm:bulletEnabled val="1"/>
        </dgm:presLayoutVars>
      </dgm:prSet>
      <dgm:spPr/>
    </dgm:pt>
    <dgm:pt modelId="{492D7A01-C8BE-43AD-98F8-B76AAD33A944}" type="pres">
      <dgm:prSet presAssocID="{8E45E722-B30F-4A81-BC61-C9BC10DF58D6}" presName="sibTrans" presStyleCnt="0"/>
      <dgm:spPr/>
    </dgm:pt>
    <dgm:pt modelId="{A16469F2-5DF9-4879-A62B-AFFF5BB874E3}" type="pres">
      <dgm:prSet presAssocID="{50035FA4-9B10-4C74-91CC-64E274268FE2}" presName="composite" presStyleCnt="0"/>
      <dgm:spPr/>
    </dgm:pt>
    <dgm:pt modelId="{7B1B46D3-6568-4398-B9CD-CDCC290EFECE}" type="pres">
      <dgm:prSet presAssocID="{50035FA4-9B10-4C74-91CC-64E274268FE2}" presName="ParentText" presStyleLbl="node1" presStyleIdx="6" presStyleCnt="12">
        <dgm:presLayoutVars>
          <dgm:chMax val="1"/>
          <dgm:chPref val="1"/>
          <dgm:bulletEnabled val="1"/>
        </dgm:presLayoutVars>
      </dgm:prSet>
      <dgm:spPr/>
    </dgm:pt>
    <dgm:pt modelId="{29847661-1A6A-4C31-87C6-C6E0A13544BE}" type="pres">
      <dgm:prSet presAssocID="{50035FA4-9B10-4C74-91CC-64E274268FE2}" presName="Image" presStyleLbl="bgImgPlace1" presStyleIdx="6" presStyleCnt="12"/>
      <dgm:spPr>
        <a:blipFill rotWithShape="1">
          <a:blip xmlns:r="http://schemas.openxmlformats.org/officeDocument/2006/relationships" r:embed="rId4" cstate="print">
            <a:extLst>
              <a:ext uri="{28A0092B-C50C-407E-A947-70E740481C1C}">
                <a14:useLocalDpi xmlns:a14="http://schemas.microsoft.com/office/drawing/2010/main" val="0"/>
              </a:ext>
            </a:extLst>
          </a:blip>
          <a:srcRect/>
          <a:stretch>
            <a:fillRect t="-29000" b="-29000"/>
          </a:stretch>
        </a:blipFill>
      </dgm:spPr>
    </dgm:pt>
    <dgm:pt modelId="{B396386A-364F-4B27-ABE9-A60726CB1776}" type="pres">
      <dgm:prSet presAssocID="{50035FA4-9B10-4C74-91CC-64E274268FE2}" presName="ChildText" presStyleLbl="fgAcc1" presStyleIdx="3" presStyleCnt="9" custScaleX="143177" custScaleY="141974" custLinFactNeighborX="6677" custLinFactNeighborY="9623">
        <dgm:presLayoutVars>
          <dgm:chMax val="0"/>
          <dgm:chPref val="0"/>
          <dgm:bulletEnabled val="1"/>
        </dgm:presLayoutVars>
      </dgm:prSet>
      <dgm:spPr/>
    </dgm:pt>
    <dgm:pt modelId="{62E4B56A-E3BE-4B85-B388-2CEAF41AAE1F}" type="pres">
      <dgm:prSet presAssocID="{D6E6D1DA-72B2-44BB-B1B2-78D5D8E0A333}" presName="sibTrans" presStyleCnt="0"/>
      <dgm:spPr/>
    </dgm:pt>
    <dgm:pt modelId="{298F7834-6F73-4347-BBBE-71FE3B8D3CD5}" type="pres">
      <dgm:prSet presAssocID="{10C5A6A0-F77F-428C-893A-EC14B9AAFFC3}" presName="composite" presStyleCnt="0"/>
      <dgm:spPr/>
    </dgm:pt>
    <dgm:pt modelId="{65DBA17E-000C-43CB-BA6F-E470B9F5CBDC}" type="pres">
      <dgm:prSet presAssocID="{10C5A6A0-F77F-428C-893A-EC14B9AAFFC3}" presName="ParentText" presStyleLbl="node1" presStyleIdx="7" presStyleCnt="12">
        <dgm:presLayoutVars>
          <dgm:chMax val="1"/>
          <dgm:chPref val="1"/>
          <dgm:bulletEnabled val="1"/>
        </dgm:presLayoutVars>
      </dgm:prSet>
      <dgm:spPr/>
    </dgm:pt>
    <dgm:pt modelId="{44535A9C-1BFD-4ABB-9A68-0FB7AE8C4ABF}" type="pres">
      <dgm:prSet presAssocID="{10C5A6A0-F77F-428C-893A-EC14B9AAFFC3}" presName="Image" presStyleLbl="bgImgPlace1" presStyleIdx="7" presStyleCnt="12"/>
      <dgm:spPr>
        <a:blipFill rotWithShape="1">
          <a:blip xmlns:r="http://schemas.openxmlformats.org/officeDocument/2006/relationships" r:embed="rId5" cstate="print">
            <a:extLst>
              <a:ext uri="{28A0092B-C50C-407E-A947-70E740481C1C}">
                <a14:useLocalDpi xmlns:a14="http://schemas.microsoft.com/office/drawing/2010/main" val="0"/>
              </a:ext>
            </a:extLst>
          </a:blip>
          <a:srcRect/>
          <a:stretch>
            <a:fillRect t="-29000" b="-29000"/>
          </a:stretch>
        </a:blipFill>
      </dgm:spPr>
    </dgm:pt>
    <dgm:pt modelId="{89607A68-91FA-43A5-B3E3-347A12DC625A}" type="pres">
      <dgm:prSet presAssocID="{10C5A6A0-F77F-428C-893A-EC14B9AAFFC3}" presName="ChildText" presStyleLbl="fgAcc1" presStyleIdx="4" presStyleCnt="9" custScaleX="143177" custScaleY="141974" custLinFactNeighborX="6677" custLinFactNeighborY="9623">
        <dgm:presLayoutVars>
          <dgm:chMax val="0"/>
          <dgm:chPref val="0"/>
          <dgm:bulletEnabled val="1"/>
        </dgm:presLayoutVars>
      </dgm:prSet>
      <dgm:spPr/>
    </dgm:pt>
    <dgm:pt modelId="{AC4715F2-3081-49A7-94D2-686AAABC0417}" type="pres">
      <dgm:prSet presAssocID="{C3670DAD-E722-4FED-BBB3-20841BE07FDC}" presName="sibTrans" presStyleCnt="0"/>
      <dgm:spPr/>
    </dgm:pt>
    <dgm:pt modelId="{8BEE2CF4-B1B8-478E-A997-BBE691C6683E}" type="pres">
      <dgm:prSet presAssocID="{C7C55FDF-D1DE-4E34-8C6F-288E2DDB4912}" presName="composite" presStyleCnt="0"/>
      <dgm:spPr/>
    </dgm:pt>
    <dgm:pt modelId="{E1345F79-7D6C-4344-8F4E-28C088CD1463}" type="pres">
      <dgm:prSet presAssocID="{C7C55FDF-D1DE-4E34-8C6F-288E2DDB4912}" presName="ParentText" presStyleLbl="node1" presStyleIdx="8" presStyleCnt="12">
        <dgm:presLayoutVars>
          <dgm:chMax val="1"/>
          <dgm:chPref val="1"/>
          <dgm:bulletEnabled val="1"/>
        </dgm:presLayoutVars>
      </dgm:prSet>
      <dgm:spPr/>
    </dgm:pt>
    <dgm:pt modelId="{DF56DAB4-EA27-46E3-AEE0-08FE9BE70F57}" type="pres">
      <dgm:prSet presAssocID="{C7C55FDF-D1DE-4E34-8C6F-288E2DDB4912}" presName="Image" presStyleLbl="bgImgPlace1" presStyleIdx="8" presStyleCnt="12"/>
      <dgm:spPr>
        <a:blipFill rotWithShape="1">
          <a:blip xmlns:r="http://schemas.openxmlformats.org/officeDocument/2006/relationships" r:embed="rId6" cstate="print">
            <a:extLst>
              <a:ext uri="{28A0092B-C50C-407E-A947-70E740481C1C}">
                <a14:useLocalDpi xmlns:a14="http://schemas.microsoft.com/office/drawing/2010/main" val="0"/>
              </a:ext>
            </a:extLst>
          </a:blip>
          <a:srcRect/>
          <a:stretch>
            <a:fillRect t="-29000" b="-29000"/>
          </a:stretch>
        </a:blipFill>
      </dgm:spPr>
    </dgm:pt>
    <dgm:pt modelId="{017D5D56-7925-401A-B6A5-2837F502ACCB}" type="pres">
      <dgm:prSet presAssocID="{C7C55FDF-D1DE-4E34-8C6F-288E2DDB4912}" presName="ChildText" presStyleLbl="fgAcc1" presStyleIdx="5" presStyleCnt="9" custScaleX="143177" custScaleY="141974" custLinFactNeighborX="6677" custLinFactNeighborY="9623">
        <dgm:presLayoutVars>
          <dgm:chMax val="0"/>
          <dgm:chPref val="0"/>
          <dgm:bulletEnabled val="1"/>
        </dgm:presLayoutVars>
      </dgm:prSet>
      <dgm:spPr/>
    </dgm:pt>
    <dgm:pt modelId="{433AA216-358C-4C43-A15B-6575ECD21684}" type="pres">
      <dgm:prSet presAssocID="{F8F40650-2AC1-454C-B68E-61C31F79DC46}" presName="sibTrans" presStyleCnt="0"/>
      <dgm:spPr/>
    </dgm:pt>
    <dgm:pt modelId="{7D148BD9-DD5A-4DC3-98BF-2AF309A929A1}" type="pres">
      <dgm:prSet presAssocID="{466AD97D-8087-41C7-A753-7524C1C77B37}" presName="composite" presStyleCnt="0"/>
      <dgm:spPr/>
    </dgm:pt>
    <dgm:pt modelId="{953B12A2-9087-4C50-8A8B-2DB60B89E755}" type="pres">
      <dgm:prSet presAssocID="{466AD97D-8087-41C7-A753-7524C1C77B37}" presName="ParentText" presStyleLbl="node1" presStyleIdx="9" presStyleCnt="12">
        <dgm:presLayoutVars>
          <dgm:chMax val="1"/>
          <dgm:chPref val="1"/>
          <dgm:bulletEnabled val="1"/>
        </dgm:presLayoutVars>
      </dgm:prSet>
      <dgm:spPr/>
    </dgm:pt>
    <dgm:pt modelId="{E684A15F-520C-4A24-9C09-BC162538A0C5}" type="pres">
      <dgm:prSet presAssocID="{466AD97D-8087-41C7-A753-7524C1C77B37}" presName="Image" presStyleLbl="bgImgPlace1" presStyleIdx="9" presStyleCnt="12"/>
      <dgm:spPr>
        <a:blipFill rotWithShape="1">
          <a:blip xmlns:r="http://schemas.openxmlformats.org/officeDocument/2006/relationships" r:embed="rId7" cstate="print">
            <a:extLst>
              <a:ext uri="{28A0092B-C50C-407E-A947-70E740481C1C}">
                <a14:useLocalDpi xmlns:a14="http://schemas.microsoft.com/office/drawing/2010/main" val="0"/>
              </a:ext>
            </a:extLst>
          </a:blip>
          <a:srcRect/>
          <a:stretch>
            <a:fillRect t="-29000" b="-29000"/>
          </a:stretch>
        </a:blipFill>
      </dgm:spPr>
    </dgm:pt>
    <dgm:pt modelId="{C690614D-6050-44D1-AC00-AE39FEF1DDDF}" type="pres">
      <dgm:prSet presAssocID="{466AD97D-8087-41C7-A753-7524C1C77B37}" presName="ChildText" presStyleLbl="fgAcc1" presStyleIdx="6" presStyleCnt="9" custScaleX="143177" custScaleY="141974" custLinFactNeighborX="6677" custLinFactNeighborY="9623">
        <dgm:presLayoutVars>
          <dgm:chMax val="0"/>
          <dgm:chPref val="0"/>
          <dgm:bulletEnabled val="1"/>
        </dgm:presLayoutVars>
      </dgm:prSet>
      <dgm:spPr/>
    </dgm:pt>
    <dgm:pt modelId="{345860DC-F7E5-4B4A-A640-A76AA2E1A281}" type="pres">
      <dgm:prSet presAssocID="{606CB139-DB89-4ACB-AC8D-A9FE7D9FA08B}" presName="sibTrans" presStyleCnt="0"/>
      <dgm:spPr/>
    </dgm:pt>
    <dgm:pt modelId="{2E750F4A-FB4E-4541-BC21-AB23220D94A7}" type="pres">
      <dgm:prSet presAssocID="{D3378CFF-983A-4720-8A29-03CF36F47CDE}" presName="composite" presStyleCnt="0"/>
      <dgm:spPr/>
    </dgm:pt>
    <dgm:pt modelId="{7F504820-7078-4C8D-AB06-DCCE1B3BAF9C}" type="pres">
      <dgm:prSet presAssocID="{D3378CFF-983A-4720-8A29-03CF36F47CDE}" presName="ParentText" presStyleLbl="node1" presStyleIdx="10" presStyleCnt="12">
        <dgm:presLayoutVars>
          <dgm:chMax val="1"/>
          <dgm:chPref val="1"/>
          <dgm:bulletEnabled val="1"/>
        </dgm:presLayoutVars>
      </dgm:prSet>
      <dgm:spPr/>
    </dgm:pt>
    <dgm:pt modelId="{27A4E01E-0545-45DC-A652-4E9B63E6B73A}" type="pres">
      <dgm:prSet presAssocID="{D3378CFF-983A-4720-8A29-03CF36F47CDE}" presName="Image" presStyleLbl="bgImgPlace1" presStyleIdx="10" presStyleCnt="12"/>
      <dgm:spPr>
        <a:blipFill rotWithShape="1">
          <a:blip xmlns:r="http://schemas.openxmlformats.org/officeDocument/2006/relationships" r:embed="rId8" cstate="print">
            <a:extLst>
              <a:ext uri="{28A0092B-C50C-407E-A947-70E740481C1C}">
                <a14:useLocalDpi xmlns:a14="http://schemas.microsoft.com/office/drawing/2010/main" val="0"/>
              </a:ext>
            </a:extLst>
          </a:blip>
          <a:srcRect/>
          <a:stretch>
            <a:fillRect l="-6000" r="-6000"/>
          </a:stretch>
        </a:blipFill>
      </dgm:spPr>
    </dgm:pt>
    <dgm:pt modelId="{4061395A-1223-4806-840D-726A0793B5BA}" type="pres">
      <dgm:prSet presAssocID="{D3378CFF-983A-4720-8A29-03CF36F47CDE}" presName="ChildText" presStyleLbl="fgAcc1" presStyleIdx="7" presStyleCnt="9" custScaleX="143177" custScaleY="141974" custLinFactNeighborX="6677" custLinFactNeighborY="9623">
        <dgm:presLayoutVars>
          <dgm:chMax val="0"/>
          <dgm:chPref val="0"/>
          <dgm:bulletEnabled val="1"/>
        </dgm:presLayoutVars>
      </dgm:prSet>
      <dgm:spPr/>
    </dgm:pt>
    <dgm:pt modelId="{7AF413A2-D16A-48F7-B4F5-F96516A34D33}" type="pres">
      <dgm:prSet presAssocID="{EBDB758D-3582-441B-B83F-6C64D057F4F9}" presName="sibTrans" presStyleCnt="0"/>
      <dgm:spPr/>
    </dgm:pt>
    <dgm:pt modelId="{8DAE9279-0750-4EA2-B516-4C48C0B65058}" type="pres">
      <dgm:prSet presAssocID="{9578D79E-040B-42EB-85B3-1F9338A8C2DA}" presName="composite" presStyleCnt="0"/>
      <dgm:spPr/>
    </dgm:pt>
    <dgm:pt modelId="{C89C59EE-D136-4F6C-9CEA-386EC795A60D}" type="pres">
      <dgm:prSet presAssocID="{9578D79E-040B-42EB-85B3-1F9338A8C2DA}" presName="ParentText" presStyleLbl="node1" presStyleIdx="11" presStyleCnt="12" custLinFactNeighborX="-2361" custLinFactNeighborY="-15678">
        <dgm:presLayoutVars>
          <dgm:chMax val="1"/>
          <dgm:chPref val="1"/>
          <dgm:bulletEnabled val="1"/>
        </dgm:presLayoutVars>
      </dgm:prSet>
      <dgm:spPr/>
    </dgm:pt>
    <dgm:pt modelId="{EF7F1958-C56B-4FD4-992F-67F0F2B1506D}" type="pres">
      <dgm:prSet presAssocID="{9578D79E-040B-42EB-85B3-1F9338A8C2DA}" presName="Image" presStyleLbl="bgImgPlace1" presStyleIdx="11" presStyleCnt="12" custLinFactNeighborX="-2361" custLinFactNeighborY="-857"/>
      <dgm:spPr>
        <a:blipFill rotWithShape="1">
          <a:blip xmlns:r="http://schemas.openxmlformats.org/officeDocument/2006/relationships" r:embed="rId9" cstate="print">
            <a:extLst>
              <a:ext uri="{28A0092B-C50C-407E-A947-70E740481C1C}">
                <a14:useLocalDpi xmlns:a14="http://schemas.microsoft.com/office/drawing/2010/main" val="0"/>
              </a:ext>
            </a:extLst>
          </a:blip>
          <a:srcRect/>
          <a:stretch>
            <a:fillRect t="-29000" b="-29000"/>
          </a:stretch>
        </a:blipFill>
      </dgm:spPr>
    </dgm:pt>
    <dgm:pt modelId="{E1369B86-CED3-4736-ACCE-5A55EAC4ACE9}" type="pres">
      <dgm:prSet presAssocID="{9578D79E-040B-42EB-85B3-1F9338A8C2DA}" presName="ChildText" presStyleLbl="fgAcc1" presStyleIdx="8" presStyleCnt="9" custScaleX="143177" custScaleY="141974" custLinFactNeighborX="1697" custLinFactNeighborY="4988">
        <dgm:presLayoutVars>
          <dgm:chMax val="0"/>
          <dgm:chPref val="0"/>
          <dgm:bulletEnabled val="1"/>
        </dgm:presLayoutVars>
      </dgm:prSet>
      <dgm:spPr/>
    </dgm:pt>
  </dgm:ptLst>
  <dgm:cxnLst>
    <dgm:cxn modelId="{8DB83E05-2CEB-4769-B7C5-7063F151974E}" type="presOf" srcId="{579EF3E9-45C7-4A59-95DB-C903663E6006}" destId="{54630BA8-2090-4641-A899-D1551B2FEE39}" srcOrd="0" destOrd="0" presId="urn:microsoft.com/office/officeart/2008/layout/TitledPictureBlocks"/>
    <dgm:cxn modelId="{63E7F505-C172-4D52-AA0D-1258FEF53C9E}" type="presOf" srcId="{DFF16E6A-7EB7-4817-8A9D-A48A53752CFB}" destId="{B396386A-364F-4B27-ABE9-A60726CB1776}" srcOrd="0" destOrd="0" presId="urn:microsoft.com/office/officeart/2008/layout/TitledPictureBlocks"/>
    <dgm:cxn modelId="{83A7E208-BDEB-4233-A057-24A3D180681F}" srcId="{17CCF33D-D803-4524-819F-EAABBB1E6F55}" destId="{76D97D2B-A566-4930-94E3-A491763E0C13}" srcOrd="4" destOrd="0" parTransId="{E66948CE-AC13-40CA-8838-A56515D8AB38}" sibTransId="{F551035C-3A9B-494C-B224-58415E320C85}"/>
    <dgm:cxn modelId="{F429F313-D7A8-4C4B-9BAA-F17B0D2FBC70}" type="presOf" srcId="{76D97D2B-A566-4930-94E3-A491763E0C13}" destId="{CC0E163E-FF1B-4E71-92F4-4DF74615F0C3}" srcOrd="0" destOrd="0" presId="urn:microsoft.com/office/officeart/2008/layout/TitledPictureBlocks"/>
    <dgm:cxn modelId="{72715418-2352-4052-918C-613E51338306}" type="presOf" srcId="{9578D79E-040B-42EB-85B3-1F9338A8C2DA}" destId="{C89C59EE-D136-4F6C-9CEA-386EC795A60D}" srcOrd="0" destOrd="0" presId="urn:microsoft.com/office/officeart/2008/layout/TitledPictureBlocks"/>
    <dgm:cxn modelId="{38433319-534A-4278-9A52-7F715E4AAC34}" type="presOf" srcId="{FD615353-D5DF-4282-B067-553876A0246C}" destId="{89607A68-91FA-43A5-B3E3-347A12DC625A}" srcOrd="0" destOrd="0" presId="urn:microsoft.com/office/officeart/2008/layout/TitledPictureBlocks"/>
    <dgm:cxn modelId="{5BED4B1B-C91F-4A3E-B2A2-F16229D6998E}" type="presOf" srcId="{49A66F75-0272-4992-B2F1-98D0604CB653}" destId="{31445804-E9D6-4222-B6AF-9D553989846C}" srcOrd="0" destOrd="0" presId="urn:microsoft.com/office/officeart/2008/layout/TitledPictureBlocks"/>
    <dgm:cxn modelId="{1B951720-6076-4CA1-A095-FA7A816B8420}" type="presOf" srcId="{466AD97D-8087-41C7-A753-7524C1C77B37}" destId="{953B12A2-9087-4C50-8A8B-2DB60B89E755}" srcOrd="0" destOrd="0" presId="urn:microsoft.com/office/officeart/2008/layout/TitledPictureBlocks"/>
    <dgm:cxn modelId="{07824B22-6F21-44FA-B299-9C4BC862FE98}" type="presOf" srcId="{E818214B-3A1A-47C3-A95C-262513C029FC}" destId="{017D5D56-7925-401A-B6A5-2837F502ACCB}" srcOrd="0" destOrd="0" presId="urn:microsoft.com/office/officeart/2008/layout/TitledPictureBlocks"/>
    <dgm:cxn modelId="{0B56A523-D5FE-4DF1-9462-85D28B0CF27B}" srcId="{17CCF33D-D803-4524-819F-EAABBB1E6F55}" destId="{D3378CFF-983A-4720-8A29-03CF36F47CDE}" srcOrd="10" destOrd="0" parTransId="{ECCC179D-555E-4C00-ADBA-ADABA78C1660}" sibTransId="{EBDB758D-3582-441B-B83F-6C64D057F4F9}"/>
    <dgm:cxn modelId="{73DA1125-010B-405F-8D21-C183C8B62C27}" type="presOf" srcId="{FF230544-FDA0-4ECF-8AAC-1C70140E8330}" destId="{4061395A-1223-4806-840D-726A0793B5BA}" srcOrd="0" destOrd="0" presId="urn:microsoft.com/office/officeart/2008/layout/TitledPictureBlocks"/>
    <dgm:cxn modelId="{98829A29-B966-455D-8217-C6AB1D1CBDD6}" type="presOf" srcId="{114D44A8-EE3F-46D8-A3DB-B1A7419ECFA5}" destId="{6ECF213E-E649-4E6A-B774-DAF12E4F324F}" srcOrd="0" destOrd="0" presId="urn:microsoft.com/office/officeart/2008/layout/TitledPictureBlocks"/>
    <dgm:cxn modelId="{0FBEFD2D-B218-466E-9678-F42747C6515B}" type="presOf" srcId="{41797457-14CB-4420-9D6E-F075F8ED392D}" destId="{C690614D-6050-44D1-AC00-AE39FEF1DDDF}" srcOrd="0" destOrd="0" presId="urn:microsoft.com/office/officeart/2008/layout/TitledPictureBlocks"/>
    <dgm:cxn modelId="{78F72230-5FE6-4136-89EF-B0B56D93CEDD}" srcId="{17CCF33D-D803-4524-819F-EAABBB1E6F55}" destId="{114D44A8-EE3F-46D8-A3DB-B1A7419ECFA5}" srcOrd="2" destOrd="0" parTransId="{1E48BB55-4207-4BE7-86F8-87C88E5E1AFA}" sibTransId="{D4B3C5D5-E99E-494B-8057-1C9C81E760A5}"/>
    <dgm:cxn modelId="{92E24E35-9F79-4B40-B1AD-76176816C9B0}" type="presOf" srcId="{E767448B-03E0-482D-94D1-800906AA1CD2}" destId="{37CA1F9C-70EA-465F-A656-8FF3AF8F1785}" srcOrd="0" destOrd="0" presId="urn:microsoft.com/office/officeart/2008/layout/TitledPictureBlocks"/>
    <dgm:cxn modelId="{CCA9EA35-023F-4A17-B552-3EB5AA232D6B}" type="presOf" srcId="{D3378CFF-983A-4720-8A29-03CF36F47CDE}" destId="{7F504820-7078-4C8D-AB06-DCCE1B3BAF9C}" srcOrd="0" destOrd="0" presId="urn:microsoft.com/office/officeart/2008/layout/TitledPictureBlocks"/>
    <dgm:cxn modelId="{46D6E23D-1C42-440E-96A4-E0B4C064499C}" srcId="{17CCF33D-D803-4524-819F-EAABBB1E6F55}" destId="{579EF3E9-45C7-4A59-95DB-C903663E6006}" srcOrd="1" destOrd="0" parTransId="{F251AC0A-1AD3-44E8-9FBC-916A8E770120}" sibTransId="{BDDBAD3B-53D8-4421-92C2-1166CE39D2E0}"/>
    <dgm:cxn modelId="{1C2AC25C-D99C-46B9-842F-F97655B529DD}" srcId="{17CCF33D-D803-4524-819F-EAABBB1E6F55}" destId="{9578D79E-040B-42EB-85B3-1F9338A8C2DA}" srcOrd="11" destOrd="0" parTransId="{474F88CE-3F64-4B31-8C7B-5FA6D9C22572}" sibTransId="{1E5D3A48-721C-49EF-9ECE-338E2903BB4B}"/>
    <dgm:cxn modelId="{C15B8444-AA47-4665-8E79-7B62C20EB5FA}" srcId="{17CCF33D-D803-4524-819F-EAABBB1E6F55}" destId="{660CA724-14FB-4FDE-BE2A-EBE4988D42E9}" srcOrd="3" destOrd="0" parTransId="{E0D16E99-2463-4CA6-9AD5-C76EDD8EF4A0}" sibTransId="{980789F3-0AF6-4D66-9195-F7B8D0268955}"/>
    <dgm:cxn modelId="{030E2766-4F8E-4284-971D-ADA440790196}" srcId="{10C5A6A0-F77F-428C-893A-EC14B9AAFFC3}" destId="{FD615353-D5DF-4282-B067-553876A0246C}" srcOrd="0" destOrd="0" parTransId="{10CEC3A4-C0C2-4067-AF97-14858E3BB55D}" sibTransId="{D9CE301B-B465-430F-A779-5A7E0D1D106B}"/>
    <dgm:cxn modelId="{E8DC4E4B-F62A-4F1C-9B4C-01B5154A4B36}" srcId="{9578D79E-040B-42EB-85B3-1F9338A8C2DA}" destId="{6FF1A5F0-166A-48C5-9C07-974386361E16}" srcOrd="0" destOrd="0" parTransId="{13DF8FD4-C383-43EF-8510-A3E27767A030}" sibTransId="{7FAE71BA-964B-468E-9D2C-4B56ADEBBEEE}"/>
    <dgm:cxn modelId="{21FB8074-0F3E-4913-B99D-96461DDE546B}" srcId="{17CCF33D-D803-4524-819F-EAABBB1E6F55}" destId="{FC7399A3-A7D5-4257-BD67-C7FF6600B8F9}" srcOrd="5" destOrd="0" parTransId="{7410615F-6007-4FA0-8A2E-D0C467E2822F}" sibTransId="{8E45E722-B30F-4A81-BC61-C9BC10DF58D6}"/>
    <dgm:cxn modelId="{95F51C56-C94B-40F0-9F15-6FCE09C0F4DB}" srcId="{17CCF33D-D803-4524-819F-EAABBB1E6F55}" destId="{E767448B-03E0-482D-94D1-800906AA1CD2}" srcOrd="0" destOrd="0" parTransId="{A320865B-AD46-47DA-BF18-13B1150CC4EF}" sibTransId="{AC57840D-EC08-4E70-A292-22B5AD6D2094}"/>
    <dgm:cxn modelId="{E4EFC75A-C80A-4500-9532-959E36BEC74D}" type="presOf" srcId="{10C5A6A0-F77F-428C-893A-EC14B9AAFFC3}" destId="{65DBA17E-000C-43CB-BA6F-E470B9F5CBDC}" srcOrd="0" destOrd="0" presId="urn:microsoft.com/office/officeart/2008/layout/TitledPictureBlocks"/>
    <dgm:cxn modelId="{0F27317B-70B8-4510-A5B3-BDC57300278E}" srcId="{D3378CFF-983A-4720-8A29-03CF36F47CDE}" destId="{FF230544-FDA0-4ECF-8AAC-1C70140E8330}" srcOrd="0" destOrd="0" parTransId="{811584BF-5FF1-4F03-A278-E89E79FBE4F9}" sibTransId="{AF32D467-B91B-43AD-B11F-BA0ECE00CB53}"/>
    <dgm:cxn modelId="{80D36D7F-F585-4FDA-9846-C27509EDB666}" type="presOf" srcId="{4AB9592C-503C-4992-9A90-C452AAE11099}" destId="{E717291E-06AA-49B1-8B1E-3C1DB59CA38A}" srcOrd="0" destOrd="0" presId="urn:microsoft.com/office/officeart/2008/layout/TitledPictureBlocks"/>
    <dgm:cxn modelId="{AFF3278C-7AEB-4BA1-916D-75A0759FC587}" srcId="{C7C55FDF-D1DE-4E34-8C6F-288E2DDB4912}" destId="{E818214B-3A1A-47C3-A95C-262513C029FC}" srcOrd="0" destOrd="0" parTransId="{93F56E3A-5869-47AC-9CA3-128C9842319B}" sibTransId="{42A29CE0-36F5-40F4-BE80-3CA0B732FFD8}"/>
    <dgm:cxn modelId="{9A74AA8D-0B16-48DE-B9DF-10B2FE25106D}" srcId="{FC7399A3-A7D5-4257-BD67-C7FF6600B8F9}" destId="{70ED12B2-CC87-43FD-A784-A5ED23FCF97C}" srcOrd="0" destOrd="0" parTransId="{D6AF13AF-BAFE-422A-848D-93199608EC47}" sibTransId="{7A5D6FD9-1DC8-4834-9830-BBA57460528D}"/>
    <dgm:cxn modelId="{44018991-EEDA-4C8A-BD07-98D52D78D74C}" srcId="{76D97D2B-A566-4930-94E3-A491763E0C13}" destId="{49A66F75-0272-4992-B2F1-98D0604CB653}" srcOrd="0" destOrd="0" parTransId="{0D60E3F0-0B22-4D05-9221-D97D85E783C3}" sibTransId="{2E9477A5-4468-4AF0-A6A9-F664CAD1FA83}"/>
    <dgm:cxn modelId="{E679E093-40B1-43EF-9403-2E999306B0AC}" type="presOf" srcId="{70ED12B2-CC87-43FD-A784-A5ED23FCF97C}" destId="{746BDC0A-2EF0-4530-B814-7FDC475641CD}" srcOrd="0" destOrd="0" presId="urn:microsoft.com/office/officeart/2008/layout/TitledPictureBlocks"/>
    <dgm:cxn modelId="{30FFDF9B-140C-4EB9-86DC-E6B781360A9B}" type="presOf" srcId="{C7C55FDF-D1DE-4E34-8C6F-288E2DDB4912}" destId="{E1345F79-7D6C-4344-8F4E-28C088CD1463}" srcOrd="0" destOrd="0" presId="urn:microsoft.com/office/officeart/2008/layout/TitledPictureBlocks"/>
    <dgm:cxn modelId="{3431799C-2ACF-4BF5-BB80-C078B6B75559}" srcId="{17CCF33D-D803-4524-819F-EAABBB1E6F55}" destId="{C7C55FDF-D1DE-4E34-8C6F-288E2DDB4912}" srcOrd="8" destOrd="0" parTransId="{9AA29A97-7FCC-4EC5-A45E-8FCA5E93F889}" sibTransId="{F8F40650-2AC1-454C-B68E-61C31F79DC46}"/>
    <dgm:cxn modelId="{7AE39F9D-ABF1-4D82-ACBD-4BC4126CC4CD}" type="presOf" srcId="{660CA724-14FB-4FDE-BE2A-EBE4988D42E9}" destId="{66027577-F431-4E83-B236-E39BC2562C50}" srcOrd="0" destOrd="0" presId="urn:microsoft.com/office/officeart/2008/layout/TitledPictureBlocks"/>
    <dgm:cxn modelId="{3F313FA5-97C4-4033-BA55-DA419EC2E2DB}" type="presOf" srcId="{FC7399A3-A7D5-4257-BD67-C7FF6600B8F9}" destId="{5E5F7F51-AF5A-4925-AE8D-1F068D632912}" srcOrd="0" destOrd="0" presId="urn:microsoft.com/office/officeart/2008/layout/TitledPictureBlocks"/>
    <dgm:cxn modelId="{F137FCAB-26E2-4E92-A3F9-04DF1FD66451}" type="presOf" srcId="{6FF1A5F0-166A-48C5-9C07-974386361E16}" destId="{E1369B86-CED3-4736-ACCE-5A55EAC4ACE9}" srcOrd="0" destOrd="0" presId="urn:microsoft.com/office/officeart/2008/layout/TitledPictureBlocks"/>
    <dgm:cxn modelId="{C38F18AF-CEA7-4997-914A-6BD81E4A12A4}" srcId="{466AD97D-8087-41C7-A753-7524C1C77B37}" destId="{41797457-14CB-4420-9D6E-F075F8ED392D}" srcOrd="0" destOrd="0" parTransId="{DFD5A1E9-7E20-42E3-93D0-B886633EA124}" sibTransId="{DCC23171-E9C3-4987-BC46-B3223F36D461}"/>
    <dgm:cxn modelId="{6B9C28B9-890C-437E-842A-E813F184B325}" srcId="{660CA724-14FB-4FDE-BE2A-EBE4988D42E9}" destId="{4AB9592C-503C-4992-9A90-C452AAE11099}" srcOrd="0" destOrd="0" parTransId="{50BC1E0A-B49D-49B2-B186-3DA94BE53CF7}" sibTransId="{47E4FFA3-DCE7-43E1-8311-23F5A46BB040}"/>
    <dgm:cxn modelId="{995EA6D1-72BD-4827-AEA6-EAAEE5DFE21B}" type="presOf" srcId="{50035FA4-9B10-4C74-91CC-64E274268FE2}" destId="{7B1B46D3-6568-4398-B9CD-CDCC290EFECE}" srcOrd="0" destOrd="0" presId="urn:microsoft.com/office/officeart/2008/layout/TitledPictureBlocks"/>
    <dgm:cxn modelId="{E70369E4-25C0-4E92-84A9-6E5743EAC371}" srcId="{17CCF33D-D803-4524-819F-EAABBB1E6F55}" destId="{10C5A6A0-F77F-428C-893A-EC14B9AAFFC3}" srcOrd="7" destOrd="0" parTransId="{1B571450-B6B7-42DB-87E1-378297DB959B}" sibTransId="{C3670DAD-E722-4FED-BBB3-20841BE07FDC}"/>
    <dgm:cxn modelId="{A0D44BEB-4F19-4CFE-A9EB-1BC121D039C6}" srcId="{50035FA4-9B10-4C74-91CC-64E274268FE2}" destId="{DFF16E6A-7EB7-4817-8A9D-A48A53752CFB}" srcOrd="0" destOrd="0" parTransId="{F563861F-7A0E-441B-A9DA-1FFCD03EBE06}" sibTransId="{DC5D23A9-4AAE-40D1-B653-2A1C76687A31}"/>
    <dgm:cxn modelId="{FCD729F0-AA71-4B0E-A9D7-1E2AA4B13E40}" type="presOf" srcId="{17CCF33D-D803-4524-819F-EAABBB1E6F55}" destId="{ADBE93AC-707F-4923-BBCB-FE654EB3E5A6}" srcOrd="0" destOrd="0" presId="urn:microsoft.com/office/officeart/2008/layout/TitledPictureBlocks"/>
    <dgm:cxn modelId="{32D64DF1-3025-47C2-9D07-15ACE48C8D37}" srcId="{17CCF33D-D803-4524-819F-EAABBB1E6F55}" destId="{50035FA4-9B10-4C74-91CC-64E274268FE2}" srcOrd="6" destOrd="0" parTransId="{2D3842D6-D6F7-4056-A43A-A91D54C54956}" sibTransId="{D6E6D1DA-72B2-44BB-B1B2-78D5D8E0A333}"/>
    <dgm:cxn modelId="{37ED80F9-DF11-4C70-868E-A3370CF5673D}" srcId="{17CCF33D-D803-4524-819F-EAABBB1E6F55}" destId="{466AD97D-8087-41C7-A753-7524C1C77B37}" srcOrd="9" destOrd="0" parTransId="{21D638D5-98A4-445C-98F1-A81BDBB3FE4F}" sibTransId="{606CB139-DB89-4ACB-AC8D-A9FE7D9FA08B}"/>
    <dgm:cxn modelId="{D2C8EBE4-57CC-48D1-A6D2-A295991E5EA6}" type="presParOf" srcId="{ADBE93AC-707F-4923-BBCB-FE654EB3E5A6}" destId="{FB9F201E-69EC-4161-BE5C-4F15312B0AA5}" srcOrd="0" destOrd="0" presId="urn:microsoft.com/office/officeart/2008/layout/TitledPictureBlocks"/>
    <dgm:cxn modelId="{A786EF37-E4EC-4001-BEB0-049E40A1BFCD}" type="presParOf" srcId="{FB9F201E-69EC-4161-BE5C-4F15312B0AA5}" destId="{37CA1F9C-70EA-465F-A656-8FF3AF8F1785}" srcOrd="0" destOrd="0" presId="urn:microsoft.com/office/officeart/2008/layout/TitledPictureBlocks"/>
    <dgm:cxn modelId="{FACD488E-9B38-4613-AFC2-E1D3D44F9DBA}" type="presParOf" srcId="{FB9F201E-69EC-4161-BE5C-4F15312B0AA5}" destId="{BB00F5A2-924A-4909-BBB9-85E67DDA76CA}" srcOrd="1" destOrd="0" presId="urn:microsoft.com/office/officeart/2008/layout/TitledPictureBlocks"/>
    <dgm:cxn modelId="{8FEC237E-86B1-491F-8959-9C0BB639C16F}" type="presParOf" srcId="{FB9F201E-69EC-4161-BE5C-4F15312B0AA5}" destId="{C478E649-6A06-4D26-8CC5-49235DC84674}" srcOrd="2" destOrd="0" presId="urn:microsoft.com/office/officeart/2008/layout/TitledPictureBlocks"/>
    <dgm:cxn modelId="{E995EBE3-4A1B-40B7-9FFB-10A6D5592E50}" type="presParOf" srcId="{ADBE93AC-707F-4923-BBCB-FE654EB3E5A6}" destId="{10FF4C7A-5696-4CEA-9116-D26BD1B5FFC2}" srcOrd="1" destOrd="0" presId="urn:microsoft.com/office/officeart/2008/layout/TitledPictureBlocks"/>
    <dgm:cxn modelId="{F246F042-5C2B-4041-A8A1-2FB48E429D00}" type="presParOf" srcId="{ADBE93AC-707F-4923-BBCB-FE654EB3E5A6}" destId="{45163263-F7C7-4D4A-B397-7B9461B42D67}" srcOrd="2" destOrd="0" presId="urn:microsoft.com/office/officeart/2008/layout/TitledPictureBlocks"/>
    <dgm:cxn modelId="{D19B15D5-DFBF-443F-85B7-EF082D134442}" type="presParOf" srcId="{45163263-F7C7-4D4A-B397-7B9461B42D67}" destId="{54630BA8-2090-4641-A899-D1551B2FEE39}" srcOrd="0" destOrd="0" presId="urn:microsoft.com/office/officeart/2008/layout/TitledPictureBlocks"/>
    <dgm:cxn modelId="{B186040B-F640-4E1F-A0D7-A26766CBDA98}" type="presParOf" srcId="{45163263-F7C7-4D4A-B397-7B9461B42D67}" destId="{882BEB4A-C6EE-48BA-A755-056C612FD244}" srcOrd="1" destOrd="0" presId="urn:microsoft.com/office/officeart/2008/layout/TitledPictureBlocks"/>
    <dgm:cxn modelId="{13BD0EAA-3C3E-454D-917F-BE62E9A45234}" type="presParOf" srcId="{45163263-F7C7-4D4A-B397-7B9461B42D67}" destId="{FB0C9806-9F99-4D8E-8F11-E747CF33C94F}" srcOrd="2" destOrd="0" presId="urn:microsoft.com/office/officeart/2008/layout/TitledPictureBlocks"/>
    <dgm:cxn modelId="{1BF3BEE0-6D97-4402-85AC-5A3F410C6ADC}" type="presParOf" srcId="{ADBE93AC-707F-4923-BBCB-FE654EB3E5A6}" destId="{FD5D7215-4D5D-4CBD-9F74-962EF9E13286}" srcOrd="3" destOrd="0" presId="urn:microsoft.com/office/officeart/2008/layout/TitledPictureBlocks"/>
    <dgm:cxn modelId="{0F6BC000-42BD-4076-9CE6-037152219488}" type="presParOf" srcId="{ADBE93AC-707F-4923-BBCB-FE654EB3E5A6}" destId="{0CBBD2B2-7E49-4EAA-94DD-F87C19F90ECD}" srcOrd="4" destOrd="0" presId="urn:microsoft.com/office/officeart/2008/layout/TitledPictureBlocks"/>
    <dgm:cxn modelId="{BA3EA41E-F86B-4667-B28C-4C9AD0A6C460}" type="presParOf" srcId="{0CBBD2B2-7E49-4EAA-94DD-F87C19F90ECD}" destId="{6ECF213E-E649-4E6A-B774-DAF12E4F324F}" srcOrd="0" destOrd="0" presId="urn:microsoft.com/office/officeart/2008/layout/TitledPictureBlocks"/>
    <dgm:cxn modelId="{7B44A8B9-B304-49FC-9BE2-A7DD1E931B8D}" type="presParOf" srcId="{0CBBD2B2-7E49-4EAA-94DD-F87C19F90ECD}" destId="{92BCC19E-758D-4D0C-8BD0-116CD02324DD}" srcOrd="1" destOrd="0" presId="urn:microsoft.com/office/officeart/2008/layout/TitledPictureBlocks"/>
    <dgm:cxn modelId="{EF8ECA8E-530F-449D-9AD1-890656EBEFEF}" type="presParOf" srcId="{0CBBD2B2-7E49-4EAA-94DD-F87C19F90ECD}" destId="{D006C0B4-9301-44BF-8F7A-49279913E9B6}" srcOrd="2" destOrd="0" presId="urn:microsoft.com/office/officeart/2008/layout/TitledPictureBlocks"/>
    <dgm:cxn modelId="{5938E1BF-17DC-443D-AC15-0D6D61FADCEC}" type="presParOf" srcId="{ADBE93AC-707F-4923-BBCB-FE654EB3E5A6}" destId="{EF6999FB-874A-4740-BEEC-403EB59478A0}" srcOrd="5" destOrd="0" presId="urn:microsoft.com/office/officeart/2008/layout/TitledPictureBlocks"/>
    <dgm:cxn modelId="{8EAAE60F-ACB5-420F-A613-F2AEB82D1A50}" type="presParOf" srcId="{ADBE93AC-707F-4923-BBCB-FE654EB3E5A6}" destId="{5406E23D-083C-492D-8904-08D9EA135F4B}" srcOrd="6" destOrd="0" presId="urn:microsoft.com/office/officeart/2008/layout/TitledPictureBlocks"/>
    <dgm:cxn modelId="{EDC0679D-46BE-4E0B-AC5B-26C882A372C7}" type="presParOf" srcId="{5406E23D-083C-492D-8904-08D9EA135F4B}" destId="{66027577-F431-4E83-B236-E39BC2562C50}" srcOrd="0" destOrd="0" presId="urn:microsoft.com/office/officeart/2008/layout/TitledPictureBlocks"/>
    <dgm:cxn modelId="{F2C3A534-FFA0-47AE-894A-64AD35B7F64C}" type="presParOf" srcId="{5406E23D-083C-492D-8904-08D9EA135F4B}" destId="{2F1936AF-60C2-4561-BB6A-FD8440847039}" srcOrd="1" destOrd="0" presId="urn:microsoft.com/office/officeart/2008/layout/TitledPictureBlocks"/>
    <dgm:cxn modelId="{0E8A2F7A-7E8B-4614-8A52-86FB33750DC6}" type="presParOf" srcId="{5406E23D-083C-492D-8904-08D9EA135F4B}" destId="{E717291E-06AA-49B1-8B1E-3C1DB59CA38A}" srcOrd="2" destOrd="0" presId="urn:microsoft.com/office/officeart/2008/layout/TitledPictureBlocks"/>
    <dgm:cxn modelId="{309D41BC-5707-4C7A-9E8F-F82F282454CF}" type="presParOf" srcId="{ADBE93AC-707F-4923-BBCB-FE654EB3E5A6}" destId="{53E17A07-C9F5-45D5-B689-4ED43FA5B42C}" srcOrd="7" destOrd="0" presId="urn:microsoft.com/office/officeart/2008/layout/TitledPictureBlocks"/>
    <dgm:cxn modelId="{AB17DBF7-6704-496B-AF5D-6509A474ED02}" type="presParOf" srcId="{ADBE93AC-707F-4923-BBCB-FE654EB3E5A6}" destId="{120B2FB0-15A4-40D8-8ED6-280260DE2AC6}" srcOrd="8" destOrd="0" presId="urn:microsoft.com/office/officeart/2008/layout/TitledPictureBlocks"/>
    <dgm:cxn modelId="{CEBEE4A0-E258-425A-9DEB-B9735F401532}" type="presParOf" srcId="{120B2FB0-15A4-40D8-8ED6-280260DE2AC6}" destId="{CC0E163E-FF1B-4E71-92F4-4DF74615F0C3}" srcOrd="0" destOrd="0" presId="urn:microsoft.com/office/officeart/2008/layout/TitledPictureBlocks"/>
    <dgm:cxn modelId="{A4D6AE18-22AB-4DF0-8D52-77602DD930F1}" type="presParOf" srcId="{120B2FB0-15A4-40D8-8ED6-280260DE2AC6}" destId="{9B2003B6-6789-4215-AD0F-6FDCA4304B4A}" srcOrd="1" destOrd="0" presId="urn:microsoft.com/office/officeart/2008/layout/TitledPictureBlocks"/>
    <dgm:cxn modelId="{1FEB62CF-1AE0-4151-9C4B-407EDF4B210E}" type="presParOf" srcId="{120B2FB0-15A4-40D8-8ED6-280260DE2AC6}" destId="{31445804-E9D6-4222-B6AF-9D553989846C}" srcOrd="2" destOrd="0" presId="urn:microsoft.com/office/officeart/2008/layout/TitledPictureBlocks"/>
    <dgm:cxn modelId="{C8633788-A7B1-4B81-86CA-CEC194D9767E}" type="presParOf" srcId="{ADBE93AC-707F-4923-BBCB-FE654EB3E5A6}" destId="{CE21C927-1203-435E-9275-8B86523E6A8B}" srcOrd="9" destOrd="0" presId="urn:microsoft.com/office/officeart/2008/layout/TitledPictureBlocks"/>
    <dgm:cxn modelId="{19848E4D-1885-4B51-B5A4-9A6C11FE7F94}" type="presParOf" srcId="{ADBE93AC-707F-4923-BBCB-FE654EB3E5A6}" destId="{5F422FEB-B3B0-4008-9069-7C41B6705BBC}" srcOrd="10" destOrd="0" presId="urn:microsoft.com/office/officeart/2008/layout/TitledPictureBlocks"/>
    <dgm:cxn modelId="{F1004DE7-630D-4501-A9C3-394BEAD886D7}" type="presParOf" srcId="{5F422FEB-B3B0-4008-9069-7C41B6705BBC}" destId="{5E5F7F51-AF5A-4925-AE8D-1F068D632912}" srcOrd="0" destOrd="0" presId="urn:microsoft.com/office/officeart/2008/layout/TitledPictureBlocks"/>
    <dgm:cxn modelId="{C6546054-4464-4391-A89F-DC4500EA8242}" type="presParOf" srcId="{5F422FEB-B3B0-4008-9069-7C41B6705BBC}" destId="{F8BA18A2-F151-48B0-9EA7-D85AFE436395}" srcOrd="1" destOrd="0" presId="urn:microsoft.com/office/officeart/2008/layout/TitledPictureBlocks"/>
    <dgm:cxn modelId="{AE2B7FDF-82B6-430F-9B67-059A34E96F0F}" type="presParOf" srcId="{5F422FEB-B3B0-4008-9069-7C41B6705BBC}" destId="{746BDC0A-2EF0-4530-B814-7FDC475641CD}" srcOrd="2" destOrd="0" presId="urn:microsoft.com/office/officeart/2008/layout/TitledPictureBlocks"/>
    <dgm:cxn modelId="{C50031C0-E105-4CAE-9111-2724132388CA}" type="presParOf" srcId="{ADBE93AC-707F-4923-BBCB-FE654EB3E5A6}" destId="{492D7A01-C8BE-43AD-98F8-B76AAD33A944}" srcOrd="11" destOrd="0" presId="urn:microsoft.com/office/officeart/2008/layout/TitledPictureBlocks"/>
    <dgm:cxn modelId="{0ECD89D4-6E18-4400-A5A5-20844A2DCEA3}" type="presParOf" srcId="{ADBE93AC-707F-4923-BBCB-FE654EB3E5A6}" destId="{A16469F2-5DF9-4879-A62B-AFFF5BB874E3}" srcOrd="12" destOrd="0" presId="urn:microsoft.com/office/officeart/2008/layout/TitledPictureBlocks"/>
    <dgm:cxn modelId="{92510B8C-1209-4125-ACAD-329A74C739FC}" type="presParOf" srcId="{A16469F2-5DF9-4879-A62B-AFFF5BB874E3}" destId="{7B1B46D3-6568-4398-B9CD-CDCC290EFECE}" srcOrd="0" destOrd="0" presId="urn:microsoft.com/office/officeart/2008/layout/TitledPictureBlocks"/>
    <dgm:cxn modelId="{165222FF-E52E-4582-B07F-651A70796665}" type="presParOf" srcId="{A16469F2-5DF9-4879-A62B-AFFF5BB874E3}" destId="{29847661-1A6A-4C31-87C6-C6E0A13544BE}" srcOrd="1" destOrd="0" presId="urn:microsoft.com/office/officeart/2008/layout/TitledPictureBlocks"/>
    <dgm:cxn modelId="{E1E1D098-EAA6-4770-8C5F-B3186514577E}" type="presParOf" srcId="{A16469F2-5DF9-4879-A62B-AFFF5BB874E3}" destId="{B396386A-364F-4B27-ABE9-A60726CB1776}" srcOrd="2" destOrd="0" presId="urn:microsoft.com/office/officeart/2008/layout/TitledPictureBlocks"/>
    <dgm:cxn modelId="{03880FF9-B805-49DA-B294-97A9E3649C90}" type="presParOf" srcId="{ADBE93AC-707F-4923-BBCB-FE654EB3E5A6}" destId="{62E4B56A-E3BE-4B85-B388-2CEAF41AAE1F}" srcOrd="13" destOrd="0" presId="urn:microsoft.com/office/officeart/2008/layout/TitledPictureBlocks"/>
    <dgm:cxn modelId="{CA53C0A2-752A-40E8-9BE2-52B2539C14D9}" type="presParOf" srcId="{ADBE93AC-707F-4923-BBCB-FE654EB3E5A6}" destId="{298F7834-6F73-4347-BBBE-71FE3B8D3CD5}" srcOrd="14" destOrd="0" presId="urn:microsoft.com/office/officeart/2008/layout/TitledPictureBlocks"/>
    <dgm:cxn modelId="{4A9B4ED9-8FFB-4F41-BD53-F6059040CD23}" type="presParOf" srcId="{298F7834-6F73-4347-BBBE-71FE3B8D3CD5}" destId="{65DBA17E-000C-43CB-BA6F-E470B9F5CBDC}" srcOrd="0" destOrd="0" presId="urn:microsoft.com/office/officeart/2008/layout/TitledPictureBlocks"/>
    <dgm:cxn modelId="{DF9E7055-701A-4DDD-AF55-BFE4AAC5C2E2}" type="presParOf" srcId="{298F7834-6F73-4347-BBBE-71FE3B8D3CD5}" destId="{44535A9C-1BFD-4ABB-9A68-0FB7AE8C4ABF}" srcOrd="1" destOrd="0" presId="urn:microsoft.com/office/officeart/2008/layout/TitledPictureBlocks"/>
    <dgm:cxn modelId="{2AA7AC01-7F46-4FC2-805A-88E14ECECE92}" type="presParOf" srcId="{298F7834-6F73-4347-BBBE-71FE3B8D3CD5}" destId="{89607A68-91FA-43A5-B3E3-347A12DC625A}" srcOrd="2" destOrd="0" presId="urn:microsoft.com/office/officeart/2008/layout/TitledPictureBlocks"/>
    <dgm:cxn modelId="{6104ACE9-095C-44D2-BCED-3CF1DC96B12D}" type="presParOf" srcId="{ADBE93AC-707F-4923-BBCB-FE654EB3E5A6}" destId="{AC4715F2-3081-49A7-94D2-686AAABC0417}" srcOrd="15" destOrd="0" presId="urn:microsoft.com/office/officeart/2008/layout/TitledPictureBlocks"/>
    <dgm:cxn modelId="{350D0826-4A32-4430-A6AD-600087244687}" type="presParOf" srcId="{ADBE93AC-707F-4923-BBCB-FE654EB3E5A6}" destId="{8BEE2CF4-B1B8-478E-A997-BBE691C6683E}" srcOrd="16" destOrd="0" presId="urn:microsoft.com/office/officeart/2008/layout/TitledPictureBlocks"/>
    <dgm:cxn modelId="{629E47E4-6EE7-41F7-BEC0-4C45E14844EB}" type="presParOf" srcId="{8BEE2CF4-B1B8-478E-A997-BBE691C6683E}" destId="{E1345F79-7D6C-4344-8F4E-28C088CD1463}" srcOrd="0" destOrd="0" presId="urn:microsoft.com/office/officeart/2008/layout/TitledPictureBlocks"/>
    <dgm:cxn modelId="{3C716543-77BF-4526-B267-888476C31755}" type="presParOf" srcId="{8BEE2CF4-B1B8-478E-A997-BBE691C6683E}" destId="{DF56DAB4-EA27-46E3-AEE0-08FE9BE70F57}" srcOrd="1" destOrd="0" presId="urn:microsoft.com/office/officeart/2008/layout/TitledPictureBlocks"/>
    <dgm:cxn modelId="{4089C705-A1F5-4AD4-B85F-89B9D8A94BFD}" type="presParOf" srcId="{8BEE2CF4-B1B8-478E-A997-BBE691C6683E}" destId="{017D5D56-7925-401A-B6A5-2837F502ACCB}" srcOrd="2" destOrd="0" presId="urn:microsoft.com/office/officeart/2008/layout/TitledPictureBlocks"/>
    <dgm:cxn modelId="{32EA664C-F7F8-4ADB-80D3-AAD5BF6991AD}" type="presParOf" srcId="{ADBE93AC-707F-4923-BBCB-FE654EB3E5A6}" destId="{433AA216-358C-4C43-A15B-6575ECD21684}" srcOrd="17" destOrd="0" presId="urn:microsoft.com/office/officeart/2008/layout/TitledPictureBlocks"/>
    <dgm:cxn modelId="{5945A6D0-29FB-4A7F-A13E-64A8C928843B}" type="presParOf" srcId="{ADBE93AC-707F-4923-BBCB-FE654EB3E5A6}" destId="{7D148BD9-DD5A-4DC3-98BF-2AF309A929A1}" srcOrd="18" destOrd="0" presId="urn:microsoft.com/office/officeart/2008/layout/TitledPictureBlocks"/>
    <dgm:cxn modelId="{DE2A50B1-8B1D-4574-B68B-57D435271D13}" type="presParOf" srcId="{7D148BD9-DD5A-4DC3-98BF-2AF309A929A1}" destId="{953B12A2-9087-4C50-8A8B-2DB60B89E755}" srcOrd="0" destOrd="0" presId="urn:microsoft.com/office/officeart/2008/layout/TitledPictureBlocks"/>
    <dgm:cxn modelId="{AEFC1CC3-2304-4D25-977D-1C4A92532AF5}" type="presParOf" srcId="{7D148BD9-DD5A-4DC3-98BF-2AF309A929A1}" destId="{E684A15F-520C-4A24-9C09-BC162538A0C5}" srcOrd="1" destOrd="0" presId="urn:microsoft.com/office/officeart/2008/layout/TitledPictureBlocks"/>
    <dgm:cxn modelId="{8934BEDC-D19E-431B-B37D-64EDECD908CE}" type="presParOf" srcId="{7D148BD9-DD5A-4DC3-98BF-2AF309A929A1}" destId="{C690614D-6050-44D1-AC00-AE39FEF1DDDF}" srcOrd="2" destOrd="0" presId="urn:microsoft.com/office/officeart/2008/layout/TitledPictureBlocks"/>
    <dgm:cxn modelId="{2B04B340-EEE2-4C32-BA21-4CECD36467C1}" type="presParOf" srcId="{ADBE93AC-707F-4923-BBCB-FE654EB3E5A6}" destId="{345860DC-F7E5-4B4A-A640-A76AA2E1A281}" srcOrd="19" destOrd="0" presId="urn:microsoft.com/office/officeart/2008/layout/TitledPictureBlocks"/>
    <dgm:cxn modelId="{8661CDE4-F11D-4FED-8D18-9429D390AFC1}" type="presParOf" srcId="{ADBE93AC-707F-4923-BBCB-FE654EB3E5A6}" destId="{2E750F4A-FB4E-4541-BC21-AB23220D94A7}" srcOrd="20" destOrd="0" presId="urn:microsoft.com/office/officeart/2008/layout/TitledPictureBlocks"/>
    <dgm:cxn modelId="{2A9FF38A-3BA1-4E34-9794-1E3958B30247}" type="presParOf" srcId="{2E750F4A-FB4E-4541-BC21-AB23220D94A7}" destId="{7F504820-7078-4C8D-AB06-DCCE1B3BAF9C}" srcOrd="0" destOrd="0" presId="urn:microsoft.com/office/officeart/2008/layout/TitledPictureBlocks"/>
    <dgm:cxn modelId="{938EEE78-0405-4104-964C-4F657CFDF050}" type="presParOf" srcId="{2E750F4A-FB4E-4541-BC21-AB23220D94A7}" destId="{27A4E01E-0545-45DC-A652-4E9B63E6B73A}" srcOrd="1" destOrd="0" presId="urn:microsoft.com/office/officeart/2008/layout/TitledPictureBlocks"/>
    <dgm:cxn modelId="{B8698CDF-565C-4161-9F7F-67451B490A9A}" type="presParOf" srcId="{2E750F4A-FB4E-4541-BC21-AB23220D94A7}" destId="{4061395A-1223-4806-840D-726A0793B5BA}" srcOrd="2" destOrd="0" presId="urn:microsoft.com/office/officeart/2008/layout/TitledPictureBlocks"/>
    <dgm:cxn modelId="{E0DC5CC7-8C51-48F1-A8C9-B67D464A8923}" type="presParOf" srcId="{ADBE93AC-707F-4923-BBCB-FE654EB3E5A6}" destId="{7AF413A2-D16A-48F7-B4F5-F96516A34D33}" srcOrd="21" destOrd="0" presId="urn:microsoft.com/office/officeart/2008/layout/TitledPictureBlocks"/>
    <dgm:cxn modelId="{EF4C1101-FBD3-489E-904F-B932C476D8CB}" type="presParOf" srcId="{ADBE93AC-707F-4923-BBCB-FE654EB3E5A6}" destId="{8DAE9279-0750-4EA2-B516-4C48C0B65058}" srcOrd="22" destOrd="0" presId="urn:microsoft.com/office/officeart/2008/layout/TitledPictureBlocks"/>
    <dgm:cxn modelId="{65860F76-17A0-49A7-A965-2B9308AD06C7}" type="presParOf" srcId="{8DAE9279-0750-4EA2-B516-4C48C0B65058}" destId="{C89C59EE-D136-4F6C-9CEA-386EC795A60D}" srcOrd="0" destOrd="0" presId="urn:microsoft.com/office/officeart/2008/layout/TitledPictureBlocks"/>
    <dgm:cxn modelId="{25BBFDE5-5D75-4464-9012-A60620D64FFE}" type="presParOf" srcId="{8DAE9279-0750-4EA2-B516-4C48C0B65058}" destId="{EF7F1958-C56B-4FD4-992F-67F0F2B1506D}" srcOrd="1" destOrd="0" presId="urn:microsoft.com/office/officeart/2008/layout/TitledPictureBlocks"/>
    <dgm:cxn modelId="{EDF09B9C-D4F0-4A08-ADA6-A06A47E6DB4A}" type="presParOf" srcId="{8DAE9279-0750-4EA2-B516-4C48C0B65058}" destId="{E1369B86-CED3-4736-ACCE-5A55EAC4ACE9}" srcOrd="2" destOrd="0" presId="urn:microsoft.com/office/officeart/2008/layout/TitledPictureBlock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6C8FCC2-DB45-45AD-8C4F-C742DA0460F7}" type="doc">
      <dgm:prSet loTypeId="urn:microsoft.com/office/officeart/2005/8/layout/list1" loCatId="list" qsTypeId="urn:microsoft.com/office/officeart/2005/8/quickstyle/simple1" qsCatId="simple" csTypeId="urn:microsoft.com/office/officeart/2005/8/colors/accent0_3" csCatId="mainScheme" phldr="1"/>
      <dgm:spPr/>
      <dgm:t>
        <a:bodyPr/>
        <a:lstStyle/>
        <a:p>
          <a:endParaRPr lang="en-US"/>
        </a:p>
      </dgm:t>
    </dgm:pt>
    <dgm:pt modelId="{0959AFB4-FA7D-4720-A098-0233F9499FEA}">
      <dgm:prSet/>
      <dgm:spPr/>
      <dgm:t>
        <a:bodyPr/>
        <a:lstStyle/>
        <a:p>
          <a:r>
            <a:rPr lang="en-GB" b="1" dirty="0"/>
            <a:t>Facility Level</a:t>
          </a:r>
          <a:endParaRPr lang="en-US" dirty="0"/>
        </a:p>
      </dgm:t>
    </dgm:pt>
    <dgm:pt modelId="{C5D103E3-ED2A-4625-8A1C-0A0D28CC81F6}" type="parTrans" cxnId="{E0FCEF04-A176-47E7-85C9-D808BA9B82F9}">
      <dgm:prSet/>
      <dgm:spPr/>
      <dgm:t>
        <a:bodyPr/>
        <a:lstStyle/>
        <a:p>
          <a:endParaRPr lang="en-US"/>
        </a:p>
      </dgm:t>
    </dgm:pt>
    <dgm:pt modelId="{611F5377-CC77-4BB6-9AC0-703435C48B8F}" type="sibTrans" cxnId="{E0FCEF04-A176-47E7-85C9-D808BA9B82F9}">
      <dgm:prSet/>
      <dgm:spPr/>
      <dgm:t>
        <a:bodyPr/>
        <a:lstStyle/>
        <a:p>
          <a:endParaRPr lang="en-US"/>
        </a:p>
      </dgm:t>
    </dgm:pt>
    <dgm:pt modelId="{5CD22AB4-529B-43FE-ADAD-85FE27657E06}">
      <dgm:prSet/>
      <dgm:spPr/>
      <dgm:t>
        <a:bodyPr/>
        <a:lstStyle/>
        <a:p>
          <a:r>
            <a:rPr lang="en-GB"/>
            <a:t>Developmentally Supportive Care (DSC) is a  part of Family Participatory Care (FPC) </a:t>
          </a:r>
          <a:endParaRPr lang="en-US"/>
        </a:p>
      </dgm:t>
    </dgm:pt>
    <dgm:pt modelId="{B2EC1244-9BBC-47F3-ABE4-823C3CBDC0CC}" type="parTrans" cxnId="{DB3B93B9-8CCF-4D93-9BBF-C3A9F9B5A58F}">
      <dgm:prSet/>
      <dgm:spPr/>
      <dgm:t>
        <a:bodyPr/>
        <a:lstStyle/>
        <a:p>
          <a:endParaRPr lang="en-US"/>
        </a:p>
      </dgm:t>
    </dgm:pt>
    <dgm:pt modelId="{25D98445-B2D2-4D26-BD7C-F15E6D8EC905}" type="sibTrans" cxnId="{DB3B93B9-8CCF-4D93-9BBF-C3A9F9B5A58F}">
      <dgm:prSet/>
      <dgm:spPr/>
      <dgm:t>
        <a:bodyPr/>
        <a:lstStyle/>
        <a:p>
          <a:endParaRPr lang="en-US"/>
        </a:p>
      </dgm:t>
    </dgm:pt>
    <dgm:pt modelId="{B940592B-478F-47AF-8F19-5AC7C2AB4A40}">
      <dgm:prSet/>
      <dgm:spPr/>
      <dgm:t>
        <a:bodyPr/>
        <a:lstStyle/>
        <a:p>
          <a:r>
            <a:rPr lang="en-US"/>
            <a:t>Age appropriate stimulation is given – </a:t>
          </a:r>
          <a:r>
            <a:rPr lang="en-US" i="1"/>
            <a:t>Audio</a:t>
          </a:r>
          <a:r>
            <a:rPr lang="en-US"/>
            <a:t>- mother’s soft voice, </a:t>
          </a:r>
          <a:r>
            <a:rPr lang="en-US" i="1"/>
            <a:t>Visual</a:t>
          </a:r>
          <a:r>
            <a:rPr lang="en-US"/>
            <a:t> – parents face, colour balls, </a:t>
          </a:r>
          <a:r>
            <a:rPr lang="en-US" i="1"/>
            <a:t>Smell </a:t>
          </a:r>
          <a:r>
            <a:rPr lang="en-US"/>
            <a:t>-  mother’s smell, </a:t>
          </a:r>
          <a:r>
            <a:rPr lang="en-US" i="1"/>
            <a:t>Touch </a:t>
          </a:r>
          <a:r>
            <a:rPr lang="en-US"/>
            <a:t>– parents holding baby gently, stroking,  </a:t>
          </a:r>
          <a:r>
            <a:rPr lang="en-US" i="1"/>
            <a:t>Taste</a:t>
          </a:r>
          <a:r>
            <a:rPr lang="en-US"/>
            <a:t> – breast milk</a:t>
          </a:r>
        </a:p>
      </dgm:t>
    </dgm:pt>
    <dgm:pt modelId="{163FEB49-98FA-411B-A112-B78595353AB3}" type="parTrans" cxnId="{C9A34487-9564-4476-8421-E44BBE32A53A}">
      <dgm:prSet/>
      <dgm:spPr/>
      <dgm:t>
        <a:bodyPr/>
        <a:lstStyle/>
        <a:p>
          <a:endParaRPr lang="en-US"/>
        </a:p>
      </dgm:t>
    </dgm:pt>
    <dgm:pt modelId="{866FBB85-FC3F-4FF4-AF27-8243235D041A}" type="sibTrans" cxnId="{C9A34487-9564-4476-8421-E44BBE32A53A}">
      <dgm:prSet/>
      <dgm:spPr/>
      <dgm:t>
        <a:bodyPr/>
        <a:lstStyle/>
        <a:p>
          <a:endParaRPr lang="en-US"/>
        </a:p>
      </dgm:t>
    </dgm:pt>
    <dgm:pt modelId="{88272683-5EFA-415F-8593-1D691F2C10F9}">
      <dgm:prSet/>
      <dgm:spPr/>
      <dgm:t>
        <a:bodyPr/>
        <a:lstStyle/>
        <a:p>
          <a:r>
            <a:rPr lang="en-US"/>
            <a:t>Negative stimulus like excessive light and noise and unpleasant strong smells are reduced</a:t>
          </a:r>
        </a:p>
      </dgm:t>
    </dgm:pt>
    <dgm:pt modelId="{351ACECE-6360-49F2-8CCC-292E8798B8D3}" type="parTrans" cxnId="{596B1916-2EB2-4768-AE4F-FAB9FDADAAC2}">
      <dgm:prSet/>
      <dgm:spPr/>
      <dgm:t>
        <a:bodyPr/>
        <a:lstStyle/>
        <a:p>
          <a:endParaRPr lang="en-US"/>
        </a:p>
      </dgm:t>
    </dgm:pt>
    <dgm:pt modelId="{32E3A661-1F39-4BE6-8294-587D3E826B1C}" type="sibTrans" cxnId="{596B1916-2EB2-4768-AE4F-FAB9FDADAAC2}">
      <dgm:prSet/>
      <dgm:spPr/>
      <dgm:t>
        <a:bodyPr/>
        <a:lstStyle/>
        <a:p>
          <a:endParaRPr lang="en-US"/>
        </a:p>
      </dgm:t>
    </dgm:pt>
    <dgm:pt modelId="{8BD2E8A5-B6F2-4C99-913F-565F82A4AB42}">
      <dgm:prSet/>
      <dgm:spPr/>
      <dgm:t>
        <a:bodyPr/>
        <a:lstStyle/>
        <a:p>
          <a:r>
            <a:rPr lang="en-GB"/>
            <a:t>It is being implemented in all 23 SNCUs and selected NBSUs of Haryana </a:t>
          </a:r>
          <a:endParaRPr lang="en-US"/>
        </a:p>
      </dgm:t>
    </dgm:pt>
    <dgm:pt modelId="{D48B6834-9071-4F58-96CD-ACE88AA50263}" type="parTrans" cxnId="{D4496A50-7C7D-4938-955F-54C15E8B76B7}">
      <dgm:prSet/>
      <dgm:spPr/>
      <dgm:t>
        <a:bodyPr/>
        <a:lstStyle/>
        <a:p>
          <a:endParaRPr lang="en-US"/>
        </a:p>
      </dgm:t>
    </dgm:pt>
    <dgm:pt modelId="{E648DA4C-EDD8-47FA-ABAB-7262EBED3B70}" type="sibTrans" cxnId="{D4496A50-7C7D-4938-955F-54C15E8B76B7}">
      <dgm:prSet/>
      <dgm:spPr/>
      <dgm:t>
        <a:bodyPr/>
        <a:lstStyle/>
        <a:p>
          <a:endParaRPr lang="en-US"/>
        </a:p>
      </dgm:t>
    </dgm:pt>
    <dgm:pt modelId="{3C4A35DA-0771-4D8A-B77D-24DEAA5FFD70}">
      <dgm:prSet/>
      <dgm:spPr/>
      <dgm:t>
        <a:bodyPr/>
        <a:lstStyle/>
        <a:p>
          <a:r>
            <a:rPr lang="en-GB" b="1"/>
            <a:t>Community Level </a:t>
          </a:r>
          <a:endParaRPr lang="en-US"/>
        </a:p>
      </dgm:t>
    </dgm:pt>
    <dgm:pt modelId="{02F95F4B-AD28-4864-984F-FE79C6CE7B4D}" type="parTrans" cxnId="{AB162D76-0FAB-4DED-974A-7BAA725BC454}">
      <dgm:prSet/>
      <dgm:spPr/>
      <dgm:t>
        <a:bodyPr/>
        <a:lstStyle/>
        <a:p>
          <a:endParaRPr lang="en-US"/>
        </a:p>
      </dgm:t>
    </dgm:pt>
    <dgm:pt modelId="{A4B9D77E-8835-4CF0-853A-DECFBADB1E5E}" type="sibTrans" cxnId="{AB162D76-0FAB-4DED-974A-7BAA725BC454}">
      <dgm:prSet/>
      <dgm:spPr/>
      <dgm:t>
        <a:bodyPr/>
        <a:lstStyle/>
        <a:p>
          <a:endParaRPr lang="en-US"/>
        </a:p>
      </dgm:t>
    </dgm:pt>
    <dgm:pt modelId="{101684B3-A66A-49F8-AD6B-415291B2E09C}">
      <dgm:prSet/>
      <dgm:spPr/>
      <dgm:t>
        <a:bodyPr/>
        <a:lstStyle/>
        <a:p>
          <a:r>
            <a:rPr lang="en-GB"/>
            <a:t>Home Based care for Young Child (HBYC) program is being implemented in the state through ASHAs</a:t>
          </a:r>
          <a:endParaRPr lang="en-US"/>
        </a:p>
      </dgm:t>
    </dgm:pt>
    <dgm:pt modelId="{A79A5319-67BE-4E2C-A87C-A80C0B6A2D92}" type="parTrans" cxnId="{341ADCBB-3ABC-4C71-B6BB-9F6766581963}">
      <dgm:prSet/>
      <dgm:spPr/>
      <dgm:t>
        <a:bodyPr/>
        <a:lstStyle/>
        <a:p>
          <a:endParaRPr lang="en-US"/>
        </a:p>
      </dgm:t>
    </dgm:pt>
    <dgm:pt modelId="{7D2E2D09-C5EB-412D-89D5-6366647A48C3}" type="sibTrans" cxnId="{341ADCBB-3ABC-4C71-B6BB-9F6766581963}">
      <dgm:prSet/>
      <dgm:spPr/>
      <dgm:t>
        <a:bodyPr/>
        <a:lstStyle/>
        <a:p>
          <a:endParaRPr lang="en-US"/>
        </a:p>
      </dgm:t>
    </dgm:pt>
    <dgm:pt modelId="{78F26DB7-C200-4AF3-9571-7196AD9EA0B7}">
      <dgm:prSet/>
      <dgm:spPr/>
      <dgm:t>
        <a:bodyPr/>
        <a:lstStyle/>
        <a:p>
          <a:r>
            <a:rPr lang="en-GB"/>
            <a:t>ECD messages are published on MCP card  </a:t>
          </a:r>
          <a:endParaRPr lang="en-US"/>
        </a:p>
      </dgm:t>
    </dgm:pt>
    <dgm:pt modelId="{E2C182AD-BCEF-40EA-A0C6-2F67BA15F6B1}" type="parTrans" cxnId="{44C4F105-D425-401D-9E17-3A4A2DB8372F}">
      <dgm:prSet/>
      <dgm:spPr/>
      <dgm:t>
        <a:bodyPr/>
        <a:lstStyle/>
        <a:p>
          <a:endParaRPr lang="en-US"/>
        </a:p>
      </dgm:t>
    </dgm:pt>
    <dgm:pt modelId="{B837D817-B14D-4AF1-A83B-2B011B7FE884}" type="sibTrans" cxnId="{44C4F105-D425-401D-9E17-3A4A2DB8372F}">
      <dgm:prSet/>
      <dgm:spPr/>
      <dgm:t>
        <a:bodyPr/>
        <a:lstStyle/>
        <a:p>
          <a:endParaRPr lang="en-US"/>
        </a:p>
      </dgm:t>
    </dgm:pt>
    <dgm:pt modelId="{BE08446C-6646-44D5-9E2A-2716981178F7}" type="pres">
      <dgm:prSet presAssocID="{86C8FCC2-DB45-45AD-8C4F-C742DA0460F7}" presName="linear" presStyleCnt="0">
        <dgm:presLayoutVars>
          <dgm:dir/>
          <dgm:animLvl val="lvl"/>
          <dgm:resizeHandles val="exact"/>
        </dgm:presLayoutVars>
      </dgm:prSet>
      <dgm:spPr/>
    </dgm:pt>
    <dgm:pt modelId="{6BE4D795-B1E8-47FC-935D-90FB757E91A5}" type="pres">
      <dgm:prSet presAssocID="{0959AFB4-FA7D-4720-A098-0233F9499FEA}" presName="parentLin" presStyleCnt="0"/>
      <dgm:spPr/>
    </dgm:pt>
    <dgm:pt modelId="{3129856E-1F77-46C5-8408-8B2AB9E47CD9}" type="pres">
      <dgm:prSet presAssocID="{0959AFB4-FA7D-4720-A098-0233F9499FEA}" presName="parentLeftMargin" presStyleLbl="node1" presStyleIdx="0" presStyleCnt="2"/>
      <dgm:spPr/>
    </dgm:pt>
    <dgm:pt modelId="{A71ED37D-8020-4917-AA49-544C4618C95D}" type="pres">
      <dgm:prSet presAssocID="{0959AFB4-FA7D-4720-A098-0233F9499FEA}" presName="parentText" presStyleLbl="node1" presStyleIdx="0" presStyleCnt="2">
        <dgm:presLayoutVars>
          <dgm:chMax val="0"/>
          <dgm:bulletEnabled val="1"/>
        </dgm:presLayoutVars>
      </dgm:prSet>
      <dgm:spPr/>
    </dgm:pt>
    <dgm:pt modelId="{CD0EF7CE-D9B4-403E-8A9F-75AABC055B76}" type="pres">
      <dgm:prSet presAssocID="{0959AFB4-FA7D-4720-A098-0233F9499FEA}" presName="negativeSpace" presStyleCnt="0"/>
      <dgm:spPr/>
    </dgm:pt>
    <dgm:pt modelId="{BEEE2771-3AF8-4A15-AFE1-AA331C895744}" type="pres">
      <dgm:prSet presAssocID="{0959AFB4-FA7D-4720-A098-0233F9499FEA}" presName="childText" presStyleLbl="conFgAcc1" presStyleIdx="0" presStyleCnt="2">
        <dgm:presLayoutVars>
          <dgm:bulletEnabled val="1"/>
        </dgm:presLayoutVars>
      </dgm:prSet>
      <dgm:spPr/>
    </dgm:pt>
    <dgm:pt modelId="{FFA6C1D8-C897-46DC-8EC3-94EB035FA3BC}" type="pres">
      <dgm:prSet presAssocID="{611F5377-CC77-4BB6-9AC0-703435C48B8F}" presName="spaceBetweenRectangles" presStyleCnt="0"/>
      <dgm:spPr/>
    </dgm:pt>
    <dgm:pt modelId="{33B86868-54EB-4C01-AE88-338CCC3729CC}" type="pres">
      <dgm:prSet presAssocID="{3C4A35DA-0771-4D8A-B77D-24DEAA5FFD70}" presName="parentLin" presStyleCnt="0"/>
      <dgm:spPr/>
    </dgm:pt>
    <dgm:pt modelId="{3AB6A9F4-EA2C-4599-8488-00425F8C093B}" type="pres">
      <dgm:prSet presAssocID="{3C4A35DA-0771-4D8A-B77D-24DEAA5FFD70}" presName="parentLeftMargin" presStyleLbl="node1" presStyleIdx="0" presStyleCnt="2"/>
      <dgm:spPr/>
    </dgm:pt>
    <dgm:pt modelId="{32F634DC-9486-4136-985E-5C8DB96DEB6A}" type="pres">
      <dgm:prSet presAssocID="{3C4A35DA-0771-4D8A-B77D-24DEAA5FFD70}" presName="parentText" presStyleLbl="node1" presStyleIdx="1" presStyleCnt="2">
        <dgm:presLayoutVars>
          <dgm:chMax val="0"/>
          <dgm:bulletEnabled val="1"/>
        </dgm:presLayoutVars>
      </dgm:prSet>
      <dgm:spPr/>
    </dgm:pt>
    <dgm:pt modelId="{C7ED39C3-16E2-4F39-B232-F80CDAA86D1F}" type="pres">
      <dgm:prSet presAssocID="{3C4A35DA-0771-4D8A-B77D-24DEAA5FFD70}" presName="negativeSpace" presStyleCnt="0"/>
      <dgm:spPr/>
    </dgm:pt>
    <dgm:pt modelId="{6842EC3B-31AF-4A0B-8988-6DC4F5135E9E}" type="pres">
      <dgm:prSet presAssocID="{3C4A35DA-0771-4D8A-B77D-24DEAA5FFD70}" presName="childText" presStyleLbl="conFgAcc1" presStyleIdx="1" presStyleCnt="2">
        <dgm:presLayoutVars>
          <dgm:bulletEnabled val="1"/>
        </dgm:presLayoutVars>
      </dgm:prSet>
      <dgm:spPr/>
    </dgm:pt>
  </dgm:ptLst>
  <dgm:cxnLst>
    <dgm:cxn modelId="{E0FCEF04-A176-47E7-85C9-D808BA9B82F9}" srcId="{86C8FCC2-DB45-45AD-8C4F-C742DA0460F7}" destId="{0959AFB4-FA7D-4720-A098-0233F9499FEA}" srcOrd="0" destOrd="0" parTransId="{C5D103E3-ED2A-4625-8A1C-0A0D28CC81F6}" sibTransId="{611F5377-CC77-4BB6-9AC0-703435C48B8F}"/>
    <dgm:cxn modelId="{44C4F105-D425-401D-9E17-3A4A2DB8372F}" srcId="{3C4A35DA-0771-4D8A-B77D-24DEAA5FFD70}" destId="{78F26DB7-C200-4AF3-9571-7196AD9EA0B7}" srcOrd="1" destOrd="0" parTransId="{E2C182AD-BCEF-40EA-A0C6-2F67BA15F6B1}" sibTransId="{B837D817-B14D-4AF1-A83B-2B011B7FE884}"/>
    <dgm:cxn modelId="{26761A0A-48E7-442A-9489-F2A00851A55B}" type="presOf" srcId="{88272683-5EFA-415F-8593-1D691F2C10F9}" destId="{BEEE2771-3AF8-4A15-AFE1-AA331C895744}" srcOrd="0" destOrd="2" presId="urn:microsoft.com/office/officeart/2005/8/layout/list1"/>
    <dgm:cxn modelId="{596B1916-2EB2-4768-AE4F-FAB9FDADAAC2}" srcId="{0959AFB4-FA7D-4720-A098-0233F9499FEA}" destId="{88272683-5EFA-415F-8593-1D691F2C10F9}" srcOrd="2" destOrd="0" parTransId="{351ACECE-6360-49F2-8CCC-292E8798B8D3}" sibTransId="{32E3A661-1F39-4BE6-8294-587D3E826B1C}"/>
    <dgm:cxn modelId="{DAE27B46-E003-4742-80E1-E730958B267B}" type="presOf" srcId="{101684B3-A66A-49F8-AD6B-415291B2E09C}" destId="{6842EC3B-31AF-4A0B-8988-6DC4F5135E9E}" srcOrd="0" destOrd="0" presId="urn:microsoft.com/office/officeart/2005/8/layout/list1"/>
    <dgm:cxn modelId="{FEEF5E4E-4608-4C43-B60D-2C4852D42A89}" type="presOf" srcId="{86C8FCC2-DB45-45AD-8C4F-C742DA0460F7}" destId="{BE08446C-6646-44D5-9E2A-2716981178F7}" srcOrd="0" destOrd="0" presId="urn:microsoft.com/office/officeart/2005/8/layout/list1"/>
    <dgm:cxn modelId="{D4496A50-7C7D-4938-955F-54C15E8B76B7}" srcId="{0959AFB4-FA7D-4720-A098-0233F9499FEA}" destId="{8BD2E8A5-B6F2-4C99-913F-565F82A4AB42}" srcOrd="3" destOrd="0" parTransId="{D48B6834-9071-4F58-96CD-ACE88AA50263}" sibTransId="{E648DA4C-EDD8-47FA-ABAB-7262EBED3B70}"/>
    <dgm:cxn modelId="{AB162D76-0FAB-4DED-974A-7BAA725BC454}" srcId="{86C8FCC2-DB45-45AD-8C4F-C742DA0460F7}" destId="{3C4A35DA-0771-4D8A-B77D-24DEAA5FFD70}" srcOrd="1" destOrd="0" parTransId="{02F95F4B-AD28-4864-984F-FE79C6CE7B4D}" sibTransId="{A4B9D77E-8835-4CF0-853A-DECFBADB1E5E}"/>
    <dgm:cxn modelId="{C9A34487-9564-4476-8421-E44BBE32A53A}" srcId="{0959AFB4-FA7D-4720-A098-0233F9499FEA}" destId="{B940592B-478F-47AF-8F19-5AC7C2AB4A40}" srcOrd="1" destOrd="0" parTransId="{163FEB49-98FA-411B-A112-B78595353AB3}" sibTransId="{866FBB85-FC3F-4FF4-AF27-8243235D041A}"/>
    <dgm:cxn modelId="{DB3B93B9-8CCF-4D93-9BBF-C3A9F9B5A58F}" srcId="{0959AFB4-FA7D-4720-A098-0233F9499FEA}" destId="{5CD22AB4-529B-43FE-ADAD-85FE27657E06}" srcOrd="0" destOrd="0" parTransId="{B2EC1244-9BBC-47F3-ABE4-823C3CBDC0CC}" sibTransId="{25D98445-B2D2-4D26-BD7C-F15E6D8EC905}"/>
    <dgm:cxn modelId="{341ADCBB-3ABC-4C71-B6BB-9F6766581963}" srcId="{3C4A35DA-0771-4D8A-B77D-24DEAA5FFD70}" destId="{101684B3-A66A-49F8-AD6B-415291B2E09C}" srcOrd="0" destOrd="0" parTransId="{A79A5319-67BE-4E2C-A87C-A80C0B6A2D92}" sibTransId="{7D2E2D09-C5EB-412D-89D5-6366647A48C3}"/>
    <dgm:cxn modelId="{2BC7F9C3-5B9F-41CB-A2DC-F63E7D105506}" type="presOf" srcId="{B940592B-478F-47AF-8F19-5AC7C2AB4A40}" destId="{BEEE2771-3AF8-4A15-AFE1-AA331C895744}" srcOrd="0" destOrd="1" presId="urn:microsoft.com/office/officeart/2005/8/layout/list1"/>
    <dgm:cxn modelId="{F02EC0CB-4532-491C-B6F1-2EE6F3991ADA}" type="presOf" srcId="{5CD22AB4-529B-43FE-ADAD-85FE27657E06}" destId="{BEEE2771-3AF8-4A15-AFE1-AA331C895744}" srcOrd="0" destOrd="0" presId="urn:microsoft.com/office/officeart/2005/8/layout/list1"/>
    <dgm:cxn modelId="{94ADE8CC-36D2-4FB1-9805-35C7E9F67758}" type="presOf" srcId="{78F26DB7-C200-4AF3-9571-7196AD9EA0B7}" destId="{6842EC3B-31AF-4A0B-8988-6DC4F5135E9E}" srcOrd="0" destOrd="1" presId="urn:microsoft.com/office/officeart/2005/8/layout/list1"/>
    <dgm:cxn modelId="{EE927FD7-4607-4341-A438-186BEE805D40}" type="presOf" srcId="{3C4A35DA-0771-4D8A-B77D-24DEAA5FFD70}" destId="{3AB6A9F4-EA2C-4599-8488-00425F8C093B}" srcOrd="0" destOrd="0" presId="urn:microsoft.com/office/officeart/2005/8/layout/list1"/>
    <dgm:cxn modelId="{CB9DC6D7-F4D6-4513-958E-F37D32306225}" type="presOf" srcId="{3C4A35DA-0771-4D8A-B77D-24DEAA5FFD70}" destId="{32F634DC-9486-4136-985E-5C8DB96DEB6A}" srcOrd="1" destOrd="0" presId="urn:microsoft.com/office/officeart/2005/8/layout/list1"/>
    <dgm:cxn modelId="{CDF034EC-D0C1-4090-ABC7-61F96DA6526B}" type="presOf" srcId="{0959AFB4-FA7D-4720-A098-0233F9499FEA}" destId="{3129856E-1F77-46C5-8408-8B2AB9E47CD9}" srcOrd="0" destOrd="0" presId="urn:microsoft.com/office/officeart/2005/8/layout/list1"/>
    <dgm:cxn modelId="{E058CAEE-BDC1-47EB-9F02-70E5D772376C}" type="presOf" srcId="{8BD2E8A5-B6F2-4C99-913F-565F82A4AB42}" destId="{BEEE2771-3AF8-4A15-AFE1-AA331C895744}" srcOrd="0" destOrd="3" presId="urn:microsoft.com/office/officeart/2005/8/layout/list1"/>
    <dgm:cxn modelId="{F039FBFE-6D88-4745-86D9-99E653B7F030}" type="presOf" srcId="{0959AFB4-FA7D-4720-A098-0233F9499FEA}" destId="{A71ED37D-8020-4917-AA49-544C4618C95D}" srcOrd="1" destOrd="0" presId="urn:microsoft.com/office/officeart/2005/8/layout/list1"/>
    <dgm:cxn modelId="{26BED26A-64FA-420F-AFE4-28C5241763CA}" type="presParOf" srcId="{BE08446C-6646-44D5-9E2A-2716981178F7}" destId="{6BE4D795-B1E8-47FC-935D-90FB757E91A5}" srcOrd="0" destOrd="0" presId="urn:microsoft.com/office/officeart/2005/8/layout/list1"/>
    <dgm:cxn modelId="{58E4C7F6-2E76-431A-9FDA-969D8957711D}" type="presParOf" srcId="{6BE4D795-B1E8-47FC-935D-90FB757E91A5}" destId="{3129856E-1F77-46C5-8408-8B2AB9E47CD9}" srcOrd="0" destOrd="0" presId="urn:microsoft.com/office/officeart/2005/8/layout/list1"/>
    <dgm:cxn modelId="{8ABCC57E-D512-4F51-B1BA-92B05348D944}" type="presParOf" srcId="{6BE4D795-B1E8-47FC-935D-90FB757E91A5}" destId="{A71ED37D-8020-4917-AA49-544C4618C95D}" srcOrd="1" destOrd="0" presId="urn:microsoft.com/office/officeart/2005/8/layout/list1"/>
    <dgm:cxn modelId="{7274387E-8ABA-4A4A-9B79-ADA70878966B}" type="presParOf" srcId="{BE08446C-6646-44D5-9E2A-2716981178F7}" destId="{CD0EF7CE-D9B4-403E-8A9F-75AABC055B76}" srcOrd="1" destOrd="0" presId="urn:microsoft.com/office/officeart/2005/8/layout/list1"/>
    <dgm:cxn modelId="{0BC731EC-414A-4CCE-AF69-B3F8661C463A}" type="presParOf" srcId="{BE08446C-6646-44D5-9E2A-2716981178F7}" destId="{BEEE2771-3AF8-4A15-AFE1-AA331C895744}" srcOrd="2" destOrd="0" presId="urn:microsoft.com/office/officeart/2005/8/layout/list1"/>
    <dgm:cxn modelId="{0E864353-C16A-4864-8B58-9EAAC6C66EC7}" type="presParOf" srcId="{BE08446C-6646-44D5-9E2A-2716981178F7}" destId="{FFA6C1D8-C897-46DC-8EC3-94EB035FA3BC}" srcOrd="3" destOrd="0" presId="urn:microsoft.com/office/officeart/2005/8/layout/list1"/>
    <dgm:cxn modelId="{E6A05E65-49E4-4954-A172-9045D4F55C68}" type="presParOf" srcId="{BE08446C-6646-44D5-9E2A-2716981178F7}" destId="{33B86868-54EB-4C01-AE88-338CCC3729CC}" srcOrd="4" destOrd="0" presId="urn:microsoft.com/office/officeart/2005/8/layout/list1"/>
    <dgm:cxn modelId="{9A9240B0-E94E-4DED-BCD4-81FFEEA23307}" type="presParOf" srcId="{33B86868-54EB-4C01-AE88-338CCC3729CC}" destId="{3AB6A9F4-EA2C-4599-8488-00425F8C093B}" srcOrd="0" destOrd="0" presId="urn:microsoft.com/office/officeart/2005/8/layout/list1"/>
    <dgm:cxn modelId="{49330C10-D293-495F-A768-AA9E6A7A966A}" type="presParOf" srcId="{33B86868-54EB-4C01-AE88-338CCC3729CC}" destId="{32F634DC-9486-4136-985E-5C8DB96DEB6A}" srcOrd="1" destOrd="0" presId="urn:microsoft.com/office/officeart/2005/8/layout/list1"/>
    <dgm:cxn modelId="{ED164355-84ED-4742-A808-370ADC2470C6}" type="presParOf" srcId="{BE08446C-6646-44D5-9E2A-2716981178F7}" destId="{C7ED39C3-16E2-4F39-B232-F80CDAA86D1F}" srcOrd="5" destOrd="0" presId="urn:microsoft.com/office/officeart/2005/8/layout/list1"/>
    <dgm:cxn modelId="{A89EF45B-3601-4ECD-B825-2F1AA07F7562}" type="presParOf" srcId="{BE08446C-6646-44D5-9E2A-2716981178F7}" destId="{6842EC3B-31AF-4A0B-8988-6DC4F5135E9E}"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ECCCBF-8F41-4F8B-8489-4C0E50435F1E}">
      <dsp:nvSpPr>
        <dsp:cNvPr id="0" name=""/>
        <dsp:cNvSpPr/>
      </dsp:nvSpPr>
      <dsp:spPr>
        <a:xfrm>
          <a:off x="2688" y="172625"/>
          <a:ext cx="1595739" cy="686126"/>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77216" rIns="135128" bIns="77216" numCol="1" spcCol="1270" anchor="ctr" anchorCtr="0">
          <a:noAutofit/>
        </a:bodyPr>
        <a:lstStyle/>
        <a:p>
          <a:pPr marL="0" lvl="0" indent="0" algn="ctr" defTabSz="844550">
            <a:lnSpc>
              <a:spcPct val="90000"/>
            </a:lnSpc>
            <a:spcBef>
              <a:spcPct val="0"/>
            </a:spcBef>
            <a:spcAft>
              <a:spcPct val="35000"/>
            </a:spcAft>
            <a:buNone/>
          </a:pPr>
          <a:r>
            <a:rPr lang="en-US" sz="1900" b="1" kern="1200" dirty="0"/>
            <a:t>Prioritization</a:t>
          </a:r>
          <a:endParaRPr lang="en-US" sz="1900" kern="1200" dirty="0"/>
        </a:p>
      </dsp:txBody>
      <dsp:txXfrm>
        <a:off x="2688" y="172625"/>
        <a:ext cx="1595739" cy="686126"/>
      </dsp:txXfrm>
    </dsp:sp>
    <dsp:sp modelId="{04C04B54-B8DA-49FE-86D3-C884B6DB53DC}">
      <dsp:nvSpPr>
        <dsp:cNvPr id="0" name=""/>
        <dsp:cNvSpPr/>
      </dsp:nvSpPr>
      <dsp:spPr>
        <a:xfrm>
          <a:off x="2688" y="858751"/>
          <a:ext cx="1595739" cy="3319961"/>
        </a:xfrm>
        <a:prstGeom prst="rect">
          <a:avLst/>
        </a:prstGeom>
        <a:solidFill>
          <a:schemeClr val="lt1">
            <a:alpha val="90000"/>
            <a:tint val="40000"/>
            <a:hueOff val="0"/>
            <a:satOff val="0"/>
            <a:lumOff val="0"/>
            <a:alphaOff val="0"/>
          </a:schemeClr>
        </a:solidFill>
        <a:ln w="12700" cap="flat" cmpd="sng" algn="ctr">
          <a:solidFill>
            <a:schemeClr val="dk1">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a:lnSpc>
              <a:spcPct val="90000"/>
            </a:lnSpc>
            <a:spcBef>
              <a:spcPct val="0"/>
            </a:spcBef>
            <a:spcAft>
              <a:spcPct val="15000"/>
            </a:spcAft>
            <a:buChar char="•"/>
          </a:pPr>
          <a:r>
            <a:rPr lang="en-US" sz="1900" b="1" kern="1200" dirty="0"/>
            <a:t>Phase wise </a:t>
          </a:r>
          <a:r>
            <a:rPr lang="en-US" sz="1900" b="0" kern="1200" dirty="0"/>
            <a:t>for</a:t>
          </a:r>
          <a:r>
            <a:rPr lang="en-US" sz="1900" b="1" kern="1200" dirty="0"/>
            <a:t> </a:t>
          </a:r>
          <a:r>
            <a:rPr lang="en-US" sz="1900" kern="1200" dirty="0"/>
            <a:t>existing 66 NBSUs,  focus on AD Mewat in phase 1</a:t>
          </a:r>
        </a:p>
      </dsp:txBody>
      <dsp:txXfrm>
        <a:off x="2688" y="858751"/>
        <a:ext cx="1595739" cy="3319961"/>
      </dsp:txXfrm>
    </dsp:sp>
    <dsp:sp modelId="{9E4CC943-5DCE-4798-9D11-D430F58F5B3B}">
      <dsp:nvSpPr>
        <dsp:cNvPr id="0" name=""/>
        <dsp:cNvSpPr/>
      </dsp:nvSpPr>
      <dsp:spPr>
        <a:xfrm>
          <a:off x="1794331" y="172625"/>
          <a:ext cx="1722049" cy="686126"/>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77216" rIns="135128" bIns="77216" numCol="1" spcCol="1270" anchor="ctr" anchorCtr="0">
          <a:noAutofit/>
        </a:bodyPr>
        <a:lstStyle/>
        <a:p>
          <a:pPr marL="0" lvl="0" indent="0" algn="ctr" defTabSz="844550">
            <a:lnSpc>
              <a:spcPct val="90000"/>
            </a:lnSpc>
            <a:spcBef>
              <a:spcPct val="0"/>
            </a:spcBef>
            <a:spcAft>
              <a:spcPct val="35000"/>
            </a:spcAft>
            <a:buNone/>
          </a:pPr>
          <a:r>
            <a:rPr lang="en-US" sz="1900" b="1" kern="1200"/>
            <a:t>Human Recourse</a:t>
          </a:r>
          <a:endParaRPr lang="en-US" sz="1900" b="1" kern="1200" dirty="0"/>
        </a:p>
      </dsp:txBody>
      <dsp:txXfrm>
        <a:off x="1794331" y="172625"/>
        <a:ext cx="1722049" cy="686126"/>
      </dsp:txXfrm>
    </dsp:sp>
    <dsp:sp modelId="{513E888D-BB23-4949-80BD-C4741F2E6207}">
      <dsp:nvSpPr>
        <dsp:cNvPr id="0" name=""/>
        <dsp:cNvSpPr/>
      </dsp:nvSpPr>
      <dsp:spPr>
        <a:xfrm>
          <a:off x="1794331" y="858751"/>
          <a:ext cx="1722049" cy="3319961"/>
        </a:xfrm>
        <a:prstGeom prst="rect">
          <a:avLst/>
        </a:prstGeom>
        <a:solidFill>
          <a:schemeClr val="lt1">
            <a:alpha val="90000"/>
            <a:tint val="40000"/>
            <a:hueOff val="0"/>
            <a:satOff val="0"/>
            <a:lumOff val="0"/>
            <a:alphaOff val="0"/>
          </a:schemeClr>
        </a:solidFill>
        <a:ln w="12700" cap="flat" cmpd="sng" algn="ctr">
          <a:solidFill>
            <a:schemeClr val="dk1">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a:lnSpc>
              <a:spcPct val="90000"/>
            </a:lnSpc>
            <a:spcBef>
              <a:spcPct val="0"/>
            </a:spcBef>
            <a:spcAft>
              <a:spcPct val="15000"/>
            </a:spcAft>
            <a:buChar char="•"/>
          </a:pPr>
          <a:r>
            <a:rPr lang="en-US" sz="1900" kern="1200"/>
            <a:t>Ensuring </a:t>
          </a:r>
          <a:r>
            <a:rPr lang="en-US" sz="1900" b="1" kern="1200"/>
            <a:t>dedicated 4 staff nurses and designated medical officer</a:t>
          </a:r>
          <a:endParaRPr lang="en-US" sz="1900" b="1" kern="1200" dirty="0"/>
        </a:p>
      </dsp:txBody>
      <dsp:txXfrm>
        <a:off x="1794331" y="858751"/>
        <a:ext cx="1722049" cy="3319961"/>
      </dsp:txXfrm>
    </dsp:sp>
    <dsp:sp modelId="{D7B32288-9FE7-45BA-BB1B-B92C193E1E50}">
      <dsp:nvSpPr>
        <dsp:cNvPr id="0" name=""/>
        <dsp:cNvSpPr/>
      </dsp:nvSpPr>
      <dsp:spPr>
        <a:xfrm>
          <a:off x="3739471" y="172625"/>
          <a:ext cx="2230874" cy="686126"/>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77216" rIns="135128" bIns="77216" numCol="1" spcCol="1270" anchor="ctr" anchorCtr="0">
          <a:noAutofit/>
        </a:bodyPr>
        <a:lstStyle/>
        <a:p>
          <a:pPr marL="0" lvl="0" indent="0" algn="ctr" defTabSz="844550">
            <a:lnSpc>
              <a:spcPct val="90000"/>
            </a:lnSpc>
            <a:spcBef>
              <a:spcPct val="0"/>
            </a:spcBef>
            <a:spcAft>
              <a:spcPct val="35000"/>
            </a:spcAft>
            <a:buNone/>
          </a:pPr>
          <a:r>
            <a:rPr lang="en-US" sz="1900" b="1" kern="1200" dirty="0"/>
            <a:t>Infrastructure and Equipment</a:t>
          </a:r>
        </a:p>
      </dsp:txBody>
      <dsp:txXfrm>
        <a:off x="3739471" y="172625"/>
        <a:ext cx="2230874" cy="686126"/>
      </dsp:txXfrm>
    </dsp:sp>
    <dsp:sp modelId="{B565D927-7C06-4466-BDE9-DAE71F0E1E55}">
      <dsp:nvSpPr>
        <dsp:cNvPr id="0" name=""/>
        <dsp:cNvSpPr/>
      </dsp:nvSpPr>
      <dsp:spPr>
        <a:xfrm>
          <a:off x="3739471" y="858751"/>
          <a:ext cx="2230874" cy="3319961"/>
        </a:xfrm>
        <a:prstGeom prst="rect">
          <a:avLst/>
        </a:prstGeom>
        <a:solidFill>
          <a:schemeClr val="lt1">
            <a:alpha val="90000"/>
            <a:tint val="40000"/>
            <a:hueOff val="0"/>
            <a:satOff val="0"/>
            <a:lumOff val="0"/>
            <a:alphaOff val="0"/>
          </a:schemeClr>
        </a:solidFill>
        <a:ln w="12700" cap="flat" cmpd="sng" algn="ctr">
          <a:solidFill>
            <a:schemeClr val="dk1">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a:lnSpc>
              <a:spcPct val="90000"/>
            </a:lnSpc>
            <a:spcBef>
              <a:spcPct val="0"/>
            </a:spcBef>
            <a:spcAft>
              <a:spcPct val="15000"/>
            </a:spcAft>
            <a:buChar char="•"/>
          </a:pPr>
          <a:r>
            <a:rPr lang="en-US" sz="1900" b="1" kern="1200" dirty="0"/>
            <a:t>Gap analysis conducted for Infrastructure and equipment</a:t>
          </a:r>
          <a:endParaRPr lang="en-US" sz="1900" kern="1200" dirty="0"/>
        </a:p>
        <a:p>
          <a:pPr marL="171450" lvl="1" indent="-171450" algn="l" defTabSz="844550">
            <a:lnSpc>
              <a:spcPct val="90000"/>
            </a:lnSpc>
            <a:spcBef>
              <a:spcPct val="0"/>
            </a:spcBef>
            <a:spcAft>
              <a:spcPct val="15000"/>
            </a:spcAft>
            <a:buChar char="•"/>
          </a:pPr>
          <a:r>
            <a:rPr lang="en-US" sz="1900" kern="1200" dirty="0"/>
            <a:t>Gaps are being filled through operationalization cost of NBSU </a:t>
          </a:r>
        </a:p>
      </dsp:txBody>
      <dsp:txXfrm>
        <a:off x="3739471" y="858751"/>
        <a:ext cx="2230874" cy="3319961"/>
      </dsp:txXfrm>
    </dsp:sp>
    <dsp:sp modelId="{64A0C96D-DAB1-41DC-9E6B-C52262D497FE}">
      <dsp:nvSpPr>
        <dsp:cNvPr id="0" name=""/>
        <dsp:cNvSpPr/>
      </dsp:nvSpPr>
      <dsp:spPr>
        <a:xfrm>
          <a:off x="6709403" y="172625"/>
          <a:ext cx="3803508" cy="686126"/>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77216" rIns="135128" bIns="77216" numCol="1" spcCol="1270" anchor="ctr" anchorCtr="0">
          <a:noAutofit/>
        </a:bodyPr>
        <a:lstStyle/>
        <a:p>
          <a:pPr marL="0" lvl="0" indent="0" algn="ctr" defTabSz="844550">
            <a:lnSpc>
              <a:spcPct val="90000"/>
            </a:lnSpc>
            <a:spcBef>
              <a:spcPct val="0"/>
            </a:spcBef>
            <a:spcAft>
              <a:spcPct val="35000"/>
            </a:spcAft>
            <a:buNone/>
          </a:pPr>
          <a:r>
            <a:rPr lang="en-US" sz="1900" b="1" kern="1200"/>
            <a:t>Recording &amp; Reporting</a:t>
          </a:r>
          <a:endParaRPr lang="en-US" sz="1900" b="1" kern="1200" dirty="0"/>
        </a:p>
      </dsp:txBody>
      <dsp:txXfrm>
        <a:off x="6709403" y="172625"/>
        <a:ext cx="3803508" cy="686126"/>
      </dsp:txXfrm>
    </dsp:sp>
    <dsp:sp modelId="{6BD33369-3AEC-4D5D-9528-982450D7E8EE}">
      <dsp:nvSpPr>
        <dsp:cNvPr id="0" name=""/>
        <dsp:cNvSpPr/>
      </dsp:nvSpPr>
      <dsp:spPr>
        <a:xfrm>
          <a:off x="6709403" y="858751"/>
          <a:ext cx="3803508" cy="3319961"/>
        </a:xfrm>
        <a:prstGeom prst="rect">
          <a:avLst/>
        </a:prstGeom>
        <a:solidFill>
          <a:schemeClr val="lt1">
            <a:alpha val="90000"/>
            <a:tint val="40000"/>
            <a:hueOff val="0"/>
            <a:satOff val="0"/>
            <a:lumOff val="0"/>
            <a:alphaOff val="0"/>
          </a:schemeClr>
        </a:solidFill>
        <a:ln w="12700" cap="flat" cmpd="sng" algn="ctr">
          <a:solidFill>
            <a:schemeClr val="dk1">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a:lnSpc>
              <a:spcPct val="90000"/>
            </a:lnSpc>
            <a:spcBef>
              <a:spcPct val="0"/>
            </a:spcBef>
            <a:spcAft>
              <a:spcPct val="15000"/>
            </a:spcAft>
            <a:buChar char="•"/>
          </a:pPr>
          <a:r>
            <a:rPr lang="en-US" sz="1900" b="1" kern="1200" dirty="0"/>
            <a:t>Standardized case sheet </a:t>
          </a:r>
          <a:r>
            <a:rPr lang="en-US" sz="1900" kern="1200" dirty="0"/>
            <a:t>with </a:t>
          </a:r>
          <a:r>
            <a:rPr lang="en-US" sz="1900" b="1" kern="1200" dirty="0"/>
            <a:t>daily monitoring</a:t>
          </a:r>
          <a:r>
            <a:rPr lang="en-US" sz="1900" kern="1200" dirty="0"/>
            <a:t>, </a:t>
          </a:r>
          <a:r>
            <a:rPr lang="en-US" sz="1900" b="1" kern="1200" dirty="0"/>
            <a:t>discharge and referral slip</a:t>
          </a:r>
          <a:r>
            <a:rPr lang="en-US" sz="1900" kern="1200" dirty="0"/>
            <a:t>; </a:t>
          </a:r>
          <a:r>
            <a:rPr lang="en-US" sz="1900" b="1" kern="1200" dirty="0"/>
            <a:t>NBSU admission register</a:t>
          </a:r>
          <a:r>
            <a:rPr lang="en-US" sz="1900" kern="1200" dirty="0"/>
            <a:t> and </a:t>
          </a:r>
          <a:r>
            <a:rPr lang="en-US" sz="1900" b="1" kern="1200" dirty="0"/>
            <a:t>monthly reporting formats </a:t>
          </a:r>
          <a:r>
            <a:rPr lang="en-US" sz="1900" kern="1200" dirty="0"/>
            <a:t>printed </a:t>
          </a:r>
        </a:p>
        <a:p>
          <a:pPr marL="171450" lvl="1" indent="-171450" algn="l" defTabSz="844550">
            <a:lnSpc>
              <a:spcPct val="90000"/>
            </a:lnSpc>
            <a:spcBef>
              <a:spcPct val="0"/>
            </a:spcBef>
            <a:spcAft>
              <a:spcPct val="15000"/>
            </a:spcAft>
            <a:buChar char="•"/>
          </a:pPr>
          <a:r>
            <a:rPr lang="en-US" sz="1900" b="1" kern="1200"/>
            <a:t>Clinical protocol posters</a:t>
          </a:r>
          <a:r>
            <a:rPr lang="en-US" sz="1900" kern="1200"/>
            <a:t>, </a:t>
          </a:r>
          <a:r>
            <a:rPr lang="en-US" sz="1900" b="1" kern="1200"/>
            <a:t>recording and reporting register </a:t>
          </a:r>
          <a:r>
            <a:rPr lang="en-US" sz="1900" kern="1200"/>
            <a:t>provided </a:t>
          </a:r>
          <a:endParaRPr lang="en-US" sz="1900" kern="1200" dirty="0"/>
        </a:p>
      </dsp:txBody>
      <dsp:txXfrm>
        <a:off x="6709403" y="858751"/>
        <a:ext cx="3803508" cy="331996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BCC19E-758D-4D0C-8BD0-116CD02324DD}">
      <dsp:nvSpPr>
        <dsp:cNvPr id="0" name=""/>
        <dsp:cNvSpPr/>
      </dsp:nvSpPr>
      <dsp:spPr>
        <a:xfrm>
          <a:off x="242547" y="825701"/>
          <a:ext cx="1747973" cy="1481046"/>
        </a:xfrm>
        <a:prstGeom prst="rect">
          <a:avLst/>
        </a:prstGeom>
        <a:blipFill rotWithShape="1">
          <a:blip xmlns:r="http://schemas.openxmlformats.org/officeDocument/2006/relationships" r:embed="rId1"/>
          <a:srcRect/>
          <a:stretch>
            <a:fillRect l="-25000" r="-25000"/>
          </a:stretch>
        </a:blip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006C0B4-9301-44BF-8F7A-49279913E9B6}">
      <dsp:nvSpPr>
        <dsp:cNvPr id="0" name=""/>
        <dsp:cNvSpPr/>
      </dsp:nvSpPr>
      <dsp:spPr>
        <a:xfrm>
          <a:off x="1637099" y="1043997"/>
          <a:ext cx="1186741" cy="1365299"/>
        </a:xfrm>
        <a:prstGeom prst="roundRect">
          <a:avLst>
            <a:gd name="adj" fmla="val 10000"/>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Mothers giving KMC for LBW babies</a:t>
          </a:r>
          <a:endParaRPr lang="en-US" sz="1600" kern="1200" dirty="0"/>
        </a:p>
      </dsp:txBody>
      <dsp:txXfrm>
        <a:off x="1671857" y="1078755"/>
        <a:ext cx="1117225" cy="1295783"/>
      </dsp:txXfrm>
    </dsp:sp>
    <dsp:sp modelId="{6ECF213E-E649-4E6A-B774-DAF12E4F324F}">
      <dsp:nvSpPr>
        <dsp:cNvPr id="0" name=""/>
        <dsp:cNvSpPr/>
      </dsp:nvSpPr>
      <dsp:spPr>
        <a:xfrm>
          <a:off x="245484" y="571432"/>
          <a:ext cx="1747973" cy="255030"/>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t>1</a:t>
          </a:r>
        </a:p>
      </dsp:txBody>
      <dsp:txXfrm>
        <a:off x="245484" y="571432"/>
        <a:ext cx="1747973" cy="255030"/>
      </dsp:txXfrm>
    </dsp:sp>
    <dsp:sp modelId="{07D6163D-2D75-47B9-8A73-BD593986C2B4}">
      <dsp:nvSpPr>
        <dsp:cNvPr id="0" name=""/>
        <dsp:cNvSpPr/>
      </dsp:nvSpPr>
      <dsp:spPr>
        <a:xfrm>
          <a:off x="2947510" y="839771"/>
          <a:ext cx="1747973" cy="1481046"/>
        </a:xfrm>
        <a:prstGeom prst="rect">
          <a:avLst/>
        </a:prstGeom>
        <a:blipFill rotWithShape="1">
          <a:blip xmlns:r="http://schemas.openxmlformats.org/officeDocument/2006/relationships" r:embed="rId2" cstate="print">
            <a:extLst>
              <a:ext uri="{28A0092B-C50C-407E-A947-70E740481C1C}">
                <a14:useLocalDpi xmlns:a14="http://schemas.microsoft.com/office/drawing/2010/main" val="0"/>
              </a:ext>
            </a:extLst>
          </a:blip>
          <a:srcRect/>
          <a:stretch>
            <a:fillRect l="-6000" r="-6000"/>
          </a:stretch>
        </a:blip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9E7F224-213E-445D-9B9E-584A46A3BB7B}">
      <dsp:nvSpPr>
        <dsp:cNvPr id="0" name=""/>
        <dsp:cNvSpPr/>
      </dsp:nvSpPr>
      <dsp:spPr>
        <a:xfrm>
          <a:off x="4339121" y="1029936"/>
          <a:ext cx="1186741" cy="1365299"/>
        </a:xfrm>
        <a:prstGeom prst="roundRect">
          <a:avLst>
            <a:gd name="adj" fmla="val 10000"/>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Video teaching session facilitated by staff nurse</a:t>
          </a:r>
          <a:endParaRPr lang="en-US" sz="1600" kern="1200" dirty="0"/>
        </a:p>
      </dsp:txBody>
      <dsp:txXfrm>
        <a:off x="4373879" y="1064694"/>
        <a:ext cx="1117225" cy="1295783"/>
      </dsp:txXfrm>
    </dsp:sp>
    <dsp:sp modelId="{1F88F67D-EEEE-47D6-BFAD-7B24690BC9AC}">
      <dsp:nvSpPr>
        <dsp:cNvPr id="0" name=""/>
        <dsp:cNvSpPr/>
      </dsp:nvSpPr>
      <dsp:spPr>
        <a:xfrm>
          <a:off x="2947510" y="557367"/>
          <a:ext cx="1747973" cy="255030"/>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t>2</a:t>
          </a:r>
        </a:p>
      </dsp:txBody>
      <dsp:txXfrm>
        <a:off x="2947510" y="557367"/>
        <a:ext cx="1747973" cy="255030"/>
      </dsp:txXfrm>
    </dsp:sp>
    <dsp:sp modelId="{E72484F7-D3FB-4240-8FAA-550DAF2BC506}">
      <dsp:nvSpPr>
        <dsp:cNvPr id="0" name=""/>
        <dsp:cNvSpPr/>
      </dsp:nvSpPr>
      <dsp:spPr>
        <a:xfrm>
          <a:off x="5888660" y="839771"/>
          <a:ext cx="1747973" cy="1481046"/>
        </a:xfrm>
        <a:prstGeom prst="rect">
          <a:avLst/>
        </a:prstGeom>
        <a:blipFill rotWithShape="1">
          <a:blip xmlns:r="http://schemas.openxmlformats.org/officeDocument/2006/relationships" r:embed="rId3"/>
          <a:srcRect/>
          <a:stretch>
            <a:fillRect l="-25000" r="-25000"/>
          </a:stretch>
        </a:blip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0D84252-F54A-49C5-8B4D-D6CD3B46FB61}">
      <dsp:nvSpPr>
        <dsp:cNvPr id="0" name=""/>
        <dsp:cNvSpPr/>
      </dsp:nvSpPr>
      <dsp:spPr>
        <a:xfrm>
          <a:off x="7280271" y="1029936"/>
          <a:ext cx="1186741" cy="1365299"/>
        </a:xfrm>
        <a:prstGeom prst="roundRect">
          <a:avLst>
            <a:gd name="adj" fmla="val 10000"/>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latin typeface="Calibri" panose="020F0502020204030204"/>
              <a:ea typeface="+mn-ea"/>
              <a:cs typeface="+mn-cs"/>
            </a:rPr>
            <a:t>Hand hygiene by mothers</a:t>
          </a:r>
          <a:endParaRPr lang="en-US" sz="1600" kern="1200" dirty="0">
            <a:latin typeface="Calibri" panose="020F0502020204030204"/>
            <a:ea typeface="+mn-ea"/>
            <a:cs typeface="+mn-cs"/>
          </a:endParaRPr>
        </a:p>
      </dsp:txBody>
      <dsp:txXfrm>
        <a:off x="7315029" y="1064694"/>
        <a:ext cx="1117225" cy="1295783"/>
      </dsp:txXfrm>
    </dsp:sp>
    <dsp:sp modelId="{3E75EBFD-4BB1-4345-8F24-B0C16A3308BD}">
      <dsp:nvSpPr>
        <dsp:cNvPr id="0" name=""/>
        <dsp:cNvSpPr/>
      </dsp:nvSpPr>
      <dsp:spPr>
        <a:xfrm>
          <a:off x="5888660" y="557367"/>
          <a:ext cx="1747973" cy="255030"/>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t>3</a:t>
          </a:r>
        </a:p>
      </dsp:txBody>
      <dsp:txXfrm>
        <a:off x="5888660" y="557367"/>
        <a:ext cx="1747973" cy="255030"/>
      </dsp:txXfrm>
    </dsp:sp>
    <dsp:sp modelId="{823DE0CA-B580-4F4B-B1BE-C0092EF87301}">
      <dsp:nvSpPr>
        <dsp:cNvPr id="0" name=""/>
        <dsp:cNvSpPr/>
      </dsp:nvSpPr>
      <dsp:spPr>
        <a:xfrm>
          <a:off x="8829809" y="839771"/>
          <a:ext cx="1747973" cy="1481046"/>
        </a:xfrm>
        <a:prstGeom prst="rect">
          <a:avLst/>
        </a:prstGeom>
        <a:blipFill rotWithShape="1">
          <a:blip xmlns:r="http://schemas.openxmlformats.org/officeDocument/2006/relationships" r:embed="rId4"/>
          <a:srcRect/>
          <a:stretch>
            <a:fillRect l="-25000" r="-25000"/>
          </a:stretch>
        </a:blip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A38E28E-2B2C-487B-A045-485A45BB3F2A}">
      <dsp:nvSpPr>
        <dsp:cNvPr id="0" name=""/>
        <dsp:cNvSpPr/>
      </dsp:nvSpPr>
      <dsp:spPr>
        <a:xfrm>
          <a:off x="10052382" y="1029936"/>
          <a:ext cx="1426854" cy="1365299"/>
        </a:xfrm>
        <a:prstGeom prst="roundRect">
          <a:avLst>
            <a:gd name="adj" fmla="val 10000"/>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latin typeface="Calibri" panose="020F0502020204030204"/>
              <a:ea typeface="+mn-ea"/>
              <a:cs typeface="+mn-cs"/>
            </a:rPr>
            <a:t>Gowns with name label for mothers</a:t>
          </a:r>
          <a:endParaRPr lang="en-US" sz="1600" kern="1200" dirty="0">
            <a:latin typeface="Calibri" panose="020F0502020204030204"/>
            <a:ea typeface="+mn-ea"/>
            <a:cs typeface="+mn-cs"/>
          </a:endParaRPr>
        </a:p>
      </dsp:txBody>
      <dsp:txXfrm>
        <a:off x="10092370" y="1069924"/>
        <a:ext cx="1346878" cy="1285323"/>
      </dsp:txXfrm>
    </dsp:sp>
    <dsp:sp modelId="{69D1A678-C478-465C-B8FB-2480E33BF989}">
      <dsp:nvSpPr>
        <dsp:cNvPr id="0" name=""/>
        <dsp:cNvSpPr/>
      </dsp:nvSpPr>
      <dsp:spPr>
        <a:xfrm>
          <a:off x="8829809" y="557367"/>
          <a:ext cx="1747973" cy="255030"/>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t>4</a:t>
          </a:r>
        </a:p>
      </dsp:txBody>
      <dsp:txXfrm>
        <a:off x="8829809" y="557367"/>
        <a:ext cx="1747973" cy="255030"/>
      </dsp:txXfrm>
    </dsp:sp>
    <dsp:sp modelId="{10C1317E-31B4-4A4A-9F41-1D21F35619AF}">
      <dsp:nvSpPr>
        <dsp:cNvPr id="0" name=""/>
        <dsp:cNvSpPr/>
      </dsp:nvSpPr>
      <dsp:spPr>
        <a:xfrm>
          <a:off x="226186" y="2837628"/>
          <a:ext cx="1747973" cy="1481046"/>
        </a:xfrm>
        <a:prstGeom prst="rect">
          <a:avLst/>
        </a:prstGeom>
        <a:blipFill rotWithShape="1">
          <a:blip xmlns:r="http://schemas.openxmlformats.org/officeDocument/2006/relationships" r:embed="rId5"/>
          <a:srcRect/>
          <a:stretch>
            <a:fillRect l="-25000" r="-25000"/>
          </a:stretch>
        </a:blip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DF52483-296F-4D7F-A3B3-C1BC9AFDB538}">
      <dsp:nvSpPr>
        <dsp:cNvPr id="0" name=""/>
        <dsp:cNvSpPr/>
      </dsp:nvSpPr>
      <dsp:spPr>
        <a:xfrm>
          <a:off x="1624882" y="3027793"/>
          <a:ext cx="1186741" cy="1365299"/>
        </a:xfrm>
        <a:prstGeom prst="roundRect">
          <a:avLst>
            <a:gd name="adj" fmla="val 10000"/>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latin typeface="Calibri" panose="020F0502020204030204"/>
              <a:ea typeface="+mn-ea"/>
              <a:cs typeface="+mn-cs"/>
            </a:rPr>
            <a:t>Grooming kit – nail cutter, nail polish remover comb</a:t>
          </a:r>
          <a:endParaRPr lang="en-US" sz="1600" kern="1200" dirty="0">
            <a:latin typeface="Calibri" panose="020F0502020204030204"/>
            <a:ea typeface="+mn-ea"/>
            <a:cs typeface="+mn-cs"/>
          </a:endParaRPr>
        </a:p>
      </dsp:txBody>
      <dsp:txXfrm>
        <a:off x="1659640" y="3062551"/>
        <a:ext cx="1117225" cy="1295783"/>
      </dsp:txXfrm>
    </dsp:sp>
    <dsp:sp modelId="{60919891-7441-4D7D-8867-6386942814E9}">
      <dsp:nvSpPr>
        <dsp:cNvPr id="0" name=""/>
        <dsp:cNvSpPr/>
      </dsp:nvSpPr>
      <dsp:spPr>
        <a:xfrm>
          <a:off x="233178" y="2555225"/>
          <a:ext cx="1747973" cy="255030"/>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t>5</a:t>
          </a:r>
        </a:p>
      </dsp:txBody>
      <dsp:txXfrm>
        <a:off x="233178" y="2555225"/>
        <a:ext cx="1747973" cy="255030"/>
      </dsp:txXfrm>
    </dsp:sp>
    <dsp:sp modelId="{8B666D87-03CB-41CB-9A71-C9C552CBBF7D}">
      <dsp:nvSpPr>
        <dsp:cNvPr id="0" name=""/>
        <dsp:cNvSpPr/>
      </dsp:nvSpPr>
      <dsp:spPr>
        <a:xfrm>
          <a:off x="2947510" y="2837628"/>
          <a:ext cx="1747973" cy="1481046"/>
        </a:xfrm>
        <a:prstGeom prst="rect">
          <a:avLst/>
        </a:prstGeom>
        <a:blipFill rotWithShape="1">
          <a:blip xmlns:r="http://schemas.openxmlformats.org/officeDocument/2006/relationships" r:embed="rId6"/>
          <a:srcRect/>
          <a:stretch>
            <a:fillRect l="-25000" r="-25000"/>
          </a:stretch>
        </a:blip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ABBB381-BA8B-4931-BC83-B8D57209CD84}">
      <dsp:nvSpPr>
        <dsp:cNvPr id="0" name=""/>
        <dsp:cNvSpPr/>
      </dsp:nvSpPr>
      <dsp:spPr>
        <a:xfrm>
          <a:off x="4339121" y="3027793"/>
          <a:ext cx="1186741" cy="1365299"/>
        </a:xfrm>
        <a:prstGeom prst="roundRect">
          <a:avLst>
            <a:gd name="adj" fmla="val 10000"/>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latin typeface="Calibri" panose="020F0502020204030204"/>
              <a:ea typeface="+mn-ea"/>
              <a:cs typeface="+mn-cs"/>
            </a:rPr>
            <a:t>Mothers inside NBSU providing routine care</a:t>
          </a:r>
          <a:endParaRPr lang="en-US" sz="1600" kern="1200" dirty="0">
            <a:latin typeface="Calibri" panose="020F0502020204030204"/>
            <a:ea typeface="+mn-ea"/>
            <a:cs typeface="+mn-cs"/>
          </a:endParaRPr>
        </a:p>
      </dsp:txBody>
      <dsp:txXfrm>
        <a:off x="4373879" y="3062551"/>
        <a:ext cx="1117225" cy="1295783"/>
      </dsp:txXfrm>
    </dsp:sp>
    <dsp:sp modelId="{6A98C40E-24CE-4EF0-B0C9-F4D2A74D2931}">
      <dsp:nvSpPr>
        <dsp:cNvPr id="0" name=""/>
        <dsp:cNvSpPr/>
      </dsp:nvSpPr>
      <dsp:spPr>
        <a:xfrm>
          <a:off x="2947510" y="2555225"/>
          <a:ext cx="1747973" cy="255030"/>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t>6</a:t>
          </a:r>
        </a:p>
      </dsp:txBody>
      <dsp:txXfrm>
        <a:off x="2947510" y="2555225"/>
        <a:ext cx="1747973" cy="255030"/>
      </dsp:txXfrm>
    </dsp:sp>
    <dsp:sp modelId="{822CAD62-EAC0-4D1A-928F-CCF56F151183}">
      <dsp:nvSpPr>
        <dsp:cNvPr id="0" name=""/>
        <dsp:cNvSpPr/>
      </dsp:nvSpPr>
      <dsp:spPr>
        <a:xfrm>
          <a:off x="5888660" y="2837628"/>
          <a:ext cx="1747973" cy="1481046"/>
        </a:xfrm>
        <a:prstGeom prst="rect">
          <a:avLst/>
        </a:prstGeom>
        <a:blipFill rotWithShape="1">
          <a:blip xmlns:r="http://schemas.openxmlformats.org/officeDocument/2006/relationships" r:embed="rId7" cstate="print">
            <a:extLst>
              <a:ext uri="{28A0092B-C50C-407E-A947-70E740481C1C}">
                <a14:useLocalDpi xmlns:a14="http://schemas.microsoft.com/office/drawing/2010/main" val="0"/>
              </a:ext>
            </a:extLst>
          </a:blip>
          <a:srcRect/>
          <a:stretch>
            <a:fillRect l="-6000" r="-6000"/>
          </a:stretch>
        </a:blip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F3BE233-66DB-46F1-B295-D67959A3CB7A}">
      <dsp:nvSpPr>
        <dsp:cNvPr id="0" name=""/>
        <dsp:cNvSpPr/>
      </dsp:nvSpPr>
      <dsp:spPr>
        <a:xfrm>
          <a:off x="7280271" y="3027793"/>
          <a:ext cx="1186741" cy="1365299"/>
        </a:xfrm>
        <a:prstGeom prst="roundRect">
          <a:avLst>
            <a:gd name="adj" fmla="val 10000"/>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Mother comforting baby – singing lori</a:t>
          </a:r>
          <a:endParaRPr lang="en-US" sz="1600" kern="1200" dirty="0"/>
        </a:p>
      </dsp:txBody>
      <dsp:txXfrm>
        <a:off x="7315029" y="3062551"/>
        <a:ext cx="1117225" cy="1295783"/>
      </dsp:txXfrm>
    </dsp:sp>
    <dsp:sp modelId="{4EA86F1B-BE6F-4F95-A97C-1A7709D01F62}">
      <dsp:nvSpPr>
        <dsp:cNvPr id="0" name=""/>
        <dsp:cNvSpPr/>
      </dsp:nvSpPr>
      <dsp:spPr>
        <a:xfrm>
          <a:off x="5888660" y="2555225"/>
          <a:ext cx="1747973" cy="255030"/>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t>7</a:t>
          </a:r>
        </a:p>
      </dsp:txBody>
      <dsp:txXfrm>
        <a:off x="5888660" y="2555225"/>
        <a:ext cx="1747973" cy="255030"/>
      </dsp:txXfrm>
    </dsp:sp>
    <dsp:sp modelId="{637846B2-1B27-4341-95C7-81258E277E84}">
      <dsp:nvSpPr>
        <dsp:cNvPr id="0" name=""/>
        <dsp:cNvSpPr/>
      </dsp:nvSpPr>
      <dsp:spPr>
        <a:xfrm>
          <a:off x="8829809" y="2837628"/>
          <a:ext cx="1747973" cy="1481046"/>
        </a:xfrm>
        <a:prstGeom prst="rect">
          <a:avLst/>
        </a:prstGeom>
        <a:blipFill rotWithShape="1">
          <a:blip xmlns:r="http://schemas.openxmlformats.org/officeDocument/2006/relationships" r:embed="rId8"/>
          <a:srcRect/>
          <a:stretch>
            <a:fillRect l="-25000" r="-25000"/>
          </a:stretch>
        </a:blip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E6EE12A-452E-46C4-8209-4BBEE3AC5692}">
      <dsp:nvSpPr>
        <dsp:cNvPr id="0" name=""/>
        <dsp:cNvSpPr/>
      </dsp:nvSpPr>
      <dsp:spPr>
        <a:xfrm>
          <a:off x="10052382" y="3027793"/>
          <a:ext cx="1426854" cy="1365299"/>
        </a:xfrm>
        <a:prstGeom prst="roundRect">
          <a:avLst>
            <a:gd name="adj" fmla="val 10000"/>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latin typeface="Calibri" panose="020F0502020204030204"/>
              <a:ea typeface="+mn-ea"/>
              <a:cs typeface="+mn-cs"/>
            </a:rPr>
            <a:t>Containment to calm the baby </a:t>
          </a:r>
        </a:p>
      </dsp:txBody>
      <dsp:txXfrm>
        <a:off x="10092370" y="3067781"/>
        <a:ext cx="1346878" cy="1285323"/>
      </dsp:txXfrm>
    </dsp:sp>
    <dsp:sp modelId="{D53D4FC9-379F-45E1-8194-5D9DAFAABBBB}">
      <dsp:nvSpPr>
        <dsp:cNvPr id="0" name=""/>
        <dsp:cNvSpPr/>
      </dsp:nvSpPr>
      <dsp:spPr>
        <a:xfrm>
          <a:off x="8829809" y="2555225"/>
          <a:ext cx="1747973" cy="255030"/>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t>8</a:t>
          </a:r>
        </a:p>
      </dsp:txBody>
      <dsp:txXfrm>
        <a:off x="8829809" y="2555225"/>
        <a:ext cx="1747973" cy="25503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00F5A2-924A-4909-BBB9-85E67DDA76CA}">
      <dsp:nvSpPr>
        <dsp:cNvPr id="0" name=""/>
        <dsp:cNvSpPr/>
      </dsp:nvSpPr>
      <dsp:spPr>
        <a:xfrm>
          <a:off x="166582" y="448210"/>
          <a:ext cx="1748154" cy="1481200"/>
        </a:xfrm>
        <a:prstGeom prst="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37CA1F9C-70EA-465F-A656-8FF3AF8F1785}">
      <dsp:nvSpPr>
        <dsp:cNvPr id="0" name=""/>
        <dsp:cNvSpPr/>
      </dsp:nvSpPr>
      <dsp:spPr>
        <a:xfrm>
          <a:off x="166582" y="165775"/>
          <a:ext cx="1748154" cy="255056"/>
        </a:xfrm>
        <a:prstGeom prst="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endParaRPr lang="en-US" sz="1400" kern="1200" dirty="0"/>
        </a:p>
      </dsp:txBody>
      <dsp:txXfrm>
        <a:off x="166582" y="165775"/>
        <a:ext cx="1748154" cy="255056"/>
      </dsp:txXfrm>
    </dsp:sp>
    <dsp:sp modelId="{882BEB4A-C6EE-48BA-A755-056C612FD244}">
      <dsp:nvSpPr>
        <dsp:cNvPr id="0" name=""/>
        <dsp:cNvSpPr/>
      </dsp:nvSpPr>
      <dsp:spPr>
        <a:xfrm>
          <a:off x="2984577" y="434139"/>
          <a:ext cx="1748154" cy="1481200"/>
        </a:xfrm>
        <a:prstGeom prst="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54630BA8-2090-4641-A899-D1551B2FEE39}">
      <dsp:nvSpPr>
        <dsp:cNvPr id="0" name=""/>
        <dsp:cNvSpPr/>
      </dsp:nvSpPr>
      <dsp:spPr>
        <a:xfrm>
          <a:off x="2984577" y="151706"/>
          <a:ext cx="1748154" cy="255056"/>
        </a:xfrm>
        <a:prstGeom prst="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endParaRPr lang="en-US" sz="1400" kern="1200" dirty="0"/>
        </a:p>
      </dsp:txBody>
      <dsp:txXfrm>
        <a:off x="2984577" y="151706"/>
        <a:ext cx="1748154" cy="255056"/>
      </dsp:txXfrm>
    </dsp:sp>
    <dsp:sp modelId="{92BCC19E-758D-4D0C-8BD0-116CD02324DD}">
      <dsp:nvSpPr>
        <dsp:cNvPr id="0" name=""/>
        <dsp:cNvSpPr/>
      </dsp:nvSpPr>
      <dsp:spPr>
        <a:xfrm>
          <a:off x="5872919" y="420067"/>
          <a:ext cx="1748154" cy="1481200"/>
        </a:xfrm>
        <a:prstGeom prst="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6ECF213E-E649-4E6A-B774-DAF12E4F324F}">
      <dsp:nvSpPr>
        <dsp:cNvPr id="0" name=""/>
        <dsp:cNvSpPr/>
      </dsp:nvSpPr>
      <dsp:spPr>
        <a:xfrm>
          <a:off x="5872919" y="137637"/>
          <a:ext cx="1748154" cy="255056"/>
        </a:xfrm>
        <a:prstGeom prst="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endParaRPr lang="en-US" sz="1400" kern="1200" dirty="0"/>
        </a:p>
      </dsp:txBody>
      <dsp:txXfrm>
        <a:off x="5872919" y="137637"/>
        <a:ext cx="1748154" cy="255056"/>
      </dsp:txXfrm>
    </dsp:sp>
    <dsp:sp modelId="{2F1936AF-60C2-4561-BB6A-FD8440847039}">
      <dsp:nvSpPr>
        <dsp:cNvPr id="0" name=""/>
        <dsp:cNvSpPr/>
      </dsp:nvSpPr>
      <dsp:spPr>
        <a:xfrm>
          <a:off x="8676842" y="448210"/>
          <a:ext cx="1748154" cy="1481200"/>
        </a:xfrm>
        <a:prstGeom prst="rect">
          <a:avLst/>
        </a:prstGeom>
        <a:blipFill rotWithShape="1">
          <a:blip xmlns:r="http://schemas.openxmlformats.org/officeDocument/2006/relationships" r:embed="rId1" cstate="print">
            <a:extLst>
              <a:ext uri="{28A0092B-C50C-407E-A947-70E740481C1C}">
                <a14:useLocalDpi xmlns:a14="http://schemas.microsoft.com/office/drawing/2010/main" val="0"/>
              </a:ext>
            </a:extLst>
          </a:blip>
          <a:srcRect/>
          <a:stretch>
            <a:fillRect t="-29000" b="-29000"/>
          </a:stretch>
        </a:blip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717291E-06AA-49B1-8B1E-3C1DB59CA38A}">
      <dsp:nvSpPr>
        <dsp:cNvPr id="0" name=""/>
        <dsp:cNvSpPr/>
      </dsp:nvSpPr>
      <dsp:spPr>
        <a:xfrm>
          <a:off x="10068601" y="557433"/>
          <a:ext cx="1186864" cy="1224912"/>
        </a:xfrm>
        <a:prstGeom prst="roundRect">
          <a:avLst>
            <a:gd name="adj" fmla="val 10000"/>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dirty="0"/>
            <a:t>Nesting of babies for comfort</a:t>
          </a:r>
        </a:p>
      </dsp:txBody>
      <dsp:txXfrm>
        <a:off x="10103363" y="592195"/>
        <a:ext cx="1117340" cy="1155388"/>
      </dsp:txXfrm>
    </dsp:sp>
    <dsp:sp modelId="{66027577-F431-4E83-B236-E39BC2562C50}">
      <dsp:nvSpPr>
        <dsp:cNvPr id="0" name=""/>
        <dsp:cNvSpPr/>
      </dsp:nvSpPr>
      <dsp:spPr>
        <a:xfrm>
          <a:off x="8676842" y="165772"/>
          <a:ext cx="1748154" cy="255056"/>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1</a:t>
          </a:r>
        </a:p>
      </dsp:txBody>
      <dsp:txXfrm>
        <a:off x="8676842" y="165772"/>
        <a:ext cx="1748154" cy="255056"/>
      </dsp:txXfrm>
    </dsp:sp>
    <dsp:sp modelId="{9B2003B6-6789-4215-AD0F-6FDCA4304B4A}">
      <dsp:nvSpPr>
        <dsp:cNvPr id="0" name=""/>
        <dsp:cNvSpPr/>
      </dsp:nvSpPr>
      <dsp:spPr>
        <a:xfrm>
          <a:off x="137293" y="2432203"/>
          <a:ext cx="1748154" cy="1481200"/>
        </a:xfrm>
        <a:prstGeom prst="rect">
          <a:avLst/>
        </a:prstGeom>
        <a:blipFill rotWithShape="1">
          <a:blip xmlns:r="http://schemas.openxmlformats.org/officeDocument/2006/relationships" r:embed="rId2" cstate="print">
            <a:extLst>
              <a:ext uri="{28A0092B-C50C-407E-A947-70E740481C1C}">
                <a14:useLocalDpi xmlns:a14="http://schemas.microsoft.com/office/drawing/2010/main" val="0"/>
              </a:ext>
            </a:extLst>
          </a:blip>
          <a:srcRect/>
          <a:stretch>
            <a:fillRect t="-29000" b="-29000"/>
          </a:stretch>
        </a:blip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1445804-E9D6-4222-B6AF-9D553989846C}">
      <dsp:nvSpPr>
        <dsp:cNvPr id="0" name=""/>
        <dsp:cNvSpPr/>
      </dsp:nvSpPr>
      <dsp:spPr>
        <a:xfrm>
          <a:off x="1529048" y="2541434"/>
          <a:ext cx="1186864" cy="1224912"/>
        </a:xfrm>
        <a:prstGeom prst="roundRect">
          <a:avLst>
            <a:gd name="adj" fmla="val 10000"/>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dirty="0"/>
            <a:t>Hand hygiene of mothers- cutting nails</a:t>
          </a:r>
        </a:p>
      </dsp:txBody>
      <dsp:txXfrm>
        <a:off x="1563810" y="2576196"/>
        <a:ext cx="1117340" cy="1155388"/>
      </dsp:txXfrm>
    </dsp:sp>
    <dsp:sp modelId="{CC0E163E-FF1B-4E71-92F4-4DF74615F0C3}">
      <dsp:nvSpPr>
        <dsp:cNvPr id="0" name=""/>
        <dsp:cNvSpPr/>
      </dsp:nvSpPr>
      <dsp:spPr>
        <a:xfrm>
          <a:off x="137293" y="2149770"/>
          <a:ext cx="1748154" cy="255056"/>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2</a:t>
          </a:r>
        </a:p>
      </dsp:txBody>
      <dsp:txXfrm>
        <a:off x="137293" y="2149770"/>
        <a:ext cx="1748154" cy="255056"/>
      </dsp:txXfrm>
    </dsp:sp>
    <dsp:sp modelId="{F8BA18A2-F151-48B0-9EA7-D85AFE436395}">
      <dsp:nvSpPr>
        <dsp:cNvPr id="0" name=""/>
        <dsp:cNvSpPr/>
      </dsp:nvSpPr>
      <dsp:spPr>
        <a:xfrm>
          <a:off x="2993572" y="2432203"/>
          <a:ext cx="1748154" cy="1481200"/>
        </a:xfrm>
        <a:prstGeom prst="rect">
          <a:avLst/>
        </a:prstGeom>
        <a:blipFill rotWithShape="1">
          <a:blip xmlns:r="http://schemas.openxmlformats.org/officeDocument/2006/relationships" r:embed="rId3" cstate="print">
            <a:extLst>
              <a:ext uri="{28A0092B-C50C-407E-A947-70E740481C1C}">
                <a14:useLocalDpi xmlns:a14="http://schemas.microsoft.com/office/drawing/2010/main" val="0"/>
              </a:ext>
            </a:extLst>
          </a:blip>
          <a:srcRect/>
          <a:stretch>
            <a:fillRect t="-29000" b="-29000"/>
          </a:stretch>
        </a:blip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46BDC0A-2EF0-4530-B814-7FDC475641CD}">
      <dsp:nvSpPr>
        <dsp:cNvPr id="0" name=""/>
        <dsp:cNvSpPr/>
      </dsp:nvSpPr>
      <dsp:spPr>
        <a:xfrm>
          <a:off x="4385327" y="2541434"/>
          <a:ext cx="1186864" cy="1224912"/>
        </a:xfrm>
        <a:prstGeom prst="roundRect">
          <a:avLst>
            <a:gd name="adj" fmla="val 10000"/>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dirty="0"/>
            <a:t>Mother cleaning the baby </a:t>
          </a:r>
        </a:p>
      </dsp:txBody>
      <dsp:txXfrm>
        <a:off x="4420089" y="2576196"/>
        <a:ext cx="1117340" cy="1155388"/>
      </dsp:txXfrm>
    </dsp:sp>
    <dsp:sp modelId="{5E5F7F51-AF5A-4925-AE8D-1F068D632912}">
      <dsp:nvSpPr>
        <dsp:cNvPr id="0" name=""/>
        <dsp:cNvSpPr/>
      </dsp:nvSpPr>
      <dsp:spPr>
        <a:xfrm>
          <a:off x="2993572" y="2149770"/>
          <a:ext cx="1748154" cy="255056"/>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3</a:t>
          </a:r>
        </a:p>
      </dsp:txBody>
      <dsp:txXfrm>
        <a:off x="2993572" y="2149770"/>
        <a:ext cx="1748154" cy="255056"/>
      </dsp:txXfrm>
    </dsp:sp>
    <dsp:sp modelId="{29847661-1A6A-4C31-87C6-C6E0A13544BE}">
      <dsp:nvSpPr>
        <dsp:cNvPr id="0" name=""/>
        <dsp:cNvSpPr/>
      </dsp:nvSpPr>
      <dsp:spPr>
        <a:xfrm>
          <a:off x="5849851" y="2432203"/>
          <a:ext cx="1748154" cy="1481200"/>
        </a:xfrm>
        <a:prstGeom prst="rect">
          <a:avLst/>
        </a:prstGeom>
        <a:blipFill rotWithShape="1">
          <a:blip xmlns:r="http://schemas.openxmlformats.org/officeDocument/2006/relationships" r:embed="rId4" cstate="print">
            <a:extLst>
              <a:ext uri="{28A0092B-C50C-407E-A947-70E740481C1C}">
                <a14:useLocalDpi xmlns:a14="http://schemas.microsoft.com/office/drawing/2010/main" val="0"/>
              </a:ext>
            </a:extLst>
          </a:blip>
          <a:srcRect/>
          <a:stretch>
            <a:fillRect t="-29000" b="-29000"/>
          </a:stretch>
        </a:blip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396386A-364F-4B27-ABE9-A60726CB1776}">
      <dsp:nvSpPr>
        <dsp:cNvPr id="0" name=""/>
        <dsp:cNvSpPr/>
      </dsp:nvSpPr>
      <dsp:spPr>
        <a:xfrm>
          <a:off x="7241606" y="2541434"/>
          <a:ext cx="1186864" cy="1224912"/>
        </a:xfrm>
        <a:prstGeom prst="roundRect">
          <a:avLst>
            <a:gd name="adj" fmla="val 10000"/>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dirty="0"/>
            <a:t>Information about radiant warmer and machines</a:t>
          </a:r>
        </a:p>
      </dsp:txBody>
      <dsp:txXfrm>
        <a:off x="7276368" y="2576196"/>
        <a:ext cx="1117340" cy="1155388"/>
      </dsp:txXfrm>
    </dsp:sp>
    <dsp:sp modelId="{7B1B46D3-6568-4398-B9CD-CDCC290EFECE}">
      <dsp:nvSpPr>
        <dsp:cNvPr id="0" name=""/>
        <dsp:cNvSpPr/>
      </dsp:nvSpPr>
      <dsp:spPr>
        <a:xfrm>
          <a:off x="5849851" y="2149770"/>
          <a:ext cx="1748154" cy="255056"/>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4</a:t>
          </a:r>
        </a:p>
      </dsp:txBody>
      <dsp:txXfrm>
        <a:off x="5849851" y="2149770"/>
        <a:ext cx="1748154" cy="255056"/>
      </dsp:txXfrm>
    </dsp:sp>
    <dsp:sp modelId="{44535A9C-1BFD-4ABB-9A68-0FB7AE8C4ABF}">
      <dsp:nvSpPr>
        <dsp:cNvPr id="0" name=""/>
        <dsp:cNvSpPr/>
      </dsp:nvSpPr>
      <dsp:spPr>
        <a:xfrm>
          <a:off x="8706131" y="2432203"/>
          <a:ext cx="1748154" cy="1481200"/>
        </a:xfrm>
        <a:prstGeom prst="rect">
          <a:avLst/>
        </a:prstGeom>
        <a:blipFill rotWithShape="1">
          <a:blip xmlns:r="http://schemas.openxmlformats.org/officeDocument/2006/relationships" r:embed="rId5" cstate="print">
            <a:extLst>
              <a:ext uri="{28A0092B-C50C-407E-A947-70E740481C1C}">
                <a14:useLocalDpi xmlns:a14="http://schemas.microsoft.com/office/drawing/2010/main" val="0"/>
              </a:ext>
            </a:extLst>
          </a:blip>
          <a:srcRect/>
          <a:stretch>
            <a:fillRect t="-29000" b="-29000"/>
          </a:stretch>
        </a:blip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9607A68-91FA-43A5-B3E3-347A12DC625A}">
      <dsp:nvSpPr>
        <dsp:cNvPr id="0" name=""/>
        <dsp:cNvSpPr/>
      </dsp:nvSpPr>
      <dsp:spPr>
        <a:xfrm>
          <a:off x="10097886" y="2541434"/>
          <a:ext cx="1186864" cy="1224912"/>
        </a:xfrm>
        <a:prstGeom prst="roundRect">
          <a:avLst>
            <a:gd name="adj" fmla="val 10000"/>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dirty="0"/>
            <a:t>Positioning of baby- flexed</a:t>
          </a:r>
        </a:p>
      </dsp:txBody>
      <dsp:txXfrm>
        <a:off x="10132648" y="2576196"/>
        <a:ext cx="1117340" cy="1155388"/>
      </dsp:txXfrm>
    </dsp:sp>
    <dsp:sp modelId="{65DBA17E-000C-43CB-BA6F-E470B9F5CBDC}">
      <dsp:nvSpPr>
        <dsp:cNvPr id="0" name=""/>
        <dsp:cNvSpPr/>
      </dsp:nvSpPr>
      <dsp:spPr>
        <a:xfrm>
          <a:off x="8706131" y="2149770"/>
          <a:ext cx="1748154" cy="255056"/>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5</a:t>
          </a:r>
        </a:p>
      </dsp:txBody>
      <dsp:txXfrm>
        <a:off x="8706131" y="2149770"/>
        <a:ext cx="1748154" cy="255056"/>
      </dsp:txXfrm>
    </dsp:sp>
    <dsp:sp modelId="{DF56DAB4-EA27-46E3-AEE0-08FE9BE70F57}">
      <dsp:nvSpPr>
        <dsp:cNvPr id="0" name=""/>
        <dsp:cNvSpPr/>
      </dsp:nvSpPr>
      <dsp:spPr>
        <a:xfrm>
          <a:off x="137293" y="4430268"/>
          <a:ext cx="1748154" cy="1481200"/>
        </a:xfrm>
        <a:prstGeom prst="rect">
          <a:avLst/>
        </a:prstGeom>
        <a:blipFill rotWithShape="1">
          <a:blip xmlns:r="http://schemas.openxmlformats.org/officeDocument/2006/relationships" r:embed="rId6" cstate="print">
            <a:extLst>
              <a:ext uri="{28A0092B-C50C-407E-A947-70E740481C1C}">
                <a14:useLocalDpi xmlns:a14="http://schemas.microsoft.com/office/drawing/2010/main" val="0"/>
              </a:ext>
            </a:extLst>
          </a:blip>
          <a:srcRect/>
          <a:stretch>
            <a:fillRect t="-29000" b="-29000"/>
          </a:stretch>
        </a:blip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17D5D56-7925-401A-B6A5-2837F502ACCB}">
      <dsp:nvSpPr>
        <dsp:cNvPr id="0" name=""/>
        <dsp:cNvSpPr/>
      </dsp:nvSpPr>
      <dsp:spPr>
        <a:xfrm>
          <a:off x="1529048" y="4539499"/>
          <a:ext cx="1186864" cy="1224912"/>
        </a:xfrm>
        <a:prstGeom prst="roundRect">
          <a:avLst>
            <a:gd name="adj" fmla="val 10000"/>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dirty="0"/>
            <a:t>KMC given for twins</a:t>
          </a:r>
        </a:p>
      </dsp:txBody>
      <dsp:txXfrm>
        <a:off x="1563810" y="4574261"/>
        <a:ext cx="1117340" cy="1155388"/>
      </dsp:txXfrm>
    </dsp:sp>
    <dsp:sp modelId="{E1345F79-7D6C-4344-8F4E-28C088CD1463}">
      <dsp:nvSpPr>
        <dsp:cNvPr id="0" name=""/>
        <dsp:cNvSpPr/>
      </dsp:nvSpPr>
      <dsp:spPr>
        <a:xfrm>
          <a:off x="137293" y="4147835"/>
          <a:ext cx="1748154" cy="255056"/>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6</a:t>
          </a:r>
        </a:p>
      </dsp:txBody>
      <dsp:txXfrm>
        <a:off x="137293" y="4147835"/>
        <a:ext cx="1748154" cy="255056"/>
      </dsp:txXfrm>
    </dsp:sp>
    <dsp:sp modelId="{E684A15F-520C-4A24-9C09-BC162538A0C5}">
      <dsp:nvSpPr>
        <dsp:cNvPr id="0" name=""/>
        <dsp:cNvSpPr/>
      </dsp:nvSpPr>
      <dsp:spPr>
        <a:xfrm>
          <a:off x="2993572" y="4430268"/>
          <a:ext cx="1748154" cy="1481200"/>
        </a:xfrm>
        <a:prstGeom prst="rect">
          <a:avLst/>
        </a:prstGeom>
        <a:blipFill rotWithShape="1">
          <a:blip xmlns:r="http://schemas.openxmlformats.org/officeDocument/2006/relationships" r:embed="rId7" cstate="print">
            <a:extLst>
              <a:ext uri="{28A0092B-C50C-407E-A947-70E740481C1C}">
                <a14:useLocalDpi xmlns:a14="http://schemas.microsoft.com/office/drawing/2010/main" val="0"/>
              </a:ext>
            </a:extLst>
          </a:blip>
          <a:srcRect/>
          <a:stretch>
            <a:fillRect t="-29000" b="-29000"/>
          </a:stretch>
        </a:blip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690614D-6050-44D1-AC00-AE39FEF1DDDF}">
      <dsp:nvSpPr>
        <dsp:cNvPr id="0" name=""/>
        <dsp:cNvSpPr/>
      </dsp:nvSpPr>
      <dsp:spPr>
        <a:xfrm>
          <a:off x="4385327" y="4539499"/>
          <a:ext cx="1186864" cy="1224912"/>
        </a:xfrm>
        <a:prstGeom prst="roundRect">
          <a:avLst>
            <a:gd name="adj" fmla="val 10000"/>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dirty="0"/>
            <a:t>Hand washing</a:t>
          </a:r>
        </a:p>
      </dsp:txBody>
      <dsp:txXfrm>
        <a:off x="4420089" y="4574261"/>
        <a:ext cx="1117340" cy="1155388"/>
      </dsp:txXfrm>
    </dsp:sp>
    <dsp:sp modelId="{953B12A2-9087-4C50-8A8B-2DB60B89E755}">
      <dsp:nvSpPr>
        <dsp:cNvPr id="0" name=""/>
        <dsp:cNvSpPr/>
      </dsp:nvSpPr>
      <dsp:spPr>
        <a:xfrm>
          <a:off x="2993572" y="4147835"/>
          <a:ext cx="1748154" cy="255056"/>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7</a:t>
          </a:r>
        </a:p>
      </dsp:txBody>
      <dsp:txXfrm>
        <a:off x="2993572" y="4147835"/>
        <a:ext cx="1748154" cy="255056"/>
      </dsp:txXfrm>
    </dsp:sp>
    <dsp:sp modelId="{27A4E01E-0545-45DC-A652-4E9B63E6B73A}">
      <dsp:nvSpPr>
        <dsp:cNvPr id="0" name=""/>
        <dsp:cNvSpPr/>
      </dsp:nvSpPr>
      <dsp:spPr>
        <a:xfrm>
          <a:off x="5849851" y="4430268"/>
          <a:ext cx="1748154" cy="1481200"/>
        </a:xfrm>
        <a:prstGeom prst="rect">
          <a:avLst/>
        </a:prstGeom>
        <a:blipFill rotWithShape="1">
          <a:blip xmlns:r="http://schemas.openxmlformats.org/officeDocument/2006/relationships" r:embed="rId8" cstate="print">
            <a:extLst>
              <a:ext uri="{28A0092B-C50C-407E-A947-70E740481C1C}">
                <a14:useLocalDpi xmlns:a14="http://schemas.microsoft.com/office/drawing/2010/main" val="0"/>
              </a:ext>
            </a:extLst>
          </a:blip>
          <a:srcRect/>
          <a:stretch>
            <a:fillRect l="-6000" r="-6000"/>
          </a:stretch>
        </a:blip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061395A-1223-4806-840D-726A0793B5BA}">
      <dsp:nvSpPr>
        <dsp:cNvPr id="0" name=""/>
        <dsp:cNvSpPr/>
      </dsp:nvSpPr>
      <dsp:spPr>
        <a:xfrm>
          <a:off x="7241606" y="4539499"/>
          <a:ext cx="1186864" cy="1224912"/>
        </a:xfrm>
        <a:prstGeom prst="roundRect">
          <a:avLst>
            <a:gd name="adj" fmla="val 10000"/>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dirty="0"/>
            <a:t>Training session for mothers</a:t>
          </a:r>
        </a:p>
      </dsp:txBody>
      <dsp:txXfrm>
        <a:off x="7276368" y="4574261"/>
        <a:ext cx="1117340" cy="1155388"/>
      </dsp:txXfrm>
    </dsp:sp>
    <dsp:sp modelId="{7F504820-7078-4C8D-AB06-DCCE1B3BAF9C}">
      <dsp:nvSpPr>
        <dsp:cNvPr id="0" name=""/>
        <dsp:cNvSpPr/>
      </dsp:nvSpPr>
      <dsp:spPr>
        <a:xfrm>
          <a:off x="5849851" y="4147835"/>
          <a:ext cx="1748154" cy="255056"/>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8</a:t>
          </a:r>
        </a:p>
      </dsp:txBody>
      <dsp:txXfrm>
        <a:off x="5849851" y="4147835"/>
        <a:ext cx="1748154" cy="255056"/>
      </dsp:txXfrm>
    </dsp:sp>
    <dsp:sp modelId="{EF7F1958-C56B-4FD4-992F-67F0F2B1506D}">
      <dsp:nvSpPr>
        <dsp:cNvPr id="0" name=""/>
        <dsp:cNvSpPr/>
      </dsp:nvSpPr>
      <dsp:spPr>
        <a:xfrm>
          <a:off x="8664857" y="4417574"/>
          <a:ext cx="1748154" cy="1481200"/>
        </a:xfrm>
        <a:prstGeom prst="rect">
          <a:avLst/>
        </a:prstGeom>
        <a:blipFill rotWithShape="1">
          <a:blip xmlns:r="http://schemas.openxmlformats.org/officeDocument/2006/relationships" r:embed="rId9" cstate="print">
            <a:extLst>
              <a:ext uri="{28A0092B-C50C-407E-A947-70E740481C1C}">
                <a14:useLocalDpi xmlns:a14="http://schemas.microsoft.com/office/drawing/2010/main" val="0"/>
              </a:ext>
            </a:extLst>
          </a:blip>
          <a:srcRect/>
          <a:stretch>
            <a:fillRect t="-29000" b="-29000"/>
          </a:stretch>
        </a:blip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1369B86-CED3-4736-ACCE-5A55EAC4ACE9}">
      <dsp:nvSpPr>
        <dsp:cNvPr id="0" name=""/>
        <dsp:cNvSpPr/>
      </dsp:nvSpPr>
      <dsp:spPr>
        <a:xfrm>
          <a:off x="10056604" y="4499509"/>
          <a:ext cx="1186864" cy="1224912"/>
        </a:xfrm>
        <a:prstGeom prst="roundRect">
          <a:avLst>
            <a:gd name="adj" fmla="val 10000"/>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dirty="0"/>
            <a:t>Respectful maternal and newborn care</a:t>
          </a:r>
        </a:p>
      </dsp:txBody>
      <dsp:txXfrm>
        <a:off x="10091366" y="4534271"/>
        <a:ext cx="1117340" cy="1155388"/>
      </dsp:txXfrm>
    </dsp:sp>
    <dsp:sp modelId="{C89C59EE-D136-4F6C-9CEA-386EC795A60D}">
      <dsp:nvSpPr>
        <dsp:cNvPr id="0" name=""/>
        <dsp:cNvSpPr/>
      </dsp:nvSpPr>
      <dsp:spPr>
        <a:xfrm>
          <a:off x="8664857" y="4107847"/>
          <a:ext cx="1748154" cy="255056"/>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9</a:t>
          </a:r>
        </a:p>
      </dsp:txBody>
      <dsp:txXfrm>
        <a:off x="8664857" y="4107847"/>
        <a:ext cx="1748154" cy="25505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EE2771-3AF8-4A15-AFE1-AA331C895744}">
      <dsp:nvSpPr>
        <dsp:cNvPr id="0" name=""/>
        <dsp:cNvSpPr/>
      </dsp:nvSpPr>
      <dsp:spPr>
        <a:xfrm>
          <a:off x="0" y="499530"/>
          <a:ext cx="11173332" cy="2844450"/>
        </a:xfrm>
        <a:prstGeom prst="rect">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67175" tIns="437388" rIns="867175" bIns="149352" numCol="1" spcCol="1270" anchor="t" anchorCtr="0">
          <a:noAutofit/>
        </a:bodyPr>
        <a:lstStyle/>
        <a:p>
          <a:pPr marL="228600" lvl="1" indent="-228600" algn="l" defTabSz="933450">
            <a:lnSpc>
              <a:spcPct val="90000"/>
            </a:lnSpc>
            <a:spcBef>
              <a:spcPct val="0"/>
            </a:spcBef>
            <a:spcAft>
              <a:spcPct val="15000"/>
            </a:spcAft>
            <a:buChar char="•"/>
          </a:pPr>
          <a:r>
            <a:rPr lang="en-GB" sz="2100" kern="1200"/>
            <a:t>Developmentally Supportive Care (DSC) is a  part of Family Participatory Care (FPC) </a:t>
          </a:r>
          <a:endParaRPr lang="en-US" sz="2100" kern="1200"/>
        </a:p>
        <a:p>
          <a:pPr marL="228600" lvl="1" indent="-228600" algn="l" defTabSz="933450">
            <a:lnSpc>
              <a:spcPct val="90000"/>
            </a:lnSpc>
            <a:spcBef>
              <a:spcPct val="0"/>
            </a:spcBef>
            <a:spcAft>
              <a:spcPct val="15000"/>
            </a:spcAft>
            <a:buChar char="•"/>
          </a:pPr>
          <a:r>
            <a:rPr lang="en-US" sz="2100" kern="1200"/>
            <a:t>Age appropriate stimulation is given – </a:t>
          </a:r>
          <a:r>
            <a:rPr lang="en-US" sz="2100" i="1" kern="1200"/>
            <a:t>Audio</a:t>
          </a:r>
          <a:r>
            <a:rPr lang="en-US" sz="2100" kern="1200"/>
            <a:t>- mother’s soft voice, </a:t>
          </a:r>
          <a:r>
            <a:rPr lang="en-US" sz="2100" i="1" kern="1200"/>
            <a:t>Visual</a:t>
          </a:r>
          <a:r>
            <a:rPr lang="en-US" sz="2100" kern="1200"/>
            <a:t> – parents face, colour balls, </a:t>
          </a:r>
          <a:r>
            <a:rPr lang="en-US" sz="2100" i="1" kern="1200"/>
            <a:t>Smell </a:t>
          </a:r>
          <a:r>
            <a:rPr lang="en-US" sz="2100" kern="1200"/>
            <a:t>-  mother’s smell, </a:t>
          </a:r>
          <a:r>
            <a:rPr lang="en-US" sz="2100" i="1" kern="1200"/>
            <a:t>Touch </a:t>
          </a:r>
          <a:r>
            <a:rPr lang="en-US" sz="2100" kern="1200"/>
            <a:t>– parents holding baby gently, stroking,  </a:t>
          </a:r>
          <a:r>
            <a:rPr lang="en-US" sz="2100" i="1" kern="1200"/>
            <a:t>Taste</a:t>
          </a:r>
          <a:r>
            <a:rPr lang="en-US" sz="2100" kern="1200"/>
            <a:t> – breast milk</a:t>
          </a:r>
        </a:p>
        <a:p>
          <a:pPr marL="228600" lvl="1" indent="-228600" algn="l" defTabSz="933450">
            <a:lnSpc>
              <a:spcPct val="90000"/>
            </a:lnSpc>
            <a:spcBef>
              <a:spcPct val="0"/>
            </a:spcBef>
            <a:spcAft>
              <a:spcPct val="15000"/>
            </a:spcAft>
            <a:buChar char="•"/>
          </a:pPr>
          <a:r>
            <a:rPr lang="en-US" sz="2100" kern="1200"/>
            <a:t>Negative stimulus like excessive light and noise and unpleasant strong smells are reduced</a:t>
          </a:r>
        </a:p>
        <a:p>
          <a:pPr marL="228600" lvl="1" indent="-228600" algn="l" defTabSz="933450">
            <a:lnSpc>
              <a:spcPct val="90000"/>
            </a:lnSpc>
            <a:spcBef>
              <a:spcPct val="0"/>
            </a:spcBef>
            <a:spcAft>
              <a:spcPct val="15000"/>
            </a:spcAft>
            <a:buChar char="•"/>
          </a:pPr>
          <a:r>
            <a:rPr lang="en-GB" sz="2100" kern="1200"/>
            <a:t>It is being implemented in all 23 SNCUs and selected NBSUs of Haryana </a:t>
          </a:r>
          <a:endParaRPr lang="en-US" sz="2100" kern="1200"/>
        </a:p>
      </dsp:txBody>
      <dsp:txXfrm>
        <a:off x="0" y="499530"/>
        <a:ext cx="11173332" cy="2844450"/>
      </dsp:txXfrm>
    </dsp:sp>
    <dsp:sp modelId="{A71ED37D-8020-4917-AA49-544C4618C95D}">
      <dsp:nvSpPr>
        <dsp:cNvPr id="0" name=""/>
        <dsp:cNvSpPr/>
      </dsp:nvSpPr>
      <dsp:spPr>
        <a:xfrm>
          <a:off x="558666" y="189570"/>
          <a:ext cx="7821332" cy="619920"/>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5628" tIns="0" rIns="295628" bIns="0" numCol="1" spcCol="1270" anchor="ctr" anchorCtr="0">
          <a:noAutofit/>
        </a:bodyPr>
        <a:lstStyle/>
        <a:p>
          <a:pPr marL="0" lvl="0" indent="0" algn="l" defTabSz="933450">
            <a:lnSpc>
              <a:spcPct val="90000"/>
            </a:lnSpc>
            <a:spcBef>
              <a:spcPct val="0"/>
            </a:spcBef>
            <a:spcAft>
              <a:spcPct val="35000"/>
            </a:spcAft>
            <a:buNone/>
          </a:pPr>
          <a:r>
            <a:rPr lang="en-GB" sz="2100" b="1" kern="1200" dirty="0"/>
            <a:t>Facility Level</a:t>
          </a:r>
          <a:endParaRPr lang="en-US" sz="2100" kern="1200" dirty="0"/>
        </a:p>
      </dsp:txBody>
      <dsp:txXfrm>
        <a:off x="588928" y="219832"/>
        <a:ext cx="7760808" cy="559396"/>
      </dsp:txXfrm>
    </dsp:sp>
    <dsp:sp modelId="{6842EC3B-31AF-4A0B-8988-6DC4F5135E9E}">
      <dsp:nvSpPr>
        <dsp:cNvPr id="0" name=""/>
        <dsp:cNvSpPr/>
      </dsp:nvSpPr>
      <dsp:spPr>
        <a:xfrm>
          <a:off x="0" y="3767340"/>
          <a:ext cx="11173332" cy="1521449"/>
        </a:xfrm>
        <a:prstGeom prst="rect">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67175" tIns="437388" rIns="867175" bIns="149352" numCol="1" spcCol="1270" anchor="t" anchorCtr="0">
          <a:noAutofit/>
        </a:bodyPr>
        <a:lstStyle/>
        <a:p>
          <a:pPr marL="228600" lvl="1" indent="-228600" algn="l" defTabSz="933450">
            <a:lnSpc>
              <a:spcPct val="90000"/>
            </a:lnSpc>
            <a:spcBef>
              <a:spcPct val="0"/>
            </a:spcBef>
            <a:spcAft>
              <a:spcPct val="15000"/>
            </a:spcAft>
            <a:buChar char="•"/>
          </a:pPr>
          <a:r>
            <a:rPr lang="en-GB" sz="2100" kern="1200"/>
            <a:t>Home Based care for Young Child (HBYC) program is being implemented in the state through ASHAs</a:t>
          </a:r>
          <a:endParaRPr lang="en-US" sz="2100" kern="1200"/>
        </a:p>
        <a:p>
          <a:pPr marL="228600" lvl="1" indent="-228600" algn="l" defTabSz="933450">
            <a:lnSpc>
              <a:spcPct val="90000"/>
            </a:lnSpc>
            <a:spcBef>
              <a:spcPct val="0"/>
            </a:spcBef>
            <a:spcAft>
              <a:spcPct val="15000"/>
            </a:spcAft>
            <a:buChar char="•"/>
          </a:pPr>
          <a:r>
            <a:rPr lang="en-GB" sz="2100" kern="1200"/>
            <a:t>ECD messages are published on MCP card  </a:t>
          </a:r>
          <a:endParaRPr lang="en-US" sz="2100" kern="1200"/>
        </a:p>
      </dsp:txBody>
      <dsp:txXfrm>
        <a:off x="0" y="3767340"/>
        <a:ext cx="11173332" cy="1521449"/>
      </dsp:txXfrm>
    </dsp:sp>
    <dsp:sp modelId="{32F634DC-9486-4136-985E-5C8DB96DEB6A}">
      <dsp:nvSpPr>
        <dsp:cNvPr id="0" name=""/>
        <dsp:cNvSpPr/>
      </dsp:nvSpPr>
      <dsp:spPr>
        <a:xfrm>
          <a:off x="558666" y="3457380"/>
          <a:ext cx="7821332" cy="619920"/>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5628" tIns="0" rIns="295628" bIns="0" numCol="1" spcCol="1270" anchor="ctr" anchorCtr="0">
          <a:noAutofit/>
        </a:bodyPr>
        <a:lstStyle/>
        <a:p>
          <a:pPr marL="0" lvl="0" indent="0" algn="l" defTabSz="933450">
            <a:lnSpc>
              <a:spcPct val="90000"/>
            </a:lnSpc>
            <a:spcBef>
              <a:spcPct val="0"/>
            </a:spcBef>
            <a:spcAft>
              <a:spcPct val="35000"/>
            </a:spcAft>
            <a:buNone/>
          </a:pPr>
          <a:r>
            <a:rPr lang="en-GB" sz="2100" b="1" kern="1200"/>
            <a:t>Community Level </a:t>
          </a:r>
          <a:endParaRPr lang="en-US" sz="2100" kern="1200"/>
        </a:p>
      </dsp:txBody>
      <dsp:txXfrm>
        <a:off x="588928" y="3487642"/>
        <a:ext cx="7760808" cy="559396"/>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TitledPictureBlocks">
  <dgm:title val=""/>
  <dgm:desc val=""/>
  <dgm:catLst>
    <dgm:cat type="picture" pri="10000"/>
    <dgm:cat type="pictureconvert" pri="10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60" srcId="0" destId="10" srcOrd="0" destOrd="0"/>
        <dgm:cxn modelId="12" srcId="10" destId="11" srcOrd="0" destOrd="0"/>
        <dgm:cxn modelId="7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 modelId="90" srcId="0" destId="40" srcOrd="3" destOrd="0"/>
        <dgm:cxn modelId="42" srcId="40" destId="41" srcOrd="0" destOrd="0"/>
      </dgm:cxnLst>
      <dgm:bg/>
      <dgm:whole/>
    </dgm:dataModel>
  </dgm:clrData>
  <dgm:layoutNode name="rootNode">
    <dgm:varLst>
      <dgm:chMax/>
      <dgm:chPref/>
      <dgm:dir/>
      <dgm:animLvl val="lvl"/>
    </dgm:varLst>
    <dgm:choose name="Name0">
      <dgm:if name="Name1" func="var" arg="dir" op="equ" val="norm">
        <dgm:alg type="snake">
          <dgm:param type="off" val="ctr"/>
          <dgm:param type="grDir" val="tL"/>
        </dgm:alg>
      </dgm:if>
      <dgm:else name="Name2">
        <dgm:alg type="snake">
          <dgm:param type="off" val="ctr"/>
          <dgm:param type="grDir" val="tR"/>
        </dgm:alg>
      </dgm:else>
    </dgm:choose>
    <dgm:shape xmlns:r="http://schemas.openxmlformats.org/officeDocument/2006/relationships" r:blip="">
      <dgm:adjLst/>
    </dgm:shape>
    <dgm:constrLst>
      <dgm:constr type="primFontSz" for="des" forName="ParentText" op="equ"/>
      <dgm:constr type="primFontSz" for="des" forName="ChildText" op="equ"/>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787"/>
        </dgm:alg>
        <dgm:shape xmlns:r="http://schemas.openxmlformats.org/officeDocument/2006/relationships" r:blip="">
          <dgm:adjLst/>
        </dgm:shape>
        <dgm:choose name="Name3">
          <dgm:if name="Name4" func="var" arg="dir" op="equ" val="norm">
            <dgm:constrLst>
              <dgm:constr type="l" for="ch" forName="ParentText" refType="w" fact="0"/>
              <dgm:constr type="t" for="ch" forName="ParentText" refType="h" fact="0"/>
              <dgm:constr type="w" for="ch" forName="ParentText" refType="w" fact="0.7457"/>
              <dgm:constr type="h" for="ch" forName="ParentText" refType="h" fact="0.15"/>
              <dgm:constr type="l" for="ch" forName="Image" refType="w" fact="0"/>
              <dgm:constr type="t" for="ch" forName="Image" refType="h" fact="0.1661"/>
              <dgm:constr type="w" for="ch" forName="Image" refType="w" fact="0.7457"/>
              <dgm:constr type="h" for="ch" forName="Image" refType="h" fact="0.8711"/>
              <dgm:constr type="l" for="ch" forName="ChildText" refType="w" fact="0.6464"/>
              <dgm:constr type="t" for="ch" forName="ChildText" refType="h" fact="0.288"/>
              <dgm:constr type="w" for="ch" forName="ChildText" refType="w" fact="0.3536"/>
              <dgm:constr type="h" for="ch" forName="ChildText" refType="h" fact="0.5074"/>
            </dgm:constrLst>
          </dgm:if>
          <dgm:else name="Name5">
            <dgm:constrLst>
              <dgm:constr type="l" for="ch" forName="ParentText" refType="w" fact="0.26"/>
              <dgm:constr type="t" for="ch" forName="ParentText" refType="h" fact="0"/>
              <dgm:constr type="w" for="ch" forName="ParentText" refType="w" fact="0.7457"/>
              <dgm:constr type="h" for="ch" forName="ParentText" refType="h" fact="0.15"/>
              <dgm:constr type="l" for="ch" forName="Image" refType="w" fact="0.26"/>
              <dgm:constr type="t" for="ch" forName="Image" refType="h" fact="0.1661"/>
              <dgm:constr type="w" for="ch" forName="Image" refType="w" fact="0.7446"/>
              <dgm:constr type="h" for="ch" forName="Image" refType="h" fact="0.8711"/>
              <dgm:constr type="l" for="ch" forName="ChildText" refType="w" fact="0"/>
              <dgm:constr type="t" for="ch" forName="ChildText" refType="h" fact="0.288"/>
              <dgm:constr type="w" for="ch" forName="ChildText" refType="w" fact="0.3536"/>
              <dgm:constr type="h" for="ch" forName="ChildText" refType="h" fact="0.5074"/>
            </dgm:constrLst>
          </dgm:else>
        </dgm:choose>
        <dgm:layoutNode name="ParentText" styleLbl="node1">
          <dgm:varLst>
            <dgm:chMax val="1"/>
            <dgm:chPref val="1"/>
            <dgm:bulletEnabled val="1"/>
          </dgm:varLst>
          <dgm:alg type="tx"/>
          <dgm:shape xmlns:r="http://schemas.openxmlformats.org/officeDocument/2006/relationships" type="rect" r:blip="" zOrderOff="10">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Image" styleLbl="bgImgPlace1">
          <dgm:alg type="sp"/>
          <dgm:shape xmlns:r="http://schemas.openxmlformats.org/officeDocument/2006/relationships" type="rect" r:blip="" blipPhldr="1">
            <dgm:adjLst/>
          </dgm:shape>
          <dgm:presOf/>
        </dgm:layoutNode>
        <dgm:layoutNode name="ChildText" styleLbl="fgAcc1">
          <dgm:varLst>
            <dgm:chMax val="0"/>
            <dgm:chPref val="0"/>
            <dgm:bulletEnabled val="1"/>
          </dgm:varLst>
          <dgm:choose name="Name6">
            <dgm:if name="Name7" axis="des" ptType="node" func="cnt" op="equ" val="1">
              <dgm:alg type="tx">
                <dgm:param type="stBulletLvl" val="2"/>
                <dgm:param type="txAnchorVertCh" val="mid"/>
                <dgm:param type="parTxLTRAlign" val="l"/>
              </dgm:alg>
            </dgm:if>
            <dgm:else name="Name8">
              <dgm:alg type="tx">
                <dgm:param type="stBulletLvl" val="1"/>
                <dgm:param type="txAnchorVertCh" val="mid"/>
              </dgm:alg>
            </dgm:else>
          </dgm:choose>
          <dgm:choose name="Name9">
            <dgm:if name="Name10" axis="ch" ptType="node" func="cnt" op="gte" val="1">
              <dgm:shape xmlns:r="http://schemas.openxmlformats.org/officeDocument/2006/relationships" type="roundRect" r:blip="">
                <dgm:adjLst>
                  <dgm:adj idx="1" val="0.1"/>
                </dgm:adjLst>
              </dgm:shape>
              <dgm:presOf axis="des" ptType="node"/>
            </dgm:if>
            <dgm:else name="Name11">
              <dgm:shape xmlns:r="http://schemas.openxmlformats.org/officeDocument/2006/relationships" type="roundRect" r:blip="" hideGeom="1">
                <dgm:adjLst>
                  <dgm:adj idx="1" val="0.1"/>
                </dgm:adjLst>
              </dgm:shape>
              <dgm:presOf/>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TitledPictureBlocks">
  <dgm:title val=""/>
  <dgm:desc val=""/>
  <dgm:catLst>
    <dgm:cat type="picture" pri="10000"/>
    <dgm:cat type="pictureconvert" pri="10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60" srcId="0" destId="10" srcOrd="0" destOrd="0"/>
        <dgm:cxn modelId="12" srcId="10" destId="11" srcOrd="0" destOrd="0"/>
        <dgm:cxn modelId="7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 modelId="90" srcId="0" destId="40" srcOrd="3" destOrd="0"/>
        <dgm:cxn modelId="42" srcId="40" destId="41" srcOrd="0" destOrd="0"/>
      </dgm:cxnLst>
      <dgm:bg/>
      <dgm:whole/>
    </dgm:dataModel>
  </dgm:clrData>
  <dgm:layoutNode name="rootNode">
    <dgm:varLst>
      <dgm:chMax/>
      <dgm:chPref/>
      <dgm:dir/>
      <dgm:animLvl val="lvl"/>
    </dgm:varLst>
    <dgm:choose name="Name0">
      <dgm:if name="Name1" func="var" arg="dir" op="equ" val="norm">
        <dgm:alg type="snake">
          <dgm:param type="off" val="ctr"/>
          <dgm:param type="grDir" val="tL"/>
        </dgm:alg>
      </dgm:if>
      <dgm:else name="Name2">
        <dgm:alg type="snake">
          <dgm:param type="off" val="ctr"/>
          <dgm:param type="grDir" val="tR"/>
        </dgm:alg>
      </dgm:else>
    </dgm:choose>
    <dgm:shape xmlns:r="http://schemas.openxmlformats.org/officeDocument/2006/relationships" r:blip="">
      <dgm:adjLst/>
    </dgm:shape>
    <dgm:constrLst>
      <dgm:constr type="primFontSz" for="des" forName="ParentText" op="equ"/>
      <dgm:constr type="primFontSz" for="des" forName="ChildText" op="equ"/>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787"/>
        </dgm:alg>
        <dgm:shape xmlns:r="http://schemas.openxmlformats.org/officeDocument/2006/relationships" r:blip="">
          <dgm:adjLst/>
        </dgm:shape>
        <dgm:choose name="Name3">
          <dgm:if name="Name4" func="var" arg="dir" op="equ" val="norm">
            <dgm:constrLst>
              <dgm:constr type="l" for="ch" forName="ParentText" refType="w" fact="0"/>
              <dgm:constr type="t" for="ch" forName="ParentText" refType="h" fact="0"/>
              <dgm:constr type="w" for="ch" forName="ParentText" refType="w" fact="0.7457"/>
              <dgm:constr type="h" for="ch" forName="ParentText" refType="h" fact="0.15"/>
              <dgm:constr type="l" for="ch" forName="Image" refType="w" fact="0"/>
              <dgm:constr type="t" for="ch" forName="Image" refType="h" fact="0.1661"/>
              <dgm:constr type="w" for="ch" forName="Image" refType="w" fact="0.7457"/>
              <dgm:constr type="h" for="ch" forName="Image" refType="h" fact="0.8711"/>
              <dgm:constr type="l" for="ch" forName="ChildText" refType="w" fact="0.6464"/>
              <dgm:constr type="t" for="ch" forName="ChildText" refType="h" fact="0.288"/>
              <dgm:constr type="w" for="ch" forName="ChildText" refType="w" fact="0.3536"/>
              <dgm:constr type="h" for="ch" forName="ChildText" refType="h" fact="0.5074"/>
            </dgm:constrLst>
          </dgm:if>
          <dgm:else name="Name5">
            <dgm:constrLst>
              <dgm:constr type="l" for="ch" forName="ParentText" refType="w" fact="0.26"/>
              <dgm:constr type="t" for="ch" forName="ParentText" refType="h" fact="0"/>
              <dgm:constr type="w" for="ch" forName="ParentText" refType="w" fact="0.7457"/>
              <dgm:constr type="h" for="ch" forName="ParentText" refType="h" fact="0.15"/>
              <dgm:constr type="l" for="ch" forName="Image" refType="w" fact="0.26"/>
              <dgm:constr type="t" for="ch" forName="Image" refType="h" fact="0.1661"/>
              <dgm:constr type="w" for="ch" forName="Image" refType="w" fact="0.7446"/>
              <dgm:constr type="h" for="ch" forName="Image" refType="h" fact="0.8711"/>
              <dgm:constr type="l" for="ch" forName="ChildText" refType="w" fact="0"/>
              <dgm:constr type="t" for="ch" forName="ChildText" refType="h" fact="0.288"/>
              <dgm:constr type="w" for="ch" forName="ChildText" refType="w" fact="0.3536"/>
              <dgm:constr type="h" for="ch" forName="ChildText" refType="h" fact="0.5074"/>
            </dgm:constrLst>
          </dgm:else>
        </dgm:choose>
        <dgm:layoutNode name="ParentText" styleLbl="node1">
          <dgm:varLst>
            <dgm:chMax val="1"/>
            <dgm:chPref val="1"/>
            <dgm:bulletEnabled val="1"/>
          </dgm:varLst>
          <dgm:alg type="tx"/>
          <dgm:shape xmlns:r="http://schemas.openxmlformats.org/officeDocument/2006/relationships" type="rect" r:blip="" zOrderOff="10">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Image" styleLbl="bgImgPlace1">
          <dgm:alg type="sp"/>
          <dgm:shape xmlns:r="http://schemas.openxmlformats.org/officeDocument/2006/relationships" type="rect" r:blip="" blipPhldr="1">
            <dgm:adjLst/>
          </dgm:shape>
          <dgm:presOf/>
        </dgm:layoutNode>
        <dgm:layoutNode name="ChildText" styleLbl="fgAcc1">
          <dgm:varLst>
            <dgm:chMax val="0"/>
            <dgm:chPref val="0"/>
            <dgm:bulletEnabled val="1"/>
          </dgm:varLst>
          <dgm:choose name="Name6">
            <dgm:if name="Name7" axis="des" ptType="node" func="cnt" op="equ" val="1">
              <dgm:alg type="tx">
                <dgm:param type="stBulletLvl" val="2"/>
                <dgm:param type="txAnchorVertCh" val="mid"/>
                <dgm:param type="parTxLTRAlign" val="l"/>
              </dgm:alg>
            </dgm:if>
            <dgm:else name="Name8">
              <dgm:alg type="tx">
                <dgm:param type="stBulletLvl" val="1"/>
                <dgm:param type="txAnchorVertCh" val="mid"/>
              </dgm:alg>
            </dgm:else>
          </dgm:choose>
          <dgm:choose name="Name9">
            <dgm:if name="Name10" axis="ch" ptType="node" func="cnt" op="gte" val="1">
              <dgm:shape xmlns:r="http://schemas.openxmlformats.org/officeDocument/2006/relationships" type="roundRect" r:blip="">
                <dgm:adjLst>
                  <dgm:adj idx="1" val="0.1"/>
                </dgm:adjLst>
              </dgm:shape>
              <dgm:presOf axis="des" ptType="node"/>
            </dgm:if>
            <dgm:else name="Name11">
              <dgm:shape xmlns:r="http://schemas.openxmlformats.org/officeDocument/2006/relationships" type="roundRect" r:blip="" hideGeom="1">
                <dgm:adjLst>
                  <dgm:adj idx="1" val="0.1"/>
                </dgm:adjLst>
              </dgm:shape>
              <dgm:presOf/>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0.42747</cdr:x>
      <cdr:y>0.01259</cdr:y>
    </cdr:from>
    <cdr:to>
      <cdr:x>0.42747</cdr:x>
      <cdr:y>0.86283</cdr:y>
    </cdr:to>
    <cdr:cxnSp macro="">
      <cdr:nvCxnSpPr>
        <cdr:cNvPr id="3" name="Straight Connector 2">
          <a:extLst xmlns:a="http://schemas.openxmlformats.org/drawingml/2006/main">
            <a:ext uri="{FF2B5EF4-FFF2-40B4-BE49-F238E27FC236}">
              <a16:creationId xmlns:a16="http://schemas.microsoft.com/office/drawing/2014/main" id="{8BF773AF-1FAC-41D5-82EB-22C021F26068}"/>
            </a:ext>
          </a:extLst>
        </cdr:cNvPr>
        <cdr:cNvCxnSpPr/>
      </cdr:nvCxnSpPr>
      <cdr:spPr>
        <a:xfrm xmlns:a="http://schemas.openxmlformats.org/drawingml/2006/main">
          <a:off x="5153393" y="63530"/>
          <a:ext cx="0" cy="4290747"/>
        </a:xfrm>
        <a:prstGeom xmlns:a="http://schemas.openxmlformats.org/drawingml/2006/main" prst="line">
          <a:avLst/>
        </a:prstGeom>
        <a:ln xmlns:a="http://schemas.openxmlformats.org/drawingml/2006/main" w="28575">
          <a:solidFill>
            <a:schemeClr val="accent3">
              <a:lumMod val="75000"/>
            </a:schemeClr>
          </a:solidFill>
          <a:prstDash val="sysDot"/>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0.79751</cdr:x>
      <cdr:y>0</cdr:y>
    </cdr:from>
    <cdr:to>
      <cdr:x>0.79751</cdr:x>
      <cdr:y>0.85024</cdr:y>
    </cdr:to>
    <cdr:cxnSp macro="">
      <cdr:nvCxnSpPr>
        <cdr:cNvPr id="5" name="Straight Connector 4">
          <a:extLst xmlns:a="http://schemas.openxmlformats.org/drawingml/2006/main">
            <a:ext uri="{FF2B5EF4-FFF2-40B4-BE49-F238E27FC236}">
              <a16:creationId xmlns:a16="http://schemas.microsoft.com/office/drawing/2014/main" id="{CAF3DCFD-BD43-4D78-8541-02DC3FE9F072}"/>
            </a:ext>
          </a:extLst>
        </cdr:cNvPr>
        <cdr:cNvCxnSpPr/>
      </cdr:nvCxnSpPr>
      <cdr:spPr>
        <a:xfrm xmlns:a="http://schemas.openxmlformats.org/drawingml/2006/main">
          <a:off x="9614351" y="0"/>
          <a:ext cx="0" cy="4290747"/>
        </a:xfrm>
        <a:prstGeom xmlns:a="http://schemas.openxmlformats.org/drawingml/2006/main" prst="line">
          <a:avLst/>
        </a:prstGeom>
        <a:ln xmlns:a="http://schemas.openxmlformats.org/drawingml/2006/main" w="28575">
          <a:solidFill>
            <a:schemeClr val="accent3">
              <a:lumMod val="75000"/>
            </a:schemeClr>
          </a:solidFill>
          <a:prstDash val="sysDot"/>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2.xml><?xml version="1.0" encoding="utf-8"?>
<c:userShapes xmlns:c="http://schemas.openxmlformats.org/drawingml/2006/chart">
  <cdr:relSizeAnchor xmlns:cdr="http://schemas.openxmlformats.org/drawingml/2006/chartDrawing">
    <cdr:from>
      <cdr:x>0.17192</cdr:x>
      <cdr:y>0.07217</cdr:y>
    </cdr:from>
    <cdr:to>
      <cdr:x>0.19485</cdr:x>
      <cdr:y>0.19567</cdr:y>
    </cdr:to>
    <cdr:sp macro="" textlink="">
      <cdr:nvSpPr>
        <cdr:cNvPr id="2" name="Down Arrow 1"/>
        <cdr:cNvSpPr/>
      </cdr:nvSpPr>
      <cdr:spPr>
        <a:xfrm xmlns:a="http://schemas.openxmlformats.org/drawingml/2006/main">
          <a:off x="2057351" y="374077"/>
          <a:ext cx="274320" cy="640080"/>
        </a:xfrm>
        <a:prstGeom xmlns:a="http://schemas.openxmlformats.org/drawingml/2006/main" prst="downArrow">
          <a:avLst/>
        </a:prstGeom>
        <a:solidFill xmlns:a="http://schemas.openxmlformats.org/drawingml/2006/main">
          <a:srgbClr val="FFFF00"/>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0.21152</cdr:x>
      <cdr:y>0.11539</cdr:y>
    </cdr:from>
    <cdr:to>
      <cdr:x>0.23445</cdr:x>
      <cdr:y>0.23888</cdr:y>
    </cdr:to>
    <cdr:sp macro="" textlink="">
      <cdr:nvSpPr>
        <cdr:cNvPr id="3" name="Down Arrow 2"/>
        <cdr:cNvSpPr/>
      </cdr:nvSpPr>
      <cdr:spPr>
        <a:xfrm xmlns:a="http://schemas.openxmlformats.org/drawingml/2006/main">
          <a:off x="2531232" y="598057"/>
          <a:ext cx="274320" cy="640080"/>
        </a:xfrm>
        <a:prstGeom xmlns:a="http://schemas.openxmlformats.org/drawingml/2006/main" prst="downArrow">
          <a:avLst/>
        </a:prstGeom>
        <a:solidFill xmlns:a="http://schemas.openxmlformats.org/drawingml/2006/main">
          <a:srgbClr val="FFFF00"/>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0.65143</cdr:x>
      <cdr:y>0.19892</cdr:y>
    </cdr:from>
    <cdr:to>
      <cdr:x>0.67435</cdr:x>
      <cdr:y>0.32241</cdr:y>
    </cdr:to>
    <cdr:sp macro="" textlink="">
      <cdr:nvSpPr>
        <cdr:cNvPr id="4" name="Down Arrow 3"/>
        <cdr:cNvSpPr/>
      </cdr:nvSpPr>
      <cdr:spPr>
        <a:xfrm xmlns:a="http://schemas.openxmlformats.org/drawingml/2006/main">
          <a:off x="7795476" y="1030994"/>
          <a:ext cx="274320" cy="640080"/>
        </a:xfrm>
        <a:prstGeom xmlns:a="http://schemas.openxmlformats.org/drawingml/2006/main" prst="downArrow">
          <a:avLst/>
        </a:prstGeom>
        <a:solidFill xmlns:a="http://schemas.openxmlformats.org/drawingml/2006/main">
          <a:srgbClr val="FFFF00"/>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0.69901</cdr:x>
      <cdr:y>0.19593</cdr:y>
    </cdr:from>
    <cdr:to>
      <cdr:x>0.72194</cdr:x>
      <cdr:y>0.31943</cdr:y>
    </cdr:to>
    <cdr:sp macro="" textlink="">
      <cdr:nvSpPr>
        <cdr:cNvPr id="5" name="Down Arrow 4"/>
        <cdr:cNvSpPr/>
      </cdr:nvSpPr>
      <cdr:spPr>
        <a:xfrm xmlns:a="http://schemas.openxmlformats.org/drawingml/2006/main">
          <a:off x="8364891" y="1015521"/>
          <a:ext cx="274320" cy="640080"/>
        </a:xfrm>
        <a:prstGeom xmlns:a="http://schemas.openxmlformats.org/drawingml/2006/main" prst="downArrow">
          <a:avLst/>
        </a:prstGeom>
        <a:solidFill xmlns:a="http://schemas.openxmlformats.org/drawingml/2006/main">
          <a:srgbClr val="FFFF00"/>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0.74684</cdr:x>
      <cdr:y>0.11539</cdr:y>
    </cdr:from>
    <cdr:to>
      <cdr:x>0.76976</cdr:x>
      <cdr:y>0.23888</cdr:y>
    </cdr:to>
    <cdr:sp macro="" textlink="">
      <cdr:nvSpPr>
        <cdr:cNvPr id="6" name="Down Arrow 5"/>
        <cdr:cNvSpPr/>
      </cdr:nvSpPr>
      <cdr:spPr>
        <a:xfrm xmlns:a="http://schemas.openxmlformats.org/drawingml/2006/main">
          <a:off x="8937216" y="598057"/>
          <a:ext cx="274320" cy="640080"/>
        </a:xfrm>
        <a:prstGeom xmlns:a="http://schemas.openxmlformats.org/drawingml/2006/main" prst="downArrow">
          <a:avLst/>
        </a:prstGeom>
        <a:solidFill xmlns:a="http://schemas.openxmlformats.org/drawingml/2006/main">
          <a:srgbClr val="FFFF00"/>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203F5EE-233D-4F78-A152-D19787CB2922}" type="datetimeFigureOut">
              <a:rPr lang="en-US" smtClean="0"/>
              <a:t>11/15/2019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D0ED1B6-4167-468E-BCFE-F4F74D1DC767}" type="slidenum">
              <a:rPr lang="en-US" smtClean="0"/>
              <a:t>‹#›</a:t>
            </a:fld>
            <a:endParaRPr lang="en-US"/>
          </a:p>
        </p:txBody>
      </p:sp>
    </p:spTree>
    <p:extLst>
      <p:ext uri="{BB962C8B-B14F-4D97-AF65-F5344CB8AC3E}">
        <p14:creationId xmlns:p14="http://schemas.microsoft.com/office/powerpoint/2010/main" val="24651685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0ED1B6-4167-468E-BCFE-F4F74D1DC76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31668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Implementation of KMC in all the SNCUs of Haryana is being done. During 2016-17 only 20% newborns received KMC, coverage of KMC increased to 32% in 2017-18 and 36% in 2018-19. During the last 6 months of 2019-20 about 42% of LBWs have received KMC in SNCUs. Haryana deeply recognizes the importance of KMC for newborns and sincerely promoting the same in SNCUs, NBSUs and postnatal wards. As you can see in the pictures that we are also encouraging participation of grandparents and other relatives to provide KMC so baby can received KMC for extended hours. We have also involved fathers and other health male adults to provide KMC. NHM Haryana has ensured that there will be no budget constraint in KMC implementation. </a:t>
            </a:r>
          </a:p>
          <a:p>
            <a:pPr defTabSz="931774">
              <a:defRPr/>
            </a:pPr>
            <a:endParaRPr lang="en-US" b="1" dirty="0"/>
          </a:p>
          <a:p>
            <a:endParaRPr lang="en-US" dirty="0"/>
          </a:p>
        </p:txBody>
      </p:sp>
      <p:sp>
        <p:nvSpPr>
          <p:cNvPr id="4" name="Slide Number Placeholder 3"/>
          <p:cNvSpPr>
            <a:spLocks noGrp="1"/>
          </p:cNvSpPr>
          <p:nvPr>
            <p:ph type="sldNum" sz="quarter" idx="10"/>
          </p:nvPr>
        </p:nvSpPr>
        <p:spPr/>
        <p:txBody>
          <a:bodyPr/>
          <a:lstStyle/>
          <a:p>
            <a:fld id="{3B77C77A-44BE-4392-ACC3-FD0F508359EB}" type="slidenum">
              <a:rPr lang="en-US" smtClean="0"/>
              <a:t>13</a:t>
            </a:fld>
            <a:endParaRPr lang="en-US"/>
          </a:p>
        </p:txBody>
      </p:sp>
    </p:spTree>
    <p:extLst>
      <p:ext uri="{BB962C8B-B14F-4D97-AF65-F5344CB8AC3E}">
        <p14:creationId xmlns:p14="http://schemas.microsoft.com/office/powerpoint/2010/main" val="1786173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KMC Given </a:t>
            </a:r>
            <a:endParaRPr lang="en-GB" dirty="0"/>
          </a:p>
        </p:txBody>
      </p:sp>
      <p:sp>
        <p:nvSpPr>
          <p:cNvPr id="4" name="Slide Number Placeholder 3"/>
          <p:cNvSpPr>
            <a:spLocks noGrp="1"/>
          </p:cNvSpPr>
          <p:nvPr>
            <p:ph type="sldNum" sz="quarter" idx="5"/>
          </p:nvPr>
        </p:nvSpPr>
        <p:spPr/>
        <p:txBody>
          <a:bodyPr/>
          <a:lstStyle/>
          <a:p>
            <a:fld id="{7D0ED1B6-4167-468E-BCFE-F4F74D1DC767}" type="slidenum">
              <a:rPr lang="en-US" smtClean="0"/>
              <a:t>14</a:t>
            </a:fld>
            <a:endParaRPr lang="en-US"/>
          </a:p>
        </p:txBody>
      </p:sp>
    </p:spTree>
    <p:extLst>
      <p:ext uri="{BB962C8B-B14F-4D97-AF65-F5344CB8AC3E}">
        <p14:creationId xmlns:p14="http://schemas.microsoft.com/office/powerpoint/2010/main" val="2456967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Family Participatory Care is a unique approach to involve families by educating and empowering them in baby care during admission of their baby in SNCUs. USAID-Vriddhi project supported state in envisaging ideal if FPC implementation in the state and also provided technical supports in its implementation. Total of state ToTs were completed in Haryana covering all of its SNCUs and selected NBSUs and NICUs of 2 government medical colleges. Haryana trained total of 104 health personal in FPC including 16 </a:t>
            </a:r>
            <a:r>
              <a:rPr lang="en-US" sz="1200" kern="1200" dirty="0" err="1">
                <a:solidFill>
                  <a:schemeClr val="tx1"/>
                </a:solidFill>
                <a:effectLst/>
                <a:latin typeface="+mn-lt"/>
                <a:ea typeface="+mn-ea"/>
                <a:cs typeface="+mn-cs"/>
              </a:rPr>
              <a:t>paediatricians</a:t>
            </a:r>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7D0ED1B6-4167-468E-BCFE-F4F74D1DC767}" type="slidenum">
              <a:rPr lang="en-US" smtClean="0"/>
              <a:t>15</a:t>
            </a:fld>
            <a:endParaRPr lang="en-US"/>
          </a:p>
        </p:txBody>
      </p:sp>
    </p:spTree>
    <p:extLst>
      <p:ext uri="{BB962C8B-B14F-4D97-AF65-F5344CB8AC3E}">
        <p14:creationId xmlns:p14="http://schemas.microsoft.com/office/powerpoint/2010/main" val="38540673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37369" indent="-237369" defTabSz="931774">
              <a:buFontTx/>
              <a:buAutoNum type="arabicPeriod"/>
              <a:defRPr/>
            </a:pPr>
            <a:r>
              <a:rPr lang="en-US" dirty="0"/>
              <a:t>We want to use every opportunity in our facility to improve the quality of care for mother and babies. FPC is one of those examples. Recently we have conducted 4 state ToTs in Haryana and covered all 23 SNCUs, 6 NBSUs and 2 Government Medical Colleges in Haryana. As it is shown in research conducted in other states that FPC empowered care givers / family members continue to practice the skills (which they have learned in SNCUs) of newborn care at home after discharge from SNCU. It also improves KMC practices at home and facility level follow of newborn. </a:t>
            </a:r>
          </a:p>
        </p:txBody>
      </p:sp>
      <p:sp>
        <p:nvSpPr>
          <p:cNvPr id="4" name="Slide Number Placeholder 3"/>
          <p:cNvSpPr>
            <a:spLocks noGrp="1"/>
          </p:cNvSpPr>
          <p:nvPr>
            <p:ph type="sldNum" sz="quarter" idx="10"/>
          </p:nvPr>
        </p:nvSpPr>
        <p:spPr/>
        <p:txBody>
          <a:bodyPr/>
          <a:lstStyle/>
          <a:p>
            <a:fld id="{D34FA951-E3E0-4FA8-886F-0172FA455A12}" type="slidenum">
              <a:rPr lang="en-US" smtClean="0"/>
              <a:t>16</a:t>
            </a:fld>
            <a:endParaRPr lang="en-US"/>
          </a:p>
        </p:txBody>
      </p:sp>
    </p:spTree>
    <p:extLst>
      <p:ext uri="{BB962C8B-B14F-4D97-AF65-F5344CB8AC3E}">
        <p14:creationId xmlns:p14="http://schemas.microsoft.com/office/powerpoint/2010/main" val="16429397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Haryana is the first state in entire country which involves NBSUs in FPC implementation to increase the coverage of this life saving approach. All 3 NBSUs of an aspirational district were covered and 3 other NBSUs were selected. NBSU </a:t>
            </a:r>
            <a:r>
              <a:rPr lang="en-US" sz="1200" kern="1200" dirty="0" err="1">
                <a:solidFill>
                  <a:schemeClr val="tx1"/>
                </a:solidFill>
                <a:effectLst/>
                <a:latin typeface="+mn-lt"/>
                <a:ea typeface="+mn-ea"/>
                <a:cs typeface="+mn-cs"/>
              </a:rPr>
              <a:t>Jagadhari</a:t>
            </a:r>
            <a:r>
              <a:rPr lang="en-US" sz="1200" kern="1200" dirty="0">
                <a:solidFill>
                  <a:schemeClr val="tx1"/>
                </a:solidFill>
                <a:effectLst/>
                <a:latin typeface="+mn-lt"/>
                <a:ea typeface="+mn-ea"/>
                <a:cs typeface="+mn-cs"/>
              </a:rPr>
              <a:t> in district Yamuna Nagar is the first NBSU in the country where FPC implementation was started. We are thankful of USAID-Vriddhi Project in helping us in this endeavor to save the lives of newborns. These are the few pictures from NBSU </a:t>
            </a:r>
            <a:r>
              <a:rPr lang="en-US" sz="1200" kern="1200" dirty="0" err="1">
                <a:solidFill>
                  <a:schemeClr val="tx1"/>
                </a:solidFill>
                <a:effectLst/>
                <a:latin typeface="+mn-lt"/>
                <a:ea typeface="+mn-ea"/>
                <a:cs typeface="+mn-cs"/>
              </a:rPr>
              <a:t>Jagadhari</a:t>
            </a:r>
            <a:r>
              <a:rPr lang="en-US" sz="1200" kern="1200" dirty="0">
                <a:solidFill>
                  <a:schemeClr val="tx1"/>
                </a:solidFill>
                <a:effectLst/>
                <a:latin typeface="+mn-lt"/>
                <a:ea typeface="+mn-ea"/>
                <a:cs typeface="+mn-cs"/>
              </a:rPr>
              <a:t>. We observed in </a:t>
            </a:r>
            <a:r>
              <a:rPr lang="en-US" sz="1200" kern="1200" dirty="0" err="1">
                <a:solidFill>
                  <a:schemeClr val="tx1"/>
                </a:solidFill>
                <a:effectLst/>
                <a:latin typeface="+mn-lt"/>
                <a:ea typeface="+mn-ea"/>
                <a:cs typeface="+mn-cs"/>
              </a:rPr>
              <a:t>Jagadhari</a:t>
            </a:r>
            <a:r>
              <a:rPr lang="en-US" sz="1200" kern="1200" dirty="0">
                <a:solidFill>
                  <a:schemeClr val="tx1"/>
                </a:solidFill>
                <a:effectLst/>
                <a:latin typeface="+mn-lt"/>
                <a:ea typeface="+mn-ea"/>
                <a:cs typeface="+mn-cs"/>
              </a:rPr>
              <a:t> that after FPC implementation;</a:t>
            </a:r>
          </a:p>
          <a:p>
            <a:pPr lvl="0"/>
            <a:r>
              <a:rPr lang="en-US" sz="1200" kern="1200" dirty="0">
                <a:solidFill>
                  <a:schemeClr val="tx1"/>
                </a:solidFill>
                <a:effectLst/>
                <a:latin typeface="+mn-lt"/>
                <a:ea typeface="+mn-ea"/>
                <a:cs typeface="+mn-cs"/>
              </a:rPr>
              <a:t>Antibiotic use decreased </a:t>
            </a:r>
          </a:p>
          <a:p>
            <a:pPr lvl="0"/>
            <a:r>
              <a:rPr lang="en-US" sz="1200" kern="1200" dirty="0">
                <a:solidFill>
                  <a:schemeClr val="tx1"/>
                </a:solidFill>
                <a:effectLst/>
                <a:latin typeface="+mn-lt"/>
                <a:ea typeface="+mn-ea"/>
                <a:cs typeface="+mn-cs"/>
              </a:rPr>
              <a:t>Crowd due to attendants and parents decreased significantly, </a:t>
            </a:r>
          </a:p>
          <a:p>
            <a:pPr lvl="0"/>
            <a:r>
              <a:rPr lang="en-US" sz="1200" kern="1200" dirty="0">
                <a:solidFill>
                  <a:schemeClr val="tx1"/>
                </a:solidFill>
                <a:effectLst/>
                <a:latin typeface="+mn-lt"/>
                <a:ea typeface="+mn-ea"/>
                <a:cs typeface="+mn-cs"/>
              </a:rPr>
              <a:t>Trust between staff and parents increased.</a:t>
            </a:r>
          </a:p>
          <a:p>
            <a:endParaRPr lang="en-US" dirty="0"/>
          </a:p>
        </p:txBody>
      </p:sp>
      <p:sp>
        <p:nvSpPr>
          <p:cNvPr id="4" name="Slide Number Placeholder 3"/>
          <p:cNvSpPr>
            <a:spLocks noGrp="1"/>
          </p:cNvSpPr>
          <p:nvPr>
            <p:ph type="sldNum" sz="quarter" idx="10"/>
          </p:nvPr>
        </p:nvSpPr>
        <p:spPr/>
        <p:txBody>
          <a:bodyPr/>
          <a:lstStyle/>
          <a:p>
            <a:fld id="{7D0ED1B6-4167-468E-BCFE-F4F74D1DC767}" type="slidenum">
              <a:rPr lang="en-US" smtClean="0"/>
              <a:t>18</a:t>
            </a:fld>
            <a:endParaRPr lang="en-US"/>
          </a:p>
        </p:txBody>
      </p:sp>
    </p:spTree>
    <p:extLst>
      <p:ext uri="{BB962C8B-B14F-4D97-AF65-F5344CB8AC3E}">
        <p14:creationId xmlns:p14="http://schemas.microsoft.com/office/powerpoint/2010/main" val="34582975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These are the similar pictures like NBSU </a:t>
            </a:r>
            <a:r>
              <a:rPr lang="en-US" sz="1200" kern="1200" dirty="0" err="1">
                <a:solidFill>
                  <a:schemeClr val="tx1"/>
                </a:solidFill>
                <a:effectLst/>
                <a:latin typeface="+mn-lt"/>
                <a:ea typeface="+mn-ea"/>
                <a:cs typeface="+mn-cs"/>
              </a:rPr>
              <a:t>Jagadhari</a:t>
            </a:r>
            <a:r>
              <a:rPr lang="en-US" sz="1200" kern="1200" dirty="0">
                <a:solidFill>
                  <a:schemeClr val="tx1"/>
                </a:solidFill>
                <a:effectLst/>
                <a:latin typeface="+mn-lt"/>
                <a:ea typeface="+mn-ea"/>
                <a:cs typeface="+mn-cs"/>
              </a:rPr>
              <a:t> and provides glimpse of FPC implementation at SNCU of our Only Aspirational District Mewat. </a:t>
            </a:r>
          </a:p>
          <a:p>
            <a:endParaRPr lang="en-US" dirty="0"/>
          </a:p>
        </p:txBody>
      </p:sp>
      <p:sp>
        <p:nvSpPr>
          <p:cNvPr id="4" name="Slide Number Placeholder 3"/>
          <p:cNvSpPr>
            <a:spLocks noGrp="1"/>
          </p:cNvSpPr>
          <p:nvPr>
            <p:ph type="sldNum" sz="quarter" idx="10"/>
          </p:nvPr>
        </p:nvSpPr>
        <p:spPr/>
        <p:txBody>
          <a:bodyPr/>
          <a:lstStyle/>
          <a:p>
            <a:fld id="{7D0ED1B6-4167-468E-BCFE-F4F74D1DC767}" type="slidenum">
              <a:rPr lang="en-US" smtClean="0"/>
              <a:t>19</a:t>
            </a:fld>
            <a:endParaRPr lang="en-US"/>
          </a:p>
        </p:txBody>
      </p:sp>
    </p:spTree>
    <p:extLst>
      <p:ext uri="{BB962C8B-B14F-4D97-AF65-F5344CB8AC3E}">
        <p14:creationId xmlns:p14="http://schemas.microsoft.com/office/powerpoint/2010/main" val="11953449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We are also sincerely implementing Early Childhood Development (ECD) in our state. Currently we are doing to important things in this regards. First at facility level, session 2 (Developmentally Supportive Care) is directly related to ECD for newborn admitted in SNCUs. We educate and impart skills in parents for newborn care under FPC including ECD, research in other states indicates that parents tend to practice the important skills of newborn care at home. We are positive that same will happen in Haryana. Second at facility level, by providing useful information in MCP cards and conducting ToTs on HBYC. These are helpful for frontline health workers (FLWs) and parents. During VHND meetings and immunizations days and in AWCs FLWs discuss it with the parents. </a:t>
            </a:r>
          </a:p>
          <a:p>
            <a:endParaRPr lang="en-US" dirty="0"/>
          </a:p>
        </p:txBody>
      </p:sp>
      <p:sp>
        <p:nvSpPr>
          <p:cNvPr id="4" name="Slide Number Placeholder 3"/>
          <p:cNvSpPr>
            <a:spLocks noGrp="1"/>
          </p:cNvSpPr>
          <p:nvPr>
            <p:ph type="sldNum" sz="quarter" idx="10"/>
          </p:nvPr>
        </p:nvSpPr>
        <p:spPr/>
        <p:txBody>
          <a:bodyPr/>
          <a:lstStyle/>
          <a:p>
            <a:fld id="{7D0ED1B6-4167-468E-BCFE-F4F74D1DC767}" type="slidenum">
              <a:rPr lang="en-US" smtClean="0"/>
              <a:t>20</a:t>
            </a:fld>
            <a:endParaRPr lang="en-US"/>
          </a:p>
        </p:txBody>
      </p:sp>
    </p:spTree>
    <p:extLst>
      <p:ext uri="{BB962C8B-B14F-4D97-AF65-F5344CB8AC3E}">
        <p14:creationId xmlns:p14="http://schemas.microsoft.com/office/powerpoint/2010/main" val="15728653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D0ED1B6-4167-468E-BCFE-F4F74D1DC767}" type="slidenum">
              <a:rPr lang="en-US" smtClean="0"/>
              <a:t>21</a:t>
            </a:fld>
            <a:endParaRPr lang="en-US"/>
          </a:p>
        </p:txBody>
      </p:sp>
    </p:spTree>
    <p:extLst>
      <p:ext uri="{BB962C8B-B14F-4D97-AF65-F5344CB8AC3E}">
        <p14:creationId xmlns:p14="http://schemas.microsoft.com/office/powerpoint/2010/main" val="27026321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FPC not only empowers</a:t>
            </a:r>
            <a:r>
              <a:rPr lang="en-US" baseline="0" dirty="0"/>
              <a:t> mothers for the best possible care of a newborn but also empowers other family members to provide motherly care. </a:t>
            </a:r>
            <a:endParaRPr lang="en-US" dirty="0"/>
          </a:p>
        </p:txBody>
      </p:sp>
      <p:sp>
        <p:nvSpPr>
          <p:cNvPr id="4" name="Slide Number Placeholder 3"/>
          <p:cNvSpPr>
            <a:spLocks noGrp="1"/>
          </p:cNvSpPr>
          <p:nvPr>
            <p:ph type="sldNum" sz="quarter" idx="10"/>
          </p:nvPr>
        </p:nvSpPr>
        <p:spPr/>
        <p:txBody>
          <a:bodyPr/>
          <a:lstStyle/>
          <a:p>
            <a:fld id="{3B77C77A-44BE-4392-ACC3-FD0F508359EB}" type="slidenum">
              <a:rPr lang="en-US" smtClean="0"/>
              <a:t>24</a:t>
            </a:fld>
            <a:endParaRPr lang="en-US"/>
          </a:p>
        </p:txBody>
      </p:sp>
    </p:spTree>
    <p:extLst>
      <p:ext uri="{BB962C8B-B14F-4D97-AF65-F5344CB8AC3E}">
        <p14:creationId xmlns:p14="http://schemas.microsoft.com/office/powerpoint/2010/main" val="22478369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We Care for you </a:t>
            </a:r>
            <a:r>
              <a:rPr lang="en-US" sz="1200" kern="1200" dirty="0">
                <a:solidFill>
                  <a:schemeClr val="tx1"/>
                </a:solidFill>
                <a:effectLst/>
                <a:latin typeface="+mn-lt"/>
                <a:ea typeface="+mn-ea"/>
                <a:cs typeface="+mn-cs"/>
              </a:rPr>
              <a:t>As I have told earlier that FPC has 4 components, and in first components SNCU staff helps parents in infection prevention practices including hand washing and personal hygiene. In this picture SNCU staff nurse cutting the nail of a proud mother so she can go inside SNCU (in Mewat) and join SNCU staff in taking care of her baby. </a:t>
            </a:r>
          </a:p>
          <a:p>
            <a:endParaRPr lang="en-US" dirty="0"/>
          </a:p>
        </p:txBody>
      </p:sp>
      <p:sp>
        <p:nvSpPr>
          <p:cNvPr id="4" name="Slide Number Placeholder 3"/>
          <p:cNvSpPr>
            <a:spLocks noGrp="1"/>
          </p:cNvSpPr>
          <p:nvPr>
            <p:ph type="sldNum" sz="quarter" idx="10"/>
          </p:nvPr>
        </p:nvSpPr>
        <p:spPr/>
        <p:txBody>
          <a:bodyPr/>
          <a:lstStyle/>
          <a:p>
            <a:fld id="{7D0ED1B6-4167-468E-BCFE-F4F74D1DC767}" type="slidenum">
              <a:rPr lang="en-US" smtClean="0"/>
              <a:t>25</a:t>
            </a:fld>
            <a:endParaRPr lang="en-US"/>
          </a:p>
        </p:txBody>
      </p:sp>
    </p:spTree>
    <p:extLst>
      <p:ext uri="{BB962C8B-B14F-4D97-AF65-F5344CB8AC3E}">
        <p14:creationId xmlns:p14="http://schemas.microsoft.com/office/powerpoint/2010/main" val="25706339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Overall Average Annual Rate of Reduction (AAR) from 2001 to 2017 are U5MR (4%), IMR (3%), NMR (3%), ENMR (3%). Haryana has observed stagnancy in NMR since 2001 to 2010 after that NMR reduction was expedited. After 2010 Haryana has witnessed higher institutional deliveries and efforts were made to improve Intra and immediate postpartum care (IPC and IPPC). Efforts were done to improve infrastructure and processes in Labour Room premises in district hospitals and other high delivery load facilities. Haryana conducted multiple rounds of RAPID in majority of its Districts. Recently under LaQshay 48 health facilities are identified including all district hospitals of the state. </a:t>
            </a:r>
          </a:p>
        </p:txBody>
      </p:sp>
      <p:sp>
        <p:nvSpPr>
          <p:cNvPr id="4" name="Slide Number Placeholder 3"/>
          <p:cNvSpPr>
            <a:spLocks noGrp="1"/>
          </p:cNvSpPr>
          <p:nvPr>
            <p:ph type="sldNum" sz="quarter" idx="10"/>
          </p:nvPr>
        </p:nvSpPr>
        <p:spPr/>
        <p:txBody>
          <a:bodyPr/>
          <a:lstStyle/>
          <a:p>
            <a:fld id="{3B77C77A-44BE-4392-ACC3-FD0F508359EB}" type="slidenum">
              <a:rPr lang="en-US" smtClean="0"/>
              <a:t>2</a:t>
            </a:fld>
            <a:endParaRPr lang="en-US"/>
          </a:p>
        </p:txBody>
      </p:sp>
    </p:spTree>
    <p:extLst>
      <p:ext uri="{BB962C8B-B14F-4D97-AF65-F5344CB8AC3E}">
        <p14:creationId xmlns:p14="http://schemas.microsoft.com/office/powerpoint/2010/main" val="18404579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a:p>
          <a:p>
            <a:r>
              <a:rPr lang="en-US" baseline="0" dirty="0"/>
              <a:t>DALYs - </a:t>
            </a:r>
            <a:r>
              <a:rPr lang="en-US" dirty="0"/>
              <a:t>The disability-adjusted life year is a measure of overall disease burden, expressed as the number of years lost due to ill-health, disability or early death. </a:t>
            </a:r>
            <a:endParaRPr lang="en-GB" baseline="0" dirty="0"/>
          </a:p>
          <a:p>
            <a:r>
              <a:rPr lang="en-GB" baseline="0" dirty="0"/>
              <a:t>Place the web link: GBD 2017: </a:t>
            </a:r>
            <a:r>
              <a:rPr lang="en-US" b="1" dirty="0"/>
              <a:t>https://tinyurl.com/y655b3cb </a:t>
            </a:r>
          </a:p>
          <a:p>
            <a:endParaRPr lang="en-GB" baseline="0" dirty="0"/>
          </a:p>
          <a:p>
            <a:r>
              <a:rPr lang="en-GB" baseline="0" dirty="0"/>
              <a:t>According to Care Around Birth Data. 14% of total live births are LBW babies and 3% of total live births are having &lt;2 KG birth weight. </a:t>
            </a:r>
          </a:p>
          <a:p>
            <a:r>
              <a:rPr lang="en-GB" baseline="0" dirty="0"/>
              <a:t>18% of LBW babies are having &lt;2 KG birth weight. (107646 LB, 14931 LBW, 2727 &lt;2KG. Period Oct 2015 to Nov 2017, for 31 health facilities of 5 HPDs) </a:t>
            </a:r>
          </a:p>
          <a:p>
            <a:endParaRPr lang="en-GB" dirty="0"/>
          </a:p>
        </p:txBody>
      </p:sp>
      <p:sp>
        <p:nvSpPr>
          <p:cNvPr id="4" name="Slide Number Placeholder 3"/>
          <p:cNvSpPr>
            <a:spLocks noGrp="1"/>
          </p:cNvSpPr>
          <p:nvPr>
            <p:ph type="sldNum" sz="quarter" idx="10"/>
          </p:nvPr>
        </p:nvSpPr>
        <p:spPr/>
        <p:txBody>
          <a:bodyPr/>
          <a:lstStyle/>
          <a:p>
            <a:fld id="{3B77C77A-44BE-4392-ACC3-FD0F508359EB}" type="slidenum">
              <a:rPr lang="en-US" smtClean="0"/>
              <a:t>3</a:t>
            </a:fld>
            <a:endParaRPr lang="en-US"/>
          </a:p>
        </p:txBody>
      </p:sp>
    </p:spTree>
    <p:extLst>
      <p:ext uri="{BB962C8B-B14F-4D97-AF65-F5344CB8AC3E}">
        <p14:creationId xmlns:p14="http://schemas.microsoft.com/office/powerpoint/2010/main" val="38837093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NHM Haryana has identified 5 strategies for LBW babies covering identification of LBWs and then providing care at facility and community level. We are using new technology (digital weighing machines) to identify newborns and utilizing strong network of SNCUs in Haryana, encouraging practice of evidence based interventions to provide appropriate care to the vulnerable newborns and also strengthening NBSUs and Front Line Workers by using latest training modules released by GoI. Out 5 strategies are displayed in this slide. </a:t>
            </a:r>
          </a:p>
        </p:txBody>
      </p:sp>
      <p:sp>
        <p:nvSpPr>
          <p:cNvPr id="4" name="Slide Number Placeholder 3"/>
          <p:cNvSpPr>
            <a:spLocks noGrp="1"/>
          </p:cNvSpPr>
          <p:nvPr>
            <p:ph type="sldNum" sz="quarter" idx="10"/>
          </p:nvPr>
        </p:nvSpPr>
        <p:spPr/>
        <p:txBody>
          <a:bodyPr/>
          <a:lstStyle/>
          <a:p>
            <a:fld id="{7D0ED1B6-4167-468E-BCFE-F4F74D1DC767}" type="slidenum">
              <a:rPr lang="en-US" smtClean="0"/>
              <a:t>4</a:t>
            </a:fld>
            <a:endParaRPr lang="en-US"/>
          </a:p>
        </p:txBody>
      </p:sp>
    </p:spTree>
    <p:extLst>
      <p:ext uri="{BB962C8B-B14F-4D97-AF65-F5344CB8AC3E}">
        <p14:creationId xmlns:p14="http://schemas.microsoft.com/office/powerpoint/2010/main" val="35997750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7D0ED1B6-4167-468E-BCFE-F4F74D1DC767}" type="slidenum">
              <a:rPr lang="en-US" smtClean="0"/>
              <a:t>5</a:t>
            </a:fld>
            <a:endParaRPr lang="en-US"/>
          </a:p>
        </p:txBody>
      </p:sp>
    </p:spTree>
    <p:extLst>
      <p:ext uri="{BB962C8B-B14F-4D97-AF65-F5344CB8AC3E}">
        <p14:creationId xmlns:p14="http://schemas.microsoft.com/office/powerpoint/2010/main" val="31123094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the use of</a:t>
            </a:r>
            <a:r>
              <a:rPr lang="en-US" baseline="0" dirty="0"/>
              <a:t> digital weighing machines which have been bought from the NHM operationalization budget of NBCCs/SNCUs/NBSUs, the identification of LBW increased from 10% in 2017-18 to 18% in 2018-19 in the government hospitals. The digital machines are easier to operate and give more accurate readings. In our Aspirational </a:t>
            </a:r>
            <a:r>
              <a:rPr lang="en-US" baseline="0" dirty="0" err="1"/>
              <a:t>distrikct</a:t>
            </a:r>
            <a:r>
              <a:rPr lang="en-US" baseline="0" dirty="0"/>
              <a:t> Mewat it has increased from 3% to 14%. </a:t>
            </a:r>
            <a:endParaRPr lang="en-US" dirty="0"/>
          </a:p>
        </p:txBody>
      </p:sp>
      <p:sp>
        <p:nvSpPr>
          <p:cNvPr id="4" name="Slide Number Placeholder 3"/>
          <p:cNvSpPr>
            <a:spLocks noGrp="1"/>
          </p:cNvSpPr>
          <p:nvPr>
            <p:ph type="sldNum" sz="quarter" idx="10"/>
          </p:nvPr>
        </p:nvSpPr>
        <p:spPr/>
        <p:txBody>
          <a:bodyPr/>
          <a:lstStyle/>
          <a:p>
            <a:fld id="{3B77C77A-44BE-4392-ACC3-FD0F508359EB}" type="slidenum">
              <a:rPr lang="en-US" smtClean="0"/>
              <a:t>6</a:t>
            </a:fld>
            <a:endParaRPr lang="en-US"/>
          </a:p>
        </p:txBody>
      </p:sp>
    </p:spTree>
    <p:extLst>
      <p:ext uri="{BB962C8B-B14F-4D97-AF65-F5344CB8AC3E}">
        <p14:creationId xmlns:p14="http://schemas.microsoft.com/office/powerpoint/2010/main" val="22333105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Haryana Newborn Action Plan developed</a:t>
            </a:r>
            <a:r>
              <a:rPr lang="en-US" baseline="0" dirty="0"/>
              <a:t> with the support of USAID supported Vriddhi Project aims to reduce NMR to single digit by 2025</a:t>
            </a:r>
            <a:endParaRPr lang="en-US" dirty="0"/>
          </a:p>
          <a:p>
            <a:r>
              <a:rPr lang="en-US" dirty="0"/>
              <a:t>Key recommendations from HNAP for improving facility based care of newborns that the state is in the process of implementation are: </a:t>
            </a:r>
          </a:p>
        </p:txBody>
      </p:sp>
      <p:sp>
        <p:nvSpPr>
          <p:cNvPr id="4" name="Slide Number Placeholder 3"/>
          <p:cNvSpPr>
            <a:spLocks noGrp="1"/>
          </p:cNvSpPr>
          <p:nvPr>
            <p:ph type="sldNum" sz="quarter" idx="10"/>
          </p:nvPr>
        </p:nvSpPr>
        <p:spPr/>
        <p:txBody>
          <a:bodyPr/>
          <a:lstStyle/>
          <a:p>
            <a:fld id="{7D0ED1B6-4167-468E-BCFE-F4F74D1DC767}" type="slidenum">
              <a:rPr lang="en-US" smtClean="0"/>
              <a:t>8</a:t>
            </a:fld>
            <a:endParaRPr lang="en-US"/>
          </a:p>
        </p:txBody>
      </p:sp>
    </p:spTree>
    <p:extLst>
      <p:ext uri="{BB962C8B-B14F-4D97-AF65-F5344CB8AC3E}">
        <p14:creationId xmlns:p14="http://schemas.microsoft.com/office/powerpoint/2010/main" val="30050730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4</a:t>
            </a:r>
            <a:r>
              <a:rPr lang="en-US" dirty="0"/>
              <a:t> more planned : </a:t>
            </a:r>
            <a:r>
              <a:rPr lang="en-US" sz="1200" dirty="0" err="1"/>
              <a:t>Gohana</a:t>
            </a:r>
            <a:r>
              <a:rPr lang="en-US" sz="1200" dirty="0"/>
              <a:t> -Sonipat, </a:t>
            </a:r>
            <a:r>
              <a:rPr lang="en-US" sz="1200" dirty="0" err="1"/>
              <a:t>Ballabhgarh</a:t>
            </a:r>
            <a:r>
              <a:rPr lang="en-US" sz="1200" dirty="0"/>
              <a:t>-Faridabad, CHC </a:t>
            </a:r>
            <a:r>
              <a:rPr lang="en-US" sz="1200" dirty="0" err="1"/>
              <a:t>Hathin</a:t>
            </a:r>
            <a:r>
              <a:rPr lang="en-US" sz="1200" dirty="0"/>
              <a:t>-Palwal, SDH </a:t>
            </a:r>
            <a:r>
              <a:rPr lang="en-US" sz="1200" dirty="0" err="1"/>
              <a:t>Jagadhari</a:t>
            </a:r>
            <a:r>
              <a:rPr lang="en-US" sz="1200" dirty="0"/>
              <a:t>-Yamuna Nagar</a:t>
            </a:r>
            <a:endParaRPr lang="en-US" dirty="0"/>
          </a:p>
          <a:p>
            <a:endParaRPr lang="en-US" dirty="0"/>
          </a:p>
        </p:txBody>
      </p:sp>
      <p:sp>
        <p:nvSpPr>
          <p:cNvPr id="4" name="Slide Number Placeholder 3"/>
          <p:cNvSpPr>
            <a:spLocks noGrp="1"/>
          </p:cNvSpPr>
          <p:nvPr>
            <p:ph type="sldNum" sz="quarter" idx="5"/>
          </p:nvPr>
        </p:nvSpPr>
        <p:spPr/>
        <p:txBody>
          <a:bodyPr/>
          <a:lstStyle/>
          <a:p>
            <a:fld id="{7D0ED1B6-4167-468E-BCFE-F4F74D1DC767}" type="slidenum">
              <a:rPr lang="en-US" smtClean="0"/>
              <a:t>9</a:t>
            </a:fld>
            <a:endParaRPr lang="en-US"/>
          </a:p>
        </p:txBody>
      </p:sp>
    </p:spTree>
    <p:extLst>
      <p:ext uri="{BB962C8B-B14F-4D97-AF65-F5344CB8AC3E}">
        <p14:creationId xmlns:p14="http://schemas.microsoft.com/office/powerpoint/2010/main" val="12181950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Demystifying of KMC – An important evidence based intervention for improving breast feeding, weight gain, reducing hypothermia and sepsis. Does not require much resources of equipment and can be done in post natal wards. This model shows that with quality training at district level and “low dose high frequency training and mentoring” at facility level KMC can be ensured in post natal wards of district and sub-district hospitals including non-FRU CHCs and 24*7 PHCs. </a:t>
            </a:r>
          </a:p>
          <a:p>
            <a:endParaRPr lang="en-US" dirty="0"/>
          </a:p>
        </p:txBody>
      </p:sp>
      <p:sp>
        <p:nvSpPr>
          <p:cNvPr id="4" name="Slide Number Placeholder 3"/>
          <p:cNvSpPr>
            <a:spLocks noGrp="1"/>
          </p:cNvSpPr>
          <p:nvPr>
            <p:ph type="sldNum" sz="quarter" idx="10"/>
          </p:nvPr>
        </p:nvSpPr>
        <p:spPr/>
        <p:txBody>
          <a:bodyPr/>
          <a:lstStyle/>
          <a:p>
            <a:fld id="{9F7DD108-68D0-4331-A96F-31CCE993E4C9}" type="slidenum">
              <a:rPr lang="en-US" smtClean="0"/>
              <a:t>12</a:t>
            </a:fld>
            <a:endParaRPr lang="en-US"/>
          </a:p>
        </p:txBody>
      </p:sp>
    </p:spTree>
    <p:extLst>
      <p:ext uri="{BB962C8B-B14F-4D97-AF65-F5344CB8AC3E}">
        <p14:creationId xmlns:p14="http://schemas.microsoft.com/office/powerpoint/2010/main" val="15461155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3EE8B-D94B-4E96-8158-845FB999F2B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816CF21-8F88-45C8-A7CA-608A4FFB9D6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E35EB1C-E091-4DC2-8521-215CF9572F9B}"/>
              </a:ext>
            </a:extLst>
          </p:cNvPr>
          <p:cNvSpPr>
            <a:spLocks noGrp="1"/>
          </p:cNvSpPr>
          <p:nvPr>
            <p:ph type="dt" sz="half" idx="10"/>
          </p:nvPr>
        </p:nvSpPr>
        <p:spPr/>
        <p:txBody>
          <a:bodyPr/>
          <a:lstStyle/>
          <a:p>
            <a:fld id="{09ED4136-16C3-4927-A4E7-0D8049E5E88A}" type="datetimeFigureOut">
              <a:rPr lang="en-US" smtClean="0"/>
              <a:t>11/15/2019</a:t>
            </a:fld>
            <a:endParaRPr lang="en-US"/>
          </a:p>
        </p:txBody>
      </p:sp>
      <p:sp>
        <p:nvSpPr>
          <p:cNvPr id="5" name="Footer Placeholder 4">
            <a:extLst>
              <a:ext uri="{FF2B5EF4-FFF2-40B4-BE49-F238E27FC236}">
                <a16:creationId xmlns:a16="http://schemas.microsoft.com/office/drawing/2014/main" id="{61690A11-7E69-4887-AEAB-2A9D1E099B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6B1406-E093-4528-AE08-DBB23AC63E02}"/>
              </a:ext>
            </a:extLst>
          </p:cNvPr>
          <p:cNvSpPr>
            <a:spLocks noGrp="1"/>
          </p:cNvSpPr>
          <p:nvPr>
            <p:ph type="sldNum" sz="quarter" idx="12"/>
          </p:nvPr>
        </p:nvSpPr>
        <p:spPr/>
        <p:txBody>
          <a:bodyPr/>
          <a:lstStyle/>
          <a:p>
            <a:fld id="{C3B8209A-5F86-437D-A15F-7B72DC6B170E}" type="slidenum">
              <a:rPr lang="en-US" smtClean="0"/>
              <a:t>‹#›</a:t>
            </a:fld>
            <a:endParaRPr lang="en-US"/>
          </a:p>
        </p:txBody>
      </p:sp>
    </p:spTree>
    <p:extLst>
      <p:ext uri="{BB962C8B-B14F-4D97-AF65-F5344CB8AC3E}">
        <p14:creationId xmlns:p14="http://schemas.microsoft.com/office/powerpoint/2010/main" val="28633695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3C59CF-2C79-4DBC-B8B8-74CD589823C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332FF6E-5E6D-4F02-8590-E284740F10F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FE389B-C8B2-4B0A-BBF7-856732A50A67}"/>
              </a:ext>
            </a:extLst>
          </p:cNvPr>
          <p:cNvSpPr>
            <a:spLocks noGrp="1"/>
          </p:cNvSpPr>
          <p:nvPr>
            <p:ph type="dt" sz="half" idx="10"/>
          </p:nvPr>
        </p:nvSpPr>
        <p:spPr/>
        <p:txBody>
          <a:bodyPr/>
          <a:lstStyle/>
          <a:p>
            <a:fld id="{09ED4136-16C3-4927-A4E7-0D8049E5E88A}" type="datetimeFigureOut">
              <a:rPr lang="en-US" smtClean="0"/>
              <a:t>11/15/2019</a:t>
            </a:fld>
            <a:endParaRPr lang="en-US"/>
          </a:p>
        </p:txBody>
      </p:sp>
      <p:sp>
        <p:nvSpPr>
          <p:cNvPr id="5" name="Footer Placeholder 4">
            <a:extLst>
              <a:ext uri="{FF2B5EF4-FFF2-40B4-BE49-F238E27FC236}">
                <a16:creationId xmlns:a16="http://schemas.microsoft.com/office/drawing/2014/main" id="{76288631-0DE0-4C10-8B1D-C5BF965DB9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9EAA43-8A11-41EB-B7E8-F4ECB113F882}"/>
              </a:ext>
            </a:extLst>
          </p:cNvPr>
          <p:cNvSpPr>
            <a:spLocks noGrp="1"/>
          </p:cNvSpPr>
          <p:nvPr>
            <p:ph type="sldNum" sz="quarter" idx="12"/>
          </p:nvPr>
        </p:nvSpPr>
        <p:spPr/>
        <p:txBody>
          <a:bodyPr/>
          <a:lstStyle/>
          <a:p>
            <a:fld id="{C3B8209A-5F86-437D-A15F-7B72DC6B170E}" type="slidenum">
              <a:rPr lang="en-US" smtClean="0"/>
              <a:t>‹#›</a:t>
            </a:fld>
            <a:endParaRPr lang="en-US"/>
          </a:p>
        </p:txBody>
      </p:sp>
    </p:spTree>
    <p:extLst>
      <p:ext uri="{BB962C8B-B14F-4D97-AF65-F5344CB8AC3E}">
        <p14:creationId xmlns:p14="http://schemas.microsoft.com/office/powerpoint/2010/main" val="16616273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6A211C0-BB11-42D1-876B-E4477483966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7703754-BA54-4D34-937A-26EF0B1AF3E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B9BE7D-4743-4223-A5CB-B409BC731105}"/>
              </a:ext>
            </a:extLst>
          </p:cNvPr>
          <p:cNvSpPr>
            <a:spLocks noGrp="1"/>
          </p:cNvSpPr>
          <p:nvPr>
            <p:ph type="dt" sz="half" idx="10"/>
          </p:nvPr>
        </p:nvSpPr>
        <p:spPr/>
        <p:txBody>
          <a:bodyPr/>
          <a:lstStyle/>
          <a:p>
            <a:fld id="{09ED4136-16C3-4927-A4E7-0D8049E5E88A}" type="datetimeFigureOut">
              <a:rPr lang="en-US" smtClean="0"/>
              <a:t>11/15/2019</a:t>
            </a:fld>
            <a:endParaRPr lang="en-US"/>
          </a:p>
        </p:txBody>
      </p:sp>
      <p:sp>
        <p:nvSpPr>
          <p:cNvPr id="5" name="Footer Placeholder 4">
            <a:extLst>
              <a:ext uri="{FF2B5EF4-FFF2-40B4-BE49-F238E27FC236}">
                <a16:creationId xmlns:a16="http://schemas.microsoft.com/office/drawing/2014/main" id="{A5454716-E24C-4818-A1C7-7D6C7827F5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BFF80C-3263-4CE9-954B-45A652E1C347}"/>
              </a:ext>
            </a:extLst>
          </p:cNvPr>
          <p:cNvSpPr>
            <a:spLocks noGrp="1"/>
          </p:cNvSpPr>
          <p:nvPr>
            <p:ph type="sldNum" sz="quarter" idx="12"/>
          </p:nvPr>
        </p:nvSpPr>
        <p:spPr/>
        <p:txBody>
          <a:bodyPr/>
          <a:lstStyle/>
          <a:p>
            <a:fld id="{C3B8209A-5F86-437D-A15F-7B72DC6B170E}" type="slidenum">
              <a:rPr lang="en-US" smtClean="0"/>
              <a:t>‹#›</a:t>
            </a:fld>
            <a:endParaRPr lang="en-US"/>
          </a:p>
        </p:txBody>
      </p:sp>
    </p:spTree>
    <p:extLst>
      <p:ext uri="{BB962C8B-B14F-4D97-AF65-F5344CB8AC3E}">
        <p14:creationId xmlns:p14="http://schemas.microsoft.com/office/powerpoint/2010/main" val="11880216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9D0065-6C09-4E72-8714-ECC34DC42C1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A86EE96-3AA2-47F0-B6B9-95BF1BF2DA2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26BD37-DAA8-47FE-B156-202F9B73B51F}"/>
              </a:ext>
            </a:extLst>
          </p:cNvPr>
          <p:cNvSpPr>
            <a:spLocks noGrp="1"/>
          </p:cNvSpPr>
          <p:nvPr>
            <p:ph type="dt" sz="half" idx="10"/>
          </p:nvPr>
        </p:nvSpPr>
        <p:spPr/>
        <p:txBody>
          <a:bodyPr/>
          <a:lstStyle/>
          <a:p>
            <a:fld id="{09ED4136-16C3-4927-A4E7-0D8049E5E88A}" type="datetimeFigureOut">
              <a:rPr lang="en-US" smtClean="0"/>
              <a:t>11/15/2019</a:t>
            </a:fld>
            <a:endParaRPr lang="en-US"/>
          </a:p>
        </p:txBody>
      </p:sp>
      <p:sp>
        <p:nvSpPr>
          <p:cNvPr id="5" name="Footer Placeholder 4">
            <a:extLst>
              <a:ext uri="{FF2B5EF4-FFF2-40B4-BE49-F238E27FC236}">
                <a16:creationId xmlns:a16="http://schemas.microsoft.com/office/drawing/2014/main" id="{92303A57-CEFF-4FA1-9CDF-CB0B292A55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C1832A-3862-4864-9A13-6F1796F2E5DE}"/>
              </a:ext>
            </a:extLst>
          </p:cNvPr>
          <p:cNvSpPr>
            <a:spLocks noGrp="1"/>
          </p:cNvSpPr>
          <p:nvPr>
            <p:ph type="sldNum" sz="quarter" idx="12"/>
          </p:nvPr>
        </p:nvSpPr>
        <p:spPr/>
        <p:txBody>
          <a:bodyPr/>
          <a:lstStyle/>
          <a:p>
            <a:fld id="{C3B8209A-5F86-437D-A15F-7B72DC6B170E}" type="slidenum">
              <a:rPr lang="en-US" smtClean="0"/>
              <a:t>‹#›</a:t>
            </a:fld>
            <a:endParaRPr lang="en-US"/>
          </a:p>
        </p:txBody>
      </p:sp>
    </p:spTree>
    <p:extLst>
      <p:ext uri="{BB962C8B-B14F-4D97-AF65-F5344CB8AC3E}">
        <p14:creationId xmlns:p14="http://schemas.microsoft.com/office/powerpoint/2010/main" val="18225488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D66795-B922-4423-B8CA-82E047E3B5B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717AFD7-C53A-4B0F-B3DA-92E8A6966D3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E4C3638-B110-4F28-ADE8-C77BC3E0922E}"/>
              </a:ext>
            </a:extLst>
          </p:cNvPr>
          <p:cNvSpPr>
            <a:spLocks noGrp="1"/>
          </p:cNvSpPr>
          <p:nvPr>
            <p:ph type="dt" sz="half" idx="10"/>
          </p:nvPr>
        </p:nvSpPr>
        <p:spPr/>
        <p:txBody>
          <a:bodyPr/>
          <a:lstStyle/>
          <a:p>
            <a:fld id="{09ED4136-16C3-4927-A4E7-0D8049E5E88A}" type="datetimeFigureOut">
              <a:rPr lang="en-US" smtClean="0"/>
              <a:t>11/15/2019</a:t>
            </a:fld>
            <a:endParaRPr lang="en-US"/>
          </a:p>
        </p:txBody>
      </p:sp>
      <p:sp>
        <p:nvSpPr>
          <p:cNvPr id="5" name="Footer Placeholder 4">
            <a:extLst>
              <a:ext uri="{FF2B5EF4-FFF2-40B4-BE49-F238E27FC236}">
                <a16:creationId xmlns:a16="http://schemas.microsoft.com/office/drawing/2014/main" id="{5DF96A15-9DA2-480D-9AAF-4A20F9D98A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8B249C-32C9-4BB0-9BD7-938AA4BB75F3}"/>
              </a:ext>
            </a:extLst>
          </p:cNvPr>
          <p:cNvSpPr>
            <a:spLocks noGrp="1"/>
          </p:cNvSpPr>
          <p:nvPr>
            <p:ph type="sldNum" sz="quarter" idx="12"/>
          </p:nvPr>
        </p:nvSpPr>
        <p:spPr/>
        <p:txBody>
          <a:bodyPr/>
          <a:lstStyle/>
          <a:p>
            <a:fld id="{C3B8209A-5F86-437D-A15F-7B72DC6B170E}" type="slidenum">
              <a:rPr lang="en-US" smtClean="0"/>
              <a:t>‹#›</a:t>
            </a:fld>
            <a:endParaRPr lang="en-US"/>
          </a:p>
        </p:txBody>
      </p:sp>
    </p:spTree>
    <p:extLst>
      <p:ext uri="{BB962C8B-B14F-4D97-AF65-F5344CB8AC3E}">
        <p14:creationId xmlns:p14="http://schemas.microsoft.com/office/powerpoint/2010/main" val="4882324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2F3E41-5AB2-4A07-BDC6-B717F193F61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CE78B95-541F-4666-95F3-9F821BA510C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2EBF9E7-FFAA-4E04-AC0E-11E2E68F7C0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7CBE48C-3AA7-47A3-B0A8-4A7C6A6E2827}"/>
              </a:ext>
            </a:extLst>
          </p:cNvPr>
          <p:cNvSpPr>
            <a:spLocks noGrp="1"/>
          </p:cNvSpPr>
          <p:nvPr>
            <p:ph type="dt" sz="half" idx="10"/>
          </p:nvPr>
        </p:nvSpPr>
        <p:spPr/>
        <p:txBody>
          <a:bodyPr/>
          <a:lstStyle/>
          <a:p>
            <a:fld id="{09ED4136-16C3-4927-A4E7-0D8049E5E88A}" type="datetimeFigureOut">
              <a:rPr lang="en-US" smtClean="0"/>
              <a:t>11/15/2019</a:t>
            </a:fld>
            <a:endParaRPr lang="en-US"/>
          </a:p>
        </p:txBody>
      </p:sp>
      <p:sp>
        <p:nvSpPr>
          <p:cNvPr id="6" name="Footer Placeholder 5">
            <a:extLst>
              <a:ext uri="{FF2B5EF4-FFF2-40B4-BE49-F238E27FC236}">
                <a16:creationId xmlns:a16="http://schemas.microsoft.com/office/drawing/2014/main" id="{34CAEF79-49E5-4AA9-AF17-875852CD5A2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42BE8DE-28C1-44A0-8F3D-DC86A9E0231B}"/>
              </a:ext>
            </a:extLst>
          </p:cNvPr>
          <p:cNvSpPr>
            <a:spLocks noGrp="1"/>
          </p:cNvSpPr>
          <p:nvPr>
            <p:ph type="sldNum" sz="quarter" idx="12"/>
          </p:nvPr>
        </p:nvSpPr>
        <p:spPr/>
        <p:txBody>
          <a:bodyPr/>
          <a:lstStyle/>
          <a:p>
            <a:fld id="{C3B8209A-5F86-437D-A15F-7B72DC6B170E}" type="slidenum">
              <a:rPr lang="en-US" smtClean="0"/>
              <a:t>‹#›</a:t>
            </a:fld>
            <a:endParaRPr lang="en-US"/>
          </a:p>
        </p:txBody>
      </p:sp>
    </p:spTree>
    <p:extLst>
      <p:ext uri="{BB962C8B-B14F-4D97-AF65-F5344CB8AC3E}">
        <p14:creationId xmlns:p14="http://schemas.microsoft.com/office/powerpoint/2010/main" val="8637001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F72635-2839-4B68-9B13-1B5DDF2861A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BAFD6A5-6B15-4F30-B310-8A4D31295C3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E7DDEF4-B082-4CCC-9B51-6FA6D0B31E7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17B70E7-ECE9-4B21-8CB6-545167930BC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9B448A1-F022-4643-BBA4-ECAF896E5EE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F1403A7-23D5-4364-B63A-1E4E027D6FDE}"/>
              </a:ext>
            </a:extLst>
          </p:cNvPr>
          <p:cNvSpPr>
            <a:spLocks noGrp="1"/>
          </p:cNvSpPr>
          <p:nvPr>
            <p:ph type="dt" sz="half" idx="10"/>
          </p:nvPr>
        </p:nvSpPr>
        <p:spPr/>
        <p:txBody>
          <a:bodyPr/>
          <a:lstStyle/>
          <a:p>
            <a:fld id="{09ED4136-16C3-4927-A4E7-0D8049E5E88A}" type="datetimeFigureOut">
              <a:rPr lang="en-US" smtClean="0"/>
              <a:t>11/15/2019</a:t>
            </a:fld>
            <a:endParaRPr lang="en-US"/>
          </a:p>
        </p:txBody>
      </p:sp>
      <p:sp>
        <p:nvSpPr>
          <p:cNvPr id="8" name="Footer Placeholder 7">
            <a:extLst>
              <a:ext uri="{FF2B5EF4-FFF2-40B4-BE49-F238E27FC236}">
                <a16:creationId xmlns:a16="http://schemas.microsoft.com/office/drawing/2014/main" id="{C93625FE-5AB2-4F8A-929E-0B2BB79F607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43B9D6B-33AA-48CB-995E-8362D8E75089}"/>
              </a:ext>
            </a:extLst>
          </p:cNvPr>
          <p:cNvSpPr>
            <a:spLocks noGrp="1"/>
          </p:cNvSpPr>
          <p:nvPr>
            <p:ph type="sldNum" sz="quarter" idx="12"/>
          </p:nvPr>
        </p:nvSpPr>
        <p:spPr/>
        <p:txBody>
          <a:bodyPr/>
          <a:lstStyle/>
          <a:p>
            <a:fld id="{C3B8209A-5F86-437D-A15F-7B72DC6B170E}" type="slidenum">
              <a:rPr lang="en-US" smtClean="0"/>
              <a:t>‹#›</a:t>
            </a:fld>
            <a:endParaRPr lang="en-US"/>
          </a:p>
        </p:txBody>
      </p:sp>
    </p:spTree>
    <p:extLst>
      <p:ext uri="{BB962C8B-B14F-4D97-AF65-F5344CB8AC3E}">
        <p14:creationId xmlns:p14="http://schemas.microsoft.com/office/powerpoint/2010/main" val="12297002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5FF75C-319B-4FE0-B938-11F0BF3C8C6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60737F3-7E75-4120-84DF-4F8B9E7671CD}"/>
              </a:ext>
            </a:extLst>
          </p:cNvPr>
          <p:cNvSpPr>
            <a:spLocks noGrp="1"/>
          </p:cNvSpPr>
          <p:nvPr>
            <p:ph type="dt" sz="half" idx="10"/>
          </p:nvPr>
        </p:nvSpPr>
        <p:spPr/>
        <p:txBody>
          <a:bodyPr/>
          <a:lstStyle/>
          <a:p>
            <a:fld id="{09ED4136-16C3-4927-A4E7-0D8049E5E88A}" type="datetimeFigureOut">
              <a:rPr lang="en-US" smtClean="0"/>
              <a:t>11/15/2019</a:t>
            </a:fld>
            <a:endParaRPr lang="en-US"/>
          </a:p>
        </p:txBody>
      </p:sp>
      <p:sp>
        <p:nvSpPr>
          <p:cNvPr id="4" name="Footer Placeholder 3">
            <a:extLst>
              <a:ext uri="{FF2B5EF4-FFF2-40B4-BE49-F238E27FC236}">
                <a16:creationId xmlns:a16="http://schemas.microsoft.com/office/drawing/2014/main" id="{6F36FC33-FE37-4D82-B6A4-18D372C0BB1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BABE549-15A2-4579-ADEB-A59382C4EFB7}"/>
              </a:ext>
            </a:extLst>
          </p:cNvPr>
          <p:cNvSpPr>
            <a:spLocks noGrp="1"/>
          </p:cNvSpPr>
          <p:nvPr>
            <p:ph type="sldNum" sz="quarter" idx="12"/>
          </p:nvPr>
        </p:nvSpPr>
        <p:spPr/>
        <p:txBody>
          <a:bodyPr/>
          <a:lstStyle/>
          <a:p>
            <a:fld id="{C3B8209A-5F86-437D-A15F-7B72DC6B170E}" type="slidenum">
              <a:rPr lang="en-US" smtClean="0"/>
              <a:t>‹#›</a:t>
            </a:fld>
            <a:endParaRPr lang="en-US"/>
          </a:p>
        </p:txBody>
      </p:sp>
    </p:spTree>
    <p:extLst>
      <p:ext uri="{BB962C8B-B14F-4D97-AF65-F5344CB8AC3E}">
        <p14:creationId xmlns:p14="http://schemas.microsoft.com/office/powerpoint/2010/main" val="36009809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D9201AC-7783-4DD6-8489-A75FD9855442}"/>
              </a:ext>
            </a:extLst>
          </p:cNvPr>
          <p:cNvSpPr>
            <a:spLocks noGrp="1"/>
          </p:cNvSpPr>
          <p:nvPr>
            <p:ph type="dt" sz="half" idx="10"/>
          </p:nvPr>
        </p:nvSpPr>
        <p:spPr/>
        <p:txBody>
          <a:bodyPr/>
          <a:lstStyle/>
          <a:p>
            <a:fld id="{09ED4136-16C3-4927-A4E7-0D8049E5E88A}" type="datetimeFigureOut">
              <a:rPr lang="en-US" smtClean="0"/>
              <a:t>11/15/2019</a:t>
            </a:fld>
            <a:endParaRPr lang="en-US"/>
          </a:p>
        </p:txBody>
      </p:sp>
      <p:sp>
        <p:nvSpPr>
          <p:cNvPr id="3" name="Footer Placeholder 2">
            <a:extLst>
              <a:ext uri="{FF2B5EF4-FFF2-40B4-BE49-F238E27FC236}">
                <a16:creationId xmlns:a16="http://schemas.microsoft.com/office/drawing/2014/main" id="{D6333EC7-45F8-4955-A621-C7FC1FA8B53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01C63F7-5C6F-4C20-AFE8-26B631E3B17D}"/>
              </a:ext>
            </a:extLst>
          </p:cNvPr>
          <p:cNvSpPr>
            <a:spLocks noGrp="1"/>
          </p:cNvSpPr>
          <p:nvPr>
            <p:ph type="sldNum" sz="quarter" idx="12"/>
          </p:nvPr>
        </p:nvSpPr>
        <p:spPr/>
        <p:txBody>
          <a:bodyPr/>
          <a:lstStyle/>
          <a:p>
            <a:fld id="{C3B8209A-5F86-437D-A15F-7B72DC6B170E}" type="slidenum">
              <a:rPr lang="en-US" smtClean="0"/>
              <a:t>‹#›</a:t>
            </a:fld>
            <a:endParaRPr lang="en-US"/>
          </a:p>
        </p:txBody>
      </p:sp>
    </p:spTree>
    <p:extLst>
      <p:ext uri="{BB962C8B-B14F-4D97-AF65-F5344CB8AC3E}">
        <p14:creationId xmlns:p14="http://schemas.microsoft.com/office/powerpoint/2010/main" val="22437717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1C1E97-4D55-444A-9D5D-A2632061622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2E85D95-A2C9-4760-9CFF-E0B5A27934F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DF9C777-AD03-4DD6-AF25-237F42BB843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0BBF0F0-9DD0-484E-9908-9D0F3E712957}"/>
              </a:ext>
            </a:extLst>
          </p:cNvPr>
          <p:cNvSpPr>
            <a:spLocks noGrp="1"/>
          </p:cNvSpPr>
          <p:nvPr>
            <p:ph type="dt" sz="half" idx="10"/>
          </p:nvPr>
        </p:nvSpPr>
        <p:spPr/>
        <p:txBody>
          <a:bodyPr/>
          <a:lstStyle/>
          <a:p>
            <a:fld id="{09ED4136-16C3-4927-A4E7-0D8049E5E88A}" type="datetimeFigureOut">
              <a:rPr lang="en-US" smtClean="0"/>
              <a:t>11/15/2019</a:t>
            </a:fld>
            <a:endParaRPr lang="en-US"/>
          </a:p>
        </p:txBody>
      </p:sp>
      <p:sp>
        <p:nvSpPr>
          <p:cNvPr id="6" name="Footer Placeholder 5">
            <a:extLst>
              <a:ext uri="{FF2B5EF4-FFF2-40B4-BE49-F238E27FC236}">
                <a16:creationId xmlns:a16="http://schemas.microsoft.com/office/drawing/2014/main" id="{9B80A880-405D-48CF-9F47-3EFB5AF5BB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74CCBE5-036C-42DC-AA63-91302DC67BC1}"/>
              </a:ext>
            </a:extLst>
          </p:cNvPr>
          <p:cNvSpPr>
            <a:spLocks noGrp="1"/>
          </p:cNvSpPr>
          <p:nvPr>
            <p:ph type="sldNum" sz="quarter" idx="12"/>
          </p:nvPr>
        </p:nvSpPr>
        <p:spPr/>
        <p:txBody>
          <a:bodyPr/>
          <a:lstStyle/>
          <a:p>
            <a:fld id="{C3B8209A-5F86-437D-A15F-7B72DC6B170E}" type="slidenum">
              <a:rPr lang="en-US" smtClean="0"/>
              <a:t>‹#›</a:t>
            </a:fld>
            <a:endParaRPr lang="en-US"/>
          </a:p>
        </p:txBody>
      </p:sp>
    </p:spTree>
    <p:extLst>
      <p:ext uri="{BB962C8B-B14F-4D97-AF65-F5344CB8AC3E}">
        <p14:creationId xmlns:p14="http://schemas.microsoft.com/office/powerpoint/2010/main" val="18731086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0E21E0-AE40-4D06-BFE5-B7C88D4331E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3715656-3EC4-468C-85CC-D2FC95608E7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732CDA1-5AE4-47EF-B73B-0327FA6FCD7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9B233F2-D66A-4561-A084-F0AD98C829AD}"/>
              </a:ext>
            </a:extLst>
          </p:cNvPr>
          <p:cNvSpPr>
            <a:spLocks noGrp="1"/>
          </p:cNvSpPr>
          <p:nvPr>
            <p:ph type="dt" sz="half" idx="10"/>
          </p:nvPr>
        </p:nvSpPr>
        <p:spPr/>
        <p:txBody>
          <a:bodyPr/>
          <a:lstStyle/>
          <a:p>
            <a:fld id="{09ED4136-16C3-4927-A4E7-0D8049E5E88A}" type="datetimeFigureOut">
              <a:rPr lang="en-US" smtClean="0"/>
              <a:t>11/15/2019</a:t>
            </a:fld>
            <a:endParaRPr lang="en-US"/>
          </a:p>
        </p:txBody>
      </p:sp>
      <p:sp>
        <p:nvSpPr>
          <p:cNvPr id="6" name="Footer Placeholder 5">
            <a:extLst>
              <a:ext uri="{FF2B5EF4-FFF2-40B4-BE49-F238E27FC236}">
                <a16:creationId xmlns:a16="http://schemas.microsoft.com/office/drawing/2014/main" id="{E6559BD4-D79F-48AB-9264-83326402796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09D2020-CD0D-437B-AECB-46BE2E96FC1F}"/>
              </a:ext>
            </a:extLst>
          </p:cNvPr>
          <p:cNvSpPr>
            <a:spLocks noGrp="1"/>
          </p:cNvSpPr>
          <p:nvPr>
            <p:ph type="sldNum" sz="quarter" idx="12"/>
          </p:nvPr>
        </p:nvSpPr>
        <p:spPr/>
        <p:txBody>
          <a:bodyPr/>
          <a:lstStyle/>
          <a:p>
            <a:fld id="{C3B8209A-5F86-437D-A15F-7B72DC6B170E}" type="slidenum">
              <a:rPr lang="en-US" smtClean="0"/>
              <a:t>‹#›</a:t>
            </a:fld>
            <a:endParaRPr lang="en-US"/>
          </a:p>
        </p:txBody>
      </p:sp>
    </p:spTree>
    <p:extLst>
      <p:ext uri="{BB962C8B-B14F-4D97-AF65-F5344CB8AC3E}">
        <p14:creationId xmlns:p14="http://schemas.microsoft.com/office/powerpoint/2010/main" val="2273210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A0DBA83-2B01-4CFF-8886-B8C9428D7E6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D6D307-2EDF-42FD-A015-B270DCAF367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3DA9FF-D1BD-4058-B2AE-89837F6EC7A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ED4136-16C3-4927-A4E7-0D8049E5E88A}" type="datetimeFigureOut">
              <a:rPr lang="en-US" smtClean="0"/>
              <a:t>11/15/2019</a:t>
            </a:fld>
            <a:endParaRPr lang="en-US"/>
          </a:p>
        </p:txBody>
      </p:sp>
      <p:sp>
        <p:nvSpPr>
          <p:cNvPr id="5" name="Footer Placeholder 4">
            <a:extLst>
              <a:ext uri="{FF2B5EF4-FFF2-40B4-BE49-F238E27FC236}">
                <a16:creationId xmlns:a16="http://schemas.microsoft.com/office/drawing/2014/main" id="{7509D4D7-070B-405E-8912-D981D47E5AA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6F34798-CBE6-4B68-8354-639892EBA89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3B8209A-5F86-437D-A15F-7B72DC6B170E}" type="slidenum">
              <a:rPr lang="en-US" smtClean="0"/>
              <a:t>‹#›</a:t>
            </a:fld>
            <a:endParaRPr lang="en-US"/>
          </a:p>
        </p:txBody>
      </p:sp>
    </p:spTree>
    <p:extLst>
      <p:ext uri="{BB962C8B-B14F-4D97-AF65-F5344CB8AC3E}">
        <p14:creationId xmlns:p14="http://schemas.microsoft.com/office/powerpoint/2010/main" val="41141656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12.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22.jpg"/><Relationship Id="rId3" Type="http://schemas.openxmlformats.org/officeDocument/2006/relationships/image" Target="../media/image15.png"/><Relationship Id="rId7" Type="http://schemas.openxmlformats.org/officeDocument/2006/relationships/image" Target="../media/image21.jp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0.jpg"/><Relationship Id="rId5" Type="http://schemas.openxmlformats.org/officeDocument/2006/relationships/image" Target="../media/image19.jpg"/><Relationship Id="rId4" Type="http://schemas.openxmlformats.org/officeDocument/2006/relationships/image" Target="../media/image18.jp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25.jpe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46.jpg"/></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51.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notesSlide" Target="../notesSlides/notesSlide18.xml"/></Relationships>
</file>

<file path=ppt/slides/_rels/slide2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53.jpeg"/></Relationships>
</file>

<file path=ppt/slides/_rels/slide3.xml.rels><?xml version="1.0" encoding="UTF-8" standalone="yes"?>
<Relationships xmlns="http://schemas.openxmlformats.org/package/2006/relationships"><Relationship Id="rId3" Type="http://schemas.openxmlformats.org/officeDocument/2006/relationships/image" Target="../media/image4.tmp"/><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hyperlink" Target="https://tinyurl.com/y655b3cb"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jp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chart" Target="../charts/char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63864" y="5264105"/>
            <a:ext cx="6709538" cy="1264588"/>
          </a:xfrm>
        </p:spPr>
        <p:txBody>
          <a:bodyPr anchor="ctr">
            <a:normAutofit/>
          </a:bodyPr>
          <a:lstStyle/>
          <a:p>
            <a:pPr algn="r"/>
            <a:r>
              <a:rPr lang="en-US" sz="2400" b="1" dirty="0">
                <a:latin typeface="+mn-lt"/>
              </a:rPr>
              <a:t>Using multipronged strategy for improving facility-based management of Low Birth Weight (LBW) babies including ECD in Haryana </a:t>
            </a:r>
            <a:endParaRPr lang="en-GB" sz="2400" dirty="0">
              <a:latin typeface="+mn-lt"/>
            </a:endParaRPr>
          </a:p>
        </p:txBody>
      </p:sp>
      <p:sp>
        <p:nvSpPr>
          <p:cNvPr id="3" name="Subtitle 2"/>
          <p:cNvSpPr>
            <a:spLocks noGrp="1"/>
          </p:cNvSpPr>
          <p:nvPr>
            <p:ph type="subTitle" idx="1"/>
          </p:nvPr>
        </p:nvSpPr>
        <p:spPr>
          <a:xfrm>
            <a:off x="8505181" y="5264106"/>
            <a:ext cx="2248406" cy="1264587"/>
          </a:xfrm>
        </p:spPr>
        <p:txBody>
          <a:bodyPr anchor="ctr">
            <a:normAutofit lnSpcReduction="10000"/>
          </a:bodyPr>
          <a:lstStyle/>
          <a:p>
            <a:pPr algn="l"/>
            <a:r>
              <a:rPr lang="en-US" sz="1700" b="1" dirty="0">
                <a:solidFill>
                  <a:srgbClr val="FFFF00"/>
                </a:solidFill>
              </a:rPr>
              <a:t>Ms. Amneet P Kumar</a:t>
            </a:r>
          </a:p>
          <a:p>
            <a:pPr algn="l"/>
            <a:r>
              <a:rPr lang="en-US" sz="1700" dirty="0">
                <a:solidFill>
                  <a:srgbClr val="FFFF00"/>
                </a:solidFill>
              </a:rPr>
              <a:t>Secretary Health and MD NHM</a:t>
            </a:r>
          </a:p>
          <a:p>
            <a:pPr algn="l"/>
            <a:r>
              <a:rPr lang="en-US" sz="1700" dirty="0">
                <a:solidFill>
                  <a:srgbClr val="FFFF00"/>
                </a:solidFill>
              </a:rPr>
              <a:t>Haryana </a:t>
            </a:r>
          </a:p>
        </p:txBody>
      </p:sp>
      <p:cxnSp>
        <p:nvCxnSpPr>
          <p:cNvPr id="11" name="Straight Connector 10">
            <a:extLst>
              <a:ext uri="{FF2B5EF4-FFF2-40B4-BE49-F238E27FC236}">
                <a16:creationId xmlns:a16="http://schemas.microsoft.com/office/drawing/2014/main" id="{E126E481-B945-4179-BD79-05E96E9B29E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3" y="5264106"/>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9327B085-798E-4CEE-BB4E-1F38391AE5B5}"/>
              </a:ext>
            </a:extLst>
          </p:cNvPr>
          <p:cNvGrpSpPr/>
          <p:nvPr/>
        </p:nvGrpSpPr>
        <p:grpSpPr>
          <a:xfrm>
            <a:off x="0" y="5213680"/>
            <a:ext cx="12182993" cy="1396498"/>
            <a:chOff x="5024" y="0"/>
            <a:chExt cx="12182993" cy="1396498"/>
          </a:xfrm>
        </p:grpSpPr>
        <p:grpSp>
          <p:nvGrpSpPr>
            <p:cNvPr id="8" name="Group 7">
              <a:extLst>
                <a:ext uri="{FF2B5EF4-FFF2-40B4-BE49-F238E27FC236}">
                  <a16:creationId xmlns:a16="http://schemas.microsoft.com/office/drawing/2014/main" id="{134B6A41-7397-4B10-9950-DCBB60326D19}"/>
                </a:ext>
              </a:extLst>
            </p:cNvPr>
            <p:cNvGrpSpPr/>
            <p:nvPr/>
          </p:nvGrpSpPr>
          <p:grpSpPr>
            <a:xfrm>
              <a:off x="5024" y="0"/>
              <a:ext cx="1440504" cy="1396498"/>
              <a:chOff x="5024" y="0"/>
              <a:chExt cx="1440504" cy="1396498"/>
            </a:xfrm>
          </p:grpSpPr>
          <p:sp>
            <p:nvSpPr>
              <p:cNvPr id="7" name="Rectangle 6">
                <a:extLst>
                  <a:ext uri="{FF2B5EF4-FFF2-40B4-BE49-F238E27FC236}">
                    <a16:creationId xmlns:a16="http://schemas.microsoft.com/office/drawing/2014/main" id="{AB6FB3A4-2229-4969-BB1E-CE341BFC34C4}"/>
                  </a:ext>
                </a:extLst>
              </p:cNvPr>
              <p:cNvSpPr/>
              <p:nvPr/>
            </p:nvSpPr>
            <p:spPr>
              <a:xfrm>
                <a:off x="5024" y="0"/>
                <a:ext cx="1440504" cy="139649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picture containing drawing&#10;&#10;Description automatically generated">
                <a:extLst>
                  <a:ext uri="{FF2B5EF4-FFF2-40B4-BE49-F238E27FC236}">
                    <a16:creationId xmlns:a16="http://schemas.microsoft.com/office/drawing/2014/main" id="{D2ABCF29-A10E-4541-80C2-020453EAF9CC}"/>
                  </a:ext>
                </a:extLst>
              </p:cNvPr>
              <p:cNvPicPr>
                <a:picLocks noChangeAspect="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216914" y="68249"/>
                <a:ext cx="1011700" cy="1260000"/>
              </a:xfrm>
              <a:prstGeom prst="rect">
                <a:avLst/>
              </a:prstGeom>
            </p:spPr>
          </p:pic>
        </p:grpSp>
        <p:grpSp>
          <p:nvGrpSpPr>
            <p:cNvPr id="10" name="Group 9">
              <a:extLst>
                <a:ext uri="{FF2B5EF4-FFF2-40B4-BE49-F238E27FC236}">
                  <a16:creationId xmlns:a16="http://schemas.microsoft.com/office/drawing/2014/main" id="{58C4AF24-2322-493E-8846-EB012A8B54BB}"/>
                </a:ext>
              </a:extLst>
            </p:cNvPr>
            <p:cNvGrpSpPr/>
            <p:nvPr/>
          </p:nvGrpSpPr>
          <p:grpSpPr>
            <a:xfrm>
              <a:off x="10747513" y="0"/>
              <a:ext cx="1440504" cy="1396498"/>
              <a:chOff x="10747513" y="0"/>
              <a:chExt cx="1440504" cy="1396498"/>
            </a:xfrm>
          </p:grpSpPr>
          <p:sp>
            <p:nvSpPr>
              <p:cNvPr id="9" name="Rectangle 8">
                <a:extLst>
                  <a:ext uri="{FF2B5EF4-FFF2-40B4-BE49-F238E27FC236}">
                    <a16:creationId xmlns:a16="http://schemas.microsoft.com/office/drawing/2014/main" id="{1E2F8F7A-1A65-497D-87E3-C06527E2669E}"/>
                  </a:ext>
                </a:extLst>
              </p:cNvPr>
              <p:cNvSpPr/>
              <p:nvPr/>
            </p:nvSpPr>
            <p:spPr>
              <a:xfrm>
                <a:off x="10747513" y="0"/>
                <a:ext cx="1440504" cy="139649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descr="A picture containing drawing&#10;&#10;Description automatically generated">
                <a:extLst>
                  <a:ext uri="{FF2B5EF4-FFF2-40B4-BE49-F238E27FC236}">
                    <a16:creationId xmlns:a16="http://schemas.microsoft.com/office/drawing/2014/main" id="{350DDF24-549A-479F-A7FD-1B9CE9421A70}"/>
                  </a:ext>
                </a:extLst>
              </p:cNvPr>
              <p:cNvPicPr>
                <a:picLocks noChangeAspect="1"/>
              </p:cNvPicPr>
              <p:nvPr/>
            </p:nvPicPr>
            <p:blipFill>
              <a:blip r:embed="rId4"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10843314" y="187599"/>
                <a:ext cx="1260000" cy="1036635"/>
              </a:xfrm>
              <a:prstGeom prst="rect">
                <a:avLst/>
              </a:prstGeom>
            </p:spPr>
          </p:pic>
        </p:grpSp>
      </p:grpSp>
      <p:pic>
        <p:nvPicPr>
          <p:cNvPr id="14" name="Picture 13">
            <a:extLst>
              <a:ext uri="{FF2B5EF4-FFF2-40B4-BE49-F238E27FC236}">
                <a16:creationId xmlns:a16="http://schemas.microsoft.com/office/drawing/2014/main" id="{99F1DB94-131B-402A-A1B9-784863CB319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86526" y="80211"/>
            <a:ext cx="7218947" cy="4812631"/>
          </a:xfrm>
          <a:prstGeom prst="rect">
            <a:avLst/>
          </a:prstGeom>
        </p:spPr>
      </p:pic>
    </p:spTree>
    <p:extLst>
      <p:ext uri="{BB962C8B-B14F-4D97-AF65-F5344CB8AC3E}">
        <p14:creationId xmlns:p14="http://schemas.microsoft.com/office/powerpoint/2010/main" val="1873039303"/>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0FE93-B79F-4278-9450-11C3282AB64D}"/>
              </a:ext>
            </a:extLst>
          </p:cNvPr>
          <p:cNvSpPr>
            <a:spLocks noGrp="1"/>
          </p:cNvSpPr>
          <p:nvPr>
            <p:ph type="title"/>
          </p:nvPr>
        </p:nvSpPr>
        <p:spPr>
          <a:xfrm>
            <a:off x="838200" y="365125"/>
            <a:ext cx="10515600" cy="589703"/>
          </a:xfrm>
        </p:spPr>
        <p:txBody>
          <a:bodyPr>
            <a:normAutofit fontScale="90000"/>
          </a:bodyPr>
          <a:lstStyle/>
          <a:p>
            <a:pPr algn="ctr"/>
            <a:r>
              <a:rPr lang="en-US" b="1" dirty="0"/>
              <a:t>Strengthening operationalization of NBSUs</a:t>
            </a:r>
            <a:endParaRPr lang="en-US" dirty="0"/>
          </a:p>
        </p:txBody>
      </p:sp>
      <p:graphicFrame>
        <p:nvGraphicFramePr>
          <p:cNvPr id="4" name="Content Placeholder 3">
            <a:extLst>
              <a:ext uri="{FF2B5EF4-FFF2-40B4-BE49-F238E27FC236}">
                <a16:creationId xmlns:a16="http://schemas.microsoft.com/office/drawing/2014/main" id="{83061D72-A9C8-4F20-87FB-070EB16DCA97}"/>
              </a:ext>
            </a:extLst>
          </p:cNvPr>
          <p:cNvGraphicFramePr>
            <a:graphicFrameLocks noGrp="1"/>
          </p:cNvGraphicFramePr>
          <p:nvPr>
            <p:ph idx="1"/>
            <p:extLst>
              <p:ext uri="{D42A27DB-BD31-4B8C-83A1-F6EECF244321}">
                <p14:modId xmlns:p14="http://schemas.microsoft.com/office/powerpoint/2010/main" val="3090402104"/>
              </p:ext>
            </p:extLst>
          </p:nvPr>
        </p:nvGraphicFramePr>
        <p:xfrm>
          <a:off x="838200" y="1129001"/>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ectangle 4">
            <a:extLst>
              <a:ext uri="{FF2B5EF4-FFF2-40B4-BE49-F238E27FC236}">
                <a16:creationId xmlns:a16="http://schemas.microsoft.com/office/drawing/2014/main" id="{E62082DE-B54A-40C0-8DFE-2D4499BA6EE0}"/>
              </a:ext>
            </a:extLst>
          </p:cNvPr>
          <p:cNvSpPr/>
          <p:nvPr/>
        </p:nvSpPr>
        <p:spPr>
          <a:xfrm>
            <a:off x="838200" y="5480339"/>
            <a:ext cx="10515600" cy="1044901"/>
          </a:xfrm>
          <a:prstGeom prst="rect">
            <a:avLst/>
          </a:prstGeom>
          <a:solidFill>
            <a:schemeClr val="accent2">
              <a:lumMod val="20000"/>
              <a:lumOff val="80000"/>
            </a:schemeClr>
          </a:solidFill>
        </p:spPr>
        <p:txBody>
          <a:bodyPr wrap="square">
            <a:spAutoFit/>
          </a:bodyPr>
          <a:lstStyle/>
          <a:p>
            <a:pPr marL="285750" indent="-285750">
              <a:lnSpc>
                <a:spcPct val="150000"/>
              </a:lnSpc>
              <a:spcBef>
                <a:spcPts val="600"/>
              </a:spcBef>
              <a:buFont typeface="Arial" panose="020B0604020202020204" pitchFamily="34" charset="0"/>
              <a:buChar char="•"/>
            </a:pPr>
            <a:r>
              <a:rPr lang="en-US" sz="2000" b="1" dirty="0"/>
              <a:t>3 days NBSU Training done for 24 staff nurses and MOs from 5 NBSUs in Oct 19</a:t>
            </a:r>
          </a:p>
          <a:p>
            <a:pPr marL="285750" indent="-285750">
              <a:lnSpc>
                <a:spcPct val="150000"/>
              </a:lnSpc>
              <a:spcBef>
                <a:spcPts val="600"/>
              </a:spcBef>
              <a:buFont typeface="Arial" panose="020B0604020202020204" pitchFamily="34" charset="0"/>
              <a:buChar char="•"/>
            </a:pPr>
            <a:r>
              <a:rPr lang="en-US" sz="2000" b="1" dirty="0"/>
              <a:t>4 new NBSUs will be started by Mar-20</a:t>
            </a:r>
          </a:p>
        </p:txBody>
      </p:sp>
    </p:spTree>
    <p:extLst>
      <p:ext uri="{BB962C8B-B14F-4D97-AF65-F5344CB8AC3E}">
        <p14:creationId xmlns:p14="http://schemas.microsoft.com/office/powerpoint/2010/main" val="39809573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9F181C4C-753F-450A-B559-0F1A65FA84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572000"/>
          </a:xfrm>
          <a:prstGeom prst="rect">
            <a:avLst/>
          </a:prstGeom>
          <a:solidFill>
            <a:srgbClr val="4251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ounded Rectangle 26">
            <a:extLst>
              <a:ext uri="{FF2B5EF4-FFF2-40B4-BE49-F238E27FC236}">
                <a16:creationId xmlns:a16="http://schemas.microsoft.com/office/drawing/2014/main" id="{6D73B6FF-040D-4E74-AEAD-04C755BEF7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564" y="320843"/>
            <a:ext cx="11548872" cy="3930315"/>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DDC7AEB6-15B4-4342-9735-207B91D195C4}"/>
              </a:ext>
            </a:extLst>
          </p:cNvPr>
          <p:cNvSpPr/>
          <p:nvPr/>
        </p:nvSpPr>
        <p:spPr>
          <a:xfrm>
            <a:off x="1482973" y="4642583"/>
            <a:ext cx="10210800" cy="1099845"/>
          </a:xfrm>
          <a:prstGeom prst="rect">
            <a:avLst/>
          </a:prstGeom>
        </p:spPr>
        <p:txBody>
          <a:bodyPr vert="horz" lIns="91440" tIns="45720" rIns="91440" bIns="45720" rtlCol="0" anchor="b">
            <a:normAutofit/>
          </a:bodyPr>
          <a:lstStyle/>
          <a:p>
            <a:pPr lvl="0">
              <a:lnSpc>
                <a:spcPct val="90000"/>
              </a:lnSpc>
              <a:spcBef>
                <a:spcPct val="0"/>
              </a:spcBef>
              <a:spcAft>
                <a:spcPts val="600"/>
              </a:spcAft>
            </a:pPr>
            <a:r>
              <a:rPr lang="en-US" sz="3800" b="1" i="1" dirty="0">
                <a:solidFill>
                  <a:prstClr val="black"/>
                </a:solidFill>
                <a:latin typeface="Calibri Light" panose="020F0302020204030204"/>
              </a:rPr>
              <a:t>Kangaroo Mother Care for all LBWs </a:t>
            </a:r>
            <a:endParaRPr kumimoji="0" lang="en-US" sz="3800" b="1" i="1"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grpSp>
        <p:nvGrpSpPr>
          <p:cNvPr id="11" name="Group 10">
            <a:extLst>
              <a:ext uri="{FF2B5EF4-FFF2-40B4-BE49-F238E27FC236}">
                <a16:creationId xmlns:a16="http://schemas.microsoft.com/office/drawing/2014/main" id="{D902CBAE-2613-4ED1-9226-34C4A0650802}"/>
              </a:ext>
            </a:extLst>
          </p:cNvPr>
          <p:cNvGrpSpPr/>
          <p:nvPr/>
        </p:nvGrpSpPr>
        <p:grpSpPr>
          <a:xfrm>
            <a:off x="277368" y="4989724"/>
            <a:ext cx="900332" cy="855647"/>
            <a:chOff x="0" y="138267"/>
            <a:chExt cx="900332" cy="855647"/>
          </a:xfrm>
        </p:grpSpPr>
        <p:sp>
          <p:nvSpPr>
            <p:cNvPr id="17" name="Фигура">
              <a:extLst>
                <a:ext uri="{FF2B5EF4-FFF2-40B4-BE49-F238E27FC236}">
                  <a16:creationId xmlns:a16="http://schemas.microsoft.com/office/drawing/2014/main" id="{B30F852F-201A-4C04-ADA7-B1F837BD7A7C}"/>
                </a:ext>
              </a:extLst>
            </p:cNvPr>
            <p:cNvSpPr/>
            <p:nvPr/>
          </p:nvSpPr>
          <p:spPr bwMode="auto">
            <a:xfrm>
              <a:off x="0" y="143482"/>
              <a:ext cx="900332" cy="850432"/>
            </a:xfrm>
            <a:custGeom>
              <a:avLst/>
              <a:gdLst/>
              <a:ahLst/>
              <a:cxnLst>
                <a:cxn ang="0">
                  <a:pos x="wd2" y="hd2"/>
                </a:cxn>
                <a:cxn ang="5400000">
                  <a:pos x="wd2" y="hd2"/>
                </a:cxn>
                <a:cxn ang="10800000">
                  <a:pos x="wd2" y="hd2"/>
                </a:cxn>
                <a:cxn ang="16200000">
                  <a:pos x="wd2" y="hd2"/>
                </a:cxn>
              </a:cxnLst>
              <a:rect l="0" t="0" r="r" b="b"/>
              <a:pathLst>
                <a:path w="21448" h="21593" extrusionOk="0">
                  <a:moveTo>
                    <a:pt x="4271" y="0"/>
                  </a:moveTo>
                  <a:cubicBezTo>
                    <a:pt x="4055" y="-7"/>
                    <a:pt x="3849" y="94"/>
                    <a:pt x="3713" y="274"/>
                  </a:cubicBezTo>
                  <a:cubicBezTo>
                    <a:pt x="3610" y="410"/>
                    <a:pt x="3556" y="582"/>
                    <a:pt x="3562" y="757"/>
                  </a:cubicBezTo>
                  <a:cubicBezTo>
                    <a:pt x="3572" y="1019"/>
                    <a:pt x="3591" y="1279"/>
                    <a:pt x="3608" y="1540"/>
                  </a:cubicBezTo>
                  <a:lnTo>
                    <a:pt x="2284" y="1540"/>
                  </a:lnTo>
                  <a:cubicBezTo>
                    <a:pt x="1518" y="1614"/>
                    <a:pt x="829" y="2066"/>
                    <a:pt x="420" y="2762"/>
                  </a:cubicBezTo>
                  <a:cubicBezTo>
                    <a:pt x="-13" y="3500"/>
                    <a:pt x="-76" y="4402"/>
                    <a:pt x="72" y="5259"/>
                  </a:cubicBezTo>
                  <a:cubicBezTo>
                    <a:pt x="249" y="6280"/>
                    <a:pt x="698" y="7201"/>
                    <a:pt x="1205" y="8060"/>
                  </a:cubicBezTo>
                  <a:cubicBezTo>
                    <a:pt x="1690" y="8885"/>
                    <a:pt x="2245" y="9682"/>
                    <a:pt x="2968" y="10307"/>
                  </a:cubicBezTo>
                  <a:cubicBezTo>
                    <a:pt x="3980" y="11181"/>
                    <a:pt x="5244" y="11638"/>
                    <a:pt x="6539" y="11618"/>
                  </a:cubicBezTo>
                  <a:cubicBezTo>
                    <a:pt x="6959" y="12212"/>
                    <a:pt x="7455" y="12749"/>
                    <a:pt x="8061" y="13191"/>
                  </a:cubicBezTo>
                  <a:cubicBezTo>
                    <a:pt x="8325" y="13383"/>
                    <a:pt x="8605" y="13546"/>
                    <a:pt x="8895" y="13684"/>
                  </a:cubicBezTo>
                  <a:lnTo>
                    <a:pt x="8895" y="14663"/>
                  </a:lnTo>
                  <a:cubicBezTo>
                    <a:pt x="8895" y="14866"/>
                    <a:pt x="8895" y="14968"/>
                    <a:pt x="8927" y="15077"/>
                  </a:cubicBezTo>
                  <a:cubicBezTo>
                    <a:pt x="8968" y="15195"/>
                    <a:pt x="9055" y="15288"/>
                    <a:pt x="9166" y="15331"/>
                  </a:cubicBezTo>
                  <a:cubicBezTo>
                    <a:pt x="9267" y="15366"/>
                    <a:pt x="9361" y="15366"/>
                    <a:pt x="9549" y="15366"/>
                  </a:cubicBezTo>
                  <a:lnTo>
                    <a:pt x="9751" y="15366"/>
                  </a:lnTo>
                  <a:lnTo>
                    <a:pt x="9751" y="17951"/>
                  </a:lnTo>
                  <a:lnTo>
                    <a:pt x="9610" y="17951"/>
                  </a:lnTo>
                  <a:lnTo>
                    <a:pt x="9606" y="17951"/>
                  </a:lnTo>
                  <a:cubicBezTo>
                    <a:pt x="9418" y="17951"/>
                    <a:pt x="9323" y="17951"/>
                    <a:pt x="9223" y="17985"/>
                  </a:cubicBezTo>
                  <a:cubicBezTo>
                    <a:pt x="9112" y="18028"/>
                    <a:pt x="9025" y="18121"/>
                    <a:pt x="8985" y="18240"/>
                  </a:cubicBezTo>
                  <a:cubicBezTo>
                    <a:pt x="8952" y="18348"/>
                    <a:pt x="8952" y="18449"/>
                    <a:pt x="8952" y="18650"/>
                  </a:cubicBezTo>
                  <a:lnTo>
                    <a:pt x="8952" y="19721"/>
                  </a:lnTo>
                  <a:lnTo>
                    <a:pt x="7884" y="19721"/>
                  </a:lnTo>
                  <a:lnTo>
                    <a:pt x="7882" y="19721"/>
                  </a:lnTo>
                  <a:cubicBezTo>
                    <a:pt x="7693" y="19721"/>
                    <a:pt x="7598" y="19722"/>
                    <a:pt x="7497" y="19756"/>
                  </a:cubicBezTo>
                  <a:cubicBezTo>
                    <a:pt x="7387" y="19799"/>
                    <a:pt x="7300" y="19892"/>
                    <a:pt x="7259" y="20010"/>
                  </a:cubicBezTo>
                  <a:cubicBezTo>
                    <a:pt x="7227" y="20119"/>
                    <a:pt x="7227" y="20220"/>
                    <a:pt x="7227" y="20421"/>
                  </a:cubicBezTo>
                  <a:lnTo>
                    <a:pt x="7227" y="21593"/>
                  </a:lnTo>
                  <a:lnTo>
                    <a:pt x="9149" y="21593"/>
                  </a:lnTo>
                  <a:lnTo>
                    <a:pt x="12300" y="21593"/>
                  </a:lnTo>
                  <a:lnTo>
                    <a:pt x="14222" y="21593"/>
                  </a:lnTo>
                  <a:lnTo>
                    <a:pt x="14222" y="20424"/>
                  </a:lnTo>
                  <a:cubicBezTo>
                    <a:pt x="14222" y="20221"/>
                    <a:pt x="14222" y="20119"/>
                    <a:pt x="14190" y="20010"/>
                  </a:cubicBezTo>
                  <a:cubicBezTo>
                    <a:pt x="14149" y="19892"/>
                    <a:pt x="14062" y="19799"/>
                    <a:pt x="13951" y="19756"/>
                  </a:cubicBezTo>
                  <a:cubicBezTo>
                    <a:pt x="13850" y="19721"/>
                    <a:pt x="13756" y="19721"/>
                    <a:pt x="13568" y="19721"/>
                  </a:cubicBezTo>
                  <a:lnTo>
                    <a:pt x="12466" y="19721"/>
                  </a:lnTo>
                  <a:lnTo>
                    <a:pt x="12466" y="18654"/>
                  </a:lnTo>
                  <a:cubicBezTo>
                    <a:pt x="12466" y="18450"/>
                    <a:pt x="12466" y="18348"/>
                    <a:pt x="12434" y="18240"/>
                  </a:cubicBezTo>
                  <a:cubicBezTo>
                    <a:pt x="12394" y="18121"/>
                    <a:pt x="12307" y="18028"/>
                    <a:pt x="12196" y="17985"/>
                  </a:cubicBezTo>
                  <a:cubicBezTo>
                    <a:pt x="12095" y="17951"/>
                    <a:pt x="12000" y="17951"/>
                    <a:pt x="11813" y="17951"/>
                  </a:cubicBezTo>
                  <a:lnTo>
                    <a:pt x="11667" y="17951"/>
                  </a:lnTo>
                  <a:lnTo>
                    <a:pt x="11667" y="15366"/>
                  </a:lnTo>
                  <a:lnTo>
                    <a:pt x="11866" y="15366"/>
                  </a:lnTo>
                  <a:cubicBezTo>
                    <a:pt x="12057" y="15366"/>
                    <a:pt x="12152" y="15366"/>
                    <a:pt x="12253" y="15331"/>
                  </a:cubicBezTo>
                  <a:cubicBezTo>
                    <a:pt x="12364" y="15288"/>
                    <a:pt x="12451" y="15195"/>
                    <a:pt x="12491" y="15077"/>
                  </a:cubicBezTo>
                  <a:cubicBezTo>
                    <a:pt x="12523" y="14968"/>
                    <a:pt x="12523" y="14867"/>
                    <a:pt x="12523" y="14666"/>
                  </a:cubicBezTo>
                  <a:lnTo>
                    <a:pt x="12523" y="13691"/>
                  </a:lnTo>
                  <a:cubicBezTo>
                    <a:pt x="12819" y="13553"/>
                    <a:pt x="13105" y="13387"/>
                    <a:pt x="13374" y="13191"/>
                  </a:cubicBezTo>
                  <a:cubicBezTo>
                    <a:pt x="13980" y="12749"/>
                    <a:pt x="14474" y="12212"/>
                    <a:pt x="14895" y="11618"/>
                  </a:cubicBezTo>
                  <a:cubicBezTo>
                    <a:pt x="16195" y="11642"/>
                    <a:pt x="17465" y="11184"/>
                    <a:pt x="18481" y="10307"/>
                  </a:cubicBezTo>
                  <a:cubicBezTo>
                    <a:pt x="19204" y="9682"/>
                    <a:pt x="19759" y="8885"/>
                    <a:pt x="20244" y="8060"/>
                  </a:cubicBezTo>
                  <a:cubicBezTo>
                    <a:pt x="20750" y="7201"/>
                    <a:pt x="21199" y="6280"/>
                    <a:pt x="21376" y="5259"/>
                  </a:cubicBezTo>
                  <a:cubicBezTo>
                    <a:pt x="21524" y="4402"/>
                    <a:pt x="21462" y="3500"/>
                    <a:pt x="21029" y="2762"/>
                  </a:cubicBezTo>
                  <a:cubicBezTo>
                    <a:pt x="20620" y="2066"/>
                    <a:pt x="19930" y="1614"/>
                    <a:pt x="19164" y="1540"/>
                  </a:cubicBezTo>
                  <a:lnTo>
                    <a:pt x="17826" y="1540"/>
                  </a:lnTo>
                  <a:cubicBezTo>
                    <a:pt x="17844" y="1279"/>
                    <a:pt x="17862" y="1019"/>
                    <a:pt x="17873" y="757"/>
                  </a:cubicBezTo>
                  <a:cubicBezTo>
                    <a:pt x="17878" y="582"/>
                    <a:pt x="17825" y="410"/>
                    <a:pt x="17722" y="274"/>
                  </a:cubicBezTo>
                  <a:cubicBezTo>
                    <a:pt x="17586" y="94"/>
                    <a:pt x="17379" y="-7"/>
                    <a:pt x="17163" y="0"/>
                  </a:cubicBezTo>
                  <a:lnTo>
                    <a:pt x="11155" y="0"/>
                  </a:lnTo>
                  <a:lnTo>
                    <a:pt x="10280" y="0"/>
                  </a:lnTo>
                  <a:lnTo>
                    <a:pt x="4271" y="0"/>
                  </a:lnTo>
                  <a:close/>
                  <a:moveTo>
                    <a:pt x="2508" y="2607"/>
                  </a:moveTo>
                  <a:lnTo>
                    <a:pt x="3699" y="2607"/>
                  </a:lnTo>
                  <a:cubicBezTo>
                    <a:pt x="3790" y="3471"/>
                    <a:pt x="3916" y="4326"/>
                    <a:pt x="4084" y="5167"/>
                  </a:cubicBezTo>
                  <a:cubicBezTo>
                    <a:pt x="4379" y="6647"/>
                    <a:pt x="4814" y="8143"/>
                    <a:pt x="5399" y="9516"/>
                  </a:cubicBezTo>
                  <a:cubicBezTo>
                    <a:pt x="5508" y="9772"/>
                    <a:pt x="5625" y="10022"/>
                    <a:pt x="5747" y="10270"/>
                  </a:cubicBezTo>
                  <a:cubicBezTo>
                    <a:pt x="4694" y="10030"/>
                    <a:pt x="3732" y="9458"/>
                    <a:pt x="2990" y="8621"/>
                  </a:cubicBezTo>
                  <a:cubicBezTo>
                    <a:pt x="2547" y="8122"/>
                    <a:pt x="2196" y="7548"/>
                    <a:pt x="1902" y="6945"/>
                  </a:cubicBezTo>
                  <a:cubicBezTo>
                    <a:pt x="1589" y="6305"/>
                    <a:pt x="1336" y="5623"/>
                    <a:pt x="1214" y="4903"/>
                  </a:cubicBezTo>
                  <a:cubicBezTo>
                    <a:pt x="1126" y="4385"/>
                    <a:pt x="1112" y="3838"/>
                    <a:pt x="1348" y="3376"/>
                  </a:cubicBezTo>
                  <a:cubicBezTo>
                    <a:pt x="1582" y="2920"/>
                    <a:pt x="2022" y="2627"/>
                    <a:pt x="2508" y="2607"/>
                  </a:cubicBezTo>
                  <a:close/>
                  <a:moveTo>
                    <a:pt x="17734" y="2607"/>
                  </a:moveTo>
                  <a:lnTo>
                    <a:pt x="18941" y="2607"/>
                  </a:lnTo>
                  <a:cubicBezTo>
                    <a:pt x="19427" y="2627"/>
                    <a:pt x="19867" y="2920"/>
                    <a:pt x="20101" y="3376"/>
                  </a:cubicBezTo>
                  <a:cubicBezTo>
                    <a:pt x="20337" y="3838"/>
                    <a:pt x="20323" y="4385"/>
                    <a:pt x="20235" y="4903"/>
                  </a:cubicBezTo>
                  <a:cubicBezTo>
                    <a:pt x="20113" y="5623"/>
                    <a:pt x="19859" y="6305"/>
                    <a:pt x="19546" y="6945"/>
                  </a:cubicBezTo>
                  <a:cubicBezTo>
                    <a:pt x="19252" y="7548"/>
                    <a:pt x="18902" y="8122"/>
                    <a:pt x="18459" y="8621"/>
                  </a:cubicBezTo>
                  <a:cubicBezTo>
                    <a:pt x="17713" y="9462"/>
                    <a:pt x="16745" y="10036"/>
                    <a:pt x="15686" y="10273"/>
                  </a:cubicBezTo>
                  <a:cubicBezTo>
                    <a:pt x="15809" y="10025"/>
                    <a:pt x="15926" y="9773"/>
                    <a:pt x="16036" y="9516"/>
                  </a:cubicBezTo>
                  <a:cubicBezTo>
                    <a:pt x="16621" y="8143"/>
                    <a:pt x="17056" y="6647"/>
                    <a:pt x="17351" y="5167"/>
                  </a:cubicBezTo>
                  <a:cubicBezTo>
                    <a:pt x="17519" y="4326"/>
                    <a:pt x="17644" y="3471"/>
                    <a:pt x="17734" y="2607"/>
                  </a:cubicBezTo>
                  <a:close/>
                </a:path>
              </a:pathLst>
            </a:custGeom>
            <a:solidFill>
              <a:srgbClr val="6F76BA"/>
            </a:solidFill>
            <a:ln w="25400">
              <a:noFill/>
              <a:miter lim="400000"/>
            </a:ln>
          </p:spPr>
          <p:txBody>
            <a:bodyPr lIns="0" tIns="0" rIns="0" bIns="0" anchor="ctr"/>
            <a:lstStyle/>
            <a:p>
              <a:pPr>
                <a:defRPr sz="3200" b="0">
                  <a:solidFill>
                    <a:srgbClr val="FFFFFF"/>
                  </a:solidFill>
                  <a:latin typeface="+mn-lt"/>
                  <a:ea typeface="+mn-ea"/>
                  <a:cs typeface="+mn-cs"/>
                  <a:sym typeface="Helvetica Neue Medium"/>
                </a:defRPr>
              </a:pPr>
              <a:endParaRPr sz="1600">
                <a:solidFill>
                  <a:srgbClr val="FFFFFF"/>
                </a:solidFill>
                <a:sym typeface="Helvetica Neue Medium"/>
              </a:endParaRPr>
            </a:p>
          </p:txBody>
        </p:sp>
        <p:sp>
          <p:nvSpPr>
            <p:cNvPr id="20" name="Text Box 27">
              <a:extLst>
                <a:ext uri="{FF2B5EF4-FFF2-40B4-BE49-F238E27FC236}">
                  <a16:creationId xmlns:a16="http://schemas.microsoft.com/office/drawing/2014/main" id="{3B303AE6-EDAC-4D1D-A5D2-577E92BB461B}"/>
                </a:ext>
              </a:extLst>
            </p:cNvPr>
            <p:cNvSpPr txBox="1">
              <a:spLocks/>
            </p:cNvSpPr>
            <p:nvPr/>
          </p:nvSpPr>
          <p:spPr bwMode="auto">
            <a:xfrm>
              <a:off x="121681" y="138267"/>
              <a:ext cx="666111" cy="51296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25400" tIns="25400" rIns="25400" bIns="25400" anchor="ctr">
              <a:spAutoFit/>
            </a:bodyPr>
            <a:lstStyle/>
            <a:p>
              <a:pPr algn="ctr" eaLnBrk="1">
                <a:defRPr/>
              </a:pPr>
              <a:r>
                <a:rPr lang="en-US" altLang="x-none" sz="3000" dirty="0">
                  <a:solidFill>
                    <a:srgbClr val="FFFFFF"/>
                  </a:solidFill>
                  <a:latin typeface="Impact" charset="0"/>
                  <a:ea typeface="Impact" charset="0"/>
                  <a:cs typeface="Impact" charset="0"/>
                  <a:sym typeface="Helvetica Neue" charset="0"/>
                </a:rPr>
                <a:t>3</a:t>
              </a:r>
            </a:p>
          </p:txBody>
        </p:sp>
      </p:grpSp>
      <p:pic>
        <p:nvPicPr>
          <p:cNvPr id="21" name="Picture 20">
            <a:extLst>
              <a:ext uri="{FF2B5EF4-FFF2-40B4-BE49-F238E27FC236}">
                <a16:creationId xmlns:a16="http://schemas.microsoft.com/office/drawing/2014/main" id="{A47BC5EA-925B-4C2F-B1DB-9E90B83DE153}"/>
              </a:ext>
            </a:extLst>
          </p:cNvPr>
          <p:cNvPicPr>
            <a:picLocks noChangeAspect="1"/>
          </p:cNvPicPr>
          <p:nvPr/>
        </p:nvPicPr>
        <p:blipFill rotWithShape="1">
          <a:blip r:embed="rId2"/>
          <a:srcRect l="18211" r="14857"/>
          <a:stretch/>
        </p:blipFill>
        <p:spPr>
          <a:xfrm>
            <a:off x="3976482" y="672305"/>
            <a:ext cx="3842130" cy="3227388"/>
          </a:xfrm>
          <a:prstGeom prst="rect">
            <a:avLst/>
          </a:prstGeom>
          <a:ln>
            <a:noFill/>
          </a:ln>
        </p:spPr>
      </p:pic>
      <p:pic>
        <p:nvPicPr>
          <p:cNvPr id="22" name="Picture 21">
            <a:extLst>
              <a:ext uri="{FF2B5EF4-FFF2-40B4-BE49-F238E27FC236}">
                <a16:creationId xmlns:a16="http://schemas.microsoft.com/office/drawing/2014/main" id="{912C223E-2138-4EB1-AE36-99EA06C4584F}"/>
              </a:ext>
            </a:extLst>
          </p:cNvPr>
          <p:cNvPicPr>
            <a:picLocks noChangeAspect="1"/>
          </p:cNvPicPr>
          <p:nvPr/>
        </p:nvPicPr>
        <p:blipFill rotWithShape="1">
          <a:blip r:embed="rId3">
            <a:extLst>
              <a:ext uri="{28A0092B-C50C-407E-A947-70E740481C1C}">
                <a14:useLocalDpi xmlns:a14="http://schemas.microsoft.com/office/drawing/2010/main" val="0"/>
              </a:ext>
            </a:extLst>
          </a:blip>
          <a:srcRect l="-221" t="21202" r="6153" b="22623"/>
          <a:stretch/>
        </p:blipFill>
        <p:spPr>
          <a:xfrm>
            <a:off x="670577" y="643999"/>
            <a:ext cx="2830287" cy="3284001"/>
          </a:xfrm>
          <a:prstGeom prst="rect">
            <a:avLst/>
          </a:prstGeom>
        </p:spPr>
      </p:pic>
      <p:sp>
        <p:nvSpPr>
          <p:cNvPr id="23" name="Rectangle 22">
            <a:extLst>
              <a:ext uri="{FF2B5EF4-FFF2-40B4-BE49-F238E27FC236}">
                <a16:creationId xmlns:a16="http://schemas.microsoft.com/office/drawing/2014/main" id="{EF5B5EDA-388B-466F-8606-61125C02C699}"/>
              </a:ext>
            </a:extLst>
          </p:cNvPr>
          <p:cNvSpPr/>
          <p:nvPr/>
        </p:nvSpPr>
        <p:spPr>
          <a:xfrm>
            <a:off x="8316818" y="643999"/>
            <a:ext cx="3204624" cy="3255694"/>
          </a:xfrm>
          <a:prstGeom prst="rect">
            <a:avLst/>
          </a:prstGeom>
          <a:blipFill rotWithShape="1">
            <a:blip r:embed="rId4" cstate="print">
              <a:extLst>
                <a:ext uri="{28A0092B-C50C-407E-A947-70E740481C1C}">
                  <a14:useLocalDpi xmlns:a14="http://schemas.microsoft.com/office/drawing/2010/main" val="0"/>
                </a:ext>
              </a:extLst>
            </a:blip>
            <a:srcRect/>
            <a:stretch>
              <a:fillRect t="-29000" b="-29000"/>
            </a:stretch>
          </a:blipFill>
        </p:spPr>
        <p:style>
          <a:lnRef idx="2">
            <a:schemeClr val="lt1">
              <a:hueOff val="0"/>
              <a:satOff val="0"/>
              <a:lumOff val="0"/>
              <a:alphaOff val="0"/>
            </a:schemeClr>
          </a:lnRef>
          <a:fillRef idx="1">
            <a:scrgbClr r="0" g="0" b="0"/>
          </a:fillRef>
          <a:effectRef idx="0">
            <a:schemeClr val="accent1">
              <a:tint val="50000"/>
              <a:hueOff val="-9250229"/>
              <a:satOff val="24782"/>
              <a:lumOff val="9001"/>
              <a:alphaOff val="0"/>
            </a:schemeClr>
          </a:effectRef>
          <a:fontRef idx="minor">
            <a:schemeClr val="lt1">
              <a:hueOff val="0"/>
              <a:satOff val="0"/>
              <a:lumOff val="0"/>
              <a:alphaOff val="0"/>
            </a:schemeClr>
          </a:fontRef>
        </p:style>
      </p:sp>
    </p:spTree>
    <p:extLst>
      <p:ext uri="{BB962C8B-B14F-4D97-AF65-F5344CB8AC3E}">
        <p14:creationId xmlns:p14="http://schemas.microsoft.com/office/powerpoint/2010/main" val="26408657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3945756" y="1184857"/>
            <a:ext cx="1170530" cy="3927397"/>
            <a:chOff x="9688291" y="1827328"/>
            <a:chExt cx="1137189" cy="3652925"/>
          </a:xfrm>
        </p:grpSpPr>
        <p:sp>
          <p:nvSpPr>
            <p:cNvPr id="41" name="Rectangle 40"/>
            <p:cNvSpPr/>
            <p:nvPr/>
          </p:nvSpPr>
          <p:spPr>
            <a:xfrm>
              <a:off x="9688291" y="1851103"/>
              <a:ext cx="1137188" cy="3573995"/>
            </a:xfrm>
            <a:prstGeom prst="rect">
              <a:avLst/>
            </a:prstGeom>
            <a:solidFill>
              <a:srgbClr val="FFFF00">
                <a:alpha val="40000"/>
              </a:srgbClr>
            </a:solidFill>
          </p:spPr>
          <p:txBody>
            <a:bodyPr wrap="square">
              <a:spAutoFit/>
            </a:bodyPr>
            <a:lstStyle/>
            <a:p>
              <a:r>
                <a:rPr lang="en-US" sz="1400" b="1" dirty="0"/>
                <a:t>254 trained </a:t>
              </a:r>
            </a:p>
            <a:p>
              <a:endParaRPr lang="en-US" sz="1400" dirty="0"/>
            </a:p>
            <a:p>
              <a:r>
                <a:rPr lang="en-US" sz="1400" dirty="0"/>
                <a:t>Training conducted on IPC and IPPC  in 5 HPDs Apr – May 2016 </a:t>
              </a:r>
            </a:p>
            <a:p>
              <a:endParaRPr lang="en-US" sz="1400" dirty="0"/>
            </a:p>
            <a:p>
              <a:endParaRPr lang="en-US" sz="1400" dirty="0"/>
            </a:p>
            <a:p>
              <a:endParaRPr lang="en-US" sz="1400" dirty="0"/>
            </a:p>
            <a:p>
              <a:endParaRPr lang="en-US" sz="1400" dirty="0"/>
            </a:p>
            <a:p>
              <a:endParaRPr lang="en-US" sz="1400" dirty="0"/>
            </a:p>
            <a:p>
              <a:endParaRPr lang="en-US" sz="1400" dirty="0"/>
            </a:p>
            <a:p>
              <a:endParaRPr lang="en-US" sz="1400" dirty="0"/>
            </a:p>
          </p:txBody>
        </p:sp>
        <p:cxnSp>
          <p:nvCxnSpPr>
            <p:cNvPr id="42" name="Straight Connector 41"/>
            <p:cNvCxnSpPr/>
            <p:nvPr/>
          </p:nvCxnSpPr>
          <p:spPr>
            <a:xfrm>
              <a:off x="9688292" y="1842504"/>
              <a:ext cx="0" cy="3637749"/>
            </a:xfrm>
            <a:prstGeom prst="line">
              <a:avLst/>
            </a:prstGeom>
            <a:ln w="28575">
              <a:solidFill>
                <a:schemeClr val="accent3">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10825480" y="1827328"/>
              <a:ext cx="0" cy="3637749"/>
            </a:xfrm>
            <a:prstGeom prst="line">
              <a:avLst/>
            </a:prstGeom>
            <a:ln w="28575">
              <a:solidFill>
                <a:schemeClr val="accent3">
                  <a:lumMod val="75000"/>
                </a:schemeClr>
              </a:solidFill>
              <a:prstDash val="sysDash"/>
            </a:ln>
          </p:spPr>
          <p:style>
            <a:lnRef idx="1">
              <a:schemeClr val="accent1"/>
            </a:lnRef>
            <a:fillRef idx="0">
              <a:schemeClr val="accent1"/>
            </a:fillRef>
            <a:effectRef idx="0">
              <a:schemeClr val="accent1"/>
            </a:effectRef>
            <a:fontRef idx="minor">
              <a:schemeClr val="tx1"/>
            </a:fontRef>
          </p:style>
        </p:cxnSp>
      </p:grpSp>
      <p:grpSp>
        <p:nvGrpSpPr>
          <p:cNvPr id="33" name="Group 32"/>
          <p:cNvGrpSpPr/>
          <p:nvPr/>
        </p:nvGrpSpPr>
        <p:grpSpPr>
          <a:xfrm>
            <a:off x="7402288" y="1184858"/>
            <a:ext cx="1137189" cy="3872524"/>
            <a:chOff x="7402288" y="1845998"/>
            <a:chExt cx="1137189" cy="3323987"/>
          </a:xfrm>
        </p:grpSpPr>
        <p:sp>
          <p:nvSpPr>
            <p:cNvPr id="15" name="Rectangle 14"/>
            <p:cNvSpPr/>
            <p:nvPr/>
          </p:nvSpPr>
          <p:spPr>
            <a:xfrm>
              <a:off x="7402288" y="1845998"/>
              <a:ext cx="1137189" cy="3323987"/>
            </a:xfrm>
            <a:prstGeom prst="rect">
              <a:avLst/>
            </a:prstGeom>
            <a:solidFill>
              <a:srgbClr val="FFFF00">
                <a:alpha val="40000"/>
              </a:srgbClr>
            </a:solidFill>
          </p:spPr>
          <p:txBody>
            <a:bodyPr wrap="square">
              <a:spAutoFit/>
            </a:bodyPr>
            <a:lstStyle/>
            <a:p>
              <a:r>
                <a:rPr lang="en-US" sz="1400" dirty="0"/>
                <a:t>Facility Readiness assessment (n=31) conducted in 5 HPDs </a:t>
              </a:r>
            </a:p>
            <a:p>
              <a:endParaRPr lang="en-US" sz="1400" dirty="0"/>
            </a:p>
            <a:p>
              <a:endParaRPr lang="en-US" sz="1400" dirty="0"/>
            </a:p>
            <a:p>
              <a:endParaRPr lang="en-US" sz="1400" dirty="0"/>
            </a:p>
            <a:p>
              <a:endParaRPr lang="en-US" sz="1400" dirty="0"/>
            </a:p>
            <a:p>
              <a:endParaRPr lang="en-US" sz="1400" dirty="0"/>
            </a:p>
            <a:p>
              <a:endParaRPr lang="en-US" sz="1400" dirty="0"/>
            </a:p>
            <a:p>
              <a:endParaRPr lang="en-US" sz="1400" dirty="0"/>
            </a:p>
            <a:p>
              <a:endParaRPr lang="en-US" sz="1400" dirty="0"/>
            </a:p>
            <a:p>
              <a:endParaRPr lang="en-US" sz="1400" dirty="0"/>
            </a:p>
          </p:txBody>
        </p:sp>
        <p:cxnSp>
          <p:nvCxnSpPr>
            <p:cNvPr id="18" name="Straight Connector 17"/>
            <p:cNvCxnSpPr/>
            <p:nvPr/>
          </p:nvCxnSpPr>
          <p:spPr>
            <a:xfrm>
              <a:off x="7402289" y="1864273"/>
              <a:ext cx="0" cy="3291840"/>
            </a:xfrm>
            <a:prstGeom prst="line">
              <a:avLst/>
            </a:prstGeom>
            <a:ln w="28575">
              <a:solidFill>
                <a:schemeClr val="accent3">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8539477" y="1849097"/>
              <a:ext cx="0" cy="3291840"/>
            </a:xfrm>
            <a:prstGeom prst="line">
              <a:avLst/>
            </a:prstGeom>
            <a:ln w="28575">
              <a:solidFill>
                <a:schemeClr val="accent3">
                  <a:lumMod val="75000"/>
                </a:schemeClr>
              </a:solidFill>
              <a:prstDash val="sysDash"/>
            </a:ln>
          </p:spPr>
          <p:style>
            <a:lnRef idx="1">
              <a:schemeClr val="accent1"/>
            </a:lnRef>
            <a:fillRef idx="0">
              <a:schemeClr val="accent1"/>
            </a:fillRef>
            <a:effectRef idx="0">
              <a:schemeClr val="accent1"/>
            </a:effectRef>
            <a:fontRef idx="minor">
              <a:schemeClr val="tx1"/>
            </a:fontRef>
          </p:style>
        </p:cxnSp>
      </p:grpSp>
      <p:cxnSp>
        <p:nvCxnSpPr>
          <p:cNvPr id="21" name="Straight Connector 20"/>
          <p:cNvCxnSpPr/>
          <p:nvPr/>
        </p:nvCxnSpPr>
        <p:spPr>
          <a:xfrm>
            <a:off x="11531264" y="2801352"/>
            <a:ext cx="0" cy="3291840"/>
          </a:xfrm>
          <a:prstGeom prst="line">
            <a:avLst/>
          </a:prstGeom>
          <a:solidFill>
            <a:srgbClr val="FFFF00">
              <a:alpha val="40000"/>
            </a:srgbClr>
          </a:solidFill>
        </p:spPr>
      </p:cxnSp>
      <p:grpSp>
        <p:nvGrpSpPr>
          <p:cNvPr id="32" name="Group 31"/>
          <p:cNvGrpSpPr/>
          <p:nvPr/>
        </p:nvGrpSpPr>
        <p:grpSpPr>
          <a:xfrm>
            <a:off x="9688292" y="1184857"/>
            <a:ext cx="1137188" cy="3857439"/>
            <a:chOff x="9688292" y="1824229"/>
            <a:chExt cx="1137188" cy="3323987"/>
          </a:xfrm>
        </p:grpSpPr>
        <p:sp>
          <p:nvSpPr>
            <p:cNvPr id="28" name="Rectangle 27"/>
            <p:cNvSpPr/>
            <p:nvPr/>
          </p:nvSpPr>
          <p:spPr>
            <a:xfrm>
              <a:off x="9688292" y="1824229"/>
              <a:ext cx="1137188" cy="3323987"/>
            </a:xfrm>
            <a:prstGeom prst="rect">
              <a:avLst/>
            </a:prstGeom>
            <a:solidFill>
              <a:srgbClr val="FFFF00">
                <a:alpha val="40000"/>
              </a:srgbClr>
            </a:solidFill>
          </p:spPr>
          <p:txBody>
            <a:bodyPr wrap="square">
              <a:spAutoFit/>
            </a:bodyPr>
            <a:lstStyle/>
            <a:p>
              <a:r>
                <a:rPr lang="en-US" sz="1400" b="1" dirty="0"/>
                <a:t>152 trained </a:t>
              </a:r>
            </a:p>
            <a:p>
              <a:r>
                <a:rPr lang="en-US" sz="1400" dirty="0"/>
                <a:t>Formal KMC Training conducted in 5 HPDs May to July 2017</a:t>
              </a:r>
            </a:p>
            <a:p>
              <a:endParaRPr lang="en-US" sz="1400" dirty="0"/>
            </a:p>
            <a:p>
              <a:endParaRPr lang="en-US" sz="1400" dirty="0"/>
            </a:p>
            <a:p>
              <a:endParaRPr lang="en-US" sz="1400" dirty="0"/>
            </a:p>
            <a:p>
              <a:endParaRPr lang="en-US" sz="1400" dirty="0"/>
            </a:p>
            <a:p>
              <a:endParaRPr lang="en-US" sz="1400" dirty="0"/>
            </a:p>
            <a:p>
              <a:endParaRPr lang="en-US" sz="1400" dirty="0"/>
            </a:p>
            <a:p>
              <a:endParaRPr lang="en-US" sz="1400" dirty="0"/>
            </a:p>
            <a:p>
              <a:endParaRPr lang="en-US" sz="1400" dirty="0"/>
            </a:p>
            <a:p>
              <a:r>
                <a:rPr lang="en-US" sz="1400" dirty="0"/>
                <a:t> </a:t>
              </a:r>
            </a:p>
          </p:txBody>
        </p:sp>
        <p:cxnSp>
          <p:nvCxnSpPr>
            <p:cNvPr id="29" name="Straight Connector 28"/>
            <p:cNvCxnSpPr/>
            <p:nvPr/>
          </p:nvCxnSpPr>
          <p:spPr>
            <a:xfrm>
              <a:off x="9688292" y="1842504"/>
              <a:ext cx="0" cy="3291840"/>
            </a:xfrm>
            <a:prstGeom prst="line">
              <a:avLst/>
            </a:prstGeom>
            <a:ln w="28575">
              <a:solidFill>
                <a:schemeClr val="accent3">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10825480" y="1827328"/>
              <a:ext cx="0" cy="3291840"/>
            </a:xfrm>
            <a:prstGeom prst="line">
              <a:avLst/>
            </a:prstGeom>
            <a:ln w="28575">
              <a:solidFill>
                <a:schemeClr val="accent3">
                  <a:lumMod val="75000"/>
                </a:schemeClr>
              </a:solidFill>
              <a:prstDash val="sysDash"/>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869949" y="205390"/>
            <a:ext cx="10581315" cy="832611"/>
          </a:xfrm>
        </p:spPr>
        <p:txBody>
          <a:bodyPr>
            <a:normAutofit/>
          </a:bodyPr>
          <a:lstStyle/>
          <a:p>
            <a:r>
              <a:rPr lang="en-US" sz="2000" b="1" dirty="0"/>
              <a:t>Demystifying KMC - Pilot initiatives of KMC in PNC wards in 5 HPDs  (31 health facilities) now extended to all districts  </a:t>
            </a:r>
          </a:p>
        </p:txBody>
      </p:sp>
      <p:graphicFrame>
        <p:nvGraphicFramePr>
          <p:cNvPr id="7" name="Content Placeholder 6"/>
          <p:cNvGraphicFramePr>
            <a:graphicFrameLocks noGrp="1"/>
          </p:cNvGraphicFramePr>
          <p:nvPr>
            <p:ph idx="1"/>
          </p:nvPr>
        </p:nvGraphicFramePr>
        <p:xfrm>
          <a:off x="434975" y="1311345"/>
          <a:ext cx="11242675" cy="4561158"/>
        </p:xfrm>
        <a:graphic>
          <a:graphicData uri="http://schemas.openxmlformats.org/drawingml/2006/chart">
            <c:chart xmlns:c="http://schemas.openxmlformats.org/drawingml/2006/chart" xmlns:r="http://schemas.openxmlformats.org/officeDocument/2006/relationships" r:id="rId3"/>
          </a:graphicData>
        </a:graphic>
      </p:graphicFrame>
      <p:cxnSp>
        <p:nvCxnSpPr>
          <p:cNvPr id="22" name="Straight Connector 21"/>
          <p:cNvCxnSpPr/>
          <p:nvPr/>
        </p:nvCxnSpPr>
        <p:spPr>
          <a:xfrm>
            <a:off x="12015645" y="2001497"/>
            <a:ext cx="0" cy="3291840"/>
          </a:xfrm>
          <a:prstGeom prst="line">
            <a:avLst/>
          </a:prstGeom>
          <a:solidFill>
            <a:srgbClr val="FFFF00">
              <a:alpha val="40000"/>
            </a:srgbClr>
          </a:solidFill>
        </p:spPr>
      </p:cxnSp>
      <p:graphicFrame>
        <p:nvGraphicFramePr>
          <p:cNvPr id="43" name="Table 42"/>
          <p:cNvGraphicFramePr>
            <a:graphicFrameLocks noGrp="1"/>
          </p:cNvGraphicFramePr>
          <p:nvPr/>
        </p:nvGraphicFramePr>
        <p:xfrm>
          <a:off x="863678" y="5680610"/>
          <a:ext cx="10587600" cy="731520"/>
        </p:xfrm>
        <a:graphic>
          <a:graphicData uri="http://schemas.openxmlformats.org/drawingml/2006/table">
            <a:tbl>
              <a:tblPr firstRow="1" bandRow="1">
                <a:tableStyleId>{5C22544A-7EE6-4342-B048-85BDC9FD1C3A}</a:tableStyleId>
              </a:tblPr>
              <a:tblGrid>
                <a:gridCol w="441150">
                  <a:extLst>
                    <a:ext uri="{9D8B030D-6E8A-4147-A177-3AD203B41FA5}">
                      <a16:colId xmlns:a16="http://schemas.microsoft.com/office/drawing/2014/main" val="20000"/>
                    </a:ext>
                  </a:extLst>
                </a:gridCol>
                <a:gridCol w="441150">
                  <a:extLst>
                    <a:ext uri="{9D8B030D-6E8A-4147-A177-3AD203B41FA5}">
                      <a16:colId xmlns:a16="http://schemas.microsoft.com/office/drawing/2014/main" val="20001"/>
                    </a:ext>
                  </a:extLst>
                </a:gridCol>
                <a:gridCol w="441150">
                  <a:extLst>
                    <a:ext uri="{9D8B030D-6E8A-4147-A177-3AD203B41FA5}">
                      <a16:colId xmlns:a16="http://schemas.microsoft.com/office/drawing/2014/main" val="20002"/>
                    </a:ext>
                  </a:extLst>
                </a:gridCol>
                <a:gridCol w="441150">
                  <a:extLst>
                    <a:ext uri="{9D8B030D-6E8A-4147-A177-3AD203B41FA5}">
                      <a16:colId xmlns:a16="http://schemas.microsoft.com/office/drawing/2014/main" val="20003"/>
                    </a:ext>
                  </a:extLst>
                </a:gridCol>
                <a:gridCol w="441150">
                  <a:extLst>
                    <a:ext uri="{9D8B030D-6E8A-4147-A177-3AD203B41FA5}">
                      <a16:colId xmlns:a16="http://schemas.microsoft.com/office/drawing/2014/main" val="20004"/>
                    </a:ext>
                  </a:extLst>
                </a:gridCol>
                <a:gridCol w="441150">
                  <a:extLst>
                    <a:ext uri="{9D8B030D-6E8A-4147-A177-3AD203B41FA5}">
                      <a16:colId xmlns:a16="http://schemas.microsoft.com/office/drawing/2014/main" val="20005"/>
                    </a:ext>
                  </a:extLst>
                </a:gridCol>
                <a:gridCol w="441150">
                  <a:extLst>
                    <a:ext uri="{9D8B030D-6E8A-4147-A177-3AD203B41FA5}">
                      <a16:colId xmlns:a16="http://schemas.microsoft.com/office/drawing/2014/main" val="20006"/>
                    </a:ext>
                  </a:extLst>
                </a:gridCol>
                <a:gridCol w="441150">
                  <a:extLst>
                    <a:ext uri="{9D8B030D-6E8A-4147-A177-3AD203B41FA5}">
                      <a16:colId xmlns:a16="http://schemas.microsoft.com/office/drawing/2014/main" val="20007"/>
                    </a:ext>
                  </a:extLst>
                </a:gridCol>
                <a:gridCol w="441150">
                  <a:extLst>
                    <a:ext uri="{9D8B030D-6E8A-4147-A177-3AD203B41FA5}">
                      <a16:colId xmlns:a16="http://schemas.microsoft.com/office/drawing/2014/main" val="20008"/>
                    </a:ext>
                  </a:extLst>
                </a:gridCol>
                <a:gridCol w="441150">
                  <a:extLst>
                    <a:ext uri="{9D8B030D-6E8A-4147-A177-3AD203B41FA5}">
                      <a16:colId xmlns:a16="http://schemas.microsoft.com/office/drawing/2014/main" val="20009"/>
                    </a:ext>
                  </a:extLst>
                </a:gridCol>
                <a:gridCol w="441150">
                  <a:extLst>
                    <a:ext uri="{9D8B030D-6E8A-4147-A177-3AD203B41FA5}">
                      <a16:colId xmlns:a16="http://schemas.microsoft.com/office/drawing/2014/main" val="20010"/>
                    </a:ext>
                  </a:extLst>
                </a:gridCol>
                <a:gridCol w="441150">
                  <a:extLst>
                    <a:ext uri="{9D8B030D-6E8A-4147-A177-3AD203B41FA5}">
                      <a16:colId xmlns:a16="http://schemas.microsoft.com/office/drawing/2014/main" val="20011"/>
                    </a:ext>
                  </a:extLst>
                </a:gridCol>
                <a:gridCol w="441150">
                  <a:extLst>
                    <a:ext uri="{9D8B030D-6E8A-4147-A177-3AD203B41FA5}">
                      <a16:colId xmlns:a16="http://schemas.microsoft.com/office/drawing/2014/main" val="20012"/>
                    </a:ext>
                  </a:extLst>
                </a:gridCol>
                <a:gridCol w="441150">
                  <a:extLst>
                    <a:ext uri="{9D8B030D-6E8A-4147-A177-3AD203B41FA5}">
                      <a16:colId xmlns:a16="http://schemas.microsoft.com/office/drawing/2014/main" val="20013"/>
                    </a:ext>
                  </a:extLst>
                </a:gridCol>
                <a:gridCol w="441150">
                  <a:extLst>
                    <a:ext uri="{9D8B030D-6E8A-4147-A177-3AD203B41FA5}">
                      <a16:colId xmlns:a16="http://schemas.microsoft.com/office/drawing/2014/main" val="20014"/>
                    </a:ext>
                  </a:extLst>
                </a:gridCol>
                <a:gridCol w="441150">
                  <a:extLst>
                    <a:ext uri="{9D8B030D-6E8A-4147-A177-3AD203B41FA5}">
                      <a16:colId xmlns:a16="http://schemas.microsoft.com/office/drawing/2014/main" val="20015"/>
                    </a:ext>
                  </a:extLst>
                </a:gridCol>
                <a:gridCol w="441150">
                  <a:extLst>
                    <a:ext uri="{9D8B030D-6E8A-4147-A177-3AD203B41FA5}">
                      <a16:colId xmlns:a16="http://schemas.microsoft.com/office/drawing/2014/main" val="20016"/>
                    </a:ext>
                  </a:extLst>
                </a:gridCol>
                <a:gridCol w="441150">
                  <a:extLst>
                    <a:ext uri="{9D8B030D-6E8A-4147-A177-3AD203B41FA5}">
                      <a16:colId xmlns:a16="http://schemas.microsoft.com/office/drawing/2014/main" val="20017"/>
                    </a:ext>
                  </a:extLst>
                </a:gridCol>
                <a:gridCol w="441150">
                  <a:extLst>
                    <a:ext uri="{9D8B030D-6E8A-4147-A177-3AD203B41FA5}">
                      <a16:colId xmlns:a16="http://schemas.microsoft.com/office/drawing/2014/main" val="20018"/>
                    </a:ext>
                  </a:extLst>
                </a:gridCol>
                <a:gridCol w="441150">
                  <a:extLst>
                    <a:ext uri="{9D8B030D-6E8A-4147-A177-3AD203B41FA5}">
                      <a16:colId xmlns:a16="http://schemas.microsoft.com/office/drawing/2014/main" val="20019"/>
                    </a:ext>
                  </a:extLst>
                </a:gridCol>
                <a:gridCol w="441150">
                  <a:extLst>
                    <a:ext uri="{9D8B030D-6E8A-4147-A177-3AD203B41FA5}">
                      <a16:colId xmlns:a16="http://schemas.microsoft.com/office/drawing/2014/main" val="20020"/>
                    </a:ext>
                  </a:extLst>
                </a:gridCol>
                <a:gridCol w="441150">
                  <a:extLst>
                    <a:ext uri="{9D8B030D-6E8A-4147-A177-3AD203B41FA5}">
                      <a16:colId xmlns:a16="http://schemas.microsoft.com/office/drawing/2014/main" val="20021"/>
                    </a:ext>
                  </a:extLst>
                </a:gridCol>
                <a:gridCol w="441150">
                  <a:extLst>
                    <a:ext uri="{9D8B030D-6E8A-4147-A177-3AD203B41FA5}">
                      <a16:colId xmlns:a16="http://schemas.microsoft.com/office/drawing/2014/main" val="20022"/>
                    </a:ext>
                  </a:extLst>
                </a:gridCol>
                <a:gridCol w="441150">
                  <a:extLst>
                    <a:ext uri="{9D8B030D-6E8A-4147-A177-3AD203B41FA5}">
                      <a16:colId xmlns:a16="http://schemas.microsoft.com/office/drawing/2014/main" val="20023"/>
                    </a:ext>
                  </a:extLst>
                </a:gridCol>
              </a:tblGrid>
              <a:tr h="731520">
                <a:tc>
                  <a:txBody>
                    <a:bodyPr/>
                    <a:lstStyle/>
                    <a:p>
                      <a:pPr algn="ctr" fontAlgn="b"/>
                      <a:r>
                        <a:rPr lang="en-US" sz="1600" b="1" i="0" u="none" strike="noStrike" dirty="0">
                          <a:solidFill>
                            <a:schemeClr val="bg1"/>
                          </a:solidFill>
                          <a:effectLst/>
                          <a:latin typeface="Calibri" panose="020F0502020204030204" pitchFamily="34" charset="0"/>
                        </a:rPr>
                        <a:t>0%</a:t>
                      </a:r>
                    </a:p>
                  </a:txBody>
                  <a:tcPr marL="9525" marR="9525" marT="9525" marB="0" anchor="ctr"/>
                </a:tc>
                <a:tc>
                  <a:txBody>
                    <a:bodyPr/>
                    <a:lstStyle/>
                    <a:p>
                      <a:pPr algn="ctr" fontAlgn="b"/>
                      <a:r>
                        <a:rPr lang="en-US" sz="1600" b="1" i="0" u="none" strike="noStrike" dirty="0">
                          <a:solidFill>
                            <a:schemeClr val="bg1"/>
                          </a:solidFill>
                          <a:effectLst/>
                          <a:latin typeface="Calibri" panose="020F0502020204030204" pitchFamily="34" charset="0"/>
                        </a:rPr>
                        <a:t>0%</a:t>
                      </a:r>
                    </a:p>
                  </a:txBody>
                  <a:tcPr marL="9525" marR="9525" marT="9525" marB="0" anchor="ctr"/>
                </a:tc>
                <a:tc>
                  <a:txBody>
                    <a:bodyPr/>
                    <a:lstStyle/>
                    <a:p>
                      <a:pPr algn="ctr" fontAlgn="b"/>
                      <a:r>
                        <a:rPr lang="en-US" sz="1600" b="1" i="0" u="none" strike="noStrike" dirty="0">
                          <a:solidFill>
                            <a:schemeClr val="bg1"/>
                          </a:solidFill>
                          <a:effectLst/>
                          <a:latin typeface="Calibri" panose="020F0502020204030204" pitchFamily="34" charset="0"/>
                        </a:rPr>
                        <a:t>0%</a:t>
                      </a:r>
                    </a:p>
                  </a:txBody>
                  <a:tcPr marL="9525" marR="9525" marT="9525" marB="0" anchor="ctr"/>
                </a:tc>
                <a:tc>
                  <a:txBody>
                    <a:bodyPr/>
                    <a:lstStyle/>
                    <a:p>
                      <a:pPr algn="ctr" fontAlgn="b"/>
                      <a:r>
                        <a:rPr lang="en-US" sz="1600" b="1" i="0" u="none" strike="noStrike" dirty="0">
                          <a:solidFill>
                            <a:schemeClr val="bg1"/>
                          </a:solidFill>
                          <a:effectLst/>
                          <a:latin typeface="Calibri" panose="020F0502020204030204" pitchFamily="34" charset="0"/>
                        </a:rPr>
                        <a:t>20%</a:t>
                      </a:r>
                    </a:p>
                  </a:txBody>
                  <a:tcPr marL="9525" marR="9525" marT="9525" marB="0" anchor="ctr"/>
                </a:tc>
                <a:tc>
                  <a:txBody>
                    <a:bodyPr/>
                    <a:lstStyle/>
                    <a:p>
                      <a:pPr algn="ctr" fontAlgn="b"/>
                      <a:r>
                        <a:rPr lang="en-US" sz="1600" b="1" i="0" u="none" strike="noStrike" dirty="0">
                          <a:solidFill>
                            <a:schemeClr val="bg1"/>
                          </a:solidFill>
                          <a:effectLst/>
                          <a:latin typeface="Calibri" panose="020F0502020204030204" pitchFamily="34" charset="0"/>
                        </a:rPr>
                        <a:t>30%</a:t>
                      </a:r>
                    </a:p>
                  </a:txBody>
                  <a:tcPr marL="9525" marR="9525" marT="9525" marB="0" anchor="ctr"/>
                </a:tc>
                <a:tc>
                  <a:txBody>
                    <a:bodyPr/>
                    <a:lstStyle/>
                    <a:p>
                      <a:pPr algn="ctr" fontAlgn="b"/>
                      <a:r>
                        <a:rPr lang="en-US" sz="1600" b="1" i="0" u="none" strike="noStrike" dirty="0">
                          <a:solidFill>
                            <a:schemeClr val="bg1"/>
                          </a:solidFill>
                          <a:effectLst/>
                          <a:latin typeface="Calibri" panose="020F0502020204030204" pitchFamily="34" charset="0"/>
                        </a:rPr>
                        <a:t>18%</a:t>
                      </a:r>
                    </a:p>
                  </a:txBody>
                  <a:tcPr marL="9525" marR="9525" marT="9525" marB="0" anchor="ctr"/>
                </a:tc>
                <a:tc>
                  <a:txBody>
                    <a:bodyPr/>
                    <a:lstStyle/>
                    <a:p>
                      <a:pPr algn="ctr" fontAlgn="b"/>
                      <a:r>
                        <a:rPr lang="en-US" sz="1600" b="1" i="0" u="none" strike="noStrike" dirty="0">
                          <a:solidFill>
                            <a:schemeClr val="bg1"/>
                          </a:solidFill>
                          <a:effectLst/>
                          <a:latin typeface="Calibri" panose="020F0502020204030204" pitchFamily="34" charset="0"/>
                        </a:rPr>
                        <a:t>21%</a:t>
                      </a:r>
                    </a:p>
                  </a:txBody>
                  <a:tcPr marL="9525" marR="9525" marT="9525" marB="0" anchor="ctr"/>
                </a:tc>
                <a:tc>
                  <a:txBody>
                    <a:bodyPr/>
                    <a:lstStyle/>
                    <a:p>
                      <a:pPr algn="ctr" fontAlgn="b"/>
                      <a:r>
                        <a:rPr lang="en-US" sz="1600" b="1" i="0" u="none" strike="noStrike" dirty="0">
                          <a:solidFill>
                            <a:schemeClr val="bg1"/>
                          </a:solidFill>
                          <a:effectLst/>
                          <a:latin typeface="Calibri" panose="020F0502020204030204" pitchFamily="34" charset="0"/>
                        </a:rPr>
                        <a:t>16%</a:t>
                      </a:r>
                    </a:p>
                  </a:txBody>
                  <a:tcPr marL="9525" marR="9525" marT="9525" marB="0" anchor="ctr"/>
                </a:tc>
                <a:tc>
                  <a:txBody>
                    <a:bodyPr/>
                    <a:lstStyle/>
                    <a:p>
                      <a:pPr algn="ctr" fontAlgn="b"/>
                      <a:r>
                        <a:rPr lang="en-US" sz="1600" b="1" i="0" u="none" strike="noStrike" dirty="0">
                          <a:solidFill>
                            <a:schemeClr val="bg1"/>
                          </a:solidFill>
                          <a:effectLst/>
                          <a:latin typeface="Calibri" panose="020F0502020204030204" pitchFamily="34" charset="0"/>
                        </a:rPr>
                        <a:t>24%</a:t>
                      </a:r>
                    </a:p>
                  </a:txBody>
                  <a:tcPr marL="9525" marR="9525" marT="9525" marB="0" anchor="ctr"/>
                </a:tc>
                <a:tc>
                  <a:txBody>
                    <a:bodyPr/>
                    <a:lstStyle/>
                    <a:p>
                      <a:pPr algn="ctr" fontAlgn="b"/>
                      <a:r>
                        <a:rPr lang="en-US" sz="1600" b="1" i="0" u="none" strike="noStrike" dirty="0">
                          <a:solidFill>
                            <a:schemeClr val="bg1"/>
                          </a:solidFill>
                          <a:effectLst/>
                          <a:latin typeface="Calibri" panose="020F0502020204030204" pitchFamily="34" charset="0"/>
                        </a:rPr>
                        <a:t>14%</a:t>
                      </a:r>
                    </a:p>
                  </a:txBody>
                  <a:tcPr marL="9525" marR="9525" marT="9525" marB="0" anchor="ctr"/>
                </a:tc>
                <a:tc>
                  <a:txBody>
                    <a:bodyPr/>
                    <a:lstStyle/>
                    <a:p>
                      <a:pPr algn="ctr" fontAlgn="b"/>
                      <a:r>
                        <a:rPr lang="en-US" sz="1600" b="1" i="0" u="none" strike="noStrike" dirty="0">
                          <a:solidFill>
                            <a:schemeClr val="bg1"/>
                          </a:solidFill>
                          <a:effectLst/>
                          <a:latin typeface="Calibri" panose="020F0502020204030204" pitchFamily="34" charset="0"/>
                        </a:rPr>
                        <a:t>40%</a:t>
                      </a:r>
                    </a:p>
                  </a:txBody>
                  <a:tcPr marL="9525" marR="9525" marT="9525" marB="0" anchor="ctr"/>
                </a:tc>
                <a:tc>
                  <a:txBody>
                    <a:bodyPr/>
                    <a:lstStyle/>
                    <a:p>
                      <a:pPr algn="ctr" fontAlgn="b"/>
                      <a:r>
                        <a:rPr lang="en-US" sz="1600" b="1" i="0" u="none" strike="noStrike" dirty="0">
                          <a:solidFill>
                            <a:schemeClr val="bg1"/>
                          </a:solidFill>
                          <a:effectLst/>
                          <a:latin typeface="Calibri" panose="020F0502020204030204" pitchFamily="34" charset="0"/>
                        </a:rPr>
                        <a:t>43%</a:t>
                      </a:r>
                    </a:p>
                  </a:txBody>
                  <a:tcPr marL="9525" marR="9525" marT="9525" marB="0" anchor="ctr"/>
                </a:tc>
                <a:tc>
                  <a:txBody>
                    <a:bodyPr/>
                    <a:lstStyle/>
                    <a:p>
                      <a:pPr algn="ctr" fontAlgn="b"/>
                      <a:r>
                        <a:rPr lang="en-US" sz="1600" b="1" i="0" u="none" strike="noStrike" dirty="0">
                          <a:solidFill>
                            <a:schemeClr val="bg1"/>
                          </a:solidFill>
                          <a:effectLst/>
                          <a:latin typeface="Calibri" panose="020F0502020204030204" pitchFamily="34" charset="0"/>
                        </a:rPr>
                        <a:t>52%</a:t>
                      </a:r>
                    </a:p>
                  </a:txBody>
                  <a:tcPr marL="9525" marR="9525" marT="9525" marB="0" anchor="ctr"/>
                </a:tc>
                <a:tc>
                  <a:txBody>
                    <a:bodyPr/>
                    <a:lstStyle/>
                    <a:p>
                      <a:pPr algn="ctr" fontAlgn="b"/>
                      <a:r>
                        <a:rPr lang="en-US" sz="1600" b="1" i="0" u="none" strike="noStrike" dirty="0">
                          <a:solidFill>
                            <a:schemeClr val="bg1"/>
                          </a:solidFill>
                          <a:effectLst/>
                          <a:latin typeface="Calibri" panose="020F0502020204030204" pitchFamily="34" charset="0"/>
                        </a:rPr>
                        <a:t>68%</a:t>
                      </a:r>
                    </a:p>
                  </a:txBody>
                  <a:tcPr marL="9525" marR="9525" marT="9525" marB="0" anchor="ctr"/>
                </a:tc>
                <a:tc>
                  <a:txBody>
                    <a:bodyPr/>
                    <a:lstStyle/>
                    <a:p>
                      <a:pPr algn="ctr" fontAlgn="b"/>
                      <a:r>
                        <a:rPr lang="en-US" sz="1600" b="1" i="0" u="none" strike="noStrike" dirty="0">
                          <a:solidFill>
                            <a:schemeClr val="bg1"/>
                          </a:solidFill>
                          <a:effectLst/>
                          <a:latin typeface="Calibri" panose="020F0502020204030204" pitchFamily="34" charset="0"/>
                        </a:rPr>
                        <a:t>68%</a:t>
                      </a:r>
                    </a:p>
                  </a:txBody>
                  <a:tcPr marL="9525" marR="9525" marT="9525" marB="0" anchor="ctr"/>
                </a:tc>
                <a:tc>
                  <a:txBody>
                    <a:bodyPr/>
                    <a:lstStyle/>
                    <a:p>
                      <a:pPr algn="ctr" fontAlgn="b"/>
                      <a:r>
                        <a:rPr lang="en-US" sz="1600" b="1" i="0" u="none" strike="noStrike" dirty="0">
                          <a:solidFill>
                            <a:schemeClr val="bg1"/>
                          </a:solidFill>
                          <a:effectLst/>
                          <a:latin typeface="Calibri" panose="020F0502020204030204" pitchFamily="34" charset="0"/>
                        </a:rPr>
                        <a:t>62%</a:t>
                      </a:r>
                    </a:p>
                  </a:txBody>
                  <a:tcPr marL="9525" marR="9525" marT="9525" marB="0" anchor="ctr"/>
                </a:tc>
                <a:tc>
                  <a:txBody>
                    <a:bodyPr/>
                    <a:lstStyle/>
                    <a:p>
                      <a:pPr algn="ctr" fontAlgn="b"/>
                      <a:r>
                        <a:rPr lang="en-US" sz="1600" b="1" i="0" u="none" strike="noStrike" dirty="0">
                          <a:solidFill>
                            <a:schemeClr val="bg1"/>
                          </a:solidFill>
                          <a:effectLst/>
                          <a:latin typeface="Calibri" panose="020F0502020204030204" pitchFamily="34" charset="0"/>
                        </a:rPr>
                        <a:t>68%</a:t>
                      </a:r>
                    </a:p>
                  </a:txBody>
                  <a:tcPr marL="9525" marR="9525" marT="9525" marB="0" anchor="ctr"/>
                </a:tc>
                <a:tc>
                  <a:txBody>
                    <a:bodyPr/>
                    <a:lstStyle/>
                    <a:p>
                      <a:pPr algn="ctr" fontAlgn="b"/>
                      <a:r>
                        <a:rPr lang="en-US" sz="1600" b="1" i="0" u="none" strike="noStrike" dirty="0">
                          <a:solidFill>
                            <a:schemeClr val="bg1"/>
                          </a:solidFill>
                          <a:effectLst/>
                          <a:latin typeface="Calibri" panose="020F0502020204030204" pitchFamily="34" charset="0"/>
                        </a:rPr>
                        <a:t>67%</a:t>
                      </a:r>
                    </a:p>
                  </a:txBody>
                  <a:tcPr marL="9525" marR="9525" marT="9525" marB="0" anchor="ctr"/>
                </a:tc>
                <a:tc>
                  <a:txBody>
                    <a:bodyPr/>
                    <a:lstStyle/>
                    <a:p>
                      <a:pPr algn="ctr" fontAlgn="b"/>
                      <a:r>
                        <a:rPr lang="en-US" sz="1600" b="1" i="0" u="none" strike="noStrike" dirty="0">
                          <a:solidFill>
                            <a:schemeClr val="bg1"/>
                          </a:solidFill>
                          <a:effectLst/>
                          <a:latin typeface="Calibri" panose="020F0502020204030204" pitchFamily="34" charset="0"/>
                        </a:rPr>
                        <a:t>53%</a:t>
                      </a:r>
                    </a:p>
                  </a:txBody>
                  <a:tcPr marL="9525" marR="9525" marT="9525" marB="0" anchor="ctr"/>
                </a:tc>
                <a:tc>
                  <a:txBody>
                    <a:bodyPr/>
                    <a:lstStyle/>
                    <a:p>
                      <a:pPr algn="ctr" fontAlgn="b"/>
                      <a:r>
                        <a:rPr lang="en-US" sz="1600" b="1" i="0" u="none" strike="noStrike" dirty="0">
                          <a:solidFill>
                            <a:schemeClr val="bg1"/>
                          </a:solidFill>
                          <a:effectLst/>
                          <a:latin typeface="Calibri" panose="020F0502020204030204" pitchFamily="34" charset="0"/>
                        </a:rPr>
                        <a:t>71%</a:t>
                      </a:r>
                    </a:p>
                  </a:txBody>
                  <a:tcPr marL="9525" marR="9525" marT="9525" marB="0" anchor="ctr"/>
                </a:tc>
                <a:tc>
                  <a:txBody>
                    <a:bodyPr/>
                    <a:lstStyle/>
                    <a:p>
                      <a:pPr algn="ctr" fontAlgn="b"/>
                      <a:r>
                        <a:rPr lang="en-US" sz="1600" b="1" i="0" u="none" strike="noStrike" dirty="0">
                          <a:solidFill>
                            <a:schemeClr val="bg1"/>
                          </a:solidFill>
                          <a:effectLst/>
                          <a:latin typeface="Calibri" panose="020F0502020204030204" pitchFamily="34" charset="0"/>
                        </a:rPr>
                        <a:t>80%</a:t>
                      </a:r>
                    </a:p>
                  </a:txBody>
                  <a:tcPr marL="9525" marR="9525" marT="9525" marB="0" anchor="ctr"/>
                </a:tc>
                <a:tc>
                  <a:txBody>
                    <a:bodyPr/>
                    <a:lstStyle/>
                    <a:p>
                      <a:pPr algn="ctr" fontAlgn="b"/>
                      <a:r>
                        <a:rPr lang="en-US" sz="1600" b="1" i="0" u="none" strike="noStrike" dirty="0">
                          <a:solidFill>
                            <a:schemeClr val="bg1"/>
                          </a:solidFill>
                          <a:effectLst/>
                          <a:latin typeface="Calibri" panose="020F0502020204030204" pitchFamily="34" charset="0"/>
                        </a:rPr>
                        <a:t>74%</a:t>
                      </a:r>
                    </a:p>
                  </a:txBody>
                  <a:tcPr marL="9525" marR="9525" marT="9525" marB="0" anchor="ctr"/>
                </a:tc>
                <a:tc>
                  <a:txBody>
                    <a:bodyPr/>
                    <a:lstStyle/>
                    <a:p>
                      <a:pPr algn="ctr" fontAlgn="b"/>
                      <a:r>
                        <a:rPr lang="en-US" sz="1600" b="1" i="0" u="none" strike="noStrike" dirty="0">
                          <a:solidFill>
                            <a:schemeClr val="bg1"/>
                          </a:solidFill>
                          <a:effectLst/>
                          <a:latin typeface="Calibri" panose="020F0502020204030204" pitchFamily="34" charset="0"/>
                        </a:rPr>
                        <a:t>85%</a:t>
                      </a:r>
                    </a:p>
                  </a:txBody>
                  <a:tcPr marL="9525" marR="9525" marT="9525" marB="0" anchor="ctr"/>
                </a:tc>
                <a:tc>
                  <a:txBody>
                    <a:bodyPr/>
                    <a:lstStyle/>
                    <a:p>
                      <a:pPr algn="ctr" fontAlgn="b"/>
                      <a:r>
                        <a:rPr lang="en-US" sz="1600" b="1" i="0" u="none" strike="noStrike" dirty="0">
                          <a:solidFill>
                            <a:schemeClr val="bg1"/>
                          </a:solidFill>
                          <a:effectLst/>
                          <a:latin typeface="Calibri" panose="020F0502020204030204" pitchFamily="34" charset="0"/>
                        </a:rPr>
                        <a:t>90%</a:t>
                      </a:r>
                    </a:p>
                  </a:txBody>
                  <a:tcPr marL="9525" marR="9525" marT="9525" marB="0" anchor="ctr"/>
                </a:tc>
                <a:extLst>
                  <a:ext uri="{0D108BD9-81ED-4DB2-BD59-A6C34878D82A}">
                    <a16:rowId xmlns:a16="http://schemas.microsoft.com/office/drawing/2014/main" val="10000"/>
                  </a:ext>
                </a:extLst>
              </a:tr>
            </a:tbl>
          </a:graphicData>
        </a:graphic>
      </p:graphicFrame>
      <p:sp>
        <p:nvSpPr>
          <p:cNvPr id="44" name="Rectangle 43"/>
          <p:cNvSpPr/>
          <p:nvPr/>
        </p:nvSpPr>
        <p:spPr>
          <a:xfrm>
            <a:off x="869949" y="6443470"/>
            <a:ext cx="10581317" cy="307777"/>
          </a:xfrm>
          <a:prstGeom prst="rect">
            <a:avLst/>
          </a:prstGeom>
          <a:solidFill>
            <a:srgbClr val="92D050"/>
          </a:solidFill>
        </p:spPr>
        <p:txBody>
          <a:bodyPr wrap="square">
            <a:spAutoFit/>
          </a:bodyPr>
          <a:lstStyle/>
          <a:p>
            <a:pPr>
              <a:defRPr/>
            </a:pPr>
            <a:r>
              <a:rPr lang="en-US" sz="1400" dirty="0"/>
              <a:t>In 2016 (Jan to Dec) </a:t>
            </a:r>
            <a:r>
              <a:rPr lang="en-US" sz="1400" b="1" dirty="0"/>
              <a:t>29% (363/1231) </a:t>
            </a:r>
            <a:r>
              <a:rPr lang="en-US" sz="1400" dirty="0"/>
              <a:t>and in 2017 (Jan to Sep) </a:t>
            </a:r>
            <a:r>
              <a:rPr lang="en-US" sz="1400" b="1" dirty="0"/>
              <a:t>53% (462/736)</a:t>
            </a:r>
            <a:r>
              <a:rPr lang="en-US" sz="1400" dirty="0"/>
              <a:t> received KMC                                           Source: Vriddhi Project data</a:t>
            </a:r>
          </a:p>
        </p:txBody>
      </p:sp>
      <p:sp>
        <p:nvSpPr>
          <p:cNvPr id="45" name="Rectangle 44"/>
          <p:cNvSpPr/>
          <p:nvPr/>
        </p:nvSpPr>
        <p:spPr>
          <a:xfrm>
            <a:off x="0" y="5689035"/>
            <a:ext cx="869950" cy="1051560"/>
          </a:xfrm>
          <a:prstGeom prst="rect">
            <a:avLst/>
          </a:prstGeom>
          <a:solidFill>
            <a:srgbClr val="92D050"/>
          </a:solidFill>
        </p:spPr>
        <p:txBody>
          <a:bodyPr wrap="square">
            <a:spAutoFit/>
          </a:bodyPr>
          <a:lstStyle/>
          <a:p>
            <a:pPr>
              <a:defRPr/>
            </a:pPr>
            <a:r>
              <a:rPr lang="en-US" sz="1200" b="1" dirty="0"/>
              <a:t>% of Health Facilities provided KMC</a:t>
            </a:r>
          </a:p>
        </p:txBody>
      </p:sp>
      <p:grpSp>
        <p:nvGrpSpPr>
          <p:cNvPr id="34" name="Group 33"/>
          <p:cNvGrpSpPr/>
          <p:nvPr/>
        </p:nvGrpSpPr>
        <p:grpSpPr>
          <a:xfrm>
            <a:off x="1133520" y="1184857"/>
            <a:ext cx="1137189" cy="3764128"/>
            <a:chOff x="7402288" y="1845997"/>
            <a:chExt cx="1137189" cy="3313214"/>
          </a:xfrm>
        </p:grpSpPr>
        <p:sp>
          <p:nvSpPr>
            <p:cNvPr id="35" name="Rectangle 34"/>
            <p:cNvSpPr/>
            <p:nvPr/>
          </p:nvSpPr>
          <p:spPr>
            <a:xfrm>
              <a:off x="7402288" y="1845997"/>
              <a:ext cx="1137189" cy="2356893"/>
            </a:xfrm>
            <a:prstGeom prst="rect">
              <a:avLst/>
            </a:prstGeom>
            <a:solidFill>
              <a:srgbClr val="FFFF00">
                <a:alpha val="40000"/>
              </a:srgbClr>
            </a:solidFill>
          </p:spPr>
          <p:txBody>
            <a:bodyPr wrap="square">
              <a:spAutoFit/>
            </a:bodyPr>
            <a:lstStyle/>
            <a:p>
              <a:r>
                <a:rPr lang="en-US" sz="1400" dirty="0"/>
                <a:t>Baseline Assessment conducted in 31 facilities of 5 HPDs </a:t>
              </a:r>
            </a:p>
            <a:p>
              <a:endParaRPr lang="en-US" sz="1400" dirty="0"/>
            </a:p>
            <a:p>
              <a:endParaRPr lang="en-US" sz="1400" dirty="0"/>
            </a:p>
            <a:p>
              <a:endParaRPr lang="en-US" sz="1400" dirty="0"/>
            </a:p>
            <a:p>
              <a:endParaRPr lang="en-US" sz="1400" dirty="0"/>
            </a:p>
            <a:p>
              <a:endParaRPr lang="en-US" sz="1400" dirty="0"/>
            </a:p>
            <a:p>
              <a:endParaRPr lang="en-US" sz="1400" dirty="0"/>
            </a:p>
            <a:p>
              <a:endParaRPr lang="en-US" sz="1400" dirty="0"/>
            </a:p>
          </p:txBody>
        </p:sp>
        <p:cxnSp>
          <p:nvCxnSpPr>
            <p:cNvPr id="36" name="Straight Connector 35"/>
            <p:cNvCxnSpPr/>
            <p:nvPr/>
          </p:nvCxnSpPr>
          <p:spPr>
            <a:xfrm>
              <a:off x="7402289" y="1864273"/>
              <a:ext cx="0" cy="3291840"/>
            </a:xfrm>
            <a:prstGeom prst="line">
              <a:avLst/>
            </a:prstGeom>
            <a:ln w="28575">
              <a:solidFill>
                <a:schemeClr val="accent3">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8539477" y="1849097"/>
              <a:ext cx="0" cy="3310114"/>
            </a:xfrm>
            <a:prstGeom prst="line">
              <a:avLst/>
            </a:prstGeom>
            <a:ln w="28575">
              <a:solidFill>
                <a:schemeClr val="accent3">
                  <a:lumMod val="75000"/>
                </a:schemeClr>
              </a:solidFill>
              <a:prstDash val="sysDash"/>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104125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00" y="299373"/>
            <a:ext cx="10515600" cy="489163"/>
          </a:xfrm>
        </p:spPr>
        <p:txBody>
          <a:bodyPr vert="horz" lIns="91440" tIns="45720" rIns="91440" bIns="45720" rtlCol="0" anchor="ctr">
            <a:normAutofit fontScale="90000"/>
          </a:bodyPr>
          <a:lstStyle/>
          <a:p>
            <a:r>
              <a:rPr lang="en-US" sz="3600" b="1" dirty="0"/>
              <a:t>Kangaroo Mother Care Units in all SNCUs </a:t>
            </a:r>
          </a:p>
        </p:txBody>
      </p:sp>
      <p:graphicFrame>
        <p:nvGraphicFramePr>
          <p:cNvPr id="6" name="Content Placeholder 5"/>
          <p:cNvGraphicFramePr>
            <a:graphicFrameLocks noGrp="1"/>
          </p:cNvGraphicFramePr>
          <p:nvPr>
            <p:ph idx="1"/>
          </p:nvPr>
        </p:nvGraphicFramePr>
        <p:xfrm>
          <a:off x="264883" y="1913206"/>
          <a:ext cx="11523843" cy="4506493"/>
        </p:xfrm>
        <a:graphic>
          <a:graphicData uri="http://schemas.openxmlformats.org/drawingml/2006/chart">
            <c:chart xmlns:c="http://schemas.openxmlformats.org/drawingml/2006/chart" xmlns:r="http://schemas.openxmlformats.org/officeDocument/2006/relationships" r:id="rId3"/>
          </a:graphicData>
        </a:graphic>
      </p:graphicFrame>
      <p:sp>
        <p:nvSpPr>
          <p:cNvPr id="7" name="Rectangle 6"/>
          <p:cNvSpPr/>
          <p:nvPr/>
        </p:nvSpPr>
        <p:spPr>
          <a:xfrm>
            <a:off x="838200" y="788536"/>
            <a:ext cx="10988039" cy="1015663"/>
          </a:xfrm>
          <a:prstGeom prst="rect">
            <a:avLst/>
          </a:prstGeom>
          <a:solidFill>
            <a:schemeClr val="accent4">
              <a:lumMod val="20000"/>
              <a:lumOff val="80000"/>
            </a:schemeClr>
          </a:solidFill>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342900" indent="-342900">
              <a:buFont typeface="Arial" panose="020B0604020202020204" pitchFamily="34" charset="0"/>
              <a:buChar char="•"/>
            </a:pPr>
            <a:r>
              <a:rPr lang="en-US" sz="2000" dirty="0"/>
              <a:t>Well equipped KMC units are established in all 23 SNCUs of Haryana, </a:t>
            </a:r>
          </a:p>
          <a:p>
            <a:pPr marL="342900" indent="-342900">
              <a:buFont typeface="Arial" panose="020B0604020202020204" pitchFamily="34" charset="0"/>
              <a:buChar char="•"/>
            </a:pPr>
            <a:r>
              <a:rPr lang="en-US" sz="2000" dirty="0"/>
              <a:t>KMC is also initiated in NBSUs and postnatal wards, </a:t>
            </a:r>
          </a:p>
          <a:p>
            <a:pPr marL="342900" indent="-342900">
              <a:buFont typeface="Arial" panose="020B0604020202020204" pitchFamily="34" charset="0"/>
              <a:buChar char="•"/>
            </a:pPr>
            <a:r>
              <a:rPr lang="en-US" sz="2000" dirty="0"/>
              <a:t>KMC session for mothers also a part of FPC, </a:t>
            </a:r>
          </a:p>
        </p:txBody>
      </p:sp>
      <p:sp>
        <p:nvSpPr>
          <p:cNvPr id="2" name="TextBox 1">
            <a:extLst>
              <a:ext uri="{FF2B5EF4-FFF2-40B4-BE49-F238E27FC236}">
                <a16:creationId xmlns:a16="http://schemas.microsoft.com/office/drawing/2014/main" id="{5CD3E37B-A913-4760-8951-19E0B1093C0D}"/>
              </a:ext>
            </a:extLst>
          </p:cNvPr>
          <p:cNvSpPr txBox="1"/>
          <p:nvPr/>
        </p:nvSpPr>
        <p:spPr>
          <a:xfrm>
            <a:off x="9725742" y="6419699"/>
            <a:ext cx="1950534" cy="369332"/>
          </a:xfrm>
          <a:prstGeom prst="rect">
            <a:avLst/>
          </a:prstGeom>
          <a:noFill/>
        </p:spPr>
        <p:txBody>
          <a:bodyPr wrap="none" rtlCol="0">
            <a:spAutoFit/>
          </a:bodyPr>
          <a:lstStyle/>
          <a:p>
            <a:r>
              <a:rPr lang="en-US" dirty="0">
                <a:solidFill>
                  <a:schemeClr val="bg1">
                    <a:lumMod val="50000"/>
                  </a:schemeClr>
                </a:solidFill>
              </a:rPr>
              <a:t>*April to Sep-2019</a:t>
            </a:r>
          </a:p>
        </p:txBody>
      </p:sp>
    </p:spTree>
    <p:extLst>
      <p:ext uri="{BB962C8B-B14F-4D97-AF65-F5344CB8AC3E}">
        <p14:creationId xmlns:p14="http://schemas.microsoft.com/office/powerpoint/2010/main" val="10220208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430C01-5266-42FF-9962-E9D3C3308ADF}"/>
              </a:ext>
            </a:extLst>
          </p:cNvPr>
          <p:cNvSpPr>
            <a:spLocks noGrp="1"/>
          </p:cNvSpPr>
          <p:nvPr>
            <p:ph type="title"/>
          </p:nvPr>
        </p:nvSpPr>
        <p:spPr>
          <a:xfrm>
            <a:off x="0" y="5098179"/>
            <a:ext cx="7834193" cy="1264588"/>
          </a:xfrm>
          <a:ln>
            <a:solidFill>
              <a:schemeClr val="accent1"/>
            </a:solidFill>
          </a:ln>
        </p:spPr>
        <p:txBody>
          <a:bodyPr vert="horz" lIns="91440" tIns="45720" rIns="91440" bIns="45720" rtlCol="0" anchor="ctr">
            <a:normAutofit/>
          </a:bodyPr>
          <a:lstStyle/>
          <a:p>
            <a:r>
              <a:rPr lang="en-US" sz="6000" dirty="0">
                <a:solidFill>
                  <a:schemeClr val="bg1"/>
                </a:solidFill>
              </a:rPr>
              <a:t>KMC given</a:t>
            </a:r>
          </a:p>
        </p:txBody>
      </p:sp>
      <p:sp>
        <p:nvSpPr>
          <p:cNvPr id="12" name="Content Placeholder 2">
            <a:extLst>
              <a:ext uri="{FF2B5EF4-FFF2-40B4-BE49-F238E27FC236}">
                <a16:creationId xmlns:a16="http://schemas.microsoft.com/office/drawing/2014/main" id="{54AF9CF6-B6D3-40B7-A06F-F462D4253917}"/>
              </a:ext>
            </a:extLst>
          </p:cNvPr>
          <p:cNvSpPr>
            <a:spLocks noGrp="1"/>
          </p:cNvSpPr>
          <p:nvPr>
            <p:ph idx="1"/>
          </p:nvPr>
        </p:nvSpPr>
        <p:spPr>
          <a:xfrm>
            <a:off x="3917096" y="4897652"/>
            <a:ext cx="2974207" cy="401053"/>
          </a:xfrm>
          <a:ln>
            <a:solidFill>
              <a:schemeClr val="accent1"/>
            </a:solidFill>
          </a:ln>
        </p:spPr>
        <p:txBody>
          <a:bodyPr vert="horz" lIns="91440" tIns="45720" rIns="91440" bIns="45720" rtlCol="0" anchor="ctr">
            <a:normAutofit/>
          </a:bodyPr>
          <a:lstStyle/>
          <a:p>
            <a:pPr marL="0" indent="0">
              <a:buNone/>
            </a:pPr>
            <a:r>
              <a:rPr lang="en-US" sz="2000" dirty="0">
                <a:solidFill>
                  <a:schemeClr val="bg1"/>
                </a:solidFill>
              </a:rPr>
              <a:t>SNCU: Bhiwani</a:t>
            </a:r>
          </a:p>
        </p:txBody>
      </p:sp>
      <p:sp>
        <p:nvSpPr>
          <p:cNvPr id="13" name="Content Placeholder 2">
            <a:extLst>
              <a:ext uri="{FF2B5EF4-FFF2-40B4-BE49-F238E27FC236}">
                <a16:creationId xmlns:a16="http://schemas.microsoft.com/office/drawing/2014/main" id="{42A3BA1D-EFC7-4737-B1B8-BBC6C9EAAE40}"/>
              </a:ext>
            </a:extLst>
          </p:cNvPr>
          <p:cNvSpPr txBox="1">
            <a:spLocks/>
          </p:cNvSpPr>
          <p:nvPr/>
        </p:nvSpPr>
        <p:spPr>
          <a:xfrm>
            <a:off x="8386813" y="6456947"/>
            <a:ext cx="2974207" cy="401053"/>
          </a:xfrm>
          <a:prstGeom prst="rect">
            <a:avLst/>
          </a:prstGeom>
          <a:ln>
            <a:solidFill>
              <a:schemeClr val="accent1"/>
            </a:solidFill>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dirty="0">
                <a:solidFill>
                  <a:schemeClr val="bg1"/>
                </a:solidFill>
              </a:rPr>
              <a:t>SNCU: </a:t>
            </a:r>
            <a:r>
              <a:rPr lang="en-US" sz="2000" dirty="0" err="1">
                <a:solidFill>
                  <a:schemeClr val="bg1"/>
                </a:solidFill>
              </a:rPr>
              <a:t>Yamunanagar</a:t>
            </a:r>
            <a:endParaRPr lang="en-US" sz="2000" dirty="0">
              <a:solidFill>
                <a:schemeClr val="bg1"/>
              </a:solidFill>
            </a:endParaRPr>
          </a:p>
        </p:txBody>
      </p:sp>
      <p:pic>
        <p:nvPicPr>
          <p:cNvPr id="7" name="Picture 6"/>
          <p:cNvPicPr>
            <a:picLocks noChangeAspect="1"/>
          </p:cNvPicPr>
          <p:nvPr/>
        </p:nvPicPr>
        <p:blipFill rotWithShape="1">
          <a:blip r:embed="rId3"/>
          <a:srcRect l="18211" t="16285" r="14857"/>
          <a:stretch/>
        </p:blipFill>
        <p:spPr>
          <a:xfrm>
            <a:off x="6838095" y="0"/>
            <a:ext cx="5201334" cy="3657600"/>
          </a:xfrm>
          <a:prstGeom prst="rect">
            <a:avLst/>
          </a:prstGeom>
          <a:ln>
            <a:solidFill>
              <a:schemeClr val="accent1"/>
            </a:solidFill>
          </a:ln>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4246" y="0"/>
            <a:ext cx="6502400" cy="3657600"/>
          </a:xfrm>
          <a:prstGeom prst="rect">
            <a:avLst/>
          </a:prstGeom>
          <a:ln>
            <a:solidFill>
              <a:schemeClr val="accent1"/>
            </a:solidFill>
          </a:ln>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4246" y="3927105"/>
            <a:ext cx="1875351" cy="2743200"/>
          </a:xfrm>
          <a:prstGeom prst="rect">
            <a:avLst/>
          </a:prstGeom>
          <a:ln>
            <a:solidFill>
              <a:schemeClr val="accent1"/>
            </a:solidFill>
          </a:ln>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86746" y="3927105"/>
            <a:ext cx="2057400" cy="2743200"/>
          </a:xfrm>
          <a:prstGeom prst="rect">
            <a:avLst/>
          </a:prstGeom>
          <a:ln>
            <a:solidFill>
              <a:schemeClr val="accent1"/>
            </a:solidFill>
          </a:ln>
        </p:spPr>
      </p:pic>
      <p:pic>
        <p:nvPicPr>
          <p:cNvPr id="10" name="Picture 9"/>
          <p:cNvPicPr>
            <a:picLocks noChangeAspect="1"/>
          </p:cNvPicPr>
          <p:nvPr/>
        </p:nvPicPr>
        <p:blipFill rotWithShape="1">
          <a:blip r:embed="rId7">
            <a:extLst>
              <a:ext uri="{28A0092B-C50C-407E-A947-70E740481C1C}">
                <a14:useLocalDpi xmlns:a14="http://schemas.microsoft.com/office/drawing/2010/main" val="0"/>
              </a:ext>
            </a:extLst>
          </a:blip>
          <a:srcRect t="28889"/>
          <a:stretch/>
        </p:blipFill>
        <p:spPr>
          <a:xfrm>
            <a:off x="4663384" y="3927105"/>
            <a:ext cx="5143500" cy="2743200"/>
          </a:xfrm>
          <a:prstGeom prst="rect">
            <a:avLst/>
          </a:prstGeom>
          <a:ln>
            <a:solidFill>
              <a:schemeClr val="accent1"/>
            </a:solidFill>
          </a:ln>
        </p:spPr>
      </p:pic>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982029" y="3927105"/>
            <a:ext cx="2057400" cy="2743200"/>
          </a:xfrm>
          <a:prstGeom prst="rect">
            <a:avLst/>
          </a:prstGeom>
          <a:ln>
            <a:solidFill>
              <a:schemeClr val="accent1"/>
            </a:solidFill>
          </a:ln>
        </p:spPr>
      </p:pic>
      <p:sp>
        <p:nvSpPr>
          <p:cNvPr id="14" name="Rectangle 13"/>
          <p:cNvSpPr/>
          <p:nvPr/>
        </p:nvSpPr>
        <p:spPr>
          <a:xfrm>
            <a:off x="0" y="3301484"/>
            <a:ext cx="12192000" cy="646331"/>
          </a:xfrm>
          <a:prstGeom prst="rect">
            <a:avLst/>
          </a:prstGeom>
          <a:solidFill>
            <a:srgbClr val="FFFF00"/>
          </a:solidFill>
        </p:spPr>
        <p:txBody>
          <a:bodyPr wrap="square">
            <a:spAutoFit/>
          </a:bodyPr>
          <a:lstStyle/>
          <a:p>
            <a:pPr algn="ctr"/>
            <a:r>
              <a:rPr lang="en-US" sz="3600" dirty="0"/>
              <a:t>KMC Given </a:t>
            </a:r>
            <a:endParaRPr lang="en-GB" sz="3600" dirty="0"/>
          </a:p>
        </p:txBody>
      </p:sp>
    </p:spTree>
    <p:extLst>
      <p:ext uri="{BB962C8B-B14F-4D97-AF65-F5344CB8AC3E}">
        <p14:creationId xmlns:p14="http://schemas.microsoft.com/office/powerpoint/2010/main" val="27811445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9F181C4C-753F-450A-B559-0F1A65FA84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572000"/>
          </a:xfrm>
          <a:prstGeom prst="rect">
            <a:avLst/>
          </a:prstGeom>
          <a:solidFill>
            <a:srgbClr val="4251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ounded Rectangle 26">
            <a:extLst>
              <a:ext uri="{FF2B5EF4-FFF2-40B4-BE49-F238E27FC236}">
                <a16:creationId xmlns:a16="http://schemas.microsoft.com/office/drawing/2014/main" id="{6D73B6FF-040D-4E74-AEAD-04C755BEF7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564" y="320843"/>
            <a:ext cx="11548872" cy="3930315"/>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DDC7AEB6-15B4-4342-9735-207B91D195C4}"/>
              </a:ext>
            </a:extLst>
          </p:cNvPr>
          <p:cNvSpPr/>
          <p:nvPr/>
        </p:nvSpPr>
        <p:spPr>
          <a:xfrm>
            <a:off x="990600" y="4642583"/>
            <a:ext cx="10210800" cy="1099845"/>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3800" b="1" i="1" dirty="0">
                <a:latin typeface="+mj-lt"/>
                <a:ea typeface="+mj-ea"/>
                <a:cs typeface="+mj-cs"/>
              </a:rPr>
              <a:t>Family Participatory Care for Continuum of care</a:t>
            </a:r>
          </a:p>
        </p:txBody>
      </p:sp>
      <p:grpSp>
        <p:nvGrpSpPr>
          <p:cNvPr id="13" name="Group 12">
            <a:extLst>
              <a:ext uri="{FF2B5EF4-FFF2-40B4-BE49-F238E27FC236}">
                <a16:creationId xmlns:a16="http://schemas.microsoft.com/office/drawing/2014/main" id="{5688EA8F-413C-414D-A7E4-2966F5FA4A6B}"/>
              </a:ext>
            </a:extLst>
          </p:cNvPr>
          <p:cNvGrpSpPr/>
          <p:nvPr/>
        </p:nvGrpSpPr>
        <p:grpSpPr>
          <a:xfrm>
            <a:off x="277368" y="4989724"/>
            <a:ext cx="900332" cy="855647"/>
            <a:chOff x="0" y="138267"/>
            <a:chExt cx="900332" cy="855647"/>
          </a:xfrm>
        </p:grpSpPr>
        <p:sp>
          <p:nvSpPr>
            <p:cNvPr id="14" name="Фигура">
              <a:extLst>
                <a:ext uri="{FF2B5EF4-FFF2-40B4-BE49-F238E27FC236}">
                  <a16:creationId xmlns:a16="http://schemas.microsoft.com/office/drawing/2014/main" id="{E3E25B59-06BF-4429-B379-3821752CD6A2}"/>
                </a:ext>
              </a:extLst>
            </p:cNvPr>
            <p:cNvSpPr/>
            <p:nvPr/>
          </p:nvSpPr>
          <p:spPr bwMode="auto">
            <a:xfrm>
              <a:off x="0" y="143482"/>
              <a:ext cx="900332" cy="850432"/>
            </a:xfrm>
            <a:custGeom>
              <a:avLst/>
              <a:gdLst/>
              <a:ahLst/>
              <a:cxnLst>
                <a:cxn ang="0">
                  <a:pos x="wd2" y="hd2"/>
                </a:cxn>
                <a:cxn ang="5400000">
                  <a:pos x="wd2" y="hd2"/>
                </a:cxn>
                <a:cxn ang="10800000">
                  <a:pos x="wd2" y="hd2"/>
                </a:cxn>
                <a:cxn ang="16200000">
                  <a:pos x="wd2" y="hd2"/>
                </a:cxn>
              </a:cxnLst>
              <a:rect l="0" t="0" r="r" b="b"/>
              <a:pathLst>
                <a:path w="21448" h="21593" extrusionOk="0">
                  <a:moveTo>
                    <a:pt x="4271" y="0"/>
                  </a:moveTo>
                  <a:cubicBezTo>
                    <a:pt x="4055" y="-7"/>
                    <a:pt x="3849" y="94"/>
                    <a:pt x="3713" y="274"/>
                  </a:cubicBezTo>
                  <a:cubicBezTo>
                    <a:pt x="3610" y="410"/>
                    <a:pt x="3556" y="582"/>
                    <a:pt x="3562" y="757"/>
                  </a:cubicBezTo>
                  <a:cubicBezTo>
                    <a:pt x="3572" y="1019"/>
                    <a:pt x="3591" y="1279"/>
                    <a:pt x="3608" y="1540"/>
                  </a:cubicBezTo>
                  <a:lnTo>
                    <a:pt x="2284" y="1540"/>
                  </a:lnTo>
                  <a:cubicBezTo>
                    <a:pt x="1518" y="1614"/>
                    <a:pt x="829" y="2066"/>
                    <a:pt x="420" y="2762"/>
                  </a:cubicBezTo>
                  <a:cubicBezTo>
                    <a:pt x="-13" y="3500"/>
                    <a:pt x="-76" y="4402"/>
                    <a:pt x="72" y="5259"/>
                  </a:cubicBezTo>
                  <a:cubicBezTo>
                    <a:pt x="249" y="6280"/>
                    <a:pt x="698" y="7201"/>
                    <a:pt x="1205" y="8060"/>
                  </a:cubicBezTo>
                  <a:cubicBezTo>
                    <a:pt x="1690" y="8885"/>
                    <a:pt x="2245" y="9682"/>
                    <a:pt x="2968" y="10307"/>
                  </a:cubicBezTo>
                  <a:cubicBezTo>
                    <a:pt x="3980" y="11181"/>
                    <a:pt x="5244" y="11638"/>
                    <a:pt x="6539" y="11618"/>
                  </a:cubicBezTo>
                  <a:cubicBezTo>
                    <a:pt x="6959" y="12212"/>
                    <a:pt x="7455" y="12749"/>
                    <a:pt x="8061" y="13191"/>
                  </a:cubicBezTo>
                  <a:cubicBezTo>
                    <a:pt x="8325" y="13383"/>
                    <a:pt x="8605" y="13546"/>
                    <a:pt x="8895" y="13684"/>
                  </a:cubicBezTo>
                  <a:lnTo>
                    <a:pt x="8895" y="14663"/>
                  </a:lnTo>
                  <a:cubicBezTo>
                    <a:pt x="8895" y="14866"/>
                    <a:pt x="8895" y="14968"/>
                    <a:pt x="8927" y="15077"/>
                  </a:cubicBezTo>
                  <a:cubicBezTo>
                    <a:pt x="8968" y="15195"/>
                    <a:pt x="9055" y="15288"/>
                    <a:pt x="9166" y="15331"/>
                  </a:cubicBezTo>
                  <a:cubicBezTo>
                    <a:pt x="9267" y="15366"/>
                    <a:pt x="9361" y="15366"/>
                    <a:pt x="9549" y="15366"/>
                  </a:cubicBezTo>
                  <a:lnTo>
                    <a:pt x="9751" y="15366"/>
                  </a:lnTo>
                  <a:lnTo>
                    <a:pt x="9751" y="17951"/>
                  </a:lnTo>
                  <a:lnTo>
                    <a:pt x="9610" y="17951"/>
                  </a:lnTo>
                  <a:lnTo>
                    <a:pt x="9606" y="17951"/>
                  </a:lnTo>
                  <a:cubicBezTo>
                    <a:pt x="9418" y="17951"/>
                    <a:pt x="9323" y="17951"/>
                    <a:pt x="9223" y="17985"/>
                  </a:cubicBezTo>
                  <a:cubicBezTo>
                    <a:pt x="9112" y="18028"/>
                    <a:pt x="9025" y="18121"/>
                    <a:pt x="8985" y="18240"/>
                  </a:cubicBezTo>
                  <a:cubicBezTo>
                    <a:pt x="8952" y="18348"/>
                    <a:pt x="8952" y="18449"/>
                    <a:pt x="8952" y="18650"/>
                  </a:cubicBezTo>
                  <a:lnTo>
                    <a:pt x="8952" y="19721"/>
                  </a:lnTo>
                  <a:lnTo>
                    <a:pt x="7884" y="19721"/>
                  </a:lnTo>
                  <a:lnTo>
                    <a:pt x="7882" y="19721"/>
                  </a:lnTo>
                  <a:cubicBezTo>
                    <a:pt x="7693" y="19721"/>
                    <a:pt x="7598" y="19722"/>
                    <a:pt x="7497" y="19756"/>
                  </a:cubicBezTo>
                  <a:cubicBezTo>
                    <a:pt x="7387" y="19799"/>
                    <a:pt x="7300" y="19892"/>
                    <a:pt x="7259" y="20010"/>
                  </a:cubicBezTo>
                  <a:cubicBezTo>
                    <a:pt x="7227" y="20119"/>
                    <a:pt x="7227" y="20220"/>
                    <a:pt x="7227" y="20421"/>
                  </a:cubicBezTo>
                  <a:lnTo>
                    <a:pt x="7227" y="21593"/>
                  </a:lnTo>
                  <a:lnTo>
                    <a:pt x="9149" y="21593"/>
                  </a:lnTo>
                  <a:lnTo>
                    <a:pt x="12300" y="21593"/>
                  </a:lnTo>
                  <a:lnTo>
                    <a:pt x="14222" y="21593"/>
                  </a:lnTo>
                  <a:lnTo>
                    <a:pt x="14222" y="20424"/>
                  </a:lnTo>
                  <a:cubicBezTo>
                    <a:pt x="14222" y="20221"/>
                    <a:pt x="14222" y="20119"/>
                    <a:pt x="14190" y="20010"/>
                  </a:cubicBezTo>
                  <a:cubicBezTo>
                    <a:pt x="14149" y="19892"/>
                    <a:pt x="14062" y="19799"/>
                    <a:pt x="13951" y="19756"/>
                  </a:cubicBezTo>
                  <a:cubicBezTo>
                    <a:pt x="13850" y="19721"/>
                    <a:pt x="13756" y="19721"/>
                    <a:pt x="13568" y="19721"/>
                  </a:cubicBezTo>
                  <a:lnTo>
                    <a:pt x="12466" y="19721"/>
                  </a:lnTo>
                  <a:lnTo>
                    <a:pt x="12466" y="18654"/>
                  </a:lnTo>
                  <a:cubicBezTo>
                    <a:pt x="12466" y="18450"/>
                    <a:pt x="12466" y="18348"/>
                    <a:pt x="12434" y="18240"/>
                  </a:cubicBezTo>
                  <a:cubicBezTo>
                    <a:pt x="12394" y="18121"/>
                    <a:pt x="12307" y="18028"/>
                    <a:pt x="12196" y="17985"/>
                  </a:cubicBezTo>
                  <a:cubicBezTo>
                    <a:pt x="12095" y="17951"/>
                    <a:pt x="12000" y="17951"/>
                    <a:pt x="11813" y="17951"/>
                  </a:cubicBezTo>
                  <a:lnTo>
                    <a:pt x="11667" y="17951"/>
                  </a:lnTo>
                  <a:lnTo>
                    <a:pt x="11667" y="15366"/>
                  </a:lnTo>
                  <a:lnTo>
                    <a:pt x="11866" y="15366"/>
                  </a:lnTo>
                  <a:cubicBezTo>
                    <a:pt x="12057" y="15366"/>
                    <a:pt x="12152" y="15366"/>
                    <a:pt x="12253" y="15331"/>
                  </a:cubicBezTo>
                  <a:cubicBezTo>
                    <a:pt x="12364" y="15288"/>
                    <a:pt x="12451" y="15195"/>
                    <a:pt x="12491" y="15077"/>
                  </a:cubicBezTo>
                  <a:cubicBezTo>
                    <a:pt x="12523" y="14968"/>
                    <a:pt x="12523" y="14867"/>
                    <a:pt x="12523" y="14666"/>
                  </a:cubicBezTo>
                  <a:lnTo>
                    <a:pt x="12523" y="13691"/>
                  </a:lnTo>
                  <a:cubicBezTo>
                    <a:pt x="12819" y="13553"/>
                    <a:pt x="13105" y="13387"/>
                    <a:pt x="13374" y="13191"/>
                  </a:cubicBezTo>
                  <a:cubicBezTo>
                    <a:pt x="13980" y="12749"/>
                    <a:pt x="14474" y="12212"/>
                    <a:pt x="14895" y="11618"/>
                  </a:cubicBezTo>
                  <a:cubicBezTo>
                    <a:pt x="16195" y="11642"/>
                    <a:pt x="17465" y="11184"/>
                    <a:pt x="18481" y="10307"/>
                  </a:cubicBezTo>
                  <a:cubicBezTo>
                    <a:pt x="19204" y="9682"/>
                    <a:pt x="19759" y="8885"/>
                    <a:pt x="20244" y="8060"/>
                  </a:cubicBezTo>
                  <a:cubicBezTo>
                    <a:pt x="20750" y="7201"/>
                    <a:pt x="21199" y="6280"/>
                    <a:pt x="21376" y="5259"/>
                  </a:cubicBezTo>
                  <a:cubicBezTo>
                    <a:pt x="21524" y="4402"/>
                    <a:pt x="21462" y="3500"/>
                    <a:pt x="21029" y="2762"/>
                  </a:cubicBezTo>
                  <a:cubicBezTo>
                    <a:pt x="20620" y="2066"/>
                    <a:pt x="19930" y="1614"/>
                    <a:pt x="19164" y="1540"/>
                  </a:cubicBezTo>
                  <a:lnTo>
                    <a:pt x="17826" y="1540"/>
                  </a:lnTo>
                  <a:cubicBezTo>
                    <a:pt x="17844" y="1279"/>
                    <a:pt x="17862" y="1019"/>
                    <a:pt x="17873" y="757"/>
                  </a:cubicBezTo>
                  <a:cubicBezTo>
                    <a:pt x="17878" y="582"/>
                    <a:pt x="17825" y="410"/>
                    <a:pt x="17722" y="274"/>
                  </a:cubicBezTo>
                  <a:cubicBezTo>
                    <a:pt x="17586" y="94"/>
                    <a:pt x="17379" y="-7"/>
                    <a:pt x="17163" y="0"/>
                  </a:cubicBezTo>
                  <a:lnTo>
                    <a:pt x="11155" y="0"/>
                  </a:lnTo>
                  <a:lnTo>
                    <a:pt x="10280" y="0"/>
                  </a:lnTo>
                  <a:lnTo>
                    <a:pt x="4271" y="0"/>
                  </a:lnTo>
                  <a:close/>
                  <a:moveTo>
                    <a:pt x="2508" y="2607"/>
                  </a:moveTo>
                  <a:lnTo>
                    <a:pt x="3699" y="2607"/>
                  </a:lnTo>
                  <a:cubicBezTo>
                    <a:pt x="3790" y="3471"/>
                    <a:pt x="3916" y="4326"/>
                    <a:pt x="4084" y="5167"/>
                  </a:cubicBezTo>
                  <a:cubicBezTo>
                    <a:pt x="4379" y="6647"/>
                    <a:pt x="4814" y="8143"/>
                    <a:pt x="5399" y="9516"/>
                  </a:cubicBezTo>
                  <a:cubicBezTo>
                    <a:pt x="5508" y="9772"/>
                    <a:pt x="5625" y="10022"/>
                    <a:pt x="5747" y="10270"/>
                  </a:cubicBezTo>
                  <a:cubicBezTo>
                    <a:pt x="4694" y="10030"/>
                    <a:pt x="3732" y="9458"/>
                    <a:pt x="2990" y="8621"/>
                  </a:cubicBezTo>
                  <a:cubicBezTo>
                    <a:pt x="2547" y="8122"/>
                    <a:pt x="2196" y="7548"/>
                    <a:pt x="1902" y="6945"/>
                  </a:cubicBezTo>
                  <a:cubicBezTo>
                    <a:pt x="1589" y="6305"/>
                    <a:pt x="1336" y="5623"/>
                    <a:pt x="1214" y="4903"/>
                  </a:cubicBezTo>
                  <a:cubicBezTo>
                    <a:pt x="1126" y="4385"/>
                    <a:pt x="1112" y="3838"/>
                    <a:pt x="1348" y="3376"/>
                  </a:cubicBezTo>
                  <a:cubicBezTo>
                    <a:pt x="1582" y="2920"/>
                    <a:pt x="2022" y="2627"/>
                    <a:pt x="2508" y="2607"/>
                  </a:cubicBezTo>
                  <a:close/>
                  <a:moveTo>
                    <a:pt x="17734" y="2607"/>
                  </a:moveTo>
                  <a:lnTo>
                    <a:pt x="18941" y="2607"/>
                  </a:lnTo>
                  <a:cubicBezTo>
                    <a:pt x="19427" y="2627"/>
                    <a:pt x="19867" y="2920"/>
                    <a:pt x="20101" y="3376"/>
                  </a:cubicBezTo>
                  <a:cubicBezTo>
                    <a:pt x="20337" y="3838"/>
                    <a:pt x="20323" y="4385"/>
                    <a:pt x="20235" y="4903"/>
                  </a:cubicBezTo>
                  <a:cubicBezTo>
                    <a:pt x="20113" y="5623"/>
                    <a:pt x="19859" y="6305"/>
                    <a:pt x="19546" y="6945"/>
                  </a:cubicBezTo>
                  <a:cubicBezTo>
                    <a:pt x="19252" y="7548"/>
                    <a:pt x="18902" y="8122"/>
                    <a:pt x="18459" y="8621"/>
                  </a:cubicBezTo>
                  <a:cubicBezTo>
                    <a:pt x="17713" y="9462"/>
                    <a:pt x="16745" y="10036"/>
                    <a:pt x="15686" y="10273"/>
                  </a:cubicBezTo>
                  <a:cubicBezTo>
                    <a:pt x="15809" y="10025"/>
                    <a:pt x="15926" y="9773"/>
                    <a:pt x="16036" y="9516"/>
                  </a:cubicBezTo>
                  <a:cubicBezTo>
                    <a:pt x="16621" y="8143"/>
                    <a:pt x="17056" y="6647"/>
                    <a:pt x="17351" y="5167"/>
                  </a:cubicBezTo>
                  <a:cubicBezTo>
                    <a:pt x="17519" y="4326"/>
                    <a:pt x="17644" y="3471"/>
                    <a:pt x="17734" y="2607"/>
                  </a:cubicBezTo>
                  <a:close/>
                </a:path>
              </a:pathLst>
            </a:custGeom>
            <a:solidFill>
              <a:srgbClr val="49BCE0"/>
            </a:solidFill>
            <a:ln w="25400">
              <a:noFill/>
              <a:miter lim="400000"/>
            </a:ln>
          </p:spPr>
          <p:txBody>
            <a:bodyPr lIns="0" tIns="0" rIns="0" bIns="0" anchor="ctr"/>
            <a:lstStyle/>
            <a:p>
              <a:pPr>
                <a:defRPr sz="3200" b="0">
                  <a:solidFill>
                    <a:srgbClr val="FFFFFF"/>
                  </a:solidFill>
                  <a:latin typeface="+mn-lt"/>
                  <a:ea typeface="+mn-ea"/>
                  <a:cs typeface="+mn-cs"/>
                  <a:sym typeface="Helvetica Neue Medium"/>
                </a:defRPr>
              </a:pPr>
              <a:endParaRPr sz="1600">
                <a:solidFill>
                  <a:srgbClr val="FFFFFF"/>
                </a:solidFill>
                <a:sym typeface="Helvetica Neue Medium"/>
              </a:endParaRPr>
            </a:p>
          </p:txBody>
        </p:sp>
        <p:sp>
          <p:nvSpPr>
            <p:cNvPr id="15" name="Text Box 27">
              <a:extLst>
                <a:ext uri="{FF2B5EF4-FFF2-40B4-BE49-F238E27FC236}">
                  <a16:creationId xmlns:a16="http://schemas.microsoft.com/office/drawing/2014/main" id="{1D1F035B-2394-4375-8854-8CA77EF69138}"/>
                </a:ext>
              </a:extLst>
            </p:cNvPr>
            <p:cNvSpPr txBox="1">
              <a:spLocks/>
            </p:cNvSpPr>
            <p:nvPr/>
          </p:nvSpPr>
          <p:spPr bwMode="auto">
            <a:xfrm>
              <a:off x="121681" y="138267"/>
              <a:ext cx="666111" cy="51296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25400" tIns="25400" rIns="25400" bIns="25400" anchor="ctr">
              <a:spAutoFit/>
            </a:bodyPr>
            <a:lstStyle/>
            <a:p>
              <a:pPr algn="ctr" eaLnBrk="1">
                <a:defRPr/>
              </a:pPr>
              <a:r>
                <a:rPr lang="en-US" altLang="x-none" sz="3000" dirty="0">
                  <a:solidFill>
                    <a:srgbClr val="FFFFFF"/>
                  </a:solidFill>
                  <a:latin typeface="Impact" charset="0"/>
                  <a:ea typeface="Impact" charset="0"/>
                  <a:cs typeface="Impact" charset="0"/>
                  <a:sym typeface="Helvetica Neue" charset="0"/>
                </a:rPr>
                <a:t>4</a:t>
              </a:r>
            </a:p>
          </p:txBody>
        </p:sp>
      </p:grpSp>
      <p:pic>
        <p:nvPicPr>
          <p:cNvPr id="16" name="Picture 15">
            <a:extLst>
              <a:ext uri="{FF2B5EF4-FFF2-40B4-BE49-F238E27FC236}">
                <a16:creationId xmlns:a16="http://schemas.microsoft.com/office/drawing/2014/main" id="{69D410B9-B2ED-4626-B3EB-CF6DA1DA5FB3}"/>
              </a:ext>
            </a:extLst>
          </p:cNvPr>
          <p:cNvPicPr>
            <a:picLocks noChangeAspect="1"/>
          </p:cNvPicPr>
          <p:nvPr/>
        </p:nvPicPr>
        <p:blipFill rotWithShape="1">
          <a:blip r:embed="rId3"/>
          <a:srcRect l="13008" r="12937"/>
          <a:stretch/>
        </p:blipFill>
        <p:spPr>
          <a:xfrm>
            <a:off x="512360" y="1056650"/>
            <a:ext cx="3613245" cy="2500699"/>
          </a:xfrm>
          <a:prstGeom prst="rect">
            <a:avLst/>
          </a:prstGeom>
          <a:ln>
            <a:noFill/>
          </a:ln>
        </p:spPr>
      </p:pic>
      <p:pic>
        <p:nvPicPr>
          <p:cNvPr id="18" name="Picture 17">
            <a:extLst>
              <a:ext uri="{FF2B5EF4-FFF2-40B4-BE49-F238E27FC236}">
                <a16:creationId xmlns:a16="http://schemas.microsoft.com/office/drawing/2014/main" id="{8711CB95-B880-4D2B-B151-6BBC9F24C67A}"/>
              </a:ext>
            </a:extLst>
          </p:cNvPr>
          <p:cNvPicPr>
            <a:picLocks noChangeAspect="1"/>
          </p:cNvPicPr>
          <p:nvPr/>
        </p:nvPicPr>
        <p:blipFill rotWithShape="1">
          <a:blip r:embed="rId4"/>
          <a:srcRect l="12663" r="12519"/>
          <a:stretch/>
        </p:blipFill>
        <p:spPr>
          <a:xfrm>
            <a:off x="4257572" y="1043002"/>
            <a:ext cx="3650567" cy="2500699"/>
          </a:xfrm>
          <a:prstGeom prst="rect">
            <a:avLst/>
          </a:prstGeom>
          <a:ln>
            <a:noFill/>
          </a:ln>
        </p:spPr>
      </p:pic>
      <p:pic>
        <p:nvPicPr>
          <p:cNvPr id="19" name="Picture 18">
            <a:extLst>
              <a:ext uri="{FF2B5EF4-FFF2-40B4-BE49-F238E27FC236}">
                <a16:creationId xmlns:a16="http://schemas.microsoft.com/office/drawing/2014/main" id="{5D51B191-4378-4A09-9AE7-A39E5E477E5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56325" y="1043002"/>
            <a:ext cx="3657600" cy="2500699"/>
          </a:xfrm>
          <a:prstGeom prst="rect">
            <a:avLst/>
          </a:prstGeom>
          <a:ln>
            <a:noFill/>
          </a:ln>
        </p:spPr>
      </p:pic>
    </p:spTree>
    <p:extLst>
      <p:ext uri="{BB962C8B-B14F-4D97-AF65-F5344CB8AC3E}">
        <p14:creationId xmlns:p14="http://schemas.microsoft.com/office/powerpoint/2010/main" val="18273099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211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8"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640079" y="2053641"/>
            <a:ext cx="3669161" cy="2760098"/>
          </a:xfrm>
        </p:spPr>
        <p:txBody>
          <a:bodyPr vert="horz" lIns="91440" tIns="45720" rIns="91440" bIns="45720" rtlCol="0" anchor="ctr">
            <a:normAutofit/>
          </a:bodyPr>
          <a:lstStyle/>
          <a:p>
            <a:pPr lvl="0"/>
            <a:r>
              <a:rPr lang="en-US" kern="1200">
                <a:solidFill>
                  <a:srgbClr val="FFFFFF"/>
                </a:solidFill>
                <a:latin typeface="+mj-lt"/>
                <a:ea typeface="+mj-ea"/>
                <a:cs typeface="+mj-cs"/>
              </a:rPr>
              <a:t>Family Participatory Care (FPC) approach </a:t>
            </a:r>
          </a:p>
        </p:txBody>
      </p:sp>
      <p:sp>
        <p:nvSpPr>
          <p:cNvPr id="3" name="Content Placeholder 2">
            <a:extLst>
              <a:ext uri="{FF2B5EF4-FFF2-40B4-BE49-F238E27FC236}">
                <a16:creationId xmlns:a16="http://schemas.microsoft.com/office/drawing/2014/main" id="{D071F74B-4024-4D22-BA17-A65ADAFCB2D3}"/>
              </a:ext>
            </a:extLst>
          </p:cNvPr>
          <p:cNvSpPr>
            <a:spLocks noGrp="1"/>
          </p:cNvSpPr>
          <p:nvPr>
            <p:ph sz="half" idx="1"/>
          </p:nvPr>
        </p:nvSpPr>
        <p:spPr>
          <a:xfrm>
            <a:off x="6090574" y="801866"/>
            <a:ext cx="5306084" cy="5230634"/>
          </a:xfrm>
        </p:spPr>
        <p:txBody>
          <a:bodyPr vert="horz" lIns="91440" tIns="45720" rIns="91440" bIns="45720" rtlCol="0" anchor="ctr">
            <a:normAutofit/>
          </a:bodyPr>
          <a:lstStyle/>
          <a:p>
            <a:pPr marL="285750"/>
            <a:r>
              <a:rPr lang="en-US" sz="2200" dirty="0">
                <a:solidFill>
                  <a:srgbClr val="000000"/>
                </a:solidFill>
              </a:rPr>
              <a:t>FPC imparts</a:t>
            </a:r>
            <a:r>
              <a:rPr lang="en-US" sz="2200" b="1" dirty="0">
                <a:solidFill>
                  <a:srgbClr val="000000"/>
                </a:solidFill>
              </a:rPr>
              <a:t> skills and education to family care providers, </a:t>
            </a:r>
            <a:r>
              <a:rPr lang="en-US" sz="2200" dirty="0">
                <a:solidFill>
                  <a:srgbClr val="000000"/>
                </a:solidFill>
              </a:rPr>
              <a:t>using standardized videos, demonstration and practice, on;</a:t>
            </a:r>
          </a:p>
          <a:p>
            <a:pPr marL="800100" lvl="1"/>
            <a:r>
              <a:rPr lang="en-US" sz="2200" dirty="0">
                <a:solidFill>
                  <a:srgbClr val="000000"/>
                </a:solidFill>
              </a:rPr>
              <a:t>Routine care of newborn,</a:t>
            </a:r>
          </a:p>
          <a:p>
            <a:pPr marL="800100" lvl="1"/>
            <a:r>
              <a:rPr lang="en-US" sz="2200" dirty="0">
                <a:solidFill>
                  <a:srgbClr val="000000"/>
                </a:solidFill>
              </a:rPr>
              <a:t> Infection preventions, </a:t>
            </a:r>
          </a:p>
          <a:p>
            <a:pPr marL="800100" lvl="1"/>
            <a:r>
              <a:rPr lang="en-US" sz="2200" dirty="0">
                <a:solidFill>
                  <a:srgbClr val="000000"/>
                </a:solidFill>
              </a:rPr>
              <a:t>Developmentally Supportive care (DSC), Kangaroo Mother Care (KMC) and</a:t>
            </a:r>
          </a:p>
          <a:p>
            <a:pPr marL="800100" lvl="1"/>
            <a:r>
              <a:rPr lang="en-US" sz="2200" dirty="0">
                <a:solidFill>
                  <a:srgbClr val="000000"/>
                </a:solidFill>
              </a:rPr>
              <a:t>Identification of danger signs of newborn </a:t>
            </a:r>
          </a:p>
          <a:p>
            <a:pPr marL="285750"/>
            <a:r>
              <a:rPr lang="en-US" sz="2200" b="1" dirty="0">
                <a:solidFill>
                  <a:srgbClr val="000000"/>
                </a:solidFill>
              </a:rPr>
              <a:t>Empowerment of parents / families of newborn (admitted in SNCUs) </a:t>
            </a:r>
            <a:r>
              <a:rPr lang="en-US" sz="2200" dirty="0">
                <a:solidFill>
                  <a:srgbClr val="000000"/>
                </a:solidFill>
              </a:rPr>
              <a:t>to take care of their babies not only in SNCUs but also at home after discharge</a:t>
            </a:r>
          </a:p>
        </p:txBody>
      </p:sp>
    </p:spTree>
    <p:extLst>
      <p:ext uri="{BB962C8B-B14F-4D97-AF65-F5344CB8AC3E}">
        <p14:creationId xmlns:p14="http://schemas.microsoft.com/office/powerpoint/2010/main" val="17330282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50" y="745006"/>
            <a:ext cx="7683957" cy="5120640"/>
          </a:xfrm>
          <a:prstGeom prst="rect">
            <a:avLst/>
          </a:prstGeom>
        </p:spPr>
      </p:pic>
      <p:sp>
        <p:nvSpPr>
          <p:cNvPr id="7" name="Content Placeholder 4">
            <a:extLst>
              <a:ext uri="{FF2B5EF4-FFF2-40B4-BE49-F238E27FC236}">
                <a16:creationId xmlns:a16="http://schemas.microsoft.com/office/drawing/2014/main" id="{286EB4E1-D1F2-40E8-B511-D23816F4E58F}"/>
              </a:ext>
            </a:extLst>
          </p:cNvPr>
          <p:cNvSpPr>
            <a:spLocks noGrp="1"/>
          </p:cNvSpPr>
          <p:nvPr>
            <p:ph sz="half" idx="2"/>
          </p:nvPr>
        </p:nvSpPr>
        <p:spPr>
          <a:xfrm>
            <a:off x="7734300" y="302183"/>
            <a:ext cx="3945403" cy="6109365"/>
          </a:xfrm>
          <a:solidFill>
            <a:schemeClr val="accent2">
              <a:lumMod val="20000"/>
              <a:lumOff val="80000"/>
            </a:schemeClr>
          </a:solidFill>
        </p:spPr>
        <p:txBody>
          <a:bodyPr wrap="square">
            <a:spAutoFit/>
          </a:bodyPr>
          <a:lstStyle/>
          <a:p>
            <a:pPr marL="285750" indent="-285750">
              <a:lnSpc>
                <a:spcPct val="100000"/>
              </a:lnSpc>
              <a:spcBef>
                <a:spcPts val="600"/>
              </a:spcBef>
            </a:pPr>
            <a:r>
              <a:rPr lang="en-US" sz="3200" b="1" dirty="0"/>
              <a:t>4 Regional ToTs of FPC  </a:t>
            </a:r>
          </a:p>
          <a:p>
            <a:pPr marL="742950" lvl="1" indent="-285750">
              <a:lnSpc>
                <a:spcPct val="100000"/>
              </a:lnSpc>
              <a:spcBef>
                <a:spcPts val="600"/>
              </a:spcBef>
            </a:pPr>
            <a:r>
              <a:rPr lang="en-US" sz="2000" b="1" dirty="0"/>
              <a:t>104 Participants</a:t>
            </a:r>
            <a:r>
              <a:rPr lang="en-US" sz="2000" dirty="0"/>
              <a:t> trained </a:t>
            </a:r>
          </a:p>
          <a:p>
            <a:pPr marL="1200150" lvl="2" indent="-285750">
              <a:lnSpc>
                <a:spcPct val="100000"/>
              </a:lnSpc>
              <a:spcBef>
                <a:spcPts val="600"/>
              </a:spcBef>
            </a:pPr>
            <a:r>
              <a:rPr lang="en-US" dirty="0"/>
              <a:t>Paediatrician, MO, Staff Nurses and NHM Consultants) </a:t>
            </a:r>
          </a:p>
          <a:p>
            <a:pPr marL="742950" lvl="1" indent="-285750">
              <a:lnSpc>
                <a:spcPct val="100000"/>
              </a:lnSpc>
              <a:spcBef>
                <a:spcPts val="600"/>
              </a:spcBef>
            </a:pPr>
            <a:r>
              <a:rPr lang="en-US" sz="2000" dirty="0"/>
              <a:t>Facilities: </a:t>
            </a:r>
          </a:p>
          <a:p>
            <a:pPr marL="1200150" lvl="2" indent="-285750">
              <a:lnSpc>
                <a:spcPct val="100000"/>
              </a:lnSpc>
              <a:spcBef>
                <a:spcPts val="600"/>
              </a:spcBef>
            </a:pPr>
            <a:r>
              <a:rPr lang="en-US" sz="2400" b="1" dirty="0"/>
              <a:t>2 Government Medical Colleges </a:t>
            </a:r>
          </a:p>
          <a:p>
            <a:pPr marL="1200150" lvl="2" indent="-285750">
              <a:lnSpc>
                <a:spcPct val="100000"/>
              </a:lnSpc>
              <a:spcBef>
                <a:spcPts val="600"/>
              </a:spcBef>
            </a:pPr>
            <a:r>
              <a:rPr lang="en-US" sz="2400" b="1" dirty="0"/>
              <a:t>23 SNCUs </a:t>
            </a:r>
          </a:p>
          <a:p>
            <a:pPr marL="1200150" lvl="2" indent="-285750">
              <a:lnSpc>
                <a:spcPct val="100000"/>
              </a:lnSpc>
              <a:spcBef>
                <a:spcPts val="600"/>
              </a:spcBef>
            </a:pPr>
            <a:r>
              <a:rPr lang="en-US" sz="2400" b="1" dirty="0"/>
              <a:t>5 NBSUs  </a:t>
            </a:r>
            <a:endParaRPr lang="en-US" sz="3200" b="1" dirty="0"/>
          </a:p>
          <a:p>
            <a:pPr marL="285750" indent="-285750">
              <a:lnSpc>
                <a:spcPct val="100000"/>
              </a:lnSpc>
              <a:spcBef>
                <a:spcPts val="600"/>
              </a:spcBef>
            </a:pPr>
            <a:r>
              <a:rPr lang="en-US" sz="2400" b="1" dirty="0"/>
              <a:t>2922 FPC sessions </a:t>
            </a:r>
            <a:r>
              <a:rPr lang="en-US" sz="2400" dirty="0"/>
              <a:t>held and </a:t>
            </a:r>
            <a:r>
              <a:rPr lang="en-US" sz="2400" b="1" dirty="0"/>
              <a:t>68% of care givers </a:t>
            </a:r>
            <a:r>
              <a:rPr lang="en-US" sz="2400" dirty="0"/>
              <a:t>attended at least any FPC sessions </a:t>
            </a:r>
            <a:r>
              <a:rPr lang="en-US" sz="2400" b="1" dirty="0"/>
              <a:t>(Apr-Oct 19)</a:t>
            </a:r>
          </a:p>
        </p:txBody>
      </p:sp>
    </p:spTree>
    <p:extLst>
      <p:ext uri="{BB962C8B-B14F-4D97-AF65-F5344CB8AC3E}">
        <p14:creationId xmlns:p14="http://schemas.microsoft.com/office/powerpoint/2010/main" val="7027078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3A96E830-3F37-44DF-AAF8-53ECAE5DBF4D}"/>
              </a:ext>
            </a:extLst>
          </p:cNvPr>
          <p:cNvGraphicFramePr>
            <a:graphicFrameLocks noGrp="1"/>
          </p:cNvGraphicFramePr>
          <p:nvPr>
            <p:ph idx="1"/>
            <p:extLst>
              <p:ext uri="{D42A27DB-BD31-4B8C-83A1-F6EECF244321}">
                <p14:modId xmlns:p14="http://schemas.microsoft.com/office/powerpoint/2010/main" val="1962016619"/>
              </p:ext>
            </p:extLst>
          </p:nvPr>
        </p:nvGraphicFramePr>
        <p:xfrm>
          <a:off x="337626" y="1645921"/>
          <a:ext cx="11479237" cy="48760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itle 1">
            <a:extLst>
              <a:ext uri="{FF2B5EF4-FFF2-40B4-BE49-F238E27FC236}">
                <a16:creationId xmlns:a16="http://schemas.microsoft.com/office/drawing/2014/main" id="{0245C3A9-5C2D-4D1D-AC69-2FFF53E93B4B}"/>
              </a:ext>
            </a:extLst>
          </p:cNvPr>
          <p:cNvSpPr>
            <a:spLocks noGrp="1"/>
          </p:cNvSpPr>
          <p:nvPr>
            <p:ph type="title"/>
          </p:nvPr>
        </p:nvSpPr>
        <p:spPr>
          <a:xfrm>
            <a:off x="604911" y="336036"/>
            <a:ext cx="11211951" cy="678426"/>
          </a:xfrm>
          <a:noFill/>
          <a:ln>
            <a:noFill/>
          </a:ln>
        </p:spPr>
        <p:txBody>
          <a:bodyPr>
            <a:noAutofit/>
          </a:bodyPr>
          <a:lstStyle/>
          <a:p>
            <a:pPr algn="ctr"/>
            <a:r>
              <a:rPr lang="en-US" sz="4800" b="1" dirty="0"/>
              <a:t>NBSU Jagadhari, Haryana</a:t>
            </a:r>
            <a:endParaRPr lang="en-US" sz="4000" b="1" dirty="0">
              <a:solidFill>
                <a:srgbClr val="FF0000"/>
              </a:solidFill>
            </a:endParaRPr>
          </a:p>
        </p:txBody>
      </p:sp>
      <p:sp>
        <p:nvSpPr>
          <p:cNvPr id="2" name="Rectangle 1">
            <a:extLst>
              <a:ext uri="{FF2B5EF4-FFF2-40B4-BE49-F238E27FC236}">
                <a16:creationId xmlns:a16="http://schemas.microsoft.com/office/drawing/2014/main" id="{AC254C58-7F24-4825-9FB1-75EB8877EE35}"/>
              </a:ext>
            </a:extLst>
          </p:cNvPr>
          <p:cNvSpPr/>
          <p:nvPr/>
        </p:nvSpPr>
        <p:spPr>
          <a:xfrm>
            <a:off x="604911" y="1145525"/>
            <a:ext cx="11211951" cy="584775"/>
          </a:xfrm>
          <a:prstGeom prst="rect">
            <a:avLst/>
          </a:prstGeom>
        </p:spPr>
        <p:txBody>
          <a:bodyPr wrap="square">
            <a:spAutoFit/>
          </a:bodyPr>
          <a:lstStyle/>
          <a:p>
            <a:pPr algn="ctr"/>
            <a:r>
              <a:rPr lang="en-US" sz="3200" dirty="0">
                <a:solidFill>
                  <a:srgbClr val="FF0000"/>
                </a:solidFill>
              </a:rPr>
              <a:t>India’s first NBSU to implement FPC!</a:t>
            </a:r>
            <a:endParaRPr lang="en-US" sz="3200" dirty="0"/>
          </a:p>
        </p:txBody>
      </p:sp>
    </p:spTree>
    <p:extLst>
      <p:ext uri="{BB962C8B-B14F-4D97-AF65-F5344CB8AC3E}">
        <p14:creationId xmlns:p14="http://schemas.microsoft.com/office/powerpoint/2010/main" val="20916170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3A96E830-3F37-44DF-AAF8-53ECAE5DBF4D}"/>
              </a:ext>
            </a:extLst>
          </p:cNvPr>
          <p:cNvGraphicFramePr>
            <a:graphicFrameLocks noGrp="1"/>
          </p:cNvGraphicFramePr>
          <p:nvPr>
            <p:ph idx="1"/>
            <p:extLst>
              <p:ext uri="{D42A27DB-BD31-4B8C-83A1-F6EECF244321}">
                <p14:modId xmlns:p14="http://schemas.microsoft.com/office/powerpoint/2010/main" val="2987515600"/>
              </p:ext>
            </p:extLst>
          </p:nvPr>
        </p:nvGraphicFramePr>
        <p:xfrm>
          <a:off x="412652" y="352924"/>
          <a:ext cx="11366695" cy="60631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itle 1">
            <a:extLst>
              <a:ext uri="{FF2B5EF4-FFF2-40B4-BE49-F238E27FC236}">
                <a16:creationId xmlns:a16="http://schemas.microsoft.com/office/drawing/2014/main" id="{0245C3A9-5C2D-4D1D-AC69-2FFF53E93B4B}"/>
              </a:ext>
            </a:extLst>
          </p:cNvPr>
          <p:cNvSpPr>
            <a:spLocks noGrp="1"/>
          </p:cNvSpPr>
          <p:nvPr>
            <p:ph type="title"/>
          </p:nvPr>
        </p:nvSpPr>
        <p:spPr>
          <a:xfrm>
            <a:off x="539711" y="630487"/>
            <a:ext cx="8154779" cy="1424013"/>
          </a:xfrm>
          <a:noFill/>
          <a:ln>
            <a:solidFill>
              <a:schemeClr val="bg1">
                <a:lumMod val="75000"/>
              </a:schemeClr>
            </a:solidFill>
          </a:ln>
        </p:spPr>
        <p:txBody>
          <a:bodyPr>
            <a:normAutofit/>
          </a:bodyPr>
          <a:lstStyle/>
          <a:p>
            <a:pPr algn="ctr"/>
            <a:r>
              <a:rPr lang="en-US" b="1" dirty="0"/>
              <a:t>FPC Practices in Aspirational District of Haryana </a:t>
            </a:r>
          </a:p>
        </p:txBody>
      </p:sp>
    </p:spTree>
    <p:extLst>
      <p:ext uri="{BB962C8B-B14F-4D97-AF65-F5344CB8AC3E}">
        <p14:creationId xmlns:p14="http://schemas.microsoft.com/office/powerpoint/2010/main" val="3884339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35693"/>
            <a:ext cx="12192000" cy="590931"/>
          </a:xfrm>
          <a:noFill/>
          <a:ln>
            <a:noFill/>
          </a:ln>
        </p:spPr>
        <p:txBody>
          <a:bodyPr wrap="square" rtlCol="0">
            <a:spAutoFit/>
          </a:bodyPr>
          <a:lstStyle/>
          <a:p>
            <a:pPr algn="ctr"/>
            <a:r>
              <a:rPr lang="en-US" sz="3600" b="1" dirty="0">
                <a:latin typeface="Franklin Gothic Book" panose="020B0503020102020204" pitchFamily="34" charset="0"/>
                <a:ea typeface="+mn-ea"/>
                <a:cs typeface="+mn-cs"/>
              </a:rPr>
              <a:t>Haryana Childhood Mortality Indicators Trends </a:t>
            </a:r>
            <a:r>
              <a:rPr lang="en-US" sz="2800" b="1" dirty="0">
                <a:latin typeface="Franklin Gothic Book" panose="020B0503020102020204" pitchFamily="34" charset="0"/>
                <a:ea typeface="+mn-ea"/>
                <a:cs typeface="+mn-cs"/>
              </a:rPr>
              <a:t>(SRS data) </a:t>
            </a:r>
          </a:p>
        </p:txBody>
      </p:sp>
      <p:graphicFrame>
        <p:nvGraphicFramePr>
          <p:cNvPr id="4" name="Content Placeholder 6"/>
          <p:cNvGraphicFramePr>
            <a:graphicFrameLocks/>
          </p:cNvGraphicFramePr>
          <p:nvPr/>
        </p:nvGraphicFramePr>
        <p:xfrm>
          <a:off x="0" y="1354287"/>
          <a:ext cx="12055522" cy="5046513"/>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p:cNvSpPr txBox="1"/>
          <p:nvPr/>
        </p:nvSpPr>
        <p:spPr>
          <a:xfrm>
            <a:off x="7161263" y="883013"/>
            <a:ext cx="2823883" cy="369332"/>
          </a:xfrm>
          <a:prstGeom prst="rect">
            <a:avLst/>
          </a:prstGeom>
          <a:noFill/>
        </p:spPr>
        <p:txBody>
          <a:bodyPr wrap="square" rtlCol="0">
            <a:spAutoFit/>
          </a:bodyPr>
          <a:lstStyle/>
          <a:p>
            <a:pPr algn="ctr"/>
            <a:r>
              <a:rPr lang="en-US" b="1" dirty="0">
                <a:solidFill>
                  <a:schemeClr val="accent2">
                    <a:lumMod val="75000"/>
                  </a:schemeClr>
                </a:solidFill>
              </a:rPr>
              <a:t>Annual Rate of reduction</a:t>
            </a:r>
          </a:p>
        </p:txBody>
      </p:sp>
      <p:sp>
        <p:nvSpPr>
          <p:cNvPr id="15" name="TextBox 14"/>
          <p:cNvSpPr txBox="1"/>
          <p:nvPr/>
        </p:nvSpPr>
        <p:spPr>
          <a:xfrm>
            <a:off x="9985146" y="1529343"/>
            <a:ext cx="1784995" cy="830997"/>
          </a:xfrm>
          <a:prstGeom prst="rect">
            <a:avLst/>
          </a:prstGeom>
          <a:solidFill>
            <a:srgbClr val="FFFF00"/>
          </a:solidFill>
          <a:ln>
            <a:noFill/>
          </a:ln>
        </p:spPr>
        <p:txBody>
          <a:bodyPr wrap="square" rtlCol="0">
            <a:spAutoFit/>
          </a:bodyPr>
          <a:lstStyle/>
          <a:p>
            <a:r>
              <a:rPr lang="en-US" sz="1600" b="1" dirty="0"/>
              <a:t>AAR for (2015 -17)</a:t>
            </a:r>
          </a:p>
          <a:p>
            <a:r>
              <a:rPr lang="en-US" sz="1600" b="1" dirty="0"/>
              <a:t>IMR 8.3%</a:t>
            </a:r>
          </a:p>
          <a:p>
            <a:r>
              <a:rPr lang="en-US" sz="1600" b="1" dirty="0"/>
              <a:t>NMR  6.3%</a:t>
            </a:r>
          </a:p>
        </p:txBody>
      </p:sp>
      <p:sp>
        <p:nvSpPr>
          <p:cNvPr id="7" name="Rectangle 6">
            <a:extLst>
              <a:ext uri="{FF2B5EF4-FFF2-40B4-BE49-F238E27FC236}">
                <a16:creationId xmlns:a16="http://schemas.microsoft.com/office/drawing/2014/main" id="{D6D6FF22-C412-4B3D-9B0F-4FED6BC73605}"/>
              </a:ext>
            </a:extLst>
          </p:cNvPr>
          <p:cNvSpPr/>
          <p:nvPr/>
        </p:nvSpPr>
        <p:spPr>
          <a:xfrm>
            <a:off x="3968002" y="883013"/>
            <a:ext cx="2628155" cy="369332"/>
          </a:xfrm>
          <a:prstGeom prst="rect">
            <a:avLst/>
          </a:prstGeom>
        </p:spPr>
        <p:txBody>
          <a:bodyPr wrap="none">
            <a:spAutoFit/>
          </a:bodyPr>
          <a:lstStyle/>
          <a:p>
            <a:r>
              <a:rPr lang="en-US" b="1" dirty="0">
                <a:solidFill>
                  <a:schemeClr val="accent2">
                    <a:lumMod val="75000"/>
                  </a:schemeClr>
                </a:solidFill>
              </a:rPr>
              <a:t>Annual Rate of reduction </a:t>
            </a:r>
            <a:endParaRPr lang="en-GB" b="1" dirty="0">
              <a:solidFill>
                <a:schemeClr val="accent2">
                  <a:lumMod val="75000"/>
                </a:schemeClr>
              </a:solidFill>
            </a:endParaRPr>
          </a:p>
        </p:txBody>
      </p:sp>
      <p:sp>
        <p:nvSpPr>
          <p:cNvPr id="16" name="Rectangle 15">
            <a:extLst>
              <a:ext uri="{FF2B5EF4-FFF2-40B4-BE49-F238E27FC236}">
                <a16:creationId xmlns:a16="http://schemas.microsoft.com/office/drawing/2014/main" id="{88C521BF-30F1-494D-ABA1-93975B49FBCD}"/>
              </a:ext>
            </a:extLst>
          </p:cNvPr>
          <p:cNvSpPr/>
          <p:nvPr/>
        </p:nvSpPr>
        <p:spPr>
          <a:xfrm>
            <a:off x="730534" y="883013"/>
            <a:ext cx="2628155" cy="369332"/>
          </a:xfrm>
          <a:prstGeom prst="rect">
            <a:avLst/>
          </a:prstGeom>
        </p:spPr>
        <p:txBody>
          <a:bodyPr wrap="none">
            <a:spAutoFit/>
          </a:bodyPr>
          <a:lstStyle/>
          <a:p>
            <a:r>
              <a:rPr lang="en-US" b="1" dirty="0">
                <a:solidFill>
                  <a:schemeClr val="accent2">
                    <a:lumMod val="75000"/>
                  </a:schemeClr>
                </a:solidFill>
              </a:rPr>
              <a:t>Annual Rate of reduction </a:t>
            </a:r>
            <a:endParaRPr lang="en-GB" b="1" dirty="0">
              <a:solidFill>
                <a:schemeClr val="accent2">
                  <a:lumMod val="75000"/>
                </a:schemeClr>
              </a:solidFill>
            </a:endParaRPr>
          </a:p>
        </p:txBody>
      </p:sp>
      <p:sp>
        <p:nvSpPr>
          <p:cNvPr id="17" name="TextBox 16">
            <a:extLst>
              <a:ext uri="{FF2B5EF4-FFF2-40B4-BE49-F238E27FC236}">
                <a16:creationId xmlns:a16="http://schemas.microsoft.com/office/drawing/2014/main" id="{F197ED0E-1383-4740-BE28-2F9DE9F5C4FE}"/>
              </a:ext>
            </a:extLst>
          </p:cNvPr>
          <p:cNvSpPr txBox="1"/>
          <p:nvPr/>
        </p:nvSpPr>
        <p:spPr>
          <a:xfrm>
            <a:off x="10393463" y="883013"/>
            <a:ext cx="1590662" cy="646331"/>
          </a:xfrm>
          <a:prstGeom prst="rect">
            <a:avLst/>
          </a:prstGeom>
          <a:noFill/>
        </p:spPr>
        <p:txBody>
          <a:bodyPr wrap="square" rtlCol="0">
            <a:spAutoFit/>
          </a:bodyPr>
          <a:lstStyle/>
          <a:p>
            <a:pPr algn="ctr"/>
            <a:r>
              <a:rPr lang="en-US" b="1" dirty="0">
                <a:solidFill>
                  <a:schemeClr val="accent2">
                    <a:lumMod val="75000"/>
                  </a:schemeClr>
                </a:solidFill>
              </a:rPr>
              <a:t>Annual Rate of reduction</a:t>
            </a:r>
          </a:p>
        </p:txBody>
      </p:sp>
      <p:sp>
        <p:nvSpPr>
          <p:cNvPr id="18" name="TextBox 17">
            <a:extLst>
              <a:ext uri="{FF2B5EF4-FFF2-40B4-BE49-F238E27FC236}">
                <a16:creationId xmlns:a16="http://schemas.microsoft.com/office/drawing/2014/main" id="{4B6ABAB1-F034-44F6-8597-3067865F8FD7}"/>
              </a:ext>
            </a:extLst>
          </p:cNvPr>
          <p:cNvSpPr txBox="1"/>
          <p:nvPr/>
        </p:nvSpPr>
        <p:spPr>
          <a:xfrm>
            <a:off x="2181987" y="1529344"/>
            <a:ext cx="1718626" cy="830997"/>
          </a:xfrm>
          <a:prstGeom prst="rect">
            <a:avLst/>
          </a:prstGeom>
          <a:solidFill>
            <a:srgbClr val="FFFF00"/>
          </a:solidFill>
          <a:ln>
            <a:noFill/>
          </a:ln>
        </p:spPr>
        <p:txBody>
          <a:bodyPr wrap="square" rtlCol="0">
            <a:spAutoFit/>
          </a:bodyPr>
          <a:lstStyle/>
          <a:p>
            <a:r>
              <a:rPr lang="en-US" sz="1600" b="1" dirty="0"/>
              <a:t>AAR for (2005-10)</a:t>
            </a:r>
          </a:p>
          <a:p>
            <a:r>
              <a:rPr lang="en-US" sz="1600" b="1" dirty="0"/>
              <a:t>IMR 4%</a:t>
            </a:r>
          </a:p>
          <a:p>
            <a:r>
              <a:rPr lang="en-US" sz="1600" b="1" dirty="0"/>
              <a:t>NMR  0.6%</a:t>
            </a:r>
          </a:p>
        </p:txBody>
      </p:sp>
      <p:sp>
        <p:nvSpPr>
          <p:cNvPr id="19" name="TextBox 18">
            <a:extLst>
              <a:ext uri="{FF2B5EF4-FFF2-40B4-BE49-F238E27FC236}">
                <a16:creationId xmlns:a16="http://schemas.microsoft.com/office/drawing/2014/main" id="{81D7609C-0877-41A5-9D0D-9324C6602B23}"/>
              </a:ext>
            </a:extLst>
          </p:cNvPr>
          <p:cNvSpPr txBox="1"/>
          <p:nvPr/>
        </p:nvSpPr>
        <p:spPr>
          <a:xfrm>
            <a:off x="6254540" y="1529344"/>
            <a:ext cx="1784995" cy="830997"/>
          </a:xfrm>
          <a:prstGeom prst="rect">
            <a:avLst/>
          </a:prstGeom>
          <a:solidFill>
            <a:srgbClr val="FFFF00"/>
          </a:solidFill>
          <a:ln>
            <a:noFill/>
          </a:ln>
        </p:spPr>
        <p:txBody>
          <a:bodyPr wrap="square" rtlCol="0">
            <a:spAutoFit/>
          </a:bodyPr>
          <a:lstStyle/>
          <a:p>
            <a:r>
              <a:rPr lang="en-US" sz="1600" b="1" dirty="0"/>
              <a:t>AAR for (2010 -15)</a:t>
            </a:r>
          </a:p>
          <a:p>
            <a:r>
              <a:rPr lang="en-US" sz="1600" b="1" dirty="0"/>
              <a:t>IMR 5%</a:t>
            </a:r>
          </a:p>
          <a:p>
            <a:r>
              <a:rPr lang="en-US" sz="1600" b="1" dirty="0"/>
              <a:t>NMR 5.5%</a:t>
            </a:r>
          </a:p>
        </p:txBody>
      </p:sp>
    </p:spTree>
    <p:extLst>
      <p:ext uri="{BB962C8B-B14F-4D97-AF65-F5344CB8AC3E}">
        <p14:creationId xmlns:p14="http://schemas.microsoft.com/office/powerpoint/2010/main" val="13663813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9F181C4C-753F-450A-B559-0F1A65FA84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572000"/>
          </a:xfrm>
          <a:prstGeom prst="rect">
            <a:avLst/>
          </a:prstGeom>
          <a:solidFill>
            <a:srgbClr val="4251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ounded Rectangle 26">
            <a:extLst>
              <a:ext uri="{FF2B5EF4-FFF2-40B4-BE49-F238E27FC236}">
                <a16:creationId xmlns:a16="http://schemas.microsoft.com/office/drawing/2014/main" id="{6D73B6FF-040D-4E74-AEAD-04C755BEF7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564" y="320843"/>
            <a:ext cx="11548872" cy="3930315"/>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DDC7AEB6-15B4-4342-9735-207B91D195C4}"/>
              </a:ext>
            </a:extLst>
          </p:cNvPr>
          <p:cNvSpPr/>
          <p:nvPr/>
        </p:nvSpPr>
        <p:spPr>
          <a:xfrm>
            <a:off x="1482973" y="4989724"/>
            <a:ext cx="10210800" cy="752704"/>
          </a:xfrm>
          <a:prstGeom prst="rect">
            <a:avLst/>
          </a:prstGeom>
        </p:spPr>
        <p:txBody>
          <a:bodyPr vert="horz" lIns="91440" tIns="45720" rIns="91440" bIns="45720" rtlCol="0" anchor="b">
            <a:normAutofit/>
          </a:bodyPr>
          <a:lstStyle/>
          <a:p>
            <a:pPr lvl="0">
              <a:lnSpc>
                <a:spcPct val="90000"/>
              </a:lnSpc>
              <a:spcBef>
                <a:spcPct val="0"/>
              </a:spcBef>
              <a:spcAft>
                <a:spcPts val="600"/>
              </a:spcAft>
            </a:pPr>
            <a:r>
              <a:rPr lang="en-US" sz="3800" b="1" i="1" dirty="0">
                <a:solidFill>
                  <a:prstClr val="black"/>
                </a:solidFill>
                <a:latin typeface="Calibri Light" panose="020F0302020204030204"/>
              </a:rPr>
              <a:t>Early Childhood Development (ECD) </a:t>
            </a:r>
            <a:endParaRPr kumimoji="0" lang="en-US" sz="3800" b="1" i="1"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grpSp>
        <p:nvGrpSpPr>
          <p:cNvPr id="11" name="Group 10">
            <a:extLst>
              <a:ext uri="{FF2B5EF4-FFF2-40B4-BE49-F238E27FC236}">
                <a16:creationId xmlns:a16="http://schemas.microsoft.com/office/drawing/2014/main" id="{D902CBAE-2613-4ED1-9226-34C4A0650802}"/>
              </a:ext>
            </a:extLst>
          </p:cNvPr>
          <p:cNvGrpSpPr/>
          <p:nvPr/>
        </p:nvGrpSpPr>
        <p:grpSpPr>
          <a:xfrm>
            <a:off x="277368" y="4989724"/>
            <a:ext cx="900332" cy="855647"/>
            <a:chOff x="0" y="138267"/>
            <a:chExt cx="900332" cy="855647"/>
          </a:xfrm>
        </p:grpSpPr>
        <p:sp>
          <p:nvSpPr>
            <p:cNvPr id="17" name="Фигура">
              <a:extLst>
                <a:ext uri="{FF2B5EF4-FFF2-40B4-BE49-F238E27FC236}">
                  <a16:creationId xmlns:a16="http://schemas.microsoft.com/office/drawing/2014/main" id="{B30F852F-201A-4C04-ADA7-B1F837BD7A7C}"/>
                </a:ext>
              </a:extLst>
            </p:cNvPr>
            <p:cNvSpPr/>
            <p:nvPr/>
          </p:nvSpPr>
          <p:spPr bwMode="auto">
            <a:xfrm>
              <a:off x="0" y="143482"/>
              <a:ext cx="900332" cy="850432"/>
            </a:xfrm>
            <a:custGeom>
              <a:avLst/>
              <a:gdLst/>
              <a:ahLst/>
              <a:cxnLst>
                <a:cxn ang="0">
                  <a:pos x="wd2" y="hd2"/>
                </a:cxn>
                <a:cxn ang="5400000">
                  <a:pos x="wd2" y="hd2"/>
                </a:cxn>
                <a:cxn ang="10800000">
                  <a:pos x="wd2" y="hd2"/>
                </a:cxn>
                <a:cxn ang="16200000">
                  <a:pos x="wd2" y="hd2"/>
                </a:cxn>
              </a:cxnLst>
              <a:rect l="0" t="0" r="r" b="b"/>
              <a:pathLst>
                <a:path w="21448" h="21593" extrusionOk="0">
                  <a:moveTo>
                    <a:pt x="4271" y="0"/>
                  </a:moveTo>
                  <a:cubicBezTo>
                    <a:pt x="4055" y="-7"/>
                    <a:pt x="3849" y="94"/>
                    <a:pt x="3713" y="274"/>
                  </a:cubicBezTo>
                  <a:cubicBezTo>
                    <a:pt x="3610" y="410"/>
                    <a:pt x="3556" y="582"/>
                    <a:pt x="3562" y="757"/>
                  </a:cubicBezTo>
                  <a:cubicBezTo>
                    <a:pt x="3572" y="1019"/>
                    <a:pt x="3591" y="1279"/>
                    <a:pt x="3608" y="1540"/>
                  </a:cubicBezTo>
                  <a:lnTo>
                    <a:pt x="2284" y="1540"/>
                  </a:lnTo>
                  <a:cubicBezTo>
                    <a:pt x="1518" y="1614"/>
                    <a:pt x="829" y="2066"/>
                    <a:pt x="420" y="2762"/>
                  </a:cubicBezTo>
                  <a:cubicBezTo>
                    <a:pt x="-13" y="3500"/>
                    <a:pt x="-76" y="4402"/>
                    <a:pt x="72" y="5259"/>
                  </a:cubicBezTo>
                  <a:cubicBezTo>
                    <a:pt x="249" y="6280"/>
                    <a:pt x="698" y="7201"/>
                    <a:pt x="1205" y="8060"/>
                  </a:cubicBezTo>
                  <a:cubicBezTo>
                    <a:pt x="1690" y="8885"/>
                    <a:pt x="2245" y="9682"/>
                    <a:pt x="2968" y="10307"/>
                  </a:cubicBezTo>
                  <a:cubicBezTo>
                    <a:pt x="3980" y="11181"/>
                    <a:pt x="5244" y="11638"/>
                    <a:pt x="6539" y="11618"/>
                  </a:cubicBezTo>
                  <a:cubicBezTo>
                    <a:pt x="6959" y="12212"/>
                    <a:pt x="7455" y="12749"/>
                    <a:pt x="8061" y="13191"/>
                  </a:cubicBezTo>
                  <a:cubicBezTo>
                    <a:pt x="8325" y="13383"/>
                    <a:pt x="8605" y="13546"/>
                    <a:pt x="8895" y="13684"/>
                  </a:cubicBezTo>
                  <a:lnTo>
                    <a:pt x="8895" y="14663"/>
                  </a:lnTo>
                  <a:cubicBezTo>
                    <a:pt x="8895" y="14866"/>
                    <a:pt x="8895" y="14968"/>
                    <a:pt x="8927" y="15077"/>
                  </a:cubicBezTo>
                  <a:cubicBezTo>
                    <a:pt x="8968" y="15195"/>
                    <a:pt x="9055" y="15288"/>
                    <a:pt x="9166" y="15331"/>
                  </a:cubicBezTo>
                  <a:cubicBezTo>
                    <a:pt x="9267" y="15366"/>
                    <a:pt x="9361" y="15366"/>
                    <a:pt x="9549" y="15366"/>
                  </a:cubicBezTo>
                  <a:lnTo>
                    <a:pt x="9751" y="15366"/>
                  </a:lnTo>
                  <a:lnTo>
                    <a:pt x="9751" y="17951"/>
                  </a:lnTo>
                  <a:lnTo>
                    <a:pt x="9610" y="17951"/>
                  </a:lnTo>
                  <a:lnTo>
                    <a:pt x="9606" y="17951"/>
                  </a:lnTo>
                  <a:cubicBezTo>
                    <a:pt x="9418" y="17951"/>
                    <a:pt x="9323" y="17951"/>
                    <a:pt x="9223" y="17985"/>
                  </a:cubicBezTo>
                  <a:cubicBezTo>
                    <a:pt x="9112" y="18028"/>
                    <a:pt x="9025" y="18121"/>
                    <a:pt x="8985" y="18240"/>
                  </a:cubicBezTo>
                  <a:cubicBezTo>
                    <a:pt x="8952" y="18348"/>
                    <a:pt x="8952" y="18449"/>
                    <a:pt x="8952" y="18650"/>
                  </a:cubicBezTo>
                  <a:lnTo>
                    <a:pt x="8952" y="19721"/>
                  </a:lnTo>
                  <a:lnTo>
                    <a:pt x="7884" y="19721"/>
                  </a:lnTo>
                  <a:lnTo>
                    <a:pt x="7882" y="19721"/>
                  </a:lnTo>
                  <a:cubicBezTo>
                    <a:pt x="7693" y="19721"/>
                    <a:pt x="7598" y="19722"/>
                    <a:pt x="7497" y="19756"/>
                  </a:cubicBezTo>
                  <a:cubicBezTo>
                    <a:pt x="7387" y="19799"/>
                    <a:pt x="7300" y="19892"/>
                    <a:pt x="7259" y="20010"/>
                  </a:cubicBezTo>
                  <a:cubicBezTo>
                    <a:pt x="7227" y="20119"/>
                    <a:pt x="7227" y="20220"/>
                    <a:pt x="7227" y="20421"/>
                  </a:cubicBezTo>
                  <a:lnTo>
                    <a:pt x="7227" y="21593"/>
                  </a:lnTo>
                  <a:lnTo>
                    <a:pt x="9149" y="21593"/>
                  </a:lnTo>
                  <a:lnTo>
                    <a:pt x="12300" y="21593"/>
                  </a:lnTo>
                  <a:lnTo>
                    <a:pt x="14222" y="21593"/>
                  </a:lnTo>
                  <a:lnTo>
                    <a:pt x="14222" y="20424"/>
                  </a:lnTo>
                  <a:cubicBezTo>
                    <a:pt x="14222" y="20221"/>
                    <a:pt x="14222" y="20119"/>
                    <a:pt x="14190" y="20010"/>
                  </a:cubicBezTo>
                  <a:cubicBezTo>
                    <a:pt x="14149" y="19892"/>
                    <a:pt x="14062" y="19799"/>
                    <a:pt x="13951" y="19756"/>
                  </a:cubicBezTo>
                  <a:cubicBezTo>
                    <a:pt x="13850" y="19721"/>
                    <a:pt x="13756" y="19721"/>
                    <a:pt x="13568" y="19721"/>
                  </a:cubicBezTo>
                  <a:lnTo>
                    <a:pt x="12466" y="19721"/>
                  </a:lnTo>
                  <a:lnTo>
                    <a:pt x="12466" y="18654"/>
                  </a:lnTo>
                  <a:cubicBezTo>
                    <a:pt x="12466" y="18450"/>
                    <a:pt x="12466" y="18348"/>
                    <a:pt x="12434" y="18240"/>
                  </a:cubicBezTo>
                  <a:cubicBezTo>
                    <a:pt x="12394" y="18121"/>
                    <a:pt x="12307" y="18028"/>
                    <a:pt x="12196" y="17985"/>
                  </a:cubicBezTo>
                  <a:cubicBezTo>
                    <a:pt x="12095" y="17951"/>
                    <a:pt x="12000" y="17951"/>
                    <a:pt x="11813" y="17951"/>
                  </a:cubicBezTo>
                  <a:lnTo>
                    <a:pt x="11667" y="17951"/>
                  </a:lnTo>
                  <a:lnTo>
                    <a:pt x="11667" y="15366"/>
                  </a:lnTo>
                  <a:lnTo>
                    <a:pt x="11866" y="15366"/>
                  </a:lnTo>
                  <a:cubicBezTo>
                    <a:pt x="12057" y="15366"/>
                    <a:pt x="12152" y="15366"/>
                    <a:pt x="12253" y="15331"/>
                  </a:cubicBezTo>
                  <a:cubicBezTo>
                    <a:pt x="12364" y="15288"/>
                    <a:pt x="12451" y="15195"/>
                    <a:pt x="12491" y="15077"/>
                  </a:cubicBezTo>
                  <a:cubicBezTo>
                    <a:pt x="12523" y="14968"/>
                    <a:pt x="12523" y="14867"/>
                    <a:pt x="12523" y="14666"/>
                  </a:cubicBezTo>
                  <a:lnTo>
                    <a:pt x="12523" y="13691"/>
                  </a:lnTo>
                  <a:cubicBezTo>
                    <a:pt x="12819" y="13553"/>
                    <a:pt x="13105" y="13387"/>
                    <a:pt x="13374" y="13191"/>
                  </a:cubicBezTo>
                  <a:cubicBezTo>
                    <a:pt x="13980" y="12749"/>
                    <a:pt x="14474" y="12212"/>
                    <a:pt x="14895" y="11618"/>
                  </a:cubicBezTo>
                  <a:cubicBezTo>
                    <a:pt x="16195" y="11642"/>
                    <a:pt x="17465" y="11184"/>
                    <a:pt x="18481" y="10307"/>
                  </a:cubicBezTo>
                  <a:cubicBezTo>
                    <a:pt x="19204" y="9682"/>
                    <a:pt x="19759" y="8885"/>
                    <a:pt x="20244" y="8060"/>
                  </a:cubicBezTo>
                  <a:cubicBezTo>
                    <a:pt x="20750" y="7201"/>
                    <a:pt x="21199" y="6280"/>
                    <a:pt x="21376" y="5259"/>
                  </a:cubicBezTo>
                  <a:cubicBezTo>
                    <a:pt x="21524" y="4402"/>
                    <a:pt x="21462" y="3500"/>
                    <a:pt x="21029" y="2762"/>
                  </a:cubicBezTo>
                  <a:cubicBezTo>
                    <a:pt x="20620" y="2066"/>
                    <a:pt x="19930" y="1614"/>
                    <a:pt x="19164" y="1540"/>
                  </a:cubicBezTo>
                  <a:lnTo>
                    <a:pt x="17826" y="1540"/>
                  </a:lnTo>
                  <a:cubicBezTo>
                    <a:pt x="17844" y="1279"/>
                    <a:pt x="17862" y="1019"/>
                    <a:pt x="17873" y="757"/>
                  </a:cubicBezTo>
                  <a:cubicBezTo>
                    <a:pt x="17878" y="582"/>
                    <a:pt x="17825" y="410"/>
                    <a:pt x="17722" y="274"/>
                  </a:cubicBezTo>
                  <a:cubicBezTo>
                    <a:pt x="17586" y="94"/>
                    <a:pt x="17379" y="-7"/>
                    <a:pt x="17163" y="0"/>
                  </a:cubicBezTo>
                  <a:lnTo>
                    <a:pt x="11155" y="0"/>
                  </a:lnTo>
                  <a:lnTo>
                    <a:pt x="10280" y="0"/>
                  </a:lnTo>
                  <a:lnTo>
                    <a:pt x="4271" y="0"/>
                  </a:lnTo>
                  <a:close/>
                  <a:moveTo>
                    <a:pt x="2508" y="2607"/>
                  </a:moveTo>
                  <a:lnTo>
                    <a:pt x="3699" y="2607"/>
                  </a:lnTo>
                  <a:cubicBezTo>
                    <a:pt x="3790" y="3471"/>
                    <a:pt x="3916" y="4326"/>
                    <a:pt x="4084" y="5167"/>
                  </a:cubicBezTo>
                  <a:cubicBezTo>
                    <a:pt x="4379" y="6647"/>
                    <a:pt x="4814" y="8143"/>
                    <a:pt x="5399" y="9516"/>
                  </a:cubicBezTo>
                  <a:cubicBezTo>
                    <a:pt x="5508" y="9772"/>
                    <a:pt x="5625" y="10022"/>
                    <a:pt x="5747" y="10270"/>
                  </a:cubicBezTo>
                  <a:cubicBezTo>
                    <a:pt x="4694" y="10030"/>
                    <a:pt x="3732" y="9458"/>
                    <a:pt x="2990" y="8621"/>
                  </a:cubicBezTo>
                  <a:cubicBezTo>
                    <a:pt x="2547" y="8122"/>
                    <a:pt x="2196" y="7548"/>
                    <a:pt x="1902" y="6945"/>
                  </a:cubicBezTo>
                  <a:cubicBezTo>
                    <a:pt x="1589" y="6305"/>
                    <a:pt x="1336" y="5623"/>
                    <a:pt x="1214" y="4903"/>
                  </a:cubicBezTo>
                  <a:cubicBezTo>
                    <a:pt x="1126" y="4385"/>
                    <a:pt x="1112" y="3838"/>
                    <a:pt x="1348" y="3376"/>
                  </a:cubicBezTo>
                  <a:cubicBezTo>
                    <a:pt x="1582" y="2920"/>
                    <a:pt x="2022" y="2627"/>
                    <a:pt x="2508" y="2607"/>
                  </a:cubicBezTo>
                  <a:close/>
                  <a:moveTo>
                    <a:pt x="17734" y="2607"/>
                  </a:moveTo>
                  <a:lnTo>
                    <a:pt x="18941" y="2607"/>
                  </a:lnTo>
                  <a:cubicBezTo>
                    <a:pt x="19427" y="2627"/>
                    <a:pt x="19867" y="2920"/>
                    <a:pt x="20101" y="3376"/>
                  </a:cubicBezTo>
                  <a:cubicBezTo>
                    <a:pt x="20337" y="3838"/>
                    <a:pt x="20323" y="4385"/>
                    <a:pt x="20235" y="4903"/>
                  </a:cubicBezTo>
                  <a:cubicBezTo>
                    <a:pt x="20113" y="5623"/>
                    <a:pt x="19859" y="6305"/>
                    <a:pt x="19546" y="6945"/>
                  </a:cubicBezTo>
                  <a:cubicBezTo>
                    <a:pt x="19252" y="7548"/>
                    <a:pt x="18902" y="8122"/>
                    <a:pt x="18459" y="8621"/>
                  </a:cubicBezTo>
                  <a:cubicBezTo>
                    <a:pt x="17713" y="9462"/>
                    <a:pt x="16745" y="10036"/>
                    <a:pt x="15686" y="10273"/>
                  </a:cubicBezTo>
                  <a:cubicBezTo>
                    <a:pt x="15809" y="10025"/>
                    <a:pt x="15926" y="9773"/>
                    <a:pt x="16036" y="9516"/>
                  </a:cubicBezTo>
                  <a:cubicBezTo>
                    <a:pt x="16621" y="8143"/>
                    <a:pt x="17056" y="6647"/>
                    <a:pt x="17351" y="5167"/>
                  </a:cubicBezTo>
                  <a:cubicBezTo>
                    <a:pt x="17519" y="4326"/>
                    <a:pt x="17644" y="3471"/>
                    <a:pt x="17734" y="2607"/>
                  </a:cubicBezTo>
                  <a:close/>
                </a:path>
              </a:pathLst>
            </a:custGeom>
            <a:solidFill>
              <a:srgbClr val="C55A11"/>
            </a:solidFill>
            <a:ln w="25400">
              <a:noFill/>
              <a:miter lim="400000"/>
            </a:ln>
          </p:spPr>
          <p:txBody>
            <a:bodyPr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1600" b="0" i="0" u="none" strike="noStrike" kern="1200" cap="none" spc="0" normalizeH="0" baseline="0" noProof="0">
                <a:ln>
                  <a:noFill/>
                </a:ln>
                <a:solidFill>
                  <a:srgbClr val="FFFFFF"/>
                </a:solidFill>
                <a:effectLst/>
                <a:uLnTx/>
                <a:uFillTx/>
                <a:latin typeface="Calibri" panose="020F0502020204030204"/>
                <a:ea typeface="+mn-ea"/>
                <a:cs typeface="+mn-cs"/>
                <a:sym typeface="Helvetica Neue Medium"/>
              </a:endParaRPr>
            </a:p>
          </p:txBody>
        </p:sp>
        <p:sp>
          <p:nvSpPr>
            <p:cNvPr id="20" name="Text Box 27">
              <a:extLst>
                <a:ext uri="{FF2B5EF4-FFF2-40B4-BE49-F238E27FC236}">
                  <a16:creationId xmlns:a16="http://schemas.microsoft.com/office/drawing/2014/main" id="{3B303AE6-EDAC-4D1D-A5D2-577E92BB461B}"/>
                </a:ext>
              </a:extLst>
            </p:cNvPr>
            <p:cNvSpPr txBox="1">
              <a:spLocks/>
            </p:cNvSpPr>
            <p:nvPr/>
          </p:nvSpPr>
          <p:spPr bwMode="auto">
            <a:xfrm>
              <a:off x="121681" y="138267"/>
              <a:ext cx="666111" cy="51296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25400" tIns="25400" rIns="25400" bIns="2540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x-none" sz="3000" b="0" i="0" u="none" strike="noStrike" kern="1200" cap="none" spc="0" normalizeH="0" baseline="0" noProof="0" dirty="0">
                  <a:ln>
                    <a:noFill/>
                  </a:ln>
                  <a:solidFill>
                    <a:srgbClr val="FFFFFF"/>
                  </a:solidFill>
                  <a:effectLst/>
                  <a:uLnTx/>
                  <a:uFillTx/>
                  <a:latin typeface="Impact" charset="0"/>
                  <a:ea typeface="Impact" charset="0"/>
                  <a:cs typeface="Impact" charset="0"/>
                  <a:sym typeface="Helvetica Neue" charset="0"/>
                </a:rPr>
                <a:t>4</a:t>
              </a:r>
            </a:p>
          </p:txBody>
        </p:sp>
      </p:grpSp>
      <p:pic>
        <p:nvPicPr>
          <p:cNvPr id="14" name="Picture 13">
            <a:extLst>
              <a:ext uri="{FF2B5EF4-FFF2-40B4-BE49-F238E27FC236}">
                <a16:creationId xmlns:a16="http://schemas.microsoft.com/office/drawing/2014/main" id="{8B694DAA-D61D-4553-A1B5-855CD4E2A00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4229" y="654610"/>
            <a:ext cx="4397881" cy="3298411"/>
          </a:xfrm>
          <a:prstGeom prst="rect">
            <a:avLst/>
          </a:prstGeom>
        </p:spPr>
      </p:pic>
      <p:pic>
        <p:nvPicPr>
          <p:cNvPr id="15" name="Picture 14">
            <a:extLst>
              <a:ext uri="{FF2B5EF4-FFF2-40B4-BE49-F238E27FC236}">
                <a16:creationId xmlns:a16="http://schemas.microsoft.com/office/drawing/2014/main" id="{B7D59B07-9208-4B10-B00B-ECA9D499F73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59890" y="654610"/>
            <a:ext cx="4397881" cy="3298411"/>
          </a:xfrm>
          <a:prstGeom prst="rect">
            <a:avLst/>
          </a:prstGeom>
        </p:spPr>
      </p:pic>
    </p:spTree>
    <p:extLst>
      <p:ext uri="{BB962C8B-B14F-4D97-AF65-F5344CB8AC3E}">
        <p14:creationId xmlns:p14="http://schemas.microsoft.com/office/powerpoint/2010/main" val="33228778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5">
            <a:extLst>
              <a:ext uri="{FF2B5EF4-FFF2-40B4-BE49-F238E27FC236}">
                <a16:creationId xmlns:a16="http://schemas.microsoft.com/office/drawing/2014/main" id="{11E763FF-4B82-49C8-A83F-561169CE3D74}"/>
              </a:ext>
            </a:extLst>
          </p:cNvPr>
          <p:cNvGraphicFramePr>
            <a:graphicFrameLocks/>
          </p:cNvGraphicFramePr>
          <p:nvPr>
            <p:extLst>
              <p:ext uri="{D42A27DB-BD31-4B8C-83A1-F6EECF244321}">
                <p14:modId xmlns:p14="http://schemas.microsoft.com/office/powerpoint/2010/main" val="356033863"/>
              </p:ext>
            </p:extLst>
          </p:nvPr>
        </p:nvGraphicFramePr>
        <p:xfrm>
          <a:off x="534572" y="1001483"/>
          <a:ext cx="11173332" cy="547836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itle 6">
            <a:extLst>
              <a:ext uri="{FF2B5EF4-FFF2-40B4-BE49-F238E27FC236}">
                <a16:creationId xmlns:a16="http://schemas.microsoft.com/office/drawing/2014/main" id="{52B42A02-5882-48F8-92AD-848B0E7DCB3A}"/>
              </a:ext>
            </a:extLst>
          </p:cNvPr>
          <p:cNvSpPr>
            <a:spLocks noGrp="1"/>
          </p:cNvSpPr>
          <p:nvPr>
            <p:ph type="title"/>
          </p:nvPr>
        </p:nvSpPr>
        <p:spPr>
          <a:xfrm>
            <a:off x="174171" y="247526"/>
            <a:ext cx="11901715" cy="608818"/>
          </a:xfrm>
        </p:spPr>
        <p:txBody>
          <a:bodyPr>
            <a:normAutofit/>
          </a:bodyPr>
          <a:lstStyle/>
          <a:p>
            <a:pPr algn="ctr"/>
            <a:r>
              <a:rPr lang="en-GB" sz="3600" b="1" dirty="0"/>
              <a:t>Early Childhood Development (ECD) in Haryana</a:t>
            </a:r>
            <a:endParaRPr lang="en-US" sz="3600" b="1" dirty="0"/>
          </a:p>
        </p:txBody>
      </p:sp>
    </p:spTree>
    <p:extLst>
      <p:ext uri="{BB962C8B-B14F-4D97-AF65-F5344CB8AC3E}">
        <p14:creationId xmlns:p14="http://schemas.microsoft.com/office/powerpoint/2010/main" val="20428464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food&#10;&#10;Description automatically generated">
            <a:extLst>
              <a:ext uri="{FF2B5EF4-FFF2-40B4-BE49-F238E27FC236}">
                <a16:creationId xmlns:a16="http://schemas.microsoft.com/office/drawing/2014/main" id="{1A9824EA-E081-4E9D-8E42-62555FCBC7D9}"/>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55591" y="2790514"/>
            <a:ext cx="2918148" cy="3811133"/>
          </a:xfrm>
          <a:prstGeom prst="rect">
            <a:avLst/>
          </a:prstGeom>
          <a:ln w="127000">
            <a:solidFill>
              <a:schemeClr val="bg1"/>
            </a:solidFill>
          </a:ln>
        </p:spPr>
      </p:pic>
      <p:pic>
        <p:nvPicPr>
          <p:cNvPr id="5" name="Picture 4" descr="A group of people standing in front of a building&#10;&#10;Description automatically generated">
            <a:extLst>
              <a:ext uri="{FF2B5EF4-FFF2-40B4-BE49-F238E27FC236}">
                <a16:creationId xmlns:a16="http://schemas.microsoft.com/office/drawing/2014/main" id="{7CAE1D32-D78C-43DA-AD77-976BE1FD77E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709540" y="2742879"/>
            <a:ext cx="8207078" cy="3858768"/>
          </a:xfrm>
          <a:prstGeom prst="rect">
            <a:avLst/>
          </a:prstGeom>
          <a:ln w="127000">
            <a:noFill/>
          </a:ln>
        </p:spPr>
      </p:pic>
      <p:sp>
        <p:nvSpPr>
          <p:cNvPr id="7" name="Title 2">
            <a:extLst>
              <a:ext uri="{FF2B5EF4-FFF2-40B4-BE49-F238E27FC236}">
                <a16:creationId xmlns:a16="http://schemas.microsoft.com/office/drawing/2014/main" id="{97BD708D-2630-45CE-90B2-4BD78680FD0B}"/>
              </a:ext>
            </a:extLst>
          </p:cNvPr>
          <p:cNvSpPr txBox="1">
            <a:spLocks/>
          </p:cNvSpPr>
          <p:nvPr/>
        </p:nvSpPr>
        <p:spPr>
          <a:xfrm>
            <a:off x="163661" y="311396"/>
            <a:ext cx="11672748" cy="581478"/>
          </a:xfrm>
          <a:prstGeom prst="rect">
            <a:avLst/>
          </a:prstGeom>
        </p:spPr>
        <p:txBody>
          <a:bodyP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t>Home based care for Young Child (HBYC):  Haryana  </a:t>
            </a:r>
          </a:p>
        </p:txBody>
      </p:sp>
      <p:sp>
        <p:nvSpPr>
          <p:cNvPr id="8" name="Content Placeholder 1">
            <a:extLst>
              <a:ext uri="{FF2B5EF4-FFF2-40B4-BE49-F238E27FC236}">
                <a16:creationId xmlns:a16="http://schemas.microsoft.com/office/drawing/2014/main" id="{481B4F4B-09CB-4A71-B3FE-D283F4631154}"/>
              </a:ext>
            </a:extLst>
          </p:cNvPr>
          <p:cNvSpPr txBox="1">
            <a:spLocks/>
          </p:cNvSpPr>
          <p:nvPr/>
        </p:nvSpPr>
        <p:spPr>
          <a:xfrm>
            <a:off x="1524000" y="1083857"/>
            <a:ext cx="9670723" cy="114498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3200" dirty="0">
                <a:solidFill>
                  <a:srgbClr val="C00000"/>
                </a:solidFill>
              </a:rPr>
              <a:t>12 batches </a:t>
            </a:r>
            <a:r>
              <a:rPr lang="en-GB" sz="2400" dirty="0"/>
              <a:t>of HBYC Training of Trainers completed</a:t>
            </a:r>
          </a:p>
          <a:p>
            <a:r>
              <a:rPr lang="en-GB" sz="3200" dirty="0">
                <a:solidFill>
                  <a:srgbClr val="C00000"/>
                </a:solidFill>
              </a:rPr>
              <a:t>345 participant </a:t>
            </a:r>
            <a:r>
              <a:rPr lang="en-GB" sz="2400" dirty="0"/>
              <a:t>trained </a:t>
            </a:r>
          </a:p>
        </p:txBody>
      </p:sp>
      <p:sp>
        <p:nvSpPr>
          <p:cNvPr id="11" name="Rectangle 10">
            <a:extLst>
              <a:ext uri="{FF2B5EF4-FFF2-40B4-BE49-F238E27FC236}">
                <a16:creationId xmlns:a16="http://schemas.microsoft.com/office/drawing/2014/main" id="{463900BB-CDF5-48D9-B33D-2CB657BECAA7}"/>
              </a:ext>
            </a:extLst>
          </p:cNvPr>
          <p:cNvSpPr/>
          <p:nvPr/>
        </p:nvSpPr>
        <p:spPr>
          <a:xfrm>
            <a:off x="0" y="2534653"/>
            <a:ext cx="12192000" cy="4275221"/>
          </a:xfrm>
          <a:prstGeom prst="rect">
            <a:avLst/>
          </a:prstGeom>
          <a:noFill/>
          <a:ln w="127000">
            <a:solidFill>
              <a:srgbClr val="4251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168728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Way Forward </a:t>
            </a:r>
          </a:p>
        </p:txBody>
      </p:sp>
      <p:sp>
        <p:nvSpPr>
          <p:cNvPr id="3" name="Content Placeholder 2"/>
          <p:cNvSpPr>
            <a:spLocks noGrp="1"/>
          </p:cNvSpPr>
          <p:nvPr>
            <p:ph idx="1"/>
          </p:nvPr>
        </p:nvSpPr>
        <p:spPr/>
        <p:txBody>
          <a:bodyPr>
            <a:normAutofit fontScale="92500" lnSpcReduction="10000"/>
          </a:bodyPr>
          <a:lstStyle/>
          <a:p>
            <a:r>
              <a:rPr lang="en-US" dirty="0"/>
              <a:t>Disintegrated analysis – Sub District facility wise analysis of LBW identification</a:t>
            </a:r>
          </a:p>
          <a:p>
            <a:r>
              <a:rPr lang="en-US" dirty="0"/>
              <a:t>Completion of Strengthening of Regional SNCUs in Rohtak and Hisar </a:t>
            </a:r>
          </a:p>
          <a:p>
            <a:r>
              <a:rPr lang="en-US" dirty="0"/>
              <a:t>Upgrading NBSUs in SNCUs in a phased by manner,</a:t>
            </a:r>
          </a:p>
          <a:p>
            <a:r>
              <a:rPr lang="en-US" dirty="0"/>
              <a:t>Continue to leverage newer training packages by GoI (FPC and NBSU) to provide better care in SNCUS and NBSUs,  </a:t>
            </a:r>
          </a:p>
          <a:p>
            <a:r>
              <a:rPr lang="en-US" dirty="0"/>
              <a:t>More focus on KMC in NBSUs and postnatal wards, </a:t>
            </a:r>
          </a:p>
          <a:p>
            <a:r>
              <a:rPr lang="en-US" dirty="0"/>
              <a:t>Implementation of FPC in all NBSUs of Haryana,</a:t>
            </a:r>
          </a:p>
          <a:p>
            <a:r>
              <a:rPr lang="en-US" dirty="0"/>
              <a:t>Completion of ToTs of HBYC and conduction of further trainings at district and sub-district levels </a:t>
            </a:r>
          </a:p>
        </p:txBody>
      </p:sp>
    </p:spTree>
    <p:extLst>
      <p:ext uri="{BB962C8B-B14F-4D97-AF65-F5344CB8AC3E}">
        <p14:creationId xmlns:p14="http://schemas.microsoft.com/office/powerpoint/2010/main" val="22988709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56F5174-31D9-4DBB-AAB7-A1FD7BDB13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AE113210-7872-481A-ADE6-3A05CCAF5EB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4507136" y="114981"/>
            <a:ext cx="7174523" cy="1011777"/>
          </a:xfrm>
        </p:spPr>
        <p:txBody>
          <a:bodyPr vert="horz" lIns="91440" tIns="45720" rIns="91440" bIns="45720" rtlCol="0" anchor="ctr">
            <a:normAutofit/>
          </a:bodyPr>
          <a:lstStyle/>
          <a:p>
            <a:r>
              <a:rPr lang="en-US" sz="4800" b="1" dirty="0">
                <a:solidFill>
                  <a:srgbClr val="C00000"/>
                </a:solidFill>
              </a:rPr>
              <a:t>Change Leaders in Haryana </a:t>
            </a:r>
          </a:p>
        </p:txBody>
      </p:sp>
      <p:sp>
        <p:nvSpPr>
          <p:cNvPr id="13" name="Freeform 62">
            <a:extLst>
              <a:ext uri="{FF2B5EF4-FFF2-40B4-BE49-F238E27FC236}">
                <a16:creationId xmlns:a16="http://schemas.microsoft.com/office/drawing/2014/main" id="{F9A95BEE-6BB1-4A28-A8E6-A34B2E42EF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Picture 2"/>
          <p:cNvPicPr>
            <a:picLocks noChangeAspect="1"/>
          </p:cNvPicPr>
          <p:nvPr/>
        </p:nvPicPr>
        <p:blipFill rotWithShape="1">
          <a:blip r:embed="rId6">
            <a:alphaModFix/>
            <a:extLst>
              <a:ext uri="{28A0092B-C50C-407E-A947-70E740481C1C}">
                <a14:useLocalDpi xmlns:a14="http://schemas.microsoft.com/office/drawing/2010/main" val="0"/>
              </a:ext>
            </a:extLst>
          </a:blip>
          <a:srcRect r="2" b="21502"/>
          <a:stretch/>
        </p:blipFill>
        <p:spPr>
          <a:xfrm>
            <a:off x="20" y="907231"/>
            <a:ext cx="4838021" cy="5063738"/>
          </a:xfrm>
          <a:custGeom>
            <a:avLst/>
            <a:gdLst>
              <a:gd name="connsiteX0" fmla="*/ 2306172 w 4838041"/>
              <a:gd name="connsiteY0" fmla="*/ 0 h 5063738"/>
              <a:gd name="connsiteX1" fmla="*/ 4838041 w 4838041"/>
              <a:gd name="connsiteY1" fmla="*/ 2531869 h 5063738"/>
              <a:gd name="connsiteX2" fmla="*/ 2306172 w 4838041"/>
              <a:gd name="connsiteY2" fmla="*/ 5063738 h 5063738"/>
              <a:gd name="connsiteX3" fmla="*/ 79886 w 4838041"/>
              <a:gd name="connsiteY3" fmla="*/ 3738709 h 5063738"/>
              <a:gd name="connsiteX4" fmla="*/ 0 w 4838041"/>
              <a:gd name="connsiteY4" fmla="*/ 3572876 h 5063738"/>
              <a:gd name="connsiteX5" fmla="*/ 0 w 4838041"/>
              <a:gd name="connsiteY5" fmla="*/ 1490863 h 5063738"/>
              <a:gd name="connsiteX6" fmla="*/ 79886 w 4838041"/>
              <a:gd name="connsiteY6" fmla="*/ 1325030 h 5063738"/>
              <a:gd name="connsiteX7" fmla="*/ 2306172 w 4838041"/>
              <a:gd name="connsiteY7" fmla="*/ 0 h 5063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38041" h="5063738">
                <a:moveTo>
                  <a:pt x="2306172" y="0"/>
                </a:moveTo>
                <a:cubicBezTo>
                  <a:pt x="3704485" y="0"/>
                  <a:pt x="4838041" y="1133556"/>
                  <a:pt x="4838041" y="2531869"/>
                </a:cubicBezTo>
                <a:cubicBezTo>
                  <a:pt x="4838041" y="3930182"/>
                  <a:pt x="3704485" y="5063738"/>
                  <a:pt x="2306172" y="5063738"/>
                </a:cubicBezTo>
                <a:cubicBezTo>
                  <a:pt x="1344832" y="5063738"/>
                  <a:pt x="508631" y="4527956"/>
                  <a:pt x="79886" y="3738709"/>
                </a:cubicBezTo>
                <a:lnTo>
                  <a:pt x="0" y="3572876"/>
                </a:lnTo>
                <a:lnTo>
                  <a:pt x="0" y="1490863"/>
                </a:lnTo>
                <a:lnTo>
                  <a:pt x="79886" y="1325030"/>
                </a:lnTo>
                <a:cubicBezTo>
                  <a:pt x="508631" y="535783"/>
                  <a:pt x="1344832" y="0"/>
                  <a:pt x="2306172" y="0"/>
                </a:cubicBezTo>
                <a:close/>
              </a:path>
            </a:pathLst>
          </a:custGeom>
          <a:effectLst>
            <a:softEdge rad="0"/>
          </a:effectLst>
        </p:spPr>
      </p:pic>
      <p:sp>
        <p:nvSpPr>
          <p:cNvPr id="4" name="Rectangle 3"/>
          <p:cNvSpPr/>
          <p:nvPr/>
        </p:nvSpPr>
        <p:spPr>
          <a:xfrm>
            <a:off x="5275986" y="1041966"/>
            <a:ext cx="6405674" cy="3028745"/>
          </a:xfrm>
          <a:prstGeom prst="rect">
            <a:avLst/>
          </a:prstGeom>
        </p:spPr>
        <p:txBody>
          <a:bodyPr vert="horz" lIns="91440" tIns="45720" rIns="91440" bIns="45720" rtlCol="0" anchor="ctr">
            <a:normAutofit/>
          </a:bodyPr>
          <a:lstStyle/>
          <a:p>
            <a:pPr>
              <a:lnSpc>
                <a:spcPct val="90000"/>
              </a:lnSpc>
              <a:spcAft>
                <a:spcPts val="600"/>
              </a:spcAft>
            </a:pPr>
            <a:r>
              <a:rPr lang="en-US" sz="2000" dirty="0">
                <a:solidFill>
                  <a:srgbClr val="000000"/>
                </a:solidFill>
              </a:rPr>
              <a:t>This is the photo of a premature baby 35 weeks, who was delivered at home,</a:t>
            </a:r>
            <a:r>
              <a:rPr lang="en-US" sz="2000" b="1" dirty="0">
                <a:solidFill>
                  <a:srgbClr val="000000"/>
                </a:solidFill>
              </a:rPr>
              <a:t> baby brought to SNCU. “FPC empowered” father</a:t>
            </a:r>
            <a:r>
              <a:rPr lang="en-US" sz="2000" dirty="0">
                <a:solidFill>
                  <a:srgbClr val="000000"/>
                </a:solidFill>
              </a:rPr>
              <a:t> has been </a:t>
            </a:r>
            <a:r>
              <a:rPr lang="en-US" sz="2000" b="1" dirty="0">
                <a:solidFill>
                  <a:srgbClr val="000000"/>
                </a:solidFill>
              </a:rPr>
              <a:t>providing</a:t>
            </a:r>
            <a:r>
              <a:rPr lang="en-US" sz="2000" dirty="0">
                <a:solidFill>
                  <a:srgbClr val="000000"/>
                </a:solidFill>
              </a:rPr>
              <a:t> Kangaroo Mother Care </a:t>
            </a:r>
            <a:r>
              <a:rPr lang="en-US" sz="2000" b="1" dirty="0">
                <a:solidFill>
                  <a:srgbClr val="000000"/>
                </a:solidFill>
              </a:rPr>
              <a:t>(KMC) </a:t>
            </a:r>
            <a:r>
              <a:rPr lang="en-US" sz="2000" dirty="0">
                <a:solidFill>
                  <a:srgbClr val="000000"/>
                </a:solidFill>
              </a:rPr>
              <a:t>to his baby in SNCU. </a:t>
            </a:r>
          </a:p>
          <a:p>
            <a:pPr indent="-228600">
              <a:lnSpc>
                <a:spcPct val="90000"/>
              </a:lnSpc>
              <a:spcAft>
                <a:spcPts val="600"/>
              </a:spcAft>
              <a:buFont typeface="Arial" panose="020B0604020202020204" pitchFamily="34" charset="0"/>
              <a:buChar char="•"/>
            </a:pPr>
            <a:endParaRPr lang="en-US" sz="2000" dirty="0">
              <a:solidFill>
                <a:srgbClr val="000000"/>
              </a:solidFill>
            </a:endParaRPr>
          </a:p>
          <a:p>
            <a:pPr>
              <a:lnSpc>
                <a:spcPct val="90000"/>
              </a:lnSpc>
              <a:spcAft>
                <a:spcPts val="600"/>
              </a:spcAft>
            </a:pPr>
            <a:r>
              <a:rPr lang="en-US" sz="2000" dirty="0">
                <a:solidFill>
                  <a:srgbClr val="000000"/>
                </a:solidFill>
              </a:rPr>
              <a:t>Father and other family members of this baby are trained in routine care, infection prevention, Developmentally Supportive Care (DSC), Kangaroo Mother Care (KMC) and identification of danger signs under FPC program at </a:t>
            </a:r>
            <a:r>
              <a:rPr lang="en-US" sz="2000" b="1" dirty="0">
                <a:solidFill>
                  <a:srgbClr val="000000"/>
                </a:solidFill>
              </a:rPr>
              <a:t>SNCU Karnal, Haryana </a:t>
            </a:r>
          </a:p>
        </p:txBody>
      </p:sp>
      <p:sp>
        <p:nvSpPr>
          <p:cNvPr id="10" name="Rectangle 9">
            <a:extLst>
              <a:ext uri="{FF2B5EF4-FFF2-40B4-BE49-F238E27FC236}">
                <a16:creationId xmlns:a16="http://schemas.microsoft.com/office/drawing/2014/main" id="{56B2ADBB-5D23-4FD6-863E-A065E401F400}"/>
              </a:ext>
            </a:extLst>
          </p:cNvPr>
          <p:cNvSpPr/>
          <p:nvPr/>
        </p:nvSpPr>
        <p:spPr>
          <a:xfrm>
            <a:off x="0" y="6062711"/>
            <a:ext cx="12191999" cy="707886"/>
          </a:xfrm>
          <a:prstGeom prst="rect">
            <a:avLst/>
          </a:prstGeom>
          <a:solidFill>
            <a:srgbClr val="0DBCAF"/>
          </a:solidFill>
          <a:ln>
            <a:solidFill>
              <a:schemeClr val="bg1"/>
            </a:solidFill>
          </a:ln>
        </p:spPr>
        <p:txBody>
          <a:bodyPr wrap="square">
            <a:spAutoFit/>
          </a:bodyPr>
          <a:lstStyle/>
          <a:p>
            <a:r>
              <a:rPr lang="en-US" sz="2000" b="1" i="1" dirty="0">
                <a:solidFill>
                  <a:schemeClr val="bg1"/>
                </a:solidFill>
              </a:rPr>
              <a:t>FPC not only empowers mothers and family members for the best possible care of a newborn but also ensures Respectful Maternal and Newborn Care. </a:t>
            </a:r>
          </a:p>
        </p:txBody>
      </p:sp>
      <p:pic>
        <p:nvPicPr>
          <p:cNvPr id="12" name="1 Min Clip KMC">
            <a:hlinkClick r:id="" action="ppaction://media"/>
            <a:extLst>
              <a:ext uri="{FF2B5EF4-FFF2-40B4-BE49-F238E27FC236}">
                <a16:creationId xmlns:a16="http://schemas.microsoft.com/office/drawing/2014/main" id="{CFC99137-97BF-44DB-BB15-92E348EFE61C}"/>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7379300" y="3843805"/>
            <a:ext cx="3860200" cy="2180491"/>
          </a:xfrm>
          <a:prstGeom prst="flowChartAlternateProcess">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extLst>
      <p:ext uri="{BB962C8B-B14F-4D97-AF65-F5344CB8AC3E}">
        <p14:creationId xmlns:p14="http://schemas.microsoft.com/office/powerpoint/2010/main" val="3656493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656"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2"/>
                                        </p:tgtEl>
                                      </p:cBhvr>
                                    </p:cmd>
                                  </p:childTnLst>
                                </p:cTn>
                              </p:par>
                            </p:childTnLst>
                          </p:cTn>
                        </p:par>
                      </p:childTnLst>
                    </p:cTn>
                  </p:par>
                </p:childTnLst>
              </p:cTn>
              <p:nextCondLst>
                <p:cond evt="onClick" delay="0">
                  <p:tgtEl>
                    <p:spTgt spid="12"/>
                  </p:tgtEl>
                </p:cond>
              </p:nextCondLst>
            </p:seq>
            <p:video>
              <p:cMediaNode vol="80000">
                <p:cTn id="12" fill="hold" display="0">
                  <p:stCondLst>
                    <p:cond delay="indefinite"/>
                  </p:stCondLst>
                </p:cTn>
                <p:tgtEl>
                  <p:spTgt spid="12"/>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BC9EFE1-D8CB-4668-9980-DB108327A7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6271569"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7CBAE1BD-B8E4-4029-8AA2-C77E4FED986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A9B53D1C-1D2D-4240-B773-E2D7AE63C99A}"/>
              </a:ext>
            </a:extLst>
          </p:cNvPr>
          <p:cNvSpPr>
            <a:spLocks noGrp="1"/>
          </p:cNvSpPr>
          <p:nvPr>
            <p:ph type="title"/>
          </p:nvPr>
        </p:nvSpPr>
        <p:spPr>
          <a:xfrm>
            <a:off x="6632742" y="2884670"/>
            <a:ext cx="5197780" cy="1266301"/>
          </a:xfrm>
        </p:spPr>
        <p:txBody>
          <a:bodyPr vert="horz" lIns="91440" tIns="45720" rIns="91440" bIns="45720" rtlCol="0" anchor="t">
            <a:normAutofit/>
          </a:bodyPr>
          <a:lstStyle/>
          <a:p>
            <a:pPr algn="just"/>
            <a:r>
              <a:rPr lang="en-US" sz="2000" dirty="0">
                <a:solidFill>
                  <a:srgbClr val="000000"/>
                </a:solidFill>
                <a:latin typeface="+mn-lt"/>
                <a:ea typeface="+mn-ea"/>
                <a:cs typeface="+mn-cs"/>
              </a:rPr>
              <a:t>SNCU Staff Nurse from Aspirational District Mewat is assisting one of the mothers at SNCU Mewat to prepare her for entry in SNCU so she take care of her baby under FPC program</a:t>
            </a:r>
          </a:p>
        </p:txBody>
      </p:sp>
      <p:sp>
        <p:nvSpPr>
          <p:cNvPr id="12" name="Freeform 49">
            <a:extLst>
              <a:ext uri="{FF2B5EF4-FFF2-40B4-BE49-F238E27FC236}">
                <a16:creationId xmlns:a16="http://schemas.microsoft.com/office/drawing/2014/main" id="{77DA6D33-2D62-458C-BF5D-DBF612FD55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590635"/>
            <a:ext cx="5478085" cy="6276841"/>
          </a:xfrm>
          <a:custGeom>
            <a:avLst/>
            <a:gdLst>
              <a:gd name="connsiteX0" fmla="*/ 2178155 w 5478085"/>
              <a:gd name="connsiteY0" fmla="*/ 0 h 6276841"/>
              <a:gd name="connsiteX1" fmla="*/ 5478085 w 5478085"/>
              <a:gd name="connsiteY1" fmla="*/ 3299930 h 6276841"/>
              <a:gd name="connsiteX2" fmla="*/ 3751098 w 5478085"/>
              <a:gd name="connsiteY2" fmla="*/ 6201577 h 6276841"/>
              <a:gd name="connsiteX3" fmla="*/ 3594858 w 5478085"/>
              <a:gd name="connsiteY3" fmla="*/ 6276841 h 6276841"/>
              <a:gd name="connsiteX4" fmla="*/ 761453 w 5478085"/>
              <a:gd name="connsiteY4" fmla="*/ 6276841 h 6276841"/>
              <a:gd name="connsiteX5" fmla="*/ 605213 w 5478085"/>
              <a:gd name="connsiteY5" fmla="*/ 6201577 h 6276841"/>
              <a:gd name="connsiteX6" fmla="*/ 79093 w 5478085"/>
              <a:gd name="connsiteY6" fmla="*/ 5846317 h 6276841"/>
              <a:gd name="connsiteX7" fmla="*/ 0 w 5478085"/>
              <a:gd name="connsiteY7" fmla="*/ 5774432 h 6276841"/>
              <a:gd name="connsiteX8" fmla="*/ 0 w 5478085"/>
              <a:gd name="connsiteY8" fmla="*/ 825429 h 6276841"/>
              <a:gd name="connsiteX9" fmla="*/ 79093 w 5478085"/>
              <a:gd name="connsiteY9" fmla="*/ 753544 h 6276841"/>
              <a:gd name="connsiteX10" fmla="*/ 2178155 w 5478085"/>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78085" h="6276841">
                <a:moveTo>
                  <a:pt x="2178155" y="0"/>
                </a:moveTo>
                <a:cubicBezTo>
                  <a:pt x="4000656" y="0"/>
                  <a:pt x="5478085" y="1477429"/>
                  <a:pt x="5478085" y="3299930"/>
                </a:cubicBezTo>
                <a:cubicBezTo>
                  <a:pt x="5478085" y="4552900"/>
                  <a:pt x="4779769" y="5642769"/>
                  <a:pt x="3751098" y="6201577"/>
                </a:cubicBezTo>
                <a:lnTo>
                  <a:pt x="3594858" y="6276841"/>
                </a:lnTo>
                <a:lnTo>
                  <a:pt x="761453" y="6276841"/>
                </a:lnTo>
                <a:lnTo>
                  <a:pt x="605213" y="6201577"/>
                </a:lnTo>
                <a:cubicBezTo>
                  <a:pt x="418182" y="6099975"/>
                  <a:pt x="242071" y="5980818"/>
                  <a:pt x="79093" y="5846317"/>
                </a:cubicBezTo>
                <a:lnTo>
                  <a:pt x="0" y="5774432"/>
                </a:lnTo>
                <a:lnTo>
                  <a:pt x="0" y="825429"/>
                </a:lnTo>
                <a:lnTo>
                  <a:pt x="79093" y="753544"/>
                </a:lnTo>
                <a:cubicBezTo>
                  <a:pt x="649516" y="282789"/>
                  <a:pt x="1380811" y="0"/>
                  <a:pt x="2178155"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accent3"/>
                </a:gs>
                <a:gs pos="100000">
                  <a:schemeClr val="accent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Picture 2" descr="A picture containing person, indoor, child, little&#10;&#10;Description automatically generated">
            <a:extLst>
              <a:ext uri="{FF2B5EF4-FFF2-40B4-BE49-F238E27FC236}">
                <a16:creationId xmlns:a16="http://schemas.microsoft.com/office/drawing/2014/main" id="{2FEA8687-C2D0-4914-B248-99AE2F7D31C7}"/>
              </a:ext>
            </a:extLst>
          </p:cNvPr>
          <p:cNvPicPr>
            <a:picLocks noChangeAspect="1"/>
          </p:cNvPicPr>
          <p:nvPr/>
        </p:nvPicPr>
        <p:blipFill rotWithShape="1">
          <a:blip r:embed="rId4">
            <a:alphaModFix/>
            <a:extLst>
              <a:ext uri="{28A0092B-C50C-407E-A947-70E740481C1C}">
                <a14:useLocalDpi xmlns:a14="http://schemas.microsoft.com/office/drawing/2010/main" val="0"/>
              </a:ext>
            </a:extLst>
          </a:blip>
          <a:srcRect r="-2" b="13693"/>
          <a:stretch/>
        </p:blipFill>
        <p:spPr>
          <a:xfrm>
            <a:off x="1" y="770037"/>
            <a:ext cx="5298683" cy="6097438"/>
          </a:xfrm>
          <a:custGeom>
            <a:avLst/>
            <a:gdLst>
              <a:gd name="connsiteX0" fmla="*/ 2178155 w 5298683"/>
              <a:gd name="connsiteY0" fmla="*/ 0 h 6097438"/>
              <a:gd name="connsiteX1" fmla="*/ 5298683 w 5298683"/>
              <a:gd name="connsiteY1" fmla="*/ 3120527 h 6097438"/>
              <a:gd name="connsiteX2" fmla="*/ 3392805 w 5298683"/>
              <a:gd name="connsiteY2" fmla="*/ 5995828 h 6097438"/>
              <a:gd name="connsiteX3" fmla="*/ 3115184 w 5298683"/>
              <a:gd name="connsiteY3" fmla="*/ 6097438 h 6097438"/>
              <a:gd name="connsiteX4" fmla="*/ 1241127 w 5298683"/>
              <a:gd name="connsiteY4" fmla="*/ 6097438 h 6097438"/>
              <a:gd name="connsiteX5" fmla="*/ 963506 w 5298683"/>
              <a:gd name="connsiteY5" fmla="*/ 5995828 h 6097438"/>
              <a:gd name="connsiteX6" fmla="*/ 193210 w 5298683"/>
              <a:gd name="connsiteY6" fmla="*/ 5528477 h 6097438"/>
              <a:gd name="connsiteX7" fmla="*/ 0 w 5298683"/>
              <a:gd name="connsiteY7" fmla="*/ 5352876 h 6097438"/>
              <a:gd name="connsiteX8" fmla="*/ 0 w 5298683"/>
              <a:gd name="connsiteY8" fmla="*/ 888178 h 6097438"/>
              <a:gd name="connsiteX9" fmla="*/ 193210 w 5298683"/>
              <a:gd name="connsiteY9" fmla="*/ 712577 h 6097438"/>
              <a:gd name="connsiteX10" fmla="*/ 2178155 w 5298683"/>
              <a:gd name="connsiteY10" fmla="*/ 0 h 6097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98683" h="6097438">
                <a:moveTo>
                  <a:pt x="2178155" y="0"/>
                </a:moveTo>
                <a:cubicBezTo>
                  <a:pt x="3901575" y="0"/>
                  <a:pt x="5298683" y="1397108"/>
                  <a:pt x="5298683" y="3120527"/>
                </a:cubicBezTo>
                <a:cubicBezTo>
                  <a:pt x="5298683" y="4413092"/>
                  <a:pt x="4512810" y="5522106"/>
                  <a:pt x="3392805" y="5995828"/>
                </a:cubicBezTo>
                <a:lnTo>
                  <a:pt x="3115184" y="6097438"/>
                </a:lnTo>
                <a:lnTo>
                  <a:pt x="1241127" y="6097438"/>
                </a:lnTo>
                <a:lnTo>
                  <a:pt x="963506" y="5995828"/>
                </a:lnTo>
                <a:cubicBezTo>
                  <a:pt x="683504" y="5877397"/>
                  <a:pt x="424387" y="5719261"/>
                  <a:pt x="193210" y="5528477"/>
                </a:cubicBezTo>
                <a:lnTo>
                  <a:pt x="0" y="5352876"/>
                </a:lnTo>
                <a:lnTo>
                  <a:pt x="0" y="888178"/>
                </a:lnTo>
                <a:lnTo>
                  <a:pt x="193210" y="712577"/>
                </a:lnTo>
                <a:cubicBezTo>
                  <a:pt x="732621" y="267415"/>
                  <a:pt x="1424159" y="0"/>
                  <a:pt x="2178155" y="0"/>
                </a:cubicBezTo>
                <a:close/>
              </a:path>
            </a:pathLst>
          </a:custGeom>
          <a:effectLst>
            <a:softEdge rad="0"/>
          </a:effectLst>
        </p:spPr>
      </p:pic>
      <p:sp>
        <p:nvSpPr>
          <p:cNvPr id="4" name="TextBox 3">
            <a:extLst>
              <a:ext uri="{FF2B5EF4-FFF2-40B4-BE49-F238E27FC236}">
                <a16:creationId xmlns:a16="http://schemas.microsoft.com/office/drawing/2014/main" id="{B363C007-0473-40AF-BCA2-C3374240994B}"/>
              </a:ext>
            </a:extLst>
          </p:cNvPr>
          <p:cNvSpPr txBox="1"/>
          <p:nvPr/>
        </p:nvSpPr>
        <p:spPr>
          <a:xfrm>
            <a:off x="5712071" y="5572630"/>
            <a:ext cx="3122971" cy="1200329"/>
          </a:xfrm>
          <a:prstGeom prst="rect">
            <a:avLst/>
          </a:prstGeom>
          <a:noFill/>
        </p:spPr>
        <p:txBody>
          <a:bodyPr wrap="none" rtlCol="0">
            <a:spAutoFit/>
          </a:bodyPr>
          <a:lstStyle/>
          <a:p>
            <a:r>
              <a:rPr lang="en-US" sz="7200" dirty="0">
                <a:solidFill>
                  <a:srgbClr val="D94B90"/>
                </a:solidFill>
                <a:latin typeface="Arabic Typesetting" panose="03020402040406030203" pitchFamily="66" charset="-78"/>
                <a:cs typeface="Arabic Typesetting" panose="03020402040406030203" pitchFamily="66" charset="-78"/>
              </a:rPr>
              <a:t>Thank You</a:t>
            </a:r>
          </a:p>
        </p:txBody>
      </p:sp>
      <p:sp>
        <p:nvSpPr>
          <p:cNvPr id="5" name="Rectangle 4"/>
          <p:cNvSpPr/>
          <p:nvPr/>
        </p:nvSpPr>
        <p:spPr>
          <a:xfrm>
            <a:off x="6632742" y="685205"/>
            <a:ext cx="4346446" cy="757130"/>
          </a:xfrm>
          <a:prstGeom prst="rect">
            <a:avLst/>
          </a:prstGeom>
        </p:spPr>
        <p:txBody>
          <a:bodyPr vert="horz" lIns="91440" tIns="45720" rIns="91440" bIns="45720" rtlCol="0" anchor="ctr">
            <a:normAutofit/>
          </a:bodyPr>
          <a:lstStyle/>
          <a:p>
            <a:pPr>
              <a:lnSpc>
                <a:spcPct val="90000"/>
              </a:lnSpc>
              <a:spcBef>
                <a:spcPct val="0"/>
              </a:spcBef>
            </a:pPr>
            <a:r>
              <a:rPr lang="en-US" sz="4800" b="1" dirty="0">
                <a:solidFill>
                  <a:srgbClr val="C00000"/>
                </a:solidFill>
                <a:latin typeface="+mj-lt"/>
                <a:ea typeface="+mj-ea"/>
                <a:cs typeface="+mj-cs"/>
              </a:rPr>
              <a:t>We Care for you </a:t>
            </a:r>
          </a:p>
        </p:txBody>
      </p:sp>
    </p:spTree>
    <p:extLst>
      <p:ext uri="{BB962C8B-B14F-4D97-AF65-F5344CB8AC3E}">
        <p14:creationId xmlns:p14="http://schemas.microsoft.com/office/powerpoint/2010/main" val="12533025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6CE02DC-5946-4D6F-BB20-73975C476771}"/>
              </a:ext>
            </a:extLst>
          </p:cNvPr>
          <p:cNvSpPr>
            <a:spLocks noGrp="1"/>
          </p:cNvSpPr>
          <p:nvPr>
            <p:ph type="title"/>
          </p:nvPr>
        </p:nvSpPr>
        <p:spPr>
          <a:xfrm>
            <a:off x="655320" y="666757"/>
            <a:ext cx="5120114" cy="1089529"/>
          </a:xfrm>
          <a:noFill/>
          <a:ln>
            <a:noFill/>
          </a:ln>
        </p:spPr>
        <p:txBody>
          <a:bodyPr vert="horz" wrap="square" lIns="91440" tIns="45720" rIns="91440" bIns="45720" rtlCol="0" anchor="ctr">
            <a:spAutoFit/>
          </a:bodyPr>
          <a:lstStyle/>
          <a:p>
            <a:r>
              <a:rPr lang="en-US" sz="3600" b="1" dirty="0">
                <a:latin typeface="Franklin Gothic Book" panose="020B0503020102020204" pitchFamily="34" charset="0"/>
                <a:ea typeface="+mn-ea"/>
                <a:cs typeface="+mn-cs"/>
              </a:rPr>
              <a:t>Low Birth Weight </a:t>
            </a:r>
            <a:r>
              <a:rPr lang="en-US" sz="2800" b="1" dirty="0">
                <a:latin typeface="Franklin Gothic Book" panose="020B0503020102020204" pitchFamily="34" charset="0"/>
                <a:ea typeface="+mn-ea"/>
                <a:cs typeface="+mn-cs"/>
              </a:rPr>
              <a:t>(&lt; 2.5 kg) </a:t>
            </a:r>
            <a:r>
              <a:rPr lang="en-US" sz="3600" b="1" dirty="0">
                <a:latin typeface="Franklin Gothic Book" panose="020B0503020102020204" pitchFamily="34" charset="0"/>
                <a:ea typeface="+mn-ea"/>
                <a:cs typeface="+mn-cs"/>
              </a:rPr>
              <a:t> Burden in Haryana </a:t>
            </a:r>
          </a:p>
        </p:txBody>
      </p:sp>
      <p:cxnSp>
        <p:nvCxnSpPr>
          <p:cNvPr id="12" name="Straight Arrow Connector 11">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2" name="Text Placeholder 1"/>
          <p:cNvSpPr>
            <a:spLocks noGrp="1"/>
          </p:cNvSpPr>
          <p:nvPr>
            <p:ph type="body" sz="half" idx="2"/>
          </p:nvPr>
        </p:nvSpPr>
        <p:spPr>
          <a:xfrm>
            <a:off x="655321" y="2575033"/>
            <a:ext cx="4929553" cy="4093049"/>
          </a:xfrm>
        </p:spPr>
        <p:txBody>
          <a:bodyPr vert="horz" lIns="91440" tIns="45720" rIns="91440" bIns="45720" rtlCol="0">
            <a:normAutofit lnSpcReduction="10000"/>
          </a:bodyPr>
          <a:lstStyle/>
          <a:p>
            <a:pPr marL="342900" indent="-228600">
              <a:buFont typeface="Arial" panose="020B0604020202020204" pitchFamily="34" charset="0"/>
              <a:buChar char="•"/>
            </a:pPr>
            <a:r>
              <a:rPr lang="en-US" sz="2000" b="1" dirty="0"/>
              <a:t>Neonatal disorders contribute to 8% </a:t>
            </a:r>
            <a:r>
              <a:rPr lang="en-US" sz="2000" dirty="0"/>
              <a:t>of the total Disability Adjusted Life Years  (DALYs) in Haryana</a:t>
            </a:r>
          </a:p>
          <a:p>
            <a:pPr marL="342900" indent="-228600">
              <a:buFont typeface="Arial" panose="020B0604020202020204" pitchFamily="34" charset="0"/>
              <a:buChar char="•"/>
            </a:pPr>
            <a:r>
              <a:rPr lang="en-US" sz="2000" dirty="0"/>
              <a:t>Low Birth Weight (LBW), the</a:t>
            </a:r>
            <a:r>
              <a:rPr lang="en-US" sz="2000" b="1" dirty="0"/>
              <a:t> largest contributor</a:t>
            </a:r>
            <a:r>
              <a:rPr lang="en-US" sz="2000" dirty="0"/>
              <a:t> to the </a:t>
            </a:r>
            <a:r>
              <a:rPr lang="en-US" sz="2000" b="1" dirty="0"/>
              <a:t>malnutrition Disability-Adjusted Life Year (DALY) </a:t>
            </a:r>
            <a:r>
              <a:rPr lang="en-US" sz="2000" dirty="0"/>
              <a:t>in India, has a prevalence of </a:t>
            </a:r>
            <a:r>
              <a:rPr lang="en-US" sz="2000" b="1" dirty="0"/>
              <a:t>22.3%</a:t>
            </a:r>
            <a:r>
              <a:rPr lang="en-US" sz="2000" dirty="0"/>
              <a:t> in </a:t>
            </a:r>
            <a:r>
              <a:rPr lang="en-US" sz="2000" b="1" dirty="0"/>
              <a:t>Haryana</a:t>
            </a:r>
          </a:p>
          <a:p>
            <a:pPr marL="342900" indent="-228600">
              <a:buFont typeface="Arial" panose="020B0604020202020204" pitchFamily="34" charset="0"/>
              <a:buChar char="•"/>
            </a:pPr>
            <a:r>
              <a:rPr lang="en-US" sz="2000" dirty="0"/>
              <a:t>With a </a:t>
            </a:r>
            <a:r>
              <a:rPr lang="en-US" sz="2000" b="1" dirty="0"/>
              <a:t>birth cohort </a:t>
            </a:r>
            <a:r>
              <a:rPr lang="en-US" sz="2000" dirty="0"/>
              <a:t>of over </a:t>
            </a:r>
            <a:r>
              <a:rPr lang="en-US" sz="2000" b="1" dirty="0"/>
              <a:t>500,000 annually</a:t>
            </a:r>
            <a:r>
              <a:rPr lang="en-US" sz="2000" dirty="0"/>
              <a:t>, there are an estimated </a:t>
            </a:r>
            <a:r>
              <a:rPr lang="en-US" sz="2000" b="1" dirty="0"/>
              <a:t>10- 15000 newborns</a:t>
            </a:r>
            <a:r>
              <a:rPr lang="en-US" sz="2000" dirty="0"/>
              <a:t> with </a:t>
            </a:r>
            <a:r>
              <a:rPr lang="en-US" sz="2000" b="1" dirty="0"/>
              <a:t>birth weight &lt; 2000 gm </a:t>
            </a:r>
            <a:r>
              <a:rPr lang="en-US" sz="2000" dirty="0"/>
              <a:t>(2-3%)</a:t>
            </a:r>
          </a:p>
          <a:p>
            <a:endParaRPr lang="en-US" sz="2000" b="1" i="1" dirty="0"/>
          </a:p>
          <a:p>
            <a:r>
              <a:rPr lang="en-US" sz="2000" b="1" i="1" dirty="0">
                <a:solidFill>
                  <a:schemeClr val="bg1">
                    <a:lumMod val="50000"/>
                  </a:schemeClr>
                </a:solidFill>
              </a:rPr>
              <a:t>(Source: Global Burden of Disease 2017) </a:t>
            </a:r>
          </a:p>
        </p:txBody>
      </p:sp>
      <p:pic>
        <p:nvPicPr>
          <p:cNvPr id="7" name="Picture 6" descr="A person lying on a bed&#10;&#10;Description automatically generated">
            <a:extLst>
              <a:ext uri="{FF2B5EF4-FFF2-40B4-BE49-F238E27FC236}">
                <a16:creationId xmlns:a16="http://schemas.microsoft.com/office/drawing/2014/main" id="{AE8F4D2D-1520-40FE-8CCB-B9A3E8343EE0}"/>
              </a:ext>
            </a:extLst>
          </p:cNvPr>
          <p:cNvPicPr>
            <a:picLocks noChangeAspect="1"/>
          </p:cNvPicPr>
          <p:nvPr/>
        </p:nvPicPr>
        <p:blipFill rotWithShape="1">
          <a:blip r:embed="rId3"/>
          <a:srcRect l="542" r="39392" b="1"/>
          <a:stretch/>
        </p:blipFill>
        <p:spPr>
          <a:xfrm>
            <a:off x="5878849" y="10"/>
            <a:ext cx="6313150"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
        <p:nvSpPr>
          <p:cNvPr id="6" name="Rectangle 5">
            <a:extLst>
              <a:ext uri="{FF2B5EF4-FFF2-40B4-BE49-F238E27FC236}">
                <a16:creationId xmlns:a16="http://schemas.microsoft.com/office/drawing/2014/main" id="{0F8D255D-3FAC-443A-97AD-D9918AD66828}"/>
              </a:ext>
            </a:extLst>
          </p:cNvPr>
          <p:cNvSpPr/>
          <p:nvPr/>
        </p:nvSpPr>
        <p:spPr>
          <a:xfrm>
            <a:off x="1326068" y="6444732"/>
            <a:ext cx="3105274" cy="369332"/>
          </a:xfrm>
          <a:prstGeom prst="rect">
            <a:avLst/>
          </a:prstGeom>
        </p:spPr>
        <p:txBody>
          <a:bodyPr wrap="none">
            <a:spAutoFit/>
          </a:bodyPr>
          <a:lstStyle/>
          <a:p>
            <a:r>
              <a:rPr lang="en-US" b="1" dirty="0">
                <a:hlinkClick r:id="rId4"/>
              </a:rPr>
              <a:t>https://tinyurl.com/y655b3cb </a:t>
            </a:r>
            <a:endParaRPr lang="en-US" b="1" dirty="0"/>
          </a:p>
        </p:txBody>
      </p:sp>
      <p:pic>
        <p:nvPicPr>
          <p:cNvPr id="9" name="Graphic 8" descr="Link">
            <a:extLst>
              <a:ext uri="{FF2B5EF4-FFF2-40B4-BE49-F238E27FC236}">
                <a16:creationId xmlns:a16="http://schemas.microsoft.com/office/drawing/2014/main" id="{D86656E1-496E-4067-BFFC-45A74919E116}"/>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57089" y="6384937"/>
            <a:ext cx="457200" cy="457200"/>
          </a:xfrm>
          <a:prstGeom prst="rect">
            <a:avLst/>
          </a:prstGeom>
        </p:spPr>
      </p:pic>
    </p:spTree>
    <p:extLst>
      <p:ext uri="{BB962C8B-B14F-4D97-AF65-F5344CB8AC3E}">
        <p14:creationId xmlns:p14="http://schemas.microsoft.com/office/powerpoint/2010/main" val="27182426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1">
            <a:extLst>
              <a:ext uri="{FF2B5EF4-FFF2-40B4-BE49-F238E27FC236}">
                <a16:creationId xmlns:a16="http://schemas.microsoft.com/office/drawing/2014/main" id="{44F9DFEA-DA8A-473C-8D4D-F68331ACECBC}"/>
              </a:ext>
            </a:extLst>
          </p:cNvPr>
          <p:cNvSpPr txBox="1">
            <a:spLocks/>
          </p:cNvSpPr>
          <p:nvPr/>
        </p:nvSpPr>
        <p:spPr>
          <a:xfrm>
            <a:off x="-22079" y="234802"/>
            <a:ext cx="12191997" cy="519419"/>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100" b="1" dirty="0">
                <a:latin typeface="Franklin Gothic Book" panose="020B0503020102020204" pitchFamily="34" charset="0"/>
              </a:rPr>
              <a:t>Multipronged Strategy for Improving Facility Based management of LBW</a:t>
            </a:r>
            <a:endParaRPr lang="en-US" sz="3100" dirty="0"/>
          </a:p>
        </p:txBody>
      </p:sp>
      <p:grpSp>
        <p:nvGrpSpPr>
          <p:cNvPr id="4" name="Group 3">
            <a:extLst>
              <a:ext uri="{FF2B5EF4-FFF2-40B4-BE49-F238E27FC236}">
                <a16:creationId xmlns:a16="http://schemas.microsoft.com/office/drawing/2014/main" id="{4D5A8D56-83C2-4EC7-8B85-FEE087890ABA}"/>
              </a:ext>
            </a:extLst>
          </p:cNvPr>
          <p:cNvGrpSpPr/>
          <p:nvPr/>
        </p:nvGrpSpPr>
        <p:grpSpPr>
          <a:xfrm>
            <a:off x="194605" y="1030704"/>
            <a:ext cx="11721314" cy="4826272"/>
            <a:chOff x="166469" y="1468853"/>
            <a:chExt cx="11721314" cy="5165565"/>
          </a:xfrm>
        </p:grpSpPr>
        <p:grpSp>
          <p:nvGrpSpPr>
            <p:cNvPr id="2" name="Group 1">
              <a:extLst>
                <a:ext uri="{FF2B5EF4-FFF2-40B4-BE49-F238E27FC236}">
                  <a16:creationId xmlns:a16="http://schemas.microsoft.com/office/drawing/2014/main" id="{1C6128B3-F499-4583-9919-C8DE2FD8FF7F}"/>
                </a:ext>
              </a:extLst>
            </p:cNvPr>
            <p:cNvGrpSpPr/>
            <p:nvPr/>
          </p:nvGrpSpPr>
          <p:grpSpPr>
            <a:xfrm>
              <a:off x="355811" y="1468853"/>
              <a:ext cx="11531972" cy="5165565"/>
              <a:chOff x="355811" y="1089025"/>
              <a:chExt cx="11531972" cy="5165565"/>
            </a:xfrm>
          </p:grpSpPr>
          <p:sp>
            <p:nvSpPr>
              <p:cNvPr id="50" name="Фигура">
                <a:extLst>
                  <a:ext uri="{FF2B5EF4-FFF2-40B4-BE49-F238E27FC236}">
                    <a16:creationId xmlns:a16="http://schemas.microsoft.com/office/drawing/2014/main" id="{6E972265-53D1-0B45-8858-5D18F41949F4}"/>
                  </a:ext>
                </a:extLst>
              </p:cNvPr>
              <p:cNvSpPr/>
              <p:nvPr/>
            </p:nvSpPr>
            <p:spPr bwMode="auto">
              <a:xfrm>
                <a:off x="469164" y="1089025"/>
                <a:ext cx="1806972" cy="1400957"/>
              </a:xfrm>
              <a:custGeom>
                <a:avLst/>
                <a:gdLst/>
                <a:ahLst/>
                <a:cxnLst>
                  <a:cxn ang="0">
                    <a:pos x="wd2" y="hd2"/>
                  </a:cxn>
                  <a:cxn ang="5400000">
                    <a:pos x="wd2" y="hd2"/>
                  </a:cxn>
                  <a:cxn ang="10800000">
                    <a:pos x="wd2" y="hd2"/>
                  </a:cxn>
                  <a:cxn ang="16200000">
                    <a:pos x="wd2" y="hd2"/>
                  </a:cxn>
                </a:cxnLst>
                <a:rect l="0" t="0" r="r" b="b"/>
                <a:pathLst>
                  <a:path w="21448" h="21593" extrusionOk="0">
                    <a:moveTo>
                      <a:pt x="4271" y="0"/>
                    </a:moveTo>
                    <a:cubicBezTo>
                      <a:pt x="4055" y="-7"/>
                      <a:pt x="3849" y="94"/>
                      <a:pt x="3713" y="274"/>
                    </a:cubicBezTo>
                    <a:cubicBezTo>
                      <a:pt x="3610" y="410"/>
                      <a:pt x="3556" y="582"/>
                      <a:pt x="3562" y="757"/>
                    </a:cubicBezTo>
                    <a:cubicBezTo>
                      <a:pt x="3572" y="1019"/>
                      <a:pt x="3591" y="1279"/>
                      <a:pt x="3608" y="1540"/>
                    </a:cubicBezTo>
                    <a:lnTo>
                      <a:pt x="2284" y="1540"/>
                    </a:lnTo>
                    <a:cubicBezTo>
                      <a:pt x="1518" y="1614"/>
                      <a:pt x="829" y="2066"/>
                      <a:pt x="420" y="2762"/>
                    </a:cubicBezTo>
                    <a:cubicBezTo>
                      <a:pt x="-13" y="3500"/>
                      <a:pt x="-76" y="4402"/>
                      <a:pt x="72" y="5259"/>
                    </a:cubicBezTo>
                    <a:cubicBezTo>
                      <a:pt x="249" y="6280"/>
                      <a:pt x="698" y="7201"/>
                      <a:pt x="1205" y="8060"/>
                    </a:cubicBezTo>
                    <a:cubicBezTo>
                      <a:pt x="1690" y="8885"/>
                      <a:pt x="2245" y="9682"/>
                      <a:pt x="2968" y="10307"/>
                    </a:cubicBezTo>
                    <a:cubicBezTo>
                      <a:pt x="3980" y="11181"/>
                      <a:pt x="5244" y="11638"/>
                      <a:pt x="6539" y="11618"/>
                    </a:cubicBezTo>
                    <a:cubicBezTo>
                      <a:pt x="6959" y="12212"/>
                      <a:pt x="7455" y="12749"/>
                      <a:pt x="8061" y="13191"/>
                    </a:cubicBezTo>
                    <a:cubicBezTo>
                      <a:pt x="8325" y="13383"/>
                      <a:pt x="8605" y="13546"/>
                      <a:pt x="8895" y="13684"/>
                    </a:cubicBezTo>
                    <a:lnTo>
                      <a:pt x="8895" y="14663"/>
                    </a:lnTo>
                    <a:cubicBezTo>
                      <a:pt x="8895" y="14866"/>
                      <a:pt x="8895" y="14968"/>
                      <a:pt x="8927" y="15077"/>
                    </a:cubicBezTo>
                    <a:cubicBezTo>
                      <a:pt x="8968" y="15195"/>
                      <a:pt x="9055" y="15288"/>
                      <a:pt x="9166" y="15331"/>
                    </a:cubicBezTo>
                    <a:cubicBezTo>
                      <a:pt x="9267" y="15366"/>
                      <a:pt x="9361" y="15366"/>
                      <a:pt x="9549" y="15366"/>
                    </a:cubicBezTo>
                    <a:lnTo>
                      <a:pt x="9751" y="15366"/>
                    </a:lnTo>
                    <a:lnTo>
                      <a:pt x="9751" y="17951"/>
                    </a:lnTo>
                    <a:lnTo>
                      <a:pt x="9610" y="17951"/>
                    </a:lnTo>
                    <a:lnTo>
                      <a:pt x="9606" y="17951"/>
                    </a:lnTo>
                    <a:cubicBezTo>
                      <a:pt x="9418" y="17951"/>
                      <a:pt x="9323" y="17951"/>
                      <a:pt x="9223" y="17985"/>
                    </a:cubicBezTo>
                    <a:cubicBezTo>
                      <a:pt x="9112" y="18028"/>
                      <a:pt x="9025" y="18121"/>
                      <a:pt x="8985" y="18240"/>
                    </a:cubicBezTo>
                    <a:cubicBezTo>
                      <a:pt x="8952" y="18348"/>
                      <a:pt x="8952" y="18449"/>
                      <a:pt x="8952" y="18650"/>
                    </a:cubicBezTo>
                    <a:lnTo>
                      <a:pt x="8952" y="19721"/>
                    </a:lnTo>
                    <a:lnTo>
                      <a:pt x="7884" y="19721"/>
                    </a:lnTo>
                    <a:lnTo>
                      <a:pt x="7882" y="19721"/>
                    </a:lnTo>
                    <a:cubicBezTo>
                      <a:pt x="7693" y="19721"/>
                      <a:pt x="7598" y="19722"/>
                      <a:pt x="7497" y="19756"/>
                    </a:cubicBezTo>
                    <a:cubicBezTo>
                      <a:pt x="7387" y="19799"/>
                      <a:pt x="7300" y="19892"/>
                      <a:pt x="7259" y="20010"/>
                    </a:cubicBezTo>
                    <a:cubicBezTo>
                      <a:pt x="7227" y="20119"/>
                      <a:pt x="7227" y="20220"/>
                      <a:pt x="7227" y="20421"/>
                    </a:cubicBezTo>
                    <a:lnTo>
                      <a:pt x="7227" y="21593"/>
                    </a:lnTo>
                    <a:lnTo>
                      <a:pt x="9149" y="21593"/>
                    </a:lnTo>
                    <a:lnTo>
                      <a:pt x="12300" y="21593"/>
                    </a:lnTo>
                    <a:lnTo>
                      <a:pt x="14222" y="21593"/>
                    </a:lnTo>
                    <a:lnTo>
                      <a:pt x="14222" y="20424"/>
                    </a:lnTo>
                    <a:cubicBezTo>
                      <a:pt x="14222" y="20221"/>
                      <a:pt x="14222" y="20119"/>
                      <a:pt x="14190" y="20010"/>
                    </a:cubicBezTo>
                    <a:cubicBezTo>
                      <a:pt x="14149" y="19892"/>
                      <a:pt x="14062" y="19799"/>
                      <a:pt x="13951" y="19756"/>
                    </a:cubicBezTo>
                    <a:cubicBezTo>
                      <a:pt x="13850" y="19721"/>
                      <a:pt x="13756" y="19721"/>
                      <a:pt x="13568" y="19721"/>
                    </a:cubicBezTo>
                    <a:lnTo>
                      <a:pt x="12466" y="19721"/>
                    </a:lnTo>
                    <a:lnTo>
                      <a:pt x="12466" y="18654"/>
                    </a:lnTo>
                    <a:cubicBezTo>
                      <a:pt x="12466" y="18450"/>
                      <a:pt x="12466" y="18348"/>
                      <a:pt x="12434" y="18240"/>
                    </a:cubicBezTo>
                    <a:cubicBezTo>
                      <a:pt x="12394" y="18121"/>
                      <a:pt x="12307" y="18028"/>
                      <a:pt x="12196" y="17985"/>
                    </a:cubicBezTo>
                    <a:cubicBezTo>
                      <a:pt x="12095" y="17951"/>
                      <a:pt x="12000" y="17951"/>
                      <a:pt x="11813" y="17951"/>
                    </a:cubicBezTo>
                    <a:lnTo>
                      <a:pt x="11667" y="17951"/>
                    </a:lnTo>
                    <a:lnTo>
                      <a:pt x="11667" y="15366"/>
                    </a:lnTo>
                    <a:lnTo>
                      <a:pt x="11866" y="15366"/>
                    </a:lnTo>
                    <a:cubicBezTo>
                      <a:pt x="12057" y="15366"/>
                      <a:pt x="12152" y="15366"/>
                      <a:pt x="12253" y="15331"/>
                    </a:cubicBezTo>
                    <a:cubicBezTo>
                      <a:pt x="12364" y="15288"/>
                      <a:pt x="12451" y="15195"/>
                      <a:pt x="12491" y="15077"/>
                    </a:cubicBezTo>
                    <a:cubicBezTo>
                      <a:pt x="12523" y="14968"/>
                      <a:pt x="12523" y="14867"/>
                      <a:pt x="12523" y="14666"/>
                    </a:cubicBezTo>
                    <a:lnTo>
                      <a:pt x="12523" y="13691"/>
                    </a:lnTo>
                    <a:cubicBezTo>
                      <a:pt x="12819" y="13553"/>
                      <a:pt x="13105" y="13387"/>
                      <a:pt x="13374" y="13191"/>
                    </a:cubicBezTo>
                    <a:cubicBezTo>
                      <a:pt x="13980" y="12749"/>
                      <a:pt x="14474" y="12212"/>
                      <a:pt x="14895" y="11618"/>
                    </a:cubicBezTo>
                    <a:cubicBezTo>
                      <a:pt x="16195" y="11642"/>
                      <a:pt x="17465" y="11184"/>
                      <a:pt x="18481" y="10307"/>
                    </a:cubicBezTo>
                    <a:cubicBezTo>
                      <a:pt x="19204" y="9682"/>
                      <a:pt x="19759" y="8885"/>
                      <a:pt x="20244" y="8060"/>
                    </a:cubicBezTo>
                    <a:cubicBezTo>
                      <a:pt x="20750" y="7201"/>
                      <a:pt x="21199" y="6280"/>
                      <a:pt x="21376" y="5259"/>
                    </a:cubicBezTo>
                    <a:cubicBezTo>
                      <a:pt x="21524" y="4402"/>
                      <a:pt x="21462" y="3500"/>
                      <a:pt x="21029" y="2762"/>
                    </a:cubicBezTo>
                    <a:cubicBezTo>
                      <a:pt x="20620" y="2066"/>
                      <a:pt x="19930" y="1614"/>
                      <a:pt x="19164" y="1540"/>
                    </a:cubicBezTo>
                    <a:lnTo>
                      <a:pt x="17826" y="1540"/>
                    </a:lnTo>
                    <a:cubicBezTo>
                      <a:pt x="17844" y="1279"/>
                      <a:pt x="17862" y="1019"/>
                      <a:pt x="17873" y="757"/>
                    </a:cubicBezTo>
                    <a:cubicBezTo>
                      <a:pt x="17878" y="582"/>
                      <a:pt x="17825" y="410"/>
                      <a:pt x="17722" y="274"/>
                    </a:cubicBezTo>
                    <a:cubicBezTo>
                      <a:pt x="17586" y="94"/>
                      <a:pt x="17379" y="-7"/>
                      <a:pt x="17163" y="0"/>
                    </a:cubicBezTo>
                    <a:lnTo>
                      <a:pt x="11155" y="0"/>
                    </a:lnTo>
                    <a:lnTo>
                      <a:pt x="10280" y="0"/>
                    </a:lnTo>
                    <a:lnTo>
                      <a:pt x="4271" y="0"/>
                    </a:lnTo>
                    <a:close/>
                    <a:moveTo>
                      <a:pt x="2508" y="2607"/>
                    </a:moveTo>
                    <a:lnTo>
                      <a:pt x="3699" y="2607"/>
                    </a:lnTo>
                    <a:cubicBezTo>
                      <a:pt x="3790" y="3471"/>
                      <a:pt x="3916" y="4326"/>
                      <a:pt x="4084" y="5167"/>
                    </a:cubicBezTo>
                    <a:cubicBezTo>
                      <a:pt x="4379" y="6647"/>
                      <a:pt x="4814" y="8143"/>
                      <a:pt x="5399" y="9516"/>
                    </a:cubicBezTo>
                    <a:cubicBezTo>
                      <a:pt x="5508" y="9772"/>
                      <a:pt x="5625" y="10022"/>
                      <a:pt x="5747" y="10270"/>
                    </a:cubicBezTo>
                    <a:cubicBezTo>
                      <a:pt x="4694" y="10030"/>
                      <a:pt x="3732" y="9458"/>
                      <a:pt x="2990" y="8621"/>
                    </a:cubicBezTo>
                    <a:cubicBezTo>
                      <a:pt x="2547" y="8122"/>
                      <a:pt x="2196" y="7548"/>
                      <a:pt x="1902" y="6945"/>
                    </a:cubicBezTo>
                    <a:cubicBezTo>
                      <a:pt x="1589" y="6305"/>
                      <a:pt x="1336" y="5623"/>
                      <a:pt x="1214" y="4903"/>
                    </a:cubicBezTo>
                    <a:cubicBezTo>
                      <a:pt x="1126" y="4385"/>
                      <a:pt x="1112" y="3838"/>
                      <a:pt x="1348" y="3376"/>
                    </a:cubicBezTo>
                    <a:cubicBezTo>
                      <a:pt x="1582" y="2920"/>
                      <a:pt x="2022" y="2627"/>
                      <a:pt x="2508" y="2607"/>
                    </a:cubicBezTo>
                    <a:close/>
                    <a:moveTo>
                      <a:pt x="17734" y="2607"/>
                    </a:moveTo>
                    <a:lnTo>
                      <a:pt x="18941" y="2607"/>
                    </a:lnTo>
                    <a:cubicBezTo>
                      <a:pt x="19427" y="2627"/>
                      <a:pt x="19867" y="2920"/>
                      <a:pt x="20101" y="3376"/>
                    </a:cubicBezTo>
                    <a:cubicBezTo>
                      <a:pt x="20337" y="3838"/>
                      <a:pt x="20323" y="4385"/>
                      <a:pt x="20235" y="4903"/>
                    </a:cubicBezTo>
                    <a:cubicBezTo>
                      <a:pt x="20113" y="5623"/>
                      <a:pt x="19859" y="6305"/>
                      <a:pt x="19546" y="6945"/>
                    </a:cubicBezTo>
                    <a:cubicBezTo>
                      <a:pt x="19252" y="7548"/>
                      <a:pt x="18902" y="8122"/>
                      <a:pt x="18459" y="8621"/>
                    </a:cubicBezTo>
                    <a:cubicBezTo>
                      <a:pt x="17713" y="9462"/>
                      <a:pt x="16745" y="10036"/>
                      <a:pt x="15686" y="10273"/>
                    </a:cubicBezTo>
                    <a:cubicBezTo>
                      <a:pt x="15809" y="10025"/>
                      <a:pt x="15926" y="9773"/>
                      <a:pt x="16036" y="9516"/>
                    </a:cubicBezTo>
                    <a:cubicBezTo>
                      <a:pt x="16621" y="8143"/>
                      <a:pt x="17056" y="6647"/>
                      <a:pt x="17351" y="5167"/>
                    </a:cubicBezTo>
                    <a:cubicBezTo>
                      <a:pt x="17519" y="4326"/>
                      <a:pt x="17644" y="3471"/>
                      <a:pt x="17734" y="2607"/>
                    </a:cubicBezTo>
                    <a:close/>
                  </a:path>
                </a:pathLst>
              </a:custGeom>
              <a:solidFill>
                <a:srgbClr val="F6CF38"/>
              </a:solidFill>
              <a:ln w="25400">
                <a:noFill/>
                <a:miter lim="400000"/>
              </a:ln>
            </p:spPr>
            <p:txBody>
              <a:bodyPr lIns="0" tIns="0" rIns="0" bIns="0" anchor="ctr"/>
              <a:lstStyle/>
              <a:p>
                <a:pPr>
                  <a:defRPr sz="3200" b="0">
                    <a:solidFill>
                      <a:srgbClr val="FFFFFF"/>
                    </a:solidFill>
                    <a:latin typeface="+mn-lt"/>
                    <a:ea typeface="+mn-ea"/>
                    <a:cs typeface="+mn-cs"/>
                    <a:sym typeface="Helvetica Neue Medium"/>
                  </a:defRPr>
                </a:pPr>
                <a:endParaRPr sz="1600">
                  <a:solidFill>
                    <a:srgbClr val="FFFFFF"/>
                  </a:solidFill>
                  <a:sym typeface="Helvetica Neue Medium"/>
                </a:endParaRPr>
              </a:p>
            </p:txBody>
          </p:sp>
          <p:sp>
            <p:nvSpPr>
              <p:cNvPr id="7173" name="TextBox 8"/>
              <p:cNvSpPr txBox="1">
                <a:spLocks noChangeArrowheads="1"/>
              </p:cNvSpPr>
              <p:nvPr/>
            </p:nvSpPr>
            <p:spPr bwMode="auto">
              <a:xfrm>
                <a:off x="355811" y="2752445"/>
                <a:ext cx="2033229"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rgbClr val="252D30"/>
                    </a:solidFill>
                    <a:latin typeface="Arial" panose="020B0604020202020204" pitchFamily="34" charset="0"/>
                    <a:cs typeface="Helvetica Neue" pitchFamily="2" charset="0"/>
                    <a:sym typeface="Arial" panose="020B0604020202020204" pitchFamily="34" charset="0"/>
                  </a:defRPr>
                </a:lvl1pPr>
                <a:lvl2pPr marL="742950" indent="-285750">
                  <a:defRPr sz="2000">
                    <a:solidFill>
                      <a:srgbClr val="252D30"/>
                    </a:solidFill>
                    <a:latin typeface="Arial" panose="020B0604020202020204" pitchFamily="34" charset="0"/>
                    <a:cs typeface="Helvetica Neue" pitchFamily="2" charset="0"/>
                    <a:sym typeface="Arial" panose="020B0604020202020204" pitchFamily="34" charset="0"/>
                  </a:defRPr>
                </a:lvl2pPr>
                <a:lvl3pPr marL="1143000" indent="-228600">
                  <a:defRPr sz="2000">
                    <a:solidFill>
                      <a:srgbClr val="252D30"/>
                    </a:solidFill>
                    <a:latin typeface="Arial" panose="020B0604020202020204" pitchFamily="34" charset="0"/>
                    <a:cs typeface="Helvetica Neue" pitchFamily="2" charset="0"/>
                    <a:sym typeface="Arial" panose="020B0604020202020204" pitchFamily="34" charset="0"/>
                  </a:defRPr>
                </a:lvl3pPr>
                <a:lvl4pPr marL="1600200" indent="-228600">
                  <a:defRPr sz="2000">
                    <a:solidFill>
                      <a:srgbClr val="252D30"/>
                    </a:solidFill>
                    <a:latin typeface="Arial" panose="020B0604020202020204" pitchFamily="34" charset="0"/>
                    <a:cs typeface="Helvetica Neue" pitchFamily="2" charset="0"/>
                    <a:sym typeface="Arial" panose="020B0604020202020204" pitchFamily="34" charset="0"/>
                  </a:defRPr>
                </a:lvl4pPr>
                <a:lvl5pPr marL="2057400" indent="-228600">
                  <a:defRPr sz="2000">
                    <a:solidFill>
                      <a:srgbClr val="252D30"/>
                    </a:solidFill>
                    <a:latin typeface="Arial" panose="020B0604020202020204" pitchFamily="34" charset="0"/>
                    <a:cs typeface="Helvetica Neue" pitchFamily="2" charset="0"/>
                    <a:sym typeface="Arial" panose="020B0604020202020204" pitchFamily="34" charset="0"/>
                  </a:defRPr>
                </a:lvl5pPr>
                <a:lvl6pPr marL="2514600" indent="-228600" defTabSz="825500" eaLnBrk="0" fontAlgn="base" hangingPunct="0">
                  <a:spcBef>
                    <a:spcPct val="0"/>
                  </a:spcBef>
                  <a:spcAft>
                    <a:spcPct val="0"/>
                  </a:spcAft>
                  <a:defRPr sz="2000">
                    <a:solidFill>
                      <a:srgbClr val="252D30"/>
                    </a:solidFill>
                    <a:latin typeface="Arial" panose="020B0604020202020204" pitchFamily="34" charset="0"/>
                    <a:cs typeface="Helvetica Neue" pitchFamily="2" charset="0"/>
                    <a:sym typeface="Arial" panose="020B0604020202020204" pitchFamily="34" charset="0"/>
                  </a:defRPr>
                </a:lvl6pPr>
                <a:lvl7pPr marL="2971800" indent="-228600" defTabSz="825500" eaLnBrk="0" fontAlgn="base" hangingPunct="0">
                  <a:spcBef>
                    <a:spcPct val="0"/>
                  </a:spcBef>
                  <a:spcAft>
                    <a:spcPct val="0"/>
                  </a:spcAft>
                  <a:defRPr sz="2000">
                    <a:solidFill>
                      <a:srgbClr val="252D30"/>
                    </a:solidFill>
                    <a:latin typeface="Arial" panose="020B0604020202020204" pitchFamily="34" charset="0"/>
                    <a:cs typeface="Helvetica Neue" pitchFamily="2" charset="0"/>
                    <a:sym typeface="Arial" panose="020B0604020202020204" pitchFamily="34" charset="0"/>
                  </a:defRPr>
                </a:lvl7pPr>
                <a:lvl8pPr marL="3429000" indent="-228600" defTabSz="825500" eaLnBrk="0" fontAlgn="base" hangingPunct="0">
                  <a:spcBef>
                    <a:spcPct val="0"/>
                  </a:spcBef>
                  <a:spcAft>
                    <a:spcPct val="0"/>
                  </a:spcAft>
                  <a:defRPr sz="2000">
                    <a:solidFill>
                      <a:srgbClr val="252D30"/>
                    </a:solidFill>
                    <a:latin typeface="Arial" panose="020B0604020202020204" pitchFamily="34" charset="0"/>
                    <a:cs typeface="Helvetica Neue" pitchFamily="2" charset="0"/>
                    <a:sym typeface="Arial" panose="020B0604020202020204" pitchFamily="34" charset="0"/>
                  </a:defRPr>
                </a:lvl8pPr>
                <a:lvl9pPr marL="3886200" indent="-228600" defTabSz="825500" eaLnBrk="0" fontAlgn="base" hangingPunct="0">
                  <a:spcBef>
                    <a:spcPct val="0"/>
                  </a:spcBef>
                  <a:spcAft>
                    <a:spcPct val="0"/>
                  </a:spcAft>
                  <a:defRPr sz="2000">
                    <a:solidFill>
                      <a:srgbClr val="252D30"/>
                    </a:solidFill>
                    <a:latin typeface="Arial" panose="020B0604020202020204" pitchFamily="34" charset="0"/>
                    <a:cs typeface="Helvetica Neue" pitchFamily="2" charset="0"/>
                    <a:sym typeface="Arial" panose="020B0604020202020204" pitchFamily="34" charset="0"/>
                  </a:defRPr>
                </a:lvl9pPr>
              </a:lstStyle>
              <a:p>
                <a:r>
                  <a:rPr lang="en-US" b="1" i="1" dirty="0">
                    <a:latin typeface="+mn-lt"/>
                  </a:rPr>
                  <a:t>Identification of hidden low birth weight babies - </a:t>
                </a:r>
                <a:r>
                  <a:rPr lang="en-US" dirty="0">
                    <a:latin typeface="+mn-lt"/>
                  </a:rPr>
                  <a:t>Replacement of all conventional manual weighing scales with digital scales</a:t>
                </a:r>
              </a:p>
            </p:txBody>
          </p:sp>
          <p:sp>
            <p:nvSpPr>
              <p:cNvPr id="53" name="Text Box 27">
                <a:extLst>
                  <a:ext uri="{FF2B5EF4-FFF2-40B4-BE49-F238E27FC236}">
                    <a16:creationId xmlns:a16="http://schemas.microsoft.com/office/drawing/2014/main" id="{86F2F4CC-5FB1-F943-9402-50361BF385E0}"/>
                  </a:ext>
                </a:extLst>
              </p:cNvPr>
              <p:cNvSpPr txBox="1">
                <a:spLocks/>
              </p:cNvSpPr>
              <p:nvPr/>
            </p:nvSpPr>
            <p:spPr bwMode="auto">
              <a:xfrm>
                <a:off x="520505" y="1240869"/>
                <a:ext cx="1703622" cy="51296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spAutoFit/>
              </a:bodyPr>
              <a:lstStyle/>
              <a:p>
                <a:pPr algn="ctr" eaLnBrk="1">
                  <a:defRPr/>
                </a:pPr>
                <a:r>
                  <a:rPr lang="en-US" altLang="x-none" sz="3000" dirty="0">
                    <a:solidFill>
                      <a:srgbClr val="FFFFFF"/>
                    </a:solidFill>
                    <a:latin typeface="Impact" charset="0"/>
                    <a:ea typeface="Impact" charset="0"/>
                    <a:cs typeface="Impact" charset="0"/>
                    <a:sym typeface="Helvetica Neue" charset="0"/>
                  </a:rPr>
                  <a:t>1</a:t>
                </a:r>
              </a:p>
            </p:txBody>
          </p:sp>
          <p:sp>
            <p:nvSpPr>
              <p:cNvPr id="66" name="Фигура">
                <a:extLst>
                  <a:ext uri="{FF2B5EF4-FFF2-40B4-BE49-F238E27FC236}">
                    <a16:creationId xmlns:a16="http://schemas.microsoft.com/office/drawing/2014/main" id="{DF3499A7-1DAF-D844-95C5-7B6CC3D43EC7}"/>
                  </a:ext>
                </a:extLst>
              </p:cNvPr>
              <p:cNvSpPr/>
              <p:nvPr/>
            </p:nvSpPr>
            <p:spPr bwMode="auto">
              <a:xfrm>
                <a:off x="2860901" y="1089025"/>
                <a:ext cx="1807639" cy="1400957"/>
              </a:xfrm>
              <a:custGeom>
                <a:avLst/>
                <a:gdLst/>
                <a:ahLst/>
                <a:cxnLst>
                  <a:cxn ang="0">
                    <a:pos x="wd2" y="hd2"/>
                  </a:cxn>
                  <a:cxn ang="5400000">
                    <a:pos x="wd2" y="hd2"/>
                  </a:cxn>
                  <a:cxn ang="10800000">
                    <a:pos x="wd2" y="hd2"/>
                  </a:cxn>
                  <a:cxn ang="16200000">
                    <a:pos x="wd2" y="hd2"/>
                  </a:cxn>
                </a:cxnLst>
                <a:rect l="0" t="0" r="r" b="b"/>
                <a:pathLst>
                  <a:path w="21448" h="21593" extrusionOk="0">
                    <a:moveTo>
                      <a:pt x="4271" y="0"/>
                    </a:moveTo>
                    <a:cubicBezTo>
                      <a:pt x="4055" y="-7"/>
                      <a:pt x="3849" y="94"/>
                      <a:pt x="3713" y="274"/>
                    </a:cubicBezTo>
                    <a:cubicBezTo>
                      <a:pt x="3610" y="410"/>
                      <a:pt x="3556" y="582"/>
                      <a:pt x="3562" y="757"/>
                    </a:cubicBezTo>
                    <a:cubicBezTo>
                      <a:pt x="3572" y="1019"/>
                      <a:pt x="3591" y="1279"/>
                      <a:pt x="3608" y="1540"/>
                    </a:cubicBezTo>
                    <a:lnTo>
                      <a:pt x="2284" y="1540"/>
                    </a:lnTo>
                    <a:cubicBezTo>
                      <a:pt x="1518" y="1614"/>
                      <a:pt x="829" y="2066"/>
                      <a:pt x="420" y="2762"/>
                    </a:cubicBezTo>
                    <a:cubicBezTo>
                      <a:pt x="-13" y="3500"/>
                      <a:pt x="-76" y="4402"/>
                      <a:pt x="72" y="5259"/>
                    </a:cubicBezTo>
                    <a:cubicBezTo>
                      <a:pt x="249" y="6280"/>
                      <a:pt x="698" y="7201"/>
                      <a:pt x="1205" y="8060"/>
                    </a:cubicBezTo>
                    <a:cubicBezTo>
                      <a:pt x="1690" y="8885"/>
                      <a:pt x="2245" y="9682"/>
                      <a:pt x="2968" y="10307"/>
                    </a:cubicBezTo>
                    <a:cubicBezTo>
                      <a:pt x="3980" y="11181"/>
                      <a:pt x="5244" y="11638"/>
                      <a:pt x="6539" y="11618"/>
                    </a:cubicBezTo>
                    <a:cubicBezTo>
                      <a:pt x="6959" y="12212"/>
                      <a:pt x="7455" y="12749"/>
                      <a:pt x="8061" y="13191"/>
                    </a:cubicBezTo>
                    <a:cubicBezTo>
                      <a:pt x="8325" y="13383"/>
                      <a:pt x="8605" y="13546"/>
                      <a:pt x="8895" y="13684"/>
                    </a:cubicBezTo>
                    <a:lnTo>
                      <a:pt x="8895" y="14663"/>
                    </a:lnTo>
                    <a:cubicBezTo>
                      <a:pt x="8895" y="14866"/>
                      <a:pt x="8895" y="14968"/>
                      <a:pt x="8927" y="15077"/>
                    </a:cubicBezTo>
                    <a:cubicBezTo>
                      <a:pt x="8968" y="15195"/>
                      <a:pt x="9055" y="15288"/>
                      <a:pt x="9166" y="15331"/>
                    </a:cubicBezTo>
                    <a:cubicBezTo>
                      <a:pt x="9267" y="15366"/>
                      <a:pt x="9361" y="15366"/>
                      <a:pt x="9549" y="15366"/>
                    </a:cubicBezTo>
                    <a:lnTo>
                      <a:pt x="9751" y="15366"/>
                    </a:lnTo>
                    <a:lnTo>
                      <a:pt x="9751" y="17951"/>
                    </a:lnTo>
                    <a:lnTo>
                      <a:pt x="9610" y="17951"/>
                    </a:lnTo>
                    <a:lnTo>
                      <a:pt x="9606" y="17951"/>
                    </a:lnTo>
                    <a:cubicBezTo>
                      <a:pt x="9418" y="17951"/>
                      <a:pt x="9323" y="17951"/>
                      <a:pt x="9223" y="17985"/>
                    </a:cubicBezTo>
                    <a:cubicBezTo>
                      <a:pt x="9112" y="18028"/>
                      <a:pt x="9025" y="18121"/>
                      <a:pt x="8985" y="18240"/>
                    </a:cubicBezTo>
                    <a:cubicBezTo>
                      <a:pt x="8952" y="18348"/>
                      <a:pt x="8952" y="18449"/>
                      <a:pt x="8952" y="18650"/>
                    </a:cubicBezTo>
                    <a:lnTo>
                      <a:pt x="8952" y="19721"/>
                    </a:lnTo>
                    <a:lnTo>
                      <a:pt x="7884" y="19721"/>
                    </a:lnTo>
                    <a:lnTo>
                      <a:pt x="7882" y="19721"/>
                    </a:lnTo>
                    <a:cubicBezTo>
                      <a:pt x="7693" y="19721"/>
                      <a:pt x="7598" y="19722"/>
                      <a:pt x="7497" y="19756"/>
                    </a:cubicBezTo>
                    <a:cubicBezTo>
                      <a:pt x="7387" y="19799"/>
                      <a:pt x="7300" y="19892"/>
                      <a:pt x="7259" y="20010"/>
                    </a:cubicBezTo>
                    <a:cubicBezTo>
                      <a:pt x="7227" y="20119"/>
                      <a:pt x="7227" y="20220"/>
                      <a:pt x="7227" y="20421"/>
                    </a:cubicBezTo>
                    <a:lnTo>
                      <a:pt x="7227" y="21593"/>
                    </a:lnTo>
                    <a:lnTo>
                      <a:pt x="9149" y="21593"/>
                    </a:lnTo>
                    <a:lnTo>
                      <a:pt x="12300" y="21593"/>
                    </a:lnTo>
                    <a:lnTo>
                      <a:pt x="14222" y="21593"/>
                    </a:lnTo>
                    <a:lnTo>
                      <a:pt x="14222" y="20424"/>
                    </a:lnTo>
                    <a:cubicBezTo>
                      <a:pt x="14222" y="20221"/>
                      <a:pt x="14222" y="20119"/>
                      <a:pt x="14190" y="20010"/>
                    </a:cubicBezTo>
                    <a:cubicBezTo>
                      <a:pt x="14149" y="19892"/>
                      <a:pt x="14062" y="19799"/>
                      <a:pt x="13951" y="19756"/>
                    </a:cubicBezTo>
                    <a:cubicBezTo>
                      <a:pt x="13850" y="19721"/>
                      <a:pt x="13756" y="19721"/>
                      <a:pt x="13568" y="19721"/>
                    </a:cubicBezTo>
                    <a:lnTo>
                      <a:pt x="12466" y="19721"/>
                    </a:lnTo>
                    <a:lnTo>
                      <a:pt x="12466" y="18654"/>
                    </a:lnTo>
                    <a:cubicBezTo>
                      <a:pt x="12466" y="18450"/>
                      <a:pt x="12466" y="18348"/>
                      <a:pt x="12434" y="18240"/>
                    </a:cubicBezTo>
                    <a:cubicBezTo>
                      <a:pt x="12394" y="18121"/>
                      <a:pt x="12307" y="18028"/>
                      <a:pt x="12196" y="17985"/>
                    </a:cubicBezTo>
                    <a:cubicBezTo>
                      <a:pt x="12095" y="17951"/>
                      <a:pt x="12000" y="17951"/>
                      <a:pt x="11813" y="17951"/>
                    </a:cubicBezTo>
                    <a:lnTo>
                      <a:pt x="11667" y="17951"/>
                    </a:lnTo>
                    <a:lnTo>
                      <a:pt x="11667" y="15366"/>
                    </a:lnTo>
                    <a:lnTo>
                      <a:pt x="11866" y="15366"/>
                    </a:lnTo>
                    <a:cubicBezTo>
                      <a:pt x="12057" y="15366"/>
                      <a:pt x="12152" y="15366"/>
                      <a:pt x="12253" y="15331"/>
                    </a:cubicBezTo>
                    <a:cubicBezTo>
                      <a:pt x="12364" y="15288"/>
                      <a:pt x="12451" y="15195"/>
                      <a:pt x="12491" y="15077"/>
                    </a:cubicBezTo>
                    <a:cubicBezTo>
                      <a:pt x="12523" y="14968"/>
                      <a:pt x="12523" y="14867"/>
                      <a:pt x="12523" y="14666"/>
                    </a:cubicBezTo>
                    <a:lnTo>
                      <a:pt x="12523" y="13691"/>
                    </a:lnTo>
                    <a:cubicBezTo>
                      <a:pt x="12819" y="13553"/>
                      <a:pt x="13105" y="13387"/>
                      <a:pt x="13374" y="13191"/>
                    </a:cubicBezTo>
                    <a:cubicBezTo>
                      <a:pt x="13980" y="12749"/>
                      <a:pt x="14474" y="12212"/>
                      <a:pt x="14895" y="11618"/>
                    </a:cubicBezTo>
                    <a:cubicBezTo>
                      <a:pt x="16195" y="11642"/>
                      <a:pt x="17465" y="11184"/>
                      <a:pt x="18481" y="10307"/>
                    </a:cubicBezTo>
                    <a:cubicBezTo>
                      <a:pt x="19204" y="9682"/>
                      <a:pt x="19759" y="8885"/>
                      <a:pt x="20244" y="8060"/>
                    </a:cubicBezTo>
                    <a:cubicBezTo>
                      <a:pt x="20750" y="7201"/>
                      <a:pt x="21199" y="6280"/>
                      <a:pt x="21376" y="5259"/>
                    </a:cubicBezTo>
                    <a:cubicBezTo>
                      <a:pt x="21524" y="4402"/>
                      <a:pt x="21462" y="3500"/>
                      <a:pt x="21029" y="2762"/>
                    </a:cubicBezTo>
                    <a:cubicBezTo>
                      <a:pt x="20620" y="2066"/>
                      <a:pt x="19930" y="1614"/>
                      <a:pt x="19164" y="1540"/>
                    </a:cubicBezTo>
                    <a:lnTo>
                      <a:pt x="17826" y="1540"/>
                    </a:lnTo>
                    <a:cubicBezTo>
                      <a:pt x="17844" y="1279"/>
                      <a:pt x="17862" y="1019"/>
                      <a:pt x="17873" y="757"/>
                    </a:cubicBezTo>
                    <a:cubicBezTo>
                      <a:pt x="17878" y="582"/>
                      <a:pt x="17825" y="410"/>
                      <a:pt x="17722" y="274"/>
                    </a:cubicBezTo>
                    <a:cubicBezTo>
                      <a:pt x="17586" y="94"/>
                      <a:pt x="17379" y="-7"/>
                      <a:pt x="17163" y="0"/>
                    </a:cubicBezTo>
                    <a:lnTo>
                      <a:pt x="11155" y="0"/>
                    </a:lnTo>
                    <a:lnTo>
                      <a:pt x="10280" y="0"/>
                    </a:lnTo>
                    <a:lnTo>
                      <a:pt x="4271" y="0"/>
                    </a:lnTo>
                    <a:close/>
                    <a:moveTo>
                      <a:pt x="2508" y="2607"/>
                    </a:moveTo>
                    <a:lnTo>
                      <a:pt x="3699" y="2607"/>
                    </a:lnTo>
                    <a:cubicBezTo>
                      <a:pt x="3790" y="3471"/>
                      <a:pt x="3916" y="4326"/>
                      <a:pt x="4084" y="5167"/>
                    </a:cubicBezTo>
                    <a:cubicBezTo>
                      <a:pt x="4379" y="6647"/>
                      <a:pt x="4814" y="8143"/>
                      <a:pt x="5399" y="9516"/>
                    </a:cubicBezTo>
                    <a:cubicBezTo>
                      <a:pt x="5508" y="9772"/>
                      <a:pt x="5625" y="10022"/>
                      <a:pt x="5747" y="10270"/>
                    </a:cubicBezTo>
                    <a:cubicBezTo>
                      <a:pt x="4694" y="10030"/>
                      <a:pt x="3732" y="9458"/>
                      <a:pt x="2990" y="8621"/>
                    </a:cubicBezTo>
                    <a:cubicBezTo>
                      <a:pt x="2547" y="8122"/>
                      <a:pt x="2196" y="7548"/>
                      <a:pt x="1902" y="6945"/>
                    </a:cubicBezTo>
                    <a:cubicBezTo>
                      <a:pt x="1589" y="6305"/>
                      <a:pt x="1336" y="5623"/>
                      <a:pt x="1214" y="4903"/>
                    </a:cubicBezTo>
                    <a:cubicBezTo>
                      <a:pt x="1126" y="4385"/>
                      <a:pt x="1112" y="3838"/>
                      <a:pt x="1348" y="3376"/>
                    </a:cubicBezTo>
                    <a:cubicBezTo>
                      <a:pt x="1582" y="2920"/>
                      <a:pt x="2022" y="2627"/>
                      <a:pt x="2508" y="2607"/>
                    </a:cubicBezTo>
                    <a:close/>
                    <a:moveTo>
                      <a:pt x="17734" y="2607"/>
                    </a:moveTo>
                    <a:lnTo>
                      <a:pt x="18941" y="2607"/>
                    </a:lnTo>
                    <a:cubicBezTo>
                      <a:pt x="19427" y="2627"/>
                      <a:pt x="19867" y="2920"/>
                      <a:pt x="20101" y="3376"/>
                    </a:cubicBezTo>
                    <a:cubicBezTo>
                      <a:pt x="20337" y="3838"/>
                      <a:pt x="20323" y="4385"/>
                      <a:pt x="20235" y="4903"/>
                    </a:cubicBezTo>
                    <a:cubicBezTo>
                      <a:pt x="20113" y="5623"/>
                      <a:pt x="19859" y="6305"/>
                      <a:pt x="19546" y="6945"/>
                    </a:cubicBezTo>
                    <a:cubicBezTo>
                      <a:pt x="19252" y="7548"/>
                      <a:pt x="18902" y="8122"/>
                      <a:pt x="18459" y="8621"/>
                    </a:cubicBezTo>
                    <a:cubicBezTo>
                      <a:pt x="17713" y="9462"/>
                      <a:pt x="16745" y="10036"/>
                      <a:pt x="15686" y="10273"/>
                    </a:cubicBezTo>
                    <a:cubicBezTo>
                      <a:pt x="15809" y="10025"/>
                      <a:pt x="15926" y="9773"/>
                      <a:pt x="16036" y="9516"/>
                    </a:cubicBezTo>
                    <a:cubicBezTo>
                      <a:pt x="16621" y="8143"/>
                      <a:pt x="17056" y="6647"/>
                      <a:pt x="17351" y="5167"/>
                    </a:cubicBezTo>
                    <a:cubicBezTo>
                      <a:pt x="17519" y="4326"/>
                      <a:pt x="17644" y="3471"/>
                      <a:pt x="17734" y="2607"/>
                    </a:cubicBezTo>
                    <a:close/>
                  </a:path>
                </a:pathLst>
              </a:custGeom>
              <a:solidFill>
                <a:srgbClr val="F66547"/>
              </a:solidFill>
              <a:ln w="25400">
                <a:noFill/>
                <a:miter lim="400000"/>
              </a:ln>
            </p:spPr>
            <p:txBody>
              <a:bodyPr lIns="0" tIns="0" rIns="0" bIns="0" anchor="ctr"/>
              <a:lstStyle/>
              <a:p>
                <a:pPr>
                  <a:defRPr sz="3200" b="0">
                    <a:solidFill>
                      <a:srgbClr val="FFFFFF"/>
                    </a:solidFill>
                    <a:latin typeface="+mn-lt"/>
                    <a:ea typeface="+mn-ea"/>
                    <a:cs typeface="+mn-cs"/>
                    <a:sym typeface="Helvetica Neue Medium"/>
                  </a:defRPr>
                </a:pPr>
                <a:endParaRPr sz="1600">
                  <a:solidFill>
                    <a:srgbClr val="FFFFFF"/>
                  </a:solidFill>
                  <a:sym typeface="Helvetica Neue Medium"/>
                </a:endParaRPr>
              </a:p>
            </p:txBody>
          </p:sp>
          <p:sp>
            <p:nvSpPr>
              <p:cNvPr id="7178" name="TextBox 8"/>
              <p:cNvSpPr txBox="1">
                <a:spLocks noChangeArrowheads="1"/>
              </p:cNvSpPr>
              <p:nvPr/>
            </p:nvSpPr>
            <p:spPr bwMode="auto">
              <a:xfrm>
                <a:off x="2748142" y="2752445"/>
                <a:ext cx="2033229"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rgbClr val="252D30"/>
                    </a:solidFill>
                    <a:latin typeface="Arial" panose="020B0604020202020204" pitchFamily="34" charset="0"/>
                    <a:cs typeface="Helvetica Neue" pitchFamily="2" charset="0"/>
                    <a:sym typeface="Arial" panose="020B0604020202020204" pitchFamily="34" charset="0"/>
                  </a:defRPr>
                </a:lvl1pPr>
                <a:lvl2pPr marL="742950" indent="-285750">
                  <a:defRPr sz="2000">
                    <a:solidFill>
                      <a:srgbClr val="252D30"/>
                    </a:solidFill>
                    <a:latin typeface="Arial" panose="020B0604020202020204" pitchFamily="34" charset="0"/>
                    <a:cs typeface="Helvetica Neue" pitchFamily="2" charset="0"/>
                    <a:sym typeface="Arial" panose="020B0604020202020204" pitchFamily="34" charset="0"/>
                  </a:defRPr>
                </a:lvl2pPr>
                <a:lvl3pPr marL="1143000" indent="-228600">
                  <a:defRPr sz="2000">
                    <a:solidFill>
                      <a:srgbClr val="252D30"/>
                    </a:solidFill>
                    <a:latin typeface="Arial" panose="020B0604020202020204" pitchFamily="34" charset="0"/>
                    <a:cs typeface="Helvetica Neue" pitchFamily="2" charset="0"/>
                    <a:sym typeface="Arial" panose="020B0604020202020204" pitchFamily="34" charset="0"/>
                  </a:defRPr>
                </a:lvl3pPr>
                <a:lvl4pPr marL="1600200" indent="-228600">
                  <a:defRPr sz="2000">
                    <a:solidFill>
                      <a:srgbClr val="252D30"/>
                    </a:solidFill>
                    <a:latin typeface="Arial" panose="020B0604020202020204" pitchFamily="34" charset="0"/>
                    <a:cs typeface="Helvetica Neue" pitchFamily="2" charset="0"/>
                    <a:sym typeface="Arial" panose="020B0604020202020204" pitchFamily="34" charset="0"/>
                  </a:defRPr>
                </a:lvl4pPr>
                <a:lvl5pPr marL="2057400" indent="-228600">
                  <a:defRPr sz="2000">
                    <a:solidFill>
                      <a:srgbClr val="252D30"/>
                    </a:solidFill>
                    <a:latin typeface="Arial" panose="020B0604020202020204" pitchFamily="34" charset="0"/>
                    <a:cs typeface="Helvetica Neue" pitchFamily="2" charset="0"/>
                    <a:sym typeface="Arial" panose="020B0604020202020204" pitchFamily="34" charset="0"/>
                  </a:defRPr>
                </a:lvl5pPr>
                <a:lvl6pPr marL="2514600" indent="-228600" defTabSz="825500" eaLnBrk="0" fontAlgn="base" hangingPunct="0">
                  <a:spcBef>
                    <a:spcPct val="0"/>
                  </a:spcBef>
                  <a:spcAft>
                    <a:spcPct val="0"/>
                  </a:spcAft>
                  <a:defRPr sz="2000">
                    <a:solidFill>
                      <a:srgbClr val="252D30"/>
                    </a:solidFill>
                    <a:latin typeface="Arial" panose="020B0604020202020204" pitchFamily="34" charset="0"/>
                    <a:cs typeface="Helvetica Neue" pitchFamily="2" charset="0"/>
                    <a:sym typeface="Arial" panose="020B0604020202020204" pitchFamily="34" charset="0"/>
                  </a:defRPr>
                </a:lvl6pPr>
                <a:lvl7pPr marL="2971800" indent="-228600" defTabSz="825500" eaLnBrk="0" fontAlgn="base" hangingPunct="0">
                  <a:spcBef>
                    <a:spcPct val="0"/>
                  </a:spcBef>
                  <a:spcAft>
                    <a:spcPct val="0"/>
                  </a:spcAft>
                  <a:defRPr sz="2000">
                    <a:solidFill>
                      <a:srgbClr val="252D30"/>
                    </a:solidFill>
                    <a:latin typeface="Arial" panose="020B0604020202020204" pitchFamily="34" charset="0"/>
                    <a:cs typeface="Helvetica Neue" pitchFamily="2" charset="0"/>
                    <a:sym typeface="Arial" panose="020B0604020202020204" pitchFamily="34" charset="0"/>
                  </a:defRPr>
                </a:lvl7pPr>
                <a:lvl8pPr marL="3429000" indent="-228600" defTabSz="825500" eaLnBrk="0" fontAlgn="base" hangingPunct="0">
                  <a:spcBef>
                    <a:spcPct val="0"/>
                  </a:spcBef>
                  <a:spcAft>
                    <a:spcPct val="0"/>
                  </a:spcAft>
                  <a:defRPr sz="2000">
                    <a:solidFill>
                      <a:srgbClr val="252D30"/>
                    </a:solidFill>
                    <a:latin typeface="Arial" panose="020B0604020202020204" pitchFamily="34" charset="0"/>
                    <a:cs typeface="Helvetica Neue" pitchFamily="2" charset="0"/>
                    <a:sym typeface="Arial" panose="020B0604020202020204" pitchFamily="34" charset="0"/>
                  </a:defRPr>
                </a:lvl8pPr>
                <a:lvl9pPr marL="3886200" indent="-228600" defTabSz="825500" eaLnBrk="0" fontAlgn="base" hangingPunct="0">
                  <a:spcBef>
                    <a:spcPct val="0"/>
                  </a:spcBef>
                  <a:spcAft>
                    <a:spcPct val="0"/>
                  </a:spcAft>
                  <a:defRPr sz="2000">
                    <a:solidFill>
                      <a:srgbClr val="252D30"/>
                    </a:solidFill>
                    <a:latin typeface="Arial" panose="020B0604020202020204" pitchFamily="34" charset="0"/>
                    <a:cs typeface="Helvetica Neue" pitchFamily="2" charset="0"/>
                    <a:sym typeface="Arial" panose="020B0604020202020204" pitchFamily="34" charset="0"/>
                  </a:defRPr>
                </a:lvl9pPr>
              </a:lstStyle>
              <a:p>
                <a:r>
                  <a:rPr lang="en-US" b="1" i="1" dirty="0">
                    <a:latin typeface="+mn-lt"/>
                  </a:rPr>
                  <a:t>Improving access to care of small and sick newborns - </a:t>
                </a:r>
                <a:r>
                  <a:rPr lang="en-US" dirty="0">
                    <a:latin typeface="+mn-lt"/>
                  </a:rPr>
                  <a:t>Upgradation of 5 NBSUs into SNCUs and Strengthening of NBSUs</a:t>
                </a:r>
                <a:r>
                  <a:rPr lang="en-US" b="1" i="1" dirty="0">
                    <a:latin typeface="+mn-lt"/>
                  </a:rPr>
                  <a:t> </a:t>
                </a:r>
                <a:endParaRPr lang="en-US" dirty="0">
                  <a:latin typeface="+mn-lt"/>
                </a:endParaRPr>
              </a:p>
            </p:txBody>
          </p:sp>
          <p:sp>
            <p:nvSpPr>
              <p:cNvPr id="69" name="Text Box 27">
                <a:extLst>
                  <a:ext uri="{FF2B5EF4-FFF2-40B4-BE49-F238E27FC236}">
                    <a16:creationId xmlns:a16="http://schemas.microsoft.com/office/drawing/2014/main" id="{D0D57A3B-A78A-C043-AE0E-2DD808D1C5C1}"/>
                  </a:ext>
                </a:extLst>
              </p:cNvPr>
              <p:cNvSpPr txBox="1">
                <a:spLocks/>
              </p:cNvSpPr>
              <p:nvPr/>
            </p:nvSpPr>
            <p:spPr bwMode="auto">
              <a:xfrm>
                <a:off x="2912910" y="1240869"/>
                <a:ext cx="1703622" cy="51296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spAutoFit/>
              </a:bodyPr>
              <a:lstStyle/>
              <a:p>
                <a:pPr algn="ctr" eaLnBrk="1">
                  <a:defRPr/>
                </a:pPr>
                <a:r>
                  <a:rPr lang="en-US" altLang="x-none" sz="3000" dirty="0">
                    <a:solidFill>
                      <a:srgbClr val="FFFFFF"/>
                    </a:solidFill>
                    <a:latin typeface="Impact" charset="0"/>
                    <a:ea typeface="Impact" charset="0"/>
                    <a:cs typeface="Impact" charset="0"/>
                    <a:sym typeface="Helvetica Neue" charset="0"/>
                  </a:rPr>
                  <a:t>2</a:t>
                </a:r>
              </a:p>
            </p:txBody>
          </p:sp>
          <p:sp>
            <p:nvSpPr>
              <p:cNvPr id="73" name="Фигура">
                <a:extLst>
                  <a:ext uri="{FF2B5EF4-FFF2-40B4-BE49-F238E27FC236}">
                    <a16:creationId xmlns:a16="http://schemas.microsoft.com/office/drawing/2014/main" id="{3A7619A9-BDC2-034E-BF8B-FA8E21739348}"/>
                  </a:ext>
                </a:extLst>
              </p:cNvPr>
              <p:cNvSpPr/>
              <p:nvPr/>
            </p:nvSpPr>
            <p:spPr bwMode="auto">
              <a:xfrm>
                <a:off x="5253305" y="1089025"/>
                <a:ext cx="1807639" cy="1400957"/>
              </a:xfrm>
              <a:custGeom>
                <a:avLst/>
                <a:gdLst/>
                <a:ahLst/>
                <a:cxnLst>
                  <a:cxn ang="0">
                    <a:pos x="wd2" y="hd2"/>
                  </a:cxn>
                  <a:cxn ang="5400000">
                    <a:pos x="wd2" y="hd2"/>
                  </a:cxn>
                  <a:cxn ang="10800000">
                    <a:pos x="wd2" y="hd2"/>
                  </a:cxn>
                  <a:cxn ang="16200000">
                    <a:pos x="wd2" y="hd2"/>
                  </a:cxn>
                </a:cxnLst>
                <a:rect l="0" t="0" r="r" b="b"/>
                <a:pathLst>
                  <a:path w="21448" h="21593" extrusionOk="0">
                    <a:moveTo>
                      <a:pt x="4271" y="0"/>
                    </a:moveTo>
                    <a:cubicBezTo>
                      <a:pt x="4055" y="-7"/>
                      <a:pt x="3849" y="94"/>
                      <a:pt x="3713" y="274"/>
                    </a:cubicBezTo>
                    <a:cubicBezTo>
                      <a:pt x="3610" y="410"/>
                      <a:pt x="3556" y="582"/>
                      <a:pt x="3562" y="757"/>
                    </a:cubicBezTo>
                    <a:cubicBezTo>
                      <a:pt x="3572" y="1019"/>
                      <a:pt x="3591" y="1279"/>
                      <a:pt x="3608" y="1540"/>
                    </a:cubicBezTo>
                    <a:lnTo>
                      <a:pt x="2284" y="1540"/>
                    </a:lnTo>
                    <a:cubicBezTo>
                      <a:pt x="1518" y="1614"/>
                      <a:pt x="829" y="2066"/>
                      <a:pt x="420" y="2762"/>
                    </a:cubicBezTo>
                    <a:cubicBezTo>
                      <a:pt x="-13" y="3500"/>
                      <a:pt x="-76" y="4402"/>
                      <a:pt x="72" y="5259"/>
                    </a:cubicBezTo>
                    <a:cubicBezTo>
                      <a:pt x="249" y="6280"/>
                      <a:pt x="698" y="7201"/>
                      <a:pt x="1205" y="8060"/>
                    </a:cubicBezTo>
                    <a:cubicBezTo>
                      <a:pt x="1690" y="8885"/>
                      <a:pt x="2245" y="9682"/>
                      <a:pt x="2968" y="10307"/>
                    </a:cubicBezTo>
                    <a:cubicBezTo>
                      <a:pt x="3980" y="11181"/>
                      <a:pt x="5244" y="11638"/>
                      <a:pt x="6539" y="11618"/>
                    </a:cubicBezTo>
                    <a:cubicBezTo>
                      <a:pt x="6959" y="12212"/>
                      <a:pt x="7455" y="12749"/>
                      <a:pt x="8061" y="13191"/>
                    </a:cubicBezTo>
                    <a:cubicBezTo>
                      <a:pt x="8325" y="13383"/>
                      <a:pt x="8605" y="13546"/>
                      <a:pt x="8895" y="13684"/>
                    </a:cubicBezTo>
                    <a:lnTo>
                      <a:pt x="8895" y="14663"/>
                    </a:lnTo>
                    <a:cubicBezTo>
                      <a:pt x="8895" y="14866"/>
                      <a:pt x="8895" y="14968"/>
                      <a:pt x="8927" y="15077"/>
                    </a:cubicBezTo>
                    <a:cubicBezTo>
                      <a:pt x="8968" y="15195"/>
                      <a:pt x="9055" y="15288"/>
                      <a:pt x="9166" y="15331"/>
                    </a:cubicBezTo>
                    <a:cubicBezTo>
                      <a:pt x="9267" y="15366"/>
                      <a:pt x="9361" y="15366"/>
                      <a:pt x="9549" y="15366"/>
                    </a:cubicBezTo>
                    <a:lnTo>
                      <a:pt x="9751" y="15366"/>
                    </a:lnTo>
                    <a:lnTo>
                      <a:pt x="9751" y="17951"/>
                    </a:lnTo>
                    <a:lnTo>
                      <a:pt x="9610" y="17951"/>
                    </a:lnTo>
                    <a:lnTo>
                      <a:pt x="9606" y="17951"/>
                    </a:lnTo>
                    <a:cubicBezTo>
                      <a:pt x="9418" y="17951"/>
                      <a:pt x="9323" y="17951"/>
                      <a:pt x="9223" y="17985"/>
                    </a:cubicBezTo>
                    <a:cubicBezTo>
                      <a:pt x="9112" y="18028"/>
                      <a:pt x="9025" y="18121"/>
                      <a:pt x="8985" y="18240"/>
                    </a:cubicBezTo>
                    <a:cubicBezTo>
                      <a:pt x="8952" y="18348"/>
                      <a:pt x="8952" y="18449"/>
                      <a:pt x="8952" y="18650"/>
                    </a:cubicBezTo>
                    <a:lnTo>
                      <a:pt x="8952" y="19721"/>
                    </a:lnTo>
                    <a:lnTo>
                      <a:pt x="7884" y="19721"/>
                    </a:lnTo>
                    <a:lnTo>
                      <a:pt x="7882" y="19721"/>
                    </a:lnTo>
                    <a:cubicBezTo>
                      <a:pt x="7693" y="19721"/>
                      <a:pt x="7598" y="19722"/>
                      <a:pt x="7497" y="19756"/>
                    </a:cubicBezTo>
                    <a:cubicBezTo>
                      <a:pt x="7387" y="19799"/>
                      <a:pt x="7300" y="19892"/>
                      <a:pt x="7259" y="20010"/>
                    </a:cubicBezTo>
                    <a:cubicBezTo>
                      <a:pt x="7227" y="20119"/>
                      <a:pt x="7227" y="20220"/>
                      <a:pt x="7227" y="20421"/>
                    </a:cubicBezTo>
                    <a:lnTo>
                      <a:pt x="7227" y="21593"/>
                    </a:lnTo>
                    <a:lnTo>
                      <a:pt x="9149" y="21593"/>
                    </a:lnTo>
                    <a:lnTo>
                      <a:pt x="12300" y="21593"/>
                    </a:lnTo>
                    <a:lnTo>
                      <a:pt x="14222" y="21593"/>
                    </a:lnTo>
                    <a:lnTo>
                      <a:pt x="14222" y="20424"/>
                    </a:lnTo>
                    <a:cubicBezTo>
                      <a:pt x="14222" y="20221"/>
                      <a:pt x="14222" y="20119"/>
                      <a:pt x="14190" y="20010"/>
                    </a:cubicBezTo>
                    <a:cubicBezTo>
                      <a:pt x="14149" y="19892"/>
                      <a:pt x="14062" y="19799"/>
                      <a:pt x="13951" y="19756"/>
                    </a:cubicBezTo>
                    <a:cubicBezTo>
                      <a:pt x="13850" y="19721"/>
                      <a:pt x="13756" y="19721"/>
                      <a:pt x="13568" y="19721"/>
                    </a:cubicBezTo>
                    <a:lnTo>
                      <a:pt x="12466" y="19721"/>
                    </a:lnTo>
                    <a:lnTo>
                      <a:pt x="12466" y="18654"/>
                    </a:lnTo>
                    <a:cubicBezTo>
                      <a:pt x="12466" y="18450"/>
                      <a:pt x="12466" y="18348"/>
                      <a:pt x="12434" y="18240"/>
                    </a:cubicBezTo>
                    <a:cubicBezTo>
                      <a:pt x="12394" y="18121"/>
                      <a:pt x="12307" y="18028"/>
                      <a:pt x="12196" y="17985"/>
                    </a:cubicBezTo>
                    <a:cubicBezTo>
                      <a:pt x="12095" y="17951"/>
                      <a:pt x="12000" y="17951"/>
                      <a:pt x="11813" y="17951"/>
                    </a:cubicBezTo>
                    <a:lnTo>
                      <a:pt x="11667" y="17951"/>
                    </a:lnTo>
                    <a:lnTo>
                      <a:pt x="11667" y="15366"/>
                    </a:lnTo>
                    <a:lnTo>
                      <a:pt x="11866" y="15366"/>
                    </a:lnTo>
                    <a:cubicBezTo>
                      <a:pt x="12057" y="15366"/>
                      <a:pt x="12152" y="15366"/>
                      <a:pt x="12253" y="15331"/>
                    </a:cubicBezTo>
                    <a:cubicBezTo>
                      <a:pt x="12364" y="15288"/>
                      <a:pt x="12451" y="15195"/>
                      <a:pt x="12491" y="15077"/>
                    </a:cubicBezTo>
                    <a:cubicBezTo>
                      <a:pt x="12523" y="14968"/>
                      <a:pt x="12523" y="14867"/>
                      <a:pt x="12523" y="14666"/>
                    </a:cubicBezTo>
                    <a:lnTo>
                      <a:pt x="12523" y="13691"/>
                    </a:lnTo>
                    <a:cubicBezTo>
                      <a:pt x="12819" y="13553"/>
                      <a:pt x="13105" y="13387"/>
                      <a:pt x="13374" y="13191"/>
                    </a:cubicBezTo>
                    <a:cubicBezTo>
                      <a:pt x="13980" y="12749"/>
                      <a:pt x="14474" y="12212"/>
                      <a:pt x="14895" y="11618"/>
                    </a:cubicBezTo>
                    <a:cubicBezTo>
                      <a:pt x="16195" y="11642"/>
                      <a:pt x="17465" y="11184"/>
                      <a:pt x="18481" y="10307"/>
                    </a:cubicBezTo>
                    <a:cubicBezTo>
                      <a:pt x="19204" y="9682"/>
                      <a:pt x="19759" y="8885"/>
                      <a:pt x="20244" y="8060"/>
                    </a:cubicBezTo>
                    <a:cubicBezTo>
                      <a:pt x="20750" y="7201"/>
                      <a:pt x="21199" y="6280"/>
                      <a:pt x="21376" y="5259"/>
                    </a:cubicBezTo>
                    <a:cubicBezTo>
                      <a:pt x="21524" y="4402"/>
                      <a:pt x="21462" y="3500"/>
                      <a:pt x="21029" y="2762"/>
                    </a:cubicBezTo>
                    <a:cubicBezTo>
                      <a:pt x="20620" y="2066"/>
                      <a:pt x="19930" y="1614"/>
                      <a:pt x="19164" y="1540"/>
                    </a:cubicBezTo>
                    <a:lnTo>
                      <a:pt x="17826" y="1540"/>
                    </a:lnTo>
                    <a:cubicBezTo>
                      <a:pt x="17844" y="1279"/>
                      <a:pt x="17862" y="1019"/>
                      <a:pt x="17873" y="757"/>
                    </a:cubicBezTo>
                    <a:cubicBezTo>
                      <a:pt x="17878" y="582"/>
                      <a:pt x="17825" y="410"/>
                      <a:pt x="17722" y="274"/>
                    </a:cubicBezTo>
                    <a:cubicBezTo>
                      <a:pt x="17586" y="94"/>
                      <a:pt x="17379" y="-7"/>
                      <a:pt x="17163" y="0"/>
                    </a:cubicBezTo>
                    <a:lnTo>
                      <a:pt x="11155" y="0"/>
                    </a:lnTo>
                    <a:lnTo>
                      <a:pt x="10280" y="0"/>
                    </a:lnTo>
                    <a:lnTo>
                      <a:pt x="4271" y="0"/>
                    </a:lnTo>
                    <a:close/>
                    <a:moveTo>
                      <a:pt x="2508" y="2607"/>
                    </a:moveTo>
                    <a:lnTo>
                      <a:pt x="3699" y="2607"/>
                    </a:lnTo>
                    <a:cubicBezTo>
                      <a:pt x="3790" y="3471"/>
                      <a:pt x="3916" y="4326"/>
                      <a:pt x="4084" y="5167"/>
                    </a:cubicBezTo>
                    <a:cubicBezTo>
                      <a:pt x="4379" y="6647"/>
                      <a:pt x="4814" y="8143"/>
                      <a:pt x="5399" y="9516"/>
                    </a:cubicBezTo>
                    <a:cubicBezTo>
                      <a:pt x="5508" y="9772"/>
                      <a:pt x="5625" y="10022"/>
                      <a:pt x="5747" y="10270"/>
                    </a:cubicBezTo>
                    <a:cubicBezTo>
                      <a:pt x="4694" y="10030"/>
                      <a:pt x="3732" y="9458"/>
                      <a:pt x="2990" y="8621"/>
                    </a:cubicBezTo>
                    <a:cubicBezTo>
                      <a:pt x="2547" y="8122"/>
                      <a:pt x="2196" y="7548"/>
                      <a:pt x="1902" y="6945"/>
                    </a:cubicBezTo>
                    <a:cubicBezTo>
                      <a:pt x="1589" y="6305"/>
                      <a:pt x="1336" y="5623"/>
                      <a:pt x="1214" y="4903"/>
                    </a:cubicBezTo>
                    <a:cubicBezTo>
                      <a:pt x="1126" y="4385"/>
                      <a:pt x="1112" y="3838"/>
                      <a:pt x="1348" y="3376"/>
                    </a:cubicBezTo>
                    <a:cubicBezTo>
                      <a:pt x="1582" y="2920"/>
                      <a:pt x="2022" y="2627"/>
                      <a:pt x="2508" y="2607"/>
                    </a:cubicBezTo>
                    <a:close/>
                    <a:moveTo>
                      <a:pt x="17734" y="2607"/>
                    </a:moveTo>
                    <a:lnTo>
                      <a:pt x="18941" y="2607"/>
                    </a:lnTo>
                    <a:cubicBezTo>
                      <a:pt x="19427" y="2627"/>
                      <a:pt x="19867" y="2920"/>
                      <a:pt x="20101" y="3376"/>
                    </a:cubicBezTo>
                    <a:cubicBezTo>
                      <a:pt x="20337" y="3838"/>
                      <a:pt x="20323" y="4385"/>
                      <a:pt x="20235" y="4903"/>
                    </a:cubicBezTo>
                    <a:cubicBezTo>
                      <a:pt x="20113" y="5623"/>
                      <a:pt x="19859" y="6305"/>
                      <a:pt x="19546" y="6945"/>
                    </a:cubicBezTo>
                    <a:cubicBezTo>
                      <a:pt x="19252" y="7548"/>
                      <a:pt x="18902" y="8122"/>
                      <a:pt x="18459" y="8621"/>
                    </a:cubicBezTo>
                    <a:cubicBezTo>
                      <a:pt x="17713" y="9462"/>
                      <a:pt x="16745" y="10036"/>
                      <a:pt x="15686" y="10273"/>
                    </a:cubicBezTo>
                    <a:cubicBezTo>
                      <a:pt x="15809" y="10025"/>
                      <a:pt x="15926" y="9773"/>
                      <a:pt x="16036" y="9516"/>
                    </a:cubicBezTo>
                    <a:cubicBezTo>
                      <a:pt x="16621" y="8143"/>
                      <a:pt x="17056" y="6647"/>
                      <a:pt x="17351" y="5167"/>
                    </a:cubicBezTo>
                    <a:cubicBezTo>
                      <a:pt x="17519" y="4326"/>
                      <a:pt x="17644" y="3471"/>
                      <a:pt x="17734" y="2607"/>
                    </a:cubicBezTo>
                    <a:close/>
                  </a:path>
                </a:pathLst>
              </a:custGeom>
              <a:solidFill>
                <a:srgbClr val="6F76BA"/>
              </a:solidFill>
              <a:ln w="25400">
                <a:noFill/>
                <a:miter lim="400000"/>
              </a:ln>
            </p:spPr>
            <p:txBody>
              <a:bodyPr lIns="0" tIns="0" rIns="0" bIns="0" anchor="ctr"/>
              <a:lstStyle/>
              <a:p>
                <a:pPr>
                  <a:defRPr sz="3200" b="0">
                    <a:solidFill>
                      <a:srgbClr val="FFFFFF"/>
                    </a:solidFill>
                    <a:latin typeface="+mn-lt"/>
                    <a:ea typeface="+mn-ea"/>
                    <a:cs typeface="+mn-cs"/>
                    <a:sym typeface="Helvetica Neue Medium"/>
                  </a:defRPr>
                </a:pPr>
                <a:endParaRPr sz="1600">
                  <a:solidFill>
                    <a:srgbClr val="FFFFFF"/>
                  </a:solidFill>
                  <a:sym typeface="Helvetica Neue Medium"/>
                </a:endParaRPr>
              </a:p>
            </p:txBody>
          </p:sp>
          <p:sp>
            <p:nvSpPr>
              <p:cNvPr id="7183" name="TextBox 8"/>
              <p:cNvSpPr txBox="1">
                <a:spLocks noChangeArrowheads="1"/>
              </p:cNvSpPr>
              <p:nvPr/>
            </p:nvSpPr>
            <p:spPr bwMode="auto">
              <a:xfrm>
                <a:off x="7645709" y="2798472"/>
                <a:ext cx="2033229"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rgbClr val="252D30"/>
                    </a:solidFill>
                    <a:latin typeface="Arial" panose="020B0604020202020204" pitchFamily="34" charset="0"/>
                    <a:cs typeface="Helvetica Neue" pitchFamily="2" charset="0"/>
                    <a:sym typeface="Arial" panose="020B0604020202020204" pitchFamily="34" charset="0"/>
                  </a:defRPr>
                </a:lvl1pPr>
                <a:lvl2pPr marL="742950" indent="-285750">
                  <a:defRPr sz="2000">
                    <a:solidFill>
                      <a:srgbClr val="252D30"/>
                    </a:solidFill>
                    <a:latin typeface="Arial" panose="020B0604020202020204" pitchFamily="34" charset="0"/>
                    <a:cs typeface="Helvetica Neue" pitchFamily="2" charset="0"/>
                    <a:sym typeface="Arial" panose="020B0604020202020204" pitchFamily="34" charset="0"/>
                  </a:defRPr>
                </a:lvl2pPr>
                <a:lvl3pPr marL="1143000" indent="-228600">
                  <a:defRPr sz="2000">
                    <a:solidFill>
                      <a:srgbClr val="252D30"/>
                    </a:solidFill>
                    <a:latin typeface="Arial" panose="020B0604020202020204" pitchFamily="34" charset="0"/>
                    <a:cs typeface="Helvetica Neue" pitchFamily="2" charset="0"/>
                    <a:sym typeface="Arial" panose="020B0604020202020204" pitchFamily="34" charset="0"/>
                  </a:defRPr>
                </a:lvl3pPr>
                <a:lvl4pPr marL="1600200" indent="-228600">
                  <a:defRPr sz="2000">
                    <a:solidFill>
                      <a:srgbClr val="252D30"/>
                    </a:solidFill>
                    <a:latin typeface="Arial" panose="020B0604020202020204" pitchFamily="34" charset="0"/>
                    <a:cs typeface="Helvetica Neue" pitchFamily="2" charset="0"/>
                    <a:sym typeface="Arial" panose="020B0604020202020204" pitchFamily="34" charset="0"/>
                  </a:defRPr>
                </a:lvl4pPr>
                <a:lvl5pPr marL="2057400" indent="-228600">
                  <a:defRPr sz="2000">
                    <a:solidFill>
                      <a:srgbClr val="252D30"/>
                    </a:solidFill>
                    <a:latin typeface="Arial" panose="020B0604020202020204" pitchFamily="34" charset="0"/>
                    <a:cs typeface="Helvetica Neue" pitchFamily="2" charset="0"/>
                    <a:sym typeface="Arial" panose="020B0604020202020204" pitchFamily="34" charset="0"/>
                  </a:defRPr>
                </a:lvl5pPr>
                <a:lvl6pPr marL="2514600" indent="-228600" defTabSz="825500" eaLnBrk="0" fontAlgn="base" hangingPunct="0">
                  <a:spcBef>
                    <a:spcPct val="0"/>
                  </a:spcBef>
                  <a:spcAft>
                    <a:spcPct val="0"/>
                  </a:spcAft>
                  <a:defRPr sz="2000">
                    <a:solidFill>
                      <a:srgbClr val="252D30"/>
                    </a:solidFill>
                    <a:latin typeface="Arial" panose="020B0604020202020204" pitchFamily="34" charset="0"/>
                    <a:cs typeface="Helvetica Neue" pitchFamily="2" charset="0"/>
                    <a:sym typeface="Arial" panose="020B0604020202020204" pitchFamily="34" charset="0"/>
                  </a:defRPr>
                </a:lvl6pPr>
                <a:lvl7pPr marL="2971800" indent="-228600" defTabSz="825500" eaLnBrk="0" fontAlgn="base" hangingPunct="0">
                  <a:spcBef>
                    <a:spcPct val="0"/>
                  </a:spcBef>
                  <a:spcAft>
                    <a:spcPct val="0"/>
                  </a:spcAft>
                  <a:defRPr sz="2000">
                    <a:solidFill>
                      <a:srgbClr val="252D30"/>
                    </a:solidFill>
                    <a:latin typeface="Arial" panose="020B0604020202020204" pitchFamily="34" charset="0"/>
                    <a:cs typeface="Helvetica Neue" pitchFamily="2" charset="0"/>
                    <a:sym typeface="Arial" panose="020B0604020202020204" pitchFamily="34" charset="0"/>
                  </a:defRPr>
                </a:lvl7pPr>
                <a:lvl8pPr marL="3429000" indent="-228600" defTabSz="825500" eaLnBrk="0" fontAlgn="base" hangingPunct="0">
                  <a:spcBef>
                    <a:spcPct val="0"/>
                  </a:spcBef>
                  <a:spcAft>
                    <a:spcPct val="0"/>
                  </a:spcAft>
                  <a:defRPr sz="2000">
                    <a:solidFill>
                      <a:srgbClr val="252D30"/>
                    </a:solidFill>
                    <a:latin typeface="Arial" panose="020B0604020202020204" pitchFamily="34" charset="0"/>
                    <a:cs typeface="Helvetica Neue" pitchFamily="2" charset="0"/>
                    <a:sym typeface="Arial" panose="020B0604020202020204" pitchFamily="34" charset="0"/>
                  </a:defRPr>
                </a:lvl8pPr>
                <a:lvl9pPr marL="3886200" indent="-228600" defTabSz="825500" eaLnBrk="0" fontAlgn="base" hangingPunct="0">
                  <a:spcBef>
                    <a:spcPct val="0"/>
                  </a:spcBef>
                  <a:spcAft>
                    <a:spcPct val="0"/>
                  </a:spcAft>
                  <a:defRPr sz="2000">
                    <a:solidFill>
                      <a:srgbClr val="252D30"/>
                    </a:solidFill>
                    <a:latin typeface="Arial" panose="020B0604020202020204" pitchFamily="34" charset="0"/>
                    <a:cs typeface="Helvetica Neue" pitchFamily="2" charset="0"/>
                    <a:sym typeface="Arial" panose="020B0604020202020204" pitchFamily="34" charset="0"/>
                  </a:defRPr>
                </a:lvl9pPr>
              </a:lstStyle>
              <a:p>
                <a:pPr lvl="0">
                  <a:lnSpc>
                    <a:spcPct val="100000"/>
                  </a:lnSpc>
                </a:pPr>
                <a:r>
                  <a:rPr lang="en-US" b="1" i="1" dirty="0">
                    <a:latin typeface="+mn-lt"/>
                  </a:rPr>
                  <a:t>Family Participatory Care</a:t>
                </a:r>
                <a:r>
                  <a:rPr lang="en-US" dirty="0">
                    <a:latin typeface="+mn-lt"/>
                  </a:rPr>
                  <a:t> </a:t>
                </a:r>
                <a:r>
                  <a:rPr lang="en-US" b="1" dirty="0">
                    <a:latin typeface="+mn-lt"/>
                  </a:rPr>
                  <a:t>for Continuum of care: </a:t>
                </a:r>
                <a:r>
                  <a:rPr lang="en-US" dirty="0">
                    <a:latin typeface="+mn-lt"/>
                  </a:rPr>
                  <a:t>at SNCUs, NBSUs and at home after discharge </a:t>
                </a:r>
              </a:p>
            </p:txBody>
          </p:sp>
          <p:sp>
            <p:nvSpPr>
              <p:cNvPr id="76" name="Text Box 27">
                <a:extLst>
                  <a:ext uri="{FF2B5EF4-FFF2-40B4-BE49-F238E27FC236}">
                    <a16:creationId xmlns:a16="http://schemas.microsoft.com/office/drawing/2014/main" id="{D0F51141-8E2B-EB47-B3F6-CB494D49388C}"/>
                  </a:ext>
                </a:extLst>
              </p:cNvPr>
              <p:cNvSpPr txBox="1">
                <a:spLocks/>
              </p:cNvSpPr>
              <p:nvPr/>
            </p:nvSpPr>
            <p:spPr bwMode="auto">
              <a:xfrm>
                <a:off x="5305314" y="1240869"/>
                <a:ext cx="1703622" cy="51296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spAutoFit/>
              </a:bodyPr>
              <a:lstStyle/>
              <a:p>
                <a:pPr algn="ctr" eaLnBrk="1">
                  <a:defRPr/>
                </a:pPr>
                <a:r>
                  <a:rPr lang="en-US" altLang="x-none" sz="3000" dirty="0">
                    <a:solidFill>
                      <a:srgbClr val="FFFFFF"/>
                    </a:solidFill>
                    <a:latin typeface="Impact" charset="0"/>
                    <a:ea typeface="Impact" charset="0"/>
                    <a:cs typeface="Impact" charset="0"/>
                    <a:sym typeface="Helvetica Neue" charset="0"/>
                  </a:rPr>
                  <a:t>3</a:t>
                </a:r>
              </a:p>
            </p:txBody>
          </p:sp>
          <p:sp>
            <p:nvSpPr>
              <p:cNvPr id="79" name="Фигура">
                <a:extLst>
                  <a:ext uri="{FF2B5EF4-FFF2-40B4-BE49-F238E27FC236}">
                    <a16:creationId xmlns:a16="http://schemas.microsoft.com/office/drawing/2014/main" id="{BAC8FF0A-7543-4E4E-9834-E0A5F9EEE9A1}"/>
                  </a:ext>
                </a:extLst>
              </p:cNvPr>
              <p:cNvSpPr/>
              <p:nvPr/>
            </p:nvSpPr>
            <p:spPr bwMode="auto">
              <a:xfrm>
                <a:off x="7645709" y="1089025"/>
                <a:ext cx="1806972" cy="1400957"/>
              </a:xfrm>
              <a:custGeom>
                <a:avLst/>
                <a:gdLst/>
                <a:ahLst/>
                <a:cxnLst>
                  <a:cxn ang="0">
                    <a:pos x="wd2" y="hd2"/>
                  </a:cxn>
                  <a:cxn ang="5400000">
                    <a:pos x="wd2" y="hd2"/>
                  </a:cxn>
                  <a:cxn ang="10800000">
                    <a:pos x="wd2" y="hd2"/>
                  </a:cxn>
                  <a:cxn ang="16200000">
                    <a:pos x="wd2" y="hd2"/>
                  </a:cxn>
                </a:cxnLst>
                <a:rect l="0" t="0" r="r" b="b"/>
                <a:pathLst>
                  <a:path w="21448" h="21593" extrusionOk="0">
                    <a:moveTo>
                      <a:pt x="4271" y="0"/>
                    </a:moveTo>
                    <a:cubicBezTo>
                      <a:pt x="4055" y="-7"/>
                      <a:pt x="3849" y="94"/>
                      <a:pt x="3713" y="274"/>
                    </a:cubicBezTo>
                    <a:cubicBezTo>
                      <a:pt x="3610" y="410"/>
                      <a:pt x="3556" y="582"/>
                      <a:pt x="3562" y="757"/>
                    </a:cubicBezTo>
                    <a:cubicBezTo>
                      <a:pt x="3572" y="1019"/>
                      <a:pt x="3591" y="1279"/>
                      <a:pt x="3608" y="1540"/>
                    </a:cubicBezTo>
                    <a:lnTo>
                      <a:pt x="2284" y="1540"/>
                    </a:lnTo>
                    <a:cubicBezTo>
                      <a:pt x="1518" y="1614"/>
                      <a:pt x="829" y="2066"/>
                      <a:pt x="420" y="2762"/>
                    </a:cubicBezTo>
                    <a:cubicBezTo>
                      <a:pt x="-13" y="3500"/>
                      <a:pt x="-76" y="4402"/>
                      <a:pt x="72" y="5259"/>
                    </a:cubicBezTo>
                    <a:cubicBezTo>
                      <a:pt x="249" y="6280"/>
                      <a:pt x="698" y="7201"/>
                      <a:pt x="1205" y="8060"/>
                    </a:cubicBezTo>
                    <a:cubicBezTo>
                      <a:pt x="1690" y="8885"/>
                      <a:pt x="2245" y="9682"/>
                      <a:pt x="2968" y="10307"/>
                    </a:cubicBezTo>
                    <a:cubicBezTo>
                      <a:pt x="3980" y="11181"/>
                      <a:pt x="5244" y="11638"/>
                      <a:pt x="6539" y="11618"/>
                    </a:cubicBezTo>
                    <a:cubicBezTo>
                      <a:pt x="6959" y="12212"/>
                      <a:pt x="7455" y="12749"/>
                      <a:pt x="8061" y="13191"/>
                    </a:cubicBezTo>
                    <a:cubicBezTo>
                      <a:pt x="8325" y="13383"/>
                      <a:pt x="8605" y="13546"/>
                      <a:pt x="8895" y="13684"/>
                    </a:cubicBezTo>
                    <a:lnTo>
                      <a:pt x="8895" y="14663"/>
                    </a:lnTo>
                    <a:cubicBezTo>
                      <a:pt x="8895" y="14866"/>
                      <a:pt x="8895" y="14968"/>
                      <a:pt x="8927" y="15077"/>
                    </a:cubicBezTo>
                    <a:cubicBezTo>
                      <a:pt x="8968" y="15195"/>
                      <a:pt x="9055" y="15288"/>
                      <a:pt x="9166" y="15331"/>
                    </a:cubicBezTo>
                    <a:cubicBezTo>
                      <a:pt x="9267" y="15366"/>
                      <a:pt x="9361" y="15366"/>
                      <a:pt x="9549" y="15366"/>
                    </a:cubicBezTo>
                    <a:lnTo>
                      <a:pt x="9751" y="15366"/>
                    </a:lnTo>
                    <a:lnTo>
                      <a:pt x="9751" y="17951"/>
                    </a:lnTo>
                    <a:lnTo>
                      <a:pt x="9610" y="17951"/>
                    </a:lnTo>
                    <a:lnTo>
                      <a:pt x="9606" y="17951"/>
                    </a:lnTo>
                    <a:cubicBezTo>
                      <a:pt x="9418" y="17951"/>
                      <a:pt x="9323" y="17951"/>
                      <a:pt x="9223" y="17985"/>
                    </a:cubicBezTo>
                    <a:cubicBezTo>
                      <a:pt x="9112" y="18028"/>
                      <a:pt x="9025" y="18121"/>
                      <a:pt x="8985" y="18240"/>
                    </a:cubicBezTo>
                    <a:cubicBezTo>
                      <a:pt x="8952" y="18348"/>
                      <a:pt x="8952" y="18449"/>
                      <a:pt x="8952" y="18650"/>
                    </a:cubicBezTo>
                    <a:lnTo>
                      <a:pt x="8952" y="19721"/>
                    </a:lnTo>
                    <a:lnTo>
                      <a:pt x="7884" y="19721"/>
                    </a:lnTo>
                    <a:lnTo>
                      <a:pt x="7882" y="19721"/>
                    </a:lnTo>
                    <a:cubicBezTo>
                      <a:pt x="7693" y="19721"/>
                      <a:pt x="7598" y="19722"/>
                      <a:pt x="7497" y="19756"/>
                    </a:cubicBezTo>
                    <a:cubicBezTo>
                      <a:pt x="7387" y="19799"/>
                      <a:pt x="7300" y="19892"/>
                      <a:pt x="7259" y="20010"/>
                    </a:cubicBezTo>
                    <a:cubicBezTo>
                      <a:pt x="7227" y="20119"/>
                      <a:pt x="7227" y="20220"/>
                      <a:pt x="7227" y="20421"/>
                    </a:cubicBezTo>
                    <a:lnTo>
                      <a:pt x="7227" y="21593"/>
                    </a:lnTo>
                    <a:lnTo>
                      <a:pt x="9149" y="21593"/>
                    </a:lnTo>
                    <a:lnTo>
                      <a:pt x="12300" y="21593"/>
                    </a:lnTo>
                    <a:lnTo>
                      <a:pt x="14222" y="21593"/>
                    </a:lnTo>
                    <a:lnTo>
                      <a:pt x="14222" y="20424"/>
                    </a:lnTo>
                    <a:cubicBezTo>
                      <a:pt x="14222" y="20221"/>
                      <a:pt x="14222" y="20119"/>
                      <a:pt x="14190" y="20010"/>
                    </a:cubicBezTo>
                    <a:cubicBezTo>
                      <a:pt x="14149" y="19892"/>
                      <a:pt x="14062" y="19799"/>
                      <a:pt x="13951" y="19756"/>
                    </a:cubicBezTo>
                    <a:cubicBezTo>
                      <a:pt x="13850" y="19721"/>
                      <a:pt x="13756" y="19721"/>
                      <a:pt x="13568" y="19721"/>
                    </a:cubicBezTo>
                    <a:lnTo>
                      <a:pt x="12466" y="19721"/>
                    </a:lnTo>
                    <a:lnTo>
                      <a:pt x="12466" y="18654"/>
                    </a:lnTo>
                    <a:cubicBezTo>
                      <a:pt x="12466" y="18450"/>
                      <a:pt x="12466" y="18348"/>
                      <a:pt x="12434" y="18240"/>
                    </a:cubicBezTo>
                    <a:cubicBezTo>
                      <a:pt x="12394" y="18121"/>
                      <a:pt x="12307" y="18028"/>
                      <a:pt x="12196" y="17985"/>
                    </a:cubicBezTo>
                    <a:cubicBezTo>
                      <a:pt x="12095" y="17951"/>
                      <a:pt x="12000" y="17951"/>
                      <a:pt x="11813" y="17951"/>
                    </a:cubicBezTo>
                    <a:lnTo>
                      <a:pt x="11667" y="17951"/>
                    </a:lnTo>
                    <a:lnTo>
                      <a:pt x="11667" y="15366"/>
                    </a:lnTo>
                    <a:lnTo>
                      <a:pt x="11866" y="15366"/>
                    </a:lnTo>
                    <a:cubicBezTo>
                      <a:pt x="12057" y="15366"/>
                      <a:pt x="12152" y="15366"/>
                      <a:pt x="12253" y="15331"/>
                    </a:cubicBezTo>
                    <a:cubicBezTo>
                      <a:pt x="12364" y="15288"/>
                      <a:pt x="12451" y="15195"/>
                      <a:pt x="12491" y="15077"/>
                    </a:cubicBezTo>
                    <a:cubicBezTo>
                      <a:pt x="12523" y="14968"/>
                      <a:pt x="12523" y="14867"/>
                      <a:pt x="12523" y="14666"/>
                    </a:cubicBezTo>
                    <a:lnTo>
                      <a:pt x="12523" y="13691"/>
                    </a:lnTo>
                    <a:cubicBezTo>
                      <a:pt x="12819" y="13553"/>
                      <a:pt x="13105" y="13387"/>
                      <a:pt x="13374" y="13191"/>
                    </a:cubicBezTo>
                    <a:cubicBezTo>
                      <a:pt x="13980" y="12749"/>
                      <a:pt x="14474" y="12212"/>
                      <a:pt x="14895" y="11618"/>
                    </a:cubicBezTo>
                    <a:cubicBezTo>
                      <a:pt x="16195" y="11642"/>
                      <a:pt x="17465" y="11184"/>
                      <a:pt x="18481" y="10307"/>
                    </a:cubicBezTo>
                    <a:cubicBezTo>
                      <a:pt x="19204" y="9682"/>
                      <a:pt x="19759" y="8885"/>
                      <a:pt x="20244" y="8060"/>
                    </a:cubicBezTo>
                    <a:cubicBezTo>
                      <a:pt x="20750" y="7201"/>
                      <a:pt x="21199" y="6280"/>
                      <a:pt x="21376" y="5259"/>
                    </a:cubicBezTo>
                    <a:cubicBezTo>
                      <a:pt x="21524" y="4402"/>
                      <a:pt x="21462" y="3500"/>
                      <a:pt x="21029" y="2762"/>
                    </a:cubicBezTo>
                    <a:cubicBezTo>
                      <a:pt x="20620" y="2066"/>
                      <a:pt x="19930" y="1614"/>
                      <a:pt x="19164" y="1540"/>
                    </a:cubicBezTo>
                    <a:lnTo>
                      <a:pt x="17826" y="1540"/>
                    </a:lnTo>
                    <a:cubicBezTo>
                      <a:pt x="17844" y="1279"/>
                      <a:pt x="17862" y="1019"/>
                      <a:pt x="17873" y="757"/>
                    </a:cubicBezTo>
                    <a:cubicBezTo>
                      <a:pt x="17878" y="582"/>
                      <a:pt x="17825" y="410"/>
                      <a:pt x="17722" y="274"/>
                    </a:cubicBezTo>
                    <a:cubicBezTo>
                      <a:pt x="17586" y="94"/>
                      <a:pt x="17379" y="-7"/>
                      <a:pt x="17163" y="0"/>
                    </a:cubicBezTo>
                    <a:lnTo>
                      <a:pt x="11155" y="0"/>
                    </a:lnTo>
                    <a:lnTo>
                      <a:pt x="10280" y="0"/>
                    </a:lnTo>
                    <a:lnTo>
                      <a:pt x="4271" y="0"/>
                    </a:lnTo>
                    <a:close/>
                    <a:moveTo>
                      <a:pt x="2508" y="2607"/>
                    </a:moveTo>
                    <a:lnTo>
                      <a:pt x="3699" y="2607"/>
                    </a:lnTo>
                    <a:cubicBezTo>
                      <a:pt x="3790" y="3471"/>
                      <a:pt x="3916" y="4326"/>
                      <a:pt x="4084" y="5167"/>
                    </a:cubicBezTo>
                    <a:cubicBezTo>
                      <a:pt x="4379" y="6647"/>
                      <a:pt x="4814" y="8143"/>
                      <a:pt x="5399" y="9516"/>
                    </a:cubicBezTo>
                    <a:cubicBezTo>
                      <a:pt x="5508" y="9772"/>
                      <a:pt x="5625" y="10022"/>
                      <a:pt x="5747" y="10270"/>
                    </a:cubicBezTo>
                    <a:cubicBezTo>
                      <a:pt x="4694" y="10030"/>
                      <a:pt x="3732" y="9458"/>
                      <a:pt x="2990" y="8621"/>
                    </a:cubicBezTo>
                    <a:cubicBezTo>
                      <a:pt x="2547" y="8122"/>
                      <a:pt x="2196" y="7548"/>
                      <a:pt x="1902" y="6945"/>
                    </a:cubicBezTo>
                    <a:cubicBezTo>
                      <a:pt x="1589" y="6305"/>
                      <a:pt x="1336" y="5623"/>
                      <a:pt x="1214" y="4903"/>
                    </a:cubicBezTo>
                    <a:cubicBezTo>
                      <a:pt x="1126" y="4385"/>
                      <a:pt x="1112" y="3838"/>
                      <a:pt x="1348" y="3376"/>
                    </a:cubicBezTo>
                    <a:cubicBezTo>
                      <a:pt x="1582" y="2920"/>
                      <a:pt x="2022" y="2627"/>
                      <a:pt x="2508" y="2607"/>
                    </a:cubicBezTo>
                    <a:close/>
                    <a:moveTo>
                      <a:pt x="17734" y="2607"/>
                    </a:moveTo>
                    <a:lnTo>
                      <a:pt x="18941" y="2607"/>
                    </a:lnTo>
                    <a:cubicBezTo>
                      <a:pt x="19427" y="2627"/>
                      <a:pt x="19867" y="2920"/>
                      <a:pt x="20101" y="3376"/>
                    </a:cubicBezTo>
                    <a:cubicBezTo>
                      <a:pt x="20337" y="3838"/>
                      <a:pt x="20323" y="4385"/>
                      <a:pt x="20235" y="4903"/>
                    </a:cubicBezTo>
                    <a:cubicBezTo>
                      <a:pt x="20113" y="5623"/>
                      <a:pt x="19859" y="6305"/>
                      <a:pt x="19546" y="6945"/>
                    </a:cubicBezTo>
                    <a:cubicBezTo>
                      <a:pt x="19252" y="7548"/>
                      <a:pt x="18902" y="8122"/>
                      <a:pt x="18459" y="8621"/>
                    </a:cubicBezTo>
                    <a:cubicBezTo>
                      <a:pt x="17713" y="9462"/>
                      <a:pt x="16745" y="10036"/>
                      <a:pt x="15686" y="10273"/>
                    </a:cubicBezTo>
                    <a:cubicBezTo>
                      <a:pt x="15809" y="10025"/>
                      <a:pt x="15926" y="9773"/>
                      <a:pt x="16036" y="9516"/>
                    </a:cubicBezTo>
                    <a:cubicBezTo>
                      <a:pt x="16621" y="8143"/>
                      <a:pt x="17056" y="6647"/>
                      <a:pt x="17351" y="5167"/>
                    </a:cubicBezTo>
                    <a:cubicBezTo>
                      <a:pt x="17519" y="4326"/>
                      <a:pt x="17644" y="3471"/>
                      <a:pt x="17734" y="2607"/>
                    </a:cubicBezTo>
                    <a:close/>
                  </a:path>
                </a:pathLst>
              </a:custGeom>
              <a:solidFill>
                <a:srgbClr val="49BCE0"/>
              </a:solidFill>
              <a:ln w="25400">
                <a:noFill/>
                <a:miter lim="400000"/>
              </a:ln>
            </p:spPr>
            <p:txBody>
              <a:bodyPr lIns="0" tIns="0" rIns="0" bIns="0" anchor="ctr"/>
              <a:lstStyle/>
              <a:p>
                <a:pPr>
                  <a:defRPr sz="3200" b="0">
                    <a:solidFill>
                      <a:srgbClr val="FFFFFF"/>
                    </a:solidFill>
                    <a:latin typeface="+mn-lt"/>
                    <a:ea typeface="+mn-ea"/>
                    <a:cs typeface="+mn-cs"/>
                    <a:sym typeface="Helvetica Neue Medium"/>
                  </a:defRPr>
                </a:pPr>
                <a:endParaRPr sz="1600">
                  <a:solidFill>
                    <a:srgbClr val="FFFFFF"/>
                  </a:solidFill>
                  <a:sym typeface="Helvetica Neue Medium"/>
                </a:endParaRPr>
              </a:p>
            </p:txBody>
          </p:sp>
          <p:sp>
            <p:nvSpPr>
              <p:cNvPr id="7188" name="TextBox 8"/>
              <p:cNvSpPr txBox="1">
                <a:spLocks noChangeArrowheads="1"/>
              </p:cNvSpPr>
              <p:nvPr/>
            </p:nvSpPr>
            <p:spPr bwMode="auto">
              <a:xfrm>
                <a:off x="5213661" y="2764631"/>
                <a:ext cx="2033229" cy="17458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rgbClr val="252D30"/>
                    </a:solidFill>
                    <a:latin typeface="Arial" panose="020B0604020202020204" pitchFamily="34" charset="0"/>
                    <a:cs typeface="Helvetica Neue" pitchFamily="2" charset="0"/>
                    <a:sym typeface="Arial" panose="020B0604020202020204" pitchFamily="34" charset="0"/>
                  </a:defRPr>
                </a:lvl1pPr>
                <a:lvl2pPr marL="742950" indent="-285750">
                  <a:defRPr sz="2000">
                    <a:solidFill>
                      <a:srgbClr val="252D30"/>
                    </a:solidFill>
                    <a:latin typeface="Arial" panose="020B0604020202020204" pitchFamily="34" charset="0"/>
                    <a:cs typeface="Helvetica Neue" pitchFamily="2" charset="0"/>
                    <a:sym typeface="Arial" panose="020B0604020202020204" pitchFamily="34" charset="0"/>
                  </a:defRPr>
                </a:lvl2pPr>
                <a:lvl3pPr marL="1143000" indent="-228600">
                  <a:defRPr sz="2000">
                    <a:solidFill>
                      <a:srgbClr val="252D30"/>
                    </a:solidFill>
                    <a:latin typeface="Arial" panose="020B0604020202020204" pitchFamily="34" charset="0"/>
                    <a:cs typeface="Helvetica Neue" pitchFamily="2" charset="0"/>
                    <a:sym typeface="Arial" panose="020B0604020202020204" pitchFamily="34" charset="0"/>
                  </a:defRPr>
                </a:lvl3pPr>
                <a:lvl4pPr marL="1600200" indent="-228600">
                  <a:defRPr sz="2000">
                    <a:solidFill>
                      <a:srgbClr val="252D30"/>
                    </a:solidFill>
                    <a:latin typeface="Arial" panose="020B0604020202020204" pitchFamily="34" charset="0"/>
                    <a:cs typeface="Helvetica Neue" pitchFamily="2" charset="0"/>
                    <a:sym typeface="Arial" panose="020B0604020202020204" pitchFamily="34" charset="0"/>
                  </a:defRPr>
                </a:lvl4pPr>
                <a:lvl5pPr marL="2057400" indent="-228600">
                  <a:defRPr sz="2000">
                    <a:solidFill>
                      <a:srgbClr val="252D30"/>
                    </a:solidFill>
                    <a:latin typeface="Arial" panose="020B0604020202020204" pitchFamily="34" charset="0"/>
                    <a:cs typeface="Helvetica Neue" pitchFamily="2" charset="0"/>
                    <a:sym typeface="Arial" panose="020B0604020202020204" pitchFamily="34" charset="0"/>
                  </a:defRPr>
                </a:lvl5pPr>
                <a:lvl6pPr marL="2514600" indent="-228600" defTabSz="825500" eaLnBrk="0" fontAlgn="base" hangingPunct="0">
                  <a:spcBef>
                    <a:spcPct val="0"/>
                  </a:spcBef>
                  <a:spcAft>
                    <a:spcPct val="0"/>
                  </a:spcAft>
                  <a:defRPr sz="2000">
                    <a:solidFill>
                      <a:srgbClr val="252D30"/>
                    </a:solidFill>
                    <a:latin typeface="Arial" panose="020B0604020202020204" pitchFamily="34" charset="0"/>
                    <a:cs typeface="Helvetica Neue" pitchFamily="2" charset="0"/>
                    <a:sym typeface="Arial" panose="020B0604020202020204" pitchFamily="34" charset="0"/>
                  </a:defRPr>
                </a:lvl6pPr>
                <a:lvl7pPr marL="2971800" indent="-228600" defTabSz="825500" eaLnBrk="0" fontAlgn="base" hangingPunct="0">
                  <a:spcBef>
                    <a:spcPct val="0"/>
                  </a:spcBef>
                  <a:spcAft>
                    <a:spcPct val="0"/>
                  </a:spcAft>
                  <a:defRPr sz="2000">
                    <a:solidFill>
                      <a:srgbClr val="252D30"/>
                    </a:solidFill>
                    <a:latin typeface="Arial" panose="020B0604020202020204" pitchFamily="34" charset="0"/>
                    <a:cs typeface="Helvetica Neue" pitchFamily="2" charset="0"/>
                    <a:sym typeface="Arial" panose="020B0604020202020204" pitchFamily="34" charset="0"/>
                  </a:defRPr>
                </a:lvl7pPr>
                <a:lvl8pPr marL="3429000" indent="-228600" defTabSz="825500" eaLnBrk="0" fontAlgn="base" hangingPunct="0">
                  <a:spcBef>
                    <a:spcPct val="0"/>
                  </a:spcBef>
                  <a:spcAft>
                    <a:spcPct val="0"/>
                  </a:spcAft>
                  <a:defRPr sz="2000">
                    <a:solidFill>
                      <a:srgbClr val="252D30"/>
                    </a:solidFill>
                    <a:latin typeface="Arial" panose="020B0604020202020204" pitchFamily="34" charset="0"/>
                    <a:cs typeface="Helvetica Neue" pitchFamily="2" charset="0"/>
                    <a:sym typeface="Arial" panose="020B0604020202020204" pitchFamily="34" charset="0"/>
                  </a:defRPr>
                </a:lvl8pPr>
                <a:lvl9pPr marL="3886200" indent="-228600" defTabSz="825500" eaLnBrk="0" fontAlgn="base" hangingPunct="0">
                  <a:spcBef>
                    <a:spcPct val="0"/>
                  </a:spcBef>
                  <a:spcAft>
                    <a:spcPct val="0"/>
                  </a:spcAft>
                  <a:defRPr sz="2000">
                    <a:solidFill>
                      <a:srgbClr val="252D30"/>
                    </a:solidFill>
                    <a:latin typeface="Arial" panose="020B0604020202020204" pitchFamily="34" charset="0"/>
                    <a:cs typeface="Helvetica Neue" pitchFamily="2" charset="0"/>
                    <a:sym typeface="Arial" panose="020B0604020202020204" pitchFamily="34" charset="0"/>
                  </a:defRPr>
                </a:lvl9pPr>
              </a:lstStyle>
              <a:p>
                <a:pPr lvl="0">
                  <a:lnSpc>
                    <a:spcPct val="100000"/>
                  </a:lnSpc>
                </a:pPr>
                <a:r>
                  <a:rPr lang="en-US" b="1" i="1" dirty="0">
                    <a:latin typeface="+mn-lt"/>
                  </a:rPr>
                  <a:t>Kangaroo Mother Care (KMC) for all LBWs - </a:t>
                </a:r>
                <a:r>
                  <a:rPr lang="en-US" i="1" dirty="0">
                    <a:latin typeface="+mn-lt"/>
                  </a:rPr>
                  <a:t>KMC units in all SNCUs</a:t>
                </a:r>
                <a:r>
                  <a:rPr lang="en-US" dirty="0">
                    <a:latin typeface="+mn-lt"/>
                  </a:rPr>
                  <a:t> </a:t>
                </a:r>
              </a:p>
            </p:txBody>
          </p:sp>
          <p:sp>
            <p:nvSpPr>
              <p:cNvPr id="82" name="Text Box 27">
                <a:extLst>
                  <a:ext uri="{FF2B5EF4-FFF2-40B4-BE49-F238E27FC236}">
                    <a16:creationId xmlns:a16="http://schemas.microsoft.com/office/drawing/2014/main" id="{0DDBF4DA-14EE-2444-BC1C-EBF068CAC310}"/>
                  </a:ext>
                </a:extLst>
              </p:cNvPr>
              <p:cNvSpPr txBox="1">
                <a:spLocks/>
              </p:cNvSpPr>
              <p:nvPr/>
            </p:nvSpPr>
            <p:spPr bwMode="auto">
              <a:xfrm>
                <a:off x="7697719" y="1240869"/>
                <a:ext cx="1703622" cy="51296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spAutoFit/>
              </a:bodyPr>
              <a:lstStyle/>
              <a:p>
                <a:pPr algn="ctr" eaLnBrk="1">
                  <a:defRPr/>
                </a:pPr>
                <a:r>
                  <a:rPr lang="en-US" altLang="x-none" sz="3000" dirty="0">
                    <a:solidFill>
                      <a:srgbClr val="FFFFFF"/>
                    </a:solidFill>
                    <a:latin typeface="Impact" charset="0"/>
                    <a:ea typeface="Impact" charset="0"/>
                    <a:cs typeface="Impact" charset="0"/>
                    <a:sym typeface="Helvetica Neue" charset="0"/>
                  </a:rPr>
                  <a:t>4</a:t>
                </a:r>
              </a:p>
            </p:txBody>
          </p:sp>
          <p:sp>
            <p:nvSpPr>
              <p:cNvPr id="23" name="Фигура">
                <a:extLst>
                  <a:ext uri="{FF2B5EF4-FFF2-40B4-BE49-F238E27FC236}">
                    <a16:creationId xmlns:a16="http://schemas.microsoft.com/office/drawing/2014/main" id="{B426CB68-D3F8-492D-95F1-1530AEF398C2}"/>
                  </a:ext>
                </a:extLst>
              </p:cNvPr>
              <p:cNvSpPr/>
              <p:nvPr/>
            </p:nvSpPr>
            <p:spPr bwMode="auto">
              <a:xfrm>
                <a:off x="9967458" y="1089025"/>
                <a:ext cx="1806972" cy="1400957"/>
              </a:xfrm>
              <a:custGeom>
                <a:avLst/>
                <a:gdLst/>
                <a:ahLst/>
                <a:cxnLst>
                  <a:cxn ang="0">
                    <a:pos x="wd2" y="hd2"/>
                  </a:cxn>
                  <a:cxn ang="5400000">
                    <a:pos x="wd2" y="hd2"/>
                  </a:cxn>
                  <a:cxn ang="10800000">
                    <a:pos x="wd2" y="hd2"/>
                  </a:cxn>
                  <a:cxn ang="16200000">
                    <a:pos x="wd2" y="hd2"/>
                  </a:cxn>
                </a:cxnLst>
                <a:rect l="0" t="0" r="r" b="b"/>
                <a:pathLst>
                  <a:path w="21448" h="21593" extrusionOk="0">
                    <a:moveTo>
                      <a:pt x="4271" y="0"/>
                    </a:moveTo>
                    <a:cubicBezTo>
                      <a:pt x="4055" y="-7"/>
                      <a:pt x="3849" y="94"/>
                      <a:pt x="3713" y="274"/>
                    </a:cubicBezTo>
                    <a:cubicBezTo>
                      <a:pt x="3610" y="410"/>
                      <a:pt x="3556" y="582"/>
                      <a:pt x="3562" y="757"/>
                    </a:cubicBezTo>
                    <a:cubicBezTo>
                      <a:pt x="3572" y="1019"/>
                      <a:pt x="3591" y="1279"/>
                      <a:pt x="3608" y="1540"/>
                    </a:cubicBezTo>
                    <a:lnTo>
                      <a:pt x="2284" y="1540"/>
                    </a:lnTo>
                    <a:cubicBezTo>
                      <a:pt x="1518" y="1614"/>
                      <a:pt x="829" y="2066"/>
                      <a:pt x="420" y="2762"/>
                    </a:cubicBezTo>
                    <a:cubicBezTo>
                      <a:pt x="-13" y="3500"/>
                      <a:pt x="-76" y="4402"/>
                      <a:pt x="72" y="5259"/>
                    </a:cubicBezTo>
                    <a:cubicBezTo>
                      <a:pt x="249" y="6280"/>
                      <a:pt x="698" y="7201"/>
                      <a:pt x="1205" y="8060"/>
                    </a:cubicBezTo>
                    <a:cubicBezTo>
                      <a:pt x="1690" y="8885"/>
                      <a:pt x="2245" y="9682"/>
                      <a:pt x="2968" y="10307"/>
                    </a:cubicBezTo>
                    <a:cubicBezTo>
                      <a:pt x="3980" y="11181"/>
                      <a:pt x="5244" y="11638"/>
                      <a:pt x="6539" y="11618"/>
                    </a:cubicBezTo>
                    <a:cubicBezTo>
                      <a:pt x="6959" y="12212"/>
                      <a:pt x="7455" y="12749"/>
                      <a:pt x="8061" y="13191"/>
                    </a:cubicBezTo>
                    <a:cubicBezTo>
                      <a:pt x="8325" y="13383"/>
                      <a:pt x="8605" y="13546"/>
                      <a:pt x="8895" y="13684"/>
                    </a:cubicBezTo>
                    <a:lnTo>
                      <a:pt x="8895" y="14663"/>
                    </a:lnTo>
                    <a:cubicBezTo>
                      <a:pt x="8895" y="14866"/>
                      <a:pt x="8895" y="14968"/>
                      <a:pt x="8927" y="15077"/>
                    </a:cubicBezTo>
                    <a:cubicBezTo>
                      <a:pt x="8968" y="15195"/>
                      <a:pt x="9055" y="15288"/>
                      <a:pt x="9166" y="15331"/>
                    </a:cubicBezTo>
                    <a:cubicBezTo>
                      <a:pt x="9267" y="15366"/>
                      <a:pt x="9361" y="15366"/>
                      <a:pt x="9549" y="15366"/>
                    </a:cubicBezTo>
                    <a:lnTo>
                      <a:pt x="9751" y="15366"/>
                    </a:lnTo>
                    <a:lnTo>
                      <a:pt x="9751" y="17951"/>
                    </a:lnTo>
                    <a:lnTo>
                      <a:pt x="9610" y="17951"/>
                    </a:lnTo>
                    <a:lnTo>
                      <a:pt x="9606" y="17951"/>
                    </a:lnTo>
                    <a:cubicBezTo>
                      <a:pt x="9418" y="17951"/>
                      <a:pt x="9323" y="17951"/>
                      <a:pt x="9223" y="17985"/>
                    </a:cubicBezTo>
                    <a:cubicBezTo>
                      <a:pt x="9112" y="18028"/>
                      <a:pt x="9025" y="18121"/>
                      <a:pt x="8985" y="18240"/>
                    </a:cubicBezTo>
                    <a:cubicBezTo>
                      <a:pt x="8952" y="18348"/>
                      <a:pt x="8952" y="18449"/>
                      <a:pt x="8952" y="18650"/>
                    </a:cubicBezTo>
                    <a:lnTo>
                      <a:pt x="8952" y="19721"/>
                    </a:lnTo>
                    <a:lnTo>
                      <a:pt x="7884" y="19721"/>
                    </a:lnTo>
                    <a:lnTo>
                      <a:pt x="7882" y="19721"/>
                    </a:lnTo>
                    <a:cubicBezTo>
                      <a:pt x="7693" y="19721"/>
                      <a:pt x="7598" y="19722"/>
                      <a:pt x="7497" y="19756"/>
                    </a:cubicBezTo>
                    <a:cubicBezTo>
                      <a:pt x="7387" y="19799"/>
                      <a:pt x="7300" y="19892"/>
                      <a:pt x="7259" y="20010"/>
                    </a:cubicBezTo>
                    <a:cubicBezTo>
                      <a:pt x="7227" y="20119"/>
                      <a:pt x="7227" y="20220"/>
                      <a:pt x="7227" y="20421"/>
                    </a:cubicBezTo>
                    <a:lnTo>
                      <a:pt x="7227" y="21593"/>
                    </a:lnTo>
                    <a:lnTo>
                      <a:pt x="9149" y="21593"/>
                    </a:lnTo>
                    <a:lnTo>
                      <a:pt x="12300" y="21593"/>
                    </a:lnTo>
                    <a:lnTo>
                      <a:pt x="14222" y="21593"/>
                    </a:lnTo>
                    <a:lnTo>
                      <a:pt x="14222" y="20424"/>
                    </a:lnTo>
                    <a:cubicBezTo>
                      <a:pt x="14222" y="20221"/>
                      <a:pt x="14222" y="20119"/>
                      <a:pt x="14190" y="20010"/>
                    </a:cubicBezTo>
                    <a:cubicBezTo>
                      <a:pt x="14149" y="19892"/>
                      <a:pt x="14062" y="19799"/>
                      <a:pt x="13951" y="19756"/>
                    </a:cubicBezTo>
                    <a:cubicBezTo>
                      <a:pt x="13850" y="19721"/>
                      <a:pt x="13756" y="19721"/>
                      <a:pt x="13568" y="19721"/>
                    </a:cubicBezTo>
                    <a:lnTo>
                      <a:pt x="12466" y="19721"/>
                    </a:lnTo>
                    <a:lnTo>
                      <a:pt x="12466" y="18654"/>
                    </a:lnTo>
                    <a:cubicBezTo>
                      <a:pt x="12466" y="18450"/>
                      <a:pt x="12466" y="18348"/>
                      <a:pt x="12434" y="18240"/>
                    </a:cubicBezTo>
                    <a:cubicBezTo>
                      <a:pt x="12394" y="18121"/>
                      <a:pt x="12307" y="18028"/>
                      <a:pt x="12196" y="17985"/>
                    </a:cubicBezTo>
                    <a:cubicBezTo>
                      <a:pt x="12095" y="17951"/>
                      <a:pt x="12000" y="17951"/>
                      <a:pt x="11813" y="17951"/>
                    </a:cubicBezTo>
                    <a:lnTo>
                      <a:pt x="11667" y="17951"/>
                    </a:lnTo>
                    <a:lnTo>
                      <a:pt x="11667" y="15366"/>
                    </a:lnTo>
                    <a:lnTo>
                      <a:pt x="11866" y="15366"/>
                    </a:lnTo>
                    <a:cubicBezTo>
                      <a:pt x="12057" y="15366"/>
                      <a:pt x="12152" y="15366"/>
                      <a:pt x="12253" y="15331"/>
                    </a:cubicBezTo>
                    <a:cubicBezTo>
                      <a:pt x="12364" y="15288"/>
                      <a:pt x="12451" y="15195"/>
                      <a:pt x="12491" y="15077"/>
                    </a:cubicBezTo>
                    <a:cubicBezTo>
                      <a:pt x="12523" y="14968"/>
                      <a:pt x="12523" y="14867"/>
                      <a:pt x="12523" y="14666"/>
                    </a:cubicBezTo>
                    <a:lnTo>
                      <a:pt x="12523" y="13691"/>
                    </a:lnTo>
                    <a:cubicBezTo>
                      <a:pt x="12819" y="13553"/>
                      <a:pt x="13105" y="13387"/>
                      <a:pt x="13374" y="13191"/>
                    </a:cubicBezTo>
                    <a:cubicBezTo>
                      <a:pt x="13980" y="12749"/>
                      <a:pt x="14474" y="12212"/>
                      <a:pt x="14895" y="11618"/>
                    </a:cubicBezTo>
                    <a:cubicBezTo>
                      <a:pt x="16195" y="11642"/>
                      <a:pt x="17465" y="11184"/>
                      <a:pt x="18481" y="10307"/>
                    </a:cubicBezTo>
                    <a:cubicBezTo>
                      <a:pt x="19204" y="9682"/>
                      <a:pt x="19759" y="8885"/>
                      <a:pt x="20244" y="8060"/>
                    </a:cubicBezTo>
                    <a:cubicBezTo>
                      <a:pt x="20750" y="7201"/>
                      <a:pt x="21199" y="6280"/>
                      <a:pt x="21376" y="5259"/>
                    </a:cubicBezTo>
                    <a:cubicBezTo>
                      <a:pt x="21524" y="4402"/>
                      <a:pt x="21462" y="3500"/>
                      <a:pt x="21029" y="2762"/>
                    </a:cubicBezTo>
                    <a:cubicBezTo>
                      <a:pt x="20620" y="2066"/>
                      <a:pt x="19930" y="1614"/>
                      <a:pt x="19164" y="1540"/>
                    </a:cubicBezTo>
                    <a:lnTo>
                      <a:pt x="17826" y="1540"/>
                    </a:lnTo>
                    <a:cubicBezTo>
                      <a:pt x="17844" y="1279"/>
                      <a:pt x="17862" y="1019"/>
                      <a:pt x="17873" y="757"/>
                    </a:cubicBezTo>
                    <a:cubicBezTo>
                      <a:pt x="17878" y="582"/>
                      <a:pt x="17825" y="410"/>
                      <a:pt x="17722" y="274"/>
                    </a:cubicBezTo>
                    <a:cubicBezTo>
                      <a:pt x="17586" y="94"/>
                      <a:pt x="17379" y="-7"/>
                      <a:pt x="17163" y="0"/>
                    </a:cubicBezTo>
                    <a:lnTo>
                      <a:pt x="11155" y="0"/>
                    </a:lnTo>
                    <a:lnTo>
                      <a:pt x="10280" y="0"/>
                    </a:lnTo>
                    <a:lnTo>
                      <a:pt x="4271" y="0"/>
                    </a:lnTo>
                    <a:close/>
                    <a:moveTo>
                      <a:pt x="2508" y="2607"/>
                    </a:moveTo>
                    <a:lnTo>
                      <a:pt x="3699" y="2607"/>
                    </a:lnTo>
                    <a:cubicBezTo>
                      <a:pt x="3790" y="3471"/>
                      <a:pt x="3916" y="4326"/>
                      <a:pt x="4084" y="5167"/>
                    </a:cubicBezTo>
                    <a:cubicBezTo>
                      <a:pt x="4379" y="6647"/>
                      <a:pt x="4814" y="8143"/>
                      <a:pt x="5399" y="9516"/>
                    </a:cubicBezTo>
                    <a:cubicBezTo>
                      <a:pt x="5508" y="9772"/>
                      <a:pt x="5625" y="10022"/>
                      <a:pt x="5747" y="10270"/>
                    </a:cubicBezTo>
                    <a:cubicBezTo>
                      <a:pt x="4694" y="10030"/>
                      <a:pt x="3732" y="9458"/>
                      <a:pt x="2990" y="8621"/>
                    </a:cubicBezTo>
                    <a:cubicBezTo>
                      <a:pt x="2547" y="8122"/>
                      <a:pt x="2196" y="7548"/>
                      <a:pt x="1902" y="6945"/>
                    </a:cubicBezTo>
                    <a:cubicBezTo>
                      <a:pt x="1589" y="6305"/>
                      <a:pt x="1336" y="5623"/>
                      <a:pt x="1214" y="4903"/>
                    </a:cubicBezTo>
                    <a:cubicBezTo>
                      <a:pt x="1126" y="4385"/>
                      <a:pt x="1112" y="3838"/>
                      <a:pt x="1348" y="3376"/>
                    </a:cubicBezTo>
                    <a:cubicBezTo>
                      <a:pt x="1582" y="2920"/>
                      <a:pt x="2022" y="2627"/>
                      <a:pt x="2508" y="2607"/>
                    </a:cubicBezTo>
                    <a:close/>
                    <a:moveTo>
                      <a:pt x="17734" y="2607"/>
                    </a:moveTo>
                    <a:lnTo>
                      <a:pt x="18941" y="2607"/>
                    </a:lnTo>
                    <a:cubicBezTo>
                      <a:pt x="19427" y="2627"/>
                      <a:pt x="19867" y="2920"/>
                      <a:pt x="20101" y="3376"/>
                    </a:cubicBezTo>
                    <a:cubicBezTo>
                      <a:pt x="20337" y="3838"/>
                      <a:pt x="20323" y="4385"/>
                      <a:pt x="20235" y="4903"/>
                    </a:cubicBezTo>
                    <a:cubicBezTo>
                      <a:pt x="20113" y="5623"/>
                      <a:pt x="19859" y="6305"/>
                      <a:pt x="19546" y="6945"/>
                    </a:cubicBezTo>
                    <a:cubicBezTo>
                      <a:pt x="19252" y="7548"/>
                      <a:pt x="18902" y="8122"/>
                      <a:pt x="18459" y="8621"/>
                    </a:cubicBezTo>
                    <a:cubicBezTo>
                      <a:pt x="17713" y="9462"/>
                      <a:pt x="16745" y="10036"/>
                      <a:pt x="15686" y="10273"/>
                    </a:cubicBezTo>
                    <a:cubicBezTo>
                      <a:pt x="15809" y="10025"/>
                      <a:pt x="15926" y="9773"/>
                      <a:pt x="16036" y="9516"/>
                    </a:cubicBezTo>
                    <a:cubicBezTo>
                      <a:pt x="16621" y="8143"/>
                      <a:pt x="17056" y="6647"/>
                      <a:pt x="17351" y="5167"/>
                    </a:cubicBezTo>
                    <a:cubicBezTo>
                      <a:pt x="17519" y="4326"/>
                      <a:pt x="17644" y="3471"/>
                      <a:pt x="17734" y="2607"/>
                    </a:cubicBezTo>
                    <a:close/>
                  </a:path>
                </a:pathLst>
              </a:custGeom>
              <a:solidFill>
                <a:schemeClr val="accent2">
                  <a:lumMod val="75000"/>
                </a:schemeClr>
              </a:solidFill>
              <a:ln w="25400">
                <a:noFill/>
                <a:miter lim="400000"/>
              </a:ln>
            </p:spPr>
            <p:txBody>
              <a:bodyPr lIns="0" tIns="0" rIns="0" bIns="0" anchor="ctr"/>
              <a:lstStyle/>
              <a:p>
                <a:pPr>
                  <a:defRPr sz="3200" b="0">
                    <a:solidFill>
                      <a:srgbClr val="FFFFFF"/>
                    </a:solidFill>
                    <a:latin typeface="+mn-lt"/>
                    <a:ea typeface="+mn-ea"/>
                    <a:cs typeface="+mn-cs"/>
                    <a:sym typeface="Helvetica Neue Medium"/>
                  </a:defRPr>
                </a:pPr>
                <a:endParaRPr sz="1600">
                  <a:solidFill>
                    <a:srgbClr val="FFFFFF"/>
                  </a:solidFill>
                  <a:sym typeface="Helvetica Neue Medium"/>
                </a:endParaRPr>
              </a:p>
            </p:txBody>
          </p:sp>
          <p:sp>
            <p:nvSpPr>
              <p:cNvPr id="24" name="TextBox 8">
                <a:extLst>
                  <a:ext uri="{FF2B5EF4-FFF2-40B4-BE49-F238E27FC236}">
                    <a16:creationId xmlns:a16="http://schemas.microsoft.com/office/drawing/2014/main" id="{E84EF32D-38EE-4186-9213-99E22A8688F1}"/>
                  </a:ext>
                </a:extLst>
              </p:cNvPr>
              <p:cNvSpPr txBox="1">
                <a:spLocks noChangeArrowheads="1"/>
              </p:cNvSpPr>
              <p:nvPr/>
            </p:nvSpPr>
            <p:spPr bwMode="auto">
              <a:xfrm>
                <a:off x="9854554" y="2861629"/>
                <a:ext cx="2033229" cy="3392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rgbClr val="252D30"/>
                    </a:solidFill>
                    <a:latin typeface="Arial" panose="020B0604020202020204" pitchFamily="34" charset="0"/>
                    <a:cs typeface="Helvetica Neue" pitchFamily="2" charset="0"/>
                    <a:sym typeface="Arial" panose="020B0604020202020204" pitchFamily="34" charset="0"/>
                  </a:defRPr>
                </a:lvl1pPr>
                <a:lvl2pPr marL="742950" indent="-285750">
                  <a:defRPr sz="2000">
                    <a:solidFill>
                      <a:srgbClr val="252D30"/>
                    </a:solidFill>
                    <a:latin typeface="Arial" panose="020B0604020202020204" pitchFamily="34" charset="0"/>
                    <a:cs typeface="Helvetica Neue" pitchFamily="2" charset="0"/>
                    <a:sym typeface="Arial" panose="020B0604020202020204" pitchFamily="34" charset="0"/>
                  </a:defRPr>
                </a:lvl2pPr>
                <a:lvl3pPr marL="1143000" indent="-228600">
                  <a:defRPr sz="2000">
                    <a:solidFill>
                      <a:srgbClr val="252D30"/>
                    </a:solidFill>
                    <a:latin typeface="Arial" panose="020B0604020202020204" pitchFamily="34" charset="0"/>
                    <a:cs typeface="Helvetica Neue" pitchFamily="2" charset="0"/>
                    <a:sym typeface="Arial" panose="020B0604020202020204" pitchFamily="34" charset="0"/>
                  </a:defRPr>
                </a:lvl3pPr>
                <a:lvl4pPr marL="1600200" indent="-228600">
                  <a:defRPr sz="2000">
                    <a:solidFill>
                      <a:srgbClr val="252D30"/>
                    </a:solidFill>
                    <a:latin typeface="Arial" panose="020B0604020202020204" pitchFamily="34" charset="0"/>
                    <a:cs typeface="Helvetica Neue" pitchFamily="2" charset="0"/>
                    <a:sym typeface="Arial" panose="020B0604020202020204" pitchFamily="34" charset="0"/>
                  </a:defRPr>
                </a:lvl4pPr>
                <a:lvl5pPr marL="2057400" indent="-228600">
                  <a:defRPr sz="2000">
                    <a:solidFill>
                      <a:srgbClr val="252D30"/>
                    </a:solidFill>
                    <a:latin typeface="Arial" panose="020B0604020202020204" pitchFamily="34" charset="0"/>
                    <a:cs typeface="Helvetica Neue" pitchFamily="2" charset="0"/>
                    <a:sym typeface="Arial" panose="020B0604020202020204" pitchFamily="34" charset="0"/>
                  </a:defRPr>
                </a:lvl5pPr>
                <a:lvl6pPr marL="2514600" indent="-228600" defTabSz="825500" eaLnBrk="0" fontAlgn="base" hangingPunct="0">
                  <a:spcBef>
                    <a:spcPct val="0"/>
                  </a:spcBef>
                  <a:spcAft>
                    <a:spcPct val="0"/>
                  </a:spcAft>
                  <a:defRPr sz="2000">
                    <a:solidFill>
                      <a:srgbClr val="252D30"/>
                    </a:solidFill>
                    <a:latin typeface="Arial" panose="020B0604020202020204" pitchFamily="34" charset="0"/>
                    <a:cs typeface="Helvetica Neue" pitchFamily="2" charset="0"/>
                    <a:sym typeface="Arial" panose="020B0604020202020204" pitchFamily="34" charset="0"/>
                  </a:defRPr>
                </a:lvl6pPr>
                <a:lvl7pPr marL="2971800" indent="-228600" defTabSz="825500" eaLnBrk="0" fontAlgn="base" hangingPunct="0">
                  <a:spcBef>
                    <a:spcPct val="0"/>
                  </a:spcBef>
                  <a:spcAft>
                    <a:spcPct val="0"/>
                  </a:spcAft>
                  <a:defRPr sz="2000">
                    <a:solidFill>
                      <a:srgbClr val="252D30"/>
                    </a:solidFill>
                    <a:latin typeface="Arial" panose="020B0604020202020204" pitchFamily="34" charset="0"/>
                    <a:cs typeface="Helvetica Neue" pitchFamily="2" charset="0"/>
                    <a:sym typeface="Arial" panose="020B0604020202020204" pitchFamily="34" charset="0"/>
                  </a:defRPr>
                </a:lvl7pPr>
                <a:lvl8pPr marL="3429000" indent="-228600" defTabSz="825500" eaLnBrk="0" fontAlgn="base" hangingPunct="0">
                  <a:spcBef>
                    <a:spcPct val="0"/>
                  </a:spcBef>
                  <a:spcAft>
                    <a:spcPct val="0"/>
                  </a:spcAft>
                  <a:defRPr sz="2000">
                    <a:solidFill>
                      <a:srgbClr val="252D30"/>
                    </a:solidFill>
                    <a:latin typeface="Arial" panose="020B0604020202020204" pitchFamily="34" charset="0"/>
                    <a:cs typeface="Helvetica Neue" pitchFamily="2" charset="0"/>
                    <a:sym typeface="Arial" panose="020B0604020202020204" pitchFamily="34" charset="0"/>
                  </a:defRPr>
                </a:lvl8pPr>
                <a:lvl9pPr marL="3886200" indent="-228600" defTabSz="825500" eaLnBrk="0" fontAlgn="base" hangingPunct="0">
                  <a:spcBef>
                    <a:spcPct val="0"/>
                  </a:spcBef>
                  <a:spcAft>
                    <a:spcPct val="0"/>
                  </a:spcAft>
                  <a:defRPr sz="2000">
                    <a:solidFill>
                      <a:srgbClr val="252D30"/>
                    </a:solidFill>
                    <a:latin typeface="Arial" panose="020B0604020202020204" pitchFamily="34" charset="0"/>
                    <a:cs typeface="Helvetica Neue" pitchFamily="2" charset="0"/>
                    <a:sym typeface="Arial" panose="020B0604020202020204" pitchFamily="34" charset="0"/>
                  </a:defRPr>
                </a:lvl9pPr>
              </a:lstStyle>
              <a:p>
                <a:pPr lvl="0">
                  <a:lnSpc>
                    <a:spcPct val="100000"/>
                  </a:lnSpc>
                </a:pPr>
                <a:r>
                  <a:rPr lang="en-US" b="1" i="1" dirty="0">
                    <a:latin typeface="+mn-lt"/>
                  </a:rPr>
                  <a:t>Initiate Early Childhood Development </a:t>
                </a:r>
                <a:r>
                  <a:rPr lang="en-US" dirty="0">
                    <a:latin typeface="+mn-lt"/>
                  </a:rPr>
                  <a:t>(</a:t>
                </a:r>
                <a:r>
                  <a:rPr lang="en-US" b="1" dirty="0">
                    <a:latin typeface="+mn-lt"/>
                  </a:rPr>
                  <a:t>ECD)/ Developmentally Supportive Care (DSC)</a:t>
                </a:r>
                <a:r>
                  <a:rPr lang="en-US" dirty="0">
                    <a:latin typeface="+mn-lt"/>
                  </a:rPr>
                  <a:t> in SNCUs and continued in community through HBYC</a:t>
                </a:r>
                <a:endParaRPr lang="en-GB" dirty="0">
                  <a:latin typeface="+mn-lt"/>
                </a:endParaRPr>
              </a:p>
            </p:txBody>
          </p:sp>
          <p:sp>
            <p:nvSpPr>
              <p:cNvPr id="25" name="Text Box 27">
                <a:extLst>
                  <a:ext uri="{FF2B5EF4-FFF2-40B4-BE49-F238E27FC236}">
                    <a16:creationId xmlns:a16="http://schemas.microsoft.com/office/drawing/2014/main" id="{8975381E-08C8-4BCE-B802-B54145022B86}"/>
                  </a:ext>
                </a:extLst>
              </p:cNvPr>
              <p:cNvSpPr txBox="1">
                <a:spLocks/>
              </p:cNvSpPr>
              <p:nvPr/>
            </p:nvSpPr>
            <p:spPr bwMode="auto">
              <a:xfrm>
                <a:off x="10019468" y="1240869"/>
                <a:ext cx="1703622" cy="51296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spAutoFit/>
              </a:bodyPr>
              <a:lstStyle/>
              <a:p>
                <a:pPr algn="ctr" eaLnBrk="1">
                  <a:defRPr/>
                </a:pPr>
                <a:r>
                  <a:rPr lang="en-US" altLang="x-none" sz="3000" dirty="0">
                    <a:solidFill>
                      <a:srgbClr val="FFFFFF"/>
                    </a:solidFill>
                    <a:latin typeface="Impact" charset="0"/>
                    <a:ea typeface="Impact" charset="0"/>
                    <a:cs typeface="Impact" charset="0"/>
                    <a:sym typeface="Helvetica Neue" charset="0"/>
                  </a:rPr>
                  <a:t>5</a:t>
                </a:r>
              </a:p>
            </p:txBody>
          </p:sp>
        </p:grpSp>
        <p:cxnSp>
          <p:nvCxnSpPr>
            <p:cNvPr id="28" name="Straight Connector 27">
              <a:extLst>
                <a:ext uri="{FF2B5EF4-FFF2-40B4-BE49-F238E27FC236}">
                  <a16:creationId xmlns:a16="http://schemas.microsoft.com/office/drawing/2014/main" id="{9567E8E8-240B-496C-B272-681D8BD6A53A}"/>
                </a:ext>
              </a:extLst>
            </p:cNvPr>
            <p:cNvCxnSpPr>
              <a:cxnSpLocks/>
            </p:cNvCxnSpPr>
            <p:nvPr/>
          </p:nvCxnSpPr>
          <p:spPr>
            <a:xfrm>
              <a:off x="2518118" y="1468853"/>
              <a:ext cx="0" cy="4942703"/>
            </a:xfrm>
            <a:prstGeom prst="line">
              <a:avLst/>
            </a:prstGeom>
            <a:ln>
              <a:solidFill>
                <a:srgbClr val="F66547"/>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FCF08B4-28B0-4E57-B344-FEAED995BB1A}"/>
                </a:ext>
              </a:extLst>
            </p:cNvPr>
            <p:cNvCxnSpPr>
              <a:cxnSpLocks/>
            </p:cNvCxnSpPr>
            <p:nvPr/>
          </p:nvCxnSpPr>
          <p:spPr>
            <a:xfrm>
              <a:off x="4991688" y="1468853"/>
              <a:ext cx="0" cy="4942703"/>
            </a:xfrm>
            <a:prstGeom prst="line">
              <a:avLst/>
            </a:prstGeom>
            <a:ln>
              <a:solidFill>
                <a:srgbClr val="6F76BA"/>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9D188CAF-48B8-4EC0-8B23-22DAC2F03AD6}"/>
                </a:ext>
              </a:extLst>
            </p:cNvPr>
            <p:cNvCxnSpPr>
              <a:cxnSpLocks/>
            </p:cNvCxnSpPr>
            <p:nvPr/>
          </p:nvCxnSpPr>
          <p:spPr>
            <a:xfrm>
              <a:off x="7394919" y="1468853"/>
              <a:ext cx="0" cy="4942703"/>
            </a:xfrm>
            <a:prstGeom prst="line">
              <a:avLst/>
            </a:prstGeom>
            <a:ln>
              <a:solidFill>
                <a:srgbClr val="49BCE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4BC7DDAC-20C9-4EED-9663-27B2D12C9799}"/>
                </a:ext>
              </a:extLst>
            </p:cNvPr>
            <p:cNvCxnSpPr>
              <a:cxnSpLocks/>
            </p:cNvCxnSpPr>
            <p:nvPr/>
          </p:nvCxnSpPr>
          <p:spPr>
            <a:xfrm>
              <a:off x="9791251" y="1468853"/>
              <a:ext cx="0" cy="4942703"/>
            </a:xfrm>
            <a:prstGeom prst="line">
              <a:avLst/>
            </a:prstGeom>
            <a:ln>
              <a:solidFill>
                <a:srgbClr val="C55A1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FE66CF0-2545-4003-BA70-EFAE84D67BCE}"/>
                </a:ext>
              </a:extLst>
            </p:cNvPr>
            <p:cNvCxnSpPr>
              <a:cxnSpLocks/>
            </p:cNvCxnSpPr>
            <p:nvPr/>
          </p:nvCxnSpPr>
          <p:spPr>
            <a:xfrm>
              <a:off x="166469" y="1468853"/>
              <a:ext cx="0" cy="4942703"/>
            </a:xfrm>
            <a:prstGeom prst="line">
              <a:avLst/>
            </a:prstGeom>
            <a:ln>
              <a:solidFill>
                <a:srgbClr val="F6CF38"/>
              </a:solidFill>
            </a:ln>
          </p:spPr>
          <p:style>
            <a:lnRef idx="1">
              <a:schemeClr val="accent1"/>
            </a:lnRef>
            <a:fillRef idx="0">
              <a:schemeClr val="accent1"/>
            </a:fillRef>
            <a:effectRef idx="0">
              <a:schemeClr val="accent1"/>
            </a:effectRef>
            <a:fontRef idx="minor">
              <a:schemeClr val="tx1"/>
            </a:fontRef>
          </p:style>
        </p:cxnSp>
      </p:grpSp>
      <p:sp>
        <p:nvSpPr>
          <p:cNvPr id="3" name="Rectangle 2"/>
          <p:cNvSpPr/>
          <p:nvPr/>
        </p:nvSpPr>
        <p:spPr>
          <a:xfrm>
            <a:off x="251755" y="5861563"/>
            <a:ext cx="11721314" cy="830997"/>
          </a:xfrm>
          <a:prstGeom prst="rect">
            <a:avLst/>
          </a:prstGeom>
          <a:solidFill>
            <a:schemeClr val="accent4">
              <a:lumMod val="20000"/>
              <a:lumOff val="80000"/>
            </a:schemeClr>
          </a:solidFill>
          <a:ln>
            <a:noFill/>
          </a:ln>
        </p:spPr>
        <p:txBody>
          <a:bodyPr wrap="square">
            <a:spAutoFit/>
          </a:bodyPr>
          <a:lstStyle/>
          <a:p>
            <a:pPr algn="ctr"/>
            <a:r>
              <a:rPr lang="en-US" sz="2400" b="1" i="1" dirty="0"/>
              <a:t>Low Birth Weight Babies (LBWs), Newborn Stabilization Units (NBSUs), Sick Newborn Care Unit (SNCU), Home Based Care for Young Child (HBYC) </a:t>
            </a: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1E4E5EC-966E-4227-A30C-4BB267F1821A}"/>
              </a:ext>
            </a:extLst>
          </p:cNvPr>
          <p:cNvSpPr/>
          <p:nvPr/>
        </p:nvSpPr>
        <p:spPr>
          <a:xfrm>
            <a:off x="1299381" y="4820017"/>
            <a:ext cx="10210800" cy="1099845"/>
          </a:xfrm>
          <a:prstGeom prst="rect">
            <a:avLst/>
          </a:prstGeom>
        </p:spPr>
        <p:txBody>
          <a:bodyPr vert="horz" lIns="91440" tIns="45720" rIns="91440" bIns="45720" rtlCol="0" anchor="b">
            <a:normAutofit lnSpcReduction="10000"/>
          </a:bodyPr>
          <a:lstStyle/>
          <a:p>
            <a:pPr>
              <a:lnSpc>
                <a:spcPct val="90000"/>
              </a:lnSpc>
              <a:spcBef>
                <a:spcPct val="0"/>
              </a:spcBef>
              <a:spcAft>
                <a:spcPts val="600"/>
              </a:spcAft>
            </a:pPr>
            <a:r>
              <a:rPr lang="en-US" sz="3800" b="1" i="1" dirty="0"/>
              <a:t>Identification and management of hidden low birth weight babies </a:t>
            </a:r>
          </a:p>
        </p:txBody>
      </p:sp>
      <p:sp>
        <p:nvSpPr>
          <p:cNvPr id="25" name="Rectangle 24">
            <a:extLst>
              <a:ext uri="{FF2B5EF4-FFF2-40B4-BE49-F238E27FC236}">
                <a16:creationId xmlns:a16="http://schemas.microsoft.com/office/drawing/2014/main" id="{9F181C4C-753F-450A-B559-0F1A65FA84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572000"/>
          </a:xfrm>
          <a:prstGeom prst="rect">
            <a:avLst/>
          </a:prstGeom>
          <a:solidFill>
            <a:srgbClr val="4251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ounded Rectangle 26">
            <a:extLst>
              <a:ext uri="{FF2B5EF4-FFF2-40B4-BE49-F238E27FC236}">
                <a16:creationId xmlns:a16="http://schemas.microsoft.com/office/drawing/2014/main" id="{6D73B6FF-040D-4E74-AEAD-04C755BEF7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564" y="320843"/>
            <a:ext cx="11548872" cy="3930315"/>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2" name="Group 11">
            <a:extLst>
              <a:ext uri="{FF2B5EF4-FFF2-40B4-BE49-F238E27FC236}">
                <a16:creationId xmlns:a16="http://schemas.microsoft.com/office/drawing/2014/main" id="{A5D8DAF6-0A9D-4E24-B12C-96668AC816F9}"/>
              </a:ext>
            </a:extLst>
          </p:cNvPr>
          <p:cNvGrpSpPr/>
          <p:nvPr/>
        </p:nvGrpSpPr>
        <p:grpSpPr>
          <a:xfrm>
            <a:off x="277368" y="4989724"/>
            <a:ext cx="900332" cy="855647"/>
            <a:chOff x="0" y="138267"/>
            <a:chExt cx="900332" cy="855647"/>
          </a:xfrm>
        </p:grpSpPr>
        <p:sp>
          <p:nvSpPr>
            <p:cNvPr id="13" name="Фигура">
              <a:extLst>
                <a:ext uri="{FF2B5EF4-FFF2-40B4-BE49-F238E27FC236}">
                  <a16:creationId xmlns:a16="http://schemas.microsoft.com/office/drawing/2014/main" id="{7DD8737A-2E38-4D67-B66C-E618118D2009}"/>
                </a:ext>
              </a:extLst>
            </p:cNvPr>
            <p:cNvSpPr/>
            <p:nvPr/>
          </p:nvSpPr>
          <p:spPr bwMode="auto">
            <a:xfrm>
              <a:off x="0" y="143482"/>
              <a:ext cx="900332" cy="850432"/>
            </a:xfrm>
            <a:custGeom>
              <a:avLst/>
              <a:gdLst/>
              <a:ahLst/>
              <a:cxnLst>
                <a:cxn ang="0">
                  <a:pos x="wd2" y="hd2"/>
                </a:cxn>
                <a:cxn ang="5400000">
                  <a:pos x="wd2" y="hd2"/>
                </a:cxn>
                <a:cxn ang="10800000">
                  <a:pos x="wd2" y="hd2"/>
                </a:cxn>
                <a:cxn ang="16200000">
                  <a:pos x="wd2" y="hd2"/>
                </a:cxn>
              </a:cxnLst>
              <a:rect l="0" t="0" r="r" b="b"/>
              <a:pathLst>
                <a:path w="21448" h="21593" extrusionOk="0">
                  <a:moveTo>
                    <a:pt x="4271" y="0"/>
                  </a:moveTo>
                  <a:cubicBezTo>
                    <a:pt x="4055" y="-7"/>
                    <a:pt x="3849" y="94"/>
                    <a:pt x="3713" y="274"/>
                  </a:cubicBezTo>
                  <a:cubicBezTo>
                    <a:pt x="3610" y="410"/>
                    <a:pt x="3556" y="582"/>
                    <a:pt x="3562" y="757"/>
                  </a:cubicBezTo>
                  <a:cubicBezTo>
                    <a:pt x="3572" y="1019"/>
                    <a:pt x="3591" y="1279"/>
                    <a:pt x="3608" y="1540"/>
                  </a:cubicBezTo>
                  <a:lnTo>
                    <a:pt x="2284" y="1540"/>
                  </a:lnTo>
                  <a:cubicBezTo>
                    <a:pt x="1518" y="1614"/>
                    <a:pt x="829" y="2066"/>
                    <a:pt x="420" y="2762"/>
                  </a:cubicBezTo>
                  <a:cubicBezTo>
                    <a:pt x="-13" y="3500"/>
                    <a:pt x="-76" y="4402"/>
                    <a:pt x="72" y="5259"/>
                  </a:cubicBezTo>
                  <a:cubicBezTo>
                    <a:pt x="249" y="6280"/>
                    <a:pt x="698" y="7201"/>
                    <a:pt x="1205" y="8060"/>
                  </a:cubicBezTo>
                  <a:cubicBezTo>
                    <a:pt x="1690" y="8885"/>
                    <a:pt x="2245" y="9682"/>
                    <a:pt x="2968" y="10307"/>
                  </a:cubicBezTo>
                  <a:cubicBezTo>
                    <a:pt x="3980" y="11181"/>
                    <a:pt x="5244" y="11638"/>
                    <a:pt x="6539" y="11618"/>
                  </a:cubicBezTo>
                  <a:cubicBezTo>
                    <a:pt x="6959" y="12212"/>
                    <a:pt x="7455" y="12749"/>
                    <a:pt x="8061" y="13191"/>
                  </a:cubicBezTo>
                  <a:cubicBezTo>
                    <a:pt x="8325" y="13383"/>
                    <a:pt x="8605" y="13546"/>
                    <a:pt x="8895" y="13684"/>
                  </a:cubicBezTo>
                  <a:lnTo>
                    <a:pt x="8895" y="14663"/>
                  </a:lnTo>
                  <a:cubicBezTo>
                    <a:pt x="8895" y="14866"/>
                    <a:pt x="8895" y="14968"/>
                    <a:pt x="8927" y="15077"/>
                  </a:cubicBezTo>
                  <a:cubicBezTo>
                    <a:pt x="8968" y="15195"/>
                    <a:pt x="9055" y="15288"/>
                    <a:pt x="9166" y="15331"/>
                  </a:cubicBezTo>
                  <a:cubicBezTo>
                    <a:pt x="9267" y="15366"/>
                    <a:pt x="9361" y="15366"/>
                    <a:pt x="9549" y="15366"/>
                  </a:cubicBezTo>
                  <a:lnTo>
                    <a:pt x="9751" y="15366"/>
                  </a:lnTo>
                  <a:lnTo>
                    <a:pt x="9751" y="17951"/>
                  </a:lnTo>
                  <a:lnTo>
                    <a:pt x="9610" y="17951"/>
                  </a:lnTo>
                  <a:lnTo>
                    <a:pt x="9606" y="17951"/>
                  </a:lnTo>
                  <a:cubicBezTo>
                    <a:pt x="9418" y="17951"/>
                    <a:pt x="9323" y="17951"/>
                    <a:pt x="9223" y="17985"/>
                  </a:cubicBezTo>
                  <a:cubicBezTo>
                    <a:pt x="9112" y="18028"/>
                    <a:pt x="9025" y="18121"/>
                    <a:pt x="8985" y="18240"/>
                  </a:cubicBezTo>
                  <a:cubicBezTo>
                    <a:pt x="8952" y="18348"/>
                    <a:pt x="8952" y="18449"/>
                    <a:pt x="8952" y="18650"/>
                  </a:cubicBezTo>
                  <a:lnTo>
                    <a:pt x="8952" y="19721"/>
                  </a:lnTo>
                  <a:lnTo>
                    <a:pt x="7884" y="19721"/>
                  </a:lnTo>
                  <a:lnTo>
                    <a:pt x="7882" y="19721"/>
                  </a:lnTo>
                  <a:cubicBezTo>
                    <a:pt x="7693" y="19721"/>
                    <a:pt x="7598" y="19722"/>
                    <a:pt x="7497" y="19756"/>
                  </a:cubicBezTo>
                  <a:cubicBezTo>
                    <a:pt x="7387" y="19799"/>
                    <a:pt x="7300" y="19892"/>
                    <a:pt x="7259" y="20010"/>
                  </a:cubicBezTo>
                  <a:cubicBezTo>
                    <a:pt x="7227" y="20119"/>
                    <a:pt x="7227" y="20220"/>
                    <a:pt x="7227" y="20421"/>
                  </a:cubicBezTo>
                  <a:lnTo>
                    <a:pt x="7227" y="21593"/>
                  </a:lnTo>
                  <a:lnTo>
                    <a:pt x="9149" y="21593"/>
                  </a:lnTo>
                  <a:lnTo>
                    <a:pt x="12300" y="21593"/>
                  </a:lnTo>
                  <a:lnTo>
                    <a:pt x="14222" y="21593"/>
                  </a:lnTo>
                  <a:lnTo>
                    <a:pt x="14222" y="20424"/>
                  </a:lnTo>
                  <a:cubicBezTo>
                    <a:pt x="14222" y="20221"/>
                    <a:pt x="14222" y="20119"/>
                    <a:pt x="14190" y="20010"/>
                  </a:cubicBezTo>
                  <a:cubicBezTo>
                    <a:pt x="14149" y="19892"/>
                    <a:pt x="14062" y="19799"/>
                    <a:pt x="13951" y="19756"/>
                  </a:cubicBezTo>
                  <a:cubicBezTo>
                    <a:pt x="13850" y="19721"/>
                    <a:pt x="13756" y="19721"/>
                    <a:pt x="13568" y="19721"/>
                  </a:cubicBezTo>
                  <a:lnTo>
                    <a:pt x="12466" y="19721"/>
                  </a:lnTo>
                  <a:lnTo>
                    <a:pt x="12466" y="18654"/>
                  </a:lnTo>
                  <a:cubicBezTo>
                    <a:pt x="12466" y="18450"/>
                    <a:pt x="12466" y="18348"/>
                    <a:pt x="12434" y="18240"/>
                  </a:cubicBezTo>
                  <a:cubicBezTo>
                    <a:pt x="12394" y="18121"/>
                    <a:pt x="12307" y="18028"/>
                    <a:pt x="12196" y="17985"/>
                  </a:cubicBezTo>
                  <a:cubicBezTo>
                    <a:pt x="12095" y="17951"/>
                    <a:pt x="12000" y="17951"/>
                    <a:pt x="11813" y="17951"/>
                  </a:cubicBezTo>
                  <a:lnTo>
                    <a:pt x="11667" y="17951"/>
                  </a:lnTo>
                  <a:lnTo>
                    <a:pt x="11667" y="15366"/>
                  </a:lnTo>
                  <a:lnTo>
                    <a:pt x="11866" y="15366"/>
                  </a:lnTo>
                  <a:cubicBezTo>
                    <a:pt x="12057" y="15366"/>
                    <a:pt x="12152" y="15366"/>
                    <a:pt x="12253" y="15331"/>
                  </a:cubicBezTo>
                  <a:cubicBezTo>
                    <a:pt x="12364" y="15288"/>
                    <a:pt x="12451" y="15195"/>
                    <a:pt x="12491" y="15077"/>
                  </a:cubicBezTo>
                  <a:cubicBezTo>
                    <a:pt x="12523" y="14968"/>
                    <a:pt x="12523" y="14867"/>
                    <a:pt x="12523" y="14666"/>
                  </a:cubicBezTo>
                  <a:lnTo>
                    <a:pt x="12523" y="13691"/>
                  </a:lnTo>
                  <a:cubicBezTo>
                    <a:pt x="12819" y="13553"/>
                    <a:pt x="13105" y="13387"/>
                    <a:pt x="13374" y="13191"/>
                  </a:cubicBezTo>
                  <a:cubicBezTo>
                    <a:pt x="13980" y="12749"/>
                    <a:pt x="14474" y="12212"/>
                    <a:pt x="14895" y="11618"/>
                  </a:cubicBezTo>
                  <a:cubicBezTo>
                    <a:pt x="16195" y="11642"/>
                    <a:pt x="17465" y="11184"/>
                    <a:pt x="18481" y="10307"/>
                  </a:cubicBezTo>
                  <a:cubicBezTo>
                    <a:pt x="19204" y="9682"/>
                    <a:pt x="19759" y="8885"/>
                    <a:pt x="20244" y="8060"/>
                  </a:cubicBezTo>
                  <a:cubicBezTo>
                    <a:pt x="20750" y="7201"/>
                    <a:pt x="21199" y="6280"/>
                    <a:pt x="21376" y="5259"/>
                  </a:cubicBezTo>
                  <a:cubicBezTo>
                    <a:pt x="21524" y="4402"/>
                    <a:pt x="21462" y="3500"/>
                    <a:pt x="21029" y="2762"/>
                  </a:cubicBezTo>
                  <a:cubicBezTo>
                    <a:pt x="20620" y="2066"/>
                    <a:pt x="19930" y="1614"/>
                    <a:pt x="19164" y="1540"/>
                  </a:cubicBezTo>
                  <a:lnTo>
                    <a:pt x="17826" y="1540"/>
                  </a:lnTo>
                  <a:cubicBezTo>
                    <a:pt x="17844" y="1279"/>
                    <a:pt x="17862" y="1019"/>
                    <a:pt x="17873" y="757"/>
                  </a:cubicBezTo>
                  <a:cubicBezTo>
                    <a:pt x="17878" y="582"/>
                    <a:pt x="17825" y="410"/>
                    <a:pt x="17722" y="274"/>
                  </a:cubicBezTo>
                  <a:cubicBezTo>
                    <a:pt x="17586" y="94"/>
                    <a:pt x="17379" y="-7"/>
                    <a:pt x="17163" y="0"/>
                  </a:cubicBezTo>
                  <a:lnTo>
                    <a:pt x="11155" y="0"/>
                  </a:lnTo>
                  <a:lnTo>
                    <a:pt x="10280" y="0"/>
                  </a:lnTo>
                  <a:lnTo>
                    <a:pt x="4271" y="0"/>
                  </a:lnTo>
                  <a:close/>
                  <a:moveTo>
                    <a:pt x="2508" y="2607"/>
                  </a:moveTo>
                  <a:lnTo>
                    <a:pt x="3699" y="2607"/>
                  </a:lnTo>
                  <a:cubicBezTo>
                    <a:pt x="3790" y="3471"/>
                    <a:pt x="3916" y="4326"/>
                    <a:pt x="4084" y="5167"/>
                  </a:cubicBezTo>
                  <a:cubicBezTo>
                    <a:pt x="4379" y="6647"/>
                    <a:pt x="4814" y="8143"/>
                    <a:pt x="5399" y="9516"/>
                  </a:cubicBezTo>
                  <a:cubicBezTo>
                    <a:pt x="5508" y="9772"/>
                    <a:pt x="5625" y="10022"/>
                    <a:pt x="5747" y="10270"/>
                  </a:cubicBezTo>
                  <a:cubicBezTo>
                    <a:pt x="4694" y="10030"/>
                    <a:pt x="3732" y="9458"/>
                    <a:pt x="2990" y="8621"/>
                  </a:cubicBezTo>
                  <a:cubicBezTo>
                    <a:pt x="2547" y="8122"/>
                    <a:pt x="2196" y="7548"/>
                    <a:pt x="1902" y="6945"/>
                  </a:cubicBezTo>
                  <a:cubicBezTo>
                    <a:pt x="1589" y="6305"/>
                    <a:pt x="1336" y="5623"/>
                    <a:pt x="1214" y="4903"/>
                  </a:cubicBezTo>
                  <a:cubicBezTo>
                    <a:pt x="1126" y="4385"/>
                    <a:pt x="1112" y="3838"/>
                    <a:pt x="1348" y="3376"/>
                  </a:cubicBezTo>
                  <a:cubicBezTo>
                    <a:pt x="1582" y="2920"/>
                    <a:pt x="2022" y="2627"/>
                    <a:pt x="2508" y="2607"/>
                  </a:cubicBezTo>
                  <a:close/>
                  <a:moveTo>
                    <a:pt x="17734" y="2607"/>
                  </a:moveTo>
                  <a:lnTo>
                    <a:pt x="18941" y="2607"/>
                  </a:lnTo>
                  <a:cubicBezTo>
                    <a:pt x="19427" y="2627"/>
                    <a:pt x="19867" y="2920"/>
                    <a:pt x="20101" y="3376"/>
                  </a:cubicBezTo>
                  <a:cubicBezTo>
                    <a:pt x="20337" y="3838"/>
                    <a:pt x="20323" y="4385"/>
                    <a:pt x="20235" y="4903"/>
                  </a:cubicBezTo>
                  <a:cubicBezTo>
                    <a:pt x="20113" y="5623"/>
                    <a:pt x="19859" y="6305"/>
                    <a:pt x="19546" y="6945"/>
                  </a:cubicBezTo>
                  <a:cubicBezTo>
                    <a:pt x="19252" y="7548"/>
                    <a:pt x="18902" y="8122"/>
                    <a:pt x="18459" y="8621"/>
                  </a:cubicBezTo>
                  <a:cubicBezTo>
                    <a:pt x="17713" y="9462"/>
                    <a:pt x="16745" y="10036"/>
                    <a:pt x="15686" y="10273"/>
                  </a:cubicBezTo>
                  <a:cubicBezTo>
                    <a:pt x="15809" y="10025"/>
                    <a:pt x="15926" y="9773"/>
                    <a:pt x="16036" y="9516"/>
                  </a:cubicBezTo>
                  <a:cubicBezTo>
                    <a:pt x="16621" y="8143"/>
                    <a:pt x="17056" y="6647"/>
                    <a:pt x="17351" y="5167"/>
                  </a:cubicBezTo>
                  <a:cubicBezTo>
                    <a:pt x="17519" y="4326"/>
                    <a:pt x="17644" y="3471"/>
                    <a:pt x="17734" y="2607"/>
                  </a:cubicBezTo>
                  <a:close/>
                </a:path>
              </a:pathLst>
            </a:custGeom>
            <a:solidFill>
              <a:srgbClr val="F6CF38"/>
            </a:solidFill>
            <a:ln w="25400">
              <a:noFill/>
              <a:miter lim="400000"/>
            </a:ln>
          </p:spPr>
          <p:txBody>
            <a:bodyPr lIns="0" tIns="0" rIns="0" bIns="0" anchor="ctr"/>
            <a:lstStyle/>
            <a:p>
              <a:pPr>
                <a:defRPr sz="3200" b="0">
                  <a:solidFill>
                    <a:srgbClr val="FFFFFF"/>
                  </a:solidFill>
                  <a:latin typeface="+mn-lt"/>
                  <a:ea typeface="+mn-ea"/>
                  <a:cs typeface="+mn-cs"/>
                  <a:sym typeface="Helvetica Neue Medium"/>
                </a:defRPr>
              </a:pPr>
              <a:endParaRPr sz="1600">
                <a:solidFill>
                  <a:srgbClr val="FFFFFF"/>
                </a:solidFill>
                <a:sym typeface="Helvetica Neue Medium"/>
              </a:endParaRPr>
            </a:p>
          </p:txBody>
        </p:sp>
        <p:sp>
          <p:nvSpPr>
            <p:cNvPr id="14" name="Text Box 27">
              <a:extLst>
                <a:ext uri="{FF2B5EF4-FFF2-40B4-BE49-F238E27FC236}">
                  <a16:creationId xmlns:a16="http://schemas.microsoft.com/office/drawing/2014/main" id="{06381D99-2168-4F3D-B295-B1952F1A97AE}"/>
                </a:ext>
              </a:extLst>
            </p:cNvPr>
            <p:cNvSpPr txBox="1">
              <a:spLocks/>
            </p:cNvSpPr>
            <p:nvPr/>
          </p:nvSpPr>
          <p:spPr bwMode="auto">
            <a:xfrm>
              <a:off x="121681" y="138267"/>
              <a:ext cx="666111" cy="51296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25400" tIns="25400" rIns="25400" bIns="25400" anchor="ctr">
              <a:spAutoFit/>
            </a:bodyPr>
            <a:lstStyle/>
            <a:p>
              <a:pPr algn="ctr" eaLnBrk="1">
                <a:defRPr/>
              </a:pPr>
              <a:r>
                <a:rPr lang="en-US" altLang="x-none" sz="3000" dirty="0">
                  <a:solidFill>
                    <a:srgbClr val="FFFFFF"/>
                  </a:solidFill>
                  <a:latin typeface="Impact" charset="0"/>
                  <a:ea typeface="Impact" charset="0"/>
                  <a:cs typeface="Impact" charset="0"/>
                  <a:sym typeface="Helvetica Neue" charset="0"/>
                </a:rPr>
                <a:t>1</a:t>
              </a:r>
            </a:p>
          </p:txBody>
        </p:sp>
      </p:gr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6697" r="22868"/>
          <a:stretch/>
        </p:blipFill>
        <p:spPr>
          <a:xfrm>
            <a:off x="368490" y="740482"/>
            <a:ext cx="4462818" cy="2926080"/>
          </a:xfrm>
          <a:prstGeom prst="rect">
            <a:avLst/>
          </a:prstGeom>
          <a:ln>
            <a:solidFill>
              <a:schemeClr val="accent1"/>
            </a:solidFill>
          </a:ln>
        </p:spPr>
      </p:pic>
      <p:pic>
        <p:nvPicPr>
          <p:cNvPr id="10" name="Picture 9">
            <a:extLst>
              <a:ext uri="{FF2B5EF4-FFF2-40B4-BE49-F238E27FC236}">
                <a16:creationId xmlns:a16="http://schemas.microsoft.com/office/drawing/2014/main" id="{5FEF4465-A9A1-4097-9551-035A1ECA6742}"/>
              </a:ext>
            </a:extLst>
          </p:cNvPr>
          <p:cNvPicPr>
            <a:picLocks noChangeAspect="1"/>
          </p:cNvPicPr>
          <p:nvPr/>
        </p:nvPicPr>
        <p:blipFill rotWithShape="1">
          <a:blip r:embed="rId4"/>
          <a:srcRect l="15935" t="-358" r="3948" b="-358"/>
          <a:stretch/>
        </p:blipFill>
        <p:spPr>
          <a:xfrm>
            <a:off x="8454189" y="740482"/>
            <a:ext cx="3416247" cy="2926079"/>
          </a:xfrm>
          <a:prstGeom prst="rect">
            <a:avLst/>
          </a:prstGeom>
        </p:spPr>
      </p:pic>
      <p:pic>
        <p:nvPicPr>
          <p:cNvPr id="11" name="Picture 10">
            <a:extLst>
              <a:ext uri="{FF2B5EF4-FFF2-40B4-BE49-F238E27FC236}">
                <a16:creationId xmlns:a16="http://schemas.microsoft.com/office/drawing/2014/main" id="{175A45D1-A55A-4DA3-839C-507233F9EFAB}"/>
              </a:ext>
            </a:extLst>
          </p:cNvPr>
          <p:cNvPicPr>
            <a:picLocks noChangeAspect="1"/>
          </p:cNvPicPr>
          <p:nvPr/>
        </p:nvPicPr>
        <p:blipFill rotWithShape="1">
          <a:blip r:embed="rId5"/>
          <a:srcRect t="17685" b="39648"/>
          <a:stretch/>
        </p:blipFill>
        <p:spPr>
          <a:xfrm>
            <a:off x="4831308" y="754995"/>
            <a:ext cx="3622881" cy="2926080"/>
          </a:xfrm>
          <a:prstGeom prst="rect">
            <a:avLst/>
          </a:prstGeom>
        </p:spPr>
      </p:pic>
    </p:spTree>
    <p:extLst>
      <p:ext uri="{BB962C8B-B14F-4D97-AF65-F5344CB8AC3E}">
        <p14:creationId xmlns:p14="http://schemas.microsoft.com/office/powerpoint/2010/main" val="3379169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8921976" y="2222695"/>
            <a:ext cx="530087" cy="3183577"/>
          </a:xfrm>
          <a:prstGeom prst="roundRect">
            <a:avLst/>
          </a:prstGeom>
          <a:solidFill>
            <a:schemeClr val="tx1">
              <a:alpha val="0"/>
            </a:schemeClr>
          </a:solidFill>
          <a:ln w="41275"/>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Title 1">
            <a:extLst>
              <a:ext uri="{FF2B5EF4-FFF2-40B4-BE49-F238E27FC236}">
                <a16:creationId xmlns:a16="http://schemas.microsoft.com/office/drawing/2014/main" id="{87B37BA6-E084-4715-A4D6-207FC9300A4D}"/>
              </a:ext>
            </a:extLst>
          </p:cNvPr>
          <p:cNvSpPr txBox="1">
            <a:spLocks/>
          </p:cNvSpPr>
          <p:nvPr/>
        </p:nvSpPr>
        <p:spPr>
          <a:xfrm>
            <a:off x="977431" y="415528"/>
            <a:ext cx="10487974" cy="535531"/>
          </a:xfrm>
          <a:prstGeom prst="rect">
            <a:avLst/>
          </a:prstGeom>
          <a:noFill/>
          <a:ln>
            <a:noFill/>
          </a:ln>
        </p:spPr>
        <p:txBody>
          <a:bodyPr vert="horz" wrap="square" lIns="91440" tIns="45720" rIns="91440" bIns="45720" rtlCol="0" anchor="ctr">
            <a:spAutoFit/>
          </a:bodyPr>
          <a:lstStyle>
            <a:lvl1pPr>
              <a:lnSpc>
                <a:spcPct val="90000"/>
              </a:lnSpc>
              <a:spcBef>
                <a:spcPct val="0"/>
              </a:spcBef>
              <a:buNone/>
              <a:defRPr sz="3600" b="1">
                <a:solidFill>
                  <a:schemeClr val="tx1"/>
                </a:solidFill>
                <a:latin typeface="Franklin Gothic Book" panose="020B0503020102020204" pitchFamily="34" charset="0"/>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sz="3200" dirty="0"/>
              <a:t>Use of Digital Weighing Scale at all NBCCs at Delivery Points</a:t>
            </a:r>
            <a:endParaRPr lang="en-GB" sz="3200" dirty="0"/>
          </a:p>
        </p:txBody>
      </p:sp>
      <p:sp>
        <p:nvSpPr>
          <p:cNvPr id="8" name="TextBox 7">
            <a:extLst>
              <a:ext uri="{FF2B5EF4-FFF2-40B4-BE49-F238E27FC236}">
                <a16:creationId xmlns:a16="http://schemas.microsoft.com/office/drawing/2014/main" id="{A3DBBEAE-8F7B-4606-BDB9-9A71A69A71E8}"/>
              </a:ext>
            </a:extLst>
          </p:cNvPr>
          <p:cNvSpPr txBox="1"/>
          <p:nvPr/>
        </p:nvSpPr>
        <p:spPr>
          <a:xfrm>
            <a:off x="10409581" y="6453653"/>
            <a:ext cx="1669775" cy="369332"/>
          </a:xfrm>
          <a:prstGeom prst="rect">
            <a:avLst/>
          </a:prstGeom>
          <a:noFill/>
        </p:spPr>
        <p:txBody>
          <a:bodyPr wrap="square" rtlCol="0">
            <a:spAutoFit/>
          </a:bodyPr>
          <a:lstStyle/>
          <a:p>
            <a:r>
              <a:rPr lang="en-US" i="1" dirty="0">
                <a:solidFill>
                  <a:schemeClr val="accent2"/>
                </a:solidFill>
              </a:rPr>
              <a:t>Source: HMIS</a:t>
            </a:r>
            <a:endParaRPr lang="en-GB" i="1" dirty="0">
              <a:solidFill>
                <a:schemeClr val="accent2"/>
              </a:solidFill>
            </a:endParaRPr>
          </a:p>
        </p:txBody>
      </p:sp>
      <p:sp>
        <p:nvSpPr>
          <p:cNvPr id="6" name="Down Arrow 5"/>
          <p:cNvSpPr/>
          <p:nvPr/>
        </p:nvSpPr>
        <p:spPr>
          <a:xfrm>
            <a:off x="40944" y="6133613"/>
            <a:ext cx="274320" cy="640080"/>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a:p>
        </p:txBody>
      </p:sp>
      <p:sp>
        <p:nvSpPr>
          <p:cNvPr id="3" name="Rectangle 2"/>
          <p:cNvSpPr/>
          <p:nvPr/>
        </p:nvSpPr>
        <p:spPr>
          <a:xfrm>
            <a:off x="397152" y="6268987"/>
            <a:ext cx="2985754" cy="369332"/>
          </a:xfrm>
          <a:prstGeom prst="rect">
            <a:avLst/>
          </a:prstGeom>
          <a:ln>
            <a:solidFill>
              <a:schemeClr val="accent1"/>
            </a:solidFill>
          </a:ln>
        </p:spPr>
        <p:txBody>
          <a:bodyPr wrap="none">
            <a:spAutoFit/>
          </a:bodyPr>
          <a:lstStyle/>
          <a:p>
            <a:r>
              <a:rPr lang="en-US" dirty="0"/>
              <a:t>High Priority Districts – HPDs </a:t>
            </a:r>
          </a:p>
        </p:txBody>
      </p:sp>
      <p:sp>
        <p:nvSpPr>
          <p:cNvPr id="4" name="Rounded Rectangle 3"/>
          <p:cNvSpPr/>
          <p:nvPr/>
        </p:nvSpPr>
        <p:spPr>
          <a:xfrm>
            <a:off x="5403253" y="2320119"/>
            <a:ext cx="559558" cy="3086153"/>
          </a:xfrm>
          <a:prstGeom prst="roundRect">
            <a:avLst/>
          </a:prstGeom>
          <a:solidFill>
            <a:schemeClr val="tx1">
              <a:alpha val="0"/>
            </a:schemeClr>
          </a:solidFill>
          <a:ln w="412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4">
            <a:extLst>
              <a:ext uri="{FF2B5EF4-FFF2-40B4-BE49-F238E27FC236}">
                <a16:creationId xmlns:a16="http://schemas.microsoft.com/office/drawing/2014/main" id="{7BF0CC7C-DED1-4C65-BF24-A44C26149F92}"/>
              </a:ext>
            </a:extLst>
          </p:cNvPr>
          <p:cNvGraphicFramePr>
            <a:graphicFrameLocks noGrp="1"/>
          </p:cNvGraphicFramePr>
          <p:nvPr>
            <p:ph idx="1"/>
          </p:nvPr>
        </p:nvGraphicFramePr>
        <p:xfrm>
          <a:off x="112643" y="1304598"/>
          <a:ext cx="11966713" cy="518305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3160526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1E4E5EC-966E-4227-A30C-4BB267F1821A}"/>
              </a:ext>
            </a:extLst>
          </p:cNvPr>
          <p:cNvSpPr/>
          <p:nvPr/>
        </p:nvSpPr>
        <p:spPr>
          <a:xfrm>
            <a:off x="990600" y="4642583"/>
            <a:ext cx="10210800" cy="1099845"/>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3800" b="1" i="1" kern="1200" dirty="0">
                <a:solidFill>
                  <a:schemeClr val="tx1"/>
                </a:solidFill>
                <a:latin typeface="+mj-lt"/>
                <a:ea typeface="+mj-ea"/>
                <a:cs typeface="+mj-cs"/>
              </a:rPr>
              <a:t>Improving access to Care of Small and Sick babies</a:t>
            </a:r>
            <a:endParaRPr lang="en-US" sz="3800" kern="1200" dirty="0">
              <a:solidFill>
                <a:schemeClr val="tx1"/>
              </a:solidFill>
              <a:latin typeface="+mj-lt"/>
              <a:ea typeface="+mj-ea"/>
              <a:cs typeface="+mj-cs"/>
            </a:endParaRPr>
          </a:p>
        </p:txBody>
      </p:sp>
      <p:sp>
        <p:nvSpPr>
          <p:cNvPr id="25" name="Rectangle 24">
            <a:extLst>
              <a:ext uri="{FF2B5EF4-FFF2-40B4-BE49-F238E27FC236}">
                <a16:creationId xmlns:a16="http://schemas.microsoft.com/office/drawing/2014/main" id="{9F181C4C-753F-450A-B559-0F1A65FA84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572000"/>
          </a:xfrm>
          <a:prstGeom prst="rect">
            <a:avLst/>
          </a:prstGeom>
          <a:solidFill>
            <a:srgbClr val="4251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ounded Rectangle 26">
            <a:extLst>
              <a:ext uri="{FF2B5EF4-FFF2-40B4-BE49-F238E27FC236}">
                <a16:creationId xmlns:a16="http://schemas.microsoft.com/office/drawing/2014/main" id="{6D73B6FF-040D-4E74-AEAD-04C755BEF7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564" y="320843"/>
            <a:ext cx="11548872" cy="3930315"/>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AFC72DC3-B5BB-4368-A824-C1CD6129739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0472" r="28310" b="2"/>
          <a:stretch/>
        </p:blipFill>
        <p:spPr>
          <a:xfrm>
            <a:off x="399049" y="347844"/>
            <a:ext cx="4020546" cy="3858570"/>
          </a:xfrm>
          <a:prstGeom prst="rect">
            <a:avLst/>
          </a:prstGeom>
          <a:ln>
            <a:noFill/>
          </a:ln>
        </p:spPr>
      </p:pic>
      <p:pic>
        <p:nvPicPr>
          <p:cNvPr id="6" name="Picture 5">
            <a:extLst>
              <a:ext uri="{FF2B5EF4-FFF2-40B4-BE49-F238E27FC236}">
                <a16:creationId xmlns:a16="http://schemas.microsoft.com/office/drawing/2014/main" id="{D5FB55FC-AE41-4976-AB4E-24349DEDC67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 b="2261"/>
          <a:stretch/>
        </p:blipFill>
        <p:spPr>
          <a:xfrm>
            <a:off x="4514442" y="2049696"/>
            <a:ext cx="2321991" cy="2129717"/>
          </a:xfrm>
          <a:prstGeom prst="rect">
            <a:avLst/>
          </a:prstGeom>
          <a:ln>
            <a:noFill/>
          </a:ln>
        </p:spPr>
      </p:pic>
      <p:pic>
        <p:nvPicPr>
          <p:cNvPr id="8" name="Picture 7">
            <a:extLst>
              <a:ext uri="{FF2B5EF4-FFF2-40B4-BE49-F238E27FC236}">
                <a16:creationId xmlns:a16="http://schemas.microsoft.com/office/drawing/2014/main" id="{47FBC45F-F885-40EE-A8FD-D5B8DF5660C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86" r="42161" b="2"/>
          <a:stretch/>
        </p:blipFill>
        <p:spPr>
          <a:xfrm>
            <a:off x="6911865" y="2049696"/>
            <a:ext cx="2321991" cy="2129717"/>
          </a:xfrm>
          <a:prstGeom prst="rect">
            <a:avLst/>
          </a:prstGeom>
          <a:ln>
            <a:noFill/>
          </a:ln>
        </p:spPr>
      </p:pic>
      <p:pic>
        <p:nvPicPr>
          <p:cNvPr id="5" name="Picture 4">
            <a:extLst>
              <a:ext uri="{FF2B5EF4-FFF2-40B4-BE49-F238E27FC236}">
                <a16:creationId xmlns:a16="http://schemas.microsoft.com/office/drawing/2014/main" id="{67EE6BB1-2F05-4BC4-A5D6-8A5F44FD517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8117" r="4" b="4"/>
          <a:stretch/>
        </p:blipFill>
        <p:spPr>
          <a:xfrm>
            <a:off x="9309288" y="2049696"/>
            <a:ext cx="2469858" cy="2129717"/>
          </a:xfrm>
          <a:prstGeom prst="rect">
            <a:avLst/>
          </a:prstGeom>
          <a:ln>
            <a:noFill/>
          </a:ln>
        </p:spPr>
      </p:pic>
      <p:grpSp>
        <p:nvGrpSpPr>
          <p:cNvPr id="17" name="Group 16">
            <a:extLst>
              <a:ext uri="{FF2B5EF4-FFF2-40B4-BE49-F238E27FC236}">
                <a16:creationId xmlns:a16="http://schemas.microsoft.com/office/drawing/2014/main" id="{80EC71B2-FAA7-4E0B-B995-A80ACAFF18B5}"/>
              </a:ext>
            </a:extLst>
          </p:cNvPr>
          <p:cNvGrpSpPr/>
          <p:nvPr/>
        </p:nvGrpSpPr>
        <p:grpSpPr>
          <a:xfrm>
            <a:off x="277368" y="4989724"/>
            <a:ext cx="900332" cy="855647"/>
            <a:chOff x="0" y="138267"/>
            <a:chExt cx="900332" cy="855647"/>
          </a:xfrm>
        </p:grpSpPr>
        <p:sp>
          <p:nvSpPr>
            <p:cNvPr id="21" name="Фигура">
              <a:extLst>
                <a:ext uri="{FF2B5EF4-FFF2-40B4-BE49-F238E27FC236}">
                  <a16:creationId xmlns:a16="http://schemas.microsoft.com/office/drawing/2014/main" id="{1B367C34-8E82-4B69-8986-6269CFD3BF2F}"/>
                </a:ext>
              </a:extLst>
            </p:cNvPr>
            <p:cNvSpPr/>
            <p:nvPr/>
          </p:nvSpPr>
          <p:spPr bwMode="auto">
            <a:xfrm>
              <a:off x="0" y="143482"/>
              <a:ext cx="900332" cy="850432"/>
            </a:xfrm>
            <a:custGeom>
              <a:avLst/>
              <a:gdLst/>
              <a:ahLst/>
              <a:cxnLst>
                <a:cxn ang="0">
                  <a:pos x="wd2" y="hd2"/>
                </a:cxn>
                <a:cxn ang="5400000">
                  <a:pos x="wd2" y="hd2"/>
                </a:cxn>
                <a:cxn ang="10800000">
                  <a:pos x="wd2" y="hd2"/>
                </a:cxn>
                <a:cxn ang="16200000">
                  <a:pos x="wd2" y="hd2"/>
                </a:cxn>
              </a:cxnLst>
              <a:rect l="0" t="0" r="r" b="b"/>
              <a:pathLst>
                <a:path w="21448" h="21593" extrusionOk="0">
                  <a:moveTo>
                    <a:pt x="4271" y="0"/>
                  </a:moveTo>
                  <a:cubicBezTo>
                    <a:pt x="4055" y="-7"/>
                    <a:pt x="3849" y="94"/>
                    <a:pt x="3713" y="274"/>
                  </a:cubicBezTo>
                  <a:cubicBezTo>
                    <a:pt x="3610" y="410"/>
                    <a:pt x="3556" y="582"/>
                    <a:pt x="3562" y="757"/>
                  </a:cubicBezTo>
                  <a:cubicBezTo>
                    <a:pt x="3572" y="1019"/>
                    <a:pt x="3591" y="1279"/>
                    <a:pt x="3608" y="1540"/>
                  </a:cubicBezTo>
                  <a:lnTo>
                    <a:pt x="2284" y="1540"/>
                  </a:lnTo>
                  <a:cubicBezTo>
                    <a:pt x="1518" y="1614"/>
                    <a:pt x="829" y="2066"/>
                    <a:pt x="420" y="2762"/>
                  </a:cubicBezTo>
                  <a:cubicBezTo>
                    <a:pt x="-13" y="3500"/>
                    <a:pt x="-76" y="4402"/>
                    <a:pt x="72" y="5259"/>
                  </a:cubicBezTo>
                  <a:cubicBezTo>
                    <a:pt x="249" y="6280"/>
                    <a:pt x="698" y="7201"/>
                    <a:pt x="1205" y="8060"/>
                  </a:cubicBezTo>
                  <a:cubicBezTo>
                    <a:pt x="1690" y="8885"/>
                    <a:pt x="2245" y="9682"/>
                    <a:pt x="2968" y="10307"/>
                  </a:cubicBezTo>
                  <a:cubicBezTo>
                    <a:pt x="3980" y="11181"/>
                    <a:pt x="5244" y="11638"/>
                    <a:pt x="6539" y="11618"/>
                  </a:cubicBezTo>
                  <a:cubicBezTo>
                    <a:pt x="6959" y="12212"/>
                    <a:pt x="7455" y="12749"/>
                    <a:pt x="8061" y="13191"/>
                  </a:cubicBezTo>
                  <a:cubicBezTo>
                    <a:pt x="8325" y="13383"/>
                    <a:pt x="8605" y="13546"/>
                    <a:pt x="8895" y="13684"/>
                  </a:cubicBezTo>
                  <a:lnTo>
                    <a:pt x="8895" y="14663"/>
                  </a:lnTo>
                  <a:cubicBezTo>
                    <a:pt x="8895" y="14866"/>
                    <a:pt x="8895" y="14968"/>
                    <a:pt x="8927" y="15077"/>
                  </a:cubicBezTo>
                  <a:cubicBezTo>
                    <a:pt x="8968" y="15195"/>
                    <a:pt x="9055" y="15288"/>
                    <a:pt x="9166" y="15331"/>
                  </a:cubicBezTo>
                  <a:cubicBezTo>
                    <a:pt x="9267" y="15366"/>
                    <a:pt x="9361" y="15366"/>
                    <a:pt x="9549" y="15366"/>
                  </a:cubicBezTo>
                  <a:lnTo>
                    <a:pt x="9751" y="15366"/>
                  </a:lnTo>
                  <a:lnTo>
                    <a:pt x="9751" y="17951"/>
                  </a:lnTo>
                  <a:lnTo>
                    <a:pt x="9610" y="17951"/>
                  </a:lnTo>
                  <a:lnTo>
                    <a:pt x="9606" y="17951"/>
                  </a:lnTo>
                  <a:cubicBezTo>
                    <a:pt x="9418" y="17951"/>
                    <a:pt x="9323" y="17951"/>
                    <a:pt x="9223" y="17985"/>
                  </a:cubicBezTo>
                  <a:cubicBezTo>
                    <a:pt x="9112" y="18028"/>
                    <a:pt x="9025" y="18121"/>
                    <a:pt x="8985" y="18240"/>
                  </a:cubicBezTo>
                  <a:cubicBezTo>
                    <a:pt x="8952" y="18348"/>
                    <a:pt x="8952" y="18449"/>
                    <a:pt x="8952" y="18650"/>
                  </a:cubicBezTo>
                  <a:lnTo>
                    <a:pt x="8952" y="19721"/>
                  </a:lnTo>
                  <a:lnTo>
                    <a:pt x="7884" y="19721"/>
                  </a:lnTo>
                  <a:lnTo>
                    <a:pt x="7882" y="19721"/>
                  </a:lnTo>
                  <a:cubicBezTo>
                    <a:pt x="7693" y="19721"/>
                    <a:pt x="7598" y="19722"/>
                    <a:pt x="7497" y="19756"/>
                  </a:cubicBezTo>
                  <a:cubicBezTo>
                    <a:pt x="7387" y="19799"/>
                    <a:pt x="7300" y="19892"/>
                    <a:pt x="7259" y="20010"/>
                  </a:cubicBezTo>
                  <a:cubicBezTo>
                    <a:pt x="7227" y="20119"/>
                    <a:pt x="7227" y="20220"/>
                    <a:pt x="7227" y="20421"/>
                  </a:cubicBezTo>
                  <a:lnTo>
                    <a:pt x="7227" y="21593"/>
                  </a:lnTo>
                  <a:lnTo>
                    <a:pt x="9149" y="21593"/>
                  </a:lnTo>
                  <a:lnTo>
                    <a:pt x="12300" y="21593"/>
                  </a:lnTo>
                  <a:lnTo>
                    <a:pt x="14222" y="21593"/>
                  </a:lnTo>
                  <a:lnTo>
                    <a:pt x="14222" y="20424"/>
                  </a:lnTo>
                  <a:cubicBezTo>
                    <a:pt x="14222" y="20221"/>
                    <a:pt x="14222" y="20119"/>
                    <a:pt x="14190" y="20010"/>
                  </a:cubicBezTo>
                  <a:cubicBezTo>
                    <a:pt x="14149" y="19892"/>
                    <a:pt x="14062" y="19799"/>
                    <a:pt x="13951" y="19756"/>
                  </a:cubicBezTo>
                  <a:cubicBezTo>
                    <a:pt x="13850" y="19721"/>
                    <a:pt x="13756" y="19721"/>
                    <a:pt x="13568" y="19721"/>
                  </a:cubicBezTo>
                  <a:lnTo>
                    <a:pt x="12466" y="19721"/>
                  </a:lnTo>
                  <a:lnTo>
                    <a:pt x="12466" y="18654"/>
                  </a:lnTo>
                  <a:cubicBezTo>
                    <a:pt x="12466" y="18450"/>
                    <a:pt x="12466" y="18348"/>
                    <a:pt x="12434" y="18240"/>
                  </a:cubicBezTo>
                  <a:cubicBezTo>
                    <a:pt x="12394" y="18121"/>
                    <a:pt x="12307" y="18028"/>
                    <a:pt x="12196" y="17985"/>
                  </a:cubicBezTo>
                  <a:cubicBezTo>
                    <a:pt x="12095" y="17951"/>
                    <a:pt x="12000" y="17951"/>
                    <a:pt x="11813" y="17951"/>
                  </a:cubicBezTo>
                  <a:lnTo>
                    <a:pt x="11667" y="17951"/>
                  </a:lnTo>
                  <a:lnTo>
                    <a:pt x="11667" y="15366"/>
                  </a:lnTo>
                  <a:lnTo>
                    <a:pt x="11866" y="15366"/>
                  </a:lnTo>
                  <a:cubicBezTo>
                    <a:pt x="12057" y="15366"/>
                    <a:pt x="12152" y="15366"/>
                    <a:pt x="12253" y="15331"/>
                  </a:cubicBezTo>
                  <a:cubicBezTo>
                    <a:pt x="12364" y="15288"/>
                    <a:pt x="12451" y="15195"/>
                    <a:pt x="12491" y="15077"/>
                  </a:cubicBezTo>
                  <a:cubicBezTo>
                    <a:pt x="12523" y="14968"/>
                    <a:pt x="12523" y="14867"/>
                    <a:pt x="12523" y="14666"/>
                  </a:cubicBezTo>
                  <a:lnTo>
                    <a:pt x="12523" y="13691"/>
                  </a:lnTo>
                  <a:cubicBezTo>
                    <a:pt x="12819" y="13553"/>
                    <a:pt x="13105" y="13387"/>
                    <a:pt x="13374" y="13191"/>
                  </a:cubicBezTo>
                  <a:cubicBezTo>
                    <a:pt x="13980" y="12749"/>
                    <a:pt x="14474" y="12212"/>
                    <a:pt x="14895" y="11618"/>
                  </a:cubicBezTo>
                  <a:cubicBezTo>
                    <a:pt x="16195" y="11642"/>
                    <a:pt x="17465" y="11184"/>
                    <a:pt x="18481" y="10307"/>
                  </a:cubicBezTo>
                  <a:cubicBezTo>
                    <a:pt x="19204" y="9682"/>
                    <a:pt x="19759" y="8885"/>
                    <a:pt x="20244" y="8060"/>
                  </a:cubicBezTo>
                  <a:cubicBezTo>
                    <a:pt x="20750" y="7201"/>
                    <a:pt x="21199" y="6280"/>
                    <a:pt x="21376" y="5259"/>
                  </a:cubicBezTo>
                  <a:cubicBezTo>
                    <a:pt x="21524" y="4402"/>
                    <a:pt x="21462" y="3500"/>
                    <a:pt x="21029" y="2762"/>
                  </a:cubicBezTo>
                  <a:cubicBezTo>
                    <a:pt x="20620" y="2066"/>
                    <a:pt x="19930" y="1614"/>
                    <a:pt x="19164" y="1540"/>
                  </a:cubicBezTo>
                  <a:lnTo>
                    <a:pt x="17826" y="1540"/>
                  </a:lnTo>
                  <a:cubicBezTo>
                    <a:pt x="17844" y="1279"/>
                    <a:pt x="17862" y="1019"/>
                    <a:pt x="17873" y="757"/>
                  </a:cubicBezTo>
                  <a:cubicBezTo>
                    <a:pt x="17878" y="582"/>
                    <a:pt x="17825" y="410"/>
                    <a:pt x="17722" y="274"/>
                  </a:cubicBezTo>
                  <a:cubicBezTo>
                    <a:pt x="17586" y="94"/>
                    <a:pt x="17379" y="-7"/>
                    <a:pt x="17163" y="0"/>
                  </a:cubicBezTo>
                  <a:lnTo>
                    <a:pt x="11155" y="0"/>
                  </a:lnTo>
                  <a:lnTo>
                    <a:pt x="10280" y="0"/>
                  </a:lnTo>
                  <a:lnTo>
                    <a:pt x="4271" y="0"/>
                  </a:lnTo>
                  <a:close/>
                  <a:moveTo>
                    <a:pt x="2508" y="2607"/>
                  </a:moveTo>
                  <a:lnTo>
                    <a:pt x="3699" y="2607"/>
                  </a:lnTo>
                  <a:cubicBezTo>
                    <a:pt x="3790" y="3471"/>
                    <a:pt x="3916" y="4326"/>
                    <a:pt x="4084" y="5167"/>
                  </a:cubicBezTo>
                  <a:cubicBezTo>
                    <a:pt x="4379" y="6647"/>
                    <a:pt x="4814" y="8143"/>
                    <a:pt x="5399" y="9516"/>
                  </a:cubicBezTo>
                  <a:cubicBezTo>
                    <a:pt x="5508" y="9772"/>
                    <a:pt x="5625" y="10022"/>
                    <a:pt x="5747" y="10270"/>
                  </a:cubicBezTo>
                  <a:cubicBezTo>
                    <a:pt x="4694" y="10030"/>
                    <a:pt x="3732" y="9458"/>
                    <a:pt x="2990" y="8621"/>
                  </a:cubicBezTo>
                  <a:cubicBezTo>
                    <a:pt x="2547" y="8122"/>
                    <a:pt x="2196" y="7548"/>
                    <a:pt x="1902" y="6945"/>
                  </a:cubicBezTo>
                  <a:cubicBezTo>
                    <a:pt x="1589" y="6305"/>
                    <a:pt x="1336" y="5623"/>
                    <a:pt x="1214" y="4903"/>
                  </a:cubicBezTo>
                  <a:cubicBezTo>
                    <a:pt x="1126" y="4385"/>
                    <a:pt x="1112" y="3838"/>
                    <a:pt x="1348" y="3376"/>
                  </a:cubicBezTo>
                  <a:cubicBezTo>
                    <a:pt x="1582" y="2920"/>
                    <a:pt x="2022" y="2627"/>
                    <a:pt x="2508" y="2607"/>
                  </a:cubicBezTo>
                  <a:close/>
                  <a:moveTo>
                    <a:pt x="17734" y="2607"/>
                  </a:moveTo>
                  <a:lnTo>
                    <a:pt x="18941" y="2607"/>
                  </a:lnTo>
                  <a:cubicBezTo>
                    <a:pt x="19427" y="2627"/>
                    <a:pt x="19867" y="2920"/>
                    <a:pt x="20101" y="3376"/>
                  </a:cubicBezTo>
                  <a:cubicBezTo>
                    <a:pt x="20337" y="3838"/>
                    <a:pt x="20323" y="4385"/>
                    <a:pt x="20235" y="4903"/>
                  </a:cubicBezTo>
                  <a:cubicBezTo>
                    <a:pt x="20113" y="5623"/>
                    <a:pt x="19859" y="6305"/>
                    <a:pt x="19546" y="6945"/>
                  </a:cubicBezTo>
                  <a:cubicBezTo>
                    <a:pt x="19252" y="7548"/>
                    <a:pt x="18902" y="8122"/>
                    <a:pt x="18459" y="8621"/>
                  </a:cubicBezTo>
                  <a:cubicBezTo>
                    <a:pt x="17713" y="9462"/>
                    <a:pt x="16745" y="10036"/>
                    <a:pt x="15686" y="10273"/>
                  </a:cubicBezTo>
                  <a:cubicBezTo>
                    <a:pt x="15809" y="10025"/>
                    <a:pt x="15926" y="9773"/>
                    <a:pt x="16036" y="9516"/>
                  </a:cubicBezTo>
                  <a:cubicBezTo>
                    <a:pt x="16621" y="8143"/>
                    <a:pt x="17056" y="6647"/>
                    <a:pt x="17351" y="5167"/>
                  </a:cubicBezTo>
                  <a:cubicBezTo>
                    <a:pt x="17519" y="4326"/>
                    <a:pt x="17644" y="3471"/>
                    <a:pt x="17734" y="2607"/>
                  </a:cubicBezTo>
                  <a:close/>
                </a:path>
              </a:pathLst>
            </a:custGeom>
            <a:solidFill>
              <a:srgbClr val="F66547"/>
            </a:solidFill>
            <a:ln w="25400">
              <a:noFill/>
              <a:miter lim="400000"/>
            </a:ln>
          </p:spPr>
          <p:txBody>
            <a:bodyPr lIns="0" tIns="0" rIns="0" bIns="0" anchor="ctr"/>
            <a:lstStyle/>
            <a:p>
              <a:pPr>
                <a:defRPr sz="3200" b="0">
                  <a:solidFill>
                    <a:srgbClr val="FFFFFF"/>
                  </a:solidFill>
                  <a:latin typeface="+mn-lt"/>
                  <a:ea typeface="+mn-ea"/>
                  <a:cs typeface="+mn-cs"/>
                  <a:sym typeface="Helvetica Neue Medium"/>
                </a:defRPr>
              </a:pPr>
              <a:endParaRPr sz="1600">
                <a:solidFill>
                  <a:srgbClr val="FFFFFF"/>
                </a:solidFill>
                <a:sym typeface="Helvetica Neue Medium"/>
              </a:endParaRPr>
            </a:p>
          </p:txBody>
        </p:sp>
        <p:sp>
          <p:nvSpPr>
            <p:cNvPr id="22" name="Text Box 27">
              <a:extLst>
                <a:ext uri="{FF2B5EF4-FFF2-40B4-BE49-F238E27FC236}">
                  <a16:creationId xmlns:a16="http://schemas.microsoft.com/office/drawing/2014/main" id="{3F213264-DEDC-41C9-B981-CA815575A5AB}"/>
                </a:ext>
              </a:extLst>
            </p:cNvPr>
            <p:cNvSpPr txBox="1">
              <a:spLocks/>
            </p:cNvSpPr>
            <p:nvPr/>
          </p:nvSpPr>
          <p:spPr bwMode="auto">
            <a:xfrm>
              <a:off x="121681" y="138267"/>
              <a:ext cx="666111" cy="51296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25400" tIns="25400" rIns="25400" bIns="25400" anchor="ctr">
              <a:spAutoFit/>
            </a:bodyPr>
            <a:lstStyle/>
            <a:p>
              <a:pPr algn="ctr" eaLnBrk="1">
                <a:defRPr/>
              </a:pPr>
              <a:r>
                <a:rPr lang="en-US" altLang="x-none" sz="3000" dirty="0">
                  <a:solidFill>
                    <a:srgbClr val="FFFFFF"/>
                  </a:solidFill>
                  <a:latin typeface="Impact" charset="0"/>
                  <a:ea typeface="Impact" charset="0"/>
                  <a:cs typeface="Impact" charset="0"/>
                  <a:sym typeface="Helvetica Neue" charset="0"/>
                </a:rPr>
                <a:t>2</a:t>
              </a:r>
            </a:p>
          </p:txBody>
        </p:sp>
      </p:grpSp>
    </p:spTree>
    <p:extLst>
      <p:ext uri="{BB962C8B-B14F-4D97-AF65-F5344CB8AC3E}">
        <p14:creationId xmlns:p14="http://schemas.microsoft.com/office/powerpoint/2010/main" val="41493966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77091"/>
            <a:ext cx="6570306" cy="748701"/>
          </a:xfrm>
        </p:spPr>
        <p:txBody>
          <a:bodyPr>
            <a:normAutofit fontScale="90000"/>
          </a:bodyPr>
          <a:lstStyle/>
          <a:p>
            <a:r>
              <a:rPr lang="en-US" dirty="0"/>
              <a:t>Haryana Newborn Action Plan (HNAP)  </a:t>
            </a:r>
          </a:p>
        </p:txBody>
      </p:sp>
      <p:sp>
        <p:nvSpPr>
          <p:cNvPr id="3" name="Content Placeholder 2"/>
          <p:cNvSpPr>
            <a:spLocks noGrp="1"/>
          </p:cNvSpPr>
          <p:nvPr>
            <p:ph idx="1"/>
          </p:nvPr>
        </p:nvSpPr>
        <p:spPr>
          <a:xfrm>
            <a:off x="595607" y="1468385"/>
            <a:ext cx="6980853" cy="5486400"/>
          </a:xfrm>
        </p:spPr>
        <p:txBody>
          <a:bodyPr>
            <a:normAutofit fontScale="92500" lnSpcReduction="10000"/>
          </a:bodyPr>
          <a:lstStyle/>
          <a:p>
            <a:r>
              <a:rPr lang="en-US" dirty="0"/>
              <a:t>Data analysis of 12000 Newborn Deaths from IDR showed that nearly 80% deaths were happening at home</a:t>
            </a:r>
          </a:p>
          <a:p>
            <a:r>
              <a:rPr lang="en-US" dirty="0"/>
              <a:t>Improving access to Facility Based Newborn Services through Regional SNCUs: Strengthening of selected SNCUs and NICU of government medical colleges (Rohtak and Hisar) </a:t>
            </a:r>
          </a:p>
          <a:p>
            <a:r>
              <a:rPr lang="en-US" dirty="0"/>
              <a:t>Establish Step Down Neonatal Care Model: to provide quality services to back referrals from premier institutes (PGI Chandigarh, PGI Rohtak, GMCH 32)</a:t>
            </a:r>
          </a:p>
          <a:p>
            <a:r>
              <a:rPr lang="en-US" dirty="0"/>
              <a:t>Mentoring of NBSU staff by SNCUs </a:t>
            </a:r>
          </a:p>
          <a:p>
            <a:r>
              <a:rPr lang="en-US" dirty="0"/>
              <a:t>Fixed staff in Labour Room</a:t>
            </a:r>
          </a:p>
          <a:p>
            <a:r>
              <a:rPr lang="en-US" dirty="0"/>
              <a:t>Development of SOPs for referral linkages   </a:t>
            </a:r>
          </a:p>
        </p:txBody>
      </p:sp>
      <p:pic>
        <p:nvPicPr>
          <p:cNvPr id="4" name="Picture 3"/>
          <p:cNvPicPr>
            <a:picLocks noChangeAspect="1"/>
          </p:cNvPicPr>
          <p:nvPr/>
        </p:nvPicPr>
        <p:blipFill rotWithShape="1">
          <a:blip r:embed="rId3"/>
          <a:srcRect l="29826" r="29872"/>
          <a:stretch/>
        </p:blipFill>
        <p:spPr>
          <a:xfrm>
            <a:off x="7539133" y="253544"/>
            <a:ext cx="4522790" cy="6309360"/>
          </a:xfrm>
          <a:prstGeom prst="rect">
            <a:avLst/>
          </a:prstGeom>
        </p:spPr>
      </p:pic>
    </p:spTree>
    <p:extLst>
      <p:ext uri="{BB962C8B-B14F-4D97-AF65-F5344CB8AC3E}">
        <p14:creationId xmlns:p14="http://schemas.microsoft.com/office/powerpoint/2010/main" val="38255806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AFCE92-FC39-47C6-AAA1-63C962D21F66}"/>
              </a:ext>
            </a:extLst>
          </p:cNvPr>
          <p:cNvSpPr>
            <a:spLocks noGrp="1"/>
          </p:cNvSpPr>
          <p:nvPr>
            <p:ph type="title"/>
          </p:nvPr>
        </p:nvSpPr>
        <p:spPr>
          <a:xfrm>
            <a:off x="838200" y="365126"/>
            <a:ext cx="10515600" cy="810532"/>
          </a:xfrm>
        </p:spPr>
        <p:txBody>
          <a:bodyPr vert="horz" lIns="91440" tIns="45720" rIns="91440" bIns="45720" rtlCol="0" anchor="ctr">
            <a:noAutofit/>
          </a:bodyPr>
          <a:lstStyle/>
          <a:p>
            <a:r>
              <a:rPr lang="en-US" sz="4000" b="1" dirty="0"/>
              <a:t>Upgraded SNCUs at high case load SDH/FRUs</a:t>
            </a:r>
            <a:endParaRPr lang="en-US" b="1" i="1" dirty="0">
              <a:latin typeface="Franklin Gothic Book" panose="020B0503020102020204" pitchFamily="34" charset="0"/>
              <a:ea typeface="+mn-ea"/>
              <a:cs typeface="+mn-cs"/>
            </a:endParaRPr>
          </a:p>
        </p:txBody>
      </p:sp>
      <p:sp>
        <p:nvSpPr>
          <p:cNvPr id="5" name="Content Placeholder 4">
            <a:extLst>
              <a:ext uri="{FF2B5EF4-FFF2-40B4-BE49-F238E27FC236}">
                <a16:creationId xmlns:a16="http://schemas.microsoft.com/office/drawing/2014/main" id="{D0508EFC-29BD-4F36-9A5B-4C659B2E45D0}"/>
              </a:ext>
            </a:extLst>
          </p:cNvPr>
          <p:cNvSpPr>
            <a:spLocks noGrp="1"/>
          </p:cNvSpPr>
          <p:nvPr>
            <p:ph sz="half" idx="1"/>
          </p:nvPr>
        </p:nvSpPr>
        <p:spPr>
          <a:xfrm>
            <a:off x="333829" y="1535340"/>
            <a:ext cx="4151085" cy="4667250"/>
          </a:xfrm>
          <a:solidFill>
            <a:schemeClr val="accent2">
              <a:lumMod val="20000"/>
              <a:lumOff val="80000"/>
            </a:schemeClr>
          </a:solidFill>
          <a:ln>
            <a:noFill/>
          </a:ln>
        </p:spPr>
        <p:txBody>
          <a:bodyPr vert="horz" lIns="91440" tIns="45720" rIns="91440" bIns="45720" rtlCol="0">
            <a:normAutofit fontScale="92500" lnSpcReduction="10000"/>
          </a:bodyPr>
          <a:lstStyle/>
          <a:p>
            <a:pPr>
              <a:lnSpc>
                <a:spcPct val="150000"/>
              </a:lnSpc>
            </a:pPr>
            <a:r>
              <a:rPr lang="en-US" sz="3300" dirty="0">
                <a:solidFill>
                  <a:srgbClr val="C00000"/>
                </a:solidFill>
              </a:rPr>
              <a:t>23</a:t>
            </a:r>
            <a:r>
              <a:rPr lang="en-US" sz="2400" dirty="0">
                <a:solidFill>
                  <a:srgbClr val="C00000"/>
                </a:solidFill>
              </a:rPr>
              <a:t> </a:t>
            </a:r>
            <a:r>
              <a:rPr lang="en-US" sz="3300" dirty="0">
                <a:solidFill>
                  <a:srgbClr val="C00000"/>
                </a:solidFill>
              </a:rPr>
              <a:t>functional SNCUs </a:t>
            </a:r>
            <a:r>
              <a:rPr lang="en-US" sz="2400" dirty="0"/>
              <a:t>and </a:t>
            </a:r>
            <a:r>
              <a:rPr lang="en-US" sz="3300" dirty="0">
                <a:solidFill>
                  <a:srgbClr val="C00000"/>
                </a:solidFill>
              </a:rPr>
              <a:t>66 NBSUs </a:t>
            </a:r>
            <a:r>
              <a:rPr lang="en-US" sz="2400" dirty="0"/>
              <a:t>across 22 districts</a:t>
            </a:r>
          </a:p>
          <a:p>
            <a:pPr>
              <a:lnSpc>
                <a:spcPct val="150000"/>
              </a:lnSpc>
            </a:pPr>
            <a:r>
              <a:rPr lang="en-US" sz="3300" dirty="0">
                <a:solidFill>
                  <a:srgbClr val="C00000"/>
                </a:solidFill>
              </a:rPr>
              <a:t>393 neonatal beds </a:t>
            </a:r>
            <a:r>
              <a:rPr lang="en-US" sz="2400" dirty="0"/>
              <a:t>in SNCUs</a:t>
            </a:r>
          </a:p>
          <a:p>
            <a:pPr>
              <a:lnSpc>
                <a:spcPct val="150000"/>
              </a:lnSpc>
            </a:pPr>
            <a:r>
              <a:rPr lang="en-US" sz="2400" dirty="0"/>
              <a:t>Upgradation of NBSUs to SNCUs </a:t>
            </a:r>
          </a:p>
          <a:p>
            <a:pPr lvl="1">
              <a:lnSpc>
                <a:spcPct val="150000"/>
              </a:lnSpc>
            </a:pPr>
            <a:r>
              <a:rPr lang="en-US" dirty="0"/>
              <a:t>SDH Ambala (functional) </a:t>
            </a:r>
          </a:p>
          <a:p>
            <a:pPr lvl="1">
              <a:lnSpc>
                <a:spcPct val="150000"/>
              </a:lnSpc>
            </a:pPr>
            <a:r>
              <a:rPr lang="en-US" sz="2800" dirty="0"/>
              <a:t>4</a:t>
            </a:r>
            <a:r>
              <a:rPr lang="en-US" dirty="0"/>
              <a:t> more planned </a:t>
            </a:r>
          </a:p>
        </p:txBody>
      </p:sp>
      <p:graphicFrame>
        <p:nvGraphicFramePr>
          <p:cNvPr id="7" name="Content Placeholder 6">
            <a:extLst>
              <a:ext uri="{FF2B5EF4-FFF2-40B4-BE49-F238E27FC236}">
                <a16:creationId xmlns:a16="http://schemas.microsoft.com/office/drawing/2014/main" id="{CFE21E77-7070-4007-AE15-41583FA861CC}"/>
              </a:ext>
            </a:extLst>
          </p:cNvPr>
          <p:cNvGraphicFramePr>
            <a:graphicFrameLocks noGrp="1"/>
          </p:cNvGraphicFramePr>
          <p:nvPr>
            <p:ph sz="half" idx="2"/>
            <p:extLst>
              <p:ext uri="{D42A27DB-BD31-4B8C-83A1-F6EECF244321}">
                <p14:modId xmlns:p14="http://schemas.microsoft.com/office/powerpoint/2010/main" val="1522111511"/>
              </p:ext>
            </p:extLst>
          </p:nvPr>
        </p:nvGraphicFramePr>
        <p:xfrm>
          <a:off x="4673598" y="1535340"/>
          <a:ext cx="7053943" cy="232546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Content Placeholder 6">
            <a:extLst>
              <a:ext uri="{FF2B5EF4-FFF2-40B4-BE49-F238E27FC236}">
                <a16:creationId xmlns:a16="http://schemas.microsoft.com/office/drawing/2014/main" id="{56EF0EEB-37C3-48C1-A643-D0010CF98FC5}"/>
              </a:ext>
            </a:extLst>
          </p:cNvPr>
          <p:cNvGraphicFramePr>
            <a:graphicFrameLocks/>
          </p:cNvGraphicFramePr>
          <p:nvPr>
            <p:extLst>
              <p:ext uri="{D42A27DB-BD31-4B8C-83A1-F6EECF244321}">
                <p14:modId xmlns:p14="http://schemas.microsoft.com/office/powerpoint/2010/main" val="4012603457"/>
              </p:ext>
            </p:extLst>
          </p:nvPr>
        </p:nvGraphicFramePr>
        <p:xfrm>
          <a:off x="4673598" y="3995738"/>
          <a:ext cx="7053943" cy="2325461"/>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21683284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1302</TotalTime>
  <Words>2749</Words>
  <Application>Microsoft Office PowerPoint</Application>
  <PresentationFormat>Widescreen</PresentationFormat>
  <Paragraphs>274</Paragraphs>
  <Slides>25</Slides>
  <Notes>19</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25</vt:i4>
      </vt:variant>
    </vt:vector>
  </HeadingPairs>
  <TitlesOfParts>
    <vt:vector size="32" baseType="lpstr">
      <vt:lpstr>Arabic Typesetting</vt:lpstr>
      <vt:lpstr>Arial</vt:lpstr>
      <vt:lpstr>Calibri</vt:lpstr>
      <vt:lpstr>Calibri Light</vt:lpstr>
      <vt:lpstr>Franklin Gothic Book</vt:lpstr>
      <vt:lpstr>Impact</vt:lpstr>
      <vt:lpstr>Office Theme</vt:lpstr>
      <vt:lpstr>Using multipronged strategy for improving facility-based management of Low Birth Weight (LBW) babies including ECD in Haryana </vt:lpstr>
      <vt:lpstr>Haryana Childhood Mortality Indicators Trends (SRS data) </vt:lpstr>
      <vt:lpstr>Low Birth Weight (&lt; 2.5 kg)  Burden in Haryana </vt:lpstr>
      <vt:lpstr>PowerPoint Presentation</vt:lpstr>
      <vt:lpstr>PowerPoint Presentation</vt:lpstr>
      <vt:lpstr>PowerPoint Presentation</vt:lpstr>
      <vt:lpstr>PowerPoint Presentation</vt:lpstr>
      <vt:lpstr>Haryana Newborn Action Plan (HNAP)  </vt:lpstr>
      <vt:lpstr>Upgraded SNCUs at high case load SDH/FRUs</vt:lpstr>
      <vt:lpstr>Strengthening operationalization of NBSUs</vt:lpstr>
      <vt:lpstr>PowerPoint Presentation</vt:lpstr>
      <vt:lpstr>Demystifying KMC - Pilot initiatives of KMC in PNC wards in 5 HPDs  (31 health facilities) now extended to all districts  </vt:lpstr>
      <vt:lpstr>Kangaroo Mother Care Units in all SNCUs </vt:lpstr>
      <vt:lpstr>KMC given</vt:lpstr>
      <vt:lpstr>PowerPoint Presentation</vt:lpstr>
      <vt:lpstr>Family Participatory Care (FPC) approach </vt:lpstr>
      <vt:lpstr>PowerPoint Presentation</vt:lpstr>
      <vt:lpstr>NBSU Jagadhari, Haryana</vt:lpstr>
      <vt:lpstr>FPC Practices in Aspirational District of Haryana </vt:lpstr>
      <vt:lpstr>PowerPoint Presentation</vt:lpstr>
      <vt:lpstr>Early Childhood Development (ECD) in Haryana</vt:lpstr>
      <vt:lpstr>PowerPoint Presentation</vt:lpstr>
      <vt:lpstr>Way Forward </vt:lpstr>
      <vt:lpstr>Change Leaders in Haryana </vt:lpstr>
      <vt:lpstr>SNCU Staff Nurse from Aspirational District Mewat is assisting one of the mothers at SNCU Mewat to prepare her for entry in SNCU so she take care of her baby under FPC program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Using multipronged strategy for improving facility-based management of Low Birth Weight (LBW) babies including ECD in Haryana</dc:title>
  <dc:creator>IPE</dc:creator>
  <cp:lastModifiedBy>Sandeep Sharma</cp:lastModifiedBy>
  <cp:revision>172</cp:revision>
  <dcterms:created xsi:type="dcterms:W3CDTF">2019-11-12T04:29:33Z</dcterms:created>
  <dcterms:modified xsi:type="dcterms:W3CDTF">2019-11-15T08:48:37Z</dcterms:modified>
</cp:coreProperties>
</file>