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8" r:id="rId3"/>
    <p:sldId id="257" r:id="rId4"/>
    <p:sldId id="273" r:id="rId5"/>
    <p:sldId id="322" r:id="rId6"/>
    <p:sldId id="309" r:id="rId7"/>
    <p:sldId id="274" r:id="rId8"/>
    <p:sldId id="310" r:id="rId9"/>
    <p:sldId id="320" r:id="rId10"/>
    <p:sldId id="283" r:id="rId11"/>
    <p:sldId id="321" r:id="rId12"/>
    <p:sldId id="287" r:id="rId13"/>
    <p:sldId id="276" r:id="rId14"/>
    <p:sldId id="291" r:id="rId15"/>
    <p:sldId id="312" r:id="rId16"/>
    <p:sldId id="325" r:id="rId17"/>
    <p:sldId id="281" r:id="rId18"/>
    <p:sldId id="295" r:id="rId19"/>
    <p:sldId id="313" r:id="rId20"/>
    <p:sldId id="324" r:id="rId21"/>
    <p:sldId id="323" r:id="rId22"/>
    <p:sldId id="314" r:id="rId23"/>
    <p:sldId id="285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6" autoAdjust="0"/>
    <p:restoredTop sz="76059" autoAdjust="0"/>
  </p:normalViewPr>
  <p:slideViewPr>
    <p:cSldViewPr>
      <p:cViewPr varScale="1">
        <p:scale>
          <a:sx n="86" d="100"/>
          <a:sy n="86" d="100"/>
        </p:scale>
        <p:origin x="141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76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GB" sz="3200" b="1" u="sng" dirty="0">
                <a:solidFill>
                  <a:schemeClr val="tx2"/>
                </a:solidFill>
              </a:rPr>
              <a:t>Transactions in e-</a:t>
            </a:r>
            <a:r>
              <a:rPr lang="en-GB" sz="3200" b="1" u="sng" dirty="0" err="1">
                <a:solidFill>
                  <a:schemeClr val="tx2"/>
                </a:solidFill>
              </a:rPr>
              <a:t>Vittapravaha</a:t>
            </a:r>
            <a:endParaRPr lang="en-GB" sz="3200" b="1" u="sng" dirty="0">
              <a:solidFill>
                <a:schemeClr val="tx2"/>
              </a:solidFill>
            </a:endParaRPr>
          </a:p>
        </c:rich>
      </c:tx>
      <c:overlay val="0"/>
    </c:title>
    <c:autoTitleDeleted val="0"/>
    <c:view3D>
      <c:rotX val="4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 of e-vittapravaha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669C-4E35-B4DB-4F56B191202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669C-4E35-B4DB-4F56B1912026}"/>
              </c:ext>
            </c:extLst>
          </c:dPt>
          <c:cat>
            <c:strRef>
              <c:f>Sheet1!$A$2:$A$4</c:f>
              <c:strCache>
                <c:ptCount val="3"/>
                <c:pt idx="0">
                  <c:v>Total Budget Allocated 2733.29 cr</c:v>
                </c:pt>
                <c:pt idx="1">
                  <c:v>Total Fund Released 938.9 cr</c:v>
                </c:pt>
                <c:pt idx="2">
                  <c:v>Total Expenditure 375.8 cr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27332901394</c:v>
                </c:pt>
                <c:pt idx="1">
                  <c:v>9388979009</c:v>
                </c:pt>
                <c:pt idx="2">
                  <c:v>3758162260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9C-4E35-B4DB-4F56B1912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421386471427911"/>
          <c:y val="0.16447710862136611"/>
          <c:w val="0.32629301545640127"/>
          <c:h val="0.68725123518118902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108187134502925E-2"/>
          <c:y val="0.16257138875043756"/>
          <c:w val="0.88230994152046749"/>
          <c:h val="0.791269938570385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Payment Make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492-43EE-ACE7-B56407D426D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92-43EE-ACE7-B56407D426DF}"/>
              </c:ext>
            </c:extLst>
          </c:dPt>
          <c:dPt>
            <c:idx val="2"/>
            <c:bubble3D val="0"/>
            <c:explosion val="21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90-4E10-8FC5-918B3727A88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492-43EE-ACE7-B56407D426D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492-43EE-ACE7-B56407D426DF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492-43EE-ACE7-B56407D426D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State(86.8 CR)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92-43EE-ACE7-B56407D426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CMHO(35.1CR)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92-43EE-ACE7-B56407D426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Medical College(0.045CR)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92-43EE-ACE7-B56407D426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Other Hospitals(0.37CR)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92-43EE-ACE7-B56407D426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Civil Surgeons(20.1CR)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92-43EE-ACE7-B56407D42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State(868861784)</c:v>
                </c:pt>
                <c:pt idx="1">
                  <c:v>CMHO(351700977.8)</c:v>
                </c:pt>
                <c:pt idx="2">
                  <c:v>BMO(108 CR)</c:v>
                </c:pt>
                <c:pt idx="3">
                  <c:v>Medical College(456000)</c:v>
                </c:pt>
                <c:pt idx="4">
                  <c:v>Other Hospitals(3754838)</c:v>
                </c:pt>
                <c:pt idx="5">
                  <c:v>Civil Surgeons(200947475.1)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868861784</c:v>
                </c:pt>
                <c:pt idx="1">
                  <c:v>351700977.80000001</c:v>
                </c:pt>
                <c:pt idx="2">
                  <c:v>1089802061</c:v>
                </c:pt>
                <c:pt idx="3">
                  <c:v>456000</c:v>
                </c:pt>
                <c:pt idx="4">
                  <c:v>3754838</c:v>
                </c:pt>
                <c:pt idx="5">
                  <c:v>200947475.09999999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0-4E10-8FC5-918B3727A88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13866609576517E-2"/>
          <c:y val="8.9352740681850853E-2"/>
          <c:w val="0.841694785585964"/>
          <c:h val="0.815923949355954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Amount for DBT (97.3 Cr)</c:v>
                </c:pt>
              </c:strCache>
            </c:strRef>
          </c:tx>
          <c:dLbls>
            <c:dLbl>
              <c:idx val="0"/>
              <c:layout>
                <c:manualLayout>
                  <c:x val="0.37350545167505395"/>
                  <c:y val="8.7271750805585392E-3"/>
                </c:manualLayout>
              </c:layout>
              <c:tx>
                <c:rich>
                  <a:bodyPr/>
                  <a:lstStyle/>
                  <a:p>
                    <a:r>
                      <a:rPr lang="en-GB" dirty="0"/>
                      <a:t>Number Of Asha Transactions(791195)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4380363599169"/>
                      <c:h val="0.24409237379162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67-4F72-A929-5EB256127339}"/>
                </c:ext>
              </c:extLst>
            </c:dLbl>
            <c:dLbl>
              <c:idx val="1"/>
              <c:layout>
                <c:manualLayout>
                  <c:x val="-0.17678174930650858"/>
                  <c:y val="-0.157400813620102"/>
                </c:manualLayout>
              </c:layout>
              <c:tx>
                <c:rich>
                  <a:bodyPr/>
                  <a:lstStyle/>
                  <a:p>
                    <a:r>
                      <a:rPr lang="en-GB" dirty="0">
                        <a:solidFill>
                          <a:schemeClr val="bg1"/>
                        </a:solidFill>
                      </a:rPr>
                      <a:t>Amount Disbursed to Asha-55.6 Cr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7-4F72-A929-5EB2561273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Total Mother Beneficiaries (298850)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67-4F72-A929-5EB256127339}"/>
                </c:ext>
              </c:extLst>
            </c:dLbl>
            <c:dLbl>
              <c:idx val="3"/>
              <c:layout>
                <c:manualLayout>
                  <c:x val="0.24370344613761258"/>
                  <c:y val="-2.2531229648925462E-2"/>
                </c:manualLayout>
              </c:layout>
              <c:tx>
                <c:rich>
                  <a:bodyPr/>
                  <a:lstStyle/>
                  <a:p>
                    <a:r>
                      <a:rPr lang="en-GB" dirty="0">
                        <a:solidFill>
                          <a:schemeClr val="bg1"/>
                        </a:solidFill>
                      </a:rPr>
                      <a:t>Total Amount Disbursed to Mothers-40.3Cr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7-4F72-A929-5EB2561273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67-4F72-A929-5EB2561273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67-4F72-A929-5EB2561273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Number Of Asha Transaction(791195)</c:v>
                </c:pt>
                <c:pt idx="1">
                  <c:v>Amount Disbursed for Asha(55.6 Cr)</c:v>
                </c:pt>
                <c:pt idx="2">
                  <c:v>Total Mother Beneficiaries (298850)</c:v>
                </c:pt>
                <c:pt idx="3">
                  <c:v>Total Amount Disbursed for Mothers(40.3Cr)</c:v>
                </c:pt>
                <c:pt idx="4">
                  <c:v>Total DBT Activities</c:v>
                </c:pt>
                <c:pt idx="5">
                  <c:v>Others(1.6 cr)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791195</c:v>
                </c:pt>
                <c:pt idx="1">
                  <c:v>556907894</c:v>
                </c:pt>
                <c:pt idx="2">
                  <c:v>298850</c:v>
                </c:pt>
                <c:pt idx="3">
                  <c:v>403122463</c:v>
                </c:pt>
                <c:pt idx="4">
                  <c:v>73</c:v>
                </c:pt>
                <c:pt idx="5">
                  <c:v>16000000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67-4F72-A929-5EB25612733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CE32A-621F-40F5-B718-4861258B4402}" type="doc">
      <dgm:prSet loTypeId="urn:microsoft.com/office/officeart/2008/layout/VerticalCurved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9A9749-163D-4477-9F34-494F391383F3}">
      <dgm:prSet phldrT="[Text]" custT="1"/>
      <dgm:spPr/>
      <dgm:t>
        <a:bodyPr/>
        <a:lstStyle/>
        <a:p>
          <a:r>
            <a:rPr lang="en-GB" sz="2400" b="0" i="0" dirty="0"/>
            <a:t>Activity Management</a:t>
          </a:r>
          <a:endParaRPr lang="en-GB" sz="2400" dirty="0"/>
        </a:p>
      </dgm:t>
    </dgm:pt>
    <dgm:pt modelId="{CBC3000D-B0F3-439E-9B1B-98A0995CCEE3}" type="parTrans" cxnId="{BF356DD3-7286-4E96-96A5-9A275D012172}">
      <dgm:prSet/>
      <dgm:spPr/>
      <dgm:t>
        <a:bodyPr/>
        <a:lstStyle/>
        <a:p>
          <a:endParaRPr lang="en-GB"/>
        </a:p>
      </dgm:t>
    </dgm:pt>
    <dgm:pt modelId="{4E4306F5-0A4D-4EDD-9791-1CED13E01492}" type="sibTrans" cxnId="{BF356DD3-7286-4E96-96A5-9A275D012172}">
      <dgm:prSet/>
      <dgm:spPr/>
      <dgm:t>
        <a:bodyPr/>
        <a:lstStyle/>
        <a:p>
          <a:endParaRPr lang="en-GB"/>
        </a:p>
      </dgm:t>
    </dgm:pt>
    <dgm:pt modelId="{1307650F-E13A-4A65-9302-61D37BE97310}">
      <dgm:prSet phldrT="[Text]" custT="1"/>
      <dgm:spPr/>
      <dgm:t>
        <a:bodyPr/>
        <a:lstStyle/>
        <a:p>
          <a:r>
            <a:rPr lang="en-IN" sz="2400" kern="1200" dirty="0">
              <a:latin typeface="Calibri"/>
              <a:ea typeface="+mn-ea"/>
              <a:cs typeface="+mn-cs"/>
            </a:rPr>
            <a:t>Budget</a:t>
          </a:r>
          <a:r>
            <a:rPr lang="hi-IN" sz="2400" kern="1200" dirty="0">
              <a:latin typeface="Calibri"/>
              <a:ea typeface="+mn-ea"/>
              <a:cs typeface="+mn-cs"/>
            </a:rPr>
            <a:t> Management</a:t>
          </a:r>
          <a:endParaRPr lang="en-GB" sz="2400" kern="1200" dirty="0"/>
        </a:p>
      </dgm:t>
    </dgm:pt>
    <dgm:pt modelId="{28C2FDCA-E245-43F0-89E9-EDF039B51B96}" type="parTrans" cxnId="{6137D6B3-FD7B-4F80-9D31-D3812B81EB4C}">
      <dgm:prSet/>
      <dgm:spPr/>
      <dgm:t>
        <a:bodyPr/>
        <a:lstStyle/>
        <a:p>
          <a:endParaRPr lang="en-GB"/>
        </a:p>
      </dgm:t>
    </dgm:pt>
    <dgm:pt modelId="{DC2A514A-9033-44AB-8596-13C4DCEB17C1}" type="sibTrans" cxnId="{6137D6B3-FD7B-4F80-9D31-D3812B81EB4C}">
      <dgm:prSet/>
      <dgm:spPr/>
      <dgm:t>
        <a:bodyPr/>
        <a:lstStyle/>
        <a:p>
          <a:endParaRPr lang="en-GB"/>
        </a:p>
      </dgm:t>
    </dgm:pt>
    <dgm:pt modelId="{F1AF1F5D-E6B5-465A-8083-DFD0A50D3F7C}">
      <dgm:prSet phldrT="[Text]" phldr="1"/>
      <dgm:spPr/>
      <dgm:t>
        <a:bodyPr/>
        <a:lstStyle/>
        <a:p>
          <a:endParaRPr lang="en-GB" dirty="0"/>
        </a:p>
      </dgm:t>
    </dgm:pt>
    <dgm:pt modelId="{80B30E9C-E7DD-4635-B15B-41F90B64777E}" type="parTrans" cxnId="{AA5D65FC-ACAE-4E04-AE38-033C294C3EE5}">
      <dgm:prSet/>
      <dgm:spPr/>
      <dgm:t>
        <a:bodyPr/>
        <a:lstStyle/>
        <a:p>
          <a:endParaRPr lang="en-GB"/>
        </a:p>
      </dgm:t>
    </dgm:pt>
    <dgm:pt modelId="{7D9C12CB-CB51-4CB3-9829-3709065DD303}" type="sibTrans" cxnId="{AA5D65FC-ACAE-4E04-AE38-033C294C3EE5}">
      <dgm:prSet/>
      <dgm:spPr/>
      <dgm:t>
        <a:bodyPr/>
        <a:lstStyle/>
        <a:p>
          <a:endParaRPr lang="en-GB"/>
        </a:p>
      </dgm:t>
    </dgm:pt>
    <dgm:pt modelId="{FA80D9D9-3AF1-4510-ACFA-443842C4EEA7}">
      <dgm:prSet custT="1"/>
      <dgm:spPr/>
      <dgm:t>
        <a:bodyPr/>
        <a:lstStyle/>
        <a:p>
          <a:r>
            <a:rPr lang="en-IN" sz="2400" b="0" dirty="0"/>
            <a:t>Manage Fund Disbursement</a:t>
          </a:r>
          <a:endParaRPr lang="en-GB" sz="2400" b="0" dirty="0"/>
        </a:p>
      </dgm:t>
    </dgm:pt>
    <dgm:pt modelId="{B2878F7C-EEB2-4662-94C0-138CA406D91E}" type="parTrans" cxnId="{87BDED18-B5A5-43C8-980B-96198F78E5EA}">
      <dgm:prSet/>
      <dgm:spPr/>
      <dgm:t>
        <a:bodyPr/>
        <a:lstStyle/>
        <a:p>
          <a:endParaRPr lang="en-GB"/>
        </a:p>
      </dgm:t>
    </dgm:pt>
    <dgm:pt modelId="{4D3F5F00-945E-4DCF-A2F4-DF801E09A0BE}" type="sibTrans" cxnId="{87BDED18-B5A5-43C8-980B-96198F78E5EA}">
      <dgm:prSet/>
      <dgm:spPr/>
      <dgm:t>
        <a:bodyPr/>
        <a:lstStyle/>
        <a:p>
          <a:endParaRPr lang="en-GB"/>
        </a:p>
      </dgm:t>
    </dgm:pt>
    <dgm:pt modelId="{07BF50CB-BFEB-4A5A-B375-8B6BF5DF2F2E}">
      <dgm:prSet custT="1"/>
      <dgm:spPr/>
      <dgm:t>
        <a:bodyPr/>
        <a:lstStyle/>
        <a:p>
          <a:r>
            <a:rPr lang="en-IN" sz="2400" b="0" dirty="0"/>
            <a:t>Reconciliation</a:t>
          </a:r>
          <a:endParaRPr lang="en-GB" sz="2400" b="0" dirty="0"/>
        </a:p>
      </dgm:t>
    </dgm:pt>
    <dgm:pt modelId="{EF986590-FBB3-4659-BCBE-44F7F4369B85}" type="parTrans" cxnId="{0C70C7A0-945C-421D-B461-1407CCBAAA05}">
      <dgm:prSet/>
      <dgm:spPr/>
      <dgm:t>
        <a:bodyPr/>
        <a:lstStyle/>
        <a:p>
          <a:endParaRPr lang="en-GB"/>
        </a:p>
      </dgm:t>
    </dgm:pt>
    <dgm:pt modelId="{18FAECFE-EFA4-4683-A254-FBA76D1DA03D}" type="sibTrans" cxnId="{0C70C7A0-945C-421D-B461-1407CCBAAA05}">
      <dgm:prSet/>
      <dgm:spPr/>
      <dgm:t>
        <a:bodyPr/>
        <a:lstStyle/>
        <a:p>
          <a:endParaRPr lang="en-GB"/>
        </a:p>
      </dgm:t>
    </dgm:pt>
    <dgm:pt modelId="{191035FA-B304-402C-83FF-17C545775F7E}">
      <dgm:prSet custT="1"/>
      <dgm:spPr/>
      <dgm:t>
        <a:bodyPr/>
        <a:lstStyle/>
        <a:p>
          <a:r>
            <a:rPr lang="en-GB" sz="2400" b="0" i="0" dirty="0"/>
            <a:t>Fund Release Management</a:t>
          </a:r>
          <a:endParaRPr lang="en-GB" sz="2400" b="0" dirty="0"/>
        </a:p>
      </dgm:t>
    </dgm:pt>
    <dgm:pt modelId="{42847A7F-FD70-4E06-8439-EA924BCE2A0A}" type="parTrans" cxnId="{A0023EC8-5ADF-4CDA-99B8-1A42D5FEBD32}">
      <dgm:prSet/>
      <dgm:spPr/>
      <dgm:t>
        <a:bodyPr/>
        <a:lstStyle/>
        <a:p>
          <a:endParaRPr lang="en-GB"/>
        </a:p>
      </dgm:t>
    </dgm:pt>
    <dgm:pt modelId="{9A967563-61F9-480D-B33F-8C85A6497C57}" type="sibTrans" cxnId="{A0023EC8-5ADF-4CDA-99B8-1A42D5FEBD32}">
      <dgm:prSet/>
      <dgm:spPr/>
      <dgm:t>
        <a:bodyPr/>
        <a:lstStyle/>
        <a:p>
          <a:endParaRPr lang="en-GB"/>
        </a:p>
      </dgm:t>
    </dgm:pt>
    <dgm:pt modelId="{DB6FAE23-7320-4236-927E-D5A21A608A87}">
      <dgm:prSet custT="1"/>
      <dgm:spPr/>
      <dgm:t>
        <a:bodyPr/>
        <a:lstStyle/>
        <a:p>
          <a:r>
            <a:rPr lang="en-IN" sz="2400" b="0" i="0" dirty="0"/>
            <a:t>Beneficiary/Vendor Management</a:t>
          </a:r>
          <a:endParaRPr lang="en-GB" sz="2400" b="0" dirty="0"/>
        </a:p>
      </dgm:t>
    </dgm:pt>
    <dgm:pt modelId="{678852E5-0017-462B-B781-8B260DA106B1}" type="parTrans" cxnId="{BCCD6010-4430-49EC-8A87-2442F94132CF}">
      <dgm:prSet/>
      <dgm:spPr/>
      <dgm:t>
        <a:bodyPr/>
        <a:lstStyle/>
        <a:p>
          <a:endParaRPr lang="en-GB"/>
        </a:p>
      </dgm:t>
    </dgm:pt>
    <dgm:pt modelId="{D41D1157-1202-4D60-9B3A-A10D2D631465}" type="sibTrans" cxnId="{BCCD6010-4430-49EC-8A87-2442F94132CF}">
      <dgm:prSet/>
      <dgm:spPr/>
      <dgm:t>
        <a:bodyPr/>
        <a:lstStyle/>
        <a:p>
          <a:endParaRPr lang="en-GB"/>
        </a:p>
      </dgm:t>
    </dgm:pt>
    <dgm:pt modelId="{38C4831F-3599-41DD-B871-1E1465D3DD7F}">
      <dgm:prSet custT="1"/>
      <dgm:spPr/>
      <dgm:t>
        <a:bodyPr/>
        <a:lstStyle/>
        <a:p>
          <a:r>
            <a:rPr lang="hi-IN" sz="2400" b="0" dirty="0"/>
            <a:t>Support Request</a:t>
          </a:r>
          <a:endParaRPr lang="en-GB" sz="2400" b="0" dirty="0"/>
        </a:p>
      </dgm:t>
    </dgm:pt>
    <dgm:pt modelId="{DACEF622-D02C-4FB0-BAE9-3ABB2F7B15BA}" type="parTrans" cxnId="{05F6BD3A-96ED-4C9C-953A-3AD74461B569}">
      <dgm:prSet/>
      <dgm:spPr/>
      <dgm:t>
        <a:bodyPr/>
        <a:lstStyle/>
        <a:p>
          <a:endParaRPr lang="en-GB"/>
        </a:p>
      </dgm:t>
    </dgm:pt>
    <dgm:pt modelId="{BE1DCAA5-D371-486E-A253-908F4DD93921}" type="sibTrans" cxnId="{05F6BD3A-96ED-4C9C-953A-3AD74461B569}">
      <dgm:prSet/>
      <dgm:spPr/>
      <dgm:t>
        <a:bodyPr/>
        <a:lstStyle/>
        <a:p>
          <a:endParaRPr lang="en-GB"/>
        </a:p>
      </dgm:t>
    </dgm:pt>
    <dgm:pt modelId="{15FCA173-85F6-4B7C-8776-E1BD5F112BFE}">
      <dgm:prSet/>
      <dgm:spPr/>
      <dgm:t>
        <a:bodyPr/>
        <a:lstStyle/>
        <a:p>
          <a:endParaRPr lang="en-GB" b="0" dirty="0">
            <a:solidFill>
              <a:schemeClr val="tx1"/>
            </a:solidFill>
          </a:endParaRPr>
        </a:p>
      </dgm:t>
    </dgm:pt>
    <dgm:pt modelId="{1D3D4647-92BF-44A5-9CA1-3A4EFF561CAD}" type="parTrans" cxnId="{6FEF4338-6C04-489D-88C3-11C4EB7F3E87}">
      <dgm:prSet/>
      <dgm:spPr/>
      <dgm:t>
        <a:bodyPr/>
        <a:lstStyle/>
        <a:p>
          <a:endParaRPr lang="en-GB"/>
        </a:p>
      </dgm:t>
    </dgm:pt>
    <dgm:pt modelId="{0CAE6F28-CED3-4376-9E63-18CE22D95726}" type="sibTrans" cxnId="{6FEF4338-6C04-489D-88C3-11C4EB7F3E87}">
      <dgm:prSet/>
      <dgm:spPr/>
      <dgm:t>
        <a:bodyPr/>
        <a:lstStyle/>
        <a:p>
          <a:endParaRPr lang="en-GB"/>
        </a:p>
      </dgm:t>
    </dgm:pt>
    <dgm:pt modelId="{B5849153-2C07-4531-9404-A88A6F4E35CD}">
      <dgm:prSet custT="1"/>
      <dgm:spPr/>
      <dgm:t>
        <a:bodyPr/>
        <a:lstStyle/>
        <a:p>
          <a:endParaRPr lang="en-GB" sz="2400" b="0" dirty="0"/>
        </a:p>
      </dgm:t>
    </dgm:pt>
    <dgm:pt modelId="{7640D5F4-8AFC-46BF-A98D-5D318F06B647}" type="parTrans" cxnId="{D188EF06-BB26-4A60-92FB-4FAE32FD3671}">
      <dgm:prSet/>
      <dgm:spPr/>
      <dgm:t>
        <a:bodyPr/>
        <a:lstStyle/>
        <a:p>
          <a:endParaRPr lang="en-GB"/>
        </a:p>
      </dgm:t>
    </dgm:pt>
    <dgm:pt modelId="{E839A748-54A8-492F-AB01-61AB0E706714}" type="sibTrans" cxnId="{D188EF06-BB26-4A60-92FB-4FAE32FD3671}">
      <dgm:prSet/>
      <dgm:spPr/>
      <dgm:t>
        <a:bodyPr/>
        <a:lstStyle/>
        <a:p>
          <a:endParaRPr lang="en-GB"/>
        </a:p>
      </dgm:t>
    </dgm:pt>
    <dgm:pt modelId="{E9D39F95-593D-447E-BA02-AC793CDA69CE}" type="pres">
      <dgm:prSet presAssocID="{097CE32A-621F-40F5-B718-4861258B4402}" presName="Name0" presStyleCnt="0">
        <dgm:presLayoutVars>
          <dgm:chMax val="7"/>
          <dgm:chPref val="7"/>
          <dgm:dir/>
        </dgm:presLayoutVars>
      </dgm:prSet>
      <dgm:spPr/>
    </dgm:pt>
    <dgm:pt modelId="{70D7A43A-EA28-47D4-8E1A-CA53A4E659E1}" type="pres">
      <dgm:prSet presAssocID="{097CE32A-621F-40F5-B718-4861258B4402}" presName="Name1" presStyleCnt="0"/>
      <dgm:spPr/>
    </dgm:pt>
    <dgm:pt modelId="{E09568DA-89D7-4D18-90DC-1F577466E511}" type="pres">
      <dgm:prSet presAssocID="{097CE32A-621F-40F5-B718-4861258B4402}" presName="cycle" presStyleCnt="0"/>
      <dgm:spPr/>
    </dgm:pt>
    <dgm:pt modelId="{5DFEE33A-7691-4972-A661-E5B532B08C5B}" type="pres">
      <dgm:prSet presAssocID="{097CE32A-621F-40F5-B718-4861258B4402}" presName="srcNode" presStyleLbl="node1" presStyleIdx="0" presStyleCnt="7"/>
      <dgm:spPr/>
    </dgm:pt>
    <dgm:pt modelId="{013F986F-346A-4032-9FE7-F5D6696409D2}" type="pres">
      <dgm:prSet presAssocID="{097CE32A-621F-40F5-B718-4861258B4402}" presName="conn" presStyleLbl="parChTrans1D2" presStyleIdx="0" presStyleCnt="1"/>
      <dgm:spPr/>
    </dgm:pt>
    <dgm:pt modelId="{A2FC7D14-B521-417A-B8A2-ACA30D5EC7E0}" type="pres">
      <dgm:prSet presAssocID="{097CE32A-621F-40F5-B718-4861258B4402}" presName="extraNode" presStyleLbl="node1" presStyleIdx="0" presStyleCnt="7"/>
      <dgm:spPr/>
    </dgm:pt>
    <dgm:pt modelId="{49664369-C0A3-4153-88A2-E0CA100DD692}" type="pres">
      <dgm:prSet presAssocID="{097CE32A-621F-40F5-B718-4861258B4402}" presName="dstNode" presStyleLbl="node1" presStyleIdx="0" presStyleCnt="7"/>
      <dgm:spPr/>
    </dgm:pt>
    <dgm:pt modelId="{7E6BAE2E-6FB7-4499-965E-CB4D83B01956}" type="pres">
      <dgm:prSet presAssocID="{329A9749-163D-4477-9F34-494F391383F3}" presName="text_1" presStyleLbl="node1" presStyleIdx="0" presStyleCnt="7">
        <dgm:presLayoutVars>
          <dgm:bulletEnabled val="1"/>
        </dgm:presLayoutVars>
      </dgm:prSet>
      <dgm:spPr/>
    </dgm:pt>
    <dgm:pt modelId="{C87F5FC2-4AAB-4CDF-969D-C6D7F78ED8E1}" type="pres">
      <dgm:prSet presAssocID="{329A9749-163D-4477-9F34-494F391383F3}" presName="accent_1" presStyleCnt="0"/>
      <dgm:spPr/>
    </dgm:pt>
    <dgm:pt modelId="{770B0E55-E703-43DE-B524-2AA0FD33708C}" type="pres">
      <dgm:prSet presAssocID="{329A9749-163D-4477-9F34-494F391383F3}" presName="accentRepeatNode" presStyleLbl="solidFgAcc1" presStyleIdx="0" presStyleCnt="7"/>
      <dgm:spPr/>
    </dgm:pt>
    <dgm:pt modelId="{9D7A64E4-4466-431E-A940-3059BD560980}" type="pres">
      <dgm:prSet presAssocID="{1307650F-E13A-4A65-9302-61D37BE97310}" presName="text_2" presStyleLbl="node1" presStyleIdx="1" presStyleCnt="7">
        <dgm:presLayoutVars>
          <dgm:bulletEnabled val="1"/>
        </dgm:presLayoutVars>
      </dgm:prSet>
      <dgm:spPr/>
    </dgm:pt>
    <dgm:pt modelId="{9BBC1BC2-A3CF-4D9E-AE29-102AFFFD409B}" type="pres">
      <dgm:prSet presAssocID="{1307650F-E13A-4A65-9302-61D37BE97310}" presName="accent_2" presStyleCnt="0"/>
      <dgm:spPr/>
    </dgm:pt>
    <dgm:pt modelId="{E7C5FE3C-B2C2-4277-8A48-A2B1CF51C1C1}" type="pres">
      <dgm:prSet presAssocID="{1307650F-E13A-4A65-9302-61D37BE97310}" presName="accentRepeatNode" presStyleLbl="solidFgAcc1" presStyleIdx="1" presStyleCnt="7"/>
      <dgm:spPr/>
    </dgm:pt>
    <dgm:pt modelId="{45E46F0C-23B0-4FA6-B0C9-8AEA36CB7F06}" type="pres">
      <dgm:prSet presAssocID="{191035FA-B304-402C-83FF-17C545775F7E}" presName="text_3" presStyleLbl="node1" presStyleIdx="2" presStyleCnt="7">
        <dgm:presLayoutVars>
          <dgm:bulletEnabled val="1"/>
        </dgm:presLayoutVars>
      </dgm:prSet>
      <dgm:spPr/>
    </dgm:pt>
    <dgm:pt modelId="{EA7699CF-A12A-444C-935C-6041D80E46E8}" type="pres">
      <dgm:prSet presAssocID="{191035FA-B304-402C-83FF-17C545775F7E}" presName="accent_3" presStyleCnt="0"/>
      <dgm:spPr/>
    </dgm:pt>
    <dgm:pt modelId="{4BA8E90C-43CA-4273-9017-FE50F934FA67}" type="pres">
      <dgm:prSet presAssocID="{191035FA-B304-402C-83FF-17C545775F7E}" presName="accentRepeatNode" presStyleLbl="solidFgAcc1" presStyleIdx="2" presStyleCnt="7"/>
      <dgm:spPr/>
    </dgm:pt>
    <dgm:pt modelId="{E1894E3C-C8B6-443D-9873-C930FC5FA981}" type="pres">
      <dgm:prSet presAssocID="{38C4831F-3599-41DD-B871-1E1465D3DD7F}" presName="text_4" presStyleLbl="node1" presStyleIdx="3" presStyleCnt="7">
        <dgm:presLayoutVars>
          <dgm:bulletEnabled val="1"/>
        </dgm:presLayoutVars>
      </dgm:prSet>
      <dgm:spPr/>
    </dgm:pt>
    <dgm:pt modelId="{F31E5828-6BC8-4ECC-A72B-DB76F0990E2B}" type="pres">
      <dgm:prSet presAssocID="{38C4831F-3599-41DD-B871-1E1465D3DD7F}" presName="accent_4" presStyleCnt="0"/>
      <dgm:spPr/>
    </dgm:pt>
    <dgm:pt modelId="{16A886E0-E109-4B99-A8A8-3A145BBA7224}" type="pres">
      <dgm:prSet presAssocID="{38C4831F-3599-41DD-B871-1E1465D3DD7F}" presName="accentRepeatNode" presStyleLbl="solidFgAcc1" presStyleIdx="3" presStyleCnt="7"/>
      <dgm:spPr/>
    </dgm:pt>
    <dgm:pt modelId="{45BD21A7-3F3E-4FB0-835B-29049639F6B1}" type="pres">
      <dgm:prSet presAssocID="{DB6FAE23-7320-4236-927E-D5A21A608A87}" presName="text_5" presStyleLbl="node1" presStyleIdx="4" presStyleCnt="7">
        <dgm:presLayoutVars>
          <dgm:bulletEnabled val="1"/>
        </dgm:presLayoutVars>
      </dgm:prSet>
      <dgm:spPr/>
    </dgm:pt>
    <dgm:pt modelId="{3B22FA8D-1CE0-455D-B728-DFEADAC92878}" type="pres">
      <dgm:prSet presAssocID="{DB6FAE23-7320-4236-927E-D5A21A608A87}" presName="accent_5" presStyleCnt="0"/>
      <dgm:spPr/>
    </dgm:pt>
    <dgm:pt modelId="{49D1DFF6-E994-4128-8158-E3DA508BCCBC}" type="pres">
      <dgm:prSet presAssocID="{DB6FAE23-7320-4236-927E-D5A21A608A87}" presName="accentRepeatNode" presStyleLbl="solidFgAcc1" presStyleIdx="4" presStyleCnt="7"/>
      <dgm:spPr/>
    </dgm:pt>
    <dgm:pt modelId="{6AA743FD-E801-4D85-9D57-DC60510C093A}" type="pres">
      <dgm:prSet presAssocID="{FA80D9D9-3AF1-4510-ACFA-443842C4EEA7}" presName="text_6" presStyleLbl="node1" presStyleIdx="5" presStyleCnt="7" custLinFactNeighborX="-364" custLinFactNeighborY="-3878">
        <dgm:presLayoutVars>
          <dgm:bulletEnabled val="1"/>
        </dgm:presLayoutVars>
      </dgm:prSet>
      <dgm:spPr/>
    </dgm:pt>
    <dgm:pt modelId="{EB58903A-3E62-444A-9326-4FC98AA5B73E}" type="pres">
      <dgm:prSet presAssocID="{FA80D9D9-3AF1-4510-ACFA-443842C4EEA7}" presName="accent_6" presStyleCnt="0"/>
      <dgm:spPr/>
    </dgm:pt>
    <dgm:pt modelId="{8B73869A-E319-49B4-B1C5-C9C4FD9739C1}" type="pres">
      <dgm:prSet presAssocID="{FA80D9D9-3AF1-4510-ACFA-443842C4EEA7}" presName="accentRepeatNode" presStyleLbl="solidFgAcc1" presStyleIdx="5" presStyleCnt="7"/>
      <dgm:spPr/>
    </dgm:pt>
    <dgm:pt modelId="{0D4A4871-FA6C-483C-8394-D96082BC0B7B}" type="pres">
      <dgm:prSet presAssocID="{07BF50CB-BFEB-4A5A-B375-8B6BF5DF2F2E}" presName="text_7" presStyleLbl="node1" presStyleIdx="6" presStyleCnt="7" custLinFactNeighborX="-364" custLinFactNeighborY="-3878">
        <dgm:presLayoutVars>
          <dgm:bulletEnabled val="1"/>
        </dgm:presLayoutVars>
      </dgm:prSet>
      <dgm:spPr/>
    </dgm:pt>
    <dgm:pt modelId="{5A4CC8C2-4628-4B91-9913-2909537DB4C0}" type="pres">
      <dgm:prSet presAssocID="{07BF50CB-BFEB-4A5A-B375-8B6BF5DF2F2E}" presName="accent_7" presStyleCnt="0"/>
      <dgm:spPr/>
    </dgm:pt>
    <dgm:pt modelId="{67DD3890-E5D2-4B97-951F-E3AA3257719C}" type="pres">
      <dgm:prSet presAssocID="{07BF50CB-BFEB-4A5A-B375-8B6BF5DF2F2E}" presName="accentRepeatNode" presStyleLbl="solidFgAcc1" presStyleIdx="6" presStyleCnt="7" custLinFactNeighborY="3970"/>
      <dgm:spPr/>
    </dgm:pt>
  </dgm:ptLst>
  <dgm:cxnLst>
    <dgm:cxn modelId="{D188EF06-BB26-4A60-92FB-4FAE32FD3671}" srcId="{097CE32A-621F-40F5-B718-4861258B4402}" destId="{B5849153-2C07-4531-9404-A88A6F4E35CD}" srcOrd="7" destOrd="0" parTransId="{7640D5F4-8AFC-46BF-A98D-5D318F06B647}" sibTransId="{E839A748-54A8-492F-AB01-61AB0E706714}"/>
    <dgm:cxn modelId="{A1AC8909-3301-4DF9-B271-6DFA76FC5EAA}" type="presOf" srcId="{07BF50CB-BFEB-4A5A-B375-8B6BF5DF2F2E}" destId="{0D4A4871-FA6C-483C-8394-D96082BC0B7B}" srcOrd="0" destOrd="0" presId="urn:microsoft.com/office/officeart/2008/layout/VerticalCurvedList"/>
    <dgm:cxn modelId="{BCCD6010-4430-49EC-8A87-2442F94132CF}" srcId="{097CE32A-621F-40F5-B718-4861258B4402}" destId="{DB6FAE23-7320-4236-927E-D5A21A608A87}" srcOrd="4" destOrd="0" parTransId="{678852E5-0017-462B-B781-8B260DA106B1}" sibTransId="{D41D1157-1202-4D60-9B3A-A10D2D631465}"/>
    <dgm:cxn modelId="{87BDED18-B5A5-43C8-980B-96198F78E5EA}" srcId="{097CE32A-621F-40F5-B718-4861258B4402}" destId="{FA80D9D9-3AF1-4510-ACFA-443842C4EEA7}" srcOrd="5" destOrd="0" parTransId="{B2878F7C-EEB2-4662-94C0-138CA406D91E}" sibTransId="{4D3F5F00-945E-4DCF-A2F4-DF801E09A0BE}"/>
    <dgm:cxn modelId="{FEA8151D-150E-4D68-A04B-047C77C9A168}" type="presOf" srcId="{191035FA-B304-402C-83FF-17C545775F7E}" destId="{45E46F0C-23B0-4FA6-B0C9-8AEA36CB7F06}" srcOrd="0" destOrd="0" presId="urn:microsoft.com/office/officeart/2008/layout/VerticalCurvedList"/>
    <dgm:cxn modelId="{925A262F-AC93-44A3-8B9D-D4B657FDE22F}" type="presOf" srcId="{097CE32A-621F-40F5-B718-4861258B4402}" destId="{E9D39F95-593D-447E-BA02-AC793CDA69CE}" srcOrd="0" destOrd="0" presId="urn:microsoft.com/office/officeart/2008/layout/VerticalCurvedList"/>
    <dgm:cxn modelId="{6FEF4338-6C04-489D-88C3-11C4EB7F3E87}" srcId="{097CE32A-621F-40F5-B718-4861258B4402}" destId="{15FCA173-85F6-4B7C-8776-E1BD5F112BFE}" srcOrd="8" destOrd="0" parTransId="{1D3D4647-92BF-44A5-9CA1-3A4EFF561CAD}" sibTransId="{0CAE6F28-CED3-4376-9E63-18CE22D95726}"/>
    <dgm:cxn modelId="{05F6BD3A-96ED-4C9C-953A-3AD74461B569}" srcId="{097CE32A-621F-40F5-B718-4861258B4402}" destId="{38C4831F-3599-41DD-B871-1E1465D3DD7F}" srcOrd="3" destOrd="0" parTransId="{DACEF622-D02C-4FB0-BAE9-3ABB2F7B15BA}" sibTransId="{BE1DCAA5-D371-486E-A253-908F4DD93921}"/>
    <dgm:cxn modelId="{C752DF8F-A354-4064-927E-5AADA0A04EDE}" type="presOf" srcId="{1307650F-E13A-4A65-9302-61D37BE97310}" destId="{9D7A64E4-4466-431E-A940-3059BD560980}" srcOrd="0" destOrd="0" presId="urn:microsoft.com/office/officeart/2008/layout/VerticalCurvedList"/>
    <dgm:cxn modelId="{0C70C7A0-945C-421D-B461-1407CCBAAA05}" srcId="{097CE32A-621F-40F5-B718-4861258B4402}" destId="{07BF50CB-BFEB-4A5A-B375-8B6BF5DF2F2E}" srcOrd="6" destOrd="0" parTransId="{EF986590-FBB3-4659-BCBE-44F7F4369B85}" sibTransId="{18FAECFE-EFA4-4683-A254-FBA76D1DA03D}"/>
    <dgm:cxn modelId="{3DD46EAB-EE8C-47A1-9D09-0B29D77A6865}" type="presOf" srcId="{329A9749-163D-4477-9F34-494F391383F3}" destId="{7E6BAE2E-6FB7-4499-965E-CB4D83B01956}" srcOrd="0" destOrd="0" presId="urn:microsoft.com/office/officeart/2008/layout/VerticalCurvedList"/>
    <dgm:cxn modelId="{6137D6B3-FD7B-4F80-9D31-D3812B81EB4C}" srcId="{097CE32A-621F-40F5-B718-4861258B4402}" destId="{1307650F-E13A-4A65-9302-61D37BE97310}" srcOrd="1" destOrd="0" parTransId="{28C2FDCA-E245-43F0-89E9-EDF039B51B96}" sibTransId="{DC2A514A-9033-44AB-8596-13C4DCEB17C1}"/>
    <dgm:cxn modelId="{B7929FBE-8594-46AA-8D7D-CDD165041E05}" type="presOf" srcId="{DB6FAE23-7320-4236-927E-D5A21A608A87}" destId="{45BD21A7-3F3E-4FB0-835B-29049639F6B1}" srcOrd="0" destOrd="0" presId="urn:microsoft.com/office/officeart/2008/layout/VerticalCurvedList"/>
    <dgm:cxn modelId="{A0023EC8-5ADF-4CDA-99B8-1A42D5FEBD32}" srcId="{097CE32A-621F-40F5-B718-4861258B4402}" destId="{191035FA-B304-402C-83FF-17C545775F7E}" srcOrd="2" destOrd="0" parTransId="{42847A7F-FD70-4E06-8439-EA924BCE2A0A}" sibTransId="{9A967563-61F9-480D-B33F-8C85A6497C57}"/>
    <dgm:cxn modelId="{FA8EEBCA-C5BC-4821-8045-4F3F1D38339F}" type="presOf" srcId="{4E4306F5-0A4D-4EDD-9791-1CED13E01492}" destId="{013F986F-346A-4032-9FE7-F5D6696409D2}" srcOrd="0" destOrd="0" presId="urn:microsoft.com/office/officeart/2008/layout/VerticalCurvedList"/>
    <dgm:cxn modelId="{568852D0-1C80-49DA-B43C-B7BB9D838B17}" type="presOf" srcId="{FA80D9D9-3AF1-4510-ACFA-443842C4EEA7}" destId="{6AA743FD-E801-4D85-9D57-DC60510C093A}" srcOrd="0" destOrd="0" presId="urn:microsoft.com/office/officeart/2008/layout/VerticalCurvedList"/>
    <dgm:cxn modelId="{BF356DD3-7286-4E96-96A5-9A275D012172}" srcId="{097CE32A-621F-40F5-B718-4861258B4402}" destId="{329A9749-163D-4477-9F34-494F391383F3}" srcOrd="0" destOrd="0" parTransId="{CBC3000D-B0F3-439E-9B1B-98A0995CCEE3}" sibTransId="{4E4306F5-0A4D-4EDD-9791-1CED13E01492}"/>
    <dgm:cxn modelId="{F92E1BFC-FFF4-4E33-9C27-F331EB7E71AD}" type="presOf" srcId="{38C4831F-3599-41DD-B871-1E1465D3DD7F}" destId="{E1894E3C-C8B6-443D-9873-C930FC5FA981}" srcOrd="0" destOrd="0" presId="urn:microsoft.com/office/officeart/2008/layout/VerticalCurvedList"/>
    <dgm:cxn modelId="{AA5D65FC-ACAE-4E04-AE38-033C294C3EE5}" srcId="{097CE32A-621F-40F5-B718-4861258B4402}" destId="{F1AF1F5D-E6B5-465A-8083-DFD0A50D3F7C}" srcOrd="9" destOrd="0" parTransId="{80B30E9C-E7DD-4635-B15B-41F90B64777E}" sibTransId="{7D9C12CB-CB51-4CB3-9829-3709065DD303}"/>
    <dgm:cxn modelId="{0C13039E-DE6C-4633-B17F-C9931E0E185B}" type="presParOf" srcId="{E9D39F95-593D-447E-BA02-AC793CDA69CE}" destId="{70D7A43A-EA28-47D4-8E1A-CA53A4E659E1}" srcOrd="0" destOrd="0" presId="urn:microsoft.com/office/officeart/2008/layout/VerticalCurvedList"/>
    <dgm:cxn modelId="{7EACF18E-4FD4-4515-90C5-EA8787DCBAFB}" type="presParOf" srcId="{70D7A43A-EA28-47D4-8E1A-CA53A4E659E1}" destId="{E09568DA-89D7-4D18-90DC-1F577466E511}" srcOrd="0" destOrd="0" presId="urn:microsoft.com/office/officeart/2008/layout/VerticalCurvedList"/>
    <dgm:cxn modelId="{D95E9F6F-2569-4659-95CB-6B7F7D62FC97}" type="presParOf" srcId="{E09568DA-89D7-4D18-90DC-1F577466E511}" destId="{5DFEE33A-7691-4972-A661-E5B532B08C5B}" srcOrd="0" destOrd="0" presId="urn:microsoft.com/office/officeart/2008/layout/VerticalCurvedList"/>
    <dgm:cxn modelId="{F7BD4C51-CFEA-4009-906D-48CB7A9BD0CA}" type="presParOf" srcId="{E09568DA-89D7-4D18-90DC-1F577466E511}" destId="{013F986F-346A-4032-9FE7-F5D6696409D2}" srcOrd="1" destOrd="0" presId="urn:microsoft.com/office/officeart/2008/layout/VerticalCurvedList"/>
    <dgm:cxn modelId="{92E75F24-7E4C-428E-9099-3CA1426D3F78}" type="presParOf" srcId="{E09568DA-89D7-4D18-90DC-1F577466E511}" destId="{A2FC7D14-B521-417A-B8A2-ACA30D5EC7E0}" srcOrd="2" destOrd="0" presId="urn:microsoft.com/office/officeart/2008/layout/VerticalCurvedList"/>
    <dgm:cxn modelId="{00D722EC-4CAF-4966-8CA0-1D4F65720F9B}" type="presParOf" srcId="{E09568DA-89D7-4D18-90DC-1F577466E511}" destId="{49664369-C0A3-4153-88A2-E0CA100DD692}" srcOrd="3" destOrd="0" presId="urn:microsoft.com/office/officeart/2008/layout/VerticalCurvedList"/>
    <dgm:cxn modelId="{6DDB407D-A2DD-4AF6-B1D6-E190FD4BC9B6}" type="presParOf" srcId="{70D7A43A-EA28-47D4-8E1A-CA53A4E659E1}" destId="{7E6BAE2E-6FB7-4499-965E-CB4D83B01956}" srcOrd="1" destOrd="0" presId="urn:microsoft.com/office/officeart/2008/layout/VerticalCurvedList"/>
    <dgm:cxn modelId="{B7D43959-B012-4FA3-B72D-39BE1DDF9B43}" type="presParOf" srcId="{70D7A43A-EA28-47D4-8E1A-CA53A4E659E1}" destId="{C87F5FC2-4AAB-4CDF-969D-C6D7F78ED8E1}" srcOrd="2" destOrd="0" presId="urn:microsoft.com/office/officeart/2008/layout/VerticalCurvedList"/>
    <dgm:cxn modelId="{11EA66A8-E268-448D-AC5C-A251E02632DE}" type="presParOf" srcId="{C87F5FC2-4AAB-4CDF-969D-C6D7F78ED8E1}" destId="{770B0E55-E703-43DE-B524-2AA0FD33708C}" srcOrd="0" destOrd="0" presId="urn:microsoft.com/office/officeart/2008/layout/VerticalCurvedList"/>
    <dgm:cxn modelId="{8B3255AE-B839-4319-AA35-2393004BCE8D}" type="presParOf" srcId="{70D7A43A-EA28-47D4-8E1A-CA53A4E659E1}" destId="{9D7A64E4-4466-431E-A940-3059BD560980}" srcOrd="3" destOrd="0" presId="urn:microsoft.com/office/officeart/2008/layout/VerticalCurvedList"/>
    <dgm:cxn modelId="{E2CDDF0C-3E81-4333-9025-9E3A3C724BA3}" type="presParOf" srcId="{70D7A43A-EA28-47D4-8E1A-CA53A4E659E1}" destId="{9BBC1BC2-A3CF-4D9E-AE29-102AFFFD409B}" srcOrd="4" destOrd="0" presId="urn:microsoft.com/office/officeart/2008/layout/VerticalCurvedList"/>
    <dgm:cxn modelId="{9E205FB5-84E9-4135-BC08-B8ADF1CB94C4}" type="presParOf" srcId="{9BBC1BC2-A3CF-4D9E-AE29-102AFFFD409B}" destId="{E7C5FE3C-B2C2-4277-8A48-A2B1CF51C1C1}" srcOrd="0" destOrd="0" presId="urn:microsoft.com/office/officeart/2008/layout/VerticalCurvedList"/>
    <dgm:cxn modelId="{CCAECD7F-5E3F-4B67-A1CA-6CC7932DD348}" type="presParOf" srcId="{70D7A43A-EA28-47D4-8E1A-CA53A4E659E1}" destId="{45E46F0C-23B0-4FA6-B0C9-8AEA36CB7F06}" srcOrd="5" destOrd="0" presId="urn:microsoft.com/office/officeart/2008/layout/VerticalCurvedList"/>
    <dgm:cxn modelId="{60246A09-6F62-475D-8EF2-DD12C78D9F3D}" type="presParOf" srcId="{70D7A43A-EA28-47D4-8E1A-CA53A4E659E1}" destId="{EA7699CF-A12A-444C-935C-6041D80E46E8}" srcOrd="6" destOrd="0" presId="urn:microsoft.com/office/officeart/2008/layout/VerticalCurvedList"/>
    <dgm:cxn modelId="{6454D7B3-F3AC-4B02-9C36-E4845A359338}" type="presParOf" srcId="{EA7699CF-A12A-444C-935C-6041D80E46E8}" destId="{4BA8E90C-43CA-4273-9017-FE50F934FA67}" srcOrd="0" destOrd="0" presId="urn:microsoft.com/office/officeart/2008/layout/VerticalCurvedList"/>
    <dgm:cxn modelId="{52318257-0487-427D-B029-DA3877A46E12}" type="presParOf" srcId="{70D7A43A-EA28-47D4-8E1A-CA53A4E659E1}" destId="{E1894E3C-C8B6-443D-9873-C930FC5FA981}" srcOrd="7" destOrd="0" presId="urn:microsoft.com/office/officeart/2008/layout/VerticalCurvedList"/>
    <dgm:cxn modelId="{888B441C-BF79-44C9-A3C2-90230A52F394}" type="presParOf" srcId="{70D7A43A-EA28-47D4-8E1A-CA53A4E659E1}" destId="{F31E5828-6BC8-4ECC-A72B-DB76F0990E2B}" srcOrd="8" destOrd="0" presId="urn:microsoft.com/office/officeart/2008/layout/VerticalCurvedList"/>
    <dgm:cxn modelId="{5D176C37-88AC-43C3-B4A8-488159CDC4FE}" type="presParOf" srcId="{F31E5828-6BC8-4ECC-A72B-DB76F0990E2B}" destId="{16A886E0-E109-4B99-A8A8-3A145BBA7224}" srcOrd="0" destOrd="0" presId="urn:microsoft.com/office/officeart/2008/layout/VerticalCurvedList"/>
    <dgm:cxn modelId="{C2E51473-82D3-4E80-9CB0-AB10D768F095}" type="presParOf" srcId="{70D7A43A-EA28-47D4-8E1A-CA53A4E659E1}" destId="{45BD21A7-3F3E-4FB0-835B-29049639F6B1}" srcOrd="9" destOrd="0" presId="urn:microsoft.com/office/officeart/2008/layout/VerticalCurvedList"/>
    <dgm:cxn modelId="{A5093A3E-A128-4AF8-AA17-4EF6B5C69729}" type="presParOf" srcId="{70D7A43A-EA28-47D4-8E1A-CA53A4E659E1}" destId="{3B22FA8D-1CE0-455D-B728-DFEADAC92878}" srcOrd="10" destOrd="0" presId="urn:microsoft.com/office/officeart/2008/layout/VerticalCurvedList"/>
    <dgm:cxn modelId="{8DFA73F6-A9B1-4ACE-BFC4-F63D92A5E43D}" type="presParOf" srcId="{3B22FA8D-1CE0-455D-B728-DFEADAC92878}" destId="{49D1DFF6-E994-4128-8158-E3DA508BCCBC}" srcOrd="0" destOrd="0" presId="urn:microsoft.com/office/officeart/2008/layout/VerticalCurvedList"/>
    <dgm:cxn modelId="{BC604F8A-5668-49FD-AF7E-81C35ED22769}" type="presParOf" srcId="{70D7A43A-EA28-47D4-8E1A-CA53A4E659E1}" destId="{6AA743FD-E801-4D85-9D57-DC60510C093A}" srcOrd="11" destOrd="0" presId="urn:microsoft.com/office/officeart/2008/layout/VerticalCurvedList"/>
    <dgm:cxn modelId="{6EA72B39-CF8F-4687-ACD4-F039B0A6B042}" type="presParOf" srcId="{70D7A43A-EA28-47D4-8E1A-CA53A4E659E1}" destId="{EB58903A-3E62-444A-9326-4FC98AA5B73E}" srcOrd="12" destOrd="0" presId="urn:microsoft.com/office/officeart/2008/layout/VerticalCurvedList"/>
    <dgm:cxn modelId="{98D52AA8-CF48-416B-8EA3-36FD1D80D134}" type="presParOf" srcId="{EB58903A-3E62-444A-9326-4FC98AA5B73E}" destId="{8B73869A-E319-49B4-B1C5-C9C4FD9739C1}" srcOrd="0" destOrd="0" presId="urn:microsoft.com/office/officeart/2008/layout/VerticalCurvedList"/>
    <dgm:cxn modelId="{F8FF2402-DE1E-4EBC-AC19-B6F51B3D86A3}" type="presParOf" srcId="{70D7A43A-EA28-47D4-8E1A-CA53A4E659E1}" destId="{0D4A4871-FA6C-483C-8394-D96082BC0B7B}" srcOrd="13" destOrd="0" presId="urn:microsoft.com/office/officeart/2008/layout/VerticalCurvedList"/>
    <dgm:cxn modelId="{0F5B5AC3-56D3-46BA-843B-C6AA19A37BD4}" type="presParOf" srcId="{70D7A43A-EA28-47D4-8E1A-CA53A4E659E1}" destId="{5A4CC8C2-4628-4B91-9913-2909537DB4C0}" srcOrd="14" destOrd="0" presId="urn:microsoft.com/office/officeart/2008/layout/VerticalCurvedList"/>
    <dgm:cxn modelId="{AE9EB6E2-E760-427F-AB61-0AE9F8D17318}" type="presParOf" srcId="{5A4CC8C2-4628-4B91-9913-2909537DB4C0}" destId="{67DD3890-E5D2-4B97-951F-E3AA325771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F8617-5398-4451-89FD-E6247EC2E4A0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AEB443E0-6C5F-4A98-B32B-CAE9A0ADB045}">
      <dgm:prSet phldrT="[Text]" phldr="1"/>
      <dgm:spPr/>
      <dgm:t>
        <a:bodyPr/>
        <a:lstStyle/>
        <a:p>
          <a:endParaRPr lang="en-GB" dirty="0"/>
        </a:p>
      </dgm:t>
    </dgm:pt>
    <dgm:pt modelId="{93D15542-5DED-4F5C-88D0-B6148E8C97ED}" type="parTrans" cxnId="{AC4D8633-59CB-42E3-A442-6678C0E76147}">
      <dgm:prSet/>
      <dgm:spPr/>
      <dgm:t>
        <a:bodyPr/>
        <a:lstStyle/>
        <a:p>
          <a:endParaRPr lang="en-GB"/>
        </a:p>
      </dgm:t>
    </dgm:pt>
    <dgm:pt modelId="{ACD19684-6846-42F2-80B9-971CBE67A05B}" type="sibTrans" cxnId="{AC4D8633-59CB-42E3-A442-6678C0E76147}">
      <dgm:prSet/>
      <dgm:spPr/>
      <dgm:t>
        <a:bodyPr/>
        <a:lstStyle/>
        <a:p>
          <a:endParaRPr lang="en-GB"/>
        </a:p>
      </dgm:t>
    </dgm:pt>
    <dgm:pt modelId="{B00405B7-4C41-4592-B629-58839AC02027}">
      <dgm:prSet phldrT="[Text]" phldr="1"/>
      <dgm:spPr/>
      <dgm:t>
        <a:bodyPr/>
        <a:lstStyle/>
        <a:p>
          <a:endParaRPr lang="en-GB" dirty="0"/>
        </a:p>
      </dgm:t>
    </dgm:pt>
    <dgm:pt modelId="{D5F1E4FF-3F56-4E30-B913-E0B4639ACF91}" type="parTrans" cxnId="{49A3DADD-B7A3-47AC-8AD1-487F0FE87E38}">
      <dgm:prSet/>
      <dgm:spPr/>
      <dgm:t>
        <a:bodyPr/>
        <a:lstStyle/>
        <a:p>
          <a:endParaRPr lang="en-GB"/>
        </a:p>
      </dgm:t>
    </dgm:pt>
    <dgm:pt modelId="{B60F1D9F-D784-4D2F-B062-A27D514043E3}" type="sibTrans" cxnId="{49A3DADD-B7A3-47AC-8AD1-487F0FE87E38}">
      <dgm:prSet/>
      <dgm:spPr/>
      <dgm:t>
        <a:bodyPr/>
        <a:lstStyle/>
        <a:p>
          <a:endParaRPr lang="en-GB"/>
        </a:p>
      </dgm:t>
    </dgm:pt>
    <dgm:pt modelId="{E4BEB2AE-87C0-402A-BE94-EA0F19C96EFB}">
      <dgm:prSet/>
      <dgm:spPr/>
      <dgm:t>
        <a:bodyPr/>
        <a:lstStyle/>
        <a:p>
          <a:endParaRPr lang="en-GB"/>
        </a:p>
      </dgm:t>
    </dgm:pt>
    <dgm:pt modelId="{9F6B8D2E-3E6C-4261-83D9-6B01CB89677B}" type="parTrans" cxnId="{CAE72F8F-1D63-4C86-A26B-6913FA125589}">
      <dgm:prSet/>
      <dgm:spPr/>
      <dgm:t>
        <a:bodyPr/>
        <a:lstStyle/>
        <a:p>
          <a:endParaRPr lang="en-GB"/>
        </a:p>
      </dgm:t>
    </dgm:pt>
    <dgm:pt modelId="{8726C86A-4658-40BF-9D7C-CADD90165CEC}" type="sibTrans" cxnId="{CAE72F8F-1D63-4C86-A26B-6913FA125589}">
      <dgm:prSet/>
      <dgm:spPr/>
      <dgm:t>
        <a:bodyPr/>
        <a:lstStyle/>
        <a:p>
          <a:endParaRPr lang="en-GB"/>
        </a:p>
      </dgm:t>
    </dgm:pt>
    <dgm:pt modelId="{5EB1F921-073E-411B-BC4F-42C4B8F71D0A}">
      <dgm:prSet/>
      <dgm:spPr/>
      <dgm:t>
        <a:bodyPr/>
        <a:lstStyle/>
        <a:p>
          <a:endParaRPr lang="en-GB"/>
        </a:p>
      </dgm:t>
    </dgm:pt>
    <dgm:pt modelId="{A6562DD0-F5FD-44AE-B301-11122D03B08B}" type="parTrans" cxnId="{7479BACD-84BA-435E-A6B1-7AD811600FF0}">
      <dgm:prSet/>
      <dgm:spPr/>
      <dgm:t>
        <a:bodyPr/>
        <a:lstStyle/>
        <a:p>
          <a:endParaRPr lang="en-GB"/>
        </a:p>
      </dgm:t>
    </dgm:pt>
    <dgm:pt modelId="{BED31873-141A-4625-9F33-E7F696F2DD7F}" type="sibTrans" cxnId="{7479BACD-84BA-435E-A6B1-7AD811600FF0}">
      <dgm:prSet/>
      <dgm:spPr/>
      <dgm:t>
        <a:bodyPr/>
        <a:lstStyle/>
        <a:p>
          <a:endParaRPr lang="en-GB"/>
        </a:p>
      </dgm:t>
    </dgm:pt>
    <dgm:pt modelId="{DD8B25B5-C328-4B4C-A578-824B36A9CED1}">
      <dgm:prSet/>
      <dgm:spPr/>
      <dgm:t>
        <a:bodyPr/>
        <a:lstStyle/>
        <a:p>
          <a:endParaRPr lang="en-GB"/>
        </a:p>
      </dgm:t>
    </dgm:pt>
    <dgm:pt modelId="{BAE173C5-F688-41B4-978B-1E3FEF3AA3C5}" type="parTrans" cxnId="{F8D8E912-5C77-4730-B396-6F0841DB0334}">
      <dgm:prSet/>
      <dgm:spPr/>
      <dgm:t>
        <a:bodyPr/>
        <a:lstStyle/>
        <a:p>
          <a:endParaRPr lang="en-GB"/>
        </a:p>
      </dgm:t>
    </dgm:pt>
    <dgm:pt modelId="{47A4EECD-8C69-4696-9C40-2917CDDB9093}" type="sibTrans" cxnId="{F8D8E912-5C77-4730-B396-6F0841DB0334}">
      <dgm:prSet/>
      <dgm:spPr/>
      <dgm:t>
        <a:bodyPr/>
        <a:lstStyle/>
        <a:p>
          <a:endParaRPr lang="en-GB"/>
        </a:p>
      </dgm:t>
    </dgm:pt>
    <dgm:pt modelId="{42866409-F3F4-4199-AEFF-794956369747}">
      <dgm:prSet phldrT="[Text]" phldr="1"/>
      <dgm:spPr/>
      <dgm:t>
        <a:bodyPr/>
        <a:lstStyle/>
        <a:p>
          <a:endParaRPr lang="en-GB" dirty="0"/>
        </a:p>
      </dgm:t>
    </dgm:pt>
    <dgm:pt modelId="{FF551352-5D20-43D9-8ADF-8240255EE378}" type="sibTrans" cxnId="{BEB950A2-A311-4809-8ABA-756C9D357F0E}">
      <dgm:prSet/>
      <dgm:spPr/>
      <dgm:t>
        <a:bodyPr/>
        <a:lstStyle/>
        <a:p>
          <a:endParaRPr lang="en-GB"/>
        </a:p>
      </dgm:t>
    </dgm:pt>
    <dgm:pt modelId="{E0E958D7-41E9-4062-BF24-13669FFEA94E}" type="parTrans" cxnId="{BEB950A2-A311-4809-8ABA-756C9D357F0E}">
      <dgm:prSet/>
      <dgm:spPr/>
      <dgm:t>
        <a:bodyPr/>
        <a:lstStyle/>
        <a:p>
          <a:endParaRPr lang="en-GB"/>
        </a:p>
      </dgm:t>
    </dgm:pt>
    <dgm:pt modelId="{D91598EA-486F-495A-8B64-A658B2D16599}" type="pres">
      <dgm:prSet presAssocID="{31DF8617-5398-4451-89FD-E6247EC2E4A0}" presName="Name0" presStyleCnt="0">
        <dgm:presLayoutVars>
          <dgm:dir/>
          <dgm:animLvl val="lvl"/>
          <dgm:resizeHandles val="exact"/>
        </dgm:presLayoutVars>
      </dgm:prSet>
      <dgm:spPr/>
    </dgm:pt>
    <dgm:pt modelId="{6DC3B79F-7FDD-49C1-A27B-9F2D680F5956}" type="pres">
      <dgm:prSet presAssocID="{42866409-F3F4-4199-AEFF-794956369747}" presName="Name8" presStyleCnt="0"/>
      <dgm:spPr/>
    </dgm:pt>
    <dgm:pt modelId="{80BE8680-9516-44F6-AC95-C163CD175553}" type="pres">
      <dgm:prSet presAssocID="{42866409-F3F4-4199-AEFF-794956369747}" presName="level" presStyleLbl="node1" presStyleIdx="0" presStyleCnt="6">
        <dgm:presLayoutVars>
          <dgm:chMax val="1"/>
          <dgm:bulletEnabled val="1"/>
        </dgm:presLayoutVars>
      </dgm:prSet>
      <dgm:spPr/>
    </dgm:pt>
    <dgm:pt modelId="{210BB3F1-6DC4-4CB4-A6D1-9DEAE1FD05DE}" type="pres">
      <dgm:prSet presAssocID="{42866409-F3F4-4199-AEFF-7949563697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02D195-594F-4631-B22E-2BEBF12A052A}" type="pres">
      <dgm:prSet presAssocID="{AEB443E0-6C5F-4A98-B32B-CAE9A0ADB045}" presName="Name8" presStyleCnt="0"/>
      <dgm:spPr/>
    </dgm:pt>
    <dgm:pt modelId="{9491118A-371F-40FD-BD07-30140078BFDA}" type="pres">
      <dgm:prSet presAssocID="{AEB443E0-6C5F-4A98-B32B-CAE9A0ADB045}" presName="level" presStyleLbl="node1" presStyleIdx="1" presStyleCnt="6">
        <dgm:presLayoutVars>
          <dgm:chMax val="1"/>
          <dgm:bulletEnabled val="1"/>
        </dgm:presLayoutVars>
      </dgm:prSet>
      <dgm:spPr/>
    </dgm:pt>
    <dgm:pt modelId="{EF08EA4D-F567-4EA6-822B-AC64630234DE}" type="pres">
      <dgm:prSet presAssocID="{AEB443E0-6C5F-4A98-B32B-CAE9A0ADB0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A2FA25-0324-4C1A-B7EB-D61583A4E617}" type="pres">
      <dgm:prSet presAssocID="{B00405B7-4C41-4592-B629-58839AC02027}" presName="Name8" presStyleCnt="0"/>
      <dgm:spPr/>
    </dgm:pt>
    <dgm:pt modelId="{C4FBDCCE-9C1F-4BC3-97FB-81ABE242D13C}" type="pres">
      <dgm:prSet presAssocID="{B00405B7-4C41-4592-B629-58839AC02027}" presName="level" presStyleLbl="node1" presStyleIdx="2" presStyleCnt="6">
        <dgm:presLayoutVars>
          <dgm:chMax val="1"/>
          <dgm:bulletEnabled val="1"/>
        </dgm:presLayoutVars>
      </dgm:prSet>
      <dgm:spPr/>
    </dgm:pt>
    <dgm:pt modelId="{DD4A7BEF-0B40-4116-B2F6-D987F552392F}" type="pres">
      <dgm:prSet presAssocID="{B00405B7-4C41-4592-B629-58839AC0202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1B59EC-DCD5-46D1-8A4C-8350ECABCC46}" type="pres">
      <dgm:prSet presAssocID="{E4BEB2AE-87C0-402A-BE94-EA0F19C96EFB}" presName="Name8" presStyleCnt="0"/>
      <dgm:spPr/>
    </dgm:pt>
    <dgm:pt modelId="{49C874BC-DEB6-49EC-B59F-9288D2FDCA38}" type="pres">
      <dgm:prSet presAssocID="{E4BEB2AE-87C0-402A-BE94-EA0F19C96EFB}" presName="level" presStyleLbl="node1" presStyleIdx="3" presStyleCnt="6">
        <dgm:presLayoutVars>
          <dgm:chMax val="1"/>
          <dgm:bulletEnabled val="1"/>
        </dgm:presLayoutVars>
      </dgm:prSet>
      <dgm:spPr/>
    </dgm:pt>
    <dgm:pt modelId="{28113EF0-8CCB-402B-A9BB-C7BC7A3C0F0B}" type="pres">
      <dgm:prSet presAssocID="{E4BEB2AE-87C0-402A-BE94-EA0F19C96E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E55C12-ECF1-486E-B1F4-AF73ECAC4D50}" type="pres">
      <dgm:prSet presAssocID="{5EB1F921-073E-411B-BC4F-42C4B8F71D0A}" presName="Name8" presStyleCnt="0"/>
      <dgm:spPr/>
    </dgm:pt>
    <dgm:pt modelId="{E0991183-4DA4-47EE-9486-6E1AFE07C3DD}" type="pres">
      <dgm:prSet presAssocID="{5EB1F921-073E-411B-BC4F-42C4B8F71D0A}" presName="level" presStyleLbl="node1" presStyleIdx="4" presStyleCnt="6">
        <dgm:presLayoutVars>
          <dgm:chMax val="1"/>
          <dgm:bulletEnabled val="1"/>
        </dgm:presLayoutVars>
      </dgm:prSet>
      <dgm:spPr/>
    </dgm:pt>
    <dgm:pt modelId="{510E153A-C4A0-4B49-83C4-F99357359D1A}" type="pres">
      <dgm:prSet presAssocID="{5EB1F921-073E-411B-BC4F-42C4B8F71D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785872-7901-425F-B796-CE166CC77E97}" type="pres">
      <dgm:prSet presAssocID="{DD8B25B5-C328-4B4C-A578-824B36A9CED1}" presName="Name8" presStyleCnt="0"/>
      <dgm:spPr/>
    </dgm:pt>
    <dgm:pt modelId="{697D2B6E-D7E4-47D6-B52B-9A26955048E6}" type="pres">
      <dgm:prSet presAssocID="{DD8B25B5-C328-4B4C-A578-824B36A9CED1}" presName="level" presStyleLbl="node1" presStyleIdx="5" presStyleCnt="6">
        <dgm:presLayoutVars>
          <dgm:chMax val="1"/>
          <dgm:bulletEnabled val="1"/>
        </dgm:presLayoutVars>
      </dgm:prSet>
      <dgm:spPr/>
    </dgm:pt>
    <dgm:pt modelId="{6D3D667F-C1A3-4B43-BA3A-888440304305}" type="pres">
      <dgm:prSet presAssocID="{DD8B25B5-C328-4B4C-A578-824B36A9CED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8D8E912-5C77-4730-B396-6F0841DB0334}" srcId="{31DF8617-5398-4451-89FD-E6247EC2E4A0}" destId="{DD8B25B5-C328-4B4C-A578-824B36A9CED1}" srcOrd="5" destOrd="0" parTransId="{BAE173C5-F688-41B4-978B-1E3FEF3AA3C5}" sibTransId="{47A4EECD-8C69-4696-9C40-2917CDDB9093}"/>
    <dgm:cxn modelId="{AC4D8633-59CB-42E3-A442-6678C0E76147}" srcId="{31DF8617-5398-4451-89FD-E6247EC2E4A0}" destId="{AEB443E0-6C5F-4A98-B32B-CAE9A0ADB045}" srcOrd="1" destOrd="0" parTransId="{93D15542-5DED-4F5C-88D0-B6148E8C97ED}" sibTransId="{ACD19684-6846-42F2-80B9-971CBE67A05B}"/>
    <dgm:cxn modelId="{79551B3D-2C05-4F0A-9A1E-6F2AA1B8B0D3}" type="presOf" srcId="{E4BEB2AE-87C0-402A-BE94-EA0F19C96EFB}" destId="{49C874BC-DEB6-49EC-B59F-9288D2FDCA38}" srcOrd="0" destOrd="0" presId="urn:microsoft.com/office/officeart/2005/8/layout/pyramid1"/>
    <dgm:cxn modelId="{618A7064-DED4-46BB-9F8A-4DC08886591A}" type="presOf" srcId="{AEB443E0-6C5F-4A98-B32B-CAE9A0ADB045}" destId="{EF08EA4D-F567-4EA6-822B-AC64630234DE}" srcOrd="1" destOrd="0" presId="urn:microsoft.com/office/officeart/2005/8/layout/pyramid1"/>
    <dgm:cxn modelId="{331E6159-B3A5-4988-B06B-E32A2539B10F}" type="presOf" srcId="{5EB1F921-073E-411B-BC4F-42C4B8F71D0A}" destId="{E0991183-4DA4-47EE-9486-6E1AFE07C3DD}" srcOrd="0" destOrd="0" presId="urn:microsoft.com/office/officeart/2005/8/layout/pyramid1"/>
    <dgm:cxn modelId="{1C94307D-9FF4-450A-B793-D9623A5187FF}" type="presOf" srcId="{B00405B7-4C41-4592-B629-58839AC02027}" destId="{DD4A7BEF-0B40-4116-B2F6-D987F552392F}" srcOrd="1" destOrd="0" presId="urn:microsoft.com/office/officeart/2005/8/layout/pyramid1"/>
    <dgm:cxn modelId="{509E0D80-C6B7-4988-A3DA-117CEFEB6C24}" type="presOf" srcId="{DD8B25B5-C328-4B4C-A578-824B36A9CED1}" destId="{6D3D667F-C1A3-4B43-BA3A-888440304305}" srcOrd="1" destOrd="0" presId="urn:microsoft.com/office/officeart/2005/8/layout/pyramid1"/>
    <dgm:cxn modelId="{0EDCB082-8A39-450F-967D-93055E4932F6}" type="presOf" srcId="{31DF8617-5398-4451-89FD-E6247EC2E4A0}" destId="{D91598EA-486F-495A-8B64-A658B2D16599}" srcOrd="0" destOrd="0" presId="urn:microsoft.com/office/officeart/2005/8/layout/pyramid1"/>
    <dgm:cxn modelId="{CAE72F8F-1D63-4C86-A26B-6913FA125589}" srcId="{31DF8617-5398-4451-89FD-E6247EC2E4A0}" destId="{E4BEB2AE-87C0-402A-BE94-EA0F19C96EFB}" srcOrd="3" destOrd="0" parTransId="{9F6B8D2E-3E6C-4261-83D9-6B01CB89677B}" sibTransId="{8726C86A-4658-40BF-9D7C-CADD90165CEC}"/>
    <dgm:cxn modelId="{2BC724A0-3C66-4AFA-B133-24766114B372}" type="presOf" srcId="{B00405B7-4C41-4592-B629-58839AC02027}" destId="{C4FBDCCE-9C1F-4BC3-97FB-81ABE242D13C}" srcOrd="0" destOrd="0" presId="urn:microsoft.com/office/officeart/2005/8/layout/pyramid1"/>
    <dgm:cxn modelId="{BEB950A2-A311-4809-8ABA-756C9D357F0E}" srcId="{31DF8617-5398-4451-89FD-E6247EC2E4A0}" destId="{42866409-F3F4-4199-AEFF-794956369747}" srcOrd="0" destOrd="0" parTransId="{E0E958D7-41E9-4062-BF24-13669FFEA94E}" sibTransId="{FF551352-5D20-43D9-8ADF-8240255EE378}"/>
    <dgm:cxn modelId="{3D53EBA4-6902-4AF8-8B2E-7D567B9C458F}" type="presOf" srcId="{42866409-F3F4-4199-AEFF-794956369747}" destId="{210BB3F1-6DC4-4CB4-A6D1-9DEAE1FD05DE}" srcOrd="1" destOrd="0" presId="urn:microsoft.com/office/officeart/2005/8/layout/pyramid1"/>
    <dgm:cxn modelId="{1B800FA5-D107-4376-9033-35B58F784992}" type="presOf" srcId="{42866409-F3F4-4199-AEFF-794956369747}" destId="{80BE8680-9516-44F6-AC95-C163CD175553}" srcOrd="0" destOrd="0" presId="urn:microsoft.com/office/officeart/2005/8/layout/pyramid1"/>
    <dgm:cxn modelId="{3682BCBB-959A-46C0-9D3E-7807AF262435}" type="presOf" srcId="{5EB1F921-073E-411B-BC4F-42C4B8F71D0A}" destId="{510E153A-C4A0-4B49-83C4-F99357359D1A}" srcOrd="1" destOrd="0" presId="urn:microsoft.com/office/officeart/2005/8/layout/pyramid1"/>
    <dgm:cxn modelId="{FAFB72BC-93E5-4100-8C82-73ECAFC6EA2D}" type="presOf" srcId="{E4BEB2AE-87C0-402A-BE94-EA0F19C96EFB}" destId="{28113EF0-8CCB-402B-A9BB-C7BC7A3C0F0B}" srcOrd="1" destOrd="0" presId="urn:microsoft.com/office/officeart/2005/8/layout/pyramid1"/>
    <dgm:cxn modelId="{7479BACD-84BA-435E-A6B1-7AD811600FF0}" srcId="{31DF8617-5398-4451-89FD-E6247EC2E4A0}" destId="{5EB1F921-073E-411B-BC4F-42C4B8F71D0A}" srcOrd="4" destOrd="0" parTransId="{A6562DD0-F5FD-44AE-B301-11122D03B08B}" sibTransId="{BED31873-141A-4625-9F33-E7F696F2DD7F}"/>
    <dgm:cxn modelId="{D3610AD8-7CFB-4522-AD6D-3F39C93D6F0D}" type="presOf" srcId="{DD8B25B5-C328-4B4C-A578-824B36A9CED1}" destId="{697D2B6E-D7E4-47D6-B52B-9A26955048E6}" srcOrd="0" destOrd="0" presId="urn:microsoft.com/office/officeart/2005/8/layout/pyramid1"/>
    <dgm:cxn modelId="{7500DBD9-FDF8-4BE3-A25F-A1B8419B6DAB}" type="presOf" srcId="{AEB443E0-6C5F-4A98-B32B-CAE9A0ADB045}" destId="{9491118A-371F-40FD-BD07-30140078BFDA}" srcOrd="0" destOrd="0" presId="urn:microsoft.com/office/officeart/2005/8/layout/pyramid1"/>
    <dgm:cxn modelId="{49A3DADD-B7A3-47AC-8AD1-487F0FE87E38}" srcId="{31DF8617-5398-4451-89FD-E6247EC2E4A0}" destId="{B00405B7-4C41-4592-B629-58839AC02027}" srcOrd="2" destOrd="0" parTransId="{D5F1E4FF-3F56-4E30-B913-E0B4639ACF91}" sibTransId="{B60F1D9F-D784-4D2F-B062-A27D514043E3}"/>
    <dgm:cxn modelId="{FE725375-0EA7-4E25-A26E-CCC03A1E01DA}" type="presParOf" srcId="{D91598EA-486F-495A-8B64-A658B2D16599}" destId="{6DC3B79F-7FDD-49C1-A27B-9F2D680F5956}" srcOrd="0" destOrd="0" presId="urn:microsoft.com/office/officeart/2005/8/layout/pyramid1"/>
    <dgm:cxn modelId="{60149FC1-199E-4604-A379-BFFCC0C3676C}" type="presParOf" srcId="{6DC3B79F-7FDD-49C1-A27B-9F2D680F5956}" destId="{80BE8680-9516-44F6-AC95-C163CD175553}" srcOrd="0" destOrd="0" presId="urn:microsoft.com/office/officeart/2005/8/layout/pyramid1"/>
    <dgm:cxn modelId="{1E9857EE-F575-493E-905B-5BAD937FC6AF}" type="presParOf" srcId="{6DC3B79F-7FDD-49C1-A27B-9F2D680F5956}" destId="{210BB3F1-6DC4-4CB4-A6D1-9DEAE1FD05DE}" srcOrd="1" destOrd="0" presId="urn:microsoft.com/office/officeart/2005/8/layout/pyramid1"/>
    <dgm:cxn modelId="{06A61D93-4EF1-4AB5-912D-27239CBAF155}" type="presParOf" srcId="{D91598EA-486F-495A-8B64-A658B2D16599}" destId="{F902D195-594F-4631-B22E-2BEBF12A052A}" srcOrd="1" destOrd="0" presId="urn:microsoft.com/office/officeart/2005/8/layout/pyramid1"/>
    <dgm:cxn modelId="{491B3B92-D341-4B3C-BC47-32FD4D5AA388}" type="presParOf" srcId="{F902D195-594F-4631-B22E-2BEBF12A052A}" destId="{9491118A-371F-40FD-BD07-30140078BFDA}" srcOrd="0" destOrd="0" presId="urn:microsoft.com/office/officeart/2005/8/layout/pyramid1"/>
    <dgm:cxn modelId="{51302118-3BC9-43C8-8498-BA3967D88C0A}" type="presParOf" srcId="{F902D195-594F-4631-B22E-2BEBF12A052A}" destId="{EF08EA4D-F567-4EA6-822B-AC64630234DE}" srcOrd="1" destOrd="0" presId="urn:microsoft.com/office/officeart/2005/8/layout/pyramid1"/>
    <dgm:cxn modelId="{ABD1F2A5-C8F9-4548-9F69-91EC20156FFA}" type="presParOf" srcId="{D91598EA-486F-495A-8B64-A658B2D16599}" destId="{AFA2FA25-0324-4C1A-B7EB-D61583A4E617}" srcOrd="2" destOrd="0" presId="urn:microsoft.com/office/officeart/2005/8/layout/pyramid1"/>
    <dgm:cxn modelId="{C0F83CF2-76DD-4D71-8A17-F9A3A17621D5}" type="presParOf" srcId="{AFA2FA25-0324-4C1A-B7EB-D61583A4E617}" destId="{C4FBDCCE-9C1F-4BC3-97FB-81ABE242D13C}" srcOrd="0" destOrd="0" presId="urn:microsoft.com/office/officeart/2005/8/layout/pyramid1"/>
    <dgm:cxn modelId="{771B2063-78BE-40BC-86EE-78284A2D1CF7}" type="presParOf" srcId="{AFA2FA25-0324-4C1A-B7EB-D61583A4E617}" destId="{DD4A7BEF-0B40-4116-B2F6-D987F552392F}" srcOrd="1" destOrd="0" presId="urn:microsoft.com/office/officeart/2005/8/layout/pyramid1"/>
    <dgm:cxn modelId="{296F501C-7299-473A-A801-1E76041C83A7}" type="presParOf" srcId="{D91598EA-486F-495A-8B64-A658B2D16599}" destId="{281B59EC-DCD5-46D1-8A4C-8350ECABCC46}" srcOrd="3" destOrd="0" presId="urn:microsoft.com/office/officeart/2005/8/layout/pyramid1"/>
    <dgm:cxn modelId="{24A249D4-BBD9-4765-AC47-0F3C2213EA9E}" type="presParOf" srcId="{281B59EC-DCD5-46D1-8A4C-8350ECABCC46}" destId="{49C874BC-DEB6-49EC-B59F-9288D2FDCA38}" srcOrd="0" destOrd="0" presId="urn:microsoft.com/office/officeart/2005/8/layout/pyramid1"/>
    <dgm:cxn modelId="{1332A51A-C126-4BA5-9417-783047BBB41B}" type="presParOf" srcId="{281B59EC-DCD5-46D1-8A4C-8350ECABCC46}" destId="{28113EF0-8CCB-402B-A9BB-C7BC7A3C0F0B}" srcOrd="1" destOrd="0" presId="urn:microsoft.com/office/officeart/2005/8/layout/pyramid1"/>
    <dgm:cxn modelId="{9CAC1B4A-7E1A-4758-B769-224CF2F9A6E6}" type="presParOf" srcId="{D91598EA-486F-495A-8B64-A658B2D16599}" destId="{22E55C12-ECF1-486E-B1F4-AF73ECAC4D50}" srcOrd="4" destOrd="0" presId="urn:microsoft.com/office/officeart/2005/8/layout/pyramid1"/>
    <dgm:cxn modelId="{D44B1AB9-729E-42BB-9FBD-400A7BEEF8D9}" type="presParOf" srcId="{22E55C12-ECF1-486E-B1F4-AF73ECAC4D50}" destId="{E0991183-4DA4-47EE-9486-6E1AFE07C3DD}" srcOrd="0" destOrd="0" presId="urn:microsoft.com/office/officeart/2005/8/layout/pyramid1"/>
    <dgm:cxn modelId="{D86F3A65-E2DB-43F7-8027-A2F7DDAEC202}" type="presParOf" srcId="{22E55C12-ECF1-486E-B1F4-AF73ECAC4D50}" destId="{510E153A-C4A0-4B49-83C4-F99357359D1A}" srcOrd="1" destOrd="0" presId="urn:microsoft.com/office/officeart/2005/8/layout/pyramid1"/>
    <dgm:cxn modelId="{68377B33-7EA7-49C0-8A9E-5E797D66BA6C}" type="presParOf" srcId="{D91598EA-486F-495A-8B64-A658B2D16599}" destId="{AA785872-7901-425F-B796-CE166CC77E97}" srcOrd="5" destOrd="0" presId="urn:microsoft.com/office/officeart/2005/8/layout/pyramid1"/>
    <dgm:cxn modelId="{438F226B-6E3F-4D8E-A3B2-C9BF61692473}" type="presParOf" srcId="{AA785872-7901-425F-B796-CE166CC77E97}" destId="{697D2B6E-D7E4-47D6-B52B-9A26955048E6}" srcOrd="0" destOrd="0" presId="urn:microsoft.com/office/officeart/2005/8/layout/pyramid1"/>
    <dgm:cxn modelId="{E2138FAF-90F3-4B83-95D2-CF2F8F5BAA2E}" type="presParOf" srcId="{AA785872-7901-425F-B796-CE166CC77E97}" destId="{6D3D667F-C1A3-4B43-BA3A-8884403043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BFAD1B-4696-4332-8DEA-100F2E5A6E39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05B10D7-5E50-4234-827E-BFB209D20976}">
      <dgm:prSet phldrT="[Text]"/>
      <dgm:spPr/>
      <dgm:t>
        <a:bodyPr/>
        <a:lstStyle/>
        <a:p>
          <a:r>
            <a:rPr lang="en-IN" dirty="0"/>
            <a:t>Divisional Coordinators</a:t>
          </a:r>
        </a:p>
      </dgm:t>
    </dgm:pt>
    <dgm:pt modelId="{D4ACE239-4B7B-42A0-89D1-803AB648A3A6}" type="parTrans" cxnId="{A334F2A9-B7EE-4ED7-A12D-38F032932D9F}">
      <dgm:prSet/>
      <dgm:spPr/>
      <dgm:t>
        <a:bodyPr/>
        <a:lstStyle/>
        <a:p>
          <a:endParaRPr lang="en-IN"/>
        </a:p>
      </dgm:t>
    </dgm:pt>
    <dgm:pt modelId="{018FF5DA-C5B5-49FA-87A0-7A001537B4DA}" type="sibTrans" cxnId="{A334F2A9-B7EE-4ED7-A12D-38F032932D9F}">
      <dgm:prSet/>
      <dgm:spPr/>
      <dgm:t>
        <a:bodyPr/>
        <a:lstStyle/>
        <a:p>
          <a:endParaRPr lang="en-IN"/>
        </a:p>
      </dgm:t>
    </dgm:pt>
    <dgm:pt modelId="{FFE0DD55-9B7D-48E8-90E0-DBA69466388E}">
      <dgm:prSet phldrT="[Text]"/>
      <dgm:spPr/>
      <dgm:t>
        <a:bodyPr/>
        <a:lstStyle/>
        <a:p>
          <a:r>
            <a:rPr lang="en-IN" dirty="0"/>
            <a:t>Central Support Team</a:t>
          </a:r>
        </a:p>
      </dgm:t>
    </dgm:pt>
    <dgm:pt modelId="{0B0E8359-1B1B-47E9-8190-0ED1E83CBFA5}" type="parTrans" cxnId="{34E16320-2159-4A37-9FDE-D2A02A44C611}">
      <dgm:prSet/>
      <dgm:spPr/>
      <dgm:t>
        <a:bodyPr/>
        <a:lstStyle/>
        <a:p>
          <a:endParaRPr lang="en-IN"/>
        </a:p>
      </dgm:t>
    </dgm:pt>
    <dgm:pt modelId="{9C944E41-F233-4876-9951-D77116417713}" type="sibTrans" cxnId="{34E16320-2159-4A37-9FDE-D2A02A44C611}">
      <dgm:prSet/>
      <dgm:spPr/>
      <dgm:t>
        <a:bodyPr/>
        <a:lstStyle/>
        <a:p>
          <a:endParaRPr lang="en-IN"/>
        </a:p>
      </dgm:t>
    </dgm:pt>
    <dgm:pt modelId="{4C8A8304-7429-4618-B7E0-FBD880C51C7D}">
      <dgm:prSet phldrT="[Text]"/>
      <dgm:spPr/>
      <dgm:t>
        <a:bodyPr/>
        <a:lstStyle/>
        <a:p>
          <a:r>
            <a:rPr lang="en-IN" dirty="0"/>
            <a:t>State officials</a:t>
          </a:r>
        </a:p>
      </dgm:t>
    </dgm:pt>
    <dgm:pt modelId="{1B5C4EBB-0CE1-4DC2-9364-AD1815AA0738}" type="parTrans" cxnId="{0F77D275-1F9E-45F8-9FCF-8C6353C6B812}">
      <dgm:prSet/>
      <dgm:spPr/>
      <dgm:t>
        <a:bodyPr/>
        <a:lstStyle/>
        <a:p>
          <a:endParaRPr lang="en-IN"/>
        </a:p>
      </dgm:t>
    </dgm:pt>
    <dgm:pt modelId="{2F15F3C4-378C-4989-A586-C1AB2A3C9BBF}" type="sibTrans" cxnId="{0F77D275-1F9E-45F8-9FCF-8C6353C6B812}">
      <dgm:prSet/>
      <dgm:spPr/>
      <dgm:t>
        <a:bodyPr/>
        <a:lstStyle/>
        <a:p>
          <a:endParaRPr lang="en-IN"/>
        </a:p>
      </dgm:t>
    </dgm:pt>
    <dgm:pt modelId="{0E035323-26AE-4B35-9160-2C9904ED5D9F}">
      <dgm:prSet/>
      <dgm:spPr/>
      <dgm:t>
        <a:bodyPr/>
        <a:lstStyle/>
        <a:p>
          <a:r>
            <a:rPr lang="en-IN" dirty="0"/>
            <a:t>Technical Team</a:t>
          </a:r>
        </a:p>
        <a:p>
          <a:r>
            <a:rPr lang="en-IN" dirty="0"/>
            <a:t>(Solution provider + Bank)</a:t>
          </a:r>
        </a:p>
      </dgm:t>
    </dgm:pt>
    <dgm:pt modelId="{AC30476B-50A8-4B38-9388-C9E54561F6A6}" type="parTrans" cxnId="{5B77344D-3CBF-4BF3-8821-B97B6A988101}">
      <dgm:prSet/>
      <dgm:spPr/>
      <dgm:t>
        <a:bodyPr/>
        <a:lstStyle/>
        <a:p>
          <a:endParaRPr lang="en-IN"/>
        </a:p>
      </dgm:t>
    </dgm:pt>
    <dgm:pt modelId="{0DF80E72-13EA-4F8A-AC13-BA234AF8240D}" type="sibTrans" cxnId="{5B77344D-3CBF-4BF3-8821-B97B6A988101}">
      <dgm:prSet/>
      <dgm:spPr/>
      <dgm:t>
        <a:bodyPr/>
        <a:lstStyle/>
        <a:p>
          <a:endParaRPr lang="en-IN"/>
        </a:p>
      </dgm:t>
    </dgm:pt>
    <dgm:pt modelId="{767D369C-FA56-4DAD-B78D-C1E2E610EFF7}" type="pres">
      <dgm:prSet presAssocID="{02BFAD1B-4696-4332-8DEA-100F2E5A6E39}" presName="rootnode" presStyleCnt="0">
        <dgm:presLayoutVars>
          <dgm:chMax/>
          <dgm:chPref/>
          <dgm:dir/>
          <dgm:animLvl val="lvl"/>
        </dgm:presLayoutVars>
      </dgm:prSet>
      <dgm:spPr/>
    </dgm:pt>
    <dgm:pt modelId="{B54BE95F-22F7-4A29-AE3F-2C036672EC08}" type="pres">
      <dgm:prSet presAssocID="{B05B10D7-5E50-4234-827E-BFB209D20976}" presName="composite" presStyleCnt="0"/>
      <dgm:spPr/>
    </dgm:pt>
    <dgm:pt modelId="{3F9EF6FE-13DC-4812-9A23-789D826C833C}" type="pres">
      <dgm:prSet presAssocID="{B05B10D7-5E50-4234-827E-BFB209D20976}" presName="LShape" presStyleLbl="alignNode1" presStyleIdx="0" presStyleCnt="7"/>
      <dgm:spPr/>
    </dgm:pt>
    <dgm:pt modelId="{8804A627-74DB-4EED-84B0-7B4CDC7AD0BA}" type="pres">
      <dgm:prSet presAssocID="{B05B10D7-5E50-4234-827E-BFB209D2097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EB86A80-4A50-4344-9D85-AFF4F611BE83}" type="pres">
      <dgm:prSet presAssocID="{B05B10D7-5E50-4234-827E-BFB209D20976}" presName="Triangle" presStyleLbl="alignNode1" presStyleIdx="1" presStyleCnt="7"/>
      <dgm:spPr/>
    </dgm:pt>
    <dgm:pt modelId="{3C276784-4DAA-4143-BDEE-84499734E31C}" type="pres">
      <dgm:prSet presAssocID="{018FF5DA-C5B5-49FA-87A0-7A001537B4DA}" presName="sibTrans" presStyleCnt="0"/>
      <dgm:spPr/>
    </dgm:pt>
    <dgm:pt modelId="{60B1E22F-7524-41A6-9411-E2499F0FB112}" type="pres">
      <dgm:prSet presAssocID="{018FF5DA-C5B5-49FA-87A0-7A001537B4DA}" presName="space" presStyleCnt="0"/>
      <dgm:spPr/>
    </dgm:pt>
    <dgm:pt modelId="{8CF4D8BE-6AD0-4051-AE36-5AE73C1CEB91}" type="pres">
      <dgm:prSet presAssocID="{FFE0DD55-9B7D-48E8-90E0-DBA69466388E}" presName="composite" presStyleCnt="0"/>
      <dgm:spPr/>
    </dgm:pt>
    <dgm:pt modelId="{1F9F4D6F-EA7B-4CE1-8273-67FD3B3E57A9}" type="pres">
      <dgm:prSet presAssocID="{FFE0DD55-9B7D-48E8-90E0-DBA69466388E}" presName="LShape" presStyleLbl="alignNode1" presStyleIdx="2" presStyleCnt="7"/>
      <dgm:spPr/>
    </dgm:pt>
    <dgm:pt modelId="{B3C937A0-EAED-47F3-AAEC-FE95A4CAE46C}" type="pres">
      <dgm:prSet presAssocID="{FFE0DD55-9B7D-48E8-90E0-DBA69466388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D691BF1-D231-4E09-87C1-538B83F60214}" type="pres">
      <dgm:prSet presAssocID="{FFE0DD55-9B7D-48E8-90E0-DBA69466388E}" presName="Triangle" presStyleLbl="alignNode1" presStyleIdx="3" presStyleCnt="7"/>
      <dgm:spPr/>
    </dgm:pt>
    <dgm:pt modelId="{49859FAA-AB3D-4168-A359-7A1E18E49926}" type="pres">
      <dgm:prSet presAssocID="{9C944E41-F233-4876-9951-D77116417713}" presName="sibTrans" presStyleCnt="0"/>
      <dgm:spPr/>
    </dgm:pt>
    <dgm:pt modelId="{AF54F6A1-FA38-4DC5-8717-49EF818E7DAE}" type="pres">
      <dgm:prSet presAssocID="{9C944E41-F233-4876-9951-D77116417713}" presName="space" presStyleCnt="0"/>
      <dgm:spPr/>
    </dgm:pt>
    <dgm:pt modelId="{830D015D-4208-456E-93C5-0E822B7334CC}" type="pres">
      <dgm:prSet presAssocID="{4C8A8304-7429-4618-B7E0-FBD880C51C7D}" presName="composite" presStyleCnt="0"/>
      <dgm:spPr/>
    </dgm:pt>
    <dgm:pt modelId="{7360EF13-280F-4386-A806-9E6E4DC0B8F4}" type="pres">
      <dgm:prSet presAssocID="{4C8A8304-7429-4618-B7E0-FBD880C51C7D}" presName="LShape" presStyleLbl="alignNode1" presStyleIdx="4" presStyleCnt="7"/>
      <dgm:spPr/>
    </dgm:pt>
    <dgm:pt modelId="{C93CCA5E-F6F5-44CF-9FB4-4EDC3D577E5F}" type="pres">
      <dgm:prSet presAssocID="{4C8A8304-7429-4618-B7E0-FBD880C51C7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8E24928-2F9C-4F8F-A682-E50A142D918B}" type="pres">
      <dgm:prSet presAssocID="{4C8A8304-7429-4618-B7E0-FBD880C51C7D}" presName="Triangle" presStyleLbl="alignNode1" presStyleIdx="5" presStyleCnt="7"/>
      <dgm:spPr/>
    </dgm:pt>
    <dgm:pt modelId="{86812EE8-69D6-4297-ABDC-E1C4BC46F4D0}" type="pres">
      <dgm:prSet presAssocID="{2F15F3C4-378C-4989-A586-C1AB2A3C9BBF}" presName="sibTrans" presStyleCnt="0"/>
      <dgm:spPr/>
    </dgm:pt>
    <dgm:pt modelId="{17030554-D9AA-4BD2-9C83-6C68388323CE}" type="pres">
      <dgm:prSet presAssocID="{2F15F3C4-378C-4989-A586-C1AB2A3C9BBF}" presName="space" presStyleCnt="0"/>
      <dgm:spPr/>
    </dgm:pt>
    <dgm:pt modelId="{F9CC421F-E661-42BF-9C53-A67EE1365008}" type="pres">
      <dgm:prSet presAssocID="{0E035323-26AE-4B35-9160-2C9904ED5D9F}" presName="composite" presStyleCnt="0"/>
      <dgm:spPr/>
    </dgm:pt>
    <dgm:pt modelId="{052E1596-3300-4D18-AA9F-037792A8C153}" type="pres">
      <dgm:prSet presAssocID="{0E035323-26AE-4B35-9160-2C9904ED5D9F}" presName="LShape" presStyleLbl="alignNode1" presStyleIdx="6" presStyleCnt="7"/>
      <dgm:spPr/>
    </dgm:pt>
    <dgm:pt modelId="{47EC6009-7AE8-4612-BDF3-54406DEA280B}" type="pres">
      <dgm:prSet presAssocID="{0E035323-26AE-4B35-9160-2C9904ED5D9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513D01-20C7-4320-AA85-929EC28CF780}" type="presOf" srcId="{02BFAD1B-4696-4332-8DEA-100F2E5A6E39}" destId="{767D369C-FA56-4DAD-B78D-C1E2E610EFF7}" srcOrd="0" destOrd="0" presId="urn:microsoft.com/office/officeart/2009/3/layout/StepUpProcess"/>
    <dgm:cxn modelId="{34E16320-2159-4A37-9FDE-D2A02A44C611}" srcId="{02BFAD1B-4696-4332-8DEA-100F2E5A6E39}" destId="{FFE0DD55-9B7D-48E8-90E0-DBA69466388E}" srcOrd="1" destOrd="0" parTransId="{0B0E8359-1B1B-47E9-8190-0ED1E83CBFA5}" sibTransId="{9C944E41-F233-4876-9951-D77116417713}"/>
    <dgm:cxn modelId="{5B77344D-3CBF-4BF3-8821-B97B6A988101}" srcId="{02BFAD1B-4696-4332-8DEA-100F2E5A6E39}" destId="{0E035323-26AE-4B35-9160-2C9904ED5D9F}" srcOrd="3" destOrd="0" parTransId="{AC30476B-50A8-4B38-9388-C9E54561F6A6}" sibTransId="{0DF80E72-13EA-4F8A-AC13-BA234AF8240D}"/>
    <dgm:cxn modelId="{0F77D275-1F9E-45F8-9FCF-8C6353C6B812}" srcId="{02BFAD1B-4696-4332-8DEA-100F2E5A6E39}" destId="{4C8A8304-7429-4618-B7E0-FBD880C51C7D}" srcOrd="2" destOrd="0" parTransId="{1B5C4EBB-0CE1-4DC2-9364-AD1815AA0738}" sibTransId="{2F15F3C4-378C-4989-A586-C1AB2A3C9BBF}"/>
    <dgm:cxn modelId="{6935B997-10CC-4519-8571-A92A0C25035B}" type="presOf" srcId="{FFE0DD55-9B7D-48E8-90E0-DBA69466388E}" destId="{B3C937A0-EAED-47F3-AAEC-FE95A4CAE46C}" srcOrd="0" destOrd="0" presId="urn:microsoft.com/office/officeart/2009/3/layout/StepUpProcess"/>
    <dgm:cxn modelId="{A334F2A9-B7EE-4ED7-A12D-38F032932D9F}" srcId="{02BFAD1B-4696-4332-8DEA-100F2E5A6E39}" destId="{B05B10D7-5E50-4234-827E-BFB209D20976}" srcOrd="0" destOrd="0" parTransId="{D4ACE239-4B7B-42A0-89D1-803AB648A3A6}" sibTransId="{018FF5DA-C5B5-49FA-87A0-7A001537B4DA}"/>
    <dgm:cxn modelId="{5DDBB4E9-BE58-40FF-869B-4E1F4A939730}" type="presOf" srcId="{B05B10D7-5E50-4234-827E-BFB209D20976}" destId="{8804A627-74DB-4EED-84B0-7B4CDC7AD0BA}" srcOrd="0" destOrd="0" presId="urn:microsoft.com/office/officeart/2009/3/layout/StepUpProcess"/>
    <dgm:cxn modelId="{A51DC4ED-D575-43AF-A270-5730FCDF9D39}" type="presOf" srcId="{0E035323-26AE-4B35-9160-2C9904ED5D9F}" destId="{47EC6009-7AE8-4612-BDF3-54406DEA280B}" srcOrd="0" destOrd="0" presId="urn:microsoft.com/office/officeart/2009/3/layout/StepUpProcess"/>
    <dgm:cxn modelId="{B7E0AFF2-1678-4D50-AFAD-B2DFCFDB7EC8}" type="presOf" srcId="{4C8A8304-7429-4618-B7E0-FBD880C51C7D}" destId="{C93CCA5E-F6F5-44CF-9FB4-4EDC3D577E5F}" srcOrd="0" destOrd="0" presId="urn:microsoft.com/office/officeart/2009/3/layout/StepUpProcess"/>
    <dgm:cxn modelId="{B6FD94A9-AACC-4C9F-9D1F-C2A84488EAB0}" type="presParOf" srcId="{767D369C-FA56-4DAD-B78D-C1E2E610EFF7}" destId="{B54BE95F-22F7-4A29-AE3F-2C036672EC08}" srcOrd="0" destOrd="0" presId="urn:microsoft.com/office/officeart/2009/3/layout/StepUpProcess"/>
    <dgm:cxn modelId="{375B2D1B-E7A0-442E-8E38-C2D52FE2A4B8}" type="presParOf" srcId="{B54BE95F-22F7-4A29-AE3F-2C036672EC08}" destId="{3F9EF6FE-13DC-4812-9A23-789D826C833C}" srcOrd="0" destOrd="0" presId="urn:microsoft.com/office/officeart/2009/3/layout/StepUpProcess"/>
    <dgm:cxn modelId="{DC8EA3FB-213B-4E80-9033-EC3349AEF2F6}" type="presParOf" srcId="{B54BE95F-22F7-4A29-AE3F-2C036672EC08}" destId="{8804A627-74DB-4EED-84B0-7B4CDC7AD0BA}" srcOrd="1" destOrd="0" presId="urn:microsoft.com/office/officeart/2009/3/layout/StepUpProcess"/>
    <dgm:cxn modelId="{940D3517-3186-4B51-8155-9ED6737CBD88}" type="presParOf" srcId="{B54BE95F-22F7-4A29-AE3F-2C036672EC08}" destId="{DEB86A80-4A50-4344-9D85-AFF4F611BE83}" srcOrd="2" destOrd="0" presId="urn:microsoft.com/office/officeart/2009/3/layout/StepUpProcess"/>
    <dgm:cxn modelId="{205F323C-2356-42B3-B997-996D720D97D1}" type="presParOf" srcId="{767D369C-FA56-4DAD-B78D-C1E2E610EFF7}" destId="{3C276784-4DAA-4143-BDEE-84499734E31C}" srcOrd="1" destOrd="0" presId="urn:microsoft.com/office/officeart/2009/3/layout/StepUpProcess"/>
    <dgm:cxn modelId="{7AF43364-7A3B-4C29-AAEA-8457C6548A11}" type="presParOf" srcId="{3C276784-4DAA-4143-BDEE-84499734E31C}" destId="{60B1E22F-7524-41A6-9411-E2499F0FB112}" srcOrd="0" destOrd="0" presId="urn:microsoft.com/office/officeart/2009/3/layout/StepUpProcess"/>
    <dgm:cxn modelId="{C8811209-F8C2-40EA-A30D-B193EC563376}" type="presParOf" srcId="{767D369C-FA56-4DAD-B78D-C1E2E610EFF7}" destId="{8CF4D8BE-6AD0-4051-AE36-5AE73C1CEB91}" srcOrd="2" destOrd="0" presId="urn:microsoft.com/office/officeart/2009/3/layout/StepUpProcess"/>
    <dgm:cxn modelId="{35561172-96C8-42FA-BB69-501BA1BFE026}" type="presParOf" srcId="{8CF4D8BE-6AD0-4051-AE36-5AE73C1CEB91}" destId="{1F9F4D6F-EA7B-4CE1-8273-67FD3B3E57A9}" srcOrd="0" destOrd="0" presId="urn:microsoft.com/office/officeart/2009/3/layout/StepUpProcess"/>
    <dgm:cxn modelId="{5AFBC619-4FCD-4FD9-A109-29CF8842D275}" type="presParOf" srcId="{8CF4D8BE-6AD0-4051-AE36-5AE73C1CEB91}" destId="{B3C937A0-EAED-47F3-AAEC-FE95A4CAE46C}" srcOrd="1" destOrd="0" presId="urn:microsoft.com/office/officeart/2009/3/layout/StepUpProcess"/>
    <dgm:cxn modelId="{7F9E5BDA-C087-43D3-AB12-E71DD2FFFCC1}" type="presParOf" srcId="{8CF4D8BE-6AD0-4051-AE36-5AE73C1CEB91}" destId="{7D691BF1-D231-4E09-87C1-538B83F60214}" srcOrd="2" destOrd="0" presId="urn:microsoft.com/office/officeart/2009/3/layout/StepUpProcess"/>
    <dgm:cxn modelId="{31DD407E-A838-4F80-A687-33D1727410F9}" type="presParOf" srcId="{767D369C-FA56-4DAD-B78D-C1E2E610EFF7}" destId="{49859FAA-AB3D-4168-A359-7A1E18E49926}" srcOrd="3" destOrd="0" presId="urn:microsoft.com/office/officeart/2009/3/layout/StepUpProcess"/>
    <dgm:cxn modelId="{E4337B62-F7F7-4F6D-9794-FEDEB5DFA6AC}" type="presParOf" srcId="{49859FAA-AB3D-4168-A359-7A1E18E49926}" destId="{AF54F6A1-FA38-4DC5-8717-49EF818E7DAE}" srcOrd="0" destOrd="0" presId="urn:microsoft.com/office/officeart/2009/3/layout/StepUpProcess"/>
    <dgm:cxn modelId="{9D37A391-FEF3-459C-8B35-3CFDB1C70C8E}" type="presParOf" srcId="{767D369C-FA56-4DAD-B78D-C1E2E610EFF7}" destId="{830D015D-4208-456E-93C5-0E822B7334CC}" srcOrd="4" destOrd="0" presId="urn:microsoft.com/office/officeart/2009/3/layout/StepUpProcess"/>
    <dgm:cxn modelId="{62380D55-4532-4C2D-94FE-3D0A0921582B}" type="presParOf" srcId="{830D015D-4208-456E-93C5-0E822B7334CC}" destId="{7360EF13-280F-4386-A806-9E6E4DC0B8F4}" srcOrd="0" destOrd="0" presId="urn:microsoft.com/office/officeart/2009/3/layout/StepUpProcess"/>
    <dgm:cxn modelId="{1151E740-5514-4162-8770-804BDF1DD7D6}" type="presParOf" srcId="{830D015D-4208-456E-93C5-0E822B7334CC}" destId="{C93CCA5E-F6F5-44CF-9FB4-4EDC3D577E5F}" srcOrd="1" destOrd="0" presId="urn:microsoft.com/office/officeart/2009/3/layout/StepUpProcess"/>
    <dgm:cxn modelId="{74A35B8D-61CA-4613-83DF-769270238094}" type="presParOf" srcId="{830D015D-4208-456E-93C5-0E822B7334CC}" destId="{D8E24928-2F9C-4F8F-A682-E50A142D918B}" srcOrd="2" destOrd="0" presId="urn:microsoft.com/office/officeart/2009/3/layout/StepUpProcess"/>
    <dgm:cxn modelId="{054F5B3B-5490-404F-8DBB-414608E39C14}" type="presParOf" srcId="{767D369C-FA56-4DAD-B78D-C1E2E610EFF7}" destId="{86812EE8-69D6-4297-ABDC-E1C4BC46F4D0}" srcOrd="5" destOrd="0" presId="urn:microsoft.com/office/officeart/2009/3/layout/StepUpProcess"/>
    <dgm:cxn modelId="{A2870B7A-8765-44BD-9BA8-085CC27C6DCE}" type="presParOf" srcId="{86812EE8-69D6-4297-ABDC-E1C4BC46F4D0}" destId="{17030554-D9AA-4BD2-9C83-6C68388323CE}" srcOrd="0" destOrd="0" presId="urn:microsoft.com/office/officeart/2009/3/layout/StepUpProcess"/>
    <dgm:cxn modelId="{978DB21D-FF2E-4D69-B1C4-8056F3FEDD7A}" type="presParOf" srcId="{767D369C-FA56-4DAD-B78D-C1E2E610EFF7}" destId="{F9CC421F-E661-42BF-9C53-A67EE1365008}" srcOrd="6" destOrd="0" presId="urn:microsoft.com/office/officeart/2009/3/layout/StepUpProcess"/>
    <dgm:cxn modelId="{707AA5AD-85BA-425A-A689-819EE82BF0A7}" type="presParOf" srcId="{F9CC421F-E661-42BF-9C53-A67EE1365008}" destId="{052E1596-3300-4D18-AA9F-037792A8C153}" srcOrd="0" destOrd="0" presId="urn:microsoft.com/office/officeart/2009/3/layout/StepUpProcess"/>
    <dgm:cxn modelId="{175228C3-A8AE-4FD8-9DB6-A9A8420206D5}" type="presParOf" srcId="{F9CC421F-E661-42BF-9C53-A67EE1365008}" destId="{47EC6009-7AE8-4612-BDF3-54406DEA280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F986F-346A-4032-9FE7-F5D6696409D2}">
      <dsp:nvSpPr>
        <dsp:cNvPr id="0" name=""/>
        <dsp:cNvSpPr/>
      </dsp:nvSpPr>
      <dsp:spPr>
        <a:xfrm>
          <a:off x="-7377283" y="-1128547"/>
          <a:ext cx="8787023" cy="8787023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BAE2E-6FB7-4499-965E-CB4D83B01956}">
      <dsp:nvSpPr>
        <dsp:cNvPr id="0" name=""/>
        <dsp:cNvSpPr/>
      </dsp:nvSpPr>
      <dsp:spPr>
        <a:xfrm>
          <a:off x="458074" y="296850"/>
          <a:ext cx="7159607" cy="59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0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Activity Management</a:t>
          </a:r>
          <a:endParaRPr lang="en-GB" sz="2400" kern="1200" dirty="0"/>
        </a:p>
      </dsp:txBody>
      <dsp:txXfrm>
        <a:off x="458074" y="296850"/>
        <a:ext cx="7159607" cy="593439"/>
      </dsp:txXfrm>
    </dsp:sp>
    <dsp:sp modelId="{770B0E55-E703-43DE-B524-2AA0FD33708C}">
      <dsp:nvSpPr>
        <dsp:cNvPr id="0" name=""/>
        <dsp:cNvSpPr/>
      </dsp:nvSpPr>
      <dsp:spPr>
        <a:xfrm>
          <a:off x="87174" y="222670"/>
          <a:ext cx="741799" cy="74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7A64E4-4466-431E-A940-3059BD560980}">
      <dsp:nvSpPr>
        <dsp:cNvPr id="0" name=""/>
        <dsp:cNvSpPr/>
      </dsp:nvSpPr>
      <dsp:spPr>
        <a:xfrm>
          <a:off x="995487" y="1187532"/>
          <a:ext cx="6622193" cy="59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0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i"/>
              <a:ea typeface="+mn-ea"/>
              <a:cs typeface="+mn-cs"/>
            </a:rPr>
            <a:t>Budget</a:t>
          </a:r>
          <a:r>
            <a:rPr lang="hi-IN" sz="2400" kern="1200" dirty="0">
              <a:latin typeface="Calibri"/>
              <a:ea typeface="+mn-ea"/>
              <a:cs typeface="+mn-cs"/>
            </a:rPr>
            <a:t> Management</a:t>
          </a:r>
          <a:endParaRPr lang="en-GB" sz="2400" kern="1200" dirty="0"/>
        </a:p>
      </dsp:txBody>
      <dsp:txXfrm>
        <a:off x="995487" y="1187532"/>
        <a:ext cx="6622193" cy="593439"/>
      </dsp:txXfrm>
    </dsp:sp>
    <dsp:sp modelId="{E7C5FE3C-B2C2-4277-8A48-A2B1CF51C1C1}">
      <dsp:nvSpPr>
        <dsp:cNvPr id="0" name=""/>
        <dsp:cNvSpPr/>
      </dsp:nvSpPr>
      <dsp:spPr>
        <a:xfrm>
          <a:off x="624587" y="1113352"/>
          <a:ext cx="741799" cy="74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E46F0C-23B0-4FA6-B0C9-8AEA36CB7F06}">
      <dsp:nvSpPr>
        <dsp:cNvPr id="0" name=""/>
        <dsp:cNvSpPr/>
      </dsp:nvSpPr>
      <dsp:spPr>
        <a:xfrm>
          <a:off x="1289987" y="2077561"/>
          <a:ext cx="6327694" cy="59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0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Fund Release Management</a:t>
          </a:r>
          <a:endParaRPr lang="en-GB" sz="2400" b="0" kern="1200" dirty="0"/>
        </a:p>
      </dsp:txBody>
      <dsp:txXfrm>
        <a:off x="1289987" y="2077561"/>
        <a:ext cx="6327694" cy="593439"/>
      </dsp:txXfrm>
    </dsp:sp>
    <dsp:sp modelId="{4BA8E90C-43CA-4273-9017-FE50F934FA67}">
      <dsp:nvSpPr>
        <dsp:cNvPr id="0" name=""/>
        <dsp:cNvSpPr/>
      </dsp:nvSpPr>
      <dsp:spPr>
        <a:xfrm>
          <a:off x="919087" y="2003381"/>
          <a:ext cx="741799" cy="74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894E3C-C8B6-443D-9873-C930FC5FA981}">
      <dsp:nvSpPr>
        <dsp:cNvPr id="0" name=""/>
        <dsp:cNvSpPr/>
      </dsp:nvSpPr>
      <dsp:spPr>
        <a:xfrm>
          <a:off x="1384018" y="2968244"/>
          <a:ext cx="6233663" cy="59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0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/>
            <a:t>Support Request</a:t>
          </a:r>
          <a:endParaRPr lang="en-GB" sz="2400" b="0" kern="1200" dirty="0"/>
        </a:p>
      </dsp:txBody>
      <dsp:txXfrm>
        <a:off x="1384018" y="2968244"/>
        <a:ext cx="6233663" cy="593439"/>
      </dsp:txXfrm>
    </dsp:sp>
    <dsp:sp modelId="{16A886E0-E109-4B99-A8A8-3A145BBA7224}">
      <dsp:nvSpPr>
        <dsp:cNvPr id="0" name=""/>
        <dsp:cNvSpPr/>
      </dsp:nvSpPr>
      <dsp:spPr>
        <a:xfrm>
          <a:off x="1013118" y="2894064"/>
          <a:ext cx="741799" cy="74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BD21A7-3F3E-4FB0-835B-29049639F6B1}">
      <dsp:nvSpPr>
        <dsp:cNvPr id="0" name=""/>
        <dsp:cNvSpPr/>
      </dsp:nvSpPr>
      <dsp:spPr>
        <a:xfrm>
          <a:off x="1289987" y="3858926"/>
          <a:ext cx="6327694" cy="59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0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i="0" kern="1200" dirty="0"/>
            <a:t>Beneficiary/Vendor Management</a:t>
          </a:r>
          <a:endParaRPr lang="en-GB" sz="2400" b="0" kern="1200" dirty="0"/>
        </a:p>
      </dsp:txBody>
      <dsp:txXfrm>
        <a:off x="1289987" y="3858926"/>
        <a:ext cx="6327694" cy="593439"/>
      </dsp:txXfrm>
    </dsp:sp>
    <dsp:sp modelId="{49D1DFF6-E994-4128-8158-E3DA508BCCBC}">
      <dsp:nvSpPr>
        <dsp:cNvPr id="0" name=""/>
        <dsp:cNvSpPr/>
      </dsp:nvSpPr>
      <dsp:spPr>
        <a:xfrm>
          <a:off x="919087" y="3784746"/>
          <a:ext cx="741799" cy="74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A743FD-E801-4D85-9D57-DC60510C093A}">
      <dsp:nvSpPr>
        <dsp:cNvPr id="0" name=""/>
        <dsp:cNvSpPr/>
      </dsp:nvSpPr>
      <dsp:spPr>
        <a:xfrm>
          <a:off x="971382" y="4725941"/>
          <a:ext cx="6622193" cy="59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0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/>
            <a:t>Manage Fund Disbursement</a:t>
          </a:r>
          <a:endParaRPr lang="en-GB" sz="2400" b="0" kern="1200" dirty="0"/>
        </a:p>
      </dsp:txBody>
      <dsp:txXfrm>
        <a:off x="971382" y="4725941"/>
        <a:ext cx="6622193" cy="593439"/>
      </dsp:txXfrm>
    </dsp:sp>
    <dsp:sp modelId="{8B73869A-E319-49B4-B1C5-C9C4FD9739C1}">
      <dsp:nvSpPr>
        <dsp:cNvPr id="0" name=""/>
        <dsp:cNvSpPr/>
      </dsp:nvSpPr>
      <dsp:spPr>
        <a:xfrm>
          <a:off x="624587" y="4674775"/>
          <a:ext cx="741799" cy="74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4A4871-FA6C-483C-8394-D96082BC0B7B}">
      <dsp:nvSpPr>
        <dsp:cNvPr id="0" name=""/>
        <dsp:cNvSpPr/>
      </dsp:nvSpPr>
      <dsp:spPr>
        <a:xfrm>
          <a:off x="432013" y="5616624"/>
          <a:ext cx="7159607" cy="59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0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/>
            <a:t>Reconciliation</a:t>
          </a:r>
          <a:endParaRPr lang="en-GB" sz="2400" b="0" kern="1200" dirty="0"/>
        </a:p>
      </dsp:txBody>
      <dsp:txXfrm>
        <a:off x="432013" y="5616624"/>
        <a:ext cx="7159607" cy="593439"/>
      </dsp:txXfrm>
    </dsp:sp>
    <dsp:sp modelId="{67DD3890-E5D2-4B97-951F-E3AA3257719C}">
      <dsp:nvSpPr>
        <dsp:cNvPr id="0" name=""/>
        <dsp:cNvSpPr/>
      </dsp:nvSpPr>
      <dsp:spPr>
        <a:xfrm>
          <a:off x="87174" y="5594907"/>
          <a:ext cx="741799" cy="74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E8680-9516-44F6-AC95-C163CD175553}">
      <dsp:nvSpPr>
        <dsp:cNvPr id="0" name=""/>
        <dsp:cNvSpPr/>
      </dsp:nvSpPr>
      <dsp:spPr>
        <a:xfrm>
          <a:off x="3765206" y="0"/>
          <a:ext cx="1506082" cy="1143000"/>
        </a:xfrm>
        <a:prstGeom prst="trapezoid">
          <a:avLst>
            <a:gd name="adj" fmla="val 658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800" kern="1200" dirty="0"/>
        </a:p>
      </dsp:txBody>
      <dsp:txXfrm>
        <a:off x="3765206" y="0"/>
        <a:ext cx="1506082" cy="1143000"/>
      </dsp:txXfrm>
    </dsp:sp>
    <dsp:sp modelId="{9491118A-371F-40FD-BD07-30140078BFDA}">
      <dsp:nvSpPr>
        <dsp:cNvPr id="0" name=""/>
        <dsp:cNvSpPr/>
      </dsp:nvSpPr>
      <dsp:spPr>
        <a:xfrm>
          <a:off x="3012164" y="1143000"/>
          <a:ext cx="3012165" cy="1143000"/>
        </a:xfrm>
        <a:prstGeom prst="trapezoid">
          <a:avLst>
            <a:gd name="adj" fmla="val 65883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200" kern="1200" dirty="0"/>
        </a:p>
      </dsp:txBody>
      <dsp:txXfrm>
        <a:off x="3539293" y="1143000"/>
        <a:ext cx="1957907" cy="1143000"/>
      </dsp:txXfrm>
    </dsp:sp>
    <dsp:sp modelId="{C4FBDCCE-9C1F-4BC3-97FB-81ABE242D13C}">
      <dsp:nvSpPr>
        <dsp:cNvPr id="0" name=""/>
        <dsp:cNvSpPr/>
      </dsp:nvSpPr>
      <dsp:spPr>
        <a:xfrm>
          <a:off x="2259123" y="2286000"/>
          <a:ext cx="4518247" cy="1143000"/>
        </a:xfrm>
        <a:prstGeom prst="trapezoid">
          <a:avLst>
            <a:gd name="adj" fmla="val 65883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3049817" y="2286000"/>
        <a:ext cx="2936860" cy="1143000"/>
      </dsp:txXfrm>
    </dsp:sp>
    <dsp:sp modelId="{49C874BC-DEB6-49EC-B59F-9288D2FDCA38}">
      <dsp:nvSpPr>
        <dsp:cNvPr id="0" name=""/>
        <dsp:cNvSpPr/>
      </dsp:nvSpPr>
      <dsp:spPr>
        <a:xfrm>
          <a:off x="1506082" y="3429000"/>
          <a:ext cx="6024330" cy="1143000"/>
        </a:xfrm>
        <a:prstGeom prst="trapezoid">
          <a:avLst>
            <a:gd name="adj" fmla="val 65883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2560340" y="3429000"/>
        <a:ext cx="3915814" cy="1143000"/>
      </dsp:txXfrm>
    </dsp:sp>
    <dsp:sp modelId="{E0991183-4DA4-47EE-9486-6E1AFE07C3DD}">
      <dsp:nvSpPr>
        <dsp:cNvPr id="0" name=""/>
        <dsp:cNvSpPr/>
      </dsp:nvSpPr>
      <dsp:spPr>
        <a:xfrm>
          <a:off x="753041" y="4572000"/>
          <a:ext cx="7530412" cy="1143000"/>
        </a:xfrm>
        <a:prstGeom prst="trapezoid">
          <a:avLst>
            <a:gd name="adj" fmla="val 65883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2070863" y="4572000"/>
        <a:ext cx="4894768" cy="1143000"/>
      </dsp:txXfrm>
    </dsp:sp>
    <dsp:sp modelId="{697D2B6E-D7E4-47D6-B52B-9A26955048E6}">
      <dsp:nvSpPr>
        <dsp:cNvPr id="0" name=""/>
        <dsp:cNvSpPr/>
      </dsp:nvSpPr>
      <dsp:spPr>
        <a:xfrm>
          <a:off x="0" y="5715000"/>
          <a:ext cx="9036495" cy="1143000"/>
        </a:xfrm>
        <a:prstGeom prst="trapezoid">
          <a:avLst>
            <a:gd name="adj" fmla="val 65883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1581386" y="5715000"/>
        <a:ext cx="5873721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EF6FE-13DC-4812-9A23-789D826C833C}">
      <dsp:nvSpPr>
        <dsp:cNvPr id="0" name=""/>
        <dsp:cNvSpPr/>
      </dsp:nvSpPr>
      <dsp:spPr>
        <a:xfrm rot="5400000">
          <a:off x="303289" y="1923044"/>
          <a:ext cx="904506" cy="15050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04A627-74DB-4EED-84B0-7B4CDC7AD0BA}">
      <dsp:nvSpPr>
        <dsp:cNvPr id="0" name=""/>
        <dsp:cNvSpPr/>
      </dsp:nvSpPr>
      <dsp:spPr>
        <a:xfrm>
          <a:off x="152304" y="2372738"/>
          <a:ext cx="1358792" cy="119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Divisional Coordinators</a:t>
          </a:r>
        </a:p>
      </dsp:txBody>
      <dsp:txXfrm>
        <a:off x="152304" y="2372738"/>
        <a:ext cx="1358792" cy="1191061"/>
      </dsp:txXfrm>
    </dsp:sp>
    <dsp:sp modelId="{DEB86A80-4A50-4344-9D85-AFF4F611BE83}">
      <dsp:nvSpPr>
        <dsp:cNvPr id="0" name=""/>
        <dsp:cNvSpPr/>
      </dsp:nvSpPr>
      <dsp:spPr>
        <a:xfrm>
          <a:off x="1254721" y="1812239"/>
          <a:ext cx="256375" cy="25637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9F4D6F-EA7B-4CE1-8273-67FD3B3E57A9}">
      <dsp:nvSpPr>
        <dsp:cNvPr id="0" name=""/>
        <dsp:cNvSpPr/>
      </dsp:nvSpPr>
      <dsp:spPr>
        <a:xfrm rot="5400000">
          <a:off x="1966717" y="1511427"/>
          <a:ext cx="904506" cy="15050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C937A0-EAED-47F3-AAEC-FE95A4CAE46C}">
      <dsp:nvSpPr>
        <dsp:cNvPr id="0" name=""/>
        <dsp:cNvSpPr/>
      </dsp:nvSpPr>
      <dsp:spPr>
        <a:xfrm>
          <a:off x="1815732" y="1961121"/>
          <a:ext cx="1358792" cy="119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Central Support Team</a:t>
          </a:r>
        </a:p>
      </dsp:txBody>
      <dsp:txXfrm>
        <a:off x="1815732" y="1961121"/>
        <a:ext cx="1358792" cy="1191061"/>
      </dsp:txXfrm>
    </dsp:sp>
    <dsp:sp modelId="{7D691BF1-D231-4E09-87C1-538B83F60214}">
      <dsp:nvSpPr>
        <dsp:cNvPr id="0" name=""/>
        <dsp:cNvSpPr/>
      </dsp:nvSpPr>
      <dsp:spPr>
        <a:xfrm>
          <a:off x="2918149" y="1400622"/>
          <a:ext cx="256375" cy="25637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60EF13-280F-4386-A806-9E6E4DC0B8F4}">
      <dsp:nvSpPr>
        <dsp:cNvPr id="0" name=""/>
        <dsp:cNvSpPr/>
      </dsp:nvSpPr>
      <dsp:spPr>
        <a:xfrm rot="5400000">
          <a:off x="3630144" y="1099810"/>
          <a:ext cx="904506" cy="15050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3CCA5E-F6F5-44CF-9FB4-4EDC3D577E5F}">
      <dsp:nvSpPr>
        <dsp:cNvPr id="0" name=""/>
        <dsp:cNvSpPr/>
      </dsp:nvSpPr>
      <dsp:spPr>
        <a:xfrm>
          <a:off x="3479160" y="1549504"/>
          <a:ext cx="1358792" cy="119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State officials</a:t>
          </a:r>
        </a:p>
      </dsp:txBody>
      <dsp:txXfrm>
        <a:off x="3479160" y="1549504"/>
        <a:ext cx="1358792" cy="1191061"/>
      </dsp:txXfrm>
    </dsp:sp>
    <dsp:sp modelId="{D8E24928-2F9C-4F8F-A682-E50A142D918B}">
      <dsp:nvSpPr>
        <dsp:cNvPr id="0" name=""/>
        <dsp:cNvSpPr/>
      </dsp:nvSpPr>
      <dsp:spPr>
        <a:xfrm>
          <a:off x="4581576" y="989005"/>
          <a:ext cx="256375" cy="25637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2E1596-3300-4D18-AA9F-037792A8C153}">
      <dsp:nvSpPr>
        <dsp:cNvPr id="0" name=""/>
        <dsp:cNvSpPr/>
      </dsp:nvSpPr>
      <dsp:spPr>
        <a:xfrm rot="5400000">
          <a:off x="5293572" y="688194"/>
          <a:ext cx="904506" cy="15050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EC6009-7AE8-4612-BDF3-54406DEA280B}">
      <dsp:nvSpPr>
        <dsp:cNvPr id="0" name=""/>
        <dsp:cNvSpPr/>
      </dsp:nvSpPr>
      <dsp:spPr>
        <a:xfrm>
          <a:off x="5142587" y="1137888"/>
          <a:ext cx="1358792" cy="119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Technical Team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(Solution provider + Bank)</a:t>
          </a:r>
        </a:p>
      </dsp:txBody>
      <dsp:txXfrm>
        <a:off x="5142587" y="1137888"/>
        <a:ext cx="1358792" cy="1191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D82DF-9E9C-4AA1-91A9-3024700AEC34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0C7EA-91C3-4F76-91D1-447ACCC8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C7EA-91C3-4F76-91D1-447ACCC8AD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C7EA-91C3-4F76-91D1-447ACCC8AD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F1D6-6924-4EF3-A61F-F8DF15436C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F90-C925-4F73-BE72-BA63240CE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E VI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0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nhm-e15144006313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833" y="457200"/>
            <a:ext cx="2715367" cy="2438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D41F80-BBD1-44B6-AE36-65FBC033BD31}"/>
              </a:ext>
            </a:extLst>
          </p:cNvPr>
          <p:cNvSpPr/>
          <p:nvPr/>
        </p:nvSpPr>
        <p:spPr>
          <a:xfrm>
            <a:off x="443132" y="405825"/>
            <a:ext cx="8075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chemeClr val="tx2"/>
                </a:solidFill>
              </a:rPr>
              <a:t>Process Reforms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84348B-5F04-4720-B4A7-92808D3A79D6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e-request trail for additional budget/ fund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officer </a:t>
            </a:r>
            <a:r>
              <a:rPr lang="en-US" sz="2800" dirty="0"/>
              <a:t>will be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able to monitor the utilization of funds by all the DDOs through their logins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Fund provided up to the extent of fund utilized - solution for parking of funds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No delays due to PPA processing - Digital signature for high speed payment in PFMS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Minimal advances since nodes added as Vertical Departments like Medical colleges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D41F80-BBD1-44B6-AE36-65FBC033BD31}"/>
              </a:ext>
            </a:extLst>
          </p:cNvPr>
          <p:cNvSpPr/>
          <p:nvPr/>
        </p:nvSpPr>
        <p:spPr>
          <a:xfrm>
            <a:off x="443132" y="405825"/>
            <a:ext cx="8075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chemeClr val="tx2"/>
                </a:solidFill>
              </a:rPr>
              <a:t>Innovations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84348B-5F04-4720-B4A7-92808D3A79D6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800" dirty="0"/>
              <a:t>Linkage between </a:t>
            </a:r>
            <a:r>
              <a:rPr lang="en-US" sz="2800" dirty="0"/>
              <a:t>activity wise approved budget</a:t>
            </a:r>
            <a:r>
              <a:rPr lang="en-IN" sz="2800" dirty="0"/>
              <a:t> of PIP &amp; expenditure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/>
              <a:t>Earmarking of fund – Beneficiary, Untied and NHM universal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Provision of Maker, Checker &amp; Approver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Approval using Biometrics based Aadhar authentication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e-delegation for link officer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Mandatory upload of supporting documents for every transaction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05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8959"/>
          <a:stretch>
            <a:fillRect/>
          </a:stretch>
        </p:blipFill>
        <p:spPr bwMode="auto">
          <a:xfrm>
            <a:off x="515811" y="838200"/>
            <a:ext cx="3751389" cy="3567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76800" y="580988"/>
            <a:ext cx="3605210" cy="419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Budget Management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6248" y="1142984"/>
            <a:ext cx="4500594" cy="2000264"/>
          </a:xfrm>
          <a:prstGeom prst="rect">
            <a:avLst/>
          </a:prstGeom>
        </p:spPr>
        <p:txBody>
          <a:bodyPr lIns="0" tIns="0" rIns="0" bIns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 Allocation Details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 Wise DDO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DDO wise Financial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wise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</a:t>
            </a:r>
            <a:r>
              <a:rPr lang="en-US" sz="3200" dirty="0"/>
              <a:t>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300" dirty="0">
              <a:solidFill>
                <a:srgbClr val="250B9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9190" y="3643314"/>
            <a:ext cx="3214710" cy="4191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 Disbursement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6248" y="4286256"/>
            <a:ext cx="4429156" cy="221457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/>
              <a:t>Fund Disbursement Details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/>
              <a:t>Payment Tracking Analysis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/>
              <a:t>Reconciliation Analysis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/>
              <a:t>Deduction Analysis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/>
              <a:t>DDO wise Deduction Analysis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4414" y="4510078"/>
            <a:ext cx="1785950" cy="4191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Dashboard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4314" y="5143512"/>
            <a:ext cx="4143372" cy="1714488"/>
          </a:xfrm>
          <a:prstGeom prst="rect">
            <a:avLst/>
          </a:prstGeom>
        </p:spPr>
        <p:txBody>
          <a:bodyPr vert="horz" lIns="0" tIns="0" rIns="0" bIns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/>
              <a:t>DDO Dashboard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/>
              <a:t>Payment Tracking Analysis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/>
              <a:t>Reconciliation Analysis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163285"/>
            <a:ext cx="7848600" cy="381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u="sng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MIS &amp; Dashboards</a:t>
            </a: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163285"/>
            <a:ext cx="7848600" cy="381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Integrating Program Applications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024px-Gnome-computer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752600"/>
            <a:ext cx="29718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7358" y="2133600"/>
            <a:ext cx="229332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e-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Vittapravah</a:t>
            </a:r>
          </a:p>
        </p:txBody>
      </p:sp>
      <p:pic>
        <p:nvPicPr>
          <p:cNvPr id="7" name="Picture 6" descr="human-resources-power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914400"/>
            <a:ext cx="2435854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LIABIL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267200"/>
            <a:ext cx="2171700" cy="2105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 descr="kissclipart-finance-and-accounting-png-clipart-financial-accou-bd6c4e260f2c996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4038600"/>
            <a:ext cx="2514600" cy="2400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968C9-9F81-4470-B9C8-8032433F3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1" y="914400"/>
            <a:ext cx="243251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57166"/>
            <a:ext cx="6995120" cy="6334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/>
                </a:solidFill>
              </a:rPr>
              <a:t>Challenges</a:t>
            </a:r>
            <a:r>
              <a:rPr lang="en-US" sz="2800" b="1" dirty="0">
                <a:solidFill>
                  <a:schemeClr val="tx2"/>
                </a:solidFill>
              </a:rPr>
              <a:t> faced during---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4074B-7528-4578-BC1B-5CB65A6AF74F}"/>
              </a:ext>
            </a:extLst>
          </p:cNvPr>
          <p:cNvSpPr/>
          <p:nvPr/>
        </p:nvSpPr>
        <p:spPr>
          <a:xfrm>
            <a:off x="685800" y="762000"/>
            <a:ext cx="8001000" cy="634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500" dirty="0"/>
          </a:p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Development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Synergy between PFMS codes and FMR codes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Matching the activities to the relevant outputs in PFMS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Matching the output template from e-</a:t>
            </a:r>
            <a:r>
              <a:rPr lang="en-US" sz="2800" dirty="0" err="1"/>
              <a:t>Vittapravah</a:t>
            </a:r>
            <a:r>
              <a:rPr lang="en-US" sz="2800" dirty="0"/>
              <a:t> with desired input form of PFMS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Load estimation for infra sizing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Categorising</a:t>
            </a:r>
            <a:r>
              <a:rPr lang="en-US" sz="2800" dirty="0"/>
              <a:t> the activity types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Identifying designations for various roles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IT Infrastructure - State of the art State Data Centre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sz="2500" dirty="0"/>
          </a:p>
          <a:p>
            <a:pPr lvl="0">
              <a:spcBef>
                <a:spcPct val="200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5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57166"/>
            <a:ext cx="5181600" cy="633434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900" b="1" dirty="0">
                <a:solidFill>
                  <a:schemeClr val="tx2"/>
                </a:solidFill>
              </a:rPr>
              <a:t>Challenges</a:t>
            </a:r>
            <a:r>
              <a:rPr lang="en-US" sz="4400" b="1" dirty="0">
                <a:solidFill>
                  <a:schemeClr val="tx2"/>
                </a:solidFill>
              </a:rPr>
              <a:t> faced during…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4074B-7528-4578-BC1B-5CB65A6AF74F}"/>
              </a:ext>
            </a:extLst>
          </p:cNvPr>
          <p:cNvSpPr/>
          <p:nvPr/>
        </p:nvSpPr>
        <p:spPr>
          <a:xfrm>
            <a:off x="685800" y="762000"/>
            <a:ext cx="8001000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/>
          </a:p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Development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Dynamic nature of requirement - Flexibility of software adapted to dynamic nature of requirement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Financial statement &amp; Ledger management – Integration with Tally in  progress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Payment of taxes- Integration with dedicated tax paying portal.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Availability of need based hardware resources – SDC provides resources on the fly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8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4074B-7528-4578-BC1B-5CB65A6AF74F}"/>
              </a:ext>
            </a:extLst>
          </p:cNvPr>
          <p:cNvSpPr/>
          <p:nvPr/>
        </p:nvSpPr>
        <p:spPr>
          <a:xfrm>
            <a:off x="685800" y="762000"/>
            <a:ext cx="8001000" cy="718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Roll Out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Training of users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Manual upload on PFMS &amp; EP04 - Integration process with PFMS already initiated by MoHFW/CGA/NHM MP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Integration with program softwares like ASHA,</a:t>
            </a:r>
          </a:p>
          <a:p>
            <a:pPr>
              <a:spcBef>
                <a:spcPct val="20000"/>
              </a:spcBef>
              <a:defRPr/>
            </a:pPr>
            <a:r>
              <a:rPr lang="en-US" sz="2600" dirty="0"/>
              <a:t>     HRMIS- Process details of various activities is lacking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Connectivity at sub district level : Primary connectivity of SWAN &amp; secondary connectivity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Mismatched timing between finalized PIP and go live of the software.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Closing of district level bank accounts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Network security management – Technical support by SDC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5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500" dirty="0"/>
          </a:p>
          <a:p>
            <a:pPr lvl="0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0909D0-5DB6-4C99-B5FB-E4CA32E43C7C}"/>
              </a:ext>
            </a:extLst>
          </p:cNvPr>
          <p:cNvSpPr txBox="1">
            <a:spLocks/>
          </p:cNvSpPr>
          <p:nvPr/>
        </p:nvSpPr>
        <p:spPr>
          <a:xfrm>
            <a:off x="457200" y="357166"/>
            <a:ext cx="5181600" cy="633434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900" b="1" dirty="0">
                <a:solidFill>
                  <a:schemeClr val="tx2"/>
                </a:solidFill>
              </a:rPr>
              <a:t>Challenges</a:t>
            </a:r>
            <a:r>
              <a:rPr lang="en-US" sz="4400" b="1" dirty="0">
                <a:solidFill>
                  <a:schemeClr val="tx2"/>
                </a:solidFill>
              </a:rPr>
              <a:t> faced during…</a:t>
            </a:r>
          </a:p>
        </p:txBody>
      </p:sp>
    </p:spTree>
    <p:extLst>
      <p:ext uri="{BB962C8B-B14F-4D97-AF65-F5344CB8AC3E}">
        <p14:creationId xmlns:p14="http://schemas.microsoft.com/office/powerpoint/2010/main" val="238947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341304"/>
              </p:ext>
            </p:extLst>
          </p:nvPr>
        </p:nvGraphicFramePr>
        <p:xfrm>
          <a:off x="228600" y="228600"/>
          <a:ext cx="8686800" cy="500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5181600"/>
            <a:ext cx="8382000" cy="1066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Daily payment Transactions(No.)    – 8000 to 10000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Average daily Disbursement(Amt.) –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I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D41F80-BBD1-44B6-AE36-65FBC033BD31}"/>
              </a:ext>
            </a:extLst>
          </p:cNvPr>
          <p:cNvSpPr/>
          <p:nvPr/>
        </p:nvSpPr>
        <p:spPr>
          <a:xfrm>
            <a:off x="443132" y="405825"/>
            <a:ext cx="8075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tx2"/>
                </a:solidFill>
              </a:rPr>
              <a:t>Payments Made in e-</a:t>
            </a:r>
            <a:r>
              <a:rPr lang="en-GB" sz="3200" b="1" u="sng" dirty="0" err="1">
                <a:solidFill>
                  <a:schemeClr val="tx2"/>
                </a:solidFill>
              </a:rPr>
              <a:t>Vitta</a:t>
            </a:r>
            <a:endParaRPr lang="en-GB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132256"/>
              </p:ext>
            </p:extLst>
          </p:nvPr>
        </p:nvGraphicFramePr>
        <p:xfrm>
          <a:off x="228599" y="1066800"/>
          <a:ext cx="8837023" cy="543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D41F80-BBD1-44B6-AE36-65FBC033BD31}"/>
              </a:ext>
            </a:extLst>
          </p:cNvPr>
          <p:cNvSpPr/>
          <p:nvPr/>
        </p:nvSpPr>
        <p:spPr>
          <a:xfrm>
            <a:off x="443132" y="405825"/>
            <a:ext cx="8075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tx2"/>
                </a:solidFill>
              </a:rPr>
              <a:t>Payments Made by Direct Benefit Transfer</a:t>
            </a:r>
            <a:endParaRPr lang="en-GB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6911830"/>
              </p:ext>
            </p:extLst>
          </p:nvPr>
        </p:nvGraphicFramePr>
        <p:xfrm>
          <a:off x="287383" y="1397000"/>
          <a:ext cx="8389073" cy="472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44A28B-35EE-472E-A175-AF41338DD41D}"/>
              </a:ext>
            </a:extLst>
          </p:cNvPr>
          <p:cNvSpPr txBox="1"/>
          <p:nvPr/>
        </p:nvSpPr>
        <p:spPr>
          <a:xfrm>
            <a:off x="3707904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Others(1.6 </a:t>
            </a:r>
            <a:r>
              <a:rPr lang="en-IN" dirty="0" err="1"/>
              <a:t>cr</a:t>
            </a:r>
            <a:r>
              <a:rPr lang="en-IN" dirty="0"/>
              <a:t>)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A5B7B-DA36-49CF-868D-64797DDE1D42}"/>
              </a:ext>
            </a:extLst>
          </p:cNvPr>
          <p:cNvCxnSpPr>
            <a:cxnSpLocks/>
          </p:cNvCxnSpPr>
          <p:nvPr/>
        </p:nvCxnSpPr>
        <p:spPr>
          <a:xfrm>
            <a:off x="4233418" y="1498625"/>
            <a:ext cx="0" cy="562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B6105C-F41F-4CED-B35E-D3DC69DB8F31}"/>
              </a:ext>
            </a:extLst>
          </p:cNvPr>
          <p:cNvSpPr txBox="1"/>
          <p:nvPr/>
        </p:nvSpPr>
        <p:spPr>
          <a:xfrm>
            <a:off x="4983188" y="5805844"/>
            <a:ext cx="378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dirty="0"/>
          </a:p>
          <a:p>
            <a:r>
              <a:rPr lang="en-IN" b="1" dirty="0"/>
              <a:t>Total Amount Disbursed -97.5 </a:t>
            </a:r>
            <a:r>
              <a:rPr lang="en-IN" b="1" dirty="0" err="1"/>
              <a:t>cr</a:t>
            </a:r>
            <a:r>
              <a:rPr lang="en-IN" b="1" dirty="0"/>
              <a:t>, As on 27/10/2018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7852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5488"/>
            <a:ext cx="7859216" cy="66751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a new fund management system?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1268760"/>
            <a:ext cx="8229600" cy="5472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lvl="0" indent="-342900" eaLnBrk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Funds kept</a:t>
            </a:r>
            <a:r>
              <a:rPr lang="en-IN" sz="2700" dirty="0"/>
              <a:t> in large number of bank accounts at state, district and sub district levels making reconciliation difficult</a:t>
            </a:r>
          </a:p>
          <a:p>
            <a:pPr marL="342900" lvl="0" indent="-342900" eaLnBrk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700" dirty="0"/>
              <a:t>Parking of funds and unused balances</a:t>
            </a:r>
          </a:p>
          <a:p>
            <a:pPr marL="342900" lvl="0" indent="-342900" eaLnBrk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time monitoring mechanism lacking </a:t>
            </a:r>
          </a:p>
          <a:p>
            <a:pPr marL="342900" lvl="0" indent="-342900" eaLnBrk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700" dirty="0"/>
              <a:t>Expenditure not limited to the budget provided in PIP</a:t>
            </a:r>
          </a:p>
          <a:p>
            <a:pPr marL="342900" lvl="0" indent="-342900" eaLnBrk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700" dirty="0"/>
              <a:t>Payment through PPA cumbersome</a:t>
            </a:r>
          </a:p>
          <a:p>
            <a:pPr marL="342900" lvl="0" indent="-342900" eaLnBrk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I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Artificial fund shortages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7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CFD40-C345-4888-ADBC-A7E245E92FD8}"/>
              </a:ext>
            </a:extLst>
          </p:cNvPr>
          <p:cNvSpPr/>
          <p:nvPr/>
        </p:nvSpPr>
        <p:spPr>
          <a:xfrm>
            <a:off x="443132" y="405825"/>
            <a:ext cx="8075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chemeClr val="tx2"/>
                </a:solidFill>
              </a:rPr>
              <a:t>Management Dashboard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7974"/>
            <a:ext cx="9144000" cy="588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28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705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Flowchart: Process 3"/>
          <p:cNvSpPr/>
          <p:nvPr/>
        </p:nvSpPr>
        <p:spPr>
          <a:xfrm>
            <a:off x="6572264" y="0"/>
            <a:ext cx="2571736" cy="68580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1406" y="3500438"/>
            <a:ext cx="1928826" cy="1387526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Separate   A/c  for tax payments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2928934"/>
            <a:ext cx="104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Finance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08" y="1628720"/>
            <a:ext cx="22145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Program     officers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3108" y="3357562"/>
            <a:ext cx="1857388" cy="135732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10" name="TextBox 9"/>
          <p:cNvSpPr txBox="1"/>
          <p:nvPr/>
        </p:nvSpPr>
        <p:spPr>
          <a:xfrm>
            <a:off x="2143108" y="3643314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Fund Release (Untied/beneficiary/NHM universal)</a:t>
            </a:r>
          </a:p>
        </p:txBody>
      </p:sp>
      <p:cxnSp>
        <p:nvCxnSpPr>
          <p:cNvPr id="11" name="Straight Arrow Connector 10"/>
          <p:cNvCxnSpPr>
            <a:stCxn id="6" idx="2"/>
            <a:endCxn id="6" idx="2"/>
          </p:cNvCxnSpPr>
          <p:nvPr/>
        </p:nvCxnSpPr>
        <p:spPr>
          <a:xfrm rot="5400000">
            <a:off x="1035819" y="4887964"/>
            <a:ext cx="1588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000496" y="3500438"/>
            <a:ext cx="785818" cy="15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358082" y="3918092"/>
            <a:ext cx="1285884" cy="1082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SFTP Server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86314" y="332656"/>
            <a:ext cx="1717932" cy="409647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32134" y="386080"/>
            <a:ext cx="1254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Beneficiary/ Vendor Registration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7526" y="1181898"/>
            <a:ext cx="687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Maker</a:t>
            </a:r>
          </a:p>
          <a:p>
            <a:endParaRPr lang="en-US" sz="1350" b="1" dirty="0"/>
          </a:p>
        </p:txBody>
      </p:sp>
      <p:cxnSp>
        <p:nvCxnSpPr>
          <p:cNvPr id="20" name="Straight Arrow Connector 19"/>
          <p:cNvCxnSpPr>
            <a:stCxn id="28" idx="1"/>
          </p:cNvCxnSpPr>
          <p:nvPr/>
        </p:nvCxnSpPr>
        <p:spPr>
          <a:xfrm rot="10800000" flipV="1">
            <a:off x="1571604" y="1044570"/>
            <a:ext cx="928694" cy="269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2976" y="518678"/>
            <a:ext cx="143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Planning/IT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1853" y="4476690"/>
            <a:ext cx="782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Reverse MIS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6314" y="4643446"/>
            <a:ext cx="1724772" cy="93610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Integration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(HRMIS,ASHA, RBSK, Tally, PFMS)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14744" y="2925545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DDO (till block level)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772400" y="14478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1B826CE-B769-49BB-850F-7A8445EFA15E}"/>
              </a:ext>
            </a:extLst>
          </p:cNvPr>
          <p:cNvSpPr/>
          <p:nvPr/>
        </p:nvSpPr>
        <p:spPr>
          <a:xfrm>
            <a:off x="545133" y="5357826"/>
            <a:ext cx="2240917" cy="1428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Tax payment using E-Net for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51 </a:t>
            </a:r>
            <a:r>
              <a:rPr lang="en-US" sz="1400" b="1" dirty="0">
                <a:solidFill>
                  <a:schemeClr val="tx1"/>
                </a:solidFill>
              </a:rPr>
              <a:t>DHS Nodes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786050" y="4293096"/>
            <a:ext cx="2001974" cy="1136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00298" y="588965"/>
            <a:ext cx="1025724" cy="91120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NHM</a:t>
            </a:r>
          </a:p>
        </p:txBody>
      </p:sp>
      <p:sp>
        <p:nvSpPr>
          <p:cNvPr id="29" name="TextBox 28"/>
          <p:cNvSpPr txBox="1"/>
          <p:nvPr/>
        </p:nvSpPr>
        <p:spPr>
          <a:xfrm rot="9146343" flipH="1" flipV="1">
            <a:off x="2786257" y="5073161"/>
            <a:ext cx="178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Liability deductions file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B826CE-B769-49BB-850F-7A8445EFA15E}"/>
              </a:ext>
            </a:extLst>
          </p:cNvPr>
          <p:cNvSpPr/>
          <p:nvPr/>
        </p:nvSpPr>
        <p:spPr>
          <a:xfrm>
            <a:off x="4786314" y="5733280"/>
            <a:ext cx="1714512" cy="11247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CBDT/EPF/OTHERS  Tax Portal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86050" y="6142056"/>
            <a:ext cx="200026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0800000" flipH="1" flipV="1">
            <a:off x="2643174" y="5755904"/>
            <a:ext cx="234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Payments(Maker &amp; Authorizer) 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2714612" y="6286520"/>
            <a:ext cx="200026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0800000" flipH="1" flipV="1">
            <a:off x="2895600" y="627455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Acknowledgement  of tax Payments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86644" y="2027180"/>
            <a:ext cx="1322324" cy="11160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PFMS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286644" y="142852"/>
            <a:ext cx="1322324" cy="11430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State Parent A/C</a:t>
            </a:r>
          </a:p>
        </p:txBody>
      </p:sp>
      <p:sp>
        <p:nvSpPr>
          <p:cNvPr id="37" name="Right Bracket 36"/>
          <p:cNvSpPr/>
          <p:nvPr/>
        </p:nvSpPr>
        <p:spPr>
          <a:xfrm flipH="1">
            <a:off x="7072330" y="2285992"/>
            <a:ext cx="214314" cy="1695448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072330" y="2285992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5680993" y="266769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100" b="1" dirty="0"/>
              <a:t>      </a:t>
            </a:r>
            <a:r>
              <a:rPr lang="en-US" sz="1200" b="1" dirty="0"/>
              <a:t>Digitally signed</a:t>
            </a:r>
          </a:p>
          <a:p>
            <a:pPr algn="ctr"/>
            <a:r>
              <a:rPr lang="en-US" sz="1200" b="1" dirty="0"/>
              <a:t>Approved File from SFTP  to PFMS </a:t>
            </a:r>
          </a:p>
          <a:p>
            <a:endParaRPr lang="en-IN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7286644" y="5605466"/>
            <a:ext cx="1322324" cy="11811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Beneficiaries/Vendors/Employee A/C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6500826" y="4071942"/>
            <a:ext cx="857256" cy="14287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086600" y="44196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Arrow 49"/>
          <p:cNvSpPr/>
          <p:nvPr/>
        </p:nvSpPr>
        <p:spPr>
          <a:xfrm>
            <a:off x="6500826" y="4267199"/>
            <a:ext cx="857256" cy="161933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/>
          <p:cNvSpPr/>
          <p:nvPr/>
        </p:nvSpPr>
        <p:spPr>
          <a:xfrm>
            <a:off x="71406" y="1071546"/>
            <a:ext cx="1500198" cy="128588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Budget Head/Activity/Sub Activity Mapping</a:t>
            </a:r>
          </a:p>
          <a:p>
            <a:pPr algn="ctr"/>
            <a:endParaRPr lang="en-US" sz="1350" b="1" dirty="0"/>
          </a:p>
        </p:txBody>
      </p:sp>
      <p:sp>
        <p:nvSpPr>
          <p:cNvPr id="52" name="Rectangle 51"/>
          <p:cNvSpPr/>
          <p:nvPr/>
        </p:nvSpPr>
        <p:spPr>
          <a:xfrm>
            <a:off x="2143108" y="1928802"/>
            <a:ext cx="1785950" cy="10001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DDO &amp; Activity wise Budget Allocation</a:t>
            </a:r>
          </a:p>
          <a:p>
            <a:pPr algn="ctr"/>
            <a:endParaRPr lang="en-US" sz="1350" b="1" dirty="0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1213620" y="5143512"/>
            <a:ext cx="428628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2785256" y="1713694"/>
            <a:ext cx="428628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786844" y="3142454"/>
            <a:ext cx="428628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23" idx="0"/>
            <a:endCxn id="17" idx="2"/>
          </p:cNvCxnSpPr>
          <p:nvPr/>
        </p:nvCxnSpPr>
        <p:spPr>
          <a:xfrm flipH="1" flipV="1">
            <a:off x="5645280" y="4429132"/>
            <a:ext cx="3420" cy="2143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5501488" y="1856570"/>
            <a:ext cx="285752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5031" y="57084"/>
            <a:ext cx="391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</a:rPr>
              <a:t>NEXT STEP -Integration with PFMS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000" b="1" u="sng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5538296" y="1202774"/>
            <a:ext cx="285752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000628" y="1214422"/>
            <a:ext cx="1254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PFMS Validation</a:t>
            </a:r>
          </a:p>
          <a:p>
            <a:pPr algn="ctr"/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072066" y="1972567"/>
            <a:ext cx="1214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Beneficiary/ Vendor Unique code generation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000628" y="3047526"/>
            <a:ext cx="1254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Fund Disbursement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5501488" y="2999578"/>
            <a:ext cx="285752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000628" y="3714752"/>
            <a:ext cx="1254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File Approver using Biometrics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5501488" y="3642520"/>
            <a:ext cx="285752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ight Bracket 83"/>
          <p:cNvSpPr/>
          <p:nvPr/>
        </p:nvSpPr>
        <p:spPr>
          <a:xfrm>
            <a:off x="8610600" y="714356"/>
            <a:ext cx="247680" cy="5643602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Rectangle 85"/>
          <p:cNvSpPr/>
          <p:nvPr/>
        </p:nvSpPr>
        <p:spPr>
          <a:xfrm rot="5400000">
            <a:off x="7786332" y="3438131"/>
            <a:ext cx="243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/>
              <a:t>              </a:t>
            </a:r>
            <a:r>
              <a:rPr lang="en-IN" sz="1200" dirty="0"/>
              <a:t>Real time auto  Swipe out..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8553480" y="6357958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ight Arrow 88"/>
          <p:cNvSpPr/>
          <p:nvPr/>
        </p:nvSpPr>
        <p:spPr>
          <a:xfrm rot="16200000">
            <a:off x="7572626" y="1571841"/>
            <a:ext cx="713922" cy="14287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5488"/>
            <a:ext cx="3276600" cy="66751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Scalability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1268760"/>
            <a:ext cx="8229600" cy="5472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Adaptable to sudden increase in work load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/>
              <a:t>Can work in both horizontal and vertical clustering mode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System can handle N number of users</a:t>
            </a:r>
            <a:endParaRPr lang="en-IN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Ease of adaptability, and plug and play configuration for new functionalities.</a:t>
            </a:r>
            <a:endParaRPr lang="en-IN" sz="3200" dirty="0"/>
          </a:p>
          <a:p>
            <a:pPr marL="342900" lvl="0" indent="-342900" eaLnBrk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alt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5488"/>
            <a:ext cx="3276600" cy="66751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Sustainability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end to end solution with a single window approach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application is in lines with the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mandate</a:t>
            </a:r>
          </a:p>
          <a:p>
            <a:pPr marL="342900" marR="0" lvl="0" indent="-342900" algn="l" defTabSz="914400" rtl="0" eaLnBrk="0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Serves as an umbrella platform for financial transactions of all other program applications  </a:t>
            </a:r>
            <a:endParaRPr kumimoji="0" lang="en-IN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alt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Practices in Process re-engineering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friendly yet meeting all compliances of accounting (audit/taxation etc)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Usage of new techniques like </a:t>
            </a:r>
            <a:r>
              <a:rPr lang="en-US" sz="2900" dirty="0"/>
              <a:t>a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adhar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 biometrics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5488"/>
            <a:ext cx="3276600" cy="66751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i="0" u="none" strike="noStrike" kern="1200" normalizeH="0" baseline="0" noProof="0" dirty="0">
                <a:uLnTx/>
                <a:uFillTx/>
                <a:latin typeface="Monotype Corsiva" panose="03010101010201010101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052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CA55AF-CDF8-4B05-A54C-E9568678DA23}"/>
              </a:ext>
            </a:extLst>
          </p:cNvPr>
          <p:cNvSpPr txBox="1">
            <a:spLocks/>
          </p:cNvSpPr>
          <p:nvPr/>
        </p:nvSpPr>
        <p:spPr>
          <a:xfrm>
            <a:off x="457200" y="704088"/>
            <a:ext cx="6248400" cy="89611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e-</a:t>
            </a:r>
            <a:r>
              <a:rPr kumimoji="0" lang="en-I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Vittapravaha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464AEE-7428-4221-9585-FA60439E406E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3820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bank account at the state level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3200" dirty="0"/>
              <a:t>Web based application for management of NHM PIP/ </a:t>
            </a:r>
            <a:r>
              <a:rPr lang="en-US" sz="3200" dirty="0"/>
              <a:t>Budget &amp; Fund flow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Single window gateway for all payments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Real time information system of fund availability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D5390-DA53-408B-82C2-E8CAD8F2DA07}"/>
              </a:ext>
            </a:extLst>
          </p:cNvPr>
          <p:cNvSpPr/>
          <p:nvPr/>
        </p:nvSpPr>
        <p:spPr>
          <a:xfrm>
            <a:off x="2182236" y="1535625"/>
            <a:ext cx="1637071" cy="713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8EF974-B857-4B60-B894-A2A72D4EB04A}"/>
              </a:ext>
            </a:extLst>
          </p:cNvPr>
          <p:cNvSpPr/>
          <p:nvPr/>
        </p:nvSpPr>
        <p:spPr>
          <a:xfrm>
            <a:off x="2182236" y="2546438"/>
            <a:ext cx="1637071" cy="77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Health Society (22 bank accounts)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272F46-8EC8-47D8-AF6A-E2ADFACB4EB8}"/>
              </a:ext>
            </a:extLst>
          </p:cNvPr>
          <p:cNvSpPr/>
          <p:nvPr/>
        </p:nvSpPr>
        <p:spPr>
          <a:xfrm>
            <a:off x="2182235" y="3616591"/>
            <a:ext cx="1637071" cy="77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Districts (568 bank accounts)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E2947-C335-4B49-82DC-7428CA74B6E7}"/>
              </a:ext>
            </a:extLst>
          </p:cNvPr>
          <p:cNvSpPr/>
          <p:nvPr/>
        </p:nvSpPr>
        <p:spPr>
          <a:xfrm>
            <a:off x="2182235" y="4727755"/>
            <a:ext cx="1637071" cy="77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 Block (313 bank accounts)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BDCF2-5529-4F0A-A8BA-BA16D6D813FB}"/>
              </a:ext>
            </a:extLst>
          </p:cNvPr>
          <p:cNvSpPr/>
          <p:nvPr/>
        </p:nvSpPr>
        <p:spPr>
          <a:xfrm>
            <a:off x="2313741" y="5863928"/>
            <a:ext cx="1374058" cy="575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9066F8-D4C6-4F70-B9F0-37C5ED0DF88A}"/>
              </a:ext>
            </a:extLst>
          </p:cNvPr>
          <p:cNvSpPr/>
          <p:nvPr/>
        </p:nvSpPr>
        <p:spPr>
          <a:xfrm>
            <a:off x="4175726" y="5874196"/>
            <a:ext cx="1374058" cy="56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VHSC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13825-B27C-468C-8AD3-2ED63D9F5981}"/>
              </a:ext>
            </a:extLst>
          </p:cNvPr>
          <p:cNvSpPr txBox="1">
            <a:spLocks/>
          </p:cNvSpPr>
          <p:nvPr/>
        </p:nvSpPr>
        <p:spPr>
          <a:xfrm>
            <a:off x="6477000" y="990600"/>
            <a:ext cx="1828800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D1E56-F346-47FB-B1E0-5925991E1478}"/>
              </a:ext>
            </a:extLst>
          </p:cNvPr>
          <p:cNvSpPr/>
          <p:nvPr/>
        </p:nvSpPr>
        <p:spPr>
          <a:xfrm>
            <a:off x="6477001" y="1524000"/>
            <a:ext cx="1637071" cy="7132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E5FD28-49A1-4D56-B5F1-DE16C15ECCF7}"/>
              </a:ext>
            </a:extLst>
          </p:cNvPr>
          <p:cNvSpPr/>
          <p:nvPr/>
        </p:nvSpPr>
        <p:spPr>
          <a:xfrm>
            <a:off x="6477000" y="2543109"/>
            <a:ext cx="1637071" cy="7705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1600" dirty="0">
                <a:solidFill>
                  <a:schemeClr val="tx1"/>
                </a:solidFill>
              </a:rPr>
              <a:t> Health Society (single parent account)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7B6987-6A9F-4EA3-ADFB-CD5B07B1CAAA}"/>
              </a:ext>
            </a:extLst>
          </p:cNvPr>
          <p:cNvSpPr/>
          <p:nvPr/>
        </p:nvSpPr>
        <p:spPr>
          <a:xfrm>
            <a:off x="6477000" y="3595402"/>
            <a:ext cx="1637071" cy="7705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426 DDOs (child accounts)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9462B-40EE-42D2-B5C5-99EA9C9737F2}"/>
              </a:ext>
            </a:extLst>
          </p:cNvPr>
          <p:cNvCxnSpPr/>
          <p:nvPr/>
        </p:nvCxnSpPr>
        <p:spPr>
          <a:xfrm>
            <a:off x="2949150" y="2295230"/>
            <a:ext cx="0" cy="22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605612-0AF6-4BC7-B059-3D03602761B9}"/>
              </a:ext>
            </a:extLst>
          </p:cNvPr>
          <p:cNvCxnSpPr>
            <a:cxnSpLocks/>
          </p:cNvCxnSpPr>
          <p:nvPr/>
        </p:nvCxnSpPr>
        <p:spPr>
          <a:xfrm>
            <a:off x="2949150" y="3353812"/>
            <a:ext cx="0" cy="22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8BB0CE-E484-496D-87E3-F351F5DDEFE4}"/>
              </a:ext>
            </a:extLst>
          </p:cNvPr>
          <p:cNvCxnSpPr>
            <a:cxnSpLocks/>
          </p:cNvCxnSpPr>
          <p:nvPr/>
        </p:nvCxnSpPr>
        <p:spPr>
          <a:xfrm>
            <a:off x="2949150" y="4417548"/>
            <a:ext cx="0" cy="22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E8BC0C-63DF-4641-BAEA-68EAD845E5D5}"/>
              </a:ext>
            </a:extLst>
          </p:cNvPr>
          <p:cNvCxnSpPr>
            <a:cxnSpLocks/>
          </p:cNvCxnSpPr>
          <p:nvPr/>
        </p:nvCxnSpPr>
        <p:spPr>
          <a:xfrm>
            <a:off x="2954070" y="5543338"/>
            <a:ext cx="0" cy="22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FC5A75-2579-4741-BDAC-B287D2FEE6DE}"/>
              </a:ext>
            </a:extLst>
          </p:cNvPr>
          <p:cNvCxnSpPr/>
          <p:nvPr/>
        </p:nvCxnSpPr>
        <p:spPr>
          <a:xfrm>
            <a:off x="7295969" y="2291901"/>
            <a:ext cx="0" cy="22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B15C1-3858-479C-8426-F8FA25E9AA9A}"/>
              </a:ext>
            </a:extLst>
          </p:cNvPr>
          <p:cNvCxnSpPr/>
          <p:nvPr/>
        </p:nvCxnSpPr>
        <p:spPr>
          <a:xfrm>
            <a:off x="7305799" y="3350483"/>
            <a:ext cx="0" cy="22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BFE9F1-8C44-47B2-AD16-F4E753943484}"/>
              </a:ext>
            </a:extLst>
          </p:cNvPr>
          <p:cNvCxnSpPr>
            <a:cxnSpLocks/>
          </p:cNvCxnSpPr>
          <p:nvPr/>
        </p:nvCxnSpPr>
        <p:spPr>
          <a:xfrm flipH="1">
            <a:off x="1473084" y="5543338"/>
            <a:ext cx="1476067" cy="31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6DCADF-4340-4095-A860-A0173F879D81}"/>
              </a:ext>
            </a:extLst>
          </p:cNvPr>
          <p:cNvCxnSpPr>
            <a:cxnSpLocks/>
          </p:cNvCxnSpPr>
          <p:nvPr/>
        </p:nvCxnSpPr>
        <p:spPr>
          <a:xfrm>
            <a:off x="2941779" y="5542501"/>
            <a:ext cx="1555955" cy="266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E89AD-ED34-4F7F-BAFF-34E28E683AA1}"/>
              </a:ext>
            </a:extLst>
          </p:cNvPr>
          <p:cNvSpPr/>
          <p:nvPr/>
        </p:nvSpPr>
        <p:spPr>
          <a:xfrm>
            <a:off x="609600" y="5898619"/>
            <a:ext cx="1374058" cy="565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636797D-3194-4DA8-B684-1237F1C5359C}"/>
              </a:ext>
            </a:extLst>
          </p:cNvPr>
          <p:cNvSpPr txBox="1">
            <a:spLocks/>
          </p:cNvSpPr>
          <p:nvPr/>
        </p:nvSpPr>
        <p:spPr>
          <a:xfrm>
            <a:off x="2209800" y="914400"/>
            <a:ext cx="1676400" cy="3693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F971210-ADCC-4F60-BD82-45ECFE97C3E6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8305800" cy="5360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PIP &amp; FUND RELEASE PATTERN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CA55AF-CDF8-4B05-A54C-E9568678DA23}"/>
              </a:ext>
            </a:extLst>
          </p:cNvPr>
          <p:cNvSpPr txBox="1">
            <a:spLocks/>
          </p:cNvSpPr>
          <p:nvPr/>
        </p:nvSpPr>
        <p:spPr>
          <a:xfrm>
            <a:off x="271490" y="61146"/>
            <a:ext cx="8229600" cy="51033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Modules of e-</a:t>
            </a:r>
            <a:r>
              <a:rPr kumimoji="0" lang="en-I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Vittapravaha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C5FFF41-B7E3-4A57-B8B8-770746FDF43A}"/>
              </a:ext>
            </a:extLst>
          </p:cNvPr>
          <p:cNvGraphicFramePr/>
          <p:nvPr>
            <p:extLst/>
          </p:nvPr>
        </p:nvGraphicFramePr>
        <p:xfrm>
          <a:off x="467544" y="499472"/>
          <a:ext cx="7704856" cy="652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4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A88DB61-CFF4-4A5E-A371-118AB31C2EDD}"/>
              </a:ext>
            </a:extLst>
          </p:cNvPr>
          <p:cNvGraphicFramePr/>
          <p:nvPr>
            <p:extLst/>
          </p:nvPr>
        </p:nvGraphicFramePr>
        <p:xfrm>
          <a:off x="107504" y="0"/>
          <a:ext cx="90364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7603678-DA2C-4C05-85B0-A7230D1C80C8}"/>
              </a:ext>
            </a:extLst>
          </p:cNvPr>
          <p:cNvSpPr/>
          <p:nvPr/>
        </p:nvSpPr>
        <p:spPr>
          <a:xfrm>
            <a:off x="4211960" y="404664"/>
            <a:ext cx="8640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Policy Makers(4)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6857CC-4D6C-44F6-B369-75A63713F1CC}"/>
              </a:ext>
            </a:extLst>
          </p:cNvPr>
          <p:cNvSpPr/>
          <p:nvPr/>
        </p:nvSpPr>
        <p:spPr>
          <a:xfrm>
            <a:off x="4139952" y="1196752"/>
            <a:ext cx="914400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Finance(3)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AB22C3-844C-4BB8-96A8-887E74CD190A}"/>
              </a:ext>
            </a:extLst>
          </p:cNvPr>
          <p:cNvSpPr/>
          <p:nvPr/>
        </p:nvSpPr>
        <p:spPr>
          <a:xfrm>
            <a:off x="3441576" y="1700808"/>
            <a:ext cx="986408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Planning(2)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ABE5FB-AB89-438F-AA84-B9352F8091D8}"/>
              </a:ext>
            </a:extLst>
          </p:cNvPr>
          <p:cNvSpPr/>
          <p:nvPr/>
        </p:nvSpPr>
        <p:spPr>
          <a:xfrm>
            <a:off x="4782526" y="1700808"/>
            <a:ext cx="986408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IT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(2)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8B5E51-6080-485F-9FF6-D1EA4516291D}"/>
              </a:ext>
            </a:extLst>
          </p:cNvPr>
          <p:cNvSpPr/>
          <p:nvPr/>
        </p:nvSpPr>
        <p:spPr>
          <a:xfrm>
            <a:off x="3149439" y="2435884"/>
            <a:ext cx="1224136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Program Officer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(29)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3EA225-41B1-450A-93AA-E9CEE1CE34F3}"/>
              </a:ext>
            </a:extLst>
          </p:cNvPr>
          <p:cNvSpPr/>
          <p:nvPr/>
        </p:nvSpPr>
        <p:spPr>
          <a:xfrm>
            <a:off x="4782526" y="2420888"/>
            <a:ext cx="1224136" cy="9283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AIIMS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(3)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206B64-686F-45F5-A9A1-D460623592F3}"/>
              </a:ext>
            </a:extLst>
          </p:cNvPr>
          <p:cNvSpPr/>
          <p:nvPr/>
        </p:nvSpPr>
        <p:spPr>
          <a:xfrm>
            <a:off x="2267744" y="3645024"/>
            <a:ext cx="14401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RJD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(21)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15A8AB-AE21-4A4B-A926-8F7C7FD41DB8}"/>
              </a:ext>
            </a:extLst>
          </p:cNvPr>
          <p:cNvSpPr/>
          <p:nvPr/>
        </p:nvSpPr>
        <p:spPr>
          <a:xfrm>
            <a:off x="3923928" y="3645024"/>
            <a:ext cx="14401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Training Institutes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(9)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3A0303-6289-440F-89CF-919C3EE2CE59}"/>
              </a:ext>
            </a:extLst>
          </p:cNvPr>
          <p:cNvSpPr/>
          <p:nvPr/>
        </p:nvSpPr>
        <p:spPr>
          <a:xfrm>
            <a:off x="5596880" y="3671204"/>
            <a:ext cx="14401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Nursing Colleges(6)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E93ED7-DA54-48AC-B5BB-6ACE3A792FC9}"/>
              </a:ext>
            </a:extLst>
          </p:cNvPr>
          <p:cNvSpPr/>
          <p:nvPr/>
        </p:nvSpPr>
        <p:spPr>
          <a:xfrm>
            <a:off x="1475656" y="4797152"/>
            <a:ext cx="19442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CHMO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(153)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07495-FF21-4867-87DE-634C304B840A}"/>
              </a:ext>
            </a:extLst>
          </p:cNvPr>
          <p:cNvSpPr/>
          <p:nvPr/>
        </p:nvSpPr>
        <p:spPr>
          <a:xfrm>
            <a:off x="3635896" y="4795948"/>
            <a:ext cx="19442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District Hospital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(153)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585850-B6D7-43F0-B036-1DF96EBE2AC3}"/>
              </a:ext>
            </a:extLst>
          </p:cNvPr>
          <p:cNvSpPr/>
          <p:nvPr/>
        </p:nvSpPr>
        <p:spPr>
          <a:xfrm>
            <a:off x="5822097" y="4795948"/>
            <a:ext cx="19442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Medical Colleges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(36)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A8C9DB-555D-4EAD-98CD-67C297602144}"/>
              </a:ext>
            </a:extLst>
          </p:cNvPr>
          <p:cNvSpPr/>
          <p:nvPr/>
        </p:nvSpPr>
        <p:spPr>
          <a:xfrm>
            <a:off x="1377687" y="5877272"/>
            <a:ext cx="2690257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BMO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(939)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5C6EE8-B1F8-4BA6-A3F1-F93C26F4776F}"/>
              </a:ext>
            </a:extLst>
          </p:cNvPr>
          <p:cNvSpPr/>
          <p:nvPr/>
        </p:nvSpPr>
        <p:spPr>
          <a:xfrm>
            <a:off x="4952697" y="5872200"/>
            <a:ext cx="2690257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00" dirty="0">
                <a:solidFill>
                  <a:schemeClr val="tx1"/>
                </a:solidFill>
              </a:rPr>
              <a:t>Other Hospitals</a:t>
            </a:r>
          </a:p>
          <a:p>
            <a:pPr algn="ctr"/>
            <a:r>
              <a:rPr lang="hi-IN" sz="1100" dirty="0">
                <a:solidFill>
                  <a:schemeClr val="tx1"/>
                </a:solidFill>
              </a:rPr>
              <a:t>(12)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B0B292-5C05-4D68-885F-2BBEFD1B8A11}"/>
              </a:ext>
            </a:extLst>
          </p:cNvPr>
          <p:cNvSpPr txBox="1"/>
          <p:nvPr/>
        </p:nvSpPr>
        <p:spPr>
          <a:xfrm rot="7389744" flipH="1" flipV="1">
            <a:off x="1411951" y="1429594"/>
            <a:ext cx="391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/>
              <a:t>         </a:t>
            </a:r>
            <a:r>
              <a:rPr lang="hi-IN" sz="1400" b="1" dirty="0"/>
              <a:t>State Level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4C4124-7816-46AA-9EF9-4649A5C8AC6F}"/>
              </a:ext>
            </a:extLst>
          </p:cNvPr>
          <p:cNvSpPr txBox="1"/>
          <p:nvPr/>
        </p:nvSpPr>
        <p:spPr>
          <a:xfrm rot="7389744" flipH="1" flipV="1">
            <a:off x="1250967" y="3527120"/>
            <a:ext cx="120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/>
              <a:t>         </a:t>
            </a:r>
            <a:r>
              <a:rPr lang="hi-IN" sz="1400" b="1" dirty="0"/>
              <a:t>Division Level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5C7F4A-5996-4652-A1FA-E0409DA1E954}"/>
              </a:ext>
            </a:extLst>
          </p:cNvPr>
          <p:cNvSpPr txBox="1"/>
          <p:nvPr/>
        </p:nvSpPr>
        <p:spPr>
          <a:xfrm rot="7389744" flipH="1" flipV="1">
            <a:off x="438764" y="4775413"/>
            <a:ext cx="120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/>
              <a:t>         </a:t>
            </a:r>
            <a:r>
              <a:rPr lang="hi-IN" sz="1400" b="1" dirty="0"/>
              <a:t>District Level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105F2D-62C9-4DCB-8091-F430C9A95345}"/>
              </a:ext>
            </a:extLst>
          </p:cNvPr>
          <p:cNvSpPr txBox="1"/>
          <p:nvPr/>
        </p:nvSpPr>
        <p:spPr>
          <a:xfrm rot="7389744" flipH="1" flipV="1">
            <a:off x="-281316" y="5855533"/>
            <a:ext cx="120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/>
              <a:t>         </a:t>
            </a:r>
            <a:r>
              <a:rPr lang="hi-IN" sz="1400" b="1" dirty="0"/>
              <a:t>Block Level</a:t>
            </a:r>
            <a:endParaRPr lang="en-US" sz="1400" b="1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1683E7B-0A08-4293-B9C0-A3E6C33DD0BA}"/>
              </a:ext>
            </a:extLst>
          </p:cNvPr>
          <p:cNvSpPr txBox="1">
            <a:spLocks/>
          </p:cNvSpPr>
          <p:nvPr/>
        </p:nvSpPr>
        <p:spPr>
          <a:xfrm>
            <a:off x="271490" y="61146"/>
            <a:ext cx="8229600" cy="51033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Users of e-</a:t>
            </a:r>
            <a:r>
              <a:rPr lang="en-IN" sz="4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Vitta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705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705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Flowchart: Process 3"/>
          <p:cNvSpPr/>
          <p:nvPr/>
        </p:nvSpPr>
        <p:spPr>
          <a:xfrm>
            <a:off x="6705600" y="0"/>
            <a:ext cx="2438400" cy="68580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2285992"/>
            <a:ext cx="1571636" cy="1428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Fund Disbursement</a:t>
            </a:r>
          </a:p>
          <a:p>
            <a:r>
              <a:rPr lang="en-US" sz="1400" dirty="0">
                <a:solidFill>
                  <a:schemeClr val="tx1"/>
                </a:solidFill>
              </a:rPr>
              <a:t>(Expenditure/Advance/DBT)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06" y="3500438"/>
            <a:ext cx="1928826" cy="1387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Separate   A/c  for tax payments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36" y="2928934"/>
            <a:ext cx="104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Finance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298" y="1628720"/>
            <a:ext cx="22145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Program          officers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1736" y="3357562"/>
            <a:ext cx="1857388" cy="1357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3643314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Fund Release (Untied/beneficiary/NHM universal)</a:t>
            </a:r>
          </a:p>
        </p:txBody>
      </p:sp>
      <p:cxnSp>
        <p:nvCxnSpPr>
          <p:cNvPr id="11" name="Straight Arrow Connector 10"/>
          <p:cNvCxnSpPr>
            <a:stCxn id="6" idx="2"/>
            <a:endCxn id="6" idx="2"/>
          </p:cNvCxnSpPr>
          <p:nvPr/>
        </p:nvCxnSpPr>
        <p:spPr>
          <a:xfrm rot="5400000">
            <a:off x="1035819" y="4887964"/>
            <a:ext cx="1588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429124" y="3500438"/>
            <a:ext cx="642942" cy="15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358082" y="3918092"/>
            <a:ext cx="1242991" cy="7445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14" name="TextBox 13"/>
          <p:cNvSpPr txBox="1"/>
          <p:nvPr/>
        </p:nvSpPr>
        <p:spPr>
          <a:xfrm>
            <a:off x="7459705" y="4155067"/>
            <a:ext cx="11413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PFMS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72330" y="4071942"/>
            <a:ext cx="315937" cy="1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0826" y="3643314"/>
            <a:ext cx="67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Excel Upload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2066" y="642918"/>
            <a:ext cx="1500198" cy="1357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18" name="TextBox 17"/>
          <p:cNvSpPr txBox="1"/>
          <p:nvPr/>
        </p:nvSpPr>
        <p:spPr>
          <a:xfrm>
            <a:off x="5214942" y="928670"/>
            <a:ext cx="1254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Beneficiary/ Vendor Registration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2000240"/>
            <a:ext cx="1048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Maker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1857366" y="928669"/>
            <a:ext cx="857247" cy="1428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57290" y="518678"/>
            <a:ext cx="143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Planning/IT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1853" y="4476690"/>
            <a:ext cx="782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Reverse MIS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2066" y="4000504"/>
            <a:ext cx="1571636" cy="11383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Integration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(HRMIS,ASHA, RBSK, Tally, PFMS)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6249" y="278605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DDO (till block level)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772400" y="14478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1B826CE-B769-49BB-850F-7A8445EFA15E}"/>
              </a:ext>
            </a:extLst>
          </p:cNvPr>
          <p:cNvSpPr/>
          <p:nvPr/>
        </p:nvSpPr>
        <p:spPr>
          <a:xfrm>
            <a:off x="545133" y="5357826"/>
            <a:ext cx="2240917" cy="14287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Tax payment using E-Net for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51 </a:t>
            </a:r>
            <a:r>
              <a:rPr lang="en-US" sz="1400" b="1" dirty="0">
                <a:solidFill>
                  <a:schemeClr val="tx1"/>
                </a:solidFill>
              </a:rPr>
              <a:t>DHS Nodes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2786050" y="4286256"/>
            <a:ext cx="2286016" cy="1428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60458" y="588965"/>
            <a:ext cx="1454352" cy="9112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NHM</a:t>
            </a:r>
          </a:p>
        </p:txBody>
      </p:sp>
      <p:sp>
        <p:nvSpPr>
          <p:cNvPr id="29" name="TextBox 28"/>
          <p:cNvSpPr txBox="1"/>
          <p:nvPr/>
        </p:nvSpPr>
        <p:spPr>
          <a:xfrm rot="8984104" flipH="1" flipV="1">
            <a:off x="3445279" y="4900974"/>
            <a:ext cx="190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Liability deductions file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B826CE-B769-49BB-850F-7A8445EFA15E}"/>
              </a:ext>
            </a:extLst>
          </p:cNvPr>
          <p:cNvSpPr/>
          <p:nvPr/>
        </p:nvSpPr>
        <p:spPr>
          <a:xfrm>
            <a:off x="5072066" y="5429264"/>
            <a:ext cx="1571636" cy="1352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CBDT/EPF/OTHERS  Tax Portal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86050" y="6142056"/>
            <a:ext cx="228601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0800000" flipH="1" flipV="1">
            <a:off x="2819400" y="5755904"/>
            <a:ext cx="234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Payments(Maker &amp; Authorizer) 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2714612" y="6286520"/>
            <a:ext cx="228601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0800000" flipH="1" flipV="1">
            <a:off x="2895600" y="627455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Acknowledgement  of tax Payments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86644" y="2143116"/>
            <a:ext cx="1322324" cy="11160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DDO Child A/C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286644" y="500042"/>
            <a:ext cx="1322324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State Parent A/C</a:t>
            </a:r>
          </a:p>
        </p:txBody>
      </p:sp>
      <p:sp>
        <p:nvSpPr>
          <p:cNvPr id="37" name="Right Bracket 36"/>
          <p:cNvSpPr/>
          <p:nvPr/>
        </p:nvSpPr>
        <p:spPr>
          <a:xfrm flipH="1">
            <a:off x="7086600" y="1447800"/>
            <a:ext cx="200044" cy="2624142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072330" y="14478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ket 38"/>
          <p:cNvSpPr/>
          <p:nvPr/>
        </p:nvSpPr>
        <p:spPr>
          <a:xfrm>
            <a:off x="8610600" y="1000108"/>
            <a:ext cx="381000" cy="1895492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ight Bracket 39"/>
          <p:cNvSpPr/>
          <p:nvPr/>
        </p:nvSpPr>
        <p:spPr>
          <a:xfrm>
            <a:off x="8610600" y="3124200"/>
            <a:ext cx="319118" cy="2662254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8572528" y="2895600"/>
            <a:ext cx="228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5680993" y="1734236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b="1" dirty="0"/>
              <a:t>      </a:t>
            </a:r>
            <a:r>
              <a:rPr lang="en-IN" sz="1200" b="1" dirty="0"/>
              <a:t>Post DS request goes to  parent         account for credit the required amount to child account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86644" y="5105400"/>
            <a:ext cx="1322324" cy="1181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Beneficiaries/ Vendors/Employee A/C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534400" y="5786454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5400000">
            <a:off x="8002160" y="1842693"/>
            <a:ext cx="1676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               </a:t>
            </a:r>
            <a:r>
              <a:rPr lang="en-US" sz="1200" dirty="0"/>
              <a:t>auto Swipe in</a:t>
            </a:r>
            <a:endParaRPr lang="en-IN" sz="1200" dirty="0"/>
          </a:p>
        </p:txBody>
      </p:sp>
      <p:sp>
        <p:nvSpPr>
          <p:cNvPr id="46" name="Rectangle 45"/>
          <p:cNvSpPr/>
          <p:nvPr/>
        </p:nvSpPr>
        <p:spPr>
          <a:xfrm rot="5400000">
            <a:off x="7663063" y="4433500"/>
            <a:ext cx="243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/>
              <a:t>              </a:t>
            </a:r>
            <a:r>
              <a:rPr lang="en-IN" sz="1200" dirty="0"/>
              <a:t>Real time auto  Swipe out..</a:t>
            </a:r>
          </a:p>
        </p:txBody>
      </p:sp>
      <p:sp>
        <p:nvSpPr>
          <p:cNvPr id="47" name="Left Arrow 46"/>
          <p:cNvSpPr/>
          <p:nvPr/>
        </p:nvSpPr>
        <p:spPr>
          <a:xfrm rot="1305067">
            <a:off x="6611995" y="3607582"/>
            <a:ext cx="960047" cy="10349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ight Arrow 47"/>
          <p:cNvSpPr/>
          <p:nvPr/>
        </p:nvSpPr>
        <p:spPr>
          <a:xfrm>
            <a:off x="6643702" y="4114800"/>
            <a:ext cx="714380" cy="15233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086600" y="44196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Arrow 49"/>
          <p:cNvSpPr/>
          <p:nvPr/>
        </p:nvSpPr>
        <p:spPr>
          <a:xfrm>
            <a:off x="6653226" y="4267199"/>
            <a:ext cx="704855" cy="176673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/>
          <p:cNvSpPr/>
          <p:nvPr/>
        </p:nvSpPr>
        <p:spPr>
          <a:xfrm>
            <a:off x="71406" y="1071546"/>
            <a:ext cx="1785950" cy="128588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Budget Head/Activity/Sub Activity Mapping</a:t>
            </a:r>
          </a:p>
          <a:p>
            <a:pPr algn="ctr"/>
            <a:endParaRPr lang="en-US" sz="1350" b="1" dirty="0"/>
          </a:p>
        </p:txBody>
      </p:sp>
      <p:sp>
        <p:nvSpPr>
          <p:cNvPr id="52" name="Rectangle 51"/>
          <p:cNvSpPr/>
          <p:nvPr/>
        </p:nvSpPr>
        <p:spPr>
          <a:xfrm>
            <a:off x="2571736" y="1928802"/>
            <a:ext cx="1785950" cy="10001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DDO &amp; Activity wise Budget Allocation</a:t>
            </a:r>
          </a:p>
          <a:p>
            <a:pPr algn="ctr"/>
            <a:endParaRPr lang="en-US" sz="1350" b="1" dirty="0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1213620" y="5143512"/>
            <a:ext cx="428628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240656" y="1751363"/>
            <a:ext cx="428628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3286910" y="3142454"/>
            <a:ext cx="428628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3" idx="0"/>
          </p:cNvCxnSpPr>
          <p:nvPr/>
        </p:nvCxnSpPr>
        <p:spPr>
          <a:xfrm rot="5400000">
            <a:off x="5715802" y="3856834"/>
            <a:ext cx="285752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5714214" y="2142322"/>
            <a:ext cx="285752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5984" y="0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Process Flow Of e-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Vittapravaha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5488"/>
            <a:ext cx="4906888" cy="66751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Implementation Support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FCA463-0174-4546-A188-DFFDE412A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79285"/>
              </p:ext>
            </p:extLst>
          </p:nvPr>
        </p:nvGraphicFramePr>
        <p:xfrm>
          <a:off x="1524000" y="1397000"/>
          <a:ext cx="650438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99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CA55AF-CDF8-4B05-A54C-E9568678DA23}"/>
              </a:ext>
            </a:extLst>
          </p:cNvPr>
          <p:cNvSpPr txBox="1">
            <a:spLocks/>
          </p:cNvSpPr>
          <p:nvPr/>
        </p:nvSpPr>
        <p:spPr>
          <a:xfrm>
            <a:off x="457200" y="704088"/>
            <a:ext cx="6248400" cy="89611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Systemic Impact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464AEE-7428-4221-9585-FA60439E406E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382000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Ensures perpetual availability of funds till block level  throughout the year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Limits expenditure against planned activities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Allows flexibility of budget allocation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Ensures improved implementation of beneficiary oriented schemes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Release of Untied funds directly from block level to VHSCs, SHC, PHC 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Integration with program </a:t>
            </a:r>
            <a:r>
              <a:rPr lang="en-US" sz="3200" dirty="0" err="1"/>
              <a:t>softwares</a:t>
            </a:r>
            <a:r>
              <a:rPr lang="en-US" sz="3200" dirty="0"/>
              <a:t> like ASHA/HRMIS or RBSK etc.  for calculation of payments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6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2670</TotalTime>
  <Words>1156</Words>
  <Application>Microsoft Office PowerPoint</Application>
  <PresentationFormat>On-screen Show (4:3)</PresentationFormat>
  <Paragraphs>245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Mangal</vt:lpstr>
      <vt:lpstr>Monotype Corsiva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HP</cp:lastModifiedBy>
  <cp:revision>200</cp:revision>
  <dcterms:created xsi:type="dcterms:W3CDTF">2018-10-19T11:11:17Z</dcterms:created>
  <dcterms:modified xsi:type="dcterms:W3CDTF">2018-10-30T03:09:17Z</dcterms:modified>
</cp:coreProperties>
</file>