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97" r:id="rId5"/>
    <p:sldId id="288" r:id="rId6"/>
    <p:sldId id="289" r:id="rId7"/>
    <p:sldId id="264" r:id="rId8"/>
    <p:sldId id="296" r:id="rId9"/>
    <p:sldId id="294" r:id="rId10"/>
    <p:sldId id="290" r:id="rId11"/>
    <p:sldId id="268" r:id="rId12"/>
    <p:sldId id="292" r:id="rId13"/>
    <p:sldId id="293" r:id="rId14"/>
    <p:sldId id="300" r:id="rId15"/>
    <p:sldId id="272" r:id="rId16"/>
    <p:sldId id="282" r:id="rId17"/>
    <p:sldId id="299" r:id="rId18"/>
    <p:sldId id="298" r:id="rId1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un srivastava" initials="as" lastIdx="1" clrIdx="0"/>
  <p:cmAuthor id="1" name="Dr. Ananth Kumar" initials="DAK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2C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EF7555-8C2D-476D-BAF0-B73EA1B4CD4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2B27AB4-8389-40D9-8C7B-5B637C12B18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N" sz="2000" b="0" dirty="0">
              <a:solidFill>
                <a:srgbClr val="000090"/>
              </a:solidFill>
            </a:rPr>
            <a:t>Physical distancing of 2 Gaj (6 feet) with others</a:t>
          </a:r>
          <a:endParaRPr lang="en-US" sz="2000" b="0" dirty="0">
            <a:solidFill>
              <a:srgbClr val="000090"/>
            </a:solidFill>
          </a:endParaRPr>
        </a:p>
      </dgm:t>
    </dgm:pt>
    <dgm:pt modelId="{B6D656EC-6941-442C-8198-6FA7F2A9451B}" type="parTrans" cxnId="{B1EBC397-81DD-47B7-9900-C6BEF415144D}">
      <dgm:prSet/>
      <dgm:spPr/>
      <dgm:t>
        <a:bodyPr/>
        <a:lstStyle/>
        <a:p>
          <a:endParaRPr lang="en-US" sz="2400" b="0"/>
        </a:p>
      </dgm:t>
    </dgm:pt>
    <dgm:pt modelId="{FCA744CB-3B39-493C-B670-A376A1FD53DA}" type="sibTrans" cxnId="{B1EBC397-81DD-47B7-9900-C6BEF415144D}">
      <dgm:prSet/>
      <dgm:spPr/>
      <dgm:t>
        <a:bodyPr/>
        <a:lstStyle/>
        <a:p>
          <a:pPr>
            <a:lnSpc>
              <a:spcPct val="100000"/>
            </a:lnSpc>
          </a:pPr>
          <a:endParaRPr lang="en-US" sz="2400" b="0"/>
        </a:p>
      </dgm:t>
    </dgm:pt>
    <dgm:pt modelId="{233BD06B-F85E-944C-97E2-54B9FD0582D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0" dirty="0">
              <a:solidFill>
                <a:srgbClr val="000090"/>
              </a:solidFill>
            </a:rPr>
            <a:t>Get 2 doses of vaccine as per the protocol </a:t>
          </a:r>
        </a:p>
      </dgm:t>
    </dgm:pt>
    <dgm:pt modelId="{62C2C814-A21A-BF43-9E4F-D57595167197}" type="sibTrans" cxnId="{9356395F-6B68-E640-ABA0-776FDD4A7653}">
      <dgm:prSet/>
      <dgm:spPr/>
      <dgm:t>
        <a:bodyPr/>
        <a:lstStyle/>
        <a:p>
          <a:endParaRPr lang="en-US" sz="2400" b="0"/>
        </a:p>
      </dgm:t>
    </dgm:pt>
    <dgm:pt modelId="{92BC96D8-FAD9-9D47-8E04-8CE82844D5AD}" type="parTrans" cxnId="{9356395F-6B68-E640-ABA0-776FDD4A7653}">
      <dgm:prSet/>
      <dgm:spPr/>
      <dgm:t>
        <a:bodyPr/>
        <a:lstStyle/>
        <a:p>
          <a:endParaRPr lang="en-US" sz="2400" b="0"/>
        </a:p>
      </dgm:t>
    </dgm:pt>
    <dgm:pt modelId="{D943B602-64BD-4C01-84C1-EBFA32E98EF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N" sz="2000" b="0" dirty="0">
              <a:solidFill>
                <a:srgbClr val="000090"/>
              </a:solidFill>
            </a:rPr>
            <a:t>Those who are ill – self- isolate </a:t>
          </a:r>
          <a:endParaRPr lang="en-US" sz="2000" b="0" dirty="0">
            <a:solidFill>
              <a:srgbClr val="000090"/>
            </a:solidFill>
          </a:endParaRPr>
        </a:p>
      </dgm:t>
    </dgm:pt>
    <dgm:pt modelId="{DDED61EE-91E2-4775-A8F7-1FE7C09B37A3}" type="sibTrans" cxnId="{D3979A08-0AD2-462E-8610-4D554B59DB38}">
      <dgm:prSet/>
      <dgm:spPr/>
      <dgm:t>
        <a:bodyPr/>
        <a:lstStyle/>
        <a:p>
          <a:pPr>
            <a:lnSpc>
              <a:spcPct val="100000"/>
            </a:lnSpc>
          </a:pPr>
          <a:endParaRPr lang="en-US" sz="2400" b="0"/>
        </a:p>
      </dgm:t>
    </dgm:pt>
    <dgm:pt modelId="{19F06AA1-02AC-40DD-842D-B138416A6106}" type="parTrans" cxnId="{D3979A08-0AD2-462E-8610-4D554B59DB38}">
      <dgm:prSet/>
      <dgm:spPr/>
      <dgm:t>
        <a:bodyPr/>
        <a:lstStyle/>
        <a:p>
          <a:endParaRPr lang="en-US" sz="2400" b="0"/>
        </a:p>
      </dgm:t>
    </dgm:pt>
    <dgm:pt modelId="{1E31C22F-CBF5-430A-A550-17046AE61B9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N" sz="2000" b="0" dirty="0">
              <a:solidFill>
                <a:srgbClr val="000090"/>
              </a:solidFill>
            </a:rPr>
            <a:t>Avoid touching nose, mouth, ears or mask</a:t>
          </a:r>
          <a:endParaRPr lang="en-US" sz="2000" b="0" dirty="0">
            <a:solidFill>
              <a:srgbClr val="000090"/>
            </a:solidFill>
          </a:endParaRPr>
        </a:p>
      </dgm:t>
    </dgm:pt>
    <dgm:pt modelId="{A9BC0379-CAA2-4BF5-946F-507414A526CA}" type="sibTrans" cxnId="{D9367BF7-44BB-428B-AC85-1D45AADD550D}">
      <dgm:prSet/>
      <dgm:spPr/>
      <dgm:t>
        <a:bodyPr/>
        <a:lstStyle/>
        <a:p>
          <a:pPr>
            <a:lnSpc>
              <a:spcPct val="100000"/>
            </a:lnSpc>
          </a:pPr>
          <a:endParaRPr lang="en-US" sz="2400" b="0"/>
        </a:p>
      </dgm:t>
    </dgm:pt>
    <dgm:pt modelId="{2C5DFF48-DF2B-4E0A-ABF1-742ECB0D68F0}" type="parTrans" cxnId="{D9367BF7-44BB-428B-AC85-1D45AADD550D}">
      <dgm:prSet/>
      <dgm:spPr/>
      <dgm:t>
        <a:bodyPr/>
        <a:lstStyle/>
        <a:p>
          <a:endParaRPr lang="en-US" sz="2400" b="0"/>
        </a:p>
      </dgm:t>
    </dgm:pt>
    <dgm:pt modelId="{6055E63E-C476-44E2-9194-C296BD5D37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N" sz="2000" b="0" dirty="0">
              <a:solidFill>
                <a:srgbClr val="000090"/>
              </a:solidFill>
            </a:rPr>
            <a:t>Follow cough and sneeze hygiene</a:t>
          </a:r>
          <a:endParaRPr lang="en-US" sz="2000" b="0" dirty="0">
            <a:solidFill>
              <a:srgbClr val="000090"/>
            </a:solidFill>
          </a:endParaRPr>
        </a:p>
      </dgm:t>
    </dgm:pt>
    <dgm:pt modelId="{70AEF922-DE83-459C-8FF0-1F86D1AC1CEF}" type="sibTrans" cxnId="{3636B4B3-85D9-4CC8-9B1D-1482337CD40B}">
      <dgm:prSet/>
      <dgm:spPr/>
      <dgm:t>
        <a:bodyPr/>
        <a:lstStyle/>
        <a:p>
          <a:pPr>
            <a:lnSpc>
              <a:spcPct val="100000"/>
            </a:lnSpc>
          </a:pPr>
          <a:endParaRPr lang="en-US" sz="2400" b="0"/>
        </a:p>
      </dgm:t>
    </dgm:pt>
    <dgm:pt modelId="{2518D522-A235-4D64-B8E3-59860868ED15}" type="parTrans" cxnId="{3636B4B3-85D9-4CC8-9B1D-1482337CD40B}">
      <dgm:prSet/>
      <dgm:spPr/>
      <dgm:t>
        <a:bodyPr/>
        <a:lstStyle/>
        <a:p>
          <a:endParaRPr lang="en-US" sz="2400" b="0"/>
        </a:p>
      </dgm:t>
    </dgm:pt>
    <dgm:pt modelId="{ABC7B73E-B400-416F-A960-F366E474229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N" sz="2000" b="0" dirty="0">
              <a:solidFill>
                <a:srgbClr val="000090"/>
              </a:solidFill>
            </a:rPr>
            <a:t>Avoid handshake</a:t>
          </a:r>
          <a:endParaRPr lang="en-US" sz="2000" b="0" dirty="0">
            <a:solidFill>
              <a:srgbClr val="000090"/>
            </a:solidFill>
          </a:endParaRPr>
        </a:p>
      </dgm:t>
    </dgm:pt>
    <dgm:pt modelId="{88C41DF5-BC33-4B55-A329-44C87655D882}" type="sibTrans" cxnId="{A0EB9FA1-F468-4F26-9B12-17A2DB7FDB38}">
      <dgm:prSet/>
      <dgm:spPr/>
      <dgm:t>
        <a:bodyPr/>
        <a:lstStyle/>
        <a:p>
          <a:pPr>
            <a:lnSpc>
              <a:spcPct val="100000"/>
            </a:lnSpc>
          </a:pPr>
          <a:endParaRPr lang="en-US" sz="2400" b="0"/>
        </a:p>
      </dgm:t>
    </dgm:pt>
    <dgm:pt modelId="{10843276-47F6-4CFF-9E25-A8F06BD1527D}" type="parTrans" cxnId="{A0EB9FA1-F468-4F26-9B12-17A2DB7FDB38}">
      <dgm:prSet/>
      <dgm:spPr/>
      <dgm:t>
        <a:bodyPr/>
        <a:lstStyle/>
        <a:p>
          <a:endParaRPr lang="en-US" sz="2400" b="0"/>
        </a:p>
      </dgm:t>
    </dgm:pt>
    <dgm:pt modelId="{7ABDD6BA-D1CE-42E1-936E-772751CD713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N" sz="2000" b="0" dirty="0">
              <a:solidFill>
                <a:srgbClr val="000090"/>
              </a:solidFill>
            </a:rPr>
            <a:t>Wash hands with soap for 40 seconds, incase hands are not visibly dirty rub an alcohol-based sanitizer for 20 seconds</a:t>
          </a:r>
          <a:endParaRPr lang="en-US" sz="2000" b="0" dirty="0">
            <a:solidFill>
              <a:srgbClr val="000090"/>
            </a:solidFill>
          </a:endParaRPr>
        </a:p>
      </dgm:t>
    </dgm:pt>
    <dgm:pt modelId="{AC529EF4-3A03-4E92-849A-C7156C58283D}" type="sibTrans" cxnId="{53EF7DEE-0454-4F82-99DC-D653E171E8E6}">
      <dgm:prSet/>
      <dgm:spPr/>
      <dgm:t>
        <a:bodyPr/>
        <a:lstStyle/>
        <a:p>
          <a:pPr>
            <a:lnSpc>
              <a:spcPct val="100000"/>
            </a:lnSpc>
          </a:pPr>
          <a:endParaRPr lang="en-US" sz="2400" b="0"/>
        </a:p>
      </dgm:t>
    </dgm:pt>
    <dgm:pt modelId="{151E9534-B211-44A4-8181-4EBB2203C592}" type="parTrans" cxnId="{53EF7DEE-0454-4F82-99DC-D653E171E8E6}">
      <dgm:prSet/>
      <dgm:spPr/>
      <dgm:t>
        <a:bodyPr/>
        <a:lstStyle/>
        <a:p>
          <a:endParaRPr lang="en-US" sz="2400" b="0"/>
        </a:p>
      </dgm:t>
    </dgm:pt>
    <dgm:pt modelId="{DE950057-D328-44AB-951E-573D2A902ED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N" sz="2000" b="0" dirty="0">
              <a:solidFill>
                <a:srgbClr val="000090"/>
              </a:solidFill>
            </a:rPr>
            <a:t>Always wear face mask, cover nose &amp; mouth properly </a:t>
          </a:r>
          <a:endParaRPr lang="en-US" sz="2000" b="0" dirty="0">
            <a:solidFill>
              <a:srgbClr val="000090"/>
            </a:solidFill>
          </a:endParaRPr>
        </a:p>
      </dgm:t>
    </dgm:pt>
    <dgm:pt modelId="{81F7209F-A558-4010-91A1-BAD5D7546C7D}" type="sibTrans" cxnId="{57289F97-0C24-472A-8673-3CAD74F31BCC}">
      <dgm:prSet/>
      <dgm:spPr/>
      <dgm:t>
        <a:bodyPr/>
        <a:lstStyle/>
        <a:p>
          <a:pPr>
            <a:lnSpc>
              <a:spcPct val="100000"/>
            </a:lnSpc>
          </a:pPr>
          <a:endParaRPr lang="en-US" sz="2400" b="0"/>
        </a:p>
      </dgm:t>
    </dgm:pt>
    <dgm:pt modelId="{9E645405-84C3-4B65-A50F-4F609B92A53C}" type="parTrans" cxnId="{57289F97-0C24-472A-8673-3CAD74F31BCC}">
      <dgm:prSet/>
      <dgm:spPr/>
      <dgm:t>
        <a:bodyPr/>
        <a:lstStyle/>
        <a:p>
          <a:endParaRPr lang="en-US" sz="2400" b="0"/>
        </a:p>
      </dgm:t>
    </dgm:pt>
    <dgm:pt modelId="{B1824224-B923-486C-BCBE-3A23F93E317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N" sz="2000" b="0" dirty="0">
              <a:solidFill>
                <a:srgbClr val="000090"/>
              </a:solidFill>
            </a:rPr>
            <a:t>Avoid going to crowded places</a:t>
          </a:r>
          <a:endParaRPr lang="en-US" sz="2000" b="0" dirty="0">
            <a:solidFill>
              <a:srgbClr val="000090"/>
            </a:solidFill>
          </a:endParaRPr>
        </a:p>
      </dgm:t>
    </dgm:pt>
    <dgm:pt modelId="{14E0A325-9B96-4B4A-8C0D-5DB50CF84A7D}" type="sibTrans" cxnId="{FB420419-B44B-486A-95E4-0756B91C9013}">
      <dgm:prSet/>
      <dgm:spPr/>
      <dgm:t>
        <a:bodyPr/>
        <a:lstStyle/>
        <a:p>
          <a:pPr>
            <a:lnSpc>
              <a:spcPct val="100000"/>
            </a:lnSpc>
          </a:pPr>
          <a:endParaRPr lang="en-US" sz="2400" b="0"/>
        </a:p>
      </dgm:t>
    </dgm:pt>
    <dgm:pt modelId="{172EDDE9-4746-445C-B20F-5E1752C90256}" type="parTrans" cxnId="{FB420419-B44B-486A-95E4-0756B91C9013}">
      <dgm:prSet/>
      <dgm:spPr/>
      <dgm:t>
        <a:bodyPr/>
        <a:lstStyle/>
        <a:p>
          <a:endParaRPr lang="en-US" sz="2400" b="0"/>
        </a:p>
      </dgm:t>
    </dgm:pt>
    <dgm:pt modelId="{542D9874-76D2-411F-81BF-2D4775D819F6}" type="pres">
      <dgm:prSet presAssocID="{92EF7555-8C2D-476D-BAF0-B73EA1B4CD4D}" presName="root" presStyleCnt="0">
        <dgm:presLayoutVars>
          <dgm:dir/>
          <dgm:resizeHandles val="exact"/>
        </dgm:presLayoutVars>
      </dgm:prSet>
      <dgm:spPr/>
    </dgm:pt>
    <dgm:pt modelId="{3B6BDCC6-4DE4-4821-8864-4266D1EF8410}" type="pres">
      <dgm:prSet presAssocID="{92EF7555-8C2D-476D-BAF0-B73EA1B4CD4D}" presName="container" presStyleCnt="0">
        <dgm:presLayoutVars>
          <dgm:dir/>
          <dgm:resizeHandles val="exact"/>
        </dgm:presLayoutVars>
      </dgm:prSet>
      <dgm:spPr/>
    </dgm:pt>
    <dgm:pt modelId="{0D72EEEC-3525-4D04-AAC2-1F8F18ADB1ED}" type="pres">
      <dgm:prSet presAssocID="{72B27AB4-8389-40D9-8C7B-5B637C12B18A}" presName="compNode" presStyleCnt="0"/>
      <dgm:spPr/>
    </dgm:pt>
    <dgm:pt modelId="{85AC43C2-CCBA-4EA7-8CEF-7CC980AF3218}" type="pres">
      <dgm:prSet presAssocID="{72B27AB4-8389-40D9-8C7B-5B637C12B18A}" presName="iconBgRect" presStyleLbl="bgShp" presStyleIdx="0" presStyleCnt="9"/>
      <dgm:spPr/>
    </dgm:pt>
    <dgm:pt modelId="{43469A84-E834-4C64-904C-5F43D3DF3754}" type="pres">
      <dgm:prSet presAssocID="{72B27AB4-8389-40D9-8C7B-5B637C12B18A}" presName="iconRect" presStyleLbl="node1" presStyleIdx="0" presStyleCnt="9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75E8C0CF-2DDA-480B-8AAD-0760C7754223}" type="pres">
      <dgm:prSet presAssocID="{72B27AB4-8389-40D9-8C7B-5B637C12B18A}" presName="spaceRect" presStyleCnt="0"/>
      <dgm:spPr/>
    </dgm:pt>
    <dgm:pt modelId="{EB0080FD-920D-41C4-99D4-C582D2C942F4}" type="pres">
      <dgm:prSet presAssocID="{72B27AB4-8389-40D9-8C7B-5B637C12B18A}" presName="textRect" presStyleLbl="revTx" presStyleIdx="0" presStyleCnt="9">
        <dgm:presLayoutVars>
          <dgm:chMax val="1"/>
          <dgm:chPref val="1"/>
        </dgm:presLayoutVars>
      </dgm:prSet>
      <dgm:spPr/>
    </dgm:pt>
    <dgm:pt modelId="{CF2AEB5C-A884-4C6A-A3CE-A65BBAEE7D86}" type="pres">
      <dgm:prSet presAssocID="{FCA744CB-3B39-493C-B670-A376A1FD53DA}" presName="sibTrans" presStyleLbl="sibTrans2D1" presStyleIdx="0" presStyleCnt="0"/>
      <dgm:spPr/>
    </dgm:pt>
    <dgm:pt modelId="{97B12BF0-3E31-4C4C-9D5A-0958AC8D4654}" type="pres">
      <dgm:prSet presAssocID="{B1824224-B923-486C-BCBE-3A23F93E317C}" presName="compNode" presStyleCnt="0"/>
      <dgm:spPr/>
    </dgm:pt>
    <dgm:pt modelId="{7D1AC785-8D3D-444E-9183-CD2941E17C54}" type="pres">
      <dgm:prSet presAssocID="{B1824224-B923-486C-BCBE-3A23F93E317C}" presName="iconBgRect" presStyleLbl="bgShp" presStyleIdx="1" presStyleCnt="9"/>
      <dgm:spPr/>
    </dgm:pt>
    <dgm:pt modelId="{1B15EF58-4D8C-4302-870D-718B93017589}" type="pres">
      <dgm:prSet presAssocID="{B1824224-B923-486C-BCBE-3A23F93E317C}" presName="iconRect" presStyleLbl="node1" presStyleIdx="1" presStyleCnt="9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7E7BE545-95AB-4069-994D-00DE7221832E}" type="pres">
      <dgm:prSet presAssocID="{B1824224-B923-486C-BCBE-3A23F93E317C}" presName="spaceRect" presStyleCnt="0"/>
      <dgm:spPr/>
    </dgm:pt>
    <dgm:pt modelId="{9EF23987-65A5-4328-B369-61D6971DFD96}" type="pres">
      <dgm:prSet presAssocID="{B1824224-B923-486C-BCBE-3A23F93E317C}" presName="textRect" presStyleLbl="revTx" presStyleIdx="1" presStyleCnt="9">
        <dgm:presLayoutVars>
          <dgm:chMax val="1"/>
          <dgm:chPref val="1"/>
        </dgm:presLayoutVars>
      </dgm:prSet>
      <dgm:spPr/>
    </dgm:pt>
    <dgm:pt modelId="{4E676F5C-3664-45D6-879E-5F25C9AD3371}" type="pres">
      <dgm:prSet presAssocID="{14E0A325-9B96-4B4A-8C0D-5DB50CF84A7D}" presName="sibTrans" presStyleLbl="sibTrans2D1" presStyleIdx="0" presStyleCnt="0"/>
      <dgm:spPr/>
    </dgm:pt>
    <dgm:pt modelId="{342DDD91-FD3E-4EA7-A308-87AFD12BDEE9}" type="pres">
      <dgm:prSet presAssocID="{DE950057-D328-44AB-951E-573D2A902EDF}" presName="compNode" presStyleCnt="0"/>
      <dgm:spPr/>
    </dgm:pt>
    <dgm:pt modelId="{B2480C01-22C6-4C6F-9ED6-F9CCEB7A8A96}" type="pres">
      <dgm:prSet presAssocID="{DE950057-D328-44AB-951E-573D2A902EDF}" presName="iconBgRect" presStyleLbl="bgShp" presStyleIdx="2" presStyleCnt="9"/>
      <dgm:spPr/>
    </dgm:pt>
    <dgm:pt modelId="{956F2730-A38A-4EFF-8337-899EE3761637}" type="pres">
      <dgm:prSet presAssocID="{DE950057-D328-44AB-951E-573D2A902EDF}" presName="iconRect" presStyleLbl="node1" presStyleIdx="2" presStyleCnt="9"/>
      <dgm:spPr>
        <a:blipFill>
          <a:blip xmlns:r="http://schemas.openxmlformats.org/officeDocument/2006/relationships" r:embed="rId3"/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ce with mask with solid fill"/>
        </a:ext>
      </dgm:extLst>
    </dgm:pt>
    <dgm:pt modelId="{F6E63943-3C60-4F6D-AA53-4A7296F01672}" type="pres">
      <dgm:prSet presAssocID="{DE950057-D328-44AB-951E-573D2A902EDF}" presName="spaceRect" presStyleCnt="0"/>
      <dgm:spPr/>
    </dgm:pt>
    <dgm:pt modelId="{C6170EEA-AB06-400C-A46B-78E7C4CD005F}" type="pres">
      <dgm:prSet presAssocID="{DE950057-D328-44AB-951E-573D2A902EDF}" presName="textRect" presStyleLbl="revTx" presStyleIdx="2" presStyleCnt="9">
        <dgm:presLayoutVars>
          <dgm:chMax val="1"/>
          <dgm:chPref val="1"/>
        </dgm:presLayoutVars>
      </dgm:prSet>
      <dgm:spPr/>
    </dgm:pt>
    <dgm:pt modelId="{0831BF95-12CB-4678-9143-6A30C686D0F9}" type="pres">
      <dgm:prSet presAssocID="{81F7209F-A558-4010-91A1-BAD5D7546C7D}" presName="sibTrans" presStyleLbl="sibTrans2D1" presStyleIdx="0" presStyleCnt="0"/>
      <dgm:spPr/>
    </dgm:pt>
    <dgm:pt modelId="{ED8DEF08-DC37-494D-AD14-0569B72B1567}" type="pres">
      <dgm:prSet presAssocID="{7ABDD6BA-D1CE-42E1-936E-772751CD713D}" presName="compNode" presStyleCnt="0"/>
      <dgm:spPr/>
    </dgm:pt>
    <dgm:pt modelId="{AA826817-CBA9-4D2A-B5A1-6BF1DA8AF822}" type="pres">
      <dgm:prSet presAssocID="{7ABDD6BA-D1CE-42E1-936E-772751CD713D}" presName="iconBgRect" presStyleLbl="bgShp" presStyleIdx="3" presStyleCnt="9"/>
      <dgm:spPr/>
    </dgm:pt>
    <dgm:pt modelId="{84B29C57-14FA-4B82-96F0-7EC99CDAF234}" type="pres">
      <dgm:prSet presAssocID="{7ABDD6BA-D1CE-42E1-936E-772751CD713D}" presName="iconRect" presStyleLbl="node1" presStyleIdx="3" presStyleCnt="9"/>
      <dgm:spPr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nk"/>
        </a:ext>
      </dgm:extLst>
    </dgm:pt>
    <dgm:pt modelId="{9C489E7F-85F0-414A-B89D-1BBDABE5C8F0}" type="pres">
      <dgm:prSet presAssocID="{7ABDD6BA-D1CE-42E1-936E-772751CD713D}" presName="spaceRect" presStyleCnt="0"/>
      <dgm:spPr/>
    </dgm:pt>
    <dgm:pt modelId="{222B2A50-A33B-4A51-AFBB-F49E636008F8}" type="pres">
      <dgm:prSet presAssocID="{7ABDD6BA-D1CE-42E1-936E-772751CD713D}" presName="textRect" presStyleLbl="revTx" presStyleIdx="3" presStyleCnt="9">
        <dgm:presLayoutVars>
          <dgm:chMax val="1"/>
          <dgm:chPref val="1"/>
        </dgm:presLayoutVars>
      </dgm:prSet>
      <dgm:spPr/>
    </dgm:pt>
    <dgm:pt modelId="{38EA6E64-B663-41F1-B223-04F2353A5E22}" type="pres">
      <dgm:prSet presAssocID="{AC529EF4-3A03-4E92-849A-C7156C58283D}" presName="sibTrans" presStyleLbl="sibTrans2D1" presStyleIdx="0" presStyleCnt="0"/>
      <dgm:spPr/>
    </dgm:pt>
    <dgm:pt modelId="{B06AC5F5-5F45-470D-9A2A-894765961310}" type="pres">
      <dgm:prSet presAssocID="{ABC7B73E-B400-416F-A960-F366E4742292}" presName="compNode" presStyleCnt="0"/>
      <dgm:spPr/>
    </dgm:pt>
    <dgm:pt modelId="{34DC64D9-53D9-4342-83F7-06778D65CB35}" type="pres">
      <dgm:prSet presAssocID="{ABC7B73E-B400-416F-A960-F366E4742292}" presName="iconBgRect" presStyleLbl="bgShp" presStyleIdx="4" presStyleCnt="9"/>
      <dgm:spPr/>
    </dgm:pt>
    <dgm:pt modelId="{211890F6-365B-4E39-B6C4-71DC014DBF0F}" type="pres">
      <dgm:prSet presAssocID="{ABC7B73E-B400-416F-A960-F366E4742292}" presName="iconRect" presStyleLbl="node1" presStyleIdx="4" presStyleCnt="9"/>
      <dgm:spPr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F461ABE9-BA26-4CED-B1ED-08608CFA9DC3}" type="pres">
      <dgm:prSet presAssocID="{ABC7B73E-B400-416F-A960-F366E4742292}" presName="spaceRect" presStyleCnt="0"/>
      <dgm:spPr/>
    </dgm:pt>
    <dgm:pt modelId="{2F8BB1D6-2997-4004-9389-122C31037398}" type="pres">
      <dgm:prSet presAssocID="{ABC7B73E-B400-416F-A960-F366E4742292}" presName="textRect" presStyleLbl="revTx" presStyleIdx="4" presStyleCnt="9">
        <dgm:presLayoutVars>
          <dgm:chMax val="1"/>
          <dgm:chPref val="1"/>
        </dgm:presLayoutVars>
      </dgm:prSet>
      <dgm:spPr/>
    </dgm:pt>
    <dgm:pt modelId="{3EDEAE79-ACE8-4BAC-A4FB-2F0A044A59CF}" type="pres">
      <dgm:prSet presAssocID="{88C41DF5-BC33-4B55-A329-44C87655D882}" presName="sibTrans" presStyleLbl="sibTrans2D1" presStyleIdx="0" presStyleCnt="0"/>
      <dgm:spPr/>
    </dgm:pt>
    <dgm:pt modelId="{E472A02F-0488-49E6-86E7-7B2066E1F8BF}" type="pres">
      <dgm:prSet presAssocID="{6055E63E-C476-44E2-9194-C296BD5D372F}" presName="compNode" presStyleCnt="0"/>
      <dgm:spPr/>
    </dgm:pt>
    <dgm:pt modelId="{976EE4C1-BBBD-42A9-8593-F4BCE41D2916}" type="pres">
      <dgm:prSet presAssocID="{6055E63E-C476-44E2-9194-C296BD5D372F}" presName="iconBgRect" presStyleLbl="bgShp" presStyleIdx="5" presStyleCnt="9"/>
      <dgm:spPr/>
    </dgm:pt>
    <dgm:pt modelId="{C71004B8-2F76-4A1D-92F7-3DB05DDDFB79}" type="pres">
      <dgm:prSet presAssocID="{6055E63E-C476-44E2-9194-C296BD5D372F}" presName="iconRect" presStyleLbl="node1" presStyleIdx="5" presStyleCnt="9"/>
      <dgm:spPr>
        <a:blipFill>
          <a:blip xmlns:r="http://schemas.openxmlformats.org/officeDocument/2006/relationships"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77AB06EA-A1C5-465A-972B-9F66CAC720A6}" type="pres">
      <dgm:prSet presAssocID="{6055E63E-C476-44E2-9194-C296BD5D372F}" presName="spaceRect" presStyleCnt="0"/>
      <dgm:spPr/>
    </dgm:pt>
    <dgm:pt modelId="{A2525796-4A83-4509-BC62-89705DA795F2}" type="pres">
      <dgm:prSet presAssocID="{6055E63E-C476-44E2-9194-C296BD5D372F}" presName="textRect" presStyleLbl="revTx" presStyleIdx="5" presStyleCnt="9">
        <dgm:presLayoutVars>
          <dgm:chMax val="1"/>
          <dgm:chPref val="1"/>
        </dgm:presLayoutVars>
      </dgm:prSet>
      <dgm:spPr/>
    </dgm:pt>
    <dgm:pt modelId="{2C430B74-2E78-476C-BCD6-FE92F534811A}" type="pres">
      <dgm:prSet presAssocID="{70AEF922-DE83-459C-8FF0-1F86D1AC1CEF}" presName="sibTrans" presStyleLbl="sibTrans2D1" presStyleIdx="0" presStyleCnt="0"/>
      <dgm:spPr/>
    </dgm:pt>
    <dgm:pt modelId="{33316867-4A05-4F4A-91DF-25A7916B7DED}" type="pres">
      <dgm:prSet presAssocID="{1E31C22F-CBF5-430A-A550-17046AE61B9B}" presName="compNode" presStyleCnt="0"/>
      <dgm:spPr/>
    </dgm:pt>
    <dgm:pt modelId="{287FC337-E66A-4E2A-8CF7-FB428EE0988B}" type="pres">
      <dgm:prSet presAssocID="{1E31C22F-CBF5-430A-A550-17046AE61B9B}" presName="iconBgRect" presStyleLbl="bgShp" presStyleIdx="6" presStyleCnt="9"/>
      <dgm:spPr/>
    </dgm:pt>
    <dgm:pt modelId="{781B9FC6-C6C8-47B7-86AD-DB3EC54A5AC7}" type="pres">
      <dgm:prSet presAssocID="{1E31C22F-CBF5-430A-A550-17046AE61B9B}" presName="iconRect" presStyleLbl="node1" presStyleIdx="6" presStyleCnt="9"/>
      <dgm:spPr>
        <a:blipFill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se"/>
        </a:ext>
      </dgm:extLst>
    </dgm:pt>
    <dgm:pt modelId="{3749E007-DE4A-471C-9654-3A825B93AFF5}" type="pres">
      <dgm:prSet presAssocID="{1E31C22F-CBF5-430A-A550-17046AE61B9B}" presName="spaceRect" presStyleCnt="0"/>
      <dgm:spPr/>
    </dgm:pt>
    <dgm:pt modelId="{A0A45124-BB37-4F8B-8B1A-50D875C7B2BD}" type="pres">
      <dgm:prSet presAssocID="{1E31C22F-CBF5-430A-A550-17046AE61B9B}" presName="textRect" presStyleLbl="revTx" presStyleIdx="6" presStyleCnt="9">
        <dgm:presLayoutVars>
          <dgm:chMax val="1"/>
          <dgm:chPref val="1"/>
        </dgm:presLayoutVars>
      </dgm:prSet>
      <dgm:spPr/>
    </dgm:pt>
    <dgm:pt modelId="{D7343D69-E08D-4032-9E86-1F89CB729884}" type="pres">
      <dgm:prSet presAssocID="{A9BC0379-CAA2-4BF5-946F-507414A526CA}" presName="sibTrans" presStyleLbl="sibTrans2D1" presStyleIdx="0" presStyleCnt="0"/>
      <dgm:spPr/>
    </dgm:pt>
    <dgm:pt modelId="{B7776B40-FA37-4E2F-BC4B-3802220F7784}" type="pres">
      <dgm:prSet presAssocID="{D943B602-64BD-4C01-84C1-EBFA32E98EF6}" presName="compNode" presStyleCnt="0"/>
      <dgm:spPr/>
    </dgm:pt>
    <dgm:pt modelId="{46A2D29C-486F-4F02-8074-D7564AC4BC39}" type="pres">
      <dgm:prSet presAssocID="{D943B602-64BD-4C01-84C1-EBFA32E98EF6}" presName="iconBgRect" presStyleLbl="bgShp" presStyleIdx="7" presStyleCnt="9"/>
      <dgm:spPr/>
    </dgm:pt>
    <dgm:pt modelId="{BEDF3787-C9AC-4A6B-B864-AC79EDF4F955}" type="pres">
      <dgm:prSet presAssocID="{D943B602-64BD-4C01-84C1-EBFA32E98EF6}" presName="iconRect" presStyleLbl="node1" presStyleIdx="7" presStyleCnt="9"/>
      <dgm:spPr>
        <a:blipFill>
          <a:blip xmlns:r="http://schemas.openxmlformats.org/officeDocument/2006/relationships"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4AF6ABE8-0A06-4B98-9C85-AAF605A792BF}" type="pres">
      <dgm:prSet presAssocID="{D943B602-64BD-4C01-84C1-EBFA32E98EF6}" presName="spaceRect" presStyleCnt="0"/>
      <dgm:spPr/>
    </dgm:pt>
    <dgm:pt modelId="{FE37B6EE-69C1-4A10-8BAA-6666F46C3861}" type="pres">
      <dgm:prSet presAssocID="{D943B602-64BD-4C01-84C1-EBFA32E98EF6}" presName="textRect" presStyleLbl="revTx" presStyleIdx="7" presStyleCnt="9">
        <dgm:presLayoutVars>
          <dgm:chMax val="1"/>
          <dgm:chPref val="1"/>
        </dgm:presLayoutVars>
      </dgm:prSet>
      <dgm:spPr/>
    </dgm:pt>
    <dgm:pt modelId="{91B1CCEE-FCCB-A94D-B015-589161FA74C6}" type="pres">
      <dgm:prSet presAssocID="{DDED61EE-91E2-4775-A8F7-1FE7C09B37A3}" presName="sibTrans" presStyleLbl="sibTrans2D1" presStyleIdx="0" presStyleCnt="0"/>
      <dgm:spPr/>
    </dgm:pt>
    <dgm:pt modelId="{C3CF6C53-94D8-DB44-8BFB-1F85812224E8}" type="pres">
      <dgm:prSet presAssocID="{233BD06B-F85E-944C-97E2-54B9FD0582DC}" presName="compNode" presStyleCnt="0"/>
      <dgm:spPr/>
    </dgm:pt>
    <dgm:pt modelId="{390EBC91-7D23-6245-BB40-67258F9FCB82}" type="pres">
      <dgm:prSet presAssocID="{233BD06B-F85E-944C-97E2-54B9FD0582DC}" presName="iconBgRect" presStyleLbl="bgShp" presStyleIdx="8" presStyleCnt="9"/>
      <dgm:spPr/>
    </dgm:pt>
    <dgm:pt modelId="{A6E02B66-7B51-9C40-8579-1656BFDD713B}" type="pres">
      <dgm:prSet presAssocID="{233BD06B-F85E-944C-97E2-54B9FD0582DC}" presName="iconRect" presStyleLbl="node1" presStyleIdx="8" presStyleCnt="9"/>
      <dgm:spPr>
        <a:blipFill>
          <a:blip xmlns:r="http://schemas.openxmlformats.org/officeDocument/2006/relationships"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mmunity with solid fill"/>
        </a:ext>
      </dgm:extLst>
    </dgm:pt>
    <dgm:pt modelId="{CC05A251-69A3-4148-B471-AC587A2B39E7}" type="pres">
      <dgm:prSet presAssocID="{233BD06B-F85E-944C-97E2-54B9FD0582DC}" presName="spaceRect" presStyleCnt="0"/>
      <dgm:spPr/>
    </dgm:pt>
    <dgm:pt modelId="{13F5C8D1-B835-534C-B29B-2715BF91DC43}" type="pres">
      <dgm:prSet presAssocID="{233BD06B-F85E-944C-97E2-54B9FD0582DC}" presName="textRect" presStyleLbl="revTx" presStyleIdx="8" presStyleCnt="9">
        <dgm:presLayoutVars>
          <dgm:chMax val="1"/>
          <dgm:chPref val="1"/>
        </dgm:presLayoutVars>
      </dgm:prSet>
      <dgm:spPr/>
    </dgm:pt>
  </dgm:ptLst>
  <dgm:cxnLst>
    <dgm:cxn modelId="{8863E207-AF42-F147-9B27-97CFD9E8E4C6}" type="presOf" srcId="{AC529EF4-3A03-4E92-849A-C7156C58283D}" destId="{38EA6E64-B663-41F1-B223-04F2353A5E22}" srcOrd="0" destOrd="0" presId="urn:microsoft.com/office/officeart/2018/2/layout/IconCircleList"/>
    <dgm:cxn modelId="{D3979A08-0AD2-462E-8610-4D554B59DB38}" srcId="{92EF7555-8C2D-476D-BAF0-B73EA1B4CD4D}" destId="{D943B602-64BD-4C01-84C1-EBFA32E98EF6}" srcOrd="7" destOrd="0" parTransId="{19F06AA1-02AC-40DD-842D-B138416A6106}" sibTransId="{DDED61EE-91E2-4775-A8F7-1FE7C09B37A3}"/>
    <dgm:cxn modelId="{26A0F509-1ED8-D74D-8016-85F34CA68351}" type="presOf" srcId="{7ABDD6BA-D1CE-42E1-936E-772751CD713D}" destId="{222B2A50-A33B-4A51-AFBB-F49E636008F8}" srcOrd="0" destOrd="0" presId="urn:microsoft.com/office/officeart/2018/2/layout/IconCircleList"/>
    <dgm:cxn modelId="{FB420419-B44B-486A-95E4-0756B91C9013}" srcId="{92EF7555-8C2D-476D-BAF0-B73EA1B4CD4D}" destId="{B1824224-B923-486C-BCBE-3A23F93E317C}" srcOrd="1" destOrd="0" parTransId="{172EDDE9-4746-445C-B20F-5E1752C90256}" sibTransId="{14E0A325-9B96-4B4A-8C0D-5DB50CF84A7D}"/>
    <dgm:cxn modelId="{AF503225-C52E-8A45-B03D-A2F778068287}" type="presOf" srcId="{DDED61EE-91E2-4775-A8F7-1FE7C09B37A3}" destId="{91B1CCEE-FCCB-A94D-B015-589161FA74C6}" srcOrd="0" destOrd="0" presId="urn:microsoft.com/office/officeart/2018/2/layout/IconCircleList"/>
    <dgm:cxn modelId="{7E62B732-C4CD-8844-BFB1-B99E778D8793}" type="presOf" srcId="{14E0A325-9B96-4B4A-8C0D-5DB50CF84A7D}" destId="{4E676F5C-3664-45D6-879E-5F25C9AD3371}" srcOrd="0" destOrd="0" presId="urn:microsoft.com/office/officeart/2018/2/layout/IconCircleList"/>
    <dgm:cxn modelId="{6617F638-988D-1147-96F1-043551A91293}" type="presOf" srcId="{A9BC0379-CAA2-4BF5-946F-507414A526CA}" destId="{D7343D69-E08D-4032-9E86-1F89CB729884}" srcOrd="0" destOrd="0" presId="urn:microsoft.com/office/officeart/2018/2/layout/IconCircleList"/>
    <dgm:cxn modelId="{9356395F-6B68-E640-ABA0-776FDD4A7653}" srcId="{92EF7555-8C2D-476D-BAF0-B73EA1B4CD4D}" destId="{233BD06B-F85E-944C-97E2-54B9FD0582DC}" srcOrd="8" destOrd="0" parTransId="{92BC96D8-FAD9-9D47-8E04-8CE82844D5AD}" sibTransId="{62C2C814-A21A-BF43-9E4F-D57595167197}"/>
    <dgm:cxn modelId="{CDF6FE60-76B6-CF45-9C24-5DA058CD53CD}" type="presOf" srcId="{ABC7B73E-B400-416F-A960-F366E4742292}" destId="{2F8BB1D6-2997-4004-9389-122C31037398}" srcOrd="0" destOrd="0" presId="urn:microsoft.com/office/officeart/2018/2/layout/IconCircleList"/>
    <dgm:cxn modelId="{A526FA41-2FB2-B147-87F2-B9D0E0E6B88B}" type="presOf" srcId="{81F7209F-A558-4010-91A1-BAD5D7546C7D}" destId="{0831BF95-12CB-4678-9143-6A30C686D0F9}" srcOrd="0" destOrd="0" presId="urn:microsoft.com/office/officeart/2018/2/layout/IconCircleList"/>
    <dgm:cxn modelId="{DE569E57-B7A8-BC45-A7BE-24BE743F5C90}" type="presOf" srcId="{FCA744CB-3B39-493C-B670-A376A1FD53DA}" destId="{CF2AEB5C-A884-4C6A-A3CE-A65BBAEE7D86}" srcOrd="0" destOrd="0" presId="urn:microsoft.com/office/officeart/2018/2/layout/IconCircleList"/>
    <dgm:cxn modelId="{398BF18F-6DE4-CA42-AE7E-12E8CD1FC0C1}" type="presOf" srcId="{92EF7555-8C2D-476D-BAF0-B73EA1B4CD4D}" destId="{542D9874-76D2-411F-81BF-2D4775D819F6}" srcOrd="0" destOrd="0" presId="urn:microsoft.com/office/officeart/2018/2/layout/IconCircleList"/>
    <dgm:cxn modelId="{57289F97-0C24-472A-8673-3CAD74F31BCC}" srcId="{92EF7555-8C2D-476D-BAF0-B73EA1B4CD4D}" destId="{DE950057-D328-44AB-951E-573D2A902EDF}" srcOrd="2" destOrd="0" parTransId="{9E645405-84C3-4B65-A50F-4F609B92A53C}" sibTransId="{81F7209F-A558-4010-91A1-BAD5D7546C7D}"/>
    <dgm:cxn modelId="{B1EBC397-81DD-47B7-9900-C6BEF415144D}" srcId="{92EF7555-8C2D-476D-BAF0-B73EA1B4CD4D}" destId="{72B27AB4-8389-40D9-8C7B-5B637C12B18A}" srcOrd="0" destOrd="0" parTransId="{B6D656EC-6941-442C-8198-6FA7F2A9451B}" sibTransId="{FCA744CB-3B39-493C-B670-A376A1FD53DA}"/>
    <dgm:cxn modelId="{2EA35D9F-9FB0-ED4D-85B7-81031D3CCFFC}" type="presOf" srcId="{DE950057-D328-44AB-951E-573D2A902EDF}" destId="{C6170EEA-AB06-400C-A46B-78E7C4CD005F}" srcOrd="0" destOrd="0" presId="urn:microsoft.com/office/officeart/2018/2/layout/IconCircleList"/>
    <dgm:cxn modelId="{A0EB9FA1-F468-4F26-9B12-17A2DB7FDB38}" srcId="{92EF7555-8C2D-476D-BAF0-B73EA1B4CD4D}" destId="{ABC7B73E-B400-416F-A960-F366E4742292}" srcOrd="4" destOrd="0" parTransId="{10843276-47F6-4CFF-9E25-A8F06BD1527D}" sibTransId="{88C41DF5-BC33-4B55-A329-44C87655D882}"/>
    <dgm:cxn modelId="{31B7A2A5-2D76-4F44-8E83-23AD1F77AFEC}" type="presOf" srcId="{88C41DF5-BC33-4B55-A329-44C87655D882}" destId="{3EDEAE79-ACE8-4BAC-A4FB-2F0A044A59CF}" srcOrd="0" destOrd="0" presId="urn:microsoft.com/office/officeart/2018/2/layout/IconCircleList"/>
    <dgm:cxn modelId="{32455DA9-F34E-7147-BE31-CF06AA1A8E68}" type="presOf" srcId="{6055E63E-C476-44E2-9194-C296BD5D372F}" destId="{A2525796-4A83-4509-BC62-89705DA795F2}" srcOrd="0" destOrd="0" presId="urn:microsoft.com/office/officeart/2018/2/layout/IconCircleList"/>
    <dgm:cxn modelId="{D701F3AA-EA20-CE44-A281-0BEDEA534934}" type="presOf" srcId="{D943B602-64BD-4C01-84C1-EBFA32E98EF6}" destId="{FE37B6EE-69C1-4A10-8BAA-6666F46C3861}" srcOrd="0" destOrd="0" presId="urn:microsoft.com/office/officeart/2018/2/layout/IconCircleList"/>
    <dgm:cxn modelId="{052311AD-D69F-634E-951F-7AE33F4D945C}" type="presOf" srcId="{72B27AB4-8389-40D9-8C7B-5B637C12B18A}" destId="{EB0080FD-920D-41C4-99D4-C582D2C942F4}" srcOrd="0" destOrd="0" presId="urn:microsoft.com/office/officeart/2018/2/layout/IconCircleList"/>
    <dgm:cxn modelId="{2C5130B1-EB0C-6C48-AD3A-9FE29C3C543D}" type="presOf" srcId="{233BD06B-F85E-944C-97E2-54B9FD0582DC}" destId="{13F5C8D1-B835-534C-B29B-2715BF91DC43}" srcOrd="0" destOrd="0" presId="urn:microsoft.com/office/officeart/2018/2/layout/IconCircleList"/>
    <dgm:cxn modelId="{3636B4B3-85D9-4CC8-9B1D-1482337CD40B}" srcId="{92EF7555-8C2D-476D-BAF0-B73EA1B4CD4D}" destId="{6055E63E-C476-44E2-9194-C296BD5D372F}" srcOrd="5" destOrd="0" parTransId="{2518D522-A235-4D64-B8E3-59860868ED15}" sibTransId="{70AEF922-DE83-459C-8FF0-1F86D1AC1CEF}"/>
    <dgm:cxn modelId="{0B8AA3B6-1F8B-EF49-BA68-FADF557CB768}" type="presOf" srcId="{B1824224-B923-486C-BCBE-3A23F93E317C}" destId="{9EF23987-65A5-4328-B369-61D6971DFD96}" srcOrd="0" destOrd="0" presId="urn:microsoft.com/office/officeart/2018/2/layout/IconCircleList"/>
    <dgm:cxn modelId="{E9DB2FBB-8743-F544-AEB1-A368992DC33B}" type="presOf" srcId="{1E31C22F-CBF5-430A-A550-17046AE61B9B}" destId="{A0A45124-BB37-4F8B-8B1A-50D875C7B2BD}" srcOrd="0" destOrd="0" presId="urn:microsoft.com/office/officeart/2018/2/layout/IconCircleList"/>
    <dgm:cxn modelId="{E8C2F1EB-FAA4-6C4B-B87C-CE5569B6837E}" type="presOf" srcId="{70AEF922-DE83-459C-8FF0-1F86D1AC1CEF}" destId="{2C430B74-2E78-476C-BCD6-FE92F534811A}" srcOrd="0" destOrd="0" presId="urn:microsoft.com/office/officeart/2018/2/layout/IconCircleList"/>
    <dgm:cxn modelId="{53EF7DEE-0454-4F82-99DC-D653E171E8E6}" srcId="{92EF7555-8C2D-476D-BAF0-B73EA1B4CD4D}" destId="{7ABDD6BA-D1CE-42E1-936E-772751CD713D}" srcOrd="3" destOrd="0" parTransId="{151E9534-B211-44A4-8181-4EBB2203C592}" sibTransId="{AC529EF4-3A03-4E92-849A-C7156C58283D}"/>
    <dgm:cxn modelId="{D9367BF7-44BB-428B-AC85-1D45AADD550D}" srcId="{92EF7555-8C2D-476D-BAF0-B73EA1B4CD4D}" destId="{1E31C22F-CBF5-430A-A550-17046AE61B9B}" srcOrd="6" destOrd="0" parTransId="{2C5DFF48-DF2B-4E0A-ABF1-742ECB0D68F0}" sibTransId="{A9BC0379-CAA2-4BF5-946F-507414A526CA}"/>
    <dgm:cxn modelId="{15CA69B5-C96C-D74D-9283-574AE0E3FAF9}" type="presParOf" srcId="{542D9874-76D2-411F-81BF-2D4775D819F6}" destId="{3B6BDCC6-4DE4-4821-8864-4266D1EF8410}" srcOrd="0" destOrd="0" presId="urn:microsoft.com/office/officeart/2018/2/layout/IconCircleList"/>
    <dgm:cxn modelId="{047DDA45-6016-6A42-A787-31AC32605B5E}" type="presParOf" srcId="{3B6BDCC6-4DE4-4821-8864-4266D1EF8410}" destId="{0D72EEEC-3525-4D04-AAC2-1F8F18ADB1ED}" srcOrd="0" destOrd="0" presId="urn:microsoft.com/office/officeart/2018/2/layout/IconCircleList"/>
    <dgm:cxn modelId="{29BC9216-FC47-D840-8A44-02897572E9A1}" type="presParOf" srcId="{0D72EEEC-3525-4D04-AAC2-1F8F18ADB1ED}" destId="{85AC43C2-CCBA-4EA7-8CEF-7CC980AF3218}" srcOrd="0" destOrd="0" presId="urn:microsoft.com/office/officeart/2018/2/layout/IconCircleList"/>
    <dgm:cxn modelId="{BEB47C2D-CAFA-ED45-B298-F51570938B9A}" type="presParOf" srcId="{0D72EEEC-3525-4D04-AAC2-1F8F18ADB1ED}" destId="{43469A84-E834-4C64-904C-5F43D3DF3754}" srcOrd="1" destOrd="0" presId="urn:microsoft.com/office/officeart/2018/2/layout/IconCircleList"/>
    <dgm:cxn modelId="{5EA0436C-E187-464B-AA08-7739DB06BF95}" type="presParOf" srcId="{0D72EEEC-3525-4D04-AAC2-1F8F18ADB1ED}" destId="{75E8C0CF-2DDA-480B-8AAD-0760C7754223}" srcOrd="2" destOrd="0" presId="urn:microsoft.com/office/officeart/2018/2/layout/IconCircleList"/>
    <dgm:cxn modelId="{A7D34BD9-DBEF-8243-84DB-2B696D995F60}" type="presParOf" srcId="{0D72EEEC-3525-4D04-AAC2-1F8F18ADB1ED}" destId="{EB0080FD-920D-41C4-99D4-C582D2C942F4}" srcOrd="3" destOrd="0" presId="urn:microsoft.com/office/officeart/2018/2/layout/IconCircleList"/>
    <dgm:cxn modelId="{0F4DA28C-8608-A54A-91F7-79C5075D6B13}" type="presParOf" srcId="{3B6BDCC6-4DE4-4821-8864-4266D1EF8410}" destId="{CF2AEB5C-A884-4C6A-A3CE-A65BBAEE7D86}" srcOrd="1" destOrd="0" presId="urn:microsoft.com/office/officeart/2018/2/layout/IconCircleList"/>
    <dgm:cxn modelId="{EF84492F-1C8F-F846-A20A-E8C27D92A9BB}" type="presParOf" srcId="{3B6BDCC6-4DE4-4821-8864-4266D1EF8410}" destId="{97B12BF0-3E31-4C4C-9D5A-0958AC8D4654}" srcOrd="2" destOrd="0" presId="urn:microsoft.com/office/officeart/2018/2/layout/IconCircleList"/>
    <dgm:cxn modelId="{5CB77225-CF8F-3F48-AB8A-6853BEB190A4}" type="presParOf" srcId="{97B12BF0-3E31-4C4C-9D5A-0958AC8D4654}" destId="{7D1AC785-8D3D-444E-9183-CD2941E17C54}" srcOrd="0" destOrd="0" presId="urn:microsoft.com/office/officeart/2018/2/layout/IconCircleList"/>
    <dgm:cxn modelId="{AF17E8D9-9AA2-0544-B231-4497A19BADAC}" type="presParOf" srcId="{97B12BF0-3E31-4C4C-9D5A-0958AC8D4654}" destId="{1B15EF58-4D8C-4302-870D-718B93017589}" srcOrd="1" destOrd="0" presId="urn:microsoft.com/office/officeart/2018/2/layout/IconCircleList"/>
    <dgm:cxn modelId="{881A7F72-7EBC-4C40-811A-E9A0A7503E1A}" type="presParOf" srcId="{97B12BF0-3E31-4C4C-9D5A-0958AC8D4654}" destId="{7E7BE545-95AB-4069-994D-00DE7221832E}" srcOrd="2" destOrd="0" presId="urn:microsoft.com/office/officeart/2018/2/layout/IconCircleList"/>
    <dgm:cxn modelId="{5EB9920B-E910-E34D-8EA0-9EB182919EF6}" type="presParOf" srcId="{97B12BF0-3E31-4C4C-9D5A-0958AC8D4654}" destId="{9EF23987-65A5-4328-B369-61D6971DFD96}" srcOrd="3" destOrd="0" presId="urn:microsoft.com/office/officeart/2018/2/layout/IconCircleList"/>
    <dgm:cxn modelId="{E49686FD-8328-4344-980B-3A767C9C7D2A}" type="presParOf" srcId="{3B6BDCC6-4DE4-4821-8864-4266D1EF8410}" destId="{4E676F5C-3664-45D6-879E-5F25C9AD3371}" srcOrd="3" destOrd="0" presId="urn:microsoft.com/office/officeart/2018/2/layout/IconCircleList"/>
    <dgm:cxn modelId="{8224F5EF-034F-B843-92D9-4AF1C52DEBBF}" type="presParOf" srcId="{3B6BDCC6-4DE4-4821-8864-4266D1EF8410}" destId="{342DDD91-FD3E-4EA7-A308-87AFD12BDEE9}" srcOrd="4" destOrd="0" presId="urn:microsoft.com/office/officeart/2018/2/layout/IconCircleList"/>
    <dgm:cxn modelId="{F46929E6-3542-504C-BEA7-6ACD18AE9CC7}" type="presParOf" srcId="{342DDD91-FD3E-4EA7-A308-87AFD12BDEE9}" destId="{B2480C01-22C6-4C6F-9ED6-F9CCEB7A8A96}" srcOrd="0" destOrd="0" presId="urn:microsoft.com/office/officeart/2018/2/layout/IconCircleList"/>
    <dgm:cxn modelId="{7F339738-F20F-ED42-8A97-38BAA3656F84}" type="presParOf" srcId="{342DDD91-FD3E-4EA7-A308-87AFD12BDEE9}" destId="{956F2730-A38A-4EFF-8337-899EE3761637}" srcOrd="1" destOrd="0" presId="urn:microsoft.com/office/officeart/2018/2/layout/IconCircleList"/>
    <dgm:cxn modelId="{37848990-ADF1-3249-AE35-057067191489}" type="presParOf" srcId="{342DDD91-FD3E-4EA7-A308-87AFD12BDEE9}" destId="{F6E63943-3C60-4F6D-AA53-4A7296F01672}" srcOrd="2" destOrd="0" presId="urn:microsoft.com/office/officeart/2018/2/layout/IconCircleList"/>
    <dgm:cxn modelId="{99B8C95D-CA8C-3E47-86A6-AB8ACA1870CD}" type="presParOf" srcId="{342DDD91-FD3E-4EA7-A308-87AFD12BDEE9}" destId="{C6170EEA-AB06-400C-A46B-78E7C4CD005F}" srcOrd="3" destOrd="0" presId="urn:microsoft.com/office/officeart/2018/2/layout/IconCircleList"/>
    <dgm:cxn modelId="{966EB7BE-9CE3-AA48-A8A9-6752D70C2A85}" type="presParOf" srcId="{3B6BDCC6-4DE4-4821-8864-4266D1EF8410}" destId="{0831BF95-12CB-4678-9143-6A30C686D0F9}" srcOrd="5" destOrd="0" presId="urn:microsoft.com/office/officeart/2018/2/layout/IconCircleList"/>
    <dgm:cxn modelId="{0D40B0CB-8A94-CF4C-A924-BB4CBCCB90B0}" type="presParOf" srcId="{3B6BDCC6-4DE4-4821-8864-4266D1EF8410}" destId="{ED8DEF08-DC37-494D-AD14-0569B72B1567}" srcOrd="6" destOrd="0" presId="urn:microsoft.com/office/officeart/2018/2/layout/IconCircleList"/>
    <dgm:cxn modelId="{8CEE5B81-6DA7-CF4C-A4A4-A70CC437DE46}" type="presParOf" srcId="{ED8DEF08-DC37-494D-AD14-0569B72B1567}" destId="{AA826817-CBA9-4D2A-B5A1-6BF1DA8AF822}" srcOrd="0" destOrd="0" presId="urn:microsoft.com/office/officeart/2018/2/layout/IconCircleList"/>
    <dgm:cxn modelId="{609ECC49-55F6-CC41-8635-A1DF1A91024B}" type="presParOf" srcId="{ED8DEF08-DC37-494D-AD14-0569B72B1567}" destId="{84B29C57-14FA-4B82-96F0-7EC99CDAF234}" srcOrd="1" destOrd="0" presId="urn:microsoft.com/office/officeart/2018/2/layout/IconCircleList"/>
    <dgm:cxn modelId="{C52EDBB1-CD0E-C74B-A952-85897535AC19}" type="presParOf" srcId="{ED8DEF08-DC37-494D-AD14-0569B72B1567}" destId="{9C489E7F-85F0-414A-B89D-1BBDABE5C8F0}" srcOrd="2" destOrd="0" presId="urn:microsoft.com/office/officeart/2018/2/layout/IconCircleList"/>
    <dgm:cxn modelId="{602BC83E-239E-B942-819B-418F1632232F}" type="presParOf" srcId="{ED8DEF08-DC37-494D-AD14-0569B72B1567}" destId="{222B2A50-A33B-4A51-AFBB-F49E636008F8}" srcOrd="3" destOrd="0" presId="urn:microsoft.com/office/officeart/2018/2/layout/IconCircleList"/>
    <dgm:cxn modelId="{92BF88FF-4C3D-D64F-94CE-419E596D3366}" type="presParOf" srcId="{3B6BDCC6-4DE4-4821-8864-4266D1EF8410}" destId="{38EA6E64-B663-41F1-B223-04F2353A5E22}" srcOrd="7" destOrd="0" presId="urn:microsoft.com/office/officeart/2018/2/layout/IconCircleList"/>
    <dgm:cxn modelId="{6259A292-E98E-584B-A4F6-DD7012CC4106}" type="presParOf" srcId="{3B6BDCC6-4DE4-4821-8864-4266D1EF8410}" destId="{B06AC5F5-5F45-470D-9A2A-894765961310}" srcOrd="8" destOrd="0" presId="urn:microsoft.com/office/officeart/2018/2/layout/IconCircleList"/>
    <dgm:cxn modelId="{00E8C91D-9813-4B46-BCAA-36EE26E054D6}" type="presParOf" srcId="{B06AC5F5-5F45-470D-9A2A-894765961310}" destId="{34DC64D9-53D9-4342-83F7-06778D65CB35}" srcOrd="0" destOrd="0" presId="urn:microsoft.com/office/officeart/2018/2/layout/IconCircleList"/>
    <dgm:cxn modelId="{4306A338-FF8C-7241-81CF-BBD0F138D064}" type="presParOf" srcId="{B06AC5F5-5F45-470D-9A2A-894765961310}" destId="{211890F6-365B-4E39-B6C4-71DC014DBF0F}" srcOrd="1" destOrd="0" presId="urn:microsoft.com/office/officeart/2018/2/layout/IconCircleList"/>
    <dgm:cxn modelId="{81AF9B03-B238-AC4B-9999-EBEB7E3007C8}" type="presParOf" srcId="{B06AC5F5-5F45-470D-9A2A-894765961310}" destId="{F461ABE9-BA26-4CED-B1ED-08608CFA9DC3}" srcOrd="2" destOrd="0" presId="urn:microsoft.com/office/officeart/2018/2/layout/IconCircleList"/>
    <dgm:cxn modelId="{864F2031-EAE8-EE4A-9ED6-B55ACE9B0AD2}" type="presParOf" srcId="{B06AC5F5-5F45-470D-9A2A-894765961310}" destId="{2F8BB1D6-2997-4004-9389-122C31037398}" srcOrd="3" destOrd="0" presId="urn:microsoft.com/office/officeart/2018/2/layout/IconCircleList"/>
    <dgm:cxn modelId="{17E4C728-5AE1-3249-9E6A-FCE0846EB993}" type="presParOf" srcId="{3B6BDCC6-4DE4-4821-8864-4266D1EF8410}" destId="{3EDEAE79-ACE8-4BAC-A4FB-2F0A044A59CF}" srcOrd="9" destOrd="0" presId="urn:microsoft.com/office/officeart/2018/2/layout/IconCircleList"/>
    <dgm:cxn modelId="{7945C42F-ADF8-7E44-A2CD-73410D9C403B}" type="presParOf" srcId="{3B6BDCC6-4DE4-4821-8864-4266D1EF8410}" destId="{E472A02F-0488-49E6-86E7-7B2066E1F8BF}" srcOrd="10" destOrd="0" presId="urn:microsoft.com/office/officeart/2018/2/layout/IconCircleList"/>
    <dgm:cxn modelId="{96CAC394-8AB9-2343-8E11-7B7714380566}" type="presParOf" srcId="{E472A02F-0488-49E6-86E7-7B2066E1F8BF}" destId="{976EE4C1-BBBD-42A9-8593-F4BCE41D2916}" srcOrd="0" destOrd="0" presId="urn:microsoft.com/office/officeart/2018/2/layout/IconCircleList"/>
    <dgm:cxn modelId="{1F08CC60-AFF2-6448-B6BB-AC797973F3EE}" type="presParOf" srcId="{E472A02F-0488-49E6-86E7-7B2066E1F8BF}" destId="{C71004B8-2F76-4A1D-92F7-3DB05DDDFB79}" srcOrd="1" destOrd="0" presId="urn:microsoft.com/office/officeart/2018/2/layout/IconCircleList"/>
    <dgm:cxn modelId="{C62A8704-2C97-1246-947B-B88AB746E5F8}" type="presParOf" srcId="{E472A02F-0488-49E6-86E7-7B2066E1F8BF}" destId="{77AB06EA-A1C5-465A-972B-9F66CAC720A6}" srcOrd="2" destOrd="0" presId="urn:microsoft.com/office/officeart/2018/2/layout/IconCircleList"/>
    <dgm:cxn modelId="{797B9821-C3E0-914D-B99C-C1591C1BED31}" type="presParOf" srcId="{E472A02F-0488-49E6-86E7-7B2066E1F8BF}" destId="{A2525796-4A83-4509-BC62-89705DA795F2}" srcOrd="3" destOrd="0" presId="urn:microsoft.com/office/officeart/2018/2/layout/IconCircleList"/>
    <dgm:cxn modelId="{BAC9D49B-B9F3-CB43-8B58-E01CEF1B9AA2}" type="presParOf" srcId="{3B6BDCC6-4DE4-4821-8864-4266D1EF8410}" destId="{2C430B74-2E78-476C-BCD6-FE92F534811A}" srcOrd="11" destOrd="0" presId="urn:microsoft.com/office/officeart/2018/2/layout/IconCircleList"/>
    <dgm:cxn modelId="{5E532B7C-186B-C64B-8649-7D91E8DD70C9}" type="presParOf" srcId="{3B6BDCC6-4DE4-4821-8864-4266D1EF8410}" destId="{33316867-4A05-4F4A-91DF-25A7916B7DED}" srcOrd="12" destOrd="0" presId="urn:microsoft.com/office/officeart/2018/2/layout/IconCircleList"/>
    <dgm:cxn modelId="{BFB7D1BE-D388-3149-9616-C12EC434F110}" type="presParOf" srcId="{33316867-4A05-4F4A-91DF-25A7916B7DED}" destId="{287FC337-E66A-4E2A-8CF7-FB428EE0988B}" srcOrd="0" destOrd="0" presId="urn:microsoft.com/office/officeart/2018/2/layout/IconCircleList"/>
    <dgm:cxn modelId="{07089309-89A1-4A49-A972-F92DD301B81B}" type="presParOf" srcId="{33316867-4A05-4F4A-91DF-25A7916B7DED}" destId="{781B9FC6-C6C8-47B7-86AD-DB3EC54A5AC7}" srcOrd="1" destOrd="0" presId="urn:microsoft.com/office/officeart/2018/2/layout/IconCircleList"/>
    <dgm:cxn modelId="{F8D34FBF-305D-A048-AE4A-C94931FD7F25}" type="presParOf" srcId="{33316867-4A05-4F4A-91DF-25A7916B7DED}" destId="{3749E007-DE4A-471C-9654-3A825B93AFF5}" srcOrd="2" destOrd="0" presId="urn:microsoft.com/office/officeart/2018/2/layout/IconCircleList"/>
    <dgm:cxn modelId="{C7962F17-6D09-0946-A9A4-44067463B374}" type="presParOf" srcId="{33316867-4A05-4F4A-91DF-25A7916B7DED}" destId="{A0A45124-BB37-4F8B-8B1A-50D875C7B2BD}" srcOrd="3" destOrd="0" presId="urn:microsoft.com/office/officeart/2018/2/layout/IconCircleList"/>
    <dgm:cxn modelId="{1136D83D-7257-7F4B-A808-8CC824E4BC50}" type="presParOf" srcId="{3B6BDCC6-4DE4-4821-8864-4266D1EF8410}" destId="{D7343D69-E08D-4032-9E86-1F89CB729884}" srcOrd="13" destOrd="0" presId="urn:microsoft.com/office/officeart/2018/2/layout/IconCircleList"/>
    <dgm:cxn modelId="{39660155-80DF-0440-ABE7-6FDCDA120C33}" type="presParOf" srcId="{3B6BDCC6-4DE4-4821-8864-4266D1EF8410}" destId="{B7776B40-FA37-4E2F-BC4B-3802220F7784}" srcOrd="14" destOrd="0" presId="urn:microsoft.com/office/officeart/2018/2/layout/IconCircleList"/>
    <dgm:cxn modelId="{FE950CE0-D8F8-DF45-B265-86EE968BF917}" type="presParOf" srcId="{B7776B40-FA37-4E2F-BC4B-3802220F7784}" destId="{46A2D29C-486F-4F02-8074-D7564AC4BC39}" srcOrd="0" destOrd="0" presId="urn:microsoft.com/office/officeart/2018/2/layout/IconCircleList"/>
    <dgm:cxn modelId="{020D5484-BACE-1348-A746-768D97501D30}" type="presParOf" srcId="{B7776B40-FA37-4E2F-BC4B-3802220F7784}" destId="{BEDF3787-C9AC-4A6B-B864-AC79EDF4F955}" srcOrd="1" destOrd="0" presId="urn:microsoft.com/office/officeart/2018/2/layout/IconCircleList"/>
    <dgm:cxn modelId="{81FBFA6D-C0DD-A642-AEA2-52ABD46CCB66}" type="presParOf" srcId="{B7776B40-FA37-4E2F-BC4B-3802220F7784}" destId="{4AF6ABE8-0A06-4B98-9C85-AAF605A792BF}" srcOrd="2" destOrd="0" presId="urn:microsoft.com/office/officeart/2018/2/layout/IconCircleList"/>
    <dgm:cxn modelId="{367E2F14-5180-3841-BBBF-7356D0C61EE0}" type="presParOf" srcId="{B7776B40-FA37-4E2F-BC4B-3802220F7784}" destId="{FE37B6EE-69C1-4A10-8BAA-6666F46C3861}" srcOrd="3" destOrd="0" presId="urn:microsoft.com/office/officeart/2018/2/layout/IconCircleList"/>
    <dgm:cxn modelId="{BE5B6C6F-B47E-5342-83D5-16CA01A20DC1}" type="presParOf" srcId="{3B6BDCC6-4DE4-4821-8864-4266D1EF8410}" destId="{91B1CCEE-FCCB-A94D-B015-589161FA74C6}" srcOrd="15" destOrd="0" presId="urn:microsoft.com/office/officeart/2018/2/layout/IconCircleList"/>
    <dgm:cxn modelId="{2B78349A-B7EE-D445-B542-CADB04DDE203}" type="presParOf" srcId="{3B6BDCC6-4DE4-4821-8864-4266D1EF8410}" destId="{C3CF6C53-94D8-DB44-8BFB-1F85812224E8}" srcOrd="16" destOrd="0" presId="urn:microsoft.com/office/officeart/2018/2/layout/IconCircleList"/>
    <dgm:cxn modelId="{9034CEA1-0DC7-5F42-8BC2-84E97F2DA413}" type="presParOf" srcId="{C3CF6C53-94D8-DB44-8BFB-1F85812224E8}" destId="{390EBC91-7D23-6245-BB40-67258F9FCB82}" srcOrd="0" destOrd="0" presId="urn:microsoft.com/office/officeart/2018/2/layout/IconCircleList"/>
    <dgm:cxn modelId="{300FFB0D-7CB8-644F-A2B8-0D58BC1F5817}" type="presParOf" srcId="{C3CF6C53-94D8-DB44-8BFB-1F85812224E8}" destId="{A6E02B66-7B51-9C40-8579-1656BFDD713B}" srcOrd="1" destOrd="0" presId="urn:microsoft.com/office/officeart/2018/2/layout/IconCircleList"/>
    <dgm:cxn modelId="{413DD519-F1EF-0B44-92EC-E4BD0D752D1C}" type="presParOf" srcId="{C3CF6C53-94D8-DB44-8BFB-1F85812224E8}" destId="{CC05A251-69A3-4148-B471-AC587A2B39E7}" srcOrd="2" destOrd="0" presId="urn:microsoft.com/office/officeart/2018/2/layout/IconCircleList"/>
    <dgm:cxn modelId="{0B9E2FA1-4E68-134F-A685-7BD5CE4B2D99}" type="presParOf" srcId="{C3CF6C53-94D8-DB44-8BFB-1F85812224E8}" destId="{13F5C8D1-B835-534C-B29B-2715BF91DC43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755B43-AE2D-4106-8BA3-31477448496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CF5D88B-600E-4921-BE3A-78ACEE86477C}">
      <dgm:prSet/>
      <dgm:spPr/>
      <dgm:t>
        <a:bodyPr/>
        <a:lstStyle/>
        <a:p>
          <a:pPr>
            <a:lnSpc>
              <a:spcPct val="110000"/>
            </a:lnSpc>
          </a:pPr>
          <a:r>
            <a:rPr lang="en-US" b="0" dirty="0">
              <a:solidFill>
                <a:srgbClr val="660066"/>
              </a:solidFill>
            </a:rPr>
            <a:t>Home isolation is separation of people infected with COVID-19 or those having COVID like symptoms even if not tested for COVID-19 </a:t>
          </a:r>
        </a:p>
      </dgm:t>
    </dgm:pt>
    <dgm:pt modelId="{EB6C3F62-0A60-4C86-81A2-0882F6600F02}" type="parTrans" cxnId="{B43BE0B4-9C5E-4394-B5A3-D1688556A02F}">
      <dgm:prSet/>
      <dgm:spPr/>
      <dgm:t>
        <a:bodyPr/>
        <a:lstStyle/>
        <a:p>
          <a:endParaRPr lang="en-US"/>
        </a:p>
      </dgm:t>
    </dgm:pt>
    <dgm:pt modelId="{EF1375DE-0FCA-4DD0-BA46-7F1826D69430}" type="sibTrans" cxnId="{B43BE0B4-9C5E-4394-B5A3-D1688556A02F}">
      <dgm:prSet/>
      <dgm:spPr/>
      <dgm:t>
        <a:bodyPr/>
        <a:lstStyle/>
        <a:p>
          <a:endParaRPr lang="en-US"/>
        </a:p>
      </dgm:t>
    </dgm:pt>
    <dgm:pt modelId="{66F448E8-69EF-4FC1-AD51-AD31F0DB9911}">
      <dgm:prSet/>
      <dgm:spPr/>
      <dgm:t>
        <a:bodyPr/>
        <a:lstStyle/>
        <a:p>
          <a:pPr>
            <a:lnSpc>
              <a:spcPct val="110000"/>
            </a:lnSpc>
          </a:pPr>
          <a:r>
            <a:rPr lang="en-US" b="0" i="0" dirty="0">
              <a:solidFill>
                <a:srgbClr val="660066"/>
              </a:solidFill>
            </a:rPr>
            <a:t>Those who are in home-isolation stay at home until it is safe for them to be around others. At home, they separate from others, stay in a separate room, and are provided tele consultation facilities. </a:t>
          </a:r>
        </a:p>
      </dgm:t>
    </dgm:pt>
    <dgm:pt modelId="{608533F3-29E8-4BCF-B9E3-B13AC9B37C5D}" type="parTrans" cxnId="{AB21BA0F-26A3-45E7-93DD-E3F5D7749DC8}">
      <dgm:prSet/>
      <dgm:spPr/>
      <dgm:t>
        <a:bodyPr/>
        <a:lstStyle/>
        <a:p>
          <a:endParaRPr lang="en-US"/>
        </a:p>
      </dgm:t>
    </dgm:pt>
    <dgm:pt modelId="{25F43E45-09FE-47C3-9F0C-89325D19EA0F}" type="sibTrans" cxnId="{AB21BA0F-26A3-45E7-93DD-E3F5D7749DC8}">
      <dgm:prSet/>
      <dgm:spPr/>
      <dgm:t>
        <a:bodyPr/>
        <a:lstStyle/>
        <a:p>
          <a:endParaRPr lang="en-US"/>
        </a:p>
      </dgm:t>
    </dgm:pt>
    <dgm:pt modelId="{C6E23D78-58A0-41BD-8CE0-F98ECF541036}" type="pres">
      <dgm:prSet presAssocID="{52755B43-AE2D-4106-8BA3-314774484966}" presName="linear" presStyleCnt="0">
        <dgm:presLayoutVars>
          <dgm:animLvl val="lvl"/>
          <dgm:resizeHandles val="exact"/>
        </dgm:presLayoutVars>
      </dgm:prSet>
      <dgm:spPr/>
    </dgm:pt>
    <dgm:pt modelId="{95254C0F-4329-42E0-9C28-DBAF29DCEC50}" type="pres">
      <dgm:prSet presAssocID="{FCF5D88B-600E-4921-BE3A-78ACEE86477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6C23587-BB2F-4DC7-A133-4E26C3F65C3D}" type="pres">
      <dgm:prSet presAssocID="{EF1375DE-0FCA-4DD0-BA46-7F1826D69430}" presName="spacer" presStyleCnt="0"/>
      <dgm:spPr/>
    </dgm:pt>
    <dgm:pt modelId="{FB649FB1-C1EC-4CF9-AF10-776B42C943C9}" type="pres">
      <dgm:prSet presAssocID="{66F448E8-69EF-4FC1-AD51-AD31F0DB991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B21BA0F-26A3-45E7-93DD-E3F5D7749DC8}" srcId="{52755B43-AE2D-4106-8BA3-314774484966}" destId="{66F448E8-69EF-4FC1-AD51-AD31F0DB9911}" srcOrd="1" destOrd="0" parTransId="{608533F3-29E8-4BCF-B9E3-B13AC9B37C5D}" sibTransId="{25F43E45-09FE-47C3-9F0C-89325D19EA0F}"/>
    <dgm:cxn modelId="{58B7EA1A-D9DE-AA40-B051-ACEC4B6EF9AD}" type="presOf" srcId="{66F448E8-69EF-4FC1-AD51-AD31F0DB9911}" destId="{FB649FB1-C1EC-4CF9-AF10-776B42C943C9}" srcOrd="0" destOrd="0" presId="urn:microsoft.com/office/officeart/2005/8/layout/vList2"/>
    <dgm:cxn modelId="{8508225C-06E2-5345-A48C-9346BC9CF317}" type="presOf" srcId="{FCF5D88B-600E-4921-BE3A-78ACEE86477C}" destId="{95254C0F-4329-42E0-9C28-DBAF29DCEC50}" srcOrd="0" destOrd="0" presId="urn:microsoft.com/office/officeart/2005/8/layout/vList2"/>
    <dgm:cxn modelId="{E4029874-69DC-234C-AAF6-D17595A0C0AB}" type="presOf" srcId="{52755B43-AE2D-4106-8BA3-314774484966}" destId="{C6E23D78-58A0-41BD-8CE0-F98ECF541036}" srcOrd="0" destOrd="0" presId="urn:microsoft.com/office/officeart/2005/8/layout/vList2"/>
    <dgm:cxn modelId="{B43BE0B4-9C5E-4394-B5A3-D1688556A02F}" srcId="{52755B43-AE2D-4106-8BA3-314774484966}" destId="{FCF5D88B-600E-4921-BE3A-78ACEE86477C}" srcOrd="0" destOrd="0" parTransId="{EB6C3F62-0A60-4C86-81A2-0882F6600F02}" sibTransId="{EF1375DE-0FCA-4DD0-BA46-7F1826D69430}"/>
    <dgm:cxn modelId="{8FBAB15F-4F9D-B048-8092-363357117FDE}" type="presParOf" srcId="{C6E23D78-58A0-41BD-8CE0-F98ECF541036}" destId="{95254C0F-4329-42E0-9C28-DBAF29DCEC50}" srcOrd="0" destOrd="0" presId="urn:microsoft.com/office/officeart/2005/8/layout/vList2"/>
    <dgm:cxn modelId="{625CE266-7839-B440-8728-F3A310BAC6B9}" type="presParOf" srcId="{C6E23D78-58A0-41BD-8CE0-F98ECF541036}" destId="{B6C23587-BB2F-4DC7-A133-4E26C3F65C3D}" srcOrd="1" destOrd="0" presId="urn:microsoft.com/office/officeart/2005/8/layout/vList2"/>
    <dgm:cxn modelId="{1B66242C-8D30-8C46-9587-F4A5415A334A}" type="presParOf" srcId="{C6E23D78-58A0-41BD-8CE0-F98ECF541036}" destId="{FB649FB1-C1EC-4CF9-AF10-776B42C943C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C43C2-CCBA-4EA7-8CEF-7CC980AF3218}">
      <dsp:nvSpPr>
        <dsp:cNvPr id="0" name=""/>
        <dsp:cNvSpPr/>
      </dsp:nvSpPr>
      <dsp:spPr>
        <a:xfrm>
          <a:off x="410749" y="356566"/>
          <a:ext cx="935769" cy="9357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469A84-E834-4C64-904C-5F43D3DF3754}">
      <dsp:nvSpPr>
        <dsp:cNvPr id="0" name=""/>
        <dsp:cNvSpPr/>
      </dsp:nvSpPr>
      <dsp:spPr>
        <a:xfrm>
          <a:off x="607260" y="553077"/>
          <a:ext cx="542746" cy="542746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080FD-920D-41C4-99D4-C582D2C942F4}">
      <dsp:nvSpPr>
        <dsp:cNvPr id="0" name=""/>
        <dsp:cNvSpPr/>
      </dsp:nvSpPr>
      <dsp:spPr>
        <a:xfrm>
          <a:off x="1547040" y="356566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0" kern="1200" dirty="0">
              <a:solidFill>
                <a:srgbClr val="000090"/>
              </a:solidFill>
            </a:rPr>
            <a:t>Physical distancing of 2 Gaj (6 feet) with others</a:t>
          </a:r>
          <a:endParaRPr lang="en-US" sz="2000" b="0" kern="1200" dirty="0">
            <a:solidFill>
              <a:srgbClr val="000090"/>
            </a:solidFill>
          </a:endParaRPr>
        </a:p>
      </dsp:txBody>
      <dsp:txXfrm>
        <a:off x="1547040" y="356566"/>
        <a:ext cx="2205741" cy="935769"/>
      </dsp:txXfrm>
    </dsp:sp>
    <dsp:sp modelId="{7D1AC785-8D3D-444E-9183-CD2941E17C54}">
      <dsp:nvSpPr>
        <dsp:cNvPr id="0" name=""/>
        <dsp:cNvSpPr/>
      </dsp:nvSpPr>
      <dsp:spPr>
        <a:xfrm>
          <a:off x="4137115" y="356566"/>
          <a:ext cx="935769" cy="9357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15EF58-4D8C-4302-870D-718B93017589}">
      <dsp:nvSpPr>
        <dsp:cNvPr id="0" name=""/>
        <dsp:cNvSpPr/>
      </dsp:nvSpPr>
      <dsp:spPr>
        <a:xfrm>
          <a:off x="4333627" y="553077"/>
          <a:ext cx="542746" cy="542746"/>
        </a:xfrm>
        <a:prstGeom prst="rect">
          <a:avLst/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23987-65A5-4328-B369-61D6971DFD96}">
      <dsp:nvSpPr>
        <dsp:cNvPr id="0" name=""/>
        <dsp:cNvSpPr/>
      </dsp:nvSpPr>
      <dsp:spPr>
        <a:xfrm>
          <a:off x="5273407" y="356566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0" kern="1200" dirty="0">
              <a:solidFill>
                <a:srgbClr val="000090"/>
              </a:solidFill>
            </a:rPr>
            <a:t>Avoid going to crowded places</a:t>
          </a:r>
          <a:endParaRPr lang="en-US" sz="2000" b="0" kern="1200" dirty="0">
            <a:solidFill>
              <a:srgbClr val="000090"/>
            </a:solidFill>
          </a:endParaRPr>
        </a:p>
      </dsp:txBody>
      <dsp:txXfrm>
        <a:off x="5273407" y="356566"/>
        <a:ext cx="2205741" cy="935769"/>
      </dsp:txXfrm>
    </dsp:sp>
    <dsp:sp modelId="{B2480C01-22C6-4C6F-9ED6-F9CCEB7A8A96}">
      <dsp:nvSpPr>
        <dsp:cNvPr id="0" name=""/>
        <dsp:cNvSpPr/>
      </dsp:nvSpPr>
      <dsp:spPr>
        <a:xfrm>
          <a:off x="7863482" y="356566"/>
          <a:ext cx="935769" cy="9357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F2730-A38A-4EFF-8337-899EE3761637}">
      <dsp:nvSpPr>
        <dsp:cNvPr id="0" name=""/>
        <dsp:cNvSpPr/>
      </dsp:nvSpPr>
      <dsp:spPr>
        <a:xfrm>
          <a:off x="8059994" y="553077"/>
          <a:ext cx="542746" cy="542746"/>
        </a:xfrm>
        <a:prstGeom prst="rect">
          <a:avLst/>
        </a:prstGeom>
        <a:blipFill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170EEA-AB06-400C-A46B-78E7C4CD005F}">
      <dsp:nvSpPr>
        <dsp:cNvPr id="0" name=""/>
        <dsp:cNvSpPr/>
      </dsp:nvSpPr>
      <dsp:spPr>
        <a:xfrm>
          <a:off x="8999774" y="356566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0" kern="1200" dirty="0">
              <a:solidFill>
                <a:srgbClr val="000090"/>
              </a:solidFill>
            </a:rPr>
            <a:t>Always wear face mask, cover nose &amp; mouth properly </a:t>
          </a:r>
          <a:endParaRPr lang="en-US" sz="2000" b="0" kern="1200" dirty="0">
            <a:solidFill>
              <a:srgbClr val="000090"/>
            </a:solidFill>
          </a:endParaRPr>
        </a:p>
      </dsp:txBody>
      <dsp:txXfrm>
        <a:off x="8999774" y="356566"/>
        <a:ext cx="2205741" cy="935769"/>
      </dsp:txXfrm>
    </dsp:sp>
    <dsp:sp modelId="{AA826817-CBA9-4D2A-B5A1-6BF1DA8AF822}">
      <dsp:nvSpPr>
        <dsp:cNvPr id="0" name=""/>
        <dsp:cNvSpPr/>
      </dsp:nvSpPr>
      <dsp:spPr>
        <a:xfrm>
          <a:off x="410749" y="2199115"/>
          <a:ext cx="935769" cy="93576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B29C57-14FA-4B82-96F0-7EC99CDAF234}">
      <dsp:nvSpPr>
        <dsp:cNvPr id="0" name=""/>
        <dsp:cNvSpPr/>
      </dsp:nvSpPr>
      <dsp:spPr>
        <a:xfrm>
          <a:off x="607260" y="2395626"/>
          <a:ext cx="542746" cy="542746"/>
        </a:xfrm>
        <a:prstGeom prst="rect">
          <a:avLst/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2B2A50-A33B-4A51-AFBB-F49E636008F8}">
      <dsp:nvSpPr>
        <dsp:cNvPr id="0" name=""/>
        <dsp:cNvSpPr/>
      </dsp:nvSpPr>
      <dsp:spPr>
        <a:xfrm>
          <a:off x="1547040" y="2199115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0" kern="1200" dirty="0">
              <a:solidFill>
                <a:srgbClr val="000090"/>
              </a:solidFill>
            </a:rPr>
            <a:t>Wash hands with soap for 40 seconds, incase hands are not visibly dirty rub an alcohol-based sanitizer for 20 seconds</a:t>
          </a:r>
          <a:endParaRPr lang="en-US" sz="2000" b="0" kern="1200" dirty="0">
            <a:solidFill>
              <a:srgbClr val="000090"/>
            </a:solidFill>
          </a:endParaRPr>
        </a:p>
      </dsp:txBody>
      <dsp:txXfrm>
        <a:off x="1547040" y="2199115"/>
        <a:ext cx="2205741" cy="935769"/>
      </dsp:txXfrm>
    </dsp:sp>
    <dsp:sp modelId="{34DC64D9-53D9-4342-83F7-06778D65CB35}">
      <dsp:nvSpPr>
        <dsp:cNvPr id="0" name=""/>
        <dsp:cNvSpPr/>
      </dsp:nvSpPr>
      <dsp:spPr>
        <a:xfrm>
          <a:off x="4137115" y="2199115"/>
          <a:ext cx="935769" cy="93576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1890F6-365B-4E39-B6C4-71DC014DBF0F}">
      <dsp:nvSpPr>
        <dsp:cNvPr id="0" name=""/>
        <dsp:cNvSpPr/>
      </dsp:nvSpPr>
      <dsp:spPr>
        <a:xfrm>
          <a:off x="4333627" y="2395626"/>
          <a:ext cx="542746" cy="542746"/>
        </a:xfrm>
        <a:prstGeom prst="rect">
          <a:avLst/>
        </a:prstGeom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BB1D6-2997-4004-9389-122C31037398}">
      <dsp:nvSpPr>
        <dsp:cNvPr id="0" name=""/>
        <dsp:cNvSpPr/>
      </dsp:nvSpPr>
      <dsp:spPr>
        <a:xfrm>
          <a:off x="5273407" y="2199115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0" kern="1200" dirty="0">
              <a:solidFill>
                <a:srgbClr val="000090"/>
              </a:solidFill>
            </a:rPr>
            <a:t>Avoid handshake</a:t>
          </a:r>
          <a:endParaRPr lang="en-US" sz="2000" b="0" kern="1200" dirty="0">
            <a:solidFill>
              <a:srgbClr val="000090"/>
            </a:solidFill>
          </a:endParaRPr>
        </a:p>
      </dsp:txBody>
      <dsp:txXfrm>
        <a:off x="5273407" y="2199115"/>
        <a:ext cx="2205741" cy="935769"/>
      </dsp:txXfrm>
    </dsp:sp>
    <dsp:sp modelId="{976EE4C1-BBBD-42A9-8593-F4BCE41D2916}">
      <dsp:nvSpPr>
        <dsp:cNvPr id="0" name=""/>
        <dsp:cNvSpPr/>
      </dsp:nvSpPr>
      <dsp:spPr>
        <a:xfrm>
          <a:off x="7863482" y="2199115"/>
          <a:ext cx="935769" cy="9357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004B8-2F76-4A1D-92F7-3DB05DDDFB79}">
      <dsp:nvSpPr>
        <dsp:cNvPr id="0" name=""/>
        <dsp:cNvSpPr/>
      </dsp:nvSpPr>
      <dsp:spPr>
        <a:xfrm>
          <a:off x="8059994" y="2395626"/>
          <a:ext cx="542746" cy="542746"/>
        </a:xfrm>
        <a:prstGeom prst="rect">
          <a:avLst/>
        </a:prstGeom>
        <a:blipFill>
          <a:blip xmlns:r="http://schemas.openxmlformats.org/officeDocument/2006/relationships"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25796-4A83-4509-BC62-89705DA795F2}">
      <dsp:nvSpPr>
        <dsp:cNvPr id="0" name=""/>
        <dsp:cNvSpPr/>
      </dsp:nvSpPr>
      <dsp:spPr>
        <a:xfrm>
          <a:off x="8999774" y="2199115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0" kern="1200" dirty="0">
              <a:solidFill>
                <a:srgbClr val="000090"/>
              </a:solidFill>
            </a:rPr>
            <a:t>Follow cough and sneeze hygiene</a:t>
          </a:r>
          <a:endParaRPr lang="en-US" sz="2000" b="0" kern="1200" dirty="0">
            <a:solidFill>
              <a:srgbClr val="000090"/>
            </a:solidFill>
          </a:endParaRPr>
        </a:p>
      </dsp:txBody>
      <dsp:txXfrm>
        <a:off x="8999774" y="2199115"/>
        <a:ext cx="2205741" cy="935769"/>
      </dsp:txXfrm>
    </dsp:sp>
    <dsp:sp modelId="{287FC337-E66A-4E2A-8CF7-FB428EE0988B}">
      <dsp:nvSpPr>
        <dsp:cNvPr id="0" name=""/>
        <dsp:cNvSpPr/>
      </dsp:nvSpPr>
      <dsp:spPr>
        <a:xfrm>
          <a:off x="410749" y="4041664"/>
          <a:ext cx="935769" cy="9357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1B9FC6-C6C8-47B7-86AD-DB3EC54A5AC7}">
      <dsp:nvSpPr>
        <dsp:cNvPr id="0" name=""/>
        <dsp:cNvSpPr/>
      </dsp:nvSpPr>
      <dsp:spPr>
        <a:xfrm>
          <a:off x="607260" y="4238176"/>
          <a:ext cx="542746" cy="542746"/>
        </a:xfrm>
        <a:prstGeom prst="rect">
          <a:avLst/>
        </a:prstGeom>
        <a:blipFill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A45124-BB37-4F8B-8B1A-50D875C7B2BD}">
      <dsp:nvSpPr>
        <dsp:cNvPr id="0" name=""/>
        <dsp:cNvSpPr/>
      </dsp:nvSpPr>
      <dsp:spPr>
        <a:xfrm>
          <a:off x="1547040" y="4041664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0" kern="1200" dirty="0">
              <a:solidFill>
                <a:srgbClr val="000090"/>
              </a:solidFill>
            </a:rPr>
            <a:t>Avoid touching nose, mouth, ears or mask</a:t>
          </a:r>
          <a:endParaRPr lang="en-US" sz="2000" b="0" kern="1200" dirty="0">
            <a:solidFill>
              <a:srgbClr val="000090"/>
            </a:solidFill>
          </a:endParaRPr>
        </a:p>
      </dsp:txBody>
      <dsp:txXfrm>
        <a:off x="1547040" y="4041664"/>
        <a:ext cx="2205741" cy="935769"/>
      </dsp:txXfrm>
    </dsp:sp>
    <dsp:sp modelId="{46A2D29C-486F-4F02-8074-D7564AC4BC39}">
      <dsp:nvSpPr>
        <dsp:cNvPr id="0" name=""/>
        <dsp:cNvSpPr/>
      </dsp:nvSpPr>
      <dsp:spPr>
        <a:xfrm>
          <a:off x="4137115" y="4041664"/>
          <a:ext cx="935769" cy="9357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DF3787-C9AC-4A6B-B864-AC79EDF4F955}">
      <dsp:nvSpPr>
        <dsp:cNvPr id="0" name=""/>
        <dsp:cNvSpPr/>
      </dsp:nvSpPr>
      <dsp:spPr>
        <a:xfrm>
          <a:off x="4333627" y="4238176"/>
          <a:ext cx="542746" cy="542746"/>
        </a:xfrm>
        <a:prstGeom prst="rect">
          <a:avLst/>
        </a:prstGeom>
        <a:blipFill>
          <a:blip xmlns:r="http://schemas.openxmlformats.org/officeDocument/2006/relationships"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37B6EE-69C1-4A10-8BAA-6666F46C3861}">
      <dsp:nvSpPr>
        <dsp:cNvPr id="0" name=""/>
        <dsp:cNvSpPr/>
      </dsp:nvSpPr>
      <dsp:spPr>
        <a:xfrm>
          <a:off x="5273407" y="4041664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0" kern="1200" dirty="0">
              <a:solidFill>
                <a:srgbClr val="000090"/>
              </a:solidFill>
            </a:rPr>
            <a:t>Those who are ill – self- isolate </a:t>
          </a:r>
          <a:endParaRPr lang="en-US" sz="2000" b="0" kern="1200" dirty="0">
            <a:solidFill>
              <a:srgbClr val="000090"/>
            </a:solidFill>
          </a:endParaRPr>
        </a:p>
      </dsp:txBody>
      <dsp:txXfrm>
        <a:off x="5273407" y="4041664"/>
        <a:ext cx="2205741" cy="935769"/>
      </dsp:txXfrm>
    </dsp:sp>
    <dsp:sp modelId="{390EBC91-7D23-6245-BB40-67258F9FCB82}">
      <dsp:nvSpPr>
        <dsp:cNvPr id="0" name=""/>
        <dsp:cNvSpPr/>
      </dsp:nvSpPr>
      <dsp:spPr>
        <a:xfrm>
          <a:off x="7863482" y="4041664"/>
          <a:ext cx="935769" cy="93576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E02B66-7B51-9C40-8579-1656BFDD713B}">
      <dsp:nvSpPr>
        <dsp:cNvPr id="0" name=""/>
        <dsp:cNvSpPr/>
      </dsp:nvSpPr>
      <dsp:spPr>
        <a:xfrm>
          <a:off x="8059994" y="4238176"/>
          <a:ext cx="542746" cy="542746"/>
        </a:xfrm>
        <a:prstGeom prst="rect">
          <a:avLst/>
        </a:prstGeom>
        <a:blipFill>
          <a:blip xmlns:r="http://schemas.openxmlformats.org/officeDocument/2006/relationships"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F5C8D1-B835-534C-B29B-2715BF91DC43}">
      <dsp:nvSpPr>
        <dsp:cNvPr id="0" name=""/>
        <dsp:cNvSpPr/>
      </dsp:nvSpPr>
      <dsp:spPr>
        <a:xfrm>
          <a:off x="8999774" y="4041664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solidFill>
                <a:srgbClr val="000090"/>
              </a:solidFill>
            </a:rPr>
            <a:t>Get 2 doses of vaccine as per the protocol </a:t>
          </a:r>
        </a:p>
      </dsp:txBody>
      <dsp:txXfrm>
        <a:off x="8999774" y="4041664"/>
        <a:ext cx="2205741" cy="9357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254C0F-4329-42E0-9C28-DBAF29DCEC50}">
      <dsp:nvSpPr>
        <dsp:cNvPr id="0" name=""/>
        <dsp:cNvSpPr/>
      </dsp:nvSpPr>
      <dsp:spPr>
        <a:xfrm>
          <a:off x="0" y="48575"/>
          <a:ext cx="7584273" cy="2769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kern="1200" dirty="0">
              <a:solidFill>
                <a:srgbClr val="660066"/>
              </a:solidFill>
            </a:rPr>
            <a:t>Home isolation is separation of people infected with COVID-19 or those having COVID like symptoms even if not tested for COVID-19 </a:t>
          </a:r>
        </a:p>
      </dsp:txBody>
      <dsp:txXfrm>
        <a:off x="135174" y="183749"/>
        <a:ext cx="7313925" cy="2498712"/>
      </dsp:txXfrm>
    </dsp:sp>
    <dsp:sp modelId="{FB649FB1-C1EC-4CF9-AF10-776B42C943C9}">
      <dsp:nvSpPr>
        <dsp:cNvPr id="0" name=""/>
        <dsp:cNvSpPr/>
      </dsp:nvSpPr>
      <dsp:spPr>
        <a:xfrm>
          <a:off x="0" y="2895396"/>
          <a:ext cx="7584273" cy="27690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 dirty="0">
              <a:solidFill>
                <a:srgbClr val="660066"/>
              </a:solidFill>
            </a:rPr>
            <a:t>Those who are in home-isolation stay at home until it is safe for them to be around others. At home, they separate from others, stay in a separate room, and are provided tele consultation facilities. </a:t>
          </a:r>
        </a:p>
      </dsp:txBody>
      <dsp:txXfrm>
        <a:off x="135174" y="3030570"/>
        <a:ext cx="7313925" cy="2498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C6D2A-F49A-B541-8FBE-7F681443D37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AFF4B-2564-0645-A6F9-3A02E20A3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02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BAFF4B-2564-0645-A6F9-3A02E20A33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54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AFF4B-2564-0645-A6F9-3A02E20A336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11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1B2B9A-8739-C241-BFC5-62766D492CA4}" type="datetimeFigureOut">
              <a:rPr lang="en-US"/>
              <a:pPr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F513F-E100-5048-BAEB-33959010EC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7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AA2AA2-EB29-FE45-B805-0DAB4A93EEF4}" type="datetimeFigureOut">
              <a:rPr lang="en-US"/>
              <a:pPr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BDA62-0D58-9549-B7E9-7BA1D513A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66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1AF2EE-9795-BA49-8351-215F8C967752}" type="datetimeFigureOut">
              <a:rPr lang="en-US"/>
              <a:pPr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8931E-85FC-EC42-A1C4-0FF6CF8FBE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4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30F828-C64A-AA43-B34A-763E12FB7D5C}" type="datetimeFigureOut">
              <a:rPr lang="en-US"/>
              <a:pPr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80C5F-6DB0-F448-959F-FB39531E12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795C15-9D75-B849-B322-B59431479974}" type="datetimeFigureOut">
              <a:rPr lang="en-US"/>
              <a:pPr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FBE4F-BBC5-6549-BB4D-C43CC52CF8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2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EF2EBB-4315-EA45-B4BF-BB69BB2E4767}" type="datetimeFigureOut">
              <a:rPr lang="en-US"/>
              <a:pPr/>
              <a:t>5/25/2021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92755-9AA2-0941-BE15-44544FEEFD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2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D3DAD-7435-6446-96E4-180903857251}" type="datetimeFigureOut">
              <a:rPr lang="en-US"/>
              <a:pPr/>
              <a:t>5/25/2021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8CBA15-D864-FE4F-96ED-89035B8BAA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8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854323-D3F6-4F49-AC45-F61327F507D2}" type="datetimeFigureOut">
              <a:rPr lang="en-US"/>
              <a:pPr/>
              <a:t>5/25/2021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53207-19EB-1A43-A3BD-7A9DD51007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39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3F3C69-0DD3-7347-918A-BF288A2D522D}" type="datetimeFigureOut">
              <a:rPr lang="en-US"/>
              <a:pPr/>
              <a:t>5/25/2021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63FE7-926D-1E4B-BC34-2D30FDC4F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9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FEEFEE-8EDF-474C-8F20-81C09CA61066}" type="datetimeFigureOut">
              <a:rPr lang="en-US"/>
              <a:pPr/>
              <a:t>5/25/2021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D3E9-D551-A94C-B62F-8C0956F137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8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3F000-9A01-DA4C-BBDF-7EC487947063}" type="datetimeFigureOut">
              <a:rPr lang="en-US"/>
              <a:pPr/>
              <a:t>5/25/2021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3F19E-D16C-0B49-80FA-B7E9031C96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89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C865BAE-1B58-444E-820D-87B3DB7B2317}" type="datetimeFigureOut">
              <a:rPr lang="en-US"/>
              <a:pPr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B5309D1-C5F8-3B49-B5D5-858C96B978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drive/folders/1EGFcE-8vyNfcc_uLsP85MOGFShZa_cdb?usp=sharing" TargetMode="External"/><Relationship Id="rId3" Type="http://schemas.openxmlformats.org/officeDocument/2006/relationships/hyperlink" Target="https://drive.google.com/drive/folders/1WwRf-H_mQu0XY8nnNgUd3byP9mchGQdH" TargetMode="External"/><Relationship Id="rId7" Type="http://schemas.openxmlformats.org/officeDocument/2006/relationships/hyperlink" Target="https://drive.google.com/drive/folders/1bXkzSNRKF8-4KTAkYXA0J7sfVUR1e_Fm?usp=shar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drive/folders/1kXHt1zGECH5RN49mbDILNcd_OWee8USH?usp=sharing" TargetMode="External"/><Relationship Id="rId5" Type="http://schemas.openxmlformats.org/officeDocument/2006/relationships/hyperlink" Target="https://drive.google.com/drive/folders/1P4lwQUEYDHVXPfUHbkJ1Qct_y0lJQAsg" TargetMode="External"/><Relationship Id="rId4" Type="http://schemas.openxmlformats.org/officeDocument/2006/relationships/hyperlink" Target="https://drive.google.com/drive/folders/1Y6eQohnz8-y1M9YDqqhIDPnrZdQMByQJ?usp=sharing" TargetMode="External"/><Relationship Id="rId9" Type="http://schemas.openxmlformats.org/officeDocument/2006/relationships/hyperlink" Target="https://drive.google.com/drive/folders/1exD3siPrPTV4QqZifnZP07XuBlGDunUr?usp=sharing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dc.gov.in/showfile.php?lid=570" TargetMode="External"/><Relationship Id="rId3" Type="http://schemas.openxmlformats.org/officeDocument/2006/relationships/hyperlink" Target="https://www.mohfw.gov.in/pdf/FrequentlyAskedQuestionsonCOVID19vaccineGeneralPublicEnglish.pdf" TargetMode="External"/><Relationship Id="rId7" Type="http://schemas.openxmlformats.org/officeDocument/2006/relationships/hyperlink" Target="https://www.mohfw.gov.in/pdf/SOPonpreventivemeasurestocontainspreadofCOVID19inreligiousplacesandplacesofworship.pdf" TargetMode="External"/><Relationship Id="rId2" Type="http://schemas.openxmlformats.org/officeDocument/2006/relationships/hyperlink" Target="https://www.mohfw.gov.in/pdf/FAQsforHCWs&amp;FLW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ohfw.gov.in/pdf/COVID19ProningforSelfcare3.pdf" TargetMode="External"/><Relationship Id="rId5" Type="http://schemas.openxmlformats.org/officeDocument/2006/relationships/hyperlink" Target="https://www.mohfw.gov.in/pdf/EncouragingYouthtoadvocateagainstS&amp;DduringCOVID19EnglishToolkit_final.pdf" TargetMode="External"/><Relationship Id="rId4" Type="http://schemas.openxmlformats.org/officeDocument/2006/relationships/hyperlink" Target="https://www.mohfw.gov.in/pdf/RevisedguidelinesforHomeIsolationofmildasymptomaticCOVID19cases.pdf" TargetMode="External"/><Relationship Id="rId9" Type="http://schemas.openxmlformats.org/officeDocument/2006/relationships/hyperlink" Target="https://www.mohfw.gov.in/pdf/SOPonCOVID19Containment&amp;ManagementinPeriurbanRural&amp;tribalareas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dc.gov.in/showfile.php?lid=57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4BEB6-C505-B641-8C29-7BC4A7308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616363"/>
            <a:ext cx="10515600" cy="554616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rgbClr val="7030A0"/>
                </a:solidFill>
              </a:rPr>
              <a:t>Guidance for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DA89E-5531-4A47-98EE-6C11CE574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394" y="2682947"/>
            <a:ext cx="4887624" cy="1226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660066"/>
                </a:solidFill>
              </a:rPr>
              <a:t>Village Health Sanitation and Nutrition Committees (VHSNC) in Rural Areas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665B5F-1CCF-6543-BB30-AF94EDED5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45728" y="2682948"/>
            <a:ext cx="598055" cy="823913"/>
          </a:xfrm>
        </p:spPr>
        <p:txBody>
          <a:bodyPr>
            <a:normAutofit/>
          </a:bodyPr>
          <a:lstStyle/>
          <a:p>
            <a:r>
              <a:rPr lang="en-US" sz="4000" dirty="0"/>
              <a:t>&amp;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E54999-121F-AD42-9F32-2968B69AD6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99562" y="2668514"/>
            <a:ext cx="4742152" cy="923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660066"/>
                </a:solidFill>
              </a:rPr>
              <a:t>Mahila</a:t>
            </a:r>
            <a:r>
              <a:rPr lang="en-US" dirty="0">
                <a:solidFill>
                  <a:srgbClr val="660066"/>
                </a:solidFill>
              </a:rPr>
              <a:t> Arogya Samitis (MAS) in Urban Areas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B6D7550-025D-C64B-8783-B3DC1E066DD1}"/>
              </a:ext>
            </a:extLst>
          </p:cNvPr>
          <p:cNvSpPr txBox="1">
            <a:spLocks/>
          </p:cNvSpPr>
          <p:nvPr/>
        </p:nvSpPr>
        <p:spPr>
          <a:xfrm>
            <a:off x="369455" y="4089978"/>
            <a:ext cx="11470842" cy="5546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solidFill>
                  <a:srgbClr val="7030A0"/>
                </a:solidFill>
              </a:rPr>
              <a:t>on their role in COVID pandemic</a:t>
            </a:r>
          </a:p>
        </p:txBody>
      </p:sp>
    </p:spTree>
    <p:extLst>
      <p:ext uri="{BB962C8B-B14F-4D97-AF65-F5344CB8AC3E}">
        <p14:creationId xmlns:p14="http://schemas.microsoft.com/office/powerpoint/2010/main" val="358286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17513" y="280988"/>
            <a:ext cx="11363325" cy="1325562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000090"/>
                </a:solidFill>
                <a:latin typeface="+mn-lt"/>
                <a:ea typeface="MS PGothic" charset="0"/>
              </a:rPr>
              <a:t>What role can VHSNC/MAS play in establishing COVID Care Centre (CCC)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17513" y="1777327"/>
            <a:ext cx="11363325" cy="461803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rgbClr val="660066"/>
                </a:solidFill>
                <a:ea typeface="MS PGothic" charset="0"/>
              </a:rPr>
              <a:t>Identify - schools, community halls, marriage halls, panchayat/municipal buildings, tentage facilities in the area in close to PHC/SHC for establishment of 30-bedded COVID Care Centre, as per the guidelines.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660066"/>
                </a:solidFill>
                <a:ea typeface="MS PGothic" charset="0"/>
              </a:rPr>
              <a:t>Ensure - adequate space, physical distancing, room ventilation, drinking water, toilet etc. are available at the COVID Care Centre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660066"/>
                </a:solidFill>
                <a:ea typeface="MS PGothic" charset="0"/>
              </a:rPr>
              <a:t>Ensure - availability of Basic Life Support Ambulance (BLSA) equipped with 24x7 oxygen support for transportation of critical cases to Higher Centre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660066"/>
                </a:solidFill>
                <a:ea typeface="MS PGothic" charset="0"/>
              </a:rPr>
              <a:t>Conduct- periodic review and upkeep of the CCCs</a:t>
            </a:r>
            <a:r>
              <a:rPr lang="en-US" sz="2600" dirty="0">
                <a:solidFill>
                  <a:srgbClr val="660066"/>
                </a:solidFill>
                <a:ea typeface="MS PGothic" charset="0"/>
              </a:rPr>
              <a:t> </a:t>
            </a:r>
            <a:r>
              <a:rPr lang="en-US" sz="2400" dirty="0">
                <a:solidFill>
                  <a:srgbClr val="152CDF"/>
                </a:solidFill>
                <a:ea typeface="MS PGothic" charset="0"/>
              </a:rPr>
              <a:t>(a checklist to be used by VHSNCs/MAS is given in the next slide)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285" y="365125"/>
            <a:ext cx="11593285" cy="613821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000090"/>
                </a:solidFill>
                <a:latin typeface="+mn-lt"/>
                <a:ea typeface="MS PGothic" charset="0"/>
              </a:rPr>
              <a:t>Checklist for review of COVID Care Centre (CCC)</a:t>
            </a:r>
            <a:r>
              <a:rPr lang="en-US" sz="3600" b="1" dirty="0">
                <a:latin typeface="+mn-lt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285" y="1527587"/>
            <a:ext cx="11593285" cy="496528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rgbClr val="660066"/>
                </a:solidFill>
                <a:latin typeface="Calibri" charset="0"/>
                <a:ea typeface="MS PGothic" charset="0"/>
              </a:rPr>
              <a:t>Physical distancing between beds (at-least 1 meter between beds)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660066"/>
                </a:solidFill>
                <a:latin typeface="Calibri" charset="0"/>
                <a:ea typeface="MS PGothic" charset="0"/>
              </a:rPr>
              <a:t>Provision of drinking water and toilets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660066"/>
                </a:solidFill>
                <a:latin typeface="Calibri" charset="0"/>
                <a:ea typeface="MS PGothic" charset="0"/>
              </a:rPr>
              <a:t>Separation between suspected and confirmed cases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660066"/>
                </a:solidFill>
                <a:latin typeface="Calibri" charset="0"/>
                <a:ea typeface="MS PGothic" charset="0"/>
              </a:rPr>
              <a:t>Adequate natural ventilation in rooms. Putting up exhaust fans if possible. 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660066"/>
                </a:solidFill>
                <a:latin typeface="Calibri" charset="0"/>
                <a:ea typeface="MS PGothic" charset="0"/>
              </a:rPr>
              <a:t>Regular cleaning and sanitization of CCC as recommended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660066"/>
                </a:solidFill>
                <a:latin typeface="Calibri" charset="0"/>
                <a:ea typeface="MS PGothic" charset="0"/>
              </a:rPr>
              <a:t>Adherence to physical distancing by care givers and family members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660066"/>
                </a:solidFill>
                <a:latin typeface="Calibri" charset="0"/>
                <a:ea typeface="MS PGothic" charset="0"/>
              </a:rPr>
              <a:t>Adequate provision of nutritious food as recommended by health providers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660066"/>
                </a:solidFill>
                <a:latin typeface="Calibri" charset="0"/>
                <a:ea typeface="MS PGothic" charset="0"/>
              </a:rPr>
              <a:t>24*7 availability of basic life support ambulance with oxygen support</a:t>
            </a:r>
          </a:p>
          <a:p>
            <a:endParaRPr lang="en-US" dirty="0">
              <a:latin typeface="Calibri" charset="0"/>
              <a:ea typeface="MS PGothic" charset="0"/>
            </a:endParaRPr>
          </a:p>
          <a:p>
            <a:endParaRPr lang="en-US" dirty="0">
              <a:latin typeface="Calibri" charset="0"/>
              <a:ea typeface="MS PGothic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968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>
          <a:xfrm>
            <a:off x="7696200" y="642938"/>
            <a:ext cx="3913188" cy="5572125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000090"/>
                </a:solidFill>
                <a:latin typeface="Calibri Light" charset="0"/>
                <a:ea typeface="MS PGothic" charset="0"/>
              </a:rPr>
              <a:t>How can VHSNC / MAS support people to be vaccinated for COVID-19?</a:t>
            </a:r>
          </a:p>
        </p:txBody>
      </p:sp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7385050" cy="6858000"/>
          </a:xfrm>
          <a:custGeom>
            <a:avLst/>
            <a:gdLst>
              <a:gd name="connsiteX0" fmla="*/ 0 w 7384987"/>
              <a:gd name="connsiteY0" fmla="*/ 0 h 6858000"/>
              <a:gd name="connsiteX1" fmla="*/ 7366172 w 7384987"/>
              <a:gd name="connsiteY1" fmla="*/ 0 h 6858000"/>
              <a:gd name="connsiteX2" fmla="*/ 7359733 w 7384987"/>
              <a:gd name="connsiteY2" fmla="*/ 160754 h 6858000"/>
              <a:gd name="connsiteX3" fmla="*/ 7363789 w 7384987"/>
              <a:gd name="connsiteY3" fmla="*/ 350870 h 6858000"/>
              <a:gd name="connsiteX4" fmla="*/ 7364804 w 7384987"/>
              <a:gd name="connsiteY4" fmla="*/ 738248 h 6858000"/>
              <a:gd name="connsiteX5" fmla="*/ 7363917 w 7384987"/>
              <a:gd name="connsiteY5" fmla="*/ 1051329 h 6858000"/>
              <a:gd name="connsiteX6" fmla="*/ 7369069 w 7384987"/>
              <a:gd name="connsiteY6" fmla="*/ 1216617 h 6858000"/>
              <a:gd name="connsiteX7" fmla="*/ 7370433 w 7384987"/>
              <a:gd name="connsiteY7" fmla="*/ 1216617 h 6858000"/>
              <a:gd name="connsiteX8" fmla="*/ 7370810 w 7384987"/>
              <a:gd name="connsiteY8" fmla="*/ 1241159 h 6858000"/>
              <a:gd name="connsiteX9" fmla="*/ 7368946 w 7384987"/>
              <a:gd name="connsiteY9" fmla="*/ 1298998 h 6858000"/>
              <a:gd name="connsiteX10" fmla="*/ 7368583 w 7384987"/>
              <a:gd name="connsiteY10" fmla="*/ 1314450 h 6858000"/>
              <a:gd name="connsiteX11" fmla="*/ 7368448 w 7384987"/>
              <a:gd name="connsiteY11" fmla="*/ 1314450 h 6858000"/>
              <a:gd name="connsiteX12" fmla="*/ 7364030 w 7384987"/>
              <a:gd name="connsiteY12" fmla="*/ 1451529 h 6858000"/>
              <a:gd name="connsiteX13" fmla="*/ 7372921 w 7384987"/>
              <a:gd name="connsiteY13" fmla="*/ 1777349 h 6858000"/>
              <a:gd name="connsiteX14" fmla="*/ 7360218 w 7384987"/>
              <a:gd name="connsiteY14" fmla="*/ 2237181 h 6858000"/>
              <a:gd name="connsiteX15" fmla="*/ 7363394 w 7384987"/>
              <a:gd name="connsiteY15" fmla="*/ 2901271 h 6858000"/>
              <a:gd name="connsiteX16" fmla="*/ 7384987 w 7384987"/>
              <a:gd name="connsiteY16" fmla="*/ 3385366 h 6858000"/>
              <a:gd name="connsiteX17" fmla="*/ 7362505 w 7384987"/>
              <a:gd name="connsiteY17" fmla="*/ 3749928 h 6858000"/>
              <a:gd name="connsiteX18" fmla="*/ 7361488 w 7384987"/>
              <a:gd name="connsiteY18" fmla="*/ 4167080 h 6858000"/>
              <a:gd name="connsiteX19" fmla="*/ 7366315 w 7384987"/>
              <a:gd name="connsiteY19" fmla="*/ 4538757 h 6858000"/>
              <a:gd name="connsiteX20" fmla="*/ 7373684 w 7384987"/>
              <a:gd name="connsiteY20" fmla="*/ 4950193 h 6858000"/>
              <a:gd name="connsiteX21" fmla="*/ 7356280 w 7384987"/>
              <a:gd name="connsiteY21" fmla="*/ 5366074 h 6858000"/>
              <a:gd name="connsiteX22" fmla="*/ 7356280 w 7384987"/>
              <a:gd name="connsiteY22" fmla="*/ 5739911 h 6858000"/>
              <a:gd name="connsiteX23" fmla="*/ 7376478 w 7384987"/>
              <a:gd name="connsiteY23" fmla="*/ 6321306 h 6858000"/>
              <a:gd name="connsiteX24" fmla="*/ 7367793 w 7384987"/>
              <a:gd name="connsiteY24" fmla="*/ 6858000 h 6858000"/>
              <a:gd name="connsiteX25" fmla="*/ 0 w 7384987"/>
              <a:gd name="connsiteY2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384987" h="6858000">
                <a:moveTo>
                  <a:pt x="0" y="0"/>
                </a:moveTo>
                <a:lnTo>
                  <a:pt x="7366172" y="0"/>
                </a:lnTo>
                <a:lnTo>
                  <a:pt x="7359733" y="160754"/>
                </a:lnTo>
                <a:cubicBezTo>
                  <a:pt x="7359139" y="224139"/>
                  <a:pt x="7360491" y="287545"/>
                  <a:pt x="7363789" y="350870"/>
                </a:cubicBezTo>
                <a:cubicBezTo>
                  <a:pt x="7372315" y="479826"/>
                  <a:pt x="7372646" y="609245"/>
                  <a:pt x="7364804" y="738248"/>
                </a:cubicBezTo>
                <a:cubicBezTo>
                  <a:pt x="7358232" y="842483"/>
                  <a:pt x="7357929" y="947053"/>
                  <a:pt x="7363917" y="1051329"/>
                </a:cubicBezTo>
                <a:lnTo>
                  <a:pt x="7369069" y="1216617"/>
                </a:lnTo>
                <a:lnTo>
                  <a:pt x="7370433" y="1216617"/>
                </a:lnTo>
                <a:lnTo>
                  <a:pt x="7370810" y="1241159"/>
                </a:lnTo>
                <a:lnTo>
                  <a:pt x="7368946" y="1298998"/>
                </a:lnTo>
                <a:lnTo>
                  <a:pt x="7368583" y="1314450"/>
                </a:lnTo>
                <a:lnTo>
                  <a:pt x="7368448" y="1314450"/>
                </a:lnTo>
                <a:lnTo>
                  <a:pt x="7364030" y="1451529"/>
                </a:lnTo>
                <a:cubicBezTo>
                  <a:pt x="7358313" y="1560263"/>
                  <a:pt x="7366950" y="1668870"/>
                  <a:pt x="7372921" y="1777349"/>
                </a:cubicBezTo>
                <a:cubicBezTo>
                  <a:pt x="7381432" y="1931051"/>
                  <a:pt x="7371270" y="2084116"/>
                  <a:pt x="7360218" y="2237181"/>
                </a:cubicBezTo>
                <a:cubicBezTo>
                  <a:pt x="7344975" y="2458587"/>
                  <a:pt x="7353486" y="2679992"/>
                  <a:pt x="7363394" y="2901271"/>
                </a:cubicBezTo>
                <a:cubicBezTo>
                  <a:pt x="7370635" y="3062594"/>
                  <a:pt x="7383210" y="3223789"/>
                  <a:pt x="7384987" y="3385366"/>
                </a:cubicBezTo>
                <a:cubicBezTo>
                  <a:pt x="7385051" y="3507234"/>
                  <a:pt x="7377544" y="3628988"/>
                  <a:pt x="7362505" y="3749928"/>
                </a:cubicBezTo>
                <a:cubicBezTo>
                  <a:pt x="7346880" y="3888895"/>
                  <a:pt x="7353613" y="4027988"/>
                  <a:pt x="7361488" y="4167080"/>
                </a:cubicBezTo>
                <a:cubicBezTo>
                  <a:pt x="7368348" y="4290930"/>
                  <a:pt x="7368729" y="4414907"/>
                  <a:pt x="7366315" y="4538757"/>
                </a:cubicBezTo>
                <a:cubicBezTo>
                  <a:pt x="7363648" y="4676072"/>
                  <a:pt x="7364283" y="4813259"/>
                  <a:pt x="7373684" y="4950193"/>
                </a:cubicBezTo>
                <a:cubicBezTo>
                  <a:pt x="7384416" y="5089018"/>
                  <a:pt x="7378574" y="5228633"/>
                  <a:pt x="7356280" y="5366074"/>
                </a:cubicBezTo>
                <a:cubicBezTo>
                  <a:pt x="7335448" y="5490178"/>
                  <a:pt x="7341165" y="5615552"/>
                  <a:pt x="7356280" y="5739911"/>
                </a:cubicBezTo>
                <a:cubicBezTo>
                  <a:pt x="7379526" y="5933243"/>
                  <a:pt x="7379526" y="6127211"/>
                  <a:pt x="7376478" y="6321306"/>
                </a:cubicBezTo>
                <a:lnTo>
                  <a:pt x="73677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30200" y="628650"/>
            <a:ext cx="7138988" cy="5572125"/>
          </a:xfrm>
        </p:spPr>
        <p:txBody>
          <a:bodyPr rtlCol="0" anchor="ctr">
            <a:no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IN" sz="2400" dirty="0">
              <a:solidFill>
                <a:schemeClr val="bg1"/>
              </a:solidFill>
              <a:ea typeface="+mn-ea"/>
              <a:cs typeface="+mn-cs"/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IN" sz="2400" dirty="0">
              <a:solidFill>
                <a:schemeClr val="bg1"/>
              </a:solidFill>
              <a:ea typeface="+mn-ea"/>
              <a:cs typeface="+mn-cs"/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400" dirty="0">
                <a:solidFill>
                  <a:schemeClr val="bg1"/>
                </a:solidFill>
                <a:ea typeface="+mn-ea"/>
                <a:cs typeface="+mn-cs"/>
              </a:rPr>
              <a:t>Conduct awareness generation in the community through Frontline Workers and community volunteers</a:t>
            </a: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IN" sz="1000" dirty="0">
              <a:solidFill>
                <a:schemeClr val="bg1"/>
              </a:solidFill>
              <a:ea typeface="+mn-ea"/>
              <a:cs typeface="+mn-cs"/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400" dirty="0">
                <a:solidFill>
                  <a:schemeClr val="bg1"/>
                </a:solidFill>
                <a:ea typeface="+mn-ea"/>
                <a:cs typeface="+mn-cs"/>
              </a:rPr>
              <a:t>Mobilise support from opinion leaders and community groups for vaccination</a:t>
            </a: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IN" sz="1000" dirty="0">
              <a:solidFill>
                <a:schemeClr val="bg1"/>
              </a:solidFill>
              <a:ea typeface="+mn-ea"/>
              <a:cs typeface="+mn-cs"/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400" dirty="0">
                <a:solidFill>
                  <a:schemeClr val="bg1"/>
                </a:solidFill>
                <a:ea typeface="+mn-ea"/>
                <a:cs typeface="+mn-cs"/>
              </a:rPr>
              <a:t>Support families in getting registered for vaccination</a:t>
            </a: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IN" sz="1000" dirty="0">
              <a:solidFill>
                <a:schemeClr val="bg1"/>
              </a:solidFill>
              <a:ea typeface="+mn-ea"/>
              <a:cs typeface="+mn-cs"/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400" dirty="0">
                <a:solidFill>
                  <a:schemeClr val="bg1"/>
                </a:solidFill>
                <a:ea typeface="+mn-ea"/>
                <a:cs typeface="+mn-cs"/>
              </a:rPr>
              <a:t>Provide and publicize information about the nearest vaccination centres </a:t>
            </a: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IN" sz="1000" dirty="0">
              <a:solidFill>
                <a:schemeClr val="bg1"/>
              </a:solidFill>
              <a:ea typeface="+mn-ea"/>
              <a:cs typeface="+mn-cs"/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400" dirty="0">
                <a:solidFill>
                  <a:schemeClr val="bg1"/>
                </a:solidFill>
                <a:ea typeface="+mn-ea"/>
                <a:cs typeface="+mn-cs"/>
              </a:rPr>
              <a:t>Motivate for adherence to COVID appropriate protocols after vaccination</a:t>
            </a: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IN" sz="2400" dirty="0">
              <a:solidFill>
                <a:schemeClr val="bg1"/>
              </a:solidFill>
              <a:ea typeface="+mn-ea"/>
              <a:cs typeface="+mn-cs"/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IN" sz="2400" dirty="0">
              <a:solidFill>
                <a:schemeClr val="bg1"/>
              </a:solidFill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28625" y="549275"/>
            <a:ext cx="3971166" cy="5430838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000090"/>
                </a:solidFill>
                <a:latin typeface="Calibri Light" charset="0"/>
                <a:ea typeface="MS PGothic" charset="0"/>
              </a:rPr>
              <a:t>Role of VHSNC / MAS to support continued access to essential services</a:t>
            </a:r>
          </a:p>
        </p:txBody>
      </p:sp>
      <p:sp>
        <p:nvSpPr>
          <p:cNvPr id="10" name="sketch line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2543176" y="3259137"/>
            <a:ext cx="4481512" cy="17463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3" name="Content Placeholder 2"/>
          <p:cNvSpPr>
            <a:spLocks noGrp="1"/>
          </p:cNvSpPr>
          <p:nvPr>
            <p:ph idx="1"/>
          </p:nvPr>
        </p:nvSpPr>
        <p:spPr>
          <a:xfrm>
            <a:off x="4950664" y="268941"/>
            <a:ext cx="7033355" cy="6483448"/>
          </a:xfrm>
        </p:spPr>
        <p:txBody>
          <a:bodyPr anchor="ctr"/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N" sz="2000" dirty="0">
                <a:solidFill>
                  <a:srgbClr val="660066"/>
                </a:solidFill>
              </a:rPr>
              <a:t>In collaboration with the PRIs/urban local bodies ensure availability of hand wash facilities in schools, marketplaces and other public places; water availability, toilets for home isolated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IN" sz="2000" dirty="0">
                <a:solidFill>
                  <a:srgbClr val="660066"/>
                </a:solidFill>
              </a:rPr>
              <a:t>Support ASHA and the Ayushman Bharath-Health and Wellness </a:t>
            </a:r>
            <a:r>
              <a:rPr lang="en-IN" sz="2000" dirty="0" err="1">
                <a:solidFill>
                  <a:srgbClr val="660066"/>
                </a:solidFill>
              </a:rPr>
              <a:t>Center</a:t>
            </a:r>
            <a:r>
              <a:rPr lang="en-IN" sz="2000" dirty="0">
                <a:solidFill>
                  <a:srgbClr val="660066"/>
                </a:solidFill>
              </a:rPr>
              <a:t> (AB-HWC) team in routine health services, organising Village Health and Nutrition Day (VHND)/Urban Health and Nutrition Day (UHND) and ensure continued care of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IN" sz="2000" dirty="0">
                <a:solidFill>
                  <a:srgbClr val="660066"/>
                </a:solidFill>
              </a:rPr>
              <a:t>pregnant and lactating women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IN" sz="2000" dirty="0">
                <a:solidFill>
                  <a:srgbClr val="660066"/>
                </a:solidFill>
              </a:rPr>
              <a:t>people with long term health problems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IN" sz="2000" dirty="0">
                <a:solidFill>
                  <a:srgbClr val="660066"/>
                </a:solidFill>
              </a:rPr>
              <a:t>elderly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IN" sz="2000" dirty="0">
                <a:solidFill>
                  <a:srgbClr val="660066"/>
                </a:solidFill>
              </a:rPr>
              <a:t>people with disabilities and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IN" sz="2000" dirty="0">
                <a:solidFill>
                  <a:srgbClr val="660066"/>
                </a:solidFill>
              </a:rPr>
              <a:t>people with terminally ill conditions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N" sz="2000" dirty="0">
                <a:solidFill>
                  <a:srgbClr val="660066"/>
                </a:solidFill>
              </a:rPr>
              <a:t>Work with Gram Panchayat/Urban local bodies for continuation of MNREGA and other permitted labour esp. for migrant families </a:t>
            </a:r>
            <a:endParaRPr lang="en-US" sz="2000" dirty="0">
              <a:solidFill>
                <a:srgbClr val="660066"/>
              </a:solidFill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660066"/>
                </a:solidFill>
              </a:rPr>
              <a:t>Support FLWs in organizing emergency transport for patients needing emergency healthcare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1548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solidFill>
                  <a:srgbClr val="000090"/>
                </a:solidFill>
                <a:latin typeface="+mn-lt"/>
                <a:ea typeface="MS PGothic" charset="0"/>
              </a:rPr>
              <a:t>IEC Material available on Government sources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54019" y="1100137"/>
            <a:ext cx="11322423" cy="5580361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sz="2400" b="1" dirty="0">
                <a:latin typeface="Calibri" charset="0"/>
                <a:ea typeface="MS PGothic" charset="0"/>
              </a:rPr>
              <a:t>COVID-19 Communication: </a:t>
            </a:r>
            <a:r>
              <a:rPr lang="en-US" sz="2000" dirty="0">
                <a:latin typeface="Calibri" charset="0"/>
                <a:ea typeface="MS PGothic" charset="0"/>
                <a:hlinkClick r:id="rId3"/>
              </a:rPr>
              <a:t>https://drive.google.com/drive/folders/1WwRf-H_mQu0XY8nnNgUd3byP9mchGQdH</a:t>
            </a:r>
            <a:endParaRPr lang="en-US" sz="2000" dirty="0">
              <a:latin typeface="Calibri" charset="0"/>
              <a:ea typeface="MS PGothic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sz="2400" b="1" dirty="0">
                <a:latin typeface="Calibri" charset="0"/>
                <a:ea typeface="MS PGothic" charset="0"/>
              </a:rPr>
              <a:t>COVID Vaccination: </a:t>
            </a:r>
            <a:r>
              <a:rPr lang="en-US" sz="2000" dirty="0">
                <a:latin typeface="Calibri" charset="0"/>
                <a:ea typeface="MS PGothic" charset="0"/>
                <a:hlinkClick r:id="rId4"/>
              </a:rPr>
              <a:t>https://drive.google.com/drive/folders/1Y6eQohnz8-y1M9YDqqhIDPnrZdQMByQJ?usp=sharing</a:t>
            </a:r>
            <a:r>
              <a:rPr lang="en-US" sz="2000" dirty="0">
                <a:latin typeface="Calibri" charset="0"/>
                <a:ea typeface="MS PGothic" charset="0"/>
              </a:rPr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en-US" sz="2400" b="1" dirty="0">
                <a:latin typeface="Calibri" charset="0"/>
                <a:ea typeface="MS PGothic" charset="0"/>
              </a:rPr>
              <a:t>Jan </a:t>
            </a:r>
            <a:r>
              <a:rPr lang="en-US" sz="2400" b="1" dirty="0" err="1">
                <a:latin typeface="Calibri" charset="0"/>
                <a:ea typeface="MS PGothic" charset="0"/>
              </a:rPr>
              <a:t>Andolan</a:t>
            </a:r>
            <a:r>
              <a:rPr lang="en-US" sz="2400" b="1" dirty="0">
                <a:latin typeface="Calibri" charset="0"/>
                <a:ea typeface="MS PGothic" charset="0"/>
              </a:rPr>
              <a:t> October 2020: </a:t>
            </a:r>
            <a:r>
              <a:rPr lang="en-US" sz="2000" dirty="0">
                <a:latin typeface="Calibri" charset="0"/>
                <a:ea typeface="MS PGothic" charset="0"/>
                <a:hlinkClick r:id="rId5"/>
              </a:rPr>
              <a:t>https://drive.google.com/drive/folders/1P4lwQUEYDHVXPfUHbkJ1Qct_y0lJQAsg</a:t>
            </a:r>
            <a:r>
              <a:rPr lang="en-US" sz="2000" dirty="0">
                <a:latin typeface="Calibri" charset="0"/>
                <a:ea typeface="MS PGothic" charset="0"/>
              </a:rPr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en-US" sz="2400" b="1" dirty="0">
                <a:latin typeface="Calibri" charset="0"/>
                <a:ea typeface="MS PGothic" charset="0"/>
              </a:rPr>
              <a:t>State IEC &amp; AVs: </a:t>
            </a:r>
            <a:r>
              <a:rPr lang="en-US" sz="2000" dirty="0">
                <a:latin typeface="Calibri" charset="0"/>
                <a:ea typeface="MS PGothic" charset="0"/>
                <a:hlinkClick r:id="rId6"/>
              </a:rPr>
              <a:t>https://drive.google.com/drive/folders/1kXHt1zGECH5RN49mbDILNcd_OWee8USH?usp=sharing</a:t>
            </a:r>
            <a:r>
              <a:rPr lang="en-US" sz="2000" dirty="0">
                <a:latin typeface="Calibri" charset="0"/>
                <a:ea typeface="MS PGothic" charset="0"/>
              </a:rPr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en-US" sz="2400" b="1" dirty="0">
                <a:latin typeface="Calibri" charset="0"/>
                <a:ea typeface="MS PGothic" charset="0"/>
              </a:rPr>
              <a:t>Vaccine Hesitancy Digital Pack: </a:t>
            </a:r>
            <a:r>
              <a:rPr lang="en-US" sz="2000" dirty="0">
                <a:latin typeface="Calibri" charset="0"/>
                <a:ea typeface="MS PGothic" charset="0"/>
                <a:hlinkClick r:id="rId7"/>
              </a:rPr>
              <a:t>https://drive.google.com/drive/folders/1bXkzSNRKF8-4KTAkYXA0J7sfVUR1e_Fm?usp=sharing</a:t>
            </a:r>
            <a:r>
              <a:rPr lang="en-US" sz="2000" dirty="0">
                <a:latin typeface="Calibri" charset="0"/>
                <a:ea typeface="MS PGothic" charset="0"/>
              </a:rPr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en-US" sz="2400" b="1" dirty="0">
                <a:latin typeface="Calibri" charset="0"/>
                <a:ea typeface="MS PGothic" charset="0"/>
              </a:rPr>
              <a:t>Protective gear: </a:t>
            </a:r>
            <a:r>
              <a:rPr lang="en-US" sz="2000" dirty="0">
                <a:latin typeface="Calibri" charset="0"/>
                <a:ea typeface="MS PGothic" charset="0"/>
                <a:hlinkClick r:id="rId8"/>
              </a:rPr>
              <a:t>https://drive.google.com/drive/folders/1EGFcE-8vyNfcc_uLsP85MOGFShZa_cdb?usp=sharing</a:t>
            </a:r>
            <a:endParaRPr lang="en-US" sz="2000" dirty="0">
              <a:latin typeface="Calibri" charset="0"/>
              <a:ea typeface="MS PGothic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sz="2400" b="1" dirty="0">
                <a:latin typeface="Calibri" charset="0"/>
                <a:ea typeface="MS PGothic" charset="0"/>
              </a:rPr>
              <a:t>Jan </a:t>
            </a:r>
            <a:r>
              <a:rPr lang="en-US" sz="2400" b="1" dirty="0" err="1">
                <a:latin typeface="Calibri" charset="0"/>
                <a:ea typeface="MS PGothic" charset="0"/>
              </a:rPr>
              <a:t>Andolan</a:t>
            </a:r>
            <a:r>
              <a:rPr lang="en-US" sz="2400" b="1" dirty="0">
                <a:latin typeface="Calibri" charset="0"/>
                <a:ea typeface="MS PGothic" charset="0"/>
              </a:rPr>
              <a:t> April 2021: </a:t>
            </a:r>
            <a:r>
              <a:rPr lang="en-US" sz="2000" dirty="0">
                <a:latin typeface="Calibri" charset="0"/>
                <a:ea typeface="MS PGothic" charset="0"/>
                <a:hlinkClick r:id="rId9"/>
              </a:rPr>
              <a:t>https://drive.google.com/drive/folders/1exD3siPrPTV4QqZifnZP07XuBlGDunUr?usp=sharing</a:t>
            </a:r>
            <a:r>
              <a:rPr lang="en-US" sz="2000" dirty="0">
                <a:latin typeface="Calibri" charset="0"/>
                <a:ea typeface="MS PGothic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5960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99142" y="57725"/>
            <a:ext cx="11792857" cy="808097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000090"/>
                </a:solidFill>
                <a:latin typeface="Calibri Light" charset="0"/>
                <a:ea typeface="MS PGothic" charset="0"/>
              </a:rPr>
              <a:t>Reading material </a:t>
            </a:r>
            <a:r>
              <a:rPr lang="en-IN" sz="1800" b="1" dirty="0">
                <a:solidFill>
                  <a:srgbClr val="7030A0"/>
                </a:solidFill>
              </a:rPr>
              <a:t>(can be shared in social media or given as handouts to the people by VHSNC/MAS)</a:t>
            </a:r>
            <a:endParaRPr lang="en-US" sz="4800" b="1" dirty="0">
              <a:solidFill>
                <a:srgbClr val="000090"/>
              </a:solidFill>
              <a:latin typeface="Calibri Light" charset="0"/>
              <a:ea typeface="MS PGothic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88653" y="867742"/>
            <a:ext cx="11792856" cy="5932533"/>
          </a:xfrm>
        </p:spPr>
        <p:txBody>
          <a:bodyPr/>
          <a:lstStyle/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FAQs on COVID-19 Vaccines for Health workers, Frontline workers and General Public by MOHFW</a:t>
            </a:r>
          </a:p>
          <a:p>
            <a:pPr marL="0" indent="0" eaLnBrk="1" hangingPunct="1">
              <a:buNone/>
            </a:pP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    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  <a:hlinkClick r:id="rId2"/>
              </a:rPr>
              <a:t>https://www.mohfw.gov.in/pdf/FAQsforHCWs&amp;FLWs.pdf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</a:rPr>
              <a:t>)   	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  <a:hlinkClick r:id="rId3"/>
              </a:rPr>
              <a:t>https://www.mohfw.gov.in/pdf/FrequentlyAskedQuestionsonCOVID19vaccineGeneralPublicEnglish.pdf</a:t>
            </a:r>
            <a:endParaRPr lang="en-US" sz="2000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Revised Guidelines on Home Isolation of Mild/Asymptomatic COVID-19 Cases by MOHFW 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  <a:hlinkClick r:id="rId4"/>
              </a:rPr>
              <a:t>https://www.mohfw.gov.in/pdf/RevisedguidelinesforHomeIsolationofmildasymptomaticCOVID19cases.pdf</a:t>
            </a:r>
            <a:endParaRPr lang="en-US" sz="2000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Encouraging Youth to Advocate Against Stigma and Discrimination by MOHFW 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  <a:hlinkClick r:id="rId5"/>
              </a:rPr>
              <a:t>https://www.mohfw.gov.in/pdf/EncouragingYouthtoadvocateagainstS&amp;DduringCOVID19EnglishToolkit_final.pdf</a:t>
            </a:r>
            <a:endParaRPr lang="en-US" sz="2000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COVID-19 </a:t>
            </a:r>
            <a:r>
              <a:rPr lang="en-US" sz="2000" b="1" dirty="0" err="1">
                <a:solidFill>
                  <a:srgbClr val="660066"/>
                </a:solidFill>
                <a:latin typeface="Calibri" charset="0"/>
                <a:ea typeface="MS PGothic" charset="0"/>
              </a:rPr>
              <a:t>Proning</a:t>
            </a: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 for Self Care by MOHFW </a:t>
            </a:r>
          </a:p>
          <a:p>
            <a:pPr marL="0" indent="0" eaLnBrk="1" hangingPunct="1">
              <a:buNone/>
            </a:pP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</a:rPr>
              <a:t>    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  <a:hlinkClick r:id="rId6"/>
              </a:rPr>
              <a:t>https://www.mohfw.gov.in/pdf/COVID19ProningforSelfcare3.pdf</a:t>
            </a:r>
            <a:endParaRPr lang="en-US" sz="2000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SOP for Preventing Spread in Religious and Public Places: MOHFW 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  <a:hlinkClick r:id="rId7"/>
              </a:rPr>
              <a:t>https://www.mohfw.gov.in/pdf/SOPonpreventivemeasurestocontainspreadofCOVID19inreligiousplacesandplacesofworship.pdf</a:t>
            </a:r>
            <a:endParaRPr lang="en-US" sz="2000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IDSP Contact tracing: </a:t>
            </a: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  <a:hlinkClick r:id="rId8"/>
              </a:rPr>
              <a:t>https://www.ncdc.gov.in/showfile.php?lid=570</a:t>
            </a:r>
            <a:endParaRPr lang="en-US" sz="2000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SOP on COVID-19 Containment and management in </a:t>
            </a:r>
            <a:r>
              <a:rPr lang="en-US" sz="2000" b="1" dirty="0" err="1">
                <a:solidFill>
                  <a:srgbClr val="660066"/>
                </a:solidFill>
                <a:latin typeface="Calibri" charset="0"/>
                <a:ea typeface="MS PGothic" charset="0"/>
              </a:rPr>
              <a:t>periurban</a:t>
            </a: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, rural and tribal area  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  <a:hlinkClick r:id="rId9"/>
              </a:rPr>
              <a:t>https://www.mohfw.gov.in/pdf/SOPonCOVID19Containment&amp;ManagementinPeriurbanRural&amp;tribalareas.pdf</a:t>
            </a:r>
            <a:endParaRPr lang="en-US" sz="2000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endParaRPr lang="en-US" sz="2000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426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344423" y="358775"/>
            <a:ext cx="11569766" cy="1104265"/>
          </a:xfrm>
        </p:spPr>
        <p:txBody>
          <a:bodyPr/>
          <a:lstStyle/>
          <a:p>
            <a:pPr algn="ctr" eaLnBrk="1" hangingPunct="1"/>
            <a:br>
              <a:rPr lang="en-US" sz="3200" b="1" dirty="0">
                <a:solidFill>
                  <a:srgbClr val="000090"/>
                </a:solidFill>
                <a:latin typeface="+mn-lt"/>
                <a:ea typeface="MS PGothic" charset="0"/>
              </a:rPr>
            </a:br>
            <a:r>
              <a:rPr lang="en-US" sz="3200" b="1" dirty="0">
                <a:solidFill>
                  <a:srgbClr val="000090"/>
                </a:solidFill>
                <a:latin typeface="+mn-lt"/>
                <a:ea typeface="MS PGothic" charset="0"/>
              </a:rPr>
              <a:t>Role of Village Health Sanitation and Nutrition Committee (VHSNC)/ </a:t>
            </a:r>
            <a:r>
              <a:rPr lang="en-US" sz="3200" b="1" dirty="0" err="1">
                <a:solidFill>
                  <a:srgbClr val="000090"/>
                </a:solidFill>
                <a:latin typeface="+mn-lt"/>
                <a:ea typeface="MS PGothic" charset="0"/>
              </a:rPr>
              <a:t>Mahila</a:t>
            </a:r>
            <a:r>
              <a:rPr lang="en-US" sz="3200" b="1" dirty="0">
                <a:solidFill>
                  <a:srgbClr val="000090"/>
                </a:solidFill>
                <a:latin typeface="+mn-lt"/>
                <a:ea typeface="MS PGothic" charset="0"/>
              </a:rPr>
              <a:t> Arogya Samitis (MAS) in Response to COVID-19</a:t>
            </a:r>
            <a:br>
              <a:rPr lang="en-US" sz="3200" b="1" dirty="0">
                <a:solidFill>
                  <a:srgbClr val="000090"/>
                </a:solidFill>
                <a:latin typeface="Calibri Light" charset="0"/>
                <a:ea typeface="MS PGothic" charset="0"/>
              </a:rPr>
            </a:br>
            <a:endParaRPr lang="en-US" sz="3200" b="1" dirty="0">
              <a:solidFill>
                <a:srgbClr val="000090"/>
              </a:solidFill>
              <a:latin typeface="Calibri Light" charset="0"/>
              <a:ea typeface="MS PGothic" charset="0"/>
            </a:endParaRPr>
          </a:p>
        </p:txBody>
      </p:sp>
      <p:sp>
        <p:nvSpPr>
          <p:cNvPr id="2051" name="Content Placeholder 5"/>
          <p:cNvSpPr>
            <a:spLocks noGrp="1"/>
          </p:cNvSpPr>
          <p:nvPr>
            <p:ph sz="half" idx="2"/>
          </p:nvPr>
        </p:nvSpPr>
        <p:spPr>
          <a:xfrm>
            <a:off x="312738" y="2100263"/>
            <a:ext cx="11201400" cy="44481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dirty="0">
                <a:solidFill>
                  <a:srgbClr val="660066"/>
                </a:solidFill>
                <a:latin typeface="Calibri" charset="0"/>
                <a:ea typeface="MS PGothic" charset="0"/>
              </a:rPr>
              <a:t>Coronavirus disease (COVID-19) is an infectious disease (that can spread from person to person) caused by a new virus SARS-CoV-2. India is presently facing the second wave of the pandemic.</a:t>
            </a:r>
          </a:p>
          <a:p>
            <a:pPr marL="0" indent="0" eaLnBrk="1" hangingPunct="1">
              <a:buFont typeface="Arial" charset="0"/>
              <a:buNone/>
            </a:pPr>
            <a:endParaRPr lang="en-US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Symptoms of COVID-19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dirty="0">
                <a:solidFill>
                  <a:srgbClr val="660066"/>
                </a:solidFill>
                <a:latin typeface="Calibri" charset="0"/>
                <a:ea typeface="MS PGothic" charset="0"/>
              </a:rPr>
              <a:t>Fever, dry cough, sore throat, loss of taste, body ache, difficulty in breathing, diarrhea &amp; vomiting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10515600" cy="1066800"/>
          </a:xfrm>
        </p:spPr>
        <p:txBody>
          <a:bodyPr/>
          <a:lstStyle/>
          <a:p>
            <a:pPr algn="ctr" eaLnBrk="1" hangingPunct="1"/>
            <a:r>
              <a:rPr lang="en-US" b="1" dirty="0">
                <a:solidFill>
                  <a:srgbClr val="000090"/>
                </a:solidFill>
                <a:latin typeface="+mn-lt"/>
                <a:ea typeface="MS PGothic" charset="0"/>
              </a:rPr>
              <a:t>Preventing the spread of COVID 19 </a:t>
            </a:r>
            <a:endParaRPr lang="en-US" b="1" dirty="0">
              <a:latin typeface="+mn-lt"/>
              <a:ea typeface="MS PGothic" charset="0"/>
            </a:endParaRPr>
          </a:p>
        </p:txBody>
      </p:sp>
      <p:graphicFrame>
        <p:nvGraphicFramePr>
          <p:cNvPr id="4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162372"/>
              </p:ext>
            </p:extLst>
          </p:nvPr>
        </p:nvGraphicFramePr>
        <p:xfrm>
          <a:off x="237067" y="1253067"/>
          <a:ext cx="11616265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Freeform: Shape 7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8748713" cy="6858000"/>
          </a:xfrm>
          <a:custGeom>
            <a:avLst/>
            <a:gdLst>
              <a:gd name="connsiteX0" fmla="*/ 0 w 9024730"/>
              <a:gd name="connsiteY0" fmla="*/ 0 h 6857999"/>
              <a:gd name="connsiteX1" fmla="*/ 9024730 w 9024730"/>
              <a:gd name="connsiteY1" fmla="*/ 0 h 6857999"/>
              <a:gd name="connsiteX2" fmla="*/ 9024730 w 9024730"/>
              <a:gd name="connsiteY2" fmla="*/ 2 h 6857999"/>
              <a:gd name="connsiteX3" fmla="*/ 8447016 w 9024730"/>
              <a:gd name="connsiteY3" fmla="*/ 2 h 6857999"/>
              <a:gd name="connsiteX4" fmla="*/ 8441214 w 9024730"/>
              <a:gd name="connsiteY4" fmla="*/ 14562 h 6857999"/>
              <a:gd name="connsiteX5" fmla="*/ 8445389 w 9024730"/>
              <a:gd name="connsiteY5" fmla="*/ 59077 h 6857999"/>
              <a:gd name="connsiteX6" fmla="*/ 8437086 w 9024730"/>
              <a:gd name="connsiteY6" fmla="*/ 107668 h 6857999"/>
              <a:gd name="connsiteX7" fmla="*/ 8458599 w 9024730"/>
              <a:gd name="connsiteY7" fmla="*/ 246136 h 6857999"/>
              <a:gd name="connsiteX8" fmla="*/ 8433237 w 9024730"/>
              <a:gd name="connsiteY8" fmla="*/ 372908 h 6857999"/>
              <a:gd name="connsiteX9" fmla="*/ 8430194 w 9024730"/>
              <a:gd name="connsiteY9" fmla="*/ 450607 h 6857999"/>
              <a:gd name="connsiteX10" fmla="*/ 8443315 w 9024730"/>
              <a:gd name="connsiteY10" fmla="*/ 812800 h 6857999"/>
              <a:gd name="connsiteX11" fmla="*/ 8453042 w 9024730"/>
              <a:gd name="connsiteY11" fmla="*/ 912727 h 6857999"/>
              <a:gd name="connsiteX12" fmla="*/ 8451649 w 9024730"/>
              <a:gd name="connsiteY12" fmla="*/ 989950 h 6857999"/>
              <a:gd name="connsiteX13" fmla="*/ 8455592 w 9024730"/>
              <a:gd name="connsiteY13" fmla="*/ 1141745 h 6857999"/>
              <a:gd name="connsiteX14" fmla="*/ 8470203 w 9024730"/>
              <a:gd name="connsiteY14" fmla="*/ 1265454 h 6857999"/>
              <a:gd name="connsiteX15" fmla="*/ 8499638 w 9024730"/>
              <a:gd name="connsiteY15" fmla="*/ 1385480 h 6857999"/>
              <a:gd name="connsiteX16" fmla="*/ 8518660 w 9024730"/>
              <a:gd name="connsiteY16" fmla="*/ 1458060 h 6857999"/>
              <a:gd name="connsiteX17" fmla="*/ 8539125 w 9024730"/>
              <a:gd name="connsiteY17" fmla="*/ 1513175 h 6857999"/>
              <a:gd name="connsiteX18" fmla="*/ 8570281 w 9024730"/>
              <a:gd name="connsiteY18" fmla="*/ 1570809 h 6857999"/>
              <a:gd name="connsiteX19" fmla="*/ 8605212 w 9024730"/>
              <a:gd name="connsiteY19" fmla="*/ 1638391 h 6857999"/>
              <a:gd name="connsiteX20" fmla="*/ 8626457 w 9024730"/>
              <a:gd name="connsiteY20" fmla="*/ 1742490 h 6857999"/>
              <a:gd name="connsiteX21" fmla="*/ 8654861 w 9024730"/>
              <a:gd name="connsiteY21" fmla="*/ 1818229 h 6857999"/>
              <a:gd name="connsiteX22" fmla="*/ 8648005 w 9024730"/>
              <a:gd name="connsiteY22" fmla="*/ 1862723 h 6857999"/>
              <a:gd name="connsiteX23" fmla="*/ 8654469 w 9024730"/>
              <a:gd name="connsiteY23" fmla="*/ 1917476 h 6857999"/>
              <a:gd name="connsiteX24" fmla="*/ 8649702 w 9024730"/>
              <a:gd name="connsiteY24" fmla="*/ 1972204 h 6857999"/>
              <a:gd name="connsiteX25" fmla="*/ 8656357 w 9024730"/>
              <a:gd name="connsiteY25" fmla="*/ 2054291 h 6857999"/>
              <a:gd name="connsiteX26" fmla="*/ 8648660 w 9024730"/>
              <a:gd name="connsiteY26" fmla="*/ 2227417 h 6857999"/>
              <a:gd name="connsiteX27" fmla="*/ 8607609 w 9024730"/>
              <a:gd name="connsiteY27" fmla="*/ 2510933 h 6857999"/>
              <a:gd name="connsiteX28" fmla="*/ 8608432 w 9024730"/>
              <a:gd name="connsiteY28" fmla="*/ 2741866 h 6857999"/>
              <a:gd name="connsiteX29" fmla="*/ 8619112 w 9024730"/>
              <a:gd name="connsiteY29" fmla="*/ 2864935 h 6857999"/>
              <a:gd name="connsiteX30" fmla="*/ 8627742 w 9024730"/>
              <a:gd name="connsiteY30" fmla="*/ 2950807 h 6857999"/>
              <a:gd name="connsiteX31" fmla="*/ 8611822 w 9024730"/>
              <a:gd name="connsiteY31" fmla="*/ 2978246 h 6857999"/>
              <a:gd name="connsiteX32" fmla="*/ 8608239 w 9024730"/>
              <a:gd name="connsiteY32" fmla="*/ 2995916 h 6857999"/>
              <a:gd name="connsiteX33" fmla="*/ 8598647 w 9024730"/>
              <a:gd name="connsiteY33" fmla="*/ 2998648 h 6857999"/>
              <a:gd name="connsiteX34" fmla="*/ 8587108 w 9024730"/>
              <a:gd name="connsiteY34" fmla="*/ 3023630 h 6857999"/>
              <a:gd name="connsiteX35" fmla="*/ 8577885 w 9024730"/>
              <a:gd name="connsiteY35" fmla="*/ 3096975 h 6857999"/>
              <a:gd name="connsiteX36" fmla="*/ 8557492 w 9024730"/>
              <a:gd name="connsiteY36" fmla="*/ 3216657 h 6857999"/>
              <a:gd name="connsiteX37" fmla="*/ 8560894 w 9024730"/>
              <a:gd name="connsiteY37" fmla="*/ 3310980 h 6857999"/>
              <a:gd name="connsiteX38" fmla="*/ 8547852 w 9024730"/>
              <a:gd name="connsiteY38" fmla="*/ 3344725 h 6857999"/>
              <a:gd name="connsiteX39" fmla="*/ 8535427 w 9024730"/>
              <a:gd name="connsiteY39" fmla="*/ 3393250 h 6857999"/>
              <a:gd name="connsiteX40" fmla="*/ 8520092 w 9024730"/>
              <a:gd name="connsiteY40" fmla="*/ 3514536 h 6857999"/>
              <a:gd name="connsiteX41" fmla="*/ 8497231 w 9024730"/>
              <a:gd name="connsiteY41" fmla="*/ 3686149 h 6857999"/>
              <a:gd name="connsiteX42" fmla="*/ 8489799 w 9024730"/>
              <a:gd name="connsiteY42" fmla="*/ 3692208 h 6857999"/>
              <a:gd name="connsiteX43" fmla="*/ 8475804 w 9024730"/>
              <a:gd name="connsiteY43" fmla="*/ 3776022 h 6857999"/>
              <a:gd name="connsiteX44" fmla="*/ 8471279 w 9024730"/>
              <a:gd name="connsiteY44" fmla="*/ 3977138 h 6857999"/>
              <a:gd name="connsiteX45" fmla="*/ 8408913 w 9024730"/>
              <a:gd name="connsiteY45" fmla="*/ 4222149 h 6857999"/>
              <a:gd name="connsiteX46" fmla="*/ 8402112 w 9024730"/>
              <a:gd name="connsiteY46" fmla="*/ 4364683 h 6857999"/>
              <a:gd name="connsiteX47" fmla="*/ 8393355 w 9024730"/>
              <a:gd name="connsiteY47" fmla="*/ 4462471 h 6857999"/>
              <a:gd name="connsiteX48" fmla="*/ 8376166 w 9024730"/>
              <a:gd name="connsiteY48" fmla="*/ 4574052 h 6857999"/>
              <a:gd name="connsiteX49" fmla="*/ 8341678 w 9024730"/>
              <a:gd name="connsiteY49" fmla="*/ 4667756 h 6857999"/>
              <a:gd name="connsiteX50" fmla="*/ 8273661 w 9024730"/>
              <a:gd name="connsiteY50" fmla="*/ 4799019 h 6857999"/>
              <a:gd name="connsiteX51" fmla="*/ 8256132 w 9024730"/>
              <a:gd name="connsiteY51" fmla="*/ 4849614 h 6857999"/>
              <a:gd name="connsiteX52" fmla="*/ 8226804 w 9024730"/>
              <a:gd name="connsiteY52" fmla="*/ 4919971 h 6857999"/>
              <a:gd name="connsiteX53" fmla="*/ 8171825 w 9024730"/>
              <a:gd name="connsiteY53" fmla="*/ 5010766 h 6857999"/>
              <a:gd name="connsiteX54" fmla="*/ 8143172 w 9024730"/>
              <a:gd name="connsiteY54" fmla="*/ 5088190 h 6857999"/>
              <a:gd name="connsiteX55" fmla="*/ 8126363 w 9024730"/>
              <a:gd name="connsiteY55" fmla="*/ 5143922 h 6857999"/>
              <a:gd name="connsiteX56" fmla="*/ 8103782 w 9024730"/>
              <a:gd name="connsiteY56" fmla="*/ 5284346 h 6857999"/>
              <a:gd name="connsiteX57" fmla="*/ 8084361 w 9024730"/>
              <a:gd name="connsiteY57" fmla="*/ 5390948 h 6857999"/>
              <a:gd name="connsiteX58" fmla="*/ 8062552 w 9024730"/>
              <a:gd name="connsiteY58" fmla="*/ 5470854 h 6857999"/>
              <a:gd name="connsiteX59" fmla="*/ 8057342 w 9024730"/>
              <a:gd name="connsiteY59" fmla="*/ 5529643 h 6857999"/>
              <a:gd name="connsiteX60" fmla="*/ 8044923 w 9024730"/>
              <a:gd name="connsiteY60" fmla="*/ 5597292 h 6857999"/>
              <a:gd name="connsiteX61" fmla="*/ 8035233 w 9024730"/>
              <a:gd name="connsiteY61" fmla="*/ 5608899 h 6857999"/>
              <a:gd name="connsiteX62" fmla="*/ 8018178 w 9024730"/>
              <a:gd name="connsiteY62" fmla="*/ 5684911 h 6857999"/>
              <a:gd name="connsiteX63" fmla="*/ 8018018 w 9024730"/>
              <a:gd name="connsiteY63" fmla="*/ 5755776 h 6857999"/>
              <a:gd name="connsiteX64" fmla="*/ 8008640 w 9024730"/>
              <a:gd name="connsiteY64" fmla="*/ 5889599 h 6857999"/>
              <a:gd name="connsiteX65" fmla="*/ 8013542 w 9024730"/>
              <a:gd name="connsiteY65" fmla="*/ 5989744 h 6857999"/>
              <a:gd name="connsiteX66" fmla="*/ 7980757 w 9024730"/>
              <a:gd name="connsiteY66" fmla="*/ 6084926 h 6857999"/>
              <a:gd name="connsiteX67" fmla="*/ 7975907 w 9024730"/>
              <a:gd name="connsiteY67" fmla="*/ 6346549 h 6857999"/>
              <a:gd name="connsiteX68" fmla="*/ 7974221 w 9024730"/>
              <a:gd name="connsiteY68" fmla="*/ 6527527 h 6857999"/>
              <a:gd name="connsiteX69" fmla="*/ 7979135 w 9024730"/>
              <a:gd name="connsiteY69" fmla="*/ 6627129 h 6857999"/>
              <a:gd name="connsiteX70" fmla="*/ 7979404 w 9024730"/>
              <a:gd name="connsiteY70" fmla="*/ 6694819 h 6857999"/>
              <a:gd name="connsiteX71" fmla="*/ 8009526 w 9024730"/>
              <a:gd name="connsiteY71" fmla="*/ 6765445 h 6857999"/>
              <a:gd name="connsiteX72" fmla="*/ 8018211 w 9024730"/>
              <a:gd name="connsiteY72" fmla="*/ 6844697 h 6857999"/>
              <a:gd name="connsiteX73" fmla="*/ 8019608 w 9024730"/>
              <a:gd name="connsiteY73" fmla="*/ 6857999 h 6857999"/>
              <a:gd name="connsiteX74" fmla="*/ 0 w 9024730"/>
              <a:gd name="connsiteY7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9024730" h="6857999">
                <a:moveTo>
                  <a:pt x="0" y="0"/>
                </a:moveTo>
                <a:lnTo>
                  <a:pt x="9024730" y="0"/>
                </a:lnTo>
                <a:lnTo>
                  <a:pt x="9024730" y="2"/>
                </a:lnTo>
                <a:lnTo>
                  <a:pt x="8447016" y="2"/>
                </a:lnTo>
                <a:lnTo>
                  <a:pt x="8441214" y="14562"/>
                </a:lnTo>
                <a:lnTo>
                  <a:pt x="8445389" y="59077"/>
                </a:lnTo>
                <a:cubicBezTo>
                  <a:pt x="8445971" y="76949"/>
                  <a:pt x="8436504" y="89796"/>
                  <a:pt x="8437086" y="107668"/>
                </a:cubicBezTo>
                <a:cubicBezTo>
                  <a:pt x="8417947" y="138162"/>
                  <a:pt x="8459241" y="201929"/>
                  <a:pt x="8458599" y="246136"/>
                </a:cubicBezTo>
                <a:cubicBezTo>
                  <a:pt x="8457958" y="290343"/>
                  <a:pt x="8471649" y="364179"/>
                  <a:pt x="8433237" y="372908"/>
                </a:cubicBezTo>
                <a:cubicBezTo>
                  <a:pt x="8426916" y="431308"/>
                  <a:pt x="8438389" y="357606"/>
                  <a:pt x="8430194" y="450607"/>
                </a:cubicBezTo>
                <a:cubicBezTo>
                  <a:pt x="8466727" y="551950"/>
                  <a:pt x="8430182" y="787036"/>
                  <a:pt x="8443315" y="812800"/>
                </a:cubicBezTo>
                <a:cubicBezTo>
                  <a:pt x="8478999" y="860799"/>
                  <a:pt x="8435788" y="854953"/>
                  <a:pt x="8453042" y="912727"/>
                </a:cubicBezTo>
                <a:cubicBezTo>
                  <a:pt x="8462900" y="945986"/>
                  <a:pt x="8451223" y="951781"/>
                  <a:pt x="8451649" y="989950"/>
                </a:cubicBezTo>
                <a:cubicBezTo>
                  <a:pt x="8452074" y="1028120"/>
                  <a:pt x="8452500" y="1095828"/>
                  <a:pt x="8455592" y="1141745"/>
                </a:cubicBezTo>
                <a:cubicBezTo>
                  <a:pt x="8458684" y="1187662"/>
                  <a:pt x="8470047" y="1234783"/>
                  <a:pt x="8470203" y="1265454"/>
                </a:cubicBezTo>
                <a:cubicBezTo>
                  <a:pt x="8458947" y="1304052"/>
                  <a:pt x="8496012" y="1370755"/>
                  <a:pt x="8499638" y="1385480"/>
                </a:cubicBezTo>
                <a:cubicBezTo>
                  <a:pt x="8514485" y="1422714"/>
                  <a:pt x="8525070" y="1428103"/>
                  <a:pt x="8518660" y="1458060"/>
                </a:cubicBezTo>
                <a:cubicBezTo>
                  <a:pt x="8518783" y="1468057"/>
                  <a:pt x="8539003" y="1503177"/>
                  <a:pt x="8539125" y="1513175"/>
                </a:cubicBezTo>
                <a:lnTo>
                  <a:pt x="8570281" y="1570809"/>
                </a:lnTo>
                <a:cubicBezTo>
                  <a:pt x="8597636" y="1617136"/>
                  <a:pt x="8594573" y="1601443"/>
                  <a:pt x="8605212" y="1638391"/>
                </a:cubicBezTo>
                <a:cubicBezTo>
                  <a:pt x="8629645" y="1719640"/>
                  <a:pt x="8613884" y="1715203"/>
                  <a:pt x="8626457" y="1742490"/>
                </a:cubicBezTo>
                <a:lnTo>
                  <a:pt x="8654861" y="1818229"/>
                </a:lnTo>
                <a:cubicBezTo>
                  <a:pt x="8657202" y="1824059"/>
                  <a:pt x="8651899" y="1851211"/>
                  <a:pt x="8648005" y="1862723"/>
                </a:cubicBezTo>
                <a:lnTo>
                  <a:pt x="8654469" y="1917476"/>
                </a:lnTo>
                <a:lnTo>
                  <a:pt x="8649702" y="1972204"/>
                </a:lnTo>
                <a:cubicBezTo>
                  <a:pt x="8652251" y="1979569"/>
                  <a:pt x="8651461" y="2048203"/>
                  <a:pt x="8656357" y="2054291"/>
                </a:cubicBezTo>
                <a:cubicBezTo>
                  <a:pt x="8672645" y="2141657"/>
                  <a:pt x="8632397" y="2189849"/>
                  <a:pt x="8648660" y="2227417"/>
                </a:cubicBezTo>
                <a:cubicBezTo>
                  <a:pt x="8639941" y="2317591"/>
                  <a:pt x="8613796" y="2407644"/>
                  <a:pt x="8607609" y="2510933"/>
                </a:cubicBezTo>
                <a:cubicBezTo>
                  <a:pt x="8633490" y="2597916"/>
                  <a:pt x="8602674" y="2649734"/>
                  <a:pt x="8608432" y="2741866"/>
                </a:cubicBezTo>
                <a:cubicBezTo>
                  <a:pt x="8630300" y="2779815"/>
                  <a:pt x="8631929" y="2817058"/>
                  <a:pt x="8619112" y="2864935"/>
                </a:cubicBezTo>
                <a:cubicBezTo>
                  <a:pt x="8655820" y="2860552"/>
                  <a:pt x="8588374" y="2937673"/>
                  <a:pt x="8627742" y="2950807"/>
                </a:cubicBezTo>
                <a:lnTo>
                  <a:pt x="8611822" y="2978246"/>
                </a:lnTo>
                <a:lnTo>
                  <a:pt x="8608239" y="2995916"/>
                </a:lnTo>
                <a:lnTo>
                  <a:pt x="8598647" y="2998648"/>
                </a:lnTo>
                <a:lnTo>
                  <a:pt x="8587108" y="3023630"/>
                </a:lnTo>
                <a:cubicBezTo>
                  <a:pt x="8584111" y="3033333"/>
                  <a:pt x="8577413" y="3084375"/>
                  <a:pt x="8577885" y="3096975"/>
                </a:cubicBezTo>
                <a:cubicBezTo>
                  <a:pt x="8594321" y="3142205"/>
                  <a:pt x="8535131" y="3160433"/>
                  <a:pt x="8557492" y="3216657"/>
                </a:cubicBezTo>
                <a:cubicBezTo>
                  <a:pt x="8562518" y="3237178"/>
                  <a:pt x="8573573" y="3299737"/>
                  <a:pt x="8560894" y="3310980"/>
                </a:cubicBezTo>
                <a:cubicBezTo>
                  <a:pt x="8557601" y="3323902"/>
                  <a:pt x="8561083" y="3339340"/>
                  <a:pt x="8547852" y="3344725"/>
                </a:cubicBezTo>
                <a:cubicBezTo>
                  <a:pt x="8531788" y="3353908"/>
                  <a:pt x="8553430" y="3400659"/>
                  <a:pt x="8535427" y="3393250"/>
                </a:cubicBezTo>
                <a:cubicBezTo>
                  <a:pt x="8550195" y="3426421"/>
                  <a:pt x="8529553" y="3487753"/>
                  <a:pt x="8520092" y="3514536"/>
                </a:cubicBezTo>
                <a:cubicBezTo>
                  <a:pt x="8513726" y="3563353"/>
                  <a:pt x="8500070" y="3650327"/>
                  <a:pt x="8497231" y="3686149"/>
                </a:cubicBezTo>
                <a:cubicBezTo>
                  <a:pt x="8494574" y="3687657"/>
                  <a:pt x="8493370" y="3677229"/>
                  <a:pt x="8489799" y="3692208"/>
                </a:cubicBezTo>
                <a:cubicBezTo>
                  <a:pt x="8486228" y="3707187"/>
                  <a:pt x="8465938" y="3757479"/>
                  <a:pt x="8475804" y="3776022"/>
                </a:cubicBezTo>
                <a:cubicBezTo>
                  <a:pt x="8441061" y="3875691"/>
                  <a:pt x="8487451" y="3939839"/>
                  <a:pt x="8471279" y="3977138"/>
                </a:cubicBezTo>
                <a:cubicBezTo>
                  <a:pt x="8465599" y="4067300"/>
                  <a:pt x="8419685" y="4164564"/>
                  <a:pt x="8408913" y="4222149"/>
                </a:cubicBezTo>
                <a:cubicBezTo>
                  <a:pt x="8403583" y="4287917"/>
                  <a:pt x="8398240" y="4339232"/>
                  <a:pt x="8402112" y="4364683"/>
                </a:cubicBezTo>
                <a:lnTo>
                  <a:pt x="8393355" y="4462471"/>
                </a:lnTo>
                <a:cubicBezTo>
                  <a:pt x="8396004" y="4503329"/>
                  <a:pt x="8376320" y="4548111"/>
                  <a:pt x="8376166" y="4574052"/>
                </a:cubicBezTo>
                <a:cubicBezTo>
                  <a:pt x="8369380" y="4670665"/>
                  <a:pt x="8352302" y="4649921"/>
                  <a:pt x="8341678" y="4667756"/>
                </a:cubicBezTo>
                <a:cubicBezTo>
                  <a:pt x="8320864" y="4705850"/>
                  <a:pt x="8290794" y="4758928"/>
                  <a:pt x="8273661" y="4799019"/>
                </a:cubicBezTo>
                <a:cubicBezTo>
                  <a:pt x="8254323" y="4834076"/>
                  <a:pt x="8262378" y="4811645"/>
                  <a:pt x="8256132" y="4849614"/>
                </a:cubicBezTo>
                <a:cubicBezTo>
                  <a:pt x="8239320" y="4853334"/>
                  <a:pt x="8207060" y="4883089"/>
                  <a:pt x="8226804" y="4919971"/>
                </a:cubicBezTo>
                <a:lnTo>
                  <a:pt x="8171825" y="5010766"/>
                </a:lnTo>
                <a:cubicBezTo>
                  <a:pt x="8150097" y="4983259"/>
                  <a:pt x="8165842" y="5107656"/>
                  <a:pt x="8143172" y="5088190"/>
                </a:cubicBezTo>
                <a:cubicBezTo>
                  <a:pt x="8128060" y="5102008"/>
                  <a:pt x="8138350" y="5118851"/>
                  <a:pt x="8126363" y="5143922"/>
                </a:cubicBezTo>
                <a:cubicBezTo>
                  <a:pt x="8116335" y="5192745"/>
                  <a:pt x="8111851" y="5226225"/>
                  <a:pt x="8103782" y="5284346"/>
                </a:cubicBezTo>
                <a:cubicBezTo>
                  <a:pt x="8101016" y="5338386"/>
                  <a:pt x="8095811" y="5337325"/>
                  <a:pt x="8084361" y="5390948"/>
                </a:cubicBezTo>
                <a:cubicBezTo>
                  <a:pt x="8082912" y="5429655"/>
                  <a:pt x="8063705" y="5449508"/>
                  <a:pt x="8062552" y="5470854"/>
                </a:cubicBezTo>
                <a:cubicBezTo>
                  <a:pt x="8086776" y="5526328"/>
                  <a:pt x="8037513" y="5496377"/>
                  <a:pt x="8057342" y="5529643"/>
                </a:cubicBezTo>
                <a:cubicBezTo>
                  <a:pt x="8050653" y="5550879"/>
                  <a:pt x="8055939" y="5587444"/>
                  <a:pt x="8044923" y="5597292"/>
                </a:cubicBezTo>
                <a:lnTo>
                  <a:pt x="8035233" y="5608899"/>
                </a:lnTo>
                <a:cubicBezTo>
                  <a:pt x="8030775" y="5623501"/>
                  <a:pt x="8021047" y="5660431"/>
                  <a:pt x="8018178" y="5684911"/>
                </a:cubicBezTo>
                <a:cubicBezTo>
                  <a:pt x="8005590" y="5692608"/>
                  <a:pt x="8011744" y="5734344"/>
                  <a:pt x="8018018" y="5755776"/>
                </a:cubicBezTo>
                <a:cubicBezTo>
                  <a:pt x="8019409" y="5792777"/>
                  <a:pt x="7989082" y="5848613"/>
                  <a:pt x="8008640" y="5889599"/>
                </a:cubicBezTo>
                <a:cubicBezTo>
                  <a:pt x="8011480" y="5932097"/>
                  <a:pt x="8009486" y="5940901"/>
                  <a:pt x="8013542" y="5989744"/>
                </a:cubicBezTo>
                <a:cubicBezTo>
                  <a:pt x="8022089" y="6020787"/>
                  <a:pt x="7982918" y="6024963"/>
                  <a:pt x="7980757" y="6084926"/>
                </a:cubicBezTo>
                <a:cubicBezTo>
                  <a:pt x="7974117" y="6134231"/>
                  <a:pt x="7999371" y="6240432"/>
                  <a:pt x="7975907" y="6346549"/>
                </a:cubicBezTo>
                <a:cubicBezTo>
                  <a:pt x="7987225" y="6409741"/>
                  <a:pt x="7980509" y="6468689"/>
                  <a:pt x="7974221" y="6527527"/>
                </a:cubicBezTo>
                <a:cubicBezTo>
                  <a:pt x="7955361" y="6585667"/>
                  <a:pt x="7987786" y="6579284"/>
                  <a:pt x="7979135" y="6627129"/>
                </a:cubicBezTo>
                <a:cubicBezTo>
                  <a:pt x="7983057" y="6635153"/>
                  <a:pt x="7984986" y="6697665"/>
                  <a:pt x="7979404" y="6694819"/>
                </a:cubicBezTo>
                <a:cubicBezTo>
                  <a:pt x="7981755" y="6716947"/>
                  <a:pt x="8003903" y="6732844"/>
                  <a:pt x="8009526" y="6765445"/>
                </a:cubicBezTo>
                <a:cubicBezTo>
                  <a:pt x="8011113" y="6776325"/>
                  <a:pt x="8014662" y="6810511"/>
                  <a:pt x="8018211" y="6844697"/>
                </a:cubicBezTo>
                <a:lnTo>
                  <a:pt x="8019608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243868" y="257732"/>
            <a:ext cx="11704263" cy="835338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0090"/>
                </a:solidFill>
                <a:latin typeface="+mn-lt"/>
                <a:ea typeface="MS PGothic" charset="0"/>
              </a:rPr>
              <a:t>What is the role of VHSNC / MAS in preventing spread of COVID-19?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68" y="1135385"/>
            <a:ext cx="8889374" cy="5464883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200" dirty="0">
                <a:solidFill>
                  <a:srgbClr val="660066"/>
                </a:solidFill>
                <a:ea typeface="+mn-ea"/>
                <a:cs typeface="+mn-cs"/>
              </a:rPr>
              <a:t>Identify a nodal person for COVID response among VHSNC/MAS members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200" dirty="0">
                <a:solidFill>
                  <a:srgbClr val="660066"/>
                </a:solidFill>
                <a:ea typeface="+mn-ea"/>
                <a:cs typeface="+mn-cs"/>
              </a:rPr>
              <a:t>Build awareness using information boards, </a:t>
            </a:r>
            <a:r>
              <a:rPr lang="en-US" sz="2200" dirty="0" err="1">
                <a:solidFill>
                  <a:srgbClr val="660066"/>
                </a:solidFill>
                <a:ea typeface="+mn-ea"/>
                <a:cs typeface="+mn-cs"/>
              </a:rPr>
              <a:t>miking</a:t>
            </a:r>
            <a:r>
              <a:rPr lang="en-US" sz="2200" dirty="0">
                <a:solidFill>
                  <a:srgbClr val="660066"/>
                </a:solidFill>
                <a:ea typeface="+mn-ea"/>
                <a:cs typeface="+mn-cs"/>
              </a:rPr>
              <a:t>/announcements, video/audio messages, folk theatre, </a:t>
            </a:r>
            <a:r>
              <a:rPr lang="en-US" sz="2200" dirty="0" err="1">
                <a:solidFill>
                  <a:srgbClr val="660066"/>
                </a:solidFill>
                <a:ea typeface="+mn-ea"/>
                <a:cs typeface="+mn-cs"/>
              </a:rPr>
              <a:t>bhajan</a:t>
            </a:r>
            <a:r>
              <a:rPr lang="en-US" sz="2200" dirty="0">
                <a:solidFill>
                  <a:srgbClr val="660066"/>
                </a:solidFill>
                <a:ea typeface="+mn-ea"/>
                <a:cs typeface="+mn-cs"/>
              </a:rPr>
              <a:t> </a:t>
            </a:r>
            <a:r>
              <a:rPr lang="en-US" sz="2200" dirty="0" err="1">
                <a:solidFill>
                  <a:srgbClr val="660066"/>
                </a:solidFill>
                <a:ea typeface="+mn-ea"/>
                <a:cs typeface="+mn-cs"/>
              </a:rPr>
              <a:t>mandalis</a:t>
            </a:r>
            <a:r>
              <a:rPr lang="en-US" sz="2200" dirty="0">
                <a:solidFill>
                  <a:srgbClr val="660066"/>
                </a:solidFill>
                <a:ea typeface="+mn-ea"/>
                <a:cs typeface="+mn-cs"/>
              </a:rPr>
              <a:t>, </a:t>
            </a:r>
            <a:r>
              <a:rPr lang="en-IN" sz="2200" dirty="0">
                <a:solidFill>
                  <a:srgbClr val="660066"/>
                </a:solidFill>
                <a:ea typeface="+mn-ea"/>
                <a:cs typeface="+mn-cs"/>
              </a:rPr>
              <a:t>social media etc.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200" dirty="0">
                <a:solidFill>
                  <a:srgbClr val="660066"/>
                </a:solidFill>
                <a:ea typeface="+mn-ea"/>
                <a:cs typeface="+mn-cs"/>
              </a:rPr>
              <a:t>Engage SHGs and other CBOs to form teams of community volunteers to participate in COVID-19 response activities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200" dirty="0">
                <a:solidFill>
                  <a:srgbClr val="660066"/>
                </a:solidFill>
                <a:ea typeface="+mn-ea"/>
                <a:cs typeface="+mn-cs"/>
              </a:rPr>
              <a:t>Conduct regular cleaning and disinfection of frequently used public places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200" dirty="0">
                <a:solidFill>
                  <a:srgbClr val="660066"/>
                </a:solidFill>
                <a:ea typeface="+mn-ea"/>
                <a:cs typeface="+mn-cs"/>
              </a:rPr>
              <a:t>Keep vigilance on migrants for symptoms and providing them support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200" dirty="0">
                <a:solidFill>
                  <a:srgbClr val="660066"/>
                </a:solidFill>
                <a:ea typeface="+mn-ea"/>
                <a:cs typeface="+mn-cs"/>
              </a:rPr>
              <a:t>Discourage public gatherings and social events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200" dirty="0">
                <a:solidFill>
                  <a:srgbClr val="660066"/>
                </a:solidFill>
                <a:ea typeface="+mn-ea"/>
                <a:cs typeface="+mn-cs"/>
              </a:rPr>
              <a:t>Monitor practicing of physical distancing and mask use at public places with help of Gram Panchayat/urban local body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200" dirty="0">
                <a:solidFill>
                  <a:srgbClr val="660066"/>
                </a:solidFill>
                <a:ea typeface="+mn-ea"/>
                <a:cs typeface="+mn-cs"/>
              </a:rPr>
              <a:t>Ensure that local and state COVID helpline numbers are available to public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IN" sz="2200" dirty="0">
              <a:solidFill>
                <a:srgbClr val="660066"/>
              </a:solidFill>
              <a:ea typeface="+mn-ea"/>
              <a:cs typeface="+mn-cs"/>
            </a:endParaRPr>
          </a:p>
        </p:txBody>
      </p:sp>
      <p:pic>
        <p:nvPicPr>
          <p:cNvPr id="4102" name="Graphic 6" descr="Connectio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4113" y="1204913"/>
            <a:ext cx="3127375" cy="424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5">
            <a:extLst>
              <a:ext uri="{FF2B5EF4-FFF2-40B4-BE49-F238E27FC236}">
                <a16:creationId xmlns:a16="http://schemas.microsoft.com/office/drawing/2014/main" id="{5D13CC36-B950-4F02-9BAF-9A7EB267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77">
            <a:extLst>
              <a:ext uri="{FF2B5EF4-FFF2-40B4-BE49-F238E27FC236}">
                <a16:creationId xmlns:a16="http://schemas.microsoft.com/office/drawing/2014/main" id="{4F2E2428-58BA-458D-AA54-05502E63F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48215" cy="6857999"/>
          </a:xfrm>
          <a:custGeom>
            <a:avLst/>
            <a:gdLst>
              <a:gd name="connsiteX0" fmla="*/ 0 w 9024730"/>
              <a:gd name="connsiteY0" fmla="*/ 0 h 6857999"/>
              <a:gd name="connsiteX1" fmla="*/ 9024730 w 9024730"/>
              <a:gd name="connsiteY1" fmla="*/ 0 h 6857999"/>
              <a:gd name="connsiteX2" fmla="*/ 9024730 w 9024730"/>
              <a:gd name="connsiteY2" fmla="*/ 2 h 6857999"/>
              <a:gd name="connsiteX3" fmla="*/ 8447016 w 9024730"/>
              <a:gd name="connsiteY3" fmla="*/ 2 h 6857999"/>
              <a:gd name="connsiteX4" fmla="*/ 8441214 w 9024730"/>
              <a:gd name="connsiteY4" fmla="*/ 14562 h 6857999"/>
              <a:gd name="connsiteX5" fmla="*/ 8445389 w 9024730"/>
              <a:gd name="connsiteY5" fmla="*/ 59077 h 6857999"/>
              <a:gd name="connsiteX6" fmla="*/ 8437086 w 9024730"/>
              <a:gd name="connsiteY6" fmla="*/ 107668 h 6857999"/>
              <a:gd name="connsiteX7" fmla="*/ 8458599 w 9024730"/>
              <a:gd name="connsiteY7" fmla="*/ 246136 h 6857999"/>
              <a:gd name="connsiteX8" fmla="*/ 8433237 w 9024730"/>
              <a:gd name="connsiteY8" fmla="*/ 372908 h 6857999"/>
              <a:gd name="connsiteX9" fmla="*/ 8430194 w 9024730"/>
              <a:gd name="connsiteY9" fmla="*/ 450607 h 6857999"/>
              <a:gd name="connsiteX10" fmla="*/ 8443315 w 9024730"/>
              <a:gd name="connsiteY10" fmla="*/ 812800 h 6857999"/>
              <a:gd name="connsiteX11" fmla="*/ 8453042 w 9024730"/>
              <a:gd name="connsiteY11" fmla="*/ 912727 h 6857999"/>
              <a:gd name="connsiteX12" fmla="*/ 8451649 w 9024730"/>
              <a:gd name="connsiteY12" fmla="*/ 989950 h 6857999"/>
              <a:gd name="connsiteX13" fmla="*/ 8455592 w 9024730"/>
              <a:gd name="connsiteY13" fmla="*/ 1141745 h 6857999"/>
              <a:gd name="connsiteX14" fmla="*/ 8470203 w 9024730"/>
              <a:gd name="connsiteY14" fmla="*/ 1265454 h 6857999"/>
              <a:gd name="connsiteX15" fmla="*/ 8499638 w 9024730"/>
              <a:gd name="connsiteY15" fmla="*/ 1385480 h 6857999"/>
              <a:gd name="connsiteX16" fmla="*/ 8518660 w 9024730"/>
              <a:gd name="connsiteY16" fmla="*/ 1458060 h 6857999"/>
              <a:gd name="connsiteX17" fmla="*/ 8539125 w 9024730"/>
              <a:gd name="connsiteY17" fmla="*/ 1513175 h 6857999"/>
              <a:gd name="connsiteX18" fmla="*/ 8570281 w 9024730"/>
              <a:gd name="connsiteY18" fmla="*/ 1570809 h 6857999"/>
              <a:gd name="connsiteX19" fmla="*/ 8605212 w 9024730"/>
              <a:gd name="connsiteY19" fmla="*/ 1638391 h 6857999"/>
              <a:gd name="connsiteX20" fmla="*/ 8626457 w 9024730"/>
              <a:gd name="connsiteY20" fmla="*/ 1742490 h 6857999"/>
              <a:gd name="connsiteX21" fmla="*/ 8654861 w 9024730"/>
              <a:gd name="connsiteY21" fmla="*/ 1818229 h 6857999"/>
              <a:gd name="connsiteX22" fmla="*/ 8648005 w 9024730"/>
              <a:gd name="connsiteY22" fmla="*/ 1862723 h 6857999"/>
              <a:gd name="connsiteX23" fmla="*/ 8654469 w 9024730"/>
              <a:gd name="connsiteY23" fmla="*/ 1917476 h 6857999"/>
              <a:gd name="connsiteX24" fmla="*/ 8649702 w 9024730"/>
              <a:gd name="connsiteY24" fmla="*/ 1972204 h 6857999"/>
              <a:gd name="connsiteX25" fmla="*/ 8656357 w 9024730"/>
              <a:gd name="connsiteY25" fmla="*/ 2054291 h 6857999"/>
              <a:gd name="connsiteX26" fmla="*/ 8648660 w 9024730"/>
              <a:gd name="connsiteY26" fmla="*/ 2227417 h 6857999"/>
              <a:gd name="connsiteX27" fmla="*/ 8607609 w 9024730"/>
              <a:gd name="connsiteY27" fmla="*/ 2510933 h 6857999"/>
              <a:gd name="connsiteX28" fmla="*/ 8608432 w 9024730"/>
              <a:gd name="connsiteY28" fmla="*/ 2741866 h 6857999"/>
              <a:gd name="connsiteX29" fmla="*/ 8619112 w 9024730"/>
              <a:gd name="connsiteY29" fmla="*/ 2864935 h 6857999"/>
              <a:gd name="connsiteX30" fmla="*/ 8627742 w 9024730"/>
              <a:gd name="connsiteY30" fmla="*/ 2950807 h 6857999"/>
              <a:gd name="connsiteX31" fmla="*/ 8611822 w 9024730"/>
              <a:gd name="connsiteY31" fmla="*/ 2978246 h 6857999"/>
              <a:gd name="connsiteX32" fmla="*/ 8608239 w 9024730"/>
              <a:gd name="connsiteY32" fmla="*/ 2995916 h 6857999"/>
              <a:gd name="connsiteX33" fmla="*/ 8598647 w 9024730"/>
              <a:gd name="connsiteY33" fmla="*/ 2998648 h 6857999"/>
              <a:gd name="connsiteX34" fmla="*/ 8587108 w 9024730"/>
              <a:gd name="connsiteY34" fmla="*/ 3023630 h 6857999"/>
              <a:gd name="connsiteX35" fmla="*/ 8577885 w 9024730"/>
              <a:gd name="connsiteY35" fmla="*/ 3096975 h 6857999"/>
              <a:gd name="connsiteX36" fmla="*/ 8557492 w 9024730"/>
              <a:gd name="connsiteY36" fmla="*/ 3216657 h 6857999"/>
              <a:gd name="connsiteX37" fmla="*/ 8560894 w 9024730"/>
              <a:gd name="connsiteY37" fmla="*/ 3310980 h 6857999"/>
              <a:gd name="connsiteX38" fmla="*/ 8547852 w 9024730"/>
              <a:gd name="connsiteY38" fmla="*/ 3344725 h 6857999"/>
              <a:gd name="connsiteX39" fmla="*/ 8535427 w 9024730"/>
              <a:gd name="connsiteY39" fmla="*/ 3393250 h 6857999"/>
              <a:gd name="connsiteX40" fmla="*/ 8520092 w 9024730"/>
              <a:gd name="connsiteY40" fmla="*/ 3514536 h 6857999"/>
              <a:gd name="connsiteX41" fmla="*/ 8497231 w 9024730"/>
              <a:gd name="connsiteY41" fmla="*/ 3686149 h 6857999"/>
              <a:gd name="connsiteX42" fmla="*/ 8489799 w 9024730"/>
              <a:gd name="connsiteY42" fmla="*/ 3692208 h 6857999"/>
              <a:gd name="connsiteX43" fmla="*/ 8475804 w 9024730"/>
              <a:gd name="connsiteY43" fmla="*/ 3776022 h 6857999"/>
              <a:gd name="connsiteX44" fmla="*/ 8471279 w 9024730"/>
              <a:gd name="connsiteY44" fmla="*/ 3977138 h 6857999"/>
              <a:gd name="connsiteX45" fmla="*/ 8408913 w 9024730"/>
              <a:gd name="connsiteY45" fmla="*/ 4222149 h 6857999"/>
              <a:gd name="connsiteX46" fmla="*/ 8402112 w 9024730"/>
              <a:gd name="connsiteY46" fmla="*/ 4364683 h 6857999"/>
              <a:gd name="connsiteX47" fmla="*/ 8393355 w 9024730"/>
              <a:gd name="connsiteY47" fmla="*/ 4462471 h 6857999"/>
              <a:gd name="connsiteX48" fmla="*/ 8376166 w 9024730"/>
              <a:gd name="connsiteY48" fmla="*/ 4574052 h 6857999"/>
              <a:gd name="connsiteX49" fmla="*/ 8341678 w 9024730"/>
              <a:gd name="connsiteY49" fmla="*/ 4667756 h 6857999"/>
              <a:gd name="connsiteX50" fmla="*/ 8273661 w 9024730"/>
              <a:gd name="connsiteY50" fmla="*/ 4799019 h 6857999"/>
              <a:gd name="connsiteX51" fmla="*/ 8256132 w 9024730"/>
              <a:gd name="connsiteY51" fmla="*/ 4849614 h 6857999"/>
              <a:gd name="connsiteX52" fmla="*/ 8226804 w 9024730"/>
              <a:gd name="connsiteY52" fmla="*/ 4919971 h 6857999"/>
              <a:gd name="connsiteX53" fmla="*/ 8171825 w 9024730"/>
              <a:gd name="connsiteY53" fmla="*/ 5010766 h 6857999"/>
              <a:gd name="connsiteX54" fmla="*/ 8143172 w 9024730"/>
              <a:gd name="connsiteY54" fmla="*/ 5088190 h 6857999"/>
              <a:gd name="connsiteX55" fmla="*/ 8126363 w 9024730"/>
              <a:gd name="connsiteY55" fmla="*/ 5143922 h 6857999"/>
              <a:gd name="connsiteX56" fmla="*/ 8103782 w 9024730"/>
              <a:gd name="connsiteY56" fmla="*/ 5284346 h 6857999"/>
              <a:gd name="connsiteX57" fmla="*/ 8084361 w 9024730"/>
              <a:gd name="connsiteY57" fmla="*/ 5390948 h 6857999"/>
              <a:gd name="connsiteX58" fmla="*/ 8062552 w 9024730"/>
              <a:gd name="connsiteY58" fmla="*/ 5470854 h 6857999"/>
              <a:gd name="connsiteX59" fmla="*/ 8057342 w 9024730"/>
              <a:gd name="connsiteY59" fmla="*/ 5529643 h 6857999"/>
              <a:gd name="connsiteX60" fmla="*/ 8044923 w 9024730"/>
              <a:gd name="connsiteY60" fmla="*/ 5597292 h 6857999"/>
              <a:gd name="connsiteX61" fmla="*/ 8035233 w 9024730"/>
              <a:gd name="connsiteY61" fmla="*/ 5608899 h 6857999"/>
              <a:gd name="connsiteX62" fmla="*/ 8018178 w 9024730"/>
              <a:gd name="connsiteY62" fmla="*/ 5684911 h 6857999"/>
              <a:gd name="connsiteX63" fmla="*/ 8018018 w 9024730"/>
              <a:gd name="connsiteY63" fmla="*/ 5755776 h 6857999"/>
              <a:gd name="connsiteX64" fmla="*/ 8008640 w 9024730"/>
              <a:gd name="connsiteY64" fmla="*/ 5889599 h 6857999"/>
              <a:gd name="connsiteX65" fmla="*/ 8013542 w 9024730"/>
              <a:gd name="connsiteY65" fmla="*/ 5989744 h 6857999"/>
              <a:gd name="connsiteX66" fmla="*/ 7980757 w 9024730"/>
              <a:gd name="connsiteY66" fmla="*/ 6084926 h 6857999"/>
              <a:gd name="connsiteX67" fmla="*/ 7975907 w 9024730"/>
              <a:gd name="connsiteY67" fmla="*/ 6346549 h 6857999"/>
              <a:gd name="connsiteX68" fmla="*/ 7974221 w 9024730"/>
              <a:gd name="connsiteY68" fmla="*/ 6527527 h 6857999"/>
              <a:gd name="connsiteX69" fmla="*/ 7979135 w 9024730"/>
              <a:gd name="connsiteY69" fmla="*/ 6627129 h 6857999"/>
              <a:gd name="connsiteX70" fmla="*/ 7979404 w 9024730"/>
              <a:gd name="connsiteY70" fmla="*/ 6694819 h 6857999"/>
              <a:gd name="connsiteX71" fmla="*/ 8009526 w 9024730"/>
              <a:gd name="connsiteY71" fmla="*/ 6765445 h 6857999"/>
              <a:gd name="connsiteX72" fmla="*/ 8018211 w 9024730"/>
              <a:gd name="connsiteY72" fmla="*/ 6844697 h 6857999"/>
              <a:gd name="connsiteX73" fmla="*/ 8019608 w 9024730"/>
              <a:gd name="connsiteY73" fmla="*/ 6857999 h 6857999"/>
              <a:gd name="connsiteX74" fmla="*/ 0 w 9024730"/>
              <a:gd name="connsiteY7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9024730" h="6857999">
                <a:moveTo>
                  <a:pt x="0" y="0"/>
                </a:moveTo>
                <a:lnTo>
                  <a:pt x="9024730" y="0"/>
                </a:lnTo>
                <a:lnTo>
                  <a:pt x="9024730" y="2"/>
                </a:lnTo>
                <a:lnTo>
                  <a:pt x="8447016" y="2"/>
                </a:lnTo>
                <a:lnTo>
                  <a:pt x="8441214" y="14562"/>
                </a:lnTo>
                <a:lnTo>
                  <a:pt x="8445389" y="59077"/>
                </a:lnTo>
                <a:cubicBezTo>
                  <a:pt x="8445971" y="76949"/>
                  <a:pt x="8436504" y="89796"/>
                  <a:pt x="8437086" y="107668"/>
                </a:cubicBezTo>
                <a:cubicBezTo>
                  <a:pt x="8417947" y="138162"/>
                  <a:pt x="8459241" y="201929"/>
                  <a:pt x="8458599" y="246136"/>
                </a:cubicBezTo>
                <a:cubicBezTo>
                  <a:pt x="8457958" y="290343"/>
                  <a:pt x="8471649" y="364179"/>
                  <a:pt x="8433237" y="372908"/>
                </a:cubicBezTo>
                <a:cubicBezTo>
                  <a:pt x="8426916" y="431308"/>
                  <a:pt x="8438389" y="357606"/>
                  <a:pt x="8430194" y="450607"/>
                </a:cubicBezTo>
                <a:cubicBezTo>
                  <a:pt x="8466727" y="551950"/>
                  <a:pt x="8430182" y="787036"/>
                  <a:pt x="8443315" y="812800"/>
                </a:cubicBezTo>
                <a:cubicBezTo>
                  <a:pt x="8478999" y="860799"/>
                  <a:pt x="8435788" y="854953"/>
                  <a:pt x="8453042" y="912727"/>
                </a:cubicBezTo>
                <a:cubicBezTo>
                  <a:pt x="8462900" y="945986"/>
                  <a:pt x="8451223" y="951781"/>
                  <a:pt x="8451649" y="989950"/>
                </a:cubicBezTo>
                <a:cubicBezTo>
                  <a:pt x="8452074" y="1028120"/>
                  <a:pt x="8452500" y="1095828"/>
                  <a:pt x="8455592" y="1141745"/>
                </a:cubicBezTo>
                <a:cubicBezTo>
                  <a:pt x="8458684" y="1187662"/>
                  <a:pt x="8470047" y="1234783"/>
                  <a:pt x="8470203" y="1265454"/>
                </a:cubicBezTo>
                <a:cubicBezTo>
                  <a:pt x="8458947" y="1304052"/>
                  <a:pt x="8496012" y="1370755"/>
                  <a:pt x="8499638" y="1385480"/>
                </a:cubicBezTo>
                <a:cubicBezTo>
                  <a:pt x="8514485" y="1422714"/>
                  <a:pt x="8525070" y="1428103"/>
                  <a:pt x="8518660" y="1458060"/>
                </a:cubicBezTo>
                <a:cubicBezTo>
                  <a:pt x="8518783" y="1468057"/>
                  <a:pt x="8539003" y="1503177"/>
                  <a:pt x="8539125" y="1513175"/>
                </a:cubicBezTo>
                <a:lnTo>
                  <a:pt x="8570281" y="1570809"/>
                </a:lnTo>
                <a:cubicBezTo>
                  <a:pt x="8597636" y="1617136"/>
                  <a:pt x="8594573" y="1601443"/>
                  <a:pt x="8605212" y="1638391"/>
                </a:cubicBezTo>
                <a:cubicBezTo>
                  <a:pt x="8629645" y="1719640"/>
                  <a:pt x="8613884" y="1715203"/>
                  <a:pt x="8626457" y="1742490"/>
                </a:cubicBezTo>
                <a:lnTo>
                  <a:pt x="8654861" y="1818229"/>
                </a:lnTo>
                <a:cubicBezTo>
                  <a:pt x="8657202" y="1824059"/>
                  <a:pt x="8651899" y="1851211"/>
                  <a:pt x="8648005" y="1862723"/>
                </a:cubicBezTo>
                <a:lnTo>
                  <a:pt x="8654469" y="1917476"/>
                </a:lnTo>
                <a:lnTo>
                  <a:pt x="8649702" y="1972204"/>
                </a:lnTo>
                <a:cubicBezTo>
                  <a:pt x="8652251" y="1979569"/>
                  <a:pt x="8651461" y="2048203"/>
                  <a:pt x="8656357" y="2054291"/>
                </a:cubicBezTo>
                <a:cubicBezTo>
                  <a:pt x="8672645" y="2141657"/>
                  <a:pt x="8632397" y="2189849"/>
                  <a:pt x="8648660" y="2227417"/>
                </a:cubicBezTo>
                <a:cubicBezTo>
                  <a:pt x="8639941" y="2317591"/>
                  <a:pt x="8613796" y="2407644"/>
                  <a:pt x="8607609" y="2510933"/>
                </a:cubicBezTo>
                <a:cubicBezTo>
                  <a:pt x="8633490" y="2597916"/>
                  <a:pt x="8602674" y="2649734"/>
                  <a:pt x="8608432" y="2741866"/>
                </a:cubicBezTo>
                <a:cubicBezTo>
                  <a:pt x="8630300" y="2779815"/>
                  <a:pt x="8631929" y="2817058"/>
                  <a:pt x="8619112" y="2864935"/>
                </a:cubicBezTo>
                <a:cubicBezTo>
                  <a:pt x="8655820" y="2860552"/>
                  <a:pt x="8588374" y="2937673"/>
                  <a:pt x="8627742" y="2950807"/>
                </a:cubicBezTo>
                <a:lnTo>
                  <a:pt x="8611822" y="2978246"/>
                </a:lnTo>
                <a:lnTo>
                  <a:pt x="8608239" y="2995916"/>
                </a:lnTo>
                <a:lnTo>
                  <a:pt x="8598647" y="2998648"/>
                </a:lnTo>
                <a:lnTo>
                  <a:pt x="8587108" y="3023630"/>
                </a:lnTo>
                <a:cubicBezTo>
                  <a:pt x="8584111" y="3033333"/>
                  <a:pt x="8577413" y="3084375"/>
                  <a:pt x="8577885" y="3096975"/>
                </a:cubicBezTo>
                <a:cubicBezTo>
                  <a:pt x="8594321" y="3142205"/>
                  <a:pt x="8535131" y="3160433"/>
                  <a:pt x="8557492" y="3216657"/>
                </a:cubicBezTo>
                <a:cubicBezTo>
                  <a:pt x="8562518" y="3237178"/>
                  <a:pt x="8573573" y="3299737"/>
                  <a:pt x="8560894" y="3310980"/>
                </a:cubicBezTo>
                <a:cubicBezTo>
                  <a:pt x="8557601" y="3323902"/>
                  <a:pt x="8561083" y="3339340"/>
                  <a:pt x="8547852" y="3344725"/>
                </a:cubicBezTo>
                <a:cubicBezTo>
                  <a:pt x="8531788" y="3353908"/>
                  <a:pt x="8553430" y="3400659"/>
                  <a:pt x="8535427" y="3393250"/>
                </a:cubicBezTo>
                <a:cubicBezTo>
                  <a:pt x="8550195" y="3426421"/>
                  <a:pt x="8529553" y="3487753"/>
                  <a:pt x="8520092" y="3514536"/>
                </a:cubicBezTo>
                <a:cubicBezTo>
                  <a:pt x="8513726" y="3563353"/>
                  <a:pt x="8500070" y="3650327"/>
                  <a:pt x="8497231" y="3686149"/>
                </a:cubicBezTo>
                <a:cubicBezTo>
                  <a:pt x="8494574" y="3687657"/>
                  <a:pt x="8493370" y="3677229"/>
                  <a:pt x="8489799" y="3692208"/>
                </a:cubicBezTo>
                <a:cubicBezTo>
                  <a:pt x="8486228" y="3707187"/>
                  <a:pt x="8465938" y="3757479"/>
                  <a:pt x="8475804" y="3776022"/>
                </a:cubicBezTo>
                <a:cubicBezTo>
                  <a:pt x="8441061" y="3875691"/>
                  <a:pt x="8487451" y="3939839"/>
                  <a:pt x="8471279" y="3977138"/>
                </a:cubicBezTo>
                <a:cubicBezTo>
                  <a:pt x="8465599" y="4067300"/>
                  <a:pt x="8419685" y="4164564"/>
                  <a:pt x="8408913" y="4222149"/>
                </a:cubicBezTo>
                <a:cubicBezTo>
                  <a:pt x="8403583" y="4287917"/>
                  <a:pt x="8398240" y="4339232"/>
                  <a:pt x="8402112" y="4364683"/>
                </a:cubicBezTo>
                <a:lnTo>
                  <a:pt x="8393355" y="4462471"/>
                </a:lnTo>
                <a:cubicBezTo>
                  <a:pt x="8396004" y="4503329"/>
                  <a:pt x="8376320" y="4548111"/>
                  <a:pt x="8376166" y="4574052"/>
                </a:cubicBezTo>
                <a:cubicBezTo>
                  <a:pt x="8369380" y="4670665"/>
                  <a:pt x="8352302" y="4649921"/>
                  <a:pt x="8341678" y="4667756"/>
                </a:cubicBezTo>
                <a:cubicBezTo>
                  <a:pt x="8320864" y="4705850"/>
                  <a:pt x="8290794" y="4758928"/>
                  <a:pt x="8273661" y="4799019"/>
                </a:cubicBezTo>
                <a:cubicBezTo>
                  <a:pt x="8254323" y="4834076"/>
                  <a:pt x="8262378" y="4811645"/>
                  <a:pt x="8256132" y="4849614"/>
                </a:cubicBezTo>
                <a:cubicBezTo>
                  <a:pt x="8239320" y="4853334"/>
                  <a:pt x="8207060" y="4883089"/>
                  <a:pt x="8226804" y="4919971"/>
                </a:cubicBezTo>
                <a:lnTo>
                  <a:pt x="8171825" y="5010766"/>
                </a:lnTo>
                <a:cubicBezTo>
                  <a:pt x="8150097" y="4983259"/>
                  <a:pt x="8165842" y="5107656"/>
                  <a:pt x="8143172" y="5088190"/>
                </a:cubicBezTo>
                <a:cubicBezTo>
                  <a:pt x="8128060" y="5102008"/>
                  <a:pt x="8138350" y="5118851"/>
                  <a:pt x="8126363" y="5143922"/>
                </a:cubicBezTo>
                <a:cubicBezTo>
                  <a:pt x="8116335" y="5192745"/>
                  <a:pt x="8111851" y="5226225"/>
                  <a:pt x="8103782" y="5284346"/>
                </a:cubicBezTo>
                <a:cubicBezTo>
                  <a:pt x="8101016" y="5338386"/>
                  <a:pt x="8095811" y="5337325"/>
                  <a:pt x="8084361" y="5390948"/>
                </a:cubicBezTo>
                <a:cubicBezTo>
                  <a:pt x="8082912" y="5429655"/>
                  <a:pt x="8063705" y="5449508"/>
                  <a:pt x="8062552" y="5470854"/>
                </a:cubicBezTo>
                <a:cubicBezTo>
                  <a:pt x="8086776" y="5526328"/>
                  <a:pt x="8037513" y="5496377"/>
                  <a:pt x="8057342" y="5529643"/>
                </a:cubicBezTo>
                <a:cubicBezTo>
                  <a:pt x="8050653" y="5550879"/>
                  <a:pt x="8055939" y="5587444"/>
                  <a:pt x="8044923" y="5597292"/>
                </a:cubicBezTo>
                <a:lnTo>
                  <a:pt x="8035233" y="5608899"/>
                </a:lnTo>
                <a:cubicBezTo>
                  <a:pt x="8030775" y="5623501"/>
                  <a:pt x="8021047" y="5660431"/>
                  <a:pt x="8018178" y="5684911"/>
                </a:cubicBezTo>
                <a:cubicBezTo>
                  <a:pt x="8005590" y="5692608"/>
                  <a:pt x="8011744" y="5734344"/>
                  <a:pt x="8018018" y="5755776"/>
                </a:cubicBezTo>
                <a:cubicBezTo>
                  <a:pt x="8019409" y="5792777"/>
                  <a:pt x="7989082" y="5848613"/>
                  <a:pt x="8008640" y="5889599"/>
                </a:cubicBezTo>
                <a:cubicBezTo>
                  <a:pt x="8011480" y="5932097"/>
                  <a:pt x="8009486" y="5940901"/>
                  <a:pt x="8013542" y="5989744"/>
                </a:cubicBezTo>
                <a:cubicBezTo>
                  <a:pt x="8022089" y="6020787"/>
                  <a:pt x="7982918" y="6024963"/>
                  <a:pt x="7980757" y="6084926"/>
                </a:cubicBezTo>
                <a:cubicBezTo>
                  <a:pt x="7974117" y="6134231"/>
                  <a:pt x="7999371" y="6240432"/>
                  <a:pt x="7975907" y="6346549"/>
                </a:cubicBezTo>
                <a:cubicBezTo>
                  <a:pt x="7987225" y="6409741"/>
                  <a:pt x="7980509" y="6468689"/>
                  <a:pt x="7974221" y="6527527"/>
                </a:cubicBezTo>
                <a:cubicBezTo>
                  <a:pt x="7955361" y="6585667"/>
                  <a:pt x="7987786" y="6579284"/>
                  <a:pt x="7979135" y="6627129"/>
                </a:cubicBezTo>
                <a:cubicBezTo>
                  <a:pt x="7983057" y="6635153"/>
                  <a:pt x="7984986" y="6697665"/>
                  <a:pt x="7979404" y="6694819"/>
                </a:cubicBezTo>
                <a:cubicBezTo>
                  <a:pt x="7981755" y="6716947"/>
                  <a:pt x="8003903" y="6732844"/>
                  <a:pt x="8009526" y="6765445"/>
                </a:cubicBezTo>
                <a:cubicBezTo>
                  <a:pt x="8011113" y="6776325"/>
                  <a:pt x="8014662" y="6810511"/>
                  <a:pt x="8018211" y="6844697"/>
                </a:cubicBezTo>
                <a:lnTo>
                  <a:pt x="8019608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A5987F-F837-4A6D-9F4E-58AFB2290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" y="152416"/>
            <a:ext cx="11819579" cy="849854"/>
          </a:xfrm>
        </p:spPr>
        <p:txBody>
          <a:bodyPr>
            <a:normAutofit fontScale="90000"/>
          </a:bodyPr>
          <a:lstStyle/>
          <a:p>
            <a:r>
              <a:rPr lang="en-IN" sz="2200" b="1" dirty="0">
                <a:solidFill>
                  <a:srgbClr val="000090"/>
                </a:solidFill>
                <a:latin typeface="+mn-lt"/>
              </a:rPr>
              <a:t>Continued…</a:t>
            </a:r>
            <a:br>
              <a:rPr lang="en-IN" sz="3400" b="1" dirty="0">
                <a:solidFill>
                  <a:srgbClr val="000090"/>
                </a:solidFill>
                <a:latin typeface="+mn-lt"/>
              </a:rPr>
            </a:br>
            <a:r>
              <a:rPr lang="en-IN" sz="3400" b="1" dirty="0">
                <a:solidFill>
                  <a:srgbClr val="000090"/>
                </a:solidFill>
                <a:latin typeface="+mn-lt"/>
              </a:rPr>
              <a:t>What is the role of VHSNC/MAS in preventing spread of COVID-19?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F33F2-4C53-403B-859F-CE3199D11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141" y="1066818"/>
            <a:ext cx="9121800" cy="5495349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100" dirty="0">
                <a:solidFill>
                  <a:srgbClr val="660066"/>
                </a:solidFill>
                <a:ea typeface="+mn-ea"/>
                <a:cs typeface="+mn-cs"/>
              </a:rPr>
              <a:t>Initiate and encourage community dialogue against stigma and discrimination</a:t>
            </a:r>
          </a:p>
          <a:p>
            <a:pPr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100" dirty="0">
                <a:solidFill>
                  <a:srgbClr val="660066"/>
                </a:solidFill>
                <a:ea typeface="+mn-ea"/>
                <a:cs typeface="+mn-cs"/>
              </a:rPr>
              <a:t>Promote COVID appropriate behaviours and adoption of hygiene practices</a:t>
            </a:r>
          </a:p>
          <a:p>
            <a:pPr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100" dirty="0">
                <a:solidFill>
                  <a:srgbClr val="660066"/>
                </a:solidFill>
                <a:ea typeface="+mn-ea"/>
                <a:cs typeface="+mn-cs"/>
              </a:rPr>
              <a:t>Engage in community dialogue for imposing and adherence to lockdowns</a:t>
            </a:r>
          </a:p>
          <a:p>
            <a:pPr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100" dirty="0">
                <a:solidFill>
                  <a:srgbClr val="660066"/>
                </a:solidFill>
                <a:ea typeface="+mn-ea"/>
                <a:cs typeface="+mn-cs"/>
              </a:rPr>
              <a:t>Engage community volunteers to support management of lockdown and ensure supply of essential commodities</a:t>
            </a:r>
          </a:p>
          <a:p>
            <a:pPr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100" dirty="0">
                <a:solidFill>
                  <a:srgbClr val="660066"/>
                </a:solidFill>
                <a:ea typeface="+mn-ea"/>
                <a:cs typeface="+mn-cs"/>
              </a:rPr>
              <a:t>Review and regulate gatherings like markets etc. </a:t>
            </a:r>
          </a:p>
          <a:p>
            <a:pPr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100" dirty="0">
                <a:solidFill>
                  <a:srgbClr val="660066"/>
                </a:solidFill>
                <a:ea typeface="+mn-ea"/>
                <a:cs typeface="+mn-cs"/>
              </a:rPr>
              <a:t>Promote virtual platforms for socializing </a:t>
            </a:r>
          </a:p>
          <a:p>
            <a:pPr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100" dirty="0">
                <a:solidFill>
                  <a:srgbClr val="660066"/>
                </a:solidFill>
                <a:ea typeface="+mn-ea"/>
                <a:cs typeface="+mn-cs"/>
              </a:rPr>
              <a:t>Motivate community to encourage home isolation with teleconsultation support as preferred treatment option for those who do not need hospitalisation. </a:t>
            </a:r>
          </a:p>
          <a:p>
            <a:pPr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2100" dirty="0">
                <a:solidFill>
                  <a:srgbClr val="660066"/>
                </a:solidFill>
                <a:ea typeface="+mn-ea"/>
                <a:cs typeface="+mn-cs"/>
              </a:rPr>
              <a:t>Reading material on various aspects of COVID management, home isolation &amp; IEC have been given in the next 2 boxes</a:t>
            </a:r>
            <a:endParaRPr lang="en-IN" sz="2100" dirty="0">
              <a:solidFill>
                <a:srgbClr val="660066"/>
              </a:solidFill>
            </a:endParaRPr>
          </a:p>
        </p:txBody>
      </p:sp>
      <p:pic>
        <p:nvPicPr>
          <p:cNvPr id="8" name="Graphic 7" descr="Connections">
            <a:extLst>
              <a:ext uri="{FF2B5EF4-FFF2-40B4-BE49-F238E27FC236}">
                <a16:creationId xmlns:a16="http://schemas.microsoft.com/office/drawing/2014/main" id="{957766BD-4C87-4E47-92D3-D9AF69315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027" y="1811741"/>
            <a:ext cx="2906973" cy="2906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33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18334" y="405839"/>
            <a:ext cx="11955332" cy="691441"/>
          </a:xfrm>
        </p:spPr>
        <p:txBody>
          <a:bodyPr/>
          <a:lstStyle/>
          <a:p>
            <a:r>
              <a:rPr lang="en-US" sz="3200" b="1" dirty="0">
                <a:solidFill>
                  <a:srgbClr val="000090"/>
                </a:solidFill>
                <a:latin typeface="+mn-lt"/>
                <a:ea typeface="MS PGothic" charset="0"/>
              </a:rPr>
              <a:t>What role can VHSNC/MAS play in early identification and screening?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18335" y="1409252"/>
            <a:ext cx="11955331" cy="4789413"/>
          </a:xfrm>
        </p:spPr>
        <p:txBody>
          <a:bodyPr/>
          <a:lstStyle/>
          <a:p>
            <a:r>
              <a:rPr lang="en-US" sz="2400" dirty="0">
                <a:solidFill>
                  <a:srgbClr val="660066"/>
                </a:solidFill>
                <a:latin typeface="Calibri" charset="0"/>
                <a:ea typeface="MS PGothic" charset="0"/>
              </a:rPr>
              <a:t>Support ASHAs for regular community surveillance for influenza like illness/severe acute respiratory infections (ILI/SARI)</a:t>
            </a:r>
          </a:p>
          <a:p>
            <a:pPr marL="0" indent="0">
              <a:buNone/>
            </a:pPr>
            <a:endParaRPr lang="en-US" sz="2400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r>
              <a:rPr lang="en-US" sz="2400" dirty="0">
                <a:solidFill>
                  <a:srgbClr val="660066"/>
                </a:solidFill>
                <a:latin typeface="Calibri" charset="0"/>
                <a:ea typeface="MS PGothic" charset="0"/>
              </a:rPr>
              <a:t>Support ASHAs/MPWs in timely linking of symptomatic cases with CHO/MO for testing and identification </a:t>
            </a:r>
          </a:p>
          <a:p>
            <a:pPr marL="0" indent="0">
              <a:buNone/>
            </a:pPr>
            <a:endParaRPr lang="en-US" sz="2400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r>
              <a:rPr lang="en-US" sz="2400" dirty="0">
                <a:solidFill>
                  <a:srgbClr val="660066"/>
                </a:solidFill>
                <a:latin typeface="Calibri" charset="0"/>
                <a:ea typeface="MS PGothic" charset="0"/>
              </a:rPr>
              <a:t>Depending upon the number of cases, conduct contact tracing as per Integrated Disease Surveillance </a:t>
            </a:r>
            <a:r>
              <a:rPr lang="en-US" sz="2400" dirty="0" err="1">
                <a:solidFill>
                  <a:srgbClr val="660066"/>
                </a:solidFill>
                <a:latin typeface="Calibri" charset="0"/>
                <a:ea typeface="MS PGothic" charset="0"/>
              </a:rPr>
              <a:t>Programme</a:t>
            </a:r>
            <a:r>
              <a:rPr lang="en-US" sz="2400" dirty="0">
                <a:solidFill>
                  <a:srgbClr val="660066"/>
                </a:solidFill>
                <a:latin typeface="Calibri" charset="0"/>
                <a:ea typeface="MS PGothic" charset="0"/>
              </a:rPr>
              <a:t> Protocol </a:t>
            </a:r>
            <a:r>
              <a:rPr lang="en-US" dirty="0">
                <a:solidFill>
                  <a:srgbClr val="660066"/>
                </a:solidFill>
                <a:latin typeface="Calibri" charset="0"/>
                <a:ea typeface="MS PGothic" charset="0"/>
              </a:rPr>
              <a:t>(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</a:rPr>
              <a:t>IDSP Contact tracing: 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  <a:hlinkClick r:id="rId2"/>
              </a:rPr>
              <a:t>https://www.ncdc.gov.in/showfile.php?lid=570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11163" y="628650"/>
            <a:ext cx="3227387" cy="55070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4000" b="1">
                <a:solidFill>
                  <a:srgbClr val="000090"/>
                </a:solidFill>
                <a:latin typeface="Calibri Light" charset="0"/>
                <a:ea typeface="MS PGothic" charset="0"/>
              </a:rPr>
              <a:t>What is Home Isolation?</a:t>
            </a:r>
          </a:p>
        </p:txBody>
      </p:sp>
      <p:graphicFrame>
        <p:nvGraphicFramePr>
          <p:cNvPr id="1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807990"/>
              </p:ext>
            </p:extLst>
          </p:nvPr>
        </p:nvGraphicFramePr>
        <p:xfrm>
          <a:off x="3964599" y="722376"/>
          <a:ext cx="7584273" cy="5713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96" name="Title 1"/>
          <p:cNvSpPr>
            <a:spLocks noGrp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FFFFFF"/>
                </a:solidFill>
                <a:latin typeface="Calibri Light" charset="0"/>
                <a:ea typeface="MS PGothic" charset="0"/>
              </a:rPr>
              <a:t>How can VHSNC/MAS support in home isolation?</a:t>
            </a:r>
          </a:p>
        </p:txBody>
      </p:sp>
      <p:sp>
        <p:nvSpPr>
          <p:cNvPr id="22" name="Arc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98" name="Content Placeholder 2"/>
          <p:cNvSpPr>
            <a:spLocks noGrp="1"/>
          </p:cNvSpPr>
          <p:nvPr>
            <p:ph idx="1"/>
          </p:nvPr>
        </p:nvSpPr>
        <p:spPr>
          <a:xfrm>
            <a:off x="4233863" y="236761"/>
            <a:ext cx="7696200" cy="6368827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US" sz="2400" dirty="0" err="1">
                <a:solidFill>
                  <a:srgbClr val="660066"/>
                </a:solidFill>
                <a:ea typeface="MS PGothic" charset="0"/>
              </a:rPr>
              <a:t>Organise</a:t>
            </a:r>
            <a:r>
              <a:rPr lang="en-US" sz="2400" dirty="0">
                <a:solidFill>
                  <a:srgbClr val="660066"/>
                </a:solidFill>
                <a:ea typeface="MS PGothic" charset="0"/>
              </a:rPr>
              <a:t> home isolation facilities – in schools, religious places etc. for those with no place for self isolation</a:t>
            </a:r>
          </a:p>
          <a:p>
            <a:pPr eaLnBrk="1" hangingPunct="1">
              <a:lnSpc>
                <a:spcPct val="100000"/>
              </a:lnSpc>
            </a:pPr>
            <a:r>
              <a:rPr lang="en-US" sz="2400" dirty="0">
                <a:solidFill>
                  <a:srgbClr val="660066"/>
                </a:solidFill>
                <a:ea typeface="MS PGothic" charset="0"/>
              </a:rPr>
              <a:t>Coordinate with ASHA &amp; Health and Wellness Centre team to </a:t>
            </a:r>
            <a:r>
              <a:rPr lang="en-US" sz="2400" dirty="0" err="1">
                <a:solidFill>
                  <a:srgbClr val="660066"/>
                </a:solidFill>
                <a:ea typeface="MS PGothic" charset="0"/>
              </a:rPr>
              <a:t>organise</a:t>
            </a:r>
            <a:r>
              <a:rPr lang="en-US" sz="2400" dirty="0">
                <a:solidFill>
                  <a:srgbClr val="660066"/>
                </a:solidFill>
                <a:ea typeface="MS PGothic" charset="0"/>
              </a:rPr>
              <a:t> teleconsultation services for those in home isolation </a:t>
            </a:r>
          </a:p>
          <a:p>
            <a:pPr eaLnBrk="1" hangingPunct="1">
              <a:lnSpc>
                <a:spcPct val="100000"/>
              </a:lnSpc>
            </a:pPr>
            <a:r>
              <a:rPr lang="en-US" sz="2400" dirty="0">
                <a:solidFill>
                  <a:srgbClr val="660066"/>
                </a:solidFill>
                <a:ea typeface="MS PGothic" charset="0"/>
              </a:rPr>
              <a:t>Utilize untied funds for providing mask, gloves and sanitizers for the infected individuals and their families</a:t>
            </a:r>
          </a:p>
          <a:p>
            <a:pPr eaLnBrk="1" hangingPunct="1">
              <a:lnSpc>
                <a:spcPct val="100000"/>
              </a:lnSpc>
            </a:pPr>
            <a:r>
              <a:rPr lang="en-US" sz="2400" dirty="0">
                <a:solidFill>
                  <a:srgbClr val="660066"/>
                </a:solidFill>
                <a:ea typeface="MS PGothic" charset="0"/>
              </a:rPr>
              <a:t>Identify local solutions for home delivery of essential items and services to self isolated families</a:t>
            </a:r>
          </a:p>
          <a:p>
            <a:pPr eaLnBrk="1" hangingPunct="1">
              <a:lnSpc>
                <a:spcPct val="100000"/>
              </a:lnSpc>
            </a:pPr>
            <a:r>
              <a:rPr lang="en-US" sz="2400" dirty="0">
                <a:solidFill>
                  <a:srgbClr val="660066"/>
                </a:solidFill>
                <a:ea typeface="MS PGothic" charset="0"/>
              </a:rPr>
              <a:t>Promote alternate ways of socializing to help those in home isolation cope with mental stress </a:t>
            </a:r>
          </a:p>
          <a:p>
            <a:pPr eaLnBrk="1" hangingPunct="1">
              <a:lnSpc>
                <a:spcPct val="100000"/>
              </a:lnSpc>
            </a:pPr>
            <a:r>
              <a:rPr lang="en-US" sz="2400" dirty="0">
                <a:solidFill>
                  <a:srgbClr val="660066"/>
                </a:solidFill>
                <a:ea typeface="MS PGothic" charset="0"/>
              </a:rPr>
              <a:t>Take steps to arrange transportation for those who need facility referrals</a:t>
            </a:r>
          </a:p>
          <a:p>
            <a:pPr eaLnBrk="1" hangingPunct="1">
              <a:lnSpc>
                <a:spcPct val="100000"/>
              </a:lnSpc>
            </a:pPr>
            <a:r>
              <a:rPr lang="en-US" sz="2400" dirty="0">
                <a:solidFill>
                  <a:srgbClr val="660066"/>
                </a:solidFill>
                <a:ea typeface="MS PGothic" charset="0"/>
              </a:rPr>
              <a:t>Identify referral facilities/Helpline number and nodal persons for hospital beds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0" name="Title 1"/>
          <p:cNvSpPr>
            <a:spLocks noGrp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FFFFFF"/>
                </a:solidFill>
                <a:latin typeface="Calibri Light" charset="0"/>
                <a:ea typeface="MS PGothic" charset="0"/>
              </a:rPr>
              <a:t>How can VHSNC/MAS support in home isolation?</a:t>
            </a:r>
          </a:p>
        </p:txBody>
      </p:sp>
      <p:sp>
        <p:nvSpPr>
          <p:cNvPr id="22" name="Arc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222" name="Content Placeholder 2"/>
          <p:cNvSpPr>
            <a:spLocks noGrp="1"/>
          </p:cNvSpPr>
          <p:nvPr>
            <p:ph idx="1"/>
          </p:nvPr>
        </p:nvSpPr>
        <p:spPr>
          <a:xfrm>
            <a:off x="4233863" y="393700"/>
            <a:ext cx="7696200" cy="6211888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US" sz="2400" dirty="0">
                <a:solidFill>
                  <a:srgbClr val="660066"/>
                </a:solidFill>
                <a:latin typeface="Calibri" charset="0"/>
                <a:ea typeface="MS PGothic" charset="0"/>
              </a:rPr>
              <a:t>Purchase pulse oximeters and thermometers at the village level from the untied fund/community/other contributions</a:t>
            </a:r>
          </a:p>
          <a:p>
            <a:pPr eaLnBrk="1" hangingPunct="1">
              <a:lnSpc>
                <a:spcPct val="100000"/>
              </a:lnSpc>
            </a:pPr>
            <a:endParaRPr lang="en-US" sz="2400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sz="2400" dirty="0">
                <a:solidFill>
                  <a:srgbClr val="660066"/>
                </a:solidFill>
                <a:latin typeface="Calibri" charset="0"/>
                <a:ea typeface="MS PGothic" charset="0"/>
              </a:rPr>
              <a:t>Make arrangement for loaning out of pulse oximeters and thermometers to the families under home isolation</a:t>
            </a:r>
          </a:p>
          <a:p>
            <a:pPr eaLnBrk="1" hangingPunct="1">
              <a:lnSpc>
                <a:spcPct val="100000"/>
              </a:lnSpc>
            </a:pPr>
            <a:endParaRPr lang="en-US" sz="2400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sz="2400" dirty="0">
                <a:solidFill>
                  <a:srgbClr val="660066"/>
                </a:solidFill>
                <a:latin typeface="Calibri" charset="0"/>
                <a:ea typeface="MS PGothic" charset="0"/>
              </a:rPr>
              <a:t>Arrange distribution of home isolation kits through frontline workers </a:t>
            </a:r>
          </a:p>
          <a:p>
            <a:pPr eaLnBrk="1" hangingPunct="1">
              <a:lnSpc>
                <a:spcPct val="100000"/>
              </a:lnSpc>
            </a:pPr>
            <a:endParaRPr lang="en-US" sz="2400" dirty="0">
              <a:solidFill>
                <a:srgbClr val="660066"/>
              </a:solidFill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9B3CC00B84CD4BB53C32853F69DDCE" ma:contentTypeVersion="9" ma:contentTypeDescription="Create a new document." ma:contentTypeScope="" ma:versionID="aa92c68b526a1f257c679444b4a73194">
  <xsd:schema xmlns:xsd="http://www.w3.org/2001/XMLSchema" xmlns:xs="http://www.w3.org/2001/XMLSchema" xmlns:p="http://schemas.microsoft.com/office/2006/metadata/properties" xmlns:ns3="969f8a27-60c2-46bf-bb51-7a5cdd6f2a18" targetNamespace="http://schemas.microsoft.com/office/2006/metadata/properties" ma:root="true" ma:fieldsID="24c07996acd9225d0cb2aab6e0e39ab7" ns3:_="">
    <xsd:import namespace="969f8a27-60c2-46bf-bb51-7a5cdd6f2a1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9f8a27-60c2-46bf-bb51-7a5cdd6f2a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B8B34F-02A7-4134-9A01-F0BC7C0D563F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969f8a27-60c2-46bf-bb51-7a5cdd6f2a18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A1E2A2B-69EA-42CD-BFE0-ABDE61D543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E9BE83-D4AE-4DD4-A719-1191C7B952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9f8a27-60c2-46bf-bb51-7a5cdd6f2a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1230</TotalTime>
  <Words>1563</Words>
  <Application>Microsoft Office PowerPoint</Application>
  <PresentationFormat>Widescreen</PresentationFormat>
  <Paragraphs>118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Guidance for</vt:lpstr>
      <vt:lpstr> Role of Village Health Sanitation and Nutrition Committee (VHSNC)/ Mahila Arogya Samitis (MAS) in Response to COVID-19 </vt:lpstr>
      <vt:lpstr>Preventing the spread of COVID 19 </vt:lpstr>
      <vt:lpstr>What is the role of VHSNC / MAS in preventing spread of COVID-19?</vt:lpstr>
      <vt:lpstr>Continued… What is the role of VHSNC/MAS in preventing spread of COVID-19?</vt:lpstr>
      <vt:lpstr>What role can VHSNC/MAS play in early identification and screening? </vt:lpstr>
      <vt:lpstr>What is Home Isolation?</vt:lpstr>
      <vt:lpstr>How can VHSNC/MAS support in home isolation?</vt:lpstr>
      <vt:lpstr>How can VHSNC/MAS support in home isolation?</vt:lpstr>
      <vt:lpstr>What role can VHSNC/MAS play in establishing COVID Care Centre (CCC)</vt:lpstr>
      <vt:lpstr>Checklist for review of COVID Care Centre (CCC) </vt:lpstr>
      <vt:lpstr>How can VHSNC / MAS support people to be vaccinated for COVID-19?</vt:lpstr>
      <vt:lpstr>Role of VHSNC / MAS to support continued access to essential services</vt:lpstr>
      <vt:lpstr>IEC Material available on Government sources </vt:lpstr>
      <vt:lpstr>Reading material (can be shared in social media or given as handouts to the people by VHSNC/MAS)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 Mirza Anwar</dc:creator>
  <cp:lastModifiedBy>Dr. Ananth Kumar</cp:lastModifiedBy>
  <cp:revision>105</cp:revision>
  <dcterms:created xsi:type="dcterms:W3CDTF">2021-05-05T11:09:48Z</dcterms:created>
  <dcterms:modified xsi:type="dcterms:W3CDTF">2021-05-25T11:15:42Z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0x010100CB9B3CC00B84CD4BB53C32853F69DDCE</vt:lpwstr>
  </property>
</Properties>
</file>