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9" r:id="rId2"/>
  </p:sldMasterIdLst>
  <p:notesMasterIdLst>
    <p:notesMasterId r:id="rId19"/>
  </p:notesMasterIdLst>
  <p:sldIdLst>
    <p:sldId id="256" r:id="rId3"/>
    <p:sldId id="4721" r:id="rId4"/>
    <p:sldId id="4717" r:id="rId5"/>
    <p:sldId id="4716" r:id="rId6"/>
    <p:sldId id="3345" r:id="rId7"/>
    <p:sldId id="4701" r:id="rId8"/>
    <p:sldId id="4702" r:id="rId9"/>
    <p:sldId id="4703" r:id="rId10"/>
    <p:sldId id="4704" r:id="rId11"/>
    <p:sldId id="4710" r:id="rId12"/>
    <p:sldId id="304" r:id="rId13"/>
    <p:sldId id="4707" r:id="rId14"/>
    <p:sldId id="4708" r:id="rId15"/>
    <p:sldId id="4709" r:id="rId16"/>
    <p:sldId id="4705" r:id="rId17"/>
    <p:sldId id="471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65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9F530-763F-4FEC-8BA4-6B13CF21065E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81C46F2-B280-4E21-9DAB-5931FD18B77A}">
      <dgm:prSet/>
      <dgm:spPr/>
      <dgm:t>
        <a:bodyPr/>
        <a:lstStyle/>
        <a:p>
          <a:r>
            <a:rPr lang="en-IN"/>
            <a:t>Background</a:t>
          </a:r>
          <a:endParaRPr lang="en-US"/>
        </a:p>
      </dgm:t>
    </dgm:pt>
    <dgm:pt modelId="{F7D332AA-CEBC-4255-B262-ED688AFCFAC6}" type="parTrans" cxnId="{7FA68857-8890-4838-9BFD-05DFA0AE58FD}">
      <dgm:prSet/>
      <dgm:spPr/>
      <dgm:t>
        <a:bodyPr/>
        <a:lstStyle/>
        <a:p>
          <a:endParaRPr lang="en-US"/>
        </a:p>
      </dgm:t>
    </dgm:pt>
    <dgm:pt modelId="{8CB02F44-281E-4CBC-91DD-6C8A2A2F2B2B}" type="sibTrans" cxnId="{7FA68857-8890-4838-9BFD-05DFA0AE58FD}">
      <dgm:prSet/>
      <dgm:spPr/>
      <dgm:t>
        <a:bodyPr/>
        <a:lstStyle/>
        <a:p>
          <a:endParaRPr lang="en-US"/>
        </a:p>
      </dgm:t>
    </dgm:pt>
    <dgm:pt modelId="{A178830C-7A03-4737-933F-340237793A29}">
      <dgm:prSet/>
      <dgm:spPr/>
      <dgm:t>
        <a:bodyPr/>
        <a:lstStyle/>
        <a:p>
          <a:r>
            <a:rPr lang="en-IN" dirty="0"/>
            <a:t>Key Components of BPHU </a:t>
          </a:r>
          <a:endParaRPr lang="en-US" dirty="0"/>
        </a:p>
      </dgm:t>
    </dgm:pt>
    <dgm:pt modelId="{A3E67533-B2E0-4450-B2D9-F75512D20164}" type="parTrans" cxnId="{877EA204-6129-4B5F-BDA0-06DD9B5A6E36}">
      <dgm:prSet/>
      <dgm:spPr/>
      <dgm:t>
        <a:bodyPr/>
        <a:lstStyle/>
        <a:p>
          <a:endParaRPr lang="en-US"/>
        </a:p>
      </dgm:t>
    </dgm:pt>
    <dgm:pt modelId="{853082EC-D0B6-48EA-B60A-C6151E303016}" type="sibTrans" cxnId="{877EA204-6129-4B5F-BDA0-06DD9B5A6E36}">
      <dgm:prSet/>
      <dgm:spPr/>
      <dgm:t>
        <a:bodyPr/>
        <a:lstStyle/>
        <a:p>
          <a:endParaRPr lang="en-US"/>
        </a:p>
      </dgm:t>
    </dgm:pt>
    <dgm:pt modelId="{94F2DEF6-9153-4325-8093-D31CEFAB1724}">
      <dgm:prSet/>
      <dgm:spPr/>
      <dgm:t>
        <a:bodyPr/>
        <a:lstStyle/>
        <a:p>
          <a:r>
            <a:rPr lang="en-US" dirty="0"/>
            <a:t>Factors to be considered in implementing BPHU</a:t>
          </a:r>
          <a:r>
            <a:rPr lang="en-IN" dirty="0"/>
            <a:t> </a:t>
          </a:r>
          <a:endParaRPr lang="en-US" dirty="0"/>
        </a:p>
      </dgm:t>
    </dgm:pt>
    <dgm:pt modelId="{1F98E93A-E322-4460-B28A-15C4340A9966}" type="parTrans" cxnId="{4D4B1A92-4A79-4A3B-9169-D39757AD1848}">
      <dgm:prSet/>
      <dgm:spPr/>
      <dgm:t>
        <a:bodyPr/>
        <a:lstStyle/>
        <a:p>
          <a:endParaRPr lang="en-US"/>
        </a:p>
      </dgm:t>
    </dgm:pt>
    <dgm:pt modelId="{5363A3B4-3598-4C4E-90C4-70F107A0094E}" type="sibTrans" cxnId="{4D4B1A92-4A79-4A3B-9169-D39757AD1848}">
      <dgm:prSet/>
      <dgm:spPr/>
      <dgm:t>
        <a:bodyPr/>
        <a:lstStyle/>
        <a:p>
          <a:endParaRPr lang="en-US"/>
        </a:p>
      </dgm:t>
    </dgm:pt>
    <dgm:pt modelId="{0DA6BECA-B84F-4ED1-AFA2-04D9A5F57C4C}">
      <dgm:prSet/>
      <dgm:spPr/>
      <dgm:t>
        <a:bodyPr/>
        <a:lstStyle/>
        <a:p>
          <a:r>
            <a:rPr lang="en-IN"/>
            <a:t>Financial details and Unit cost</a:t>
          </a:r>
          <a:endParaRPr lang="en-US"/>
        </a:p>
      </dgm:t>
    </dgm:pt>
    <dgm:pt modelId="{2B658B91-F4CB-4CAD-939B-C4BFEC822B32}" type="parTrans" cxnId="{A0DCDB2D-6A44-48DF-8136-5371BB533DDD}">
      <dgm:prSet/>
      <dgm:spPr/>
      <dgm:t>
        <a:bodyPr/>
        <a:lstStyle/>
        <a:p>
          <a:endParaRPr lang="en-US"/>
        </a:p>
      </dgm:t>
    </dgm:pt>
    <dgm:pt modelId="{B763B9A0-E48E-4D03-8FCA-789B442B108E}" type="sibTrans" cxnId="{A0DCDB2D-6A44-48DF-8136-5371BB533DDD}">
      <dgm:prSet/>
      <dgm:spPr/>
      <dgm:t>
        <a:bodyPr/>
        <a:lstStyle/>
        <a:p>
          <a:endParaRPr lang="en-US"/>
        </a:p>
      </dgm:t>
    </dgm:pt>
    <dgm:pt modelId="{F77AAEB9-8FFF-4283-8323-1A094089C453}">
      <dgm:prSet/>
      <dgm:spPr/>
      <dgm:t>
        <a:bodyPr/>
        <a:lstStyle/>
        <a:p>
          <a:endParaRPr lang="en-US" dirty="0"/>
        </a:p>
      </dgm:t>
    </dgm:pt>
    <dgm:pt modelId="{8DD0BE06-C7FC-465C-A77E-E30605A0B512}" type="parTrans" cxnId="{17ABCAA0-6808-4DD3-9B2A-204F36CA8F38}">
      <dgm:prSet/>
      <dgm:spPr/>
      <dgm:t>
        <a:bodyPr/>
        <a:lstStyle/>
        <a:p>
          <a:endParaRPr lang="en-US"/>
        </a:p>
      </dgm:t>
    </dgm:pt>
    <dgm:pt modelId="{38EC4678-BE7A-4BF2-930B-623EF0994C21}" type="sibTrans" cxnId="{17ABCAA0-6808-4DD3-9B2A-204F36CA8F38}">
      <dgm:prSet/>
      <dgm:spPr/>
      <dgm:t>
        <a:bodyPr/>
        <a:lstStyle/>
        <a:p>
          <a:endParaRPr lang="en-US"/>
        </a:p>
      </dgm:t>
    </dgm:pt>
    <dgm:pt modelId="{155F2937-2640-4E56-BAB2-7F5FB82A61B3}" type="pres">
      <dgm:prSet presAssocID="{5259F530-763F-4FEC-8BA4-6B13CF21065E}" presName="vert0" presStyleCnt="0">
        <dgm:presLayoutVars>
          <dgm:dir/>
          <dgm:animOne val="branch"/>
          <dgm:animLvl val="lvl"/>
        </dgm:presLayoutVars>
      </dgm:prSet>
      <dgm:spPr/>
    </dgm:pt>
    <dgm:pt modelId="{06EBFECA-6754-4AF4-A4A6-35772E62CAFE}" type="pres">
      <dgm:prSet presAssocID="{B81C46F2-B280-4E21-9DAB-5931FD18B77A}" presName="thickLine" presStyleLbl="alignNode1" presStyleIdx="0" presStyleCnt="5"/>
      <dgm:spPr/>
    </dgm:pt>
    <dgm:pt modelId="{AE90D8AB-2D5B-4B1E-BB44-5BA6AF0BBD41}" type="pres">
      <dgm:prSet presAssocID="{B81C46F2-B280-4E21-9DAB-5931FD18B77A}" presName="horz1" presStyleCnt="0"/>
      <dgm:spPr/>
    </dgm:pt>
    <dgm:pt modelId="{846F09C9-F511-4E86-9C18-7B506172A5F0}" type="pres">
      <dgm:prSet presAssocID="{B81C46F2-B280-4E21-9DAB-5931FD18B77A}" presName="tx1" presStyleLbl="revTx" presStyleIdx="0" presStyleCnt="5"/>
      <dgm:spPr/>
    </dgm:pt>
    <dgm:pt modelId="{31B03163-B9D8-4BD5-8AA2-C0DE88A2894F}" type="pres">
      <dgm:prSet presAssocID="{B81C46F2-B280-4E21-9DAB-5931FD18B77A}" presName="vert1" presStyleCnt="0"/>
      <dgm:spPr/>
    </dgm:pt>
    <dgm:pt modelId="{10D050A0-5BE2-4924-A50B-B801A62E0CC9}" type="pres">
      <dgm:prSet presAssocID="{A178830C-7A03-4737-933F-340237793A29}" presName="thickLine" presStyleLbl="alignNode1" presStyleIdx="1" presStyleCnt="5"/>
      <dgm:spPr/>
    </dgm:pt>
    <dgm:pt modelId="{28E11386-EA4C-4A03-85BF-93AACFC63720}" type="pres">
      <dgm:prSet presAssocID="{A178830C-7A03-4737-933F-340237793A29}" presName="horz1" presStyleCnt="0"/>
      <dgm:spPr/>
    </dgm:pt>
    <dgm:pt modelId="{89573658-7D5F-468E-B41A-AA869CDB4FC2}" type="pres">
      <dgm:prSet presAssocID="{A178830C-7A03-4737-933F-340237793A29}" presName="tx1" presStyleLbl="revTx" presStyleIdx="1" presStyleCnt="5"/>
      <dgm:spPr/>
    </dgm:pt>
    <dgm:pt modelId="{5A57F6A4-E21F-4908-BC25-C98E19FABC2F}" type="pres">
      <dgm:prSet presAssocID="{A178830C-7A03-4737-933F-340237793A29}" presName="vert1" presStyleCnt="0"/>
      <dgm:spPr/>
    </dgm:pt>
    <dgm:pt modelId="{DB9069F6-802D-4462-BFF3-E2ADC3D7E966}" type="pres">
      <dgm:prSet presAssocID="{94F2DEF6-9153-4325-8093-D31CEFAB1724}" presName="thickLine" presStyleLbl="alignNode1" presStyleIdx="2" presStyleCnt="5"/>
      <dgm:spPr/>
    </dgm:pt>
    <dgm:pt modelId="{EA98AF7B-B8D3-433F-91BE-E2010CD775F4}" type="pres">
      <dgm:prSet presAssocID="{94F2DEF6-9153-4325-8093-D31CEFAB1724}" presName="horz1" presStyleCnt="0"/>
      <dgm:spPr/>
    </dgm:pt>
    <dgm:pt modelId="{BE406FED-398B-4FC8-B205-B292ACA046FF}" type="pres">
      <dgm:prSet presAssocID="{94F2DEF6-9153-4325-8093-D31CEFAB1724}" presName="tx1" presStyleLbl="revTx" presStyleIdx="2" presStyleCnt="5"/>
      <dgm:spPr/>
    </dgm:pt>
    <dgm:pt modelId="{7FF05D67-1354-415B-87B2-D1C05711EC53}" type="pres">
      <dgm:prSet presAssocID="{94F2DEF6-9153-4325-8093-D31CEFAB1724}" presName="vert1" presStyleCnt="0"/>
      <dgm:spPr/>
    </dgm:pt>
    <dgm:pt modelId="{FF3B550F-3F77-485E-AA90-14B422143BEB}" type="pres">
      <dgm:prSet presAssocID="{0DA6BECA-B84F-4ED1-AFA2-04D9A5F57C4C}" presName="thickLine" presStyleLbl="alignNode1" presStyleIdx="3" presStyleCnt="5"/>
      <dgm:spPr/>
    </dgm:pt>
    <dgm:pt modelId="{2AE0F9B3-9748-48FD-AF74-24E4D498C191}" type="pres">
      <dgm:prSet presAssocID="{0DA6BECA-B84F-4ED1-AFA2-04D9A5F57C4C}" presName="horz1" presStyleCnt="0"/>
      <dgm:spPr/>
    </dgm:pt>
    <dgm:pt modelId="{8B0FBA9C-B719-4959-BB3C-0A46114032BA}" type="pres">
      <dgm:prSet presAssocID="{0DA6BECA-B84F-4ED1-AFA2-04D9A5F57C4C}" presName="tx1" presStyleLbl="revTx" presStyleIdx="3" presStyleCnt="5"/>
      <dgm:spPr/>
    </dgm:pt>
    <dgm:pt modelId="{18202CFA-23A7-468A-AE06-302F829BCDD8}" type="pres">
      <dgm:prSet presAssocID="{0DA6BECA-B84F-4ED1-AFA2-04D9A5F57C4C}" presName="vert1" presStyleCnt="0"/>
      <dgm:spPr/>
    </dgm:pt>
    <dgm:pt modelId="{61C2D8B5-FB8F-48BC-93F1-D4E124F40251}" type="pres">
      <dgm:prSet presAssocID="{F77AAEB9-8FFF-4283-8323-1A094089C453}" presName="thickLine" presStyleLbl="alignNode1" presStyleIdx="4" presStyleCnt="5"/>
      <dgm:spPr/>
    </dgm:pt>
    <dgm:pt modelId="{D036F5B9-63D0-4D1E-A46C-B614FFE8CD3E}" type="pres">
      <dgm:prSet presAssocID="{F77AAEB9-8FFF-4283-8323-1A094089C453}" presName="horz1" presStyleCnt="0"/>
      <dgm:spPr/>
    </dgm:pt>
    <dgm:pt modelId="{E50B518E-B61D-4818-8C04-C74A11A4669E}" type="pres">
      <dgm:prSet presAssocID="{F77AAEB9-8FFF-4283-8323-1A094089C453}" presName="tx1" presStyleLbl="revTx" presStyleIdx="4" presStyleCnt="5"/>
      <dgm:spPr/>
    </dgm:pt>
    <dgm:pt modelId="{E56B7779-CD7F-4443-B529-2C7992181B57}" type="pres">
      <dgm:prSet presAssocID="{F77AAEB9-8FFF-4283-8323-1A094089C453}" presName="vert1" presStyleCnt="0"/>
      <dgm:spPr/>
    </dgm:pt>
  </dgm:ptLst>
  <dgm:cxnLst>
    <dgm:cxn modelId="{877EA204-6129-4B5F-BDA0-06DD9B5A6E36}" srcId="{5259F530-763F-4FEC-8BA4-6B13CF21065E}" destId="{A178830C-7A03-4737-933F-340237793A29}" srcOrd="1" destOrd="0" parTransId="{A3E67533-B2E0-4450-B2D9-F75512D20164}" sibTransId="{853082EC-D0B6-48EA-B60A-C6151E303016}"/>
    <dgm:cxn modelId="{2F26A209-8798-4F4D-8733-725A6EDC7FBA}" type="presOf" srcId="{5259F530-763F-4FEC-8BA4-6B13CF21065E}" destId="{155F2937-2640-4E56-BAB2-7F5FB82A61B3}" srcOrd="0" destOrd="0" presId="urn:microsoft.com/office/officeart/2008/layout/LinedList"/>
    <dgm:cxn modelId="{22300D0F-5EE7-46A4-BB47-F1E3820ACAAF}" type="presOf" srcId="{94F2DEF6-9153-4325-8093-D31CEFAB1724}" destId="{BE406FED-398B-4FC8-B205-B292ACA046FF}" srcOrd="0" destOrd="0" presId="urn:microsoft.com/office/officeart/2008/layout/LinedList"/>
    <dgm:cxn modelId="{A0DCDB2D-6A44-48DF-8136-5371BB533DDD}" srcId="{5259F530-763F-4FEC-8BA4-6B13CF21065E}" destId="{0DA6BECA-B84F-4ED1-AFA2-04D9A5F57C4C}" srcOrd="3" destOrd="0" parTransId="{2B658B91-F4CB-4CAD-939B-C4BFEC822B32}" sibTransId="{B763B9A0-E48E-4D03-8FCA-789B442B108E}"/>
    <dgm:cxn modelId="{8A4DA635-9335-413B-9780-827A4268F84E}" type="presOf" srcId="{A178830C-7A03-4737-933F-340237793A29}" destId="{89573658-7D5F-468E-B41A-AA869CDB4FC2}" srcOrd="0" destOrd="0" presId="urn:microsoft.com/office/officeart/2008/layout/LinedList"/>
    <dgm:cxn modelId="{7FA68857-8890-4838-9BFD-05DFA0AE58FD}" srcId="{5259F530-763F-4FEC-8BA4-6B13CF21065E}" destId="{B81C46F2-B280-4E21-9DAB-5931FD18B77A}" srcOrd="0" destOrd="0" parTransId="{F7D332AA-CEBC-4255-B262-ED688AFCFAC6}" sibTransId="{8CB02F44-281E-4CBC-91DD-6C8A2A2F2B2B}"/>
    <dgm:cxn modelId="{4D4B1A92-4A79-4A3B-9169-D39757AD1848}" srcId="{5259F530-763F-4FEC-8BA4-6B13CF21065E}" destId="{94F2DEF6-9153-4325-8093-D31CEFAB1724}" srcOrd="2" destOrd="0" parTransId="{1F98E93A-E322-4460-B28A-15C4340A9966}" sibTransId="{5363A3B4-3598-4C4E-90C4-70F107A0094E}"/>
    <dgm:cxn modelId="{AEFF2792-07F7-4DA2-AF9B-90754134306C}" type="presOf" srcId="{B81C46F2-B280-4E21-9DAB-5931FD18B77A}" destId="{846F09C9-F511-4E86-9C18-7B506172A5F0}" srcOrd="0" destOrd="0" presId="urn:microsoft.com/office/officeart/2008/layout/LinedList"/>
    <dgm:cxn modelId="{58620195-70DB-402A-BB60-C02450F48E20}" type="presOf" srcId="{0DA6BECA-B84F-4ED1-AFA2-04D9A5F57C4C}" destId="{8B0FBA9C-B719-4959-BB3C-0A46114032BA}" srcOrd="0" destOrd="0" presId="urn:microsoft.com/office/officeart/2008/layout/LinedList"/>
    <dgm:cxn modelId="{17ABCAA0-6808-4DD3-9B2A-204F36CA8F38}" srcId="{5259F530-763F-4FEC-8BA4-6B13CF21065E}" destId="{F77AAEB9-8FFF-4283-8323-1A094089C453}" srcOrd="4" destOrd="0" parTransId="{8DD0BE06-C7FC-465C-A77E-E30605A0B512}" sibTransId="{38EC4678-BE7A-4BF2-930B-623EF0994C21}"/>
    <dgm:cxn modelId="{4AAF78D8-BFFD-4C8A-A63E-7AAE3EE3FB92}" type="presOf" srcId="{F77AAEB9-8FFF-4283-8323-1A094089C453}" destId="{E50B518E-B61D-4818-8C04-C74A11A4669E}" srcOrd="0" destOrd="0" presId="urn:microsoft.com/office/officeart/2008/layout/LinedList"/>
    <dgm:cxn modelId="{A286BC11-A7DE-4B62-A4A1-B954F822DFA8}" type="presParOf" srcId="{155F2937-2640-4E56-BAB2-7F5FB82A61B3}" destId="{06EBFECA-6754-4AF4-A4A6-35772E62CAFE}" srcOrd="0" destOrd="0" presId="urn:microsoft.com/office/officeart/2008/layout/LinedList"/>
    <dgm:cxn modelId="{643AA5BB-46C0-4068-A509-CB6068A34522}" type="presParOf" srcId="{155F2937-2640-4E56-BAB2-7F5FB82A61B3}" destId="{AE90D8AB-2D5B-4B1E-BB44-5BA6AF0BBD41}" srcOrd="1" destOrd="0" presId="urn:microsoft.com/office/officeart/2008/layout/LinedList"/>
    <dgm:cxn modelId="{9851534A-8618-47E7-8FB8-C0AF38150A04}" type="presParOf" srcId="{AE90D8AB-2D5B-4B1E-BB44-5BA6AF0BBD41}" destId="{846F09C9-F511-4E86-9C18-7B506172A5F0}" srcOrd="0" destOrd="0" presId="urn:microsoft.com/office/officeart/2008/layout/LinedList"/>
    <dgm:cxn modelId="{F60E2DFF-F676-4E9E-B9D1-B6F435BB38E5}" type="presParOf" srcId="{AE90D8AB-2D5B-4B1E-BB44-5BA6AF0BBD41}" destId="{31B03163-B9D8-4BD5-8AA2-C0DE88A2894F}" srcOrd="1" destOrd="0" presId="urn:microsoft.com/office/officeart/2008/layout/LinedList"/>
    <dgm:cxn modelId="{2610D7A8-0F0D-42A1-997F-5B3F5E8754E4}" type="presParOf" srcId="{155F2937-2640-4E56-BAB2-7F5FB82A61B3}" destId="{10D050A0-5BE2-4924-A50B-B801A62E0CC9}" srcOrd="2" destOrd="0" presId="urn:microsoft.com/office/officeart/2008/layout/LinedList"/>
    <dgm:cxn modelId="{6760987C-2C4E-4D4B-820D-0E3EB5B159C5}" type="presParOf" srcId="{155F2937-2640-4E56-BAB2-7F5FB82A61B3}" destId="{28E11386-EA4C-4A03-85BF-93AACFC63720}" srcOrd="3" destOrd="0" presId="urn:microsoft.com/office/officeart/2008/layout/LinedList"/>
    <dgm:cxn modelId="{9A9356B5-F778-46E0-B0BE-6C50972604E9}" type="presParOf" srcId="{28E11386-EA4C-4A03-85BF-93AACFC63720}" destId="{89573658-7D5F-468E-B41A-AA869CDB4FC2}" srcOrd="0" destOrd="0" presId="urn:microsoft.com/office/officeart/2008/layout/LinedList"/>
    <dgm:cxn modelId="{083F7E6B-4C8D-443E-9A3F-49B15409B1E6}" type="presParOf" srcId="{28E11386-EA4C-4A03-85BF-93AACFC63720}" destId="{5A57F6A4-E21F-4908-BC25-C98E19FABC2F}" srcOrd="1" destOrd="0" presId="urn:microsoft.com/office/officeart/2008/layout/LinedList"/>
    <dgm:cxn modelId="{5436F76C-04AE-4709-9E19-9CABA95412BC}" type="presParOf" srcId="{155F2937-2640-4E56-BAB2-7F5FB82A61B3}" destId="{DB9069F6-802D-4462-BFF3-E2ADC3D7E966}" srcOrd="4" destOrd="0" presId="urn:microsoft.com/office/officeart/2008/layout/LinedList"/>
    <dgm:cxn modelId="{F7AFDB36-90EA-4C72-92CB-60F735F9872A}" type="presParOf" srcId="{155F2937-2640-4E56-BAB2-7F5FB82A61B3}" destId="{EA98AF7B-B8D3-433F-91BE-E2010CD775F4}" srcOrd="5" destOrd="0" presId="urn:microsoft.com/office/officeart/2008/layout/LinedList"/>
    <dgm:cxn modelId="{90753A95-3E84-4063-9F3E-3C0E488C06AC}" type="presParOf" srcId="{EA98AF7B-B8D3-433F-91BE-E2010CD775F4}" destId="{BE406FED-398B-4FC8-B205-B292ACA046FF}" srcOrd="0" destOrd="0" presId="urn:microsoft.com/office/officeart/2008/layout/LinedList"/>
    <dgm:cxn modelId="{0846B3A7-28E0-4C0C-9E3E-0FAEBC203111}" type="presParOf" srcId="{EA98AF7B-B8D3-433F-91BE-E2010CD775F4}" destId="{7FF05D67-1354-415B-87B2-D1C05711EC53}" srcOrd="1" destOrd="0" presId="urn:microsoft.com/office/officeart/2008/layout/LinedList"/>
    <dgm:cxn modelId="{87E0B369-EAE5-41C8-8306-A6AC05504F90}" type="presParOf" srcId="{155F2937-2640-4E56-BAB2-7F5FB82A61B3}" destId="{FF3B550F-3F77-485E-AA90-14B422143BEB}" srcOrd="6" destOrd="0" presId="urn:microsoft.com/office/officeart/2008/layout/LinedList"/>
    <dgm:cxn modelId="{D901CBE4-3E18-400B-9FCC-343DB74AD602}" type="presParOf" srcId="{155F2937-2640-4E56-BAB2-7F5FB82A61B3}" destId="{2AE0F9B3-9748-48FD-AF74-24E4D498C191}" srcOrd="7" destOrd="0" presId="urn:microsoft.com/office/officeart/2008/layout/LinedList"/>
    <dgm:cxn modelId="{599AE5B6-D7F1-49DC-995B-901544F345EB}" type="presParOf" srcId="{2AE0F9B3-9748-48FD-AF74-24E4D498C191}" destId="{8B0FBA9C-B719-4959-BB3C-0A46114032BA}" srcOrd="0" destOrd="0" presId="urn:microsoft.com/office/officeart/2008/layout/LinedList"/>
    <dgm:cxn modelId="{F616807B-DA8B-424E-8B92-77924968C19E}" type="presParOf" srcId="{2AE0F9B3-9748-48FD-AF74-24E4D498C191}" destId="{18202CFA-23A7-468A-AE06-302F829BCDD8}" srcOrd="1" destOrd="0" presId="urn:microsoft.com/office/officeart/2008/layout/LinedList"/>
    <dgm:cxn modelId="{6650F18A-AA38-4B55-8F84-31BCAB8B3DA7}" type="presParOf" srcId="{155F2937-2640-4E56-BAB2-7F5FB82A61B3}" destId="{61C2D8B5-FB8F-48BC-93F1-D4E124F40251}" srcOrd="8" destOrd="0" presId="urn:microsoft.com/office/officeart/2008/layout/LinedList"/>
    <dgm:cxn modelId="{92F36F9F-9214-4A93-85F3-D8B50D40135F}" type="presParOf" srcId="{155F2937-2640-4E56-BAB2-7F5FB82A61B3}" destId="{D036F5B9-63D0-4D1E-A46C-B614FFE8CD3E}" srcOrd="9" destOrd="0" presId="urn:microsoft.com/office/officeart/2008/layout/LinedList"/>
    <dgm:cxn modelId="{D763F66C-D37E-49F9-9FD2-D56892FCC532}" type="presParOf" srcId="{D036F5B9-63D0-4D1E-A46C-B614FFE8CD3E}" destId="{E50B518E-B61D-4818-8C04-C74A11A4669E}" srcOrd="0" destOrd="0" presId="urn:microsoft.com/office/officeart/2008/layout/LinedList"/>
    <dgm:cxn modelId="{A84FF936-35FA-4D90-BD90-0D9A2F1BAA8E}" type="presParOf" srcId="{D036F5B9-63D0-4D1E-A46C-B614FFE8CD3E}" destId="{E56B7779-CD7F-4443-B529-2C7992181B5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264ED-F403-4573-8F32-017F6609C038}" type="doc">
      <dgm:prSet loTypeId="urn:microsoft.com/office/officeart/2005/8/layout/radial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6809402B-F859-4BE9-BCD2-01ED52047924}">
      <dgm:prSet phldrT="[Text]"/>
      <dgm:spPr/>
      <dgm:t>
        <a:bodyPr/>
        <a:lstStyle/>
        <a:p>
          <a:r>
            <a:rPr lang="en-IN" dirty="0"/>
            <a:t>BPHU</a:t>
          </a:r>
        </a:p>
      </dgm:t>
    </dgm:pt>
    <dgm:pt modelId="{9E8E0348-52EC-4501-8D22-A6BD5C44C9B7}" type="parTrans" cxnId="{140006F7-B706-4CC3-947A-1E1CB05134DD}">
      <dgm:prSet/>
      <dgm:spPr/>
      <dgm:t>
        <a:bodyPr/>
        <a:lstStyle/>
        <a:p>
          <a:endParaRPr lang="en-IN"/>
        </a:p>
      </dgm:t>
    </dgm:pt>
    <dgm:pt modelId="{C4D88F54-F040-4A27-AA89-65677510D5D5}" type="sibTrans" cxnId="{140006F7-B706-4CC3-947A-1E1CB05134DD}">
      <dgm:prSet/>
      <dgm:spPr/>
      <dgm:t>
        <a:bodyPr/>
        <a:lstStyle/>
        <a:p>
          <a:endParaRPr lang="en-IN"/>
        </a:p>
      </dgm:t>
    </dgm:pt>
    <dgm:pt modelId="{59CF9F7F-96E9-458A-99CB-BD7DDE969357}">
      <dgm:prSet phldrT="[Text]"/>
      <dgm:spPr/>
      <dgm:t>
        <a:bodyPr/>
        <a:lstStyle/>
        <a:p>
          <a:r>
            <a:rPr lang="en-IN" dirty="0"/>
            <a:t>Block Public Health facility  </a:t>
          </a:r>
        </a:p>
      </dgm:t>
    </dgm:pt>
    <dgm:pt modelId="{46D76E0F-FCD7-4B0C-BB2B-C000840F2821}" type="parTrans" cxnId="{B29D09E6-9D93-4E8B-8FAD-83BBAE7F08E7}">
      <dgm:prSet/>
      <dgm:spPr/>
      <dgm:t>
        <a:bodyPr/>
        <a:lstStyle/>
        <a:p>
          <a:endParaRPr lang="en-IN"/>
        </a:p>
      </dgm:t>
    </dgm:pt>
    <dgm:pt modelId="{E980E3B9-A094-4195-97CD-F5886D3C418C}" type="sibTrans" cxnId="{B29D09E6-9D93-4E8B-8FAD-83BBAE7F08E7}">
      <dgm:prSet/>
      <dgm:spPr/>
      <dgm:t>
        <a:bodyPr/>
        <a:lstStyle/>
        <a:p>
          <a:endParaRPr lang="en-IN"/>
        </a:p>
      </dgm:t>
    </dgm:pt>
    <dgm:pt modelId="{98B716F8-5F79-404A-90A1-69A4EBDDD036}">
      <dgm:prSet phldrT="[Text]"/>
      <dgm:spPr/>
      <dgm:t>
        <a:bodyPr/>
        <a:lstStyle/>
        <a:p>
          <a:r>
            <a:rPr lang="en-IN" dirty="0"/>
            <a:t>Block Public Health Lab </a:t>
          </a:r>
        </a:p>
      </dgm:t>
    </dgm:pt>
    <dgm:pt modelId="{0158F0D7-4CB7-45FC-916B-036FBA992F0C}" type="parTrans" cxnId="{6399829E-B294-4976-AD67-4EDEB320FAAD}">
      <dgm:prSet/>
      <dgm:spPr/>
      <dgm:t>
        <a:bodyPr/>
        <a:lstStyle/>
        <a:p>
          <a:endParaRPr lang="en-IN"/>
        </a:p>
      </dgm:t>
    </dgm:pt>
    <dgm:pt modelId="{8E56ABF1-35B6-4681-B934-C121D7AE471C}" type="sibTrans" cxnId="{6399829E-B294-4976-AD67-4EDEB320FAAD}">
      <dgm:prSet/>
      <dgm:spPr/>
      <dgm:t>
        <a:bodyPr/>
        <a:lstStyle/>
        <a:p>
          <a:endParaRPr lang="en-IN"/>
        </a:p>
      </dgm:t>
    </dgm:pt>
    <dgm:pt modelId="{7775A740-B681-4390-A72B-E6FC6D5E8DA3}">
      <dgm:prSet phldrT="[Text]"/>
      <dgm:spPr/>
      <dgm:t>
        <a:bodyPr/>
        <a:lstStyle/>
        <a:p>
          <a:r>
            <a:rPr lang="en-IN" dirty="0"/>
            <a:t>Block HMIS Cell</a:t>
          </a:r>
        </a:p>
      </dgm:t>
    </dgm:pt>
    <dgm:pt modelId="{9B0AD13D-60A2-421F-8029-C96924C8E707}" type="parTrans" cxnId="{1BA6B804-A743-47DE-BD64-84D93A24750E}">
      <dgm:prSet/>
      <dgm:spPr/>
      <dgm:t>
        <a:bodyPr/>
        <a:lstStyle/>
        <a:p>
          <a:endParaRPr lang="en-IN"/>
        </a:p>
      </dgm:t>
    </dgm:pt>
    <dgm:pt modelId="{B9546A25-2600-4309-BB6E-DD45335A5BE8}" type="sibTrans" cxnId="{1BA6B804-A743-47DE-BD64-84D93A24750E}">
      <dgm:prSet/>
      <dgm:spPr/>
      <dgm:t>
        <a:bodyPr/>
        <a:lstStyle/>
        <a:p>
          <a:endParaRPr lang="en-IN"/>
        </a:p>
      </dgm:t>
    </dgm:pt>
    <dgm:pt modelId="{1FA73EDC-33B2-434F-AEC1-F2F24BE3C4A8}" type="pres">
      <dgm:prSet presAssocID="{E53264ED-F403-4573-8F32-017F6609C03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0EA8682-3772-4B2F-8E64-23F230DABF02}" type="pres">
      <dgm:prSet presAssocID="{6809402B-F859-4BE9-BCD2-01ED52047924}" presName="centerShape" presStyleLbl="node0" presStyleIdx="0" presStyleCnt="1"/>
      <dgm:spPr/>
    </dgm:pt>
    <dgm:pt modelId="{EC752FC9-F3C1-4224-91AB-AEC5B9F686A2}" type="pres">
      <dgm:prSet presAssocID="{46D76E0F-FCD7-4B0C-BB2B-C000840F2821}" presName="parTrans" presStyleLbl="bgSibTrans2D1" presStyleIdx="0" presStyleCnt="3"/>
      <dgm:spPr/>
    </dgm:pt>
    <dgm:pt modelId="{9FB7C5E5-8F24-4D2D-92E7-0348B7150F0E}" type="pres">
      <dgm:prSet presAssocID="{59CF9F7F-96E9-458A-99CB-BD7DDE969357}" presName="node" presStyleLbl="node1" presStyleIdx="0" presStyleCnt="3">
        <dgm:presLayoutVars>
          <dgm:bulletEnabled val="1"/>
        </dgm:presLayoutVars>
      </dgm:prSet>
      <dgm:spPr/>
    </dgm:pt>
    <dgm:pt modelId="{79BFA137-AFBE-449C-BAA4-B46AE60810B0}" type="pres">
      <dgm:prSet presAssocID="{0158F0D7-4CB7-45FC-916B-036FBA992F0C}" presName="parTrans" presStyleLbl="bgSibTrans2D1" presStyleIdx="1" presStyleCnt="3"/>
      <dgm:spPr/>
    </dgm:pt>
    <dgm:pt modelId="{7029D10E-F0D4-4C6C-BAD4-1B90D3F6B730}" type="pres">
      <dgm:prSet presAssocID="{98B716F8-5F79-404A-90A1-69A4EBDDD036}" presName="node" presStyleLbl="node1" presStyleIdx="1" presStyleCnt="3">
        <dgm:presLayoutVars>
          <dgm:bulletEnabled val="1"/>
        </dgm:presLayoutVars>
      </dgm:prSet>
      <dgm:spPr/>
    </dgm:pt>
    <dgm:pt modelId="{2F6FC909-4CC6-4325-AD76-A103855C0BF8}" type="pres">
      <dgm:prSet presAssocID="{9B0AD13D-60A2-421F-8029-C96924C8E707}" presName="parTrans" presStyleLbl="bgSibTrans2D1" presStyleIdx="2" presStyleCnt="3"/>
      <dgm:spPr/>
    </dgm:pt>
    <dgm:pt modelId="{0C9FE173-ED3A-4CF4-B185-2C206AA79A7D}" type="pres">
      <dgm:prSet presAssocID="{7775A740-B681-4390-A72B-E6FC6D5E8DA3}" presName="node" presStyleLbl="node1" presStyleIdx="2" presStyleCnt="3">
        <dgm:presLayoutVars>
          <dgm:bulletEnabled val="1"/>
        </dgm:presLayoutVars>
      </dgm:prSet>
      <dgm:spPr/>
    </dgm:pt>
  </dgm:ptLst>
  <dgm:cxnLst>
    <dgm:cxn modelId="{1BA6B804-A743-47DE-BD64-84D93A24750E}" srcId="{6809402B-F859-4BE9-BCD2-01ED52047924}" destId="{7775A740-B681-4390-A72B-E6FC6D5E8DA3}" srcOrd="2" destOrd="0" parTransId="{9B0AD13D-60A2-421F-8029-C96924C8E707}" sibTransId="{B9546A25-2600-4309-BB6E-DD45335A5BE8}"/>
    <dgm:cxn modelId="{51FE2A08-613C-46CD-8E9D-8BBA1EC56808}" type="presOf" srcId="{6809402B-F859-4BE9-BCD2-01ED52047924}" destId="{C0EA8682-3772-4B2F-8E64-23F230DABF02}" srcOrd="0" destOrd="0" presId="urn:microsoft.com/office/officeart/2005/8/layout/radial4"/>
    <dgm:cxn modelId="{29DBC60E-749D-44A9-BE5B-A12D903C59F5}" type="presOf" srcId="{0158F0D7-4CB7-45FC-916B-036FBA992F0C}" destId="{79BFA137-AFBE-449C-BAA4-B46AE60810B0}" srcOrd="0" destOrd="0" presId="urn:microsoft.com/office/officeart/2005/8/layout/radial4"/>
    <dgm:cxn modelId="{C1C4AA3F-954C-4840-902C-4D9648791573}" type="presOf" srcId="{E53264ED-F403-4573-8F32-017F6609C038}" destId="{1FA73EDC-33B2-434F-AEC1-F2F24BE3C4A8}" srcOrd="0" destOrd="0" presId="urn:microsoft.com/office/officeart/2005/8/layout/radial4"/>
    <dgm:cxn modelId="{1C1B5943-2F3E-486B-91EE-37A377A44B44}" type="presOf" srcId="{46D76E0F-FCD7-4B0C-BB2B-C000840F2821}" destId="{EC752FC9-F3C1-4224-91AB-AEC5B9F686A2}" srcOrd="0" destOrd="0" presId="urn:microsoft.com/office/officeart/2005/8/layout/radial4"/>
    <dgm:cxn modelId="{43166D48-FB22-4BEC-8567-EFFC5004B7E1}" type="presOf" srcId="{9B0AD13D-60A2-421F-8029-C96924C8E707}" destId="{2F6FC909-4CC6-4325-AD76-A103855C0BF8}" srcOrd="0" destOrd="0" presId="urn:microsoft.com/office/officeart/2005/8/layout/radial4"/>
    <dgm:cxn modelId="{66D31079-D6B6-45DC-9020-BE36793D606F}" type="presOf" srcId="{59CF9F7F-96E9-458A-99CB-BD7DDE969357}" destId="{9FB7C5E5-8F24-4D2D-92E7-0348B7150F0E}" srcOrd="0" destOrd="0" presId="urn:microsoft.com/office/officeart/2005/8/layout/radial4"/>
    <dgm:cxn modelId="{6399829E-B294-4976-AD67-4EDEB320FAAD}" srcId="{6809402B-F859-4BE9-BCD2-01ED52047924}" destId="{98B716F8-5F79-404A-90A1-69A4EBDDD036}" srcOrd="1" destOrd="0" parTransId="{0158F0D7-4CB7-45FC-916B-036FBA992F0C}" sibTransId="{8E56ABF1-35B6-4681-B934-C121D7AE471C}"/>
    <dgm:cxn modelId="{0BD520C2-69C5-42FE-A692-B5A6E9FDE386}" type="presOf" srcId="{98B716F8-5F79-404A-90A1-69A4EBDDD036}" destId="{7029D10E-F0D4-4C6C-BAD4-1B90D3F6B730}" srcOrd="0" destOrd="0" presId="urn:microsoft.com/office/officeart/2005/8/layout/radial4"/>
    <dgm:cxn modelId="{2AB35ED5-DEEE-4A32-A058-264696D06E23}" type="presOf" srcId="{7775A740-B681-4390-A72B-E6FC6D5E8DA3}" destId="{0C9FE173-ED3A-4CF4-B185-2C206AA79A7D}" srcOrd="0" destOrd="0" presId="urn:microsoft.com/office/officeart/2005/8/layout/radial4"/>
    <dgm:cxn modelId="{B29D09E6-9D93-4E8B-8FAD-83BBAE7F08E7}" srcId="{6809402B-F859-4BE9-BCD2-01ED52047924}" destId="{59CF9F7F-96E9-458A-99CB-BD7DDE969357}" srcOrd="0" destOrd="0" parTransId="{46D76E0F-FCD7-4B0C-BB2B-C000840F2821}" sibTransId="{E980E3B9-A094-4195-97CD-F5886D3C418C}"/>
    <dgm:cxn modelId="{140006F7-B706-4CC3-947A-1E1CB05134DD}" srcId="{E53264ED-F403-4573-8F32-017F6609C038}" destId="{6809402B-F859-4BE9-BCD2-01ED52047924}" srcOrd="0" destOrd="0" parTransId="{9E8E0348-52EC-4501-8D22-A6BD5C44C9B7}" sibTransId="{C4D88F54-F040-4A27-AA89-65677510D5D5}"/>
    <dgm:cxn modelId="{50B36192-C617-43A5-B002-585B48C5BBCC}" type="presParOf" srcId="{1FA73EDC-33B2-434F-AEC1-F2F24BE3C4A8}" destId="{C0EA8682-3772-4B2F-8E64-23F230DABF02}" srcOrd="0" destOrd="0" presId="urn:microsoft.com/office/officeart/2005/8/layout/radial4"/>
    <dgm:cxn modelId="{22C9D86B-56D0-4FC6-A683-9D353A2518C4}" type="presParOf" srcId="{1FA73EDC-33B2-434F-AEC1-F2F24BE3C4A8}" destId="{EC752FC9-F3C1-4224-91AB-AEC5B9F686A2}" srcOrd="1" destOrd="0" presId="urn:microsoft.com/office/officeart/2005/8/layout/radial4"/>
    <dgm:cxn modelId="{AAA57757-799B-4859-853E-8EC8A8015AA0}" type="presParOf" srcId="{1FA73EDC-33B2-434F-AEC1-F2F24BE3C4A8}" destId="{9FB7C5E5-8F24-4D2D-92E7-0348B7150F0E}" srcOrd="2" destOrd="0" presId="urn:microsoft.com/office/officeart/2005/8/layout/radial4"/>
    <dgm:cxn modelId="{895F5978-8151-4DE4-B260-07C8873A964F}" type="presParOf" srcId="{1FA73EDC-33B2-434F-AEC1-F2F24BE3C4A8}" destId="{79BFA137-AFBE-449C-BAA4-B46AE60810B0}" srcOrd="3" destOrd="0" presId="urn:microsoft.com/office/officeart/2005/8/layout/radial4"/>
    <dgm:cxn modelId="{5B16C99C-47DC-400D-AE3B-31F10CFCB9E3}" type="presParOf" srcId="{1FA73EDC-33B2-434F-AEC1-F2F24BE3C4A8}" destId="{7029D10E-F0D4-4C6C-BAD4-1B90D3F6B730}" srcOrd="4" destOrd="0" presId="urn:microsoft.com/office/officeart/2005/8/layout/radial4"/>
    <dgm:cxn modelId="{395DC0F2-E7CC-4C2F-9259-01E9B8E3B45F}" type="presParOf" srcId="{1FA73EDC-33B2-434F-AEC1-F2F24BE3C4A8}" destId="{2F6FC909-4CC6-4325-AD76-A103855C0BF8}" srcOrd="5" destOrd="0" presId="urn:microsoft.com/office/officeart/2005/8/layout/radial4"/>
    <dgm:cxn modelId="{A84E0344-B1CA-4A7D-AA94-12EFB5633CD4}" type="presParOf" srcId="{1FA73EDC-33B2-434F-AEC1-F2F24BE3C4A8}" destId="{0C9FE173-ED3A-4CF4-B185-2C206AA79A7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BFECA-6754-4AF4-A4A6-35772E62CAFE}">
      <dsp:nvSpPr>
        <dsp:cNvPr id="0" name=""/>
        <dsp:cNvSpPr/>
      </dsp:nvSpPr>
      <dsp:spPr>
        <a:xfrm>
          <a:off x="0" y="601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6F09C9-F511-4E86-9C18-7B506172A5F0}">
      <dsp:nvSpPr>
        <dsp:cNvPr id="0" name=""/>
        <dsp:cNvSpPr/>
      </dsp:nvSpPr>
      <dsp:spPr>
        <a:xfrm>
          <a:off x="0" y="601"/>
          <a:ext cx="5607050" cy="985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/>
            <a:t>Background</a:t>
          </a:r>
          <a:endParaRPr lang="en-US" sz="2800" kern="1200"/>
        </a:p>
      </dsp:txBody>
      <dsp:txXfrm>
        <a:off x="0" y="601"/>
        <a:ext cx="5607050" cy="985279"/>
      </dsp:txXfrm>
    </dsp:sp>
    <dsp:sp modelId="{10D050A0-5BE2-4924-A50B-B801A62E0CC9}">
      <dsp:nvSpPr>
        <dsp:cNvPr id="0" name=""/>
        <dsp:cNvSpPr/>
      </dsp:nvSpPr>
      <dsp:spPr>
        <a:xfrm>
          <a:off x="0" y="985880"/>
          <a:ext cx="56070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573658-7D5F-468E-B41A-AA869CDB4FC2}">
      <dsp:nvSpPr>
        <dsp:cNvPr id="0" name=""/>
        <dsp:cNvSpPr/>
      </dsp:nvSpPr>
      <dsp:spPr>
        <a:xfrm>
          <a:off x="0" y="985880"/>
          <a:ext cx="5607050" cy="985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Key Components of BPHU </a:t>
          </a:r>
          <a:endParaRPr lang="en-US" sz="2800" kern="1200" dirty="0"/>
        </a:p>
      </dsp:txBody>
      <dsp:txXfrm>
        <a:off x="0" y="985880"/>
        <a:ext cx="5607050" cy="985279"/>
      </dsp:txXfrm>
    </dsp:sp>
    <dsp:sp modelId="{DB9069F6-802D-4462-BFF3-E2ADC3D7E966}">
      <dsp:nvSpPr>
        <dsp:cNvPr id="0" name=""/>
        <dsp:cNvSpPr/>
      </dsp:nvSpPr>
      <dsp:spPr>
        <a:xfrm>
          <a:off x="0" y="1971160"/>
          <a:ext cx="560705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406FED-398B-4FC8-B205-B292ACA046FF}">
      <dsp:nvSpPr>
        <dsp:cNvPr id="0" name=""/>
        <dsp:cNvSpPr/>
      </dsp:nvSpPr>
      <dsp:spPr>
        <a:xfrm>
          <a:off x="0" y="1971160"/>
          <a:ext cx="5607050" cy="985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Factors to be considered in implementing BPHU</a:t>
          </a:r>
          <a:r>
            <a:rPr lang="en-IN" sz="2800" kern="1200" dirty="0"/>
            <a:t> </a:t>
          </a:r>
          <a:endParaRPr lang="en-US" sz="2800" kern="1200" dirty="0"/>
        </a:p>
      </dsp:txBody>
      <dsp:txXfrm>
        <a:off x="0" y="1971160"/>
        <a:ext cx="5607050" cy="985279"/>
      </dsp:txXfrm>
    </dsp:sp>
    <dsp:sp modelId="{FF3B550F-3F77-485E-AA90-14B422143BEB}">
      <dsp:nvSpPr>
        <dsp:cNvPr id="0" name=""/>
        <dsp:cNvSpPr/>
      </dsp:nvSpPr>
      <dsp:spPr>
        <a:xfrm>
          <a:off x="0" y="2956439"/>
          <a:ext cx="560705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0FBA9C-B719-4959-BB3C-0A46114032BA}">
      <dsp:nvSpPr>
        <dsp:cNvPr id="0" name=""/>
        <dsp:cNvSpPr/>
      </dsp:nvSpPr>
      <dsp:spPr>
        <a:xfrm>
          <a:off x="0" y="2956439"/>
          <a:ext cx="5607050" cy="985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/>
            <a:t>Financial details and Unit cost</a:t>
          </a:r>
          <a:endParaRPr lang="en-US" sz="2800" kern="1200"/>
        </a:p>
      </dsp:txBody>
      <dsp:txXfrm>
        <a:off x="0" y="2956439"/>
        <a:ext cx="5607050" cy="985279"/>
      </dsp:txXfrm>
    </dsp:sp>
    <dsp:sp modelId="{61C2D8B5-FB8F-48BC-93F1-D4E124F40251}">
      <dsp:nvSpPr>
        <dsp:cNvPr id="0" name=""/>
        <dsp:cNvSpPr/>
      </dsp:nvSpPr>
      <dsp:spPr>
        <a:xfrm>
          <a:off x="0" y="3941719"/>
          <a:ext cx="5607050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0B518E-B61D-4818-8C04-C74A11A4669E}">
      <dsp:nvSpPr>
        <dsp:cNvPr id="0" name=""/>
        <dsp:cNvSpPr/>
      </dsp:nvSpPr>
      <dsp:spPr>
        <a:xfrm>
          <a:off x="0" y="3941719"/>
          <a:ext cx="5607050" cy="985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0" y="3941719"/>
        <a:ext cx="5607050" cy="985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A8682-3772-4B2F-8E64-23F230DABF02}">
      <dsp:nvSpPr>
        <dsp:cNvPr id="0" name=""/>
        <dsp:cNvSpPr/>
      </dsp:nvSpPr>
      <dsp:spPr>
        <a:xfrm>
          <a:off x="1813982" y="2162226"/>
          <a:ext cx="1673171" cy="167317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kern="1200" dirty="0"/>
            <a:t>BPHU</a:t>
          </a:r>
        </a:p>
      </dsp:txBody>
      <dsp:txXfrm>
        <a:off x="2059012" y="2407256"/>
        <a:ext cx="1183111" cy="1183111"/>
      </dsp:txXfrm>
    </dsp:sp>
    <dsp:sp modelId="{EC752FC9-F3C1-4224-91AB-AEC5B9F686A2}">
      <dsp:nvSpPr>
        <dsp:cNvPr id="0" name=""/>
        <dsp:cNvSpPr/>
      </dsp:nvSpPr>
      <dsp:spPr>
        <a:xfrm rot="12900000">
          <a:off x="674187" y="1848709"/>
          <a:ext cx="1348747" cy="476853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7C5E5-8F24-4D2D-92E7-0348B7150F0E}">
      <dsp:nvSpPr>
        <dsp:cNvPr id="0" name=""/>
        <dsp:cNvSpPr/>
      </dsp:nvSpPr>
      <dsp:spPr>
        <a:xfrm>
          <a:off x="1390" y="1064526"/>
          <a:ext cx="1589512" cy="127161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Block Public Health facility  </a:t>
          </a:r>
        </a:p>
      </dsp:txBody>
      <dsp:txXfrm>
        <a:off x="38634" y="1101770"/>
        <a:ext cx="1515024" cy="1197122"/>
      </dsp:txXfrm>
    </dsp:sp>
    <dsp:sp modelId="{79BFA137-AFBE-449C-BAA4-B46AE60810B0}">
      <dsp:nvSpPr>
        <dsp:cNvPr id="0" name=""/>
        <dsp:cNvSpPr/>
      </dsp:nvSpPr>
      <dsp:spPr>
        <a:xfrm rot="16200000">
          <a:off x="1976194" y="1170927"/>
          <a:ext cx="1348747" cy="476853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9D10E-F0D4-4C6C-BAD4-1B90D3F6B730}">
      <dsp:nvSpPr>
        <dsp:cNvPr id="0" name=""/>
        <dsp:cNvSpPr/>
      </dsp:nvSpPr>
      <dsp:spPr>
        <a:xfrm>
          <a:off x="1855812" y="99175"/>
          <a:ext cx="1589512" cy="127161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Block Public Health Lab </a:t>
          </a:r>
        </a:p>
      </dsp:txBody>
      <dsp:txXfrm>
        <a:off x="1893056" y="136419"/>
        <a:ext cx="1515024" cy="1197122"/>
      </dsp:txXfrm>
    </dsp:sp>
    <dsp:sp modelId="{2F6FC909-4CC6-4325-AD76-A103855C0BF8}">
      <dsp:nvSpPr>
        <dsp:cNvPr id="0" name=""/>
        <dsp:cNvSpPr/>
      </dsp:nvSpPr>
      <dsp:spPr>
        <a:xfrm rot="19500000">
          <a:off x="3278202" y="1848709"/>
          <a:ext cx="1348747" cy="476853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FE173-ED3A-4CF4-B185-2C206AA79A7D}">
      <dsp:nvSpPr>
        <dsp:cNvPr id="0" name=""/>
        <dsp:cNvSpPr/>
      </dsp:nvSpPr>
      <dsp:spPr>
        <a:xfrm>
          <a:off x="3710234" y="1064526"/>
          <a:ext cx="1589512" cy="127161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Block HMIS Cell</a:t>
          </a:r>
        </a:p>
      </dsp:txBody>
      <dsp:txXfrm>
        <a:off x="3747478" y="1101770"/>
        <a:ext cx="1515024" cy="1197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A9594-F067-4FCA-A8F7-C89D8D2B2745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4639-21D8-4F23-AFEC-19FC6D9B77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37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ddd9566d3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8600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ddd9566d39_0_29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00" cy="44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7023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5FD1C-06C5-4716-9F14-78505931CF7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0010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5FD1C-06C5-4716-9F14-78505931CF7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15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5FD1C-06C5-4716-9F14-78505931CF7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411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5FD1C-06C5-4716-9F14-78505931CF79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380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85FD1C-06C5-4716-9F14-78505931CF79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545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352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38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829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3631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526E-E6D6-8E49-8992-FAB040D8BB84}" type="datetime1">
              <a:rPr lang="en-IN" smtClean="0"/>
              <a:t>31/08/22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93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696F-D385-F84B-B732-6B4B9F8E1727}" type="datetime1">
              <a:rPr lang="en-IN" smtClean="0"/>
              <a:t>31/08/22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86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05CC-A1B1-324F-A75B-0F0C1E450189}" type="datetime1">
              <a:rPr lang="en-IN" smtClean="0"/>
              <a:t>31/08/22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52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AE56-8008-0C46-A0F0-36D1DDDCAA4C}" type="datetime1">
              <a:rPr lang="en-IN" smtClean="0"/>
              <a:t>31/08/22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22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DEB-3755-1B47-BB0C-57AE8D415D35}" type="datetime1">
              <a:rPr lang="en-IN" smtClean="0"/>
              <a:t>31/08/22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43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8BC2-943C-6548-8520-309667A850C4}" type="datetime1">
              <a:rPr lang="en-IN" smtClean="0"/>
              <a:t>31/08/22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23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69F8-19A1-0341-AAE6-1A6118DD5A0F}" type="datetime1">
              <a:rPr lang="en-IN" smtClean="0"/>
              <a:t>31/08/22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8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787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05FD-09D9-484B-B38E-97E29AEF0928}" type="datetime1">
              <a:rPr lang="en-IN" smtClean="0"/>
              <a:t>31/08/22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92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456E-C48A-A249-BB01-6285AEE39055}" type="datetime1">
              <a:rPr lang="en-IN" smtClean="0"/>
              <a:t>31/08/22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93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1B38-9439-004C-B6E3-F5EBDD747F19}" type="datetime1">
              <a:rPr lang="en-IN" smtClean="0"/>
              <a:t>31/08/22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89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5D12-2874-A64B-BA46-6FC5CDD96E09}" type="datetime1">
              <a:rPr lang="en-IN" smtClean="0"/>
              <a:t>31/08/22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8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3489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38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9388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960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19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994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57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963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B279634-04E7-4E73-815A-F83B81A51C2E}" type="datetimeFigureOut">
              <a:rPr lang="en-IN" smtClean="0"/>
              <a:t>31/08/22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BFBC5FD-B3DF-4136-ABB1-16E1E69B2B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429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7984C-4829-7E49-929C-7AC5C5A49F2A}" type="datetime1">
              <a:rPr lang="en-IN" smtClean="0"/>
              <a:t>31/08/22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F7EDB-7EC6-0846-BF7E-5BAD286D0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2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0FC7-5335-36BD-266C-4C9D2D7387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Block Public Health Unit (BPHU)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1EA14-5420-D500-FC97-CB49EFDE8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Prasanth K S/ NHSRC </a:t>
            </a:r>
          </a:p>
          <a:p>
            <a:r>
              <a:rPr lang="en-IN" sz="2800" dirty="0">
                <a:solidFill>
                  <a:schemeClr val="bg1"/>
                </a:solidFill>
              </a:rPr>
              <a:t>Regional workshop on 15FC/PM-ABHIM</a:t>
            </a:r>
          </a:p>
          <a:p>
            <a:r>
              <a:rPr lang="en-IN" sz="2800">
                <a:solidFill>
                  <a:schemeClr val="bg1"/>
                </a:solidFill>
              </a:rPr>
              <a:t>Lucknow / August </a:t>
            </a:r>
            <a:r>
              <a:rPr lang="en-IN" sz="2800" dirty="0">
                <a:solidFill>
                  <a:schemeClr val="bg1"/>
                </a:solidFill>
              </a:rPr>
              <a:t>2022</a:t>
            </a:r>
          </a:p>
          <a:p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4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BD591-C992-C8D4-2CA5-48F2F885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125970"/>
            <a:ext cx="11582402" cy="70401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IN" dirty="0">
                <a:solidFill>
                  <a:schemeClr val="tx1"/>
                </a:solidFill>
              </a:rPr>
              <a:t>Factors to be considered in implementing BPHU…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346A7-CAB8-071D-F84C-D8DD79EC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59" y="1295400"/>
            <a:ext cx="11779348" cy="4725574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The components of BPHU should preferably be located in the same premises. </a:t>
            </a:r>
          </a:p>
          <a:p>
            <a:pPr marL="450850" indent="-4508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Suggestive area for the BPHU and BPHL will be </a:t>
            </a:r>
            <a:r>
              <a:rPr lang="en-US" sz="2400" b="1" dirty="0"/>
              <a:t>1000 Sq Ft each and 500 Sq Ft for HMIS cell</a:t>
            </a:r>
            <a:r>
              <a:rPr lang="en-US" sz="2400" dirty="0"/>
              <a:t>.</a:t>
            </a:r>
          </a:p>
          <a:p>
            <a:pPr marL="450850" indent="-4508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The </a:t>
            </a:r>
            <a:r>
              <a:rPr lang="en-US" sz="2400" b="1" dirty="0"/>
              <a:t>existing HR </a:t>
            </a:r>
            <a:r>
              <a:rPr lang="en-US" sz="2400" dirty="0"/>
              <a:t>of the facility and the BPMU, would be part of the BPHU.</a:t>
            </a:r>
          </a:p>
          <a:p>
            <a:pPr marL="450850" indent="-4508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The HR at the designated health facility where BPHU will be established shall be as per </a:t>
            </a:r>
            <a:r>
              <a:rPr lang="en-US" sz="2400" b="1" dirty="0"/>
              <a:t>Indian Public Health Standards (IPHS)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63288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05A8-1E69-41C8-B821-AEE4E45AC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128338"/>
            <a:ext cx="11210925" cy="743535"/>
          </a:xfr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Sample Layout of BPHL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6A1DC4-9C8B-4CB7-BEEF-8F0CF9E00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6A38A-7490-4889-B860-57539D39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>
              <a:spcAft>
                <a:spcPts val="600"/>
              </a:spcAft>
            </a:pPr>
            <a:fld id="{235D67F3-5786-4361-A0D9-EA4CA21D767E}" type="slidenum">
              <a:rPr lang="en-US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92974D-6541-464A-A08E-86D56D521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2737"/>
            <a:ext cx="12191999" cy="581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856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2DA32-FF6A-5392-31A5-1B1F0985A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2" y="745589"/>
            <a:ext cx="1759801" cy="2215325"/>
          </a:xfrm>
          <a:prstGeom prst="ellipse">
            <a:avLst/>
          </a:prstGeom>
          <a:solidFill>
            <a:srgbClr val="92D05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Unit Cost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1DE8D5D-0613-33AD-B17C-D7D448AFF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940987"/>
              </p:ext>
            </p:extLst>
          </p:nvPr>
        </p:nvGraphicFramePr>
        <p:xfrm>
          <a:off x="2449286" y="211014"/>
          <a:ext cx="9329057" cy="639223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675471">
                  <a:extLst>
                    <a:ext uri="{9D8B030D-6E8A-4147-A177-3AD203B41FA5}">
                      <a16:colId xmlns:a16="http://schemas.microsoft.com/office/drawing/2014/main" val="2826089175"/>
                    </a:ext>
                  </a:extLst>
                </a:gridCol>
                <a:gridCol w="3643799">
                  <a:extLst>
                    <a:ext uri="{9D8B030D-6E8A-4147-A177-3AD203B41FA5}">
                      <a16:colId xmlns:a16="http://schemas.microsoft.com/office/drawing/2014/main" val="917261523"/>
                    </a:ext>
                  </a:extLst>
                </a:gridCol>
                <a:gridCol w="3829175">
                  <a:extLst>
                    <a:ext uri="{9D8B030D-6E8A-4147-A177-3AD203B41FA5}">
                      <a16:colId xmlns:a16="http://schemas.microsoft.com/office/drawing/2014/main" val="1962622943"/>
                    </a:ext>
                  </a:extLst>
                </a:gridCol>
                <a:gridCol w="1180612">
                  <a:extLst>
                    <a:ext uri="{9D8B030D-6E8A-4147-A177-3AD203B41FA5}">
                      <a16:colId xmlns:a16="http://schemas.microsoft.com/office/drawing/2014/main" val="2730271550"/>
                    </a:ext>
                  </a:extLst>
                </a:gridCol>
              </a:tblGrid>
              <a:tr h="28275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BLOCK PUBLIC HEALTH UNIT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7062"/>
                  </a:ext>
                </a:extLst>
              </a:tr>
              <a:tr h="578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S No.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Particulars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Cost per Block Public Health Unit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(in Rs.)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Total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(in Rs.)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6187312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1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Infrastructure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1306728297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1.1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Area (sq. ft.)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2537770707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1.2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Cost (2000 per sq. ft.) (one time)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20,00,000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20,00,000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857051345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IT Equipment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1922155274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2.1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Set up Cost (one time)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2,00,000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2,00,000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3553722751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Total non-recurring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22,00,000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203727457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2.2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Recurring cost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4,000 per month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48,000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2011836250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Monitoring and Supervision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2,000 per month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24,000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454504409"/>
                  </a:ext>
                </a:extLst>
              </a:tr>
              <a:tr h="578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4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Human resource (all HR will be as per existing IPHS &amp; BPMU some add on HR is reflected here for one year)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479356"/>
                  </a:ext>
                </a:extLst>
              </a:tr>
              <a:tr h="391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4.1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Epidemiologist/Entomologist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42,500 per Epidemiologist (1 / Unit)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42,500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4919075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4.2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Public Health Personnel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42,500 per specialist (1 / Unit)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42,500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1339604507"/>
                  </a:ext>
                </a:extLst>
              </a:tr>
              <a:tr h="578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4.3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Veterinary Doctors (Hiring/linkages with veterinary department)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2045621246"/>
                  </a:ext>
                </a:extLst>
              </a:tr>
              <a:tr h="293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4.4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Lab Technician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24000 per technician (1 / Unit)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24,000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348560492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HR Cost per month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1,09,000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700058561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HR Cost per Year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13,08,000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484201121"/>
                  </a:ext>
                </a:extLst>
              </a:tr>
              <a:tr h="282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dirty="0">
                          <a:effectLst/>
                        </a:rPr>
                        <a:t>Recurring cost per year (HR+ Others)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13,80,000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50" marR="61250" marT="0" marB="0"/>
                </a:tc>
                <a:extLst>
                  <a:ext uri="{0D108BD9-81ED-4DB2-BD59-A6C34878D82A}">
                    <a16:rowId xmlns:a16="http://schemas.microsoft.com/office/drawing/2014/main" val="4079225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253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FC7B-04F9-79D2-D1E8-273D2CEB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26" y="805543"/>
            <a:ext cx="2037788" cy="2242457"/>
          </a:xfrm>
          <a:prstGeom prst="ellipse">
            <a:avLst/>
          </a:prstGeom>
          <a:solidFill>
            <a:srgbClr val="92D05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Unit Cost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540D8DB-8AA5-40AC-6C50-E486FFA11D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68251"/>
              </p:ext>
            </p:extLst>
          </p:nvPr>
        </p:nvGraphicFramePr>
        <p:xfrm>
          <a:off x="2503714" y="192796"/>
          <a:ext cx="9545782" cy="644332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30405">
                  <a:extLst>
                    <a:ext uri="{9D8B030D-6E8A-4147-A177-3AD203B41FA5}">
                      <a16:colId xmlns:a16="http://schemas.microsoft.com/office/drawing/2014/main" val="1904287617"/>
                    </a:ext>
                  </a:extLst>
                </a:gridCol>
                <a:gridCol w="5533787">
                  <a:extLst>
                    <a:ext uri="{9D8B030D-6E8A-4147-A177-3AD203B41FA5}">
                      <a16:colId xmlns:a16="http://schemas.microsoft.com/office/drawing/2014/main" val="1549831661"/>
                    </a:ext>
                  </a:extLst>
                </a:gridCol>
                <a:gridCol w="2305745">
                  <a:extLst>
                    <a:ext uri="{9D8B030D-6E8A-4147-A177-3AD203B41FA5}">
                      <a16:colId xmlns:a16="http://schemas.microsoft.com/office/drawing/2014/main" val="1838819581"/>
                    </a:ext>
                  </a:extLst>
                </a:gridCol>
                <a:gridCol w="1275845">
                  <a:extLst>
                    <a:ext uri="{9D8B030D-6E8A-4147-A177-3AD203B41FA5}">
                      <a16:colId xmlns:a16="http://schemas.microsoft.com/office/drawing/2014/main" val="297725550"/>
                    </a:ext>
                  </a:extLst>
                </a:gridCol>
              </a:tblGrid>
              <a:tr h="21616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 dirty="0">
                          <a:solidFill>
                            <a:srgbClr val="000000"/>
                          </a:solidFill>
                          <a:effectLst/>
                        </a:rPr>
                        <a:t>BLOCK PUBLIC HEALTH LABORATORY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589089"/>
                  </a:ext>
                </a:extLst>
              </a:tr>
              <a:tr h="514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SL.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700" b="1" dirty="0">
                          <a:solidFill>
                            <a:srgbClr val="000000"/>
                          </a:solidFill>
                          <a:effectLst/>
                        </a:rPr>
                        <a:t>Particulars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700" b="1" dirty="0">
                          <a:solidFill>
                            <a:srgbClr val="000000"/>
                          </a:solidFill>
                          <a:effectLst/>
                        </a:rPr>
                        <a:t>Cost per Block Public Health Unit (in Rs.)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700" b="1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700" b="1" dirty="0">
                          <a:solidFill>
                            <a:srgbClr val="000000"/>
                          </a:solidFill>
                          <a:effectLst/>
                        </a:rPr>
                        <a:t> (in Rs.)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3177619361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 dirty="0">
                          <a:effectLst/>
                        </a:rPr>
                        <a:t>1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 dirty="0">
                          <a:effectLst/>
                        </a:rPr>
                        <a:t>Infrastructure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1001968363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1.1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Area (sq. ft.)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990467649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1.2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Cost (2000 per sq. ft.) (one time)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20,00,000 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 dirty="0">
                          <a:effectLst/>
                        </a:rPr>
                        <a:t>20,00,000 </a:t>
                      </a:r>
                      <a:endParaRPr lang="en-IN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1916709609"/>
                  </a:ext>
                </a:extLst>
              </a:tr>
              <a:tr h="528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>
                          <a:effectLst/>
                        </a:rPr>
                        <a:t>2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Equipment: additional equipment indicated below is required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 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808320525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2.1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Hemoglobinometer electronic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6,500 (2 per Unit)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13,000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93208114"/>
                  </a:ext>
                </a:extLst>
              </a:tr>
              <a:tr h="479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2.2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N" sz="1700" dirty="0">
                          <a:effectLst/>
                        </a:rPr>
                        <a:t>Semiautomated Biochemistry analyser OR Fully automated Biochemistry analyser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13,00,000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13,00,000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4255225956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2.3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Hematology analyser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5,00,000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5,00,000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1109260848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2.4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Spirometer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4,500 (4 per Unit)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18,000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890886616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2.5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Rotor/shaker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15,000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15,000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380106221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2.6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ESR analyser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1,50,000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1,50,000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018848251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2.7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 err="1">
                          <a:effectLst/>
                        </a:rPr>
                        <a:t>TrueNat</a:t>
                      </a:r>
                      <a:r>
                        <a:rPr lang="en-IN" sz="1700" dirty="0">
                          <a:effectLst/>
                        </a:rPr>
                        <a:t> (Chip based Real time micro PCR)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7,00,000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7,00,000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102810795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>
                          <a:effectLst/>
                        </a:rPr>
                        <a:t>Total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 dirty="0">
                          <a:effectLst/>
                        </a:rPr>
                        <a:t>46,96,000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3124259030"/>
                  </a:ext>
                </a:extLst>
              </a:tr>
              <a:tr h="297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2.8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Consumables (masks, PPE, etc. Bio medical waste)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 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58,500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294930450"/>
                  </a:ext>
                </a:extLst>
              </a:tr>
              <a:tr h="442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3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Human resource (all HR will be as per IPHS, some add on HR is reflected here)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 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174591963"/>
                  </a:ext>
                </a:extLst>
              </a:tr>
              <a:tr h="300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3.1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Lab Technician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24,000 per technician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24,000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1259402177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HR Cost per month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 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24,000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3577832274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HR Cost (per Year</a:t>
                      </a:r>
                      <a:r>
                        <a:rPr lang="en-IN" sz="1700" b="1" dirty="0">
                          <a:effectLst/>
                        </a:rPr>
                        <a:t>)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 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2,88,000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2599530530"/>
                  </a:ext>
                </a:extLst>
              </a:tr>
              <a:tr h="216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>
                          <a:effectLst/>
                        </a:rPr>
                        <a:t> 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>
                          <a:effectLst/>
                        </a:rPr>
                        <a:t>Recurring Cost per year (HR+ Others)</a:t>
                      </a:r>
                      <a:endParaRPr lang="en-IN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dirty="0">
                          <a:effectLst/>
                        </a:rPr>
                        <a:t> 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700" b="1" dirty="0">
                          <a:effectLst/>
                        </a:rPr>
                        <a:t>3,46,500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36" marR="57136" marT="0" marB="0"/>
                </a:tc>
                <a:extLst>
                  <a:ext uri="{0D108BD9-81ED-4DB2-BD59-A6C34878D82A}">
                    <a16:rowId xmlns:a16="http://schemas.microsoft.com/office/drawing/2014/main" val="169335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087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7D6DA-418A-7E3C-64AD-72C737CB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53" y="550406"/>
            <a:ext cx="1918234" cy="2073052"/>
          </a:xfrm>
          <a:prstGeom prst="ellipse">
            <a:avLst/>
          </a:prstGeom>
          <a:solidFill>
            <a:srgbClr val="92D05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Unit Cost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D2B0DA8-AC75-7315-7CCF-631B28CF7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963911"/>
              </p:ext>
            </p:extLst>
          </p:nvPr>
        </p:nvGraphicFramePr>
        <p:xfrm>
          <a:off x="3233419" y="314651"/>
          <a:ext cx="8076838" cy="53156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757875">
                  <a:extLst>
                    <a:ext uri="{9D8B030D-6E8A-4147-A177-3AD203B41FA5}">
                      <a16:colId xmlns:a16="http://schemas.microsoft.com/office/drawing/2014/main" val="3495019666"/>
                    </a:ext>
                  </a:extLst>
                </a:gridCol>
                <a:gridCol w="3633395">
                  <a:extLst>
                    <a:ext uri="{9D8B030D-6E8A-4147-A177-3AD203B41FA5}">
                      <a16:colId xmlns:a16="http://schemas.microsoft.com/office/drawing/2014/main" val="1610965418"/>
                    </a:ext>
                  </a:extLst>
                </a:gridCol>
                <a:gridCol w="2166425">
                  <a:extLst>
                    <a:ext uri="{9D8B030D-6E8A-4147-A177-3AD203B41FA5}">
                      <a16:colId xmlns:a16="http://schemas.microsoft.com/office/drawing/2014/main" val="4174634556"/>
                    </a:ext>
                  </a:extLst>
                </a:gridCol>
                <a:gridCol w="1519143">
                  <a:extLst>
                    <a:ext uri="{9D8B030D-6E8A-4147-A177-3AD203B41FA5}">
                      <a16:colId xmlns:a16="http://schemas.microsoft.com/office/drawing/2014/main" val="4162691130"/>
                    </a:ext>
                  </a:extLst>
                </a:gridCol>
              </a:tblGrid>
              <a:tr h="535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HMIS CELL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123653"/>
                  </a:ext>
                </a:extLst>
              </a:tr>
              <a:tr h="535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SL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Particulars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Cost per Block HMIS Cell (in Rs.)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Total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</a:rPr>
                        <a:t>(in Rs.)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540961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Infrastructure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6945008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1.1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Area (sq. ft.)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500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1112959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Cost (2000 per sq. ft.) (one time)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10,00,000 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10,00,000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383219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2.1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IT Equipment 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4836708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2.2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Set up Cost (one time)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2,00,000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2,00,000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3394857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3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Total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12,00,000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442102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Recurring cost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4,000 per month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48,000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7186299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>
                          <a:effectLst/>
                        </a:rPr>
                        <a:t>3.1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Human resource (supported by existing staff some add on HR is reflected here)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38690797"/>
                  </a:ext>
                </a:extLst>
              </a:tr>
              <a:tr h="535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Data Manager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20,000 per manager (1 per Unit)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874127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HR Cost per month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5382961"/>
                  </a:ext>
                </a:extLst>
              </a:tr>
              <a:tr h="261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HR Cost per Year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2,40,000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234576"/>
                  </a:ext>
                </a:extLst>
              </a:tr>
              <a:tr h="13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Recurring cost per year (HR+ Others)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b="1" dirty="0">
                          <a:effectLst/>
                        </a:rPr>
                        <a:t>2,88,000</a:t>
                      </a:r>
                      <a:endParaRPr lang="en-IN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457525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D7403E3-94E4-C13F-D33E-DD5F0E571473}"/>
              </a:ext>
            </a:extLst>
          </p:cNvPr>
          <p:cNvSpPr txBox="1"/>
          <p:nvPr/>
        </p:nvSpPr>
        <p:spPr>
          <a:xfrm>
            <a:off x="0" y="5354620"/>
            <a:ext cx="609834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Composite Unit cost per BPHU:</a:t>
            </a:r>
            <a:endParaRPr lang="en-IN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D3B277D-8C90-F860-DE81-44145F63E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33194"/>
              </p:ext>
            </p:extLst>
          </p:nvPr>
        </p:nvGraphicFramePr>
        <p:xfrm>
          <a:off x="403133" y="5830053"/>
          <a:ext cx="8076838" cy="955082"/>
        </p:xfrm>
        <a:graphic>
          <a:graphicData uri="http://schemas.openxmlformats.org/drawingml/2006/table">
            <a:tbl>
              <a:tblPr firstRow="1" firstCol="1" bandRow="1"/>
              <a:tblGrid>
                <a:gridCol w="6051258">
                  <a:extLst>
                    <a:ext uri="{9D8B030D-6E8A-4147-A177-3AD203B41FA5}">
                      <a16:colId xmlns:a16="http://schemas.microsoft.com/office/drawing/2014/main" val="3572183111"/>
                    </a:ext>
                  </a:extLst>
                </a:gridCol>
                <a:gridCol w="2025580">
                  <a:extLst>
                    <a:ext uri="{9D8B030D-6E8A-4147-A177-3AD203B41FA5}">
                      <a16:colId xmlns:a16="http://schemas.microsoft.com/office/drawing/2014/main" val="2372781151"/>
                    </a:ext>
                  </a:extLst>
                </a:gridCol>
              </a:tblGrid>
              <a:tr h="589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capital cost (in Rs) of the Block PH Unit with Labs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80,96,000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266969"/>
                  </a:ext>
                </a:extLst>
              </a:tr>
              <a:tr h="365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recurring cost (in Rs) of Block PH Unit with Labs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20,14,500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64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203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75727-E8D0-0F15-927F-A2FDF13B7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7" y="365127"/>
            <a:ext cx="10789919" cy="7462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IN" dirty="0">
                <a:solidFill>
                  <a:schemeClr val="tx1"/>
                </a:solidFill>
              </a:rPr>
              <a:t>Negative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E0B3E-D867-E567-547D-E73CF9899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561514"/>
            <a:ext cx="10789919" cy="461544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/>
              <a:t>The funds under BPHU component cannot be utilized for the following: </a:t>
            </a:r>
          </a:p>
          <a:p>
            <a:pPr marL="0" indent="0" algn="just">
              <a:buNone/>
            </a:pPr>
            <a:endParaRPr lang="en-US" sz="2400" dirty="0"/>
          </a:p>
          <a:p>
            <a:pPr marL="534988" indent="-35242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Repair and Renovation works of Block level facilities already undertaken under the NHM Funds, State Funds, any other grants for health e.g. MOTA, MOMA, CSR etc.  </a:t>
            </a:r>
          </a:p>
          <a:p>
            <a:pPr marL="534988" indent="-35242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Construction of boundary walls, entrance, pavements, footpaths etc. </a:t>
            </a:r>
          </a:p>
          <a:p>
            <a:pPr marL="534988" indent="-35242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Purchase of Solar panels etc. </a:t>
            </a:r>
          </a:p>
          <a:p>
            <a:pPr marL="534988" indent="-35242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Purchase of electronic items like TVs, cameras </a:t>
            </a:r>
            <a:r>
              <a:rPr lang="en-US" sz="2400" dirty="0" err="1"/>
              <a:t>etc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142701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parklers on glass jar">
            <a:extLst>
              <a:ext uri="{FF2B5EF4-FFF2-40B4-BE49-F238E27FC236}">
                <a16:creationId xmlns:a16="http://schemas.microsoft.com/office/drawing/2014/main" id="{1785F270-5BF6-52B1-2BE7-E9A0394BE1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9249EF-A3BD-63CF-FA92-24FC42F8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/>
              <a:t>Thankyou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AE9ABB-CE68-DC65-C124-6BA7AD0D73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23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2AAE9D-01C1-2868-C3AE-5E6DA1BE8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IN">
                <a:solidFill>
                  <a:schemeClr val="bg1"/>
                </a:solidFill>
              </a:rPr>
              <a:t>Content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BCF445-E64D-8349-E36B-0E65673CFC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469762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48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gddd9566d39_0_29"/>
          <p:cNvGrpSpPr/>
          <p:nvPr/>
        </p:nvGrpSpPr>
        <p:grpSpPr>
          <a:xfrm>
            <a:off x="235761" y="1000362"/>
            <a:ext cx="1288200" cy="1288200"/>
            <a:chOff x="76200" y="636450"/>
            <a:chExt cx="1288200" cy="1288200"/>
          </a:xfrm>
        </p:grpSpPr>
        <p:sp>
          <p:nvSpPr>
            <p:cNvPr id="215" name="Google Shape;215;gddd9566d39_0_29"/>
            <p:cNvSpPr/>
            <p:nvPr/>
          </p:nvSpPr>
          <p:spPr>
            <a:xfrm>
              <a:off x="76200" y="636450"/>
              <a:ext cx="1288200" cy="1288200"/>
            </a:xfrm>
            <a:prstGeom prst="ellipse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6" name="Google Shape;216;gddd9566d39_0_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0063" y="890300"/>
              <a:ext cx="780475" cy="780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7" name="Google Shape;217;gddd9566d39_0_29"/>
          <p:cNvGrpSpPr/>
          <p:nvPr/>
        </p:nvGrpSpPr>
        <p:grpSpPr>
          <a:xfrm>
            <a:off x="1978913" y="1037891"/>
            <a:ext cx="1288200" cy="1288200"/>
            <a:chOff x="76200" y="636450"/>
            <a:chExt cx="1288200" cy="1288200"/>
          </a:xfrm>
        </p:grpSpPr>
        <p:sp>
          <p:nvSpPr>
            <p:cNvPr id="218" name="Google Shape;218;gddd9566d39_0_29"/>
            <p:cNvSpPr/>
            <p:nvPr/>
          </p:nvSpPr>
          <p:spPr>
            <a:xfrm>
              <a:off x="76200" y="636450"/>
              <a:ext cx="1288200" cy="1288200"/>
            </a:xfrm>
            <a:prstGeom prst="ellipse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9" name="Google Shape;219;gddd9566d39_0_2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03613" y="763862"/>
              <a:ext cx="1033375" cy="10333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0" name="Google Shape;220;gddd9566d39_0_29"/>
          <p:cNvGrpSpPr/>
          <p:nvPr/>
        </p:nvGrpSpPr>
        <p:grpSpPr>
          <a:xfrm>
            <a:off x="3966702" y="974447"/>
            <a:ext cx="1288200" cy="1288200"/>
            <a:chOff x="300900" y="1880625"/>
            <a:chExt cx="1288200" cy="1288200"/>
          </a:xfrm>
        </p:grpSpPr>
        <p:sp>
          <p:nvSpPr>
            <p:cNvPr id="221" name="Google Shape;221;gddd9566d39_0_29"/>
            <p:cNvSpPr/>
            <p:nvPr/>
          </p:nvSpPr>
          <p:spPr>
            <a:xfrm>
              <a:off x="300900" y="1880625"/>
              <a:ext cx="1288200" cy="1288200"/>
            </a:xfrm>
            <a:prstGeom prst="ellipse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2" name="Google Shape;222;gddd9566d39_0_2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89437" y="2069162"/>
              <a:ext cx="911124" cy="9111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3" name="Google Shape;223;gddd9566d39_0_29"/>
          <p:cNvGrpSpPr/>
          <p:nvPr/>
        </p:nvGrpSpPr>
        <p:grpSpPr>
          <a:xfrm>
            <a:off x="5847827" y="1069712"/>
            <a:ext cx="1288200" cy="1288200"/>
            <a:chOff x="76200" y="636450"/>
            <a:chExt cx="1288200" cy="1288200"/>
          </a:xfrm>
        </p:grpSpPr>
        <p:sp>
          <p:nvSpPr>
            <p:cNvPr id="224" name="Google Shape;224;gddd9566d39_0_29"/>
            <p:cNvSpPr/>
            <p:nvPr/>
          </p:nvSpPr>
          <p:spPr>
            <a:xfrm>
              <a:off x="76200" y="636450"/>
              <a:ext cx="1288200" cy="1288200"/>
            </a:xfrm>
            <a:prstGeom prst="ellipse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5" name="Google Shape;225;gddd9566d39_0_2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69925" y="830175"/>
              <a:ext cx="900750" cy="9007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6" name="Google Shape;226;gddd9566d39_0_29"/>
          <p:cNvSpPr/>
          <p:nvPr/>
        </p:nvSpPr>
        <p:spPr>
          <a:xfrm>
            <a:off x="7568328" y="2779449"/>
            <a:ext cx="1762124" cy="83518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Support for Diagnostic Infrastructure at primary healthcare facilities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84ACB6">
                  <a:lumMod val="50000"/>
                </a:srgbClr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227" name="Google Shape;227;gddd9566d39_0_29"/>
          <p:cNvSpPr/>
          <p:nvPr/>
        </p:nvSpPr>
        <p:spPr>
          <a:xfrm>
            <a:off x="3908233" y="2610860"/>
            <a:ext cx="1363282" cy="83518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Block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Trebuchet MS"/>
                <a:cs typeface="CordiaUPC" panose="020B0304020202020204" pitchFamily="34" charset="-34"/>
                <a:sym typeface="Trebuchet MS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Public Health Units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228" name="Google Shape;228;gddd9566d39_0_29"/>
          <p:cNvSpPr/>
          <p:nvPr/>
        </p:nvSpPr>
        <p:spPr>
          <a:xfrm>
            <a:off x="-27113" y="2577127"/>
            <a:ext cx="1823199" cy="844137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Trebuchet MS"/>
                <a:cs typeface="CordiaUPC" panose="020B0304020202020204" pitchFamily="34" charset="-34"/>
                <a:sym typeface="Trebuchet MS"/>
              </a:rPr>
              <a:t>Building-less SHCs,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703020202090204" pitchFamily="34" charset="0"/>
                <a:ea typeface="Trebuchet MS"/>
                <a:cs typeface="CordiaUPC" panose="020B0304020202020204" pitchFamily="34" charset="-34"/>
                <a:sym typeface="Trebuchet MS"/>
              </a:rPr>
              <a:t>PHCs and CHCs</a:t>
            </a:r>
          </a:p>
        </p:txBody>
      </p:sp>
      <p:sp>
        <p:nvSpPr>
          <p:cNvPr id="229" name="Google Shape;229;gddd9566d39_0_29"/>
          <p:cNvSpPr/>
          <p:nvPr/>
        </p:nvSpPr>
        <p:spPr>
          <a:xfrm>
            <a:off x="5389284" y="2555832"/>
            <a:ext cx="2061274" cy="82526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Conversion of rural PHCs and SHCs to HWCs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84ACB6">
                  <a:lumMod val="50000"/>
                </a:srgbClr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8CF0D3-03EE-B743-960D-24F9A808DAA0}"/>
              </a:ext>
            </a:extLst>
          </p:cNvPr>
          <p:cNvSpPr txBox="1"/>
          <p:nvPr/>
        </p:nvSpPr>
        <p:spPr>
          <a:xfrm>
            <a:off x="0" y="-32498"/>
            <a:ext cx="1219200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BACKGROUND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15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 FC         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 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8F7EA7-C72D-3B47-A512-3C8E46E7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74FB4B-63D5-484B-A9D3-8729B4EDE924}" type="datetime1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31/08/22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089FD-A178-3146-8479-9464427D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F7EDB-7EC6-0846-BF7E-5BAD286D05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Google Shape;195;gddd9566d39_0_0">
            <a:extLst>
              <a:ext uri="{FF2B5EF4-FFF2-40B4-BE49-F238E27FC236}">
                <a16:creationId xmlns:a16="http://schemas.microsoft.com/office/drawing/2014/main" id="{B94FA0A9-7DD5-4A88-AF0C-65CAD825DFAA}"/>
              </a:ext>
            </a:extLst>
          </p:cNvPr>
          <p:cNvSpPr/>
          <p:nvPr/>
        </p:nvSpPr>
        <p:spPr>
          <a:xfrm>
            <a:off x="9167544" y="2706550"/>
            <a:ext cx="2916590" cy="643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Support for Diagnostic Infrastructure at </a:t>
            </a: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Urban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 primary healthcare facilities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84ACB6">
                  <a:lumMod val="50000"/>
                </a:srgbClr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grpSp>
        <p:nvGrpSpPr>
          <p:cNvPr id="32" name="Google Shape;185;gddd9566d39_0_0">
            <a:extLst>
              <a:ext uri="{FF2B5EF4-FFF2-40B4-BE49-F238E27FC236}">
                <a16:creationId xmlns:a16="http://schemas.microsoft.com/office/drawing/2014/main" id="{2A533216-7799-4A09-8EB8-69F378D99382}"/>
              </a:ext>
            </a:extLst>
          </p:cNvPr>
          <p:cNvGrpSpPr/>
          <p:nvPr/>
        </p:nvGrpSpPr>
        <p:grpSpPr>
          <a:xfrm>
            <a:off x="10085674" y="1091136"/>
            <a:ext cx="1288200" cy="1288200"/>
            <a:chOff x="300900" y="1880625"/>
            <a:chExt cx="1288200" cy="1288200"/>
          </a:xfrm>
        </p:grpSpPr>
        <p:sp>
          <p:nvSpPr>
            <p:cNvPr id="33" name="Google Shape;186;gddd9566d39_0_0">
              <a:extLst>
                <a:ext uri="{FF2B5EF4-FFF2-40B4-BE49-F238E27FC236}">
                  <a16:creationId xmlns:a16="http://schemas.microsoft.com/office/drawing/2014/main" id="{73FA3925-4BB5-46EC-B86B-418DCA805CD2}"/>
                </a:ext>
              </a:extLst>
            </p:cNvPr>
            <p:cNvSpPr/>
            <p:nvPr/>
          </p:nvSpPr>
          <p:spPr>
            <a:xfrm>
              <a:off x="300900" y="1880625"/>
              <a:ext cx="1288200" cy="1288200"/>
            </a:xfrm>
            <a:prstGeom prst="ellipse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UPC" panose="020B0304020202020204" pitchFamily="34" charset="-34"/>
                <a:ea typeface="+mn-ea"/>
                <a:cs typeface="CordiaUPC" panose="020B0304020202020204" pitchFamily="34" charset="-34"/>
              </a:endParaRPr>
            </a:p>
          </p:txBody>
        </p:sp>
        <p:pic>
          <p:nvPicPr>
            <p:cNvPr id="34" name="Google Shape;187;gddd9566d39_0_0">
              <a:extLst>
                <a:ext uri="{FF2B5EF4-FFF2-40B4-BE49-F238E27FC236}">
                  <a16:creationId xmlns:a16="http://schemas.microsoft.com/office/drawing/2014/main" id="{1600A592-8F28-4800-8393-184CF2688957}"/>
                </a:ext>
              </a:extLst>
            </p:cNvPr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89437" y="2069162"/>
              <a:ext cx="911124" cy="9111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5" name="Google Shape;191;gddd9566d39_0_0">
            <a:extLst>
              <a:ext uri="{FF2B5EF4-FFF2-40B4-BE49-F238E27FC236}">
                <a16:creationId xmlns:a16="http://schemas.microsoft.com/office/drawing/2014/main" id="{698CDFC3-3C90-4DA1-A436-CF4176CDBD24}"/>
              </a:ext>
            </a:extLst>
          </p:cNvPr>
          <p:cNvGrpSpPr/>
          <p:nvPr/>
        </p:nvGrpSpPr>
        <p:grpSpPr>
          <a:xfrm>
            <a:off x="7822740" y="1067312"/>
            <a:ext cx="1288200" cy="1288200"/>
            <a:chOff x="76200" y="636450"/>
            <a:chExt cx="1288200" cy="1288200"/>
          </a:xfrm>
        </p:grpSpPr>
        <p:sp>
          <p:nvSpPr>
            <p:cNvPr id="36" name="Google Shape;192;gddd9566d39_0_0">
              <a:extLst>
                <a:ext uri="{FF2B5EF4-FFF2-40B4-BE49-F238E27FC236}">
                  <a16:creationId xmlns:a16="http://schemas.microsoft.com/office/drawing/2014/main" id="{C2F047D0-EE35-47BC-96A3-C396A78215F2}"/>
                </a:ext>
              </a:extLst>
            </p:cNvPr>
            <p:cNvSpPr/>
            <p:nvPr/>
          </p:nvSpPr>
          <p:spPr>
            <a:xfrm>
              <a:off x="76200" y="636450"/>
              <a:ext cx="1288200" cy="1288200"/>
            </a:xfrm>
            <a:prstGeom prst="ellipse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UPC" panose="020B0304020202020204" pitchFamily="34" charset="-34"/>
                <a:ea typeface="+mn-ea"/>
                <a:cs typeface="CordiaUPC" panose="020B0304020202020204" pitchFamily="34" charset="-34"/>
              </a:endParaRPr>
            </a:p>
          </p:txBody>
        </p:sp>
        <p:pic>
          <p:nvPicPr>
            <p:cNvPr id="37" name="Google Shape;193;gddd9566d39_0_0">
              <a:extLst>
                <a:ext uri="{FF2B5EF4-FFF2-40B4-BE49-F238E27FC236}">
                  <a16:creationId xmlns:a16="http://schemas.microsoft.com/office/drawing/2014/main" id="{DE72180B-E7FA-48DB-8F18-BD023D203BC1}"/>
                </a:ext>
              </a:extLst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03613" y="763862"/>
              <a:ext cx="1033375" cy="10333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8" name="Google Shape;194;gddd9566d39_0_0">
            <a:extLst>
              <a:ext uri="{FF2B5EF4-FFF2-40B4-BE49-F238E27FC236}">
                <a16:creationId xmlns:a16="http://schemas.microsoft.com/office/drawing/2014/main" id="{393BDE3C-E5E0-46A4-AE48-685B7786C71F}"/>
              </a:ext>
            </a:extLst>
          </p:cNvPr>
          <p:cNvSpPr/>
          <p:nvPr/>
        </p:nvSpPr>
        <p:spPr>
          <a:xfrm>
            <a:off x="1742979" y="2577127"/>
            <a:ext cx="2128741" cy="643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Urban Health and Wellness Centres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41" name="Google Shape;228;gddd9566d39_0_29">
            <a:extLst>
              <a:ext uri="{FF2B5EF4-FFF2-40B4-BE49-F238E27FC236}">
                <a16:creationId xmlns:a16="http://schemas.microsoft.com/office/drawing/2014/main" id="{E32D1DAC-B5F8-41FF-9D47-762C919AFE44}"/>
              </a:ext>
            </a:extLst>
          </p:cNvPr>
          <p:cNvSpPr/>
          <p:nvPr/>
        </p:nvSpPr>
        <p:spPr>
          <a:xfrm>
            <a:off x="0" y="4768955"/>
            <a:ext cx="1974600" cy="844137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Trebuchet MS"/>
                <a:cs typeface="CordiaUPC" panose="020B0304020202020204" pitchFamily="34" charset="-34"/>
                <a:sym typeface="Trebuchet MS"/>
              </a:rPr>
              <a:t>Building-less SHCs </a:t>
            </a:r>
          </a:p>
        </p:txBody>
      </p:sp>
      <p:sp>
        <p:nvSpPr>
          <p:cNvPr id="42" name="Google Shape;229;gddd9566d39_0_29">
            <a:extLst>
              <a:ext uri="{FF2B5EF4-FFF2-40B4-BE49-F238E27FC236}">
                <a16:creationId xmlns:a16="http://schemas.microsoft.com/office/drawing/2014/main" id="{ADCA5C92-9026-4CF1-AE74-9488E96A90CC}"/>
              </a:ext>
            </a:extLst>
          </p:cNvPr>
          <p:cNvSpPr/>
          <p:nvPr/>
        </p:nvSpPr>
        <p:spPr>
          <a:xfrm>
            <a:off x="4430277" y="4634973"/>
            <a:ext cx="2169960" cy="132605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Block Public health units </a:t>
            </a:r>
          </a:p>
        </p:txBody>
      </p:sp>
      <p:sp>
        <p:nvSpPr>
          <p:cNvPr id="43" name="Google Shape;226;gddd9566d39_0_29">
            <a:extLst>
              <a:ext uri="{FF2B5EF4-FFF2-40B4-BE49-F238E27FC236}">
                <a16:creationId xmlns:a16="http://schemas.microsoft.com/office/drawing/2014/main" id="{4854B756-A224-4DDA-8DFA-0AAA817F042B}"/>
              </a:ext>
            </a:extLst>
          </p:cNvPr>
          <p:cNvSpPr/>
          <p:nvPr/>
        </p:nvSpPr>
        <p:spPr>
          <a:xfrm>
            <a:off x="7136027" y="4790995"/>
            <a:ext cx="2723470" cy="83518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Integrated Public health labs</a:t>
            </a:r>
            <a:endParaRPr kumimoji="0" sz="1800" b="1" i="0" u="none" strike="noStrike" kern="1200" cap="none" spc="0" normalizeH="0" baseline="0" noProof="0" dirty="0">
              <a:ln>
                <a:noFill/>
              </a:ln>
              <a:solidFill>
                <a:srgbClr val="84ACB6">
                  <a:lumMod val="50000"/>
                </a:srgbClr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44" name="Google Shape;194;gddd9566d39_0_0">
            <a:extLst>
              <a:ext uri="{FF2B5EF4-FFF2-40B4-BE49-F238E27FC236}">
                <a16:creationId xmlns:a16="http://schemas.microsoft.com/office/drawing/2014/main" id="{9DC87BB2-6B57-4536-A89A-715858593E31}"/>
              </a:ext>
            </a:extLst>
          </p:cNvPr>
          <p:cNvSpPr/>
          <p:nvPr/>
        </p:nvSpPr>
        <p:spPr>
          <a:xfrm>
            <a:off x="1788326" y="4889610"/>
            <a:ext cx="2743200" cy="643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Urban Health and Wellness Centres</a:t>
            </a:r>
            <a:endParaRPr kumimoji="0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45" name="Google Shape;227;gddd9566d39_0_29">
            <a:extLst>
              <a:ext uri="{FF2B5EF4-FFF2-40B4-BE49-F238E27FC236}">
                <a16:creationId xmlns:a16="http://schemas.microsoft.com/office/drawing/2014/main" id="{98B06456-857C-4F12-99F9-0AD222C5D18F}"/>
              </a:ext>
            </a:extLst>
          </p:cNvPr>
          <p:cNvSpPr/>
          <p:nvPr/>
        </p:nvSpPr>
        <p:spPr>
          <a:xfrm>
            <a:off x="9892096" y="4793920"/>
            <a:ext cx="1817700" cy="83518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84ACB6">
                    <a:lumMod val="50000"/>
                  </a:srgbClr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CordiaUPC" panose="020B0304020202020204" pitchFamily="34" charset="-34"/>
                <a:sym typeface="Trebuchet MS"/>
              </a:rPr>
              <a:t>Critical care blocks </a:t>
            </a:r>
            <a:endParaRPr kumimoji="0" sz="2000" b="1" i="0" u="none" strike="noStrike" kern="1200" cap="none" spc="0" normalizeH="0" baseline="0" noProof="0" dirty="0">
              <a:ln>
                <a:noFill/>
              </a:ln>
              <a:solidFill>
                <a:srgbClr val="84ACB6">
                  <a:lumMod val="50000"/>
                </a:srgbClr>
              </a:solidFill>
              <a:effectLst/>
              <a:uLnTx/>
              <a:uFillTx/>
              <a:latin typeface="Trebuchet MS" panose="020B0703020202090204" pitchFamily="34" charset="0"/>
              <a:ea typeface="+mn-ea"/>
              <a:cs typeface="CordiaUPC" panose="020B0304020202020204" pitchFamily="34" charset="-34"/>
              <a:sym typeface="Trebuchet M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3F05E8-68D4-481D-990F-53F7A1E1CE81}"/>
              </a:ext>
            </a:extLst>
          </p:cNvPr>
          <p:cNvSpPr txBox="1"/>
          <p:nvPr/>
        </p:nvSpPr>
        <p:spPr>
          <a:xfrm>
            <a:off x="0" y="4025206"/>
            <a:ext cx="1219200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PM ABHIM      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CordiaUPC" panose="020B0304020202020204" pitchFamily="34" charset="-34"/>
              </a:rPr>
              <a:t>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5D230DC-4D80-4E25-93D7-B0742E667E71}"/>
              </a:ext>
            </a:extLst>
          </p:cNvPr>
          <p:cNvSpPr/>
          <p:nvPr/>
        </p:nvSpPr>
        <p:spPr>
          <a:xfrm>
            <a:off x="1999138" y="5961027"/>
            <a:ext cx="1996598" cy="643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Overlapped component </a:t>
            </a: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9AF12A3-8467-EC34-7BD4-5D4C09E3DDF6}"/>
              </a:ext>
            </a:extLst>
          </p:cNvPr>
          <p:cNvSpPr/>
          <p:nvPr/>
        </p:nvSpPr>
        <p:spPr>
          <a:xfrm>
            <a:off x="3622744" y="855833"/>
            <a:ext cx="2042420" cy="29993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AAF14A4-6BE5-9F70-A3D7-367A9273DBE2}"/>
              </a:ext>
            </a:extLst>
          </p:cNvPr>
          <p:cNvSpPr/>
          <p:nvPr/>
        </p:nvSpPr>
        <p:spPr>
          <a:xfrm>
            <a:off x="4130713" y="4743522"/>
            <a:ext cx="2942881" cy="16450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562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51731-10F8-C33A-702D-6667AB27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79" y="235349"/>
            <a:ext cx="7729728" cy="1188720"/>
          </a:xfrm>
        </p:spPr>
        <p:txBody>
          <a:bodyPr/>
          <a:lstStyle/>
          <a:p>
            <a:r>
              <a:rPr lang="en-IN" b="1" dirty="0"/>
              <a:t>INTRODUCTION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E0CEA-8256-A071-E669-5D7FFA1D2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3" y="1676399"/>
            <a:ext cx="11234057" cy="49462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</a:rPr>
              <a:t>Health facility at the Block level</a:t>
            </a:r>
            <a:r>
              <a:rPr lang="en-US" sz="2200" b="1" dirty="0">
                <a:solidFill>
                  <a:schemeClr val="tx1"/>
                </a:solidFill>
              </a:rPr>
              <a:t> provides a </a:t>
            </a:r>
            <a:r>
              <a:rPr lang="en-IN" sz="2200" b="1" dirty="0">
                <a:solidFill>
                  <a:schemeClr val="tx1"/>
                </a:solidFill>
              </a:rPr>
              <a:t>limited range of clinical services </a:t>
            </a:r>
            <a:r>
              <a:rPr lang="en-IN" sz="2200" dirty="0">
                <a:solidFill>
                  <a:schemeClr val="tx1"/>
                </a:solidFill>
              </a:rPr>
              <a:t>mainly RMNCHA and selected infectious diseases.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chemeClr val="tx1"/>
                </a:solidFill>
              </a:rPr>
              <a:t>Most often fails in providing referral support to HWCs (SHC/PHC) within the block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chemeClr val="tx1"/>
                </a:solidFill>
              </a:rPr>
              <a:t>Capacity of these units to respond to / </a:t>
            </a:r>
            <a:r>
              <a:rPr lang="en-US" sz="2200" dirty="0">
                <a:solidFill>
                  <a:schemeClr val="tx1"/>
                </a:solidFill>
              </a:rPr>
              <a:t>handle </a:t>
            </a:r>
            <a:r>
              <a:rPr lang="en-US" sz="2200" b="1" dirty="0">
                <a:solidFill>
                  <a:schemeClr val="tx1"/>
                </a:solidFill>
              </a:rPr>
              <a:t>public health emergencies (</a:t>
            </a:r>
            <a:r>
              <a:rPr lang="en-IN" sz="2200" dirty="0">
                <a:solidFill>
                  <a:schemeClr val="tx1"/>
                </a:solidFill>
              </a:rPr>
              <a:t>outbreak detection/control/surveillance), was exposed by Covid.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chemeClr val="tx1"/>
                </a:solidFill>
              </a:rPr>
              <a:t>Block unit provides administrative control of health institutions within the block</a:t>
            </a:r>
          </a:p>
          <a:p>
            <a:pPr marL="0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2060"/>
                </a:solidFill>
              </a:rPr>
              <a:t>Need to </a:t>
            </a:r>
            <a:r>
              <a:rPr lang="en-US" sz="2200" b="1" u="sng" dirty="0">
                <a:solidFill>
                  <a:srgbClr val="002060"/>
                </a:solidFill>
              </a:rPr>
              <a:t>augment the existing capacity </a:t>
            </a:r>
            <a:r>
              <a:rPr lang="en-US" sz="2200" dirty="0">
                <a:solidFill>
                  <a:srgbClr val="002060"/>
                </a:solidFill>
              </a:rPr>
              <a:t>of the Public healthcare system structure at the Block level to meet the requirements of a coordinated public health response (especially public health surveillance and response), referral support for HWCs at SHC &amp; PHC level and increased attention to social &amp; environmental determinants impacting health.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IN" sz="2200" dirty="0"/>
          </a:p>
          <a:p>
            <a:pPr>
              <a:buFont typeface="Wingdings" panose="05000000000000000000" pitchFamily="2" charset="2"/>
              <a:buChar char="Ø"/>
            </a:pPr>
            <a:endParaRPr lang="en-IN" sz="2200" dirty="0"/>
          </a:p>
          <a:p>
            <a:pPr>
              <a:buFont typeface="Wingdings" panose="05000000000000000000" pitchFamily="2" charset="2"/>
              <a:buChar char="Ø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94561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90EB06-56C3-DE4C-9195-50E00226AB11}"/>
              </a:ext>
            </a:extLst>
          </p:cNvPr>
          <p:cNvSpPr txBox="1"/>
          <p:nvPr/>
        </p:nvSpPr>
        <p:spPr>
          <a:xfrm>
            <a:off x="1899137" y="137254"/>
            <a:ext cx="7849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effectLst/>
                <a:ea typeface="Calibri" panose="020F0502020204030204" pitchFamily="34" charset="0"/>
                <a:cs typeface="CordiaUPC" panose="020B0304020202020204" pitchFamily="34" charset="-34"/>
              </a:rPr>
              <a:t>BLOCK PUBLIC HEALTH UNITS (BPHU)</a:t>
            </a:r>
          </a:p>
          <a:p>
            <a:pPr algn="ctr"/>
            <a:endParaRPr lang="en-US" sz="2800" b="1" dirty="0">
              <a:cs typeface="Poppins" pitchFamily="2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A575A9-DDF8-694D-9D20-C7F2E21BF414}"/>
              </a:ext>
            </a:extLst>
          </p:cNvPr>
          <p:cNvSpPr/>
          <p:nvPr/>
        </p:nvSpPr>
        <p:spPr>
          <a:xfrm>
            <a:off x="782005" y="1241587"/>
            <a:ext cx="4507448" cy="26866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3706F-BD69-9A41-A191-0337AD933C49}"/>
              </a:ext>
            </a:extLst>
          </p:cNvPr>
          <p:cNvSpPr/>
          <p:nvPr/>
        </p:nvSpPr>
        <p:spPr>
          <a:xfrm flipH="1">
            <a:off x="766271" y="1111349"/>
            <a:ext cx="102572" cy="27476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7FC62CA-58E7-4443-A500-14D4DABD918F}"/>
              </a:ext>
            </a:extLst>
          </p:cNvPr>
          <p:cNvSpPr txBox="1">
            <a:spLocks/>
          </p:cNvSpPr>
          <p:nvPr/>
        </p:nvSpPr>
        <p:spPr>
          <a:xfrm>
            <a:off x="1171511" y="1091361"/>
            <a:ext cx="4235018" cy="226215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dirty="0">
                <a:solidFill>
                  <a:schemeClr val="accent1">
                    <a:lumMod val="50000"/>
                  </a:schemeClr>
                </a:solidFill>
                <a:latin typeface="+mn-lt"/>
                <a:cs typeface="CordiaUPC" panose="020B0304020202020204" pitchFamily="34" charset="-34"/>
              </a:rPr>
              <a:t>Every block in country is envisaged as having a CHC/ Block PHC/ SDH at the block headquarter which serves as a hub for referral from the SHCs and PHCs of the block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  <a:cs typeface="CordiaUPC" panose="020B0304020202020204" pitchFamily="34" charset="-3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12FDF8-4B39-3344-A782-1E5B5D614200}"/>
              </a:ext>
            </a:extLst>
          </p:cNvPr>
          <p:cNvSpPr/>
          <p:nvPr/>
        </p:nvSpPr>
        <p:spPr>
          <a:xfrm>
            <a:off x="833291" y="4291856"/>
            <a:ext cx="4477252" cy="22789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E02D11-C608-ED45-8792-4410CE1E1214}"/>
              </a:ext>
            </a:extLst>
          </p:cNvPr>
          <p:cNvSpPr/>
          <p:nvPr/>
        </p:nvSpPr>
        <p:spPr>
          <a:xfrm>
            <a:off x="782005" y="4273064"/>
            <a:ext cx="102572" cy="22789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2B6B84-50B9-274F-81BC-B0D4CA47BF79}"/>
              </a:ext>
            </a:extLst>
          </p:cNvPr>
          <p:cNvSpPr/>
          <p:nvPr/>
        </p:nvSpPr>
        <p:spPr>
          <a:xfrm>
            <a:off x="6439732" y="1148750"/>
            <a:ext cx="4632638" cy="26866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1A76C2-4329-014C-B517-93C49068FE6E}"/>
              </a:ext>
            </a:extLst>
          </p:cNvPr>
          <p:cNvSpPr/>
          <p:nvPr/>
        </p:nvSpPr>
        <p:spPr>
          <a:xfrm>
            <a:off x="6319906" y="1153550"/>
            <a:ext cx="94953" cy="26699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21C5D0BD-2573-CF45-A0B6-17C9037BC00C}"/>
              </a:ext>
            </a:extLst>
          </p:cNvPr>
          <p:cNvSpPr txBox="1">
            <a:spLocks/>
          </p:cNvSpPr>
          <p:nvPr/>
        </p:nvSpPr>
        <p:spPr>
          <a:xfrm>
            <a:off x="1138501" y="4058522"/>
            <a:ext cx="3994866" cy="229864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IN" i="0" dirty="0">
                <a:solidFill>
                  <a:schemeClr val="accent1">
                    <a:lumMod val="50000"/>
                  </a:schemeClr>
                </a:solidFill>
                <a:latin typeface="+mn-lt"/>
                <a:cs typeface="CordiaUPC" panose="020B0304020202020204" pitchFamily="34" charset="-34"/>
              </a:rPr>
              <a:t>Block public health units are proposed in all blocks in 28 states under FC XV.  </a:t>
            </a:r>
            <a:endParaRPr lang="en-IN" dirty="0">
              <a:solidFill>
                <a:schemeClr val="accent1">
                  <a:lumMod val="50000"/>
                </a:schemeClr>
              </a:solidFill>
              <a:latin typeface="+mn-lt"/>
              <a:cs typeface="CordiaUPC" panose="020B0304020202020204" pitchFamily="34" charset="-34"/>
            </a:endParaRPr>
          </a:p>
          <a:p>
            <a:pPr lvl="0"/>
            <a:r>
              <a:rPr lang="en-IN" i="0" dirty="0">
                <a:solidFill>
                  <a:schemeClr val="accent1">
                    <a:lumMod val="50000"/>
                  </a:schemeClr>
                </a:solidFill>
                <a:latin typeface="+mn-lt"/>
                <a:cs typeface="CordiaUPC" panose="020B0304020202020204" pitchFamily="34" charset="-34"/>
              </a:rPr>
              <a:t> 11 priority states are covered under PM-ABHIM</a:t>
            </a:r>
            <a:endParaRPr lang="en-US" i="0" dirty="0">
              <a:solidFill>
                <a:schemeClr val="accent1">
                  <a:lumMod val="50000"/>
                </a:schemeClr>
              </a:solidFill>
              <a:latin typeface="+mn-lt"/>
              <a:cs typeface="CordiaUPC" panose="020B0304020202020204" pitchFamily="34" charset="-34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255B249-9849-E74A-948D-EC66D814ABEE}"/>
              </a:ext>
            </a:extLst>
          </p:cNvPr>
          <p:cNvSpPr/>
          <p:nvPr/>
        </p:nvSpPr>
        <p:spPr>
          <a:xfrm>
            <a:off x="6286099" y="4313912"/>
            <a:ext cx="102572" cy="227896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673DF1-D80E-58F1-8D2C-BB27B5EEB364}"/>
              </a:ext>
            </a:extLst>
          </p:cNvPr>
          <p:cNvSpPr txBox="1"/>
          <p:nvPr/>
        </p:nvSpPr>
        <p:spPr>
          <a:xfrm>
            <a:off x="7997299" y="1286943"/>
            <a:ext cx="2675758" cy="46166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2400" dirty="0">
                <a:cs typeface="Poppins" pitchFamily="2" charset="77"/>
              </a:rPr>
              <a:t>COMPONENTS</a:t>
            </a:r>
          </a:p>
        </p:txBody>
      </p:sp>
      <p:graphicFrame>
        <p:nvGraphicFramePr>
          <p:cNvPr id="20" name="Content Placeholder 3">
            <a:extLst>
              <a:ext uri="{FF2B5EF4-FFF2-40B4-BE49-F238E27FC236}">
                <a16:creationId xmlns:a16="http://schemas.microsoft.com/office/drawing/2014/main" id="{1748CF26-4A44-AB15-8279-1830C83A49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428748"/>
              </p:ext>
            </p:extLst>
          </p:nvPr>
        </p:nvGraphicFramePr>
        <p:xfrm>
          <a:off x="6684610" y="1944915"/>
          <a:ext cx="5301137" cy="3934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053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4E7-913C-C297-7256-E78975EF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140037"/>
            <a:ext cx="11352627" cy="83062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Block Public Health Unit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4296B-9DC7-0C44-DB49-A463FA245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083207"/>
            <a:ext cx="11352627" cy="56347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dirty="0"/>
              <a:t>Responsible for developing a </a:t>
            </a:r>
            <a:r>
              <a:rPr lang="en-US" sz="2200" b="1" dirty="0"/>
              <a:t>Block Level Plan</a:t>
            </a:r>
            <a:r>
              <a:rPr lang="en-US" sz="2200" dirty="0"/>
              <a:t>, that sets block specific targets for national health programs, and brings improvement in population health outcomes, including focus on social and environmental determinants of health.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accent1"/>
                </a:solidFill>
              </a:rPr>
              <a:t>Key Roles:</a:t>
            </a:r>
          </a:p>
          <a:p>
            <a:pPr marL="450850" indent="-366713" algn="just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en-US" sz="2200" dirty="0"/>
              <a:t>Augment capacity of the Block facility to provide an </a:t>
            </a:r>
            <a:r>
              <a:rPr lang="en-US" sz="2200" b="1" dirty="0"/>
              <a:t>expanded range of clinical services </a:t>
            </a:r>
            <a:r>
              <a:rPr lang="en-US" sz="2200" dirty="0"/>
              <a:t>and serve as the </a:t>
            </a:r>
            <a:r>
              <a:rPr lang="en-US" sz="2200" b="1" dirty="0"/>
              <a:t>referral point </a:t>
            </a:r>
            <a:r>
              <a:rPr lang="en-US" sz="2200" dirty="0"/>
              <a:t>for the HWC in the block</a:t>
            </a:r>
          </a:p>
          <a:p>
            <a:pPr marL="450850" indent="-366713" algn="just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en-US" sz="2200" b="1" dirty="0"/>
              <a:t>Support and supervise </a:t>
            </a:r>
            <a:r>
              <a:rPr lang="en-US" sz="2200" dirty="0"/>
              <a:t>peripheral facilities (Health and Wellness Centers), </a:t>
            </a:r>
            <a:r>
              <a:rPr lang="en-US" sz="2200" b="1" i="0" baseline="0" dirty="0"/>
              <a:t>Conducting </a:t>
            </a:r>
            <a:r>
              <a:rPr lang="en-US" sz="2200" b="0" i="0" baseline="0" dirty="0"/>
              <a:t>school health programs, RBSK, community health awareness campaigns etc.</a:t>
            </a:r>
            <a:endParaRPr lang="en-US" sz="2200" dirty="0"/>
          </a:p>
          <a:p>
            <a:pPr marL="450850" indent="-366713" algn="just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en-US" sz="2200" dirty="0"/>
              <a:t>Public Health Functions such as </a:t>
            </a:r>
            <a:r>
              <a:rPr lang="en-US" sz="2200" b="1" dirty="0"/>
              <a:t>surveillance</a:t>
            </a:r>
            <a:r>
              <a:rPr lang="en-US" sz="2200" dirty="0"/>
              <a:t>, and early detection of outbreaks, emergency preparedness and planning</a:t>
            </a:r>
            <a:endParaRPr lang="en-IN" sz="2200" dirty="0"/>
          </a:p>
          <a:p>
            <a:pPr marL="450850" indent="-366713" algn="just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en-US" sz="2200" dirty="0"/>
              <a:t>Enable health system preparedness and ensure early &amp; </a:t>
            </a:r>
            <a:r>
              <a:rPr lang="en-US" sz="2200" b="1" dirty="0"/>
              <a:t>timely response during outbreaks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D7C32-0C86-28D4-7268-4958D1E9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2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70E1D-0D61-E80D-8AD8-8ED219019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437" y="210379"/>
            <a:ext cx="11127545" cy="64774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Block Public Health Laboratory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7E27D-F1D6-6223-6706-114509313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026942"/>
            <a:ext cx="11127545" cy="56945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BPHL would serve as a diagnostic hub for all the HWCs functional under its administrative control within the block.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Key Roles:</a:t>
            </a:r>
          </a:p>
          <a:p>
            <a:pPr marL="450850" indent="-3667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Conduct all Point of Care Tests (POCT) </a:t>
            </a:r>
          </a:p>
          <a:p>
            <a:pPr marL="450850" indent="-3667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000" dirty="0"/>
              <a:t>Provide comprehensive diagnostic </a:t>
            </a:r>
            <a:r>
              <a:rPr lang="en-US" sz="2000" dirty="0"/>
              <a:t>facilities for infectious and non-infectious diseases to enable public health surveillance and support in generating evidence and confirmation of potential disease outbreaks (</a:t>
            </a:r>
            <a:r>
              <a:rPr lang="en-US" sz="2000" b="1" i="1" dirty="0"/>
              <a:t>Improve disease surveillance (both human and animal) to support in generating evidence/forecasting potential outbreaks)</a:t>
            </a:r>
            <a:r>
              <a:rPr lang="en-US" sz="2000" dirty="0"/>
              <a:t>.</a:t>
            </a:r>
          </a:p>
          <a:p>
            <a:pPr marL="450850" indent="-3667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Serve as </a:t>
            </a:r>
            <a:r>
              <a:rPr lang="en-US" sz="2000" b="1" dirty="0"/>
              <a:t>hub</a:t>
            </a:r>
            <a:r>
              <a:rPr lang="en-US" sz="2000" dirty="0"/>
              <a:t> for the diagnostic functions of the HWC in the block. </a:t>
            </a:r>
          </a:p>
          <a:p>
            <a:pPr marL="450850" indent="-36671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Support the identification of initial cases associated with an outbreak, and actively </a:t>
            </a:r>
            <a:r>
              <a:rPr lang="en-US" sz="2000" b="1" dirty="0"/>
              <a:t>coordinate / participate with the rapid response teams </a:t>
            </a:r>
            <a:r>
              <a:rPr lang="en-US" sz="2000" dirty="0"/>
              <a:t>engaged in outbreak investigations.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CCAE1-C48E-1979-5F82-9B99C2E72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9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326A-690A-1659-41AA-8BD6B79B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437" y="365126"/>
            <a:ext cx="11085341" cy="6758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IN" dirty="0">
                <a:solidFill>
                  <a:schemeClr val="tx1"/>
                </a:solidFill>
              </a:rPr>
              <a:t>The Block HMIS Cell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0F8C4-16E8-E5FB-1765-A7DBAFBEE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153551"/>
            <a:ext cx="11085341" cy="55679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/>
              <a:t>Mandated to  collect, compile and analyze clinical, program and public health data to ensure effective monitoring, enable early detection of outbreaks.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Key Roles: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dirty="0"/>
              <a:t>To undertake </a:t>
            </a:r>
            <a:r>
              <a:rPr lang="en-US" sz="2000" b="1" dirty="0"/>
              <a:t>Data recording and compilation </a:t>
            </a:r>
            <a:r>
              <a:rPr lang="en-US" sz="2000" dirty="0"/>
              <a:t>from peripheral facilities for decentralized reporting 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b="1" dirty="0"/>
              <a:t>Analysis</a:t>
            </a:r>
            <a:r>
              <a:rPr lang="en-US" sz="2000" dirty="0"/>
              <a:t> to support planning and monitoring of disease trends.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dirty="0"/>
              <a:t>Use data to </a:t>
            </a:r>
            <a:r>
              <a:rPr lang="en-US" sz="2000" b="1" dirty="0"/>
              <a:t>identify pockets </a:t>
            </a:r>
            <a:r>
              <a:rPr lang="en-US" sz="2000" dirty="0"/>
              <a:t>of higher morbidity/mortality and enable focused interventions. 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dirty="0"/>
              <a:t>Enable strong local surveillance and enable </a:t>
            </a:r>
            <a:r>
              <a:rPr lang="en-US" sz="2000" b="1" dirty="0"/>
              <a:t>early detection of outbreaks &amp; EWS</a:t>
            </a:r>
            <a:r>
              <a:rPr lang="en-US" sz="2000" dirty="0"/>
              <a:t>. 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dirty="0"/>
              <a:t>Generate reports for information and timely and appropriate corrective action by service providers and public health managers.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dirty="0"/>
              <a:t>The cell would also link with the district HMIS unit and be </a:t>
            </a:r>
            <a:r>
              <a:rPr lang="en-US" sz="2000" b="1" dirty="0"/>
              <a:t>integrated with the IHIP</a:t>
            </a:r>
            <a:r>
              <a:rPr lang="en-US" sz="2000" dirty="0"/>
              <a:t>.</a:t>
            </a:r>
          </a:p>
          <a:p>
            <a:pPr marL="450850" indent="-366713" algn="just">
              <a:buFont typeface="Wingdings" panose="05000000000000000000" pitchFamily="2" charset="2"/>
              <a:buChar char="Ø"/>
            </a:pPr>
            <a:r>
              <a:rPr lang="en-US" sz="2000" dirty="0"/>
              <a:t>The BPHU would also leverage </a:t>
            </a:r>
            <a:r>
              <a:rPr lang="en-US" sz="2000" b="1" dirty="0"/>
              <a:t>Electronic Health Records (EHR) </a:t>
            </a:r>
            <a:r>
              <a:rPr lang="en-US" sz="2000" dirty="0"/>
              <a:t>through the National Digital Health Mission (NDHM)</a:t>
            </a:r>
            <a:endParaRPr lang="en-IN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36E3B-A955-D170-84D9-B6C0D4AB4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51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EE66-8847-C8B4-8E6D-0973D13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934" y="365126"/>
            <a:ext cx="11549575" cy="80249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tx1"/>
                </a:solidFill>
              </a:rPr>
              <a:t>Factors To Be Considered In Implementing BPHU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F19CE-5AB2-586D-35F1-948B86701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524000"/>
            <a:ext cx="11549576" cy="5197474"/>
          </a:xfrm>
        </p:spPr>
        <p:txBody>
          <a:bodyPr>
            <a:normAutofit/>
          </a:bodyPr>
          <a:lstStyle/>
          <a:p>
            <a:pPr marL="534988" indent="-4508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Blocks located in the </a:t>
            </a:r>
            <a:r>
              <a:rPr lang="en-US" sz="2000" b="1" dirty="0"/>
              <a:t>Aspirational district /tribal /backward / remote areas </a:t>
            </a:r>
            <a:r>
              <a:rPr lang="en-US" sz="2000" dirty="0"/>
              <a:t>of the districts may be given preference.</a:t>
            </a:r>
          </a:p>
          <a:p>
            <a:pPr marL="534988" indent="-4508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Preferably, blocks with good infrastructure set-up and complete / near-complete HR availability should be given preference in the first few years</a:t>
            </a:r>
          </a:p>
          <a:p>
            <a:pPr marL="534988" indent="-4508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Avoid duplication of Funds </a:t>
            </a:r>
            <a:r>
              <a:rPr lang="en-US" sz="2000" dirty="0"/>
              <a:t>i.e., FC-XV Health Grants, PM-ABHIM or with other sources</a:t>
            </a:r>
            <a:endParaRPr lang="en-IN" sz="2000" dirty="0"/>
          </a:p>
          <a:p>
            <a:pPr marL="534988" indent="-4508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The States /District may pool in </a:t>
            </a:r>
            <a:r>
              <a:rPr lang="en-US" sz="2000" b="1" dirty="0"/>
              <a:t>additional funds from other sources </a:t>
            </a:r>
            <a:r>
              <a:rPr lang="en-US" sz="2000" dirty="0"/>
              <a:t>like District Mineral Fund (DMF), CSR funds, etc. as supplementary financial resources required to cover the additional / newly formed blocks in the State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4F59B-751F-210F-60F3-4FB5502B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F7EDB-7EC6-0846-BF7E-5BAD286D05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369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1_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181</TotalTime>
  <Words>1528</Words>
  <Application>Microsoft Macintosh PowerPoint</Application>
  <PresentationFormat>Widescreen</PresentationFormat>
  <Paragraphs>304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Book Antiqua</vt:lpstr>
      <vt:lpstr>Calibri</vt:lpstr>
      <vt:lpstr>Calibri Light</vt:lpstr>
      <vt:lpstr>CordiaUPC</vt:lpstr>
      <vt:lpstr>Gill Sans MT</vt:lpstr>
      <vt:lpstr>Trebuchet MS</vt:lpstr>
      <vt:lpstr>Wingdings</vt:lpstr>
      <vt:lpstr>Parcel</vt:lpstr>
      <vt:lpstr>1_Office Theme</vt:lpstr>
      <vt:lpstr>Block Public Health Unit (BPHU)</vt:lpstr>
      <vt:lpstr>Content </vt:lpstr>
      <vt:lpstr>PowerPoint Presentation</vt:lpstr>
      <vt:lpstr>INTRODUCTION </vt:lpstr>
      <vt:lpstr>PowerPoint Presentation</vt:lpstr>
      <vt:lpstr>The Block Public Health Unit</vt:lpstr>
      <vt:lpstr>The Block Public Health Laboratory</vt:lpstr>
      <vt:lpstr>The Block HMIS Cell </vt:lpstr>
      <vt:lpstr>Factors To Be Considered In Implementing BPHU</vt:lpstr>
      <vt:lpstr>Factors to be considered in implementing BPHU…</vt:lpstr>
      <vt:lpstr>Sample Layout of BPHL </vt:lpstr>
      <vt:lpstr>Unit Cost</vt:lpstr>
      <vt:lpstr>Unit Cost</vt:lpstr>
      <vt:lpstr>Unit Cost</vt:lpstr>
      <vt:lpstr>Negative list</vt:lpstr>
      <vt:lpstr>Thankyou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Kalpana Pawalia</dc:creator>
  <cp:lastModifiedBy>Mr. Prasanth K.S</cp:lastModifiedBy>
  <cp:revision>17</cp:revision>
  <dcterms:created xsi:type="dcterms:W3CDTF">2022-08-04T11:17:00Z</dcterms:created>
  <dcterms:modified xsi:type="dcterms:W3CDTF">2022-08-31T02:47:08Z</dcterms:modified>
</cp:coreProperties>
</file>