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7" r:id="rId3"/>
    <p:sldId id="270" r:id="rId4"/>
    <p:sldId id="260" r:id="rId5"/>
    <p:sldId id="273" r:id="rId6"/>
    <p:sldId id="267" r:id="rId7"/>
    <p:sldId id="261" r:id="rId8"/>
    <p:sldId id="262" r:id="rId9"/>
    <p:sldId id="269" r:id="rId10"/>
    <p:sldId id="268" r:id="rId11"/>
    <p:sldId id="266"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6"/>
  </p:normalViewPr>
  <p:slideViewPr>
    <p:cSldViewPr snapToGrid="0" snapToObjects="1">
      <p:cViewPr varScale="1">
        <p:scale>
          <a:sx n="108" d="100"/>
          <a:sy n="108" d="100"/>
        </p:scale>
        <p:origin x="6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8C45C-742B-4683-9697-6A403AD841A2}"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IN"/>
        </a:p>
      </dgm:t>
    </dgm:pt>
    <dgm:pt modelId="{8D9B9DA6-AD7C-407F-9EE7-2261E0CAFBCA}">
      <dgm:prSet phldrT="[Text]"/>
      <dgm:spPr/>
      <dgm:t>
        <a:bodyPr/>
        <a:lstStyle/>
        <a:p>
          <a:r>
            <a:rPr lang="en-US" dirty="0"/>
            <a:t>5-20 lakh population</a:t>
          </a:r>
        </a:p>
        <a:p>
          <a:r>
            <a:rPr lang="en-US" dirty="0"/>
            <a:t>(274 districts) </a:t>
          </a:r>
          <a:endParaRPr lang="en-IN" dirty="0"/>
        </a:p>
      </dgm:t>
    </dgm:pt>
    <dgm:pt modelId="{90616A69-F28F-41F9-809B-84FF87140B9B}" type="parTrans" cxnId="{9C665355-B5E3-4460-9DA8-ABBC8C0AAE20}">
      <dgm:prSet/>
      <dgm:spPr/>
      <dgm:t>
        <a:bodyPr/>
        <a:lstStyle/>
        <a:p>
          <a:endParaRPr lang="en-IN"/>
        </a:p>
      </dgm:t>
    </dgm:pt>
    <dgm:pt modelId="{15770A15-8CE3-4E5A-8412-85C6F36BAFD2}" type="sibTrans" cxnId="{9C665355-B5E3-4460-9DA8-ABBC8C0AAE20}">
      <dgm:prSet/>
      <dgm:spPr/>
      <dgm:t>
        <a:bodyPr/>
        <a:lstStyle/>
        <a:p>
          <a:endParaRPr lang="en-IN"/>
        </a:p>
      </dgm:t>
    </dgm:pt>
    <dgm:pt modelId="{B0B366CF-49EB-4D74-804E-58A817117149}">
      <dgm:prSet phldrT="[Text]" custT="1"/>
      <dgm:spPr/>
      <dgm:t>
        <a:bodyPr/>
        <a:lstStyle/>
        <a:p>
          <a:r>
            <a:rPr lang="en-US" sz="2400" dirty="0"/>
            <a:t>50 Bedded CCB/Wing  </a:t>
          </a:r>
          <a:endParaRPr lang="en-IN" sz="2400" dirty="0"/>
        </a:p>
      </dgm:t>
    </dgm:pt>
    <dgm:pt modelId="{30C6E461-C04A-4529-B0A4-7CF3BF1972E8}" type="parTrans" cxnId="{CC7CD31E-AD9C-4AD8-B443-C5E9373E6FAD}">
      <dgm:prSet/>
      <dgm:spPr/>
      <dgm:t>
        <a:bodyPr/>
        <a:lstStyle/>
        <a:p>
          <a:endParaRPr lang="en-IN"/>
        </a:p>
      </dgm:t>
    </dgm:pt>
    <dgm:pt modelId="{2DFD4778-D452-48E5-AB48-183ECF7DD0A8}" type="sibTrans" cxnId="{CC7CD31E-AD9C-4AD8-B443-C5E9373E6FAD}">
      <dgm:prSet/>
      <dgm:spPr/>
      <dgm:t>
        <a:bodyPr/>
        <a:lstStyle/>
        <a:p>
          <a:endParaRPr lang="en-IN"/>
        </a:p>
      </dgm:t>
    </dgm:pt>
    <dgm:pt modelId="{1AE6A988-BB60-46F3-8B09-3A6331726312}">
      <dgm:prSet phldrT="[Text]"/>
      <dgm:spPr/>
      <dgm:t>
        <a:bodyPr/>
        <a:lstStyle/>
        <a:p>
          <a:r>
            <a:rPr lang="en-US" dirty="0"/>
            <a:t>More than 20 lakh population </a:t>
          </a:r>
        </a:p>
        <a:p>
          <a:r>
            <a:rPr lang="en-US" dirty="0"/>
            <a:t>(102 districts )</a:t>
          </a:r>
          <a:endParaRPr lang="en-IN" dirty="0"/>
        </a:p>
      </dgm:t>
    </dgm:pt>
    <dgm:pt modelId="{5FF98C5F-0A20-45F7-8502-F4DB0B9C405F}" type="parTrans" cxnId="{445CC2F9-F127-4E2A-BFC4-7435E73B7459}">
      <dgm:prSet/>
      <dgm:spPr/>
      <dgm:t>
        <a:bodyPr/>
        <a:lstStyle/>
        <a:p>
          <a:endParaRPr lang="en-IN"/>
        </a:p>
      </dgm:t>
    </dgm:pt>
    <dgm:pt modelId="{863CDCB3-D9FB-4422-8C6F-BFEE649E0817}" type="sibTrans" cxnId="{445CC2F9-F127-4E2A-BFC4-7435E73B7459}">
      <dgm:prSet/>
      <dgm:spPr/>
      <dgm:t>
        <a:bodyPr/>
        <a:lstStyle/>
        <a:p>
          <a:endParaRPr lang="en-IN"/>
        </a:p>
      </dgm:t>
    </dgm:pt>
    <dgm:pt modelId="{0B70A4DB-763E-47CF-ACAE-8232EAF13B1C}">
      <dgm:prSet phldrT="[Text]" custT="1"/>
      <dgm:spPr/>
      <dgm:t>
        <a:bodyPr anchor="ctr"/>
        <a:lstStyle/>
        <a:p>
          <a:r>
            <a:rPr lang="en-US" sz="2000" dirty="0"/>
            <a:t>Less than 200 =50 bedded CCB</a:t>
          </a:r>
          <a:endParaRPr lang="en-IN" sz="2000" dirty="0"/>
        </a:p>
      </dgm:t>
    </dgm:pt>
    <dgm:pt modelId="{B193DA6E-52CC-4CEF-A89F-E734147ECCEC}" type="parTrans" cxnId="{1E69CC20-1C31-4241-B658-017100BEB8AC}">
      <dgm:prSet/>
      <dgm:spPr/>
      <dgm:t>
        <a:bodyPr/>
        <a:lstStyle/>
        <a:p>
          <a:endParaRPr lang="en-IN"/>
        </a:p>
      </dgm:t>
    </dgm:pt>
    <dgm:pt modelId="{17969385-0067-4041-85BB-507ABB5CA943}" type="sibTrans" cxnId="{1E69CC20-1C31-4241-B658-017100BEB8AC}">
      <dgm:prSet/>
      <dgm:spPr/>
      <dgm:t>
        <a:bodyPr/>
        <a:lstStyle/>
        <a:p>
          <a:endParaRPr lang="en-IN"/>
        </a:p>
      </dgm:t>
    </dgm:pt>
    <dgm:pt modelId="{F7BDC19A-276D-4D30-BFEA-72DB0EB0D2DF}">
      <dgm:prSet phldrT="[Text]" custT="1"/>
      <dgm:spPr/>
      <dgm:t>
        <a:bodyPr anchor="ctr"/>
        <a:lstStyle/>
        <a:p>
          <a:r>
            <a:rPr lang="en-US" sz="2000" dirty="0"/>
            <a:t>200-300 =75 Bedded CCB </a:t>
          </a:r>
          <a:endParaRPr lang="en-IN" sz="2000" dirty="0"/>
        </a:p>
      </dgm:t>
    </dgm:pt>
    <dgm:pt modelId="{BCC192FB-F4AD-483E-A2F5-33C4C6999E20}" type="parTrans" cxnId="{2077716B-7171-4C5A-9CC4-6F2EAC271961}">
      <dgm:prSet/>
      <dgm:spPr/>
      <dgm:t>
        <a:bodyPr/>
        <a:lstStyle/>
        <a:p>
          <a:endParaRPr lang="en-IN"/>
        </a:p>
      </dgm:t>
    </dgm:pt>
    <dgm:pt modelId="{DBBA4AE2-A9FE-48DA-B763-8E476EA36339}" type="sibTrans" cxnId="{2077716B-7171-4C5A-9CC4-6F2EAC271961}">
      <dgm:prSet/>
      <dgm:spPr/>
      <dgm:t>
        <a:bodyPr/>
        <a:lstStyle/>
        <a:p>
          <a:endParaRPr lang="en-IN"/>
        </a:p>
      </dgm:t>
    </dgm:pt>
    <dgm:pt modelId="{81DC586A-83E1-4517-8260-1A1570AF61E5}">
      <dgm:prSet phldrT="[Text]" custT="1"/>
      <dgm:spPr/>
      <dgm:t>
        <a:bodyPr anchor="ctr"/>
        <a:lstStyle/>
        <a:p>
          <a:r>
            <a:rPr lang="en-US" sz="2000" dirty="0"/>
            <a:t>More than 300=100 bedded CCB </a:t>
          </a:r>
          <a:endParaRPr lang="en-IN" sz="2000" dirty="0"/>
        </a:p>
      </dgm:t>
    </dgm:pt>
    <dgm:pt modelId="{2B8240E0-8899-435E-AC66-EAFC856D2D9C}" type="parTrans" cxnId="{B7940278-C3A9-4EF0-9CD0-D88A39C885E6}">
      <dgm:prSet/>
      <dgm:spPr/>
      <dgm:t>
        <a:bodyPr/>
        <a:lstStyle/>
        <a:p>
          <a:endParaRPr lang="en-IN"/>
        </a:p>
      </dgm:t>
    </dgm:pt>
    <dgm:pt modelId="{EFD9A4F3-4A8D-4BE6-A2EA-9504EBC4BA99}" type="sibTrans" cxnId="{B7940278-C3A9-4EF0-9CD0-D88A39C885E6}">
      <dgm:prSet/>
      <dgm:spPr/>
      <dgm:t>
        <a:bodyPr/>
        <a:lstStyle/>
        <a:p>
          <a:endParaRPr lang="en-IN"/>
        </a:p>
      </dgm:t>
    </dgm:pt>
    <dgm:pt modelId="{E76844BB-EA67-4E13-8858-07B419518676}">
      <dgm:prSet/>
      <dgm:spPr/>
      <dgm:t>
        <a:bodyPr anchor="ctr"/>
        <a:lstStyle/>
        <a:p>
          <a:endParaRPr lang="en-IN" sz="1700" dirty="0"/>
        </a:p>
      </dgm:t>
    </dgm:pt>
    <dgm:pt modelId="{7CB7E905-9AD4-46FA-9007-8E48EFF2DBC1}" type="parTrans" cxnId="{B7FE33CA-B6AB-4F08-B60A-5EDADBA8589B}">
      <dgm:prSet/>
      <dgm:spPr/>
      <dgm:t>
        <a:bodyPr/>
        <a:lstStyle/>
        <a:p>
          <a:endParaRPr lang="en-IN"/>
        </a:p>
      </dgm:t>
    </dgm:pt>
    <dgm:pt modelId="{6A6D38AC-B1E7-459B-AD42-A14F1156EB74}" type="sibTrans" cxnId="{B7FE33CA-B6AB-4F08-B60A-5EDADBA8589B}">
      <dgm:prSet/>
      <dgm:spPr/>
      <dgm:t>
        <a:bodyPr/>
        <a:lstStyle/>
        <a:p>
          <a:endParaRPr lang="en-IN"/>
        </a:p>
      </dgm:t>
    </dgm:pt>
    <dgm:pt modelId="{393AFFE6-41FD-42AB-A502-DF0C825CA417}">
      <dgm:prSet phldrT="[Text]" custT="1"/>
      <dgm:spPr/>
      <dgm:t>
        <a:bodyPr anchor="ctr"/>
        <a:lstStyle/>
        <a:p>
          <a:endParaRPr lang="en-IN" sz="2000" dirty="0"/>
        </a:p>
      </dgm:t>
    </dgm:pt>
    <dgm:pt modelId="{E383C928-AEB5-41E3-92B4-3C969BCB560C}" type="parTrans" cxnId="{5F478752-ECC6-4EC8-B423-A9A4201C9B82}">
      <dgm:prSet/>
      <dgm:spPr/>
      <dgm:t>
        <a:bodyPr/>
        <a:lstStyle/>
        <a:p>
          <a:endParaRPr lang="en-IN"/>
        </a:p>
      </dgm:t>
    </dgm:pt>
    <dgm:pt modelId="{5FEAD64F-C504-4A08-A53F-F514041B1C87}" type="sibTrans" cxnId="{5F478752-ECC6-4EC8-B423-A9A4201C9B82}">
      <dgm:prSet/>
      <dgm:spPr/>
      <dgm:t>
        <a:bodyPr/>
        <a:lstStyle/>
        <a:p>
          <a:endParaRPr lang="en-IN"/>
        </a:p>
      </dgm:t>
    </dgm:pt>
    <dgm:pt modelId="{A2C6399D-AAA4-4BFA-A4F8-76B73CE6222D}" type="pres">
      <dgm:prSet presAssocID="{3148C45C-742B-4683-9697-6A403AD841A2}" presName="Name0" presStyleCnt="0">
        <dgm:presLayoutVars>
          <dgm:dir/>
          <dgm:animLvl val="lvl"/>
          <dgm:resizeHandles/>
        </dgm:presLayoutVars>
      </dgm:prSet>
      <dgm:spPr/>
    </dgm:pt>
    <dgm:pt modelId="{3BA14F0B-94FD-4AED-95D3-6D9D50949587}" type="pres">
      <dgm:prSet presAssocID="{8D9B9DA6-AD7C-407F-9EE7-2261E0CAFBCA}" presName="linNode" presStyleCnt="0"/>
      <dgm:spPr/>
    </dgm:pt>
    <dgm:pt modelId="{01C64322-1F42-4C6E-B5AC-0298FC5B703A}" type="pres">
      <dgm:prSet presAssocID="{8D9B9DA6-AD7C-407F-9EE7-2261E0CAFBCA}" presName="parentShp" presStyleLbl="node1" presStyleIdx="0" presStyleCnt="2">
        <dgm:presLayoutVars>
          <dgm:bulletEnabled val="1"/>
        </dgm:presLayoutVars>
      </dgm:prSet>
      <dgm:spPr/>
    </dgm:pt>
    <dgm:pt modelId="{2A42C972-F61E-4111-9FAB-92F252CDE1EB}" type="pres">
      <dgm:prSet presAssocID="{8D9B9DA6-AD7C-407F-9EE7-2261E0CAFBCA}" presName="childShp" presStyleLbl="bgAccFollowNode1" presStyleIdx="0" presStyleCnt="2">
        <dgm:presLayoutVars>
          <dgm:bulletEnabled val="1"/>
        </dgm:presLayoutVars>
      </dgm:prSet>
      <dgm:spPr/>
    </dgm:pt>
    <dgm:pt modelId="{E9122038-9EDB-45D0-9088-F7772D309F69}" type="pres">
      <dgm:prSet presAssocID="{15770A15-8CE3-4E5A-8412-85C6F36BAFD2}" presName="spacing" presStyleCnt="0"/>
      <dgm:spPr/>
    </dgm:pt>
    <dgm:pt modelId="{A3605F30-9477-40A7-8C43-35A921549E32}" type="pres">
      <dgm:prSet presAssocID="{1AE6A988-BB60-46F3-8B09-3A6331726312}" presName="linNode" presStyleCnt="0"/>
      <dgm:spPr/>
    </dgm:pt>
    <dgm:pt modelId="{02AD0714-ED7A-43DF-8CFC-054A064E8D4D}" type="pres">
      <dgm:prSet presAssocID="{1AE6A988-BB60-46F3-8B09-3A6331726312}" presName="parentShp" presStyleLbl="node1" presStyleIdx="1" presStyleCnt="2">
        <dgm:presLayoutVars>
          <dgm:bulletEnabled val="1"/>
        </dgm:presLayoutVars>
      </dgm:prSet>
      <dgm:spPr/>
    </dgm:pt>
    <dgm:pt modelId="{E28A3205-E4FE-4ABF-A748-5B9B46540C05}" type="pres">
      <dgm:prSet presAssocID="{1AE6A988-BB60-46F3-8B09-3A6331726312}" presName="childShp" presStyleLbl="bgAccFollowNode1" presStyleIdx="1" presStyleCnt="2" custLinFactNeighborX="0" custLinFactNeighborY="26">
        <dgm:presLayoutVars>
          <dgm:bulletEnabled val="1"/>
        </dgm:presLayoutVars>
      </dgm:prSet>
      <dgm:spPr/>
    </dgm:pt>
  </dgm:ptLst>
  <dgm:cxnLst>
    <dgm:cxn modelId="{4D102E09-9D83-4B29-9897-61026BAB652C}" type="presOf" srcId="{E76844BB-EA67-4E13-8858-07B419518676}" destId="{E28A3205-E4FE-4ABF-A748-5B9B46540C05}" srcOrd="0" destOrd="4" presId="urn:microsoft.com/office/officeart/2005/8/layout/vList6"/>
    <dgm:cxn modelId="{CC7CD31E-AD9C-4AD8-B443-C5E9373E6FAD}" srcId="{8D9B9DA6-AD7C-407F-9EE7-2261E0CAFBCA}" destId="{B0B366CF-49EB-4D74-804E-58A817117149}" srcOrd="0" destOrd="0" parTransId="{30C6E461-C04A-4529-B0A4-7CF3BF1972E8}" sibTransId="{2DFD4778-D452-48E5-AB48-183ECF7DD0A8}"/>
    <dgm:cxn modelId="{04BAAA20-640E-4E9F-A984-FC589AF96F5D}" type="presOf" srcId="{3148C45C-742B-4683-9697-6A403AD841A2}" destId="{A2C6399D-AAA4-4BFA-A4F8-76B73CE6222D}" srcOrd="0" destOrd="0" presId="urn:microsoft.com/office/officeart/2005/8/layout/vList6"/>
    <dgm:cxn modelId="{1E69CC20-1C31-4241-B658-017100BEB8AC}" srcId="{1AE6A988-BB60-46F3-8B09-3A6331726312}" destId="{0B70A4DB-763E-47CF-ACAE-8232EAF13B1C}" srcOrd="1" destOrd="0" parTransId="{B193DA6E-52CC-4CEF-A89F-E734147ECCEC}" sibTransId="{17969385-0067-4041-85BB-507ABB5CA943}"/>
    <dgm:cxn modelId="{3FE6BA24-D0C5-4E7D-B587-3E23FBC92ECF}" type="presOf" srcId="{0B70A4DB-763E-47CF-ACAE-8232EAF13B1C}" destId="{E28A3205-E4FE-4ABF-A748-5B9B46540C05}" srcOrd="0" destOrd="1" presId="urn:microsoft.com/office/officeart/2005/8/layout/vList6"/>
    <dgm:cxn modelId="{22875730-91DF-4740-827D-9F1587FB4894}" type="presOf" srcId="{81DC586A-83E1-4517-8260-1A1570AF61E5}" destId="{E28A3205-E4FE-4ABF-A748-5B9B46540C05}" srcOrd="0" destOrd="3" presId="urn:microsoft.com/office/officeart/2005/8/layout/vList6"/>
    <dgm:cxn modelId="{5F478752-ECC6-4EC8-B423-A9A4201C9B82}" srcId="{1AE6A988-BB60-46F3-8B09-3A6331726312}" destId="{393AFFE6-41FD-42AB-A502-DF0C825CA417}" srcOrd="0" destOrd="0" parTransId="{E383C928-AEB5-41E3-92B4-3C969BCB560C}" sibTransId="{5FEAD64F-C504-4A08-A53F-F514041B1C87}"/>
    <dgm:cxn modelId="{9C665355-B5E3-4460-9DA8-ABBC8C0AAE20}" srcId="{3148C45C-742B-4683-9697-6A403AD841A2}" destId="{8D9B9DA6-AD7C-407F-9EE7-2261E0CAFBCA}" srcOrd="0" destOrd="0" parTransId="{90616A69-F28F-41F9-809B-84FF87140B9B}" sibTransId="{15770A15-8CE3-4E5A-8412-85C6F36BAFD2}"/>
    <dgm:cxn modelId="{B5A03D5C-8165-46B3-92E8-83D6CB22CE5A}" type="presOf" srcId="{393AFFE6-41FD-42AB-A502-DF0C825CA417}" destId="{E28A3205-E4FE-4ABF-A748-5B9B46540C05}" srcOrd="0" destOrd="0" presId="urn:microsoft.com/office/officeart/2005/8/layout/vList6"/>
    <dgm:cxn modelId="{2077716B-7171-4C5A-9CC4-6F2EAC271961}" srcId="{1AE6A988-BB60-46F3-8B09-3A6331726312}" destId="{F7BDC19A-276D-4D30-BFEA-72DB0EB0D2DF}" srcOrd="2" destOrd="0" parTransId="{BCC192FB-F4AD-483E-A2F5-33C4C6999E20}" sibTransId="{DBBA4AE2-A9FE-48DA-B763-8E476EA36339}"/>
    <dgm:cxn modelId="{EA379E72-F9EC-45B3-A06A-F8D212559CBC}" type="presOf" srcId="{8D9B9DA6-AD7C-407F-9EE7-2261E0CAFBCA}" destId="{01C64322-1F42-4C6E-B5AC-0298FC5B703A}" srcOrd="0" destOrd="0" presId="urn:microsoft.com/office/officeart/2005/8/layout/vList6"/>
    <dgm:cxn modelId="{B7940278-C3A9-4EF0-9CD0-D88A39C885E6}" srcId="{1AE6A988-BB60-46F3-8B09-3A6331726312}" destId="{81DC586A-83E1-4517-8260-1A1570AF61E5}" srcOrd="3" destOrd="0" parTransId="{2B8240E0-8899-435E-AC66-EAFC856D2D9C}" sibTransId="{EFD9A4F3-4A8D-4BE6-A2EA-9504EBC4BA99}"/>
    <dgm:cxn modelId="{CD3E95B7-CDD0-4C14-A5EB-357EE789156A}" type="presOf" srcId="{F7BDC19A-276D-4D30-BFEA-72DB0EB0D2DF}" destId="{E28A3205-E4FE-4ABF-A748-5B9B46540C05}" srcOrd="0" destOrd="2" presId="urn:microsoft.com/office/officeart/2005/8/layout/vList6"/>
    <dgm:cxn modelId="{B7FE33CA-B6AB-4F08-B60A-5EDADBA8589B}" srcId="{1AE6A988-BB60-46F3-8B09-3A6331726312}" destId="{E76844BB-EA67-4E13-8858-07B419518676}" srcOrd="4" destOrd="0" parTransId="{7CB7E905-9AD4-46FA-9007-8E48EFF2DBC1}" sibTransId="{6A6D38AC-B1E7-459B-AD42-A14F1156EB74}"/>
    <dgm:cxn modelId="{184FB7D9-ED4B-419A-B49C-C3F82011C101}" type="presOf" srcId="{1AE6A988-BB60-46F3-8B09-3A6331726312}" destId="{02AD0714-ED7A-43DF-8CFC-054A064E8D4D}" srcOrd="0" destOrd="0" presId="urn:microsoft.com/office/officeart/2005/8/layout/vList6"/>
    <dgm:cxn modelId="{7BB98AE1-56A9-4E98-A488-B5E33C28555A}" type="presOf" srcId="{B0B366CF-49EB-4D74-804E-58A817117149}" destId="{2A42C972-F61E-4111-9FAB-92F252CDE1EB}" srcOrd="0" destOrd="0" presId="urn:microsoft.com/office/officeart/2005/8/layout/vList6"/>
    <dgm:cxn modelId="{445CC2F9-F127-4E2A-BFC4-7435E73B7459}" srcId="{3148C45C-742B-4683-9697-6A403AD841A2}" destId="{1AE6A988-BB60-46F3-8B09-3A6331726312}" srcOrd="1" destOrd="0" parTransId="{5FF98C5F-0A20-45F7-8502-F4DB0B9C405F}" sibTransId="{863CDCB3-D9FB-4422-8C6F-BFEE649E0817}"/>
    <dgm:cxn modelId="{AEDE1585-150C-4793-89BB-CB470CE06D49}" type="presParOf" srcId="{A2C6399D-AAA4-4BFA-A4F8-76B73CE6222D}" destId="{3BA14F0B-94FD-4AED-95D3-6D9D50949587}" srcOrd="0" destOrd="0" presId="urn:microsoft.com/office/officeart/2005/8/layout/vList6"/>
    <dgm:cxn modelId="{BD3AC335-5EC9-49D0-9812-E0F0EC0A9002}" type="presParOf" srcId="{3BA14F0B-94FD-4AED-95D3-6D9D50949587}" destId="{01C64322-1F42-4C6E-B5AC-0298FC5B703A}" srcOrd="0" destOrd="0" presId="urn:microsoft.com/office/officeart/2005/8/layout/vList6"/>
    <dgm:cxn modelId="{4E73F850-F20C-4FBE-BE10-69761A0FDFEA}" type="presParOf" srcId="{3BA14F0B-94FD-4AED-95D3-6D9D50949587}" destId="{2A42C972-F61E-4111-9FAB-92F252CDE1EB}" srcOrd="1" destOrd="0" presId="urn:microsoft.com/office/officeart/2005/8/layout/vList6"/>
    <dgm:cxn modelId="{27D24104-6834-4A28-80BA-35744F539184}" type="presParOf" srcId="{A2C6399D-AAA4-4BFA-A4F8-76B73CE6222D}" destId="{E9122038-9EDB-45D0-9088-F7772D309F69}" srcOrd="1" destOrd="0" presId="urn:microsoft.com/office/officeart/2005/8/layout/vList6"/>
    <dgm:cxn modelId="{C159A405-175C-48B3-B486-36DE2BE4FB0D}" type="presParOf" srcId="{A2C6399D-AAA4-4BFA-A4F8-76B73CE6222D}" destId="{A3605F30-9477-40A7-8C43-35A921549E32}" srcOrd="2" destOrd="0" presId="urn:microsoft.com/office/officeart/2005/8/layout/vList6"/>
    <dgm:cxn modelId="{ED31C527-CB70-4ABD-95BE-EF83B6A6DF98}" type="presParOf" srcId="{A3605F30-9477-40A7-8C43-35A921549E32}" destId="{02AD0714-ED7A-43DF-8CFC-054A064E8D4D}" srcOrd="0" destOrd="0" presId="urn:microsoft.com/office/officeart/2005/8/layout/vList6"/>
    <dgm:cxn modelId="{3B544CFB-22BD-432D-92CC-839A5127E46E}" type="presParOf" srcId="{A3605F30-9477-40A7-8C43-35A921549E32}" destId="{E28A3205-E4FE-4ABF-A748-5B9B46540C05}"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8C45C-742B-4683-9697-6A403AD841A2}"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en-IN"/>
        </a:p>
      </dgm:t>
    </dgm:pt>
    <dgm:pt modelId="{0B70A4DB-763E-47CF-ACAE-8232EAF13B1C}">
      <dgm:prSet phldrT="[Text]" custT="1"/>
      <dgm:spPr/>
      <dgm:t>
        <a:bodyPr/>
        <a:lstStyle/>
        <a:p>
          <a:r>
            <a:rPr lang="en-US" sz="2600" dirty="0"/>
            <a:t>226 districts with Medical college </a:t>
          </a:r>
          <a:endParaRPr lang="en-IN" sz="2600" dirty="0"/>
        </a:p>
      </dgm:t>
    </dgm:pt>
    <dgm:pt modelId="{B193DA6E-52CC-4CEF-A89F-E734147ECCEC}" type="parTrans" cxnId="{1E69CC20-1C31-4241-B658-017100BEB8AC}">
      <dgm:prSet/>
      <dgm:spPr/>
      <dgm:t>
        <a:bodyPr/>
        <a:lstStyle/>
        <a:p>
          <a:endParaRPr lang="en-IN"/>
        </a:p>
      </dgm:t>
    </dgm:pt>
    <dgm:pt modelId="{17969385-0067-4041-85BB-507ABB5CA943}" type="sibTrans" cxnId="{1E69CC20-1C31-4241-B658-017100BEB8AC}">
      <dgm:prSet/>
      <dgm:spPr/>
      <dgm:t>
        <a:bodyPr/>
        <a:lstStyle/>
        <a:p>
          <a:endParaRPr lang="en-IN"/>
        </a:p>
      </dgm:t>
    </dgm:pt>
    <dgm:pt modelId="{F7BDC19A-276D-4D30-BFEA-72DB0EB0D2DF}">
      <dgm:prSet phldrT="[Text]" custT="1"/>
      <dgm:spPr/>
      <dgm:t>
        <a:bodyPr anchor="ctr"/>
        <a:lstStyle/>
        <a:p>
          <a:r>
            <a:rPr lang="en-US" sz="2400" dirty="0"/>
            <a:t>50 Bedded CCB  </a:t>
          </a:r>
          <a:endParaRPr lang="en-IN" sz="3000" dirty="0"/>
        </a:p>
      </dgm:t>
    </dgm:pt>
    <dgm:pt modelId="{BCC192FB-F4AD-483E-A2F5-33C4C6999E20}" type="parTrans" cxnId="{2077716B-7171-4C5A-9CC4-6F2EAC271961}">
      <dgm:prSet/>
      <dgm:spPr/>
      <dgm:t>
        <a:bodyPr/>
        <a:lstStyle/>
        <a:p>
          <a:endParaRPr lang="en-IN"/>
        </a:p>
      </dgm:t>
    </dgm:pt>
    <dgm:pt modelId="{DBBA4AE2-A9FE-48DA-B763-8E476EA36339}" type="sibTrans" cxnId="{2077716B-7171-4C5A-9CC4-6F2EAC271961}">
      <dgm:prSet/>
      <dgm:spPr/>
      <dgm:t>
        <a:bodyPr/>
        <a:lstStyle/>
        <a:p>
          <a:endParaRPr lang="en-IN"/>
        </a:p>
      </dgm:t>
    </dgm:pt>
    <dgm:pt modelId="{A2C6399D-AAA4-4BFA-A4F8-76B73CE6222D}" type="pres">
      <dgm:prSet presAssocID="{3148C45C-742B-4683-9697-6A403AD841A2}" presName="Name0" presStyleCnt="0">
        <dgm:presLayoutVars>
          <dgm:dir/>
          <dgm:animLvl val="lvl"/>
          <dgm:resizeHandles/>
        </dgm:presLayoutVars>
      </dgm:prSet>
      <dgm:spPr/>
    </dgm:pt>
    <dgm:pt modelId="{7259A711-98F1-44B2-86C4-9CF59DFD4F32}" type="pres">
      <dgm:prSet presAssocID="{0B70A4DB-763E-47CF-ACAE-8232EAF13B1C}" presName="linNode" presStyleCnt="0"/>
      <dgm:spPr/>
    </dgm:pt>
    <dgm:pt modelId="{08AD7134-EF0C-4175-BCCF-F5C9717A25F5}" type="pres">
      <dgm:prSet presAssocID="{0B70A4DB-763E-47CF-ACAE-8232EAF13B1C}" presName="parentShp" presStyleLbl="node1" presStyleIdx="0" presStyleCnt="1" custLinFactNeighborY="27368">
        <dgm:presLayoutVars>
          <dgm:bulletEnabled val="1"/>
        </dgm:presLayoutVars>
      </dgm:prSet>
      <dgm:spPr/>
    </dgm:pt>
    <dgm:pt modelId="{C188FB1F-2AAB-4B66-9ADC-66F64BFE075B}" type="pres">
      <dgm:prSet presAssocID="{0B70A4DB-763E-47CF-ACAE-8232EAF13B1C}" presName="childShp" presStyleLbl="bgAccFollowNode1" presStyleIdx="0" presStyleCnt="1">
        <dgm:presLayoutVars>
          <dgm:bulletEnabled val="1"/>
        </dgm:presLayoutVars>
      </dgm:prSet>
      <dgm:spPr/>
    </dgm:pt>
  </dgm:ptLst>
  <dgm:cxnLst>
    <dgm:cxn modelId="{04BAAA20-640E-4E9F-A984-FC589AF96F5D}" type="presOf" srcId="{3148C45C-742B-4683-9697-6A403AD841A2}" destId="{A2C6399D-AAA4-4BFA-A4F8-76B73CE6222D}" srcOrd="0" destOrd="0" presId="urn:microsoft.com/office/officeart/2005/8/layout/vList6"/>
    <dgm:cxn modelId="{1E69CC20-1C31-4241-B658-017100BEB8AC}" srcId="{3148C45C-742B-4683-9697-6A403AD841A2}" destId="{0B70A4DB-763E-47CF-ACAE-8232EAF13B1C}" srcOrd="0" destOrd="0" parTransId="{B193DA6E-52CC-4CEF-A89F-E734147ECCEC}" sibTransId="{17969385-0067-4041-85BB-507ABB5CA943}"/>
    <dgm:cxn modelId="{DF181225-E6CD-495F-BFB0-79F3544079A6}" type="presOf" srcId="{0B70A4DB-763E-47CF-ACAE-8232EAF13B1C}" destId="{08AD7134-EF0C-4175-BCCF-F5C9717A25F5}" srcOrd="0" destOrd="0" presId="urn:microsoft.com/office/officeart/2005/8/layout/vList6"/>
    <dgm:cxn modelId="{2077716B-7171-4C5A-9CC4-6F2EAC271961}" srcId="{0B70A4DB-763E-47CF-ACAE-8232EAF13B1C}" destId="{F7BDC19A-276D-4D30-BFEA-72DB0EB0D2DF}" srcOrd="0" destOrd="0" parTransId="{BCC192FB-F4AD-483E-A2F5-33C4C6999E20}" sibTransId="{DBBA4AE2-A9FE-48DA-B763-8E476EA36339}"/>
    <dgm:cxn modelId="{709B47DA-7A79-4A1E-9A73-4A3F35A6231B}" type="presOf" srcId="{F7BDC19A-276D-4D30-BFEA-72DB0EB0D2DF}" destId="{C188FB1F-2AAB-4B66-9ADC-66F64BFE075B}" srcOrd="0" destOrd="0" presId="urn:microsoft.com/office/officeart/2005/8/layout/vList6"/>
    <dgm:cxn modelId="{2497A086-8FD8-407B-8CDA-5466DF768AA5}" type="presParOf" srcId="{A2C6399D-AAA4-4BFA-A4F8-76B73CE6222D}" destId="{7259A711-98F1-44B2-86C4-9CF59DFD4F32}" srcOrd="0" destOrd="0" presId="urn:microsoft.com/office/officeart/2005/8/layout/vList6"/>
    <dgm:cxn modelId="{32623A8F-45FA-46A6-B9A1-036FA4ED79B5}" type="presParOf" srcId="{7259A711-98F1-44B2-86C4-9CF59DFD4F32}" destId="{08AD7134-EF0C-4175-BCCF-F5C9717A25F5}" srcOrd="0" destOrd="0" presId="urn:microsoft.com/office/officeart/2005/8/layout/vList6"/>
    <dgm:cxn modelId="{85971D88-03F6-4475-AAF8-1A0410AAA942}" type="presParOf" srcId="{7259A711-98F1-44B2-86C4-9CF59DFD4F32}" destId="{C188FB1F-2AAB-4B66-9ADC-66F64BFE075B}"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182DF-245E-41DB-B632-9B26C748AF5B}"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7FAA2A7-F83C-4E3A-B26F-1E5A5E0C5726}">
      <dgm:prSet/>
      <dgm:spPr/>
      <dgm:t>
        <a:bodyPr/>
        <a:lstStyle/>
        <a:p>
          <a:pPr>
            <a:lnSpc>
              <a:spcPct val="100000"/>
            </a:lnSpc>
          </a:pPr>
          <a:r>
            <a:rPr lang="en-IN"/>
            <a:t>MoU to be signed between state and MoHFW</a:t>
          </a:r>
          <a:endParaRPr lang="en-US"/>
        </a:p>
      </dgm:t>
    </dgm:pt>
    <dgm:pt modelId="{ED0FFFAC-6816-4A5D-83B6-E4AE1B8E02DB}" type="parTrans" cxnId="{C4BB048B-2BB7-4992-9D6F-B15643D312DF}">
      <dgm:prSet/>
      <dgm:spPr/>
      <dgm:t>
        <a:bodyPr/>
        <a:lstStyle/>
        <a:p>
          <a:endParaRPr lang="en-US"/>
        </a:p>
      </dgm:t>
    </dgm:pt>
    <dgm:pt modelId="{D2DF19D9-459D-4233-85C2-9CEF5C04CBE1}" type="sibTrans" cxnId="{C4BB048B-2BB7-4992-9D6F-B15643D312DF}">
      <dgm:prSet/>
      <dgm:spPr/>
      <dgm:t>
        <a:bodyPr/>
        <a:lstStyle/>
        <a:p>
          <a:endParaRPr lang="en-US"/>
        </a:p>
      </dgm:t>
    </dgm:pt>
    <dgm:pt modelId="{AF6ECB61-85AC-A54D-86FC-199E488D5E52}">
      <dgm:prSet/>
      <dgm:spPr/>
      <dgm:t>
        <a:bodyPr/>
        <a:lstStyle/>
        <a:p>
          <a:pPr>
            <a:lnSpc>
              <a:spcPct val="100000"/>
            </a:lnSpc>
          </a:pPr>
          <a:r>
            <a:rPr lang="en-IN"/>
            <a:t>Selection of site as per criteria mentioned in the guidelines</a:t>
          </a:r>
        </a:p>
      </dgm:t>
    </dgm:pt>
    <dgm:pt modelId="{ABA01E4A-1F31-8E46-9072-9C4AF1817B42}" type="parTrans" cxnId="{C2BDD264-2D3E-8E4E-A228-F7C1E3758C95}">
      <dgm:prSet/>
      <dgm:spPr/>
      <dgm:t>
        <a:bodyPr/>
        <a:lstStyle/>
        <a:p>
          <a:endParaRPr lang="en-GB"/>
        </a:p>
      </dgm:t>
    </dgm:pt>
    <dgm:pt modelId="{D778CC63-47BA-4A49-A6ED-1AC520740D77}" type="sibTrans" cxnId="{C2BDD264-2D3E-8E4E-A228-F7C1E3758C95}">
      <dgm:prSet/>
      <dgm:spPr/>
      <dgm:t>
        <a:bodyPr/>
        <a:lstStyle/>
        <a:p>
          <a:endParaRPr lang="en-GB"/>
        </a:p>
      </dgm:t>
    </dgm:pt>
    <dgm:pt modelId="{CBD9E7A6-D620-B343-8BAC-7E057C05F5D7}">
      <dgm:prSet/>
      <dgm:spPr/>
      <dgm:t>
        <a:bodyPr/>
        <a:lstStyle/>
        <a:p>
          <a:pPr>
            <a:lnSpc>
              <a:spcPct val="100000"/>
            </a:lnSpc>
          </a:pPr>
          <a:r>
            <a:rPr lang="en-IN"/>
            <a:t>Site survey</a:t>
          </a:r>
        </a:p>
      </dgm:t>
    </dgm:pt>
    <dgm:pt modelId="{E3FA1951-E983-7F47-928C-D012438A3255}" type="parTrans" cxnId="{BFF1DE01-4F2F-084E-B0EE-A9339871E907}">
      <dgm:prSet/>
      <dgm:spPr/>
      <dgm:t>
        <a:bodyPr/>
        <a:lstStyle/>
        <a:p>
          <a:endParaRPr lang="en-GB"/>
        </a:p>
      </dgm:t>
    </dgm:pt>
    <dgm:pt modelId="{2682FEE6-46C1-2044-BC87-81ABC72A2F14}" type="sibTrans" cxnId="{BFF1DE01-4F2F-084E-B0EE-A9339871E907}">
      <dgm:prSet/>
      <dgm:spPr/>
      <dgm:t>
        <a:bodyPr/>
        <a:lstStyle/>
        <a:p>
          <a:endParaRPr lang="en-GB"/>
        </a:p>
      </dgm:t>
    </dgm:pt>
    <dgm:pt modelId="{8A262580-D960-3A49-B650-1A12D9A58BF2}">
      <dgm:prSet/>
      <dgm:spPr/>
      <dgm:t>
        <a:bodyPr/>
        <a:lstStyle/>
        <a:p>
          <a:pPr>
            <a:lnSpc>
              <a:spcPct val="100000"/>
            </a:lnSpc>
          </a:pPr>
          <a:r>
            <a:rPr lang="en-IN"/>
            <a:t>Preparation of DPR &amp; Layout plans</a:t>
          </a:r>
        </a:p>
      </dgm:t>
    </dgm:pt>
    <dgm:pt modelId="{9FDE01B0-834A-7A45-A598-84675D0C6604}" type="parTrans" cxnId="{96019A99-C6AD-3943-B3B9-86E27CE8FBC6}">
      <dgm:prSet/>
      <dgm:spPr/>
      <dgm:t>
        <a:bodyPr/>
        <a:lstStyle/>
        <a:p>
          <a:endParaRPr lang="en-GB"/>
        </a:p>
      </dgm:t>
    </dgm:pt>
    <dgm:pt modelId="{6F0C8531-E4AB-8242-8FE4-3CDE96919C8C}" type="sibTrans" cxnId="{96019A99-C6AD-3943-B3B9-86E27CE8FBC6}">
      <dgm:prSet/>
      <dgm:spPr/>
      <dgm:t>
        <a:bodyPr/>
        <a:lstStyle/>
        <a:p>
          <a:endParaRPr lang="en-GB"/>
        </a:p>
      </dgm:t>
    </dgm:pt>
    <dgm:pt modelId="{15C05E97-0F3A-6441-9736-EB0DC49A8B85}">
      <dgm:prSet/>
      <dgm:spPr/>
      <dgm:t>
        <a:bodyPr/>
        <a:lstStyle/>
        <a:p>
          <a:pPr>
            <a:lnSpc>
              <a:spcPct val="100000"/>
            </a:lnSpc>
          </a:pPr>
          <a:r>
            <a:rPr lang="en-IN"/>
            <a:t>DPR Finalization including preliminary estimated cost as per state process</a:t>
          </a:r>
        </a:p>
      </dgm:t>
    </dgm:pt>
    <dgm:pt modelId="{9E8C1CA2-9DEB-EB4F-AA9E-566C61856831}" type="parTrans" cxnId="{84985928-11CD-484C-A354-DFD0957149C8}">
      <dgm:prSet/>
      <dgm:spPr/>
      <dgm:t>
        <a:bodyPr/>
        <a:lstStyle/>
        <a:p>
          <a:endParaRPr lang="en-GB"/>
        </a:p>
      </dgm:t>
    </dgm:pt>
    <dgm:pt modelId="{4D73938C-9C50-544E-823C-F89B610DAF58}" type="sibTrans" cxnId="{84985928-11CD-484C-A354-DFD0957149C8}">
      <dgm:prSet/>
      <dgm:spPr/>
      <dgm:t>
        <a:bodyPr/>
        <a:lstStyle/>
        <a:p>
          <a:endParaRPr lang="en-GB"/>
        </a:p>
      </dgm:t>
    </dgm:pt>
    <dgm:pt modelId="{A8D52C4C-6F3A-F346-A8ED-D593C05E973F}">
      <dgm:prSet/>
      <dgm:spPr/>
      <dgm:t>
        <a:bodyPr/>
        <a:lstStyle/>
        <a:p>
          <a:pPr>
            <a:lnSpc>
              <a:spcPct val="100000"/>
            </a:lnSpc>
          </a:pPr>
          <a:r>
            <a:rPr lang="en-IN"/>
            <a:t>Tender</a:t>
          </a:r>
        </a:p>
      </dgm:t>
    </dgm:pt>
    <dgm:pt modelId="{E960A2D2-56F6-0642-84C7-B0A1CA9730E6}" type="parTrans" cxnId="{F2B135EE-6E26-F340-B23A-361F34FA6921}">
      <dgm:prSet/>
      <dgm:spPr/>
      <dgm:t>
        <a:bodyPr/>
        <a:lstStyle/>
        <a:p>
          <a:endParaRPr lang="en-GB"/>
        </a:p>
      </dgm:t>
    </dgm:pt>
    <dgm:pt modelId="{9D716AB9-72D7-0E4D-983B-16C8ABC49415}" type="sibTrans" cxnId="{F2B135EE-6E26-F340-B23A-361F34FA6921}">
      <dgm:prSet/>
      <dgm:spPr/>
      <dgm:t>
        <a:bodyPr/>
        <a:lstStyle/>
        <a:p>
          <a:endParaRPr lang="en-GB"/>
        </a:p>
      </dgm:t>
    </dgm:pt>
    <dgm:pt modelId="{3FCD2135-8F12-444D-A387-CAD26ECB808D}">
      <dgm:prSet/>
      <dgm:spPr/>
      <dgm:t>
        <a:bodyPr/>
        <a:lstStyle/>
        <a:p>
          <a:pPr>
            <a:lnSpc>
              <a:spcPct val="100000"/>
            </a:lnSpc>
          </a:pPr>
          <a:r>
            <a:rPr lang="en-IN"/>
            <a:t>Initiation of work</a:t>
          </a:r>
        </a:p>
      </dgm:t>
    </dgm:pt>
    <dgm:pt modelId="{6E289476-CAE4-AF4C-8000-DFC84F9C579F}" type="parTrans" cxnId="{28BCAD14-AF6B-5746-BA01-C026F735829B}">
      <dgm:prSet/>
      <dgm:spPr/>
      <dgm:t>
        <a:bodyPr/>
        <a:lstStyle/>
        <a:p>
          <a:endParaRPr lang="en-GB"/>
        </a:p>
      </dgm:t>
    </dgm:pt>
    <dgm:pt modelId="{8EF79488-7186-9847-B921-4A947117AC16}" type="sibTrans" cxnId="{28BCAD14-AF6B-5746-BA01-C026F735829B}">
      <dgm:prSet/>
      <dgm:spPr/>
      <dgm:t>
        <a:bodyPr/>
        <a:lstStyle/>
        <a:p>
          <a:endParaRPr lang="en-GB"/>
        </a:p>
      </dgm:t>
    </dgm:pt>
    <dgm:pt modelId="{414BA429-BEDF-48C7-A454-49EC4628F885}" type="pres">
      <dgm:prSet presAssocID="{773182DF-245E-41DB-B632-9B26C748AF5B}" presName="root" presStyleCnt="0">
        <dgm:presLayoutVars>
          <dgm:dir/>
          <dgm:resizeHandles val="exact"/>
        </dgm:presLayoutVars>
      </dgm:prSet>
      <dgm:spPr/>
    </dgm:pt>
    <dgm:pt modelId="{7B01FF80-8FAE-4EA4-856B-121C4C329249}" type="pres">
      <dgm:prSet presAssocID="{27FAA2A7-F83C-4E3A-B26F-1E5A5E0C5726}" presName="compNode" presStyleCnt="0"/>
      <dgm:spPr/>
    </dgm:pt>
    <dgm:pt modelId="{5AD84E01-D0C5-4CB7-88ED-718350F8FFD0}" type="pres">
      <dgm:prSet presAssocID="{27FAA2A7-F83C-4E3A-B26F-1E5A5E0C5726}" presName="bgRect" presStyleLbl="bgShp" presStyleIdx="0" presStyleCnt="7"/>
      <dgm:spPr/>
    </dgm:pt>
    <dgm:pt modelId="{5E40DF29-E776-44E1-A597-746710A51444}" type="pres">
      <dgm:prSet presAssocID="{27FAA2A7-F83C-4E3A-B26F-1E5A5E0C572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1F068EC-1F14-4FC6-922A-DF4D9519A24D}" type="pres">
      <dgm:prSet presAssocID="{27FAA2A7-F83C-4E3A-B26F-1E5A5E0C5726}" presName="spaceRect" presStyleCnt="0"/>
      <dgm:spPr/>
    </dgm:pt>
    <dgm:pt modelId="{39B47C35-E716-480D-9A95-63371CE182C1}" type="pres">
      <dgm:prSet presAssocID="{27FAA2A7-F83C-4E3A-B26F-1E5A5E0C5726}" presName="parTx" presStyleLbl="revTx" presStyleIdx="0" presStyleCnt="7">
        <dgm:presLayoutVars>
          <dgm:chMax val="0"/>
          <dgm:chPref val="0"/>
        </dgm:presLayoutVars>
      </dgm:prSet>
      <dgm:spPr/>
    </dgm:pt>
    <dgm:pt modelId="{8892BF13-BB48-42C3-95ED-B1A976846023}" type="pres">
      <dgm:prSet presAssocID="{D2DF19D9-459D-4233-85C2-9CEF5C04CBE1}" presName="sibTrans" presStyleCnt="0"/>
      <dgm:spPr/>
    </dgm:pt>
    <dgm:pt modelId="{D67BFB9C-E19C-409A-B23D-D1CB99EB5AF5}" type="pres">
      <dgm:prSet presAssocID="{AF6ECB61-85AC-A54D-86FC-199E488D5E52}" presName="compNode" presStyleCnt="0"/>
      <dgm:spPr/>
    </dgm:pt>
    <dgm:pt modelId="{EE1323EE-0BE2-4410-ACCB-AFC210B7088F}" type="pres">
      <dgm:prSet presAssocID="{AF6ECB61-85AC-A54D-86FC-199E488D5E52}" presName="bgRect" presStyleLbl="bgShp" presStyleIdx="1" presStyleCnt="7"/>
      <dgm:spPr/>
    </dgm:pt>
    <dgm:pt modelId="{5A0BC31B-EE1E-477F-8B3B-3902BC249A28}" type="pres">
      <dgm:prSet presAssocID="{AF6ECB61-85AC-A54D-86FC-199E488D5E5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313E436-ED5F-408D-897B-85D5BE1A6BD9}" type="pres">
      <dgm:prSet presAssocID="{AF6ECB61-85AC-A54D-86FC-199E488D5E52}" presName="spaceRect" presStyleCnt="0"/>
      <dgm:spPr/>
    </dgm:pt>
    <dgm:pt modelId="{EFF09944-3B7A-42E2-96B6-B1C70774C3D0}" type="pres">
      <dgm:prSet presAssocID="{AF6ECB61-85AC-A54D-86FC-199E488D5E52}" presName="parTx" presStyleLbl="revTx" presStyleIdx="1" presStyleCnt="7">
        <dgm:presLayoutVars>
          <dgm:chMax val="0"/>
          <dgm:chPref val="0"/>
        </dgm:presLayoutVars>
      </dgm:prSet>
      <dgm:spPr/>
    </dgm:pt>
    <dgm:pt modelId="{820BB999-037C-405A-9877-774C59FE2C53}" type="pres">
      <dgm:prSet presAssocID="{D778CC63-47BA-4A49-A6ED-1AC520740D77}" presName="sibTrans" presStyleCnt="0"/>
      <dgm:spPr/>
    </dgm:pt>
    <dgm:pt modelId="{8F10C622-FB2B-479A-8E5B-6052EACB6D90}" type="pres">
      <dgm:prSet presAssocID="{CBD9E7A6-D620-B343-8BAC-7E057C05F5D7}" presName="compNode" presStyleCnt="0"/>
      <dgm:spPr/>
    </dgm:pt>
    <dgm:pt modelId="{56641D67-7CDF-4C00-A027-1C39862C490F}" type="pres">
      <dgm:prSet presAssocID="{CBD9E7A6-D620-B343-8BAC-7E057C05F5D7}" presName="bgRect" presStyleLbl="bgShp" presStyleIdx="2" presStyleCnt="7"/>
      <dgm:spPr/>
    </dgm:pt>
    <dgm:pt modelId="{4914C738-AA01-44D1-91A6-F5288103BFB7}" type="pres">
      <dgm:prSet presAssocID="{CBD9E7A6-D620-B343-8BAC-7E057C05F5D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915F98F0-1932-43C0-8B42-8BE8224FC8AE}" type="pres">
      <dgm:prSet presAssocID="{CBD9E7A6-D620-B343-8BAC-7E057C05F5D7}" presName="spaceRect" presStyleCnt="0"/>
      <dgm:spPr/>
    </dgm:pt>
    <dgm:pt modelId="{7363859C-7C2E-48E2-9F8B-18B32ED44A14}" type="pres">
      <dgm:prSet presAssocID="{CBD9E7A6-D620-B343-8BAC-7E057C05F5D7}" presName="parTx" presStyleLbl="revTx" presStyleIdx="2" presStyleCnt="7">
        <dgm:presLayoutVars>
          <dgm:chMax val="0"/>
          <dgm:chPref val="0"/>
        </dgm:presLayoutVars>
      </dgm:prSet>
      <dgm:spPr/>
    </dgm:pt>
    <dgm:pt modelId="{A51B7C3D-7DDB-4C75-A1BB-6682C7E6A7E7}" type="pres">
      <dgm:prSet presAssocID="{2682FEE6-46C1-2044-BC87-81ABC72A2F14}" presName="sibTrans" presStyleCnt="0"/>
      <dgm:spPr/>
    </dgm:pt>
    <dgm:pt modelId="{F539DA12-D4BC-4997-BF84-70F015A95256}" type="pres">
      <dgm:prSet presAssocID="{8A262580-D960-3A49-B650-1A12D9A58BF2}" presName="compNode" presStyleCnt="0"/>
      <dgm:spPr/>
    </dgm:pt>
    <dgm:pt modelId="{D10F8E2C-EC5C-4705-ADC3-35EE7EDFA84C}" type="pres">
      <dgm:prSet presAssocID="{8A262580-D960-3A49-B650-1A12D9A58BF2}" presName="bgRect" presStyleLbl="bgShp" presStyleIdx="3" presStyleCnt="7"/>
      <dgm:spPr/>
    </dgm:pt>
    <dgm:pt modelId="{BDBF27DB-02E2-4A14-99F9-B80A897BFECE}" type="pres">
      <dgm:prSet presAssocID="{8A262580-D960-3A49-B650-1A12D9A58BF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A61DBFB6-A6A0-4B73-85B9-66D7C9F8B93B}" type="pres">
      <dgm:prSet presAssocID="{8A262580-D960-3A49-B650-1A12D9A58BF2}" presName="spaceRect" presStyleCnt="0"/>
      <dgm:spPr/>
    </dgm:pt>
    <dgm:pt modelId="{5A96BF7B-AA18-4837-8FDB-7F1EA369A2CF}" type="pres">
      <dgm:prSet presAssocID="{8A262580-D960-3A49-B650-1A12D9A58BF2}" presName="parTx" presStyleLbl="revTx" presStyleIdx="3" presStyleCnt="7">
        <dgm:presLayoutVars>
          <dgm:chMax val="0"/>
          <dgm:chPref val="0"/>
        </dgm:presLayoutVars>
      </dgm:prSet>
      <dgm:spPr/>
    </dgm:pt>
    <dgm:pt modelId="{44CBEA06-762D-40CF-B848-9D2C69264F08}" type="pres">
      <dgm:prSet presAssocID="{6F0C8531-E4AB-8242-8FE4-3CDE96919C8C}" presName="sibTrans" presStyleCnt="0"/>
      <dgm:spPr/>
    </dgm:pt>
    <dgm:pt modelId="{BC66603B-6D9F-4F44-8C23-D66CD86F5D5F}" type="pres">
      <dgm:prSet presAssocID="{15C05E97-0F3A-6441-9736-EB0DC49A8B85}" presName="compNode" presStyleCnt="0"/>
      <dgm:spPr/>
    </dgm:pt>
    <dgm:pt modelId="{C71C8106-33A9-4581-8218-6DB0FBAB59B6}" type="pres">
      <dgm:prSet presAssocID="{15C05E97-0F3A-6441-9736-EB0DC49A8B85}" presName="bgRect" presStyleLbl="bgShp" presStyleIdx="4" presStyleCnt="7"/>
      <dgm:spPr/>
    </dgm:pt>
    <dgm:pt modelId="{345D8722-AE9F-4A81-A124-990FA5799AFF}" type="pres">
      <dgm:prSet presAssocID="{15C05E97-0F3A-6441-9736-EB0DC49A8B85}"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577C4950-E6E7-4640-BF0B-8C6F8A92FB92}" type="pres">
      <dgm:prSet presAssocID="{15C05E97-0F3A-6441-9736-EB0DC49A8B85}" presName="spaceRect" presStyleCnt="0"/>
      <dgm:spPr/>
    </dgm:pt>
    <dgm:pt modelId="{27A507D7-47A1-42BF-93F9-1F650DB3587B}" type="pres">
      <dgm:prSet presAssocID="{15C05E97-0F3A-6441-9736-EB0DC49A8B85}" presName="parTx" presStyleLbl="revTx" presStyleIdx="4" presStyleCnt="7">
        <dgm:presLayoutVars>
          <dgm:chMax val="0"/>
          <dgm:chPref val="0"/>
        </dgm:presLayoutVars>
      </dgm:prSet>
      <dgm:spPr/>
    </dgm:pt>
    <dgm:pt modelId="{0A75AE41-528B-436B-B721-D0BEAF4637C5}" type="pres">
      <dgm:prSet presAssocID="{4D73938C-9C50-544E-823C-F89B610DAF58}" presName="sibTrans" presStyleCnt="0"/>
      <dgm:spPr/>
    </dgm:pt>
    <dgm:pt modelId="{5FF3EE9E-6F48-4880-BF73-64EDBBD75EE4}" type="pres">
      <dgm:prSet presAssocID="{A8D52C4C-6F3A-F346-A8ED-D593C05E973F}" presName="compNode" presStyleCnt="0"/>
      <dgm:spPr/>
    </dgm:pt>
    <dgm:pt modelId="{31C829EE-E505-4590-8C74-0D7260CEDA77}" type="pres">
      <dgm:prSet presAssocID="{A8D52C4C-6F3A-F346-A8ED-D593C05E973F}" presName="bgRect" presStyleLbl="bgShp" presStyleIdx="5" presStyleCnt="7"/>
      <dgm:spPr/>
    </dgm:pt>
    <dgm:pt modelId="{564BDFBF-5064-4ED5-A5DA-F4B2A35AC53F}" type="pres">
      <dgm:prSet presAssocID="{A8D52C4C-6F3A-F346-A8ED-D593C05E973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13178B7E-5E3E-4034-834B-D1FF4449D44E}" type="pres">
      <dgm:prSet presAssocID="{A8D52C4C-6F3A-F346-A8ED-D593C05E973F}" presName="spaceRect" presStyleCnt="0"/>
      <dgm:spPr/>
    </dgm:pt>
    <dgm:pt modelId="{CC8E67F1-54C0-427B-82DE-2108D4CF4DEA}" type="pres">
      <dgm:prSet presAssocID="{A8D52C4C-6F3A-F346-A8ED-D593C05E973F}" presName="parTx" presStyleLbl="revTx" presStyleIdx="5" presStyleCnt="7">
        <dgm:presLayoutVars>
          <dgm:chMax val="0"/>
          <dgm:chPref val="0"/>
        </dgm:presLayoutVars>
      </dgm:prSet>
      <dgm:spPr/>
    </dgm:pt>
    <dgm:pt modelId="{AE8B9E44-2352-4F09-96F2-D6587DEC4F69}" type="pres">
      <dgm:prSet presAssocID="{9D716AB9-72D7-0E4D-983B-16C8ABC49415}" presName="sibTrans" presStyleCnt="0"/>
      <dgm:spPr/>
    </dgm:pt>
    <dgm:pt modelId="{1BD88591-745A-47E6-970F-5E819C1075CF}" type="pres">
      <dgm:prSet presAssocID="{3FCD2135-8F12-444D-A387-CAD26ECB808D}" presName="compNode" presStyleCnt="0"/>
      <dgm:spPr/>
    </dgm:pt>
    <dgm:pt modelId="{75114A39-9775-46EB-896B-7480E5C7D216}" type="pres">
      <dgm:prSet presAssocID="{3FCD2135-8F12-444D-A387-CAD26ECB808D}" presName="bgRect" presStyleLbl="bgShp" presStyleIdx="6" presStyleCnt="7"/>
      <dgm:spPr/>
    </dgm:pt>
    <dgm:pt modelId="{13951569-55DB-483F-81A9-F59284305DEB}" type="pres">
      <dgm:prSet presAssocID="{3FCD2135-8F12-444D-A387-CAD26ECB808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alk"/>
        </a:ext>
      </dgm:extLst>
    </dgm:pt>
    <dgm:pt modelId="{A1ACF7C3-5F62-4256-97D0-9EA9843C68A7}" type="pres">
      <dgm:prSet presAssocID="{3FCD2135-8F12-444D-A387-CAD26ECB808D}" presName="spaceRect" presStyleCnt="0"/>
      <dgm:spPr/>
    </dgm:pt>
    <dgm:pt modelId="{9FFE47B3-B220-4787-A2C0-F13AB735C88F}" type="pres">
      <dgm:prSet presAssocID="{3FCD2135-8F12-444D-A387-CAD26ECB808D}" presName="parTx" presStyleLbl="revTx" presStyleIdx="6" presStyleCnt="7">
        <dgm:presLayoutVars>
          <dgm:chMax val="0"/>
          <dgm:chPref val="0"/>
        </dgm:presLayoutVars>
      </dgm:prSet>
      <dgm:spPr/>
    </dgm:pt>
  </dgm:ptLst>
  <dgm:cxnLst>
    <dgm:cxn modelId="{BFF1DE01-4F2F-084E-B0EE-A9339871E907}" srcId="{773182DF-245E-41DB-B632-9B26C748AF5B}" destId="{CBD9E7A6-D620-B343-8BAC-7E057C05F5D7}" srcOrd="2" destOrd="0" parTransId="{E3FA1951-E983-7F47-928C-D012438A3255}" sibTransId="{2682FEE6-46C1-2044-BC87-81ABC72A2F14}"/>
    <dgm:cxn modelId="{28BCAD14-AF6B-5746-BA01-C026F735829B}" srcId="{773182DF-245E-41DB-B632-9B26C748AF5B}" destId="{3FCD2135-8F12-444D-A387-CAD26ECB808D}" srcOrd="6" destOrd="0" parTransId="{6E289476-CAE4-AF4C-8000-DFC84F9C579F}" sibTransId="{8EF79488-7186-9847-B921-4A947117AC16}"/>
    <dgm:cxn modelId="{84985928-11CD-484C-A354-DFD0957149C8}" srcId="{773182DF-245E-41DB-B632-9B26C748AF5B}" destId="{15C05E97-0F3A-6441-9736-EB0DC49A8B85}" srcOrd="4" destOrd="0" parTransId="{9E8C1CA2-9DEB-EB4F-AA9E-566C61856831}" sibTransId="{4D73938C-9C50-544E-823C-F89B610DAF58}"/>
    <dgm:cxn modelId="{C2BDD264-2D3E-8E4E-A228-F7C1E3758C95}" srcId="{773182DF-245E-41DB-B632-9B26C748AF5B}" destId="{AF6ECB61-85AC-A54D-86FC-199E488D5E52}" srcOrd="1" destOrd="0" parTransId="{ABA01E4A-1F31-8E46-9072-9C4AF1817B42}" sibTransId="{D778CC63-47BA-4A49-A6ED-1AC520740D77}"/>
    <dgm:cxn modelId="{B367DE7B-6494-4AB9-A563-1C7F49713D5F}" type="presOf" srcId="{3FCD2135-8F12-444D-A387-CAD26ECB808D}" destId="{9FFE47B3-B220-4787-A2C0-F13AB735C88F}" srcOrd="0" destOrd="0" presId="urn:microsoft.com/office/officeart/2018/2/layout/IconVerticalSolidList"/>
    <dgm:cxn modelId="{9EEC937C-7D1B-41BA-BA93-6555AEDD3DBA}" type="presOf" srcId="{AF6ECB61-85AC-A54D-86FC-199E488D5E52}" destId="{EFF09944-3B7A-42E2-96B6-B1C70774C3D0}" srcOrd="0" destOrd="0" presId="urn:microsoft.com/office/officeart/2018/2/layout/IconVerticalSolidList"/>
    <dgm:cxn modelId="{C4BB048B-2BB7-4992-9D6F-B15643D312DF}" srcId="{773182DF-245E-41DB-B632-9B26C748AF5B}" destId="{27FAA2A7-F83C-4E3A-B26F-1E5A5E0C5726}" srcOrd="0" destOrd="0" parTransId="{ED0FFFAC-6816-4A5D-83B6-E4AE1B8E02DB}" sibTransId="{D2DF19D9-459D-4233-85C2-9CEF5C04CBE1}"/>
    <dgm:cxn modelId="{F4ECB88C-7600-4ACF-BD94-BDC23C362714}" type="presOf" srcId="{773182DF-245E-41DB-B632-9B26C748AF5B}" destId="{414BA429-BEDF-48C7-A454-49EC4628F885}" srcOrd="0" destOrd="0" presId="urn:microsoft.com/office/officeart/2018/2/layout/IconVerticalSolidList"/>
    <dgm:cxn modelId="{96019A99-C6AD-3943-B3B9-86E27CE8FBC6}" srcId="{773182DF-245E-41DB-B632-9B26C748AF5B}" destId="{8A262580-D960-3A49-B650-1A12D9A58BF2}" srcOrd="3" destOrd="0" parTransId="{9FDE01B0-834A-7A45-A598-84675D0C6604}" sibTransId="{6F0C8531-E4AB-8242-8FE4-3CDE96919C8C}"/>
    <dgm:cxn modelId="{1CB4879D-7F70-44D1-8014-0A789379FC3F}" type="presOf" srcId="{15C05E97-0F3A-6441-9736-EB0DC49A8B85}" destId="{27A507D7-47A1-42BF-93F9-1F650DB3587B}" srcOrd="0" destOrd="0" presId="urn:microsoft.com/office/officeart/2018/2/layout/IconVerticalSolidList"/>
    <dgm:cxn modelId="{642EE8AF-54EE-4C39-A531-643034ED7A59}" type="presOf" srcId="{CBD9E7A6-D620-B343-8BAC-7E057C05F5D7}" destId="{7363859C-7C2E-48E2-9F8B-18B32ED44A14}" srcOrd="0" destOrd="0" presId="urn:microsoft.com/office/officeart/2018/2/layout/IconVerticalSolidList"/>
    <dgm:cxn modelId="{712AC4BA-9D6D-44AE-96F6-F43BBB5E9654}" type="presOf" srcId="{A8D52C4C-6F3A-F346-A8ED-D593C05E973F}" destId="{CC8E67F1-54C0-427B-82DE-2108D4CF4DEA}" srcOrd="0" destOrd="0" presId="urn:microsoft.com/office/officeart/2018/2/layout/IconVerticalSolidList"/>
    <dgm:cxn modelId="{F2842CE9-E972-4734-98D7-92AEFFFEA3C8}" type="presOf" srcId="{8A262580-D960-3A49-B650-1A12D9A58BF2}" destId="{5A96BF7B-AA18-4837-8FDB-7F1EA369A2CF}" srcOrd="0" destOrd="0" presId="urn:microsoft.com/office/officeart/2018/2/layout/IconVerticalSolidList"/>
    <dgm:cxn modelId="{F2B135EE-6E26-F340-B23A-361F34FA6921}" srcId="{773182DF-245E-41DB-B632-9B26C748AF5B}" destId="{A8D52C4C-6F3A-F346-A8ED-D593C05E973F}" srcOrd="5" destOrd="0" parTransId="{E960A2D2-56F6-0642-84C7-B0A1CA9730E6}" sibTransId="{9D716AB9-72D7-0E4D-983B-16C8ABC49415}"/>
    <dgm:cxn modelId="{848FECF1-4857-4050-B7B9-140DD0933CA9}" type="presOf" srcId="{27FAA2A7-F83C-4E3A-B26F-1E5A5E0C5726}" destId="{39B47C35-E716-480D-9A95-63371CE182C1}" srcOrd="0" destOrd="0" presId="urn:microsoft.com/office/officeart/2018/2/layout/IconVerticalSolidList"/>
    <dgm:cxn modelId="{A2C03EB2-11BE-4D43-A41A-05DC84972D4A}" type="presParOf" srcId="{414BA429-BEDF-48C7-A454-49EC4628F885}" destId="{7B01FF80-8FAE-4EA4-856B-121C4C329249}" srcOrd="0" destOrd="0" presId="urn:microsoft.com/office/officeart/2018/2/layout/IconVerticalSolidList"/>
    <dgm:cxn modelId="{1DD4BF51-3BBA-41A1-9209-673380074B82}" type="presParOf" srcId="{7B01FF80-8FAE-4EA4-856B-121C4C329249}" destId="{5AD84E01-D0C5-4CB7-88ED-718350F8FFD0}" srcOrd="0" destOrd="0" presId="urn:microsoft.com/office/officeart/2018/2/layout/IconVerticalSolidList"/>
    <dgm:cxn modelId="{3A7249ED-95A7-4469-9441-2F963907AC80}" type="presParOf" srcId="{7B01FF80-8FAE-4EA4-856B-121C4C329249}" destId="{5E40DF29-E776-44E1-A597-746710A51444}" srcOrd="1" destOrd="0" presId="urn:microsoft.com/office/officeart/2018/2/layout/IconVerticalSolidList"/>
    <dgm:cxn modelId="{223B90DF-42C9-42BE-883E-7AE23A32DF63}" type="presParOf" srcId="{7B01FF80-8FAE-4EA4-856B-121C4C329249}" destId="{11F068EC-1F14-4FC6-922A-DF4D9519A24D}" srcOrd="2" destOrd="0" presId="urn:microsoft.com/office/officeart/2018/2/layout/IconVerticalSolidList"/>
    <dgm:cxn modelId="{ED1F3396-C3F2-4FE1-9DB6-926293F7DEE5}" type="presParOf" srcId="{7B01FF80-8FAE-4EA4-856B-121C4C329249}" destId="{39B47C35-E716-480D-9A95-63371CE182C1}" srcOrd="3" destOrd="0" presId="urn:microsoft.com/office/officeart/2018/2/layout/IconVerticalSolidList"/>
    <dgm:cxn modelId="{E4DFBC81-5437-4EA3-9375-08674A0613AA}" type="presParOf" srcId="{414BA429-BEDF-48C7-A454-49EC4628F885}" destId="{8892BF13-BB48-42C3-95ED-B1A976846023}" srcOrd="1" destOrd="0" presId="urn:microsoft.com/office/officeart/2018/2/layout/IconVerticalSolidList"/>
    <dgm:cxn modelId="{544E2FF5-2FE1-4B40-B7E0-D10125863F74}" type="presParOf" srcId="{414BA429-BEDF-48C7-A454-49EC4628F885}" destId="{D67BFB9C-E19C-409A-B23D-D1CB99EB5AF5}" srcOrd="2" destOrd="0" presId="urn:microsoft.com/office/officeart/2018/2/layout/IconVerticalSolidList"/>
    <dgm:cxn modelId="{1E150AD0-5B96-4F7B-A53D-C6A413FE3DB4}" type="presParOf" srcId="{D67BFB9C-E19C-409A-B23D-D1CB99EB5AF5}" destId="{EE1323EE-0BE2-4410-ACCB-AFC210B7088F}" srcOrd="0" destOrd="0" presId="urn:microsoft.com/office/officeart/2018/2/layout/IconVerticalSolidList"/>
    <dgm:cxn modelId="{DDAAF12B-40EE-4F33-AA85-35228BA3A749}" type="presParOf" srcId="{D67BFB9C-E19C-409A-B23D-D1CB99EB5AF5}" destId="{5A0BC31B-EE1E-477F-8B3B-3902BC249A28}" srcOrd="1" destOrd="0" presId="urn:microsoft.com/office/officeart/2018/2/layout/IconVerticalSolidList"/>
    <dgm:cxn modelId="{451428D3-2948-4F9D-9DBF-1999597C11CE}" type="presParOf" srcId="{D67BFB9C-E19C-409A-B23D-D1CB99EB5AF5}" destId="{A313E436-ED5F-408D-897B-85D5BE1A6BD9}" srcOrd="2" destOrd="0" presId="urn:microsoft.com/office/officeart/2018/2/layout/IconVerticalSolidList"/>
    <dgm:cxn modelId="{0885A512-1D0B-4BE1-AF0C-07E092262558}" type="presParOf" srcId="{D67BFB9C-E19C-409A-B23D-D1CB99EB5AF5}" destId="{EFF09944-3B7A-42E2-96B6-B1C70774C3D0}" srcOrd="3" destOrd="0" presId="urn:microsoft.com/office/officeart/2018/2/layout/IconVerticalSolidList"/>
    <dgm:cxn modelId="{BE1379FD-3C15-422C-B469-C2FD8E9F2873}" type="presParOf" srcId="{414BA429-BEDF-48C7-A454-49EC4628F885}" destId="{820BB999-037C-405A-9877-774C59FE2C53}" srcOrd="3" destOrd="0" presId="urn:microsoft.com/office/officeart/2018/2/layout/IconVerticalSolidList"/>
    <dgm:cxn modelId="{E54E95CF-1840-4C96-A6B8-E6E1FE07F646}" type="presParOf" srcId="{414BA429-BEDF-48C7-A454-49EC4628F885}" destId="{8F10C622-FB2B-479A-8E5B-6052EACB6D90}" srcOrd="4" destOrd="0" presId="urn:microsoft.com/office/officeart/2018/2/layout/IconVerticalSolidList"/>
    <dgm:cxn modelId="{FAE0A2C7-1CB7-414D-B8F6-12171B5D6A6B}" type="presParOf" srcId="{8F10C622-FB2B-479A-8E5B-6052EACB6D90}" destId="{56641D67-7CDF-4C00-A027-1C39862C490F}" srcOrd="0" destOrd="0" presId="urn:microsoft.com/office/officeart/2018/2/layout/IconVerticalSolidList"/>
    <dgm:cxn modelId="{673F0D99-2551-4CCE-9A8A-AFCF6C2135B3}" type="presParOf" srcId="{8F10C622-FB2B-479A-8E5B-6052EACB6D90}" destId="{4914C738-AA01-44D1-91A6-F5288103BFB7}" srcOrd="1" destOrd="0" presId="urn:microsoft.com/office/officeart/2018/2/layout/IconVerticalSolidList"/>
    <dgm:cxn modelId="{CD358C7F-A843-469E-A6E4-E52B5EFD7417}" type="presParOf" srcId="{8F10C622-FB2B-479A-8E5B-6052EACB6D90}" destId="{915F98F0-1932-43C0-8B42-8BE8224FC8AE}" srcOrd="2" destOrd="0" presId="urn:microsoft.com/office/officeart/2018/2/layout/IconVerticalSolidList"/>
    <dgm:cxn modelId="{456F257E-B583-4F5B-98FF-600E976E1CE4}" type="presParOf" srcId="{8F10C622-FB2B-479A-8E5B-6052EACB6D90}" destId="{7363859C-7C2E-48E2-9F8B-18B32ED44A14}" srcOrd="3" destOrd="0" presId="urn:microsoft.com/office/officeart/2018/2/layout/IconVerticalSolidList"/>
    <dgm:cxn modelId="{0689ED66-94CD-4A6D-A7EC-FA4E1F3E54AE}" type="presParOf" srcId="{414BA429-BEDF-48C7-A454-49EC4628F885}" destId="{A51B7C3D-7DDB-4C75-A1BB-6682C7E6A7E7}" srcOrd="5" destOrd="0" presId="urn:microsoft.com/office/officeart/2018/2/layout/IconVerticalSolidList"/>
    <dgm:cxn modelId="{460AB60A-BB43-4D6D-9AFA-3108C0037EB2}" type="presParOf" srcId="{414BA429-BEDF-48C7-A454-49EC4628F885}" destId="{F539DA12-D4BC-4997-BF84-70F015A95256}" srcOrd="6" destOrd="0" presId="urn:microsoft.com/office/officeart/2018/2/layout/IconVerticalSolidList"/>
    <dgm:cxn modelId="{53BD9D06-16F9-459A-B5E2-B51E22E45680}" type="presParOf" srcId="{F539DA12-D4BC-4997-BF84-70F015A95256}" destId="{D10F8E2C-EC5C-4705-ADC3-35EE7EDFA84C}" srcOrd="0" destOrd="0" presId="urn:microsoft.com/office/officeart/2018/2/layout/IconVerticalSolidList"/>
    <dgm:cxn modelId="{C01A21EC-9728-4625-8A15-8485A68AAFEF}" type="presParOf" srcId="{F539DA12-D4BC-4997-BF84-70F015A95256}" destId="{BDBF27DB-02E2-4A14-99F9-B80A897BFECE}" srcOrd="1" destOrd="0" presId="urn:microsoft.com/office/officeart/2018/2/layout/IconVerticalSolidList"/>
    <dgm:cxn modelId="{596B8C75-0A4B-4B19-91B1-489824DA2B35}" type="presParOf" srcId="{F539DA12-D4BC-4997-BF84-70F015A95256}" destId="{A61DBFB6-A6A0-4B73-85B9-66D7C9F8B93B}" srcOrd="2" destOrd="0" presId="urn:microsoft.com/office/officeart/2018/2/layout/IconVerticalSolidList"/>
    <dgm:cxn modelId="{D4F36878-6434-4D90-9E73-F13E410B2FE0}" type="presParOf" srcId="{F539DA12-D4BC-4997-BF84-70F015A95256}" destId="{5A96BF7B-AA18-4837-8FDB-7F1EA369A2CF}" srcOrd="3" destOrd="0" presId="urn:microsoft.com/office/officeart/2018/2/layout/IconVerticalSolidList"/>
    <dgm:cxn modelId="{D5EA5699-6071-43EA-AC1E-0F7EDAE6F5F3}" type="presParOf" srcId="{414BA429-BEDF-48C7-A454-49EC4628F885}" destId="{44CBEA06-762D-40CF-B848-9D2C69264F08}" srcOrd="7" destOrd="0" presId="urn:microsoft.com/office/officeart/2018/2/layout/IconVerticalSolidList"/>
    <dgm:cxn modelId="{BC138C34-259F-43E3-A471-D044627E9C59}" type="presParOf" srcId="{414BA429-BEDF-48C7-A454-49EC4628F885}" destId="{BC66603B-6D9F-4F44-8C23-D66CD86F5D5F}" srcOrd="8" destOrd="0" presId="urn:microsoft.com/office/officeart/2018/2/layout/IconVerticalSolidList"/>
    <dgm:cxn modelId="{F50670B5-EFD6-4659-A707-EDB2DCB2A77D}" type="presParOf" srcId="{BC66603B-6D9F-4F44-8C23-D66CD86F5D5F}" destId="{C71C8106-33A9-4581-8218-6DB0FBAB59B6}" srcOrd="0" destOrd="0" presId="urn:microsoft.com/office/officeart/2018/2/layout/IconVerticalSolidList"/>
    <dgm:cxn modelId="{BA5130B1-C167-40AB-A31D-4BEFCF9AB405}" type="presParOf" srcId="{BC66603B-6D9F-4F44-8C23-D66CD86F5D5F}" destId="{345D8722-AE9F-4A81-A124-990FA5799AFF}" srcOrd="1" destOrd="0" presId="urn:microsoft.com/office/officeart/2018/2/layout/IconVerticalSolidList"/>
    <dgm:cxn modelId="{C0CD6F8F-8054-4DAC-A4A7-06B03FCB7C72}" type="presParOf" srcId="{BC66603B-6D9F-4F44-8C23-D66CD86F5D5F}" destId="{577C4950-E6E7-4640-BF0B-8C6F8A92FB92}" srcOrd="2" destOrd="0" presId="urn:microsoft.com/office/officeart/2018/2/layout/IconVerticalSolidList"/>
    <dgm:cxn modelId="{3EA3373B-7E1F-4BAB-8CFC-8D132287DB5B}" type="presParOf" srcId="{BC66603B-6D9F-4F44-8C23-D66CD86F5D5F}" destId="{27A507D7-47A1-42BF-93F9-1F650DB3587B}" srcOrd="3" destOrd="0" presId="urn:microsoft.com/office/officeart/2018/2/layout/IconVerticalSolidList"/>
    <dgm:cxn modelId="{8A52A98A-730A-43C5-ABE0-34AB809F9A6C}" type="presParOf" srcId="{414BA429-BEDF-48C7-A454-49EC4628F885}" destId="{0A75AE41-528B-436B-B721-D0BEAF4637C5}" srcOrd="9" destOrd="0" presId="urn:microsoft.com/office/officeart/2018/2/layout/IconVerticalSolidList"/>
    <dgm:cxn modelId="{A239904E-C40D-4B73-BC1E-F8EA3BF9FA69}" type="presParOf" srcId="{414BA429-BEDF-48C7-A454-49EC4628F885}" destId="{5FF3EE9E-6F48-4880-BF73-64EDBBD75EE4}" srcOrd="10" destOrd="0" presId="urn:microsoft.com/office/officeart/2018/2/layout/IconVerticalSolidList"/>
    <dgm:cxn modelId="{822B3E13-A209-4AFB-A686-6753D5D461E3}" type="presParOf" srcId="{5FF3EE9E-6F48-4880-BF73-64EDBBD75EE4}" destId="{31C829EE-E505-4590-8C74-0D7260CEDA77}" srcOrd="0" destOrd="0" presId="urn:microsoft.com/office/officeart/2018/2/layout/IconVerticalSolidList"/>
    <dgm:cxn modelId="{20B706BD-CE58-40F4-86DD-D957796C1440}" type="presParOf" srcId="{5FF3EE9E-6F48-4880-BF73-64EDBBD75EE4}" destId="{564BDFBF-5064-4ED5-A5DA-F4B2A35AC53F}" srcOrd="1" destOrd="0" presId="urn:microsoft.com/office/officeart/2018/2/layout/IconVerticalSolidList"/>
    <dgm:cxn modelId="{5AA3E792-B811-49BC-8A8E-8A7703A41C92}" type="presParOf" srcId="{5FF3EE9E-6F48-4880-BF73-64EDBBD75EE4}" destId="{13178B7E-5E3E-4034-834B-D1FF4449D44E}" srcOrd="2" destOrd="0" presId="urn:microsoft.com/office/officeart/2018/2/layout/IconVerticalSolidList"/>
    <dgm:cxn modelId="{B08BF189-6884-40F3-889D-090E464AF522}" type="presParOf" srcId="{5FF3EE9E-6F48-4880-BF73-64EDBBD75EE4}" destId="{CC8E67F1-54C0-427B-82DE-2108D4CF4DEA}" srcOrd="3" destOrd="0" presId="urn:microsoft.com/office/officeart/2018/2/layout/IconVerticalSolidList"/>
    <dgm:cxn modelId="{3D5DE4CB-1CA3-447B-8841-3B8C85CF573B}" type="presParOf" srcId="{414BA429-BEDF-48C7-A454-49EC4628F885}" destId="{AE8B9E44-2352-4F09-96F2-D6587DEC4F69}" srcOrd="11" destOrd="0" presId="urn:microsoft.com/office/officeart/2018/2/layout/IconVerticalSolidList"/>
    <dgm:cxn modelId="{8688D6C4-320B-4C73-8857-82CAEDA792D2}" type="presParOf" srcId="{414BA429-BEDF-48C7-A454-49EC4628F885}" destId="{1BD88591-745A-47E6-970F-5E819C1075CF}" srcOrd="12" destOrd="0" presId="urn:microsoft.com/office/officeart/2018/2/layout/IconVerticalSolidList"/>
    <dgm:cxn modelId="{976B8452-E0B2-4BB9-BFC0-74ABB9DB9693}" type="presParOf" srcId="{1BD88591-745A-47E6-970F-5E819C1075CF}" destId="{75114A39-9775-46EB-896B-7480E5C7D216}" srcOrd="0" destOrd="0" presId="urn:microsoft.com/office/officeart/2018/2/layout/IconVerticalSolidList"/>
    <dgm:cxn modelId="{3D387A60-B13B-4D54-A259-D12C0685C285}" type="presParOf" srcId="{1BD88591-745A-47E6-970F-5E819C1075CF}" destId="{13951569-55DB-483F-81A9-F59284305DEB}" srcOrd="1" destOrd="0" presId="urn:microsoft.com/office/officeart/2018/2/layout/IconVerticalSolidList"/>
    <dgm:cxn modelId="{D16804C5-838E-40B7-9EEA-94BDF509098D}" type="presParOf" srcId="{1BD88591-745A-47E6-970F-5E819C1075CF}" destId="{A1ACF7C3-5F62-4256-97D0-9EA9843C68A7}" srcOrd="2" destOrd="0" presId="urn:microsoft.com/office/officeart/2018/2/layout/IconVerticalSolidList"/>
    <dgm:cxn modelId="{296D7323-E77C-4CC7-B17E-D70C83810ED0}" type="presParOf" srcId="{1BD88591-745A-47E6-970F-5E819C1075CF}" destId="{9FFE47B3-B220-4787-A2C0-F13AB735C8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A6C602-0A5A-47D1-BAF9-F7661B407F87}"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6E6C574F-495A-41B5-B7CF-7B0443CBC53F}">
      <dgm:prSet/>
      <dgm:spPr/>
      <dgm:t>
        <a:bodyPr/>
        <a:lstStyle/>
        <a:p>
          <a:r>
            <a:rPr lang="en-IN"/>
            <a:t>District Health Society will be monitoring the implementation against the approvals on a periodic basis. </a:t>
          </a:r>
          <a:endParaRPr lang="en-US"/>
        </a:p>
      </dgm:t>
    </dgm:pt>
    <dgm:pt modelId="{15E473C8-77FC-4EBE-9698-33DE34BB92CC}" type="parTrans" cxnId="{8FDF4D02-133A-4DA2-8505-9BAF8685F9B1}">
      <dgm:prSet/>
      <dgm:spPr/>
      <dgm:t>
        <a:bodyPr/>
        <a:lstStyle/>
        <a:p>
          <a:endParaRPr lang="en-US"/>
        </a:p>
      </dgm:t>
    </dgm:pt>
    <dgm:pt modelId="{1F5D8299-6F6F-4B47-9C9E-869DA81D3726}" type="sibTrans" cxnId="{8FDF4D02-133A-4DA2-8505-9BAF8685F9B1}">
      <dgm:prSet/>
      <dgm:spPr/>
      <dgm:t>
        <a:bodyPr/>
        <a:lstStyle/>
        <a:p>
          <a:endParaRPr lang="en-US"/>
        </a:p>
      </dgm:t>
    </dgm:pt>
    <dgm:pt modelId="{DADB3EBA-48DB-43B9-8644-BBA4F8FBF0C1}">
      <dgm:prSet/>
      <dgm:spPr/>
      <dgm:t>
        <a:bodyPr/>
        <a:lstStyle/>
        <a:p>
          <a:r>
            <a:rPr lang="en-IN"/>
            <a:t>Additional Chief Secretary/Principal Secretary/Secretary (Health) in the States/UTs as the chairperson of EC of the State Health Society, will be responsible for monitoring the progress and implementation status.</a:t>
          </a:r>
          <a:endParaRPr lang="en-US"/>
        </a:p>
      </dgm:t>
    </dgm:pt>
    <dgm:pt modelId="{B1FA7860-F116-4391-B46B-745945A35FDD}" type="parTrans" cxnId="{6F86289D-00AB-4710-8A30-ADCAC4E6C9E7}">
      <dgm:prSet/>
      <dgm:spPr/>
      <dgm:t>
        <a:bodyPr/>
        <a:lstStyle/>
        <a:p>
          <a:endParaRPr lang="en-US"/>
        </a:p>
      </dgm:t>
    </dgm:pt>
    <dgm:pt modelId="{5C15AA97-50E3-406A-8107-0DB94F174457}" type="sibTrans" cxnId="{6F86289D-00AB-4710-8A30-ADCAC4E6C9E7}">
      <dgm:prSet/>
      <dgm:spPr/>
      <dgm:t>
        <a:bodyPr/>
        <a:lstStyle/>
        <a:p>
          <a:endParaRPr lang="en-US"/>
        </a:p>
      </dgm:t>
    </dgm:pt>
    <dgm:pt modelId="{55A2DE0B-ECFF-4177-8AB4-C0D5EB4B5ABF}">
      <dgm:prSet/>
      <dgm:spPr/>
      <dgm:t>
        <a:bodyPr/>
        <a:lstStyle/>
        <a:p>
          <a:r>
            <a:rPr lang="en-IN"/>
            <a:t>At the national Level, the Ministry, under the NHM Framework, will monitor the progress of implementation of various components across the country. Overall, oversight will be provided by the Mission Steering Group (MSG).</a:t>
          </a:r>
          <a:endParaRPr lang="en-US"/>
        </a:p>
      </dgm:t>
    </dgm:pt>
    <dgm:pt modelId="{C9FA26CE-7FB3-4E0A-996A-592A06AE1DBE}" type="parTrans" cxnId="{9D5BAA78-6B07-45ED-B9B1-184D48996CCC}">
      <dgm:prSet/>
      <dgm:spPr/>
      <dgm:t>
        <a:bodyPr/>
        <a:lstStyle/>
        <a:p>
          <a:endParaRPr lang="en-US"/>
        </a:p>
      </dgm:t>
    </dgm:pt>
    <dgm:pt modelId="{F8AA5155-39DE-4B02-B525-FF7312BE35B8}" type="sibTrans" cxnId="{9D5BAA78-6B07-45ED-B9B1-184D48996CCC}">
      <dgm:prSet/>
      <dgm:spPr/>
      <dgm:t>
        <a:bodyPr/>
        <a:lstStyle/>
        <a:p>
          <a:endParaRPr lang="en-US"/>
        </a:p>
      </dgm:t>
    </dgm:pt>
    <dgm:pt modelId="{13FDCED6-49A6-4BEA-81FB-D0F31760EBB9}">
      <dgm:prSet/>
      <dgm:spPr/>
      <dgm:t>
        <a:bodyPr/>
        <a:lstStyle/>
        <a:p>
          <a:r>
            <a:rPr lang="en-IN"/>
            <a:t>The States must prepare the proposals as per the format given in the Operational Guidelines on PMABHIM and send along with the required annexures. </a:t>
          </a:r>
          <a:endParaRPr lang="en-US"/>
        </a:p>
      </dgm:t>
    </dgm:pt>
    <dgm:pt modelId="{3429669F-1387-4016-A1A1-8613421CDE68}" type="parTrans" cxnId="{26983CCA-A00B-4F3D-AC60-CE38583A16F0}">
      <dgm:prSet/>
      <dgm:spPr/>
      <dgm:t>
        <a:bodyPr/>
        <a:lstStyle/>
        <a:p>
          <a:endParaRPr lang="en-US"/>
        </a:p>
      </dgm:t>
    </dgm:pt>
    <dgm:pt modelId="{F723F397-C4DA-448F-B911-62E121AC57B0}" type="sibTrans" cxnId="{26983CCA-A00B-4F3D-AC60-CE38583A16F0}">
      <dgm:prSet/>
      <dgm:spPr/>
      <dgm:t>
        <a:bodyPr/>
        <a:lstStyle/>
        <a:p>
          <a:endParaRPr lang="en-US"/>
        </a:p>
      </dgm:t>
    </dgm:pt>
    <dgm:pt modelId="{E6B424E1-BA43-402A-8DCF-B1649C23B4D8}">
      <dgm:prSet/>
      <dgm:spPr/>
      <dgm:t>
        <a:bodyPr/>
        <a:lstStyle/>
        <a:p>
          <a:r>
            <a:rPr lang="en-IN"/>
            <a:t>Monthly progress must be updated in the Progress Monitoring System </a:t>
          </a:r>
          <a:endParaRPr lang="en-US"/>
        </a:p>
      </dgm:t>
    </dgm:pt>
    <dgm:pt modelId="{83D12953-F699-4803-A529-E3A61C15D8A4}" type="parTrans" cxnId="{8118CC8F-5AE4-4926-8A55-4C460FD866C5}">
      <dgm:prSet/>
      <dgm:spPr/>
      <dgm:t>
        <a:bodyPr/>
        <a:lstStyle/>
        <a:p>
          <a:endParaRPr lang="en-US"/>
        </a:p>
      </dgm:t>
    </dgm:pt>
    <dgm:pt modelId="{C2CBC7FC-42C1-4D62-9D8C-AEB4A868F4DD}" type="sibTrans" cxnId="{8118CC8F-5AE4-4926-8A55-4C460FD866C5}">
      <dgm:prSet/>
      <dgm:spPr/>
      <dgm:t>
        <a:bodyPr/>
        <a:lstStyle/>
        <a:p>
          <a:endParaRPr lang="en-US"/>
        </a:p>
      </dgm:t>
    </dgm:pt>
    <dgm:pt modelId="{E6D76C3D-F6E8-5142-8B5F-28443DC53853}" type="pres">
      <dgm:prSet presAssocID="{2FA6C602-0A5A-47D1-BAF9-F7661B407F87}" presName="vert0" presStyleCnt="0">
        <dgm:presLayoutVars>
          <dgm:dir/>
          <dgm:animOne val="branch"/>
          <dgm:animLvl val="lvl"/>
        </dgm:presLayoutVars>
      </dgm:prSet>
      <dgm:spPr/>
    </dgm:pt>
    <dgm:pt modelId="{CEE18776-906C-5445-9C12-5B9C211EECD5}" type="pres">
      <dgm:prSet presAssocID="{6E6C574F-495A-41B5-B7CF-7B0443CBC53F}" presName="thickLine" presStyleLbl="alignNode1" presStyleIdx="0" presStyleCnt="5"/>
      <dgm:spPr/>
    </dgm:pt>
    <dgm:pt modelId="{BD2D0F27-4A32-2842-BB9A-15E9359C6D36}" type="pres">
      <dgm:prSet presAssocID="{6E6C574F-495A-41B5-B7CF-7B0443CBC53F}" presName="horz1" presStyleCnt="0"/>
      <dgm:spPr/>
    </dgm:pt>
    <dgm:pt modelId="{D97510BC-0CF5-0944-A6C7-783E52BAB6B4}" type="pres">
      <dgm:prSet presAssocID="{6E6C574F-495A-41B5-B7CF-7B0443CBC53F}" presName="tx1" presStyleLbl="revTx" presStyleIdx="0" presStyleCnt="5"/>
      <dgm:spPr/>
    </dgm:pt>
    <dgm:pt modelId="{7113D2D9-0132-8242-9A9A-343FBB7CB099}" type="pres">
      <dgm:prSet presAssocID="{6E6C574F-495A-41B5-B7CF-7B0443CBC53F}" presName="vert1" presStyleCnt="0"/>
      <dgm:spPr/>
    </dgm:pt>
    <dgm:pt modelId="{06247120-535C-3043-8ABF-EB1BD0F4E841}" type="pres">
      <dgm:prSet presAssocID="{DADB3EBA-48DB-43B9-8644-BBA4F8FBF0C1}" presName="thickLine" presStyleLbl="alignNode1" presStyleIdx="1" presStyleCnt="5"/>
      <dgm:spPr/>
    </dgm:pt>
    <dgm:pt modelId="{992B3F6C-09C8-4A4B-9F67-5ADC220C9CB4}" type="pres">
      <dgm:prSet presAssocID="{DADB3EBA-48DB-43B9-8644-BBA4F8FBF0C1}" presName="horz1" presStyleCnt="0"/>
      <dgm:spPr/>
    </dgm:pt>
    <dgm:pt modelId="{160DF2A5-AEB9-544B-B77D-39B795919BCA}" type="pres">
      <dgm:prSet presAssocID="{DADB3EBA-48DB-43B9-8644-BBA4F8FBF0C1}" presName="tx1" presStyleLbl="revTx" presStyleIdx="1" presStyleCnt="5"/>
      <dgm:spPr/>
    </dgm:pt>
    <dgm:pt modelId="{DACC8E73-1F42-CD4A-B6CA-47F4FF46CE4E}" type="pres">
      <dgm:prSet presAssocID="{DADB3EBA-48DB-43B9-8644-BBA4F8FBF0C1}" presName="vert1" presStyleCnt="0"/>
      <dgm:spPr/>
    </dgm:pt>
    <dgm:pt modelId="{8BB37587-DE1A-1A4D-89B3-81C47DBCDAD8}" type="pres">
      <dgm:prSet presAssocID="{55A2DE0B-ECFF-4177-8AB4-C0D5EB4B5ABF}" presName="thickLine" presStyleLbl="alignNode1" presStyleIdx="2" presStyleCnt="5"/>
      <dgm:spPr/>
    </dgm:pt>
    <dgm:pt modelId="{FF6AFB96-2B66-0843-993C-CAFF7EF470F9}" type="pres">
      <dgm:prSet presAssocID="{55A2DE0B-ECFF-4177-8AB4-C0D5EB4B5ABF}" presName="horz1" presStyleCnt="0"/>
      <dgm:spPr/>
    </dgm:pt>
    <dgm:pt modelId="{B4448E8C-6E23-3840-8F62-C95CC8C27146}" type="pres">
      <dgm:prSet presAssocID="{55A2DE0B-ECFF-4177-8AB4-C0D5EB4B5ABF}" presName="tx1" presStyleLbl="revTx" presStyleIdx="2" presStyleCnt="5"/>
      <dgm:spPr/>
    </dgm:pt>
    <dgm:pt modelId="{F5C7BC22-F73F-6F48-8F79-D5F6F5CBA3CB}" type="pres">
      <dgm:prSet presAssocID="{55A2DE0B-ECFF-4177-8AB4-C0D5EB4B5ABF}" presName="vert1" presStyleCnt="0"/>
      <dgm:spPr/>
    </dgm:pt>
    <dgm:pt modelId="{30FB1554-0D80-8247-BB03-7910E7EDB8C8}" type="pres">
      <dgm:prSet presAssocID="{13FDCED6-49A6-4BEA-81FB-D0F31760EBB9}" presName="thickLine" presStyleLbl="alignNode1" presStyleIdx="3" presStyleCnt="5"/>
      <dgm:spPr/>
    </dgm:pt>
    <dgm:pt modelId="{88167EB3-A1FC-F74D-8AB7-021E54CA3EA7}" type="pres">
      <dgm:prSet presAssocID="{13FDCED6-49A6-4BEA-81FB-D0F31760EBB9}" presName="horz1" presStyleCnt="0"/>
      <dgm:spPr/>
    </dgm:pt>
    <dgm:pt modelId="{862B1C4F-AC9E-6846-8828-92E31596EC24}" type="pres">
      <dgm:prSet presAssocID="{13FDCED6-49A6-4BEA-81FB-D0F31760EBB9}" presName="tx1" presStyleLbl="revTx" presStyleIdx="3" presStyleCnt="5"/>
      <dgm:spPr/>
    </dgm:pt>
    <dgm:pt modelId="{D684BBAD-0DB4-0544-87DB-338B607638FD}" type="pres">
      <dgm:prSet presAssocID="{13FDCED6-49A6-4BEA-81FB-D0F31760EBB9}" presName="vert1" presStyleCnt="0"/>
      <dgm:spPr/>
    </dgm:pt>
    <dgm:pt modelId="{FCC1662D-5DC5-254E-BAC0-9F976866344F}" type="pres">
      <dgm:prSet presAssocID="{E6B424E1-BA43-402A-8DCF-B1649C23B4D8}" presName="thickLine" presStyleLbl="alignNode1" presStyleIdx="4" presStyleCnt="5"/>
      <dgm:spPr/>
    </dgm:pt>
    <dgm:pt modelId="{FA6C8030-907A-D640-96F1-BD7CBF2A5A01}" type="pres">
      <dgm:prSet presAssocID="{E6B424E1-BA43-402A-8DCF-B1649C23B4D8}" presName="horz1" presStyleCnt="0"/>
      <dgm:spPr/>
    </dgm:pt>
    <dgm:pt modelId="{F4776F36-7D57-284D-BDD4-5FABA3D6F807}" type="pres">
      <dgm:prSet presAssocID="{E6B424E1-BA43-402A-8DCF-B1649C23B4D8}" presName="tx1" presStyleLbl="revTx" presStyleIdx="4" presStyleCnt="5"/>
      <dgm:spPr/>
    </dgm:pt>
    <dgm:pt modelId="{8E958471-B549-FD4B-B8D2-B7450E4B46D5}" type="pres">
      <dgm:prSet presAssocID="{E6B424E1-BA43-402A-8DCF-B1649C23B4D8}" presName="vert1" presStyleCnt="0"/>
      <dgm:spPr/>
    </dgm:pt>
  </dgm:ptLst>
  <dgm:cxnLst>
    <dgm:cxn modelId="{8FDF4D02-133A-4DA2-8505-9BAF8685F9B1}" srcId="{2FA6C602-0A5A-47D1-BAF9-F7661B407F87}" destId="{6E6C574F-495A-41B5-B7CF-7B0443CBC53F}" srcOrd="0" destOrd="0" parTransId="{15E473C8-77FC-4EBE-9698-33DE34BB92CC}" sibTransId="{1F5D8299-6F6F-4B47-9C9E-869DA81D3726}"/>
    <dgm:cxn modelId="{176C5C28-8931-8042-884E-FF718517B4B4}" type="presOf" srcId="{DADB3EBA-48DB-43B9-8644-BBA4F8FBF0C1}" destId="{160DF2A5-AEB9-544B-B77D-39B795919BCA}" srcOrd="0" destOrd="0" presId="urn:microsoft.com/office/officeart/2008/layout/LinedList"/>
    <dgm:cxn modelId="{9D5BAA78-6B07-45ED-B9B1-184D48996CCC}" srcId="{2FA6C602-0A5A-47D1-BAF9-F7661B407F87}" destId="{55A2DE0B-ECFF-4177-8AB4-C0D5EB4B5ABF}" srcOrd="2" destOrd="0" parTransId="{C9FA26CE-7FB3-4E0A-996A-592A06AE1DBE}" sibTransId="{F8AA5155-39DE-4B02-B525-FF7312BE35B8}"/>
    <dgm:cxn modelId="{EBBC4D84-6671-A148-845C-0619A809111E}" type="presOf" srcId="{6E6C574F-495A-41B5-B7CF-7B0443CBC53F}" destId="{D97510BC-0CF5-0944-A6C7-783E52BAB6B4}" srcOrd="0" destOrd="0" presId="urn:microsoft.com/office/officeart/2008/layout/LinedList"/>
    <dgm:cxn modelId="{8118CC8F-5AE4-4926-8A55-4C460FD866C5}" srcId="{2FA6C602-0A5A-47D1-BAF9-F7661B407F87}" destId="{E6B424E1-BA43-402A-8DCF-B1649C23B4D8}" srcOrd="4" destOrd="0" parTransId="{83D12953-F699-4803-A529-E3A61C15D8A4}" sibTransId="{C2CBC7FC-42C1-4D62-9D8C-AEB4A868F4DD}"/>
    <dgm:cxn modelId="{6F86289D-00AB-4710-8A30-ADCAC4E6C9E7}" srcId="{2FA6C602-0A5A-47D1-BAF9-F7661B407F87}" destId="{DADB3EBA-48DB-43B9-8644-BBA4F8FBF0C1}" srcOrd="1" destOrd="0" parTransId="{B1FA7860-F116-4391-B46B-745945A35FDD}" sibTransId="{5C15AA97-50E3-406A-8107-0DB94F174457}"/>
    <dgm:cxn modelId="{6F7F64AA-58DD-354B-98F1-29CB1ED0CC6C}" type="presOf" srcId="{2FA6C602-0A5A-47D1-BAF9-F7661B407F87}" destId="{E6D76C3D-F6E8-5142-8B5F-28443DC53853}" srcOrd="0" destOrd="0" presId="urn:microsoft.com/office/officeart/2008/layout/LinedList"/>
    <dgm:cxn modelId="{26983CCA-A00B-4F3D-AC60-CE38583A16F0}" srcId="{2FA6C602-0A5A-47D1-BAF9-F7661B407F87}" destId="{13FDCED6-49A6-4BEA-81FB-D0F31760EBB9}" srcOrd="3" destOrd="0" parTransId="{3429669F-1387-4016-A1A1-8613421CDE68}" sibTransId="{F723F397-C4DA-448F-B911-62E121AC57B0}"/>
    <dgm:cxn modelId="{48D3EDDA-45AE-6846-9719-6E95E27CFEED}" type="presOf" srcId="{13FDCED6-49A6-4BEA-81FB-D0F31760EBB9}" destId="{862B1C4F-AC9E-6846-8828-92E31596EC24}" srcOrd="0" destOrd="0" presId="urn:microsoft.com/office/officeart/2008/layout/LinedList"/>
    <dgm:cxn modelId="{177CC8E5-FBC8-5144-902F-F1EEE5C88DBF}" type="presOf" srcId="{55A2DE0B-ECFF-4177-8AB4-C0D5EB4B5ABF}" destId="{B4448E8C-6E23-3840-8F62-C95CC8C27146}" srcOrd="0" destOrd="0" presId="urn:microsoft.com/office/officeart/2008/layout/LinedList"/>
    <dgm:cxn modelId="{4BBDDEE7-F7F0-E84C-80CF-343F66076F71}" type="presOf" srcId="{E6B424E1-BA43-402A-8DCF-B1649C23B4D8}" destId="{F4776F36-7D57-284D-BDD4-5FABA3D6F807}" srcOrd="0" destOrd="0" presId="urn:microsoft.com/office/officeart/2008/layout/LinedList"/>
    <dgm:cxn modelId="{AE80A10B-AC1E-7549-A806-AD57BF77004D}" type="presParOf" srcId="{E6D76C3D-F6E8-5142-8B5F-28443DC53853}" destId="{CEE18776-906C-5445-9C12-5B9C211EECD5}" srcOrd="0" destOrd="0" presId="urn:microsoft.com/office/officeart/2008/layout/LinedList"/>
    <dgm:cxn modelId="{B625ECE5-8C46-6C4E-90C8-0CCA0A13BEEF}" type="presParOf" srcId="{E6D76C3D-F6E8-5142-8B5F-28443DC53853}" destId="{BD2D0F27-4A32-2842-BB9A-15E9359C6D36}" srcOrd="1" destOrd="0" presId="urn:microsoft.com/office/officeart/2008/layout/LinedList"/>
    <dgm:cxn modelId="{EAA9FFCB-79C0-B045-8E09-BF230656D598}" type="presParOf" srcId="{BD2D0F27-4A32-2842-BB9A-15E9359C6D36}" destId="{D97510BC-0CF5-0944-A6C7-783E52BAB6B4}" srcOrd="0" destOrd="0" presId="urn:microsoft.com/office/officeart/2008/layout/LinedList"/>
    <dgm:cxn modelId="{992B71E9-355E-CE4C-8C6B-8E2FE8633CBF}" type="presParOf" srcId="{BD2D0F27-4A32-2842-BB9A-15E9359C6D36}" destId="{7113D2D9-0132-8242-9A9A-343FBB7CB099}" srcOrd="1" destOrd="0" presId="urn:microsoft.com/office/officeart/2008/layout/LinedList"/>
    <dgm:cxn modelId="{8F39417F-CCC3-DA40-A729-82F5E34E0E12}" type="presParOf" srcId="{E6D76C3D-F6E8-5142-8B5F-28443DC53853}" destId="{06247120-535C-3043-8ABF-EB1BD0F4E841}" srcOrd="2" destOrd="0" presId="urn:microsoft.com/office/officeart/2008/layout/LinedList"/>
    <dgm:cxn modelId="{7F8F37FB-AC39-0A44-ABF3-49526F2F7D80}" type="presParOf" srcId="{E6D76C3D-F6E8-5142-8B5F-28443DC53853}" destId="{992B3F6C-09C8-4A4B-9F67-5ADC220C9CB4}" srcOrd="3" destOrd="0" presId="urn:microsoft.com/office/officeart/2008/layout/LinedList"/>
    <dgm:cxn modelId="{3A352917-CE0E-B546-AB02-0805FAFAFE85}" type="presParOf" srcId="{992B3F6C-09C8-4A4B-9F67-5ADC220C9CB4}" destId="{160DF2A5-AEB9-544B-B77D-39B795919BCA}" srcOrd="0" destOrd="0" presId="urn:microsoft.com/office/officeart/2008/layout/LinedList"/>
    <dgm:cxn modelId="{DD2DC07D-5CB4-5648-B232-8401BE118067}" type="presParOf" srcId="{992B3F6C-09C8-4A4B-9F67-5ADC220C9CB4}" destId="{DACC8E73-1F42-CD4A-B6CA-47F4FF46CE4E}" srcOrd="1" destOrd="0" presId="urn:microsoft.com/office/officeart/2008/layout/LinedList"/>
    <dgm:cxn modelId="{123C4EF0-C94C-4949-A5C1-A69A51413052}" type="presParOf" srcId="{E6D76C3D-F6E8-5142-8B5F-28443DC53853}" destId="{8BB37587-DE1A-1A4D-89B3-81C47DBCDAD8}" srcOrd="4" destOrd="0" presId="urn:microsoft.com/office/officeart/2008/layout/LinedList"/>
    <dgm:cxn modelId="{2CBDFDCB-6614-9543-95F1-56F4973EF6D6}" type="presParOf" srcId="{E6D76C3D-F6E8-5142-8B5F-28443DC53853}" destId="{FF6AFB96-2B66-0843-993C-CAFF7EF470F9}" srcOrd="5" destOrd="0" presId="urn:microsoft.com/office/officeart/2008/layout/LinedList"/>
    <dgm:cxn modelId="{68DA061D-4B74-DF48-80C5-724C1FB1ED9D}" type="presParOf" srcId="{FF6AFB96-2B66-0843-993C-CAFF7EF470F9}" destId="{B4448E8C-6E23-3840-8F62-C95CC8C27146}" srcOrd="0" destOrd="0" presId="urn:microsoft.com/office/officeart/2008/layout/LinedList"/>
    <dgm:cxn modelId="{1098D591-EEEB-6F47-827F-630844D1138C}" type="presParOf" srcId="{FF6AFB96-2B66-0843-993C-CAFF7EF470F9}" destId="{F5C7BC22-F73F-6F48-8F79-D5F6F5CBA3CB}" srcOrd="1" destOrd="0" presId="urn:microsoft.com/office/officeart/2008/layout/LinedList"/>
    <dgm:cxn modelId="{CEBDC2F8-1697-9047-909A-40346D2ADF81}" type="presParOf" srcId="{E6D76C3D-F6E8-5142-8B5F-28443DC53853}" destId="{30FB1554-0D80-8247-BB03-7910E7EDB8C8}" srcOrd="6" destOrd="0" presId="urn:microsoft.com/office/officeart/2008/layout/LinedList"/>
    <dgm:cxn modelId="{3312E5FE-88BA-AB48-8143-84E32735E918}" type="presParOf" srcId="{E6D76C3D-F6E8-5142-8B5F-28443DC53853}" destId="{88167EB3-A1FC-F74D-8AB7-021E54CA3EA7}" srcOrd="7" destOrd="0" presId="urn:microsoft.com/office/officeart/2008/layout/LinedList"/>
    <dgm:cxn modelId="{3129B9AA-3B90-C84B-AB02-E950C58F2DE4}" type="presParOf" srcId="{88167EB3-A1FC-F74D-8AB7-021E54CA3EA7}" destId="{862B1C4F-AC9E-6846-8828-92E31596EC24}" srcOrd="0" destOrd="0" presId="urn:microsoft.com/office/officeart/2008/layout/LinedList"/>
    <dgm:cxn modelId="{8B5E3E4D-7328-D745-A4E4-448DB5FAC5FF}" type="presParOf" srcId="{88167EB3-A1FC-F74D-8AB7-021E54CA3EA7}" destId="{D684BBAD-0DB4-0544-87DB-338B607638FD}" srcOrd="1" destOrd="0" presId="urn:microsoft.com/office/officeart/2008/layout/LinedList"/>
    <dgm:cxn modelId="{74223220-8DEA-2841-9A82-1445DB71145C}" type="presParOf" srcId="{E6D76C3D-F6E8-5142-8B5F-28443DC53853}" destId="{FCC1662D-5DC5-254E-BAC0-9F976866344F}" srcOrd="8" destOrd="0" presId="urn:microsoft.com/office/officeart/2008/layout/LinedList"/>
    <dgm:cxn modelId="{101B00A1-64DE-A847-A430-9B68DB5D4F75}" type="presParOf" srcId="{E6D76C3D-F6E8-5142-8B5F-28443DC53853}" destId="{FA6C8030-907A-D640-96F1-BD7CBF2A5A01}" srcOrd="9" destOrd="0" presId="urn:microsoft.com/office/officeart/2008/layout/LinedList"/>
    <dgm:cxn modelId="{368859DE-E377-B34F-9942-AC98F68D583F}" type="presParOf" srcId="{FA6C8030-907A-D640-96F1-BD7CBF2A5A01}" destId="{F4776F36-7D57-284D-BDD4-5FABA3D6F807}" srcOrd="0" destOrd="0" presId="urn:microsoft.com/office/officeart/2008/layout/LinedList"/>
    <dgm:cxn modelId="{09C923BC-A118-064C-8E9C-5A0F45CFBFF5}" type="presParOf" srcId="{FA6C8030-907A-D640-96F1-BD7CBF2A5A01}" destId="{8E958471-B549-FD4B-B8D2-B7450E4B46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2C972-F61E-4111-9FAB-92F252CDE1EB}">
      <dsp:nvSpPr>
        <dsp:cNvPr id="0" name=""/>
        <dsp:cNvSpPr/>
      </dsp:nvSpPr>
      <dsp:spPr>
        <a:xfrm>
          <a:off x="4067174" y="383"/>
          <a:ext cx="6100762" cy="1496420"/>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50 Bedded CCB/Wing  </a:t>
          </a:r>
          <a:endParaRPr lang="en-IN" sz="2400" kern="1200" dirty="0"/>
        </a:p>
      </dsp:txBody>
      <dsp:txXfrm>
        <a:off x="4067174" y="187436"/>
        <a:ext cx="5539605" cy="1122315"/>
      </dsp:txXfrm>
    </dsp:sp>
    <dsp:sp modelId="{01C64322-1F42-4C6E-B5AC-0298FC5B703A}">
      <dsp:nvSpPr>
        <dsp:cNvPr id="0" name=""/>
        <dsp:cNvSpPr/>
      </dsp:nvSpPr>
      <dsp:spPr>
        <a:xfrm>
          <a:off x="0" y="383"/>
          <a:ext cx="4067174" cy="14964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5-20 lakh population</a:t>
          </a:r>
        </a:p>
        <a:p>
          <a:pPr marL="0" lvl="0" indent="0" algn="ctr" defTabSz="1155700">
            <a:lnSpc>
              <a:spcPct val="90000"/>
            </a:lnSpc>
            <a:spcBef>
              <a:spcPct val="0"/>
            </a:spcBef>
            <a:spcAft>
              <a:spcPct val="35000"/>
            </a:spcAft>
            <a:buNone/>
          </a:pPr>
          <a:r>
            <a:rPr lang="en-US" sz="2600" kern="1200" dirty="0"/>
            <a:t>(274 districts) </a:t>
          </a:r>
          <a:endParaRPr lang="en-IN" sz="2600" kern="1200" dirty="0"/>
        </a:p>
      </dsp:txBody>
      <dsp:txXfrm>
        <a:off x="73049" y="73432"/>
        <a:ext cx="3921076" cy="1350322"/>
      </dsp:txXfrm>
    </dsp:sp>
    <dsp:sp modelId="{E28A3205-E4FE-4ABF-A748-5B9B46540C05}">
      <dsp:nvSpPr>
        <dsp:cNvPr id="0" name=""/>
        <dsp:cNvSpPr/>
      </dsp:nvSpPr>
      <dsp:spPr>
        <a:xfrm>
          <a:off x="4067174" y="1646829"/>
          <a:ext cx="6100762" cy="1496420"/>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IN" sz="2000" kern="1200" dirty="0"/>
        </a:p>
        <a:p>
          <a:pPr marL="228600" lvl="1" indent="-228600" algn="l" defTabSz="889000">
            <a:lnSpc>
              <a:spcPct val="90000"/>
            </a:lnSpc>
            <a:spcBef>
              <a:spcPct val="0"/>
            </a:spcBef>
            <a:spcAft>
              <a:spcPct val="15000"/>
            </a:spcAft>
            <a:buChar char="•"/>
          </a:pPr>
          <a:r>
            <a:rPr lang="en-US" sz="2000" kern="1200" dirty="0"/>
            <a:t>Less than 200 =50 bedded CCB</a:t>
          </a:r>
          <a:endParaRPr lang="en-IN" sz="2000" kern="1200" dirty="0"/>
        </a:p>
        <a:p>
          <a:pPr marL="228600" lvl="1" indent="-228600" algn="l" defTabSz="889000">
            <a:lnSpc>
              <a:spcPct val="90000"/>
            </a:lnSpc>
            <a:spcBef>
              <a:spcPct val="0"/>
            </a:spcBef>
            <a:spcAft>
              <a:spcPct val="15000"/>
            </a:spcAft>
            <a:buChar char="•"/>
          </a:pPr>
          <a:r>
            <a:rPr lang="en-US" sz="2000" kern="1200" dirty="0"/>
            <a:t>200-300 =75 Bedded CCB </a:t>
          </a:r>
          <a:endParaRPr lang="en-IN" sz="2000" kern="1200" dirty="0"/>
        </a:p>
        <a:p>
          <a:pPr marL="228600" lvl="1" indent="-228600" algn="l" defTabSz="889000">
            <a:lnSpc>
              <a:spcPct val="90000"/>
            </a:lnSpc>
            <a:spcBef>
              <a:spcPct val="0"/>
            </a:spcBef>
            <a:spcAft>
              <a:spcPct val="15000"/>
            </a:spcAft>
            <a:buChar char="•"/>
          </a:pPr>
          <a:r>
            <a:rPr lang="en-US" sz="2000" kern="1200" dirty="0"/>
            <a:t>More than 300=100 bedded CCB </a:t>
          </a:r>
          <a:endParaRPr lang="en-IN" sz="2000" kern="1200" dirty="0"/>
        </a:p>
        <a:p>
          <a:pPr marL="171450" lvl="1" indent="-171450" algn="l" defTabSz="755650">
            <a:lnSpc>
              <a:spcPct val="90000"/>
            </a:lnSpc>
            <a:spcBef>
              <a:spcPct val="0"/>
            </a:spcBef>
            <a:spcAft>
              <a:spcPct val="15000"/>
            </a:spcAft>
            <a:buChar char="•"/>
          </a:pPr>
          <a:endParaRPr lang="en-IN" sz="1700" kern="1200" dirty="0"/>
        </a:p>
      </dsp:txBody>
      <dsp:txXfrm>
        <a:off x="4067174" y="1833882"/>
        <a:ext cx="5539605" cy="1122315"/>
      </dsp:txXfrm>
    </dsp:sp>
    <dsp:sp modelId="{02AD0714-ED7A-43DF-8CFC-054A064E8D4D}">
      <dsp:nvSpPr>
        <dsp:cNvPr id="0" name=""/>
        <dsp:cNvSpPr/>
      </dsp:nvSpPr>
      <dsp:spPr>
        <a:xfrm>
          <a:off x="0" y="1646446"/>
          <a:ext cx="4067174" cy="14964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More than 20 lakh population </a:t>
          </a:r>
        </a:p>
        <a:p>
          <a:pPr marL="0" lvl="0" indent="0" algn="ctr" defTabSz="1155700">
            <a:lnSpc>
              <a:spcPct val="90000"/>
            </a:lnSpc>
            <a:spcBef>
              <a:spcPct val="0"/>
            </a:spcBef>
            <a:spcAft>
              <a:spcPct val="35000"/>
            </a:spcAft>
            <a:buNone/>
          </a:pPr>
          <a:r>
            <a:rPr lang="en-US" sz="2600" kern="1200" dirty="0"/>
            <a:t>(102 districts )</a:t>
          </a:r>
          <a:endParaRPr lang="en-IN" sz="2600" kern="1200" dirty="0"/>
        </a:p>
      </dsp:txBody>
      <dsp:txXfrm>
        <a:off x="73049" y="1719495"/>
        <a:ext cx="3921076" cy="1350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8FB1F-2AAB-4B66-9ADC-66F64BFE075B}">
      <dsp:nvSpPr>
        <dsp:cNvPr id="0" name=""/>
        <dsp:cNvSpPr/>
      </dsp:nvSpPr>
      <dsp:spPr>
        <a:xfrm>
          <a:off x="4067174" y="0"/>
          <a:ext cx="6100762" cy="1266825"/>
        </a:xfrm>
        <a:prstGeom prst="rightArrow">
          <a:avLst>
            <a:gd name="adj1" fmla="val 75000"/>
            <a:gd name="adj2" fmla="val 5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50 Bedded CCB  </a:t>
          </a:r>
          <a:endParaRPr lang="en-IN" sz="3000" kern="1200" dirty="0"/>
        </a:p>
      </dsp:txBody>
      <dsp:txXfrm>
        <a:off x="4067174" y="158353"/>
        <a:ext cx="5625703" cy="950119"/>
      </dsp:txXfrm>
    </dsp:sp>
    <dsp:sp modelId="{08AD7134-EF0C-4175-BCCF-F5C9717A25F5}">
      <dsp:nvSpPr>
        <dsp:cNvPr id="0" name=""/>
        <dsp:cNvSpPr/>
      </dsp:nvSpPr>
      <dsp:spPr>
        <a:xfrm>
          <a:off x="0" y="0"/>
          <a:ext cx="4067174" cy="126682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226 districts with Medical college </a:t>
          </a:r>
          <a:endParaRPr lang="en-IN" sz="2600" kern="1200" dirty="0"/>
        </a:p>
      </dsp:txBody>
      <dsp:txXfrm>
        <a:off x="61841" y="61841"/>
        <a:ext cx="3943492" cy="1143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84E01-D0C5-4CB7-88ED-718350F8FFD0}">
      <dsp:nvSpPr>
        <dsp:cNvPr id="0" name=""/>
        <dsp:cNvSpPr/>
      </dsp:nvSpPr>
      <dsp:spPr>
        <a:xfrm>
          <a:off x="0" y="473"/>
          <a:ext cx="6812280" cy="65180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0DF29-E776-44E1-A597-746710A51444}">
      <dsp:nvSpPr>
        <dsp:cNvPr id="0" name=""/>
        <dsp:cNvSpPr/>
      </dsp:nvSpPr>
      <dsp:spPr>
        <a:xfrm>
          <a:off x="197170" y="147128"/>
          <a:ext cx="358491" cy="3584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B47C35-E716-480D-9A95-63371CE182C1}">
      <dsp:nvSpPr>
        <dsp:cNvPr id="0" name=""/>
        <dsp:cNvSpPr/>
      </dsp:nvSpPr>
      <dsp:spPr>
        <a:xfrm>
          <a:off x="752831" y="473"/>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MoU to be signed between state and MoHFW</a:t>
          </a:r>
          <a:endParaRPr lang="en-US" sz="1600" kern="1200"/>
        </a:p>
      </dsp:txBody>
      <dsp:txXfrm>
        <a:off x="752831" y="473"/>
        <a:ext cx="6059448" cy="651802"/>
      </dsp:txXfrm>
    </dsp:sp>
    <dsp:sp modelId="{EE1323EE-0BE2-4410-ACCB-AFC210B7088F}">
      <dsp:nvSpPr>
        <dsp:cNvPr id="0" name=""/>
        <dsp:cNvSpPr/>
      </dsp:nvSpPr>
      <dsp:spPr>
        <a:xfrm>
          <a:off x="0" y="815225"/>
          <a:ext cx="6812280" cy="651802"/>
        </a:xfrm>
        <a:prstGeom prst="roundRect">
          <a:avLst>
            <a:gd name="adj" fmla="val 10000"/>
          </a:avLst>
        </a:prstGeom>
        <a:solidFill>
          <a:schemeClr val="accent5">
            <a:hueOff val="2901644"/>
            <a:satOff val="1282"/>
            <a:lumOff val="-1405"/>
            <a:alphaOff val="0"/>
          </a:schemeClr>
        </a:solidFill>
        <a:ln>
          <a:noFill/>
        </a:ln>
        <a:effectLst/>
      </dsp:spPr>
      <dsp:style>
        <a:lnRef idx="0">
          <a:scrgbClr r="0" g="0" b="0"/>
        </a:lnRef>
        <a:fillRef idx="1">
          <a:scrgbClr r="0" g="0" b="0"/>
        </a:fillRef>
        <a:effectRef idx="0">
          <a:scrgbClr r="0" g="0" b="0"/>
        </a:effectRef>
        <a:fontRef idx="minor"/>
      </dsp:style>
    </dsp:sp>
    <dsp:sp modelId="{5A0BC31B-EE1E-477F-8B3B-3902BC249A28}">
      <dsp:nvSpPr>
        <dsp:cNvPr id="0" name=""/>
        <dsp:cNvSpPr/>
      </dsp:nvSpPr>
      <dsp:spPr>
        <a:xfrm>
          <a:off x="197170" y="961881"/>
          <a:ext cx="358491" cy="3584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F09944-3B7A-42E2-96B6-B1C70774C3D0}">
      <dsp:nvSpPr>
        <dsp:cNvPr id="0" name=""/>
        <dsp:cNvSpPr/>
      </dsp:nvSpPr>
      <dsp:spPr>
        <a:xfrm>
          <a:off x="752831" y="815225"/>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Selection of site as per criteria mentioned in the guidelines</a:t>
          </a:r>
        </a:p>
      </dsp:txBody>
      <dsp:txXfrm>
        <a:off x="752831" y="815225"/>
        <a:ext cx="6059448" cy="651802"/>
      </dsp:txXfrm>
    </dsp:sp>
    <dsp:sp modelId="{56641D67-7CDF-4C00-A027-1C39862C490F}">
      <dsp:nvSpPr>
        <dsp:cNvPr id="0" name=""/>
        <dsp:cNvSpPr/>
      </dsp:nvSpPr>
      <dsp:spPr>
        <a:xfrm>
          <a:off x="0" y="1629978"/>
          <a:ext cx="6812280" cy="651802"/>
        </a:xfrm>
        <a:prstGeom prst="roundRect">
          <a:avLst>
            <a:gd name="adj" fmla="val 10000"/>
          </a:avLst>
        </a:prstGeom>
        <a:solidFill>
          <a:schemeClr val="accent5">
            <a:hueOff val="5803288"/>
            <a:satOff val="2564"/>
            <a:lumOff val="-2811"/>
            <a:alphaOff val="0"/>
          </a:schemeClr>
        </a:solidFill>
        <a:ln>
          <a:noFill/>
        </a:ln>
        <a:effectLst/>
      </dsp:spPr>
      <dsp:style>
        <a:lnRef idx="0">
          <a:scrgbClr r="0" g="0" b="0"/>
        </a:lnRef>
        <a:fillRef idx="1">
          <a:scrgbClr r="0" g="0" b="0"/>
        </a:fillRef>
        <a:effectRef idx="0">
          <a:scrgbClr r="0" g="0" b="0"/>
        </a:effectRef>
        <a:fontRef idx="minor"/>
      </dsp:style>
    </dsp:sp>
    <dsp:sp modelId="{4914C738-AA01-44D1-91A6-F5288103BFB7}">
      <dsp:nvSpPr>
        <dsp:cNvPr id="0" name=""/>
        <dsp:cNvSpPr/>
      </dsp:nvSpPr>
      <dsp:spPr>
        <a:xfrm>
          <a:off x="197170" y="1776633"/>
          <a:ext cx="358491" cy="3584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63859C-7C2E-48E2-9F8B-18B32ED44A14}">
      <dsp:nvSpPr>
        <dsp:cNvPr id="0" name=""/>
        <dsp:cNvSpPr/>
      </dsp:nvSpPr>
      <dsp:spPr>
        <a:xfrm>
          <a:off x="752831" y="1629978"/>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Site survey</a:t>
          </a:r>
        </a:p>
      </dsp:txBody>
      <dsp:txXfrm>
        <a:off x="752831" y="1629978"/>
        <a:ext cx="6059448" cy="651802"/>
      </dsp:txXfrm>
    </dsp:sp>
    <dsp:sp modelId="{D10F8E2C-EC5C-4705-ADC3-35EE7EDFA84C}">
      <dsp:nvSpPr>
        <dsp:cNvPr id="0" name=""/>
        <dsp:cNvSpPr/>
      </dsp:nvSpPr>
      <dsp:spPr>
        <a:xfrm>
          <a:off x="0" y="2444730"/>
          <a:ext cx="6812280" cy="651802"/>
        </a:xfrm>
        <a:prstGeom prst="roundRect">
          <a:avLst>
            <a:gd name="adj" fmla="val 10000"/>
          </a:avLst>
        </a:prstGeom>
        <a:solidFill>
          <a:schemeClr val="accent5">
            <a:hueOff val="8704932"/>
            <a:satOff val="3846"/>
            <a:lumOff val="-4216"/>
            <a:alphaOff val="0"/>
          </a:schemeClr>
        </a:solidFill>
        <a:ln>
          <a:noFill/>
        </a:ln>
        <a:effectLst/>
      </dsp:spPr>
      <dsp:style>
        <a:lnRef idx="0">
          <a:scrgbClr r="0" g="0" b="0"/>
        </a:lnRef>
        <a:fillRef idx="1">
          <a:scrgbClr r="0" g="0" b="0"/>
        </a:fillRef>
        <a:effectRef idx="0">
          <a:scrgbClr r="0" g="0" b="0"/>
        </a:effectRef>
        <a:fontRef idx="minor"/>
      </dsp:style>
    </dsp:sp>
    <dsp:sp modelId="{BDBF27DB-02E2-4A14-99F9-B80A897BFECE}">
      <dsp:nvSpPr>
        <dsp:cNvPr id="0" name=""/>
        <dsp:cNvSpPr/>
      </dsp:nvSpPr>
      <dsp:spPr>
        <a:xfrm>
          <a:off x="197170" y="2591386"/>
          <a:ext cx="358491" cy="3584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96BF7B-AA18-4837-8FDB-7F1EA369A2CF}">
      <dsp:nvSpPr>
        <dsp:cNvPr id="0" name=""/>
        <dsp:cNvSpPr/>
      </dsp:nvSpPr>
      <dsp:spPr>
        <a:xfrm>
          <a:off x="752831" y="2444730"/>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Preparation of DPR &amp; Layout plans</a:t>
          </a:r>
        </a:p>
      </dsp:txBody>
      <dsp:txXfrm>
        <a:off x="752831" y="2444730"/>
        <a:ext cx="6059448" cy="651802"/>
      </dsp:txXfrm>
    </dsp:sp>
    <dsp:sp modelId="{C71C8106-33A9-4581-8218-6DB0FBAB59B6}">
      <dsp:nvSpPr>
        <dsp:cNvPr id="0" name=""/>
        <dsp:cNvSpPr/>
      </dsp:nvSpPr>
      <dsp:spPr>
        <a:xfrm>
          <a:off x="0" y="3259483"/>
          <a:ext cx="6812280" cy="651802"/>
        </a:xfrm>
        <a:prstGeom prst="roundRect">
          <a:avLst>
            <a:gd name="adj" fmla="val 10000"/>
          </a:avLst>
        </a:prstGeom>
        <a:solidFill>
          <a:schemeClr val="accent5">
            <a:hueOff val="11606576"/>
            <a:satOff val="5128"/>
            <a:lumOff val="-5621"/>
            <a:alphaOff val="0"/>
          </a:schemeClr>
        </a:solidFill>
        <a:ln>
          <a:noFill/>
        </a:ln>
        <a:effectLst/>
      </dsp:spPr>
      <dsp:style>
        <a:lnRef idx="0">
          <a:scrgbClr r="0" g="0" b="0"/>
        </a:lnRef>
        <a:fillRef idx="1">
          <a:scrgbClr r="0" g="0" b="0"/>
        </a:fillRef>
        <a:effectRef idx="0">
          <a:scrgbClr r="0" g="0" b="0"/>
        </a:effectRef>
        <a:fontRef idx="minor"/>
      </dsp:style>
    </dsp:sp>
    <dsp:sp modelId="{345D8722-AE9F-4A81-A124-990FA5799AFF}">
      <dsp:nvSpPr>
        <dsp:cNvPr id="0" name=""/>
        <dsp:cNvSpPr/>
      </dsp:nvSpPr>
      <dsp:spPr>
        <a:xfrm>
          <a:off x="197170" y="3406138"/>
          <a:ext cx="358491" cy="3584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A507D7-47A1-42BF-93F9-1F650DB3587B}">
      <dsp:nvSpPr>
        <dsp:cNvPr id="0" name=""/>
        <dsp:cNvSpPr/>
      </dsp:nvSpPr>
      <dsp:spPr>
        <a:xfrm>
          <a:off x="752831" y="3259483"/>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DPR Finalization including preliminary estimated cost as per state process</a:t>
          </a:r>
        </a:p>
      </dsp:txBody>
      <dsp:txXfrm>
        <a:off x="752831" y="3259483"/>
        <a:ext cx="6059448" cy="651802"/>
      </dsp:txXfrm>
    </dsp:sp>
    <dsp:sp modelId="{31C829EE-E505-4590-8C74-0D7260CEDA77}">
      <dsp:nvSpPr>
        <dsp:cNvPr id="0" name=""/>
        <dsp:cNvSpPr/>
      </dsp:nvSpPr>
      <dsp:spPr>
        <a:xfrm>
          <a:off x="0" y="4074236"/>
          <a:ext cx="6812280" cy="651802"/>
        </a:xfrm>
        <a:prstGeom prst="roundRect">
          <a:avLst>
            <a:gd name="adj" fmla="val 10000"/>
          </a:avLst>
        </a:prstGeom>
        <a:solidFill>
          <a:schemeClr val="accent5">
            <a:hueOff val="14508220"/>
            <a:satOff val="6410"/>
            <a:lumOff val="-7027"/>
            <a:alphaOff val="0"/>
          </a:schemeClr>
        </a:solidFill>
        <a:ln>
          <a:noFill/>
        </a:ln>
        <a:effectLst/>
      </dsp:spPr>
      <dsp:style>
        <a:lnRef idx="0">
          <a:scrgbClr r="0" g="0" b="0"/>
        </a:lnRef>
        <a:fillRef idx="1">
          <a:scrgbClr r="0" g="0" b="0"/>
        </a:fillRef>
        <a:effectRef idx="0">
          <a:scrgbClr r="0" g="0" b="0"/>
        </a:effectRef>
        <a:fontRef idx="minor"/>
      </dsp:style>
    </dsp:sp>
    <dsp:sp modelId="{564BDFBF-5064-4ED5-A5DA-F4B2A35AC53F}">
      <dsp:nvSpPr>
        <dsp:cNvPr id="0" name=""/>
        <dsp:cNvSpPr/>
      </dsp:nvSpPr>
      <dsp:spPr>
        <a:xfrm>
          <a:off x="197170" y="4220891"/>
          <a:ext cx="358491" cy="3584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8E67F1-54C0-427B-82DE-2108D4CF4DEA}">
      <dsp:nvSpPr>
        <dsp:cNvPr id="0" name=""/>
        <dsp:cNvSpPr/>
      </dsp:nvSpPr>
      <dsp:spPr>
        <a:xfrm>
          <a:off x="752831" y="4074236"/>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Tender</a:t>
          </a:r>
        </a:p>
      </dsp:txBody>
      <dsp:txXfrm>
        <a:off x="752831" y="4074236"/>
        <a:ext cx="6059448" cy="651802"/>
      </dsp:txXfrm>
    </dsp:sp>
    <dsp:sp modelId="{75114A39-9775-46EB-896B-7480E5C7D216}">
      <dsp:nvSpPr>
        <dsp:cNvPr id="0" name=""/>
        <dsp:cNvSpPr/>
      </dsp:nvSpPr>
      <dsp:spPr>
        <a:xfrm>
          <a:off x="0" y="4888988"/>
          <a:ext cx="6812280" cy="651802"/>
        </a:xfrm>
        <a:prstGeom prst="roundRect">
          <a:avLst>
            <a:gd name="adj" fmla="val 10000"/>
          </a:avLst>
        </a:prstGeom>
        <a:solidFill>
          <a:schemeClr val="accent5">
            <a:hueOff val="17409864"/>
            <a:satOff val="7692"/>
            <a:lumOff val="-8432"/>
            <a:alphaOff val="0"/>
          </a:schemeClr>
        </a:solidFill>
        <a:ln>
          <a:noFill/>
        </a:ln>
        <a:effectLst/>
      </dsp:spPr>
      <dsp:style>
        <a:lnRef idx="0">
          <a:scrgbClr r="0" g="0" b="0"/>
        </a:lnRef>
        <a:fillRef idx="1">
          <a:scrgbClr r="0" g="0" b="0"/>
        </a:fillRef>
        <a:effectRef idx="0">
          <a:scrgbClr r="0" g="0" b="0"/>
        </a:effectRef>
        <a:fontRef idx="minor"/>
      </dsp:style>
    </dsp:sp>
    <dsp:sp modelId="{13951569-55DB-483F-81A9-F59284305DEB}">
      <dsp:nvSpPr>
        <dsp:cNvPr id="0" name=""/>
        <dsp:cNvSpPr/>
      </dsp:nvSpPr>
      <dsp:spPr>
        <a:xfrm>
          <a:off x="197170" y="5035643"/>
          <a:ext cx="358491" cy="35849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E47B3-B220-4787-A2C0-F13AB735C88F}">
      <dsp:nvSpPr>
        <dsp:cNvPr id="0" name=""/>
        <dsp:cNvSpPr/>
      </dsp:nvSpPr>
      <dsp:spPr>
        <a:xfrm>
          <a:off x="752831" y="4888988"/>
          <a:ext cx="6059448" cy="6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982" tIns="68982" rIns="68982" bIns="68982" numCol="1" spcCol="1270" anchor="ctr" anchorCtr="0">
          <a:noAutofit/>
        </a:bodyPr>
        <a:lstStyle/>
        <a:p>
          <a:pPr marL="0" lvl="0" indent="0" algn="l" defTabSz="711200">
            <a:lnSpc>
              <a:spcPct val="100000"/>
            </a:lnSpc>
            <a:spcBef>
              <a:spcPct val="0"/>
            </a:spcBef>
            <a:spcAft>
              <a:spcPct val="35000"/>
            </a:spcAft>
            <a:buNone/>
          </a:pPr>
          <a:r>
            <a:rPr lang="en-IN" sz="1600" kern="1200"/>
            <a:t>Initiation of work</a:t>
          </a:r>
        </a:p>
      </dsp:txBody>
      <dsp:txXfrm>
        <a:off x="752831" y="4888988"/>
        <a:ext cx="6059448" cy="651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18776-906C-5445-9C12-5B9C211EECD5}">
      <dsp:nvSpPr>
        <dsp:cNvPr id="0" name=""/>
        <dsp:cNvSpPr/>
      </dsp:nvSpPr>
      <dsp:spPr>
        <a:xfrm>
          <a:off x="0" y="636"/>
          <a:ext cx="112103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7510BC-0CF5-0944-A6C7-783E52BAB6B4}">
      <dsp:nvSpPr>
        <dsp:cNvPr id="0" name=""/>
        <dsp:cNvSpPr/>
      </dsp:nvSpPr>
      <dsp:spPr>
        <a:xfrm>
          <a:off x="0" y="636"/>
          <a:ext cx="11210306" cy="104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District Health Society will be monitoring the implementation against the approvals on a periodic basis. </a:t>
          </a:r>
          <a:endParaRPr lang="en-US" sz="2100" kern="1200"/>
        </a:p>
      </dsp:txBody>
      <dsp:txXfrm>
        <a:off x="0" y="636"/>
        <a:ext cx="11210306" cy="1042550"/>
      </dsp:txXfrm>
    </dsp:sp>
    <dsp:sp modelId="{06247120-535C-3043-8ABF-EB1BD0F4E841}">
      <dsp:nvSpPr>
        <dsp:cNvPr id="0" name=""/>
        <dsp:cNvSpPr/>
      </dsp:nvSpPr>
      <dsp:spPr>
        <a:xfrm>
          <a:off x="0" y="1043187"/>
          <a:ext cx="11210306" cy="0"/>
        </a:xfrm>
        <a:prstGeom prst="line">
          <a:avLst/>
        </a:prstGeom>
        <a:gradFill rotWithShape="0">
          <a:gsLst>
            <a:gs pos="0">
              <a:schemeClr val="accent2">
                <a:hueOff val="-612388"/>
                <a:satOff val="-2828"/>
                <a:lumOff val="-589"/>
                <a:alphaOff val="0"/>
                <a:satMod val="103000"/>
                <a:lumMod val="102000"/>
                <a:tint val="94000"/>
              </a:schemeClr>
            </a:gs>
            <a:gs pos="50000">
              <a:schemeClr val="accent2">
                <a:hueOff val="-612388"/>
                <a:satOff val="-2828"/>
                <a:lumOff val="-589"/>
                <a:alphaOff val="0"/>
                <a:satMod val="110000"/>
                <a:lumMod val="100000"/>
                <a:shade val="100000"/>
              </a:schemeClr>
            </a:gs>
            <a:gs pos="100000">
              <a:schemeClr val="accent2">
                <a:hueOff val="-612388"/>
                <a:satOff val="-2828"/>
                <a:lumOff val="-589"/>
                <a:alphaOff val="0"/>
                <a:lumMod val="99000"/>
                <a:satMod val="120000"/>
                <a:shade val="78000"/>
              </a:schemeClr>
            </a:gs>
          </a:gsLst>
          <a:lin ang="5400000" scaled="0"/>
        </a:gradFill>
        <a:ln w="6350" cap="flat" cmpd="sng" algn="ctr">
          <a:solidFill>
            <a:schemeClr val="accent2">
              <a:hueOff val="-612388"/>
              <a:satOff val="-2828"/>
              <a:lumOff val="-58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60DF2A5-AEB9-544B-B77D-39B795919BCA}">
      <dsp:nvSpPr>
        <dsp:cNvPr id="0" name=""/>
        <dsp:cNvSpPr/>
      </dsp:nvSpPr>
      <dsp:spPr>
        <a:xfrm>
          <a:off x="0" y="1043187"/>
          <a:ext cx="11210306" cy="104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Additional Chief Secretary/Principal Secretary/Secretary (Health) in the States/UTs as the chairperson of EC of the State Health Society, will be responsible for monitoring the progress and implementation status.</a:t>
          </a:r>
          <a:endParaRPr lang="en-US" sz="2100" kern="1200"/>
        </a:p>
      </dsp:txBody>
      <dsp:txXfrm>
        <a:off x="0" y="1043187"/>
        <a:ext cx="11210306" cy="1042550"/>
      </dsp:txXfrm>
    </dsp:sp>
    <dsp:sp modelId="{8BB37587-DE1A-1A4D-89B3-81C47DBCDAD8}">
      <dsp:nvSpPr>
        <dsp:cNvPr id="0" name=""/>
        <dsp:cNvSpPr/>
      </dsp:nvSpPr>
      <dsp:spPr>
        <a:xfrm>
          <a:off x="0" y="2085737"/>
          <a:ext cx="11210306" cy="0"/>
        </a:xfrm>
        <a:prstGeom prst="line">
          <a:avLst/>
        </a:prstGeom>
        <a:gradFill rotWithShape="0">
          <a:gsLst>
            <a:gs pos="0">
              <a:schemeClr val="accent2">
                <a:hueOff val="-1224775"/>
                <a:satOff val="-5657"/>
                <a:lumOff val="-1177"/>
                <a:alphaOff val="0"/>
                <a:satMod val="103000"/>
                <a:lumMod val="102000"/>
                <a:tint val="94000"/>
              </a:schemeClr>
            </a:gs>
            <a:gs pos="50000">
              <a:schemeClr val="accent2">
                <a:hueOff val="-1224775"/>
                <a:satOff val="-5657"/>
                <a:lumOff val="-1177"/>
                <a:alphaOff val="0"/>
                <a:satMod val="110000"/>
                <a:lumMod val="100000"/>
                <a:shade val="100000"/>
              </a:schemeClr>
            </a:gs>
            <a:gs pos="100000">
              <a:schemeClr val="accent2">
                <a:hueOff val="-1224775"/>
                <a:satOff val="-5657"/>
                <a:lumOff val="-1177"/>
                <a:alphaOff val="0"/>
                <a:lumMod val="99000"/>
                <a:satMod val="120000"/>
                <a:shade val="78000"/>
              </a:schemeClr>
            </a:gs>
          </a:gsLst>
          <a:lin ang="5400000" scaled="0"/>
        </a:gradFill>
        <a:ln w="6350" cap="flat" cmpd="sng" algn="ctr">
          <a:solidFill>
            <a:schemeClr val="accent2">
              <a:hueOff val="-1224775"/>
              <a:satOff val="-5657"/>
              <a:lumOff val="-117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448E8C-6E23-3840-8F62-C95CC8C27146}">
      <dsp:nvSpPr>
        <dsp:cNvPr id="0" name=""/>
        <dsp:cNvSpPr/>
      </dsp:nvSpPr>
      <dsp:spPr>
        <a:xfrm>
          <a:off x="0" y="2085737"/>
          <a:ext cx="11210306" cy="104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At the national Level, the Ministry, under the NHM Framework, will monitor the progress of implementation of various components across the country. Overall, oversight will be provided by the Mission Steering Group (MSG).</a:t>
          </a:r>
          <a:endParaRPr lang="en-US" sz="2100" kern="1200"/>
        </a:p>
      </dsp:txBody>
      <dsp:txXfrm>
        <a:off x="0" y="2085737"/>
        <a:ext cx="11210306" cy="1042550"/>
      </dsp:txXfrm>
    </dsp:sp>
    <dsp:sp modelId="{30FB1554-0D80-8247-BB03-7910E7EDB8C8}">
      <dsp:nvSpPr>
        <dsp:cNvPr id="0" name=""/>
        <dsp:cNvSpPr/>
      </dsp:nvSpPr>
      <dsp:spPr>
        <a:xfrm>
          <a:off x="0" y="3128288"/>
          <a:ext cx="11210306" cy="0"/>
        </a:xfrm>
        <a:prstGeom prst="line">
          <a:avLst/>
        </a:prstGeom>
        <a:gradFill rotWithShape="0">
          <a:gsLst>
            <a:gs pos="0">
              <a:schemeClr val="accent2">
                <a:hueOff val="-1837163"/>
                <a:satOff val="-8485"/>
                <a:lumOff val="-1766"/>
                <a:alphaOff val="0"/>
                <a:satMod val="103000"/>
                <a:lumMod val="102000"/>
                <a:tint val="94000"/>
              </a:schemeClr>
            </a:gs>
            <a:gs pos="50000">
              <a:schemeClr val="accent2">
                <a:hueOff val="-1837163"/>
                <a:satOff val="-8485"/>
                <a:lumOff val="-1766"/>
                <a:alphaOff val="0"/>
                <a:satMod val="110000"/>
                <a:lumMod val="100000"/>
                <a:shade val="100000"/>
              </a:schemeClr>
            </a:gs>
            <a:gs pos="100000">
              <a:schemeClr val="accent2">
                <a:hueOff val="-1837163"/>
                <a:satOff val="-8485"/>
                <a:lumOff val="-1766"/>
                <a:alphaOff val="0"/>
                <a:lumMod val="99000"/>
                <a:satMod val="120000"/>
                <a:shade val="78000"/>
              </a:schemeClr>
            </a:gs>
          </a:gsLst>
          <a:lin ang="5400000" scaled="0"/>
        </a:gradFill>
        <a:ln w="6350" cap="flat" cmpd="sng" algn="ctr">
          <a:solidFill>
            <a:schemeClr val="accent2">
              <a:hueOff val="-1837163"/>
              <a:satOff val="-8485"/>
              <a:lumOff val="-176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2B1C4F-AC9E-6846-8828-92E31596EC24}">
      <dsp:nvSpPr>
        <dsp:cNvPr id="0" name=""/>
        <dsp:cNvSpPr/>
      </dsp:nvSpPr>
      <dsp:spPr>
        <a:xfrm>
          <a:off x="0" y="3128288"/>
          <a:ext cx="11210306" cy="104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The States must prepare the proposals as per the format given in the Operational Guidelines on PMABHIM and send along with the required annexures. </a:t>
          </a:r>
          <a:endParaRPr lang="en-US" sz="2100" kern="1200"/>
        </a:p>
      </dsp:txBody>
      <dsp:txXfrm>
        <a:off x="0" y="3128288"/>
        <a:ext cx="11210306" cy="1042550"/>
      </dsp:txXfrm>
    </dsp:sp>
    <dsp:sp modelId="{FCC1662D-5DC5-254E-BAC0-9F976866344F}">
      <dsp:nvSpPr>
        <dsp:cNvPr id="0" name=""/>
        <dsp:cNvSpPr/>
      </dsp:nvSpPr>
      <dsp:spPr>
        <a:xfrm>
          <a:off x="0" y="4170838"/>
          <a:ext cx="11210306" cy="0"/>
        </a:xfrm>
        <a:prstGeom prst="line">
          <a:avLst/>
        </a:prstGeom>
        <a:gradFill rotWithShape="0">
          <a:gsLst>
            <a:gs pos="0">
              <a:schemeClr val="accent2">
                <a:hueOff val="-2449550"/>
                <a:satOff val="-11314"/>
                <a:lumOff val="-2354"/>
                <a:alphaOff val="0"/>
                <a:satMod val="103000"/>
                <a:lumMod val="102000"/>
                <a:tint val="94000"/>
              </a:schemeClr>
            </a:gs>
            <a:gs pos="50000">
              <a:schemeClr val="accent2">
                <a:hueOff val="-2449550"/>
                <a:satOff val="-11314"/>
                <a:lumOff val="-2354"/>
                <a:alphaOff val="0"/>
                <a:satMod val="110000"/>
                <a:lumMod val="100000"/>
                <a:shade val="100000"/>
              </a:schemeClr>
            </a:gs>
            <a:gs pos="100000">
              <a:schemeClr val="accent2">
                <a:hueOff val="-2449550"/>
                <a:satOff val="-11314"/>
                <a:lumOff val="-2354"/>
                <a:alphaOff val="0"/>
                <a:lumMod val="99000"/>
                <a:satMod val="120000"/>
                <a:shade val="78000"/>
              </a:schemeClr>
            </a:gs>
          </a:gsLst>
          <a:lin ang="5400000" scaled="0"/>
        </a:gradFill>
        <a:ln w="6350" cap="flat" cmpd="sng" algn="ctr">
          <a:solidFill>
            <a:schemeClr val="accent2">
              <a:hueOff val="-2449550"/>
              <a:satOff val="-11314"/>
              <a:lumOff val="-235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4776F36-7D57-284D-BDD4-5FABA3D6F807}">
      <dsp:nvSpPr>
        <dsp:cNvPr id="0" name=""/>
        <dsp:cNvSpPr/>
      </dsp:nvSpPr>
      <dsp:spPr>
        <a:xfrm>
          <a:off x="0" y="4170838"/>
          <a:ext cx="11210306" cy="104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IN" sz="2100" kern="1200"/>
            <a:t>Monthly progress must be updated in the Progress Monitoring System </a:t>
          </a:r>
          <a:endParaRPr lang="en-US" sz="2100" kern="1200"/>
        </a:p>
      </dsp:txBody>
      <dsp:txXfrm>
        <a:off x="0" y="4170838"/>
        <a:ext cx="11210306" cy="10425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8/4/22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83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8/4/22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265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8/4/22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687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8/4/22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313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8/4/22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6918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8/4/22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9058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8/4/22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591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8/4/22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0096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8/4/22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91032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8/4/22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352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8/4/22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4594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8/4/22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656795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2">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81" name="Rectangle 7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73D147-4E38-D846-8A4D-16B29F2CF2ED}"/>
              </a:ext>
            </a:extLst>
          </p:cNvPr>
          <p:cNvSpPr>
            <a:spLocks noGrp="1"/>
          </p:cNvSpPr>
          <p:nvPr>
            <p:ph type="ctrTitle"/>
          </p:nvPr>
        </p:nvSpPr>
        <p:spPr>
          <a:xfrm>
            <a:off x="901690" y="405575"/>
            <a:ext cx="6430414" cy="1371600"/>
          </a:xfrm>
        </p:spPr>
        <p:txBody>
          <a:bodyPr anchor="ctr">
            <a:normAutofit fontScale="90000"/>
          </a:bodyPr>
          <a:lstStyle/>
          <a:p>
            <a:r>
              <a:rPr lang="en-US" sz="4000" dirty="0"/>
              <a:t>Pradhan Mantri Ayushman Bharat Health Infrastructure Mission</a:t>
            </a:r>
          </a:p>
        </p:txBody>
      </p:sp>
      <p:sp>
        <p:nvSpPr>
          <p:cNvPr id="3" name="Subtitle 2">
            <a:extLst>
              <a:ext uri="{FF2B5EF4-FFF2-40B4-BE49-F238E27FC236}">
                <a16:creationId xmlns:a16="http://schemas.microsoft.com/office/drawing/2014/main" id="{79DCF2EB-55B9-2340-BE6A-D9D9EC367545}"/>
              </a:ext>
            </a:extLst>
          </p:cNvPr>
          <p:cNvSpPr>
            <a:spLocks noGrp="1"/>
          </p:cNvSpPr>
          <p:nvPr>
            <p:ph type="subTitle" idx="1"/>
          </p:nvPr>
        </p:nvSpPr>
        <p:spPr>
          <a:xfrm>
            <a:off x="7924796" y="498698"/>
            <a:ext cx="2893382" cy="1185353"/>
          </a:xfrm>
        </p:spPr>
        <p:txBody>
          <a:bodyPr anchor="ctr">
            <a:normAutofit/>
          </a:bodyPr>
          <a:lstStyle/>
          <a:p>
            <a:r>
              <a:rPr lang="en-US" sz="1800"/>
              <a:t>Critical Care Block</a:t>
            </a:r>
          </a:p>
        </p:txBody>
      </p:sp>
      <p:sp>
        <p:nvSpPr>
          <p:cNvPr id="82" name="Rectangle 7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100 Critical Care Bed">
            <a:extLst>
              <a:ext uri="{FF2B5EF4-FFF2-40B4-BE49-F238E27FC236}">
                <a16:creationId xmlns:a16="http://schemas.microsoft.com/office/drawing/2014/main" id="{D103C85D-33BE-944F-8020-5ED9DF0AD39D}"/>
              </a:ext>
              <a:ext uri="{C183D7F6-B498-43B3-948B-1728B52AA6E4}">
                <adec:decorative xmlns:adec="http://schemas.microsoft.com/office/drawing/2017/decorative" val="0"/>
              </a:ext>
            </a:extLst>
          </p:cNvPr>
          <p:cNvPicPr>
            <a:picLocks noChangeAspect="1"/>
          </p:cNvPicPr>
          <p:nvPr/>
        </p:nvPicPr>
        <p:blipFill rotWithShape="1">
          <a:blip r:embed="rId2"/>
          <a:srcRect t="2174"/>
          <a:stretch/>
        </p:blipFill>
        <p:spPr>
          <a:xfrm>
            <a:off x="551554" y="2091094"/>
            <a:ext cx="11097348" cy="4655151"/>
          </a:xfrm>
          <a:prstGeom prst="rect">
            <a:avLst/>
          </a:prstGeom>
        </p:spPr>
      </p:pic>
      <p:sp>
        <p:nvSpPr>
          <p:cNvPr id="4" name="TextBox 3">
            <a:extLst>
              <a:ext uri="{FF2B5EF4-FFF2-40B4-BE49-F238E27FC236}">
                <a16:creationId xmlns:a16="http://schemas.microsoft.com/office/drawing/2014/main" id="{2460CB3A-49E6-4E4A-A566-B4EB9C2A0920}"/>
              </a:ext>
            </a:extLst>
          </p:cNvPr>
          <p:cNvSpPr txBox="1"/>
          <p:nvPr/>
        </p:nvSpPr>
        <p:spPr>
          <a:xfrm>
            <a:off x="8179723" y="6379796"/>
            <a:ext cx="3657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100 bedded Critical Care Block </a:t>
            </a: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(Prospective Plan)</a:t>
            </a:r>
            <a:endParaRPr kumimoji="0" lang="en-US" sz="1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53278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9349-C8BB-453A-A64B-019FF646E8F7}"/>
              </a:ext>
            </a:extLst>
          </p:cNvPr>
          <p:cNvSpPr>
            <a:spLocks noGrp="1"/>
          </p:cNvSpPr>
          <p:nvPr>
            <p:ph type="title"/>
          </p:nvPr>
        </p:nvSpPr>
        <p:spPr/>
        <p:txBody>
          <a:bodyPr/>
          <a:lstStyle/>
          <a:p>
            <a:r>
              <a:rPr lang="en-US" dirty="0"/>
              <a:t>Layout Plan</a:t>
            </a:r>
          </a:p>
        </p:txBody>
      </p:sp>
      <p:sp>
        <p:nvSpPr>
          <p:cNvPr id="3" name="Content Placeholder 2">
            <a:extLst>
              <a:ext uri="{FF2B5EF4-FFF2-40B4-BE49-F238E27FC236}">
                <a16:creationId xmlns:a16="http://schemas.microsoft.com/office/drawing/2014/main" id="{9B996C6F-C85C-48B5-938B-AB0CA96151E2}"/>
              </a:ext>
            </a:extLst>
          </p:cNvPr>
          <p:cNvSpPr>
            <a:spLocks noGrp="1"/>
          </p:cNvSpPr>
          <p:nvPr>
            <p:ph idx="1"/>
          </p:nvPr>
        </p:nvSpPr>
        <p:spPr/>
        <p:txBody>
          <a:bodyPr/>
          <a:lstStyle/>
          <a:p>
            <a:r>
              <a:rPr lang="en-US" dirty="0"/>
              <a:t>50 Bedded CCB – </a:t>
            </a:r>
            <a:r>
              <a:rPr lang="en-US" dirty="0">
                <a:hlinkClick r:id="rId2" action="ppaction://hlinksldjump"/>
              </a:rPr>
              <a:t>ground floor</a:t>
            </a:r>
            <a:endParaRPr lang="en-US" dirty="0"/>
          </a:p>
          <a:p>
            <a:r>
              <a:rPr lang="en-US" dirty="0"/>
              <a:t>50 Bedded CCB – </a:t>
            </a:r>
            <a:r>
              <a:rPr lang="en-US" dirty="0">
                <a:hlinkClick r:id="rId3" action="ppaction://hlinksldjump"/>
              </a:rPr>
              <a:t>first floor</a:t>
            </a:r>
            <a:endParaRPr lang="en-US" dirty="0"/>
          </a:p>
          <a:p>
            <a:r>
              <a:rPr lang="en-US" dirty="0"/>
              <a:t>50 Bedded CCB – </a:t>
            </a:r>
            <a:r>
              <a:rPr lang="en-US" dirty="0">
                <a:hlinkClick r:id="rId4" action="ppaction://hlinksldjump"/>
              </a:rPr>
              <a:t>second floor</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03943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634E5E7C-1976-4C3E-A934-9425D4F2B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18" name="Rectangle 17">
            <a:extLst>
              <a:ext uri="{FF2B5EF4-FFF2-40B4-BE49-F238E27FC236}">
                <a16:creationId xmlns:a16="http://schemas.microsoft.com/office/drawing/2014/main" id="{78D323F3-5366-46A1-A430-A21785CAC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86AD00-7820-0143-8259-70E0E5BCADE9}"/>
              </a:ext>
            </a:extLst>
          </p:cNvPr>
          <p:cNvSpPr>
            <a:spLocks noGrp="1"/>
          </p:cNvSpPr>
          <p:nvPr>
            <p:ph type="title"/>
          </p:nvPr>
        </p:nvSpPr>
        <p:spPr>
          <a:xfrm>
            <a:off x="2103120" y="4727448"/>
            <a:ext cx="7982712" cy="868680"/>
          </a:xfrm>
        </p:spPr>
        <p:txBody>
          <a:bodyPr vert="horz" lIns="91440" tIns="45720" rIns="91440" bIns="45720" rtlCol="0" anchor="ctr">
            <a:normAutofit/>
          </a:bodyPr>
          <a:lstStyle/>
          <a:p>
            <a:pPr algn="ctr"/>
            <a:r>
              <a:rPr lang="en-US" dirty="0"/>
              <a:t>Thank You</a:t>
            </a:r>
            <a:endParaRPr lang="en-US"/>
          </a:p>
        </p:txBody>
      </p:sp>
      <p:sp>
        <p:nvSpPr>
          <p:cNvPr id="20" name="Rectangle: Rounded Corners 19">
            <a:extLst>
              <a:ext uri="{FF2B5EF4-FFF2-40B4-BE49-F238E27FC236}">
                <a16:creationId xmlns:a16="http://schemas.microsoft.com/office/drawing/2014/main" id="{F94368A0-A606-4A85-99C2-5DEC95FCC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6" descr="A picture containing text, sky, outdoor, grass&#10;&#10;Description automatically generated">
            <a:extLst>
              <a:ext uri="{FF2B5EF4-FFF2-40B4-BE49-F238E27FC236}">
                <a16:creationId xmlns:a16="http://schemas.microsoft.com/office/drawing/2014/main" id="{4ED94102-B101-5040-9B90-FE757C357694}"/>
              </a:ext>
            </a:extLst>
          </p:cNvPr>
          <p:cNvPicPr>
            <a:picLocks noChangeAspect="1"/>
          </p:cNvPicPr>
          <p:nvPr/>
        </p:nvPicPr>
        <p:blipFill rotWithShape="1">
          <a:blip r:embed="rId2"/>
          <a:srcRect l="5996" r="16196" b="-1"/>
          <a:stretch/>
        </p:blipFill>
        <p:spPr>
          <a:xfrm>
            <a:off x="20" y="10"/>
            <a:ext cx="5989300" cy="4426159"/>
          </a:xfrm>
          <a:prstGeom prst="rect">
            <a:avLst/>
          </a:prstGeom>
        </p:spPr>
      </p:pic>
      <p:pic>
        <p:nvPicPr>
          <p:cNvPr id="5" name="Picture 4" descr="A building with cars parked in front&#10;&#10;Description automatically generated with low confidence">
            <a:extLst>
              <a:ext uri="{FF2B5EF4-FFF2-40B4-BE49-F238E27FC236}">
                <a16:creationId xmlns:a16="http://schemas.microsoft.com/office/drawing/2014/main" id="{E700B9A6-E934-D349-8ECE-C4539144C340}"/>
              </a:ext>
            </a:extLst>
          </p:cNvPr>
          <p:cNvPicPr>
            <a:picLocks noChangeAspect="1"/>
          </p:cNvPicPr>
          <p:nvPr/>
        </p:nvPicPr>
        <p:blipFill rotWithShape="1">
          <a:blip r:embed="rId3"/>
          <a:srcRect l="4495" r="17698" b="-1"/>
          <a:stretch/>
        </p:blipFill>
        <p:spPr>
          <a:xfrm>
            <a:off x="6202680" y="10"/>
            <a:ext cx="5989320" cy="4426159"/>
          </a:xfrm>
          <a:prstGeom prst="rect">
            <a:avLst/>
          </a:prstGeom>
        </p:spPr>
      </p:pic>
    </p:spTree>
    <p:extLst>
      <p:ext uri="{BB962C8B-B14F-4D97-AF65-F5344CB8AC3E}">
        <p14:creationId xmlns:p14="http://schemas.microsoft.com/office/powerpoint/2010/main" val="142487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7D536EC-908E-06E7-8208-AF71C47A6E06}"/>
              </a:ext>
            </a:extLst>
          </p:cNvPr>
          <p:cNvPicPr>
            <a:picLocks noChangeAspect="1"/>
          </p:cNvPicPr>
          <p:nvPr/>
        </p:nvPicPr>
        <p:blipFill>
          <a:blip r:embed="rId2"/>
          <a:stretch>
            <a:fillRect/>
          </a:stretch>
        </p:blipFill>
        <p:spPr>
          <a:xfrm>
            <a:off x="-4573" y="263445"/>
            <a:ext cx="12196573" cy="6594555"/>
          </a:xfrm>
          <a:prstGeom prst="rect">
            <a:avLst/>
          </a:prstGeom>
        </p:spPr>
      </p:pic>
    </p:spTree>
    <p:extLst>
      <p:ext uri="{BB962C8B-B14F-4D97-AF65-F5344CB8AC3E}">
        <p14:creationId xmlns:p14="http://schemas.microsoft.com/office/powerpoint/2010/main" val="344580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FCB92C4-B2C1-06F5-A68A-B902F17B496B}"/>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419871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Freeform: Shape 39">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Freeform: Shape 41">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A107383-A416-EAD4-7E1A-DE33CEADA83A}"/>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169837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498C-0D2C-4730-C9D9-CC02A72CA3D7}"/>
              </a:ext>
            </a:extLst>
          </p:cNvPr>
          <p:cNvSpPr>
            <a:spLocks noGrp="1"/>
          </p:cNvSpPr>
          <p:nvPr>
            <p:ph type="title"/>
          </p:nvPr>
        </p:nvSpPr>
        <p:spPr/>
        <p:txBody>
          <a:bodyPr/>
          <a:lstStyle/>
          <a:p>
            <a:r>
              <a:rPr lang="en-US" dirty="0"/>
              <a:t>Critical Care Block</a:t>
            </a:r>
          </a:p>
        </p:txBody>
      </p:sp>
      <p:sp>
        <p:nvSpPr>
          <p:cNvPr id="3" name="Content Placeholder 2">
            <a:extLst>
              <a:ext uri="{FF2B5EF4-FFF2-40B4-BE49-F238E27FC236}">
                <a16:creationId xmlns:a16="http://schemas.microsoft.com/office/drawing/2014/main" id="{55334255-53D0-B55F-F450-39919AA34A5C}"/>
              </a:ext>
            </a:extLst>
          </p:cNvPr>
          <p:cNvSpPr>
            <a:spLocks noGrp="1"/>
          </p:cNvSpPr>
          <p:nvPr>
            <p:ph idx="1"/>
          </p:nvPr>
        </p:nvSpPr>
        <p:spPr>
          <a:xfrm>
            <a:off x="551543" y="2423886"/>
            <a:ext cx="11176000" cy="4434114"/>
          </a:xfrm>
        </p:spPr>
        <p:txBody>
          <a:bodyPr>
            <a:normAutofit fontScale="70000" lnSpcReduction="20000"/>
          </a:bodyPr>
          <a:lstStyle/>
          <a:p>
            <a:r>
              <a:rPr lang="en-IN" dirty="0"/>
              <a:t>Apart from the critical care beds identified and recommended under IPHS 2022, every district in the country have also been sanctioned Critical Care Blocks (CCB) under PM-ABHIM. </a:t>
            </a:r>
          </a:p>
          <a:p>
            <a:r>
              <a:rPr lang="en-GB" dirty="0"/>
              <a:t>Critical care wing or block will be an integral part of the existing District Hospital (DH) or Medical College Hospital (MCH) to ensure optimum utilization of resources. </a:t>
            </a:r>
          </a:p>
          <a:p>
            <a:r>
              <a:rPr lang="en-IN" dirty="0"/>
              <a:t>The purpose of establishing these blocks is to augment the capacity of the district for assured treatment and management of patients with infectious diseases and managing outbreaks.</a:t>
            </a:r>
          </a:p>
          <a:p>
            <a:r>
              <a:rPr lang="en-GB" dirty="0"/>
              <a:t>However, it must be ensured that there are separate entry and exit for the critical care block and that it should be constructed in such a manner that it can be isolated and used as a dedicated facility for management of infectious diseases. </a:t>
            </a:r>
            <a:endParaRPr lang="en-IN" dirty="0"/>
          </a:p>
          <a:p>
            <a:r>
              <a:rPr lang="en-IN" dirty="0"/>
              <a:t>The separate entry/exit will help in isolating it from the main hospital building so that, the routine patient care does not suffer. However, in normal situations the hospital will utilize this wing for managing all types of critical patients.</a:t>
            </a:r>
          </a:p>
          <a:p>
            <a:endParaRPr lang="en-US" dirty="0"/>
          </a:p>
        </p:txBody>
      </p:sp>
    </p:spTree>
    <p:extLst>
      <p:ext uri="{BB962C8B-B14F-4D97-AF65-F5344CB8AC3E}">
        <p14:creationId xmlns:p14="http://schemas.microsoft.com/office/powerpoint/2010/main" val="2131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ky, outdoor, grass&#10;&#10;Description automatically generated">
            <a:extLst>
              <a:ext uri="{FF2B5EF4-FFF2-40B4-BE49-F238E27FC236}">
                <a16:creationId xmlns:a16="http://schemas.microsoft.com/office/drawing/2014/main" id="{560D0F6B-146E-41B5-AD9B-FFCF0990300A}"/>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aintStrokes/>
                    </a14:imgEffect>
                  </a14:imgLayer>
                </a14:imgProps>
              </a:ext>
            </a:extLst>
          </a:blip>
          <a:srcRect r="6458" b="2"/>
          <a:stretch/>
        </p:blipFill>
        <p:spPr>
          <a:xfrm>
            <a:off x="142875" y="52388"/>
            <a:ext cx="11906250" cy="6753224"/>
          </a:xfrm>
          <a:prstGeom prst="rect">
            <a:avLst/>
          </a:prstGeom>
        </p:spPr>
      </p:pic>
      <p:sp>
        <p:nvSpPr>
          <p:cNvPr id="2" name="Title 1">
            <a:extLst>
              <a:ext uri="{FF2B5EF4-FFF2-40B4-BE49-F238E27FC236}">
                <a16:creationId xmlns:a16="http://schemas.microsoft.com/office/drawing/2014/main" id="{23434CD9-F8B5-435E-8C88-177AA93C92E8}"/>
              </a:ext>
            </a:extLst>
          </p:cNvPr>
          <p:cNvSpPr>
            <a:spLocks noGrp="1"/>
          </p:cNvSpPr>
          <p:nvPr>
            <p:ph type="title"/>
          </p:nvPr>
        </p:nvSpPr>
        <p:spPr/>
        <p:txBody>
          <a:bodyPr>
            <a:normAutofit fontScale="90000"/>
          </a:bodyPr>
          <a:lstStyle/>
          <a:p>
            <a:r>
              <a:rPr lang="en-US" sz="4000" b="0" i="0" u="none" strike="noStrike" baseline="0" dirty="0">
                <a:solidFill>
                  <a:srgbClr val="000000"/>
                </a:solidFill>
                <a:latin typeface="Times New Roman" panose="02020603050405020304" pitchFamily="18" charset="0"/>
              </a:rPr>
              <a:t>602 Districts across all states/ UTs. </a:t>
            </a:r>
            <a:br>
              <a:rPr lang="en-US" sz="4000" b="0" i="0" u="none" strike="noStrike" baseline="0" dirty="0">
                <a:solidFill>
                  <a:srgbClr val="000000"/>
                </a:solidFill>
                <a:latin typeface="Times New Roman" panose="02020603050405020304" pitchFamily="18" charset="0"/>
              </a:rPr>
            </a:br>
            <a:endParaRPr lang="en-IN" dirty="0"/>
          </a:p>
        </p:txBody>
      </p:sp>
      <p:graphicFrame>
        <p:nvGraphicFramePr>
          <p:cNvPr id="4" name="Content Placeholder 3">
            <a:extLst>
              <a:ext uri="{FF2B5EF4-FFF2-40B4-BE49-F238E27FC236}">
                <a16:creationId xmlns:a16="http://schemas.microsoft.com/office/drawing/2014/main" id="{483E99A2-E156-47D4-9B3B-C9EE8C89FDD9}"/>
              </a:ext>
            </a:extLst>
          </p:cNvPr>
          <p:cNvGraphicFramePr>
            <a:graphicFrameLocks noGrp="1"/>
          </p:cNvGraphicFramePr>
          <p:nvPr>
            <p:ph idx="1"/>
          </p:nvPr>
        </p:nvGraphicFramePr>
        <p:xfrm>
          <a:off x="820738" y="1856613"/>
          <a:ext cx="10167937" cy="3143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Content Placeholder 3">
            <a:extLst>
              <a:ext uri="{FF2B5EF4-FFF2-40B4-BE49-F238E27FC236}">
                <a16:creationId xmlns:a16="http://schemas.microsoft.com/office/drawing/2014/main" id="{88808BAD-420A-4B75-B50C-6D6B12FF0E9A}"/>
              </a:ext>
            </a:extLst>
          </p:cNvPr>
          <p:cNvGraphicFramePr>
            <a:graphicFrameLocks/>
          </p:cNvGraphicFramePr>
          <p:nvPr/>
        </p:nvGraphicFramePr>
        <p:xfrm>
          <a:off x="820738" y="5128260"/>
          <a:ext cx="10167937" cy="12668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6617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useBgFill="1">
        <p:nvSpPr>
          <p:cNvPr id="65" name="Rectangle 64">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7" name="Rectangle 66">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DA7AE9-7596-CC4B-B8DB-D47160BB56B0}"/>
              </a:ext>
            </a:extLst>
          </p:cNvPr>
          <p:cNvSpPr>
            <a:spLocks noGrp="1"/>
          </p:cNvSpPr>
          <p:nvPr>
            <p:ph type="title"/>
          </p:nvPr>
        </p:nvSpPr>
        <p:spPr>
          <a:xfrm>
            <a:off x="1115568" y="548640"/>
            <a:ext cx="10168128" cy="1179576"/>
          </a:xfrm>
        </p:spPr>
        <p:txBody>
          <a:bodyPr>
            <a:normAutofit/>
          </a:bodyPr>
          <a:lstStyle/>
          <a:p>
            <a:r>
              <a:rPr lang="en-US" dirty="0"/>
              <a:t>Considerations in the Guidelines</a:t>
            </a:r>
          </a:p>
        </p:txBody>
      </p:sp>
      <p:sp>
        <p:nvSpPr>
          <p:cNvPr id="69" name="Rectangle 68">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sky, outdoor, grass&#10;&#10;Description automatically generated">
            <a:extLst>
              <a:ext uri="{FF2B5EF4-FFF2-40B4-BE49-F238E27FC236}">
                <a16:creationId xmlns:a16="http://schemas.microsoft.com/office/drawing/2014/main" id="{87BDAF7B-7599-254C-8129-9DCB554AA1F3}"/>
              </a:ext>
            </a:extLst>
          </p:cNvPr>
          <p:cNvPicPr>
            <a:picLocks noChangeAspect="1"/>
          </p:cNvPicPr>
          <p:nvPr/>
        </p:nvPicPr>
        <p:blipFill rotWithShape="1">
          <a:blip r:embed="rId2"/>
          <a:srcRect r="6458" b="2"/>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7FCCC6F0-969F-064C-B3E7-C6053BC3B6B0}"/>
              </a:ext>
            </a:extLst>
          </p:cNvPr>
          <p:cNvSpPr>
            <a:spLocks noGrp="1"/>
          </p:cNvSpPr>
          <p:nvPr>
            <p:ph idx="1"/>
          </p:nvPr>
        </p:nvSpPr>
        <p:spPr>
          <a:xfrm>
            <a:off x="7031421" y="2478024"/>
            <a:ext cx="4871545" cy="3831336"/>
          </a:xfrm>
        </p:spPr>
        <p:txBody>
          <a:bodyPr anchor="ctr">
            <a:normAutofit/>
          </a:bodyPr>
          <a:lstStyle/>
          <a:p>
            <a:pPr marL="0" indent="0">
              <a:lnSpc>
                <a:spcPct val="100000"/>
              </a:lnSpc>
              <a:buNone/>
            </a:pPr>
            <a:r>
              <a:rPr lang="en-US" sz="2000" b="1" dirty="0"/>
              <a:t>Location</a:t>
            </a:r>
            <a:r>
              <a:rPr lang="en-US" sz="2000" dirty="0"/>
              <a:t>: to be part of existing DH/MC. Provision of isolation during outbreak.</a:t>
            </a:r>
          </a:p>
          <a:p>
            <a:pPr marL="0" indent="0">
              <a:lnSpc>
                <a:spcPct val="100000"/>
              </a:lnSpc>
              <a:buNone/>
            </a:pPr>
            <a:r>
              <a:rPr lang="en-US" sz="2000" b="1" dirty="0"/>
              <a:t>Area Covered</a:t>
            </a:r>
            <a:r>
              <a:rPr lang="en-US" sz="2000" dirty="0"/>
              <a:t>: 85 sq. m. per bed (as per IPHS). </a:t>
            </a:r>
          </a:p>
          <a:p>
            <a:pPr marL="0" indent="0">
              <a:lnSpc>
                <a:spcPct val="100000"/>
              </a:lnSpc>
              <a:buNone/>
            </a:pPr>
            <a:r>
              <a:rPr lang="en-US" sz="2000" b="1" dirty="0"/>
              <a:t>Layout</a:t>
            </a:r>
            <a:r>
              <a:rPr lang="en-US" sz="2000" dirty="0"/>
              <a:t>: Layout plans prepared depicting suggestive flow of services. </a:t>
            </a:r>
          </a:p>
          <a:p>
            <a:pPr marL="0" indent="0">
              <a:lnSpc>
                <a:spcPct val="100000"/>
              </a:lnSpc>
              <a:buNone/>
            </a:pPr>
            <a:r>
              <a:rPr lang="en-US" sz="2000" b="1" dirty="0"/>
              <a:t>Design Principles: </a:t>
            </a:r>
            <a:r>
              <a:rPr lang="en-US" sz="2000" dirty="0"/>
              <a:t>As per IPHS, NBC norms and state by-laws. </a:t>
            </a:r>
          </a:p>
          <a:p>
            <a:pPr marL="0" indent="0">
              <a:lnSpc>
                <a:spcPct val="100000"/>
              </a:lnSpc>
              <a:buNone/>
            </a:pPr>
            <a:r>
              <a:rPr lang="en-US" sz="2000" b="1" dirty="0"/>
              <a:t>Human Resource Support: </a:t>
            </a:r>
            <a:r>
              <a:rPr lang="en-US" sz="2000" dirty="0"/>
              <a:t>up to 2025-26. HR norms defined as per IPHS. </a:t>
            </a:r>
          </a:p>
        </p:txBody>
      </p:sp>
      <p:sp>
        <p:nvSpPr>
          <p:cNvPr id="4" name="TextBox 3">
            <a:extLst>
              <a:ext uri="{FF2B5EF4-FFF2-40B4-BE49-F238E27FC236}">
                <a16:creationId xmlns:a16="http://schemas.microsoft.com/office/drawing/2014/main" id="{2CAEB1A6-2609-B446-8057-8C0721C43E37}"/>
              </a:ext>
            </a:extLst>
          </p:cNvPr>
          <p:cNvSpPr txBox="1"/>
          <p:nvPr/>
        </p:nvSpPr>
        <p:spPr>
          <a:xfrm>
            <a:off x="2036929" y="6191934"/>
            <a:ext cx="37526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venir Next LT Pro"/>
                <a:ea typeface="+mn-ea"/>
                <a:cs typeface="+mn-cs"/>
              </a:rPr>
              <a:t>50 bedded Critical Care Block (Prospective Plan)</a:t>
            </a:r>
          </a:p>
        </p:txBody>
      </p:sp>
    </p:spTree>
    <p:extLst>
      <p:ext uri="{BB962C8B-B14F-4D97-AF65-F5344CB8AC3E}">
        <p14:creationId xmlns:p14="http://schemas.microsoft.com/office/powerpoint/2010/main" val="355068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33AD-EEFC-4F1E-9C0A-9ADBCA01AF24}"/>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dirty="0"/>
              <a:t>Components of CCB</a:t>
            </a:r>
          </a:p>
        </p:txBody>
      </p:sp>
      <p:pic>
        <p:nvPicPr>
          <p:cNvPr id="5" name="Content Placeholder 4" descr="Table&#10;&#10;Description automatically generated">
            <a:extLst>
              <a:ext uri="{FF2B5EF4-FFF2-40B4-BE49-F238E27FC236}">
                <a16:creationId xmlns:a16="http://schemas.microsoft.com/office/drawing/2014/main" id="{CA74735B-45D8-4B60-872D-AE5B9DD70041}"/>
              </a:ext>
            </a:extLst>
          </p:cNvPr>
          <p:cNvPicPr>
            <a:picLocks noGrp="1" noChangeAspect="1"/>
          </p:cNvPicPr>
          <p:nvPr>
            <p:ph idx="1"/>
          </p:nvPr>
        </p:nvPicPr>
        <p:blipFill>
          <a:blip r:embed="rId2"/>
          <a:stretch>
            <a:fillRect/>
          </a:stretch>
        </p:blipFill>
        <p:spPr>
          <a:xfrm>
            <a:off x="494785" y="2091095"/>
            <a:ext cx="11154118" cy="4604980"/>
          </a:xfrm>
          <a:prstGeom prst="rect">
            <a:avLst/>
          </a:prstGeom>
        </p:spPr>
      </p:pic>
    </p:spTree>
    <p:extLst>
      <p:ext uri="{BB962C8B-B14F-4D97-AF65-F5344CB8AC3E}">
        <p14:creationId xmlns:p14="http://schemas.microsoft.com/office/powerpoint/2010/main" val="325403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EF2ED5-8A20-4C4D-BB99-F153E20BB3F9}"/>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dirty="0"/>
              <a:t>HR Norms</a:t>
            </a:r>
            <a:endParaRPr lang="en-US"/>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aphicFrame>
        <p:nvGraphicFramePr>
          <p:cNvPr id="4" name="Table 3">
            <a:extLst>
              <a:ext uri="{FF2B5EF4-FFF2-40B4-BE49-F238E27FC236}">
                <a16:creationId xmlns:a16="http://schemas.microsoft.com/office/drawing/2014/main" id="{E82851A3-7AC3-D548-9E55-3B842EF53FF3}"/>
              </a:ext>
            </a:extLst>
          </p:cNvPr>
          <p:cNvGraphicFramePr>
            <a:graphicFrameLocks noGrp="1"/>
          </p:cNvGraphicFramePr>
          <p:nvPr>
            <p:extLst>
              <p:ext uri="{D42A27DB-BD31-4B8C-83A1-F6EECF244321}">
                <p14:modId xmlns:p14="http://schemas.microsoft.com/office/powerpoint/2010/main" val="1989708783"/>
              </p:ext>
            </p:extLst>
          </p:nvPr>
        </p:nvGraphicFramePr>
        <p:xfrm>
          <a:off x="385572" y="2213408"/>
          <a:ext cx="11420857" cy="3948665"/>
        </p:xfrm>
        <a:graphic>
          <a:graphicData uri="http://schemas.openxmlformats.org/drawingml/2006/table">
            <a:tbl>
              <a:tblPr firstRow="1" firstCol="1" bandRow="1">
                <a:tableStyleId>{BC89EF96-8CEA-46FF-86C4-4CE0E7609802}</a:tableStyleId>
              </a:tblPr>
              <a:tblGrid>
                <a:gridCol w="2402373">
                  <a:extLst>
                    <a:ext uri="{9D8B030D-6E8A-4147-A177-3AD203B41FA5}">
                      <a16:colId xmlns:a16="http://schemas.microsoft.com/office/drawing/2014/main" val="2417415058"/>
                    </a:ext>
                  </a:extLst>
                </a:gridCol>
                <a:gridCol w="9018484">
                  <a:extLst>
                    <a:ext uri="{9D8B030D-6E8A-4147-A177-3AD203B41FA5}">
                      <a16:colId xmlns:a16="http://schemas.microsoft.com/office/drawing/2014/main" val="3378683792"/>
                    </a:ext>
                  </a:extLst>
                </a:gridCol>
              </a:tblGrid>
              <a:tr h="1255165">
                <a:tc rowSpan="4">
                  <a:txBody>
                    <a:bodyPr/>
                    <a:lstStyle/>
                    <a:p>
                      <a:pPr algn="ctr">
                        <a:lnSpc>
                          <a:spcPct val="115000"/>
                        </a:lnSpc>
                        <a:spcBef>
                          <a:spcPts val="1000"/>
                        </a:spcBef>
                        <a:spcAft>
                          <a:spcPts val="1000"/>
                        </a:spcAft>
                      </a:pPr>
                      <a:r>
                        <a:rPr lang="en-IN" sz="2800" b="1" cap="none" spc="0" dirty="0">
                          <a:solidFill>
                            <a:schemeClr val="tx1"/>
                          </a:solidFill>
                          <a:effectLst/>
                        </a:rPr>
                        <a:t>  HR Norms</a:t>
                      </a:r>
                      <a:endParaRPr lang="en-IN" sz="2800" b="1" cap="none" spc="0" dirty="0">
                        <a:solidFill>
                          <a:schemeClr val="tx1"/>
                        </a:solidFill>
                        <a:effectLst/>
                        <a:latin typeface="Century Schoolbook" panose="02040604050505020304" pitchFamily="18" charset="0"/>
                        <a:ea typeface="Times New Roman" panose="02020603050405020304" pitchFamily="18" charset="0"/>
                        <a:cs typeface="Mangal" panose="02040503050203030202" pitchFamily="18" charset="0"/>
                      </a:endParaRPr>
                    </a:p>
                  </a:txBody>
                  <a:tcPr marL="109269" marR="159863" marT="31219" marB="234150" anchor="ctr"/>
                </a:tc>
                <a:tc>
                  <a:txBody>
                    <a:bodyPr/>
                    <a:lstStyle/>
                    <a:p>
                      <a:pPr algn="just">
                        <a:lnSpc>
                          <a:spcPct val="115000"/>
                        </a:lnSpc>
                        <a:spcBef>
                          <a:spcPts val="1000"/>
                        </a:spcBef>
                        <a:spcAft>
                          <a:spcPts val="1000"/>
                        </a:spcAft>
                      </a:pPr>
                      <a:r>
                        <a:rPr lang="en-IN" sz="2000" b="1" cap="none" spc="0" dirty="0">
                          <a:solidFill>
                            <a:schemeClr val="tx1"/>
                          </a:solidFill>
                          <a:effectLst/>
                        </a:rPr>
                        <a:t>Specialists - </a:t>
                      </a:r>
                      <a:r>
                        <a:rPr lang="en-IN" sz="2000" b="0" cap="none" spc="0" dirty="0">
                          <a:solidFill>
                            <a:schemeClr val="tx1"/>
                          </a:solidFill>
                          <a:effectLst/>
                        </a:rPr>
                        <a:t>round the clock for OT, ICU, Emergency, delivery unit and other areas as per IPHS.</a:t>
                      </a:r>
                      <a:endParaRPr lang="en-IN" sz="2000" b="0" cap="none" spc="0" dirty="0">
                        <a:solidFill>
                          <a:schemeClr val="tx1"/>
                        </a:solidFill>
                        <a:effectLst/>
                        <a:latin typeface="Century Schoolbook" panose="02040604050505020304" pitchFamily="18" charset="0"/>
                        <a:ea typeface="Times New Roman" panose="02020603050405020304" pitchFamily="18" charset="0"/>
                        <a:cs typeface="Mangal" panose="02040503050203030202" pitchFamily="18" charset="0"/>
                      </a:endParaRPr>
                    </a:p>
                  </a:txBody>
                  <a:tcPr marL="109269" marR="159863" marT="31219" marB="234150" anchor="b"/>
                </a:tc>
                <a:extLst>
                  <a:ext uri="{0D108BD9-81ED-4DB2-BD59-A6C34878D82A}">
                    <a16:rowId xmlns:a16="http://schemas.microsoft.com/office/drawing/2014/main" val="2169938662"/>
                  </a:ext>
                </a:extLst>
              </a:tr>
              <a:tr h="1020469">
                <a:tc vMerge="1">
                  <a:txBody>
                    <a:bodyPr/>
                    <a:lstStyle/>
                    <a:p>
                      <a:endParaRPr lang="en-US"/>
                    </a:p>
                  </a:txBody>
                  <a:tcPr/>
                </a:tc>
                <a:tc>
                  <a:txBody>
                    <a:bodyPr/>
                    <a:lstStyle/>
                    <a:p>
                      <a:pPr algn="just">
                        <a:lnSpc>
                          <a:spcPct val="115000"/>
                        </a:lnSpc>
                        <a:spcBef>
                          <a:spcPts val="1000"/>
                        </a:spcBef>
                        <a:spcAft>
                          <a:spcPts val="1000"/>
                        </a:spcAft>
                      </a:pPr>
                      <a:r>
                        <a:rPr lang="en-IN" sz="2000" b="1" cap="none" spc="0" dirty="0">
                          <a:solidFill>
                            <a:schemeClr val="tx1"/>
                          </a:solidFill>
                          <a:effectLst/>
                        </a:rPr>
                        <a:t>GDMO</a:t>
                      </a:r>
                      <a:r>
                        <a:rPr lang="en-IN" sz="2000" cap="none" spc="0" dirty="0">
                          <a:solidFill>
                            <a:schemeClr val="tx1"/>
                          </a:solidFill>
                          <a:effectLst/>
                        </a:rPr>
                        <a:t> - 1 for 10 beds - critical care area and 1 for 20 beds non critical area</a:t>
                      </a:r>
                      <a:endParaRPr lang="en-IN" sz="2000" cap="none" spc="0" dirty="0">
                        <a:solidFill>
                          <a:schemeClr val="tx1"/>
                        </a:solidFill>
                        <a:effectLst/>
                        <a:latin typeface="Century Schoolbook" panose="02040604050505020304" pitchFamily="18" charset="0"/>
                        <a:ea typeface="Times New Roman" panose="02020603050405020304" pitchFamily="18" charset="0"/>
                        <a:cs typeface="Mangal" panose="02040503050203030202" pitchFamily="18" charset="0"/>
                      </a:endParaRPr>
                    </a:p>
                  </a:txBody>
                  <a:tcPr marL="109269" marR="159863" marT="31219" marB="234150"/>
                </a:tc>
                <a:extLst>
                  <a:ext uri="{0D108BD9-81ED-4DB2-BD59-A6C34878D82A}">
                    <a16:rowId xmlns:a16="http://schemas.microsoft.com/office/drawing/2014/main" val="3173941783"/>
                  </a:ext>
                </a:extLst>
              </a:tr>
              <a:tr h="1020469">
                <a:tc vMerge="1">
                  <a:txBody>
                    <a:bodyPr/>
                    <a:lstStyle/>
                    <a:p>
                      <a:endParaRPr lang="en-US"/>
                    </a:p>
                  </a:txBody>
                  <a:tcPr/>
                </a:tc>
                <a:tc>
                  <a:txBody>
                    <a:bodyPr/>
                    <a:lstStyle/>
                    <a:p>
                      <a:pPr algn="just">
                        <a:lnSpc>
                          <a:spcPct val="115000"/>
                        </a:lnSpc>
                        <a:spcBef>
                          <a:spcPts val="1000"/>
                        </a:spcBef>
                        <a:spcAft>
                          <a:spcPts val="1000"/>
                        </a:spcAft>
                      </a:pPr>
                      <a:r>
                        <a:rPr lang="en-IN" sz="2000" b="1" cap="none" spc="0" dirty="0">
                          <a:solidFill>
                            <a:schemeClr val="tx1"/>
                          </a:solidFill>
                          <a:effectLst/>
                        </a:rPr>
                        <a:t>Nurses</a:t>
                      </a:r>
                      <a:r>
                        <a:rPr lang="en-IN" sz="2000" cap="none" spc="0" dirty="0">
                          <a:solidFill>
                            <a:schemeClr val="tx1"/>
                          </a:solidFill>
                          <a:effectLst/>
                        </a:rPr>
                        <a:t> - 1:1 ICU; 1:2 Step Down Unit; 1:6 wards and other areas; OT - 2 per OT per shift; 1 nurse round the clock for delivery unit</a:t>
                      </a:r>
                      <a:endParaRPr lang="en-IN" sz="2000" cap="none" spc="0" dirty="0">
                        <a:solidFill>
                          <a:schemeClr val="tx1"/>
                        </a:solidFill>
                        <a:effectLst/>
                        <a:latin typeface="Century Schoolbook" panose="02040604050505020304" pitchFamily="18" charset="0"/>
                        <a:ea typeface="Times New Roman" panose="02020603050405020304" pitchFamily="18" charset="0"/>
                        <a:cs typeface="Mangal" panose="02040503050203030202" pitchFamily="18" charset="0"/>
                      </a:endParaRPr>
                    </a:p>
                  </a:txBody>
                  <a:tcPr marL="109269" marR="159863" marT="31219" marB="234150"/>
                </a:tc>
                <a:extLst>
                  <a:ext uri="{0D108BD9-81ED-4DB2-BD59-A6C34878D82A}">
                    <a16:rowId xmlns:a16="http://schemas.microsoft.com/office/drawing/2014/main" val="3456398080"/>
                  </a:ext>
                </a:extLst>
              </a:tr>
              <a:tr h="652562">
                <a:tc vMerge="1">
                  <a:txBody>
                    <a:bodyPr/>
                    <a:lstStyle/>
                    <a:p>
                      <a:endParaRPr lang="en-US"/>
                    </a:p>
                  </a:txBody>
                  <a:tcPr/>
                </a:tc>
                <a:tc>
                  <a:txBody>
                    <a:bodyPr/>
                    <a:lstStyle/>
                    <a:p>
                      <a:pPr algn="just">
                        <a:lnSpc>
                          <a:spcPct val="115000"/>
                        </a:lnSpc>
                        <a:spcBef>
                          <a:spcPts val="1000"/>
                        </a:spcBef>
                        <a:spcAft>
                          <a:spcPts val="1000"/>
                        </a:spcAft>
                      </a:pPr>
                      <a:r>
                        <a:rPr lang="en-IN" sz="2000" b="1" cap="none" spc="0" dirty="0">
                          <a:solidFill>
                            <a:schemeClr val="tx1"/>
                          </a:solidFill>
                          <a:effectLst/>
                        </a:rPr>
                        <a:t>Support staff- </a:t>
                      </a:r>
                      <a:r>
                        <a:rPr lang="en-IN" sz="2000" cap="none" spc="0" dirty="0">
                          <a:solidFill>
                            <a:schemeClr val="tx1"/>
                          </a:solidFill>
                          <a:effectLst/>
                        </a:rPr>
                        <a:t>as per IPHS/GoI guidelines</a:t>
                      </a:r>
                      <a:endParaRPr lang="en-IN" sz="2000" cap="none" spc="0" dirty="0">
                        <a:solidFill>
                          <a:schemeClr val="tx1"/>
                        </a:solidFill>
                        <a:effectLst/>
                        <a:latin typeface="Century Schoolbook" panose="02040604050505020304" pitchFamily="18" charset="0"/>
                        <a:ea typeface="Times New Roman" panose="02020603050405020304" pitchFamily="18" charset="0"/>
                        <a:cs typeface="Mangal" panose="02040503050203030202" pitchFamily="18" charset="0"/>
                      </a:endParaRPr>
                    </a:p>
                  </a:txBody>
                  <a:tcPr marL="109269" marR="159863" marT="31219" marB="234150"/>
                </a:tc>
                <a:extLst>
                  <a:ext uri="{0D108BD9-81ED-4DB2-BD59-A6C34878D82A}">
                    <a16:rowId xmlns:a16="http://schemas.microsoft.com/office/drawing/2014/main" val="2088041124"/>
                  </a:ext>
                </a:extLst>
              </a:tr>
            </a:tbl>
          </a:graphicData>
        </a:graphic>
      </p:graphicFrame>
    </p:spTree>
    <p:extLst>
      <p:ext uri="{BB962C8B-B14F-4D97-AF65-F5344CB8AC3E}">
        <p14:creationId xmlns:p14="http://schemas.microsoft.com/office/powerpoint/2010/main" val="298671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A7AE9-7596-CC4B-B8DB-D47160BB56B0}"/>
              </a:ext>
            </a:extLst>
          </p:cNvPr>
          <p:cNvSpPr>
            <a:spLocks noGrp="1"/>
          </p:cNvSpPr>
          <p:nvPr>
            <p:ph type="title"/>
          </p:nvPr>
        </p:nvSpPr>
        <p:spPr>
          <a:xfrm>
            <a:off x="659234" y="957447"/>
            <a:ext cx="3383280" cy="4943105"/>
          </a:xfrm>
        </p:spPr>
        <p:txBody>
          <a:bodyPr anchor="ctr">
            <a:normAutofit/>
          </a:bodyPr>
          <a:lstStyle/>
          <a:p>
            <a:r>
              <a:rPr lang="en-US" sz="3400"/>
              <a:t>Implementation Mechanism</a:t>
            </a:r>
          </a:p>
        </p:txBody>
      </p:sp>
      <p:sp>
        <p:nvSpPr>
          <p:cNvPr id="35" name="Rectangle 3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FC2A0DE-D4EE-40EF-92F0-BAACDF77CB3A}"/>
              </a:ext>
            </a:extLst>
          </p:cNvPr>
          <p:cNvGraphicFramePr>
            <a:graphicFrameLocks noGrp="1"/>
          </p:cNvGraphicFramePr>
          <p:nvPr>
            <p:ph idx="1"/>
            <p:extLst>
              <p:ext uri="{D42A27DB-BD31-4B8C-83A1-F6EECF244321}">
                <p14:modId xmlns:p14="http://schemas.microsoft.com/office/powerpoint/2010/main" val="2961092889"/>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18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7AE9-7596-CC4B-B8DB-D47160BB56B0}"/>
              </a:ext>
            </a:extLst>
          </p:cNvPr>
          <p:cNvSpPr>
            <a:spLocks noGrp="1"/>
          </p:cNvSpPr>
          <p:nvPr>
            <p:ph type="title"/>
          </p:nvPr>
        </p:nvSpPr>
        <p:spPr/>
        <p:txBody>
          <a:bodyPr/>
          <a:lstStyle/>
          <a:p>
            <a:r>
              <a:rPr lang="en-US" dirty="0"/>
              <a:t>Monitoring</a:t>
            </a:r>
          </a:p>
        </p:txBody>
      </p:sp>
      <p:graphicFrame>
        <p:nvGraphicFramePr>
          <p:cNvPr id="5" name="Content Placeholder 2">
            <a:extLst>
              <a:ext uri="{FF2B5EF4-FFF2-40B4-BE49-F238E27FC236}">
                <a16:creationId xmlns:a16="http://schemas.microsoft.com/office/drawing/2014/main" id="{F672F3AA-FA4C-4928-A341-80BCC97B9CCC}"/>
              </a:ext>
            </a:extLst>
          </p:cNvPr>
          <p:cNvGraphicFramePr>
            <a:graphicFrameLocks noGrp="1"/>
          </p:cNvGraphicFramePr>
          <p:nvPr>
            <p:ph idx="1"/>
            <p:extLst>
              <p:ext uri="{D42A27DB-BD31-4B8C-83A1-F6EECF244321}">
                <p14:modId xmlns:p14="http://schemas.microsoft.com/office/powerpoint/2010/main" val="3152960672"/>
              </p:ext>
            </p:extLst>
          </p:nvPr>
        </p:nvGraphicFramePr>
        <p:xfrm>
          <a:off x="510639" y="1643974"/>
          <a:ext cx="11210306" cy="5214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60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A2512-D1D9-A541-A7F5-2E350473BDC2}"/>
              </a:ext>
            </a:extLst>
          </p:cNvPr>
          <p:cNvSpPr>
            <a:spLocks noGrp="1"/>
          </p:cNvSpPr>
          <p:nvPr>
            <p:ph type="title"/>
          </p:nvPr>
        </p:nvSpPr>
        <p:spPr>
          <a:xfrm>
            <a:off x="841248" y="334644"/>
            <a:ext cx="10509504" cy="1076914"/>
          </a:xfrm>
        </p:spPr>
        <p:txBody>
          <a:bodyPr anchor="ctr">
            <a:normAutofit/>
          </a:bodyPr>
          <a:lstStyle/>
          <a:p>
            <a:r>
              <a:rPr lang="en-US"/>
              <a:t>Cost</a:t>
            </a:r>
          </a:p>
        </p:txBody>
      </p:sp>
      <p:sp>
        <p:nvSpPr>
          <p:cNvPr id="53" name="Rectangle 52">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7" name="Content Placeholder 36">
            <a:extLst>
              <a:ext uri="{FF2B5EF4-FFF2-40B4-BE49-F238E27FC236}">
                <a16:creationId xmlns:a16="http://schemas.microsoft.com/office/drawing/2014/main" id="{6304AAEC-9B5D-5A40-93B2-C55CF1AAB393}"/>
              </a:ext>
            </a:extLst>
          </p:cNvPr>
          <p:cNvGraphicFramePr>
            <a:graphicFrameLocks noGrp="1"/>
          </p:cNvGraphicFramePr>
          <p:nvPr>
            <p:ph idx="1"/>
            <p:extLst>
              <p:ext uri="{D42A27DB-BD31-4B8C-83A1-F6EECF244321}">
                <p14:modId xmlns:p14="http://schemas.microsoft.com/office/powerpoint/2010/main" val="2066285311"/>
              </p:ext>
            </p:extLst>
          </p:nvPr>
        </p:nvGraphicFramePr>
        <p:xfrm>
          <a:off x="698744" y="2284890"/>
          <a:ext cx="10214678" cy="2118756"/>
        </p:xfrm>
        <a:graphic>
          <a:graphicData uri="http://schemas.openxmlformats.org/drawingml/2006/table">
            <a:tbl>
              <a:tblPr firstRow="1" firstCol="1" bandRow="1">
                <a:tableStyleId>{69012ECD-51FC-41F1-AA8D-1B2483CD663E}</a:tableStyleId>
              </a:tblPr>
              <a:tblGrid>
                <a:gridCol w="2528122">
                  <a:extLst>
                    <a:ext uri="{9D8B030D-6E8A-4147-A177-3AD203B41FA5}">
                      <a16:colId xmlns:a16="http://schemas.microsoft.com/office/drawing/2014/main" val="624557733"/>
                    </a:ext>
                  </a:extLst>
                </a:gridCol>
                <a:gridCol w="2405919">
                  <a:extLst>
                    <a:ext uri="{9D8B030D-6E8A-4147-A177-3AD203B41FA5}">
                      <a16:colId xmlns:a16="http://schemas.microsoft.com/office/drawing/2014/main" val="256645630"/>
                    </a:ext>
                  </a:extLst>
                </a:gridCol>
                <a:gridCol w="2237868">
                  <a:extLst>
                    <a:ext uri="{9D8B030D-6E8A-4147-A177-3AD203B41FA5}">
                      <a16:colId xmlns:a16="http://schemas.microsoft.com/office/drawing/2014/main" val="266108259"/>
                    </a:ext>
                  </a:extLst>
                </a:gridCol>
                <a:gridCol w="3042769">
                  <a:extLst>
                    <a:ext uri="{9D8B030D-6E8A-4147-A177-3AD203B41FA5}">
                      <a16:colId xmlns:a16="http://schemas.microsoft.com/office/drawing/2014/main" val="2739968179"/>
                    </a:ext>
                  </a:extLst>
                </a:gridCol>
              </a:tblGrid>
              <a:tr h="509347">
                <a:tc>
                  <a:txBody>
                    <a:bodyPr/>
                    <a:lstStyle/>
                    <a:p>
                      <a:pPr algn="l" fontAlgn="t">
                        <a:lnSpc>
                          <a:spcPct val="150000"/>
                        </a:lnSpc>
                        <a:spcBef>
                          <a:spcPts val="0"/>
                        </a:spcBef>
                        <a:spcAft>
                          <a:spcPts val="0"/>
                        </a:spcAft>
                      </a:pPr>
                      <a:r>
                        <a:rPr lang="en-IN" sz="1200" b="1" u="none" strike="noStrike" dirty="0">
                          <a:solidFill>
                            <a:srgbClr val="365F91"/>
                          </a:solidFill>
                          <a:effectLst/>
                        </a:rPr>
                        <a:t>Type of critical care units</a:t>
                      </a:r>
                      <a:endParaRPr lang="en-IN" sz="1200" b="0" i="0" u="none" strike="noStrike" dirty="0">
                        <a:effectLst/>
                        <a:latin typeface="Arial" panose="020B0604020202020204" pitchFamily="34" charset="0"/>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200" b="1" u="none" strike="noStrike" dirty="0">
                          <a:solidFill>
                            <a:srgbClr val="000000"/>
                          </a:solidFill>
                          <a:effectLst/>
                        </a:rPr>
                        <a:t>100 bedded</a:t>
                      </a:r>
                      <a:endParaRPr lang="en-IN" sz="1200" b="0" i="0" u="none" strike="noStrike" dirty="0">
                        <a:effectLst/>
                        <a:latin typeface="Arial" panose="020B0604020202020204" pitchFamily="34" charset="0"/>
                      </a:endParaRPr>
                    </a:p>
                    <a:p>
                      <a:pPr marL="0" algn="ctr" defTabSz="914400" rtl="0" eaLnBrk="1" fontAlgn="t" latinLnBrk="0" hangingPunct="1">
                        <a:lnSpc>
                          <a:spcPct val="150000"/>
                        </a:lnSpc>
                        <a:spcBef>
                          <a:spcPts val="0"/>
                        </a:spcBef>
                        <a:spcAft>
                          <a:spcPts val="0"/>
                        </a:spcAft>
                      </a:pPr>
                      <a:endParaRPr lang="en-IN" sz="1200" b="1" u="none" strike="noStrike" kern="1200" dirty="0">
                        <a:solidFill>
                          <a:srgbClr val="365F91"/>
                        </a:solidFill>
                        <a:effectLst/>
                        <a:latin typeface="+mn-lt"/>
                        <a:ea typeface="+mn-ea"/>
                        <a:cs typeface="+mn-cs"/>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200" b="1" u="none" strike="noStrike">
                          <a:solidFill>
                            <a:srgbClr val="365F91"/>
                          </a:solidFill>
                          <a:effectLst/>
                        </a:rPr>
                        <a:t>50 bedded</a:t>
                      </a:r>
                      <a:endParaRPr lang="en-IN" sz="1200" b="0" i="0" u="none" strike="noStrike">
                        <a:effectLst/>
                        <a:latin typeface="Arial" panose="020B0604020202020204" pitchFamily="34" charset="0"/>
                      </a:endParaRPr>
                    </a:p>
                    <a:p>
                      <a:pPr marL="0" algn="ctr" defTabSz="914400" rtl="0" eaLnBrk="1" fontAlgn="t" latinLnBrk="0" hangingPunct="1">
                        <a:lnSpc>
                          <a:spcPct val="150000"/>
                        </a:lnSpc>
                        <a:spcBef>
                          <a:spcPts val="0"/>
                        </a:spcBef>
                        <a:spcAft>
                          <a:spcPts val="0"/>
                        </a:spcAft>
                      </a:pPr>
                      <a:endParaRPr lang="en-IN" sz="1200" b="1" u="none" strike="noStrike" kern="1200">
                        <a:solidFill>
                          <a:srgbClr val="365F91"/>
                        </a:solidFill>
                        <a:effectLst/>
                        <a:latin typeface="+mn-lt"/>
                        <a:ea typeface="+mn-ea"/>
                        <a:cs typeface="+mn-cs"/>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200" b="1" u="none" strike="noStrike">
                          <a:solidFill>
                            <a:srgbClr val="000000"/>
                          </a:solidFill>
                          <a:effectLst/>
                        </a:rPr>
                        <a:t>50 bedded in Medical Colleges</a:t>
                      </a:r>
                      <a:endParaRPr lang="en-IN" sz="1200" b="0" i="0" u="none" strike="noStrike">
                        <a:effectLst/>
                        <a:latin typeface="Arial" panose="020B0604020202020204" pitchFamily="34" charset="0"/>
                      </a:endParaRPr>
                    </a:p>
                  </a:txBody>
                  <a:tcPr marL="110441" marR="110441" marT="15339" marB="0"/>
                </a:tc>
                <a:extLst>
                  <a:ext uri="{0D108BD9-81ED-4DB2-BD59-A6C34878D82A}">
                    <a16:rowId xmlns:a16="http://schemas.microsoft.com/office/drawing/2014/main" val="4106398087"/>
                  </a:ext>
                </a:extLst>
              </a:tr>
              <a:tr h="509347">
                <a:tc>
                  <a:txBody>
                    <a:bodyPr/>
                    <a:lstStyle/>
                    <a:p>
                      <a:pPr marL="0" marR="0" lvl="0" indent="0" algn="l" defTabSz="914400" rtl="0" eaLnBrk="1" fontAlgn="t" latinLnBrk="0" hangingPunct="1">
                        <a:lnSpc>
                          <a:spcPct val="150000"/>
                        </a:lnSpc>
                        <a:spcBef>
                          <a:spcPts val="0"/>
                        </a:spcBef>
                        <a:spcAft>
                          <a:spcPts val="0"/>
                        </a:spcAft>
                        <a:buClrTx/>
                        <a:buSzTx/>
                        <a:buFontTx/>
                        <a:buNone/>
                        <a:tabLst/>
                        <a:defRPr/>
                      </a:pPr>
                      <a:r>
                        <a:rPr lang="en-IN" sz="1400" b="1" u="none" strike="noStrike" dirty="0">
                          <a:solidFill>
                            <a:srgbClr val="365F91"/>
                          </a:solidFill>
                          <a:effectLst/>
                        </a:rPr>
                        <a:t>Capital Cost (in Rs.)</a:t>
                      </a:r>
                      <a:endParaRPr lang="en-IN" sz="1400" b="0" i="0" u="none" strike="noStrike" dirty="0">
                        <a:effectLst/>
                        <a:latin typeface="Arial" panose="020B0604020202020204" pitchFamily="34" charset="0"/>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400" b="0" u="none" strike="noStrike" dirty="0">
                          <a:solidFill>
                            <a:srgbClr val="000000"/>
                          </a:solidFill>
                          <a:effectLst/>
                        </a:rPr>
                        <a:t>44.50 Cr</a:t>
                      </a:r>
                      <a:endParaRPr lang="en-IN" sz="1400" b="0" i="0" u="none" strike="noStrike" dirty="0">
                        <a:effectLst/>
                        <a:latin typeface="Arial" panose="020B0604020202020204" pitchFamily="34" charset="0"/>
                      </a:endParaRPr>
                    </a:p>
                    <a:p>
                      <a:pPr marL="0" algn="ctr" defTabSz="914400" rtl="0" eaLnBrk="1" fontAlgn="t" latinLnBrk="0" hangingPunct="1">
                        <a:lnSpc>
                          <a:spcPct val="150000"/>
                        </a:lnSpc>
                        <a:spcBef>
                          <a:spcPts val="0"/>
                        </a:spcBef>
                        <a:spcAft>
                          <a:spcPts val="0"/>
                        </a:spcAft>
                      </a:pPr>
                      <a:endParaRPr lang="en-IN" sz="1400" b="1" u="none" strike="noStrike" kern="1200" dirty="0">
                        <a:solidFill>
                          <a:srgbClr val="365F91"/>
                        </a:solidFill>
                        <a:effectLst/>
                        <a:latin typeface="+mn-lt"/>
                        <a:ea typeface="+mn-ea"/>
                        <a:cs typeface="+mn-cs"/>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400" b="0" u="none" strike="noStrike">
                          <a:solidFill>
                            <a:srgbClr val="365F91"/>
                          </a:solidFill>
                          <a:effectLst/>
                        </a:rPr>
                        <a:t>23.75 Cr</a:t>
                      </a:r>
                      <a:endParaRPr lang="en-IN" sz="1400" b="0" i="0" u="none" strike="noStrike">
                        <a:effectLst/>
                        <a:latin typeface="Arial" panose="020B0604020202020204" pitchFamily="34" charset="0"/>
                      </a:endParaRPr>
                    </a:p>
                    <a:p>
                      <a:pPr marL="0" algn="ctr" defTabSz="914400" rtl="0" eaLnBrk="1" fontAlgn="t" latinLnBrk="0" hangingPunct="1">
                        <a:lnSpc>
                          <a:spcPct val="150000"/>
                        </a:lnSpc>
                        <a:spcBef>
                          <a:spcPts val="0"/>
                        </a:spcBef>
                        <a:spcAft>
                          <a:spcPts val="0"/>
                        </a:spcAft>
                      </a:pPr>
                      <a:endParaRPr lang="en-IN" sz="1400" b="1" u="none" strike="noStrike" kern="1200">
                        <a:solidFill>
                          <a:srgbClr val="365F91"/>
                        </a:solidFill>
                        <a:effectLst/>
                        <a:latin typeface="+mn-lt"/>
                        <a:ea typeface="+mn-ea"/>
                        <a:cs typeface="+mn-cs"/>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400" b="0" u="none" strike="noStrike">
                          <a:solidFill>
                            <a:srgbClr val="000000"/>
                          </a:solidFill>
                          <a:effectLst/>
                        </a:rPr>
                        <a:t>23.75 Cr</a:t>
                      </a:r>
                      <a:endParaRPr lang="en-IN" sz="1400" b="0" i="0" u="none" strike="noStrike">
                        <a:effectLst/>
                        <a:latin typeface="Arial" panose="020B0604020202020204" pitchFamily="34" charset="0"/>
                      </a:endParaRPr>
                    </a:p>
                    <a:p>
                      <a:pPr marL="0" marR="0" lvl="0" indent="0" algn="ctr" defTabSz="914400" rtl="0" eaLnBrk="1" fontAlgn="t" latinLnBrk="0" hangingPunct="1">
                        <a:lnSpc>
                          <a:spcPct val="150000"/>
                        </a:lnSpc>
                        <a:spcBef>
                          <a:spcPts val="0"/>
                        </a:spcBef>
                        <a:spcAft>
                          <a:spcPts val="0"/>
                        </a:spcAft>
                        <a:buClrTx/>
                        <a:buSzTx/>
                        <a:buFontTx/>
                        <a:buNone/>
                        <a:tabLst/>
                        <a:defRPr/>
                      </a:pPr>
                      <a:endParaRPr lang="en-IN" sz="1400" b="0" i="0" u="none" strike="noStrike">
                        <a:effectLst/>
                        <a:latin typeface="Arial" panose="020B0604020202020204" pitchFamily="34" charset="0"/>
                      </a:endParaRPr>
                    </a:p>
                  </a:txBody>
                  <a:tcPr marL="110441" marR="110441" marT="15339" marB="0"/>
                </a:tc>
                <a:extLst>
                  <a:ext uri="{0D108BD9-81ED-4DB2-BD59-A6C34878D82A}">
                    <a16:rowId xmlns:a16="http://schemas.microsoft.com/office/drawing/2014/main" val="1925303858"/>
                  </a:ext>
                </a:extLst>
              </a:tr>
              <a:tr h="509347">
                <a:tc>
                  <a:txBody>
                    <a:bodyPr/>
                    <a:lstStyle/>
                    <a:p>
                      <a:pPr marL="0" marR="0" lvl="0" indent="0" algn="l" defTabSz="914400" rtl="0" eaLnBrk="1" fontAlgn="t" latinLnBrk="0" hangingPunct="1">
                        <a:lnSpc>
                          <a:spcPct val="150000"/>
                        </a:lnSpc>
                        <a:spcBef>
                          <a:spcPts val="0"/>
                        </a:spcBef>
                        <a:spcAft>
                          <a:spcPts val="0"/>
                        </a:spcAft>
                        <a:buClrTx/>
                        <a:buSzTx/>
                        <a:buFontTx/>
                        <a:buNone/>
                        <a:tabLst/>
                        <a:defRPr/>
                      </a:pPr>
                      <a:r>
                        <a:rPr lang="en-IN" sz="1400" b="1" u="none" strike="noStrike">
                          <a:solidFill>
                            <a:srgbClr val="365F91"/>
                          </a:solidFill>
                          <a:effectLst/>
                        </a:rPr>
                        <a:t>Recurring Cost (in Rs.)</a:t>
                      </a:r>
                      <a:endParaRPr lang="en-IN" sz="1400" b="0" i="0" u="none" strike="noStrike">
                        <a:effectLst/>
                        <a:latin typeface="Arial" panose="020B0604020202020204" pitchFamily="34" charset="0"/>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400" b="0" u="none" strike="noStrike" dirty="0">
                          <a:solidFill>
                            <a:srgbClr val="000000"/>
                          </a:solidFill>
                          <a:effectLst/>
                        </a:rPr>
                        <a:t>7.912 Cr</a:t>
                      </a:r>
                      <a:endParaRPr lang="en-IN" sz="1400" b="0" i="0" u="none" strike="noStrike" dirty="0">
                        <a:effectLst/>
                        <a:latin typeface="Arial" panose="020B0604020202020204" pitchFamily="34" charset="0"/>
                      </a:endParaRPr>
                    </a:p>
                    <a:p>
                      <a:pPr marL="0" algn="ctr" defTabSz="914400" rtl="0" eaLnBrk="1" fontAlgn="t" latinLnBrk="0" hangingPunct="1">
                        <a:lnSpc>
                          <a:spcPct val="150000"/>
                        </a:lnSpc>
                        <a:spcBef>
                          <a:spcPts val="0"/>
                        </a:spcBef>
                        <a:spcAft>
                          <a:spcPts val="0"/>
                        </a:spcAft>
                      </a:pPr>
                      <a:endParaRPr lang="en-IN" sz="1400" b="1" u="none" strike="noStrike" kern="1200" dirty="0">
                        <a:solidFill>
                          <a:srgbClr val="365F91"/>
                        </a:solidFill>
                        <a:effectLst/>
                        <a:latin typeface="+mn-lt"/>
                        <a:ea typeface="+mn-ea"/>
                        <a:cs typeface="+mn-cs"/>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400" b="0" u="none" strike="noStrike" dirty="0">
                          <a:solidFill>
                            <a:srgbClr val="365F91"/>
                          </a:solidFill>
                          <a:effectLst/>
                        </a:rPr>
                        <a:t>4.592 Cr</a:t>
                      </a:r>
                      <a:endParaRPr lang="en-IN" sz="1400" b="0" i="0" u="none" strike="noStrike" dirty="0">
                        <a:effectLst/>
                        <a:latin typeface="Arial" panose="020B0604020202020204" pitchFamily="34" charset="0"/>
                      </a:endParaRPr>
                    </a:p>
                  </a:txBody>
                  <a:tcPr marL="110441" marR="110441" marT="15339" marB="0"/>
                </a:tc>
                <a:tc>
                  <a:txBody>
                    <a:bodyPr/>
                    <a:lstStyle/>
                    <a:p>
                      <a:pPr marL="0" marR="0" lvl="0" indent="0" algn="ctr" defTabSz="914400" rtl="0" eaLnBrk="1" fontAlgn="t" latinLnBrk="0" hangingPunct="1">
                        <a:lnSpc>
                          <a:spcPct val="150000"/>
                        </a:lnSpc>
                        <a:spcBef>
                          <a:spcPts val="0"/>
                        </a:spcBef>
                        <a:spcAft>
                          <a:spcPts val="0"/>
                        </a:spcAft>
                        <a:buClrTx/>
                        <a:buSzTx/>
                        <a:buFontTx/>
                        <a:buNone/>
                        <a:tabLst/>
                        <a:defRPr/>
                      </a:pPr>
                      <a:r>
                        <a:rPr lang="en-IN" sz="1400" b="0" i="0" u="none" strike="noStrike">
                          <a:effectLst/>
                          <a:latin typeface="Arial" panose="020B0604020202020204" pitchFamily="34" charset="0"/>
                        </a:rPr>
                        <a:t>-</a:t>
                      </a:r>
                    </a:p>
                  </a:txBody>
                  <a:tcPr marL="110441" marR="110441" marT="15339" marB="0"/>
                </a:tc>
                <a:extLst>
                  <a:ext uri="{0D108BD9-81ED-4DB2-BD59-A6C34878D82A}">
                    <a16:rowId xmlns:a16="http://schemas.microsoft.com/office/drawing/2014/main" val="3490079274"/>
                  </a:ext>
                </a:extLst>
              </a:tr>
              <a:tr h="223030">
                <a:tc>
                  <a:txBody>
                    <a:bodyPr/>
                    <a:lstStyle/>
                    <a:p>
                      <a:pPr algn="l" fontAlgn="t">
                        <a:lnSpc>
                          <a:spcPct val="150000"/>
                        </a:lnSpc>
                        <a:spcBef>
                          <a:spcPts val="0"/>
                        </a:spcBef>
                        <a:spcAft>
                          <a:spcPts val="0"/>
                        </a:spcAft>
                      </a:pPr>
                      <a:endParaRPr lang="en-IN" sz="1000" b="0" i="0" u="none" strike="noStrike">
                        <a:effectLst/>
                        <a:latin typeface="Arial" panose="020B0604020202020204" pitchFamily="34" charset="0"/>
                      </a:endParaRPr>
                    </a:p>
                  </a:txBody>
                  <a:tcPr marL="110441" marR="110441" marT="15339" marB="0"/>
                </a:tc>
                <a:tc>
                  <a:txBody>
                    <a:bodyPr/>
                    <a:lstStyle/>
                    <a:p>
                      <a:pPr algn="l" fontAlgn="t">
                        <a:lnSpc>
                          <a:spcPct val="150000"/>
                        </a:lnSpc>
                        <a:spcBef>
                          <a:spcPts val="0"/>
                        </a:spcBef>
                        <a:spcAft>
                          <a:spcPts val="0"/>
                        </a:spcAft>
                      </a:pPr>
                      <a:endParaRPr lang="en-IN" sz="1000" b="0" i="0" u="none" strike="noStrike">
                        <a:effectLst/>
                        <a:latin typeface="Arial" panose="020B0604020202020204" pitchFamily="34" charset="0"/>
                      </a:endParaRPr>
                    </a:p>
                  </a:txBody>
                  <a:tcPr marL="110441" marR="110441" marT="15339" marB="0"/>
                </a:tc>
                <a:tc>
                  <a:txBody>
                    <a:bodyPr/>
                    <a:lstStyle/>
                    <a:p>
                      <a:pPr algn="l" fontAlgn="t">
                        <a:lnSpc>
                          <a:spcPct val="150000"/>
                        </a:lnSpc>
                        <a:spcBef>
                          <a:spcPts val="0"/>
                        </a:spcBef>
                        <a:spcAft>
                          <a:spcPts val="0"/>
                        </a:spcAft>
                      </a:pPr>
                      <a:endParaRPr lang="en-IN" sz="1000" b="0" i="0" u="none" strike="noStrike">
                        <a:effectLst/>
                        <a:latin typeface="Arial" panose="020B0604020202020204" pitchFamily="34" charset="0"/>
                      </a:endParaRPr>
                    </a:p>
                  </a:txBody>
                  <a:tcPr marL="110441" marR="110441" marT="15339" marB="0"/>
                </a:tc>
                <a:tc>
                  <a:txBody>
                    <a:bodyPr/>
                    <a:lstStyle/>
                    <a:p>
                      <a:pPr algn="l" fontAlgn="t">
                        <a:lnSpc>
                          <a:spcPct val="150000"/>
                        </a:lnSpc>
                        <a:spcBef>
                          <a:spcPts val="0"/>
                        </a:spcBef>
                        <a:spcAft>
                          <a:spcPts val="0"/>
                        </a:spcAft>
                      </a:pPr>
                      <a:endParaRPr lang="en-IN" sz="1000" b="0" i="0" u="none" strike="noStrike" dirty="0">
                        <a:effectLst/>
                        <a:latin typeface="Arial" panose="020B0604020202020204" pitchFamily="34" charset="0"/>
                      </a:endParaRPr>
                    </a:p>
                  </a:txBody>
                  <a:tcPr marL="110441" marR="110441" marT="15339" marB="0"/>
                </a:tc>
                <a:extLst>
                  <a:ext uri="{0D108BD9-81ED-4DB2-BD59-A6C34878D82A}">
                    <a16:rowId xmlns:a16="http://schemas.microsoft.com/office/drawing/2014/main" val="3974835841"/>
                  </a:ext>
                </a:extLst>
              </a:tr>
            </a:tbl>
          </a:graphicData>
        </a:graphic>
      </p:graphicFrame>
    </p:spTree>
    <p:extLst>
      <p:ext uri="{BB962C8B-B14F-4D97-AF65-F5344CB8AC3E}">
        <p14:creationId xmlns:p14="http://schemas.microsoft.com/office/powerpoint/2010/main" val="1722571486"/>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2268</TotalTime>
  <Words>661</Words>
  <Application>Microsoft Macintosh PowerPoint</Application>
  <PresentationFormat>Widescreen</PresentationFormat>
  <Paragraphs>67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vt:lpstr>
      <vt:lpstr>Calibri</vt:lpstr>
      <vt:lpstr>Century Schoolbook</vt:lpstr>
      <vt:lpstr>Times New Roman</vt:lpstr>
      <vt:lpstr>AccentBoxVTI</vt:lpstr>
      <vt:lpstr>Pradhan Mantri Ayushman Bharat Health Infrastructure Mission</vt:lpstr>
      <vt:lpstr>Critical Care Block</vt:lpstr>
      <vt:lpstr>602 Districts across all states/ UTs.  </vt:lpstr>
      <vt:lpstr>Considerations in the Guidelines</vt:lpstr>
      <vt:lpstr>Components of CCB</vt:lpstr>
      <vt:lpstr>HR Norms</vt:lpstr>
      <vt:lpstr>Implementation Mechanism</vt:lpstr>
      <vt:lpstr>Monitoring</vt:lpstr>
      <vt:lpstr>Cost</vt:lpstr>
      <vt:lpstr>Layout Plan</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Pradhan Mantri Ayushman Bharat Health Infrastructure Mission</dc:title>
  <dc:creator>Aashima Bhatnagar</dc:creator>
  <cp:lastModifiedBy>Aashima Bhatnagar</cp:lastModifiedBy>
  <cp:revision>10</cp:revision>
  <dcterms:created xsi:type="dcterms:W3CDTF">2022-01-10T11:09:38Z</dcterms:created>
  <dcterms:modified xsi:type="dcterms:W3CDTF">2022-08-05T04:36:52Z</dcterms:modified>
</cp:coreProperties>
</file>