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9"/>
  </p:notesMasterIdLst>
  <p:sldIdLst>
    <p:sldId id="256" r:id="rId2"/>
    <p:sldId id="4215" r:id="rId3"/>
    <p:sldId id="4218" r:id="rId4"/>
    <p:sldId id="262" r:id="rId5"/>
    <p:sldId id="258" r:id="rId6"/>
    <p:sldId id="4199" r:id="rId7"/>
    <p:sldId id="4198" r:id="rId8"/>
    <p:sldId id="452" r:id="rId9"/>
    <p:sldId id="4207" r:id="rId10"/>
    <p:sldId id="457" r:id="rId11"/>
    <p:sldId id="4200" r:id="rId12"/>
    <p:sldId id="301" r:id="rId13"/>
    <p:sldId id="4221" r:id="rId14"/>
    <p:sldId id="4114" r:id="rId15"/>
    <p:sldId id="4212" r:id="rId16"/>
    <p:sldId id="4116" r:id="rId17"/>
    <p:sldId id="4117" r:id="rId18"/>
    <p:sldId id="4119" r:id="rId19"/>
    <p:sldId id="4120" r:id="rId20"/>
    <p:sldId id="4122" r:id="rId21"/>
    <p:sldId id="4121" r:id="rId22"/>
    <p:sldId id="4123" r:id="rId23"/>
    <p:sldId id="3314" r:id="rId24"/>
    <p:sldId id="4205" r:id="rId25"/>
    <p:sldId id="4208" r:id="rId26"/>
    <p:sldId id="4211" r:id="rId27"/>
    <p:sldId id="4161" r:id="rId28"/>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7" d="100"/>
          <a:sy n="67" d="100"/>
        </p:scale>
        <p:origin x="644"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94539-208F-4753-9509-332188C693C8}" type="doc">
      <dgm:prSet loTypeId="urn:microsoft.com/office/officeart/2005/8/layout/process1" loCatId="process" qsTypeId="urn:microsoft.com/office/officeart/2009/2/quickstyle/3d8" qsCatId="3D" csTypeId="urn:microsoft.com/office/officeart/2005/8/colors/accent1_2" csCatId="accent1" phldr="1"/>
      <dgm:spPr/>
    </dgm:pt>
    <dgm:pt modelId="{412060E4-A53A-4902-B85C-C3F43DC9F0D6}">
      <dgm:prSet phldrT="[Text]"/>
      <dgm:spPr/>
      <dgm:t>
        <a:bodyPr/>
        <a:lstStyle/>
        <a:p>
          <a:r>
            <a:rPr lang="en-IN" b="1" dirty="0">
              <a:solidFill>
                <a:schemeClr val="tx1"/>
              </a:solidFill>
              <a:latin typeface="Cambria" panose="02040503050406030204" pitchFamily="18" charset="0"/>
              <a:ea typeface="Cambria" panose="02040503050406030204" pitchFamily="18" charset="0"/>
            </a:rPr>
            <a:t>Innovation</a:t>
          </a:r>
        </a:p>
      </dgm:t>
    </dgm:pt>
    <dgm:pt modelId="{B16256F5-2A94-46C3-B028-25ADEAC39F9D}" type="parTrans" cxnId="{1155C099-99FF-4E05-9484-F040EB0398A9}">
      <dgm:prSet/>
      <dgm:spPr/>
      <dgm:t>
        <a:bodyPr/>
        <a:lstStyle/>
        <a:p>
          <a:endParaRPr lang="en-IN"/>
        </a:p>
      </dgm:t>
    </dgm:pt>
    <dgm:pt modelId="{A9805BD7-112D-4494-B0A6-B192DBBA5BCE}" type="sibTrans" cxnId="{1155C099-99FF-4E05-9484-F040EB0398A9}">
      <dgm:prSet/>
      <dgm:spPr/>
      <dgm:t>
        <a:bodyPr/>
        <a:lstStyle/>
        <a:p>
          <a:endParaRPr lang="en-IN"/>
        </a:p>
      </dgm:t>
    </dgm:pt>
    <dgm:pt modelId="{9573E948-D624-4421-82D1-C423B2267F59}">
      <dgm:prSet phldrT="[Text]" custT="1"/>
      <dgm:spPr/>
      <dgm:t>
        <a:bodyPr/>
        <a:lstStyle/>
        <a:p>
          <a:pPr marL="0" lvl="0" indent="0" algn="ctr" defTabSz="1733550">
            <a:lnSpc>
              <a:spcPct val="90000"/>
            </a:lnSpc>
            <a:spcBef>
              <a:spcPct val="0"/>
            </a:spcBef>
            <a:spcAft>
              <a:spcPct val="35000"/>
            </a:spcAft>
            <a:buNone/>
          </a:pPr>
          <a:r>
            <a:rPr lang="en-IN" sz="3900" b="1" kern="1200" dirty="0">
              <a:solidFill>
                <a:prstClr val="black"/>
              </a:solidFill>
              <a:latin typeface="Cambria" panose="02040503050406030204" pitchFamily="18" charset="0"/>
              <a:ea typeface="Cambria" panose="02040503050406030204" pitchFamily="18" charset="0"/>
              <a:cs typeface="+mn-cs"/>
            </a:rPr>
            <a:t>Adoption</a:t>
          </a:r>
        </a:p>
      </dgm:t>
    </dgm:pt>
    <dgm:pt modelId="{FDF78521-8745-4921-BC0C-11F5A8AE4B59}" type="parTrans" cxnId="{A9A775CB-2D02-4016-AD02-763373505C6B}">
      <dgm:prSet/>
      <dgm:spPr/>
      <dgm:t>
        <a:bodyPr/>
        <a:lstStyle/>
        <a:p>
          <a:endParaRPr lang="en-IN"/>
        </a:p>
      </dgm:t>
    </dgm:pt>
    <dgm:pt modelId="{8893F4DE-820A-4740-8564-A0AD4B15B4DB}" type="sibTrans" cxnId="{A9A775CB-2D02-4016-AD02-763373505C6B}">
      <dgm:prSet/>
      <dgm:spPr/>
      <dgm:t>
        <a:bodyPr/>
        <a:lstStyle/>
        <a:p>
          <a:endParaRPr lang="en-IN"/>
        </a:p>
      </dgm:t>
    </dgm:pt>
    <dgm:pt modelId="{007F82E1-086F-4E67-A0F5-98F297B5593A}">
      <dgm:prSet phldrT="[Text]" custT="1"/>
      <dgm:spPr/>
      <dgm:t>
        <a:bodyPr/>
        <a:lstStyle/>
        <a:p>
          <a:pPr marL="0" lvl="0" indent="0" algn="ctr" defTabSz="1733550">
            <a:lnSpc>
              <a:spcPct val="90000"/>
            </a:lnSpc>
            <a:spcBef>
              <a:spcPct val="0"/>
            </a:spcBef>
            <a:spcAft>
              <a:spcPct val="35000"/>
            </a:spcAft>
            <a:buNone/>
          </a:pPr>
          <a:r>
            <a:rPr lang="en-IN" sz="3900" b="1" kern="1200" dirty="0">
              <a:solidFill>
                <a:prstClr val="black"/>
              </a:solidFill>
              <a:latin typeface="Cambria" panose="02040503050406030204" pitchFamily="18" charset="0"/>
              <a:ea typeface="Cambria" panose="02040503050406030204" pitchFamily="18" charset="0"/>
              <a:cs typeface="+mn-cs"/>
            </a:rPr>
            <a:t>Diffusion</a:t>
          </a:r>
        </a:p>
      </dgm:t>
    </dgm:pt>
    <dgm:pt modelId="{22C2B554-C791-4ECC-A3D2-4B63B5052AB3}" type="parTrans" cxnId="{06A56790-0E00-43E8-A126-DD6935A24B9B}">
      <dgm:prSet/>
      <dgm:spPr/>
      <dgm:t>
        <a:bodyPr/>
        <a:lstStyle/>
        <a:p>
          <a:endParaRPr lang="en-IN"/>
        </a:p>
      </dgm:t>
    </dgm:pt>
    <dgm:pt modelId="{CF4B921D-DE74-4BED-AA6C-6304B06EBD24}" type="sibTrans" cxnId="{06A56790-0E00-43E8-A126-DD6935A24B9B}">
      <dgm:prSet/>
      <dgm:spPr/>
      <dgm:t>
        <a:bodyPr/>
        <a:lstStyle/>
        <a:p>
          <a:endParaRPr lang="en-IN"/>
        </a:p>
      </dgm:t>
    </dgm:pt>
    <dgm:pt modelId="{50F596E7-1DB2-40FA-821B-AB7BA30D0A70}" type="pres">
      <dgm:prSet presAssocID="{09294539-208F-4753-9509-332188C693C8}" presName="Name0" presStyleCnt="0">
        <dgm:presLayoutVars>
          <dgm:dir/>
          <dgm:resizeHandles val="exact"/>
        </dgm:presLayoutVars>
      </dgm:prSet>
      <dgm:spPr/>
    </dgm:pt>
    <dgm:pt modelId="{E9EF4150-58FC-4F75-8185-90B29E3490E9}" type="pres">
      <dgm:prSet presAssocID="{412060E4-A53A-4902-B85C-C3F43DC9F0D6}" presName="node" presStyleLbl="node1" presStyleIdx="0" presStyleCnt="3">
        <dgm:presLayoutVars>
          <dgm:bulletEnabled val="1"/>
        </dgm:presLayoutVars>
      </dgm:prSet>
      <dgm:spPr/>
    </dgm:pt>
    <dgm:pt modelId="{76F32DB9-1E09-46BA-B3C6-C1A4854D66E0}" type="pres">
      <dgm:prSet presAssocID="{A9805BD7-112D-4494-B0A6-B192DBBA5BCE}" presName="sibTrans" presStyleLbl="sibTrans2D1" presStyleIdx="0" presStyleCnt="2"/>
      <dgm:spPr/>
    </dgm:pt>
    <dgm:pt modelId="{58925D74-5CCC-4C31-BF55-38F6DFD3BC76}" type="pres">
      <dgm:prSet presAssocID="{A9805BD7-112D-4494-B0A6-B192DBBA5BCE}" presName="connectorText" presStyleLbl="sibTrans2D1" presStyleIdx="0" presStyleCnt="2"/>
      <dgm:spPr/>
    </dgm:pt>
    <dgm:pt modelId="{1C5CF9B5-B2D9-494E-BC23-529DE6851D2B}" type="pres">
      <dgm:prSet presAssocID="{9573E948-D624-4421-82D1-C423B2267F59}" presName="node" presStyleLbl="node1" presStyleIdx="1" presStyleCnt="3">
        <dgm:presLayoutVars>
          <dgm:bulletEnabled val="1"/>
        </dgm:presLayoutVars>
      </dgm:prSet>
      <dgm:spPr/>
    </dgm:pt>
    <dgm:pt modelId="{1D418271-6B6C-4484-8C60-177AB7403731}" type="pres">
      <dgm:prSet presAssocID="{8893F4DE-820A-4740-8564-A0AD4B15B4DB}" presName="sibTrans" presStyleLbl="sibTrans2D1" presStyleIdx="1" presStyleCnt="2"/>
      <dgm:spPr/>
    </dgm:pt>
    <dgm:pt modelId="{A681F71B-A834-4A24-87A4-4B0ED71B5096}" type="pres">
      <dgm:prSet presAssocID="{8893F4DE-820A-4740-8564-A0AD4B15B4DB}" presName="connectorText" presStyleLbl="sibTrans2D1" presStyleIdx="1" presStyleCnt="2"/>
      <dgm:spPr/>
    </dgm:pt>
    <dgm:pt modelId="{6AAF6503-5273-4FB5-A20B-B2D2F9A2CAAC}" type="pres">
      <dgm:prSet presAssocID="{007F82E1-086F-4E67-A0F5-98F297B5593A}" presName="node" presStyleLbl="node1" presStyleIdx="2" presStyleCnt="3">
        <dgm:presLayoutVars>
          <dgm:bulletEnabled val="1"/>
        </dgm:presLayoutVars>
      </dgm:prSet>
      <dgm:spPr/>
    </dgm:pt>
  </dgm:ptLst>
  <dgm:cxnLst>
    <dgm:cxn modelId="{5FFA8F0D-2C0C-40DD-9580-84EC6FC30D89}" type="presOf" srcId="{9573E948-D624-4421-82D1-C423B2267F59}" destId="{1C5CF9B5-B2D9-494E-BC23-529DE6851D2B}" srcOrd="0" destOrd="0" presId="urn:microsoft.com/office/officeart/2005/8/layout/process1"/>
    <dgm:cxn modelId="{72C5B860-F1BD-4F23-9A82-B60E89F04528}" type="presOf" srcId="{A9805BD7-112D-4494-B0A6-B192DBBA5BCE}" destId="{58925D74-5CCC-4C31-BF55-38F6DFD3BC76}" srcOrd="1" destOrd="0" presId="urn:microsoft.com/office/officeart/2005/8/layout/process1"/>
    <dgm:cxn modelId="{71F20B66-9C46-4CA2-8BD2-43CAD71CAEF2}" type="presOf" srcId="{8893F4DE-820A-4740-8564-A0AD4B15B4DB}" destId="{A681F71B-A834-4A24-87A4-4B0ED71B5096}" srcOrd="1" destOrd="0" presId="urn:microsoft.com/office/officeart/2005/8/layout/process1"/>
    <dgm:cxn modelId="{FDDE6E68-0746-44B9-B782-017034310A21}" type="presOf" srcId="{007F82E1-086F-4E67-A0F5-98F297B5593A}" destId="{6AAF6503-5273-4FB5-A20B-B2D2F9A2CAAC}" srcOrd="0" destOrd="0" presId="urn:microsoft.com/office/officeart/2005/8/layout/process1"/>
    <dgm:cxn modelId="{33DBE47A-5AFC-4C8F-A3C8-97544E1CC751}" type="presOf" srcId="{A9805BD7-112D-4494-B0A6-B192DBBA5BCE}" destId="{76F32DB9-1E09-46BA-B3C6-C1A4854D66E0}" srcOrd="0" destOrd="0" presId="urn:microsoft.com/office/officeart/2005/8/layout/process1"/>
    <dgm:cxn modelId="{06A56790-0E00-43E8-A126-DD6935A24B9B}" srcId="{09294539-208F-4753-9509-332188C693C8}" destId="{007F82E1-086F-4E67-A0F5-98F297B5593A}" srcOrd="2" destOrd="0" parTransId="{22C2B554-C791-4ECC-A3D2-4B63B5052AB3}" sibTransId="{CF4B921D-DE74-4BED-AA6C-6304B06EBD24}"/>
    <dgm:cxn modelId="{1155C099-99FF-4E05-9484-F040EB0398A9}" srcId="{09294539-208F-4753-9509-332188C693C8}" destId="{412060E4-A53A-4902-B85C-C3F43DC9F0D6}" srcOrd="0" destOrd="0" parTransId="{B16256F5-2A94-46C3-B028-25ADEAC39F9D}" sibTransId="{A9805BD7-112D-4494-B0A6-B192DBBA5BCE}"/>
    <dgm:cxn modelId="{52AEDBBC-6ED8-4AEF-BAF3-929E3278891F}" type="presOf" srcId="{412060E4-A53A-4902-B85C-C3F43DC9F0D6}" destId="{E9EF4150-58FC-4F75-8185-90B29E3490E9}" srcOrd="0" destOrd="0" presId="urn:microsoft.com/office/officeart/2005/8/layout/process1"/>
    <dgm:cxn modelId="{A9A775CB-2D02-4016-AD02-763373505C6B}" srcId="{09294539-208F-4753-9509-332188C693C8}" destId="{9573E948-D624-4421-82D1-C423B2267F59}" srcOrd="1" destOrd="0" parTransId="{FDF78521-8745-4921-BC0C-11F5A8AE4B59}" sibTransId="{8893F4DE-820A-4740-8564-A0AD4B15B4DB}"/>
    <dgm:cxn modelId="{50FF4CFD-77B3-4C68-9FBC-D4716C464C18}" type="presOf" srcId="{09294539-208F-4753-9509-332188C693C8}" destId="{50F596E7-1DB2-40FA-821B-AB7BA30D0A70}" srcOrd="0" destOrd="0" presId="urn:microsoft.com/office/officeart/2005/8/layout/process1"/>
    <dgm:cxn modelId="{449908FF-4F95-4E54-9E65-FCB36E826807}" type="presOf" srcId="{8893F4DE-820A-4740-8564-A0AD4B15B4DB}" destId="{1D418271-6B6C-4484-8C60-177AB7403731}" srcOrd="0" destOrd="0" presId="urn:microsoft.com/office/officeart/2005/8/layout/process1"/>
    <dgm:cxn modelId="{BE1B2C2D-6DE8-441A-9E98-904F1A258C9C}" type="presParOf" srcId="{50F596E7-1DB2-40FA-821B-AB7BA30D0A70}" destId="{E9EF4150-58FC-4F75-8185-90B29E3490E9}" srcOrd="0" destOrd="0" presId="urn:microsoft.com/office/officeart/2005/8/layout/process1"/>
    <dgm:cxn modelId="{97EA9E7B-04DB-4E7B-BF83-0263152DA865}" type="presParOf" srcId="{50F596E7-1DB2-40FA-821B-AB7BA30D0A70}" destId="{76F32DB9-1E09-46BA-B3C6-C1A4854D66E0}" srcOrd="1" destOrd="0" presId="urn:microsoft.com/office/officeart/2005/8/layout/process1"/>
    <dgm:cxn modelId="{87288526-942D-46A9-9C57-EAD9756B6DE5}" type="presParOf" srcId="{76F32DB9-1E09-46BA-B3C6-C1A4854D66E0}" destId="{58925D74-5CCC-4C31-BF55-38F6DFD3BC76}" srcOrd="0" destOrd="0" presId="urn:microsoft.com/office/officeart/2005/8/layout/process1"/>
    <dgm:cxn modelId="{0354BDBD-52E0-4DAD-B52B-F0514B8461C1}" type="presParOf" srcId="{50F596E7-1DB2-40FA-821B-AB7BA30D0A70}" destId="{1C5CF9B5-B2D9-494E-BC23-529DE6851D2B}" srcOrd="2" destOrd="0" presId="urn:microsoft.com/office/officeart/2005/8/layout/process1"/>
    <dgm:cxn modelId="{A03C2A8F-E1B5-4B70-A134-038FF8BB9DB6}" type="presParOf" srcId="{50F596E7-1DB2-40FA-821B-AB7BA30D0A70}" destId="{1D418271-6B6C-4484-8C60-177AB7403731}" srcOrd="3" destOrd="0" presId="urn:microsoft.com/office/officeart/2005/8/layout/process1"/>
    <dgm:cxn modelId="{F6D04855-79E5-4E48-AFE1-C6CB0A375FED}" type="presParOf" srcId="{1D418271-6B6C-4484-8C60-177AB7403731}" destId="{A681F71B-A834-4A24-87A4-4B0ED71B5096}" srcOrd="0" destOrd="0" presId="urn:microsoft.com/office/officeart/2005/8/layout/process1"/>
    <dgm:cxn modelId="{8FEAD3AA-2857-4637-9687-DF1779DDA36C}" type="presParOf" srcId="{50F596E7-1DB2-40FA-821B-AB7BA30D0A70}" destId="{6AAF6503-5273-4FB5-A20B-B2D2F9A2CAA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EDAB6F-4B8B-411D-9C1F-C5F4932F5CEC}" type="doc">
      <dgm:prSet loTypeId="urn:microsoft.com/office/officeart/2005/8/layout/default" loCatId="list" qsTypeId="urn:microsoft.com/office/officeart/2005/8/quickstyle/simple3" qsCatId="simple" csTypeId="urn:microsoft.com/office/officeart/2005/8/colors/accent3_4" csCatId="accent3" phldr="1"/>
      <dgm:spPr/>
      <dgm:t>
        <a:bodyPr/>
        <a:lstStyle/>
        <a:p>
          <a:endParaRPr lang="en-IN"/>
        </a:p>
      </dgm:t>
    </dgm:pt>
    <dgm:pt modelId="{D88AA04F-6502-4192-9181-36DF6FA15018}">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n-US" sz="2400" dirty="0">
              <a:effectLst/>
              <a:latin typeface="Times New Roman" panose="02020603050405020304" pitchFamily="18" charset="0"/>
              <a:ea typeface="Calibri" panose="020F0502020204030204" pitchFamily="34" charset="0"/>
            </a:rPr>
            <a:t>MoHFW established ‘</a:t>
          </a:r>
          <a:r>
            <a:rPr lang="en-US" sz="2400" u="sng" dirty="0">
              <a:effectLst/>
              <a:latin typeface="Times New Roman" panose="02020603050405020304" pitchFamily="18" charset="0"/>
              <a:ea typeface="Calibri" panose="020F0502020204030204" pitchFamily="34" charset="0"/>
            </a:rPr>
            <a:t>National Knowledge Platform</a:t>
          </a:r>
          <a:r>
            <a:rPr lang="en-US" sz="2400" dirty="0">
              <a:effectLst/>
              <a:latin typeface="Times New Roman" panose="02020603050405020304" pitchFamily="18" charset="0"/>
              <a:ea typeface="Calibri" panose="020F0502020204030204" pitchFamily="34" charset="0"/>
            </a:rPr>
            <a:t>’ in 2016-17 </a:t>
          </a:r>
        </a:p>
        <a:p>
          <a:pPr algn="l"/>
          <a:r>
            <a:rPr lang="en-US" sz="2400" dirty="0">
              <a:effectLst/>
              <a:latin typeface="Times New Roman" panose="02020603050405020304" pitchFamily="18" charset="0"/>
              <a:ea typeface="Calibri" panose="020F0502020204030204" pitchFamily="34" charset="0"/>
            </a:rPr>
            <a:t>- to promote Health Policy and Systems Research </a:t>
          </a:r>
        </a:p>
        <a:p>
          <a:pPr algn="l"/>
          <a:r>
            <a:rPr lang="en-US" sz="2400" dirty="0">
              <a:effectLst/>
              <a:latin typeface="Times New Roman" panose="02020603050405020304" pitchFamily="18" charset="0"/>
              <a:ea typeface="Calibri" panose="020F0502020204030204" pitchFamily="34" charset="0"/>
            </a:rPr>
            <a:t>-  to address the challenges faced in strengthening health systems</a:t>
          </a:r>
          <a:endParaRPr lang="en-IN" sz="2400" dirty="0">
            <a:latin typeface="Cambria" panose="02040503050406030204" pitchFamily="18" charset="0"/>
            <a:ea typeface="Cambria" panose="02040503050406030204" pitchFamily="18" charset="0"/>
          </a:endParaRPr>
        </a:p>
      </dgm:t>
    </dgm:pt>
    <dgm:pt modelId="{BFA9230F-C882-4C49-A366-8750DAA2201B}" type="parTrans" cxnId="{F3543B46-8090-4C84-AF52-1287D7A74F4B}">
      <dgm:prSet/>
      <dgm:spPr/>
      <dgm:t>
        <a:bodyPr/>
        <a:lstStyle/>
        <a:p>
          <a:endParaRPr lang="en-IN"/>
        </a:p>
      </dgm:t>
    </dgm:pt>
    <dgm:pt modelId="{FC56934C-9906-45B6-AF92-7D10845317E1}" type="sibTrans" cxnId="{F3543B46-8090-4C84-AF52-1287D7A74F4B}">
      <dgm:prSet/>
      <dgm:spPr/>
      <dgm:t>
        <a:bodyPr/>
        <a:lstStyle/>
        <a:p>
          <a:endParaRPr lang="en-IN"/>
        </a:p>
      </dgm:t>
    </dgm:pt>
    <dgm:pt modelId="{4187A754-AD7E-445F-BF88-E0245B7AF441}">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effectLst/>
              <a:latin typeface="Times New Roman" panose="02020603050405020304" pitchFamily="18" charset="0"/>
              <a:ea typeface="Calibri" panose="020F0502020204030204" pitchFamily="34" charset="0"/>
              <a:cs typeface="Mangal" panose="02040503050203030202" pitchFamily="18" charset="0"/>
            </a:rPr>
            <a:t>NKP </a:t>
          </a:r>
          <a:r>
            <a:rPr lang="en-US" dirty="0">
              <a:effectLst/>
              <a:latin typeface="Times New Roman" panose="02020603050405020304" pitchFamily="18" charset="0"/>
              <a:ea typeface="Calibri" panose="020F0502020204030204" pitchFamily="34" charset="0"/>
              <a:cs typeface="Mangal" panose="02040503050203030202" pitchFamily="18" charset="0"/>
              <a:sym typeface="Symbol" panose="05050102010706020507" pitchFamily="18" charset="2"/>
            </a:rPr>
            <a:t></a:t>
          </a:r>
          <a:r>
            <a:rPr lang="en-US" dirty="0">
              <a:effectLst/>
              <a:latin typeface="Times New Roman" panose="02020603050405020304" pitchFamily="18" charset="0"/>
              <a:ea typeface="Calibri" panose="020F0502020204030204" pitchFamily="34" charset="0"/>
              <a:cs typeface="Mangal" panose="02040503050203030202" pitchFamily="18" charset="0"/>
            </a:rPr>
            <a:t>IR-HSS </a:t>
          </a: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angal" panose="02040503050203030202" pitchFamily="18" charset="0"/>
            </a:rPr>
            <a:t>(KMD) </a:t>
          </a:r>
        </a:p>
        <a:p>
          <a:r>
            <a:rPr lang="en-US" dirty="0">
              <a:effectLst/>
              <a:latin typeface="Times New Roman" panose="02020603050405020304" pitchFamily="18" charset="0"/>
              <a:ea typeface="Calibri" panose="020F0502020204030204" pitchFamily="34" charset="0"/>
              <a:cs typeface="Mangal" panose="02040503050203030202" pitchFamily="18" charset="0"/>
            </a:rPr>
            <a:t>Identifying state specific priorities</a:t>
          </a:r>
        </a:p>
        <a:p>
          <a:r>
            <a:rPr lang="en-US" dirty="0">
              <a:effectLst/>
              <a:latin typeface="Times New Roman" panose="02020603050405020304" pitchFamily="18" charset="0"/>
              <a:ea typeface="Calibri" panose="020F0502020204030204" pitchFamily="34" charset="0"/>
              <a:cs typeface="Mangal" panose="02040503050203030202" pitchFamily="18" charset="0"/>
            </a:rPr>
            <a:t>- state level consultations to identify emerging programme priorities for research, so that health systems research targeted towards the state’s needs. </a:t>
          </a:r>
          <a:endParaRPr lang="en-IN" dirty="0">
            <a:latin typeface="Cambria" panose="02040503050406030204" pitchFamily="18" charset="0"/>
            <a:ea typeface="Cambria" panose="02040503050406030204" pitchFamily="18" charset="0"/>
          </a:endParaRPr>
        </a:p>
      </dgm:t>
    </dgm:pt>
    <dgm:pt modelId="{EA62CC28-61B8-4759-ABCB-9C3CFD9700A3}" type="parTrans" cxnId="{48BC6E1B-237F-45D7-ADCC-92CD7F4C05B9}">
      <dgm:prSet/>
      <dgm:spPr/>
      <dgm:t>
        <a:bodyPr/>
        <a:lstStyle/>
        <a:p>
          <a:endParaRPr lang="en-IN"/>
        </a:p>
      </dgm:t>
    </dgm:pt>
    <dgm:pt modelId="{5C482768-6BEF-439A-937E-8AC2718B5C20}" type="sibTrans" cxnId="{48BC6E1B-237F-45D7-ADCC-92CD7F4C05B9}">
      <dgm:prSet/>
      <dgm:spPr/>
      <dgm:t>
        <a:bodyPr/>
        <a:lstStyle/>
        <a:p>
          <a:endParaRPr lang="en-IN"/>
        </a:p>
      </dgm:t>
    </dgm:pt>
    <dgm:pt modelId="{F916468F-C1B0-4227-A76C-532FD27D8B22}">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n-US" dirty="0">
              <a:effectLst/>
              <a:latin typeface="Times New Roman" panose="02020603050405020304" pitchFamily="18" charset="0"/>
              <a:ea typeface="Calibri" panose="020F0502020204030204" pitchFamily="34" charset="0"/>
            </a:rPr>
            <a:t>RESEARCH: NHSRC with technical experts formulates </a:t>
          </a:r>
          <a:r>
            <a:rPr lang="en-US" b="1" dirty="0">
              <a:effectLst/>
              <a:latin typeface="Times New Roman" panose="02020603050405020304" pitchFamily="18" charset="0"/>
              <a:ea typeface="Calibri" panose="020F0502020204030204" pitchFamily="34" charset="0"/>
            </a:rPr>
            <a:t>implementation research </a:t>
          </a:r>
          <a:r>
            <a:rPr lang="en-US" dirty="0">
              <a:effectLst/>
              <a:latin typeface="Times New Roman" panose="02020603050405020304" pitchFamily="18" charset="0"/>
              <a:ea typeface="Calibri" panose="020F0502020204030204" pitchFamily="34" charset="0"/>
            </a:rPr>
            <a:t>questions aligned with identified research priorities by the states. </a:t>
          </a:r>
        </a:p>
        <a:p>
          <a:pPr algn="l"/>
          <a:r>
            <a:rPr lang="en-US" b="1" dirty="0">
              <a:effectLst/>
              <a:latin typeface="Times New Roman" panose="02020603050405020304" pitchFamily="18" charset="0"/>
              <a:ea typeface="Calibri" panose="020F0502020204030204" pitchFamily="34" charset="0"/>
            </a:rPr>
            <a:t> </a:t>
          </a:r>
        </a:p>
        <a:p>
          <a:pPr algn="l"/>
          <a:r>
            <a:rPr lang="en-US" b="1" dirty="0">
              <a:effectLst/>
              <a:latin typeface="Times New Roman" panose="02020603050405020304" pitchFamily="18" charset="0"/>
              <a:ea typeface="Cambria" panose="02040503050406030204" pitchFamily="18" charset="0"/>
            </a:rPr>
            <a:t>KNOWLEDGE HUB: Repository of experts and evidences – Innovations and best practices ; Collaborations and partnership </a:t>
          </a:r>
          <a:r>
            <a:rPr lang="en-US" b="0" dirty="0">
              <a:effectLst/>
              <a:latin typeface="Times New Roman" panose="02020603050405020304" pitchFamily="18" charset="0"/>
              <a:ea typeface="Cambria" panose="02040503050406030204" pitchFamily="18" charset="0"/>
            </a:rPr>
            <a:t>encouraged for research </a:t>
          </a:r>
          <a:endParaRPr lang="en-IN" dirty="0">
            <a:latin typeface="Cambria" panose="02040503050406030204" pitchFamily="18" charset="0"/>
            <a:ea typeface="Cambria" panose="02040503050406030204" pitchFamily="18" charset="0"/>
          </a:endParaRPr>
        </a:p>
      </dgm:t>
    </dgm:pt>
    <dgm:pt modelId="{F0E06BD5-C4E0-410E-A657-AB91777DC9AB}" type="parTrans" cxnId="{02AF70A6-8351-474A-B08C-481C683C7CC0}">
      <dgm:prSet/>
      <dgm:spPr/>
      <dgm:t>
        <a:bodyPr/>
        <a:lstStyle/>
        <a:p>
          <a:endParaRPr lang="en-IN"/>
        </a:p>
      </dgm:t>
    </dgm:pt>
    <dgm:pt modelId="{015A4854-0F6A-4F80-9AB5-CE7D14729351}" type="sibTrans" cxnId="{02AF70A6-8351-474A-B08C-481C683C7CC0}">
      <dgm:prSet/>
      <dgm:spPr/>
      <dgm:t>
        <a:bodyPr/>
        <a:lstStyle/>
        <a:p>
          <a:endParaRPr lang="en-IN"/>
        </a:p>
      </dgm:t>
    </dgm:pt>
    <dgm:pt modelId="{5A111A6F-5060-4A4D-9386-1814C8BF40E1}" type="pres">
      <dgm:prSet presAssocID="{01EDAB6F-4B8B-411D-9C1F-C5F4932F5CEC}" presName="diagram" presStyleCnt="0">
        <dgm:presLayoutVars>
          <dgm:dir/>
          <dgm:resizeHandles val="exact"/>
        </dgm:presLayoutVars>
      </dgm:prSet>
      <dgm:spPr/>
    </dgm:pt>
    <dgm:pt modelId="{377A70B8-17B0-44F2-9713-CE2C17B7B2F8}" type="pres">
      <dgm:prSet presAssocID="{D88AA04F-6502-4192-9181-36DF6FA15018}" presName="node" presStyleLbl="node1" presStyleIdx="0" presStyleCnt="3" custScaleX="107117">
        <dgm:presLayoutVars>
          <dgm:bulletEnabled val="1"/>
        </dgm:presLayoutVars>
      </dgm:prSet>
      <dgm:spPr/>
    </dgm:pt>
    <dgm:pt modelId="{7C1A26FF-3E4E-4325-9D57-97F08A796116}" type="pres">
      <dgm:prSet presAssocID="{FC56934C-9906-45B6-AF92-7D10845317E1}" presName="sibTrans" presStyleCnt="0"/>
      <dgm:spPr/>
    </dgm:pt>
    <dgm:pt modelId="{5FAA9139-4F9F-4135-BE44-5CC7060626A3}" type="pres">
      <dgm:prSet presAssocID="{4187A754-AD7E-445F-BF88-E0245B7AF441}" presName="node" presStyleLbl="node1" presStyleIdx="1" presStyleCnt="3" custScaleX="107011">
        <dgm:presLayoutVars>
          <dgm:bulletEnabled val="1"/>
        </dgm:presLayoutVars>
      </dgm:prSet>
      <dgm:spPr/>
    </dgm:pt>
    <dgm:pt modelId="{86498AD2-4FDD-431B-AA9A-1806F4936148}" type="pres">
      <dgm:prSet presAssocID="{5C482768-6BEF-439A-937E-8AC2718B5C20}" presName="sibTrans" presStyleCnt="0"/>
      <dgm:spPr/>
    </dgm:pt>
    <dgm:pt modelId="{7F1452FB-8E5A-4643-9E62-3871ABB9413E}" type="pres">
      <dgm:prSet presAssocID="{F916468F-C1B0-4227-A76C-532FD27D8B22}" presName="node" presStyleLbl="node1" presStyleIdx="2" presStyleCnt="3" custScaleX="240533">
        <dgm:presLayoutVars>
          <dgm:bulletEnabled val="1"/>
        </dgm:presLayoutVars>
      </dgm:prSet>
      <dgm:spPr/>
    </dgm:pt>
  </dgm:ptLst>
  <dgm:cxnLst>
    <dgm:cxn modelId="{6774231B-FA6A-4E3E-88E9-2BF5B3588AEB}" type="presOf" srcId="{01EDAB6F-4B8B-411D-9C1F-C5F4932F5CEC}" destId="{5A111A6F-5060-4A4D-9386-1814C8BF40E1}" srcOrd="0" destOrd="0" presId="urn:microsoft.com/office/officeart/2005/8/layout/default"/>
    <dgm:cxn modelId="{48BC6E1B-237F-45D7-ADCC-92CD7F4C05B9}" srcId="{01EDAB6F-4B8B-411D-9C1F-C5F4932F5CEC}" destId="{4187A754-AD7E-445F-BF88-E0245B7AF441}" srcOrd="1" destOrd="0" parTransId="{EA62CC28-61B8-4759-ABCB-9C3CFD9700A3}" sibTransId="{5C482768-6BEF-439A-937E-8AC2718B5C20}"/>
    <dgm:cxn modelId="{CEF09261-870E-4D00-A73B-FCFB589F2E38}" type="presOf" srcId="{D88AA04F-6502-4192-9181-36DF6FA15018}" destId="{377A70B8-17B0-44F2-9713-CE2C17B7B2F8}" srcOrd="0" destOrd="0" presId="urn:microsoft.com/office/officeart/2005/8/layout/default"/>
    <dgm:cxn modelId="{F3543B46-8090-4C84-AF52-1287D7A74F4B}" srcId="{01EDAB6F-4B8B-411D-9C1F-C5F4932F5CEC}" destId="{D88AA04F-6502-4192-9181-36DF6FA15018}" srcOrd="0" destOrd="0" parTransId="{BFA9230F-C882-4C49-A366-8750DAA2201B}" sibTransId="{FC56934C-9906-45B6-AF92-7D10845317E1}"/>
    <dgm:cxn modelId="{5896A46B-B251-4525-A9E9-82E65FD96DE2}" type="presOf" srcId="{F916468F-C1B0-4227-A76C-532FD27D8B22}" destId="{7F1452FB-8E5A-4643-9E62-3871ABB9413E}" srcOrd="0" destOrd="0" presId="urn:microsoft.com/office/officeart/2005/8/layout/default"/>
    <dgm:cxn modelId="{6BC5EA9A-BA3E-47D0-BE82-2A260548879B}" type="presOf" srcId="{4187A754-AD7E-445F-BF88-E0245B7AF441}" destId="{5FAA9139-4F9F-4135-BE44-5CC7060626A3}" srcOrd="0" destOrd="0" presId="urn:microsoft.com/office/officeart/2005/8/layout/default"/>
    <dgm:cxn modelId="{02AF70A6-8351-474A-B08C-481C683C7CC0}" srcId="{01EDAB6F-4B8B-411D-9C1F-C5F4932F5CEC}" destId="{F916468F-C1B0-4227-A76C-532FD27D8B22}" srcOrd="2" destOrd="0" parTransId="{F0E06BD5-C4E0-410E-A657-AB91777DC9AB}" sibTransId="{015A4854-0F6A-4F80-9AB5-CE7D14729351}"/>
    <dgm:cxn modelId="{FCC82528-6970-4136-A105-C96913C4DAE7}" type="presParOf" srcId="{5A111A6F-5060-4A4D-9386-1814C8BF40E1}" destId="{377A70B8-17B0-44F2-9713-CE2C17B7B2F8}" srcOrd="0" destOrd="0" presId="urn:microsoft.com/office/officeart/2005/8/layout/default"/>
    <dgm:cxn modelId="{04D3A29F-3DE2-4214-AF1B-12E083AD6FF9}" type="presParOf" srcId="{5A111A6F-5060-4A4D-9386-1814C8BF40E1}" destId="{7C1A26FF-3E4E-4325-9D57-97F08A796116}" srcOrd="1" destOrd="0" presId="urn:microsoft.com/office/officeart/2005/8/layout/default"/>
    <dgm:cxn modelId="{4F01F954-F89A-4474-B3DF-54F9EC2F3931}" type="presParOf" srcId="{5A111A6F-5060-4A4D-9386-1814C8BF40E1}" destId="{5FAA9139-4F9F-4135-BE44-5CC7060626A3}" srcOrd="2" destOrd="0" presId="urn:microsoft.com/office/officeart/2005/8/layout/default"/>
    <dgm:cxn modelId="{BB4A26D7-EB9A-4C9A-8DD2-8E05DD0670AD}" type="presParOf" srcId="{5A111A6F-5060-4A4D-9386-1814C8BF40E1}" destId="{86498AD2-4FDD-431B-AA9A-1806F4936148}" srcOrd="3" destOrd="0" presId="urn:microsoft.com/office/officeart/2005/8/layout/default"/>
    <dgm:cxn modelId="{F47DE89B-362D-406A-8978-A073E9EE421D}" type="presParOf" srcId="{5A111A6F-5060-4A4D-9386-1814C8BF40E1}" destId="{7F1452FB-8E5A-4643-9E62-3871ABB9413E}" srcOrd="4" destOrd="0" presId="urn:microsoft.com/office/officeart/2005/8/layout/default"/>
  </dgm:cxnLst>
  <dgm:bg>
    <a:noFill/>
  </dgm:bg>
  <dgm:whole>
    <a:ln>
      <a:solidFill>
        <a:schemeClr val="accent2">
          <a:lumMod val="20000"/>
          <a:lumOff val="8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037C2C-BA83-4C41-9A66-CCF909459615}"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IN"/>
        </a:p>
      </dgm:t>
    </dgm:pt>
    <dgm:pt modelId="{92AB0EF6-8BD9-4908-9735-E37BC81F0118}">
      <dgm:prSet phldrT="[Text]" custT="1">
        <dgm:style>
          <a:lnRef idx="1">
            <a:schemeClr val="accent3"/>
          </a:lnRef>
          <a:fillRef idx="2">
            <a:schemeClr val="accent3"/>
          </a:fillRef>
          <a:effectRef idx="1">
            <a:schemeClr val="accent3"/>
          </a:effectRef>
          <a:fontRef idx="minor">
            <a:schemeClr val="dk1"/>
          </a:fontRef>
        </dgm:style>
      </dgm:prSet>
      <dgm:spPr>
        <a:ln>
          <a:noFill/>
        </a:ln>
        <a:effectLst>
          <a:glow rad="228600">
            <a:schemeClr val="accent1">
              <a:satMod val="175000"/>
              <a:alpha val="40000"/>
            </a:schemeClr>
          </a:glow>
          <a:innerShdw blurRad="63500" dist="50800" dir="5400000">
            <a:prstClr val="black">
              <a:alpha val="50000"/>
            </a:prstClr>
          </a:innerShdw>
          <a:reflection blurRad="6350" stA="52000" endA="300" endPos="35000" dir="5400000" sy="-100000" algn="bl" rotWithShape="0"/>
          <a:softEdge rad="31750"/>
        </a:effectLst>
        <a:scene3d>
          <a:camera prst="orthographicFront">
            <a:rot lat="0" lon="0" rev="0"/>
          </a:camera>
          <a:lightRig rig="glow" dir="t">
            <a:rot lat="0" lon="0" rev="4800000"/>
          </a:lightRig>
        </a:scene3d>
        <a:sp3d prstMaterial="matte">
          <a:bevelT w="127000" h="63500"/>
        </a:sp3d>
      </dgm:spPr>
      <dgm:t>
        <a:bodyPr/>
        <a:lstStyle/>
        <a:p>
          <a:pPr algn="ctr"/>
          <a:r>
            <a:rPr lang="en-IN" sz="2800" dirty="0">
              <a:latin typeface="Times New Roman" panose="02020603050405020304" pitchFamily="18" charset="0"/>
              <a:cs typeface="Times New Roman" panose="02020603050405020304" pitchFamily="18" charset="0"/>
            </a:rPr>
            <a:t>Research priority areas</a:t>
          </a:r>
        </a:p>
        <a:p>
          <a:pPr algn="ctr"/>
          <a:r>
            <a:rPr lang="en-IN" sz="2800" dirty="0">
              <a:latin typeface="Times New Roman" panose="02020603050405020304" pitchFamily="18" charset="0"/>
              <a:cs typeface="Times New Roman" panose="02020603050405020304" pitchFamily="18" charset="0"/>
            </a:rPr>
            <a:t>HSR and IR HSS</a:t>
          </a:r>
        </a:p>
        <a:p>
          <a:pPr algn="ctr"/>
          <a:r>
            <a:rPr lang="en-IN" sz="2800" dirty="0">
              <a:latin typeface="Times New Roman" panose="02020603050405020304" pitchFamily="18" charset="0"/>
              <a:cs typeface="Times New Roman" panose="02020603050405020304" pitchFamily="18" charset="0"/>
            </a:rPr>
            <a:t>SHSRC to anchor !!!</a:t>
          </a:r>
        </a:p>
      </dgm:t>
    </dgm:pt>
    <dgm:pt modelId="{05B86254-08E8-41F5-93FB-DC228AD73609}" type="parTrans" cxnId="{7A6C5B63-A7E5-4AA5-9AE4-F77AF5AE0C42}">
      <dgm:prSet/>
      <dgm:spPr/>
      <dgm:t>
        <a:bodyPr/>
        <a:lstStyle/>
        <a:p>
          <a:endParaRPr lang="en-IN"/>
        </a:p>
      </dgm:t>
    </dgm:pt>
    <dgm:pt modelId="{0D6DF34A-5F5C-4A46-A6D9-95097F0D53DC}" type="sibTrans" cxnId="{7A6C5B63-A7E5-4AA5-9AE4-F77AF5AE0C42}">
      <dgm:prSet/>
      <dgm:spPr/>
      <dgm:t>
        <a:bodyPr/>
        <a:lstStyle/>
        <a:p>
          <a:endParaRPr lang="en-IN"/>
        </a:p>
      </dgm:t>
    </dgm:pt>
    <dgm:pt modelId="{B9727CC9-31B6-4351-A76E-C9BE91F51BC4}">
      <dgm:prSet phldrT="[Text]" custT="1">
        <dgm:style>
          <a:lnRef idx="1">
            <a:schemeClr val="accent3"/>
          </a:lnRef>
          <a:fillRef idx="2">
            <a:schemeClr val="accent3"/>
          </a:fillRef>
          <a:effectRef idx="1">
            <a:schemeClr val="accent3"/>
          </a:effectRef>
          <a:fontRef idx="minor">
            <a:schemeClr val="dk1"/>
          </a:fontRef>
        </dgm:style>
      </dgm:prSet>
      <dgm:spPr>
        <a:ln>
          <a:noFill/>
        </a:ln>
        <a:effectLst>
          <a:glow rad="228600">
            <a:schemeClr val="accent1">
              <a:satMod val="175000"/>
              <a:alpha val="40000"/>
            </a:schemeClr>
          </a:glow>
          <a:innerShdw blurRad="63500" dist="50800" dir="5400000">
            <a:prstClr val="black">
              <a:alpha val="50000"/>
            </a:prstClr>
          </a:innerShdw>
          <a:reflection blurRad="6350" stA="52000" endA="300" endPos="35000" dir="5400000" sy="-100000" algn="bl" rotWithShape="0"/>
          <a:softEdge rad="31750"/>
        </a:effectLst>
        <a:scene3d>
          <a:camera prst="orthographicFront">
            <a:rot lat="0" lon="0" rev="0"/>
          </a:camera>
          <a:lightRig rig="glow" dir="t">
            <a:rot lat="0" lon="0" rev="4800000"/>
          </a:lightRig>
        </a:scene3d>
        <a:sp3d prstMaterial="matte">
          <a:bevelT w="127000" h="63500"/>
        </a:sp3d>
      </dgm:spPr>
      <dgm:t>
        <a:bodyPr/>
        <a:lstStyle/>
        <a:p>
          <a:pPr algn="ctr"/>
          <a:r>
            <a:rPr lang="en-IN" sz="2800" kern="1200" dirty="0">
              <a:latin typeface="Times New Roman" panose="02020603050405020304" pitchFamily="18" charset="0"/>
              <a:cs typeface="Times New Roman" panose="02020603050405020304" pitchFamily="18" charset="0"/>
            </a:rPr>
            <a:t>Knowledge network – national, state and district level</a:t>
          </a:r>
          <a:endParaRPr lang="en-IN"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62C26EAA-D72E-43E9-B76D-76DADF6E64E4}" type="parTrans" cxnId="{D9A1F936-941E-4E0F-9D60-F2BEC8BFCCCA}">
      <dgm:prSet/>
      <dgm:spPr/>
      <dgm:t>
        <a:bodyPr/>
        <a:lstStyle/>
        <a:p>
          <a:endParaRPr lang="en-IN"/>
        </a:p>
      </dgm:t>
    </dgm:pt>
    <dgm:pt modelId="{A44EB35E-3AD2-4621-9824-31F5D4AF9D3B}" type="sibTrans" cxnId="{D9A1F936-941E-4E0F-9D60-F2BEC8BFCCCA}">
      <dgm:prSet/>
      <dgm:spPr/>
      <dgm:t>
        <a:bodyPr/>
        <a:lstStyle/>
        <a:p>
          <a:endParaRPr lang="en-IN"/>
        </a:p>
      </dgm:t>
    </dgm:pt>
    <dgm:pt modelId="{0AA514C3-37F0-4848-8C94-BC30FA94708E}">
      <dgm:prSet phldrT="[Text]" custT="1">
        <dgm:style>
          <a:lnRef idx="1">
            <a:schemeClr val="accent3"/>
          </a:lnRef>
          <a:fillRef idx="2">
            <a:schemeClr val="accent3"/>
          </a:fillRef>
          <a:effectRef idx="1">
            <a:schemeClr val="accent3"/>
          </a:effectRef>
          <a:fontRef idx="minor">
            <a:schemeClr val="dk1"/>
          </a:fontRef>
        </dgm:style>
      </dgm:prSet>
      <dgm:spPr>
        <a:ln>
          <a:noFill/>
        </a:ln>
        <a:effectLst>
          <a:glow rad="228600">
            <a:schemeClr val="accent1">
              <a:satMod val="175000"/>
              <a:alpha val="40000"/>
            </a:schemeClr>
          </a:glow>
          <a:innerShdw blurRad="63500" dist="50800" dir="5400000">
            <a:prstClr val="black">
              <a:alpha val="50000"/>
            </a:prstClr>
          </a:innerShdw>
          <a:reflection blurRad="6350" stA="52000" endA="300" endPos="35000" dir="5400000" sy="-100000" algn="bl" rotWithShape="0"/>
          <a:softEdge rad="31750"/>
        </a:effectLst>
        <a:scene3d>
          <a:camera prst="orthographicFront">
            <a:rot lat="0" lon="0" rev="0"/>
          </a:camera>
          <a:lightRig rig="glow" dir="t">
            <a:rot lat="0" lon="0" rev="4800000"/>
          </a:lightRig>
        </a:scene3d>
        <a:sp3d prstMaterial="matte">
          <a:bevelT w="127000" h="63500"/>
        </a:sp3d>
      </dgm:spPr>
      <dgm:t>
        <a:bodyPr/>
        <a:lstStyle/>
        <a:p>
          <a:pPr marL="0" lvl="0" indent="0" algn="ctr" defTabSz="1244600">
            <a:lnSpc>
              <a:spcPct val="90000"/>
            </a:lnSpc>
            <a:spcBef>
              <a:spcPct val="0"/>
            </a:spcBef>
            <a:spcAft>
              <a:spcPct val="35000"/>
            </a:spcAft>
            <a:buNone/>
          </a:pPr>
          <a:r>
            <a:rPr lang="en-IN"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Reflections and Evidence from field – Field visits as part of programme/domain </a:t>
          </a:r>
        </a:p>
      </dgm:t>
    </dgm:pt>
    <dgm:pt modelId="{276E80E3-1E18-4DA6-86C7-71BCEBF4FED0}" type="parTrans" cxnId="{EECD109D-8DE5-42F0-AEA8-556150BE1C4F}">
      <dgm:prSet/>
      <dgm:spPr/>
      <dgm:t>
        <a:bodyPr/>
        <a:lstStyle/>
        <a:p>
          <a:endParaRPr lang="en-IN"/>
        </a:p>
      </dgm:t>
    </dgm:pt>
    <dgm:pt modelId="{3C75663B-7DE4-4216-84EF-E84831C72A07}" type="sibTrans" cxnId="{EECD109D-8DE5-42F0-AEA8-556150BE1C4F}">
      <dgm:prSet/>
      <dgm:spPr/>
      <dgm:t>
        <a:bodyPr/>
        <a:lstStyle/>
        <a:p>
          <a:endParaRPr lang="en-IN"/>
        </a:p>
      </dgm:t>
    </dgm:pt>
    <dgm:pt modelId="{A8D863C5-3F53-4332-ABEA-72838BC5A2BC}">
      <dgm:prSet phldrT="[Text]" custT="1">
        <dgm:style>
          <a:lnRef idx="1">
            <a:schemeClr val="accent3"/>
          </a:lnRef>
          <a:fillRef idx="2">
            <a:schemeClr val="accent3"/>
          </a:fillRef>
          <a:effectRef idx="1">
            <a:schemeClr val="accent3"/>
          </a:effectRef>
          <a:fontRef idx="minor">
            <a:schemeClr val="dk1"/>
          </a:fontRef>
        </dgm:style>
      </dgm:prSet>
      <dgm:spPr>
        <a:ln>
          <a:noFill/>
        </a:ln>
        <a:effectLst>
          <a:glow rad="228600">
            <a:schemeClr val="accent1">
              <a:satMod val="175000"/>
              <a:alpha val="40000"/>
            </a:schemeClr>
          </a:glow>
          <a:innerShdw blurRad="63500" dist="50800" dir="5400000">
            <a:prstClr val="black">
              <a:alpha val="50000"/>
            </a:prstClr>
          </a:innerShdw>
          <a:reflection blurRad="6350" stA="52000" endA="300" endPos="35000" dir="5400000" sy="-100000" algn="bl" rotWithShape="0"/>
          <a:softEdge rad="31750"/>
        </a:effectLst>
        <a:scene3d>
          <a:camera prst="orthographicFront">
            <a:rot lat="0" lon="0" rev="0"/>
          </a:camera>
          <a:lightRig rig="glow" dir="t">
            <a:rot lat="0" lon="0" rev="4800000"/>
          </a:lightRig>
        </a:scene3d>
        <a:sp3d prstMaterial="matte">
          <a:bevelT w="127000" h="63500"/>
        </a:sp3d>
      </dgm:spPr>
      <dgm:t>
        <a:bodyPr/>
        <a:lstStyle/>
        <a:p>
          <a:pPr marL="0" lvl="0" indent="0" algn="ctr" defTabSz="1244600">
            <a:lnSpc>
              <a:spcPct val="90000"/>
            </a:lnSpc>
            <a:spcBef>
              <a:spcPct val="0"/>
            </a:spcBef>
            <a:spcAft>
              <a:spcPct val="35000"/>
            </a:spcAft>
            <a:buNone/>
          </a:pPr>
          <a:r>
            <a:rPr lang="en-IN"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Building capacities of SHSRC </a:t>
          </a:r>
          <a:r>
            <a:rPr lang="en-IN" sz="2000" i="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(12/15), </a:t>
          </a:r>
          <a:r>
            <a:rPr lang="en-IN"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PRC</a:t>
          </a:r>
          <a:r>
            <a:rPr lang="en-IN" sz="2000" i="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(18)</a:t>
          </a:r>
          <a:r>
            <a:rPr lang="en-IN"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and other relevant stakeholders</a:t>
          </a:r>
        </a:p>
      </dgm:t>
    </dgm:pt>
    <dgm:pt modelId="{D172427D-0E8B-4F27-B936-454B4F099FA0}" type="parTrans" cxnId="{9EA44245-4AD6-4AEC-8C0B-152289B681A5}">
      <dgm:prSet/>
      <dgm:spPr/>
      <dgm:t>
        <a:bodyPr/>
        <a:lstStyle/>
        <a:p>
          <a:endParaRPr lang="en-IN"/>
        </a:p>
      </dgm:t>
    </dgm:pt>
    <dgm:pt modelId="{AE01D536-562E-4634-BBDF-77F5AE27A7DD}" type="sibTrans" cxnId="{9EA44245-4AD6-4AEC-8C0B-152289B681A5}">
      <dgm:prSet/>
      <dgm:spPr/>
      <dgm:t>
        <a:bodyPr/>
        <a:lstStyle/>
        <a:p>
          <a:endParaRPr lang="en-IN"/>
        </a:p>
      </dgm:t>
    </dgm:pt>
    <dgm:pt modelId="{37FDB054-92D3-49DE-8B79-13EBB62531F5}">
      <dgm:prSet phldrT="[Text]" custT="1">
        <dgm:style>
          <a:lnRef idx="1">
            <a:schemeClr val="accent3"/>
          </a:lnRef>
          <a:fillRef idx="2">
            <a:schemeClr val="accent3"/>
          </a:fillRef>
          <a:effectRef idx="1">
            <a:schemeClr val="accent3"/>
          </a:effectRef>
          <a:fontRef idx="minor">
            <a:schemeClr val="dk1"/>
          </a:fontRef>
        </dgm:style>
      </dgm:prSet>
      <dgm:spPr>
        <a:ln>
          <a:noFill/>
        </a:ln>
        <a:effectLst>
          <a:glow rad="228600">
            <a:schemeClr val="accent1">
              <a:satMod val="175000"/>
              <a:alpha val="40000"/>
            </a:schemeClr>
          </a:glow>
          <a:innerShdw blurRad="63500" dist="50800" dir="5400000">
            <a:prstClr val="black">
              <a:alpha val="50000"/>
            </a:prstClr>
          </a:innerShdw>
          <a:reflection blurRad="6350" stA="52000" endA="300" endPos="35000" dir="5400000" sy="-100000" algn="bl" rotWithShape="0"/>
          <a:softEdge rad="31750"/>
        </a:effectLst>
        <a:scene3d>
          <a:camera prst="orthographicFront">
            <a:rot lat="0" lon="0" rev="0"/>
          </a:camera>
          <a:lightRig rig="glow" dir="t">
            <a:rot lat="0" lon="0" rev="4800000"/>
          </a:lightRig>
        </a:scene3d>
        <a:sp3d prstMaterial="matte">
          <a:bevelT w="127000" h="63500"/>
        </a:sp3d>
      </dgm:spPr>
      <dgm:t>
        <a:bodyPr/>
        <a:lstStyle/>
        <a:p>
          <a:pPr marL="0" lvl="0" indent="0" algn="ctr" defTabSz="1244600">
            <a:lnSpc>
              <a:spcPct val="90000"/>
            </a:lnSpc>
            <a:spcBef>
              <a:spcPct val="0"/>
            </a:spcBef>
            <a:spcAft>
              <a:spcPct val="35000"/>
            </a:spcAft>
            <a:buNone/>
          </a:pPr>
          <a:r>
            <a:rPr lang="en-IN"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Collaborations and partnerships</a:t>
          </a:r>
        </a:p>
      </dgm:t>
    </dgm:pt>
    <dgm:pt modelId="{8413945C-EC4C-4339-9675-567E8458A891}" type="parTrans" cxnId="{4C5C9A68-9D6F-4970-B519-DF7E6B1FD08F}">
      <dgm:prSet/>
      <dgm:spPr/>
      <dgm:t>
        <a:bodyPr/>
        <a:lstStyle/>
        <a:p>
          <a:endParaRPr lang="en-IN"/>
        </a:p>
      </dgm:t>
    </dgm:pt>
    <dgm:pt modelId="{B6921CC5-B710-4590-B380-2530DBCEB7D3}" type="sibTrans" cxnId="{4C5C9A68-9D6F-4970-B519-DF7E6B1FD08F}">
      <dgm:prSet/>
      <dgm:spPr/>
      <dgm:t>
        <a:bodyPr/>
        <a:lstStyle/>
        <a:p>
          <a:endParaRPr lang="en-IN"/>
        </a:p>
      </dgm:t>
    </dgm:pt>
    <dgm:pt modelId="{5FEF0455-17DB-4296-83BC-B30A215F30F8}" type="pres">
      <dgm:prSet presAssocID="{D1037C2C-BA83-4C41-9A66-CCF909459615}" presName="diagram" presStyleCnt="0">
        <dgm:presLayoutVars>
          <dgm:dir/>
          <dgm:resizeHandles val="exact"/>
        </dgm:presLayoutVars>
      </dgm:prSet>
      <dgm:spPr/>
    </dgm:pt>
    <dgm:pt modelId="{198633D0-8AC4-4E08-9A1A-3811385515BC}" type="pres">
      <dgm:prSet presAssocID="{92AB0EF6-8BD9-4908-9735-E37BC81F0118}" presName="node" presStyleLbl="node1" presStyleIdx="0" presStyleCnt="5">
        <dgm:presLayoutVars>
          <dgm:bulletEnabled val="1"/>
        </dgm:presLayoutVars>
      </dgm:prSet>
      <dgm:spPr/>
    </dgm:pt>
    <dgm:pt modelId="{D6681090-4C08-42D8-A0E8-076F1776A8C3}" type="pres">
      <dgm:prSet presAssocID="{0D6DF34A-5F5C-4A46-A6D9-95097F0D53DC}" presName="sibTrans" presStyleCnt="0"/>
      <dgm:spPr/>
    </dgm:pt>
    <dgm:pt modelId="{5F671472-AE73-4B71-AD86-A1F193970B61}" type="pres">
      <dgm:prSet presAssocID="{B9727CC9-31B6-4351-A76E-C9BE91F51BC4}" presName="node" presStyleLbl="node1" presStyleIdx="1" presStyleCnt="5">
        <dgm:presLayoutVars>
          <dgm:bulletEnabled val="1"/>
        </dgm:presLayoutVars>
      </dgm:prSet>
      <dgm:spPr/>
    </dgm:pt>
    <dgm:pt modelId="{A0D83C38-3832-4B43-BECD-132DFCB587E6}" type="pres">
      <dgm:prSet presAssocID="{A44EB35E-3AD2-4621-9824-31F5D4AF9D3B}" presName="sibTrans" presStyleCnt="0"/>
      <dgm:spPr/>
    </dgm:pt>
    <dgm:pt modelId="{C037A760-E8E5-4008-A199-76B651702335}" type="pres">
      <dgm:prSet presAssocID="{0AA514C3-37F0-4848-8C94-BC30FA94708E}" presName="node" presStyleLbl="node1" presStyleIdx="2" presStyleCnt="5">
        <dgm:presLayoutVars>
          <dgm:bulletEnabled val="1"/>
        </dgm:presLayoutVars>
      </dgm:prSet>
      <dgm:spPr/>
    </dgm:pt>
    <dgm:pt modelId="{F41151A3-F0C4-4EE9-80B5-6FC7B6F7E1E0}" type="pres">
      <dgm:prSet presAssocID="{3C75663B-7DE4-4216-84EF-E84831C72A07}" presName="sibTrans" presStyleCnt="0"/>
      <dgm:spPr/>
    </dgm:pt>
    <dgm:pt modelId="{B9F3A59A-14EC-474C-9040-429DD405B8F8}" type="pres">
      <dgm:prSet presAssocID="{A8D863C5-3F53-4332-ABEA-72838BC5A2BC}" presName="node" presStyleLbl="node1" presStyleIdx="3" presStyleCnt="5" custLinFactNeighborX="2026" custLinFactNeighborY="-3563">
        <dgm:presLayoutVars>
          <dgm:bulletEnabled val="1"/>
        </dgm:presLayoutVars>
      </dgm:prSet>
      <dgm:spPr/>
    </dgm:pt>
    <dgm:pt modelId="{6DD4E8EA-49CF-49FB-9012-0E14A9B4C786}" type="pres">
      <dgm:prSet presAssocID="{AE01D536-562E-4634-BBDF-77F5AE27A7DD}" presName="sibTrans" presStyleCnt="0"/>
      <dgm:spPr/>
    </dgm:pt>
    <dgm:pt modelId="{D8094953-5111-4361-B23C-7E29D4EF2993}" type="pres">
      <dgm:prSet presAssocID="{37FDB054-92D3-49DE-8B79-13EBB62531F5}" presName="node" presStyleLbl="node1" presStyleIdx="4" presStyleCnt="5" custLinFactNeighborX="297" custLinFactNeighborY="-3563">
        <dgm:presLayoutVars>
          <dgm:bulletEnabled val="1"/>
        </dgm:presLayoutVars>
      </dgm:prSet>
      <dgm:spPr/>
    </dgm:pt>
  </dgm:ptLst>
  <dgm:cxnLst>
    <dgm:cxn modelId="{8B7E9814-5FDE-4E46-9FC0-A84A0A609E6B}" type="presOf" srcId="{D1037C2C-BA83-4C41-9A66-CCF909459615}" destId="{5FEF0455-17DB-4296-83BC-B30A215F30F8}" srcOrd="0" destOrd="0" presId="urn:microsoft.com/office/officeart/2005/8/layout/default"/>
    <dgm:cxn modelId="{EC5F9716-C67D-494F-846B-C95C4BF5F66D}" type="presOf" srcId="{92AB0EF6-8BD9-4908-9735-E37BC81F0118}" destId="{198633D0-8AC4-4E08-9A1A-3811385515BC}" srcOrd="0" destOrd="0" presId="urn:microsoft.com/office/officeart/2005/8/layout/default"/>
    <dgm:cxn modelId="{D9A1F936-941E-4E0F-9D60-F2BEC8BFCCCA}" srcId="{D1037C2C-BA83-4C41-9A66-CCF909459615}" destId="{B9727CC9-31B6-4351-A76E-C9BE91F51BC4}" srcOrd="1" destOrd="0" parTransId="{62C26EAA-D72E-43E9-B76D-76DADF6E64E4}" sibTransId="{A44EB35E-3AD2-4621-9824-31F5D4AF9D3B}"/>
    <dgm:cxn modelId="{D0DA3938-5135-4577-BA53-78FF5C2C21AA}" type="presOf" srcId="{0AA514C3-37F0-4848-8C94-BC30FA94708E}" destId="{C037A760-E8E5-4008-A199-76B651702335}" srcOrd="0" destOrd="0" presId="urn:microsoft.com/office/officeart/2005/8/layout/default"/>
    <dgm:cxn modelId="{7BE7D83D-A1E8-42AB-8450-8EDB260FC6BA}" type="presOf" srcId="{37FDB054-92D3-49DE-8B79-13EBB62531F5}" destId="{D8094953-5111-4361-B23C-7E29D4EF2993}" srcOrd="0" destOrd="0" presId="urn:microsoft.com/office/officeart/2005/8/layout/default"/>
    <dgm:cxn modelId="{BD6EC15E-9B34-4349-8AFF-8DC46E5761F5}" type="presOf" srcId="{B9727CC9-31B6-4351-A76E-C9BE91F51BC4}" destId="{5F671472-AE73-4B71-AD86-A1F193970B61}" srcOrd="0" destOrd="0" presId="urn:microsoft.com/office/officeart/2005/8/layout/default"/>
    <dgm:cxn modelId="{7A6C5B63-A7E5-4AA5-9AE4-F77AF5AE0C42}" srcId="{D1037C2C-BA83-4C41-9A66-CCF909459615}" destId="{92AB0EF6-8BD9-4908-9735-E37BC81F0118}" srcOrd="0" destOrd="0" parTransId="{05B86254-08E8-41F5-93FB-DC228AD73609}" sibTransId="{0D6DF34A-5F5C-4A46-A6D9-95097F0D53DC}"/>
    <dgm:cxn modelId="{9EA44245-4AD6-4AEC-8C0B-152289B681A5}" srcId="{D1037C2C-BA83-4C41-9A66-CCF909459615}" destId="{A8D863C5-3F53-4332-ABEA-72838BC5A2BC}" srcOrd="3" destOrd="0" parTransId="{D172427D-0E8B-4F27-B936-454B4F099FA0}" sibTransId="{AE01D536-562E-4634-BBDF-77F5AE27A7DD}"/>
    <dgm:cxn modelId="{4C5C9A68-9D6F-4970-B519-DF7E6B1FD08F}" srcId="{D1037C2C-BA83-4C41-9A66-CCF909459615}" destId="{37FDB054-92D3-49DE-8B79-13EBB62531F5}" srcOrd="4" destOrd="0" parTransId="{8413945C-EC4C-4339-9675-567E8458A891}" sibTransId="{B6921CC5-B710-4590-B380-2530DBCEB7D3}"/>
    <dgm:cxn modelId="{EECD109D-8DE5-42F0-AEA8-556150BE1C4F}" srcId="{D1037C2C-BA83-4C41-9A66-CCF909459615}" destId="{0AA514C3-37F0-4848-8C94-BC30FA94708E}" srcOrd="2" destOrd="0" parTransId="{276E80E3-1E18-4DA6-86C7-71BCEBF4FED0}" sibTransId="{3C75663B-7DE4-4216-84EF-E84831C72A07}"/>
    <dgm:cxn modelId="{95654AC6-F61E-47AF-BB33-BC18350C5560}" type="presOf" srcId="{A8D863C5-3F53-4332-ABEA-72838BC5A2BC}" destId="{B9F3A59A-14EC-474C-9040-429DD405B8F8}" srcOrd="0" destOrd="0" presId="urn:microsoft.com/office/officeart/2005/8/layout/default"/>
    <dgm:cxn modelId="{5BEA7F69-7998-4978-9539-2956E04A6133}" type="presParOf" srcId="{5FEF0455-17DB-4296-83BC-B30A215F30F8}" destId="{198633D0-8AC4-4E08-9A1A-3811385515BC}" srcOrd="0" destOrd="0" presId="urn:microsoft.com/office/officeart/2005/8/layout/default"/>
    <dgm:cxn modelId="{A0EC2623-0C2C-48CB-A02D-1E513C89FEC2}" type="presParOf" srcId="{5FEF0455-17DB-4296-83BC-B30A215F30F8}" destId="{D6681090-4C08-42D8-A0E8-076F1776A8C3}" srcOrd="1" destOrd="0" presId="urn:microsoft.com/office/officeart/2005/8/layout/default"/>
    <dgm:cxn modelId="{4580A680-2915-459A-836F-9AE788401DE2}" type="presParOf" srcId="{5FEF0455-17DB-4296-83BC-B30A215F30F8}" destId="{5F671472-AE73-4B71-AD86-A1F193970B61}" srcOrd="2" destOrd="0" presId="urn:microsoft.com/office/officeart/2005/8/layout/default"/>
    <dgm:cxn modelId="{6F460751-8758-41FA-BFB1-DAAFC916E474}" type="presParOf" srcId="{5FEF0455-17DB-4296-83BC-B30A215F30F8}" destId="{A0D83C38-3832-4B43-BECD-132DFCB587E6}" srcOrd="3" destOrd="0" presId="urn:microsoft.com/office/officeart/2005/8/layout/default"/>
    <dgm:cxn modelId="{9D8A6518-1DB3-4DC9-98BD-115F1EE6487A}" type="presParOf" srcId="{5FEF0455-17DB-4296-83BC-B30A215F30F8}" destId="{C037A760-E8E5-4008-A199-76B651702335}" srcOrd="4" destOrd="0" presId="urn:microsoft.com/office/officeart/2005/8/layout/default"/>
    <dgm:cxn modelId="{1A2BA7F1-15D3-44C9-845C-EC245C54CF43}" type="presParOf" srcId="{5FEF0455-17DB-4296-83BC-B30A215F30F8}" destId="{F41151A3-F0C4-4EE9-80B5-6FC7B6F7E1E0}" srcOrd="5" destOrd="0" presId="urn:microsoft.com/office/officeart/2005/8/layout/default"/>
    <dgm:cxn modelId="{60E9F552-BD73-49EB-B2E3-5B62244BF641}" type="presParOf" srcId="{5FEF0455-17DB-4296-83BC-B30A215F30F8}" destId="{B9F3A59A-14EC-474C-9040-429DD405B8F8}" srcOrd="6" destOrd="0" presId="urn:microsoft.com/office/officeart/2005/8/layout/default"/>
    <dgm:cxn modelId="{51E005FA-BB88-4764-9C73-A4E61EC706DF}" type="presParOf" srcId="{5FEF0455-17DB-4296-83BC-B30A215F30F8}" destId="{6DD4E8EA-49CF-49FB-9012-0E14A9B4C786}" srcOrd="7" destOrd="0" presId="urn:microsoft.com/office/officeart/2005/8/layout/default"/>
    <dgm:cxn modelId="{E67BE9DC-C8D1-4D57-8E89-18CEED3C983D}" type="presParOf" srcId="{5FEF0455-17DB-4296-83BC-B30A215F30F8}" destId="{D8094953-5111-4361-B23C-7E29D4EF2993}" srcOrd="8"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F4150-58FC-4F75-8185-90B29E3490E9}">
      <dsp:nvSpPr>
        <dsp:cNvPr id="0" name=""/>
        <dsp:cNvSpPr/>
      </dsp:nvSpPr>
      <dsp:spPr>
        <a:xfrm>
          <a:off x="8539" y="589606"/>
          <a:ext cx="2552216" cy="1531329"/>
        </a:xfrm>
        <a:prstGeom prst="roundRect">
          <a:avLst>
            <a:gd name="adj" fmla="val 10000"/>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IN" sz="3400" b="1" kern="1200" dirty="0">
              <a:solidFill>
                <a:schemeClr val="tx1"/>
              </a:solidFill>
              <a:latin typeface="Cambria" panose="02040503050406030204" pitchFamily="18" charset="0"/>
              <a:ea typeface="Cambria" panose="02040503050406030204" pitchFamily="18" charset="0"/>
            </a:rPr>
            <a:t>Innovation</a:t>
          </a:r>
        </a:p>
      </dsp:txBody>
      <dsp:txXfrm>
        <a:off x="53390" y="634457"/>
        <a:ext cx="2462514" cy="1441627"/>
      </dsp:txXfrm>
    </dsp:sp>
    <dsp:sp modelId="{76F32DB9-1E09-46BA-B3C6-C1A4854D66E0}">
      <dsp:nvSpPr>
        <dsp:cNvPr id="0" name=""/>
        <dsp:cNvSpPr/>
      </dsp:nvSpPr>
      <dsp:spPr>
        <a:xfrm>
          <a:off x="2815977" y="1038796"/>
          <a:ext cx="541069" cy="632949"/>
        </a:xfrm>
        <a:prstGeom prst="rightArrow">
          <a:avLst>
            <a:gd name="adj1" fmla="val 60000"/>
            <a:gd name="adj2" fmla="val 50000"/>
          </a:avLst>
        </a:prstGeom>
        <a:solidFill>
          <a:schemeClr val="accent1">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a:off x="2815977" y="1165386"/>
        <a:ext cx="378748" cy="379769"/>
      </dsp:txXfrm>
    </dsp:sp>
    <dsp:sp modelId="{1C5CF9B5-B2D9-494E-BC23-529DE6851D2B}">
      <dsp:nvSpPr>
        <dsp:cNvPr id="0" name=""/>
        <dsp:cNvSpPr/>
      </dsp:nvSpPr>
      <dsp:spPr>
        <a:xfrm>
          <a:off x="3581642" y="589606"/>
          <a:ext cx="2552216" cy="1531329"/>
        </a:xfrm>
        <a:prstGeom prst="roundRect">
          <a:avLst>
            <a:gd name="adj" fmla="val 10000"/>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IN" sz="3900" b="1" kern="1200" dirty="0">
              <a:solidFill>
                <a:prstClr val="black"/>
              </a:solidFill>
              <a:latin typeface="Cambria" panose="02040503050406030204" pitchFamily="18" charset="0"/>
              <a:ea typeface="Cambria" panose="02040503050406030204" pitchFamily="18" charset="0"/>
              <a:cs typeface="+mn-cs"/>
            </a:rPr>
            <a:t>Adoption</a:t>
          </a:r>
        </a:p>
      </dsp:txBody>
      <dsp:txXfrm>
        <a:off x="3626493" y="634457"/>
        <a:ext cx="2462514" cy="1441627"/>
      </dsp:txXfrm>
    </dsp:sp>
    <dsp:sp modelId="{1D418271-6B6C-4484-8C60-177AB7403731}">
      <dsp:nvSpPr>
        <dsp:cNvPr id="0" name=""/>
        <dsp:cNvSpPr/>
      </dsp:nvSpPr>
      <dsp:spPr>
        <a:xfrm>
          <a:off x="6389080" y="1038796"/>
          <a:ext cx="541069" cy="632949"/>
        </a:xfrm>
        <a:prstGeom prst="rightArrow">
          <a:avLst>
            <a:gd name="adj1" fmla="val 60000"/>
            <a:gd name="adj2" fmla="val 50000"/>
          </a:avLst>
        </a:prstGeom>
        <a:solidFill>
          <a:schemeClr val="accent1">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a:off x="6389080" y="1165386"/>
        <a:ext cx="378748" cy="379769"/>
      </dsp:txXfrm>
    </dsp:sp>
    <dsp:sp modelId="{6AAF6503-5273-4FB5-A20B-B2D2F9A2CAAC}">
      <dsp:nvSpPr>
        <dsp:cNvPr id="0" name=""/>
        <dsp:cNvSpPr/>
      </dsp:nvSpPr>
      <dsp:spPr>
        <a:xfrm>
          <a:off x="7154745" y="589606"/>
          <a:ext cx="2552216" cy="1531329"/>
        </a:xfrm>
        <a:prstGeom prst="roundRect">
          <a:avLst>
            <a:gd name="adj" fmla="val 10000"/>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IN" sz="3900" b="1" kern="1200" dirty="0">
              <a:solidFill>
                <a:prstClr val="black"/>
              </a:solidFill>
              <a:latin typeface="Cambria" panose="02040503050406030204" pitchFamily="18" charset="0"/>
              <a:ea typeface="Cambria" panose="02040503050406030204" pitchFamily="18" charset="0"/>
              <a:cs typeface="+mn-cs"/>
            </a:rPr>
            <a:t>Diffusion</a:t>
          </a:r>
        </a:p>
      </dsp:txBody>
      <dsp:txXfrm>
        <a:off x="7199596" y="634457"/>
        <a:ext cx="2462514" cy="1441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70B8-17B0-44F2-9713-CE2C17B7B2F8}">
      <dsp:nvSpPr>
        <dsp:cNvPr id="0" name=""/>
        <dsp:cNvSpPr/>
      </dsp:nvSpPr>
      <dsp:spPr>
        <a:xfrm>
          <a:off x="400048" y="1572"/>
          <a:ext cx="4851195" cy="2717325"/>
        </a:xfrm>
        <a:prstGeom prst="rect">
          <a:avLst/>
        </a:prstGeom>
        <a:gradFill rotWithShape="0">
          <a:gsLst>
            <a:gs pos="0">
              <a:schemeClr val="accent3">
                <a:shade val="50000"/>
                <a:hueOff val="0"/>
                <a:satOff val="0"/>
                <a:lumOff val="0"/>
                <a:alphaOff val="0"/>
                <a:tint val="58000"/>
                <a:satMod val="108000"/>
                <a:lumMod val="110000"/>
              </a:schemeClr>
            </a:gs>
            <a:gs pos="100000">
              <a:schemeClr val="accent3">
                <a:shade val="50000"/>
                <a:hueOff val="0"/>
                <a:satOff val="0"/>
                <a:lumOff val="0"/>
                <a:alphaOff val="0"/>
                <a:tint val="81000"/>
                <a:satMod val="109000"/>
                <a:lumMod val="105000"/>
              </a:schemeClr>
            </a:gs>
          </a:gsLst>
          <a:lin ang="504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effectLst/>
              <a:latin typeface="Times New Roman" panose="02020603050405020304" pitchFamily="18" charset="0"/>
              <a:ea typeface="Calibri" panose="020F0502020204030204" pitchFamily="34" charset="0"/>
            </a:rPr>
            <a:t>MoHFW established ‘</a:t>
          </a:r>
          <a:r>
            <a:rPr lang="en-US" sz="2400" u="sng" kern="1200" dirty="0">
              <a:effectLst/>
              <a:latin typeface="Times New Roman" panose="02020603050405020304" pitchFamily="18" charset="0"/>
              <a:ea typeface="Calibri" panose="020F0502020204030204" pitchFamily="34" charset="0"/>
            </a:rPr>
            <a:t>National Knowledge Platform</a:t>
          </a:r>
          <a:r>
            <a:rPr lang="en-US" sz="2400" kern="1200" dirty="0">
              <a:effectLst/>
              <a:latin typeface="Times New Roman" panose="02020603050405020304" pitchFamily="18" charset="0"/>
              <a:ea typeface="Calibri" panose="020F0502020204030204" pitchFamily="34" charset="0"/>
            </a:rPr>
            <a:t>’ in 2016-17 </a:t>
          </a:r>
        </a:p>
        <a:p>
          <a:pPr marL="0" lvl="0" indent="0" algn="l" defTabSz="1066800">
            <a:lnSpc>
              <a:spcPct val="90000"/>
            </a:lnSpc>
            <a:spcBef>
              <a:spcPct val="0"/>
            </a:spcBef>
            <a:spcAft>
              <a:spcPct val="35000"/>
            </a:spcAft>
            <a:buNone/>
          </a:pPr>
          <a:r>
            <a:rPr lang="en-US" sz="2400" kern="1200" dirty="0">
              <a:effectLst/>
              <a:latin typeface="Times New Roman" panose="02020603050405020304" pitchFamily="18" charset="0"/>
              <a:ea typeface="Calibri" panose="020F0502020204030204" pitchFamily="34" charset="0"/>
            </a:rPr>
            <a:t>- to promote Health Policy and Systems Research </a:t>
          </a:r>
        </a:p>
        <a:p>
          <a:pPr marL="0" lvl="0" indent="0" algn="l" defTabSz="1066800">
            <a:lnSpc>
              <a:spcPct val="90000"/>
            </a:lnSpc>
            <a:spcBef>
              <a:spcPct val="0"/>
            </a:spcBef>
            <a:spcAft>
              <a:spcPct val="35000"/>
            </a:spcAft>
            <a:buNone/>
          </a:pPr>
          <a:r>
            <a:rPr lang="en-US" sz="2400" kern="1200" dirty="0">
              <a:effectLst/>
              <a:latin typeface="Times New Roman" panose="02020603050405020304" pitchFamily="18" charset="0"/>
              <a:ea typeface="Calibri" panose="020F0502020204030204" pitchFamily="34" charset="0"/>
            </a:rPr>
            <a:t>-  to address the challenges faced in strengthening health systems</a:t>
          </a:r>
          <a:endParaRPr lang="en-IN" sz="2400" kern="1200" dirty="0">
            <a:latin typeface="Cambria" panose="02040503050406030204" pitchFamily="18" charset="0"/>
            <a:ea typeface="Cambria" panose="02040503050406030204" pitchFamily="18" charset="0"/>
          </a:endParaRPr>
        </a:p>
      </dsp:txBody>
      <dsp:txXfrm>
        <a:off x="400048" y="1572"/>
        <a:ext cx="4851195" cy="2717325"/>
      </dsp:txXfrm>
    </dsp:sp>
    <dsp:sp modelId="{5FAA9139-4F9F-4135-BE44-5CC7060626A3}">
      <dsp:nvSpPr>
        <dsp:cNvPr id="0" name=""/>
        <dsp:cNvSpPr/>
      </dsp:nvSpPr>
      <dsp:spPr>
        <a:xfrm>
          <a:off x="5704131" y="1572"/>
          <a:ext cx="4846394" cy="2717325"/>
        </a:xfrm>
        <a:prstGeom prst="rect">
          <a:avLst/>
        </a:prstGeom>
        <a:gradFill rotWithShape="0">
          <a:gsLst>
            <a:gs pos="0">
              <a:schemeClr val="accent3">
                <a:shade val="50000"/>
                <a:hueOff val="-289179"/>
                <a:satOff val="-1855"/>
                <a:lumOff val="29637"/>
                <a:alphaOff val="0"/>
                <a:tint val="58000"/>
                <a:satMod val="108000"/>
                <a:lumMod val="110000"/>
              </a:schemeClr>
            </a:gs>
            <a:gs pos="100000">
              <a:schemeClr val="accent3">
                <a:shade val="50000"/>
                <a:hueOff val="-289179"/>
                <a:satOff val="-1855"/>
                <a:lumOff val="29637"/>
                <a:alphaOff val="0"/>
                <a:tint val="81000"/>
                <a:satMod val="109000"/>
                <a:lumMod val="105000"/>
              </a:schemeClr>
            </a:gs>
          </a:gsLst>
          <a:lin ang="504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latin typeface="Times New Roman" panose="02020603050405020304" pitchFamily="18" charset="0"/>
              <a:ea typeface="Calibri" panose="020F0502020204030204" pitchFamily="34" charset="0"/>
              <a:cs typeface="Mangal" panose="02040503050203030202" pitchFamily="18" charset="0"/>
            </a:rPr>
            <a:t>NKP </a:t>
          </a:r>
          <a:r>
            <a:rPr lang="en-US" sz="2400" kern="1200" dirty="0">
              <a:effectLst/>
              <a:latin typeface="Times New Roman" panose="02020603050405020304" pitchFamily="18" charset="0"/>
              <a:ea typeface="Calibri" panose="020F0502020204030204" pitchFamily="34" charset="0"/>
              <a:cs typeface="Mangal" panose="02040503050203030202" pitchFamily="18" charset="0"/>
              <a:sym typeface="Symbol" panose="05050102010706020507" pitchFamily="18" charset="2"/>
            </a:rPr>
            <a:t></a:t>
          </a:r>
          <a:r>
            <a:rPr lang="en-US" sz="2400" kern="1200" dirty="0">
              <a:effectLst/>
              <a:latin typeface="Times New Roman" panose="02020603050405020304" pitchFamily="18" charset="0"/>
              <a:ea typeface="Calibri" panose="020F0502020204030204" pitchFamily="34" charset="0"/>
              <a:cs typeface="Mangal" panose="02040503050203030202" pitchFamily="18" charset="0"/>
            </a:rPr>
            <a:t>IR-HSS </a:t>
          </a:r>
          <a:r>
            <a:rPr lang="en-US" sz="2400" b="1" kern="1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angal" panose="02040503050203030202" pitchFamily="18" charset="0"/>
            </a:rPr>
            <a:t>(KMD) </a:t>
          </a:r>
        </a:p>
        <a:p>
          <a:pPr marL="0" lvl="0" indent="0" algn="ctr" defTabSz="1066800">
            <a:lnSpc>
              <a:spcPct val="90000"/>
            </a:lnSpc>
            <a:spcBef>
              <a:spcPct val="0"/>
            </a:spcBef>
            <a:spcAft>
              <a:spcPct val="35000"/>
            </a:spcAft>
            <a:buNone/>
          </a:pPr>
          <a:r>
            <a:rPr lang="en-US" sz="2400" kern="1200" dirty="0">
              <a:effectLst/>
              <a:latin typeface="Times New Roman" panose="02020603050405020304" pitchFamily="18" charset="0"/>
              <a:ea typeface="Calibri" panose="020F0502020204030204" pitchFamily="34" charset="0"/>
              <a:cs typeface="Mangal" panose="02040503050203030202" pitchFamily="18" charset="0"/>
            </a:rPr>
            <a:t>Identifying state specific priorities</a:t>
          </a:r>
        </a:p>
        <a:p>
          <a:pPr marL="0" lvl="0" indent="0" algn="ctr" defTabSz="1066800">
            <a:lnSpc>
              <a:spcPct val="90000"/>
            </a:lnSpc>
            <a:spcBef>
              <a:spcPct val="0"/>
            </a:spcBef>
            <a:spcAft>
              <a:spcPct val="35000"/>
            </a:spcAft>
            <a:buNone/>
          </a:pPr>
          <a:r>
            <a:rPr lang="en-US" sz="2400" kern="1200" dirty="0">
              <a:effectLst/>
              <a:latin typeface="Times New Roman" panose="02020603050405020304" pitchFamily="18" charset="0"/>
              <a:ea typeface="Calibri" panose="020F0502020204030204" pitchFamily="34" charset="0"/>
              <a:cs typeface="Mangal" panose="02040503050203030202" pitchFamily="18" charset="0"/>
            </a:rPr>
            <a:t>- state level consultations to identify emerging programme priorities for research, so that health systems research targeted towards the state’s needs. </a:t>
          </a:r>
          <a:endParaRPr lang="en-IN" sz="2400" kern="1200" dirty="0">
            <a:latin typeface="Cambria" panose="02040503050406030204" pitchFamily="18" charset="0"/>
            <a:ea typeface="Cambria" panose="02040503050406030204" pitchFamily="18" charset="0"/>
          </a:endParaRPr>
        </a:p>
      </dsp:txBody>
      <dsp:txXfrm>
        <a:off x="5704131" y="1572"/>
        <a:ext cx="4846394" cy="2717325"/>
      </dsp:txXfrm>
    </dsp:sp>
    <dsp:sp modelId="{7F1452FB-8E5A-4643-9E62-3871ABB9413E}">
      <dsp:nvSpPr>
        <dsp:cNvPr id="0" name=""/>
        <dsp:cNvSpPr/>
      </dsp:nvSpPr>
      <dsp:spPr>
        <a:xfrm>
          <a:off x="28567" y="3171785"/>
          <a:ext cx="10893440" cy="2717325"/>
        </a:xfrm>
        <a:prstGeom prst="rect">
          <a:avLst/>
        </a:prstGeom>
        <a:gradFill rotWithShape="0">
          <a:gsLst>
            <a:gs pos="0">
              <a:schemeClr val="accent3">
                <a:shade val="50000"/>
                <a:hueOff val="-289179"/>
                <a:satOff val="-1855"/>
                <a:lumOff val="29637"/>
                <a:alphaOff val="0"/>
                <a:tint val="58000"/>
                <a:satMod val="108000"/>
                <a:lumMod val="110000"/>
              </a:schemeClr>
            </a:gs>
            <a:gs pos="100000">
              <a:schemeClr val="accent3">
                <a:shade val="50000"/>
                <a:hueOff val="-289179"/>
                <a:satOff val="-1855"/>
                <a:lumOff val="29637"/>
                <a:alphaOff val="0"/>
                <a:tint val="81000"/>
                <a:satMod val="109000"/>
                <a:lumMod val="105000"/>
              </a:schemeClr>
            </a:gs>
          </a:gsLst>
          <a:lin ang="504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effectLst/>
              <a:latin typeface="Times New Roman" panose="02020603050405020304" pitchFamily="18" charset="0"/>
              <a:ea typeface="Calibri" panose="020F0502020204030204" pitchFamily="34" charset="0"/>
            </a:rPr>
            <a:t>RESEARCH: NHSRC with technical experts formulates </a:t>
          </a:r>
          <a:r>
            <a:rPr lang="en-US" sz="2400" b="1" kern="1200" dirty="0">
              <a:effectLst/>
              <a:latin typeface="Times New Roman" panose="02020603050405020304" pitchFamily="18" charset="0"/>
              <a:ea typeface="Calibri" panose="020F0502020204030204" pitchFamily="34" charset="0"/>
            </a:rPr>
            <a:t>implementation research </a:t>
          </a:r>
          <a:r>
            <a:rPr lang="en-US" sz="2400" kern="1200" dirty="0">
              <a:effectLst/>
              <a:latin typeface="Times New Roman" panose="02020603050405020304" pitchFamily="18" charset="0"/>
              <a:ea typeface="Calibri" panose="020F0502020204030204" pitchFamily="34" charset="0"/>
            </a:rPr>
            <a:t>questions aligned with identified research priorities by the states. </a:t>
          </a:r>
        </a:p>
        <a:p>
          <a:pPr marL="0" lvl="0" indent="0" algn="l" defTabSz="1066800">
            <a:lnSpc>
              <a:spcPct val="90000"/>
            </a:lnSpc>
            <a:spcBef>
              <a:spcPct val="0"/>
            </a:spcBef>
            <a:spcAft>
              <a:spcPct val="35000"/>
            </a:spcAft>
            <a:buNone/>
          </a:pPr>
          <a:r>
            <a:rPr lang="en-US" sz="2400" b="1" kern="1200" dirty="0">
              <a:effectLst/>
              <a:latin typeface="Times New Roman" panose="02020603050405020304" pitchFamily="18" charset="0"/>
              <a:ea typeface="Calibri" panose="020F0502020204030204" pitchFamily="34" charset="0"/>
            </a:rPr>
            <a:t> </a:t>
          </a:r>
        </a:p>
        <a:p>
          <a:pPr marL="0" lvl="0" indent="0" algn="l" defTabSz="1066800">
            <a:lnSpc>
              <a:spcPct val="90000"/>
            </a:lnSpc>
            <a:spcBef>
              <a:spcPct val="0"/>
            </a:spcBef>
            <a:spcAft>
              <a:spcPct val="35000"/>
            </a:spcAft>
            <a:buNone/>
          </a:pPr>
          <a:r>
            <a:rPr lang="en-US" sz="2400" b="1" kern="1200" dirty="0">
              <a:effectLst/>
              <a:latin typeface="Times New Roman" panose="02020603050405020304" pitchFamily="18" charset="0"/>
              <a:ea typeface="Cambria" panose="02040503050406030204" pitchFamily="18" charset="0"/>
            </a:rPr>
            <a:t>KNOWLEDGE HUB: Repository of experts and evidences – Innovations and best practices ; Collaborations and partnership </a:t>
          </a:r>
          <a:r>
            <a:rPr lang="en-US" sz="2400" b="0" kern="1200" dirty="0">
              <a:effectLst/>
              <a:latin typeface="Times New Roman" panose="02020603050405020304" pitchFamily="18" charset="0"/>
              <a:ea typeface="Cambria" panose="02040503050406030204" pitchFamily="18" charset="0"/>
            </a:rPr>
            <a:t>encouraged for research </a:t>
          </a:r>
          <a:endParaRPr lang="en-IN" sz="2400" kern="1200" dirty="0">
            <a:latin typeface="Cambria" panose="02040503050406030204" pitchFamily="18" charset="0"/>
            <a:ea typeface="Cambria" panose="02040503050406030204" pitchFamily="18" charset="0"/>
          </a:endParaRPr>
        </a:p>
      </dsp:txBody>
      <dsp:txXfrm>
        <a:off x="28567" y="3171785"/>
        <a:ext cx="10893440" cy="2717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633D0-8AC4-4E08-9A1A-3811385515BC}">
      <dsp:nvSpPr>
        <dsp:cNvPr id="0" name=""/>
        <dsp:cNvSpPr/>
      </dsp:nvSpPr>
      <dsp:spPr>
        <a:xfrm>
          <a:off x="0" y="132555"/>
          <a:ext cx="3416299" cy="2049780"/>
        </a:xfrm>
        <a:prstGeom prst="rect">
          <a:avLst/>
        </a:prstGeom>
        <a:gradFill rotWithShape="1">
          <a:gsLst>
            <a:gs pos="0">
              <a:schemeClr val="accent3">
                <a:tint val="58000"/>
                <a:satMod val="108000"/>
                <a:lumMod val="110000"/>
              </a:schemeClr>
            </a:gs>
            <a:gs pos="100000">
              <a:schemeClr val="accent3">
                <a:tint val="81000"/>
                <a:satMod val="109000"/>
                <a:lumMod val="105000"/>
              </a:schemeClr>
            </a:gs>
          </a:gsLst>
          <a:lin ang="5040000" scaled="0"/>
        </a:gradFill>
        <a:ln w="9525" cap="flat" cmpd="sng" algn="ctr">
          <a:noFill/>
          <a:prstDash val="solid"/>
        </a:ln>
        <a:effectLst>
          <a:glow rad="228600">
            <a:schemeClr val="accent1">
              <a:satMod val="175000"/>
              <a:alpha val="40000"/>
            </a:schemeClr>
          </a:glow>
          <a:innerShdw blurRad="63500" dist="50800" dir="5400000">
            <a:prstClr val="black">
              <a:alpha val="50000"/>
            </a:prstClr>
          </a:innerShdw>
          <a:reflection blurRad="6350" stA="52000" endA="300" endPos="35000" dir="5400000" sy="-100000" algn="bl" rotWithShape="0"/>
          <a:softEdge rad="31750"/>
        </a:effectLst>
        <a:scene3d>
          <a:camera prst="orthographicFront">
            <a:rot lat="0" lon="0" rev="0"/>
          </a:camera>
          <a:lightRig rig="glow" dir="t">
            <a:rot lat="0" lon="0" rev="4800000"/>
          </a:lightRig>
        </a:scene3d>
        <a:sp3d prstMaterial="matte">
          <a:bevelT w="127000" h="63500"/>
        </a:sp3d>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latin typeface="Times New Roman" panose="02020603050405020304" pitchFamily="18" charset="0"/>
              <a:cs typeface="Times New Roman" panose="02020603050405020304" pitchFamily="18" charset="0"/>
            </a:rPr>
            <a:t>Research priority areas</a:t>
          </a:r>
        </a:p>
        <a:p>
          <a:pPr marL="0" lvl="0" indent="0" algn="ctr" defTabSz="1244600">
            <a:lnSpc>
              <a:spcPct val="90000"/>
            </a:lnSpc>
            <a:spcBef>
              <a:spcPct val="0"/>
            </a:spcBef>
            <a:spcAft>
              <a:spcPct val="35000"/>
            </a:spcAft>
            <a:buNone/>
          </a:pPr>
          <a:r>
            <a:rPr lang="en-IN" sz="2800" kern="1200" dirty="0">
              <a:latin typeface="Times New Roman" panose="02020603050405020304" pitchFamily="18" charset="0"/>
              <a:cs typeface="Times New Roman" panose="02020603050405020304" pitchFamily="18" charset="0"/>
            </a:rPr>
            <a:t>HSR and IR HSS</a:t>
          </a:r>
        </a:p>
        <a:p>
          <a:pPr marL="0" lvl="0" indent="0" algn="ctr" defTabSz="1244600">
            <a:lnSpc>
              <a:spcPct val="90000"/>
            </a:lnSpc>
            <a:spcBef>
              <a:spcPct val="0"/>
            </a:spcBef>
            <a:spcAft>
              <a:spcPct val="35000"/>
            </a:spcAft>
            <a:buNone/>
          </a:pPr>
          <a:r>
            <a:rPr lang="en-IN" sz="2800" kern="1200" dirty="0">
              <a:latin typeface="Times New Roman" panose="02020603050405020304" pitchFamily="18" charset="0"/>
              <a:cs typeface="Times New Roman" panose="02020603050405020304" pitchFamily="18" charset="0"/>
            </a:rPr>
            <a:t>SHSRC to anchor !!!</a:t>
          </a:r>
        </a:p>
      </dsp:txBody>
      <dsp:txXfrm>
        <a:off x="0" y="132555"/>
        <a:ext cx="3416299" cy="2049780"/>
      </dsp:txXfrm>
    </dsp:sp>
    <dsp:sp modelId="{5F671472-AE73-4B71-AD86-A1F193970B61}">
      <dsp:nvSpPr>
        <dsp:cNvPr id="0" name=""/>
        <dsp:cNvSpPr/>
      </dsp:nvSpPr>
      <dsp:spPr>
        <a:xfrm>
          <a:off x="3757930" y="132555"/>
          <a:ext cx="3416299" cy="2049780"/>
        </a:xfrm>
        <a:prstGeom prst="rect">
          <a:avLst/>
        </a:prstGeom>
        <a:gradFill rotWithShape="1">
          <a:gsLst>
            <a:gs pos="0">
              <a:schemeClr val="accent3">
                <a:tint val="58000"/>
                <a:satMod val="108000"/>
                <a:lumMod val="110000"/>
              </a:schemeClr>
            </a:gs>
            <a:gs pos="100000">
              <a:schemeClr val="accent3">
                <a:tint val="81000"/>
                <a:satMod val="109000"/>
                <a:lumMod val="105000"/>
              </a:schemeClr>
            </a:gs>
          </a:gsLst>
          <a:lin ang="5040000" scaled="0"/>
        </a:gradFill>
        <a:ln w="9525" cap="flat" cmpd="sng" algn="ctr">
          <a:noFill/>
          <a:prstDash val="solid"/>
        </a:ln>
        <a:effectLst>
          <a:glow rad="228600">
            <a:schemeClr val="accent1">
              <a:satMod val="175000"/>
              <a:alpha val="40000"/>
            </a:schemeClr>
          </a:glow>
          <a:innerShdw blurRad="63500" dist="50800" dir="5400000">
            <a:prstClr val="black">
              <a:alpha val="50000"/>
            </a:prstClr>
          </a:innerShdw>
          <a:reflection blurRad="6350" stA="52000" endA="300" endPos="35000" dir="5400000" sy="-100000" algn="bl" rotWithShape="0"/>
          <a:softEdge rad="31750"/>
        </a:effectLst>
        <a:scene3d>
          <a:camera prst="orthographicFront">
            <a:rot lat="0" lon="0" rev="0"/>
          </a:camera>
          <a:lightRig rig="glow" dir="t">
            <a:rot lat="0" lon="0" rev="4800000"/>
          </a:lightRig>
        </a:scene3d>
        <a:sp3d prstMaterial="matte">
          <a:bevelT w="127000" h="63500"/>
        </a:sp3d>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latin typeface="Times New Roman" panose="02020603050405020304" pitchFamily="18" charset="0"/>
              <a:cs typeface="Times New Roman" panose="02020603050405020304" pitchFamily="18" charset="0"/>
            </a:rPr>
            <a:t>Knowledge network – national, state and district level</a:t>
          </a:r>
          <a:endParaRPr lang="en-IN"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3757930" y="132555"/>
        <a:ext cx="3416299" cy="2049780"/>
      </dsp:txXfrm>
    </dsp:sp>
    <dsp:sp modelId="{C037A760-E8E5-4008-A199-76B651702335}">
      <dsp:nvSpPr>
        <dsp:cNvPr id="0" name=""/>
        <dsp:cNvSpPr/>
      </dsp:nvSpPr>
      <dsp:spPr>
        <a:xfrm>
          <a:off x="7515860" y="132555"/>
          <a:ext cx="3416299" cy="2049780"/>
        </a:xfrm>
        <a:prstGeom prst="rect">
          <a:avLst/>
        </a:prstGeom>
        <a:gradFill rotWithShape="1">
          <a:gsLst>
            <a:gs pos="0">
              <a:schemeClr val="accent3">
                <a:tint val="58000"/>
                <a:satMod val="108000"/>
                <a:lumMod val="110000"/>
              </a:schemeClr>
            </a:gs>
            <a:gs pos="100000">
              <a:schemeClr val="accent3">
                <a:tint val="81000"/>
                <a:satMod val="109000"/>
                <a:lumMod val="105000"/>
              </a:schemeClr>
            </a:gs>
          </a:gsLst>
          <a:lin ang="5040000" scaled="0"/>
        </a:gradFill>
        <a:ln w="9525" cap="flat" cmpd="sng" algn="ctr">
          <a:noFill/>
          <a:prstDash val="solid"/>
        </a:ln>
        <a:effectLst>
          <a:glow rad="228600">
            <a:schemeClr val="accent1">
              <a:satMod val="175000"/>
              <a:alpha val="40000"/>
            </a:schemeClr>
          </a:glow>
          <a:innerShdw blurRad="63500" dist="50800" dir="5400000">
            <a:prstClr val="black">
              <a:alpha val="50000"/>
            </a:prstClr>
          </a:innerShdw>
          <a:reflection blurRad="6350" stA="52000" endA="300" endPos="35000" dir="5400000" sy="-100000" algn="bl" rotWithShape="0"/>
          <a:softEdge rad="31750"/>
        </a:effectLst>
        <a:scene3d>
          <a:camera prst="orthographicFront">
            <a:rot lat="0" lon="0" rev="0"/>
          </a:camera>
          <a:lightRig rig="glow" dir="t">
            <a:rot lat="0" lon="0" rev="4800000"/>
          </a:lightRig>
        </a:scene3d>
        <a:sp3d prstMaterial="matte">
          <a:bevelT w="127000" h="63500"/>
        </a:sp3d>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Reflections and Evidence from field – Field visits as part of programme/domain </a:t>
          </a:r>
        </a:p>
      </dsp:txBody>
      <dsp:txXfrm>
        <a:off x="7515860" y="132555"/>
        <a:ext cx="3416299" cy="2049780"/>
      </dsp:txXfrm>
    </dsp:sp>
    <dsp:sp modelId="{B9F3A59A-14EC-474C-9040-429DD405B8F8}">
      <dsp:nvSpPr>
        <dsp:cNvPr id="0" name=""/>
        <dsp:cNvSpPr/>
      </dsp:nvSpPr>
      <dsp:spPr>
        <a:xfrm>
          <a:off x="1948179" y="2450932"/>
          <a:ext cx="3416299" cy="2049780"/>
        </a:xfrm>
        <a:prstGeom prst="rect">
          <a:avLst/>
        </a:prstGeom>
        <a:gradFill rotWithShape="1">
          <a:gsLst>
            <a:gs pos="0">
              <a:schemeClr val="accent3">
                <a:tint val="58000"/>
                <a:satMod val="108000"/>
                <a:lumMod val="110000"/>
              </a:schemeClr>
            </a:gs>
            <a:gs pos="100000">
              <a:schemeClr val="accent3">
                <a:tint val="81000"/>
                <a:satMod val="109000"/>
                <a:lumMod val="105000"/>
              </a:schemeClr>
            </a:gs>
          </a:gsLst>
          <a:lin ang="5040000" scaled="0"/>
        </a:gradFill>
        <a:ln w="9525" cap="flat" cmpd="sng" algn="ctr">
          <a:noFill/>
          <a:prstDash val="solid"/>
        </a:ln>
        <a:effectLst>
          <a:glow rad="228600">
            <a:schemeClr val="accent1">
              <a:satMod val="175000"/>
              <a:alpha val="40000"/>
            </a:schemeClr>
          </a:glow>
          <a:innerShdw blurRad="63500" dist="50800" dir="5400000">
            <a:prstClr val="black">
              <a:alpha val="50000"/>
            </a:prstClr>
          </a:innerShdw>
          <a:reflection blurRad="6350" stA="52000" endA="300" endPos="35000" dir="5400000" sy="-100000" algn="bl" rotWithShape="0"/>
          <a:softEdge rad="31750"/>
        </a:effectLst>
        <a:scene3d>
          <a:camera prst="orthographicFront">
            <a:rot lat="0" lon="0" rev="0"/>
          </a:camera>
          <a:lightRig rig="glow" dir="t">
            <a:rot lat="0" lon="0" rev="4800000"/>
          </a:lightRig>
        </a:scene3d>
        <a:sp3d prstMaterial="matte">
          <a:bevelT w="127000" h="63500"/>
        </a:sp3d>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Building capacities of SHSRC </a:t>
          </a:r>
          <a:r>
            <a:rPr lang="en-IN" sz="2000" i="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(12/15), </a:t>
          </a:r>
          <a:r>
            <a:rPr lang="en-IN"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PRC</a:t>
          </a:r>
          <a:r>
            <a:rPr lang="en-IN" sz="2000" i="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(18)</a:t>
          </a:r>
          <a:r>
            <a:rPr lang="en-IN"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and other relevant stakeholders</a:t>
          </a:r>
        </a:p>
      </dsp:txBody>
      <dsp:txXfrm>
        <a:off x="1948179" y="2450932"/>
        <a:ext cx="3416299" cy="2049780"/>
      </dsp:txXfrm>
    </dsp:sp>
    <dsp:sp modelId="{D8094953-5111-4361-B23C-7E29D4EF2993}">
      <dsp:nvSpPr>
        <dsp:cNvPr id="0" name=""/>
        <dsp:cNvSpPr/>
      </dsp:nvSpPr>
      <dsp:spPr>
        <a:xfrm>
          <a:off x="5647041" y="2450932"/>
          <a:ext cx="3416299" cy="2049780"/>
        </a:xfrm>
        <a:prstGeom prst="rect">
          <a:avLst/>
        </a:prstGeom>
        <a:gradFill rotWithShape="1">
          <a:gsLst>
            <a:gs pos="0">
              <a:schemeClr val="accent3">
                <a:tint val="58000"/>
                <a:satMod val="108000"/>
                <a:lumMod val="110000"/>
              </a:schemeClr>
            </a:gs>
            <a:gs pos="100000">
              <a:schemeClr val="accent3">
                <a:tint val="81000"/>
                <a:satMod val="109000"/>
                <a:lumMod val="105000"/>
              </a:schemeClr>
            </a:gs>
          </a:gsLst>
          <a:lin ang="5040000" scaled="0"/>
        </a:gradFill>
        <a:ln w="9525" cap="flat" cmpd="sng" algn="ctr">
          <a:noFill/>
          <a:prstDash val="solid"/>
        </a:ln>
        <a:effectLst>
          <a:glow rad="228600">
            <a:schemeClr val="accent1">
              <a:satMod val="175000"/>
              <a:alpha val="40000"/>
            </a:schemeClr>
          </a:glow>
          <a:innerShdw blurRad="63500" dist="50800" dir="5400000">
            <a:prstClr val="black">
              <a:alpha val="50000"/>
            </a:prstClr>
          </a:innerShdw>
          <a:reflection blurRad="6350" stA="52000" endA="300" endPos="35000" dir="5400000" sy="-100000" algn="bl" rotWithShape="0"/>
          <a:softEdge rad="31750"/>
        </a:effectLst>
        <a:scene3d>
          <a:camera prst="orthographicFront">
            <a:rot lat="0" lon="0" rev="0"/>
          </a:camera>
          <a:lightRig rig="glow" dir="t">
            <a:rot lat="0" lon="0" rev="4800000"/>
          </a:lightRig>
        </a:scene3d>
        <a:sp3d prstMaterial="matte">
          <a:bevelT w="127000" h="63500"/>
        </a:sp3d>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Collaborations and partnerships</a:t>
          </a:r>
        </a:p>
      </dsp:txBody>
      <dsp:txXfrm>
        <a:off x="5647041" y="2450932"/>
        <a:ext cx="3416299" cy="20497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B1BB35B-B4E0-43A8-B993-E22E9F141CAB}" type="datetimeFigureOut">
              <a:rPr lang="en-IN" smtClean="0"/>
              <a:t>31-08-2022</a:t>
            </a:fld>
            <a:endParaRPr lang="en-IN"/>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128A350-B418-4941-8721-57BC8B733DA2}" type="slidenum">
              <a:rPr lang="en-IN" smtClean="0"/>
              <a:t>‹#›</a:t>
            </a:fld>
            <a:endParaRPr lang="en-IN"/>
          </a:p>
        </p:txBody>
      </p:sp>
    </p:spTree>
    <p:extLst>
      <p:ext uri="{BB962C8B-B14F-4D97-AF65-F5344CB8AC3E}">
        <p14:creationId xmlns:p14="http://schemas.microsoft.com/office/powerpoint/2010/main" val="772992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C44AB8-5C11-6048-BC88-70EC5A956CB9}"/>
              </a:ext>
            </a:extLst>
          </p:cNvPr>
          <p:cNvSpPr>
            <a:spLocks noGrp="1" noChangeArrowheads="1"/>
          </p:cNvSpPr>
          <p:nvPr>
            <p:ph type="sldNum"/>
          </p:nvPr>
        </p:nvSpPr>
        <p:spPr>
          <a:ln/>
        </p:spPr>
        <p:txBody>
          <a:bodyPr/>
          <a:lstStyle/>
          <a:p>
            <a:fld id="{80160251-FA86-884A-AE2E-1A132A26FFC1}" type="slidenum">
              <a:rPr lang="en-US" altLang="en-US"/>
              <a:pPr/>
              <a:t>15</a:t>
            </a:fld>
            <a:endParaRPr lang="en-US" altLang="en-US"/>
          </a:p>
        </p:txBody>
      </p:sp>
      <p:sp>
        <p:nvSpPr>
          <p:cNvPr id="6145" name="Text Box 1">
            <a:extLst>
              <a:ext uri="{FF2B5EF4-FFF2-40B4-BE49-F238E27FC236}">
                <a16:creationId xmlns:a16="http://schemas.microsoft.com/office/drawing/2014/main" id="{7AC52A03-F290-A74C-A378-D0FA905E02EC}"/>
              </a:ext>
            </a:extLst>
          </p:cNvPr>
          <p:cNvSpPr txBox="1">
            <a:spLocks noGrp="1" noRot="1" noChangeAspect="1" noChangeArrowheads="1"/>
          </p:cNvSpPr>
          <p:nvPr>
            <p:ph type="sldImg"/>
          </p:nvPr>
        </p:nvSpPr>
        <p:spPr bwMode="auto">
          <a:xfrm>
            <a:off x="200025" y="823913"/>
            <a:ext cx="7234238" cy="40703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Text Box 2">
            <a:extLst>
              <a:ext uri="{FF2B5EF4-FFF2-40B4-BE49-F238E27FC236}">
                <a16:creationId xmlns:a16="http://schemas.microsoft.com/office/drawing/2014/main" id="{059CE677-217B-E04A-B191-7DF36D33417C}"/>
              </a:ext>
            </a:extLst>
          </p:cNvPr>
          <p:cNvSpPr txBox="1">
            <a:spLocks noGrp="1" noChangeArrowheads="1"/>
          </p:cNvSpPr>
          <p:nvPr>
            <p:ph type="body" idx="1"/>
          </p:nvPr>
        </p:nvSpPr>
        <p:spPr bwMode="auto">
          <a:xfrm>
            <a:off x="764010" y="5154121"/>
            <a:ext cx="6107404" cy="48834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83162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7F86F1D-AA0F-4ABB-9383-A56F05E101FE}" type="datetimeFigureOut">
              <a:rPr lang="en-IN" smtClean="0"/>
              <a:t>31-08-2022</a:t>
            </a:fld>
            <a:endParaRPr lang="en-IN"/>
          </a:p>
        </p:txBody>
      </p:sp>
      <p:sp>
        <p:nvSpPr>
          <p:cNvPr id="5" name="Footer Placeholder 4"/>
          <p:cNvSpPr>
            <a:spLocks noGrp="1"/>
          </p:cNvSpPr>
          <p:nvPr>
            <p:ph type="ftr" sz="quarter" idx="11"/>
          </p:nvPr>
        </p:nvSpPr>
        <p:spPr>
          <a:xfrm>
            <a:off x="1876424" y="5410201"/>
            <a:ext cx="5124886" cy="365125"/>
          </a:xfrm>
        </p:spPr>
        <p:txBody>
          <a:bodyPr/>
          <a:lstStyle/>
          <a:p>
            <a:endParaRPr lang="en-IN"/>
          </a:p>
        </p:txBody>
      </p:sp>
      <p:sp>
        <p:nvSpPr>
          <p:cNvPr id="6" name="Slide Number Placeholder 5"/>
          <p:cNvSpPr>
            <a:spLocks noGrp="1"/>
          </p:cNvSpPr>
          <p:nvPr>
            <p:ph type="sldNum" sz="quarter" idx="12"/>
          </p:nvPr>
        </p:nvSpPr>
        <p:spPr>
          <a:xfrm>
            <a:off x="9896911" y="5410199"/>
            <a:ext cx="771089" cy="365125"/>
          </a:xfrm>
        </p:spPr>
        <p:txBody>
          <a:bodyPr/>
          <a:lstStyle/>
          <a:p>
            <a:fld id="{03C2D44D-9DD5-4F07-9326-9AF1471A28B0}" type="slidenum">
              <a:rPr lang="en-IN" smtClean="0"/>
              <a:t>‹#›</a:t>
            </a:fld>
            <a:endParaRPr lang="en-IN"/>
          </a:p>
        </p:txBody>
      </p:sp>
    </p:spTree>
    <p:extLst>
      <p:ext uri="{BB962C8B-B14F-4D97-AF65-F5344CB8AC3E}">
        <p14:creationId xmlns:p14="http://schemas.microsoft.com/office/powerpoint/2010/main" val="298231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86F1D-AA0F-4ABB-9383-A56F05E101FE}" type="datetimeFigureOut">
              <a:rPr lang="en-IN" smtClean="0"/>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3C2D44D-9DD5-4F07-9326-9AF1471A28B0}" type="slidenum">
              <a:rPr lang="en-IN" smtClean="0"/>
              <a:t>‹#›</a:t>
            </a:fld>
            <a:endParaRPr lang="en-IN"/>
          </a:p>
        </p:txBody>
      </p:sp>
    </p:spTree>
    <p:extLst>
      <p:ext uri="{BB962C8B-B14F-4D97-AF65-F5344CB8AC3E}">
        <p14:creationId xmlns:p14="http://schemas.microsoft.com/office/powerpoint/2010/main" val="141740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86F1D-AA0F-4ABB-9383-A56F05E101FE}" type="datetimeFigureOut">
              <a:rPr lang="en-IN" smtClean="0"/>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3C2D44D-9DD5-4F07-9326-9AF1471A28B0}" type="slidenum">
              <a:rPr lang="en-IN" smtClean="0"/>
              <a:t>‹#›</a:t>
            </a:fld>
            <a:endParaRPr lang="en-IN"/>
          </a:p>
        </p:txBody>
      </p:sp>
    </p:spTree>
    <p:extLst>
      <p:ext uri="{BB962C8B-B14F-4D97-AF65-F5344CB8AC3E}">
        <p14:creationId xmlns:p14="http://schemas.microsoft.com/office/powerpoint/2010/main" val="423889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86F1D-AA0F-4ABB-9383-A56F05E101FE}" type="datetimeFigureOut">
              <a:rPr lang="en-IN" smtClean="0"/>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3C2D44D-9DD5-4F07-9326-9AF1471A28B0}" type="slidenum">
              <a:rPr lang="en-IN" smtClean="0"/>
              <a:t>‹#›</a:t>
            </a:fld>
            <a:endParaRPr lang="en-IN"/>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50420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86F1D-AA0F-4ABB-9383-A56F05E101FE}" type="datetimeFigureOut">
              <a:rPr lang="en-IN" smtClean="0"/>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3C2D44D-9DD5-4F07-9326-9AF1471A28B0}" type="slidenum">
              <a:rPr lang="en-IN" smtClean="0"/>
              <a:t>‹#›</a:t>
            </a:fld>
            <a:endParaRPr lang="en-IN"/>
          </a:p>
        </p:txBody>
      </p:sp>
    </p:spTree>
    <p:extLst>
      <p:ext uri="{BB962C8B-B14F-4D97-AF65-F5344CB8AC3E}">
        <p14:creationId xmlns:p14="http://schemas.microsoft.com/office/powerpoint/2010/main" val="1501727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7F86F1D-AA0F-4ABB-9383-A56F05E101FE}" type="datetimeFigureOut">
              <a:rPr lang="en-IN" smtClean="0"/>
              <a:t>31-08-2022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3C2D44D-9DD5-4F07-9326-9AF1471A28B0}" type="slidenum">
              <a:rPr lang="en-IN" smtClean="0"/>
              <a:t>‹#›</a:t>
            </a:fld>
            <a:endParaRPr lang="en-IN"/>
          </a:p>
        </p:txBody>
      </p:sp>
    </p:spTree>
    <p:extLst>
      <p:ext uri="{BB962C8B-B14F-4D97-AF65-F5344CB8AC3E}">
        <p14:creationId xmlns:p14="http://schemas.microsoft.com/office/powerpoint/2010/main" val="3413807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7F86F1D-AA0F-4ABB-9383-A56F05E101FE}" type="datetimeFigureOut">
              <a:rPr lang="en-IN" smtClean="0"/>
              <a:t>31-08-2022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3C2D44D-9DD5-4F07-9326-9AF1471A28B0}" type="slidenum">
              <a:rPr lang="en-IN" smtClean="0"/>
              <a:t>‹#›</a:t>
            </a:fld>
            <a:endParaRPr lang="en-IN"/>
          </a:p>
        </p:txBody>
      </p:sp>
    </p:spTree>
    <p:extLst>
      <p:ext uri="{BB962C8B-B14F-4D97-AF65-F5344CB8AC3E}">
        <p14:creationId xmlns:p14="http://schemas.microsoft.com/office/powerpoint/2010/main" val="1494577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86F1D-AA0F-4ABB-9383-A56F05E101FE}" type="datetimeFigureOut">
              <a:rPr lang="en-IN" smtClean="0"/>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C2D44D-9DD5-4F07-9326-9AF1471A28B0}" type="slidenum">
              <a:rPr lang="en-IN" smtClean="0"/>
              <a:t>‹#›</a:t>
            </a:fld>
            <a:endParaRPr lang="en-IN"/>
          </a:p>
        </p:txBody>
      </p:sp>
    </p:spTree>
    <p:extLst>
      <p:ext uri="{BB962C8B-B14F-4D97-AF65-F5344CB8AC3E}">
        <p14:creationId xmlns:p14="http://schemas.microsoft.com/office/powerpoint/2010/main" val="2404277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86F1D-AA0F-4ABB-9383-A56F05E101FE}" type="datetimeFigureOut">
              <a:rPr lang="en-IN" smtClean="0"/>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C2D44D-9DD5-4F07-9326-9AF1471A28B0}" type="slidenum">
              <a:rPr lang="en-IN" smtClean="0"/>
              <a:t>‹#›</a:t>
            </a:fld>
            <a:endParaRPr lang="en-IN"/>
          </a:p>
        </p:txBody>
      </p:sp>
    </p:spTree>
    <p:extLst>
      <p:ext uri="{BB962C8B-B14F-4D97-AF65-F5344CB8AC3E}">
        <p14:creationId xmlns:p14="http://schemas.microsoft.com/office/powerpoint/2010/main" val="1022529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24A132-FBB4-4BBC-ABF2-C22595C1A8F6}" type="datetimeFigureOut">
              <a:rPr lang="en-IN" smtClean="0"/>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AE035EA-4894-48A9-A26A-B1B3B65CFB5D}" type="slidenum">
              <a:rPr lang="en-IN" smtClean="0"/>
              <a:t>‹#›</a:t>
            </a:fld>
            <a:endParaRPr lang="en-IN"/>
          </a:p>
        </p:txBody>
      </p:sp>
    </p:spTree>
    <p:extLst>
      <p:ext uri="{BB962C8B-B14F-4D97-AF65-F5344CB8AC3E}">
        <p14:creationId xmlns:p14="http://schemas.microsoft.com/office/powerpoint/2010/main" val="243966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48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86F1D-AA0F-4ABB-9383-A56F05E101FE}" type="datetimeFigureOut">
              <a:rPr lang="en-IN" smtClean="0"/>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C2D44D-9DD5-4F07-9326-9AF1471A28B0}" type="slidenum">
              <a:rPr lang="en-IN" smtClean="0"/>
              <a:t>‹#›</a:t>
            </a:fld>
            <a:endParaRPr lang="en-IN"/>
          </a:p>
        </p:txBody>
      </p:sp>
    </p:spTree>
    <p:extLst>
      <p:ext uri="{BB962C8B-B14F-4D97-AF65-F5344CB8AC3E}">
        <p14:creationId xmlns:p14="http://schemas.microsoft.com/office/powerpoint/2010/main" val="3237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F86F1D-AA0F-4ABB-9383-A56F05E101FE}" type="datetimeFigureOut">
              <a:rPr lang="en-IN" smtClean="0"/>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C2D44D-9DD5-4F07-9326-9AF1471A28B0}" type="slidenum">
              <a:rPr lang="en-IN" smtClean="0"/>
              <a:t>‹#›</a:t>
            </a:fld>
            <a:endParaRPr lang="en-IN"/>
          </a:p>
        </p:txBody>
      </p:sp>
    </p:spTree>
    <p:extLst>
      <p:ext uri="{BB962C8B-B14F-4D97-AF65-F5344CB8AC3E}">
        <p14:creationId xmlns:p14="http://schemas.microsoft.com/office/powerpoint/2010/main" val="279017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F86F1D-AA0F-4ABB-9383-A56F05E101FE}" type="datetimeFigureOut">
              <a:rPr lang="en-IN" smtClean="0"/>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3C2D44D-9DD5-4F07-9326-9AF1471A28B0}" type="slidenum">
              <a:rPr lang="en-IN" smtClean="0"/>
              <a:t>‹#›</a:t>
            </a:fld>
            <a:endParaRPr lang="en-IN"/>
          </a:p>
        </p:txBody>
      </p:sp>
    </p:spTree>
    <p:extLst>
      <p:ext uri="{BB962C8B-B14F-4D97-AF65-F5344CB8AC3E}">
        <p14:creationId xmlns:p14="http://schemas.microsoft.com/office/powerpoint/2010/main" val="371849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F86F1D-AA0F-4ABB-9383-A56F05E101FE}" type="datetimeFigureOut">
              <a:rPr lang="en-IN" smtClean="0"/>
              <a:t>31-08-2022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3C2D44D-9DD5-4F07-9326-9AF1471A28B0}" type="slidenum">
              <a:rPr lang="en-IN" smtClean="0"/>
              <a:t>‹#›</a:t>
            </a:fld>
            <a:endParaRPr lang="en-IN"/>
          </a:p>
        </p:txBody>
      </p:sp>
    </p:spTree>
    <p:extLst>
      <p:ext uri="{BB962C8B-B14F-4D97-AF65-F5344CB8AC3E}">
        <p14:creationId xmlns:p14="http://schemas.microsoft.com/office/powerpoint/2010/main" val="633078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F86F1D-AA0F-4ABB-9383-A56F05E101FE}" type="datetimeFigureOut">
              <a:rPr lang="en-IN" smtClean="0"/>
              <a:t>31-08-2022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3C2D44D-9DD5-4F07-9326-9AF1471A28B0}" type="slidenum">
              <a:rPr lang="en-IN" smtClean="0"/>
              <a:t>‹#›</a:t>
            </a:fld>
            <a:endParaRPr lang="en-IN"/>
          </a:p>
        </p:txBody>
      </p:sp>
    </p:spTree>
    <p:extLst>
      <p:ext uri="{BB962C8B-B14F-4D97-AF65-F5344CB8AC3E}">
        <p14:creationId xmlns:p14="http://schemas.microsoft.com/office/powerpoint/2010/main" val="9782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86F1D-AA0F-4ABB-9383-A56F05E101FE}" type="datetimeFigureOut">
              <a:rPr lang="en-IN" smtClean="0"/>
              <a:t>31-08-2022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3C2D44D-9DD5-4F07-9326-9AF1471A28B0}" type="slidenum">
              <a:rPr lang="en-IN" smtClean="0"/>
              <a:t>‹#›</a:t>
            </a:fld>
            <a:endParaRPr lang="en-IN"/>
          </a:p>
        </p:txBody>
      </p:sp>
    </p:spTree>
    <p:extLst>
      <p:ext uri="{BB962C8B-B14F-4D97-AF65-F5344CB8AC3E}">
        <p14:creationId xmlns:p14="http://schemas.microsoft.com/office/powerpoint/2010/main" val="171994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86F1D-AA0F-4ABB-9383-A56F05E101FE}" type="datetimeFigureOut">
              <a:rPr lang="en-IN" smtClean="0"/>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3C2D44D-9DD5-4F07-9326-9AF1471A28B0}" type="slidenum">
              <a:rPr lang="en-IN" smtClean="0"/>
              <a:t>‹#›</a:t>
            </a:fld>
            <a:endParaRPr lang="en-IN"/>
          </a:p>
        </p:txBody>
      </p:sp>
    </p:spTree>
    <p:extLst>
      <p:ext uri="{BB962C8B-B14F-4D97-AF65-F5344CB8AC3E}">
        <p14:creationId xmlns:p14="http://schemas.microsoft.com/office/powerpoint/2010/main" val="152684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86F1D-AA0F-4ABB-9383-A56F05E101FE}" type="datetimeFigureOut">
              <a:rPr lang="en-IN" smtClean="0"/>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3C2D44D-9DD5-4F07-9326-9AF1471A28B0}" type="slidenum">
              <a:rPr lang="en-IN" smtClean="0"/>
              <a:t>‹#›</a:t>
            </a:fld>
            <a:endParaRPr lang="en-IN"/>
          </a:p>
        </p:txBody>
      </p:sp>
    </p:spTree>
    <p:extLst>
      <p:ext uri="{BB962C8B-B14F-4D97-AF65-F5344CB8AC3E}">
        <p14:creationId xmlns:p14="http://schemas.microsoft.com/office/powerpoint/2010/main" val="25452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F86F1D-AA0F-4ABB-9383-A56F05E101FE}" type="datetimeFigureOut">
              <a:rPr lang="en-IN" smtClean="0"/>
              <a:t>31-08-2022</a:t>
            </a:fld>
            <a:endParaRPr lang="en-IN"/>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3C2D44D-9DD5-4F07-9326-9AF1471A28B0}" type="slidenum">
              <a:rPr lang="en-IN" smtClean="0"/>
              <a:t>‹#›</a:t>
            </a:fld>
            <a:endParaRPr lang="en-IN"/>
          </a:p>
        </p:txBody>
      </p:sp>
    </p:spTree>
    <p:extLst>
      <p:ext uri="{BB962C8B-B14F-4D97-AF65-F5344CB8AC3E}">
        <p14:creationId xmlns:p14="http://schemas.microsoft.com/office/powerpoint/2010/main" val="3164239787"/>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reepngimg.com/png/72547-thinking-photography-question-mark-man-stock" TargetMode="External"/><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ngimg.com/png/72547-thinking-photography-question-mark-man-stock" TargetMode="External"/><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diagramColors" Target="../diagrams/colors3.xml"/><Relationship Id="rId3" Type="http://schemas.openxmlformats.org/officeDocument/2006/relationships/image" Target="../media/image29.svg"/><Relationship Id="rId7" Type="http://schemas.openxmlformats.org/officeDocument/2006/relationships/image" Target="../media/image34.svg"/><Relationship Id="rId12" Type="http://schemas.openxmlformats.org/officeDocument/2006/relationships/diagramQuickStyle" Target="../diagrams/quickStyle3.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diagramLayout" Target="../diagrams/layout3.xml"/><Relationship Id="rId5" Type="http://schemas.openxmlformats.org/officeDocument/2006/relationships/image" Target="../media/image32.svg"/><Relationship Id="rId10" Type="http://schemas.openxmlformats.org/officeDocument/2006/relationships/diagramData" Target="../diagrams/data3.xml"/><Relationship Id="rId4" Type="http://schemas.openxmlformats.org/officeDocument/2006/relationships/image" Target="../media/image31.png"/><Relationship Id="rId9" Type="http://schemas.openxmlformats.org/officeDocument/2006/relationships/image" Target="../media/image36.svg"/><Relationship Id="rId14" Type="http://schemas.microsoft.com/office/2007/relationships/diagramDrawing" Target="../diagrams/drawing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dan4kent.wordpress.com/2011/12/31/family-values" TargetMode="External"/><Relationship Id="rId2" Type="http://schemas.openxmlformats.org/officeDocument/2006/relationships/image" Target="../media/image37.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1.xm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3.png"/><Relationship Id="rId5" Type="http://schemas.openxmlformats.org/officeDocument/2006/relationships/diagramColors" Target="../diagrams/colors1.xml"/><Relationship Id="rId10" Type="http://schemas.openxmlformats.org/officeDocument/2006/relationships/image" Target="../media/image12.svg"/><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B6674-3E17-A700-733F-B23C77078856}"/>
              </a:ext>
            </a:extLst>
          </p:cNvPr>
          <p:cNvSpPr>
            <a:spLocks noGrp="1"/>
          </p:cNvSpPr>
          <p:nvPr>
            <p:ph type="ctrTitle"/>
          </p:nvPr>
        </p:nvSpPr>
        <p:spPr>
          <a:xfrm>
            <a:off x="495300" y="914400"/>
            <a:ext cx="11201400" cy="35861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Strengthening</a:t>
            </a:r>
            <a:br>
              <a:rPr lang="en-US"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SHSRC </a:t>
            </a:r>
            <a:r>
              <a:rPr lang="en-US" sz="5400" b="1" cap="none"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a:t>
            </a:r>
            <a:r>
              <a:rPr lang="en-US"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IMPLEMENTATION research</a:t>
            </a:r>
            <a:br>
              <a:rPr lang="en-US"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endParaRPr lang="en-IN" sz="4400" i="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Subtitle 2">
            <a:extLst>
              <a:ext uri="{FF2B5EF4-FFF2-40B4-BE49-F238E27FC236}">
                <a16:creationId xmlns:a16="http://schemas.microsoft.com/office/drawing/2014/main" id="{7B81D16B-697E-5E11-BC96-5FE01A3C7594}"/>
              </a:ext>
            </a:extLst>
          </p:cNvPr>
          <p:cNvSpPr>
            <a:spLocks noGrp="1"/>
          </p:cNvSpPr>
          <p:nvPr>
            <p:ph type="subTitle" idx="1"/>
          </p:nvPr>
        </p:nvSpPr>
        <p:spPr>
          <a:xfrm>
            <a:off x="2085974" y="4802188"/>
            <a:ext cx="8791575" cy="1655762"/>
          </a:xfrm>
        </p:spPr>
        <p:txBody>
          <a:bodyPr>
            <a:normAutofit/>
          </a:bodyPr>
          <a:lstStyle/>
          <a:p>
            <a:pPr algn="r"/>
            <a:r>
              <a:rPr lang="en-IN" sz="2300" cap="none" dirty="0">
                <a:solidFill>
                  <a:srgbClr val="002060"/>
                </a:solidFill>
                <a:latin typeface="Cambria" panose="02040503050406030204" pitchFamily="18" charset="0"/>
                <a:ea typeface="Cambria" panose="02040503050406030204" pitchFamily="18" charset="0"/>
              </a:rPr>
              <a:t>Dr Neha Dumka</a:t>
            </a:r>
          </a:p>
          <a:p>
            <a:pPr algn="r"/>
            <a:r>
              <a:rPr lang="en-IN" sz="2300" cap="none" dirty="0">
                <a:solidFill>
                  <a:srgbClr val="002060"/>
                </a:solidFill>
                <a:latin typeface="Cambria" panose="02040503050406030204" pitchFamily="18" charset="0"/>
                <a:ea typeface="Cambria" panose="02040503050406030204" pitchFamily="18" charset="0"/>
              </a:rPr>
              <a:t>Knowledge Management Division</a:t>
            </a:r>
            <a:r>
              <a:rPr lang="en-IN" sz="2300" dirty="0">
                <a:solidFill>
                  <a:srgbClr val="002060"/>
                </a:solidFill>
                <a:latin typeface="Cambria" panose="02040503050406030204" pitchFamily="18" charset="0"/>
                <a:ea typeface="Cambria" panose="02040503050406030204" pitchFamily="18" charset="0"/>
              </a:rPr>
              <a:t>, nhsrc</a:t>
            </a:r>
          </a:p>
        </p:txBody>
      </p:sp>
    </p:spTree>
    <p:extLst>
      <p:ext uri="{BB962C8B-B14F-4D97-AF65-F5344CB8AC3E}">
        <p14:creationId xmlns:p14="http://schemas.microsoft.com/office/powerpoint/2010/main" val="147979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AE5D-85E5-4910-A122-70B9261A65B4}"/>
              </a:ext>
            </a:extLst>
          </p:cNvPr>
          <p:cNvSpPr>
            <a:spLocks noGrp="1"/>
          </p:cNvSpPr>
          <p:nvPr>
            <p:ph type="title"/>
          </p:nvPr>
        </p:nvSpPr>
        <p:spPr>
          <a:xfrm>
            <a:off x="913775" y="618517"/>
            <a:ext cx="10364451" cy="772133"/>
          </a:xfrm>
        </p:spPr>
        <p:txBody>
          <a:bodyPr/>
          <a:lstStyle/>
          <a:p>
            <a:r>
              <a:rPr lang="en-IN" b="1" dirty="0">
                <a:solidFill>
                  <a:schemeClr val="accent5">
                    <a:lumMod val="50000"/>
                  </a:schemeClr>
                </a:solidFill>
              </a:rPr>
              <a:t>Research identified as a key component </a:t>
            </a:r>
          </a:p>
        </p:txBody>
      </p:sp>
      <p:sp>
        <p:nvSpPr>
          <p:cNvPr id="3" name="Content Placeholder 2">
            <a:extLst>
              <a:ext uri="{FF2B5EF4-FFF2-40B4-BE49-F238E27FC236}">
                <a16:creationId xmlns:a16="http://schemas.microsoft.com/office/drawing/2014/main" id="{7792AB6C-A539-448F-AB23-645E65BCCE33}"/>
              </a:ext>
            </a:extLst>
          </p:cNvPr>
          <p:cNvSpPr>
            <a:spLocks noGrp="1"/>
          </p:cNvSpPr>
          <p:nvPr>
            <p:ph sz="quarter" idx="13"/>
          </p:nvPr>
        </p:nvSpPr>
        <p:spPr>
          <a:xfrm>
            <a:off x="512049" y="1295400"/>
            <a:ext cx="9886950" cy="5200650"/>
          </a:xfrm>
        </p:spPr>
        <p:txBody>
          <a:bodyPr>
            <a:noAutofit/>
          </a:bodyPr>
          <a:lstStyle/>
          <a:p>
            <a:pPr algn="just"/>
            <a:r>
              <a:rPr lang="en-US" sz="2600" cap="none" dirty="0">
                <a:solidFill>
                  <a:schemeClr val="tx2">
                    <a:lumMod val="25000"/>
                  </a:schemeClr>
                </a:solidFill>
                <a:latin typeface="Cambria" panose="02040503050406030204" pitchFamily="18" charset="0"/>
                <a:ea typeface="Cambria" panose="02040503050406030204" pitchFamily="18" charset="0"/>
              </a:rPr>
              <a:t>Partnership established: internationally and domestically for research </a:t>
            </a:r>
          </a:p>
          <a:p>
            <a:pPr algn="just"/>
            <a:r>
              <a:rPr lang="en-US" sz="2600" cap="none" dirty="0">
                <a:solidFill>
                  <a:schemeClr val="tx2">
                    <a:lumMod val="25000"/>
                  </a:schemeClr>
                </a:solidFill>
                <a:latin typeface="Cambria" panose="02040503050406030204" pitchFamily="18" charset="0"/>
                <a:ea typeface="Cambria" panose="02040503050406030204" pitchFamily="18" charset="0"/>
              </a:rPr>
              <a:t>Task force created to support research related activities (</a:t>
            </a:r>
            <a:r>
              <a:rPr lang="en-US" sz="2600" i="1" cap="none" dirty="0">
                <a:solidFill>
                  <a:schemeClr val="tx2">
                    <a:lumMod val="25000"/>
                  </a:schemeClr>
                </a:solidFill>
                <a:latin typeface="Cambria" panose="02040503050406030204" pitchFamily="18" charset="0"/>
                <a:ea typeface="Cambria" panose="02040503050406030204" pitchFamily="18" charset="0"/>
              </a:rPr>
              <a:t>pandemic</a:t>
            </a:r>
            <a:r>
              <a:rPr lang="en-US" sz="2600" cap="none" dirty="0">
                <a:solidFill>
                  <a:schemeClr val="tx2">
                    <a:lumMod val="25000"/>
                  </a:schemeClr>
                </a:solidFill>
                <a:latin typeface="Cambria" panose="02040503050406030204" pitchFamily="18" charset="0"/>
                <a:ea typeface="Cambria" panose="02040503050406030204" pitchFamily="18" charset="0"/>
              </a:rPr>
              <a:t>)</a:t>
            </a:r>
          </a:p>
          <a:p>
            <a:pPr algn="just"/>
            <a:r>
              <a:rPr lang="en-US" sz="2600" cap="none" dirty="0">
                <a:solidFill>
                  <a:schemeClr val="tx2">
                    <a:lumMod val="25000"/>
                  </a:schemeClr>
                </a:solidFill>
                <a:latin typeface="Cambria" panose="02040503050406030204" pitchFamily="18" charset="0"/>
                <a:ea typeface="Cambria" panose="02040503050406030204" pitchFamily="18" charset="0"/>
              </a:rPr>
              <a:t>Increased investments in research – GoI initiative</a:t>
            </a:r>
          </a:p>
          <a:p>
            <a:pPr algn="just"/>
            <a:r>
              <a:rPr lang="en-US" sz="2600" cap="none" dirty="0">
                <a:solidFill>
                  <a:schemeClr val="tx2">
                    <a:lumMod val="25000"/>
                  </a:schemeClr>
                </a:solidFill>
                <a:latin typeface="Cambria" panose="02040503050406030204" pitchFamily="18" charset="0"/>
                <a:ea typeface="Cambria" panose="02040503050406030204" pitchFamily="18" charset="0"/>
              </a:rPr>
              <a:t>Both under NHM &amp; other relevant areas : Support through NHM </a:t>
            </a:r>
          </a:p>
          <a:p>
            <a:pPr algn="just"/>
            <a:r>
              <a:rPr lang="en-US" sz="2600" cap="none" dirty="0">
                <a:solidFill>
                  <a:schemeClr val="tx2">
                    <a:lumMod val="25000"/>
                  </a:schemeClr>
                </a:solidFill>
                <a:latin typeface="Cambria" panose="02040503050406030204" pitchFamily="18" charset="0"/>
                <a:ea typeface="Cambria" panose="02040503050406030204" pitchFamily="18" charset="0"/>
              </a:rPr>
              <a:t>NHSRC’s role as knowledge hub : supporting evidence generation for HSS</a:t>
            </a:r>
          </a:p>
          <a:p>
            <a:pPr algn="just"/>
            <a:r>
              <a:rPr lang="en-US" sz="2600" cap="none" dirty="0">
                <a:solidFill>
                  <a:schemeClr val="tx2">
                    <a:lumMod val="25000"/>
                  </a:schemeClr>
                </a:solidFill>
                <a:latin typeface="Cambria" panose="02040503050406030204" pitchFamily="18" charset="0"/>
                <a:ea typeface="Cambria" panose="02040503050406030204" pitchFamily="18" charset="0"/>
              </a:rPr>
              <a:t>Newer initiatives like PM ABHIM – included research related activities as objectives</a:t>
            </a:r>
          </a:p>
        </p:txBody>
      </p:sp>
      <p:pic>
        <p:nvPicPr>
          <p:cNvPr id="5" name="Picture 4">
            <a:extLst>
              <a:ext uri="{FF2B5EF4-FFF2-40B4-BE49-F238E27FC236}">
                <a16:creationId xmlns:a16="http://schemas.microsoft.com/office/drawing/2014/main" id="{A02D192A-296C-4AEB-9B3D-78FA98C6F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0729" y="4502822"/>
            <a:ext cx="1616471" cy="2119556"/>
          </a:xfrm>
          <a:prstGeom prst="rect">
            <a:avLst/>
          </a:prstGeom>
          <a:ln>
            <a:noFill/>
          </a:ln>
          <a:effectLst>
            <a:outerShdw blurRad="184150" dist="241300" dir="11520000" sx="110000" sy="110000" algn="ctr">
              <a:srgbClr val="000000">
                <a:alpha val="18000"/>
              </a:srgbClr>
            </a:outerShdw>
            <a:reflection stA="0" endPos="0" dist="50800" dir="5400000" sy="-100000" algn="bl" rotWithShape="0"/>
            <a:softEdge rad="19050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026" name="Picture 2" descr="How to Find a Good Research Topic? | Do Not Editgood research topic">
            <a:extLst>
              <a:ext uri="{FF2B5EF4-FFF2-40B4-BE49-F238E27FC236}">
                <a16:creationId xmlns:a16="http://schemas.microsoft.com/office/drawing/2014/main" id="{59BAC1B1-656A-4960-BBAE-DBC89E430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8999" y="110559"/>
            <a:ext cx="1616471" cy="1432491"/>
          </a:xfrm>
          <a:prstGeom prst="rect">
            <a:avLst/>
          </a:prstGeom>
          <a:noFill/>
          <a:ln>
            <a:noFill/>
          </a:ln>
          <a:effectLst>
            <a:softEdge rad="546100"/>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65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CB173DF-F2A2-482A-81D6-D1A777CEF14F}"/>
              </a:ext>
            </a:extLst>
          </p:cNvPr>
          <p:cNvGraphicFramePr/>
          <p:nvPr>
            <p:extLst>
              <p:ext uri="{D42A27DB-BD31-4B8C-83A1-F6EECF244321}">
                <p14:modId xmlns:p14="http://schemas.microsoft.com/office/powerpoint/2010/main" val="2218851894"/>
              </p:ext>
            </p:extLst>
          </p:nvPr>
        </p:nvGraphicFramePr>
        <p:xfrm>
          <a:off x="620712" y="862541"/>
          <a:ext cx="10950575" cy="5890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2280315B-A403-6717-745D-D1CB11AB3062}"/>
              </a:ext>
            </a:extLst>
          </p:cNvPr>
          <p:cNvSpPr>
            <a:spLocks noGrp="1"/>
          </p:cNvSpPr>
          <p:nvPr>
            <p:ph type="title"/>
          </p:nvPr>
        </p:nvSpPr>
        <p:spPr>
          <a:xfrm>
            <a:off x="415132" y="0"/>
            <a:ext cx="11361736" cy="862541"/>
          </a:xfrm>
        </p:spPr>
        <p:txBody>
          <a:bodyPr>
            <a:normAutofit/>
          </a:bodyPr>
          <a:lstStyle/>
          <a:p>
            <a:r>
              <a:rPr lang="en-IN" sz="3300" b="1" dirty="0">
                <a:solidFill>
                  <a:schemeClr val="accent5">
                    <a:lumMod val="50000"/>
                  </a:schemeClr>
                </a:solidFill>
              </a:rPr>
              <a:t>NHM: </a:t>
            </a:r>
            <a:r>
              <a:rPr lang="en-IN" sz="3300" b="1" cap="none" dirty="0">
                <a:solidFill>
                  <a:schemeClr val="accent5">
                    <a:lumMod val="50000"/>
                  </a:schemeClr>
                </a:solidFill>
              </a:rPr>
              <a:t>moving towards evidence based policy making…</a:t>
            </a:r>
            <a:endParaRPr lang="en-IN" sz="3300" b="1" dirty="0">
              <a:solidFill>
                <a:schemeClr val="accent5">
                  <a:lumMod val="50000"/>
                </a:schemeClr>
              </a:solidFill>
            </a:endParaRPr>
          </a:p>
        </p:txBody>
      </p:sp>
    </p:spTree>
    <p:extLst>
      <p:ext uri="{BB962C8B-B14F-4D97-AF65-F5344CB8AC3E}">
        <p14:creationId xmlns:p14="http://schemas.microsoft.com/office/powerpoint/2010/main" val="339704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868EA-5D87-A4C7-481A-F3040990FF61}"/>
              </a:ext>
            </a:extLst>
          </p:cNvPr>
          <p:cNvSpPr>
            <a:spLocks noGrp="1"/>
          </p:cNvSpPr>
          <p:nvPr>
            <p:ph type="title"/>
          </p:nvPr>
        </p:nvSpPr>
        <p:spPr>
          <a:xfrm>
            <a:off x="942975" y="381000"/>
            <a:ext cx="10335251" cy="8001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IN" b="1" dirty="0">
                <a:solidFill>
                  <a:schemeClr val="accent5">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Implementation research </a:t>
            </a:r>
            <a:endParaRPr lang="en-IN" sz="4400" b="1" dirty="0">
              <a:solidFill>
                <a:schemeClr val="accent5">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Slide Number Placeholder 4">
            <a:extLst>
              <a:ext uri="{FF2B5EF4-FFF2-40B4-BE49-F238E27FC236}">
                <a16:creationId xmlns:a16="http://schemas.microsoft.com/office/drawing/2014/main" id="{5F125A09-B7AE-7229-A323-D11D3C5C66DE}"/>
              </a:ext>
            </a:extLst>
          </p:cNvPr>
          <p:cNvSpPr>
            <a:spLocks noGrp="1"/>
          </p:cNvSpPr>
          <p:nvPr>
            <p:ph type="sldNum" sz="quarter" idx="12"/>
          </p:nvPr>
        </p:nvSpPr>
        <p:spPr/>
        <p:txBody>
          <a:bodyPr/>
          <a:lstStyle/>
          <a:p>
            <a:fld id="{F6BB3F3B-821B-4AEA-975E-E5210D66A484}" type="slidenum">
              <a:rPr lang="en-IN" smtClean="0"/>
              <a:t>12</a:t>
            </a:fld>
            <a:endParaRPr lang="en-IN"/>
          </a:p>
        </p:txBody>
      </p:sp>
      <p:sp>
        <p:nvSpPr>
          <p:cNvPr id="8" name="TextBox 7">
            <a:extLst>
              <a:ext uri="{FF2B5EF4-FFF2-40B4-BE49-F238E27FC236}">
                <a16:creationId xmlns:a16="http://schemas.microsoft.com/office/drawing/2014/main" id="{66CEBDDD-AA12-C763-33B8-146332D8E13B}"/>
              </a:ext>
            </a:extLst>
          </p:cNvPr>
          <p:cNvSpPr txBox="1"/>
          <p:nvPr/>
        </p:nvSpPr>
        <p:spPr>
          <a:xfrm>
            <a:off x="581025" y="2200275"/>
            <a:ext cx="7277101" cy="286232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IN" sz="3600" dirty="0">
                <a:solidFill>
                  <a:schemeClr val="accent2">
                    <a:lumMod val="50000"/>
                  </a:schemeClr>
                </a:solidFill>
                <a:latin typeface="Cambria" panose="02040503050406030204" pitchFamily="18" charset="0"/>
                <a:ea typeface="Cambria" panose="02040503050406030204" pitchFamily="18" charset="0"/>
              </a:rPr>
              <a:t>Properly conducted Implementation research – with context specific approach – can help implementation foresee and anticipate problems !!!</a:t>
            </a:r>
            <a:endParaRPr lang="en-IN" sz="3600" dirty="0">
              <a:solidFill>
                <a:schemeClr val="accent1">
                  <a:lumMod val="75000"/>
                </a:schemeClr>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71BE706A-98F6-823B-EB2D-A340A21B7A7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53275" y="1401762"/>
            <a:ext cx="4733925" cy="4733925"/>
          </a:xfrm>
          <a:prstGeom prst="rect">
            <a:avLst/>
          </a:prstGeom>
        </p:spPr>
      </p:pic>
    </p:spTree>
    <p:extLst>
      <p:ext uri="{BB962C8B-B14F-4D97-AF65-F5344CB8AC3E}">
        <p14:creationId xmlns:p14="http://schemas.microsoft.com/office/powerpoint/2010/main" val="306815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BE706A-98F6-823B-EB2D-A340A21B7A7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11582" y="1984275"/>
            <a:ext cx="4275138" cy="4275138"/>
          </a:xfrm>
          <a:prstGeom prst="rect">
            <a:avLst/>
          </a:prstGeom>
        </p:spPr>
      </p:pic>
      <p:sp>
        <p:nvSpPr>
          <p:cNvPr id="2" name="Title 1">
            <a:extLst>
              <a:ext uri="{FF2B5EF4-FFF2-40B4-BE49-F238E27FC236}">
                <a16:creationId xmlns:a16="http://schemas.microsoft.com/office/drawing/2014/main" id="{CDA868EA-5D87-A4C7-481A-F3040990FF61}"/>
              </a:ext>
            </a:extLst>
          </p:cNvPr>
          <p:cNvSpPr>
            <a:spLocks noGrp="1"/>
          </p:cNvSpPr>
          <p:nvPr>
            <p:ph type="title"/>
          </p:nvPr>
        </p:nvSpPr>
        <p:spPr>
          <a:xfrm>
            <a:off x="942975" y="381000"/>
            <a:ext cx="10335251" cy="8001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IN" b="1" dirty="0">
                <a:solidFill>
                  <a:schemeClr val="accent5">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Implementation research </a:t>
            </a:r>
            <a:endParaRPr lang="en-IN" sz="4400" b="1" dirty="0">
              <a:solidFill>
                <a:schemeClr val="accent5">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Slide Number Placeholder 4">
            <a:extLst>
              <a:ext uri="{FF2B5EF4-FFF2-40B4-BE49-F238E27FC236}">
                <a16:creationId xmlns:a16="http://schemas.microsoft.com/office/drawing/2014/main" id="{5F125A09-B7AE-7229-A323-D11D3C5C66DE}"/>
              </a:ext>
            </a:extLst>
          </p:cNvPr>
          <p:cNvSpPr>
            <a:spLocks noGrp="1"/>
          </p:cNvSpPr>
          <p:nvPr>
            <p:ph type="sldNum" sz="quarter" idx="12"/>
          </p:nvPr>
        </p:nvSpPr>
        <p:spPr/>
        <p:txBody>
          <a:bodyPr/>
          <a:lstStyle/>
          <a:p>
            <a:fld id="{F6BB3F3B-821B-4AEA-975E-E5210D66A484}" type="slidenum">
              <a:rPr lang="en-IN" smtClean="0"/>
              <a:t>13</a:t>
            </a:fld>
            <a:endParaRPr lang="en-IN"/>
          </a:p>
        </p:txBody>
      </p:sp>
      <p:sp>
        <p:nvSpPr>
          <p:cNvPr id="8" name="TextBox 7">
            <a:extLst>
              <a:ext uri="{FF2B5EF4-FFF2-40B4-BE49-F238E27FC236}">
                <a16:creationId xmlns:a16="http://schemas.microsoft.com/office/drawing/2014/main" id="{66CEBDDD-AA12-C763-33B8-146332D8E13B}"/>
              </a:ext>
            </a:extLst>
          </p:cNvPr>
          <p:cNvSpPr txBox="1"/>
          <p:nvPr/>
        </p:nvSpPr>
        <p:spPr>
          <a:xfrm>
            <a:off x="571500" y="1181100"/>
            <a:ext cx="7648575" cy="5078313"/>
          </a:xfrm>
          <a:prstGeom prst="rect">
            <a:avLst/>
          </a:prstGeom>
          <a:noFill/>
          <a:ln>
            <a:noFill/>
          </a:ln>
          <a:effectLst>
            <a:outerShdw blurRad="190500" dist="228600" dir="2700000" algn="ctr">
              <a:srgbClr val="000000">
                <a:alpha val="30000"/>
              </a:srgbClr>
            </a:outerShdw>
          </a:effectLst>
        </p:spPr>
        <p:txBody>
          <a:bodyPr wrap="square" rtlCol="0">
            <a:spAutoFit/>
          </a:bodyPr>
          <a:lstStyle/>
          <a:p>
            <a:pPr algn="just"/>
            <a:r>
              <a:rPr lang="en-US" sz="2700" b="1" dirty="0">
                <a:solidFill>
                  <a:schemeClr val="accent2">
                    <a:lumMod val="50000"/>
                  </a:schemeClr>
                </a:solidFill>
                <a:latin typeface="Cambria" panose="02040503050406030204" pitchFamily="18" charset="0"/>
                <a:ea typeface="Cambria" panose="02040503050406030204" pitchFamily="18" charset="0"/>
              </a:rPr>
              <a:t>Implementation research is vital to:</a:t>
            </a:r>
          </a:p>
          <a:p>
            <a:pPr lvl="1" algn="just"/>
            <a:r>
              <a:rPr lang="en-US" sz="2700" dirty="0">
                <a:solidFill>
                  <a:schemeClr val="accent5">
                    <a:lumMod val="50000"/>
                  </a:schemeClr>
                </a:solidFill>
                <a:latin typeface="Cambria" panose="02040503050406030204" pitchFamily="18" charset="0"/>
                <a:ea typeface="Cambria" panose="02040503050406030204" pitchFamily="18" charset="0"/>
              </a:rPr>
              <a:t>Understanding context, </a:t>
            </a:r>
          </a:p>
          <a:p>
            <a:pPr lvl="1" algn="just"/>
            <a:r>
              <a:rPr lang="en-US" sz="2700" dirty="0">
                <a:solidFill>
                  <a:schemeClr val="accent5">
                    <a:lumMod val="50000"/>
                  </a:schemeClr>
                </a:solidFill>
                <a:latin typeface="Cambria" panose="02040503050406030204" pitchFamily="18" charset="0"/>
                <a:ea typeface="Cambria" panose="02040503050406030204" pitchFamily="18" charset="0"/>
              </a:rPr>
              <a:t>assessing performance, </a:t>
            </a:r>
          </a:p>
          <a:p>
            <a:pPr lvl="1" algn="just"/>
            <a:r>
              <a:rPr lang="en-US" sz="2700" dirty="0">
                <a:solidFill>
                  <a:schemeClr val="accent5">
                    <a:lumMod val="50000"/>
                  </a:schemeClr>
                </a:solidFill>
                <a:latin typeface="Cambria" panose="02040503050406030204" pitchFamily="18" charset="0"/>
                <a:ea typeface="Cambria" panose="02040503050406030204" pitchFamily="18" charset="0"/>
              </a:rPr>
              <a:t>informing implementation; and </a:t>
            </a:r>
          </a:p>
          <a:p>
            <a:pPr lvl="1" algn="just"/>
            <a:r>
              <a:rPr lang="en-US" sz="2700" dirty="0">
                <a:solidFill>
                  <a:schemeClr val="accent5">
                    <a:lumMod val="50000"/>
                  </a:schemeClr>
                </a:solidFill>
                <a:latin typeface="Cambria" panose="02040503050406030204" pitchFamily="18" charset="0"/>
                <a:ea typeface="Cambria" panose="02040503050406030204" pitchFamily="18" charset="0"/>
              </a:rPr>
              <a:t>facilitating health systems strengthening.</a:t>
            </a:r>
          </a:p>
          <a:p>
            <a:pPr algn="just"/>
            <a:endParaRPr lang="en-US" sz="2700" dirty="0">
              <a:solidFill>
                <a:schemeClr val="accent2">
                  <a:lumMod val="50000"/>
                </a:schemeClr>
              </a:solidFill>
              <a:latin typeface="Cambria" panose="02040503050406030204" pitchFamily="18" charset="0"/>
              <a:ea typeface="Cambria" panose="02040503050406030204" pitchFamily="18" charset="0"/>
            </a:endParaRPr>
          </a:p>
          <a:p>
            <a:pPr algn="just"/>
            <a:r>
              <a:rPr lang="en-US" sz="2700" b="1" dirty="0">
                <a:solidFill>
                  <a:schemeClr val="accent2">
                    <a:lumMod val="50000"/>
                  </a:schemeClr>
                </a:solidFill>
                <a:latin typeface="Cambria" panose="02040503050406030204" pitchFamily="18" charset="0"/>
                <a:ea typeface="Cambria" panose="02040503050406030204" pitchFamily="18" charset="0"/>
              </a:rPr>
              <a:t>IR </a:t>
            </a:r>
            <a:r>
              <a:rPr lang="en-US" sz="2700" dirty="0">
                <a:solidFill>
                  <a:schemeClr val="accent2">
                    <a:lumMod val="50000"/>
                  </a:schemeClr>
                </a:solidFill>
                <a:latin typeface="Cambria" panose="02040503050406030204" pitchFamily="18" charset="0"/>
                <a:ea typeface="Cambria" panose="02040503050406030204" pitchFamily="18" charset="0"/>
              </a:rPr>
              <a:t>: important in supporting the scale-up of interventions and integrating them into health systems at the national level.</a:t>
            </a:r>
          </a:p>
          <a:p>
            <a:pPr algn="just"/>
            <a:endParaRPr lang="en-US" sz="2700" dirty="0">
              <a:solidFill>
                <a:schemeClr val="accent2">
                  <a:lumMod val="50000"/>
                </a:schemeClr>
              </a:solidFill>
              <a:latin typeface="Cambria" panose="02040503050406030204" pitchFamily="18" charset="0"/>
              <a:ea typeface="Cambria" panose="02040503050406030204" pitchFamily="18" charset="0"/>
            </a:endParaRPr>
          </a:p>
          <a:p>
            <a:pPr algn="just"/>
            <a:r>
              <a:rPr lang="en-US" sz="2700" b="1" dirty="0">
                <a:solidFill>
                  <a:schemeClr val="accent2">
                    <a:lumMod val="50000"/>
                  </a:schemeClr>
                </a:solidFill>
                <a:latin typeface="Cambria" panose="02040503050406030204" pitchFamily="18" charset="0"/>
                <a:ea typeface="Cambria" panose="02040503050406030204" pitchFamily="18" charset="0"/>
              </a:rPr>
              <a:t>IR </a:t>
            </a:r>
            <a:r>
              <a:rPr lang="en-US" sz="2700" dirty="0">
                <a:solidFill>
                  <a:schemeClr val="accent2">
                    <a:lumMod val="50000"/>
                  </a:schemeClr>
                </a:solidFill>
                <a:latin typeface="Cambria" panose="02040503050406030204" pitchFamily="18" charset="0"/>
                <a:ea typeface="Cambria" panose="02040503050406030204" pitchFamily="18" charset="0"/>
              </a:rPr>
              <a:t>: to help organizations develop the capacity to learn.</a:t>
            </a:r>
            <a:endParaRPr lang="en-IN" sz="2700" dirty="0">
              <a:solidFill>
                <a:schemeClr val="accent1">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923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771219-C443-C247-A454-AB121626A995}"/>
              </a:ext>
            </a:extLst>
          </p:cNvPr>
          <p:cNvSpPr txBox="1"/>
          <p:nvPr/>
        </p:nvSpPr>
        <p:spPr>
          <a:xfrm>
            <a:off x="3952640" y="306186"/>
            <a:ext cx="4286751" cy="7694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algn="ctr"/>
            <a:r>
              <a:rPr lang="en-IN" sz="4400" b="1" dirty="0">
                <a:solidFill>
                  <a:schemeClr val="accent6">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IR HSS Platform</a:t>
            </a:r>
            <a:endParaRPr lang="en-US" sz="4400" b="1" dirty="0">
              <a:solidFill>
                <a:schemeClr val="accent6">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p:txBody>
      </p:sp>
      <p:sp>
        <p:nvSpPr>
          <p:cNvPr id="4" name="Freeform 68">
            <a:extLst>
              <a:ext uri="{FF2B5EF4-FFF2-40B4-BE49-F238E27FC236}">
                <a16:creationId xmlns:a16="http://schemas.microsoft.com/office/drawing/2014/main" id="{F2AD4599-949D-084F-A7FF-C0C228A34458}"/>
              </a:ext>
            </a:extLst>
          </p:cNvPr>
          <p:cNvSpPr>
            <a:spLocks noChangeArrowheads="1"/>
          </p:cNvSpPr>
          <p:nvPr/>
        </p:nvSpPr>
        <p:spPr bwMode="auto">
          <a:xfrm>
            <a:off x="1588" y="4373856"/>
            <a:ext cx="12188826" cy="2101049"/>
          </a:xfrm>
          <a:custGeom>
            <a:avLst/>
            <a:gdLst>
              <a:gd name="T0" fmla="*/ 19569 w 19570"/>
              <a:gd name="T1" fmla="*/ 1590 h 3374"/>
              <a:gd name="T2" fmla="*/ 19569 w 19570"/>
              <a:gd name="T3" fmla="*/ 1590 h 3374"/>
              <a:gd name="T4" fmla="*/ 17722 w 19570"/>
              <a:gd name="T5" fmla="*/ 2191 h 3374"/>
              <a:gd name="T6" fmla="*/ 17722 w 19570"/>
              <a:gd name="T7" fmla="*/ 2191 h 3374"/>
              <a:gd name="T8" fmla="*/ 15497 w 19570"/>
              <a:gd name="T9" fmla="*/ 1268 h 3374"/>
              <a:gd name="T10" fmla="*/ 15497 w 19570"/>
              <a:gd name="T11" fmla="*/ 1268 h 3374"/>
              <a:gd name="T12" fmla="*/ 14065 w 19570"/>
              <a:gd name="T13" fmla="*/ 317 h 3374"/>
              <a:gd name="T14" fmla="*/ 14065 w 19570"/>
              <a:gd name="T15" fmla="*/ 317 h 3374"/>
              <a:gd name="T16" fmla="*/ 12437 w 19570"/>
              <a:gd name="T17" fmla="*/ 0 h 3374"/>
              <a:gd name="T18" fmla="*/ 12437 w 19570"/>
              <a:gd name="T19" fmla="*/ 0 h 3374"/>
              <a:gd name="T20" fmla="*/ 10809 w 19570"/>
              <a:gd name="T21" fmla="*/ 317 h 3374"/>
              <a:gd name="T22" fmla="*/ 10809 w 19570"/>
              <a:gd name="T23" fmla="*/ 317 h 3374"/>
              <a:gd name="T24" fmla="*/ 9378 w 19570"/>
              <a:gd name="T25" fmla="*/ 1268 h 3374"/>
              <a:gd name="T26" fmla="*/ 9378 w 19570"/>
              <a:gd name="T27" fmla="*/ 1268 h 3374"/>
              <a:gd name="T28" fmla="*/ 7154 w 19570"/>
              <a:gd name="T29" fmla="*/ 2191 h 3374"/>
              <a:gd name="T30" fmla="*/ 7154 w 19570"/>
              <a:gd name="T31" fmla="*/ 2191 h 3374"/>
              <a:gd name="T32" fmla="*/ 4930 w 19570"/>
              <a:gd name="T33" fmla="*/ 1268 h 3374"/>
              <a:gd name="T34" fmla="*/ 4930 w 19570"/>
              <a:gd name="T35" fmla="*/ 1268 h 3374"/>
              <a:gd name="T36" fmla="*/ 3498 w 19570"/>
              <a:gd name="T37" fmla="*/ 317 h 3374"/>
              <a:gd name="T38" fmla="*/ 3498 w 19570"/>
              <a:gd name="T39" fmla="*/ 317 h 3374"/>
              <a:gd name="T40" fmla="*/ 1870 w 19570"/>
              <a:gd name="T41" fmla="*/ 0 h 3374"/>
              <a:gd name="T42" fmla="*/ 1870 w 19570"/>
              <a:gd name="T43" fmla="*/ 0 h 3374"/>
              <a:gd name="T44" fmla="*/ 242 w 19570"/>
              <a:gd name="T45" fmla="*/ 317 h 3374"/>
              <a:gd name="T46" fmla="*/ 242 w 19570"/>
              <a:gd name="T47" fmla="*/ 317 h 3374"/>
              <a:gd name="T48" fmla="*/ 0 w 19570"/>
              <a:gd name="T49" fmla="*/ 424 h 3374"/>
              <a:gd name="T50" fmla="*/ 0 w 19570"/>
              <a:gd name="T51" fmla="*/ 1799 h 3374"/>
              <a:gd name="T52" fmla="*/ 0 w 19570"/>
              <a:gd name="T53" fmla="*/ 1799 h 3374"/>
              <a:gd name="T54" fmla="*/ 1870 w 19570"/>
              <a:gd name="T55" fmla="*/ 1182 h 3374"/>
              <a:gd name="T56" fmla="*/ 1870 w 19570"/>
              <a:gd name="T57" fmla="*/ 1182 h 3374"/>
              <a:gd name="T58" fmla="*/ 4095 w 19570"/>
              <a:gd name="T59" fmla="*/ 2104 h 3374"/>
              <a:gd name="T60" fmla="*/ 4095 w 19570"/>
              <a:gd name="T61" fmla="*/ 2104 h 3374"/>
              <a:gd name="T62" fmla="*/ 5526 w 19570"/>
              <a:gd name="T63" fmla="*/ 3055 h 3374"/>
              <a:gd name="T64" fmla="*/ 5526 w 19570"/>
              <a:gd name="T65" fmla="*/ 3055 h 3374"/>
              <a:gd name="T66" fmla="*/ 7154 w 19570"/>
              <a:gd name="T67" fmla="*/ 3373 h 3374"/>
              <a:gd name="T68" fmla="*/ 7154 w 19570"/>
              <a:gd name="T69" fmla="*/ 3373 h 3374"/>
              <a:gd name="T70" fmla="*/ 8782 w 19570"/>
              <a:gd name="T71" fmla="*/ 3055 h 3374"/>
              <a:gd name="T72" fmla="*/ 8782 w 19570"/>
              <a:gd name="T73" fmla="*/ 3055 h 3374"/>
              <a:gd name="T74" fmla="*/ 10214 w 19570"/>
              <a:gd name="T75" fmla="*/ 2104 h 3374"/>
              <a:gd name="T76" fmla="*/ 10214 w 19570"/>
              <a:gd name="T77" fmla="*/ 2104 h 3374"/>
              <a:gd name="T78" fmla="*/ 12437 w 19570"/>
              <a:gd name="T79" fmla="*/ 1182 h 3374"/>
              <a:gd name="T80" fmla="*/ 12437 w 19570"/>
              <a:gd name="T81" fmla="*/ 1182 h 3374"/>
              <a:gd name="T82" fmla="*/ 14661 w 19570"/>
              <a:gd name="T83" fmla="*/ 2104 h 3374"/>
              <a:gd name="T84" fmla="*/ 14661 w 19570"/>
              <a:gd name="T85" fmla="*/ 2104 h 3374"/>
              <a:gd name="T86" fmla="*/ 16094 w 19570"/>
              <a:gd name="T87" fmla="*/ 3055 h 3374"/>
              <a:gd name="T88" fmla="*/ 16094 w 19570"/>
              <a:gd name="T89" fmla="*/ 3055 h 3374"/>
              <a:gd name="T90" fmla="*/ 17722 w 19570"/>
              <a:gd name="T91" fmla="*/ 3373 h 3374"/>
              <a:gd name="T92" fmla="*/ 17722 w 19570"/>
              <a:gd name="T93" fmla="*/ 3373 h 3374"/>
              <a:gd name="T94" fmla="*/ 19350 w 19570"/>
              <a:gd name="T95" fmla="*/ 3055 h 3374"/>
              <a:gd name="T96" fmla="*/ 19350 w 19570"/>
              <a:gd name="T97" fmla="*/ 3055 h 3374"/>
              <a:gd name="T98" fmla="*/ 19569 w 19570"/>
              <a:gd name="T99" fmla="*/ 2959 h 3374"/>
              <a:gd name="T100" fmla="*/ 19569 w 19570"/>
              <a:gd name="T101" fmla="*/ 1590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70" h="3374">
                <a:moveTo>
                  <a:pt x="19569" y="1590"/>
                </a:moveTo>
                <a:lnTo>
                  <a:pt x="19569" y="1590"/>
                </a:lnTo>
                <a:cubicBezTo>
                  <a:pt x="19035" y="1980"/>
                  <a:pt x="18394" y="2191"/>
                  <a:pt x="17722" y="2191"/>
                </a:cubicBezTo>
                <a:lnTo>
                  <a:pt x="17722" y="2191"/>
                </a:lnTo>
                <a:cubicBezTo>
                  <a:pt x="16882" y="2191"/>
                  <a:pt x="16092" y="1863"/>
                  <a:pt x="15497" y="1268"/>
                </a:cubicBezTo>
                <a:lnTo>
                  <a:pt x="15497" y="1268"/>
                </a:lnTo>
                <a:cubicBezTo>
                  <a:pt x="15084" y="855"/>
                  <a:pt x="14603" y="535"/>
                  <a:pt x="14065" y="317"/>
                </a:cubicBezTo>
                <a:lnTo>
                  <a:pt x="14065" y="317"/>
                </a:lnTo>
                <a:cubicBezTo>
                  <a:pt x="13547" y="107"/>
                  <a:pt x="12999" y="0"/>
                  <a:pt x="12437" y="0"/>
                </a:cubicBezTo>
                <a:lnTo>
                  <a:pt x="12437" y="0"/>
                </a:lnTo>
                <a:cubicBezTo>
                  <a:pt x="11876" y="0"/>
                  <a:pt x="11328" y="107"/>
                  <a:pt x="10809" y="317"/>
                </a:cubicBezTo>
                <a:lnTo>
                  <a:pt x="10809" y="317"/>
                </a:lnTo>
                <a:cubicBezTo>
                  <a:pt x="10272" y="535"/>
                  <a:pt x="9791" y="855"/>
                  <a:pt x="9378" y="1268"/>
                </a:cubicBezTo>
                <a:lnTo>
                  <a:pt x="9378" y="1268"/>
                </a:lnTo>
                <a:cubicBezTo>
                  <a:pt x="8784" y="1863"/>
                  <a:pt x="7994" y="2191"/>
                  <a:pt x="7154" y="2191"/>
                </a:cubicBezTo>
                <a:lnTo>
                  <a:pt x="7154" y="2191"/>
                </a:lnTo>
                <a:cubicBezTo>
                  <a:pt x="6315" y="2191"/>
                  <a:pt x="5525" y="1863"/>
                  <a:pt x="4930" y="1268"/>
                </a:cubicBezTo>
                <a:lnTo>
                  <a:pt x="4930" y="1268"/>
                </a:lnTo>
                <a:cubicBezTo>
                  <a:pt x="4517" y="855"/>
                  <a:pt x="4035" y="535"/>
                  <a:pt x="3498" y="317"/>
                </a:cubicBezTo>
                <a:lnTo>
                  <a:pt x="3498" y="317"/>
                </a:lnTo>
                <a:cubicBezTo>
                  <a:pt x="2980" y="107"/>
                  <a:pt x="2432" y="0"/>
                  <a:pt x="1870" y="0"/>
                </a:cubicBezTo>
                <a:lnTo>
                  <a:pt x="1870" y="0"/>
                </a:lnTo>
                <a:cubicBezTo>
                  <a:pt x="1309" y="0"/>
                  <a:pt x="761" y="107"/>
                  <a:pt x="242" y="317"/>
                </a:cubicBezTo>
                <a:lnTo>
                  <a:pt x="242" y="317"/>
                </a:lnTo>
                <a:cubicBezTo>
                  <a:pt x="160" y="350"/>
                  <a:pt x="79" y="387"/>
                  <a:pt x="0" y="424"/>
                </a:cubicBezTo>
                <a:lnTo>
                  <a:pt x="0" y="1799"/>
                </a:lnTo>
                <a:lnTo>
                  <a:pt x="0" y="1799"/>
                </a:lnTo>
                <a:cubicBezTo>
                  <a:pt x="539" y="1399"/>
                  <a:pt x="1188" y="1182"/>
                  <a:pt x="1870" y="1182"/>
                </a:cubicBezTo>
                <a:lnTo>
                  <a:pt x="1870" y="1182"/>
                </a:lnTo>
                <a:cubicBezTo>
                  <a:pt x="2710" y="1182"/>
                  <a:pt x="3499" y="1510"/>
                  <a:pt x="4095" y="2104"/>
                </a:cubicBezTo>
                <a:lnTo>
                  <a:pt x="4095" y="2104"/>
                </a:lnTo>
                <a:cubicBezTo>
                  <a:pt x="4507" y="2518"/>
                  <a:pt x="4989" y="2837"/>
                  <a:pt x="5526" y="3055"/>
                </a:cubicBezTo>
                <a:lnTo>
                  <a:pt x="5526" y="3055"/>
                </a:lnTo>
                <a:cubicBezTo>
                  <a:pt x="6045" y="3266"/>
                  <a:pt x="6593" y="3373"/>
                  <a:pt x="7154" y="3373"/>
                </a:cubicBezTo>
                <a:lnTo>
                  <a:pt x="7154" y="3373"/>
                </a:lnTo>
                <a:cubicBezTo>
                  <a:pt x="7716" y="3373"/>
                  <a:pt x="8264" y="3266"/>
                  <a:pt x="8782" y="3055"/>
                </a:cubicBezTo>
                <a:lnTo>
                  <a:pt x="8782" y="3055"/>
                </a:lnTo>
                <a:cubicBezTo>
                  <a:pt x="9320" y="2837"/>
                  <a:pt x="9800" y="2518"/>
                  <a:pt x="10214" y="2104"/>
                </a:cubicBezTo>
                <a:lnTo>
                  <a:pt x="10214" y="2104"/>
                </a:lnTo>
                <a:cubicBezTo>
                  <a:pt x="10808" y="1510"/>
                  <a:pt x="11598" y="1182"/>
                  <a:pt x="12437" y="1182"/>
                </a:cubicBezTo>
                <a:lnTo>
                  <a:pt x="12437" y="1182"/>
                </a:lnTo>
                <a:cubicBezTo>
                  <a:pt x="13277" y="1182"/>
                  <a:pt x="14067" y="1510"/>
                  <a:pt x="14661" y="2104"/>
                </a:cubicBezTo>
                <a:lnTo>
                  <a:pt x="14661" y="2104"/>
                </a:lnTo>
                <a:cubicBezTo>
                  <a:pt x="15075" y="2518"/>
                  <a:pt x="15556" y="2837"/>
                  <a:pt x="16094" y="3055"/>
                </a:cubicBezTo>
                <a:lnTo>
                  <a:pt x="16094" y="3055"/>
                </a:lnTo>
                <a:cubicBezTo>
                  <a:pt x="16612" y="3266"/>
                  <a:pt x="17160" y="3373"/>
                  <a:pt x="17722" y="3373"/>
                </a:cubicBezTo>
                <a:lnTo>
                  <a:pt x="17722" y="3373"/>
                </a:lnTo>
                <a:cubicBezTo>
                  <a:pt x="18283" y="3373"/>
                  <a:pt x="18831" y="3266"/>
                  <a:pt x="19350" y="3055"/>
                </a:cubicBezTo>
                <a:lnTo>
                  <a:pt x="19350" y="3055"/>
                </a:lnTo>
                <a:cubicBezTo>
                  <a:pt x="19424" y="3025"/>
                  <a:pt x="19497" y="2993"/>
                  <a:pt x="19569" y="2959"/>
                </a:cubicBezTo>
                <a:lnTo>
                  <a:pt x="19569" y="1590"/>
                </a:lnTo>
              </a:path>
            </a:pathLst>
          </a:cu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sz="3265" dirty="0">
              <a:latin typeface="Lato Light" panose="020F0502020204030203" pitchFamily="34" charset="0"/>
            </a:endParaRPr>
          </a:p>
        </p:txBody>
      </p:sp>
      <p:sp>
        <p:nvSpPr>
          <p:cNvPr id="5" name="Freeform 4">
            <a:extLst>
              <a:ext uri="{FF2B5EF4-FFF2-40B4-BE49-F238E27FC236}">
                <a16:creationId xmlns:a16="http://schemas.microsoft.com/office/drawing/2014/main" id="{22AA5674-6C3E-1440-A71B-0B355A62F803}"/>
              </a:ext>
            </a:extLst>
          </p:cNvPr>
          <p:cNvSpPr>
            <a:spLocks noChangeArrowheads="1"/>
          </p:cNvSpPr>
          <p:nvPr/>
        </p:nvSpPr>
        <p:spPr bwMode="auto">
          <a:xfrm>
            <a:off x="1591" y="4725403"/>
            <a:ext cx="12072849" cy="1394581"/>
          </a:xfrm>
          <a:custGeom>
            <a:avLst/>
            <a:gdLst>
              <a:gd name="connsiteX0" fmla="*/ 22675891 w 24145697"/>
              <a:gd name="connsiteY0" fmla="*/ 2686048 h 2789161"/>
              <a:gd name="connsiteX1" fmla="*/ 22684581 w 24145697"/>
              <a:gd name="connsiteY1" fmla="*/ 2748918 h 2789161"/>
              <a:gd name="connsiteX2" fmla="*/ 22076247 w 24145697"/>
              <a:gd name="connsiteY2" fmla="*/ 2789155 h 2789161"/>
              <a:gd name="connsiteX3" fmla="*/ 21922301 w 24145697"/>
              <a:gd name="connsiteY3" fmla="*/ 2786640 h 2789161"/>
              <a:gd name="connsiteX4" fmla="*/ 21924785 w 24145697"/>
              <a:gd name="connsiteY4" fmla="*/ 2722513 h 2789161"/>
              <a:gd name="connsiteX5" fmla="*/ 22675891 w 24145697"/>
              <a:gd name="connsiteY5" fmla="*/ 2686048 h 2789161"/>
              <a:gd name="connsiteX6" fmla="*/ 8155972 w 24145697"/>
              <a:gd name="connsiteY6" fmla="*/ 2664076 h 2789161"/>
              <a:gd name="connsiteX7" fmla="*/ 8908295 w 24145697"/>
              <a:gd name="connsiteY7" fmla="*/ 2725368 h 2789161"/>
              <a:gd name="connsiteX8" fmla="*/ 8908295 w 24145697"/>
              <a:gd name="connsiteY8" fmla="*/ 2789161 h 2789161"/>
              <a:gd name="connsiteX9" fmla="*/ 8146024 w 24145697"/>
              <a:gd name="connsiteY9" fmla="*/ 2726619 h 2789161"/>
              <a:gd name="connsiteX10" fmla="*/ 10397744 w 24145697"/>
              <a:gd name="connsiteY10" fmla="*/ 2482807 h 2789161"/>
              <a:gd name="connsiteX11" fmla="*/ 10418853 w 24145697"/>
              <a:gd name="connsiteY11" fmla="*/ 2542730 h 2789161"/>
              <a:gd name="connsiteX12" fmla="*/ 9677499 w 24145697"/>
              <a:gd name="connsiteY12" fmla="*/ 2728743 h 2789161"/>
              <a:gd name="connsiteX13" fmla="*/ 9667565 w 24145697"/>
              <a:gd name="connsiteY13" fmla="*/ 2666322 h 2789161"/>
              <a:gd name="connsiteX14" fmla="*/ 10397744 w 24145697"/>
              <a:gd name="connsiteY14" fmla="*/ 2482807 h 2789161"/>
              <a:gd name="connsiteX15" fmla="*/ 20445233 w 24145697"/>
              <a:gd name="connsiteY15" fmla="*/ 2433376 h 2789161"/>
              <a:gd name="connsiteX16" fmla="*/ 21174013 w 24145697"/>
              <a:gd name="connsiteY16" fmla="*/ 2639271 h 2789161"/>
              <a:gd name="connsiteX17" fmla="*/ 21161513 w 24145697"/>
              <a:gd name="connsiteY17" fmla="*/ 2701288 h 2789161"/>
              <a:gd name="connsiteX18" fmla="*/ 20422733 w 24145697"/>
              <a:gd name="connsiteY18" fmla="*/ 2492912 h 2789161"/>
              <a:gd name="connsiteX19" fmla="*/ 24117121 w 24145697"/>
              <a:gd name="connsiteY19" fmla="*/ 2252107 h 2789161"/>
              <a:gd name="connsiteX20" fmla="*/ 24145697 w 24145697"/>
              <a:gd name="connsiteY20" fmla="*/ 2309491 h 2789161"/>
              <a:gd name="connsiteX21" fmla="*/ 23433771 w 24145697"/>
              <a:gd name="connsiteY21" fmla="*/ 2591422 h 2789161"/>
              <a:gd name="connsiteX22" fmla="*/ 23416377 w 24145697"/>
              <a:gd name="connsiteY22" fmla="*/ 2530295 h 2789161"/>
              <a:gd name="connsiteX23" fmla="*/ 24117121 w 24145697"/>
              <a:gd name="connsiteY23" fmla="*/ 2252107 h 2789161"/>
              <a:gd name="connsiteX24" fmla="*/ 6730080 w 24145697"/>
              <a:gd name="connsiteY24" fmla="*/ 2180701 h 2789161"/>
              <a:gd name="connsiteX25" fmla="*/ 7425198 w 24145697"/>
              <a:gd name="connsiteY25" fmla="*/ 2480944 h 2789161"/>
              <a:gd name="connsiteX26" fmla="*/ 7403981 w 24145697"/>
              <a:gd name="connsiteY26" fmla="*/ 2541989 h 2789161"/>
              <a:gd name="connsiteX27" fmla="*/ 6701378 w 24145697"/>
              <a:gd name="connsiteY27" fmla="*/ 2236763 h 2789161"/>
              <a:gd name="connsiteX28" fmla="*/ 11724729 w 24145697"/>
              <a:gd name="connsiteY28" fmla="*/ 1774224 h 2789161"/>
              <a:gd name="connsiteX29" fmla="*/ 11764617 w 24145697"/>
              <a:gd name="connsiteY29" fmla="*/ 1824026 h 2789161"/>
              <a:gd name="connsiteX30" fmla="*/ 11120149 w 24145697"/>
              <a:gd name="connsiteY30" fmla="*/ 2239877 h 2789161"/>
              <a:gd name="connsiteX31" fmla="*/ 11090233 w 24145697"/>
              <a:gd name="connsiteY31" fmla="*/ 2183849 h 2789161"/>
              <a:gd name="connsiteX32" fmla="*/ 11724729 w 24145697"/>
              <a:gd name="connsiteY32" fmla="*/ 1774224 h 2789161"/>
              <a:gd name="connsiteX33" fmla="*/ 19144147 w 24145697"/>
              <a:gd name="connsiteY33" fmla="*/ 1675351 h 2789161"/>
              <a:gd name="connsiteX34" fmla="*/ 19762335 w 24145697"/>
              <a:gd name="connsiteY34" fmla="*/ 2107957 h 2789161"/>
              <a:gd name="connsiteX35" fmla="*/ 19731301 w 24145697"/>
              <a:gd name="connsiteY35" fmla="*/ 2162971 h 2789161"/>
              <a:gd name="connsiteX36" fmla="*/ 19104425 w 24145697"/>
              <a:gd name="connsiteY36" fmla="*/ 1725363 h 2789161"/>
              <a:gd name="connsiteX37" fmla="*/ 5531081 w 24145697"/>
              <a:gd name="connsiteY37" fmla="*/ 1268874 h 2789161"/>
              <a:gd name="connsiteX38" fmla="*/ 5642052 w 24145697"/>
              <a:gd name="connsiteY38" fmla="*/ 1374370 h 2789161"/>
              <a:gd name="connsiteX39" fmla="*/ 6095911 w 24145697"/>
              <a:gd name="connsiteY39" fmla="*/ 1772773 h 2789161"/>
              <a:gd name="connsiteX40" fmla="*/ 6057258 w 24145697"/>
              <a:gd name="connsiteY40" fmla="*/ 1822418 h 2789161"/>
              <a:gd name="connsiteX41" fmla="*/ 5595918 w 24145697"/>
              <a:gd name="connsiteY41" fmla="*/ 1419051 h 2789161"/>
              <a:gd name="connsiteX42" fmla="*/ 5487440 w 24145697"/>
              <a:gd name="connsiteY42" fmla="*/ 1314796 h 2789161"/>
              <a:gd name="connsiteX43" fmla="*/ 12887461 w 24145697"/>
              <a:gd name="connsiteY43" fmla="*/ 790987 h 2789161"/>
              <a:gd name="connsiteX44" fmla="*/ 12923622 w 24145697"/>
              <a:gd name="connsiteY44" fmla="*/ 843046 h 2789161"/>
              <a:gd name="connsiteX45" fmla="*/ 12331331 w 24145697"/>
              <a:gd name="connsiteY45" fmla="*/ 1311578 h 2789161"/>
              <a:gd name="connsiteX46" fmla="*/ 12287688 w 24145697"/>
              <a:gd name="connsiteY46" fmla="*/ 1265717 h 2789161"/>
              <a:gd name="connsiteX47" fmla="*/ 12887461 w 24145697"/>
              <a:gd name="connsiteY47" fmla="*/ 790987 h 2789161"/>
              <a:gd name="connsiteX48" fmla="*/ 17967955 w 24145697"/>
              <a:gd name="connsiteY48" fmla="*/ 703096 h 2789161"/>
              <a:gd name="connsiteX49" fmla="*/ 18581355 w 24145697"/>
              <a:gd name="connsiteY49" fmla="*/ 1159903 h 2789161"/>
              <a:gd name="connsiteX50" fmla="*/ 18539137 w 24145697"/>
              <a:gd name="connsiteY50" fmla="*/ 1207201 h 2789161"/>
              <a:gd name="connsiteX51" fmla="*/ 17934429 w 24145697"/>
              <a:gd name="connsiteY51" fmla="*/ 756618 h 2789161"/>
              <a:gd name="connsiteX52" fmla="*/ 4266747 w 24145697"/>
              <a:gd name="connsiteY52" fmla="*/ 417467 h 2789161"/>
              <a:gd name="connsiteX53" fmla="*/ 4936893 w 24145697"/>
              <a:gd name="connsiteY53" fmla="*/ 792204 h 2789161"/>
              <a:gd name="connsiteX54" fmla="*/ 4901950 w 24145697"/>
              <a:gd name="connsiteY54" fmla="*/ 844667 h 2789161"/>
              <a:gd name="connsiteX55" fmla="*/ 4240539 w 24145697"/>
              <a:gd name="connsiteY55" fmla="*/ 476176 h 2789161"/>
              <a:gd name="connsiteX56" fmla="*/ 534192 w 24145697"/>
              <a:gd name="connsiteY56" fmla="*/ 357046 h 2789161"/>
              <a:gd name="connsiteX57" fmla="*/ 559037 w 24145697"/>
              <a:gd name="connsiteY57" fmla="*/ 415157 h 2789161"/>
              <a:gd name="connsiteX58" fmla="*/ 0 w 24145697"/>
              <a:gd name="connsiteY58" fmla="*/ 690877 h 2789161"/>
              <a:gd name="connsiteX59" fmla="*/ 0 w 24145697"/>
              <a:gd name="connsiteY59" fmla="*/ 617928 h 2789161"/>
              <a:gd name="connsiteX60" fmla="*/ 534192 w 24145697"/>
              <a:gd name="connsiteY60" fmla="*/ 357046 h 2789161"/>
              <a:gd name="connsiteX61" fmla="*/ 14275237 w 24145697"/>
              <a:gd name="connsiteY61" fmla="*/ 159301 h 2789161"/>
              <a:gd name="connsiteX62" fmla="*/ 14291373 w 24145697"/>
              <a:gd name="connsiteY62" fmla="*/ 221770 h 2789161"/>
              <a:gd name="connsiteX63" fmla="*/ 13582627 w 24145697"/>
              <a:gd name="connsiteY63" fmla="*/ 476642 h 2789161"/>
              <a:gd name="connsiteX64" fmla="*/ 13556561 w 24145697"/>
              <a:gd name="connsiteY64" fmla="*/ 419170 h 2789161"/>
              <a:gd name="connsiteX65" fmla="*/ 14275237 w 24145697"/>
              <a:gd name="connsiteY65" fmla="*/ 159301 h 2789161"/>
              <a:gd name="connsiteX66" fmla="*/ 16559706 w 24145697"/>
              <a:gd name="connsiteY66" fmla="*/ 120845 h 2789161"/>
              <a:gd name="connsiteX67" fmla="*/ 17290505 w 24145697"/>
              <a:gd name="connsiteY67" fmla="*/ 352508 h 2789161"/>
              <a:gd name="connsiteX68" fmla="*/ 17266769 w 24145697"/>
              <a:gd name="connsiteY68" fmla="*/ 410733 h 2789161"/>
              <a:gd name="connsiteX69" fmla="*/ 16544715 w 24145697"/>
              <a:gd name="connsiteY69" fmla="*/ 181548 h 2789161"/>
              <a:gd name="connsiteX70" fmla="*/ 2791160 w 24145697"/>
              <a:gd name="connsiteY70" fmla="*/ 21972 h 2789161"/>
              <a:gd name="connsiteX71" fmla="*/ 3547182 w 24145697"/>
              <a:gd name="connsiteY71" fmla="*/ 160832 h 2789161"/>
              <a:gd name="connsiteX72" fmla="*/ 3530937 w 24145697"/>
              <a:gd name="connsiteY72" fmla="*/ 223950 h 2789161"/>
              <a:gd name="connsiteX73" fmla="*/ 2784912 w 24145697"/>
              <a:gd name="connsiteY73" fmla="*/ 86352 h 2789161"/>
              <a:gd name="connsiteX74" fmla="*/ 2021892 w 24145697"/>
              <a:gd name="connsiteY74" fmla="*/ 5495 h 2789161"/>
              <a:gd name="connsiteX75" fmla="*/ 2025635 w 24145697"/>
              <a:gd name="connsiteY75" fmla="*/ 69073 h 2789161"/>
              <a:gd name="connsiteX76" fmla="*/ 1277090 w 24145697"/>
              <a:gd name="connsiteY76" fmla="*/ 180022 h 2789161"/>
              <a:gd name="connsiteX77" fmla="*/ 1263367 w 24145697"/>
              <a:gd name="connsiteY77" fmla="*/ 118938 h 2789161"/>
              <a:gd name="connsiteX78" fmla="*/ 2021892 w 24145697"/>
              <a:gd name="connsiteY78" fmla="*/ 5495 h 2789161"/>
              <a:gd name="connsiteX79" fmla="*/ 15494814 w 24145697"/>
              <a:gd name="connsiteY79" fmla="*/ 0 h 2789161"/>
              <a:gd name="connsiteX80" fmla="*/ 15801919 w 24145697"/>
              <a:gd name="connsiteY80" fmla="*/ 8789 h 2789161"/>
              <a:gd name="connsiteX81" fmla="*/ 15798173 w 24145697"/>
              <a:gd name="connsiteY81" fmla="*/ 72821 h 2789161"/>
              <a:gd name="connsiteX82" fmla="*/ 15494814 w 24145697"/>
              <a:gd name="connsiteY82" fmla="*/ 64032 h 2789161"/>
              <a:gd name="connsiteX83" fmla="*/ 15040398 w 24145697"/>
              <a:gd name="connsiteY83" fmla="*/ 86631 h 2789161"/>
              <a:gd name="connsiteX84" fmla="*/ 15034156 w 24145697"/>
              <a:gd name="connsiteY84" fmla="*/ 22600 h 2789161"/>
              <a:gd name="connsiteX85" fmla="*/ 15494814 w 24145697"/>
              <a:gd name="connsiteY85" fmla="*/ 0 h 27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4145697" h="2789161">
                <a:moveTo>
                  <a:pt x="22675891" y="2686048"/>
                </a:moveTo>
                <a:lnTo>
                  <a:pt x="22684581" y="2748918"/>
                </a:lnTo>
                <a:cubicBezTo>
                  <a:pt x="22483459" y="2775323"/>
                  <a:pt x="22278611" y="2789155"/>
                  <a:pt x="22076247" y="2789155"/>
                </a:cubicBezTo>
                <a:cubicBezTo>
                  <a:pt x="22025347" y="2789155"/>
                  <a:pt x="21973203" y="2787897"/>
                  <a:pt x="21922301" y="2786640"/>
                </a:cubicBezTo>
                <a:lnTo>
                  <a:pt x="21924785" y="2722513"/>
                </a:lnTo>
                <a:cubicBezTo>
                  <a:pt x="22174325" y="2731314"/>
                  <a:pt x="22427591" y="2718740"/>
                  <a:pt x="22675891" y="2686048"/>
                </a:cubicBezTo>
                <a:close/>
                <a:moveTo>
                  <a:pt x="8155972" y="2664076"/>
                </a:moveTo>
                <a:cubicBezTo>
                  <a:pt x="8404670" y="2705354"/>
                  <a:pt x="8657105" y="2725368"/>
                  <a:pt x="8908295" y="2725368"/>
                </a:cubicBezTo>
                <a:lnTo>
                  <a:pt x="8908295" y="2789161"/>
                </a:lnTo>
                <a:cubicBezTo>
                  <a:pt x="8653374" y="2789161"/>
                  <a:pt x="8397208" y="2767897"/>
                  <a:pt x="8146024" y="2726619"/>
                </a:cubicBezTo>
                <a:close/>
                <a:moveTo>
                  <a:pt x="10397744" y="2482807"/>
                </a:moveTo>
                <a:lnTo>
                  <a:pt x="10418853" y="2542730"/>
                </a:lnTo>
                <a:cubicBezTo>
                  <a:pt x="10177945" y="2625125"/>
                  <a:pt x="9928343" y="2687545"/>
                  <a:pt x="9677499" y="2728743"/>
                </a:cubicBezTo>
                <a:lnTo>
                  <a:pt x="9667565" y="2666322"/>
                </a:lnTo>
                <a:cubicBezTo>
                  <a:pt x="9914683" y="2625125"/>
                  <a:pt x="10160559" y="2563953"/>
                  <a:pt x="10397744" y="2482807"/>
                </a:cubicBezTo>
                <a:close/>
                <a:moveTo>
                  <a:pt x="20445233" y="2433376"/>
                </a:moveTo>
                <a:cubicBezTo>
                  <a:pt x="20681493" y="2521440"/>
                  <a:pt x="20926503" y="2590898"/>
                  <a:pt x="21174013" y="2639271"/>
                </a:cubicBezTo>
                <a:lnTo>
                  <a:pt x="21161513" y="2701288"/>
                </a:lnTo>
                <a:cubicBezTo>
                  <a:pt x="20910253" y="2651674"/>
                  <a:pt x="20661491" y="2580975"/>
                  <a:pt x="20422733" y="2492912"/>
                </a:cubicBezTo>
                <a:close/>
                <a:moveTo>
                  <a:pt x="24117121" y="2252107"/>
                </a:moveTo>
                <a:lnTo>
                  <a:pt x="24145697" y="2309491"/>
                </a:lnTo>
                <a:cubicBezTo>
                  <a:pt x="23917085" y="2421764"/>
                  <a:pt x="23678535" y="2516573"/>
                  <a:pt x="23433771" y="2591422"/>
                </a:cubicBezTo>
                <a:lnTo>
                  <a:pt x="23416377" y="2530295"/>
                </a:lnTo>
                <a:cubicBezTo>
                  <a:pt x="23657413" y="2456694"/>
                  <a:pt x="23892237" y="2363133"/>
                  <a:pt x="24117121" y="2252107"/>
                </a:cubicBezTo>
                <a:close/>
                <a:moveTo>
                  <a:pt x="6730080" y="2180701"/>
                </a:moveTo>
                <a:cubicBezTo>
                  <a:pt x="6952220" y="2300300"/>
                  <a:pt x="7186836" y="2401211"/>
                  <a:pt x="7425198" y="2480944"/>
                </a:cubicBezTo>
                <a:lnTo>
                  <a:pt x="7403981" y="2541989"/>
                </a:lnTo>
                <a:cubicBezTo>
                  <a:pt x="7161876" y="2459765"/>
                  <a:pt x="6926012" y="2357608"/>
                  <a:pt x="6701378" y="2236763"/>
                </a:cubicBezTo>
                <a:close/>
                <a:moveTo>
                  <a:pt x="11724729" y="1774224"/>
                </a:moveTo>
                <a:lnTo>
                  <a:pt x="11764617" y="1824026"/>
                </a:lnTo>
                <a:cubicBezTo>
                  <a:pt x="11561430" y="1979659"/>
                  <a:pt x="11344528" y="2120351"/>
                  <a:pt x="11120149" y="2239877"/>
                </a:cubicBezTo>
                <a:lnTo>
                  <a:pt x="11090233" y="2183849"/>
                </a:lnTo>
                <a:cubicBezTo>
                  <a:pt x="11312119" y="2065568"/>
                  <a:pt x="11525281" y="1927367"/>
                  <a:pt x="11724729" y="1774224"/>
                </a:cubicBezTo>
                <a:close/>
                <a:moveTo>
                  <a:pt x="19144147" y="1675351"/>
                </a:moveTo>
                <a:cubicBezTo>
                  <a:pt x="19337797" y="1836641"/>
                  <a:pt x="19546341" y="1981676"/>
                  <a:pt x="19762335" y="2107957"/>
                </a:cubicBezTo>
                <a:lnTo>
                  <a:pt x="19731301" y="2162971"/>
                </a:lnTo>
                <a:cubicBezTo>
                  <a:pt x="19511583" y="2035439"/>
                  <a:pt x="19300555" y="1887903"/>
                  <a:pt x="19104425" y="1725363"/>
                </a:cubicBezTo>
                <a:close/>
                <a:moveTo>
                  <a:pt x="5531081" y="1268874"/>
                </a:moveTo>
                <a:cubicBezTo>
                  <a:pt x="5568486" y="1303626"/>
                  <a:pt x="5604646" y="1339618"/>
                  <a:pt x="5642052" y="1374370"/>
                </a:cubicBezTo>
                <a:cubicBezTo>
                  <a:pt x="5784194" y="1517100"/>
                  <a:pt x="5937559" y="1651142"/>
                  <a:pt x="6095911" y="1772773"/>
                </a:cubicBezTo>
                <a:lnTo>
                  <a:pt x="6057258" y="1822418"/>
                </a:lnTo>
                <a:cubicBezTo>
                  <a:pt x="5896412" y="1699546"/>
                  <a:pt x="5741801" y="1563022"/>
                  <a:pt x="5595918" y="1419051"/>
                </a:cubicBezTo>
                <a:cubicBezTo>
                  <a:pt x="5561005" y="1384299"/>
                  <a:pt x="5523599" y="1348306"/>
                  <a:pt x="5487440" y="1314796"/>
                </a:cubicBezTo>
                <a:close/>
                <a:moveTo>
                  <a:pt x="12887461" y="790987"/>
                </a:moveTo>
                <a:lnTo>
                  <a:pt x="12923622" y="843046"/>
                </a:lnTo>
                <a:cubicBezTo>
                  <a:pt x="12714138" y="981871"/>
                  <a:pt x="12514629" y="1139288"/>
                  <a:pt x="12331331" y="1311578"/>
                </a:cubicBezTo>
                <a:lnTo>
                  <a:pt x="12287688" y="1265717"/>
                </a:lnTo>
                <a:cubicBezTo>
                  <a:pt x="12474727" y="1090947"/>
                  <a:pt x="12675483" y="932290"/>
                  <a:pt x="12887461" y="790987"/>
                </a:cubicBezTo>
                <a:close/>
                <a:moveTo>
                  <a:pt x="17967955" y="703096"/>
                </a:moveTo>
                <a:cubicBezTo>
                  <a:pt x="18184011" y="837524"/>
                  <a:pt x="18388891" y="990623"/>
                  <a:pt x="18581355" y="1159903"/>
                </a:cubicBezTo>
                <a:lnTo>
                  <a:pt x="18539137" y="1207201"/>
                </a:lnTo>
                <a:cubicBezTo>
                  <a:pt x="18350399" y="1041656"/>
                  <a:pt x="18146761" y="889802"/>
                  <a:pt x="17934429" y="756618"/>
                </a:cubicBezTo>
                <a:close/>
                <a:moveTo>
                  <a:pt x="4266747" y="417467"/>
                </a:moveTo>
                <a:cubicBezTo>
                  <a:pt x="4498864" y="523642"/>
                  <a:pt x="4725990" y="648555"/>
                  <a:pt x="4936893" y="792204"/>
                </a:cubicBezTo>
                <a:lnTo>
                  <a:pt x="4901950" y="844667"/>
                </a:lnTo>
                <a:cubicBezTo>
                  <a:pt x="4692295" y="703516"/>
                  <a:pt x="4470162" y="581102"/>
                  <a:pt x="4240539" y="476176"/>
                </a:cubicBezTo>
                <a:close/>
                <a:moveTo>
                  <a:pt x="534192" y="357046"/>
                </a:moveTo>
                <a:lnTo>
                  <a:pt x="559037" y="415157"/>
                </a:lnTo>
                <a:cubicBezTo>
                  <a:pt x="366480" y="494287"/>
                  <a:pt x="178892" y="587018"/>
                  <a:pt x="0" y="690877"/>
                </a:cubicBezTo>
                <a:lnTo>
                  <a:pt x="0" y="617928"/>
                </a:lnTo>
                <a:cubicBezTo>
                  <a:pt x="172681" y="520252"/>
                  <a:pt x="351572" y="431231"/>
                  <a:pt x="534192" y="357046"/>
                </a:cubicBezTo>
                <a:close/>
                <a:moveTo>
                  <a:pt x="14275237" y="159301"/>
                </a:moveTo>
                <a:lnTo>
                  <a:pt x="14291373" y="221770"/>
                </a:lnTo>
                <a:cubicBezTo>
                  <a:pt x="14049332" y="286737"/>
                  <a:pt x="13811014" y="372944"/>
                  <a:pt x="13582627" y="476642"/>
                </a:cubicBezTo>
                <a:lnTo>
                  <a:pt x="13556561" y="419170"/>
                </a:lnTo>
                <a:cubicBezTo>
                  <a:pt x="13787431" y="312974"/>
                  <a:pt x="14029472" y="226767"/>
                  <a:pt x="14275237" y="159301"/>
                </a:cubicBezTo>
                <a:close/>
                <a:moveTo>
                  <a:pt x="16559706" y="120845"/>
                </a:moveTo>
                <a:cubicBezTo>
                  <a:pt x="16809551" y="177832"/>
                  <a:pt x="17054401" y="255878"/>
                  <a:pt x="17290505" y="352508"/>
                </a:cubicBezTo>
                <a:lnTo>
                  <a:pt x="17266769" y="410733"/>
                </a:lnTo>
                <a:cubicBezTo>
                  <a:pt x="17033163" y="315343"/>
                  <a:pt x="16790813" y="238535"/>
                  <a:pt x="16544715" y="181548"/>
                </a:cubicBezTo>
                <a:close/>
                <a:moveTo>
                  <a:pt x="2791160" y="21972"/>
                </a:moveTo>
                <a:cubicBezTo>
                  <a:pt x="3046083" y="48482"/>
                  <a:pt x="3299757" y="95189"/>
                  <a:pt x="3547182" y="160832"/>
                </a:cubicBezTo>
                <a:lnTo>
                  <a:pt x="3530937" y="223950"/>
                </a:lnTo>
                <a:cubicBezTo>
                  <a:pt x="3287260" y="157045"/>
                  <a:pt x="3036086" y="111600"/>
                  <a:pt x="2784912" y="86352"/>
                </a:cubicBezTo>
                <a:close/>
                <a:moveTo>
                  <a:pt x="2021892" y="5495"/>
                </a:moveTo>
                <a:lnTo>
                  <a:pt x="2025635" y="69073"/>
                </a:lnTo>
                <a:cubicBezTo>
                  <a:pt x="1774872" y="86526"/>
                  <a:pt x="1522862" y="123924"/>
                  <a:pt x="1277090" y="180022"/>
                </a:cubicBezTo>
                <a:lnTo>
                  <a:pt x="1263367" y="118938"/>
                </a:lnTo>
                <a:cubicBezTo>
                  <a:pt x="1511634" y="61593"/>
                  <a:pt x="1767387" y="22948"/>
                  <a:pt x="2021892" y="5495"/>
                </a:cubicBezTo>
                <a:close/>
                <a:moveTo>
                  <a:pt x="15494814" y="0"/>
                </a:moveTo>
                <a:cubicBezTo>
                  <a:pt x="15597182" y="0"/>
                  <a:pt x="15700799" y="2511"/>
                  <a:pt x="15801919" y="8789"/>
                </a:cubicBezTo>
                <a:lnTo>
                  <a:pt x="15798173" y="72821"/>
                </a:lnTo>
                <a:cubicBezTo>
                  <a:pt x="15698302" y="66543"/>
                  <a:pt x="15595933" y="64032"/>
                  <a:pt x="15494814" y="64032"/>
                </a:cubicBezTo>
                <a:cubicBezTo>
                  <a:pt x="15343758" y="64032"/>
                  <a:pt x="15191454" y="71565"/>
                  <a:pt x="15040398" y="86631"/>
                </a:cubicBezTo>
                <a:lnTo>
                  <a:pt x="15034156" y="22600"/>
                </a:lnTo>
                <a:cubicBezTo>
                  <a:pt x="15187709" y="7533"/>
                  <a:pt x="15342509" y="0"/>
                  <a:pt x="15494814"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5" dirty="0">
              <a:latin typeface="Lato Light" panose="020F0502020204030203" pitchFamily="34" charset="0"/>
            </a:endParaRPr>
          </a:p>
        </p:txBody>
      </p:sp>
      <p:sp>
        <p:nvSpPr>
          <p:cNvPr id="6" name="Freeform 87">
            <a:extLst>
              <a:ext uri="{FF2B5EF4-FFF2-40B4-BE49-F238E27FC236}">
                <a16:creationId xmlns:a16="http://schemas.microsoft.com/office/drawing/2014/main" id="{C7259200-E118-1F4B-BE40-2CBCD343AC90}"/>
              </a:ext>
            </a:extLst>
          </p:cNvPr>
          <p:cNvSpPr>
            <a:spLocks noChangeArrowheads="1"/>
          </p:cNvSpPr>
          <p:nvPr/>
        </p:nvSpPr>
        <p:spPr bwMode="auto">
          <a:xfrm>
            <a:off x="698636" y="4034667"/>
            <a:ext cx="442182" cy="584999"/>
          </a:xfrm>
          <a:custGeom>
            <a:avLst/>
            <a:gdLst>
              <a:gd name="T0" fmla="*/ 710 w 711"/>
              <a:gd name="T1" fmla="*/ 354 h 940"/>
              <a:gd name="T2" fmla="*/ 710 w 711"/>
              <a:gd name="T3" fmla="*/ 354 h 940"/>
              <a:gd name="T4" fmla="*/ 355 w 711"/>
              <a:gd name="T5" fmla="*/ 0 h 940"/>
              <a:gd name="T6" fmla="*/ 355 w 711"/>
              <a:gd name="T7" fmla="*/ 0 h 940"/>
              <a:gd name="T8" fmla="*/ 0 w 711"/>
              <a:gd name="T9" fmla="*/ 354 h 940"/>
              <a:gd name="T10" fmla="*/ 0 w 711"/>
              <a:gd name="T11" fmla="*/ 354 h 940"/>
              <a:gd name="T12" fmla="*/ 206 w 711"/>
              <a:gd name="T13" fmla="*/ 676 h 940"/>
              <a:gd name="T14" fmla="*/ 355 w 711"/>
              <a:gd name="T15" fmla="*/ 939 h 940"/>
              <a:gd name="T16" fmla="*/ 504 w 711"/>
              <a:gd name="T17" fmla="*/ 676 h 940"/>
              <a:gd name="T18" fmla="*/ 504 w 711"/>
              <a:gd name="T19" fmla="*/ 676 h 940"/>
              <a:gd name="T20" fmla="*/ 710 w 711"/>
              <a:gd name="T21" fmla="*/ 35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1" h="940">
                <a:moveTo>
                  <a:pt x="710" y="354"/>
                </a:moveTo>
                <a:lnTo>
                  <a:pt x="710" y="354"/>
                </a:lnTo>
                <a:cubicBezTo>
                  <a:pt x="710" y="158"/>
                  <a:pt x="551" y="0"/>
                  <a:pt x="355" y="0"/>
                </a:cubicBezTo>
                <a:lnTo>
                  <a:pt x="355" y="0"/>
                </a:lnTo>
                <a:cubicBezTo>
                  <a:pt x="159" y="0"/>
                  <a:pt x="0" y="158"/>
                  <a:pt x="0" y="354"/>
                </a:cubicBezTo>
                <a:lnTo>
                  <a:pt x="0" y="354"/>
                </a:lnTo>
                <a:cubicBezTo>
                  <a:pt x="0" y="497"/>
                  <a:pt x="84" y="620"/>
                  <a:pt x="206" y="676"/>
                </a:cubicBezTo>
                <a:lnTo>
                  <a:pt x="355" y="939"/>
                </a:lnTo>
                <a:lnTo>
                  <a:pt x="504" y="676"/>
                </a:lnTo>
                <a:lnTo>
                  <a:pt x="504" y="676"/>
                </a:lnTo>
                <a:cubicBezTo>
                  <a:pt x="625" y="620"/>
                  <a:pt x="710" y="497"/>
                  <a:pt x="710" y="354"/>
                </a:cubicBezTo>
              </a:path>
            </a:pathLst>
          </a:custGeom>
          <a:solidFill>
            <a:schemeClr val="accent2">
              <a:lumMod val="40000"/>
              <a:lumOff val="60000"/>
            </a:schemeClr>
          </a:solidFill>
          <a:ln>
            <a:noFill/>
          </a:ln>
          <a:effectLst/>
        </p:spPr>
        <p:txBody>
          <a:bodyPr wrap="none" anchor="ctr"/>
          <a:lstStyle/>
          <a:p>
            <a:endParaRPr lang="en-US" sz="3265" dirty="0">
              <a:latin typeface="Lato Light" panose="020F0502020204030203" pitchFamily="34" charset="0"/>
            </a:endParaRPr>
          </a:p>
        </p:txBody>
      </p:sp>
      <p:sp>
        <p:nvSpPr>
          <p:cNvPr id="7" name="Freeform 88">
            <a:extLst>
              <a:ext uri="{FF2B5EF4-FFF2-40B4-BE49-F238E27FC236}">
                <a16:creationId xmlns:a16="http://schemas.microsoft.com/office/drawing/2014/main" id="{E8A80676-D706-494B-8896-321B32FC4A14}"/>
              </a:ext>
            </a:extLst>
          </p:cNvPr>
          <p:cNvSpPr>
            <a:spLocks noChangeArrowheads="1"/>
          </p:cNvSpPr>
          <p:nvPr/>
        </p:nvSpPr>
        <p:spPr bwMode="auto">
          <a:xfrm>
            <a:off x="910114" y="3772552"/>
            <a:ext cx="19225" cy="321336"/>
          </a:xfrm>
          <a:custGeom>
            <a:avLst/>
            <a:gdLst>
              <a:gd name="T0" fmla="*/ 30 w 31"/>
              <a:gd name="T1" fmla="*/ 515 h 516"/>
              <a:gd name="T2" fmla="*/ 0 w 31"/>
              <a:gd name="T3" fmla="*/ 515 h 516"/>
              <a:gd name="T4" fmla="*/ 0 w 31"/>
              <a:gd name="T5" fmla="*/ 0 h 516"/>
              <a:gd name="T6" fmla="*/ 30 w 31"/>
              <a:gd name="T7" fmla="*/ 0 h 516"/>
              <a:gd name="T8" fmla="*/ 30 w 31"/>
              <a:gd name="T9" fmla="*/ 515 h 516"/>
            </a:gdLst>
            <a:ahLst/>
            <a:cxnLst>
              <a:cxn ang="0">
                <a:pos x="T0" y="T1"/>
              </a:cxn>
              <a:cxn ang="0">
                <a:pos x="T2" y="T3"/>
              </a:cxn>
              <a:cxn ang="0">
                <a:pos x="T4" y="T5"/>
              </a:cxn>
              <a:cxn ang="0">
                <a:pos x="T6" y="T7"/>
              </a:cxn>
              <a:cxn ang="0">
                <a:pos x="T8" y="T9"/>
              </a:cxn>
            </a:cxnLst>
            <a:rect l="0" t="0" r="r" b="b"/>
            <a:pathLst>
              <a:path w="31" h="516">
                <a:moveTo>
                  <a:pt x="30" y="515"/>
                </a:moveTo>
                <a:lnTo>
                  <a:pt x="0" y="515"/>
                </a:lnTo>
                <a:lnTo>
                  <a:pt x="0" y="0"/>
                </a:lnTo>
                <a:lnTo>
                  <a:pt x="30" y="0"/>
                </a:lnTo>
                <a:lnTo>
                  <a:pt x="30" y="515"/>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8" name="Freeform 89">
            <a:extLst>
              <a:ext uri="{FF2B5EF4-FFF2-40B4-BE49-F238E27FC236}">
                <a16:creationId xmlns:a16="http://schemas.microsoft.com/office/drawing/2014/main" id="{C0277577-036E-A444-ACE9-C7D0D89DD410}"/>
              </a:ext>
            </a:extLst>
          </p:cNvPr>
          <p:cNvSpPr>
            <a:spLocks noChangeArrowheads="1"/>
          </p:cNvSpPr>
          <p:nvPr/>
        </p:nvSpPr>
        <p:spPr bwMode="auto">
          <a:xfrm>
            <a:off x="3537663" y="5369449"/>
            <a:ext cx="442182" cy="584997"/>
          </a:xfrm>
          <a:custGeom>
            <a:avLst/>
            <a:gdLst>
              <a:gd name="T0" fmla="*/ 709 w 710"/>
              <a:gd name="T1" fmla="*/ 354 h 940"/>
              <a:gd name="T2" fmla="*/ 709 w 710"/>
              <a:gd name="T3" fmla="*/ 354 h 940"/>
              <a:gd name="T4" fmla="*/ 355 w 710"/>
              <a:gd name="T5" fmla="*/ 0 h 940"/>
              <a:gd name="T6" fmla="*/ 355 w 710"/>
              <a:gd name="T7" fmla="*/ 0 h 940"/>
              <a:gd name="T8" fmla="*/ 0 w 710"/>
              <a:gd name="T9" fmla="*/ 354 h 940"/>
              <a:gd name="T10" fmla="*/ 0 w 710"/>
              <a:gd name="T11" fmla="*/ 354 h 940"/>
              <a:gd name="T12" fmla="*/ 206 w 710"/>
              <a:gd name="T13" fmla="*/ 676 h 940"/>
              <a:gd name="T14" fmla="*/ 355 w 710"/>
              <a:gd name="T15" fmla="*/ 939 h 940"/>
              <a:gd name="T16" fmla="*/ 504 w 710"/>
              <a:gd name="T17" fmla="*/ 676 h 940"/>
              <a:gd name="T18" fmla="*/ 504 w 710"/>
              <a:gd name="T19" fmla="*/ 676 h 940"/>
              <a:gd name="T20" fmla="*/ 709 w 710"/>
              <a:gd name="T21" fmla="*/ 35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0" h="940">
                <a:moveTo>
                  <a:pt x="709" y="354"/>
                </a:moveTo>
                <a:lnTo>
                  <a:pt x="709" y="354"/>
                </a:lnTo>
                <a:cubicBezTo>
                  <a:pt x="709" y="158"/>
                  <a:pt x="551" y="0"/>
                  <a:pt x="355" y="0"/>
                </a:cubicBezTo>
                <a:lnTo>
                  <a:pt x="355" y="0"/>
                </a:lnTo>
                <a:cubicBezTo>
                  <a:pt x="159" y="0"/>
                  <a:pt x="0" y="158"/>
                  <a:pt x="0" y="354"/>
                </a:cubicBezTo>
                <a:lnTo>
                  <a:pt x="0" y="354"/>
                </a:lnTo>
                <a:cubicBezTo>
                  <a:pt x="0" y="497"/>
                  <a:pt x="84" y="620"/>
                  <a:pt x="206" y="676"/>
                </a:cubicBezTo>
                <a:lnTo>
                  <a:pt x="355" y="939"/>
                </a:lnTo>
                <a:lnTo>
                  <a:pt x="504" y="676"/>
                </a:lnTo>
                <a:lnTo>
                  <a:pt x="504" y="676"/>
                </a:lnTo>
                <a:cubicBezTo>
                  <a:pt x="626" y="620"/>
                  <a:pt x="709" y="497"/>
                  <a:pt x="709" y="354"/>
                </a:cubicBezTo>
              </a:path>
            </a:pathLst>
          </a:custGeom>
          <a:solidFill>
            <a:schemeClr val="accent5">
              <a:lumMod val="60000"/>
              <a:lumOff val="40000"/>
            </a:schemeClr>
          </a:solidFill>
          <a:ln>
            <a:noFill/>
          </a:ln>
          <a:effectLst/>
        </p:spPr>
        <p:txBody>
          <a:bodyPr wrap="none" anchor="ctr"/>
          <a:lstStyle/>
          <a:p>
            <a:endParaRPr lang="en-US" sz="3265" dirty="0">
              <a:latin typeface="Lato Light" panose="020F0502020204030203" pitchFamily="34" charset="0"/>
            </a:endParaRPr>
          </a:p>
        </p:txBody>
      </p:sp>
      <p:sp>
        <p:nvSpPr>
          <p:cNvPr id="9" name="Freeform 90">
            <a:extLst>
              <a:ext uri="{FF2B5EF4-FFF2-40B4-BE49-F238E27FC236}">
                <a16:creationId xmlns:a16="http://schemas.microsoft.com/office/drawing/2014/main" id="{F106DE51-B70B-034A-B4AE-F8353F56F80F}"/>
              </a:ext>
            </a:extLst>
          </p:cNvPr>
          <p:cNvSpPr>
            <a:spLocks noChangeArrowheads="1"/>
          </p:cNvSpPr>
          <p:nvPr/>
        </p:nvSpPr>
        <p:spPr bwMode="auto">
          <a:xfrm>
            <a:off x="3758754" y="5081741"/>
            <a:ext cx="19225" cy="321338"/>
          </a:xfrm>
          <a:custGeom>
            <a:avLst/>
            <a:gdLst>
              <a:gd name="T0" fmla="*/ 31 w 32"/>
              <a:gd name="T1" fmla="*/ 515 h 516"/>
              <a:gd name="T2" fmla="*/ 0 w 32"/>
              <a:gd name="T3" fmla="*/ 515 h 516"/>
              <a:gd name="T4" fmla="*/ 0 w 32"/>
              <a:gd name="T5" fmla="*/ 0 h 516"/>
              <a:gd name="T6" fmla="*/ 31 w 32"/>
              <a:gd name="T7" fmla="*/ 0 h 516"/>
              <a:gd name="T8" fmla="*/ 31 w 32"/>
              <a:gd name="T9" fmla="*/ 515 h 516"/>
            </a:gdLst>
            <a:ahLst/>
            <a:cxnLst>
              <a:cxn ang="0">
                <a:pos x="T0" y="T1"/>
              </a:cxn>
              <a:cxn ang="0">
                <a:pos x="T2" y="T3"/>
              </a:cxn>
              <a:cxn ang="0">
                <a:pos x="T4" y="T5"/>
              </a:cxn>
              <a:cxn ang="0">
                <a:pos x="T6" y="T7"/>
              </a:cxn>
              <a:cxn ang="0">
                <a:pos x="T8" y="T9"/>
              </a:cxn>
            </a:cxnLst>
            <a:rect l="0" t="0" r="r" b="b"/>
            <a:pathLst>
              <a:path w="32" h="516">
                <a:moveTo>
                  <a:pt x="31" y="515"/>
                </a:moveTo>
                <a:lnTo>
                  <a:pt x="0" y="515"/>
                </a:lnTo>
                <a:lnTo>
                  <a:pt x="0" y="0"/>
                </a:lnTo>
                <a:lnTo>
                  <a:pt x="31" y="0"/>
                </a:lnTo>
                <a:lnTo>
                  <a:pt x="31" y="515"/>
                </a:ln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10" name="Freeform 91">
            <a:extLst>
              <a:ext uri="{FF2B5EF4-FFF2-40B4-BE49-F238E27FC236}">
                <a16:creationId xmlns:a16="http://schemas.microsoft.com/office/drawing/2014/main" id="{3FBC93E1-299A-2749-8690-8928D47E1DC5}"/>
              </a:ext>
            </a:extLst>
          </p:cNvPr>
          <p:cNvSpPr>
            <a:spLocks noChangeArrowheads="1"/>
          </p:cNvSpPr>
          <p:nvPr/>
        </p:nvSpPr>
        <p:spPr bwMode="auto">
          <a:xfrm>
            <a:off x="6173541" y="4344294"/>
            <a:ext cx="442182" cy="584997"/>
          </a:xfrm>
          <a:custGeom>
            <a:avLst/>
            <a:gdLst>
              <a:gd name="T0" fmla="*/ 710 w 711"/>
              <a:gd name="T1" fmla="*/ 353 h 939"/>
              <a:gd name="T2" fmla="*/ 710 w 711"/>
              <a:gd name="T3" fmla="*/ 353 h 939"/>
              <a:gd name="T4" fmla="*/ 355 w 711"/>
              <a:gd name="T5" fmla="*/ 0 h 939"/>
              <a:gd name="T6" fmla="*/ 355 w 711"/>
              <a:gd name="T7" fmla="*/ 0 h 939"/>
              <a:gd name="T8" fmla="*/ 0 w 711"/>
              <a:gd name="T9" fmla="*/ 353 h 939"/>
              <a:gd name="T10" fmla="*/ 0 w 711"/>
              <a:gd name="T11" fmla="*/ 353 h 939"/>
              <a:gd name="T12" fmla="*/ 206 w 711"/>
              <a:gd name="T13" fmla="*/ 676 h 939"/>
              <a:gd name="T14" fmla="*/ 355 w 711"/>
              <a:gd name="T15" fmla="*/ 938 h 939"/>
              <a:gd name="T16" fmla="*/ 504 w 711"/>
              <a:gd name="T17" fmla="*/ 676 h 939"/>
              <a:gd name="T18" fmla="*/ 504 w 711"/>
              <a:gd name="T19" fmla="*/ 676 h 939"/>
              <a:gd name="T20" fmla="*/ 710 w 711"/>
              <a:gd name="T21" fmla="*/ 353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1" h="939">
                <a:moveTo>
                  <a:pt x="710" y="353"/>
                </a:moveTo>
                <a:lnTo>
                  <a:pt x="710" y="353"/>
                </a:lnTo>
                <a:cubicBezTo>
                  <a:pt x="710" y="158"/>
                  <a:pt x="551" y="0"/>
                  <a:pt x="355" y="0"/>
                </a:cubicBezTo>
                <a:lnTo>
                  <a:pt x="355" y="0"/>
                </a:lnTo>
                <a:cubicBezTo>
                  <a:pt x="159" y="0"/>
                  <a:pt x="0" y="158"/>
                  <a:pt x="0" y="353"/>
                </a:cubicBezTo>
                <a:lnTo>
                  <a:pt x="0" y="353"/>
                </a:lnTo>
                <a:cubicBezTo>
                  <a:pt x="0" y="497"/>
                  <a:pt x="85" y="620"/>
                  <a:pt x="206" y="676"/>
                </a:cubicBezTo>
                <a:lnTo>
                  <a:pt x="355" y="938"/>
                </a:lnTo>
                <a:lnTo>
                  <a:pt x="504" y="676"/>
                </a:lnTo>
                <a:lnTo>
                  <a:pt x="504" y="676"/>
                </a:lnTo>
                <a:cubicBezTo>
                  <a:pt x="625" y="620"/>
                  <a:pt x="710" y="497"/>
                  <a:pt x="710" y="353"/>
                </a:cubicBezTo>
              </a:path>
            </a:pathLst>
          </a:custGeom>
          <a:solidFill>
            <a:schemeClr val="accent3">
              <a:lumMod val="60000"/>
              <a:lumOff val="40000"/>
            </a:schemeClr>
          </a:solidFill>
          <a:ln>
            <a:noFill/>
          </a:ln>
          <a:effectLst/>
        </p:spPr>
        <p:txBody>
          <a:bodyPr wrap="none" anchor="ctr"/>
          <a:lstStyle/>
          <a:p>
            <a:endParaRPr lang="en-US" sz="3265" dirty="0">
              <a:latin typeface="Lato Light" panose="020F0502020204030203" pitchFamily="34" charset="0"/>
            </a:endParaRPr>
          </a:p>
        </p:txBody>
      </p:sp>
      <p:sp>
        <p:nvSpPr>
          <p:cNvPr id="11" name="Freeform 92">
            <a:extLst>
              <a:ext uri="{FF2B5EF4-FFF2-40B4-BE49-F238E27FC236}">
                <a16:creationId xmlns:a16="http://schemas.microsoft.com/office/drawing/2014/main" id="{19831D7C-3E8B-2643-A0CD-9120FAB568DE}"/>
              </a:ext>
            </a:extLst>
          </p:cNvPr>
          <p:cNvSpPr>
            <a:spLocks noChangeArrowheads="1"/>
          </p:cNvSpPr>
          <p:nvPr/>
        </p:nvSpPr>
        <p:spPr bwMode="auto">
          <a:xfrm>
            <a:off x="6385019" y="4013395"/>
            <a:ext cx="19225" cy="321338"/>
          </a:xfrm>
          <a:custGeom>
            <a:avLst/>
            <a:gdLst>
              <a:gd name="T0" fmla="*/ 30 w 31"/>
              <a:gd name="T1" fmla="*/ 516 h 517"/>
              <a:gd name="T2" fmla="*/ 0 w 31"/>
              <a:gd name="T3" fmla="*/ 516 h 517"/>
              <a:gd name="T4" fmla="*/ 0 w 31"/>
              <a:gd name="T5" fmla="*/ 0 h 517"/>
              <a:gd name="T6" fmla="*/ 30 w 31"/>
              <a:gd name="T7" fmla="*/ 0 h 517"/>
              <a:gd name="T8" fmla="*/ 30 w 31"/>
              <a:gd name="T9" fmla="*/ 516 h 517"/>
            </a:gdLst>
            <a:ahLst/>
            <a:cxnLst>
              <a:cxn ang="0">
                <a:pos x="T0" y="T1"/>
              </a:cxn>
              <a:cxn ang="0">
                <a:pos x="T2" y="T3"/>
              </a:cxn>
              <a:cxn ang="0">
                <a:pos x="T4" y="T5"/>
              </a:cxn>
              <a:cxn ang="0">
                <a:pos x="T6" y="T7"/>
              </a:cxn>
              <a:cxn ang="0">
                <a:pos x="T8" y="T9"/>
              </a:cxn>
            </a:cxnLst>
            <a:rect l="0" t="0" r="r" b="b"/>
            <a:pathLst>
              <a:path w="31" h="517">
                <a:moveTo>
                  <a:pt x="30" y="516"/>
                </a:moveTo>
                <a:lnTo>
                  <a:pt x="0" y="516"/>
                </a:lnTo>
                <a:lnTo>
                  <a:pt x="0" y="0"/>
                </a:lnTo>
                <a:lnTo>
                  <a:pt x="30" y="0"/>
                </a:lnTo>
                <a:lnTo>
                  <a:pt x="30" y="516"/>
                </a:ln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12" name="Freeform 93">
            <a:extLst>
              <a:ext uri="{FF2B5EF4-FFF2-40B4-BE49-F238E27FC236}">
                <a16:creationId xmlns:a16="http://schemas.microsoft.com/office/drawing/2014/main" id="{45DC63A7-426D-C940-A038-6CE49B901C65}"/>
              </a:ext>
            </a:extLst>
          </p:cNvPr>
          <p:cNvSpPr>
            <a:spLocks noChangeArrowheads="1"/>
          </p:cNvSpPr>
          <p:nvPr/>
        </p:nvSpPr>
        <p:spPr bwMode="auto">
          <a:xfrm>
            <a:off x="9037638" y="4657411"/>
            <a:ext cx="442181" cy="584999"/>
          </a:xfrm>
          <a:custGeom>
            <a:avLst/>
            <a:gdLst>
              <a:gd name="T0" fmla="*/ 709 w 710"/>
              <a:gd name="T1" fmla="*/ 354 h 940"/>
              <a:gd name="T2" fmla="*/ 709 w 710"/>
              <a:gd name="T3" fmla="*/ 354 h 940"/>
              <a:gd name="T4" fmla="*/ 354 w 710"/>
              <a:gd name="T5" fmla="*/ 0 h 940"/>
              <a:gd name="T6" fmla="*/ 354 w 710"/>
              <a:gd name="T7" fmla="*/ 0 h 940"/>
              <a:gd name="T8" fmla="*/ 0 w 710"/>
              <a:gd name="T9" fmla="*/ 354 h 940"/>
              <a:gd name="T10" fmla="*/ 0 w 710"/>
              <a:gd name="T11" fmla="*/ 354 h 940"/>
              <a:gd name="T12" fmla="*/ 205 w 710"/>
              <a:gd name="T13" fmla="*/ 676 h 940"/>
              <a:gd name="T14" fmla="*/ 354 w 710"/>
              <a:gd name="T15" fmla="*/ 939 h 940"/>
              <a:gd name="T16" fmla="*/ 503 w 710"/>
              <a:gd name="T17" fmla="*/ 676 h 940"/>
              <a:gd name="T18" fmla="*/ 503 w 710"/>
              <a:gd name="T19" fmla="*/ 676 h 940"/>
              <a:gd name="T20" fmla="*/ 709 w 710"/>
              <a:gd name="T21" fmla="*/ 35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0" h="940">
                <a:moveTo>
                  <a:pt x="709" y="354"/>
                </a:moveTo>
                <a:lnTo>
                  <a:pt x="709" y="354"/>
                </a:lnTo>
                <a:cubicBezTo>
                  <a:pt x="709" y="158"/>
                  <a:pt x="550" y="0"/>
                  <a:pt x="354" y="0"/>
                </a:cubicBezTo>
                <a:lnTo>
                  <a:pt x="354" y="0"/>
                </a:lnTo>
                <a:cubicBezTo>
                  <a:pt x="158" y="0"/>
                  <a:pt x="0" y="158"/>
                  <a:pt x="0" y="354"/>
                </a:cubicBezTo>
                <a:lnTo>
                  <a:pt x="0" y="354"/>
                </a:lnTo>
                <a:cubicBezTo>
                  <a:pt x="0" y="497"/>
                  <a:pt x="83" y="620"/>
                  <a:pt x="205" y="676"/>
                </a:cubicBezTo>
                <a:lnTo>
                  <a:pt x="354" y="939"/>
                </a:lnTo>
                <a:lnTo>
                  <a:pt x="503" y="676"/>
                </a:lnTo>
                <a:lnTo>
                  <a:pt x="503" y="676"/>
                </a:lnTo>
                <a:cubicBezTo>
                  <a:pt x="625" y="620"/>
                  <a:pt x="709" y="497"/>
                  <a:pt x="709" y="354"/>
                </a:cubicBezTo>
              </a:path>
            </a:pathLst>
          </a:custGeom>
          <a:solidFill>
            <a:schemeClr val="accent4">
              <a:lumMod val="60000"/>
              <a:lumOff val="40000"/>
            </a:schemeClr>
          </a:solidFill>
          <a:ln>
            <a:noFill/>
          </a:ln>
          <a:effectLst/>
        </p:spPr>
        <p:txBody>
          <a:bodyPr wrap="none" anchor="ctr"/>
          <a:lstStyle/>
          <a:p>
            <a:endParaRPr lang="en-US" sz="3265" dirty="0">
              <a:latin typeface="Lato Light" panose="020F0502020204030203" pitchFamily="34" charset="0"/>
            </a:endParaRPr>
          </a:p>
        </p:txBody>
      </p:sp>
      <p:sp>
        <p:nvSpPr>
          <p:cNvPr id="13" name="Freeform 94">
            <a:extLst>
              <a:ext uri="{FF2B5EF4-FFF2-40B4-BE49-F238E27FC236}">
                <a16:creationId xmlns:a16="http://schemas.microsoft.com/office/drawing/2014/main" id="{B137B58B-C7B7-D749-AC9F-C618E8BBE509}"/>
              </a:ext>
            </a:extLst>
          </p:cNvPr>
          <p:cNvSpPr>
            <a:spLocks noChangeArrowheads="1"/>
          </p:cNvSpPr>
          <p:nvPr/>
        </p:nvSpPr>
        <p:spPr bwMode="auto">
          <a:xfrm>
            <a:off x="9239503" y="4331903"/>
            <a:ext cx="19226" cy="321336"/>
          </a:xfrm>
          <a:custGeom>
            <a:avLst/>
            <a:gdLst>
              <a:gd name="T0" fmla="*/ 30 w 31"/>
              <a:gd name="T1" fmla="*/ 516 h 517"/>
              <a:gd name="T2" fmla="*/ 0 w 31"/>
              <a:gd name="T3" fmla="*/ 516 h 517"/>
              <a:gd name="T4" fmla="*/ 0 w 31"/>
              <a:gd name="T5" fmla="*/ 0 h 517"/>
              <a:gd name="T6" fmla="*/ 30 w 31"/>
              <a:gd name="T7" fmla="*/ 0 h 517"/>
              <a:gd name="T8" fmla="*/ 30 w 31"/>
              <a:gd name="T9" fmla="*/ 516 h 517"/>
            </a:gdLst>
            <a:ahLst/>
            <a:cxnLst>
              <a:cxn ang="0">
                <a:pos x="T0" y="T1"/>
              </a:cxn>
              <a:cxn ang="0">
                <a:pos x="T2" y="T3"/>
              </a:cxn>
              <a:cxn ang="0">
                <a:pos x="T4" y="T5"/>
              </a:cxn>
              <a:cxn ang="0">
                <a:pos x="T6" y="T7"/>
              </a:cxn>
              <a:cxn ang="0">
                <a:pos x="T8" y="T9"/>
              </a:cxn>
            </a:cxnLst>
            <a:rect l="0" t="0" r="r" b="b"/>
            <a:pathLst>
              <a:path w="31" h="517">
                <a:moveTo>
                  <a:pt x="30" y="516"/>
                </a:moveTo>
                <a:lnTo>
                  <a:pt x="0" y="516"/>
                </a:lnTo>
                <a:lnTo>
                  <a:pt x="0" y="0"/>
                </a:lnTo>
                <a:lnTo>
                  <a:pt x="30" y="0"/>
                </a:lnTo>
                <a:lnTo>
                  <a:pt x="30" y="516"/>
                </a:ln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14" name="Freeform 96">
            <a:extLst>
              <a:ext uri="{FF2B5EF4-FFF2-40B4-BE49-F238E27FC236}">
                <a16:creationId xmlns:a16="http://schemas.microsoft.com/office/drawing/2014/main" id="{9467BADE-C215-7649-A54B-3F6ACE97EFA5}"/>
              </a:ext>
            </a:extLst>
          </p:cNvPr>
          <p:cNvSpPr>
            <a:spLocks noChangeArrowheads="1"/>
          </p:cNvSpPr>
          <p:nvPr/>
        </p:nvSpPr>
        <p:spPr bwMode="auto">
          <a:xfrm>
            <a:off x="772160" y="983816"/>
            <a:ext cx="2499918" cy="2854480"/>
          </a:xfrm>
          <a:custGeom>
            <a:avLst/>
            <a:gdLst>
              <a:gd name="T0" fmla="*/ 2922 w 3133"/>
              <a:gd name="T1" fmla="*/ 0 h 3616"/>
              <a:gd name="T2" fmla="*/ 210 w 3133"/>
              <a:gd name="T3" fmla="*/ 0 h 3616"/>
              <a:gd name="T4" fmla="*/ 210 w 3133"/>
              <a:gd name="T5" fmla="*/ 0 h 3616"/>
              <a:gd name="T6" fmla="*/ 0 w 3133"/>
              <a:gd name="T7" fmla="*/ 210 h 3616"/>
              <a:gd name="T8" fmla="*/ 0 w 3133"/>
              <a:gd name="T9" fmla="*/ 2969 h 3616"/>
              <a:gd name="T10" fmla="*/ 0 w 3133"/>
              <a:gd name="T11" fmla="*/ 3131 h 3616"/>
              <a:gd name="T12" fmla="*/ 0 w 3133"/>
              <a:gd name="T13" fmla="*/ 3334 h 3616"/>
              <a:gd name="T14" fmla="*/ 0 w 3133"/>
              <a:gd name="T15" fmla="*/ 3334 h 3616"/>
              <a:gd name="T16" fmla="*/ 358 w 3133"/>
              <a:gd name="T17" fmla="*/ 3482 h 3616"/>
              <a:gd name="T18" fmla="*/ 647 w 3133"/>
              <a:gd name="T19" fmla="*/ 3193 h 3616"/>
              <a:gd name="T20" fmla="*/ 647 w 3133"/>
              <a:gd name="T21" fmla="*/ 3193 h 3616"/>
              <a:gd name="T22" fmla="*/ 796 w 3133"/>
              <a:gd name="T23" fmla="*/ 3131 h 3616"/>
              <a:gd name="T24" fmla="*/ 2922 w 3133"/>
              <a:gd name="T25" fmla="*/ 3131 h 3616"/>
              <a:gd name="T26" fmla="*/ 2922 w 3133"/>
              <a:gd name="T27" fmla="*/ 3131 h 3616"/>
              <a:gd name="T28" fmla="*/ 3132 w 3133"/>
              <a:gd name="T29" fmla="*/ 2921 h 3616"/>
              <a:gd name="T30" fmla="*/ 3132 w 3133"/>
              <a:gd name="T31" fmla="*/ 210 h 3616"/>
              <a:gd name="T32" fmla="*/ 3132 w 3133"/>
              <a:gd name="T33" fmla="*/ 210 h 3616"/>
              <a:gd name="T34" fmla="*/ 2922 w 3133"/>
              <a:gd name="T35" fmla="*/ 0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3" h="3616">
                <a:moveTo>
                  <a:pt x="2922" y="0"/>
                </a:moveTo>
                <a:lnTo>
                  <a:pt x="210" y="0"/>
                </a:lnTo>
                <a:lnTo>
                  <a:pt x="210" y="0"/>
                </a:lnTo>
                <a:cubicBezTo>
                  <a:pt x="93" y="0"/>
                  <a:pt x="0" y="94"/>
                  <a:pt x="0" y="210"/>
                </a:cubicBezTo>
                <a:lnTo>
                  <a:pt x="0" y="2969"/>
                </a:lnTo>
                <a:lnTo>
                  <a:pt x="0" y="3131"/>
                </a:lnTo>
                <a:lnTo>
                  <a:pt x="0" y="3334"/>
                </a:lnTo>
                <a:lnTo>
                  <a:pt x="0" y="3334"/>
                </a:lnTo>
                <a:cubicBezTo>
                  <a:pt x="0" y="3521"/>
                  <a:pt x="226" y="3615"/>
                  <a:pt x="358" y="3482"/>
                </a:cubicBezTo>
                <a:lnTo>
                  <a:pt x="647" y="3193"/>
                </a:lnTo>
                <a:lnTo>
                  <a:pt x="647" y="3193"/>
                </a:lnTo>
                <a:cubicBezTo>
                  <a:pt x="687" y="3154"/>
                  <a:pt x="740" y="3131"/>
                  <a:pt x="796" y="3131"/>
                </a:cubicBezTo>
                <a:lnTo>
                  <a:pt x="2922" y="3131"/>
                </a:lnTo>
                <a:lnTo>
                  <a:pt x="2922" y="3131"/>
                </a:lnTo>
                <a:cubicBezTo>
                  <a:pt x="3038" y="3131"/>
                  <a:pt x="3132" y="3038"/>
                  <a:pt x="3132" y="2921"/>
                </a:cubicBezTo>
                <a:lnTo>
                  <a:pt x="3132" y="210"/>
                </a:lnTo>
                <a:lnTo>
                  <a:pt x="3132" y="210"/>
                </a:lnTo>
                <a:cubicBezTo>
                  <a:pt x="3132" y="94"/>
                  <a:pt x="3038" y="0"/>
                  <a:pt x="2922" y="0"/>
                </a:cubicBezTo>
              </a:path>
            </a:pathLst>
          </a:custGeom>
          <a:solidFill>
            <a:schemeClr val="accent2">
              <a:lumMod val="40000"/>
              <a:lumOff val="60000"/>
            </a:schemeClr>
          </a:solidFill>
          <a:ln>
            <a:noFill/>
          </a:ln>
          <a:effectLst/>
        </p:spPr>
        <p:txBody>
          <a:bodyPr wrap="none" anchor="ctr"/>
          <a:lstStyle/>
          <a:p>
            <a:endParaRPr lang="en-US" sz="3265" dirty="0">
              <a:latin typeface="Lato Light" panose="020F0502020204030203" pitchFamily="34" charset="0"/>
            </a:endParaRPr>
          </a:p>
        </p:txBody>
      </p:sp>
      <p:sp>
        <p:nvSpPr>
          <p:cNvPr id="15" name="Freeform 169">
            <a:extLst>
              <a:ext uri="{FF2B5EF4-FFF2-40B4-BE49-F238E27FC236}">
                <a16:creationId xmlns:a16="http://schemas.microsoft.com/office/drawing/2014/main" id="{B61ACC66-EFC5-C248-B129-BE5AC2AC1B50}"/>
              </a:ext>
            </a:extLst>
          </p:cNvPr>
          <p:cNvSpPr>
            <a:spLocks noChangeArrowheads="1"/>
          </p:cNvSpPr>
          <p:nvPr/>
        </p:nvSpPr>
        <p:spPr bwMode="auto">
          <a:xfrm>
            <a:off x="3582428" y="2484144"/>
            <a:ext cx="2240673" cy="2642244"/>
          </a:xfrm>
          <a:custGeom>
            <a:avLst/>
            <a:gdLst>
              <a:gd name="T0" fmla="*/ 2923 w 3134"/>
              <a:gd name="T1" fmla="*/ 0 h 3616"/>
              <a:gd name="T2" fmla="*/ 211 w 3134"/>
              <a:gd name="T3" fmla="*/ 0 h 3616"/>
              <a:gd name="T4" fmla="*/ 211 w 3134"/>
              <a:gd name="T5" fmla="*/ 0 h 3616"/>
              <a:gd name="T6" fmla="*/ 0 w 3134"/>
              <a:gd name="T7" fmla="*/ 210 h 3616"/>
              <a:gd name="T8" fmla="*/ 0 w 3134"/>
              <a:gd name="T9" fmla="*/ 2969 h 3616"/>
              <a:gd name="T10" fmla="*/ 0 w 3134"/>
              <a:gd name="T11" fmla="*/ 3132 h 3616"/>
              <a:gd name="T12" fmla="*/ 0 w 3134"/>
              <a:gd name="T13" fmla="*/ 3334 h 3616"/>
              <a:gd name="T14" fmla="*/ 0 w 3134"/>
              <a:gd name="T15" fmla="*/ 3334 h 3616"/>
              <a:gd name="T16" fmla="*/ 359 w 3134"/>
              <a:gd name="T17" fmla="*/ 3483 h 3616"/>
              <a:gd name="T18" fmla="*/ 649 w 3134"/>
              <a:gd name="T19" fmla="*/ 3193 h 3616"/>
              <a:gd name="T20" fmla="*/ 649 w 3134"/>
              <a:gd name="T21" fmla="*/ 3193 h 3616"/>
              <a:gd name="T22" fmla="*/ 797 w 3134"/>
              <a:gd name="T23" fmla="*/ 3132 h 3616"/>
              <a:gd name="T24" fmla="*/ 2923 w 3134"/>
              <a:gd name="T25" fmla="*/ 3132 h 3616"/>
              <a:gd name="T26" fmla="*/ 2923 w 3134"/>
              <a:gd name="T27" fmla="*/ 3132 h 3616"/>
              <a:gd name="T28" fmla="*/ 3133 w 3134"/>
              <a:gd name="T29" fmla="*/ 2921 h 3616"/>
              <a:gd name="T30" fmla="*/ 3133 w 3134"/>
              <a:gd name="T31" fmla="*/ 210 h 3616"/>
              <a:gd name="T32" fmla="*/ 3133 w 3134"/>
              <a:gd name="T33" fmla="*/ 210 h 3616"/>
              <a:gd name="T34" fmla="*/ 2923 w 3134"/>
              <a:gd name="T35" fmla="*/ 0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4" h="3616">
                <a:moveTo>
                  <a:pt x="2923" y="0"/>
                </a:moveTo>
                <a:lnTo>
                  <a:pt x="211" y="0"/>
                </a:lnTo>
                <a:lnTo>
                  <a:pt x="211" y="0"/>
                </a:lnTo>
                <a:cubicBezTo>
                  <a:pt x="95" y="0"/>
                  <a:pt x="0" y="94"/>
                  <a:pt x="0" y="210"/>
                </a:cubicBezTo>
                <a:lnTo>
                  <a:pt x="0" y="2969"/>
                </a:lnTo>
                <a:lnTo>
                  <a:pt x="0" y="3132"/>
                </a:lnTo>
                <a:lnTo>
                  <a:pt x="0" y="3334"/>
                </a:lnTo>
                <a:lnTo>
                  <a:pt x="0" y="3334"/>
                </a:lnTo>
                <a:cubicBezTo>
                  <a:pt x="0" y="3521"/>
                  <a:pt x="227" y="3615"/>
                  <a:pt x="359" y="3483"/>
                </a:cubicBezTo>
                <a:lnTo>
                  <a:pt x="649" y="3193"/>
                </a:lnTo>
                <a:lnTo>
                  <a:pt x="649" y="3193"/>
                </a:lnTo>
                <a:cubicBezTo>
                  <a:pt x="688" y="3154"/>
                  <a:pt x="742" y="3132"/>
                  <a:pt x="797" y="3132"/>
                </a:cubicBezTo>
                <a:lnTo>
                  <a:pt x="2923" y="3132"/>
                </a:lnTo>
                <a:lnTo>
                  <a:pt x="2923" y="3132"/>
                </a:lnTo>
                <a:cubicBezTo>
                  <a:pt x="3039" y="3132"/>
                  <a:pt x="3133" y="3038"/>
                  <a:pt x="3133" y="2921"/>
                </a:cubicBezTo>
                <a:lnTo>
                  <a:pt x="3133" y="210"/>
                </a:lnTo>
                <a:lnTo>
                  <a:pt x="3133" y="210"/>
                </a:lnTo>
                <a:cubicBezTo>
                  <a:pt x="3133" y="94"/>
                  <a:pt x="3039" y="0"/>
                  <a:pt x="2923" y="0"/>
                </a:cubicBezTo>
              </a:path>
            </a:pathLst>
          </a:custGeom>
          <a:solidFill>
            <a:schemeClr val="accent5">
              <a:lumMod val="60000"/>
              <a:lumOff val="40000"/>
            </a:schemeClr>
          </a:solidFill>
          <a:ln>
            <a:noFill/>
          </a:ln>
          <a:effectLst/>
        </p:spPr>
        <p:txBody>
          <a:bodyPr wrap="none" anchor="ctr"/>
          <a:lstStyle/>
          <a:p>
            <a:endParaRPr lang="en-US" sz="3265" dirty="0">
              <a:latin typeface="Lato Light" panose="020F0502020204030203" pitchFamily="34" charset="0"/>
            </a:endParaRPr>
          </a:p>
        </p:txBody>
      </p:sp>
      <p:sp>
        <p:nvSpPr>
          <p:cNvPr id="16" name="Freeform 241">
            <a:extLst>
              <a:ext uri="{FF2B5EF4-FFF2-40B4-BE49-F238E27FC236}">
                <a16:creationId xmlns:a16="http://schemas.microsoft.com/office/drawing/2014/main" id="{48531ED3-6F90-8441-9057-F8C1F74E1F0F}"/>
              </a:ext>
            </a:extLst>
          </p:cNvPr>
          <p:cNvSpPr>
            <a:spLocks noChangeArrowheads="1"/>
          </p:cNvSpPr>
          <p:nvPr/>
        </p:nvSpPr>
        <p:spPr bwMode="auto">
          <a:xfrm>
            <a:off x="6200775" y="1260814"/>
            <a:ext cx="2680701" cy="2927853"/>
          </a:xfrm>
          <a:custGeom>
            <a:avLst/>
            <a:gdLst>
              <a:gd name="T0" fmla="*/ 2922 w 3133"/>
              <a:gd name="T1" fmla="*/ 0 h 3615"/>
              <a:gd name="T2" fmla="*/ 210 w 3133"/>
              <a:gd name="T3" fmla="*/ 0 h 3615"/>
              <a:gd name="T4" fmla="*/ 210 w 3133"/>
              <a:gd name="T5" fmla="*/ 0 h 3615"/>
              <a:gd name="T6" fmla="*/ 0 w 3133"/>
              <a:gd name="T7" fmla="*/ 209 h 3615"/>
              <a:gd name="T8" fmla="*/ 0 w 3133"/>
              <a:gd name="T9" fmla="*/ 2968 h 3615"/>
              <a:gd name="T10" fmla="*/ 0 w 3133"/>
              <a:gd name="T11" fmla="*/ 3131 h 3615"/>
              <a:gd name="T12" fmla="*/ 0 w 3133"/>
              <a:gd name="T13" fmla="*/ 3333 h 3615"/>
              <a:gd name="T14" fmla="*/ 0 w 3133"/>
              <a:gd name="T15" fmla="*/ 3333 h 3615"/>
              <a:gd name="T16" fmla="*/ 358 w 3133"/>
              <a:gd name="T17" fmla="*/ 3482 h 3615"/>
              <a:gd name="T18" fmla="*/ 647 w 3133"/>
              <a:gd name="T19" fmla="*/ 3192 h 3615"/>
              <a:gd name="T20" fmla="*/ 647 w 3133"/>
              <a:gd name="T21" fmla="*/ 3192 h 3615"/>
              <a:gd name="T22" fmla="*/ 796 w 3133"/>
              <a:gd name="T23" fmla="*/ 3131 h 3615"/>
              <a:gd name="T24" fmla="*/ 2922 w 3133"/>
              <a:gd name="T25" fmla="*/ 3131 h 3615"/>
              <a:gd name="T26" fmla="*/ 2922 w 3133"/>
              <a:gd name="T27" fmla="*/ 3131 h 3615"/>
              <a:gd name="T28" fmla="*/ 3132 w 3133"/>
              <a:gd name="T29" fmla="*/ 2921 h 3615"/>
              <a:gd name="T30" fmla="*/ 3132 w 3133"/>
              <a:gd name="T31" fmla="*/ 209 h 3615"/>
              <a:gd name="T32" fmla="*/ 3132 w 3133"/>
              <a:gd name="T33" fmla="*/ 209 h 3615"/>
              <a:gd name="T34" fmla="*/ 2922 w 3133"/>
              <a:gd name="T35" fmla="*/ 0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3" h="3615">
                <a:moveTo>
                  <a:pt x="2922" y="0"/>
                </a:moveTo>
                <a:lnTo>
                  <a:pt x="210" y="0"/>
                </a:lnTo>
                <a:lnTo>
                  <a:pt x="210" y="0"/>
                </a:lnTo>
                <a:cubicBezTo>
                  <a:pt x="94" y="0"/>
                  <a:pt x="0" y="94"/>
                  <a:pt x="0" y="209"/>
                </a:cubicBezTo>
                <a:lnTo>
                  <a:pt x="0" y="2968"/>
                </a:lnTo>
                <a:lnTo>
                  <a:pt x="0" y="3131"/>
                </a:lnTo>
                <a:lnTo>
                  <a:pt x="0" y="3333"/>
                </a:lnTo>
                <a:lnTo>
                  <a:pt x="0" y="3333"/>
                </a:lnTo>
                <a:cubicBezTo>
                  <a:pt x="0" y="3521"/>
                  <a:pt x="226" y="3614"/>
                  <a:pt x="358" y="3482"/>
                </a:cubicBezTo>
                <a:lnTo>
                  <a:pt x="647" y="3192"/>
                </a:lnTo>
                <a:lnTo>
                  <a:pt x="647" y="3192"/>
                </a:lnTo>
                <a:cubicBezTo>
                  <a:pt x="687" y="3153"/>
                  <a:pt x="740" y="3131"/>
                  <a:pt x="796" y="3131"/>
                </a:cubicBezTo>
                <a:lnTo>
                  <a:pt x="2922" y="3131"/>
                </a:lnTo>
                <a:lnTo>
                  <a:pt x="2922" y="3131"/>
                </a:lnTo>
                <a:cubicBezTo>
                  <a:pt x="3038" y="3131"/>
                  <a:pt x="3132" y="3037"/>
                  <a:pt x="3132" y="2921"/>
                </a:cubicBezTo>
                <a:lnTo>
                  <a:pt x="3132" y="209"/>
                </a:lnTo>
                <a:lnTo>
                  <a:pt x="3132" y="209"/>
                </a:lnTo>
                <a:cubicBezTo>
                  <a:pt x="3132" y="94"/>
                  <a:pt x="3038" y="0"/>
                  <a:pt x="2922" y="0"/>
                </a:cubicBezTo>
              </a:path>
            </a:pathLst>
          </a:custGeom>
          <a:solidFill>
            <a:schemeClr val="accent3">
              <a:lumMod val="60000"/>
              <a:lumOff val="40000"/>
            </a:schemeClr>
          </a:solidFill>
          <a:ln>
            <a:noFill/>
          </a:ln>
          <a:effectLst/>
        </p:spPr>
        <p:txBody>
          <a:bodyPr wrap="none" anchor="ctr"/>
          <a:lstStyle/>
          <a:p>
            <a:endParaRPr lang="en-US" sz="3265" dirty="0">
              <a:latin typeface="Lato Light" panose="020F0502020204030203" pitchFamily="34" charset="0"/>
            </a:endParaRPr>
          </a:p>
        </p:txBody>
      </p:sp>
      <p:sp>
        <p:nvSpPr>
          <p:cNvPr id="17" name="Freeform 316">
            <a:extLst>
              <a:ext uri="{FF2B5EF4-FFF2-40B4-BE49-F238E27FC236}">
                <a16:creationId xmlns:a16="http://schemas.microsoft.com/office/drawing/2014/main" id="{55E79615-A5CA-A549-9764-7C7720D710F4}"/>
              </a:ext>
            </a:extLst>
          </p:cNvPr>
          <p:cNvSpPr>
            <a:spLocks noChangeArrowheads="1"/>
          </p:cNvSpPr>
          <p:nvPr/>
        </p:nvSpPr>
        <p:spPr bwMode="auto">
          <a:xfrm>
            <a:off x="9132600" y="1895774"/>
            <a:ext cx="3040175" cy="2657176"/>
          </a:xfrm>
          <a:custGeom>
            <a:avLst/>
            <a:gdLst>
              <a:gd name="T0" fmla="*/ 2922 w 3133"/>
              <a:gd name="T1" fmla="*/ 0 h 3615"/>
              <a:gd name="T2" fmla="*/ 210 w 3133"/>
              <a:gd name="T3" fmla="*/ 0 h 3615"/>
              <a:gd name="T4" fmla="*/ 210 w 3133"/>
              <a:gd name="T5" fmla="*/ 0 h 3615"/>
              <a:gd name="T6" fmla="*/ 0 w 3133"/>
              <a:gd name="T7" fmla="*/ 210 h 3615"/>
              <a:gd name="T8" fmla="*/ 0 w 3133"/>
              <a:gd name="T9" fmla="*/ 2968 h 3615"/>
              <a:gd name="T10" fmla="*/ 0 w 3133"/>
              <a:gd name="T11" fmla="*/ 3131 h 3615"/>
              <a:gd name="T12" fmla="*/ 0 w 3133"/>
              <a:gd name="T13" fmla="*/ 3334 h 3615"/>
              <a:gd name="T14" fmla="*/ 0 w 3133"/>
              <a:gd name="T15" fmla="*/ 3334 h 3615"/>
              <a:gd name="T16" fmla="*/ 359 w 3133"/>
              <a:gd name="T17" fmla="*/ 3482 h 3615"/>
              <a:gd name="T18" fmla="*/ 648 w 3133"/>
              <a:gd name="T19" fmla="*/ 3192 h 3615"/>
              <a:gd name="T20" fmla="*/ 648 w 3133"/>
              <a:gd name="T21" fmla="*/ 3192 h 3615"/>
              <a:gd name="T22" fmla="*/ 796 w 3133"/>
              <a:gd name="T23" fmla="*/ 3131 h 3615"/>
              <a:gd name="T24" fmla="*/ 2922 w 3133"/>
              <a:gd name="T25" fmla="*/ 3131 h 3615"/>
              <a:gd name="T26" fmla="*/ 2922 w 3133"/>
              <a:gd name="T27" fmla="*/ 3131 h 3615"/>
              <a:gd name="T28" fmla="*/ 3132 w 3133"/>
              <a:gd name="T29" fmla="*/ 2921 h 3615"/>
              <a:gd name="T30" fmla="*/ 3132 w 3133"/>
              <a:gd name="T31" fmla="*/ 210 h 3615"/>
              <a:gd name="T32" fmla="*/ 3132 w 3133"/>
              <a:gd name="T33" fmla="*/ 210 h 3615"/>
              <a:gd name="T34" fmla="*/ 2922 w 3133"/>
              <a:gd name="T35" fmla="*/ 0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3" h="3615">
                <a:moveTo>
                  <a:pt x="2922" y="0"/>
                </a:moveTo>
                <a:lnTo>
                  <a:pt x="210" y="0"/>
                </a:lnTo>
                <a:lnTo>
                  <a:pt x="210" y="0"/>
                </a:lnTo>
                <a:cubicBezTo>
                  <a:pt x="94" y="0"/>
                  <a:pt x="0" y="94"/>
                  <a:pt x="0" y="210"/>
                </a:cubicBezTo>
                <a:lnTo>
                  <a:pt x="0" y="2968"/>
                </a:lnTo>
                <a:lnTo>
                  <a:pt x="0" y="3131"/>
                </a:lnTo>
                <a:lnTo>
                  <a:pt x="0" y="3334"/>
                </a:lnTo>
                <a:lnTo>
                  <a:pt x="0" y="3334"/>
                </a:lnTo>
                <a:cubicBezTo>
                  <a:pt x="0" y="3521"/>
                  <a:pt x="226" y="3614"/>
                  <a:pt x="359" y="3482"/>
                </a:cubicBezTo>
                <a:lnTo>
                  <a:pt x="648" y="3192"/>
                </a:lnTo>
                <a:lnTo>
                  <a:pt x="648" y="3192"/>
                </a:lnTo>
                <a:cubicBezTo>
                  <a:pt x="688" y="3153"/>
                  <a:pt x="741" y="3131"/>
                  <a:pt x="796" y="3131"/>
                </a:cubicBezTo>
                <a:lnTo>
                  <a:pt x="2922" y="3131"/>
                </a:lnTo>
                <a:lnTo>
                  <a:pt x="2922" y="3131"/>
                </a:lnTo>
                <a:cubicBezTo>
                  <a:pt x="3038" y="3131"/>
                  <a:pt x="3132" y="3037"/>
                  <a:pt x="3132" y="2921"/>
                </a:cubicBezTo>
                <a:lnTo>
                  <a:pt x="3132" y="210"/>
                </a:lnTo>
                <a:lnTo>
                  <a:pt x="3132" y="210"/>
                </a:lnTo>
                <a:cubicBezTo>
                  <a:pt x="3132" y="94"/>
                  <a:pt x="3038" y="0"/>
                  <a:pt x="2922" y="0"/>
                </a:cubicBezTo>
              </a:path>
            </a:pathLst>
          </a:custGeom>
          <a:solidFill>
            <a:schemeClr val="accent4">
              <a:lumMod val="60000"/>
              <a:lumOff val="40000"/>
            </a:schemeClr>
          </a:solidFill>
          <a:ln>
            <a:noFill/>
          </a:ln>
          <a:effectLst/>
        </p:spPr>
        <p:txBody>
          <a:bodyPr wrap="none" anchor="ctr"/>
          <a:lstStyle/>
          <a:p>
            <a:endParaRPr lang="en-US" sz="3265" dirty="0">
              <a:latin typeface="Lato Light" panose="020F0502020204030203" pitchFamily="34" charset="0"/>
            </a:endParaRPr>
          </a:p>
        </p:txBody>
      </p:sp>
      <p:sp>
        <p:nvSpPr>
          <p:cNvPr id="30" name="Subtitle 2">
            <a:extLst>
              <a:ext uri="{FF2B5EF4-FFF2-40B4-BE49-F238E27FC236}">
                <a16:creationId xmlns:a16="http://schemas.microsoft.com/office/drawing/2014/main" id="{FE2BD79D-39A1-3443-83C8-153A672147CF}"/>
              </a:ext>
            </a:extLst>
          </p:cNvPr>
          <p:cNvSpPr txBox="1">
            <a:spLocks/>
          </p:cNvSpPr>
          <p:nvPr/>
        </p:nvSpPr>
        <p:spPr>
          <a:xfrm>
            <a:off x="863964" y="1427763"/>
            <a:ext cx="2368023" cy="183575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en-US" sz="2000" dirty="0">
                <a:solidFill>
                  <a:schemeClr val="accent5">
                    <a:lumMod val="50000"/>
                  </a:schemeClr>
                </a:solidFill>
                <a:latin typeface="Cambria Math" panose="02040503050406030204" pitchFamily="18" charset="0"/>
                <a:ea typeface="Cambria Math" panose="02040503050406030204" pitchFamily="18" charset="0"/>
                <a:cs typeface="Mukta ExtraLight" panose="020B0000000000000000" pitchFamily="34" charset="77"/>
              </a:rPr>
              <a:t>To provide support to States through implementation research</a:t>
            </a:r>
          </a:p>
        </p:txBody>
      </p:sp>
      <p:sp>
        <p:nvSpPr>
          <p:cNvPr id="31" name="TextBox 30">
            <a:extLst>
              <a:ext uri="{FF2B5EF4-FFF2-40B4-BE49-F238E27FC236}">
                <a16:creationId xmlns:a16="http://schemas.microsoft.com/office/drawing/2014/main" id="{B1F93518-6617-6F4F-B82B-536A50F6B533}"/>
              </a:ext>
            </a:extLst>
          </p:cNvPr>
          <p:cNvSpPr txBox="1"/>
          <p:nvPr/>
        </p:nvSpPr>
        <p:spPr>
          <a:xfrm>
            <a:off x="1245308" y="1023251"/>
            <a:ext cx="1723933" cy="369332"/>
          </a:xfrm>
          <a:prstGeom prst="rect">
            <a:avLst/>
          </a:prstGeom>
          <a:noFill/>
        </p:spPr>
        <p:txBody>
          <a:bodyPr wrap="none" rtlCol="0" anchor="b" anchorCtr="0">
            <a:spAutoFit/>
          </a:bodyPr>
          <a:lstStyle/>
          <a:p>
            <a:r>
              <a:rPr lang="en-US" b="1" dirty="0">
                <a:solidFill>
                  <a:schemeClr val="accent5">
                    <a:lumMod val="50000"/>
                  </a:schemeClr>
                </a:solidFill>
                <a:latin typeface="Cambria Math" panose="02040503050406030204" pitchFamily="18" charset="0"/>
                <a:ea typeface="Cambria Math" panose="02040503050406030204" pitchFamily="18" charset="0"/>
                <a:cs typeface="Poppins" pitchFamily="2" charset="77"/>
              </a:rPr>
              <a:t>IR HSS Platform</a:t>
            </a:r>
          </a:p>
        </p:txBody>
      </p:sp>
      <p:sp>
        <p:nvSpPr>
          <p:cNvPr id="34" name="Subtitle 2">
            <a:extLst>
              <a:ext uri="{FF2B5EF4-FFF2-40B4-BE49-F238E27FC236}">
                <a16:creationId xmlns:a16="http://schemas.microsoft.com/office/drawing/2014/main" id="{922E9D4B-B75B-7146-94D1-50845D4B6455}"/>
              </a:ext>
            </a:extLst>
          </p:cNvPr>
          <p:cNvSpPr txBox="1">
            <a:spLocks/>
          </p:cNvSpPr>
          <p:nvPr/>
        </p:nvSpPr>
        <p:spPr>
          <a:xfrm>
            <a:off x="3711066" y="3162555"/>
            <a:ext cx="2174649" cy="154196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dirty="0">
                <a:solidFill>
                  <a:schemeClr val="accent5">
                    <a:lumMod val="50000"/>
                  </a:schemeClr>
                </a:solidFill>
                <a:latin typeface="Cambria Math" panose="02040503050406030204" pitchFamily="18" charset="0"/>
                <a:ea typeface="Cambria Math" panose="02040503050406030204" pitchFamily="18" charset="0"/>
              </a:rPr>
              <a:t>Regional workshops on ‘Priority setting for IR HSS’</a:t>
            </a:r>
          </a:p>
          <a:p>
            <a:pPr algn="l">
              <a:lnSpc>
                <a:spcPts val="1750"/>
              </a:lnSpc>
            </a:pPr>
            <a:endParaRPr lang="en-US" sz="1800" dirty="0">
              <a:solidFill>
                <a:schemeClr val="accent5">
                  <a:lumMod val="50000"/>
                </a:schemeClr>
              </a:solidFill>
              <a:latin typeface="Cambria Math" panose="02040503050406030204" pitchFamily="18" charset="0"/>
              <a:ea typeface="Cambria Math" panose="02040503050406030204" pitchFamily="18" charset="0"/>
            </a:endParaRPr>
          </a:p>
          <a:p>
            <a:pPr algn="l">
              <a:lnSpc>
                <a:spcPts val="1750"/>
              </a:lnSpc>
            </a:pPr>
            <a:r>
              <a:rPr lang="en-US" sz="1800" dirty="0">
                <a:solidFill>
                  <a:schemeClr val="accent5">
                    <a:lumMod val="50000"/>
                  </a:schemeClr>
                </a:solidFill>
                <a:latin typeface="Cambria Math" panose="02040503050406030204" pitchFamily="18" charset="0"/>
                <a:ea typeface="Cambria Math" panose="02040503050406030204" pitchFamily="18" charset="0"/>
              </a:rPr>
              <a:t>Priority Research Questions framed</a:t>
            </a:r>
          </a:p>
        </p:txBody>
      </p:sp>
      <p:sp>
        <p:nvSpPr>
          <p:cNvPr id="35" name="TextBox 34">
            <a:extLst>
              <a:ext uri="{FF2B5EF4-FFF2-40B4-BE49-F238E27FC236}">
                <a16:creationId xmlns:a16="http://schemas.microsoft.com/office/drawing/2014/main" id="{93823680-6D76-504E-B1F7-70364237C671}"/>
              </a:ext>
            </a:extLst>
          </p:cNvPr>
          <p:cNvSpPr txBox="1"/>
          <p:nvPr/>
        </p:nvSpPr>
        <p:spPr>
          <a:xfrm>
            <a:off x="3633837" y="2499625"/>
            <a:ext cx="2336602" cy="646331"/>
          </a:xfrm>
          <a:prstGeom prst="rect">
            <a:avLst/>
          </a:prstGeom>
          <a:noFill/>
        </p:spPr>
        <p:txBody>
          <a:bodyPr wrap="square" rtlCol="0" anchor="b" anchorCtr="0">
            <a:spAutoFit/>
          </a:bodyPr>
          <a:lstStyle/>
          <a:p>
            <a:r>
              <a:rPr lang="en-US" b="1" dirty="0">
                <a:solidFill>
                  <a:schemeClr val="accent5">
                    <a:lumMod val="50000"/>
                  </a:schemeClr>
                </a:solidFill>
                <a:latin typeface="Poppins" pitchFamily="2" charset="77"/>
              </a:rPr>
              <a:t>Priority setting workshop</a:t>
            </a:r>
          </a:p>
        </p:txBody>
      </p:sp>
      <p:sp>
        <p:nvSpPr>
          <p:cNvPr id="37" name="Subtitle 2">
            <a:extLst>
              <a:ext uri="{FF2B5EF4-FFF2-40B4-BE49-F238E27FC236}">
                <a16:creationId xmlns:a16="http://schemas.microsoft.com/office/drawing/2014/main" id="{6C642AC0-FAA4-DE4A-B10B-54E2B40D2EDE}"/>
              </a:ext>
            </a:extLst>
          </p:cNvPr>
          <p:cNvSpPr txBox="1">
            <a:spLocks/>
          </p:cNvSpPr>
          <p:nvPr/>
        </p:nvSpPr>
        <p:spPr>
          <a:xfrm>
            <a:off x="6325511" y="1633505"/>
            <a:ext cx="2534925" cy="218829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dirty="0">
                <a:solidFill>
                  <a:schemeClr val="accent5">
                    <a:lumMod val="50000"/>
                  </a:schemeClr>
                </a:solidFill>
                <a:latin typeface="Cambria Math" panose="02040503050406030204" pitchFamily="18" charset="0"/>
                <a:ea typeface="Cambria Math" panose="02040503050406030204" pitchFamily="18" charset="0"/>
              </a:rPr>
              <a:t>JS (Policy)</a:t>
            </a:r>
          </a:p>
          <a:p>
            <a:pPr algn="l">
              <a:lnSpc>
                <a:spcPts val="1750"/>
              </a:lnSpc>
            </a:pPr>
            <a:r>
              <a:rPr lang="en-US" sz="1600" dirty="0">
                <a:solidFill>
                  <a:schemeClr val="accent5">
                    <a:lumMod val="50000"/>
                  </a:schemeClr>
                </a:solidFill>
                <a:latin typeface="Cambria Math" panose="02040503050406030204" pitchFamily="18" charset="0"/>
                <a:ea typeface="Cambria Math" panose="02040503050406030204" pitchFamily="18" charset="0"/>
              </a:rPr>
              <a:t>JS (RCH)</a:t>
            </a:r>
          </a:p>
          <a:p>
            <a:pPr algn="l">
              <a:lnSpc>
                <a:spcPts val="1750"/>
              </a:lnSpc>
            </a:pPr>
            <a:r>
              <a:rPr lang="en-US" sz="1600" dirty="0">
                <a:solidFill>
                  <a:schemeClr val="accent5">
                    <a:lumMod val="50000"/>
                  </a:schemeClr>
                </a:solidFill>
                <a:latin typeface="Cambria Math" panose="02040503050406030204" pitchFamily="18" charset="0"/>
                <a:ea typeface="Cambria Math" panose="02040503050406030204" pitchFamily="18" charset="0"/>
              </a:rPr>
              <a:t>JS (Urban Health)</a:t>
            </a:r>
          </a:p>
          <a:p>
            <a:pPr algn="l">
              <a:lnSpc>
                <a:spcPts val="1750"/>
              </a:lnSpc>
            </a:pPr>
            <a:r>
              <a:rPr lang="en-US" sz="1600" dirty="0">
                <a:solidFill>
                  <a:schemeClr val="accent5">
                    <a:lumMod val="50000"/>
                  </a:schemeClr>
                </a:solidFill>
                <a:latin typeface="Cambria Math" panose="02040503050406030204" pitchFamily="18" charset="0"/>
                <a:ea typeface="Cambria Math" panose="02040503050406030204" pitchFamily="18" charset="0"/>
              </a:rPr>
              <a:t>ED-NHSRC</a:t>
            </a:r>
          </a:p>
          <a:p>
            <a:pPr algn="l">
              <a:lnSpc>
                <a:spcPts val="1750"/>
              </a:lnSpc>
            </a:pPr>
            <a:r>
              <a:rPr lang="en-US" sz="1600" dirty="0">
                <a:solidFill>
                  <a:schemeClr val="accent5">
                    <a:lumMod val="50000"/>
                  </a:schemeClr>
                </a:solidFill>
                <a:latin typeface="Cambria Math" panose="02040503050406030204" pitchFamily="18" charset="0"/>
                <a:ea typeface="Cambria Math" panose="02040503050406030204" pitchFamily="18" charset="0"/>
              </a:rPr>
              <a:t>Chaired by – AS&amp;MD, NHM</a:t>
            </a:r>
          </a:p>
          <a:p>
            <a:pPr algn="l">
              <a:lnSpc>
                <a:spcPts val="1750"/>
              </a:lnSpc>
            </a:pPr>
            <a:r>
              <a:rPr lang="en-US" sz="1600" dirty="0">
                <a:solidFill>
                  <a:schemeClr val="accent5">
                    <a:lumMod val="50000"/>
                  </a:schemeClr>
                </a:solidFill>
                <a:latin typeface="Cambria Math" panose="02040503050406030204" pitchFamily="18" charset="0"/>
                <a:ea typeface="Cambria Math" panose="02040503050406030204" pitchFamily="18" charset="0"/>
              </a:rPr>
              <a:t> </a:t>
            </a:r>
          </a:p>
          <a:p>
            <a:pPr algn="l">
              <a:lnSpc>
                <a:spcPts val="1750"/>
              </a:lnSpc>
            </a:pPr>
            <a:r>
              <a:rPr lang="en-US" sz="1600" i="1" dirty="0">
                <a:solidFill>
                  <a:schemeClr val="accent5">
                    <a:lumMod val="50000"/>
                  </a:schemeClr>
                </a:solidFill>
                <a:latin typeface="Cambria Math" panose="02040503050406030204" pitchFamily="18" charset="0"/>
                <a:ea typeface="Cambria Math" panose="02040503050406030204" pitchFamily="18" charset="0"/>
              </a:rPr>
              <a:t>Final research topics reviewed and approved</a:t>
            </a:r>
          </a:p>
        </p:txBody>
      </p:sp>
      <p:sp>
        <p:nvSpPr>
          <p:cNvPr id="38" name="TextBox 37">
            <a:extLst>
              <a:ext uri="{FF2B5EF4-FFF2-40B4-BE49-F238E27FC236}">
                <a16:creationId xmlns:a16="http://schemas.microsoft.com/office/drawing/2014/main" id="{7B04A19C-C2E7-9042-9539-BE0E19C681E1}"/>
              </a:ext>
            </a:extLst>
          </p:cNvPr>
          <p:cNvSpPr txBox="1"/>
          <p:nvPr/>
        </p:nvSpPr>
        <p:spPr>
          <a:xfrm>
            <a:off x="6343977" y="1316072"/>
            <a:ext cx="2404826" cy="369332"/>
          </a:xfrm>
          <a:prstGeom prst="rect">
            <a:avLst/>
          </a:prstGeom>
          <a:noFill/>
        </p:spPr>
        <p:txBody>
          <a:bodyPr wrap="none" rtlCol="0" anchor="b" anchorCtr="0">
            <a:spAutoFit/>
          </a:bodyPr>
          <a:lstStyle/>
          <a:p>
            <a:r>
              <a:rPr lang="en-US" b="1" dirty="0">
                <a:solidFill>
                  <a:schemeClr val="accent5">
                    <a:lumMod val="50000"/>
                  </a:schemeClr>
                </a:solidFill>
                <a:latin typeface="Poppins" pitchFamily="2" charset="77"/>
              </a:rPr>
              <a:t>NHM IR Committee</a:t>
            </a:r>
          </a:p>
        </p:txBody>
      </p:sp>
      <p:sp>
        <p:nvSpPr>
          <p:cNvPr id="40" name="Subtitle 2">
            <a:extLst>
              <a:ext uri="{FF2B5EF4-FFF2-40B4-BE49-F238E27FC236}">
                <a16:creationId xmlns:a16="http://schemas.microsoft.com/office/drawing/2014/main" id="{D051404A-42D0-D644-A6B9-FB36371A9670}"/>
              </a:ext>
            </a:extLst>
          </p:cNvPr>
          <p:cNvSpPr txBox="1">
            <a:spLocks/>
          </p:cNvSpPr>
          <p:nvPr/>
        </p:nvSpPr>
        <p:spPr>
          <a:xfrm>
            <a:off x="9132601" y="2294233"/>
            <a:ext cx="2995760" cy="200362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ts val="1750"/>
              </a:lnSpc>
              <a:buFontTx/>
              <a:buChar char="-"/>
            </a:pPr>
            <a:r>
              <a:rPr lang="en-US" sz="1800" dirty="0" err="1">
                <a:solidFill>
                  <a:schemeClr val="accent5">
                    <a:lumMod val="50000"/>
                  </a:schemeClr>
                </a:solidFill>
                <a:latin typeface="Cambria Math" panose="02040503050406030204" pitchFamily="18" charset="0"/>
                <a:ea typeface="Cambria Math" panose="02040503050406030204" pitchFamily="18" charset="0"/>
              </a:rPr>
              <a:t>EoI</a:t>
            </a:r>
            <a:r>
              <a:rPr lang="en-US" sz="1800" dirty="0">
                <a:solidFill>
                  <a:schemeClr val="accent5">
                    <a:lumMod val="50000"/>
                  </a:schemeClr>
                </a:solidFill>
                <a:latin typeface="Cambria Math" panose="02040503050406030204" pitchFamily="18" charset="0"/>
                <a:ea typeface="Cambria Math" panose="02040503050406030204" pitchFamily="18" charset="0"/>
              </a:rPr>
              <a:t> floated on NHSRC website</a:t>
            </a:r>
          </a:p>
          <a:p>
            <a:pPr marL="285750" indent="-285750" algn="l">
              <a:lnSpc>
                <a:spcPts val="1750"/>
              </a:lnSpc>
              <a:buFontTx/>
              <a:buChar char="-"/>
            </a:pPr>
            <a:r>
              <a:rPr lang="en-US" sz="1800" dirty="0">
                <a:solidFill>
                  <a:schemeClr val="accent5">
                    <a:lumMod val="50000"/>
                  </a:schemeClr>
                </a:solidFill>
                <a:latin typeface="Cambria Math" panose="02040503050406030204" pitchFamily="18" charset="0"/>
                <a:ea typeface="Cambria Math" panose="02040503050406030204" pitchFamily="18" charset="0"/>
              </a:rPr>
              <a:t> Proposals received – screened</a:t>
            </a:r>
          </a:p>
          <a:p>
            <a:pPr marL="285750" indent="-285750" algn="l">
              <a:lnSpc>
                <a:spcPts val="1750"/>
              </a:lnSpc>
              <a:buFontTx/>
              <a:buChar char="-"/>
            </a:pPr>
            <a:r>
              <a:rPr lang="en-US" sz="1800" dirty="0">
                <a:solidFill>
                  <a:schemeClr val="accent5">
                    <a:lumMod val="50000"/>
                  </a:schemeClr>
                </a:solidFill>
                <a:latin typeface="Cambria Math" panose="02040503050406030204" pitchFamily="18" charset="0"/>
                <a:ea typeface="Cambria Math" panose="02040503050406030204" pitchFamily="18" charset="0"/>
              </a:rPr>
              <a:t>“SAC” constituted and meeting held – scoring done – Research work initiated.</a:t>
            </a:r>
          </a:p>
        </p:txBody>
      </p:sp>
      <p:sp>
        <p:nvSpPr>
          <p:cNvPr id="41" name="TextBox 40">
            <a:extLst>
              <a:ext uri="{FF2B5EF4-FFF2-40B4-BE49-F238E27FC236}">
                <a16:creationId xmlns:a16="http://schemas.microsoft.com/office/drawing/2014/main" id="{C717342D-4ADD-9543-A1E5-163669768D97}"/>
              </a:ext>
            </a:extLst>
          </p:cNvPr>
          <p:cNvSpPr txBox="1"/>
          <p:nvPr/>
        </p:nvSpPr>
        <p:spPr>
          <a:xfrm>
            <a:off x="9363130" y="1924901"/>
            <a:ext cx="2125903" cy="369332"/>
          </a:xfrm>
          <a:prstGeom prst="rect">
            <a:avLst/>
          </a:prstGeom>
          <a:noFill/>
        </p:spPr>
        <p:txBody>
          <a:bodyPr wrap="none" rtlCol="0" anchor="b" anchorCtr="0">
            <a:spAutoFit/>
          </a:bodyPr>
          <a:lstStyle/>
          <a:p>
            <a:r>
              <a:rPr lang="en-US" b="1" dirty="0">
                <a:solidFill>
                  <a:schemeClr val="accent5">
                    <a:lumMod val="50000"/>
                  </a:schemeClr>
                </a:solidFill>
                <a:latin typeface="Poppins" pitchFamily="2" charset="77"/>
              </a:rPr>
              <a:t>Research Topics</a:t>
            </a:r>
          </a:p>
        </p:txBody>
      </p:sp>
    </p:spTree>
    <p:extLst>
      <p:ext uri="{BB962C8B-B14F-4D97-AF65-F5344CB8AC3E}">
        <p14:creationId xmlns:p14="http://schemas.microsoft.com/office/powerpoint/2010/main" val="1153684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DB4FD1B-AC9B-7A42-A0D0-BFF1A291066F}"/>
              </a:ext>
            </a:extLst>
          </p:cNvPr>
          <p:cNvSpPr txBox="1"/>
          <p:nvPr/>
        </p:nvSpPr>
        <p:spPr>
          <a:xfrm>
            <a:off x="2138093" y="218080"/>
            <a:ext cx="7969425" cy="584775"/>
          </a:xfrm>
          <a:prstGeom prst="rect">
            <a:avLst/>
          </a:prstGeom>
          <a:noFill/>
        </p:spPr>
        <p:txBody>
          <a:bodyPr wrap="none" rtlCol="0">
            <a:spAutoFit/>
          </a:bodyPr>
          <a:lstStyle/>
          <a:p>
            <a:pPr algn="ctr"/>
            <a:r>
              <a:rPr lang="en-US" sz="3200" b="1" cap="all" dirty="0">
                <a:solidFill>
                  <a:schemeClr val="accent5">
                    <a:lumMod val="50000"/>
                  </a:schemeClr>
                </a:solidFill>
                <a:effectLst>
                  <a:outerShdw blurRad="177800" dist="38100" dir="2700000" algn="tl">
                    <a:srgbClr val="000000">
                      <a:alpha val="24000"/>
                    </a:srgbClr>
                  </a:outerShdw>
                </a:effectLst>
                <a:latin typeface="+mj-lt"/>
                <a:ea typeface="+mj-ea"/>
                <a:cs typeface="+mj-cs"/>
              </a:rPr>
              <a:t>RESEARCH TOPICS under IR HSS platform</a:t>
            </a:r>
          </a:p>
        </p:txBody>
      </p:sp>
      <p:sp>
        <p:nvSpPr>
          <p:cNvPr id="3073" name="Freeform 1">
            <a:extLst>
              <a:ext uri="{FF2B5EF4-FFF2-40B4-BE49-F238E27FC236}">
                <a16:creationId xmlns:a16="http://schemas.microsoft.com/office/drawing/2014/main" id="{2F20B357-265D-2843-BDE7-589459C50999}"/>
              </a:ext>
            </a:extLst>
          </p:cNvPr>
          <p:cNvSpPr>
            <a:spLocks noChangeArrowheads="1"/>
          </p:cNvSpPr>
          <p:nvPr/>
        </p:nvSpPr>
        <p:spPr bwMode="auto">
          <a:xfrm>
            <a:off x="5656113" y="1469331"/>
            <a:ext cx="938919" cy="2696618"/>
          </a:xfrm>
          <a:custGeom>
            <a:avLst/>
            <a:gdLst>
              <a:gd name="T0" fmla="*/ 1820 w 2242"/>
              <a:gd name="T1" fmla="*/ 6434 h 6435"/>
              <a:gd name="T2" fmla="*/ 420 w 2242"/>
              <a:gd name="T3" fmla="*/ 6434 h 6435"/>
              <a:gd name="T4" fmla="*/ 0 w 2242"/>
              <a:gd name="T5" fmla="*/ 656 h 6435"/>
              <a:gd name="T6" fmla="*/ 1120 w 2242"/>
              <a:gd name="T7" fmla="*/ 0 h 6435"/>
              <a:gd name="T8" fmla="*/ 2241 w 2242"/>
              <a:gd name="T9" fmla="*/ 656 h 6435"/>
              <a:gd name="T10" fmla="*/ 1820 w 2242"/>
              <a:gd name="T11" fmla="*/ 6434 h 6435"/>
            </a:gdLst>
            <a:ahLst/>
            <a:cxnLst>
              <a:cxn ang="0">
                <a:pos x="T0" y="T1"/>
              </a:cxn>
              <a:cxn ang="0">
                <a:pos x="T2" y="T3"/>
              </a:cxn>
              <a:cxn ang="0">
                <a:pos x="T4" y="T5"/>
              </a:cxn>
              <a:cxn ang="0">
                <a:pos x="T6" y="T7"/>
              </a:cxn>
              <a:cxn ang="0">
                <a:pos x="T8" y="T9"/>
              </a:cxn>
              <a:cxn ang="0">
                <a:pos x="T10" y="T11"/>
              </a:cxn>
            </a:cxnLst>
            <a:rect l="0" t="0" r="r" b="b"/>
            <a:pathLst>
              <a:path w="2242" h="6435">
                <a:moveTo>
                  <a:pt x="1820" y="6434"/>
                </a:moveTo>
                <a:lnTo>
                  <a:pt x="420" y="6434"/>
                </a:lnTo>
                <a:lnTo>
                  <a:pt x="0" y="656"/>
                </a:lnTo>
                <a:lnTo>
                  <a:pt x="1120" y="0"/>
                </a:lnTo>
                <a:lnTo>
                  <a:pt x="2241" y="656"/>
                </a:lnTo>
                <a:lnTo>
                  <a:pt x="1820" y="6434"/>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3074" name="Freeform 2">
            <a:extLst>
              <a:ext uri="{FF2B5EF4-FFF2-40B4-BE49-F238E27FC236}">
                <a16:creationId xmlns:a16="http://schemas.microsoft.com/office/drawing/2014/main" id="{69EBF2C1-0AF3-8148-BDA9-7F247636014C}"/>
              </a:ext>
            </a:extLst>
          </p:cNvPr>
          <p:cNvSpPr>
            <a:spLocks noChangeArrowheads="1"/>
          </p:cNvSpPr>
          <p:nvPr/>
        </p:nvSpPr>
        <p:spPr bwMode="auto">
          <a:xfrm>
            <a:off x="3489948" y="2182761"/>
            <a:ext cx="2068207" cy="2393503"/>
          </a:xfrm>
          <a:custGeom>
            <a:avLst/>
            <a:gdLst>
              <a:gd name="T0" fmla="*/ 4933 w 4934"/>
              <a:gd name="T1" fmla="*/ 4867 h 5712"/>
              <a:gd name="T2" fmla="*/ 3814 w 4934"/>
              <a:gd name="T3" fmla="*/ 5711 h 5712"/>
              <a:gd name="T4" fmla="*/ 0 w 4934"/>
              <a:gd name="T5" fmla="*/ 1349 h 5712"/>
              <a:gd name="T6" fmla="*/ 501 w 4934"/>
              <a:gd name="T7" fmla="*/ 151 h 5712"/>
              <a:gd name="T8" fmla="*/ 1790 w 4934"/>
              <a:gd name="T9" fmla="*/ 0 h 5712"/>
              <a:gd name="T10" fmla="*/ 4933 w 4934"/>
              <a:gd name="T11" fmla="*/ 4867 h 5712"/>
            </a:gdLst>
            <a:ahLst/>
            <a:cxnLst>
              <a:cxn ang="0">
                <a:pos x="T0" y="T1"/>
              </a:cxn>
              <a:cxn ang="0">
                <a:pos x="T2" y="T3"/>
              </a:cxn>
              <a:cxn ang="0">
                <a:pos x="T4" y="T5"/>
              </a:cxn>
              <a:cxn ang="0">
                <a:pos x="T6" y="T7"/>
              </a:cxn>
              <a:cxn ang="0">
                <a:pos x="T8" y="T9"/>
              </a:cxn>
              <a:cxn ang="0">
                <a:pos x="T10" y="T11"/>
              </a:cxn>
            </a:cxnLst>
            <a:rect l="0" t="0" r="r" b="b"/>
            <a:pathLst>
              <a:path w="4934" h="5712">
                <a:moveTo>
                  <a:pt x="4933" y="4867"/>
                </a:moveTo>
                <a:lnTo>
                  <a:pt x="3814" y="5711"/>
                </a:lnTo>
                <a:lnTo>
                  <a:pt x="0" y="1349"/>
                </a:lnTo>
                <a:lnTo>
                  <a:pt x="501" y="151"/>
                </a:lnTo>
                <a:lnTo>
                  <a:pt x="1790" y="0"/>
                </a:lnTo>
                <a:lnTo>
                  <a:pt x="4933" y="4867"/>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3075" name="Freeform 3">
            <a:extLst>
              <a:ext uri="{FF2B5EF4-FFF2-40B4-BE49-F238E27FC236}">
                <a16:creationId xmlns:a16="http://schemas.microsoft.com/office/drawing/2014/main" id="{A1526A4E-D636-674F-83D3-5FE4534661CB}"/>
              </a:ext>
            </a:extLst>
          </p:cNvPr>
          <p:cNvSpPr>
            <a:spLocks noChangeArrowheads="1"/>
          </p:cNvSpPr>
          <p:nvPr/>
        </p:nvSpPr>
        <p:spPr bwMode="auto">
          <a:xfrm>
            <a:off x="2229431" y="3949702"/>
            <a:ext cx="2674438" cy="1402833"/>
          </a:xfrm>
          <a:custGeom>
            <a:avLst/>
            <a:gdLst>
              <a:gd name="T0" fmla="*/ 6378 w 6379"/>
              <a:gd name="T1" fmla="*/ 1998 h 3345"/>
              <a:gd name="T2" fmla="*/ 5991 w 6379"/>
              <a:gd name="T3" fmla="*/ 3344 h 3345"/>
              <a:gd name="T4" fmla="*/ 320 w 6379"/>
              <a:gd name="T5" fmla="*/ 2155 h 3345"/>
              <a:gd name="T6" fmla="*/ 0 w 6379"/>
              <a:gd name="T7" fmla="*/ 897 h 3345"/>
              <a:gd name="T8" fmla="*/ 938 w 6379"/>
              <a:gd name="T9" fmla="*/ 0 h 3345"/>
              <a:gd name="T10" fmla="*/ 6378 w 6379"/>
              <a:gd name="T11" fmla="*/ 1998 h 3345"/>
            </a:gdLst>
            <a:ahLst/>
            <a:cxnLst>
              <a:cxn ang="0">
                <a:pos x="T0" y="T1"/>
              </a:cxn>
              <a:cxn ang="0">
                <a:pos x="T2" y="T3"/>
              </a:cxn>
              <a:cxn ang="0">
                <a:pos x="T4" y="T5"/>
              </a:cxn>
              <a:cxn ang="0">
                <a:pos x="T6" y="T7"/>
              </a:cxn>
              <a:cxn ang="0">
                <a:pos x="T8" y="T9"/>
              </a:cxn>
              <a:cxn ang="0">
                <a:pos x="T10" y="T11"/>
              </a:cxn>
            </a:cxnLst>
            <a:rect l="0" t="0" r="r" b="b"/>
            <a:pathLst>
              <a:path w="6379" h="3345">
                <a:moveTo>
                  <a:pt x="6378" y="1998"/>
                </a:moveTo>
                <a:lnTo>
                  <a:pt x="5991" y="3344"/>
                </a:lnTo>
                <a:lnTo>
                  <a:pt x="320" y="2155"/>
                </a:lnTo>
                <a:lnTo>
                  <a:pt x="0" y="897"/>
                </a:lnTo>
                <a:lnTo>
                  <a:pt x="938" y="0"/>
                </a:lnTo>
                <a:lnTo>
                  <a:pt x="6378" y="1998"/>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3076" name="Freeform 4">
            <a:extLst>
              <a:ext uri="{FF2B5EF4-FFF2-40B4-BE49-F238E27FC236}">
                <a16:creationId xmlns:a16="http://schemas.microsoft.com/office/drawing/2014/main" id="{67AA5880-E975-814D-8306-CECEA70D61BE}"/>
              </a:ext>
            </a:extLst>
          </p:cNvPr>
          <p:cNvSpPr>
            <a:spLocks noChangeArrowheads="1"/>
          </p:cNvSpPr>
          <p:nvPr/>
        </p:nvSpPr>
        <p:spPr bwMode="auto">
          <a:xfrm>
            <a:off x="7301068" y="3949702"/>
            <a:ext cx="2661500" cy="1452736"/>
          </a:xfrm>
          <a:custGeom>
            <a:avLst/>
            <a:gdLst>
              <a:gd name="T0" fmla="*/ 418 w 6350"/>
              <a:gd name="T1" fmla="*/ 3464 h 3465"/>
              <a:gd name="T2" fmla="*/ 0 w 6350"/>
              <a:gd name="T3" fmla="*/ 2127 h 3465"/>
              <a:gd name="T4" fmla="*/ 5389 w 6350"/>
              <a:gd name="T5" fmla="*/ 0 h 3465"/>
              <a:gd name="T6" fmla="*/ 6349 w 6350"/>
              <a:gd name="T7" fmla="*/ 874 h 3465"/>
              <a:gd name="T8" fmla="*/ 6059 w 6350"/>
              <a:gd name="T9" fmla="*/ 2139 h 3465"/>
              <a:gd name="T10" fmla="*/ 418 w 6350"/>
              <a:gd name="T11" fmla="*/ 3464 h 3465"/>
            </a:gdLst>
            <a:ahLst/>
            <a:cxnLst>
              <a:cxn ang="0">
                <a:pos x="T0" y="T1"/>
              </a:cxn>
              <a:cxn ang="0">
                <a:pos x="T2" y="T3"/>
              </a:cxn>
              <a:cxn ang="0">
                <a:pos x="T4" y="T5"/>
              </a:cxn>
              <a:cxn ang="0">
                <a:pos x="T6" y="T7"/>
              </a:cxn>
              <a:cxn ang="0">
                <a:pos x="T8" y="T9"/>
              </a:cxn>
              <a:cxn ang="0">
                <a:pos x="T10" y="T11"/>
              </a:cxn>
            </a:cxnLst>
            <a:rect l="0" t="0" r="r" b="b"/>
            <a:pathLst>
              <a:path w="6350" h="3465">
                <a:moveTo>
                  <a:pt x="418" y="3464"/>
                </a:moveTo>
                <a:lnTo>
                  <a:pt x="0" y="2127"/>
                </a:lnTo>
                <a:lnTo>
                  <a:pt x="5389" y="0"/>
                </a:lnTo>
                <a:lnTo>
                  <a:pt x="6349" y="874"/>
                </a:lnTo>
                <a:lnTo>
                  <a:pt x="6059" y="2139"/>
                </a:lnTo>
                <a:lnTo>
                  <a:pt x="418" y="3464"/>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3077" name="Freeform 5">
            <a:extLst>
              <a:ext uri="{FF2B5EF4-FFF2-40B4-BE49-F238E27FC236}">
                <a16:creationId xmlns:a16="http://schemas.microsoft.com/office/drawing/2014/main" id="{73DAFAA8-5917-564C-B546-6F68701CC045}"/>
              </a:ext>
            </a:extLst>
          </p:cNvPr>
          <p:cNvSpPr>
            <a:spLocks noChangeArrowheads="1"/>
          </p:cNvSpPr>
          <p:nvPr/>
        </p:nvSpPr>
        <p:spPr bwMode="auto">
          <a:xfrm>
            <a:off x="6687444" y="2182761"/>
            <a:ext cx="2031242" cy="2413833"/>
          </a:xfrm>
          <a:custGeom>
            <a:avLst/>
            <a:gdLst>
              <a:gd name="T0" fmla="*/ 1139 w 4848"/>
              <a:gd name="T1" fmla="*/ 5758 h 5759"/>
              <a:gd name="T2" fmla="*/ 0 w 4848"/>
              <a:gd name="T3" fmla="*/ 4942 h 5759"/>
              <a:gd name="T4" fmla="*/ 3025 w 4848"/>
              <a:gd name="T5" fmla="*/ 0 h 5759"/>
              <a:gd name="T6" fmla="*/ 4317 w 4848"/>
              <a:gd name="T7" fmla="*/ 120 h 5759"/>
              <a:gd name="T8" fmla="*/ 4847 w 4848"/>
              <a:gd name="T9" fmla="*/ 1306 h 5759"/>
              <a:gd name="T10" fmla="*/ 1139 w 4848"/>
              <a:gd name="T11" fmla="*/ 5758 h 5759"/>
            </a:gdLst>
            <a:ahLst/>
            <a:cxnLst>
              <a:cxn ang="0">
                <a:pos x="T0" y="T1"/>
              </a:cxn>
              <a:cxn ang="0">
                <a:pos x="T2" y="T3"/>
              </a:cxn>
              <a:cxn ang="0">
                <a:pos x="T4" y="T5"/>
              </a:cxn>
              <a:cxn ang="0">
                <a:pos x="T6" y="T7"/>
              </a:cxn>
              <a:cxn ang="0">
                <a:pos x="T8" y="T9"/>
              </a:cxn>
              <a:cxn ang="0">
                <a:pos x="T10" y="T11"/>
              </a:cxn>
            </a:cxnLst>
            <a:rect l="0" t="0" r="r" b="b"/>
            <a:pathLst>
              <a:path w="4848" h="5759">
                <a:moveTo>
                  <a:pt x="1139" y="5758"/>
                </a:moveTo>
                <a:lnTo>
                  <a:pt x="0" y="4942"/>
                </a:lnTo>
                <a:lnTo>
                  <a:pt x="3025" y="0"/>
                </a:lnTo>
                <a:lnTo>
                  <a:pt x="4317" y="120"/>
                </a:lnTo>
                <a:lnTo>
                  <a:pt x="4847" y="1306"/>
                </a:lnTo>
                <a:lnTo>
                  <a:pt x="1139" y="5758"/>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21" name="TextBox 20">
            <a:extLst>
              <a:ext uri="{FF2B5EF4-FFF2-40B4-BE49-F238E27FC236}">
                <a16:creationId xmlns:a16="http://schemas.microsoft.com/office/drawing/2014/main" id="{74431F87-5D11-1047-BEE1-574DC914B968}"/>
              </a:ext>
            </a:extLst>
          </p:cNvPr>
          <p:cNvSpPr txBox="1"/>
          <p:nvPr/>
        </p:nvSpPr>
        <p:spPr>
          <a:xfrm rot="900000">
            <a:off x="2467771" y="4485032"/>
            <a:ext cx="2185150" cy="415498"/>
          </a:xfrm>
          <a:prstGeom prst="rect">
            <a:avLst/>
          </a:prstGeom>
          <a:noFill/>
        </p:spPr>
        <p:txBody>
          <a:bodyPr wrap="none" rtlCol="0" anchor="b" anchorCtr="0">
            <a:spAutoFit/>
          </a:bodyPr>
          <a:lstStyle/>
          <a:p>
            <a:pPr algn="ctr"/>
            <a:r>
              <a:rPr lang="en-US" sz="2100" b="1" dirty="0">
                <a:latin typeface="Cambria" panose="02040503050406030204" pitchFamily="18" charset="0"/>
                <a:ea typeface="Cambria" panose="02040503050406030204" pitchFamily="18" charset="0"/>
                <a:cs typeface="Poppins" pitchFamily="2" charset="77"/>
              </a:rPr>
              <a:t>Service Delivery</a:t>
            </a:r>
          </a:p>
        </p:txBody>
      </p:sp>
      <p:sp>
        <p:nvSpPr>
          <p:cNvPr id="22" name="TextBox 21">
            <a:extLst>
              <a:ext uri="{FF2B5EF4-FFF2-40B4-BE49-F238E27FC236}">
                <a16:creationId xmlns:a16="http://schemas.microsoft.com/office/drawing/2014/main" id="{C7A97386-78EB-A544-8372-08FB84784910}"/>
              </a:ext>
            </a:extLst>
          </p:cNvPr>
          <p:cNvSpPr txBox="1"/>
          <p:nvPr/>
        </p:nvSpPr>
        <p:spPr>
          <a:xfrm rot="20700000">
            <a:off x="7218294" y="4538521"/>
            <a:ext cx="2827056" cy="384721"/>
          </a:xfrm>
          <a:prstGeom prst="rect">
            <a:avLst/>
          </a:prstGeom>
          <a:noFill/>
        </p:spPr>
        <p:txBody>
          <a:bodyPr wrap="none" rtlCol="0" anchor="b" anchorCtr="0">
            <a:spAutoFit/>
          </a:bodyPr>
          <a:lstStyle/>
          <a:p>
            <a:pPr algn="ctr"/>
            <a:r>
              <a:rPr lang="en-US" sz="1900" b="1" dirty="0">
                <a:latin typeface="Cambria" panose="02040503050406030204" pitchFamily="18" charset="0"/>
                <a:ea typeface="Cambria" panose="02040503050406030204" pitchFamily="18" charset="0"/>
                <a:cs typeface="Poppins" pitchFamily="2" charset="77"/>
              </a:rPr>
              <a:t>Health Care Technology</a:t>
            </a:r>
          </a:p>
        </p:txBody>
      </p:sp>
      <p:sp>
        <p:nvSpPr>
          <p:cNvPr id="23" name="TextBox 22">
            <a:extLst>
              <a:ext uri="{FF2B5EF4-FFF2-40B4-BE49-F238E27FC236}">
                <a16:creationId xmlns:a16="http://schemas.microsoft.com/office/drawing/2014/main" id="{AC2D0E7C-DDE8-6D4F-8200-3C29406CC8CB}"/>
              </a:ext>
            </a:extLst>
          </p:cNvPr>
          <p:cNvSpPr txBox="1"/>
          <p:nvPr/>
        </p:nvSpPr>
        <p:spPr>
          <a:xfrm rot="2946871">
            <a:off x="3202411" y="3197317"/>
            <a:ext cx="2643288" cy="384721"/>
          </a:xfrm>
          <a:prstGeom prst="rect">
            <a:avLst/>
          </a:prstGeom>
          <a:noFill/>
        </p:spPr>
        <p:txBody>
          <a:bodyPr wrap="none" rtlCol="0" anchor="b" anchorCtr="0">
            <a:spAutoFit/>
          </a:bodyPr>
          <a:lstStyle/>
          <a:p>
            <a:pPr algn="ctr"/>
            <a:r>
              <a:rPr lang="en-US" sz="1900" b="1" dirty="0">
                <a:latin typeface="Cambria" panose="02040503050406030204" pitchFamily="18" charset="0"/>
                <a:ea typeface="Cambria" panose="02040503050406030204" pitchFamily="18" charset="0"/>
                <a:cs typeface="Poppins" pitchFamily="2" charset="77"/>
              </a:rPr>
              <a:t>Community Processes</a:t>
            </a:r>
          </a:p>
        </p:txBody>
      </p:sp>
      <p:sp>
        <p:nvSpPr>
          <p:cNvPr id="24" name="TextBox 23">
            <a:extLst>
              <a:ext uri="{FF2B5EF4-FFF2-40B4-BE49-F238E27FC236}">
                <a16:creationId xmlns:a16="http://schemas.microsoft.com/office/drawing/2014/main" id="{F054F39D-DFFD-AB4C-B30A-ED282653B036}"/>
              </a:ext>
            </a:extLst>
          </p:cNvPr>
          <p:cNvSpPr txBox="1"/>
          <p:nvPr/>
        </p:nvSpPr>
        <p:spPr>
          <a:xfrm rot="18813650">
            <a:off x="6745723" y="3051125"/>
            <a:ext cx="1914691" cy="677108"/>
          </a:xfrm>
          <a:prstGeom prst="rect">
            <a:avLst/>
          </a:prstGeom>
          <a:noFill/>
        </p:spPr>
        <p:txBody>
          <a:bodyPr wrap="none" rtlCol="0" anchor="b" anchorCtr="0">
            <a:spAutoFit/>
          </a:bodyPr>
          <a:lstStyle/>
          <a:p>
            <a:pPr algn="ctr"/>
            <a:r>
              <a:rPr lang="en-US" sz="1900" b="1" dirty="0">
                <a:latin typeface="Cambria" panose="02040503050406030204" pitchFamily="18" charset="0"/>
                <a:ea typeface="Cambria" panose="02040503050406030204" pitchFamily="18" charset="0"/>
                <a:cs typeface="Poppins" pitchFamily="2" charset="77"/>
              </a:rPr>
              <a:t>Urban Primary </a:t>
            </a:r>
          </a:p>
          <a:p>
            <a:pPr algn="ctr"/>
            <a:r>
              <a:rPr lang="en-US" sz="1900" b="1" dirty="0">
                <a:latin typeface="Cambria" panose="02040503050406030204" pitchFamily="18" charset="0"/>
                <a:ea typeface="Cambria" panose="02040503050406030204" pitchFamily="18" charset="0"/>
                <a:cs typeface="Poppins" pitchFamily="2" charset="77"/>
              </a:rPr>
              <a:t>Health Care</a:t>
            </a:r>
          </a:p>
        </p:txBody>
      </p:sp>
      <p:sp>
        <p:nvSpPr>
          <p:cNvPr id="25" name="TextBox 24">
            <a:extLst>
              <a:ext uri="{FF2B5EF4-FFF2-40B4-BE49-F238E27FC236}">
                <a16:creationId xmlns:a16="http://schemas.microsoft.com/office/drawing/2014/main" id="{4C5D5A3C-6BCB-864E-85EF-E3B7D434C7DB}"/>
              </a:ext>
            </a:extLst>
          </p:cNvPr>
          <p:cNvSpPr txBox="1"/>
          <p:nvPr/>
        </p:nvSpPr>
        <p:spPr>
          <a:xfrm rot="5400000">
            <a:off x="4995702" y="2671954"/>
            <a:ext cx="2254207" cy="384721"/>
          </a:xfrm>
          <a:prstGeom prst="rect">
            <a:avLst/>
          </a:prstGeom>
          <a:noFill/>
        </p:spPr>
        <p:txBody>
          <a:bodyPr wrap="none" rtlCol="0" anchor="b" anchorCtr="0">
            <a:spAutoFit/>
          </a:bodyPr>
          <a:lstStyle/>
          <a:p>
            <a:pPr algn="ctr"/>
            <a:r>
              <a:rPr lang="en-US" sz="1900" b="1" dirty="0">
                <a:latin typeface="Cambria" panose="02040503050406030204" pitchFamily="18" charset="0"/>
                <a:ea typeface="Cambria" panose="02040503050406030204" pitchFamily="18" charset="0"/>
                <a:cs typeface="Poppins" pitchFamily="2" charset="77"/>
              </a:rPr>
              <a:t>Human  Resources</a:t>
            </a:r>
          </a:p>
        </p:txBody>
      </p:sp>
      <p:sp>
        <p:nvSpPr>
          <p:cNvPr id="15" name="Freeform 14">
            <a:extLst>
              <a:ext uri="{FF2B5EF4-FFF2-40B4-BE49-F238E27FC236}">
                <a16:creationId xmlns:a16="http://schemas.microsoft.com/office/drawing/2014/main" id="{5B9C89CA-F916-8449-B927-857631F12B96}"/>
              </a:ext>
            </a:extLst>
          </p:cNvPr>
          <p:cNvSpPr>
            <a:spLocks noChangeArrowheads="1"/>
          </p:cNvSpPr>
          <p:nvPr/>
        </p:nvSpPr>
        <p:spPr bwMode="auto">
          <a:xfrm>
            <a:off x="5204090" y="4514776"/>
            <a:ext cx="1783819" cy="2001875"/>
          </a:xfrm>
          <a:custGeom>
            <a:avLst/>
            <a:gdLst>
              <a:gd name="connsiteX0" fmla="*/ 656235 w 1541101"/>
              <a:gd name="connsiteY0" fmla="*/ 1639357 h 1729487"/>
              <a:gd name="connsiteX1" fmla="*/ 882918 w 1541101"/>
              <a:gd name="connsiteY1" fmla="*/ 1639357 h 1729487"/>
              <a:gd name="connsiteX2" fmla="*/ 928327 w 1541101"/>
              <a:gd name="connsiteY2" fmla="*/ 1684422 h 1729487"/>
              <a:gd name="connsiteX3" fmla="*/ 882918 w 1541101"/>
              <a:gd name="connsiteY3" fmla="*/ 1729487 h 1729487"/>
              <a:gd name="connsiteX4" fmla="*/ 656235 w 1541101"/>
              <a:gd name="connsiteY4" fmla="*/ 1729487 h 1729487"/>
              <a:gd name="connsiteX5" fmla="*/ 611187 w 1541101"/>
              <a:gd name="connsiteY5" fmla="*/ 1684422 h 1729487"/>
              <a:gd name="connsiteX6" fmla="*/ 656235 w 1541101"/>
              <a:gd name="connsiteY6" fmla="*/ 1639357 h 1729487"/>
              <a:gd name="connsiteX7" fmla="*/ 589951 w 1541101"/>
              <a:gd name="connsiteY7" fmla="*/ 1502832 h 1729487"/>
              <a:gd name="connsiteX8" fmla="*/ 953099 w 1541101"/>
              <a:gd name="connsiteY8" fmla="*/ 1502832 h 1729487"/>
              <a:gd name="connsiteX9" fmla="*/ 998177 w 1541101"/>
              <a:gd name="connsiteY9" fmla="*/ 1547897 h 1729487"/>
              <a:gd name="connsiteX10" fmla="*/ 953099 w 1541101"/>
              <a:gd name="connsiteY10" fmla="*/ 1592962 h 1729487"/>
              <a:gd name="connsiteX11" fmla="*/ 589951 w 1541101"/>
              <a:gd name="connsiteY11" fmla="*/ 1592962 h 1729487"/>
              <a:gd name="connsiteX12" fmla="*/ 544512 w 1541101"/>
              <a:gd name="connsiteY12" fmla="*/ 1547897 h 1729487"/>
              <a:gd name="connsiteX13" fmla="*/ 589951 w 1541101"/>
              <a:gd name="connsiteY13" fmla="*/ 1502832 h 1729487"/>
              <a:gd name="connsiteX14" fmla="*/ 1219401 w 1541101"/>
              <a:gd name="connsiteY14" fmla="*/ 1180289 h 1729487"/>
              <a:gd name="connsiteX15" fmla="*/ 1251564 w 1541101"/>
              <a:gd name="connsiteY15" fmla="*/ 1193736 h 1729487"/>
              <a:gd name="connsiteX16" fmla="*/ 1315532 w 1541101"/>
              <a:gd name="connsiteY16" fmla="*/ 1257204 h 1729487"/>
              <a:gd name="connsiteX17" fmla="*/ 1315532 w 1541101"/>
              <a:gd name="connsiteY17" fmla="*/ 1321390 h 1729487"/>
              <a:gd name="connsiteX18" fmla="*/ 1251564 w 1541101"/>
              <a:gd name="connsiteY18" fmla="*/ 1321390 h 1729487"/>
              <a:gd name="connsiteX19" fmla="*/ 1187237 w 1541101"/>
              <a:gd name="connsiteY19" fmla="*/ 1257204 h 1729487"/>
              <a:gd name="connsiteX20" fmla="*/ 1187237 w 1541101"/>
              <a:gd name="connsiteY20" fmla="*/ 1193736 h 1729487"/>
              <a:gd name="connsiteX21" fmla="*/ 1219401 w 1541101"/>
              <a:gd name="connsiteY21" fmla="*/ 1180289 h 1729487"/>
              <a:gd name="connsiteX22" fmla="*/ 321363 w 1541101"/>
              <a:gd name="connsiteY22" fmla="*/ 1180289 h 1729487"/>
              <a:gd name="connsiteX23" fmla="*/ 353546 w 1541101"/>
              <a:gd name="connsiteY23" fmla="*/ 1193736 h 1729487"/>
              <a:gd name="connsiteX24" fmla="*/ 353546 w 1541101"/>
              <a:gd name="connsiteY24" fmla="*/ 1257204 h 1729487"/>
              <a:gd name="connsiteX25" fmla="*/ 289718 w 1541101"/>
              <a:gd name="connsiteY25" fmla="*/ 1321390 h 1729487"/>
              <a:gd name="connsiteX26" fmla="*/ 225532 w 1541101"/>
              <a:gd name="connsiteY26" fmla="*/ 1321390 h 1729487"/>
              <a:gd name="connsiteX27" fmla="*/ 225532 w 1541101"/>
              <a:gd name="connsiteY27" fmla="*/ 1257204 h 1729487"/>
              <a:gd name="connsiteX28" fmla="*/ 289718 w 1541101"/>
              <a:gd name="connsiteY28" fmla="*/ 1193736 h 1729487"/>
              <a:gd name="connsiteX29" fmla="*/ 321363 w 1541101"/>
              <a:gd name="connsiteY29" fmla="*/ 1180289 h 1729487"/>
              <a:gd name="connsiteX30" fmla="*/ 1404450 w 1541101"/>
              <a:gd name="connsiteY30" fmla="*/ 732894 h 1729487"/>
              <a:gd name="connsiteX31" fmla="*/ 1495551 w 1541101"/>
              <a:gd name="connsiteY31" fmla="*/ 732894 h 1729487"/>
              <a:gd name="connsiteX32" fmla="*/ 1541101 w 1541101"/>
              <a:gd name="connsiteY32" fmla="*/ 777601 h 1729487"/>
              <a:gd name="connsiteX33" fmla="*/ 1495551 w 1541101"/>
              <a:gd name="connsiteY33" fmla="*/ 823024 h 1729487"/>
              <a:gd name="connsiteX34" fmla="*/ 1404450 w 1541101"/>
              <a:gd name="connsiteY34" fmla="*/ 823024 h 1729487"/>
              <a:gd name="connsiteX35" fmla="*/ 1358900 w 1541101"/>
              <a:gd name="connsiteY35" fmla="*/ 777601 h 1729487"/>
              <a:gd name="connsiteX36" fmla="*/ 1404450 w 1541101"/>
              <a:gd name="connsiteY36" fmla="*/ 732894 h 1729487"/>
              <a:gd name="connsiteX37" fmla="*/ 45550 w 1541101"/>
              <a:gd name="connsiteY37" fmla="*/ 732894 h 1729487"/>
              <a:gd name="connsiteX38" fmla="*/ 136650 w 1541101"/>
              <a:gd name="connsiteY38" fmla="*/ 732894 h 1729487"/>
              <a:gd name="connsiteX39" fmla="*/ 182200 w 1541101"/>
              <a:gd name="connsiteY39" fmla="*/ 777601 h 1729487"/>
              <a:gd name="connsiteX40" fmla="*/ 136650 w 1541101"/>
              <a:gd name="connsiteY40" fmla="*/ 823024 h 1729487"/>
              <a:gd name="connsiteX41" fmla="*/ 45550 w 1541101"/>
              <a:gd name="connsiteY41" fmla="*/ 823024 h 1729487"/>
              <a:gd name="connsiteX42" fmla="*/ 0 w 1541101"/>
              <a:gd name="connsiteY42" fmla="*/ 777601 h 1729487"/>
              <a:gd name="connsiteX43" fmla="*/ 45550 w 1541101"/>
              <a:gd name="connsiteY43" fmla="*/ 732894 h 1729487"/>
              <a:gd name="connsiteX44" fmla="*/ 823800 w 1541101"/>
              <a:gd name="connsiteY44" fmla="*/ 282045 h 1729487"/>
              <a:gd name="connsiteX45" fmla="*/ 1269640 w 1541101"/>
              <a:gd name="connsiteY45" fmla="*/ 777782 h 1729487"/>
              <a:gd name="connsiteX46" fmla="*/ 1066827 w 1541101"/>
              <a:gd name="connsiteY46" fmla="*/ 1178728 h 1729487"/>
              <a:gd name="connsiteX47" fmla="*/ 997302 w 1541101"/>
              <a:gd name="connsiteY47" fmla="*/ 1275905 h 1729487"/>
              <a:gd name="connsiteX48" fmla="*/ 997302 w 1541101"/>
              <a:gd name="connsiteY48" fmla="*/ 1412673 h 1729487"/>
              <a:gd name="connsiteX49" fmla="*/ 952272 w 1541101"/>
              <a:gd name="connsiteY49" fmla="*/ 1458022 h 1729487"/>
              <a:gd name="connsiteX50" fmla="*/ 816103 w 1541101"/>
              <a:gd name="connsiteY50" fmla="*/ 1458022 h 1729487"/>
              <a:gd name="connsiteX51" fmla="*/ 816103 w 1541101"/>
              <a:gd name="connsiteY51" fmla="*/ 946942 h 1729487"/>
              <a:gd name="connsiteX52" fmla="*/ 861493 w 1541101"/>
              <a:gd name="connsiteY52" fmla="*/ 868481 h 1729487"/>
              <a:gd name="connsiteX53" fmla="*/ 770713 w 1541101"/>
              <a:gd name="connsiteY53" fmla="*/ 777782 h 1729487"/>
              <a:gd name="connsiteX54" fmla="*/ 680294 w 1541101"/>
              <a:gd name="connsiteY54" fmla="*/ 868481 h 1729487"/>
              <a:gd name="connsiteX55" fmla="*/ 725684 w 1541101"/>
              <a:gd name="connsiteY55" fmla="*/ 946942 h 1729487"/>
              <a:gd name="connsiteX56" fmla="*/ 725684 w 1541101"/>
              <a:gd name="connsiteY56" fmla="*/ 1458022 h 1729487"/>
              <a:gd name="connsiteX57" fmla="*/ 589514 w 1541101"/>
              <a:gd name="connsiteY57" fmla="*/ 1458022 h 1729487"/>
              <a:gd name="connsiteX58" fmla="*/ 544124 w 1541101"/>
              <a:gd name="connsiteY58" fmla="*/ 1396836 h 1729487"/>
              <a:gd name="connsiteX59" fmla="*/ 544124 w 1541101"/>
              <a:gd name="connsiteY59" fmla="*/ 1275545 h 1729487"/>
              <a:gd name="connsiteX60" fmla="*/ 472797 w 1541101"/>
              <a:gd name="connsiteY60" fmla="*/ 1177288 h 1729487"/>
              <a:gd name="connsiteX61" fmla="*/ 277910 w 1541101"/>
              <a:gd name="connsiteY61" fmla="*/ 698601 h 1729487"/>
              <a:gd name="connsiteX62" fmla="*/ 713435 w 1541101"/>
              <a:gd name="connsiteY62" fmla="*/ 282539 h 1729487"/>
              <a:gd name="connsiteX63" fmla="*/ 823800 w 1541101"/>
              <a:gd name="connsiteY63" fmla="*/ 282045 h 1729487"/>
              <a:gd name="connsiteX64" fmla="*/ 1283548 w 1541101"/>
              <a:gd name="connsiteY64" fmla="*/ 218184 h 1729487"/>
              <a:gd name="connsiteX65" fmla="*/ 1315532 w 1541101"/>
              <a:gd name="connsiteY65" fmla="*/ 231391 h 1729487"/>
              <a:gd name="connsiteX66" fmla="*/ 1315532 w 1541101"/>
              <a:gd name="connsiteY66" fmla="*/ 295358 h 1729487"/>
              <a:gd name="connsiteX67" fmla="*/ 1251564 w 1541101"/>
              <a:gd name="connsiteY67" fmla="*/ 359685 h 1729487"/>
              <a:gd name="connsiteX68" fmla="*/ 1187237 w 1541101"/>
              <a:gd name="connsiteY68" fmla="*/ 359685 h 1729487"/>
              <a:gd name="connsiteX69" fmla="*/ 1187237 w 1541101"/>
              <a:gd name="connsiteY69" fmla="*/ 295358 h 1729487"/>
              <a:gd name="connsiteX70" fmla="*/ 1251564 w 1541101"/>
              <a:gd name="connsiteY70" fmla="*/ 231391 h 1729487"/>
              <a:gd name="connsiteX71" fmla="*/ 1283548 w 1541101"/>
              <a:gd name="connsiteY71" fmla="*/ 218184 h 1729487"/>
              <a:gd name="connsiteX72" fmla="*/ 257491 w 1541101"/>
              <a:gd name="connsiteY72" fmla="*/ 218184 h 1729487"/>
              <a:gd name="connsiteX73" fmla="*/ 289718 w 1541101"/>
              <a:gd name="connsiteY73" fmla="*/ 231391 h 1729487"/>
              <a:gd name="connsiteX74" fmla="*/ 353546 w 1541101"/>
              <a:gd name="connsiteY74" fmla="*/ 295358 h 1729487"/>
              <a:gd name="connsiteX75" fmla="*/ 353546 w 1541101"/>
              <a:gd name="connsiteY75" fmla="*/ 359685 h 1729487"/>
              <a:gd name="connsiteX76" fmla="*/ 289718 w 1541101"/>
              <a:gd name="connsiteY76" fmla="*/ 359685 h 1729487"/>
              <a:gd name="connsiteX77" fmla="*/ 225532 w 1541101"/>
              <a:gd name="connsiteY77" fmla="*/ 295358 h 1729487"/>
              <a:gd name="connsiteX78" fmla="*/ 225532 w 1541101"/>
              <a:gd name="connsiteY78" fmla="*/ 231391 h 1729487"/>
              <a:gd name="connsiteX79" fmla="*/ 257491 w 1541101"/>
              <a:gd name="connsiteY79" fmla="*/ 218184 h 1729487"/>
              <a:gd name="connsiteX80" fmla="*/ 774443 w 1541101"/>
              <a:gd name="connsiteY80" fmla="*/ 0 h 1729487"/>
              <a:gd name="connsiteX81" fmla="*/ 819150 w 1541101"/>
              <a:gd name="connsiteY81" fmla="*/ 45550 h 1729487"/>
              <a:gd name="connsiteX82" fmla="*/ 819150 w 1541101"/>
              <a:gd name="connsiteY82" fmla="*/ 136650 h 1729487"/>
              <a:gd name="connsiteX83" fmla="*/ 774443 w 1541101"/>
              <a:gd name="connsiteY83" fmla="*/ 182200 h 1729487"/>
              <a:gd name="connsiteX84" fmla="*/ 729020 w 1541101"/>
              <a:gd name="connsiteY84" fmla="*/ 136650 h 1729487"/>
              <a:gd name="connsiteX85" fmla="*/ 729020 w 1541101"/>
              <a:gd name="connsiteY85" fmla="*/ 45550 h 1729487"/>
              <a:gd name="connsiteX86" fmla="*/ 774443 w 1541101"/>
              <a:gd name="connsiteY86" fmla="*/ 0 h 172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541101" h="1729487">
                <a:moveTo>
                  <a:pt x="656235" y="1639357"/>
                </a:moveTo>
                <a:lnTo>
                  <a:pt x="882918" y="1639357"/>
                </a:lnTo>
                <a:cubicBezTo>
                  <a:pt x="908145" y="1639357"/>
                  <a:pt x="928327" y="1659744"/>
                  <a:pt x="928327" y="1684422"/>
                </a:cubicBezTo>
                <a:cubicBezTo>
                  <a:pt x="928327" y="1709458"/>
                  <a:pt x="908145" y="1729487"/>
                  <a:pt x="882918" y="1729487"/>
                </a:cubicBezTo>
                <a:lnTo>
                  <a:pt x="656235" y="1729487"/>
                </a:lnTo>
                <a:cubicBezTo>
                  <a:pt x="631369" y="1729487"/>
                  <a:pt x="611187" y="1709458"/>
                  <a:pt x="611187" y="1684422"/>
                </a:cubicBezTo>
                <a:cubicBezTo>
                  <a:pt x="611187" y="1659744"/>
                  <a:pt x="631369" y="1639357"/>
                  <a:pt x="656235" y="1639357"/>
                </a:cubicBezTo>
                <a:close/>
                <a:moveTo>
                  <a:pt x="589951" y="1502832"/>
                </a:moveTo>
                <a:lnTo>
                  <a:pt x="953099" y="1502832"/>
                </a:lnTo>
                <a:cubicBezTo>
                  <a:pt x="977982" y="1502832"/>
                  <a:pt x="998177" y="1522861"/>
                  <a:pt x="998177" y="1547897"/>
                </a:cubicBezTo>
                <a:cubicBezTo>
                  <a:pt x="998177" y="1572933"/>
                  <a:pt x="977982" y="1592962"/>
                  <a:pt x="953099" y="1592962"/>
                </a:cubicBezTo>
                <a:lnTo>
                  <a:pt x="589951" y="1592962"/>
                </a:lnTo>
                <a:cubicBezTo>
                  <a:pt x="564707" y="1592962"/>
                  <a:pt x="544512" y="1572933"/>
                  <a:pt x="544512" y="1547897"/>
                </a:cubicBezTo>
                <a:cubicBezTo>
                  <a:pt x="544512" y="1522861"/>
                  <a:pt x="564707" y="1502832"/>
                  <a:pt x="589951" y="1502832"/>
                </a:cubicBezTo>
                <a:close/>
                <a:moveTo>
                  <a:pt x="1219401" y="1180289"/>
                </a:moveTo>
                <a:cubicBezTo>
                  <a:pt x="1230990" y="1180289"/>
                  <a:pt x="1242580" y="1184771"/>
                  <a:pt x="1251564" y="1193736"/>
                </a:cubicBezTo>
                <a:lnTo>
                  <a:pt x="1315532" y="1257204"/>
                </a:lnTo>
                <a:cubicBezTo>
                  <a:pt x="1333141" y="1275133"/>
                  <a:pt x="1333141" y="1303819"/>
                  <a:pt x="1315532" y="1321390"/>
                </a:cubicBezTo>
                <a:cubicBezTo>
                  <a:pt x="1297923" y="1338960"/>
                  <a:pt x="1269173" y="1338960"/>
                  <a:pt x="1251564" y="1321390"/>
                </a:cubicBezTo>
                <a:lnTo>
                  <a:pt x="1187237" y="1257204"/>
                </a:lnTo>
                <a:cubicBezTo>
                  <a:pt x="1169987" y="1239992"/>
                  <a:pt x="1169987" y="1211306"/>
                  <a:pt x="1187237" y="1193736"/>
                </a:cubicBezTo>
                <a:cubicBezTo>
                  <a:pt x="1196221" y="1184771"/>
                  <a:pt x="1207811" y="1180289"/>
                  <a:pt x="1219401" y="1180289"/>
                </a:cubicBezTo>
                <a:close/>
                <a:moveTo>
                  <a:pt x="321363" y="1180289"/>
                </a:moveTo>
                <a:cubicBezTo>
                  <a:pt x="332927" y="1180289"/>
                  <a:pt x="344581" y="1184771"/>
                  <a:pt x="353546" y="1193736"/>
                </a:cubicBezTo>
                <a:cubicBezTo>
                  <a:pt x="371116" y="1211306"/>
                  <a:pt x="371116" y="1239992"/>
                  <a:pt x="353546" y="1257204"/>
                </a:cubicBezTo>
                <a:lnTo>
                  <a:pt x="289718" y="1321390"/>
                </a:lnTo>
                <a:cubicBezTo>
                  <a:pt x="271789" y="1338960"/>
                  <a:pt x="243103" y="1338960"/>
                  <a:pt x="225532" y="1321390"/>
                </a:cubicBezTo>
                <a:cubicBezTo>
                  <a:pt x="207962" y="1303819"/>
                  <a:pt x="207962" y="1275133"/>
                  <a:pt x="225532" y="1257204"/>
                </a:cubicBezTo>
                <a:lnTo>
                  <a:pt x="289718" y="1193736"/>
                </a:lnTo>
                <a:cubicBezTo>
                  <a:pt x="298324" y="1184771"/>
                  <a:pt x="309799" y="1180289"/>
                  <a:pt x="321363" y="1180289"/>
                </a:cubicBezTo>
                <a:close/>
                <a:moveTo>
                  <a:pt x="1404450" y="732894"/>
                </a:moveTo>
                <a:lnTo>
                  <a:pt x="1495551" y="732894"/>
                </a:lnTo>
                <a:cubicBezTo>
                  <a:pt x="1520856" y="732894"/>
                  <a:pt x="1541101" y="752923"/>
                  <a:pt x="1541101" y="777601"/>
                </a:cubicBezTo>
                <a:cubicBezTo>
                  <a:pt x="1541101" y="802637"/>
                  <a:pt x="1520856" y="823024"/>
                  <a:pt x="1495551" y="823024"/>
                </a:cubicBezTo>
                <a:lnTo>
                  <a:pt x="1404450" y="823024"/>
                </a:lnTo>
                <a:cubicBezTo>
                  <a:pt x="1379506" y="823024"/>
                  <a:pt x="1358900" y="802637"/>
                  <a:pt x="1358900" y="777601"/>
                </a:cubicBezTo>
                <a:cubicBezTo>
                  <a:pt x="1358900" y="752923"/>
                  <a:pt x="1379506" y="732894"/>
                  <a:pt x="1404450" y="732894"/>
                </a:cubicBezTo>
                <a:close/>
                <a:moveTo>
                  <a:pt x="45550" y="732894"/>
                </a:moveTo>
                <a:lnTo>
                  <a:pt x="136650" y="732894"/>
                </a:lnTo>
                <a:cubicBezTo>
                  <a:pt x="161594" y="732894"/>
                  <a:pt x="182200" y="752923"/>
                  <a:pt x="182200" y="777601"/>
                </a:cubicBezTo>
                <a:cubicBezTo>
                  <a:pt x="182200" y="802637"/>
                  <a:pt x="161594" y="823024"/>
                  <a:pt x="136650" y="823024"/>
                </a:cubicBezTo>
                <a:lnTo>
                  <a:pt x="45550" y="823024"/>
                </a:lnTo>
                <a:cubicBezTo>
                  <a:pt x="20244" y="823024"/>
                  <a:pt x="0" y="802637"/>
                  <a:pt x="0" y="777601"/>
                </a:cubicBezTo>
                <a:cubicBezTo>
                  <a:pt x="0" y="752923"/>
                  <a:pt x="20244" y="732894"/>
                  <a:pt x="45550" y="732894"/>
                </a:cubicBezTo>
                <a:close/>
                <a:moveTo>
                  <a:pt x="823800" y="282045"/>
                </a:moveTo>
                <a:cubicBezTo>
                  <a:pt x="1074370" y="308385"/>
                  <a:pt x="1269640" y="520488"/>
                  <a:pt x="1269640" y="777782"/>
                </a:cubicBezTo>
                <a:cubicBezTo>
                  <a:pt x="1269640" y="942623"/>
                  <a:pt x="1190028" y="1088029"/>
                  <a:pt x="1066827" y="1178728"/>
                </a:cubicBezTo>
                <a:cubicBezTo>
                  <a:pt x="1022158" y="1211840"/>
                  <a:pt x="997302" y="1220478"/>
                  <a:pt x="997302" y="1275905"/>
                </a:cubicBezTo>
                <a:lnTo>
                  <a:pt x="997302" y="1412673"/>
                </a:lnTo>
                <a:cubicBezTo>
                  <a:pt x="997302" y="1437867"/>
                  <a:pt x="977128" y="1458022"/>
                  <a:pt x="952272" y="1458022"/>
                </a:cubicBezTo>
                <a:lnTo>
                  <a:pt x="816103" y="1458022"/>
                </a:lnTo>
                <a:lnTo>
                  <a:pt x="816103" y="946942"/>
                </a:lnTo>
                <a:cubicBezTo>
                  <a:pt x="843120" y="931106"/>
                  <a:pt x="861493" y="902313"/>
                  <a:pt x="861493" y="868481"/>
                </a:cubicBezTo>
                <a:cubicBezTo>
                  <a:pt x="861493" y="818453"/>
                  <a:pt x="820786" y="777782"/>
                  <a:pt x="770713" y="777782"/>
                </a:cubicBezTo>
                <a:cubicBezTo>
                  <a:pt x="721000" y="777782"/>
                  <a:pt x="680294" y="818453"/>
                  <a:pt x="680294" y="868481"/>
                </a:cubicBezTo>
                <a:cubicBezTo>
                  <a:pt x="680294" y="902313"/>
                  <a:pt x="698306" y="931106"/>
                  <a:pt x="725684" y="946942"/>
                </a:cubicBezTo>
                <a:lnTo>
                  <a:pt x="725684" y="1458022"/>
                </a:lnTo>
                <a:lnTo>
                  <a:pt x="589514" y="1458022"/>
                </a:lnTo>
                <a:cubicBezTo>
                  <a:pt x="564298" y="1458022"/>
                  <a:pt x="544124" y="1437867"/>
                  <a:pt x="544124" y="1396836"/>
                </a:cubicBezTo>
                <a:lnTo>
                  <a:pt x="544124" y="1275545"/>
                </a:lnTo>
                <a:cubicBezTo>
                  <a:pt x="544124" y="1219398"/>
                  <a:pt x="517827" y="1211120"/>
                  <a:pt x="472797" y="1177288"/>
                </a:cubicBezTo>
                <a:cubicBezTo>
                  <a:pt x="331225" y="1072193"/>
                  <a:pt x="247650" y="894035"/>
                  <a:pt x="277910" y="698601"/>
                </a:cubicBezTo>
                <a:cubicBezTo>
                  <a:pt x="311772" y="480132"/>
                  <a:pt x="493691" y="307013"/>
                  <a:pt x="713435" y="282539"/>
                </a:cubicBezTo>
                <a:cubicBezTo>
                  <a:pt x="751080" y="278310"/>
                  <a:pt x="788004" y="278282"/>
                  <a:pt x="823800" y="282045"/>
                </a:cubicBezTo>
                <a:close/>
                <a:moveTo>
                  <a:pt x="1283548" y="218184"/>
                </a:moveTo>
                <a:cubicBezTo>
                  <a:pt x="1295138" y="218184"/>
                  <a:pt x="1306727" y="222586"/>
                  <a:pt x="1315532" y="231391"/>
                </a:cubicBezTo>
                <a:cubicBezTo>
                  <a:pt x="1333141" y="249359"/>
                  <a:pt x="1333141" y="277749"/>
                  <a:pt x="1315532" y="295358"/>
                </a:cubicBezTo>
                <a:lnTo>
                  <a:pt x="1251564" y="359685"/>
                </a:lnTo>
                <a:cubicBezTo>
                  <a:pt x="1233596" y="376934"/>
                  <a:pt x="1205205" y="376934"/>
                  <a:pt x="1187237" y="359685"/>
                </a:cubicBezTo>
                <a:cubicBezTo>
                  <a:pt x="1169987" y="341716"/>
                  <a:pt x="1169987" y="312967"/>
                  <a:pt x="1187237" y="295358"/>
                </a:cubicBezTo>
                <a:lnTo>
                  <a:pt x="1251564" y="231391"/>
                </a:lnTo>
                <a:cubicBezTo>
                  <a:pt x="1260369" y="222586"/>
                  <a:pt x="1271958" y="218184"/>
                  <a:pt x="1283548" y="218184"/>
                </a:cubicBezTo>
                <a:close/>
                <a:moveTo>
                  <a:pt x="257491" y="218184"/>
                </a:moveTo>
                <a:cubicBezTo>
                  <a:pt x="269100" y="218184"/>
                  <a:pt x="280754" y="222586"/>
                  <a:pt x="289718" y="231391"/>
                </a:cubicBezTo>
                <a:lnTo>
                  <a:pt x="353546" y="295358"/>
                </a:lnTo>
                <a:cubicBezTo>
                  <a:pt x="371116" y="312967"/>
                  <a:pt x="371116" y="341716"/>
                  <a:pt x="353546" y="359685"/>
                </a:cubicBezTo>
                <a:cubicBezTo>
                  <a:pt x="335617" y="376934"/>
                  <a:pt x="306930" y="376934"/>
                  <a:pt x="289718" y="359685"/>
                </a:cubicBezTo>
                <a:lnTo>
                  <a:pt x="225532" y="295358"/>
                </a:lnTo>
                <a:cubicBezTo>
                  <a:pt x="207962" y="277749"/>
                  <a:pt x="207962" y="249359"/>
                  <a:pt x="225532" y="231391"/>
                </a:cubicBezTo>
                <a:cubicBezTo>
                  <a:pt x="234318" y="222586"/>
                  <a:pt x="245882" y="218184"/>
                  <a:pt x="257491" y="218184"/>
                </a:cubicBezTo>
                <a:close/>
                <a:moveTo>
                  <a:pt x="774443" y="0"/>
                </a:moveTo>
                <a:cubicBezTo>
                  <a:pt x="799121" y="0"/>
                  <a:pt x="819150" y="20606"/>
                  <a:pt x="819150" y="45550"/>
                </a:cubicBezTo>
                <a:lnTo>
                  <a:pt x="819150" y="136650"/>
                </a:lnTo>
                <a:cubicBezTo>
                  <a:pt x="819150" y="161956"/>
                  <a:pt x="799121" y="182200"/>
                  <a:pt x="774443" y="182200"/>
                </a:cubicBezTo>
                <a:cubicBezTo>
                  <a:pt x="749407" y="182200"/>
                  <a:pt x="729020" y="161956"/>
                  <a:pt x="729020" y="136650"/>
                </a:cubicBezTo>
                <a:lnTo>
                  <a:pt x="729020" y="45550"/>
                </a:lnTo>
                <a:cubicBezTo>
                  <a:pt x="729020" y="20606"/>
                  <a:pt x="749407" y="0"/>
                  <a:pt x="774443" y="0"/>
                </a:cubicBezTo>
                <a:close/>
              </a:path>
            </a:pathLst>
          </a:custGeom>
          <a:solidFill>
            <a:srgbClr val="EABC14"/>
          </a:solidFill>
          <a:ln>
            <a:noFill/>
          </a:ln>
          <a:effectLst/>
        </p:spPr>
        <p:txBody>
          <a:bodyPr wrap="square" anchor="ctr">
            <a:noAutofit/>
          </a:bodyPr>
          <a:lstStyle/>
          <a:p>
            <a:endParaRPr lang="en-US" sz="900" dirty="0">
              <a:latin typeface="Lato Light" panose="020F0502020204030203" pitchFamily="34" charset="0"/>
            </a:endParaRPr>
          </a:p>
        </p:txBody>
      </p:sp>
      <p:pic>
        <p:nvPicPr>
          <p:cNvPr id="3" name="Graphic 2" descr="Research">
            <a:extLst>
              <a:ext uri="{FF2B5EF4-FFF2-40B4-BE49-F238E27FC236}">
                <a16:creationId xmlns:a16="http://schemas.microsoft.com/office/drawing/2014/main" id="{A01D609E-CC87-4C5D-B8C2-E555400EDF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5089" y="218080"/>
            <a:ext cx="914400" cy="914400"/>
          </a:xfrm>
          <a:prstGeom prst="rect">
            <a:avLst/>
          </a:prstGeom>
        </p:spPr>
      </p:pic>
    </p:spTree>
    <p:extLst>
      <p:ext uri="{BB962C8B-B14F-4D97-AF65-F5344CB8AC3E}">
        <p14:creationId xmlns:p14="http://schemas.microsoft.com/office/powerpoint/2010/main" val="28398906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CBE4EB-2CDF-32AB-3E8B-E125E4EB914E}"/>
              </a:ext>
            </a:extLst>
          </p:cNvPr>
          <p:cNvSpPr txBox="1"/>
          <p:nvPr/>
        </p:nvSpPr>
        <p:spPr>
          <a:xfrm>
            <a:off x="491707" y="1113802"/>
            <a:ext cx="11335108"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Service delivery: </a:t>
            </a:r>
          </a:p>
          <a:p>
            <a:pPr marR="0" lvl="0" algn="l" defTabSz="457200" rtl="0" eaLnBrk="1" fontAlgn="auto" latinLnBrk="0" hangingPunct="1">
              <a:lnSpc>
                <a:spcPct val="100000"/>
              </a:lnSpc>
              <a:spcBef>
                <a:spcPts val="0"/>
              </a:spcBef>
              <a:spcAft>
                <a:spcPts val="0"/>
              </a:spcAft>
              <a:buClrTx/>
              <a:buSzTx/>
              <a:tabLst/>
              <a:defRPr/>
            </a:pPr>
            <a:endParaRPr lang="en-US" sz="2400" dirty="0">
              <a:solidFill>
                <a:prstClr val="black"/>
              </a:solidFill>
              <a:latin typeface="Arial" panose="020B0604020202020204" pitchFamily="34" charset="0"/>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What are the reasons for ambulatory care patients at secondary and tertiary hospitals bypassing primary health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centres</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Why do patients bypass government primary care facilities and seek care from private providers? </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Does access to telemedicine reduce forgone care in communities? What are patient perspectives related to telemedicine. </a:t>
            </a:r>
          </a:p>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Correlates of</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neonatal and infant mortality? </a:t>
            </a:r>
          </a:p>
        </p:txBody>
      </p:sp>
      <p:sp>
        <p:nvSpPr>
          <p:cNvPr id="3" name="TextBox 2">
            <a:extLst>
              <a:ext uri="{FF2B5EF4-FFF2-40B4-BE49-F238E27FC236}">
                <a16:creationId xmlns:a16="http://schemas.microsoft.com/office/drawing/2014/main" id="{C846C8CD-9F74-5E57-7607-4D652F8CFF0C}"/>
              </a:ext>
            </a:extLst>
          </p:cNvPr>
          <p:cNvSpPr txBox="1"/>
          <p:nvPr/>
        </p:nvSpPr>
        <p:spPr>
          <a:xfrm>
            <a:off x="1725604" y="235515"/>
            <a:ext cx="8740791" cy="7694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4400" b="1" i="0" u="none" strike="noStrike" kern="1200" cap="none" spc="0" normalizeH="0" baseline="0" noProof="0" dirty="0">
                <a:ln>
                  <a:noFill/>
                </a:ln>
                <a:solidFill>
                  <a:srgbClr val="A35DD1">
                    <a:lumMod val="50000"/>
                  </a:srgbClr>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IR HSS Platform: Research Topics</a:t>
            </a:r>
            <a:endParaRPr kumimoji="0" lang="en-US" sz="4400" b="1" i="0" u="none" strike="noStrike" kern="1200" cap="none" spc="0" normalizeH="0" baseline="0" noProof="0" dirty="0">
              <a:ln>
                <a:noFill/>
              </a:ln>
              <a:solidFill>
                <a:srgbClr val="A35DD1">
                  <a:lumMod val="50000"/>
                </a:srgbClr>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503335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CBE4EB-2CDF-32AB-3E8B-E125E4EB914E}"/>
              </a:ext>
            </a:extLst>
          </p:cNvPr>
          <p:cNvSpPr txBox="1"/>
          <p:nvPr/>
        </p:nvSpPr>
        <p:spPr>
          <a:xfrm>
            <a:off x="422699" y="1483743"/>
            <a:ext cx="11335108"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Human Resources: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are health worker perceptions of virtual (or distance) training programs using mHealth technologies? OR Do health workers trained through distance or virtual training programs learn more compared to those who receive in-person training?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What is the ability or quality of care among CHOs for managing common health conditions seen at primary care settings?  -- 2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are the differences in teaching/learning outcomes by various methods of trainings for Health Care workforce such as contact learning, e-Learning etc.?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846C8CD-9F74-5E57-7607-4D652F8CFF0C}"/>
              </a:ext>
            </a:extLst>
          </p:cNvPr>
          <p:cNvSpPr txBox="1"/>
          <p:nvPr/>
        </p:nvSpPr>
        <p:spPr>
          <a:xfrm>
            <a:off x="1725604" y="235515"/>
            <a:ext cx="8740791" cy="7694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4400" b="1" i="0" u="none" strike="noStrike" kern="1200" cap="none" spc="0" normalizeH="0" baseline="0" noProof="0" dirty="0">
                <a:ln>
                  <a:noFill/>
                </a:ln>
                <a:solidFill>
                  <a:srgbClr val="A35DD1">
                    <a:lumMod val="50000"/>
                  </a:srgbClr>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IR HSS Platform: Research Topics</a:t>
            </a:r>
            <a:endParaRPr kumimoji="0" lang="en-US" sz="4400" b="1" i="0" u="none" strike="noStrike" kern="1200" cap="none" spc="0" normalizeH="0" baseline="0" noProof="0" dirty="0">
              <a:ln>
                <a:noFill/>
              </a:ln>
              <a:solidFill>
                <a:srgbClr val="A35DD1">
                  <a:lumMod val="50000"/>
                </a:srgbClr>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425269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CBE4EB-2CDF-32AB-3E8B-E125E4EB914E}"/>
              </a:ext>
            </a:extLst>
          </p:cNvPr>
          <p:cNvSpPr txBox="1"/>
          <p:nvPr/>
        </p:nvSpPr>
        <p:spPr>
          <a:xfrm>
            <a:off x="422699" y="1026545"/>
            <a:ext cx="11335108"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Community Processes: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Undertake a comparative assessment of VHSNC and MAS functioning in selected states to understand facilitators and barriers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Undertake an assessment of current workload of ASHA in different context of the country to understand issues related to task allocation and capacity building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do task allocation and capacity building needs of the ASHA vary in relation to current workload in different contexts of the country?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types of pilot models can potentially improve efficiency of ASHA’s time and functioning? </a:t>
            </a:r>
          </a:p>
        </p:txBody>
      </p:sp>
      <p:sp>
        <p:nvSpPr>
          <p:cNvPr id="3" name="TextBox 2">
            <a:extLst>
              <a:ext uri="{FF2B5EF4-FFF2-40B4-BE49-F238E27FC236}">
                <a16:creationId xmlns:a16="http://schemas.microsoft.com/office/drawing/2014/main" id="{C846C8CD-9F74-5E57-7607-4D652F8CFF0C}"/>
              </a:ext>
            </a:extLst>
          </p:cNvPr>
          <p:cNvSpPr txBox="1"/>
          <p:nvPr/>
        </p:nvSpPr>
        <p:spPr>
          <a:xfrm>
            <a:off x="1725604" y="235515"/>
            <a:ext cx="8740791" cy="7694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4400" b="1" i="0" u="none" strike="noStrike" kern="1200" cap="none" spc="0" normalizeH="0" baseline="0" noProof="0" dirty="0">
                <a:ln>
                  <a:noFill/>
                </a:ln>
                <a:solidFill>
                  <a:srgbClr val="A35DD1">
                    <a:lumMod val="50000"/>
                  </a:srgbClr>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IR HSS Platform: Research Topics</a:t>
            </a:r>
            <a:endParaRPr kumimoji="0" lang="en-US" sz="4400" b="1" i="0" u="none" strike="noStrike" kern="1200" cap="none" spc="0" normalizeH="0" baseline="0" noProof="0" dirty="0">
              <a:ln>
                <a:noFill/>
              </a:ln>
              <a:solidFill>
                <a:srgbClr val="A35DD1">
                  <a:lumMod val="50000"/>
                </a:srgbClr>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305737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CBE4EB-2CDF-32AB-3E8B-E125E4EB914E}"/>
              </a:ext>
            </a:extLst>
          </p:cNvPr>
          <p:cNvSpPr txBox="1"/>
          <p:nvPr/>
        </p:nvSpPr>
        <p:spPr>
          <a:xfrm>
            <a:off x="422699" y="1587259"/>
            <a:ext cx="11335108"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Urban Primary Health Care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Undertake a landscape analysis of effective working models for delivering primary health care in urban areas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Defining the roles and understanding the relationship between CHW and HCWs. How can we improve the interlinkages between CHWs and HCWs?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846C8CD-9F74-5E57-7607-4D652F8CFF0C}"/>
              </a:ext>
            </a:extLst>
          </p:cNvPr>
          <p:cNvSpPr txBox="1"/>
          <p:nvPr/>
        </p:nvSpPr>
        <p:spPr>
          <a:xfrm>
            <a:off x="1725604" y="235515"/>
            <a:ext cx="8740791" cy="7694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4400" b="1" i="0" u="none" strike="noStrike" kern="1200" cap="none" spc="0" normalizeH="0" baseline="0" noProof="0" dirty="0">
                <a:ln>
                  <a:noFill/>
                </a:ln>
                <a:solidFill>
                  <a:srgbClr val="A35DD1">
                    <a:lumMod val="50000"/>
                  </a:srgbClr>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IR HSS Platform: Research Topics</a:t>
            </a:r>
            <a:endParaRPr kumimoji="0" lang="en-US" sz="4400" b="1" i="0" u="none" strike="noStrike" kern="1200" cap="none" spc="0" normalizeH="0" baseline="0" noProof="0" dirty="0">
              <a:ln>
                <a:noFill/>
              </a:ln>
              <a:solidFill>
                <a:srgbClr val="A35DD1">
                  <a:lumMod val="50000"/>
                </a:srgbClr>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03168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AE5D-85E5-4910-A122-70B9261A65B4}"/>
              </a:ext>
            </a:extLst>
          </p:cNvPr>
          <p:cNvSpPr>
            <a:spLocks noGrp="1"/>
          </p:cNvSpPr>
          <p:nvPr>
            <p:ph type="title"/>
          </p:nvPr>
        </p:nvSpPr>
        <p:spPr>
          <a:xfrm>
            <a:off x="913774" y="342900"/>
            <a:ext cx="10364451" cy="772133"/>
          </a:xfrm>
        </p:spPr>
        <p:txBody>
          <a:bodyPr>
            <a:normAutofit/>
          </a:bodyPr>
          <a:lstStyle/>
          <a:p>
            <a:r>
              <a:rPr lang="en-IN" sz="4000" b="1" dirty="0">
                <a:solidFill>
                  <a:schemeClr val="accent5">
                    <a:lumMod val="50000"/>
                  </a:schemeClr>
                </a:solidFill>
                <a:latin typeface="Cambria" panose="02040503050406030204" pitchFamily="18" charset="0"/>
                <a:ea typeface="Cambria" panose="02040503050406030204" pitchFamily="18" charset="0"/>
              </a:rPr>
              <a:t>SHSRC </a:t>
            </a:r>
            <a:r>
              <a:rPr lang="en-IN" sz="4000" b="1" cap="none" dirty="0">
                <a:solidFill>
                  <a:schemeClr val="accent5">
                    <a:lumMod val="50000"/>
                  </a:schemeClr>
                </a:solidFill>
                <a:latin typeface="Cambria" panose="02040503050406030204" pitchFamily="18" charset="0"/>
                <a:ea typeface="Cambria" panose="02040503050406030204" pitchFamily="18" charset="0"/>
              </a:rPr>
              <a:t>as technical arm to state </a:t>
            </a:r>
            <a:r>
              <a:rPr lang="en-IN" sz="4000" b="1" dirty="0">
                <a:solidFill>
                  <a:schemeClr val="accent5">
                    <a:lumMod val="50000"/>
                  </a:schemeClr>
                </a:solidFill>
                <a:latin typeface="Cambria" panose="02040503050406030204" pitchFamily="18" charset="0"/>
                <a:ea typeface="Cambria" panose="02040503050406030204" pitchFamily="18" charset="0"/>
              </a:rPr>
              <a:t>nhm</a:t>
            </a:r>
          </a:p>
        </p:txBody>
      </p:sp>
      <p:sp>
        <p:nvSpPr>
          <p:cNvPr id="3" name="Content Placeholder 2">
            <a:extLst>
              <a:ext uri="{FF2B5EF4-FFF2-40B4-BE49-F238E27FC236}">
                <a16:creationId xmlns:a16="http://schemas.microsoft.com/office/drawing/2014/main" id="{7792AB6C-A539-448F-AB23-645E65BCCE33}"/>
              </a:ext>
            </a:extLst>
          </p:cNvPr>
          <p:cNvSpPr>
            <a:spLocks noGrp="1"/>
          </p:cNvSpPr>
          <p:nvPr>
            <p:ph sz="quarter" idx="13"/>
          </p:nvPr>
        </p:nvSpPr>
        <p:spPr>
          <a:xfrm>
            <a:off x="288858" y="1144088"/>
            <a:ext cx="10226741" cy="5256711"/>
          </a:xfrm>
        </p:spPr>
        <p:txBody>
          <a:bodyPr>
            <a:normAutofit/>
          </a:bodyPr>
          <a:lstStyle/>
          <a:p>
            <a:pPr algn="just">
              <a:buFont typeface="Wingdings" panose="05000000000000000000" pitchFamily="2" charset="2"/>
              <a:buChar char="Ø"/>
            </a:pPr>
            <a:r>
              <a:rPr lang="en-US" dirty="0">
                <a:solidFill>
                  <a:schemeClr val="tx2">
                    <a:lumMod val="25000"/>
                  </a:schemeClr>
                </a:solidFill>
                <a:effectLst/>
                <a:latin typeface="Cambria" panose="02040503050406030204" pitchFamily="18" charset="0"/>
                <a:ea typeface="Cambria" panose="02040503050406030204" pitchFamily="18" charset="0"/>
              </a:rPr>
              <a:t>NHM </a:t>
            </a:r>
            <a:r>
              <a:rPr lang="en-US" sz="2400" cap="none" dirty="0">
                <a:solidFill>
                  <a:schemeClr val="tx2">
                    <a:lumMod val="25000"/>
                  </a:schemeClr>
                </a:solidFill>
                <a:effectLst/>
                <a:latin typeface="Cambria" panose="02040503050406030204" pitchFamily="18" charset="0"/>
                <a:ea typeface="Cambria" panose="02040503050406030204" pitchFamily="18" charset="0"/>
              </a:rPr>
              <a:t>framework specifies NHSRC (</a:t>
            </a:r>
            <a:r>
              <a:rPr lang="en-US" sz="2400" i="1" cap="none" dirty="0">
                <a:solidFill>
                  <a:schemeClr val="accent4">
                    <a:lumMod val="75000"/>
                  </a:schemeClr>
                </a:solidFill>
                <a:effectLst/>
                <a:latin typeface="Cambria" panose="02040503050406030204" pitchFamily="18" charset="0"/>
                <a:ea typeface="Cambria" panose="02040503050406030204" pitchFamily="18" charset="0"/>
              </a:rPr>
              <a:t>its state counterpart SHSRCs</a:t>
            </a:r>
            <a:r>
              <a:rPr lang="en-US" sz="2400" cap="none" dirty="0">
                <a:solidFill>
                  <a:schemeClr val="tx2">
                    <a:lumMod val="25000"/>
                  </a:schemeClr>
                </a:solidFill>
                <a:effectLst/>
                <a:latin typeface="Cambria" panose="02040503050406030204" pitchFamily="18" charset="0"/>
                <a:ea typeface="Cambria" panose="02040503050406030204" pitchFamily="18" charset="0"/>
              </a:rPr>
              <a:t>) role to serve as an apex body for technical support to Centre and states</a:t>
            </a:r>
          </a:p>
          <a:p>
            <a:pPr algn="just">
              <a:buFont typeface="Wingdings" panose="05000000000000000000" pitchFamily="2" charset="2"/>
              <a:buChar char="Ø"/>
            </a:pPr>
            <a:r>
              <a:rPr lang="en-US" sz="2400" cap="none" dirty="0">
                <a:solidFill>
                  <a:schemeClr val="tx2">
                    <a:lumMod val="25000"/>
                  </a:schemeClr>
                </a:solidFill>
                <a:effectLst/>
                <a:latin typeface="Cambria" panose="02040503050406030204" pitchFamily="18" charset="0"/>
                <a:ea typeface="Cambria" panose="02040503050406030204" pitchFamily="18" charset="0"/>
              </a:rPr>
              <a:t>Reflecting on NHSRC’s functioning as the “think tank” for NHM at national level, SHSRCs also need to align their mandate accordingly, with focus on national and state health priorities. </a:t>
            </a:r>
          </a:p>
          <a:p>
            <a:pPr algn="just">
              <a:buFont typeface="Wingdings" panose="05000000000000000000" pitchFamily="2" charset="2"/>
              <a:buChar char="Ø"/>
            </a:pPr>
            <a:r>
              <a:rPr lang="en-US" sz="2400" cap="none" dirty="0">
                <a:solidFill>
                  <a:schemeClr val="tx2">
                    <a:lumMod val="25000"/>
                  </a:schemeClr>
                </a:solidFill>
                <a:effectLst/>
                <a:latin typeface="Cambria" panose="02040503050406030204" pitchFamily="18" charset="0"/>
                <a:ea typeface="Cambria" panose="02040503050406030204" pitchFamily="18" charset="0"/>
              </a:rPr>
              <a:t>SHSRCs are envisioned as state’s think tank providing support with focus on problem identification, analysis and problem solving in the process of implementation.</a:t>
            </a:r>
          </a:p>
          <a:p>
            <a:pPr algn="just">
              <a:buFont typeface="Wingdings" panose="05000000000000000000" pitchFamily="2" charset="2"/>
              <a:buChar char="Ø"/>
            </a:pPr>
            <a:r>
              <a:rPr lang="en-US" sz="2400" cap="none" dirty="0">
                <a:solidFill>
                  <a:schemeClr val="tx2">
                    <a:lumMod val="25000"/>
                  </a:schemeClr>
                </a:solidFill>
                <a:effectLst/>
                <a:latin typeface="Cambria" panose="02040503050406030204" pitchFamily="18" charset="0"/>
                <a:ea typeface="Cambria" panose="02040503050406030204" pitchFamily="18" charset="0"/>
              </a:rPr>
              <a:t>SHSRC identified as a potential platform for providing technical support to respective states for implementation of NHM</a:t>
            </a:r>
          </a:p>
          <a:p>
            <a:pPr algn="just">
              <a:buFont typeface="Wingdings" panose="05000000000000000000" pitchFamily="2" charset="2"/>
              <a:buChar char="Ø"/>
            </a:pPr>
            <a:endParaRPr lang="en-US" sz="2400" cap="none" dirty="0">
              <a:solidFill>
                <a:schemeClr val="tx2">
                  <a:lumMod val="25000"/>
                </a:schemeClr>
              </a:solidFill>
              <a:effectLst/>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11F8CB6E-DA73-46D7-93AF-21B55E8DB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0024" y="133958"/>
            <a:ext cx="1676401" cy="1488372"/>
          </a:xfrm>
          <a:prstGeom prst="ellipse">
            <a:avLst/>
          </a:prstGeom>
          <a:ln>
            <a:noFill/>
          </a:ln>
          <a:effectLst>
            <a:softEdge rad="127000"/>
          </a:effectLst>
        </p:spPr>
      </p:pic>
      <p:pic>
        <p:nvPicPr>
          <p:cNvPr id="5" name="Picture 2">
            <a:extLst>
              <a:ext uri="{FF2B5EF4-FFF2-40B4-BE49-F238E27FC236}">
                <a16:creationId xmlns:a16="http://schemas.microsoft.com/office/drawing/2014/main" id="{1F6B9A0A-8E0D-ED16-882C-172B4DBB2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3401" y="2297997"/>
            <a:ext cx="1343024" cy="1343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78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CBE4EB-2CDF-32AB-3E8B-E125E4EB914E}"/>
              </a:ext>
            </a:extLst>
          </p:cNvPr>
          <p:cNvSpPr txBox="1"/>
          <p:nvPr/>
        </p:nvSpPr>
        <p:spPr>
          <a:xfrm>
            <a:off x="428446" y="1113551"/>
            <a:ext cx="11335108"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Health Care Technology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Undertake an assessment of effectiveness of Free Diagnostics Initiative (FDI) in reducing Out of Pocket Expenditure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What are the social, economic, organizational and ethical issues in implementation and use of various technologies in Healthcare at various levels for : diagnostic services /  treatment of NCDs</a:t>
            </a:r>
            <a:r>
              <a:rPr lang="en-US" sz="2400" b="1" dirty="0">
                <a:solidFill>
                  <a:srgbClr val="002060"/>
                </a:solidFill>
                <a:latin typeface="Arial" panose="020B0604020202020204" pitchFamily="34" charset="0"/>
                <a:cs typeface="Arial" panose="020B0604020202020204" pitchFamily="34" charset="0"/>
              </a:rPr>
              <a:t> /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Vaccines especially adult vaccines including the vaccines for COVID-19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to estimate outcomes regarding treatment/management and patient satisfaction among those screened for NCDs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846C8CD-9F74-5E57-7607-4D652F8CFF0C}"/>
              </a:ext>
            </a:extLst>
          </p:cNvPr>
          <p:cNvSpPr txBox="1"/>
          <p:nvPr/>
        </p:nvSpPr>
        <p:spPr>
          <a:xfrm>
            <a:off x="1725604" y="235515"/>
            <a:ext cx="8740791" cy="7694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4400" b="1" i="0" u="none" strike="noStrike" kern="1200" cap="none" spc="0" normalizeH="0" baseline="0" noProof="0" dirty="0">
                <a:ln>
                  <a:noFill/>
                </a:ln>
                <a:solidFill>
                  <a:srgbClr val="A35DD1">
                    <a:lumMod val="50000"/>
                  </a:srgbClr>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IR HSS Platform: Research Topics</a:t>
            </a:r>
            <a:endParaRPr kumimoji="0" lang="en-US" sz="4400" b="1" i="0" u="none" strike="noStrike" kern="1200" cap="none" spc="0" normalizeH="0" baseline="0" noProof="0" dirty="0">
              <a:ln>
                <a:noFill/>
              </a:ln>
              <a:solidFill>
                <a:srgbClr val="A35DD1">
                  <a:lumMod val="50000"/>
                </a:srgbClr>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09271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CBE4EB-2CDF-32AB-3E8B-E125E4EB914E}"/>
              </a:ext>
            </a:extLst>
          </p:cNvPr>
          <p:cNvSpPr txBox="1"/>
          <p:nvPr/>
        </p:nvSpPr>
        <p:spPr>
          <a:xfrm>
            <a:off x="422699" y="1026545"/>
            <a:ext cx="11335108"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Others: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What are the factors effecting treatment adherence for Hypertension and Diabetes in different contexts?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Across income quintile assess perception of quality of care provided in public health facility.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Governance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has improved cadre management, incentives affected/ impacted the healthcare delivery indicators?</a:t>
            </a:r>
            <a:endParaRPr kumimoji="0" lang="en-IN"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846C8CD-9F74-5E57-7607-4D652F8CFF0C}"/>
              </a:ext>
            </a:extLst>
          </p:cNvPr>
          <p:cNvSpPr txBox="1"/>
          <p:nvPr/>
        </p:nvSpPr>
        <p:spPr>
          <a:xfrm>
            <a:off x="1725604" y="235515"/>
            <a:ext cx="8740791" cy="7694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4400" b="1" i="0" u="none" strike="noStrike" kern="1200" cap="none" spc="0" normalizeH="0" baseline="0" noProof="0" dirty="0">
                <a:ln>
                  <a:noFill/>
                </a:ln>
                <a:solidFill>
                  <a:srgbClr val="A35DD1">
                    <a:lumMod val="50000"/>
                  </a:srgbClr>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IR HSS Platform: Research Topics</a:t>
            </a:r>
            <a:endParaRPr kumimoji="0" lang="en-US" sz="4400" b="1" i="0" u="none" strike="noStrike" kern="1200" cap="none" spc="0" normalizeH="0" baseline="0" noProof="0" dirty="0">
              <a:ln>
                <a:noFill/>
              </a:ln>
              <a:solidFill>
                <a:srgbClr val="A35DD1">
                  <a:lumMod val="50000"/>
                </a:srgbClr>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588105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CBE4EB-2CDF-32AB-3E8B-E125E4EB914E}"/>
              </a:ext>
            </a:extLst>
          </p:cNvPr>
          <p:cNvSpPr txBox="1"/>
          <p:nvPr/>
        </p:nvSpPr>
        <p:spPr>
          <a:xfrm>
            <a:off x="422699" y="1906436"/>
            <a:ext cx="11335108"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COVID-19 </a:t>
            </a:r>
          </a:p>
          <a:p>
            <a:pPr marR="0" lvl="0" algn="l" defTabSz="457200" rtl="0" eaLnBrk="1" fontAlgn="auto" latinLnBrk="0" hangingPunct="1">
              <a:lnSpc>
                <a:spcPct val="100000"/>
              </a:lnSpc>
              <a:spcBef>
                <a:spcPts val="0"/>
              </a:spcBef>
              <a:spcAft>
                <a:spcPts val="0"/>
              </a:spcAft>
              <a:buClrTx/>
              <a:buSzTx/>
              <a:tabLst/>
              <a:defRPr/>
            </a:pPr>
            <a:endParaRPr lang="en-US" sz="2400" dirty="0">
              <a:solidFill>
                <a:prstClr val="black"/>
              </a:solidFill>
              <a:latin typeface="Arial" panose="020B0604020202020204" pitchFamily="34" charset="0"/>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Understanding Community engagement for COVID-19 prevention and control. Roles undertaken by Community Based platforms in addressing the COVID 19 crisis. </a:t>
            </a:r>
          </a:p>
          <a:p>
            <a:pPr marR="0" lvl="0" algn="l" defTabSz="457200" rtl="0" eaLnBrk="1" fontAlgn="auto" latinLnBrk="0" hangingPunct="1">
              <a:lnSpc>
                <a:spcPct val="100000"/>
              </a:lnSpc>
              <a:spcBef>
                <a:spcPts val="0"/>
              </a:spcBef>
              <a:spcAft>
                <a:spcPts val="0"/>
              </a:spcAft>
              <a:buClrTx/>
              <a:buSzTx/>
              <a:tabLst/>
              <a:defRPr/>
            </a:pPr>
            <a:endParaRPr lang="en-US" sz="2400" dirty="0">
              <a:solidFill>
                <a:prstClr val="black"/>
              </a:solidFill>
              <a:latin typeface="Arial" panose="020B0604020202020204" pitchFamily="34" charset="0"/>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Understanding the role of intersectoral convergence in COVID 19, and its feasibility in Epidemic Preparedness and Response at community levels; and using the evidence to develop guidance for future pandemics/ outbreaks?</a:t>
            </a:r>
            <a:endParaRPr kumimoji="0" lang="en-IN"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846C8CD-9F74-5E57-7607-4D652F8CFF0C}"/>
              </a:ext>
            </a:extLst>
          </p:cNvPr>
          <p:cNvSpPr txBox="1"/>
          <p:nvPr/>
        </p:nvSpPr>
        <p:spPr>
          <a:xfrm>
            <a:off x="1725604" y="235515"/>
            <a:ext cx="8740791" cy="7694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4400" b="1" i="0" u="none" strike="noStrike" kern="1200" cap="none" spc="0" normalizeH="0" baseline="0" noProof="0" dirty="0">
                <a:ln>
                  <a:noFill/>
                </a:ln>
                <a:solidFill>
                  <a:srgbClr val="A35DD1">
                    <a:lumMod val="50000"/>
                  </a:srgbClr>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IR HSS Platform: Research Topics</a:t>
            </a:r>
            <a:endParaRPr kumimoji="0" lang="en-US" sz="4400" b="1" i="0" u="none" strike="noStrike" kern="1200" cap="none" spc="0" normalizeH="0" baseline="0" noProof="0" dirty="0">
              <a:ln>
                <a:noFill/>
              </a:ln>
              <a:solidFill>
                <a:srgbClr val="A35DD1">
                  <a:lumMod val="50000"/>
                </a:srgbClr>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555657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6" name="Rectangle 215">
            <a:extLst>
              <a:ext uri="{FF2B5EF4-FFF2-40B4-BE49-F238E27FC236}">
                <a16:creationId xmlns:a16="http://schemas.microsoft.com/office/drawing/2014/main" id="{6A5E362F-826A-DB48-82B2-4C31CDE259A5}"/>
              </a:ext>
            </a:extLst>
          </p:cNvPr>
          <p:cNvSpPr/>
          <p:nvPr/>
        </p:nvSpPr>
        <p:spPr>
          <a:xfrm>
            <a:off x="877888" y="4242585"/>
            <a:ext cx="4228098" cy="2409096"/>
          </a:xfrm>
          <a:prstGeom prst="rect">
            <a:avLst/>
          </a:prstGeom>
          <a:ln w="508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1" name="Freeform 30">
            <a:extLst>
              <a:ext uri="{FF2B5EF4-FFF2-40B4-BE49-F238E27FC236}">
                <a16:creationId xmlns:a16="http://schemas.microsoft.com/office/drawing/2014/main" id="{171C5E6B-470F-9D4E-BE74-8344E2E4CF97}"/>
              </a:ext>
            </a:extLst>
          </p:cNvPr>
          <p:cNvSpPr/>
          <p:nvPr/>
        </p:nvSpPr>
        <p:spPr>
          <a:xfrm flipV="1">
            <a:off x="8441772" y="1988671"/>
            <a:ext cx="2144933" cy="3485889"/>
          </a:xfrm>
          <a:custGeom>
            <a:avLst/>
            <a:gdLst>
              <a:gd name="connsiteX0" fmla="*/ 819444 w 4289866"/>
              <a:gd name="connsiteY0" fmla="*/ 6971750 h 6971777"/>
              <a:gd name="connsiteX1" fmla="*/ 2862853 w 4289866"/>
              <a:gd name="connsiteY1" fmla="*/ 6299171 h 6971777"/>
              <a:gd name="connsiteX2" fmla="*/ 4117864 w 4289866"/>
              <a:gd name="connsiteY2" fmla="*/ 2404860 h 6971777"/>
              <a:gd name="connsiteX3" fmla="*/ 807213 w 4289866"/>
              <a:gd name="connsiteY3" fmla="*/ 0 h 6971777"/>
              <a:gd name="connsiteX4" fmla="*/ 807211 w 4289866"/>
              <a:gd name="connsiteY4" fmla="*/ 3987 h 6971777"/>
              <a:gd name="connsiteX5" fmla="*/ 57433 w 4289866"/>
              <a:gd name="connsiteY5" fmla="*/ 3987 h 6971777"/>
              <a:gd name="connsiteX6" fmla="*/ 224807 w 4289866"/>
              <a:gd name="connsiteY6" fmla="*/ 385496 h 6971777"/>
              <a:gd name="connsiteX7" fmla="*/ 76513 w 4289866"/>
              <a:gd name="connsiteY7" fmla="*/ 723515 h 6971777"/>
              <a:gd name="connsiteX8" fmla="*/ 806870 w 4289866"/>
              <a:gd name="connsiteY8" fmla="*/ 723515 h 6971777"/>
              <a:gd name="connsiteX9" fmla="*/ 806869 w 4289866"/>
              <a:gd name="connsiteY9" fmla="*/ 726233 h 6971777"/>
              <a:gd name="connsiteX10" fmla="*/ 3416121 w 4289866"/>
              <a:gd name="connsiteY10" fmla="*/ 2596118 h 6971777"/>
              <a:gd name="connsiteX11" fmla="*/ 2491570 w 4289866"/>
              <a:gd name="connsiteY11" fmla="*/ 5669768 h 6971777"/>
              <a:gd name="connsiteX12" fmla="*/ 275493 w 4289866"/>
              <a:gd name="connsiteY12" fmla="*/ 6194222 h 6971777"/>
              <a:gd name="connsiteX13" fmla="*/ 247564 w 4289866"/>
              <a:gd name="connsiteY13" fmla="*/ 6187627 h 6971777"/>
              <a:gd name="connsiteX14" fmla="*/ 0 w 4289866"/>
              <a:gd name="connsiteY14" fmla="*/ 6496773 h 6971777"/>
              <a:gd name="connsiteX15" fmla="*/ 60047 w 4289866"/>
              <a:gd name="connsiteY15" fmla="*/ 6889745 h 6971777"/>
              <a:gd name="connsiteX16" fmla="*/ 282507 w 4289866"/>
              <a:gd name="connsiteY16" fmla="*/ 6932363 h 6971777"/>
              <a:gd name="connsiteX17" fmla="*/ 819444 w 4289866"/>
              <a:gd name="connsiteY17" fmla="*/ 6971750 h 697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9866" h="6971777">
                <a:moveTo>
                  <a:pt x="819444" y="6971750"/>
                </a:moveTo>
                <a:cubicBezTo>
                  <a:pt x="1537385" y="6968888"/>
                  <a:pt x="2254443" y="6744552"/>
                  <a:pt x="2862853" y="6299171"/>
                </a:cubicBezTo>
                <a:cubicBezTo>
                  <a:pt x="4078740" y="5409091"/>
                  <a:pt x="4585079" y="3837917"/>
                  <a:pt x="4117864" y="2404860"/>
                </a:cubicBezTo>
                <a:cubicBezTo>
                  <a:pt x="3650427" y="971124"/>
                  <a:pt x="2314512" y="714"/>
                  <a:pt x="807213" y="0"/>
                </a:cubicBezTo>
                <a:lnTo>
                  <a:pt x="807211" y="3987"/>
                </a:lnTo>
                <a:lnTo>
                  <a:pt x="57433" y="3987"/>
                </a:lnTo>
                <a:lnTo>
                  <a:pt x="224807" y="385496"/>
                </a:lnTo>
                <a:lnTo>
                  <a:pt x="76513" y="723515"/>
                </a:lnTo>
                <a:lnTo>
                  <a:pt x="806870" y="723515"/>
                </a:lnTo>
                <a:lnTo>
                  <a:pt x="806869" y="726233"/>
                </a:lnTo>
                <a:cubicBezTo>
                  <a:pt x="1986815" y="726792"/>
                  <a:pt x="3035682" y="1478448"/>
                  <a:pt x="3416121" y="2596118"/>
                </a:cubicBezTo>
                <a:cubicBezTo>
                  <a:pt x="3796325" y="3713094"/>
                  <a:pt x="3424752" y="4948378"/>
                  <a:pt x="2491570" y="5669768"/>
                </a:cubicBezTo>
                <a:cubicBezTo>
                  <a:pt x="1849376" y="6166212"/>
                  <a:pt x="1039068" y="6343650"/>
                  <a:pt x="275493" y="6194222"/>
                </a:cubicBezTo>
                <a:lnTo>
                  <a:pt x="247564" y="6187627"/>
                </a:lnTo>
                <a:lnTo>
                  <a:pt x="0" y="6496773"/>
                </a:lnTo>
                <a:lnTo>
                  <a:pt x="60047" y="6889745"/>
                </a:lnTo>
                <a:lnTo>
                  <a:pt x="282507" y="6932363"/>
                </a:lnTo>
                <a:cubicBezTo>
                  <a:pt x="460418" y="6959339"/>
                  <a:pt x="639959" y="6972465"/>
                  <a:pt x="819444" y="69717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30" name="Freeform 29">
            <a:extLst>
              <a:ext uri="{FF2B5EF4-FFF2-40B4-BE49-F238E27FC236}">
                <a16:creationId xmlns:a16="http://schemas.microsoft.com/office/drawing/2014/main" id="{5D902241-2D31-4D4C-98C1-F3EE8B5614F3}"/>
              </a:ext>
            </a:extLst>
          </p:cNvPr>
          <p:cNvSpPr/>
          <p:nvPr/>
        </p:nvSpPr>
        <p:spPr>
          <a:xfrm flipV="1">
            <a:off x="7278777" y="2057757"/>
            <a:ext cx="1176417" cy="1049686"/>
          </a:xfrm>
          <a:custGeom>
            <a:avLst/>
            <a:gdLst>
              <a:gd name="connsiteX0" fmla="*/ 2168010 w 2352833"/>
              <a:gd name="connsiteY0" fmla="*/ 2099372 h 2099372"/>
              <a:gd name="connsiteX1" fmla="*/ 2107599 w 2352833"/>
              <a:gd name="connsiteY1" fmla="*/ 1704022 h 2099372"/>
              <a:gd name="connsiteX2" fmla="*/ 2352833 w 2352833"/>
              <a:gd name="connsiteY2" fmla="*/ 1397787 h 2099372"/>
              <a:gd name="connsiteX3" fmla="*/ 2190913 w 2352833"/>
              <a:gd name="connsiteY3" fmla="*/ 1346020 h 2099372"/>
              <a:gd name="connsiteX4" fmla="*/ 1609387 w 2352833"/>
              <a:gd name="connsiteY4" fmla="*/ 1052885 h 2099372"/>
              <a:gd name="connsiteX5" fmla="*/ 736029 w 2352833"/>
              <a:gd name="connsiteY5" fmla="*/ 119123 h 2099372"/>
              <a:gd name="connsiteX6" fmla="*/ 675920 w 2352833"/>
              <a:gd name="connsiteY6" fmla="*/ 3565 h 2099372"/>
              <a:gd name="connsiteX7" fmla="*/ 257364 w 2352833"/>
              <a:gd name="connsiteY7" fmla="*/ 0 h 2099372"/>
              <a:gd name="connsiteX8" fmla="*/ 0 w 2352833"/>
              <a:gd name="connsiteY8" fmla="*/ 274906 h 2099372"/>
              <a:gd name="connsiteX9" fmla="*/ 32235 w 2352833"/>
              <a:gd name="connsiteY9" fmla="*/ 344214 h 2099372"/>
              <a:gd name="connsiteX10" fmla="*/ 1096733 w 2352833"/>
              <a:gd name="connsiteY10" fmla="*/ 1581249 h 2099372"/>
              <a:gd name="connsiteX11" fmla="*/ 2081332 w 2352833"/>
              <a:gd name="connsiteY11" fmla="*/ 2075650 h 2099372"/>
              <a:gd name="connsiteX12" fmla="*/ 2168010 w 2352833"/>
              <a:gd name="connsiteY12" fmla="*/ 2099372 h 209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2833" h="2099372">
                <a:moveTo>
                  <a:pt x="2168010" y="2099372"/>
                </a:moveTo>
                <a:lnTo>
                  <a:pt x="2107599" y="1704022"/>
                </a:lnTo>
                <a:lnTo>
                  <a:pt x="2352833" y="1397787"/>
                </a:lnTo>
                <a:lnTo>
                  <a:pt x="2190913" y="1346020"/>
                </a:lnTo>
                <a:cubicBezTo>
                  <a:pt x="1989237" y="1272780"/>
                  <a:pt x="1793942" y="1175122"/>
                  <a:pt x="1609387" y="1052885"/>
                </a:cubicBezTo>
                <a:cubicBezTo>
                  <a:pt x="1240622" y="808641"/>
                  <a:pt x="945358" y="486546"/>
                  <a:pt x="736029" y="119123"/>
                </a:cubicBezTo>
                <a:lnTo>
                  <a:pt x="675920" y="3565"/>
                </a:lnTo>
                <a:lnTo>
                  <a:pt x="257364" y="0"/>
                </a:lnTo>
                <a:lnTo>
                  <a:pt x="0" y="274906"/>
                </a:lnTo>
                <a:lnTo>
                  <a:pt x="32235" y="344214"/>
                </a:lnTo>
                <a:cubicBezTo>
                  <a:pt x="278542" y="824406"/>
                  <a:pt x="638130" y="1251113"/>
                  <a:pt x="1096733" y="1581249"/>
                </a:cubicBezTo>
                <a:cubicBezTo>
                  <a:pt x="1402702" y="1801508"/>
                  <a:pt x="1735392" y="1966290"/>
                  <a:pt x="2081332" y="2075650"/>
                </a:cubicBezTo>
                <a:lnTo>
                  <a:pt x="2168010" y="2099372"/>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7" name="Freeform 26">
            <a:extLst>
              <a:ext uri="{FF2B5EF4-FFF2-40B4-BE49-F238E27FC236}">
                <a16:creationId xmlns:a16="http://schemas.microsoft.com/office/drawing/2014/main" id="{597EF47A-A7B7-5748-A6F4-28483B0A5038}"/>
              </a:ext>
            </a:extLst>
          </p:cNvPr>
          <p:cNvSpPr/>
          <p:nvPr/>
        </p:nvSpPr>
        <p:spPr>
          <a:xfrm flipV="1">
            <a:off x="7026873" y="3072136"/>
            <a:ext cx="639786" cy="1409996"/>
          </a:xfrm>
          <a:custGeom>
            <a:avLst/>
            <a:gdLst>
              <a:gd name="connsiteX0" fmla="*/ 411444 w 1279572"/>
              <a:gd name="connsiteY0" fmla="*/ 2819992 h 2819992"/>
              <a:gd name="connsiteX1" fmla="*/ 672103 w 1279572"/>
              <a:gd name="connsiteY1" fmla="*/ 2541567 h 2819992"/>
              <a:gd name="connsiteX2" fmla="*/ 1084322 w 1279572"/>
              <a:gd name="connsiteY2" fmla="*/ 2545078 h 2819992"/>
              <a:gd name="connsiteX3" fmla="*/ 1059613 w 1279572"/>
              <a:gd name="connsiteY3" fmla="*/ 2487172 h 2819992"/>
              <a:gd name="connsiteX4" fmla="*/ 966888 w 1279572"/>
              <a:gd name="connsiteY4" fmla="*/ 804213 h 2819992"/>
              <a:gd name="connsiteX5" fmla="*/ 1279572 w 1279572"/>
              <a:gd name="connsiteY5" fmla="*/ 975711 h 2819992"/>
              <a:gd name="connsiteX6" fmla="*/ 898598 w 1279572"/>
              <a:gd name="connsiteY6" fmla="*/ 0 h 2819992"/>
              <a:gd name="connsiteX7" fmla="*/ 0 w 1279572"/>
              <a:gd name="connsiteY7" fmla="*/ 273903 h 2819992"/>
              <a:gd name="connsiteX8" fmla="*/ 314561 w 1279572"/>
              <a:gd name="connsiteY8" fmla="*/ 446429 h 2819992"/>
              <a:gd name="connsiteX9" fmla="*/ 328023 w 1279572"/>
              <a:gd name="connsiteY9" fmla="*/ 2597169 h 2819992"/>
              <a:gd name="connsiteX10" fmla="*/ 411444 w 1279572"/>
              <a:gd name="connsiteY10" fmla="*/ 2819992 h 281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572" h="2819992">
                <a:moveTo>
                  <a:pt x="411444" y="2819992"/>
                </a:moveTo>
                <a:lnTo>
                  <a:pt x="672103" y="2541567"/>
                </a:lnTo>
                <a:lnTo>
                  <a:pt x="1084322" y="2545078"/>
                </a:lnTo>
                <a:lnTo>
                  <a:pt x="1059613" y="2487172"/>
                </a:lnTo>
                <a:cubicBezTo>
                  <a:pt x="858737" y="1961801"/>
                  <a:pt x="818003" y="1375119"/>
                  <a:pt x="966888" y="804213"/>
                </a:cubicBezTo>
                <a:lnTo>
                  <a:pt x="1279572" y="975711"/>
                </a:lnTo>
                <a:lnTo>
                  <a:pt x="898598" y="0"/>
                </a:lnTo>
                <a:lnTo>
                  <a:pt x="0" y="273903"/>
                </a:lnTo>
                <a:lnTo>
                  <a:pt x="314561" y="446429"/>
                </a:lnTo>
                <a:cubicBezTo>
                  <a:pt x="86663" y="1164799"/>
                  <a:pt x="102422" y="1915758"/>
                  <a:pt x="328023" y="2597169"/>
                </a:cubicBezTo>
                <a:lnTo>
                  <a:pt x="411444" y="2819992"/>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4" name="Freeform 23">
            <a:extLst>
              <a:ext uri="{FF2B5EF4-FFF2-40B4-BE49-F238E27FC236}">
                <a16:creationId xmlns:a16="http://schemas.microsoft.com/office/drawing/2014/main" id="{9813561E-772D-7443-A797-64C6B0586FF5}"/>
              </a:ext>
            </a:extLst>
          </p:cNvPr>
          <p:cNvSpPr/>
          <p:nvPr/>
        </p:nvSpPr>
        <p:spPr>
          <a:xfrm flipV="1">
            <a:off x="6575750" y="5112802"/>
            <a:ext cx="1865378" cy="359764"/>
          </a:xfrm>
          <a:custGeom>
            <a:avLst/>
            <a:gdLst>
              <a:gd name="connsiteX0" fmla="*/ 0 w 3730755"/>
              <a:gd name="connsiteY0" fmla="*/ 719528 h 719528"/>
              <a:gd name="connsiteX1" fmla="*/ 3582462 w 3730755"/>
              <a:gd name="connsiteY1" fmla="*/ 719528 h 719528"/>
              <a:gd name="connsiteX2" fmla="*/ 3730755 w 3730755"/>
              <a:gd name="connsiteY2" fmla="*/ 381509 h 719528"/>
              <a:gd name="connsiteX3" fmla="*/ 3563381 w 3730755"/>
              <a:gd name="connsiteY3" fmla="*/ 0 h 719528"/>
              <a:gd name="connsiteX4" fmla="*/ 0 w 3730755"/>
              <a:gd name="connsiteY4" fmla="*/ 0 h 719528"/>
              <a:gd name="connsiteX5" fmla="*/ 0 w 3730755"/>
              <a:gd name="connsiteY5" fmla="*/ 719528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0755" h="719528">
                <a:moveTo>
                  <a:pt x="0" y="719528"/>
                </a:moveTo>
                <a:lnTo>
                  <a:pt x="3582462" y="719528"/>
                </a:lnTo>
                <a:lnTo>
                  <a:pt x="3730755" y="381509"/>
                </a:lnTo>
                <a:lnTo>
                  <a:pt x="3563381" y="0"/>
                </a:lnTo>
                <a:lnTo>
                  <a:pt x="0" y="0"/>
                </a:lnTo>
                <a:lnTo>
                  <a:pt x="0" y="71952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20" name="Freeform 19">
            <a:extLst>
              <a:ext uri="{FF2B5EF4-FFF2-40B4-BE49-F238E27FC236}">
                <a16:creationId xmlns:a16="http://schemas.microsoft.com/office/drawing/2014/main" id="{ABFBCABA-BAEB-9B44-86EA-88A267791DE0}"/>
              </a:ext>
            </a:extLst>
          </p:cNvPr>
          <p:cNvSpPr/>
          <p:nvPr/>
        </p:nvSpPr>
        <p:spPr>
          <a:xfrm flipH="1" flipV="1">
            <a:off x="9174599" y="689615"/>
            <a:ext cx="2045666" cy="1491118"/>
          </a:xfrm>
          <a:custGeom>
            <a:avLst/>
            <a:gdLst>
              <a:gd name="connsiteX0" fmla="*/ 2015003 w 4091331"/>
              <a:gd name="connsiteY0" fmla="*/ 2981898 h 2982236"/>
              <a:gd name="connsiteX1" fmla="*/ 1096914 w 4091331"/>
              <a:gd name="connsiteY1" fmla="*/ 2743334 h 2982236"/>
              <a:gd name="connsiteX2" fmla="*/ 180137 w 4091331"/>
              <a:gd name="connsiteY2" fmla="*/ 141408 h 2982236"/>
              <a:gd name="connsiteX3" fmla="*/ 0 w 4091331"/>
              <a:gd name="connsiteY3" fmla="*/ 21903 h 2982236"/>
              <a:gd name="connsiteX4" fmla="*/ 631726 w 4091331"/>
              <a:gd name="connsiteY4" fmla="*/ 0 h 2982236"/>
              <a:gd name="connsiteX5" fmla="*/ 924195 w 4091331"/>
              <a:gd name="connsiteY5" fmla="*/ 635035 h 2982236"/>
              <a:gd name="connsiteX6" fmla="*/ 746863 w 4091331"/>
              <a:gd name="connsiteY6" fmla="*/ 517389 h 2982236"/>
              <a:gd name="connsiteX7" fmla="*/ 1481661 w 4091331"/>
              <a:gd name="connsiteY7" fmla="*/ 2193831 h 2982236"/>
              <a:gd name="connsiteX8" fmla="*/ 3230537 w 4091331"/>
              <a:gd name="connsiteY8" fmla="*/ 1653217 h 2982236"/>
              <a:gd name="connsiteX9" fmla="*/ 3229528 w 4091331"/>
              <a:gd name="connsiteY9" fmla="*/ 231215 h 2982236"/>
              <a:gd name="connsiteX10" fmla="*/ 3173828 w 4091331"/>
              <a:gd name="connsiteY10" fmla="*/ 147861 h 2982236"/>
              <a:gd name="connsiteX11" fmla="*/ 3344009 w 4091331"/>
              <a:gd name="connsiteY11" fmla="*/ 229842 h 2982236"/>
              <a:gd name="connsiteX12" fmla="*/ 4022722 w 4091331"/>
              <a:gd name="connsiteY12" fmla="*/ 440526 h 2982236"/>
              <a:gd name="connsiteX13" fmla="*/ 4027458 w 4091331"/>
              <a:gd name="connsiteY13" fmla="*/ 441372 h 2982236"/>
              <a:gd name="connsiteX14" fmla="*/ 4061545 w 4091331"/>
              <a:gd name="connsiteY14" fmla="*/ 596726 h 2982236"/>
              <a:gd name="connsiteX15" fmla="*/ 3766504 w 4091331"/>
              <a:gd name="connsiteY15" fmla="*/ 2047387 h 2982236"/>
              <a:gd name="connsiteX16" fmla="*/ 2015003 w 4091331"/>
              <a:gd name="connsiteY16" fmla="*/ 2981898 h 298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91331" h="2982236">
                <a:moveTo>
                  <a:pt x="2015003" y="2981898"/>
                </a:moveTo>
                <a:cubicBezTo>
                  <a:pt x="1703509" y="2976211"/>
                  <a:pt x="1389221" y="2898843"/>
                  <a:pt x="1096914" y="2743334"/>
                </a:cubicBezTo>
                <a:cubicBezTo>
                  <a:pt x="162128" y="2246024"/>
                  <a:pt x="-236274" y="1115307"/>
                  <a:pt x="180137" y="141408"/>
                </a:cubicBezTo>
                <a:lnTo>
                  <a:pt x="0" y="21903"/>
                </a:lnTo>
                <a:lnTo>
                  <a:pt x="631726" y="0"/>
                </a:lnTo>
                <a:lnTo>
                  <a:pt x="924195" y="635035"/>
                </a:lnTo>
                <a:lnTo>
                  <a:pt x="746863" y="517389"/>
                </a:lnTo>
                <a:cubicBezTo>
                  <a:pt x="530627" y="1181875"/>
                  <a:pt x="846706" y="1903009"/>
                  <a:pt x="1481661" y="2193831"/>
                </a:cubicBezTo>
                <a:cubicBezTo>
                  <a:pt x="2117170" y="2484907"/>
                  <a:pt x="2869757" y="2252266"/>
                  <a:pt x="3230537" y="1653217"/>
                </a:cubicBezTo>
                <a:cubicBezTo>
                  <a:pt x="3500847" y="1204388"/>
                  <a:pt x="3486720" y="656925"/>
                  <a:pt x="3229528" y="231215"/>
                </a:cubicBezTo>
                <a:lnTo>
                  <a:pt x="3173828" y="147861"/>
                </a:lnTo>
                <a:lnTo>
                  <a:pt x="3344009" y="229842"/>
                </a:lnTo>
                <a:cubicBezTo>
                  <a:pt x="3560300" y="321325"/>
                  <a:pt x="3787345" y="392361"/>
                  <a:pt x="4022722" y="440526"/>
                </a:cubicBezTo>
                <a:lnTo>
                  <a:pt x="4027458" y="441372"/>
                </a:lnTo>
                <a:lnTo>
                  <a:pt x="4061545" y="596726"/>
                </a:lnTo>
                <a:cubicBezTo>
                  <a:pt x="4145591" y="1084223"/>
                  <a:pt x="4053174" y="1602175"/>
                  <a:pt x="3766504" y="2047387"/>
                </a:cubicBezTo>
                <a:cubicBezTo>
                  <a:pt x="3372057" y="2659982"/>
                  <a:pt x="2700290" y="2994409"/>
                  <a:pt x="2015003" y="2981898"/>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Lato Light" panose="020F0502020204030203" pitchFamily="34" charset="0"/>
            </a:endParaRPr>
          </a:p>
        </p:txBody>
      </p:sp>
      <p:sp>
        <p:nvSpPr>
          <p:cNvPr id="16" name="Freeform 15">
            <a:extLst>
              <a:ext uri="{FF2B5EF4-FFF2-40B4-BE49-F238E27FC236}">
                <a16:creationId xmlns:a16="http://schemas.microsoft.com/office/drawing/2014/main" id="{BA2C2A99-4FB0-824B-81C5-C6EFE4D161BA}"/>
              </a:ext>
            </a:extLst>
          </p:cNvPr>
          <p:cNvSpPr/>
          <p:nvPr/>
        </p:nvSpPr>
        <p:spPr>
          <a:xfrm>
            <a:off x="9321455" y="4928243"/>
            <a:ext cx="1910835" cy="729607"/>
          </a:xfrm>
          <a:custGeom>
            <a:avLst/>
            <a:gdLst>
              <a:gd name="connsiteX0" fmla="*/ 3092063 w 3821669"/>
              <a:gd name="connsiteY0" fmla="*/ 0 h 1459214"/>
              <a:gd name="connsiteX1" fmla="*/ 3821669 w 3821669"/>
              <a:gd name="connsiteY1" fmla="*/ 729607 h 1459214"/>
              <a:gd name="connsiteX2" fmla="*/ 3092063 w 3821669"/>
              <a:gd name="connsiteY2" fmla="*/ 1459214 h 1459214"/>
              <a:gd name="connsiteX3" fmla="*/ 3092063 w 3821669"/>
              <a:gd name="connsiteY3" fmla="*/ 1094411 h 1459214"/>
              <a:gd name="connsiteX4" fmla="*/ 0 w 3821669"/>
              <a:gd name="connsiteY4" fmla="*/ 1094411 h 1459214"/>
              <a:gd name="connsiteX5" fmla="*/ 121411 w 3821669"/>
              <a:gd name="connsiteY5" fmla="*/ 1059934 h 1459214"/>
              <a:gd name="connsiteX6" fmla="*/ 1346149 w 3821669"/>
              <a:gd name="connsiteY6" fmla="*/ 396830 h 1459214"/>
              <a:gd name="connsiteX7" fmla="*/ 1381387 w 3821669"/>
              <a:gd name="connsiteY7" fmla="*/ 364804 h 1459214"/>
              <a:gd name="connsiteX8" fmla="*/ 3092063 w 3821669"/>
              <a:gd name="connsiteY8" fmla="*/ 364804 h 14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1669" h="1459214">
                <a:moveTo>
                  <a:pt x="3092063" y="0"/>
                </a:moveTo>
                <a:lnTo>
                  <a:pt x="3821669" y="729607"/>
                </a:lnTo>
                <a:lnTo>
                  <a:pt x="3092063" y="1459214"/>
                </a:lnTo>
                <a:lnTo>
                  <a:pt x="3092063" y="1094411"/>
                </a:lnTo>
                <a:lnTo>
                  <a:pt x="0" y="1094411"/>
                </a:lnTo>
                <a:lnTo>
                  <a:pt x="121411" y="1059934"/>
                </a:lnTo>
                <a:cubicBezTo>
                  <a:pt x="574290" y="919074"/>
                  <a:pt x="988998" y="691577"/>
                  <a:pt x="1346149" y="396830"/>
                </a:cubicBezTo>
                <a:lnTo>
                  <a:pt x="1381387" y="364804"/>
                </a:lnTo>
                <a:lnTo>
                  <a:pt x="3092063" y="364804"/>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Freeform 17">
            <a:extLst>
              <a:ext uri="{FF2B5EF4-FFF2-40B4-BE49-F238E27FC236}">
                <a16:creationId xmlns:a16="http://schemas.microsoft.com/office/drawing/2014/main" id="{AD34CEDF-8051-2745-8A03-9565E6C35F3F}"/>
              </a:ext>
            </a:extLst>
          </p:cNvPr>
          <p:cNvSpPr/>
          <p:nvPr/>
        </p:nvSpPr>
        <p:spPr>
          <a:xfrm>
            <a:off x="6634253" y="3590243"/>
            <a:ext cx="423301" cy="555915"/>
          </a:xfrm>
          <a:custGeom>
            <a:avLst/>
            <a:gdLst>
              <a:gd name="connsiteX0" fmla="*/ 555915 w 846601"/>
              <a:gd name="connsiteY0" fmla="*/ 0 h 1111830"/>
              <a:gd name="connsiteX1" fmla="*/ 555915 w 846601"/>
              <a:gd name="connsiteY1" fmla="*/ 277958 h 1111830"/>
              <a:gd name="connsiteX2" fmla="*/ 804973 w 846601"/>
              <a:gd name="connsiteY2" fmla="*/ 277958 h 1111830"/>
              <a:gd name="connsiteX3" fmla="*/ 804852 w 846601"/>
              <a:gd name="connsiteY3" fmla="*/ 282743 h 1111830"/>
              <a:gd name="connsiteX4" fmla="*/ 846514 w 846601"/>
              <a:gd name="connsiteY4" fmla="*/ 833386 h 1111830"/>
              <a:gd name="connsiteX5" fmla="*/ 846601 w 846601"/>
              <a:gd name="connsiteY5" fmla="*/ 833873 h 1111830"/>
              <a:gd name="connsiteX6" fmla="*/ 555915 w 846601"/>
              <a:gd name="connsiteY6" fmla="*/ 833873 h 1111830"/>
              <a:gd name="connsiteX7" fmla="*/ 555915 w 846601"/>
              <a:gd name="connsiteY7" fmla="*/ 1111830 h 1111830"/>
              <a:gd name="connsiteX8" fmla="*/ 0 w 846601"/>
              <a:gd name="connsiteY8" fmla="*/ 555915 h 11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601" h="1111830">
                <a:moveTo>
                  <a:pt x="555915" y="0"/>
                </a:moveTo>
                <a:lnTo>
                  <a:pt x="555915" y="277958"/>
                </a:lnTo>
                <a:lnTo>
                  <a:pt x="804973" y="277958"/>
                </a:lnTo>
                <a:lnTo>
                  <a:pt x="804852" y="282743"/>
                </a:lnTo>
                <a:cubicBezTo>
                  <a:pt x="804852" y="469955"/>
                  <a:pt x="819080" y="653843"/>
                  <a:pt x="846514" y="833386"/>
                </a:cubicBezTo>
                <a:lnTo>
                  <a:pt x="846601" y="833873"/>
                </a:lnTo>
                <a:lnTo>
                  <a:pt x="555915" y="833873"/>
                </a:lnTo>
                <a:lnTo>
                  <a:pt x="555915" y="1111830"/>
                </a:lnTo>
                <a:lnTo>
                  <a:pt x="0" y="5559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Right Arrow 14">
            <a:extLst>
              <a:ext uri="{FF2B5EF4-FFF2-40B4-BE49-F238E27FC236}">
                <a16:creationId xmlns:a16="http://schemas.microsoft.com/office/drawing/2014/main" id="{1521C7A2-A9D9-8140-B046-18CEE2E5B76B}"/>
              </a:ext>
            </a:extLst>
          </p:cNvPr>
          <p:cNvSpPr/>
          <p:nvPr/>
        </p:nvSpPr>
        <p:spPr>
          <a:xfrm>
            <a:off x="4602472" y="5019014"/>
            <a:ext cx="401280" cy="594954"/>
          </a:xfrm>
          <a:prstGeom prst="rightArrow">
            <a:avLst>
              <a:gd name="adj1" fmla="val 50000"/>
              <a:gd name="adj2" fmla="val 5843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0" name="TextBox 39">
            <a:extLst>
              <a:ext uri="{FF2B5EF4-FFF2-40B4-BE49-F238E27FC236}">
                <a16:creationId xmlns:a16="http://schemas.microsoft.com/office/drawing/2014/main" id="{2477812B-0461-B64B-88EC-45FF075ACB39}"/>
              </a:ext>
            </a:extLst>
          </p:cNvPr>
          <p:cNvSpPr txBox="1"/>
          <p:nvPr/>
        </p:nvSpPr>
        <p:spPr>
          <a:xfrm>
            <a:off x="8299163" y="3406574"/>
            <a:ext cx="1107996" cy="646331"/>
          </a:xfrm>
          <a:prstGeom prst="rect">
            <a:avLst/>
          </a:prstGeom>
          <a:noFill/>
        </p:spPr>
        <p:txBody>
          <a:bodyPr wrap="none" rtlCol="0" anchor="ctr" anchorCtr="0">
            <a:spAutoFit/>
          </a:bodyPr>
          <a:lstStyle/>
          <a:p>
            <a:pPr algn="ctr"/>
            <a:r>
              <a:rPr lang="en-US" sz="3600" b="1" dirty="0">
                <a:solidFill>
                  <a:schemeClr val="tx2">
                    <a:lumMod val="25000"/>
                  </a:schemeClr>
                </a:solidFill>
                <a:latin typeface="Poppins" pitchFamily="2" charset="77"/>
                <a:cs typeface="Poppins" pitchFamily="2" charset="77"/>
              </a:rPr>
              <a:t>HSR</a:t>
            </a:r>
          </a:p>
        </p:txBody>
      </p:sp>
      <p:sp>
        <p:nvSpPr>
          <p:cNvPr id="41" name="Freeform 40">
            <a:extLst>
              <a:ext uri="{FF2B5EF4-FFF2-40B4-BE49-F238E27FC236}">
                <a16:creationId xmlns:a16="http://schemas.microsoft.com/office/drawing/2014/main" id="{2F71C25D-C452-514A-B3E4-C4BC24ED3895}"/>
              </a:ext>
            </a:extLst>
          </p:cNvPr>
          <p:cNvSpPr>
            <a:spLocks noChangeArrowheads="1"/>
          </p:cNvSpPr>
          <p:nvPr/>
        </p:nvSpPr>
        <p:spPr bwMode="auto">
          <a:xfrm>
            <a:off x="1054726" y="4548619"/>
            <a:ext cx="1162549" cy="1304660"/>
          </a:xfrm>
          <a:custGeom>
            <a:avLst/>
            <a:gdLst>
              <a:gd name="connsiteX0" fmla="*/ 656235 w 1541101"/>
              <a:gd name="connsiteY0" fmla="*/ 1639357 h 1729487"/>
              <a:gd name="connsiteX1" fmla="*/ 882918 w 1541101"/>
              <a:gd name="connsiteY1" fmla="*/ 1639357 h 1729487"/>
              <a:gd name="connsiteX2" fmla="*/ 928327 w 1541101"/>
              <a:gd name="connsiteY2" fmla="*/ 1684422 h 1729487"/>
              <a:gd name="connsiteX3" fmla="*/ 882918 w 1541101"/>
              <a:gd name="connsiteY3" fmla="*/ 1729487 h 1729487"/>
              <a:gd name="connsiteX4" fmla="*/ 656235 w 1541101"/>
              <a:gd name="connsiteY4" fmla="*/ 1729487 h 1729487"/>
              <a:gd name="connsiteX5" fmla="*/ 611187 w 1541101"/>
              <a:gd name="connsiteY5" fmla="*/ 1684422 h 1729487"/>
              <a:gd name="connsiteX6" fmla="*/ 656235 w 1541101"/>
              <a:gd name="connsiteY6" fmla="*/ 1639357 h 1729487"/>
              <a:gd name="connsiteX7" fmla="*/ 589951 w 1541101"/>
              <a:gd name="connsiteY7" fmla="*/ 1502832 h 1729487"/>
              <a:gd name="connsiteX8" fmla="*/ 953099 w 1541101"/>
              <a:gd name="connsiteY8" fmla="*/ 1502832 h 1729487"/>
              <a:gd name="connsiteX9" fmla="*/ 998177 w 1541101"/>
              <a:gd name="connsiteY9" fmla="*/ 1547897 h 1729487"/>
              <a:gd name="connsiteX10" fmla="*/ 953099 w 1541101"/>
              <a:gd name="connsiteY10" fmla="*/ 1592962 h 1729487"/>
              <a:gd name="connsiteX11" fmla="*/ 589951 w 1541101"/>
              <a:gd name="connsiteY11" fmla="*/ 1592962 h 1729487"/>
              <a:gd name="connsiteX12" fmla="*/ 544512 w 1541101"/>
              <a:gd name="connsiteY12" fmla="*/ 1547897 h 1729487"/>
              <a:gd name="connsiteX13" fmla="*/ 589951 w 1541101"/>
              <a:gd name="connsiteY13" fmla="*/ 1502832 h 1729487"/>
              <a:gd name="connsiteX14" fmla="*/ 1219401 w 1541101"/>
              <a:gd name="connsiteY14" fmla="*/ 1180289 h 1729487"/>
              <a:gd name="connsiteX15" fmla="*/ 1251564 w 1541101"/>
              <a:gd name="connsiteY15" fmla="*/ 1193736 h 1729487"/>
              <a:gd name="connsiteX16" fmla="*/ 1315532 w 1541101"/>
              <a:gd name="connsiteY16" fmla="*/ 1257204 h 1729487"/>
              <a:gd name="connsiteX17" fmla="*/ 1315532 w 1541101"/>
              <a:gd name="connsiteY17" fmla="*/ 1321390 h 1729487"/>
              <a:gd name="connsiteX18" fmla="*/ 1251564 w 1541101"/>
              <a:gd name="connsiteY18" fmla="*/ 1321390 h 1729487"/>
              <a:gd name="connsiteX19" fmla="*/ 1187237 w 1541101"/>
              <a:gd name="connsiteY19" fmla="*/ 1257204 h 1729487"/>
              <a:gd name="connsiteX20" fmla="*/ 1187237 w 1541101"/>
              <a:gd name="connsiteY20" fmla="*/ 1193736 h 1729487"/>
              <a:gd name="connsiteX21" fmla="*/ 1219401 w 1541101"/>
              <a:gd name="connsiteY21" fmla="*/ 1180289 h 1729487"/>
              <a:gd name="connsiteX22" fmla="*/ 321363 w 1541101"/>
              <a:gd name="connsiteY22" fmla="*/ 1180289 h 1729487"/>
              <a:gd name="connsiteX23" fmla="*/ 353546 w 1541101"/>
              <a:gd name="connsiteY23" fmla="*/ 1193736 h 1729487"/>
              <a:gd name="connsiteX24" fmla="*/ 353546 w 1541101"/>
              <a:gd name="connsiteY24" fmla="*/ 1257204 h 1729487"/>
              <a:gd name="connsiteX25" fmla="*/ 289718 w 1541101"/>
              <a:gd name="connsiteY25" fmla="*/ 1321390 h 1729487"/>
              <a:gd name="connsiteX26" fmla="*/ 225532 w 1541101"/>
              <a:gd name="connsiteY26" fmla="*/ 1321390 h 1729487"/>
              <a:gd name="connsiteX27" fmla="*/ 225532 w 1541101"/>
              <a:gd name="connsiteY27" fmla="*/ 1257204 h 1729487"/>
              <a:gd name="connsiteX28" fmla="*/ 289718 w 1541101"/>
              <a:gd name="connsiteY28" fmla="*/ 1193736 h 1729487"/>
              <a:gd name="connsiteX29" fmla="*/ 321363 w 1541101"/>
              <a:gd name="connsiteY29" fmla="*/ 1180289 h 1729487"/>
              <a:gd name="connsiteX30" fmla="*/ 1404450 w 1541101"/>
              <a:gd name="connsiteY30" fmla="*/ 732894 h 1729487"/>
              <a:gd name="connsiteX31" fmla="*/ 1495551 w 1541101"/>
              <a:gd name="connsiteY31" fmla="*/ 732894 h 1729487"/>
              <a:gd name="connsiteX32" fmla="*/ 1541101 w 1541101"/>
              <a:gd name="connsiteY32" fmla="*/ 777601 h 1729487"/>
              <a:gd name="connsiteX33" fmla="*/ 1495551 w 1541101"/>
              <a:gd name="connsiteY33" fmla="*/ 823024 h 1729487"/>
              <a:gd name="connsiteX34" fmla="*/ 1404450 w 1541101"/>
              <a:gd name="connsiteY34" fmla="*/ 823024 h 1729487"/>
              <a:gd name="connsiteX35" fmla="*/ 1358900 w 1541101"/>
              <a:gd name="connsiteY35" fmla="*/ 777601 h 1729487"/>
              <a:gd name="connsiteX36" fmla="*/ 1404450 w 1541101"/>
              <a:gd name="connsiteY36" fmla="*/ 732894 h 1729487"/>
              <a:gd name="connsiteX37" fmla="*/ 45550 w 1541101"/>
              <a:gd name="connsiteY37" fmla="*/ 732894 h 1729487"/>
              <a:gd name="connsiteX38" fmla="*/ 136650 w 1541101"/>
              <a:gd name="connsiteY38" fmla="*/ 732894 h 1729487"/>
              <a:gd name="connsiteX39" fmla="*/ 182200 w 1541101"/>
              <a:gd name="connsiteY39" fmla="*/ 777601 h 1729487"/>
              <a:gd name="connsiteX40" fmla="*/ 136650 w 1541101"/>
              <a:gd name="connsiteY40" fmla="*/ 823024 h 1729487"/>
              <a:gd name="connsiteX41" fmla="*/ 45550 w 1541101"/>
              <a:gd name="connsiteY41" fmla="*/ 823024 h 1729487"/>
              <a:gd name="connsiteX42" fmla="*/ 0 w 1541101"/>
              <a:gd name="connsiteY42" fmla="*/ 777601 h 1729487"/>
              <a:gd name="connsiteX43" fmla="*/ 45550 w 1541101"/>
              <a:gd name="connsiteY43" fmla="*/ 732894 h 1729487"/>
              <a:gd name="connsiteX44" fmla="*/ 823800 w 1541101"/>
              <a:gd name="connsiteY44" fmla="*/ 282045 h 1729487"/>
              <a:gd name="connsiteX45" fmla="*/ 1269640 w 1541101"/>
              <a:gd name="connsiteY45" fmla="*/ 777782 h 1729487"/>
              <a:gd name="connsiteX46" fmla="*/ 1066827 w 1541101"/>
              <a:gd name="connsiteY46" fmla="*/ 1178728 h 1729487"/>
              <a:gd name="connsiteX47" fmla="*/ 997302 w 1541101"/>
              <a:gd name="connsiteY47" fmla="*/ 1275905 h 1729487"/>
              <a:gd name="connsiteX48" fmla="*/ 997302 w 1541101"/>
              <a:gd name="connsiteY48" fmla="*/ 1412673 h 1729487"/>
              <a:gd name="connsiteX49" fmla="*/ 952272 w 1541101"/>
              <a:gd name="connsiteY49" fmla="*/ 1458022 h 1729487"/>
              <a:gd name="connsiteX50" fmla="*/ 816103 w 1541101"/>
              <a:gd name="connsiteY50" fmla="*/ 1458022 h 1729487"/>
              <a:gd name="connsiteX51" fmla="*/ 816103 w 1541101"/>
              <a:gd name="connsiteY51" fmla="*/ 946942 h 1729487"/>
              <a:gd name="connsiteX52" fmla="*/ 861493 w 1541101"/>
              <a:gd name="connsiteY52" fmla="*/ 868481 h 1729487"/>
              <a:gd name="connsiteX53" fmla="*/ 770713 w 1541101"/>
              <a:gd name="connsiteY53" fmla="*/ 777782 h 1729487"/>
              <a:gd name="connsiteX54" fmla="*/ 680294 w 1541101"/>
              <a:gd name="connsiteY54" fmla="*/ 868481 h 1729487"/>
              <a:gd name="connsiteX55" fmla="*/ 725684 w 1541101"/>
              <a:gd name="connsiteY55" fmla="*/ 946942 h 1729487"/>
              <a:gd name="connsiteX56" fmla="*/ 725684 w 1541101"/>
              <a:gd name="connsiteY56" fmla="*/ 1458022 h 1729487"/>
              <a:gd name="connsiteX57" fmla="*/ 589514 w 1541101"/>
              <a:gd name="connsiteY57" fmla="*/ 1458022 h 1729487"/>
              <a:gd name="connsiteX58" fmla="*/ 544124 w 1541101"/>
              <a:gd name="connsiteY58" fmla="*/ 1396836 h 1729487"/>
              <a:gd name="connsiteX59" fmla="*/ 544124 w 1541101"/>
              <a:gd name="connsiteY59" fmla="*/ 1275545 h 1729487"/>
              <a:gd name="connsiteX60" fmla="*/ 472797 w 1541101"/>
              <a:gd name="connsiteY60" fmla="*/ 1177288 h 1729487"/>
              <a:gd name="connsiteX61" fmla="*/ 277910 w 1541101"/>
              <a:gd name="connsiteY61" fmla="*/ 698601 h 1729487"/>
              <a:gd name="connsiteX62" fmla="*/ 713435 w 1541101"/>
              <a:gd name="connsiteY62" fmla="*/ 282539 h 1729487"/>
              <a:gd name="connsiteX63" fmla="*/ 823800 w 1541101"/>
              <a:gd name="connsiteY63" fmla="*/ 282045 h 1729487"/>
              <a:gd name="connsiteX64" fmla="*/ 1283548 w 1541101"/>
              <a:gd name="connsiteY64" fmla="*/ 218184 h 1729487"/>
              <a:gd name="connsiteX65" fmla="*/ 1315532 w 1541101"/>
              <a:gd name="connsiteY65" fmla="*/ 231391 h 1729487"/>
              <a:gd name="connsiteX66" fmla="*/ 1315532 w 1541101"/>
              <a:gd name="connsiteY66" fmla="*/ 295358 h 1729487"/>
              <a:gd name="connsiteX67" fmla="*/ 1251564 w 1541101"/>
              <a:gd name="connsiteY67" fmla="*/ 359685 h 1729487"/>
              <a:gd name="connsiteX68" fmla="*/ 1187237 w 1541101"/>
              <a:gd name="connsiteY68" fmla="*/ 359685 h 1729487"/>
              <a:gd name="connsiteX69" fmla="*/ 1187237 w 1541101"/>
              <a:gd name="connsiteY69" fmla="*/ 295358 h 1729487"/>
              <a:gd name="connsiteX70" fmla="*/ 1251564 w 1541101"/>
              <a:gd name="connsiteY70" fmla="*/ 231391 h 1729487"/>
              <a:gd name="connsiteX71" fmla="*/ 1283548 w 1541101"/>
              <a:gd name="connsiteY71" fmla="*/ 218184 h 1729487"/>
              <a:gd name="connsiteX72" fmla="*/ 257491 w 1541101"/>
              <a:gd name="connsiteY72" fmla="*/ 218184 h 1729487"/>
              <a:gd name="connsiteX73" fmla="*/ 289718 w 1541101"/>
              <a:gd name="connsiteY73" fmla="*/ 231391 h 1729487"/>
              <a:gd name="connsiteX74" fmla="*/ 353546 w 1541101"/>
              <a:gd name="connsiteY74" fmla="*/ 295358 h 1729487"/>
              <a:gd name="connsiteX75" fmla="*/ 353546 w 1541101"/>
              <a:gd name="connsiteY75" fmla="*/ 359685 h 1729487"/>
              <a:gd name="connsiteX76" fmla="*/ 289718 w 1541101"/>
              <a:gd name="connsiteY76" fmla="*/ 359685 h 1729487"/>
              <a:gd name="connsiteX77" fmla="*/ 225532 w 1541101"/>
              <a:gd name="connsiteY77" fmla="*/ 295358 h 1729487"/>
              <a:gd name="connsiteX78" fmla="*/ 225532 w 1541101"/>
              <a:gd name="connsiteY78" fmla="*/ 231391 h 1729487"/>
              <a:gd name="connsiteX79" fmla="*/ 257491 w 1541101"/>
              <a:gd name="connsiteY79" fmla="*/ 218184 h 1729487"/>
              <a:gd name="connsiteX80" fmla="*/ 774443 w 1541101"/>
              <a:gd name="connsiteY80" fmla="*/ 0 h 1729487"/>
              <a:gd name="connsiteX81" fmla="*/ 819150 w 1541101"/>
              <a:gd name="connsiteY81" fmla="*/ 45550 h 1729487"/>
              <a:gd name="connsiteX82" fmla="*/ 819150 w 1541101"/>
              <a:gd name="connsiteY82" fmla="*/ 136650 h 1729487"/>
              <a:gd name="connsiteX83" fmla="*/ 774443 w 1541101"/>
              <a:gd name="connsiteY83" fmla="*/ 182200 h 1729487"/>
              <a:gd name="connsiteX84" fmla="*/ 729020 w 1541101"/>
              <a:gd name="connsiteY84" fmla="*/ 136650 h 1729487"/>
              <a:gd name="connsiteX85" fmla="*/ 729020 w 1541101"/>
              <a:gd name="connsiteY85" fmla="*/ 45550 h 1729487"/>
              <a:gd name="connsiteX86" fmla="*/ 774443 w 1541101"/>
              <a:gd name="connsiteY86" fmla="*/ 0 h 172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541101" h="1729487">
                <a:moveTo>
                  <a:pt x="656235" y="1639357"/>
                </a:moveTo>
                <a:lnTo>
                  <a:pt x="882918" y="1639357"/>
                </a:lnTo>
                <a:cubicBezTo>
                  <a:pt x="908145" y="1639357"/>
                  <a:pt x="928327" y="1659744"/>
                  <a:pt x="928327" y="1684422"/>
                </a:cubicBezTo>
                <a:cubicBezTo>
                  <a:pt x="928327" y="1709458"/>
                  <a:pt x="908145" y="1729487"/>
                  <a:pt x="882918" y="1729487"/>
                </a:cubicBezTo>
                <a:lnTo>
                  <a:pt x="656235" y="1729487"/>
                </a:lnTo>
                <a:cubicBezTo>
                  <a:pt x="631369" y="1729487"/>
                  <a:pt x="611187" y="1709458"/>
                  <a:pt x="611187" y="1684422"/>
                </a:cubicBezTo>
                <a:cubicBezTo>
                  <a:pt x="611187" y="1659744"/>
                  <a:pt x="631369" y="1639357"/>
                  <a:pt x="656235" y="1639357"/>
                </a:cubicBezTo>
                <a:close/>
                <a:moveTo>
                  <a:pt x="589951" y="1502832"/>
                </a:moveTo>
                <a:lnTo>
                  <a:pt x="953099" y="1502832"/>
                </a:lnTo>
                <a:cubicBezTo>
                  <a:pt x="977982" y="1502832"/>
                  <a:pt x="998177" y="1522861"/>
                  <a:pt x="998177" y="1547897"/>
                </a:cubicBezTo>
                <a:cubicBezTo>
                  <a:pt x="998177" y="1572933"/>
                  <a:pt x="977982" y="1592962"/>
                  <a:pt x="953099" y="1592962"/>
                </a:cubicBezTo>
                <a:lnTo>
                  <a:pt x="589951" y="1592962"/>
                </a:lnTo>
                <a:cubicBezTo>
                  <a:pt x="564707" y="1592962"/>
                  <a:pt x="544512" y="1572933"/>
                  <a:pt x="544512" y="1547897"/>
                </a:cubicBezTo>
                <a:cubicBezTo>
                  <a:pt x="544512" y="1522861"/>
                  <a:pt x="564707" y="1502832"/>
                  <a:pt x="589951" y="1502832"/>
                </a:cubicBezTo>
                <a:close/>
                <a:moveTo>
                  <a:pt x="1219401" y="1180289"/>
                </a:moveTo>
                <a:cubicBezTo>
                  <a:pt x="1230990" y="1180289"/>
                  <a:pt x="1242580" y="1184771"/>
                  <a:pt x="1251564" y="1193736"/>
                </a:cubicBezTo>
                <a:lnTo>
                  <a:pt x="1315532" y="1257204"/>
                </a:lnTo>
                <a:cubicBezTo>
                  <a:pt x="1333141" y="1275133"/>
                  <a:pt x="1333141" y="1303819"/>
                  <a:pt x="1315532" y="1321390"/>
                </a:cubicBezTo>
                <a:cubicBezTo>
                  <a:pt x="1297923" y="1338960"/>
                  <a:pt x="1269173" y="1338960"/>
                  <a:pt x="1251564" y="1321390"/>
                </a:cubicBezTo>
                <a:lnTo>
                  <a:pt x="1187237" y="1257204"/>
                </a:lnTo>
                <a:cubicBezTo>
                  <a:pt x="1169987" y="1239992"/>
                  <a:pt x="1169987" y="1211306"/>
                  <a:pt x="1187237" y="1193736"/>
                </a:cubicBezTo>
                <a:cubicBezTo>
                  <a:pt x="1196221" y="1184771"/>
                  <a:pt x="1207811" y="1180289"/>
                  <a:pt x="1219401" y="1180289"/>
                </a:cubicBezTo>
                <a:close/>
                <a:moveTo>
                  <a:pt x="321363" y="1180289"/>
                </a:moveTo>
                <a:cubicBezTo>
                  <a:pt x="332927" y="1180289"/>
                  <a:pt x="344581" y="1184771"/>
                  <a:pt x="353546" y="1193736"/>
                </a:cubicBezTo>
                <a:cubicBezTo>
                  <a:pt x="371116" y="1211306"/>
                  <a:pt x="371116" y="1239992"/>
                  <a:pt x="353546" y="1257204"/>
                </a:cubicBezTo>
                <a:lnTo>
                  <a:pt x="289718" y="1321390"/>
                </a:lnTo>
                <a:cubicBezTo>
                  <a:pt x="271789" y="1338960"/>
                  <a:pt x="243103" y="1338960"/>
                  <a:pt x="225532" y="1321390"/>
                </a:cubicBezTo>
                <a:cubicBezTo>
                  <a:pt x="207962" y="1303819"/>
                  <a:pt x="207962" y="1275133"/>
                  <a:pt x="225532" y="1257204"/>
                </a:cubicBezTo>
                <a:lnTo>
                  <a:pt x="289718" y="1193736"/>
                </a:lnTo>
                <a:cubicBezTo>
                  <a:pt x="298324" y="1184771"/>
                  <a:pt x="309799" y="1180289"/>
                  <a:pt x="321363" y="1180289"/>
                </a:cubicBezTo>
                <a:close/>
                <a:moveTo>
                  <a:pt x="1404450" y="732894"/>
                </a:moveTo>
                <a:lnTo>
                  <a:pt x="1495551" y="732894"/>
                </a:lnTo>
                <a:cubicBezTo>
                  <a:pt x="1520856" y="732894"/>
                  <a:pt x="1541101" y="752923"/>
                  <a:pt x="1541101" y="777601"/>
                </a:cubicBezTo>
                <a:cubicBezTo>
                  <a:pt x="1541101" y="802637"/>
                  <a:pt x="1520856" y="823024"/>
                  <a:pt x="1495551" y="823024"/>
                </a:cubicBezTo>
                <a:lnTo>
                  <a:pt x="1404450" y="823024"/>
                </a:lnTo>
                <a:cubicBezTo>
                  <a:pt x="1379506" y="823024"/>
                  <a:pt x="1358900" y="802637"/>
                  <a:pt x="1358900" y="777601"/>
                </a:cubicBezTo>
                <a:cubicBezTo>
                  <a:pt x="1358900" y="752923"/>
                  <a:pt x="1379506" y="732894"/>
                  <a:pt x="1404450" y="732894"/>
                </a:cubicBezTo>
                <a:close/>
                <a:moveTo>
                  <a:pt x="45550" y="732894"/>
                </a:moveTo>
                <a:lnTo>
                  <a:pt x="136650" y="732894"/>
                </a:lnTo>
                <a:cubicBezTo>
                  <a:pt x="161594" y="732894"/>
                  <a:pt x="182200" y="752923"/>
                  <a:pt x="182200" y="777601"/>
                </a:cubicBezTo>
                <a:cubicBezTo>
                  <a:pt x="182200" y="802637"/>
                  <a:pt x="161594" y="823024"/>
                  <a:pt x="136650" y="823024"/>
                </a:cubicBezTo>
                <a:lnTo>
                  <a:pt x="45550" y="823024"/>
                </a:lnTo>
                <a:cubicBezTo>
                  <a:pt x="20244" y="823024"/>
                  <a:pt x="0" y="802637"/>
                  <a:pt x="0" y="777601"/>
                </a:cubicBezTo>
                <a:cubicBezTo>
                  <a:pt x="0" y="752923"/>
                  <a:pt x="20244" y="732894"/>
                  <a:pt x="45550" y="732894"/>
                </a:cubicBezTo>
                <a:close/>
                <a:moveTo>
                  <a:pt x="823800" y="282045"/>
                </a:moveTo>
                <a:cubicBezTo>
                  <a:pt x="1074370" y="308385"/>
                  <a:pt x="1269640" y="520488"/>
                  <a:pt x="1269640" y="777782"/>
                </a:cubicBezTo>
                <a:cubicBezTo>
                  <a:pt x="1269640" y="942623"/>
                  <a:pt x="1190028" y="1088029"/>
                  <a:pt x="1066827" y="1178728"/>
                </a:cubicBezTo>
                <a:cubicBezTo>
                  <a:pt x="1022158" y="1211840"/>
                  <a:pt x="997302" y="1220478"/>
                  <a:pt x="997302" y="1275905"/>
                </a:cubicBezTo>
                <a:lnTo>
                  <a:pt x="997302" y="1412673"/>
                </a:lnTo>
                <a:cubicBezTo>
                  <a:pt x="997302" y="1437867"/>
                  <a:pt x="977128" y="1458022"/>
                  <a:pt x="952272" y="1458022"/>
                </a:cubicBezTo>
                <a:lnTo>
                  <a:pt x="816103" y="1458022"/>
                </a:lnTo>
                <a:lnTo>
                  <a:pt x="816103" y="946942"/>
                </a:lnTo>
                <a:cubicBezTo>
                  <a:pt x="843120" y="931106"/>
                  <a:pt x="861493" y="902313"/>
                  <a:pt x="861493" y="868481"/>
                </a:cubicBezTo>
                <a:cubicBezTo>
                  <a:pt x="861493" y="818453"/>
                  <a:pt x="820786" y="777782"/>
                  <a:pt x="770713" y="777782"/>
                </a:cubicBezTo>
                <a:cubicBezTo>
                  <a:pt x="721000" y="777782"/>
                  <a:pt x="680294" y="818453"/>
                  <a:pt x="680294" y="868481"/>
                </a:cubicBezTo>
                <a:cubicBezTo>
                  <a:pt x="680294" y="902313"/>
                  <a:pt x="698306" y="931106"/>
                  <a:pt x="725684" y="946942"/>
                </a:cubicBezTo>
                <a:lnTo>
                  <a:pt x="725684" y="1458022"/>
                </a:lnTo>
                <a:lnTo>
                  <a:pt x="589514" y="1458022"/>
                </a:lnTo>
                <a:cubicBezTo>
                  <a:pt x="564298" y="1458022"/>
                  <a:pt x="544124" y="1437867"/>
                  <a:pt x="544124" y="1396836"/>
                </a:cubicBezTo>
                <a:lnTo>
                  <a:pt x="544124" y="1275545"/>
                </a:lnTo>
                <a:cubicBezTo>
                  <a:pt x="544124" y="1219398"/>
                  <a:pt x="517827" y="1211120"/>
                  <a:pt x="472797" y="1177288"/>
                </a:cubicBezTo>
                <a:cubicBezTo>
                  <a:pt x="331225" y="1072193"/>
                  <a:pt x="247650" y="894035"/>
                  <a:pt x="277910" y="698601"/>
                </a:cubicBezTo>
                <a:cubicBezTo>
                  <a:pt x="311772" y="480132"/>
                  <a:pt x="493691" y="307013"/>
                  <a:pt x="713435" y="282539"/>
                </a:cubicBezTo>
                <a:cubicBezTo>
                  <a:pt x="751080" y="278310"/>
                  <a:pt x="788004" y="278282"/>
                  <a:pt x="823800" y="282045"/>
                </a:cubicBezTo>
                <a:close/>
                <a:moveTo>
                  <a:pt x="1283548" y="218184"/>
                </a:moveTo>
                <a:cubicBezTo>
                  <a:pt x="1295138" y="218184"/>
                  <a:pt x="1306727" y="222586"/>
                  <a:pt x="1315532" y="231391"/>
                </a:cubicBezTo>
                <a:cubicBezTo>
                  <a:pt x="1333141" y="249359"/>
                  <a:pt x="1333141" y="277749"/>
                  <a:pt x="1315532" y="295358"/>
                </a:cubicBezTo>
                <a:lnTo>
                  <a:pt x="1251564" y="359685"/>
                </a:lnTo>
                <a:cubicBezTo>
                  <a:pt x="1233596" y="376934"/>
                  <a:pt x="1205205" y="376934"/>
                  <a:pt x="1187237" y="359685"/>
                </a:cubicBezTo>
                <a:cubicBezTo>
                  <a:pt x="1169987" y="341716"/>
                  <a:pt x="1169987" y="312967"/>
                  <a:pt x="1187237" y="295358"/>
                </a:cubicBezTo>
                <a:lnTo>
                  <a:pt x="1251564" y="231391"/>
                </a:lnTo>
                <a:cubicBezTo>
                  <a:pt x="1260369" y="222586"/>
                  <a:pt x="1271958" y="218184"/>
                  <a:pt x="1283548" y="218184"/>
                </a:cubicBezTo>
                <a:close/>
                <a:moveTo>
                  <a:pt x="257491" y="218184"/>
                </a:moveTo>
                <a:cubicBezTo>
                  <a:pt x="269100" y="218184"/>
                  <a:pt x="280754" y="222586"/>
                  <a:pt x="289718" y="231391"/>
                </a:cubicBezTo>
                <a:lnTo>
                  <a:pt x="353546" y="295358"/>
                </a:lnTo>
                <a:cubicBezTo>
                  <a:pt x="371116" y="312967"/>
                  <a:pt x="371116" y="341716"/>
                  <a:pt x="353546" y="359685"/>
                </a:cubicBezTo>
                <a:cubicBezTo>
                  <a:pt x="335617" y="376934"/>
                  <a:pt x="306930" y="376934"/>
                  <a:pt x="289718" y="359685"/>
                </a:cubicBezTo>
                <a:lnTo>
                  <a:pt x="225532" y="295358"/>
                </a:lnTo>
                <a:cubicBezTo>
                  <a:pt x="207962" y="277749"/>
                  <a:pt x="207962" y="249359"/>
                  <a:pt x="225532" y="231391"/>
                </a:cubicBezTo>
                <a:cubicBezTo>
                  <a:pt x="234318" y="222586"/>
                  <a:pt x="245882" y="218184"/>
                  <a:pt x="257491" y="218184"/>
                </a:cubicBezTo>
                <a:close/>
                <a:moveTo>
                  <a:pt x="774443" y="0"/>
                </a:moveTo>
                <a:cubicBezTo>
                  <a:pt x="799121" y="0"/>
                  <a:pt x="819150" y="20606"/>
                  <a:pt x="819150" y="45550"/>
                </a:cubicBezTo>
                <a:lnTo>
                  <a:pt x="819150" y="136650"/>
                </a:lnTo>
                <a:cubicBezTo>
                  <a:pt x="819150" y="161956"/>
                  <a:pt x="799121" y="182200"/>
                  <a:pt x="774443" y="182200"/>
                </a:cubicBezTo>
                <a:cubicBezTo>
                  <a:pt x="749407" y="182200"/>
                  <a:pt x="729020" y="161956"/>
                  <a:pt x="729020" y="136650"/>
                </a:cubicBezTo>
                <a:lnTo>
                  <a:pt x="729020" y="45550"/>
                </a:lnTo>
                <a:cubicBezTo>
                  <a:pt x="729020" y="20606"/>
                  <a:pt x="749407" y="0"/>
                  <a:pt x="774443" y="0"/>
                </a:cubicBezTo>
                <a:close/>
              </a:path>
            </a:pathLst>
          </a:custGeom>
          <a:solidFill>
            <a:schemeClr val="accent1"/>
          </a:solidFill>
          <a:ln>
            <a:noFill/>
          </a:ln>
          <a:effectLst/>
        </p:spPr>
        <p:txBody>
          <a:bodyPr wrap="square" anchor="ctr">
            <a:noAutofit/>
          </a:bodyPr>
          <a:lstStyle/>
          <a:p>
            <a:endParaRPr lang="en-US" sz="900" dirty="0">
              <a:latin typeface="Lato Light" panose="020F0502020204030203" pitchFamily="34" charset="0"/>
            </a:endParaRPr>
          </a:p>
        </p:txBody>
      </p:sp>
      <p:sp>
        <p:nvSpPr>
          <p:cNvPr id="75" name="Right Arrow 74">
            <a:extLst>
              <a:ext uri="{FF2B5EF4-FFF2-40B4-BE49-F238E27FC236}">
                <a16:creationId xmlns:a16="http://schemas.microsoft.com/office/drawing/2014/main" id="{69B536AB-7ACD-5F46-945D-4310FF785954}"/>
              </a:ext>
            </a:extLst>
          </p:cNvPr>
          <p:cNvSpPr/>
          <p:nvPr/>
        </p:nvSpPr>
        <p:spPr>
          <a:xfrm>
            <a:off x="2512928" y="5019014"/>
            <a:ext cx="401280" cy="594954"/>
          </a:xfrm>
          <a:prstGeom prst="rightArrow">
            <a:avLst>
              <a:gd name="adj1" fmla="val 50000"/>
              <a:gd name="adj2" fmla="val 5843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142" name="Group 141">
            <a:extLst>
              <a:ext uri="{FF2B5EF4-FFF2-40B4-BE49-F238E27FC236}">
                <a16:creationId xmlns:a16="http://schemas.microsoft.com/office/drawing/2014/main" id="{11218A37-1E0E-134D-B4E1-14F82928D474}"/>
              </a:ext>
            </a:extLst>
          </p:cNvPr>
          <p:cNvGrpSpPr/>
          <p:nvPr/>
        </p:nvGrpSpPr>
        <p:grpSpPr>
          <a:xfrm>
            <a:off x="5214656" y="4918301"/>
            <a:ext cx="1052249" cy="748767"/>
            <a:chOff x="3676138" y="3544711"/>
            <a:chExt cx="4114095" cy="2927542"/>
          </a:xfrm>
          <a:solidFill>
            <a:schemeClr val="accent2"/>
          </a:solidFill>
        </p:grpSpPr>
        <p:grpSp>
          <p:nvGrpSpPr>
            <p:cNvPr id="143" name="Group 142">
              <a:extLst>
                <a:ext uri="{FF2B5EF4-FFF2-40B4-BE49-F238E27FC236}">
                  <a16:creationId xmlns:a16="http://schemas.microsoft.com/office/drawing/2014/main" id="{76AF2A52-054D-E449-B2F7-8CBBA50D1118}"/>
                </a:ext>
              </a:extLst>
            </p:cNvPr>
            <p:cNvGrpSpPr/>
            <p:nvPr/>
          </p:nvGrpSpPr>
          <p:grpSpPr>
            <a:xfrm>
              <a:off x="3676138" y="3544711"/>
              <a:ext cx="1631848" cy="1658664"/>
              <a:chOff x="3676138" y="3544711"/>
              <a:chExt cx="1631848" cy="1658664"/>
            </a:xfrm>
            <a:grpFill/>
          </p:grpSpPr>
          <p:sp>
            <p:nvSpPr>
              <p:cNvPr id="172" name="Diamond 171">
                <a:extLst>
                  <a:ext uri="{FF2B5EF4-FFF2-40B4-BE49-F238E27FC236}">
                    <a16:creationId xmlns:a16="http://schemas.microsoft.com/office/drawing/2014/main" id="{8A1413D7-DDB1-8345-9BDB-DAC91B6D6D8F}"/>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3" name="Parallelogram 172">
                <a:extLst>
                  <a:ext uri="{FF2B5EF4-FFF2-40B4-BE49-F238E27FC236}">
                    <a16:creationId xmlns:a16="http://schemas.microsoft.com/office/drawing/2014/main" id="{35F83DB4-0554-C14B-A839-EB4B68566E02}"/>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4" name="Parallelogram 173">
                <a:extLst>
                  <a:ext uri="{FF2B5EF4-FFF2-40B4-BE49-F238E27FC236}">
                    <a16:creationId xmlns:a16="http://schemas.microsoft.com/office/drawing/2014/main" id="{16FDF952-0625-974D-96E8-5B85064392BD}"/>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144" name="Group 143">
              <a:extLst>
                <a:ext uri="{FF2B5EF4-FFF2-40B4-BE49-F238E27FC236}">
                  <a16:creationId xmlns:a16="http://schemas.microsoft.com/office/drawing/2014/main" id="{C3139EFA-F6AF-6542-BD2F-02E462F67406}"/>
                </a:ext>
              </a:extLst>
            </p:cNvPr>
            <p:cNvGrpSpPr/>
            <p:nvPr/>
          </p:nvGrpSpPr>
          <p:grpSpPr>
            <a:xfrm>
              <a:off x="5324863" y="3544711"/>
              <a:ext cx="1631848" cy="1658664"/>
              <a:chOff x="3676138" y="3544711"/>
              <a:chExt cx="1631848" cy="1658664"/>
            </a:xfrm>
            <a:grpFill/>
          </p:grpSpPr>
          <p:sp>
            <p:nvSpPr>
              <p:cNvPr id="169" name="Diamond 168">
                <a:extLst>
                  <a:ext uri="{FF2B5EF4-FFF2-40B4-BE49-F238E27FC236}">
                    <a16:creationId xmlns:a16="http://schemas.microsoft.com/office/drawing/2014/main" id="{1B5C0504-4283-704D-9451-87BE028B76BD}"/>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0" name="Parallelogram 169">
                <a:extLst>
                  <a:ext uri="{FF2B5EF4-FFF2-40B4-BE49-F238E27FC236}">
                    <a16:creationId xmlns:a16="http://schemas.microsoft.com/office/drawing/2014/main" id="{B01953DD-4C72-4644-8B9F-19BD51EC079C}"/>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1" name="Parallelogram 170">
                <a:extLst>
                  <a:ext uri="{FF2B5EF4-FFF2-40B4-BE49-F238E27FC236}">
                    <a16:creationId xmlns:a16="http://schemas.microsoft.com/office/drawing/2014/main" id="{5922AE2F-D794-4D49-AAF4-532572B46DCE}"/>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146" name="Group 145">
              <a:extLst>
                <a:ext uri="{FF2B5EF4-FFF2-40B4-BE49-F238E27FC236}">
                  <a16:creationId xmlns:a16="http://schemas.microsoft.com/office/drawing/2014/main" id="{E18A9B5B-AA70-CB4D-B6AE-E4ADB80D70A5}"/>
                </a:ext>
              </a:extLst>
            </p:cNvPr>
            <p:cNvGrpSpPr/>
            <p:nvPr/>
          </p:nvGrpSpPr>
          <p:grpSpPr>
            <a:xfrm>
              <a:off x="4500270" y="4813589"/>
              <a:ext cx="1631848" cy="1658664"/>
              <a:chOff x="3676138" y="3544711"/>
              <a:chExt cx="1631848" cy="1658664"/>
            </a:xfrm>
            <a:grpFill/>
          </p:grpSpPr>
          <p:sp>
            <p:nvSpPr>
              <p:cNvPr id="163" name="Diamond 162">
                <a:extLst>
                  <a:ext uri="{FF2B5EF4-FFF2-40B4-BE49-F238E27FC236}">
                    <a16:creationId xmlns:a16="http://schemas.microsoft.com/office/drawing/2014/main" id="{7443CD23-8B40-6342-85F8-16A067661E03}"/>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4" name="Parallelogram 163">
                <a:extLst>
                  <a:ext uri="{FF2B5EF4-FFF2-40B4-BE49-F238E27FC236}">
                    <a16:creationId xmlns:a16="http://schemas.microsoft.com/office/drawing/2014/main" id="{46B5E88F-7129-7846-9548-D1B501A62628}"/>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5" name="Parallelogram 164">
                <a:extLst>
                  <a:ext uri="{FF2B5EF4-FFF2-40B4-BE49-F238E27FC236}">
                    <a16:creationId xmlns:a16="http://schemas.microsoft.com/office/drawing/2014/main" id="{61916A3A-6C6B-C64D-A180-1ED7D70744B7}"/>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147" name="Group 146">
              <a:extLst>
                <a:ext uri="{FF2B5EF4-FFF2-40B4-BE49-F238E27FC236}">
                  <a16:creationId xmlns:a16="http://schemas.microsoft.com/office/drawing/2014/main" id="{555A54CD-CF5A-3847-BD80-D68047AF25B9}"/>
                </a:ext>
              </a:extLst>
            </p:cNvPr>
            <p:cNvGrpSpPr/>
            <p:nvPr/>
          </p:nvGrpSpPr>
          <p:grpSpPr>
            <a:xfrm>
              <a:off x="6158385" y="4813589"/>
              <a:ext cx="1631848" cy="1658664"/>
              <a:chOff x="3676138" y="3544711"/>
              <a:chExt cx="1631848" cy="1658664"/>
            </a:xfrm>
            <a:grpFill/>
          </p:grpSpPr>
          <p:sp>
            <p:nvSpPr>
              <p:cNvPr id="160" name="Diamond 159">
                <a:extLst>
                  <a:ext uri="{FF2B5EF4-FFF2-40B4-BE49-F238E27FC236}">
                    <a16:creationId xmlns:a16="http://schemas.microsoft.com/office/drawing/2014/main" id="{521AF7A3-AEB9-C546-AC6F-2AF6AAF963C8}"/>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1" name="Parallelogram 160">
                <a:extLst>
                  <a:ext uri="{FF2B5EF4-FFF2-40B4-BE49-F238E27FC236}">
                    <a16:creationId xmlns:a16="http://schemas.microsoft.com/office/drawing/2014/main" id="{2FB5236D-CE4E-2349-8DDB-DDA3315C3F31}"/>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2" name="Parallelogram 161">
                <a:extLst>
                  <a:ext uri="{FF2B5EF4-FFF2-40B4-BE49-F238E27FC236}">
                    <a16:creationId xmlns:a16="http://schemas.microsoft.com/office/drawing/2014/main" id="{09C874A7-A1E1-5C44-8393-0B0EFE9A4C2A}"/>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grpSp>
        <p:nvGrpSpPr>
          <p:cNvPr id="183" name="Group 182">
            <a:extLst>
              <a:ext uri="{FF2B5EF4-FFF2-40B4-BE49-F238E27FC236}">
                <a16:creationId xmlns:a16="http://schemas.microsoft.com/office/drawing/2014/main" id="{8F011D7C-4DBF-F243-A0D8-2B0EF9AFADA5}"/>
              </a:ext>
            </a:extLst>
          </p:cNvPr>
          <p:cNvGrpSpPr/>
          <p:nvPr/>
        </p:nvGrpSpPr>
        <p:grpSpPr>
          <a:xfrm>
            <a:off x="3125220" y="4779702"/>
            <a:ext cx="1263152" cy="1073578"/>
            <a:chOff x="6247264" y="8862516"/>
            <a:chExt cx="2526304" cy="2147155"/>
          </a:xfrm>
        </p:grpSpPr>
        <p:grpSp>
          <p:nvGrpSpPr>
            <p:cNvPr id="77" name="Group 76">
              <a:extLst>
                <a:ext uri="{FF2B5EF4-FFF2-40B4-BE49-F238E27FC236}">
                  <a16:creationId xmlns:a16="http://schemas.microsoft.com/office/drawing/2014/main" id="{BBF93784-01CA-B24E-AB82-5F62A671B6D5}"/>
                </a:ext>
              </a:extLst>
            </p:cNvPr>
            <p:cNvGrpSpPr/>
            <p:nvPr/>
          </p:nvGrpSpPr>
          <p:grpSpPr>
            <a:xfrm>
              <a:off x="6247264" y="9512136"/>
              <a:ext cx="834745" cy="848462"/>
              <a:chOff x="3676138" y="3544711"/>
              <a:chExt cx="1631848" cy="1658664"/>
            </a:xfrm>
            <a:solidFill>
              <a:schemeClr val="accent2"/>
            </a:solidFill>
          </p:grpSpPr>
          <p:sp>
            <p:nvSpPr>
              <p:cNvPr id="106" name="Diamond 105">
                <a:extLst>
                  <a:ext uri="{FF2B5EF4-FFF2-40B4-BE49-F238E27FC236}">
                    <a16:creationId xmlns:a16="http://schemas.microsoft.com/office/drawing/2014/main" id="{D75837D9-EBC9-7C44-A6FE-AD19B61F8850}"/>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7" name="Parallelogram 106">
                <a:extLst>
                  <a:ext uri="{FF2B5EF4-FFF2-40B4-BE49-F238E27FC236}">
                    <a16:creationId xmlns:a16="http://schemas.microsoft.com/office/drawing/2014/main" id="{50C1A685-7B2D-074E-81AC-17440BB0FD7D}"/>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8" name="Parallelogram 107">
                <a:extLst>
                  <a:ext uri="{FF2B5EF4-FFF2-40B4-BE49-F238E27FC236}">
                    <a16:creationId xmlns:a16="http://schemas.microsoft.com/office/drawing/2014/main" id="{208DFF50-45B6-9F4D-B3FD-7AD103B38493}"/>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78" name="Group 77">
              <a:extLst>
                <a:ext uri="{FF2B5EF4-FFF2-40B4-BE49-F238E27FC236}">
                  <a16:creationId xmlns:a16="http://schemas.microsoft.com/office/drawing/2014/main" id="{CBCC4242-C25E-BD48-996F-70AD63E0885F}"/>
                </a:ext>
              </a:extLst>
            </p:cNvPr>
            <p:cNvGrpSpPr/>
            <p:nvPr/>
          </p:nvGrpSpPr>
          <p:grpSpPr>
            <a:xfrm>
              <a:off x="7090642" y="9512136"/>
              <a:ext cx="834745" cy="848462"/>
              <a:chOff x="3676138" y="3544711"/>
              <a:chExt cx="1631848" cy="1658664"/>
            </a:xfrm>
            <a:solidFill>
              <a:schemeClr val="accent2"/>
            </a:solidFill>
          </p:grpSpPr>
          <p:sp>
            <p:nvSpPr>
              <p:cNvPr id="103" name="Diamond 102">
                <a:extLst>
                  <a:ext uri="{FF2B5EF4-FFF2-40B4-BE49-F238E27FC236}">
                    <a16:creationId xmlns:a16="http://schemas.microsoft.com/office/drawing/2014/main" id="{5D00E8D1-0913-7643-BDD9-91F320E498EE}"/>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4" name="Parallelogram 103">
                <a:extLst>
                  <a:ext uri="{FF2B5EF4-FFF2-40B4-BE49-F238E27FC236}">
                    <a16:creationId xmlns:a16="http://schemas.microsoft.com/office/drawing/2014/main" id="{9BFDEE41-C409-D34A-934E-6C3ABAFF08DF}"/>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5" name="Parallelogram 104">
                <a:extLst>
                  <a:ext uri="{FF2B5EF4-FFF2-40B4-BE49-F238E27FC236}">
                    <a16:creationId xmlns:a16="http://schemas.microsoft.com/office/drawing/2014/main" id="{64D93CC2-1CBB-764D-BAB2-F9AB3B6939AF}"/>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79" name="Group 78">
              <a:extLst>
                <a:ext uri="{FF2B5EF4-FFF2-40B4-BE49-F238E27FC236}">
                  <a16:creationId xmlns:a16="http://schemas.microsoft.com/office/drawing/2014/main" id="{E6914CA7-4A64-944C-BB3B-A2E1361DB7C1}"/>
                </a:ext>
              </a:extLst>
            </p:cNvPr>
            <p:cNvGrpSpPr/>
            <p:nvPr/>
          </p:nvGrpSpPr>
          <p:grpSpPr>
            <a:xfrm>
              <a:off x="7938823" y="9512136"/>
              <a:ext cx="834745" cy="848462"/>
              <a:chOff x="3676138" y="3544711"/>
              <a:chExt cx="1631848" cy="1658664"/>
            </a:xfrm>
            <a:solidFill>
              <a:schemeClr val="accent2"/>
            </a:solidFill>
          </p:grpSpPr>
          <p:sp>
            <p:nvSpPr>
              <p:cNvPr id="100" name="Diamond 99">
                <a:extLst>
                  <a:ext uri="{FF2B5EF4-FFF2-40B4-BE49-F238E27FC236}">
                    <a16:creationId xmlns:a16="http://schemas.microsoft.com/office/drawing/2014/main" id="{6826086D-6673-B548-8AAB-B56E1503E3D2}"/>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1" name="Parallelogram 100">
                <a:extLst>
                  <a:ext uri="{FF2B5EF4-FFF2-40B4-BE49-F238E27FC236}">
                    <a16:creationId xmlns:a16="http://schemas.microsoft.com/office/drawing/2014/main" id="{E50AF137-4DC3-6547-BC38-1D1F336CC259}"/>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2" name="Parallelogram 101">
                <a:extLst>
                  <a:ext uri="{FF2B5EF4-FFF2-40B4-BE49-F238E27FC236}">
                    <a16:creationId xmlns:a16="http://schemas.microsoft.com/office/drawing/2014/main" id="{F462D18C-2C9C-7E41-9940-6584A0EDFD1F}"/>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80" name="Group 79">
              <a:extLst>
                <a:ext uri="{FF2B5EF4-FFF2-40B4-BE49-F238E27FC236}">
                  <a16:creationId xmlns:a16="http://schemas.microsoft.com/office/drawing/2014/main" id="{24ECA56C-7EEA-7640-BBF4-A895BF73B79A}"/>
                </a:ext>
              </a:extLst>
            </p:cNvPr>
            <p:cNvGrpSpPr/>
            <p:nvPr/>
          </p:nvGrpSpPr>
          <p:grpSpPr>
            <a:xfrm>
              <a:off x="6668835" y="10161209"/>
              <a:ext cx="834745" cy="848462"/>
              <a:chOff x="3676138" y="3544711"/>
              <a:chExt cx="1631848" cy="1658664"/>
            </a:xfrm>
            <a:solidFill>
              <a:schemeClr val="accent2"/>
            </a:solidFill>
          </p:grpSpPr>
          <p:sp>
            <p:nvSpPr>
              <p:cNvPr id="97" name="Diamond 96">
                <a:extLst>
                  <a:ext uri="{FF2B5EF4-FFF2-40B4-BE49-F238E27FC236}">
                    <a16:creationId xmlns:a16="http://schemas.microsoft.com/office/drawing/2014/main" id="{8B1A22A5-F264-A44A-A3D0-03D2CB174D90}"/>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8" name="Parallelogram 97">
                <a:extLst>
                  <a:ext uri="{FF2B5EF4-FFF2-40B4-BE49-F238E27FC236}">
                    <a16:creationId xmlns:a16="http://schemas.microsoft.com/office/drawing/2014/main" id="{B7A3C863-A872-0A41-8CAC-295DBE5FA212}"/>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9" name="Parallelogram 98">
                <a:extLst>
                  <a:ext uri="{FF2B5EF4-FFF2-40B4-BE49-F238E27FC236}">
                    <a16:creationId xmlns:a16="http://schemas.microsoft.com/office/drawing/2014/main" id="{4F4C9142-7262-784B-85E5-7F26BB313B9B}"/>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81" name="Group 80">
              <a:extLst>
                <a:ext uri="{FF2B5EF4-FFF2-40B4-BE49-F238E27FC236}">
                  <a16:creationId xmlns:a16="http://schemas.microsoft.com/office/drawing/2014/main" id="{1E2A94FB-EB83-864B-BE27-326632168CF5}"/>
                </a:ext>
              </a:extLst>
            </p:cNvPr>
            <p:cNvGrpSpPr/>
            <p:nvPr/>
          </p:nvGrpSpPr>
          <p:grpSpPr>
            <a:xfrm>
              <a:off x="7517016" y="10161209"/>
              <a:ext cx="834745" cy="848462"/>
              <a:chOff x="3676138" y="3544711"/>
              <a:chExt cx="1631848" cy="1658664"/>
            </a:xfrm>
            <a:solidFill>
              <a:schemeClr val="accent2"/>
            </a:solidFill>
          </p:grpSpPr>
          <p:sp>
            <p:nvSpPr>
              <p:cNvPr id="94" name="Diamond 93">
                <a:extLst>
                  <a:ext uri="{FF2B5EF4-FFF2-40B4-BE49-F238E27FC236}">
                    <a16:creationId xmlns:a16="http://schemas.microsoft.com/office/drawing/2014/main" id="{78A70EEA-21B0-EB41-949D-02F24A8995ED}"/>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5" name="Parallelogram 94">
                <a:extLst>
                  <a:ext uri="{FF2B5EF4-FFF2-40B4-BE49-F238E27FC236}">
                    <a16:creationId xmlns:a16="http://schemas.microsoft.com/office/drawing/2014/main" id="{293E1812-E2EA-DB40-A314-F721A1ABB0F0}"/>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6" name="Parallelogram 95">
                <a:extLst>
                  <a:ext uri="{FF2B5EF4-FFF2-40B4-BE49-F238E27FC236}">
                    <a16:creationId xmlns:a16="http://schemas.microsoft.com/office/drawing/2014/main" id="{B4CB6695-005E-F943-9E09-37F39401BAB3}"/>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175" name="Group 174">
              <a:extLst>
                <a:ext uri="{FF2B5EF4-FFF2-40B4-BE49-F238E27FC236}">
                  <a16:creationId xmlns:a16="http://schemas.microsoft.com/office/drawing/2014/main" id="{8952933C-5379-2041-84F8-A3B91968DFDA}"/>
                </a:ext>
              </a:extLst>
            </p:cNvPr>
            <p:cNvGrpSpPr/>
            <p:nvPr/>
          </p:nvGrpSpPr>
          <p:grpSpPr>
            <a:xfrm>
              <a:off x="6668835" y="8862516"/>
              <a:ext cx="834745" cy="848462"/>
              <a:chOff x="3676138" y="3544711"/>
              <a:chExt cx="1631848" cy="1658664"/>
            </a:xfrm>
            <a:solidFill>
              <a:schemeClr val="accent2"/>
            </a:solidFill>
          </p:grpSpPr>
          <p:sp>
            <p:nvSpPr>
              <p:cNvPr id="176" name="Diamond 175">
                <a:extLst>
                  <a:ext uri="{FF2B5EF4-FFF2-40B4-BE49-F238E27FC236}">
                    <a16:creationId xmlns:a16="http://schemas.microsoft.com/office/drawing/2014/main" id="{D083B606-3AC7-6146-8A6B-B99C0C1CED92}"/>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7" name="Parallelogram 176">
                <a:extLst>
                  <a:ext uri="{FF2B5EF4-FFF2-40B4-BE49-F238E27FC236}">
                    <a16:creationId xmlns:a16="http://schemas.microsoft.com/office/drawing/2014/main" id="{763C6058-CE36-6C42-A354-C2F37A08EDA2}"/>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8" name="Parallelogram 177">
                <a:extLst>
                  <a:ext uri="{FF2B5EF4-FFF2-40B4-BE49-F238E27FC236}">
                    <a16:creationId xmlns:a16="http://schemas.microsoft.com/office/drawing/2014/main" id="{4891A50F-A3C8-894A-A151-90FED1010972}"/>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179" name="Group 178">
              <a:extLst>
                <a:ext uri="{FF2B5EF4-FFF2-40B4-BE49-F238E27FC236}">
                  <a16:creationId xmlns:a16="http://schemas.microsoft.com/office/drawing/2014/main" id="{6D4B2D21-A0F0-1C44-A519-D23FBA56F754}"/>
                </a:ext>
              </a:extLst>
            </p:cNvPr>
            <p:cNvGrpSpPr/>
            <p:nvPr/>
          </p:nvGrpSpPr>
          <p:grpSpPr>
            <a:xfrm>
              <a:off x="7517016" y="8862516"/>
              <a:ext cx="834745" cy="848462"/>
              <a:chOff x="3676138" y="3544711"/>
              <a:chExt cx="1631848" cy="1658664"/>
            </a:xfrm>
            <a:solidFill>
              <a:schemeClr val="accent2"/>
            </a:solidFill>
          </p:grpSpPr>
          <p:sp>
            <p:nvSpPr>
              <p:cNvPr id="180" name="Diamond 179">
                <a:extLst>
                  <a:ext uri="{FF2B5EF4-FFF2-40B4-BE49-F238E27FC236}">
                    <a16:creationId xmlns:a16="http://schemas.microsoft.com/office/drawing/2014/main" id="{5E5B9746-F643-A74A-A1A6-DCB3956773BD}"/>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1" name="Parallelogram 180">
                <a:extLst>
                  <a:ext uri="{FF2B5EF4-FFF2-40B4-BE49-F238E27FC236}">
                    <a16:creationId xmlns:a16="http://schemas.microsoft.com/office/drawing/2014/main" id="{33B3DA33-AA2D-AE4C-91E7-5AC62C6FE5C3}"/>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2" name="Parallelogram 181">
                <a:extLst>
                  <a:ext uri="{FF2B5EF4-FFF2-40B4-BE49-F238E27FC236}">
                    <a16:creationId xmlns:a16="http://schemas.microsoft.com/office/drawing/2014/main" id="{03981C76-ED64-574A-86EF-9249C51E8C98}"/>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grpSp>
        <p:nvGrpSpPr>
          <p:cNvPr id="184" name="Group 183">
            <a:extLst>
              <a:ext uri="{FF2B5EF4-FFF2-40B4-BE49-F238E27FC236}">
                <a16:creationId xmlns:a16="http://schemas.microsoft.com/office/drawing/2014/main" id="{7D1AF0F2-E952-E641-BE6B-6ED423DE7156}"/>
              </a:ext>
            </a:extLst>
          </p:cNvPr>
          <p:cNvGrpSpPr/>
          <p:nvPr/>
        </p:nvGrpSpPr>
        <p:grpSpPr>
          <a:xfrm>
            <a:off x="5329882" y="3493817"/>
            <a:ext cx="1052249" cy="748767"/>
            <a:chOff x="3676138" y="3544711"/>
            <a:chExt cx="4114095" cy="2927542"/>
          </a:xfrm>
          <a:solidFill>
            <a:schemeClr val="accent3"/>
          </a:solidFill>
        </p:grpSpPr>
        <p:grpSp>
          <p:nvGrpSpPr>
            <p:cNvPr id="185" name="Group 184">
              <a:extLst>
                <a:ext uri="{FF2B5EF4-FFF2-40B4-BE49-F238E27FC236}">
                  <a16:creationId xmlns:a16="http://schemas.microsoft.com/office/drawing/2014/main" id="{7F72621D-E131-4644-BBBC-C119D15214C9}"/>
                </a:ext>
              </a:extLst>
            </p:cNvPr>
            <p:cNvGrpSpPr/>
            <p:nvPr/>
          </p:nvGrpSpPr>
          <p:grpSpPr>
            <a:xfrm>
              <a:off x="3676138" y="3544711"/>
              <a:ext cx="1631848" cy="1658664"/>
              <a:chOff x="3676138" y="3544711"/>
              <a:chExt cx="1631848" cy="1658664"/>
            </a:xfrm>
            <a:grpFill/>
          </p:grpSpPr>
          <p:sp>
            <p:nvSpPr>
              <p:cNvPr id="198" name="Diamond 197">
                <a:extLst>
                  <a:ext uri="{FF2B5EF4-FFF2-40B4-BE49-F238E27FC236}">
                    <a16:creationId xmlns:a16="http://schemas.microsoft.com/office/drawing/2014/main" id="{952E5DBA-7981-4E4A-ADB4-D135B95106F0}"/>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9" name="Parallelogram 198">
                <a:extLst>
                  <a:ext uri="{FF2B5EF4-FFF2-40B4-BE49-F238E27FC236}">
                    <a16:creationId xmlns:a16="http://schemas.microsoft.com/office/drawing/2014/main" id="{DBA3D86B-2866-9848-A402-392C919D122E}"/>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00" name="Parallelogram 199">
                <a:extLst>
                  <a:ext uri="{FF2B5EF4-FFF2-40B4-BE49-F238E27FC236}">
                    <a16:creationId xmlns:a16="http://schemas.microsoft.com/office/drawing/2014/main" id="{B6384A2C-DF5F-7846-9709-E2AE00F7720B}"/>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186" name="Group 185">
              <a:extLst>
                <a:ext uri="{FF2B5EF4-FFF2-40B4-BE49-F238E27FC236}">
                  <a16:creationId xmlns:a16="http://schemas.microsoft.com/office/drawing/2014/main" id="{8E91F557-A971-AB41-8E0F-AA40FE5C2585}"/>
                </a:ext>
              </a:extLst>
            </p:cNvPr>
            <p:cNvGrpSpPr/>
            <p:nvPr/>
          </p:nvGrpSpPr>
          <p:grpSpPr>
            <a:xfrm>
              <a:off x="5324863" y="3544711"/>
              <a:ext cx="1631848" cy="1658664"/>
              <a:chOff x="3676138" y="3544711"/>
              <a:chExt cx="1631848" cy="1658664"/>
            </a:xfrm>
            <a:grpFill/>
          </p:grpSpPr>
          <p:sp>
            <p:nvSpPr>
              <p:cNvPr id="195" name="Diamond 194">
                <a:extLst>
                  <a:ext uri="{FF2B5EF4-FFF2-40B4-BE49-F238E27FC236}">
                    <a16:creationId xmlns:a16="http://schemas.microsoft.com/office/drawing/2014/main" id="{557AF00C-C423-354E-89CB-F6678551D70A}"/>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6" name="Parallelogram 195">
                <a:extLst>
                  <a:ext uri="{FF2B5EF4-FFF2-40B4-BE49-F238E27FC236}">
                    <a16:creationId xmlns:a16="http://schemas.microsoft.com/office/drawing/2014/main" id="{90BB0DEE-7C5B-9546-99FF-8638C47FCE28}"/>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7" name="Parallelogram 196">
                <a:extLst>
                  <a:ext uri="{FF2B5EF4-FFF2-40B4-BE49-F238E27FC236}">
                    <a16:creationId xmlns:a16="http://schemas.microsoft.com/office/drawing/2014/main" id="{6E504FDB-63DF-4842-BA26-F1987433D246}"/>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187" name="Group 186">
              <a:extLst>
                <a:ext uri="{FF2B5EF4-FFF2-40B4-BE49-F238E27FC236}">
                  <a16:creationId xmlns:a16="http://schemas.microsoft.com/office/drawing/2014/main" id="{9B009B4C-1A07-6445-BD62-E682C973FA99}"/>
                </a:ext>
              </a:extLst>
            </p:cNvPr>
            <p:cNvGrpSpPr/>
            <p:nvPr/>
          </p:nvGrpSpPr>
          <p:grpSpPr>
            <a:xfrm>
              <a:off x="4500270" y="4813589"/>
              <a:ext cx="1631848" cy="1658664"/>
              <a:chOff x="3676138" y="3544711"/>
              <a:chExt cx="1631848" cy="1658664"/>
            </a:xfrm>
            <a:grpFill/>
          </p:grpSpPr>
          <p:sp>
            <p:nvSpPr>
              <p:cNvPr id="192" name="Diamond 191">
                <a:extLst>
                  <a:ext uri="{FF2B5EF4-FFF2-40B4-BE49-F238E27FC236}">
                    <a16:creationId xmlns:a16="http://schemas.microsoft.com/office/drawing/2014/main" id="{1BCCA0D6-0191-CD48-A942-E96201F760CB}"/>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3" name="Parallelogram 192">
                <a:extLst>
                  <a:ext uri="{FF2B5EF4-FFF2-40B4-BE49-F238E27FC236}">
                    <a16:creationId xmlns:a16="http://schemas.microsoft.com/office/drawing/2014/main" id="{02AB7833-F0CF-DC4C-B57C-882A7DA10F61}"/>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4" name="Parallelogram 193">
                <a:extLst>
                  <a:ext uri="{FF2B5EF4-FFF2-40B4-BE49-F238E27FC236}">
                    <a16:creationId xmlns:a16="http://schemas.microsoft.com/office/drawing/2014/main" id="{A0716627-F0BF-3248-9F06-9693DAEA598F}"/>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nvGrpSpPr>
            <p:cNvPr id="188" name="Group 187">
              <a:extLst>
                <a:ext uri="{FF2B5EF4-FFF2-40B4-BE49-F238E27FC236}">
                  <a16:creationId xmlns:a16="http://schemas.microsoft.com/office/drawing/2014/main" id="{129CA45E-01B7-E444-A126-2672ADE3D2FF}"/>
                </a:ext>
              </a:extLst>
            </p:cNvPr>
            <p:cNvGrpSpPr/>
            <p:nvPr/>
          </p:nvGrpSpPr>
          <p:grpSpPr>
            <a:xfrm>
              <a:off x="6158385" y="4813589"/>
              <a:ext cx="1631848" cy="1658664"/>
              <a:chOff x="3676138" y="3544711"/>
              <a:chExt cx="1631848" cy="1658664"/>
            </a:xfrm>
            <a:grpFill/>
          </p:grpSpPr>
          <p:sp>
            <p:nvSpPr>
              <p:cNvPr id="189" name="Diamond 188">
                <a:extLst>
                  <a:ext uri="{FF2B5EF4-FFF2-40B4-BE49-F238E27FC236}">
                    <a16:creationId xmlns:a16="http://schemas.microsoft.com/office/drawing/2014/main" id="{8C7921A2-8029-0648-B119-368B1C70B984}"/>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0" name="Parallelogram 189">
                <a:extLst>
                  <a:ext uri="{FF2B5EF4-FFF2-40B4-BE49-F238E27FC236}">
                    <a16:creationId xmlns:a16="http://schemas.microsoft.com/office/drawing/2014/main" id="{878B9A8F-5139-B641-B9F3-C991872CF261}"/>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1" name="Parallelogram 190">
                <a:extLst>
                  <a:ext uri="{FF2B5EF4-FFF2-40B4-BE49-F238E27FC236}">
                    <a16:creationId xmlns:a16="http://schemas.microsoft.com/office/drawing/2014/main" id="{81304639-DDE4-9F4B-B3D5-B211B44C0D16}"/>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grpSp>
      <p:sp>
        <p:nvSpPr>
          <p:cNvPr id="202" name="Shape 2539">
            <a:extLst>
              <a:ext uri="{FF2B5EF4-FFF2-40B4-BE49-F238E27FC236}">
                <a16:creationId xmlns:a16="http://schemas.microsoft.com/office/drawing/2014/main" id="{97D7220F-9727-4F49-9E5A-510E9E3435F6}"/>
              </a:ext>
            </a:extLst>
          </p:cNvPr>
          <p:cNvSpPr/>
          <p:nvPr/>
        </p:nvSpPr>
        <p:spPr>
          <a:xfrm>
            <a:off x="5855823" y="3389529"/>
            <a:ext cx="313121" cy="21349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3">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Light" panose="020F0502020204030203" pitchFamily="34" charset="0"/>
              <a:ea typeface="Source Sans Pro Light" panose="020B0403030403020204" pitchFamily="34" charset="0"/>
              <a:cs typeface="Lato" panose="020F0502020204030203" pitchFamily="34" charset="0"/>
            </a:endParaRPr>
          </a:p>
        </p:txBody>
      </p:sp>
      <p:sp>
        <p:nvSpPr>
          <p:cNvPr id="203" name="Shape 2539">
            <a:extLst>
              <a:ext uri="{FF2B5EF4-FFF2-40B4-BE49-F238E27FC236}">
                <a16:creationId xmlns:a16="http://schemas.microsoft.com/office/drawing/2014/main" id="{AAB7C946-5BDB-FD43-9295-4A845206757A}"/>
              </a:ext>
            </a:extLst>
          </p:cNvPr>
          <p:cNvSpPr/>
          <p:nvPr/>
        </p:nvSpPr>
        <p:spPr>
          <a:xfrm>
            <a:off x="5432694" y="3389529"/>
            <a:ext cx="313121" cy="21349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3">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Light" panose="020F0502020204030203" pitchFamily="34" charset="0"/>
              <a:ea typeface="Source Sans Pro Light" panose="020B0403030403020204" pitchFamily="34" charset="0"/>
              <a:cs typeface="Lato" panose="020F0502020204030203" pitchFamily="34" charset="0"/>
            </a:endParaRPr>
          </a:p>
        </p:txBody>
      </p:sp>
      <p:sp>
        <p:nvSpPr>
          <p:cNvPr id="204" name="Shape 2539">
            <a:extLst>
              <a:ext uri="{FF2B5EF4-FFF2-40B4-BE49-F238E27FC236}">
                <a16:creationId xmlns:a16="http://schemas.microsoft.com/office/drawing/2014/main" id="{0E13B6F6-E12F-1742-BB0D-F989FB3C763C}"/>
              </a:ext>
            </a:extLst>
          </p:cNvPr>
          <p:cNvSpPr/>
          <p:nvPr/>
        </p:nvSpPr>
        <p:spPr>
          <a:xfrm>
            <a:off x="5651779" y="3728307"/>
            <a:ext cx="313121" cy="21349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3">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Light" panose="020F0502020204030203" pitchFamily="34" charset="0"/>
              <a:ea typeface="Source Sans Pro Light" panose="020B0403030403020204" pitchFamily="34" charset="0"/>
              <a:cs typeface="Lato" panose="020F0502020204030203" pitchFamily="34" charset="0"/>
            </a:endParaRPr>
          </a:p>
        </p:txBody>
      </p:sp>
      <p:sp>
        <p:nvSpPr>
          <p:cNvPr id="205" name="Shape 2539">
            <a:extLst>
              <a:ext uri="{FF2B5EF4-FFF2-40B4-BE49-F238E27FC236}">
                <a16:creationId xmlns:a16="http://schemas.microsoft.com/office/drawing/2014/main" id="{CE0F4C25-6359-4E48-B6FB-40C4210F98B7}"/>
              </a:ext>
            </a:extLst>
          </p:cNvPr>
          <p:cNvSpPr/>
          <p:nvPr/>
        </p:nvSpPr>
        <p:spPr>
          <a:xfrm>
            <a:off x="6066039" y="3728307"/>
            <a:ext cx="313121" cy="21349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3">
              <a:lumMod val="5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Lato Light" panose="020F0502020204030203" pitchFamily="34" charset="0"/>
              <a:ea typeface="Source Sans Pro Light" panose="020B0403030403020204" pitchFamily="34" charset="0"/>
              <a:cs typeface="Lato" panose="020F0502020204030203" pitchFamily="34" charset="0"/>
            </a:endParaRPr>
          </a:p>
        </p:txBody>
      </p:sp>
      <p:sp>
        <p:nvSpPr>
          <p:cNvPr id="206" name="TextBox 205">
            <a:extLst>
              <a:ext uri="{FF2B5EF4-FFF2-40B4-BE49-F238E27FC236}">
                <a16:creationId xmlns:a16="http://schemas.microsoft.com/office/drawing/2014/main" id="{88352A69-30A0-E84C-A2BA-7C9755962D67}"/>
              </a:ext>
            </a:extLst>
          </p:cNvPr>
          <p:cNvSpPr txBox="1"/>
          <p:nvPr/>
        </p:nvSpPr>
        <p:spPr>
          <a:xfrm>
            <a:off x="5091691" y="5938087"/>
            <a:ext cx="1300356" cy="584775"/>
          </a:xfrm>
          <a:prstGeom prst="rect">
            <a:avLst/>
          </a:prstGeom>
          <a:noFill/>
        </p:spPr>
        <p:txBody>
          <a:bodyPr wrap="none" rtlCol="0" anchor="t" anchorCtr="0">
            <a:spAutoFit/>
          </a:bodyPr>
          <a:lstStyle/>
          <a:p>
            <a:pPr algn="ctr"/>
            <a:r>
              <a:rPr lang="en-US" sz="1600" b="1" dirty="0">
                <a:solidFill>
                  <a:schemeClr val="tx2">
                    <a:lumMod val="25000"/>
                  </a:schemeClr>
                </a:solidFill>
                <a:latin typeface="Poppins" pitchFamily="2" charset="77"/>
                <a:cs typeface="Poppins" pitchFamily="2" charset="77"/>
              </a:rPr>
              <a:t>RESEARCH </a:t>
            </a:r>
          </a:p>
          <a:p>
            <a:pPr algn="ctr"/>
            <a:r>
              <a:rPr lang="en-US" sz="1600" b="1" dirty="0">
                <a:solidFill>
                  <a:schemeClr val="tx2">
                    <a:lumMod val="25000"/>
                  </a:schemeClr>
                </a:solidFill>
                <a:latin typeface="Poppins" pitchFamily="2" charset="77"/>
                <a:cs typeface="Poppins" pitchFamily="2" charset="77"/>
              </a:rPr>
              <a:t>PROPOSAL</a:t>
            </a:r>
          </a:p>
        </p:txBody>
      </p:sp>
      <p:sp>
        <p:nvSpPr>
          <p:cNvPr id="207" name="TextBox 206">
            <a:extLst>
              <a:ext uri="{FF2B5EF4-FFF2-40B4-BE49-F238E27FC236}">
                <a16:creationId xmlns:a16="http://schemas.microsoft.com/office/drawing/2014/main" id="{C3D923D9-E9D3-424A-9DE1-C1355B9C8B82}"/>
              </a:ext>
            </a:extLst>
          </p:cNvPr>
          <p:cNvSpPr txBox="1"/>
          <p:nvPr/>
        </p:nvSpPr>
        <p:spPr>
          <a:xfrm>
            <a:off x="2859156" y="5938087"/>
            <a:ext cx="1797288" cy="584775"/>
          </a:xfrm>
          <a:prstGeom prst="rect">
            <a:avLst/>
          </a:prstGeom>
          <a:noFill/>
        </p:spPr>
        <p:txBody>
          <a:bodyPr wrap="none" rtlCol="0" anchor="t" anchorCtr="0">
            <a:spAutoFit/>
          </a:bodyPr>
          <a:lstStyle/>
          <a:p>
            <a:pPr algn="ctr"/>
            <a:r>
              <a:rPr lang="en-US" sz="1600" b="1" dirty="0">
                <a:solidFill>
                  <a:schemeClr val="tx2">
                    <a:lumMod val="25000"/>
                  </a:schemeClr>
                </a:solidFill>
                <a:latin typeface="Poppins" pitchFamily="2" charset="77"/>
                <a:cs typeface="Poppins" pitchFamily="2" charset="77"/>
              </a:rPr>
              <a:t>IN HOUSE</a:t>
            </a:r>
          </a:p>
          <a:p>
            <a:pPr algn="ctr"/>
            <a:r>
              <a:rPr lang="en-US" sz="1600" b="1" dirty="0">
                <a:solidFill>
                  <a:schemeClr val="tx2">
                    <a:lumMod val="25000"/>
                  </a:schemeClr>
                </a:solidFill>
                <a:latin typeface="Poppins" pitchFamily="2" charset="77"/>
                <a:cs typeface="Poppins" pitchFamily="2" charset="77"/>
              </a:rPr>
              <a:t>CONSULTATION</a:t>
            </a:r>
          </a:p>
        </p:txBody>
      </p:sp>
      <p:sp>
        <p:nvSpPr>
          <p:cNvPr id="208" name="TextBox 207">
            <a:extLst>
              <a:ext uri="{FF2B5EF4-FFF2-40B4-BE49-F238E27FC236}">
                <a16:creationId xmlns:a16="http://schemas.microsoft.com/office/drawing/2014/main" id="{6F6243BC-2946-4A4D-B3F2-3344C7C61273}"/>
              </a:ext>
            </a:extLst>
          </p:cNvPr>
          <p:cNvSpPr txBox="1"/>
          <p:nvPr/>
        </p:nvSpPr>
        <p:spPr>
          <a:xfrm>
            <a:off x="985824" y="5938087"/>
            <a:ext cx="1300356" cy="584775"/>
          </a:xfrm>
          <a:prstGeom prst="rect">
            <a:avLst/>
          </a:prstGeom>
          <a:noFill/>
        </p:spPr>
        <p:txBody>
          <a:bodyPr wrap="none" rtlCol="0" anchor="t" anchorCtr="0">
            <a:spAutoFit/>
          </a:bodyPr>
          <a:lstStyle/>
          <a:p>
            <a:pPr algn="ctr"/>
            <a:r>
              <a:rPr lang="en-US" sz="1600" b="1" dirty="0">
                <a:solidFill>
                  <a:schemeClr val="tx2">
                    <a:lumMod val="25000"/>
                  </a:schemeClr>
                </a:solidFill>
                <a:latin typeface="Poppins" pitchFamily="2" charset="77"/>
                <a:ea typeface="League Spartan" charset="0"/>
                <a:cs typeface="Poppins" pitchFamily="2" charset="77"/>
              </a:rPr>
              <a:t>RESEARCH </a:t>
            </a:r>
          </a:p>
          <a:p>
            <a:pPr algn="ctr"/>
            <a:r>
              <a:rPr lang="en-US" sz="1600" b="1" dirty="0">
                <a:solidFill>
                  <a:schemeClr val="tx2">
                    <a:lumMod val="25000"/>
                  </a:schemeClr>
                </a:solidFill>
                <a:latin typeface="Poppins" pitchFamily="2" charset="77"/>
                <a:ea typeface="League Spartan" charset="0"/>
                <a:cs typeface="Poppins" pitchFamily="2" charset="77"/>
              </a:rPr>
              <a:t>PRIORITIES</a:t>
            </a:r>
          </a:p>
        </p:txBody>
      </p:sp>
      <p:sp>
        <p:nvSpPr>
          <p:cNvPr id="209" name="TextBox 208">
            <a:extLst>
              <a:ext uri="{FF2B5EF4-FFF2-40B4-BE49-F238E27FC236}">
                <a16:creationId xmlns:a16="http://schemas.microsoft.com/office/drawing/2014/main" id="{F143433F-24DB-754B-A258-6E81A83766E3}"/>
              </a:ext>
            </a:extLst>
          </p:cNvPr>
          <p:cNvSpPr txBox="1"/>
          <p:nvPr/>
        </p:nvSpPr>
        <p:spPr>
          <a:xfrm>
            <a:off x="3305029" y="306186"/>
            <a:ext cx="5581977" cy="553998"/>
          </a:xfrm>
          <a:prstGeom prst="rect">
            <a:avLst/>
          </a:prstGeom>
          <a:noFill/>
        </p:spPr>
        <p:txBody>
          <a:bodyPr wrap="none" rtlCol="0">
            <a:spAutoFit/>
          </a:bodyPr>
          <a:lstStyle/>
          <a:p>
            <a:pPr algn="ctr"/>
            <a:r>
              <a:rPr lang="en-US" sz="3000" b="1" dirty="0">
                <a:solidFill>
                  <a:schemeClr val="accent5">
                    <a:lumMod val="50000"/>
                  </a:schemeClr>
                </a:solidFill>
                <a:latin typeface="Poppins" pitchFamily="2" charset="77"/>
                <a:cs typeface="Poppins" pitchFamily="2" charset="77"/>
              </a:rPr>
              <a:t>HEALTH SYSTEMS RESEARCH</a:t>
            </a:r>
          </a:p>
        </p:txBody>
      </p:sp>
      <p:sp>
        <p:nvSpPr>
          <p:cNvPr id="211" name="TextBox 210">
            <a:extLst>
              <a:ext uri="{FF2B5EF4-FFF2-40B4-BE49-F238E27FC236}">
                <a16:creationId xmlns:a16="http://schemas.microsoft.com/office/drawing/2014/main" id="{509D120E-BDD5-CC49-B8A4-7F761836B27E}"/>
              </a:ext>
            </a:extLst>
          </p:cNvPr>
          <p:cNvSpPr txBox="1"/>
          <p:nvPr/>
        </p:nvSpPr>
        <p:spPr>
          <a:xfrm>
            <a:off x="6749935" y="5153555"/>
            <a:ext cx="1515159"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SUBMITTED IN PIP</a:t>
            </a:r>
          </a:p>
        </p:txBody>
      </p:sp>
      <p:sp>
        <p:nvSpPr>
          <p:cNvPr id="212" name="TextBox 211">
            <a:extLst>
              <a:ext uri="{FF2B5EF4-FFF2-40B4-BE49-F238E27FC236}">
                <a16:creationId xmlns:a16="http://schemas.microsoft.com/office/drawing/2014/main" id="{DB0BCA1D-5825-0B40-9F0F-061659C2DD17}"/>
              </a:ext>
            </a:extLst>
          </p:cNvPr>
          <p:cNvSpPr txBox="1"/>
          <p:nvPr/>
        </p:nvSpPr>
        <p:spPr>
          <a:xfrm rot="16200000">
            <a:off x="6953266" y="3673596"/>
            <a:ext cx="736099"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INPUTS</a:t>
            </a:r>
          </a:p>
        </p:txBody>
      </p:sp>
      <p:sp>
        <p:nvSpPr>
          <p:cNvPr id="213" name="TextBox 212">
            <a:extLst>
              <a:ext uri="{FF2B5EF4-FFF2-40B4-BE49-F238E27FC236}">
                <a16:creationId xmlns:a16="http://schemas.microsoft.com/office/drawing/2014/main" id="{6CFD0AD8-8A8D-A047-AEE4-7687B1CAAA74}"/>
              </a:ext>
            </a:extLst>
          </p:cNvPr>
          <p:cNvSpPr txBox="1"/>
          <p:nvPr/>
        </p:nvSpPr>
        <p:spPr>
          <a:xfrm rot="18900000">
            <a:off x="7439375" y="2471955"/>
            <a:ext cx="771366"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REVIEW</a:t>
            </a:r>
          </a:p>
        </p:txBody>
      </p:sp>
      <p:sp>
        <p:nvSpPr>
          <p:cNvPr id="214" name="TextBox 213">
            <a:extLst>
              <a:ext uri="{FF2B5EF4-FFF2-40B4-BE49-F238E27FC236}">
                <a16:creationId xmlns:a16="http://schemas.microsoft.com/office/drawing/2014/main" id="{FFB93327-41C7-A343-BD30-0ABD5CB0DF12}"/>
              </a:ext>
            </a:extLst>
          </p:cNvPr>
          <p:cNvSpPr txBox="1"/>
          <p:nvPr/>
        </p:nvSpPr>
        <p:spPr>
          <a:xfrm rot="5400000">
            <a:off x="9673079" y="3564217"/>
            <a:ext cx="1361271"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ROP APPROVAL</a:t>
            </a:r>
          </a:p>
        </p:txBody>
      </p:sp>
      <p:sp>
        <p:nvSpPr>
          <p:cNvPr id="215" name="TextBox 214">
            <a:extLst>
              <a:ext uri="{FF2B5EF4-FFF2-40B4-BE49-F238E27FC236}">
                <a16:creationId xmlns:a16="http://schemas.microsoft.com/office/drawing/2014/main" id="{970491B0-4226-D543-A410-E3A2AB28520E}"/>
              </a:ext>
            </a:extLst>
          </p:cNvPr>
          <p:cNvSpPr txBox="1"/>
          <p:nvPr/>
        </p:nvSpPr>
        <p:spPr>
          <a:xfrm>
            <a:off x="4875277" y="2662608"/>
            <a:ext cx="1928734" cy="584775"/>
          </a:xfrm>
          <a:prstGeom prst="rect">
            <a:avLst/>
          </a:prstGeom>
          <a:noFill/>
        </p:spPr>
        <p:txBody>
          <a:bodyPr wrap="none" rtlCol="0" anchor="b" anchorCtr="0">
            <a:spAutoFit/>
          </a:bodyPr>
          <a:lstStyle/>
          <a:p>
            <a:pPr algn="ctr"/>
            <a:r>
              <a:rPr lang="en-US" sz="1600" b="1" dirty="0">
                <a:solidFill>
                  <a:schemeClr val="tx2">
                    <a:lumMod val="25000"/>
                  </a:schemeClr>
                </a:solidFill>
                <a:latin typeface="Poppins" pitchFamily="2" charset="77"/>
                <a:ea typeface="League Spartan" charset="0"/>
                <a:cs typeface="Poppins" pitchFamily="2" charset="77"/>
              </a:rPr>
              <a:t>WORKING IN </a:t>
            </a:r>
          </a:p>
          <a:p>
            <a:pPr algn="ctr"/>
            <a:r>
              <a:rPr lang="en-US" sz="1600" b="1" dirty="0">
                <a:solidFill>
                  <a:schemeClr val="tx2">
                    <a:lumMod val="25000"/>
                  </a:schemeClr>
                </a:solidFill>
                <a:latin typeface="Poppins" pitchFamily="2" charset="77"/>
                <a:ea typeface="League Spartan" charset="0"/>
                <a:cs typeface="Poppins" pitchFamily="2" charset="77"/>
              </a:rPr>
              <a:t>COLLABORATION</a:t>
            </a:r>
          </a:p>
        </p:txBody>
      </p:sp>
      <p:pic>
        <p:nvPicPr>
          <p:cNvPr id="4" name="Graphic 3" descr="Meeting">
            <a:extLst>
              <a:ext uri="{FF2B5EF4-FFF2-40B4-BE49-F238E27FC236}">
                <a16:creationId xmlns:a16="http://schemas.microsoft.com/office/drawing/2014/main" id="{E06F81E2-ED49-425B-9C4D-C18B9029B5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20265" y="4856211"/>
            <a:ext cx="914400" cy="914400"/>
          </a:xfrm>
          <a:prstGeom prst="rect">
            <a:avLst/>
          </a:prstGeom>
        </p:spPr>
      </p:pic>
      <p:pic>
        <p:nvPicPr>
          <p:cNvPr id="6" name="Graphic 5" descr="Head with gears">
            <a:extLst>
              <a:ext uri="{FF2B5EF4-FFF2-40B4-BE49-F238E27FC236}">
                <a16:creationId xmlns:a16="http://schemas.microsoft.com/office/drawing/2014/main" id="{6620FA31-5E9F-45C5-AEF0-6EA6988194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76403" y="2250315"/>
            <a:ext cx="914400" cy="914400"/>
          </a:xfrm>
          <a:prstGeom prst="rect">
            <a:avLst/>
          </a:prstGeom>
        </p:spPr>
      </p:pic>
      <p:pic>
        <p:nvPicPr>
          <p:cNvPr id="2" name="Picture 1">
            <a:extLst>
              <a:ext uri="{FF2B5EF4-FFF2-40B4-BE49-F238E27FC236}">
                <a16:creationId xmlns:a16="http://schemas.microsoft.com/office/drawing/2014/main" id="{E742BB11-65AD-E169-E58F-85E4AF489AE4}"/>
              </a:ext>
            </a:extLst>
          </p:cNvPr>
          <p:cNvPicPr>
            <a:picLocks noChangeAspect="1"/>
          </p:cNvPicPr>
          <p:nvPr/>
        </p:nvPicPr>
        <p:blipFill>
          <a:blip r:embed="rId6"/>
          <a:stretch>
            <a:fillRect/>
          </a:stretch>
        </p:blipFill>
        <p:spPr>
          <a:xfrm>
            <a:off x="235857" y="95865"/>
            <a:ext cx="3120200" cy="3522044"/>
          </a:xfrm>
          <a:prstGeom prst="rect">
            <a:avLst/>
          </a:prstGeom>
        </p:spPr>
      </p:pic>
    </p:spTree>
    <p:extLst>
      <p:ext uri="{BB962C8B-B14F-4D97-AF65-F5344CB8AC3E}">
        <p14:creationId xmlns:p14="http://schemas.microsoft.com/office/powerpoint/2010/main" val="2236898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15B03-CF04-461E-BA61-688693323158}"/>
              </a:ext>
            </a:extLst>
          </p:cNvPr>
          <p:cNvSpPr>
            <a:spLocks noGrp="1"/>
          </p:cNvSpPr>
          <p:nvPr>
            <p:ph type="title"/>
          </p:nvPr>
        </p:nvSpPr>
        <p:spPr>
          <a:xfrm>
            <a:off x="1244601" y="926902"/>
            <a:ext cx="9905998" cy="914400"/>
          </a:xfrm>
        </p:spPr>
        <p:txBody>
          <a:bodyPr>
            <a:norm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NHSRC &amp; </a:t>
            </a:r>
            <a:r>
              <a:rPr lang="en-US" b="1" cap="none"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Health Systems Research</a:t>
            </a:r>
            <a:endParaRPr lang="en-IN"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Content Placeholder 4" descr="Head with gears">
            <a:extLst>
              <a:ext uri="{FF2B5EF4-FFF2-40B4-BE49-F238E27FC236}">
                <a16:creationId xmlns:a16="http://schemas.microsoft.com/office/drawing/2014/main" id="{34A29E11-F545-4690-80CB-B9EFF2AB4243}"/>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44800" y="67231"/>
            <a:ext cx="914400" cy="9144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Graphic 6" descr="Group brainstorm">
            <a:extLst>
              <a:ext uri="{FF2B5EF4-FFF2-40B4-BE49-F238E27FC236}">
                <a16:creationId xmlns:a16="http://schemas.microsoft.com/office/drawing/2014/main" id="{07502433-DAD8-4FEF-85C0-3737C2EB3F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7240" y="67231"/>
            <a:ext cx="914400" cy="914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Graphic 8" descr="Social network">
            <a:extLst>
              <a:ext uri="{FF2B5EF4-FFF2-40B4-BE49-F238E27FC236}">
                <a16:creationId xmlns:a16="http://schemas.microsoft.com/office/drawing/2014/main" id="{5E5B7ACA-1EF5-41A0-AC50-848D4DE466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87485" y="67231"/>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Graphic 10" descr="Presentation with checklist">
            <a:extLst>
              <a:ext uri="{FF2B5EF4-FFF2-40B4-BE49-F238E27FC236}">
                <a16:creationId xmlns:a16="http://schemas.microsoft.com/office/drawing/2014/main" id="{44C67A2D-697E-45FC-BB5A-C47802BA7B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7160" y="-69929"/>
            <a:ext cx="1188720" cy="118872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12" name="Diagram 11">
            <a:extLst>
              <a:ext uri="{FF2B5EF4-FFF2-40B4-BE49-F238E27FC236}">
                <a16:creationId xmlns:a16="http://schemas.microsoft.com/office/drawing/2014/main" id="{86E813E4-D67F-444A-906A-644FB8B33A54}"/>
              </a:ext>
            </a:extLst>
          </p:cNvPr>
          <p:cNvGraphicFramePr/>
          <p:nvPr>
            <p:extLst>
              <p:ext uri="{D42A27DB-BD31-4B8C-83A1-F6EECF244321}">
                <p14:modId xmlns:p14="http://schemas.microsoft.com/office/powerpoint/2010/main" val="2076563753"/>
              </p:ext>
            </p:extLst>
          </p:nvPr>
        </p:nvGraphicFramePr>
        <p:xfrm>
          <a:off x="731520" y="1786573"/>
          <a:ext cx="10932160" cy="470630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426763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AE5D-85E5-4910-A122-70B9261A65B4}"/>
              </a:ext>
            </a:extLst>
          </p:cNvPr>
          <p:cNvSpPr>
            <a:spLocks noGrp="1"/>
          </p:cNvSpPr>
          <p:nvPr>
            <p:ph type="title"/>
          </p:nvPr>
        </p:nvSpPr>
        <p:spPr>
          <a:xfrm>
            <a:off x="913775" y="420114"/>
            <a:ext cx="10364451" cy="772133"/>
          </a:xfrm>
        </p:spPr>
        <p:txBody>
          <a:bodyPr>
            <a:normAutofit/>
          </a:bodyPr>
          <a:lstStyle/>
          <a:p>
            <a:pPr algn="ctr"/>
            <a:r>
              <a:rPr lang="en-IN" b="1" dirty="0">
                <a:solidFill>
                  <a:schemeClr val="accent5">
                    <a:lumMod val="50000"/>
                  </a:schemeClr>
                </a:solidFill>
                <a:effectLst/>
              </a:rPr>
              <a:t>Challenges &amp; Way forward</a:t>
            </a:r>
          </a:p>
        </p:txBody>
      </p:sp>
      <p:sp>
        <p:nvSpPr>
          <p:cNvPr id="3" name="Content Placeholder 2">
            <a:extLst>
              <a:ext uri="{FF2B5EF4-FFF2-40B4-BE49-F238E27FC236}">
                <a16:creationId xmlns:a16="http://schemas.microsoft.com/office/drawing/2014/main" id="{7792AB6C-A539-448F-AB23-645E65BCCE33}"/>
              </a:ext>
            </a:extLst>
          </p:cNvPr>
          <p:cNvSpPr>
            <a:spLocks noGrp="1"/>
          </p:cNvSpPr>
          <p:nvPr>
            <p:ph sz="quarter" idx="13"/>
          </p:nvPr>
        </p:nvSpPr>
        <p:spPr>
          <a:xfrm>
            <a:off x="542926" y="1396404"/>
            <a:ext cx="10734674" cy="4972050"/>
          </a:xfrm>
        </p:spPr>
        <p:txBody>
          <a:bodyPr>
            <a:normAutofit lnSpcReduction="10000"/>
          </a:bodyPr>
          <a:lstStyle/>
          <a:p>
            <a:pPr algn="just"/>
            <a:r>
              <a:rPr lang="en-US" sz="2800" cap="none" dirty="0">
                <a:solidFill>
                  <a:schemeClr val="tx2">
                    <a:lumMod val="25000"/>
                  </a:schemeClr>
                </a:solidFill>
                <a:effectLst/>
                <a:latin typeface="Cambria" panose="02040503050406030204" pitchFamily="18" charset="0"/>
                <a:ea typeface="Cambria" panose="02040503050406030204" pitchFamily="18" charset="0"/>
              </a:rPr>
              <a:t>Research with focus on neglected health systems domains</a:t>
            </a:r>
            <a:r>
              <a:rPr lang="en-US" sz="2800" i="1" dirty="0">
                <a:solidFill>
                  <a:schemeClr val="tx2">
                    <a:lumMod val="25000"/>
                  </a:schemeClr>
                </a:solidFill>
                <a:effectLst/>
                <a:latin typeface="Cambria" panose="02040503050406030204" pitchFamily="18" charset="0"/>
                <a:ea typeface="Cambria" panose="02040503050406030204" pitchFamily="18" charset="0"/>
              </a:rPr>
              <a:t>.</a:t>
            </a:r>
            <a:endParaRPr lang="en-US" sz="2800" i="1" cap="none" dirty="0">
              <a:solidFill>
                <a:schemeClr val="tx2">
                  <a:lumMod val="25000"/>
                </a:schemeClr>
              </a:solidFill>
              <a:effectLst/>
              <a:latin typeface="Cambria" panose="02040503050406030204" pitchFamily="18" charset="0"/>
              <a:ea typeface="Cambria" panose="02040503050406030204" pitchFamily="18" charset="0"/>
            </a:endParaRPr>
          </a:p>
          <a:p>
            <a:pPr algn="just"/>
            <a:r>
              <a:rPr lang="en-US" sz="2800" cap="none" dirty="0">
                <a:solidFill>
                  <a:schemeClr val="tx2">
                    <a:lumMod val="25000"/>
                  </a:schemeClr>
                </a:solidFill>
                <a:effectLst/>
                <a:latin typeface="Cambria" panose="02040503050406030204" pitchFamily="18" charset="0"/>
                <a:ea typeface="Cambria" panose="02040503050406030204" pitchFamily="18" charset="0"/>
              </a:rPr>
              <a:t>Strengthened Research capacity : States, institutions of national importance, Colleges, Other research / public health organizations, </a:t>
            </a:r>
            <a:r>
              <a:rPr lang="en-US" sz="2800" cap="none" dirty="0" err="1">
                <a:solidFill>
                  <a:schemeClr val="tx2">
                    <a:lumMod val="25000"/>
                  </a:schemeClr>
                </a:solidFill>
                <a:effectLst/>
                <a:latin typeface="Cambria" panose="02040503050406030204" pitchFamily="18" charset="0"/>
                <a:ea typeface="Cambria" panose="02040503050406030204" pitchFamily="18" charset="0"/>
              </a:rPr>
              <a:t>etc</a:t>
            </a:r>
            <a:endParaRPr lang="en-US" sz="2800" cap="none" dirty="0">
              <a:solidFill>
                <a:schemeClr val="tx2">
                  <a:lumMod val="25000"/>
                </a:schemeClr>
              </a:solidFill>
              <a:effectLst/>
              <a:latin typeface="Cambria" panose="02040503050406030204" pitchFamily="18" charset="0"/>
              <a:ea typeface="Cambria" panose="02040503050406030204" pitchFamily="18" charset="0"/>
            </a:endParaRPr>
          </a:p>
          <a:p>
            <a:pPr algn="just"/>
            <a:r>
              <a:rPr lang="en-US" sz="2800" cap="none" dirty="0">
                <a:solidFill>
                  <a:schemeClr val="tx2">
                    <a:lumMod val="25000"/>
                  </a:schemeClr>
                </a:solidFill>
                <a:effectLst/>
                <a:latin typeface="Cambria" panose="02040503050406030204" pitchFamily="18" charset="0"/>
                <a:ea typeface="Cambria" panose="02040503050406030204" pitchFamily="18" charset="0"/>
              </a:rPr>
              <a:t>Enhanced funding for health systems research</a:t>
            </a:r>
          </a:p>
          <a:p>
            <a:pPr algn="just"/>
            <a:r>
              <a:rPr lang="en-US" sz="2800" cap="none" dirty="0">
                <a:solidFill>
                  <a:schemeClr val="tx2">
                    <a:lumMod val="25000"/>
                  </a:schemeClr>
                </a:solidFill>
                <a:effectLst/>
                <a:latin typeface="Cambria" panose="02040503050406030204" pitchFamily="18" charset="0"/>
                <a:ea typeface="Cambria" panose="02040503050406030204" pitchFamily="18" charset="0"/>
              </a:rPr>
              <a:t>Prioritization: deficient health systems domains, geographical areas, institutions.</a:t>
            </a:r>
          </a:p>
          <a:p>
            <a:pPr algn="just"/>
            <a:r>
              <a:rPr lang="en-US" sz="2800" dirty="0">
                <a:solidFill>
                  <a:schemeClr val="tx2">
                    <a:lumMod val="25000"/>
                  </a:schemeClr>
                </a:solidFill>
                <a:effectLst/>
                <a:latin typeface="Cambria" panose="02040503050406030204" pitchFamily="18" charset="0"/>
                <a:ea typeface="Cambria" panose="02040503050406030204" pitchFamily="18" charset="0"/>
              </a:rPr>
              <a:t>Building partnerships and strengthening collaboration – promoting synergy</a:t>
            </a:r>
            <a:endParaRPr lang="en-IN" sz="2800" cap="none" dirty="0">
              <a:solidFill>
                <a:schemeClr val="tx2">
                  <a:lumMod val="25000"/>
                </a:schemeClr>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9244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AE5D-85E5-4910-A122-70B9261A65B4}"/>
              </a:ext>
            </a:extLst>
          </p:cNvPr>
          <p:cNvSpPr>
            <a:spLocks noGrp="1"/>
          </p:cNvSpPr>
          <p:nvPr>
            <p:ph type="title"/>
          </p:nvPr>
        </p:nvSpPr>
        <p:spPr>
          <a:xfrm>
            <a:off x="646357" y="480497"/>
            <a:ext cx="11049625" cy="772133"/>
          </a:xfrm>
        </p:spPr>
        <p:txBody>
          <a:bodyPr>
            <a:normAutofit fontScale="90000"/>
          </a:bodyPr>
          <a:lstStyle/>
          <a:p>
            <a:pPr algn="ctr"/>
            <a:r>
              <a:rPr lang="en-IN" b="1" dirty="0">
                <a:solidFill>
                  <a:schemeClr val="accent5">
                    <a:lumMod val="50000"/>
                  </a:schemeClr>
                </a:solidFill>
                <a:effectLst/>
              </a:rPr>
              <a:t>Way forward – </a:t>
            </a:r>
            <a:r>
              <a:rPr lang="en-IN" b="1" cap="none" dirty="0">
                <a:solidFill>
                  <a:schemeClr val="accent5">
                    <a:lumMod val="50000"/>
                  </a:schemeClr>
                </a:solidFill>
                <a:effectLst/>
              </a:rPr>
              <a:t>towards multisectoral/collaborative efforts</a:t>
            </a:r>
            <a:endParaRPr lang="en-IN" b="1" dirty="0">
              <a:solidFill>
                <a:schemeClr val="accent5">
                  <a:lumMod val="50000"/>
                </a:schemeClr>
              </a:solidFill>
              <a:effectLst/>
            </a:endParaRPr>
          </a:p>
        </p:txBody>
      </p:sp>
      <p:sp>
        <p:nvSpPr>
          <p:cNvPr id="3" name="Content Placeholder 2">
            <a:extLst>
              <a:ext uri="{FF2B5EF4-FFF2-40B4-BE49-F238E27FC236}">
                <a16:creationId xmlns:a16="http://schemas.microsoft.com/office/drawing/2014/main" id="{7792AB6C-A539-448F-AB23-645E65BCCE33}"/>
              </a:ext>
            </a:extLst>
          </p:cNvPr>
          <p:cNvSpPr>
            <a:spLocks noGrp="1"/>
          </p:cNvSpPr>
          <p:nvPr>
            <p:ph sz="quarter" idx="13"/>
          </p:nvPr>
        </p:nvSpPr>
        <p:spPr>
          <a:xfrm>
            <a:off x="637815" y="1439535"/>
            <a:ext cx="10734674" cy="4972050"/>
          </a:xfrm>
        </p:spPr>
        <p:txBody>
          <a:bodyPr>
            <a:normAutofit lnSpcReduction="10000"/>
          </a:bodyPr>
          <a:lstStyle/>
          <a:p>
            <a:pPr marL="0" indent="0" algn="just">
              <a:buNone/>
            </a:pPr>
            <a:r>
              <a:rPr lang="en-US" sz="2800" cap="none" dirty="0">
                <a:solidFill>
                  <a:schemeClr val="tx2">
                    <a:lumMod val="25000"/>
                  </a:schemeClr>
                </a:solidFill>
                <a:effectLst/>
                <a:latin typeface="Cambria" panose="02040503050406030204" pitchFamily="18" charset="0"/>
                <a:ea typeface="Cambria" panose="02040503050406030204" pitchFamily="18" charset="0"/>
              </a:rPr>
              <a:t>Multisectoral collaborative efforts : crucial in designing pathway to progress towards improving overall health outcomes and health systems efficiency</a:t>
            </a:r>
          </a:p>
          <a:p>
            <a:pPr marL="0" indent="0" algn="just">
              <a:buNone/>
            </a:pPr>
            <a:r>
              <a:rPr lang="en-US" sz="2800" dirty="0">
                <a:solidFill>
                  <a:schemeClr val="tx2">
                    <a:lumMod val="25000"/>
                  </a:schemeClr>
                </a:solidFill>
                <a:effectLst/>
                <a:latin typeface="Cambria" panose="02040503050406030204" pitchFamily="18" charset="0"/>
                <a:ea typeface="Cambria" panose="02040503050406030204" pitchFamily="18" charset="0"/>
              </a:rPr>
              <a:t>	E</a:t>
            </a:r>
            <a:r>
              <a:rPr lang="en-US" sz="2800" cap="none" dirty="0">
                <a:solidFill>
                  <a:schemeClr val="tx2">
                    <a:lumMod val="25000"/>
                  </a:schemeClr>
                </a:solidFill>
                <a:effectLst/>
                <a:latin typeface="Cambria" panose="02040503050406030204" pitchFamily="18" charset="0"/>
                <a:ea typeface="Cambria" panose="02040503050406030204" pitchFamily="18" charset="0"/>
              </a:rPr>
              <a:t>ffective Collaboration : ‘Quality of collaboration’ </a:t>
            </a:r>
            <a:endParaRPr lang="en-US" sz="2800" i="1" cap="none" dirty="0">
              <a:solidFill>
                <a:schemeClr val="tx2">
                  <a:lumMod val="25000"/>
                </a:schemeClr>
              </a:solidFill>
              <a:effectLst/>
              <a:latin typeface="Cambria" panose="02040503050406030204" pitchFamily="18" charset="0"/>
              <a:ea typeface="Cambria" panose="02040503050406030204" pitchFamily="18" charset="0"/>
            </a:endParaRPr>
          </a:p>
          <a:p>
            <a:pPr marL="0" indent="0" algn="just">
              <a:buNone/>
            </a:pPr>
            <a:r>
              <a:rPr lang="en-US" sz="2800" i="1" dirty="0">
                <a:solidFill>
                  <a:schemeClr val="tx2">
                    <a:lumMod val="25000"/>
                  </a:schemeClr>
                </a:solidFill>
                <a:effectLst/>
                <a:latin typeface="Cambria" panose="02040503050406030204" pitchFamily="18" charset="0"/>
                <a:ea typeface="Cambria" panose="02040503050406030204" pitchFamily="18" charset="0"/>
              </a:rPr>
              <a:t>	</a:t>
            </a:r>
            <a:r>
              <a:rPr lang="en-US" sz="2800" cap="none" dirty="0">
                <a:solidFill>
                  <a:schemeClr val="tx2">
                    <a:lumMod val="25000"/>
                  </a:schemeClr>
                </a:solidFill>
                <a:effectLst/>
                <a:latin typeface="Cambria" panose="02040503050406030204" pitchFamily="18" charset="0"/>
                <a:ea typeface="Cambria" panose="02040503050406030204" pitchFamily="18" charset="0"/>
              </a:rPr>
              <a:t>Factors influencing collaborations : context, support, interaction processes, defined task/deliverables, teams, individuals involved, ownership, other overarching factors</a:t>
            </a:r>
          </a:p>
          <a:p>
            <a:pPr marL="0" indent="0" algn="just">
              <a:buNone/>
            </a:pPr>
            <a:r>
              <a:rPr lang="en-US" sz="2800" dirty="0">
                <a:solidFill>
                  <a:schemeClr val="tx2">
                    <a:lumMod val="25000"/>
                  </a:schemeClr>
                </a:solidFill>
                <a:effectLst/>
                <a:latin typeface="Cambria" panose="02040503050406030204" pitchFamily="18" charset="0"/>
                <a:ea typeface="Cambria" panose="02040503050406030204" pitchFamily="18" charset="0"/>
              </a:rPr>
              <a:t>	O</a:t>
            </a:r>
            <a:r>
              <a:rPr lang="en-US" sz="2800" cap="none" dirty="0">
                <a:solidFill>
                  <a:schemeClr val="tx2">
                    <a:lumMod val="25000"/>
                  </a:schemeClr>
                </a:solidFill>
                <a:effectLst/>
                <a:latin typeface="Cambria" panose="02040503050406030204" pitchFamily="18" charset="0"/>
                <a:ea typeface="Cambria" panose="02040503050406030204" pitchFamily="18" charset="0"/>
              </a:rPr>
              <a:t>ptimize collaborative efforts :  Develop mechanisms for  stakeholders to integrate their needs and perspectives - </a:t>
            </a:r>
            <a:r>
              <a:rPr lang="en-US" sz="2800" cap="none" dirty="0">
                <a:solidFill>
                  <a:srgbClr val="C00000"/>
                </a:solidFill>
                <a:effectLst/>
                <a:latin typeface="Cambria" panose="02040503050406030204" pitchFamily="18" charset="0"/>
                <a:ea typeface="Cambria" panose="02040503050406030204" pitchFamily="18" charset="0"/>
              </a:rPr>
              <a:t>Users</a:t>
            </a:r>
          </a:p>
        </p:txBody>
      </p:sp>
    </p:spTree>
    <p:extLst>
      <p:ext uri="{BB962C8B-B14F-4D97-AF65-F5344CB8AC3E}">
        <p14:creationId xmlns:p14="http://schemas.microsoft.com/office/powerpoint/2010/main" val="1173551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6A5A3B-051A-4F44-9BB9-9E6C27D941A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04641" y="1834476"/>
            <a:ext cx="4422228" cy="4422228"/>
          </a:xfrm>
          <a:prstGeom prst="rect">
            <a:avLst/>
          </a:prstGeom>
          <a:effectLst>
            <a:softEdge rad="431800"/>
          </a:effectLst>
        </p:spPr>
      </p:pic>
    </p:spTree>
    <p:extLst>
      <p:ext uri="{BB962C8B-B14F-4D97-AF65-F5344CB8AC3E}">
        <p14:creationId xmlns:p14="http://schemas.microsoft.com/office/powerpoint/2010/main" val="284901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AE5D-85E5-4910-A122-70B9261A65B4}"/>
              </a:ext>
            </a:extLst>
          </p:cNvPr>
          <p:cNvSpPr>
            <a:spLocks noGrp="1"/>
          </p:cNvSpPr>
          <p:nvPr>
            <p:ph type="title"/>
          </p:nvPr>
        </p:nvSpPr>
        <p:spPr>
          <a:xfrm>
            <a:off x="913774" y="342900"/>
            <a:ext cx="10364451" cy="772133"/>
          </a:xfrm>
        </p:spPr>
        <p:txBody>
          <a:bodyPr>
            <a:normAutofit/>
          </a:bodyPr>
          <a:lstStyle/>
          <a:p>
            <a:r>
              <a:rPr lang="en-IN" sz="4000" b="1" dirty="0">
                <a:solidFill>
                  <a:schemeClr val="accent4">
                    <a:lumMod val="75000"/>
                  </a:schemeClr>
                </a:solidFill>
                <a:latin typeface="Cambria" panose="02040503050406030204" pitchFamily="18" charset="0"/>
                <a:ea typeface="Cambria" panose="02040503050406030204" pitchFamily="18" charset="0"/>
              </a:rPr>
              <a:t>SHSRC </a:t>
            </a:r>
            <a:r>
              <a:rPr lang="en-IN" sz="4000" b="1" cap="none" dirty="0">
                <a:solidFill>
                  <a:schemeClr val="accent4">
                    <a:lumMod val="75000"/>
                  </a:schemeClr>
                </a:solidFill>
                <a:latin typeface="Cambria" panose="02040503050406030204" pitchFamily="18" charset="0"/>
                <a:ea typeface="Cambria" panose="02040503050406030204" pitchFamily="18" charset="0"/>
              </a:rPr>
              <a:t>as technical arm to state </a:t>
            </a:r>
            <a:r>
              <a:rPr lang="en-IN" sz="4000" b="1" dirty="0">
                <a:solidFill>
                  <a:schemeClr val="accent4">
                    <a:lumMod val="75000"/>
                  </a:schemeClr>
                </a:solidFill>
                <a:latin typeface="Cambria" panose="02040503050406030204" pitchFamily="18" charset="0"/>
                <a:ea typeface="Cambria" panose="02040503050406030204" pitchFamily="18" charset="0"/>
              </a:rPr>
              <a:t>nhm</a:t>
            </a:r>
          </a:p>
        </p:txBody>
      </p:sp>
      <p:sp>
        <p:nvSpPr>
          <p:cNvPr id="3" name="Content Placeholder 2">
            <a:extLst>
              <a:ext uri="{FF2B5EF4-FFF2-40B4-BE49-F238E27FC236}">
                <a16:creationId xmlns:a16="http://schemas.microsoft.com/office/drawing/2014/main" id="{7792AB6C-A539-448F-AB23-645E65BCCE33}"/>
              </a:ext>
            </a:extLst>
          </p:cNvPr>
          <p:cNvSpPr>
            <a:spLocks noGrp="1"/>
          </p:cNvSpPr>
          <p:nvPr>
            <p:ph sz="quarter" idx="13"/>
          </p:nvPr>
        </p:nvSpPr>
        <p:spPr>
          <a:xfrm>
            <a:off x="288858" y="1144088"/>
            <a:ext cx="10809661" cy="5256711"/>
          </a:xfrm>
        </p:spPr>
        <p:txBody>
          <a:bodyPr>
            <a:normAutofit/>
          </a:bodyPr>
          <a:lstStyle/>
          <a:p>
            <a:pPr algn="just">
              <a:buFont typeface="Wingdings" panose="05000000000000000000" pitchFamily="2" charset="2"/>
              <a:buChar char="Ø"/>
            </a:pPr>
            <a:r>
              <a:rPr lang="en-US" dirty="0">
                <a:solidFill>
                  <a:schemeClr val="tx2">
                    <a:lumMod val="25000"/>
                  </a:schemeClr>
                </a:solidFill>
                <a:effectLst/>
                <a:latin typeface="Cambria" panose="02040503050406030204" pitchFamily="18" charset="0"/>
                <a:ea typeface="Cambria" panose="02040503050406030204" pitchFamily="18" charset="0"/>
              </a:rPr>
              <a:t>SHSRCs could play a critical role in identifying Health system gaps and supporting states to address such gaps</a:t>
            </a:r>
          </a:p>
          <a:p>
            <a:pPr algn="just">
              <a:buFont typeface="Wingdings" panose="05000000000000000000" pitchFamily="2" charset="2"/>
              <a:buChar char="Ø"/>
            </a:pPr>
            <a:r>
              <a:rPr lang="en-US" dirty="0">
                <a:solidFill>
                  <a:schemeClr val="tx2">
                    <a:lumMod val="25000"/>
                  </a:schemeClr>
                </a:solidFill>
                <a:effectLst/>
                <a:latin typeface="Cambria" panose="02040503050406030204" pitchFamily="18" charset="0"/>
                <a:ea typeface="Cambria" panose="02040503050406030204" pitchFamily="18" charset="0"/>
              </a:rPr>
              <a:t>SHSRC could document the best practices within the state itself</a:t>
            </a:r>
          </a:p>
          <a:p>
            <a:pPr algn="just">
              <a:buFont typeface="Wingdings" panose="05000000000000000000" pitchFamily="2" charset="2"/>
              <a:buChar char="Ø"/>
            </a:pPr>
            <a:r>
              <a:rPr lang="en-US" dirty="0">
                <a:solidFill>
                  <a:schemeClr val="tx2">
                    <a:lumMod val="25000"/>
                  </a:schemeClr>
                </a:solidFill>
                <a:effectLst/>
                <a:latin typeface="Cambria" panose="02040503050406030204" pitchFamily="18" charset="0"/>
                <a:ea typeface="Cambria" panose="02040503050406030204" pitchFamily="18" charset="0"/>
              </a:rPr>
              <a:t>Underline role of SHSRCs in research and studies</a:t>
            </a:r>
          </a:p>
          <a:p>
            <a:pPr algn="just">
              <a:buFont typeface="Wingdings" panose="05000000000000000000" pitchFamily="2" charset="2"/>
              <a:buChar char="Ø"/>
            </a:pPr>
            <a:r>
              <a:rPr lang="en-US" dirty="0">
                <a:solidFill>
                  <a:schemeClr val="tx2">
                    <a:lumMod val="25000"/>
                  </a:schemeClr>
                </a:solidFill>
                <a:effectLst/>
                <a:latin typeface="Cambria" panose="02040503050406030204" pitchFamily="18" charset="0"/>
                <a:ea typeface="Cambria" panose="02040503050406030204" pitchFamily="18" charset="0"/>
              </a:rPr>
              <a:t>National Knowledge Partner agencies could also be requested to involve SHSRCs in studies</a:t>
            </a:r>
          </a:p>
          <a:p>
            <a:pPr marL="0" indent="0" algn="just">
              <a:buNone/>
            </a:pPr>
            <a:endParaRPr lang="en-US" sz="900" dirty="0">
              <a:solidFill>
                <a:schemeClr val="tx2">
                  <a:lumMod val="25000"/>
                </a:schemeClr>
              </a:solidFill>
              <a:effectLst/>
              <a:latin typeface="Cambria" panose="02040503050406030204" pitchFamily="18" charset="0"/>
              <a:ea typeface="Cambria" panose="02040503050406030204" pitchFamily="18" charset="0"/>
            </a:endParaRPr>
          </a:p>
          <a:p>
            <a:pPr lvl="1" algn="just">
              <a:buFont typeface="Wingdings" panose="05000000000000000000" pitchFamily="2" charset="2"/>
              <a:buChar char="Ø"/>
            </a:pPr>
            <a:r>
              <a:rPr lang="en-US" sz="2400" dirty="0">
                <a:solidFill>
                  <a:schemeClr val="accent1">
                    <a:lumMod val="50000"/>
                  </a:schemeClr>
                </a:solidFill>
                <a:effectLst/>
                <a:latin typeface="Cambria" panose="02040503050406030204" pitchFamily="18" charset="0"/>
                <a:ea typeface="Cambria" panose="02040503050406030204" pitchFamily="18" charset="0"/>
              </a:rPr>
              <a:t>Complimenting the efforts with Enhanced resource allocation !!!</a:t>
            </a:r>
          </a:p>
          <a:p>
            <a:pPr lvl="1" algn="just">
              <a:buFont typeface="Wingdings" panose="05000000000000000000" pitchFamily="2" charset="2"/>
              <a:buChar char="Ø"/>
            </a:pPr>
            <a:r>
              <a:rPr lang="en-US" sz="2400" dirty="0">
                <a:solidFill>
                  <a:schemeClr val="accent1">
                    <a:lumMod val="50000"/>
                  </a:schemeClr>
                </a:solidFill>
                <a:effectLst/>
                <a:latin typeface="Cambria" panose="02040503050406030204" pitchFamily="18" charset="0"/>
                <a:ea typeface="Cambria" panose="02040503050406030204" pitchFamily="18" charset="0"/>
              </a:rPr>
              <a:t>Review study: Revision of ToR and mandates to reflect on changing health needs and health priorities</a:t>
            </a:r>
          </a:p>
          <a:p>
            <a:pPr algn="just">
              <a:buFont typeface="Wingdings" panose="05000000000000000000" pitchFamily="2" charset="2"/>
              <a:buChar char="Ø"/>
            </a:pPr>
            <a:endParaRPr lang="en-US" sz="2400" cap="none" dirty="0">
              <a:solidFill>
                <a:schemeClr val="tx2">
                  <a:lumMod val="25000"/>
                </a:schemeClr>
              </a:solidFill>
              <a:effectLst/>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11F8CB6E-DA73-46D7-93AF-21B55E8DB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0024" y="1810358"/>
            <a:ext cx="1676401" cy="1488372"/>
          </a:xfrm>
          <a:prstGeom prst="ellipse">
            <a:avLst/>
          </a:prstGeom>
          <a:ln>
            <a:noFill/>
          </a:ln>
          <a:effectLst>
            <a:softEdge rad="127000"/>
          </a:effectLst>
        </p:spPr>
      </p:pic>
      <p:pic>
        <p:nvPicPr>
          <p:cNvPr id="1026" name="Picture 2">
            <a:extLst>
              <a:ext uri="{FF2B5EF4-FFF2-40B4-BE49-F238E27FC236}">
                <a16:creationId xmlns:a16="http://schemas.microsoft.com/office/drawing/2014/main" id="{EA9116FE-338A-6C1F-1AC2-2F867D94D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152" y="5480529"/>
            <a:ext cx="1097848" cy="1097848"/>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Gears">
            <a:extLst>
              <a:ext uri="{FF2B5EF4-FFF2-40B4-BE49-F238E27FC236}">
                <a16:creationId xmlns:a16="http://schemas.microsoft.com/office/drawing/2014/main" id="{3E4FEAC9-DE25-3CBB-948A-93204218C5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32535">
            <a:off x="558240" y="6115356"/>
            <a:ext cx="711068" cy="746288"/>
          </a:xfrm>
          <a:prstGeom prst="rect">
            <a:avLst/>
          </a:prstGeom>
        </p:spPr>
      </p:pic>
      <p:pic>
        <p:nvPicPr>
          <p:cNvPr id="7" name="Graphic 6" descr="Research">
            <a:extLst>
              <a:ext uri="{FF2B5EF4-FFF2-40B4-BE49-F238E27FC236}">
                <a16:creationId xmlns:a16="http://schemas.microsoft.com/office/drawing/2014/main" id="{6EB50EC3-9F4F-60CF-0DCA-4F50C6F41F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05875" y="5527000"/>
            <a:ext cx="1197042" cy="1197042"/>
          </a:xfrm>
          <a:prstGeom prst="rect">
            <a:avLst/>
          </a:prstGeom>
        </p:spPr>
      </p:pic>
    </p:spTree>
    <p:extLst>
      <p:ext uri="{BB962C8B-B14F-4D97-AF65-F5344CB8AC3E}">
        <p14:creationId xmlns:p14="http://schemas.microsoft.com/office/powerpoint/2010/main" val="3322838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04D8F4A-C04D-44E0-AA38-377A6D069096}"/>
              </a:ext>
            </a:extLst>
          </p:cNvPr>
          <p:cNvGraphicFramePr>
            <a:graphicFrameLocks noGrp="1"/>
          </p:cNvGraphicFramePr>
          <p:nvPr>
            <p:ph idx="1"/>
            <p:extLst>
              <p:ext uri="{D42A27DB-BD31-4B8C-83A1-F6EECF244321}">
                <p14:modId xmlns:p14="http://schemas.microsoft.com/office/powerpoint/2010/main" val="958354393"/>
              </p:ext>
            </p:extLst>
          </p:nvPr>
        </p:nvGraphicFramePr>
        <p:xfrm>
          <a:off x="2157411" y="2209233"/>
          <a:ext cx="9715501" cy="2710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48256B70-F8D5-463C-A0C8-4D6AB16F7F48}"/>
              </a:ext>
            </a:extLst>
          </p:cNvPr>
          <p:cNvSpPr/>
          <p:nvPr/>
        </p:nvSpPr>
        <p:spPr>
          <a:xfrm>
            <a:off x="133342" y="186551"/>
            <a:ext cx="6523265" cy="914400"/>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IN" sz="3800" b="1" dirty="0">
                <a:solidFill>
                  <a:prstClr val="black"/>
                </a:solidFill>
                <a:latin typeface="Cambria" panose="02040503050406030204" pitchFamily="18" charset="0"/>
                <a:ea typeface="Cambria" panose="02040503050406030204" pitchFamily="18" charset="0"/>
              </a:rPr>
              <a:t>Research In Health systems</a:t>
            </a:r>
          </a:p>
        </p:txBody>
      </p:sp>
      <p:sp>
        <p:nvSpPr>
          <p:cNvPr id="9" name="Rectangle: Diagonal Corners Snipped 8">
            <a:extLst>
              <a:ext uri="{FF2B5EF4-FFF2-40B4-BE49-F238E27FC236}">
                <a16:creationId xmlns:a16="http://schemas.microsoft.com/office/drawing/2014/main" id="{C3BFD0C3-8F61-4222-8E89-7661F8E94831}"/>
              </a:ext>
            </a:extLst>
          </p:cNvPr>
          <p:cNvSpPr/>
          <p:nvPr/>
        </p:nvSpPr>
        <p:spPr>
          <a:xfrm>
            <a:off x="319088" y="4467825"/>
            <a:ext cx="11553824" cy="1869489"/>
          </a:xfrm>
          <a:prstGeom prst="snip2Diag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b="0" i="0" dirty="0">
                <a:solidFill>
                  <a:srgbClr val="202124"/>
                </a:solidFill>
                <a:effectLst/>
                <a:latin typeface="Cambria" panose="02040503050406030204" pitchFamily="18" charset="0"/>
                <a:ea typeface="Cambria" panose="02040503050406030204" pitchFamily="18" charset="0"/>
              </a:rPr>
              <a:t>Yields </a:t>
            </a:r>
            <a:r>
              <a:rPr lang="en-US" sz="2400" b="1" i="0" dirty="0">
                <a:solidFill>
                  <a:srgbClr val="202124"/>
                </a:solidFill>
                <a:effectLst/>
                <a:latin typeface="Cambria" panose="02040503050406030204" pitchFamily="18" charset="0"/>
                <a:ea typeface="Cambria" panose="02040503050406030204" pitchFamily="18" charset="0"/>
              </a:rPr>
              <a:t>scalable solutions and improvements in health policies, systems, products, technologies, services, and delivery methods</a:t>
            </a:r>
            <a:r>
              <a:rPr lang="en-US" sz="2400" b="0" i="0" dirty="0">
                <a:solidFill>
                  <a:srgbClr val="202124"/>
                </a:solidFill>
                <a:effectLst/>
                <a:latin typeface="Cambria" panose="02040503050406030204" pitchFamily="18" charset="0"/>
                <a:ea typeface="Cambria" panose="02040503050406030204" pitchFamily="18" charset="0"/>
              </a:rPr>
              <a:t>, in order to improve </a:t>
            </a:r>
            <a:r>
              <a:rPr lang="en-US" sz="2400" b="1" i="0" dirty="0">
                <a:solidFill>
                  <a:schemeClr val="accent4">
                    <a:lumMod val="50000"/>
                  </a:schemeClr>
                </a:solidFill>
                <a:effectLst/>
                <a:latin typeface="Cambria" panose="02040503050406030204" pitchFamily="18" charset="0"/>
                <a:ea typeface="Cambria" panose="02040503050406030204" pitchFamily="18" charset="0"/>
              </a:rPr>
              <a:t>service delivery, quality of care,  diagnosis and treatment, education, outreach, prevention and promotive care and access to healthcare</a:t>
            </a:r>
            <a:endParaRPr lang="en-IN" sz="2400" b="1" dirty="0">
              <a:solidFill>
                <a:schemeClr val="accent4">
                  <a:lumMod val="50000"/>
                </a:schemeClr>
              </a:solidFill>
              <a:latin typeface="Cambria" panose="02040503050406030204" pitchFamily="18" charset="0"/>
              <a:ea typeface="Cambria" panose="02040503050406030204" pitchFamily="18" charset="0"/>
            </a:endParaRPr>
          </a:p>
        </p:txBody>
      </p:sp>
      <p:pic>
        <p:nvPicPr>
          <p:cNvPr id="11" name="Graphic 10" descr="Lightbulb and gear">
            <a:extLst>
              <a:ext uri="{FF2B5EF4-FFF2-40B4-BE49-F238E27FC236}">
                <a16:creationId xmlns:a16="http://schemas.microsoft.com/office/drawing/2014/main" id="{948B7B3A-EB32-4636-8869-819B73F006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68025" y="298676"/>
            <a:ext cx="914400" cy="9144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2" name="Graphic 11" descr="Research">
            <a:extLst>
              <a:ext uri="{FF2B5EF4-FFF2-40B4-BE49-F238E27FC236}">
                <a16:creationId xmlns:a16="http://schemas.microsoft.com/office/drawing/2014/main" id="{B5385835-4C18-4542-AE19-8A5B88534B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2096" y="2990822"/>
            <a:ext cx="914400" cy="914400"/>
          </a:xfrm>
          <a:prstGeom prst="rect">
            <a:avLst/>
          </a:prstGeom>
        </p:spPr>
      </p:pic>
      <p:pic>
        <p:nvPicPr>
          <p:cNvPr id="13" name="Graphic 12" descr="Gears">
            <a:extLst>
              <a:ext uri="{FF2B5EF4-FFF2-40B4-BE49-F238E27FC236}">
                <a16:creationId xmlns:a16="http://schemas.microsoft.com/office/drawing/2014/main" id="{D97FDF80-E8FB-48E4-9A2B-FEF2CA66183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132535">
            <a:off x="10687435" y="3107304"/>
            <a:ext cx="914400" cy="914400"/>
          </a:xfrm>
          <a:prstGeom prst="rect">
            <a:avLst/>
          </a:prstGeom>
        </p:spPr>
      </p:pic>
      <p:sp>
        <p:nvSpPr>
          <p:cNvPr id="14" name="Rectangle: Diagonal Corners Snipped 13">
            <a:extLst>
              <a:ext uri="{FF2B5EF4-FFF2-40B4-BE49-F238E27FC236}">
                <a16:creationId xmlns:a16="http://schemas.microsoft.com/office/drawing/2014/main" id="{7CB6E21F-9C16-4F42-9656-A03DED85C5FB}"/>
              </a:ext>
            </a:extLst>
          </p:cNvPr>
          <p:cNvSpPr/>
          <p:nvPr/>
        </p:nvSpPr>
        <p:spPr>
          <a:xfrm>
            <a:off x="133342" y="1506451"/>
            <a:ext cx="11820448" cy="950656"/>
          </a:xfrm>
          <a:prstGeom prst="snip2DiagRect">
            <a:avLst/>
          </a:prstGeom>
          <a:solidFill>
            <a:schemeClr val="accent2">
              <a:lumMod val="20000"/>
              <a:lumOff val="80000"/>
            </a:schemeClr>
          </a:solidFill>
          <a:ln>
            <a:solidFill>
              <a:schemeClr val="accent2">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b="0" i="1" dirty="0">
                <a:solidFill>
                  <a:schemeClr val="accent4">
                    <a:lumMod val="50000"/>
                  </a:schemeClr>
                </a:solidFill>
                <a:effectLst/>
                <a:latin typeface="Cambria" panose="02040503050406030204" pitchFamily="18" charset="0"/>
                <a:ea typeface="Cambria" panose="02040503050406030204" pitchFamily="18" charset="0"/>
              </a:rPr>
              <a:t>Systematic uptake of evidence-based practices into routine practice – to improve the quality and effectiveness of health care</a:t>
            </a:r>
            <a:endParaRPr lang="en-IN" sz="2400" b="1" i="1" dirty="0">
              <a:solidFill>
                <a:schemeClr val="accent4">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2693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AE5D-85E5-4910-A122-70B9261A65B4}"/>
              </a:ext>
            </a:extLst>
          </p:cNvPr>
          <p:cNvSpPr>
            <a:spLocks noGrp="1"/>
          </p:cNvSpPr>
          <p:nvPr>
            <p:ph type="title"/>
          </p:nvPr>
        </p:nvSpPr>
        <p:spPr>
          <a:xfrm>
            <a:off x="913775" y="618517"/>
            <a:ext cx="10364451" cy="772133"/>
          </a:xfrm>
        </p:spPr>
        <p:txBody>
          <a:bodyPr/>
          <a:lstStyle/>
          <a:p>
            <a:r>
              <a:rPr lang="en-IN" b="1" dirty="0">
                <a:solidFill>
                  <a:schemeClr val="accent5">
                    <a:lumMod val="50000"/>
                  </a:schemeClr>
                </a:solidFill>
              </a:rPr>
              <a:t>Health systems Research </a:t>
            </a:r>
          </a:p>
        </p:txBody>
      </p:sp>
      <p:sp>
        <p:nvSpPr>
          <p:cNvPr id="3" name="Content Placeholder 2">
            <a:extLst>
              <a:ext uri="{FF2B5EF4-FFF2-40B4-BE49-F238E27FC236}">
                <a16:creationId xmlns:a16="http://schemas.microsoft.com/office/drawing/2014/main" id="{7792AB6C-A539-448F-AB23-645E65BCCE33}"/>
              </a:ext>
            </a:extLst>
          </p:cNvPr>
          <p:cNvSpPr>
            <a:spLocks noGrp="1"/>
          </p:cNvSpPr>
          <p:nvPr>
            <p:ph sz="quarter" idx="13"/>
          </p:nvPr>
        </p:nvSpPr>
        <p:spPr>
          <a:xfrm>
            <a:off x="542926" y="1543050"/>
            <a:ext cx="10734674" cy="4972050"/>
          </a:xfrm>
        </p:spPr>
        <p:txBody>
          <a:bodyPr>
            <a:normAutofit/>
          </a:bodyPr>
          <a:lstStyle/>
          <a:p>
            <a:pPr algn="just"/>
            <a:r>
              <a:rPr lang="en-US" dirty="0">
                <a:solidFill>
                  <a:schemeClr val="tx2">
                    <a:lumMod val="25000"/>
                  </a:schemeClr>
                </a:solidFill>
                <a:effectLst/>
                <a:latin typeface="Cambria" panose="02040503050406030204" pitchFamily="18" charset="0"/>
                <a:ea typeface="Cambria" panose="02040503050406030204" pitchFamily="18" charset="0"/>
              </a:rPr>
              <a:t>Health systems </a:t>
            </a:r>
            <a:r>
              <a:rPr lang="en-US" sz="2400" cap="none" dirty="0">
                <a:solidFill>
                  <a:schemeClr val="tx2">
                    <a:lumMod val="25000"/>
                  </a:schemeClr>
                </a:solidFill>
                <a:effectLst/>
                <a:latin typeface="Cambria" panose="02040503050406030204" pitchFamily="18" charset="0"/>
                <a:ea typeface="Cambria" panose="02040503050406030204" pitchFamily="18" charset="0"/>
              </a:rPr>
              <a:t>Research has been identified as an important contributor to improve overall performance of health systems.</a:t>
            </a:r>
          </a:p>
          <a:p>
            <a:pPr algn="just"/>
            <a:r>
              <a:rPr lang="en-US" sz="2400" cap="none" dirty="0">
                <a:solidFill>
                  <a:schemeClr val="tx2">
                    <a:lumMod val="25000"/>
                  </a:schemeClr>
                </a:solidFill>
                <a:effectLst/>
                <a:latin typeface="Cambria" panose="02040503050406030204" pitchFamily="18" charset="0"/>
                <a:ea typeface="Cambria" panose="02040503050406030204" pitchFamily="18" charset="0"/>
              </a:rPr>
              <a:t>It has played an important role in guiding reforms and monitoring progress in NHM </a:t>
            </a:r>
          </a:p>
          <a:p>
            <a:pPr algn="just"/>
            <a:r>
              <a:rPr lang="en-US" dirty="0">
                <a:solidFill>
                  <a:schemeClr val="tx2">
                    <a:lumMod val="25000"/>
                  </a:schemeClr>
                </a:solidFill>
                <a:effectLst/>
                <a:latin typeface="Cambria" panose="02040503050406030204" pitchFamily="18" charset="0"/>
                <a:ea typeface="Cambria" panose="02040503050406030204" pitchFamily="18" charset="0"/>
              </a:rPr>
              <a:t>Several studies have linked </a:t>
            </a:r>
            <a:r>
              <a:rPr lang="en-US" sz="2400" cap="none" dirty="0">
                <a:solidFill>
                  <a:schemeClr val="tx2">
                    <a:lumMod val="25000"/>
                  </a:schemeClr>
                </a:solidFill>
                <a:effectLst/>
                <a:latin typeface="Cambria" panose="02040503050406030204" pitchFamily="18" charset="0"/>
                <a:ea typeface="Cambria" panose="02040503050406030204" pitchFamily="18" charset="0"/>
              </a:rPr>
              <a:t>research on program and policy implementation with public accountability</a:t>
            </a:r>
          </a:p>
          <a:p>
            <a:pPr algn="just"/>
            <a:r>
              <a:rPr lang="en-US" sz="2400" cap="none" dirty="0">
                <a:solidFill>
                  <a:schemeClr val="tx2">
                    <a:lumMod val="25000"/>
                  </a:schemeClr>
                </a:solidFill>
                <a:effectLst/>
                <a:latin typeface="Cambria" panose="02040503050406030204" pitchFamily="18" charset="0"/>
                <a:ea typeface="Cambria" panose="02040503050406030204" pitchFamily="18" charset="0"/>
              </a:rPr>
              <a:t>Over the years there </a:t>
            </a:r>
            <a:r>
              <a:rPr lang="en-US" dirty="0">
                <a:solidFill>
                  <a:schemeClr val="tx2">
                    <a:lumMod val="25000"/>
                  </a:schemeClr>
                </a:solidFill>
                <a:effectLst/>
                <a:latin typeface="Cambria" panose="02040503050406030204" pitchFamily="18" charset="0"/>
                <a:ea typeface="Cambria" panose="02040503050406030204" pitchFamily="18" charset="0"/>
              </a:rPr>
              <a:t>has been a </a:t>
            </a:r>
            <a:r>
              <a:rPr lang="en-US" sz="2400" cap="none" dirty="0">
                <a:solidFill>
                  <a:schemeClr val="tx2">
                    <a:lumMod val="25000"/>
                  </a:schemeClr>
                </a:solidFill>
                <a:effectLst/>
                <a:latin typeface="Cambria" panose="02040503050406030204" pitchFamily="18" charset="0"/>
                <a:ea typeface="Cambria" panose="02040503050406030204" pitchFamily="18" charset="0"/>
              </a:rPr>
              <a:t>growth </a:t>
            </a:r>
            <a:r>
              <a:rPr lang="en-US" dirty="0">
                <a:solidFill>
                  <a:schemeClr val="tx2">
                    <a:lumMod val="25000"/>
                  </a:schemeClr>
                </a:solidFill>
                <a:effectLst/>
                <a:latin typeface="Cambria" panose="02040503050406030204" pitchFamily="18" charset="0"/>
                <a:ea typeface="Cambria" panose="02040503050406030204" pitchFamily="18" charset="0"/>
              </a:rPr>
              <a:t>in</a:t>
            </a:r>
            <a:r>
              <a:rPr lang="en-US" sz="2400" cap="none" dirty="0">
                <a:solidFill>
                  <a:schemeClr val="tx2">
                    <a:lumMod val="25000"/>
                  </a:schemeClr>
                </a:solidFill>
                <a:effectLst/>
                <a:latin typeface="Cambria" panose="02040503050406030204" pitchFamily="18" charset="0"/>
                <a:ea typeface="Cambria" panose="02040503050406030204" pitchFamily="18" charset="0"/>
              </a:rPr>
              <a:t> published research covering NHM and associated reforms – which is a positive development. </a:t>
            </a:r>
          </a:p>
        </p:txBody>
      </p:sp>
      <p:pic>
        <p:nvPicPr>
          <p:cNvPr id="5" name="Picture 2">
            <a:extLst>
              <a:ext uri="{FF2B5EF4-FFF2-40B4-BE49-F238E27FC236}">
                <a16:creationId xmlns:a16="http://schemas.microsoft.com/office/drawing/2014/main" id="{C073E6A4-5355-9D23-15AF-8C4A2605F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9724" y="5307730"/>
            <a:ext cx="2047875" cy="1362768"/>
          </a:xfrm>
          <a:prstGeom prst="rect">
            <a:avLst/>
          </a:prstGeom>
          <a:noFill/>
          <a:ln>
            <a:noFill/>
          </a:ln>
          <a:effectLst>
            <a:softEdge rad="0"/>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38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AE5D-85E5-4910-A122-70B9261A65B4}"/>
              </a:ext>
            </a:extLst>
          </p:cNvPr>
          <p:cNvSpPr>
            <a:spLocks noGrp="1"/>
          </p:cNvSpPr>
          <p:nvPr>
            <p:ph type="title"/>
          </p:nvPr>
        </p:nvSpPr>
        <p:spPr>
          <a:xfrm>
            <a:off x="913774" y="342900"/>
            <a:ext cx="10364451" cy="772133"/>
          </a:xfrm>
        </p:spPr>
        <p:txBody>
          <a:bodyPr/>
          <a:lstStyle/>
          <a:p>
            <a:r>
              <a:rPr lang="en-IN" b="1" dirty="0">
                <a:solidFill>
                  <a:schemeClr val="accent5">
                    <a:lumMod val="50000"/>
                  </a:schemeClr>
                </a:solidFill>
              </a:rPr>
              <a:t>Research supporting </a:t>
            </a:r>
            <a:r>
              <a:rPr lang="en-IN" b="1" dirty="0" err="1">
                <a:solidFill>
                  <a:schemeClr val="accent5">
                    <a:lumMod val="50000"/>
                  </a:schemeClr>
                </a:solidFill>
              </a:rPr>
              <a:t>hss</a:t>
            </a:r>
            <a:r>
              <a:rPr lang="en-IN" b="1" dirty="0">
                <a:solidFill>
                  <a:schemeClr val="accent5">
                    <a:lumMod val="50000"/>
                  </a:schemeClr>
                </a:solidFill>
              </a:rPr>
              <a:t> </a:t>
            </a:r>
          </a:p>
        </p:txBody>
      </p:sp>
      <p:sp>
        <p:nvSpPr>
          <p:cNvPr id="3" name="Content Placeholder 2">
            <a:extLst>
              <a:ext uri="{FF2B5EF4-FFF2-40B4-BE49-F238E27FC236}">
                <a16:creationId xmlns:a16="http://schemas.microsoft.com/office/drawing/2014/main" id="{7792AB6C-A539-448F-AB23-645E65BCCE33}"/>
              </a:ext>
            </a:extLst>
          </p:cNvPr>
          <p:cNvSpPr>
            <a:spLocks noGrp="1"/>
          </p:cNvSpPr>
          <p:nvPr>
            <p:ph sz="quarter" idx="13"/>
          </p:nvPr>
        </p:nvSpPr>
        <p:spPr>
          <a:xfrm>
            <a:off x="288859" y="1144088"/>
            <a:ext cx="8588441" cy="5256711"/>
          </a:xfrm>
        </p:spPr>
        <p:txBody>
          <a:bodyPr>
            <a:normAutofit/>
          </a:bodyPr>
          <a:lstStyle/>
          <a:p>
            <a:pPr algn="just"/>
            <a:r>
              <a:rPr lang="en-US" sz="2400" b="1" cap="none" dirty="0">
                <a:solidFill>
                  <a:schemeClr val="tx2">
                    <a:lumMod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Enabling health systems for building </a:t>
            </a:r>
            <a:r>
              <a:rPr lang="en-US" sz="2400" b="1" i="1" cap="none" dirty="0">
                <a:solidFill>
                  <a:schemeClr val="tx2">
                    <a:lumMod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resilience</a:t>
            </a:r>
            <a:r>
              <a:rPr lang="en-US" sz="2400" cap="none" dirty="0">
                <a:solidFill>
                  <a:schemeClr val="tx2">
                    <a:lumMod val="25000"/>
                  </a:schemeClr>
                </a:solidFill>
                <a:latin typeface="Cambria" panose="02040503050406030204" pitchFamily="18" charset="0"/>
                <a:ea typeface="Cambria" panose="02040503050406030204" pitchFamily="18" charset="0"/>
              </a:rPr>
              <a:t>: </a:t>
            </a:r>
          </a:p>
          <a:p>
            <a:pPr algn="just">
              <a:buFont typeface="Wingdings" panose="05000000000000000000" pitchFamily="2" charset="2"/>
              <a:buChar char="Ø"/>
            </a:pPr>
            <a:r>
              <a:rPr lang="en-US" sz="2400" cap="none" dirty="0">
                <a:solidFill>
                  <a:schemeClr val="tx2">
                    <a:lumMod val="25000"/>
                  </a:schemeClr>
                </a:solidFill>
                <a:latin typeface="Cambria" panose="02040503050406030204" pitchFamily="18" charset="0"/>
                <a:ea typeface="Cambria" panose="02040503050406030204" pitchFamily="18" charset="0"/>
              </a:rPr>
              <a:t>A well-designed, evidence-based research – essential to future capacity building and achieving the overarching goals of NHM towards attaining UHC</a:t>
            </a:r>
          </a:p>
          <a:p>
            <a:pPr algn="just">
              <a:buFont typeface="Wingdings" panose="05000000000000000000" pitchFamily="2" charset="2"/>
              <a:buChar char="Ø"/>
            </a:pPr>
            <a:r>
              <a:rPr lang="en-US" sz="2400" cap="none" dirty="0">
                <a:solidFill>
                  <a:schemeClr val="tx2">
                    <a:lumMod val="25000"/>
                  </a:schemeClr>
                </a:solidFill>
                <a:latin typeface="Cambria" panose="02040503050406030204" pitchFamily="18" charset="0"/>
                <a:ea typeface="Cambria" panose="02040503050406030204" pitchFamily="18" charset="0"/>
              </a:rPr>
              <a:t>A robust foundation to understand key limitations, challenges, and develop effective strategies – to repurpose and strengthen the health system</a:t>
            </a:r>
          </a:p>
          <a:p>
            <a:pPr algn="just">
              <a:buFont typeface="Wingdings" panose="05000000000000000000" pitchFamily="2" charset="2"/>
              <a:buChar char="Ø"/>
            </a:pPr>
            <a:r>
              <a:rPr lang="en-US" sz="2400" cap="none" dirty="0">
                <a:solidFill>
                  <a:schemeClr val="tx2">
                    <a:lumMod val="25000"/>
                  </a:schemeClr>
                </a:solidFill>
                <a:latin typeface="Cambria" panose="02040503050406030204" pitchFamily="18" charset="0"/>
                <a:ea typeface="Cambria" panose="02040503050406030204" pitchFamily="18" charset="0"/>
              </a:rPr>
              <a:t>Health systems aware through up-to-date information; analysis shedding light on the health system assets and weaknesses</a:t>
            </a:r>
          </a:p>
        </p:txBody>
      </p:sp>
      <p:pic>
        <p:nvPicPr>
          <p:cNvPr id="7" name="Content Placeholder 4">
            <a:extLst>
              <a:ext uri="{FF2B5EF4-FFF2-40B4-BE49-F238E27FC236}">
                <a16:creationId xmlns:a16="http://schemas.microsoft.com/office/drawing/2014/main" id="{96CBD389-662A-4752-9B9F-984924392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48421">
            <a:off x="9243858" y="4600319"/>
            <a:ext cx="2650732" cy="1877428"/>
          </a:xfrm>
          <a:prstGeom prst="rect">
            <a:avLst/>
          </a:prstGeom>
        </p:spPr>
      </p:pic>
      <p:sp>
        <p:nvSpPr>
          <p:cNvPr id="6" name="TextBox 5">
            <a:extLst>
              <a:ext uri="{FF2B5EF4-FFF2-40B4-BE49-F238E27FC236}">
                <a16:creationId xmlns:a16="http://schemas.microsoft.com/office/drawing/2014/main" id="{C8038CFF-30FA-4248-98AA-47E73308D127}"/>
              </a:ext>
            </a:extLst>
          </p:cNvPr>
          <p:cNvSpPr txBox="1"/>
          <p:nvPr/>
        </p:nvSpPr>
        <p:spPr>
          <a:xfrm rot="503394">
            <a:off x="9072808" y="5150193"/>
            <a:ext cx="3115423" cy="584775"/>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p>
            <a:pPr algn="ctr"/>
            <a:r>
              <a:rPr lang="en-US" sz="1600" b="1" dirty="0">
                <a:latin typeface="Times New Roman" panose="02020603050405020304" pitchFamily="18" charset="0"/>
                <a:cs typeface="Times New Roman" panose="02020603050405020304" pitchFamily="18" charset="0"/>
              </a:rPr>
              <a:t>REFLECTIONS AND EVIDENCE FROM FIELD</a:t>
            </a:r>
          </a:p>
        </p:txBody>
      </p:sp>
      <p:pic>
        <p:nvPicPr>
          <p:cNvPr id="8" name="Picture 7">
            <a:extLst>
              <a:ext uri="{FF2B5EF4-FFF2-40B4-BE49-F238E27FC236}">
                <a16:creationId xmlns:a16="http://schemas.microsoft.com/office/drawing/2014/main" id="{11F8CB6E-DA73-46D7-93AF-21B55E8DB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5687" y="1291909"/>
            <a:ext cx="2407074" cy="2137091"/>
          </a:xfrm>
          <a:prstGeom prst="ellipse">
            <a:avLst/>
          </a:prstGeom>
          <a:ln>
            <a:noFill/>
          </a:ln>
          <a:effectLst>
            <a:softEdge rad="127000"/>
          </a:effectLst>
        </p:spPr>
      </p:pic>
    </p:spTree>
    <p:extLst>
      <p:ext uri="{BB962C8B-B14F-4D97-AF65-F5344CB8AC3E}">
        <p14:creationId xmlns:p14="http://schemas.microsoft.com/office/powerpoint/2010/main" val="531045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857A47-5116-47C0-A189-E8F2E3C12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526" y="497840"/>
            <a:ext cx="4024948" cy="5609684"/>
          </a:xfrm>
          <a:prstGeom prst="rect">
            <a:avLst/>
          </a:prstGeom>
        </p:spPr>
      </p:pic>
      <p:pic>
        <p:nvPicPr>
          <p:cNvPr id="8" name="Picture 7">
            <a:extLst>
              <a:ext uri="{FF2B5EF4-FFF2-40B4-BE49-F238E27FC236}">
                <a16:creationId xmlns:a16="http://schemas.microsoft.com/office/drawing/2014/main" id="{36E6ADCF-50C3-402E-8207-486EB5609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82" y="2006600"/>
            <a:ext cx="10999486" cy="284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itle 1">
            <a:extLst>
              <a:ext uri="{FF2B5EF4-FFF2-40B4-BE49-F238E27FC236}">
                <a16:creationId xmlns:a16="http://schemas.microsoft.com/office/drawing/2014/main" id="{EBE2F3FA-A55C-4C83-B3A8-193A3921D4E0}"/>
              </a:ext>
            </a:extLst>
          </p:cNvPr>
          <p:cNvSpPr>
            <a:spLocks noGrp="1"/>
          </p:cNvSpPr>
          <p:nvPr>
            <p:ph type="title"/>
          </p:nvPr>
        </p:nvSpPr>
        <p:spPr>
          <a:xfrm>
            <a:off x="199697" y="365125"/>
            <a:ext cx="3615558" cy="2041743"/>
          </a:xfrm>
        </p:spPr>
        <p:txBody>
          <a:bodyPr>
            <a:noAutofit/>
          </a:bodyPr>
          <a:lstStyle/>
          <a:p>
            <a:pPr algn="ctr"/>
            <a:r>
              <a:rPr lang="en-US"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NHM: FRAMEWORK OF IMPLEMENTATION</a:t>
            </a:r>
          </a:p>
        </p:txBody>
      </p:sp>
    </p:spTree>
    <p:extLst>
      <p:ext uri="{BB962C8B-B14F-4D97-AF65-F5344CB8AC3E}">
        <p14:creationId xmlns:p14="http://schemas.microsoft.com/office/powerpoint/2010/main" val="2590350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D8A177-6534-4A29-9CE3-39570520A187}"/>
              </a:ext>
            </a:extLst>
          </p:cNvPr>
          <p:cNvSpPr txBox="1"/>
          <p:nvPr/>
        </p:nvSpPr>
        <p:spPr>
          <a:xfrm>
            <a:off x="1362075" y="1483820"/>
            <a:ext cx="7296150" cy="3890360"/>
          </a:xfrm>
          <a:prstGeom prst="rect">
            <a:avLst/>
          </a:prstGeom>
          <a:noFill/>
        </p:spPr>
        <p:txBody>
          <a:bodyPr wrap="square">
            <a:spAutoFit/>
          </a:bodyPr>
          <a:lstStyle/>
          <a:p>
            <a:pPr algn="just">
              <a:lnSpc>
                <a:spcPct val="150000"/>
              </a:lnSpc>
            </a:pPr>
            <a:r>
              <a:rPr lang="en-US" sz="2800" b="1" dirty="0">
                <a:solidFill>
                  <a:schemeClr val="accent4">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NATIONAL HEALTH POLICY 2017 </a:t>
            </a:r>
            <a:r>
              <a:rPr lang="en-US" sz="2800" dirty="0">
                <a:latin typeface="Cambria" panose="02040503050406030204" pitchFamily="18" charset="0"/>
                <a:ea typeface="Cambria" panose="02040503050406030204" pitchFamily="18" charset="0"/>
              </a:rPr>
              <a:t>-  </a:t>
            </a:r>
            <a:r>
              <a:rPr lang="en-US" sz="2800" dirty="0">
                <a:solidFill>
                  <a:schemeClr val="accent6">
                    <a:lumMod val="75000"/>
                  </a:schemeClr>
                </a:solidFill>
                <a:latin typeface="Cambria" panose="02040503050406030204" pitchFamily="18" charset="0"/>
                <a:ea typeface="Cambria" panose="02040503050406030204" pitchFamily="18" charset="0"/>
              </a:rPr>
              <a:t>recognizes the key role that health research plays in the development of a nation’s health.</a:t>
            </a:r>
          </a:p>
          <a:p>
            <a:pPr algn="just">
              <a:lnSpc>
                <a:spcPct val="150000"/>
              </a:lnSpc>
            </a:pPr>
            <a:r>
              <a:rPr lang="en-US" sz="2800" dirty="0">
                <a:solidFill>
                  <a:schemeClr val="accent6">
                    <a:lumMod val="75000"/>
                  </a:schemeClr>
                </a:solidFill>
                <a:latin typeface="Cambria" panose="02040503050406030204" pitchFamily="18" charset="0"/>
                <a:ea typeface="Cambria" panose="02040503050406030204" pitchFamily="18" charset="0"/>
              </a:rPr>
              <a:t> In knowledge based sector like health, where advances happen daily, it is important to increase investment in health research.</a:t>
            </a:r>
            <a:endParaRPr lang="en-IN" sz="2800" dirty="0">
              <a:solidFill>
                <a:schemeClr val="accent6">
                  <a:lumMod val="75000"/>
                </a:schemeClr>
              </a:solidFill>
              <a:latin typeface="Cambria" panose="02040503050406030204" pitchFamily="18" charset="0"/>
              <a:ea typeface="Cambria" panose="02040503050406030204" pitchFamily="18" charset="0"/>
            </a:endParaRPr>
          </a:p>
        </p:txBody>
      </p:sp>
      <p:pic>
        <p:nvPicPr>
          <p:cNvPr id="1028" name="Picture 4" descr="Health Icon Images | Free Vectors, Stock Photos &amp;amp; PSD">
            <a:extLst>
              <a:ext uri="{FF2B5EF4-FFF2-40B4-BE49-F238E27FC236}">
                <a16:creationId xmlns:a16="http://schemas.microsoft.com/office/drawing/2014/main" id="{6FD28F86-39DD-48FF-A8E9-0DD217C87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5565" y="266879"/>
            <a:ext cx="2200186" cy="2200186"/>
          </a:xfrm>
          <a:prstGeom prst="rect">
            <a:avLst/>
          </a:prstGeom>
          <a:noFill/>
          <a:ln>
            <a:noFill/>
          </a:ln>
          <a:effectLst>
            <a:outerShdw blurRad="44450" dist="27940" dir="5400000" algn="ctr">
              <a:srgbClr val="000000">
                <a:alpha val="32000"/>
              </a:srgbClr>
            </a:outerShdw>
            <a:reflection blurRad="6350" stA="50000" endA="300" endPos="55000" dir="5400000" sy="-100000" algn="bl" rotWithShape="0"/>
            <a:softEdge rad="55880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924A31DD-6E48-40C4-8C51-74A87D3CD36A}"/>
              </a:ext>
            </a:extLst>
          </p:cNvPr>
          <p:cNvPicPr>
            <a:picLocks noGrp="1" noChangeAspect="1"/>
          </p:cNvPicPr>
          <p:nvPr>
            <p:ph idx="1"/>
          </p:nvPr>
        </p:nvPicPr>
        <p:blipFill>
          <a:blip r:embed="rId3"/>
          <a:stretch>
            <a:fillRect/>
          </a:stretch>
        </p:blipFill>
        <p:spPr>
          <a:xfrm>
            <a:off x="9515565" y="3957466"/>
            <a:ext cx="1771650" cy="2399259"/>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217108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AE5D-85E5-4910-A122-70B9261A65B4}"/>
              </a:ext>
            </a:extLst>
          </p:cNvPr>
          <p:cNvSpPr>
            <a:spLocks noGrp="1"/>
          </p:cNvSpPr>
          <p:nvPr>
            <p:ph type="title"/>
          </p:nvPr>
        </p:nvSpPr>
        <p:spPr>
          <a:xfrm>
            <a:off x="913775" y="618517"/>
            <a:ext cx="10364451" cy="772133"/>
          </a:xfrm>
        </p:spPr>
        <p:txBody>
          <a:bodyPr>
            <a:normAutofit fontScale="90000"/>
          </a:bodyPr>
          <a:lstStyle/>
          <a:p>
            <a:r>
              <a:rPr lang="en-IN" b="1" dirty="0">
                <a:solidFill>
                  <a:schemeClr val="accent5">
                    <a:lumMod val="50000"/>
                  </a:schemeClr>
                </a:solidFill>
              </a:rPr>
              <a:t>Need of research.. REFLECTIONS FROM PANDEMIC</a:t>
            </a:r>
          </a:p>
        </p:txBody>
      </p:sp>
      <p:sp>
        <p:nvSpPr>
          <p:cNvPr id="3" name="Content Placeholder 2">
            <a:extLst>
              <a:ext uri="{FF2B5EF4-FFF2-40B4-BE49-F238E27FC236}">
                <a16:creationId xmlns:a16="http://schemas.microsoft.com/office/drawing/2014/main" id="{7792AB6C-A539-448F-AB23-645E65BCCE33}"/>
              </a:ext>
            </a:extLst>
          </p:cNvPr>
          <p:cNvSpPr>
            <a:spLocks noGrp="1"/>
          </p:cNvSpPr>
          <p:nvPr>
            <p:ph sz="quarter" idx="13"/>
          </p:nvPr>
        </p:nvSpPr>
        <p:spPr>
          <a:xfrm>
            <a:off x="2238376" y="1543049"/>
            <a:ext cx="9039224" cy="5019675"/>
          </a:xfrm>
        </p:spPr>
        <p:txBody>
          <a:bodyPr>
            <a:normAutofit/>
          </a:bodyPr>
          <a:lstStyle/>
          <a:p>
            <a:pPr algn="just"/>
            <a:r>
              <a:rPr lang="en-US" sz="2800" cap="none" dirty="0">
                <a:solidFill>
                  <a:schemeClr val="tx2">
                    <a:lumMod val="25000"/>
                  </a:schemeClr>
                </a:solidFill>
                <a:effectLst/>
                <a:latin typeface="Cambria" panose="02040503050406030204" pitchFamily="18" charset="0"/>
                <a:ea typeface="Cambria" panose="02040503050406030204" pitchFamily="18" charset="0"/>
              </a:rPr>
              <a:t>Recently, COVID-19 presented us with a set of complex challenges. The pandemic moved with rapidity across the country:  required that </a:t>
            </a:r>
            <a:r>
              <a:rPr lang="en-US" sz="2800" b="1" i="1" cap="none" dirty="0">
                <a:solidFill>
                  <a:schemeClr val="tx2">
                    <a:lumMod val="25000"/>
                  </a:schemeClr>
                </a:solidFill>
                <a:effectLst/>
                <a:latin typeface="Cambria" panose="02040503050406030204" pitchFamily="18" charset="0"/>
                <a:ea typeface="Cambria" panose="02040503050406030204" pitchFamily="18" charset="0"/>
              </a:rPr>
              <a:t>policy decisions, strategy design, and prompt response </a:t>
            </a:r>
            <a:r>
              <a:rPr lang="en-US" sz="2800" cap="none" dirty="0">
                <a:solidFill>
                  <a:schemeClr val="tx2">
                    <a:lumMod val="25000"/>
                  </a:schemeClr>
                </a:solidFill>
                <a:effectLst/>
                <a:latin typeface="Cambria" panose="02040503050406030204" pitchFamily="18" charset="0"/>
                <a:ea typeface="Cambria" panose="02040503050406030204" pitchFamily="18" charset="0"/>
              </a:rPr>
              <a:t>to the evolving situation and in a manner that would facilitate rapid scaling up of the responses.</a:t>
            </a:r>
          </a:p>
          <a:p>
            <a:pPr algn="just"/>
            <a:r>
              <a:rPr lang="en-US" sz="2800" b="1" cap="none" dirty="0">
                <a:solidFill>
                  <a:schemeClr val="tx2">
                    <a:lumMod val="25000"/>
                  </a:schemeClr>
                </a:solidFill>
                <a:effectLst/>
                <a:latin typeface="Cambria" panose="02040503050406030204" pitchFamily="18" charset="0"/>
                <a:ea typeface="Cambria" panose="02040503050406030204" pitchFamily="18" charset="0"/>
              </a:rPr>
              <a:t>Lack of research related activities in HSS </a:t>
            </a:r>
            <a:r>
              <a:rPr lang="en-US" sz="2800" cap="none" dirty="0">
                <a:solidFill>
                  <a:schemeClr val="tx2">
                    <a:lumMod val="25000"/>
                  </a:schemeClr>
                </a:solidFill>
                <a:effectLst/>
                <a:latin typeface="Cambria" panose="02040503050406030204" pitchFamily="18" charset="0"/>
                <a:ea typeface="Cambria" panose="02040503050406030204" pitchFamily="18" charset="0"/>
              </a:rPr>
              <a:t>– was identified as a concern</a:t>
            </a:r>
          </a:p>
        </p:txBody>
      </p:sp>
      <p:pic>
        <p:nvPicPr>
          <p:cNvPr id="4" name="Content Placeholder 3">
            <a:extLst>
              <a:ext uri="{FF2B5EF4-FFF2-40B4-BE49-F238E27FC236}">
                <a16:creationId xmlns:a16="http://schemas.microsoft.com/office/drawing/2014/main" id="{20B7C18B-2432-4C64-A4B7-4391A87258F4}"/>
              </a:ext>
            </a:extLst>
          </p:cNvPr>
          <p:cNvPicPr>
            <a:picLocks noChangeAspect="1"/>
          </p:cNvPicPr>
          <p:nvPr/>
        </p:nvPicPr>
        <p:blipFill>
          <a:blip r:embed="rId2"/>
          <a:stretch>
            <a:fillRect/>
          </a:stretch>
        </p:blipFill>
        <p:spPr>
          <a:xfrm>
            <a:off x="393091" y="1662113"/>
            <a:ext cx="1655631" cy="2366962"/>
          </a:xfrm>
          <a:prstGeom prst="rect">
            <a:avLst/>
          </a:prstGeom>
          <a:ln>
            <a:noFill/>
          </a:ln>
          <a:effectLst>
            <a:outerShdw blurRad="50800" dist="38100" dir="10800000" algn="r" rotWithShape="0">
              <a:prstClr val="black">
                <a:alpha val="40000"/>
              </a:prstClr>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a:contourClr>
              <a:srgbClr val="FFFFFF"/>
            </a:contourClr>
          </a:sp3d>
        </p:spPr>
      </p:pic>
    </p:spTree>
    <p:extLst>
      <p:ext uri="{BB962C8B-B14F-4D97-AF65-F5344CB8AC3E}">
        <p14:creationId xmlns:p14="http://schemas.microsoft.com/office/powerpoint/2010/main" val="41310803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1">
      <a:dk1>
        <a:sysClr val="windowText" lastClr="000000"/>
      </a:dk1>
      <a:lt1>
        <a:sysClr val="window" lastClr="FFFFFF"/>
      </a:lt1>
      <a:dk2>
        <a:srgbClr val="A5CDBC"/>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544</TotalTime>
  <Words>1625</Words>
  <Application>Microsoft Office PowerPoint</Application>
  <PresentationFormat>Widescreen</PresentationFormat>
  <Paragraphs>188</Paragraphs>
  <Slides>27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Cambria</vt:lpstr>
      <vt:lpstr>Cambria Math</vt:lpstr>
      <vt:lpstr>Lato Light</vt:lpstr>
      <vt:lpstr>Palatino Linotype</vt:lpstr>
      <vt:lpstr>Poppins</vt:lpstr>
      <vt:lpstr>Times New Roman</vt:lpstr>
      <vt:lpstr>Tw Cen MT</vt:lpstr>
      <vt:lpstr>Wingdings</vt:lpstr>
      <vt:lpstr>Circuit</vt:lpstr>
      <vt:lpstr>Strengthening  SHSRC and IMPLEMENTATION research </vt:lpstr>
      <vt:lpstr>SHSRC as technical arm to state nhm</vt:lpstr>
      <vt:lpstr>SHSRC as technical arm to state nhm</vt:lpstr>
      <vt:lpstr>PowerPoint Presentation</vt:lpstr>
      <vt:lpstr>Health systems Research </vt:lpstr>
      <vt:lpstr>Research supporting hss </vt:lpstr>
      <vt:lpstr>NHM: FRAMEWORK OF IMPLEMENTATION</vt:lpstr>
      <vt:lpstr>PowerPoint Presentation</vt:lpstr>
      <vt:lpstr>Need of research.. REFLECTIONS FROM PANDEMIC</vt:lpstr>
      <vt:lpstr>Research identified as a key component </vt:lpstr>
      <vt:lpstr>NHM: moving towards evidence based policy making…</vt:lpstr>
      <vt:lpstr>Implementation research </vt:lpstr>
      <vt:lpstr>Implementation research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NHSRC &amp; Health Systems Research</vt:lpstr>
      <vt:lpstr>Challenges &amp; Way forward</vt:lpstr>
      <vt:lpstr>Way forward – towards multisectoral/collaborative efforts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 for strengthening health systems research in India” - role of multistakeholder collaborative in health systems strengthening</dc:title>
  <dc:creator>Neha Dumka</dc:creator>
  <cp:lastModifiedBy>Neha Dumka</cp:lastModifiedBy>
  <cp:revision>59</cp:revision>
  <cp:lastPrinted>2022-05-23T04:02:29Z</cp:lastPrinted>
  <dcterms:created xsi:type="dcterms:W3CDTF">2022-05-22T18:07:56Z</dcterms:created>
  <dcterms:modified xsi:type="dcterms:W3CDTF">2022-08-31T09:03:21Z</dcterms:modified>
</cp:coreProperties>
</file>