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141411250" r:id="rId3"/>
    <p:sldId id="2147308583" r:id="rId4"/>
    <p:sldId id="2147308566" r:id="rId5"/>
    <p:sldId id="2147308564" r:id="rId6"/>
    <p:sldId id="2147308563" r:id="rId7"/>
    <p:sldId id="258" r:id="rId8"/>
    <p:sldId id="2147308576" r:id="rId9"/>
    <p:sldId id="2147308595" r:id="rId10"/>
    <p:sldId id="2147308592" r:id="rId11"/>
    <p:sldId id="2147308594" r:id="rId12"/>
    <p:sldId id="2147308599" r:id="rId13"/>
    <p:sldId id="2147308568" r:id="rId14"/>
    <p:sldId id="2147308600" r:id="rId15"/>
    <p:sldId id="257" r:id="rId16"/>
    <p:sldId id="2147308597" r:id="rId17"/>
    <p:sldId id="2147308603" r:id="rId18"/>
    <p:sldId id="2147308602" r:id="rId19"/>
    <p:sldId id="2147308589" r:id="rId20"/>
    <p:sldId id="2147308582" r:id="rId21"/>
    <p:sldId id="2147308605" r:id="rId22"/>
    <p:sldId id="2147308593" r:id="rId23"/>
    <p:sldId id="2147308596" r:id="rId24"/>
    <p:sldId id="2147308598" r:id="rId25"/>
    <p:sldId id="2147308604" r:id="rId26"/>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ADA15C5-6537-41CC-9EE8-86084ACCBD47}">
          <p14:sldIdLst>
            <p14:sldId id="256"/>
            <p14:sldId id="2141411250"/>
            <p14:sldId id="2147308583"/>
            <p14:sldId id="2147308566"/>
            <p14:sldId id="2147308564"/>
            <p14:sldId id="2147308563"/>
            <p14:sldId id="258"/>
            <p14:sldId id="2147308576"/>
            <p14:sldId id="2147308595"/>
            <p14:sldId id="2147308592"/>
            <p14:sldId id="2147308594"/>
            <p14:sldId id="2147308599"/>
            <p14:sldId id="2147308568"/>
            <p14:sldId id="2147308600"/>
            <p14:sldId id="257"/>
            <p14:sldId id="2147308597"/>
            <p14:sldId id="2147308603"/>
            <p14:sldId id="2147308602"/>
            <p14:sldId id="2147308589"/>
            <p14:sldId id="2147308582"/>
            <p14:sldId id="2147308605"/>
            <p14:sldId id="2147308593"/>
            <p14:sldId id="2147308596"/>
            <p14:sldId id="2147308598"/>
            <p14:sldId id="21473086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002B"/>
    <a:srgbClr val="003B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447" autoAdjust="0"/>
  </p:normalViewPr>
  <p:slideViewPr>
    <p:cSldViewPr snapToGrid="0">
      <p:cViewPr varScale="1">
        <p:scale>
          <a:sx n="74" d="100"/>
          <a:sy n="74" d="100"/>
        </p:scale>
        <p:origin x="376" y="6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231F809D-9219-4D20-B5C5-CBAC2F41508C}" type="datetimeFigureOut">
              <a:rPr lang="en-IN" smtClean="0"/>
              <a:t>19-09-2022</a:t>
            </a:fld>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27CFBE1-2692-4648-9E4E-A69CAA0C32A1}" type="slidenum">
              <a:rPr lang="en-IN" smtClean="0"/>
              <a:t>‹#›</a:t>
            </a:fld>
            <a:endParaRPr lang="en-IN"/>
          </a:p>
        </p:txBody>
      </p:sp>
    </p:spTree>
    <p:extLst>
      <p:ext uri="{BB962C8B-B14F-4D97-AF65-F5344CB8AC3E}">
        <p14:creationId xmlns:p14="http://schemas.microsoft.com/office/powerpoint/2010/main" val="3637537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f752d50098_0_765:notes"/>
          <p:cNvSpPr txBox="1">
            <a:spLocks noGrp="1"/>
          </p:cNvSpPr>
          <p:nvPr>
            <p:ph type="body" idx="1"/>
          </p:nvPr>
        </p:nvSpPr>
        <p:spPr>
          <a:xfrm>
            <a:off x="661571" y="5056674"/>
            <a:ext cx="5292554" cy="4790406"/>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u="sng" dirty="0">
                <a:solidFill>
                  <a:schemeClr val="hlink"/>
                </a:solidFill>
                <a:hlinkClick r:id="rId3"/>
              </a:rPr>
              <a:t>https://health.economictimes.indiatimes.com/health-files/union-budget-2021-recognises-the-importance-of-health-in-india-s-growth-story/4793</a:t>
            </a:r>
            <a:endParaRPr dirty="0"/>
          </a:p>
          <a:p>
            <a:pPr marL="0" lvl="0" indent="0" algn="l" rtl="0">
              <a:lnSpc>
                <a:spcPct val="100000"/>
              </a:lnSpc>
              <a:spcBef>
                <a:spcPts val="0"/>
              </a:spcBef>
              <a:spcAft>
                <a:spcPts val="0"/>
              </a:spcAft>
              <a:buSzPts val="1100"/>
              <a:buNone/>
            </a:pPr>
            <a:endParaRPr dirty="0"/>
          </a:p>
        </p:txBody>
      </p:sp>
      <p:sp>
        <p:nvSpPr>
          <p:cNvPr id="215" name="Google Shape;215;gf752d50098_0_765:notes"/>
          <p:cNvSpPr>
            <a:spLocks noGrp="1" noRot="1" noChangeAspect="1"/>
          </p:cNvSpPr>
          <p:nvPr>
            <p:ph type="sldImg" idx="2"/>
          </p:nvPr>
        </p:nvSpPr>
        <p:spPr>
          <a:xfrm>
            <a:off x="-241300" y="798513"/>
            <a:ext cx="7097713" cy="399256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88178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A27CFBE1-2692-4648-9E4E-A69CAA0C32A1}" type="slidenum">
              <a:rPr lang="en-IN" smtClean="0"/>
              <a:t>8</a:t>
            </a:fld>
            <a:endParaRPr lang="en-IN"/>
          </a:p>
        </p:txBody>
      </p:sp>
    </p:spTree>
    <p:extLst>
      <p:ext uri="{BB962C8B-B14F-4D97-AF65-F5344CB8AC3E}">
        <p14:creationId xmlns:p14="http://schemas.microsoft.com/office/powerpoint/2010/main" val="797186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9/19/2022</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9135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9/19/2022</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202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9/19/2022</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9904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884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9/19/2022</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6365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9/19/2022</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8566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9/19/2022</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476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9/19/2022</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2758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9/19/2022</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7481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9/19/2022</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2769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9/19/2022</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952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9/19/2022</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3368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9/19/2022</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77947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7.sv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6.png"/><Relationship Id="rId5" Type="http://schemas.microsoft.com/office/2007/relationships/hdphoto" Target="../media/hdphoto1.wdp"/><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81E2F-C052-77FA-08FE-336444C273E3}"/>
              </a:ext>
            </a:extLst>
          </p:cNvPr>
          <p:cNvSpPr>
            <a:spLocks noGrp="1"/>
          </p:cNvSpPr>
          <p:nvPr>
            <p:ph type="ctrTitle"/>
          </p:nvPr>
        </p:nvSpPr>
        <p:spPr>
          <a:xfrm>
            <a:off x="1117599" y="1388533"/>
            <a:ext cx="10702925" cy="3145420"/>
          </a:xfrm>
          <a:prstGeom prst="roundRect">
            <a:avLst/>
          </a:prstGeom>
          <a:ln>
            <a:solidFill>
              <a:schemeClr val="accent5">
                <a:lumMod val="50000"/>
              </a:schemeClr>
            </a:solidFill>
          </a:ln>
          <a:effectLst>
            <a:glow rad="101600">
              <a:schemeClr val="accent5">
                <a:lumMod val="50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lnRef>
          <a:fillRef idx="1">
            <a:schemeClr val="lt1"/>
          </a:fillRef>
          <a:effectRef idx="0">
            <a:schemeClr val="accent3"/>
          </a:effectRef>
          <a:fontRef idx="minor">
            <a:schemeClr val="dk1"/>
          </a:fontRef>
        </p:style>
        <p:txBody>
          <a:bodyPr>
            <a:normAutofit fontScale="90000"/>
          </a:bodyPr>
          <a:lstStyle/>
          <a:p>
            <a:pPr algn="ctr">
              <a:lnSpc>
                <a:spcPct val="100000"/>
              </a:lnSpc>
            </a:pPr>
            <a:r>
              <a:rPr lang="en-US" sz="4000" cap="none" dirty="0">
                <a:solidFill>
                  <a:schemeClr val="accent6">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Regional Consultation Workshop on </a:t>
            </a:r>
            <a:br>
              <a:rPr lang="en-US" sz="4000" cap="none" dirty="0">
                <a:solidFill>
                  <a:schemeClr val="accent6">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br>
            <a:r>
              <a:rPr lang="en-US" sz="4000" cap="none" dirty="0">
                <a:solidFill>
                  <a:schemeClr val="accent6">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PM-ABHIM and XV-FC Health Grants</a:t>
            </a:r>
            <a:br>
              <a:rPr lang="en-US" sz="4000" cap="none" dirty="0">
                <a:solidFill>
                  <a:schemeClr val="accent6">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br>
            <a:r>
              <a:rPr lang="en-US" sz="4000" cap="none" dirty="0">
                <a:solidFill>
                  <a:schemeClr val="accent6">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br>
              <a:rPr lang="en-US" sz="4000" cap="none" dirty="0">
                <a:solidFill>
                  <a:schemeClr val="accent6">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br>
            <a:r>
              <a:rPr lang="en-US" sz="3600" cap="none"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20</a:t>
            </a:r>
            <a:r>
              <a:rPr lang="en-US" sz="3600" cap="none" baseline="30000"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th</a:t>
            </a:r>
            <a:r>
              <a:rPr lang="en-US" sz="3600" cap="none"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- 21</a:t>
            </a:r>
            <a:r>
              <a:rPr lang="en-US" sz="3600" cap="none" baseline="30000"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st</a:t>
            </a:r>
            <a:r>
              <a:rPr lang="en-US" sz="3600" cap="none"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September 2022</a:t>
            </a:r>
            <a:br>
              <a:rPr lang="en-US" sz="3600" cap="none"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br>
            <a:r>
              <a:rPr lang="en-US" sz="3600" cap="none"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Trivandrum, Kerela</a:t>
            </a:r>
            <a:endParaRPr lang="en-IN" sz="4000" cap="none"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
        <p:nvSpPr>
          <p:cNvPr id="3" name="Subtitle 2">
            <a:extLst>
              <a:ext uri="{FF2B5EF4-FFF2-40B4-BE49-F238E27FC236}">
                <a16:creationId xmlns:a16="http://schemas.microsoft.com/office/drawing/2014/main" id="{14442DD6-C08F-9C41-1871-90C2F6BCE13D}"/>
              </a:ext>
            </a:extLst>
          </p:cNvPr>
          <p:cNvSpPr>
            <a:spLocks noGrp="1"/>
          </p:cNvSpPr>
          <p:nvPr>
            <p:ph type="subTitle" idx="1"/>
          </p:nvPr>
        </p:nvSpPr>
        <p:spPr>
          <a:xfrm>
            <a:off x="914400" y="5014278"/>
            <a:ext cx="10972800" cy="1203642"/>
          </a:xfrm>
        </p:spPr>
        <p:txBody>
          <a:bodyPr>
            <a:normAutofit fontScale="92500" lnSpcReduction="20000"/>
          </a:bodyPr>
          <a:lstStyle/>
          <a:p>
            <a:pPr algn="ctr" defTabSz="914400">
              <a:lnSpc>
                <a:spcPct val="110000"/>
              </a:lnSpc>
              <a:spcBef>
                <a:spcPts val="300"/>
              </a:spcBef>
              <a:spcAft>
                <a:spcPts val="300"/>
              </a:spcAft>
            </a:pPr>
            <a:r>
              <a:rPr lang="en-IN" sz="2400" b="1" dirty="0">
                <a:latin typeface="Cambria" panose="02040503050406030204" pitchFamily="18" charset="0"/>
                <a:ea typeface="Cambria" panose="02040503050406030204" pitchFamily="18" charset="0"/>
              </a:rPr>
              <a:t>Maj Gen (Prof) Atul Kotwal, SM, VSM</a:t>
            </a:r>
          </a:p>
          <a:p>
            <a:pPr algn="ctr" defTabSz="914400">
              <a:lnSpc>
                <a:spcPct val="110000"/>
              </a:lnSpc>
              <a:spcBef>
                <a:spcPts val="300"/>
              </a:spcBef>
              <a:spcAft>
                <a:spcPts val="300"/>
              </a:spcAft>
            </a:pPr>
            <a:r>
              <a:rPr lang="en-IN" sz="2400" b="1" dirty="0">
                <a:latin typeface="Cambria" panose="02040503050406030204" pitchFamily="18" charset="0"/>
                <a:ea typeface="Cambria" panose="02040503050406030204" pitchFamily="18" charset="0"/>
              </a:rPr>
              <a:t>MBBS, MD (PSM), PDF (Epidemiology), FRCP Edin, FAMS, FIPHA, FIAPSM</a:t>
            </a:r>
          </a:p>
          <a:p>
            <a:pPr algn="ctr" defTabSz="914400">
              <a:lnSpc>
                <a:spcPct val="110000"/>
              </a:lnSpc>
              <a:spcBef>
                <a:spcPts val="300"/>
              </a:spcBef>
              <a:spcAft>
                <a:spcPts val="300"/>
              </a:spcAft>
            </a:pPr>
            <a:r>
              <a:rPr lang="en-IN" sz="2400" b="1" dirty="0">
                <a:latin typeface="Cambria" panose="02040503050406030204" pitchFamily="18" charset="0"/>
                <a:ea typeface="Cambria" panose="02040503050406030204" pitchFamily="18" charset="0"/>
              </a:rPr>
              <a:t>Executive Director, NHSRC, MoHFW, Government of India (GoI)</a:t>
            </a:r>
            <a:endParaRPr lang="en-IN"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44EE1B48-D0B5-72F7-9157-DC37757FEC6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00480" cy="1124744"/>
          </a:xfrm>
          <a:prstGeom prst="rect">
            <a:avLst/>
          </a:prstGeom>
          <a:ln>
            <a:solidFill>
              <a:schemeClr val="tx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6" name="Picture 5">
            <a:extLst>
              <a:ext uri="{FF2B5EF4-FFF2-40B4-BE49-F238E27FC236}">
                <a16:creationId xmlns:a16="http://schemas.microsoft.com/office/drawing/2014/main" id="{5A8F8AFC-73FF-7E5D-7CF1-8CB7A69551F3}"/>
              </a:ext>
            </a:extLst>
          </p:cNvPr>
          <p:cNvPicPr>
            <a:picLocks noChangeAspect="1"/>
          </p:cNvPicPr>
          <p:nvPr/>
        </p:nvPicPr>
        <p:blipFill>
          <a:blip r:embed="rId3"/>
          <a:stretch>
            <a:fillRect/>
          </a:stretch>
        </p:blipFill>
        <p:spPr>
          <a:xfrm>
            <a:off x="10420350" y="0"/>
            <a:ext cx="1751647" cy="1129019"/>
          </a:xfrm>
          <a:prstGeom prst="rect">
            <a:avLst/>
          </a:prstGeom>
        </p:spPr>
      </p:pic>
    </p:spTree>
    <p:extLst>
      <p:ext uri="{BB962C8B-B14F-4D97-AF65-F5344CB8AC3E}">
        <p14:creationId xmlns:p14="http://schemas.microsoft.com/office/powerpoint/2010/main" val="2871593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5812-5E8A-F02C-9E74-DE98CE74FCD2}"/>
              </a:ext>
            </a:extLst>
          </p:cNvPr>
          <p:cNvSpPr>
            <a:spLocks noGrp="1"/>
          </p:cNvSpPr>
          <p:nvPr>
            <p:ph type="title"/>
          </p:nvPr>
        </p:nvSpPr>
        <p:spPr>
          <a:xfrm>
            <a:off x="742950" y="334644"/>
            <a:ext cx="11027410" cy="620395"/>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IN" sz="4800" b="1" dirty="0">
                <a:solidFill>
                  <a:srgbClr val="003B6C"/>
                </a:solidFill>
                <a:latin typeface="Cambria" panose="02040503050406030204" pitchFamily="18" charset="0"/>
                <a:ea typeface="Cambria" panose="02040503050406030204" pitchFamily="18" charset="0"/>
              </a:rPr>
              <a:t>Service Provision</a:t>
            </a:r>
          </a:p>
        </p:txBody>
      </p:sp>
      <p:sp>
        <p:nvSpPr>
          <p:cNvPr id="3" name="Content Placeholder 2">
            <a:extLst>
              <a:ext uri="{FF2B5EF4-FFF2-40B4-BE49-F238E27FC236}">
                <a16:creationId xmlns:a16="http://schemas.microsoft.com/office/drawing/2014/main" id="{84868A4B-56E1-5065-0DB8-8CFE883B7385}"/>
              </a:ext>
            </a:extLst>
          </p:cNvPr>
          <p:cNvSpPr>
            <a:spLocks noGrp="1"/>
          </p:cNvSpPr>
          <p:nvPr>
            <p:ph idx="1"/>
          </p:nvPr>
        </p:nvSpPr>
        <p:spPr>
          <a:xfrm>
            <a:off x="742950" y="1321056"/>
            <a:ext cx="11201399" cy="5081533"/>
          </a:xfrm>
          <a:prstGeom prst="roundRect">
            <a:avLst/>
          </a:prstGeom>
          <a:ln>
            <a:solidFill>
              <a:schemeClr val="accent5">
                <a:lumMod val="50000"/>
              </a:schemeClr>
            </a:solidFill>
          </a:ln>
        </p:spPr>
        <p:txBody>
          <a:bodyPr>
            <a:noAutofit/>
          </a:bodyPr>
          <a:lstStyle/>
          <a:p>
            <a:pPr algn="just">
              <a:lnSpc>
                <a:spcPct val="100000"/>
              </a:lnSpc>
            </a:pPr>
            <a:r>
              <a:rPr lang="en-US" sz="2400" b="1" dirty="0">
                <a:latin typeface="Cambria" panose="02040503050406030204" pitchFamily="18" charset="0"/>
                <a:ea typeface="Cambria" panose="02040503050406030204" pitchFamily="18" charset="0"/>
              </a:rPr>
              <a:t>Strengthening Public Health Surveillance, Labs &amp; Linkages: </a:t>
            </a:r>
          </a:p>
          <a:p>
            <a:pPr marL="342900" indent="-342900" algn="just">
              <a:buFont typeface="Wingdings" panose="05000000000000000000" pitchFamily="2" charset="2"/>
              <a:buChar char="ü"/>
            </a:pPr>
            <a:r>
              <a:rPr lang="en-US" sz="2400" b="1" dirty="0">
                <a:solidFill>
                  <a:schemeClr val="accent5">
                    <a:lumMod val="50000"/>
                  </a:schemeClr>
                </a:solidFill>
                <a:latin typeface="Cambria" panose="02040503050406030204" pitchFamily="18" charset="0"/>
                <a:ea typeface="Cambria" panose="02040503050406030204" pitchFamily="18" charset="0"/>
              </a:rPr>
              <a:t>CS component of PM-ABHIM:</a:t>
            </a:r>
            <a:r>
              <a:rPr lang="en-US" sz="2400" dirty="0">
                <a:latin typeface="Cambria" panose="02040503050406030204" pitchFamily="18" charset="0"/>
                <a:ea typeface="Cambria" panose="02040503050406030204" pitchFamily="18" charset="0"/>
              </a:rPr>
              <a:t> 17 new point of entry health units, 15 Health Emergency Operation Centers, 2 Container based mobile hospitals; Regional NCDC, NIV. </a:t>
            </a:r>
          </a:p>
          <a:p>
            <a:pPr marL="0" indent="0" algn="just">
              <a:buNone/>
            </a:pPr>
            <a:endParaRPr lang="en-US" sz="2400"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ü"/>
            </a:pPr>
            <a:r>
              <a:rPr lang="en-US" sz="2400" b="1" dirty="0">
                <a:latin typeface="Cambria" panose="02040503050406030204" pitchFamily="18" charset="0"/>
                <a:ea typeface="Cambria" panose="02040503050406030204" pitchFamily="18" charset="0"/>
              </a:rPr>
              <a:t>Integrated District Public Health Laboratories: </a:t>
            </a:r>
            <a:r>
              <a:rPr lang="en-US" sz="2400" dirty="0">
                <a:latin typeface="Cambria" panose="02040503050406030204" pitchFamily="18" charset="0"/>
                <a:ea typeface="Cambria" panose="02040503050406030204" pitchFamily="18" charset="0"/>
              </a:rPr>
              <a:t>Under PM-ABHIM, to serve as the apex of a network to link labs with block, state and regional public health – in all districts.</a:t>
            </a:r>
          </a:p>
          <a:p>
            <a:pPr marL="342900" indent="-342900" algn="just">
              <a:buFont typeface="Wingdings" panose="05000000000000000000" pitchFamily="2" charset="2"/>
              <a:buChar char="ü"/>
            </a:pPr>
            <a:endParaRPr lang="en-US" sz="2400" b="1"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ü"/>
            </a:pPr>
            <a:r>
              <a:rPr lang="en-US" sz="2400" b="1" dirty="0">
                <a:latin typeface="Cambria" panose="02040503050406030204" pitchFamily="18" charset="0"/>
                <a:ea typeface="Cambria" panose="02040503050406030204" pitchFamily="18" charset="0"/>
              </a:rPr>
              <a:t>Block Public Health Units: </a:t>
            </a:r>
            <a:r>
              <a:rPr lang="en-US" sz="2400" dirty="0">
                <a:latin typeface="Cambria" panose="02040503050406030204" pitchFamily="18" charset="0"/>
                <a:ea typeface="Cambria" panose="02040503050406030204" pitchFamily="18" charset="0"/>
              </a:rPr>
              <a:t>Under PM-ABHIM and through 15</a:t>
            </a:r>
            <a:r>
              <a:rPr lang="en-US" sz="2400" baseline="30000" dirty="0">
                <a:latin typeface="Cambria" panose="02040503050406030204" pitchFamily="18" charset="0"/>
                <a:ea typeface="Cambria" panose="02040503050406030204" pitchFamily="18" charset="0"/>
              </a:rPr>
              <a:t>th</a:t>
            </a:r>
            <a:r>
              <a:rPr lang="en-US" sz="2400" dirty="0">
                <a:latin typeface="Cambria" panose="02040503050406030204" pitchFamily="18" charset="0"/>
                <a:ea typeface="Cambria" panose="02040503050406030204" pitchFamily="18" charset="0"/>
              </a:rPr>
              <a:t> FC grants, Integrate service delivery, public health action, strengthened lab services for disease surveillance and diagnosis; Hub for health-related reporting</a:t>
            </a:r>
          </a:p>
          <a:p>
            <a:pPr algn="just">
              <a:lnSpc>
                <a:spcPct val="100000"/>
              </a:lnSpc>
            </a:pPr>
            <a:endParaRPr lang="en-US" sz="2400" dirty="0">
              <a:latin typeface="Cambria" panose="02040503050406030204" pitchFamily="18" charset="0"/>
              <a:ea typeface="Cambria" panose="02040503050406030204" pitchFamily="18" charset="0"/>
            </a:endParaRPr>
          </a:p>
          <a:p>
            <a:pPr algn="just">
              <a:lnSpc>
                <a:spcPct val="100000"/>
              </a:lnSpc>
            </a:pPr>
            <a:endParaRPr lang="en-US" sz="2400" dirty="0">
              <a:latin typeface="Cambria" panose="02040503050406030204" pitchFamily="18" charset="0"/>
              <a:ea typeface="Cambria" panose="02040503050406030204" pitchFamily="18" charset="0"/>
            </a:endParaRPr>
          </a:p>
          <a:p>
            <a:pPr algn="just">
              <a:lnSpc>
                <a:spcPct val="100000"/>
              </a:lnSpc>
            </a:pPr>
            <a:endParaRPr lang="en-US" sz="2400" dirty="0">
              <a:latin typeface="Cambria" panose="02040503050406030204" pitchFamily="18" charset="0"/>
              <a:ea typeface="Cambria" panose="02040503050406030204" pitchFamily="18" charset="0"/>
            </a:endParaRPr>
          </a:p>
          <a:p>
            <a:pPr algn="just">
              <a:lnSpc>
                <a:spcPct val="100000"/>
              </a:lnSpc>
            </a:pPr>
            <a:endParaRPr lang="en-IN"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68513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5812-5E8A-F02C-9E74-DE98CE74FCD2}"/>
              </a:ext>
            </a:extLst>
          </p:cNvPr>
          <p:cNvSpPr>
            <a:spLocks noGrp="1"/>
          </p:cNvSpPr>
          <p:nvPr>
            <p:ph type="title"/>
          </p:nvPr>
        </p:nvSpPr>
        <p:spPr>
          <a:xfrm>
            <a:off x="781050" y="395604"/>
            <a:ext cx="10989310" cy="620395"/>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IN" sz="4800" b="1">
                <a:solidFill>
                  <a:srgbClr val="003B6C"/>
                </a:solidFill>
                <a:latin typeface="Cambria" panose="02040503050406030204" pitchFamily="18" charset="0"/>
                <a:ea typeface="Cambria" panose="02040503050406030204" pitchFamily="18" charset="0"/>
              </a:rPr>
              <a:t>Governance and Financing</a:t>
            </a:r>
            <a:endParaRPr lang="en-IN" sz="4800" b="1" dirty="0">
              <a:solidFill>
                <a:srgbClr val="003B6C"/>
              </a:solidFill>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84868A4B-56E1-5065-0DB8-8CFE883B7385}"/>
              </a:ext>
            </a:extLst>
          </p:cNvPr>
          <p:cNvSpPr>
            <a:spLocks noGrp="1"/>
          </p:cNvSpPr>
          <p:nvPr>
            <p:ph idx="1"/>
          </p:nvPr>
        </p:nvSpPr>
        <p:spPr>
          <a:xfrm>
            <a:off x="695325" y="1219200"/>
            <a:ext cx="11075035" cy="4683761"/>
          </a:xfrm>
          <a:prstGeom prst="roundRect">
            <a:avLst/>
          </a:prstGeom>
          <a:ln>
            <a:solidFill>
              <a:schemeClr val="accent5">
                <a:lumMod val="50000"/>
              </a:schemeClr>
            </a:solidFill>
          </a:ln>
        </p:spPr>
        <p:txBody>
          <a:bodyPr>
            <a:normAutofit/>
          </a:bodyPr>
          <a:lstStyle/>
          <a:p>
            <a:pPr algn="just">
              <a:lnSpc>
                <a:spcPct val="100000"/>
              </a:lnSpc>
              <a:spcAft>
                <a:spcPts val="600"/>
              </a:spcAft>
            </a:pPr>
            <a:r>
              <a:rPr lang="en-IN" dirty="0">
                <a:latin typeface="Cambria" panose="02040503050406030204" pitchFamily="18" charset="0"/>
                <a:ea typeface="Cambria" panose="02040503050406030204" pitchFamily="18" charset="0"/>
              </a:rPr>
              <a:t>PRIs and ULBs will be extensively involved in the implementation of PM-ABHIM and 15</a:t>
            </a:r>
            <a:r>
              <a:rPr lang="en-IN" baseline="30000" dirty="0">
                <a:latin typeface="Cambria" panose="02040503050406030204" pitchFamily="18" charset="0"/>
                <a:ea typeface="Cambria" panose="02040503050406030204" pitchFamily="18" charset="0"/>
              </a:rPr>
              <a:t>th</a:t>
            </a:r>
            <a:r>
              <a:rPr lang="en-IN" dirty="0">
                <a:latin typeface="Cambria" panose="02040503050406030204" pitchFamily="18" charset="0"/>
                <a:ea typeface="Cambria" panose="02040503050406030204" pitchFamily="18" charset="0"/>
              </a:rPr>
              <a:t> FC health grants.</a:t>
            </a:r>
          </a:p>
          <a:p>
            <a:pPr algn="just">
              <a:lnSpc>
                <a:spcPct val="100000"/>
              </a:lnSpc>
              <a:spcAft>
                <a:spcPts val="600"/>
              </a:spcAft>
            </a:pPr>
            <a:r>
              <a:rPr lang="en-US" dirty="0">
                <a:latin typeface="Cambria" panose="02040503050406030204" pitchFamily="18" charset="0"/>
                <a:ea typeface="Cambria" panose="02040503050406030204" pitchFamily="18" charset="0"/>
              </a:rPr>
              <a:t>Strengthening </a:t>
            </a:r>
            <a:r>
              <a:rPr lang="en-US" dirty="0" err="1">
                <a:latin typeface="Cambria" panose="02040503050406030204" pitchFamily="18" charset="0"/>
                <a:ea typeface="Cambria" panose="02040503050406030204" pitchFamily="18" charset="0"/>
              </a:rPr>
              <a:t>Communitization</a:t>
            </a:r>
            <a:r>
              <a:rPr lang="en-US" dirty="0">
                <a:latin typeface="Cambria" panose="02040503050406030204" pitchFamily="18" charset="0"/>
                <a:ea typeface="Cambria" panose="02040503050406030204" pitchFamily="18" charset="0"/>
              </a:rPr>
              <a:t> </a:t>
            </a:r>
          </a:p>
          <a:p>
            <a:pPr algn="just">
              <a:lnSpc>
                <a:spcPct val="100000"/>
              </a:lnSpc>
              <a:spcAft>
                <a:spcPts val="600"/>
              </a:spcAft>
            </a:pPr>
            <a:r>
              <a:rPr lang="en-US" dirty="0">
                <a:latin typeface="Cambria" panose="02040503050406030204" pitchFamily="18" charset="0"/>
                <a:ea typeface="Cambria" panose="02040503050406030204" pitchFamily="18" charset="0"/>
              </a:rPr>
              <a:t>To make primary health centers as gatekeepers of the secondary and tertiary level healthcare facilities – </a:t>
            </a:r>
            <a:r>
              <a:rPr lang="en-US" b="1" dirty="0">
                <a:solidFill>
                  <a:schemeClr val="accent5">
                    <a:lumMod val="50000"/>
                  </a:schemeClr>
                </a:solidFill>
                <a:latin typeface="Cambria" panose="02040503050406030204" pitchFamily="18" charset="0"/>
                <a:ea typeface="Cambria" panose="02040503050406030204" pitchFamily="18" charset="0"/>
              </a:rPr>
              <a:t>Referral Pathways </a:t>
            </a:r>
          </a:p>
          <a:p>
            <a:pPr algn="just">
              <a:lnSpc>
                <a:spcPct val="100000"/>
              </a:lnSpc>
              <a:spcAft>
                <a:spcPts val="600"/>
              </a:spcAft>
            </a:pPr>
            <a:r>
              <a:rPr lang="en-US" b="1" dirty="0">
                <a:solidFill>
                  <a:schemeClr val="accent5">
                    <a:lumMod val="50000"/>
                  </a:schemeClr>
                </a:solidFill>
                <a:latin typeface="Cambria" panose="02040503050406030204" pitchFamily="18" charset="0"/>
                <a:ea typeface="Cambria" panose="02040503050406030204" pitchFamily="18" charset="0"/>
              </a:rPr>
              <a:t>Continuum of Care</a:t>
            </a:r>
            <a:endParaRPr lang="en-IN" b="1" dirty="0">
              <a:solidFill>
                <a:schemeClr val="accent5">
                  <a:lumMod val="50000"/>
                </a:schemeClr>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994937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EEF030-299C-5C41-76FC-8832736A8A55}"/>
              </a:ext>
            </a:extLst>
          </p:cNvPr>
          <p:cNvSpPr>
            <a:spLocks noGrp="1"/>
          </p:cNvSpPr>
          <p:nvPr>
            <p:ph idx="1"/>
          </p:nvPr>
        </p:nvSpPr>
        <p:spPr>
          <a:xfrm>
            <a:off x="981075" y="1270000"/>
            <a:ext cx="10829925" cy="5313680"/>
          </a:xfrm>
          <a:prstGeom prst="roundRect">
            <a:avLst/>
          </a:prstGeom>
          <a:ln>
            <a:solidFill>
              <a:schemeClr val="accent5">
                <a:lumMod val="50000"/>
              </a:schemeClr>
            </a:solidFill>
          </a:ln>
        </p:spPr>
        <p:txBody>
          <a:bodyPr>
            <a:normAutofit/>
          </a:bodyPr>
          <a:lstStyle/>
          <a:p>
            <a:pPr>
              <a:lnSpc>
                <a:spcPct val="100000"/>
              </a:lnSpc>
              <a:spcBef>
                <a:spcPts val="600"/>
              </a:spcBef>
              <a:spcAft>
                <a:spcPts val="600"/>
              </a:spcAft>
            </a:pPr>
            <a:r>
              <a:rPr lang="en-US" b="0" i="0" dirty="0">
                <a:solidFill>
                  <a:srgbClr val="000000"/>
                </a:solidFill>
                <a:effectLst/>
                <a:latin typeface="Cambria" panose="02040503050406030204" pitchFamily="18" charset="0"/>
                <a:ea typeface="Cambria" panose="02040503050406030204" pitchFamily="18" charset="0"/>
              </a:rPr>
              <a:t>To understand the unique experiences of each State / UT</a:t>
            </a:r>
          </a:p>
          <a:p>
            <a:pPr>
              <a:lnSpc>
                <a:spcPct val="100000"/>
              </a:lnSpc>
              <a:spcBef>
                <a:spcPts val="600"/>
              </a:spcBef>
              <a:spcAft>
                <a:spcPts val="600"/>
              </a:spcAft>
            </a:pPr>
            <a:r>
              <a:rPr lang="en-US" dirty="0">
                <a:solidFill>
                  <a:srgbClr val="002060"/>
                </a:solidFill>
                <a:latin typeface="Cambria" panose="02040503050406030204" pitchFamily="18" charset="0"/>
                <a:ea typeface="Cambria" panose="02040503050406030204" pitchFamily="18" charset="0"/>
              </a:rPr>
              <a:t>T</a:t>
            </a:r>
            <a:r>
              <a:rPr lang="en-US" b="0" i="0" dirty="0">
                <a:solidFill>
                  <a:srgbClr val="002060"/>
                </a:solidFill>
                <a:effectLst/>
                <a:latin typeface="Cambria" panose="02040503050406030204" pitchFamily="18" charset="0"/>
                <a:ea typeface="Cambria" panose="02040503050406030204" pitchFamily="18" charset="0"/>
              </a:rPr>
              <a:t>o analyze experiences for understanding challenges and roadblocks </a:t>
            </a:r>
          </a:p>
          <a:p>
            <a:pPr>
              <a:lnSpc>
                <a:spcPct val="100000"/>
              </a:lnSpc>
              <a:spcBef>
                <a:spcPts val="600"/>
              </a:spcBef>
              <a:spcAft>
                <a:spcPts val="600"/>
              </a:spcAft>
            </a:pPr>
            <a:r>
              <a:rPr lang="en-US" dirty="0">
                <a:solidFill>
                  <a:srgbClr val="000000"/>
                </a:solidFill>
                <a:latin typeface="Cambria" panose="02040503050406030204" pitchFamily="18" charset="0"/>
                <a:ea typeface="Cambria" panose="02040503050406030204" pitchFamily="18" charset="0"/>
              </a:rPr>
              <a:t>T</a:t>
            </a:r>
            <a:r>
              <a:rPr lang="en-US" b="0" i="0" dirty="0">
                <a:solidFill>
                  <a:srgbClr val="000000"/>
                </a:solidFill>
                <a:effectLst/>
                <a:latin typeface="Cambria" panose="02040503050406030204" pitchFamily="18" charset="0"/>
                <a:ea typeface="Cambria" panose="02040503050406030204" pitchFamily="18" charset="0"/>
              </a:rPr>
              <a:t>o utilize this information towards streamlining the processes (incl timely fund utilization) for envisaged outputs and outcomes </a:t>
            </a:r>
          </a:p>
          <a:p>
            <a:pPr>
              <a:lnSpc>
                <a:spcPct val="100000"/>
              </a:lnSpc>
              <a:spcBef>
                <a:spcPts val="600"/>
              </a:spcBef>
              <a:spcAft>
                <a:spcPts val="600"/>
              </a:spcAft>
            </a:pPr>
            <a:r>
              <a:rPr lang="en-US" dirty="0">
                <a:solidFill>
                  <a:srgbClr val="002060"/>
                </a:solidFill>
                <a:latin typeface="Cambria" panose="02040503050406030204" pitchFamily="18" charset="0"/>
                <a:ea typeface="Cambria" panose="02040503050406030204" pitchFamily="18" charset="0"/>
              </a:rPr>
              <a:t>To provide a platform to create c</a:t>
            </a:r>
            <a:r>
              <a:rPr lang="en-US" b="0" i="0" dirty="0">
                <a:solidFill>
                  <a:srgbClr val="002060"/>
                </a:solidFill>
                <a:effectLst/>
                <a:latin typeface="Cambria" panose="02040503050406030204" pitchFamily="18" charset="0"/>
                <a:ea typeface="Cambria" panose="02040503050406030204" pitchFamily="18" charset="0"/>
              </a:rPr>
              <a:t>ontinuous, critical engagement of various stakeholders, including state and central government functionaries at all levels, technical institutions, experts, </a:t>
            </a:r>
            <a:r>
              <a:rPr lang="en-US" dirty="0">
                <a:solidFill>
                  <a:srgbClr val="002060"/>
                </a:solidFill>
                <a:latin typeface="Cambria" panose="02040503050406030204" pitchFamily="18" charset="0"/>
                <a:ea typeface="Cambria" panose="02040503050406030204" pitchFamily="18" charset="0"/>
              </a:rPr>
              <a:t>&amp; </a:t>
            </a:r>
            <a:r>
              <a:rPr lang="en-US" b="0" i="0" dirty="0">
                <a:solidFill>
                  <a:srgbClr val="002060"/>
                </a:solidFill>
                <a:effectLst/>
                <a:latin typeface="Cambria" panose="02040503050406030204" pitchFamily="18" charset="0"/>
                <a:ea typeface="Cambria" panose="02040503050406030204" pitchFamily="18" charset="0"/>
              </a:rPr>
              <a:t>development partners.</a:t>
            </a:r>
            <a:endParaRPr lang="en-IN" dirty="0">
              <a:solidFill>
                <a:srgbClr val="002060"/>
              </a:solidFill>
              <a:latin typeface="Cambria" panose="02040503050406030204" pitchFamily="18" charset="0"/>
              <a:ea typeface="Cambria" panose="02040503050406030204" pitchFamily="18" charset="0"/>
            </a:endParaRPr>
          </a:p>
        </p:txBody>
      </p:sp>
      <p:sp>
        <p:nvSpPr>
          <p:cNvPr id="4" name="TextBox 3">
            <a:extLst>
              <a:ext uri="{FF2B5EF4-FFF2-40B4-BE49-F238E27FC236}">
                <a16:creationId xmlns:a16="http://schemas.microsoft.com/office/drawing/2014/main" id="{185B6740-68C5-E747-906D-B9DE6D6A8270}"/>
              </a:ext>
            </a:extLst>
          </p:cNvPr>
          <p:cNvSpPr txBox="1"/>
          <p:nvPr/>
        </p:nvSpPr>
        <p:spPr>
          <a:xfrm>
            <a:off x="1153160" y="274320"/>
            <a:ext cx="10515600" cy="715089"/>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IN" sz="3600" b="1" dirty="0">
                <a:latin typeface="Cambria" panose="02040503050406030204" pitchFamily="18" charset="0"/>
                <a:ea typeface="Cambria" panose="02040503050406030204" pitchFamily="18" charset="0"/>
              </a:rPr>
              <a:t>OBJECTIVES OF WORKSHOP</a:t>
            </a:r>
          </a:p>
        </p:txBody>
      </p:sp>
    </p:spTree>
    <p:extLst>
      <p:ext uri="{BB962C8B-B14F-4D97-AF65-F5344CB8AC3E}">
        <p14:creationId xmlns:p14="http://schemas.microsoft.com/office/powerpoint/2010/main" val="442801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28C755-EF20-93D9-ED59-A4AAB648D219}"/>
              </a:ext>
            </a:extLst>
          </p:cNvPr>
          <p:cNvSpPr>
            <a:spLocks noGrp="1"/>
          </p:cNvSpPr>
          <p:nvPr>
            <p:ph idx="1"/>
          </p:nvPr>
        </p:nvSpPr>
        <p:spPr>
          <a:xfrm>
            <a:off x="853440" y="1056640"/>
            <a:ext cx="10607040" cy="5354320"/>
          </a:xfrm>
        </p:spPr>
        <p:txBody>
          <a:bodyPr>
            <a:normAutofit lnSpcReduction="10000"/>
          </a:bodyPr>
          <a:lstStyle/>
          <a:p>
            <a:pPr algn="just">
              <a:lnSpc>
                <a:spcPct val="110000"/>
              </a:lnSpc>
              <a:spcBef>
                <a:spcPts val="1200"/>
              </a:spcBef>
              <a:spcAft>
                <a:spcPts val="1200"/>
              </a:spcAft>
            </a:pPr>
            <a:r>
              <a:rPr lang="en-US" dirty="0">
                <a:latin typeface="Cambria" panose="02040503050406030204" pitchFamily="18" charset="0"/>
                <a:ea typeface="Cambria" panose="02040503050406030204" pitchFamily="18" charset="0"/>
              </a:rPr>
              <a:t>For optimal utilization of funds under PM-ABHIM and 15</a:t>
            </a:r>
            <a:r>
              <a:rPr lang="en-US" baseline="30000" dirty="0">
                <a:latin typeface="Cambria" panose="02040503050406030204" pitchFamily="18" charset="0"/>
                <a:ea typeface="Cambria" panose="02040503050406030204" pitchFamily="18" charset="0"/>
              </a:rPr>
              <a:t>th</a:t>
            </a:r>
            <a:r>
              <a:rPr lang="en-US" dirty="0">
                <a:latin typeface="Cambria" panose="02040503050406030204" pitchFamily="18" charset="0"/>
                <a:ea typeface="Cambria" panose="02040503050406030204" pitchFamily="18" charset="0"/>
              </a:rPr>
              <a:t> FC grants, ensuring extensive involvement of PRIs and ULBs is important – </a:t>
            </a:r>
            <a:r>
              <a:rPr lang="en-US" b="1" dirty="0">
                <a:solidFill>
                  <a:schemeClr val="accent5">
                    <a:lumMod val="50000"/>
                  </a:schemeClr>
                </a:solidFill>
                <a:latin typeface="Cambria" panose="02040503050406030204" pitchFamily="18" charset="0"/>
                <a:ea typeface="Cambria" panose="02040503050406030204" pitchFamily="18" charset="0"/>
              </a:rPr>
              <a:t>Session on ‘’Communitization by ensuring capacity development of PRIs &amp; ULBs for planning &amp; monitoring’’. </a:t>
            </a:r>
          </a:p>
          <a:p>
            <a:pPr algn="just">
              <a:lnSpc>
                <a:spcPct val="110000"/>
              </a:lnSpc>
              <a:spcBef>
                <a:spcPts val="1200"/>
              </a:spcBef>
              <a:spcAft>
                <a:spcPts val="1200"/>
              </a:spcAft>
            </a:pPr>
            <a:r>
              <a:rPr lang="en-US" dirty="0">
                <a:latin typeface="Cambria" panose="02040503050406030204" pitchFamily="18" charset="0"/>
                <a:ea typeface="Cambria" panose="02040503050406030204" pitchFamily="18" charset="0"/>
              </a:rPr>
              <a:t>Focus is needed on ‘skills’ and ‘numbers’, while planning for HRH – </a:t>
            </a:r>
            <a:r>
              <a:rPr lang="en-US" b="1" dirty="0">
                <a:solidFill>
                  <a:schemeClr val="accent5">
                    <a:lumMod val="50000"/>
                  </a:schemeClr>
                </a:solidFill>
                <a:latin typeface="Cambria" panose="02040503050406030204" pitchFamily="18" charset="0"/>
                <a:ea typeface="Cambria" panose="02040503050406030204" pitchFamily="18" charset="0"/>
              </a:rPr>
              <a:t>Session on Comprehensive Planning for HRH: An integrated approach</a:t>
            </a:r>
          </a:p>
          <a:p>
            <a:pPr>
              <a:lnSpc>
                <a:spcPct val="110000"/>
              </a:lnSpc>
              <a:spcBef>
                <a:spcPts val="1200"/>
              </a:spcBef>
              <a:spcAft>
                <a:spcPts val="1200"/>
              </a:spcAft>
            </a:pPr>
            <a:r>
              <a:rPr lang="en-US" dirty="0">
                <a:latin typeface="Cambria" panose="02040503050406030204" pitchFamily="18" charset="0"/>
                <a:ea typeface="Cambria" panose="02040503050406030204" pitchFamily="18" charset="0"/>
              </a:rPr>
              <a:t>Context/State specific road blocks and bottle necks during scaling up of initiatives – </a:t>
            </a:r>
            <a:r>
              <a:rPr lang="en-US" b="1" dirty="0">
                <a:solidFill>
                  <a:schemeClr val="accent5">
                    <a:lumMod val="50000"/>
                  </a:schemeClr>
                </a:solidFill>
                <a:latin typeface="Cambria" panose="02040503050406030204" pitchFamily="18" charset="0"/>
                <a:ea typeface="Cambria" panose="02040503050406030204" pitchFamily="18" charset="0"/>
              </a:rPr>
              <a:t>Session on Scaling of newer initiatives; State priorities, Challenges, Roadmap for implementation.</a:t>
            </a:r>
            <a:endParaRPr lang="en-IN" dirty="0">
              <a:latin typeface="Cambria" panose="02040503050406030204" pitchFamily="18" charset="0"/>
              <a:ea typeface="Cambria" panose="02040503050406030204" pitchFamily="18" charset="0"/>
            </a:endParaRPr>
          </a:p>
        </p:txBody>
      </p:sp>
      <p:sp>
        <p:nvSpPr>
          <p:cNvPr id="6" name="TextBox 5">
            <a:extLst>
              <a:ext uri="{FF2B5EF4-FFF2-40B4-BE49-F238E27FC236}">
                <a16:creationId xmlns:a16="http://schemas.microsoft.com/office/drawing/2014/main" id="{0F6D6CCC-0D83-D757-C0C5-CBCF2493556D}"/>
              </a:ext>
            </a:extLst>
          </p:cNvPr>
          <p:cNvSpPr txBox="1"/>
          <p:nvPr/>
        </p:nvSpPr>
        <p:spPr>
          <a:xfrm>
            <a:off x="914400" y="123874"/>
            <a:ext cx="10678160" cy="646331"/>
          </a:xfrm>
          <a:prstGeom prst="rect">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IN" sz="3600" b="1" dirty="0">
                <a:ln>
                  <a:solidFill>
                    <a:schemeClr val="accent5">
                      <a:lumMod val="50000"/>
                    </a:schemeClr>
                  </a:solidFill>
                </a:ln>
                <a:latin typeface="Cambria" panose="02040503050406030204" pitchFamily="18" charset="0"/>
                <a:ea typeface="Cambria" panose="02040503050406030204" pitchFamily="18" charset="0"/>
              </a:rPr>
              <a:t>Technical Sessions</a:t>
            </a:r>
          </a:p>
        </p:txBody>
      </p:sp>
    </p:spTree>
    <p:extLst>
      <p:ext uri="{BB962C8B-B14F-4D97-AF65-F5344CB8AC3E}">
        <p14:creationId xmlns:p14="http://schemas.microsoft.com/office/powerpoint/2010/main" val="3886626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28C755-EF20-93D9-ED59-A4AAB648D219}"/>
              </a:ext>
            </a:extLst>
          </p:cNvPr>
          <p:cNvSpPr>
            <a:spLocks noGrp="1"/>
          </p:cNvSpPr>
          <p:nvPr>
            <p:ph idx="1"/>
          </p:nvPr>
        </p:nvSpPr>
        <p:spPr>
          <a:xfrm>
            <a:off x="853440" y="1056640"/>
            <a:ext cx="10607040" cy="5354320"/>
          </a:xfrm>
        </p:spPr>
        <p:txBody>
          <a:bodyPr>
            <a:normAutofit fontScale="92500"/>
          </a:bodyPr>
          <a:lstStyle/>
          <a:p>
            <a:pPr algn="just">
              <a:lnSpc>
                <a:spcPct val="110000"/>
              </a:lnSpc>
              <a:spcBef>
                <a:spcPts val="1200"/>
              </a:spcBef>
              <a:spcAft>
                <a:spcPts val="1200"/>
              </a:spcAft>
            </a:pPr>
            <a:r>
              <a:rPr lang="en-US" sz="2600" dirty="0">
                <a:latin typeface="Cambria" panose="02040503050406030204" pitchFamily="18" charset="0"/>
                <a:ea typeface="Cambria" panose="02040503050406030204" pitchFamily="18" charset="0"/>
              </a:rPr>
              <a:t>Holistic lab networks to meet the requirements of public health surveillance and response </a:t>
            </a:r>
            <a:r>
              <a:rPr lang="en-US" sz="2600" b="1" dirty="0">
                <a:solidFill>
                  <a:schemeClr val="accent5">
                    <a:lumMod val="50000"/>
                  </a:schemeClr>
                </a:solidFill>
                <a:latin typeface="Cambria" panose="02040503050406030204" pitchFamily="18" charset="0"/>
                <a:ea typeface="Cambria" panose="02040503050406030204" pitchFamily="18" charset="0"/>
              </a:rPr>
              <a:t>– Session on Overview of IPHL and BPHUs ; Integration of lab services (IDSP, TB, etc.)</a:t>
            </a:r>
          </a:p>
          <a:p>
            <a:pPr algn="just">
              <a:lnSpc>
                <a:spcPct val="110000"/>
              </a:lnSpc>
              <a:spcBef>
                <a:spcPts val="1200"/>
              </a:spcBef>
              <a:spcAft>
                <a:spcPts val="1200"/>
              </a:spcAft>
            </a:pPr>
            <a:r>
              <a:rPr lang="en-US" sz="2600" dirty="0">
                <a:latin typeface="Cambria" panose="02040503050406030204" pitchFamily="18" charset="0"/>
                <a:ea typeface="Cambria" panose="02040503050406030204" pitchFamily="18" charset="0"/>
              </a:rPr>
              <a:t>Over 86 lakh live in LMICs could be saved with  a health system that provides quality healthcare, that also addresses the needs of patient safety – </a:t>
            </a:r>
            <a:r>
              <a:rPr lang="en-US" sz="2600" b="1" dirty="0">
                <a:solidFill>
                  <a:schemeClr val="accent5">
                    <a:lumMod val="50000"/>
                  </a:schemeClr>
                </a:solidFill>
                <a:latin typeface="Cambria" panose="02040503050406030204" pitchFamily="18" charset="0"/>
                <a:ea typeface="Cambria" panose="02040503050406030204" pitchFamily="18" charset="0"/>
              </a:rPr>
              <a:t>Session on Scaling up of Quality and Patient Safety</a:t>
            </a:r>
          </a:p>
          <a:p>
            <a:pPr algn="just">
              <a:lnSpc>
                <a:spcPct val="110000"/>
              </a:lnSpc>
              <a:spcBef>
                <a:spcPts val="1200"/>
              </a:spcBef>
              <a:spcAft>
                <a:spcPts val="1200"/>
              </a:spcAft>
            </a:pPr>
            <a:r>
              <a:rPr lang="en-US" sz="2600" dirty="0">
                <a:latin typeface="Cambria" panose="02040503050406030204" pitchFamily="18" charset="0"/>
                <a:ea typeface="Cambria" panose="02040503050406030204" pitchFamily="18" charset="0"/>
              </a:rPr>
              <a:t>Effective and efficient reporting mechanism to track funds approved and utilized against FC-XV, PM-ABHIM, and ECRP-II components – </a:t>
            </a:r>
            <a:r>
              <a:rPr lang="en-US" sz="2600" b="1" dirty="0">
                <a:solidFill>
                  <a:schemeClr val="accent5">
                    <a:lumMod val="50000"/>
                  </a:schemeClr>
                </a:solidFill>
                <a:latin typeface="Cambria" panose="02040503050406030204" pitchFamily="18" charset="0"/>
                <a:ea typeface="Cambria" panose="02040503050406030204" pitchFamily="18" charset="0"/>
              </a:rPr>
              <a:t>Session on Orientation and importance of NMH-PMS portal.</a:t>
            </a:r>
          </a:p>
          <a:p>
            <a:pPr algn="just">
              <a:lnSpc>
                <a:spcPct val="110000"/>
              </a:lnSpc>
              <a:spcBef>
                <a:spcPts val="1200"/>
              </a:spcBef>
              <a:spcAft>
                <a:spcPts val="1200"/>
              </a:spcAft>
            </a:pPr>
            <a:r>
              <a:rPr lang="en-US" sz="2600" b="1" dirty="0">
                <a:solidFill>
                  <a:schemeClr val="accent5">
                    <a:lumMod val="50000"/>
                  </a:schemeClr>
                </a:solidFill>
                <a:latin typeface="Cambria" panose="02040503050406030204" pitchFamily="18" charset="0"/>
                <a:ea typeface="Cambria" panose="02040503050406030204" pitchFamily="18" charset="0"/>
              </a:rPr>
              <a:t>Implementation Research </a:t>
            </a:r>
            <a:r>
              <a:rPr lang="en-US" sz="2600" dirty="0">
                <a:latin typeface="Cambria" panose="02040503050406030204" pitchFamily="18" charset="0"/>
                <a:ea typeface="Cambria" panose="02040503050406030204" pitchFamily="18" charset="0"/>
              </a:rPr>
              <a:t>to understand ‘What Works, Where and Why’. </a:t>
            </a:r>
            <a:endParaRPr lang="en-IN" sz="2600" dirty="0">
              <a:latin typeface="Cambria" panose="02040503050406030204" pitchFamily="18" charset="0"/>
              <a:ea typeface="Cambria" panose="02040503050406030204" pitchFamily="18" charset="0"/>
            </a:endParaRPr>
          </a:p>
        </p:txBody>
      </p:sp>
      <p:sp>
        <p:nvSpPr>
          <p:cNvPr id="6" name="TextBox 5">
            <a:extLst>
              <a:ext uri="{FF2B5EF4-FFF2-40B4-BE49-F238E27FC236}">
                <a16:creationId xmlns:a16="http://schemas.microsoft.com/office/drawing/2014/main" id="{0F6D6CCC-0D83-D757-C0C5-CBCF2493556D}"/>
              </a:ext>
            </a:extLst>
          </p:cNvPr>
          <p:cNvSpPr txBox="1"/>
          <p:nvPr/>
        </p:nvSpPr>
        <p:spPr>
          <a:xfrm>
            <a:off x="914400" y="123874"/>
            <a:ext cx="10678160" cy="646331"/>
          </a:xfrm>
          <a:prstGeom prst="rect">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IN" sz="3600" b="1" dirty="0">
                <a:ln>
                  <a:solidFill>
                    <a:schemeClr val="accent5">
                      <a:lumMod val="50000"/>
                    </a:schemeClr>
                  </a:solidFill>
                </a:ln>
                <a:latin typeface="Cambria" panose="02040503050406030204" pitchFamily="18" charset="0"/>
                <a:ea typeface="Cambria" panose="02040503050406030204" pitchFamily="18" charset="0"/>
              </a:rPr>
              <a:t>Technical Sessions</a:t>
            </a:r>
          </a:p>
        </p:txBody>
      </p:sp>
    </p:spTree>
    <p:extLst>
      <p:ext uri="{BB962C8B-B14F-4D97-AF65-F5344CB8AC3E}">
        <p14:creationId xmlns:p14="http://schemas.microsoft.com/office/powerpoint/2010/main" val="156604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5812-5E8A-F02C-9E74-DE98CE74FCD2}"/>
              </a:ext>
            </a:extLst>
          </p:cNvPr>
          <p:cNvSpPr>
            <a:spLocks noGrp="1"/>
          </p:cNvSpPr>
          <p:nvPr>
            <p:ph type="title"/>
          </p:nvPr>
        </p:nvSpPr>
        <p:spPr>
          <a:xfrm>
            <a:off x="990600" y="131444"/>
            <a:ext cx="10779760" cy="687706"/>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IN" b="1" dirty="0">
                <a:solidFill>
                  <a:srgbClr val="003B6C"/>
                </a:solidFill>
                <a:latin typeface="Cambria" panose="02040503050406030204" pitchFamily="18" charset="0"/>
                <a:ea typeface="Cambria" panose="02040503050406030204" pitchFamily="18" charset="0"/>
              </a:rPr>
              <a:t>Implementation Challenges</a:t>
            </a:r>
          </a:p>
        </p:txBody>
      </p:sp>
      <p:sp>
        <p:nvSpPr>
          <p:cNvPr id="3" name="Content Placeholder 2">
            <a:extLst>
              <a:ext uri="{FF2B5EF4-FFF2-40B4-BE49-F238E27FC236}">
                <a16:creationId xmlns:a16="http://schemas.microsoft.com/office/drawing/2014/main" id="{84868A4B-56E1-5065-0DB8-8CFE883B7385}"/>
              </a:ext>
            </a:extLst>
          </p:cNvPr>
          <p:cNvSpPr>
            <a:spLocks noGrp="1"/>
          </p:cNvSpPr>
          <p:nvPr>
            <p:ph idx="1"/>
          </p:nvPr>
        </p:nvSpPr>
        <p:spPr>
          <a:xfrm>
            <a:off x="908367" y="944880"/>
            <a:ext cx="10944225" cy="5577840"/>
          </a:xfrm>
          <a:prstGeom prst="roundRect">
            <a:avLst/>
          </a:prstGeom>
          <a:ln/>
        </p:spPr>
        <p:style>
          <a:lnRef idx="2">
            <a:schemeClr val="dk1"/>
          </a:lnRef>
          <a:fillRef idx="1">
            <a:schemeClr val="lt1"/>
          </a:fillRef>
          <a:effectRef idx="0">
            <a:schemeClr val="dk1"/>
          </a:effectRef>
          <a:fontRef idx="minor">
            <a:schemeClr val="dk1"/>
          </a:fontRef>
        </p:style>
        <p:txBody>
          <a:bodyPr>
            <a:normAutofit/>
          </a:bodyPr>
          <a:lstStyle/>
          <a:p>
            <a:pPr marL="0" indent="0" algn="just">
              <a:lnSpc>
                <a:spcPct val="100000"/>
              </a:lnSpc>
              <a:buNone/>
            </a:pPr>
            <a:r>
              <a:rPr lang="en-IN" b="1" dirty="0">
                <a:solidFill>
                  <a:srgbClr val="003B6C"/>
                </a:solidFill>
                <a:latin typeface="Cambria" panose="02040503050406030204" pitchFamily="18" charset="0"/>
                <a:ea typeface="Cambria" panose="02040503050406030204" pitchFamily="18" charset="0"/>
              </a:rPr>
              <a:t>Infrastructure</a:t>
            </a:r>
            <a:r>
              <a:rPr lang="en-IN" sz="2400" b="1" dirty="0">
                <a:solidFill>
                  <a:srgbClr val="003B6C"/>
                </a:solidFill>
                <a:latin typeface="Cambria" panose="02040503050406030204" pitchFamily="18" charset="0"/>
                <a:ea typeface="Cambria" panose="02040503050406030204" pitchFamily="18" charset="0"/>
              </a:rPr>
              <a:t> </a:t>
            </a:r>
          </a:p>
          <a:p>
            <a:pPr algn="just">
              <a:lnSpc>
                <a:spcPct val="100000"/>
              </a:lnSpc>
            </a:pPr>
            <a:r>
              <a:rPr lang="en-US" sz="2400" dirty="0">
                <a:latin typeface="Cambria" panose="02040503050406030204" pitchFamily="18" charset="0"/>
                <a:ea typeface="Cambria" panose="02040503050406030204" pitchFamily="18" charset="0"/>
                <a:cs typeface="Arial" panose="020B0604020202020204" pitchFamily="34" charset="0"/>
              </a:rPr>
              <a:t>Land availability for infrastructure development in urban areas is challenging – Vertical growth through renovation and upgradation of existing infrastructure was suggested as a solution.</a:t>
            </a:r>
          </a:p>
          <a:p>
            <a:pPr algn="just">
              <a:lnSpc>
                <a:spcPct val="100000"/>
              </a:lnSpc>
            </a:pPr>
            <a:r>
              <a:rPr lang="en-US" sz="2400" dirty="0">
                <a:latin typeface="Cambria" panose="02040503050406030204" pitchFamily="18" charset="0"/>
                <a:ea typeface="Cambria" panose="02040503050406030204" pitchFamily="18" charset="0"/>
                <a:cs typeface="Arial" panose="020B0604020202020204" pitchFamily="34" charset="0"/>
              </a:rPr>
              <a:t>Difficulty in constructing permanent infrastructure in LWE hit areas.</a:t>
            </a:r>
          </a:p>
          <a:p>
            <a:pPr algn="just">
              <a:lnSpc>
                <a:spcPct val="100000"/>
              </a:lnSpc>
            </a:pPr>
            <a:r>
              <a:rPr lang="en-US" sz="2400" dirty="0">
                <a:latin typeface="Cambria" panose="02040503050406030204" pitchFamily="18" charset="0"/>
                <a:ea typeface="Cambria" panose="02040503050406030204" pitchFamily="18" charset="0"/>
                <a:cs typeface="Arial" panose="020B0604020202020204" pitchFamily="34" charset="0"/>
              </a:rPr>
              <a:t>Lack of space in facilities, lack of qualified HR for operation and maintenance of equipment.</a:t>
            </a:r>
          </a:p>
          <a:p>
            <a:pPr algn="just">
              <a:lnSpc>
                <a:spcPct val="100000"/>
              </a:lnSpc>
            </a:pPr>
            <a:r>
              <a:rPr lang="en-US" sz="2400" dirty="0">
                <a:latin typeface="Cambria" panose="02040503050406030204" pitchFamily="18" charset="0"/>
                <a:ea typeface="Cambria" panose="02040503050406030204" pitchFamily="18" charset="0"/>
                <a:cs typeface="Arial" panose="020B0604020202020204" pitchFamily="34" charset="0"/>
              </a:rPr>
              <a:t>Issues in finding adequate space for BPHUs and Laboratories in the existing facilities as most of the facilities are old and renovation or expansion is  difficult.</a:t>
            </a:r>
          </a:p>
          <a:p>
            <a:pPr algn="just">
              <a:lnSpc>
                <a:spcPct val="100000"/>
              </a:lnSpc>
            </a:pPr>
            <a:r>
              <a:rPr lang="en-US" sz="2400" dirty="0">
                <a:latin typeface="Cambria" panose="02040503050406030204" pitchFamily="18" charset="0"/>
                <a:ea typeface="Cambria" panose="02040503050406030204" pitchFamily="18" charset="0"/>
              </a:rPr>
              <a:t>States require better understanding of Brown-field projects.</a:t>
            </a:r>
          </a:p>
        </p:txBody>
      </p:sp>
    </p:spTree>
    <p:extLst>
      <p:ext uri="{BB962C8B-B14F-4D97-AF65-F5344CB8AC3E}">
        <p14:creationId xmlns:p14="http://schemas.microsoft.com/office/powerpoint/2010/main" val="2084360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5812-5E8A-F02C-9E74-DE98CE74FCD2}"/>
              </a:ext>
            </a:extLst>
          </p:cNvPr>
          <p:cNvSpPr>
            <a:spLocks noGrp="1"/>
          </p:cNvSpPr>
          <p:nvPr>
            <p:ph type="title" idx="4294967295"/>
          </p:nvPr>
        </p:nvSpPr>
        <p:spPr>
          <a:xfrm>
            <a:off x="706437" y="199491"/>
            <a:ext cx="10779125" cy="620712"/>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IN" b="1" dirty="0">
                <a:solidFill>
                  <a:srgbClr val="003B6C"/>
                </a:solidFill>
                <a:latin typeface="Cambria" panose="02040503050406030204" pitchFamily="18" charset="0"/>
                <a:ea typeface="Cambria" panose="02040503050406030204" pitchFamily="18" charset="0"/>
              </a:rPr>
              <a:t>Implementation Challenges</a:t>
            </a:r>
          </a:p>
        </p:txBody>
      </p:sp>
      <p:sp>
        <p:nvSpPr>
          <p:cNvPr id="3" name="Content Placeholder 2">
            <a:extLst>
              <a:ext uri="{FF2B5EF4-FFF2-40B4-BE49-F238E27FC236}">
                <a16:creationId xmlns:a16="http://schemas.microsoft.com/office/drawing/2014/main" id="{84868A4B-56E1-5065-0DB8-8CFE883B7385}"/>
              </a:ext>
            </a:extLst>
          </p:cNvPr>
          <p:cNvSpPr>
            <a:spLocks noGrp="1"/>
          </p:cNvSpPr>
          <p:nvPr>
            <p:ph idx="4294967295"/>
          </p:nvPr>
        </p:nvSpPr>
        <p:spPr>
          <a:xfrm>
            <a:off x="706437" y="895350"/>
            <a:ext cx="11382377" cy="5763159"/>
          </a:xfrm>
          <a:prstGeom prst="roundRect">
            <a:avLst/>
          </a:prstGeom>
          <a:ln/>
        </p:spPr>
        <p:style>
          <a:lnRef idx="2">
            <a:schemeClr val="dk1"/>
          </a:lnRef>
          <a:fillRef idx="1">
            <a:schemeClr val="lt1"/>
          </a:fillRef>
          <a:effectRef idx="0">
            <a:schemeClr val="dk1"/>
          </a:effectRef>
          <a:fontRef idx="minor">
            <a:schemeClr val="dk1"/>
          </a:fontRef>
        </p:style>
        <p:txBody>
          <a:bodyPr>
            <a:noAutofit/>
          </a:bodyPr>
          <a:lstStyle/>
          <a:p>
            <a:pPr marL="0" indent="0">
              <a:lnSpc>
                <a:spcPct val="100000"/>
              </a:lnSpc>
              <a:spcBef>
                <a:spcPts val="600"/>
              </a:spcBef>
              <a:spcAft>
                <a:spcPts val="600"/>
              </a:spcAft>
              <a:buNone/>
            </a:pPr>
            <a:r>
              <a:rPr lang="en-US" sz="2400" b="1" dirty="0">
                <a:solidFill>
                  <a:srgbClr val="003B6C"/>
                </a:solidFill>
                <a:latin typeface="Cambria" panose="02040503050406030204" pitchFamily="18" charset="0"/>
                <a:ea typeface="Cambria" panose="02040503050406030204" pitchFamily="18" charset="0"/>
              </a:rPr>
              <a:t>HRH</a:t>
            </a:r>
          </a:p>
          <a:p>
            <a:pPr>
              <a:lnSpc>
                <a:spcPct val="100000"/>
              </a:lnSpc>
              <a:spcBef>
                <a:spcPts val="600"/>
              </a:spcBef>
              <a:spcAft>
                <a:spcPts val="600"/>
              </a:spcAft>
            </a:pPr>
            <a:r>
              <a:rPr lang="en-US" sz="2400" dirty="0">
                <a:latin typeface="Cambria" panose="02040503050406030204" pitchFamily="18" charset="0"/>
                <a:ea typeface="Cambria" panose="02040503050406030204" pitchFamily="18" charset="0"/>
              </a:rPr>
              <a:t>Availability &amp; Rational Deployment of HR, especially specialists.</a:t>
            </a:r>
          </a:p>
          <a:p>
            <a:pPr>
              <a:lnSpc>
                <a:spcPct val="100000"/>
              </a:lnSpc>
              <a:spcBef>
                <a:spcPts val="600"/>
              </a:spcBef>
              <a:spcAft>
                <a:spcPts val="600"/>
              </a:spcAft>
            </a:pPr>
            <a:r>
              <a:rPr lang="en-US" sz="2400" dirty="0">
                <a:latin typeface="Cambria" panose="02040503050406030204" pitchFamily="18" charset="0"/>
                <a:ea typeface="Cambria" panose="02040503050406030204" pitchFamily="18" charset="0"/>
              </a:rPr>
              <a:t>Requirement of HR for project management.</a:t>
            </a:r>
          </a:p>
          <a:p>
            <a:pPr marL="0" indent="0" algn="just">
              <a:lnSpc>
                <a:spcPct val="100000"/>
              </a:lnSpc>
              <a:spcBef>
                <a:spcPts val="1200"/>
              </a:spcBef>
              <a:spcAft>
                <a:spcPts val="600"/>
              </a:spcAft>
              <a:buNone/>
            </a:pPr>
            <a:r>
              <a:rPr lang="en-US" sz="2400" b="1" dirty="0">
                <a:solidFill>
                  <a:srgbClr val="003B6C"/>
                </a:solidFill>
                <a:latin typeface="Cambria" panose="02040503050406030204" pitchFamily="18" charset="0"/>
                <a:ea typeface="Cambria" panose="02040503050406030204" pitchFamily="18" charset="0"/>
              </a:rPr>
              <a:t>Supply Chain</a:t>
            </a:r>
          </a:p>
          <a:p>
            <a:pPr algn="just">
              <a:lnSpc>
                <a:spcPct val="100000"/>
              </a:lnSpc>
            </a:pPr>
            <a:r>
              <a:rPr lang="en-US" sz="2400" dirty="0">
                <a:latin typeface="Cambria" panose="02040503050406030204" pitchFamily="18" charset="0"/>
                <a:ea typeface="Cambria" panose="02040503050406030204" pitchFamily="18" charset="0"/>
                <a:cs typeface="Arial" panose="020B0604020202020204" pitchFamily="34" charset="0"/>
              </a:rPr>
              <a:t>Difficulty in selection of vendors for procurement of equipment, ambulance, etc.</a:t>
            </a:r>
          </a:p>
          <a:p>
            <a:pPr algn="just">
              <a:lnSpc>
                <a:spcPct val="100000"/>
              </a:lnSpc>
            </a:pPr>
            <a:r>
              <a:rPr lang="en-US" sz="2400" dirty="0">
                <a:latin typeface="Cambria" panose="02040503050406030204" pitchFamily="18" charset="0"/>
                <a:ea typeface="Cambria" panose="02040503050406030204" pitchFamily="18" charset="0"/>
                <a:cs typeface="Arial" panose="020B0604020202020204" pitchFamily="34" charset="0"/>
              </a:rPr>
              <a:t>Issue of delay in the procurement process through the </a:t>
            </a:r>
            <a:r>
              <a:rPr lang="en-US" sz="2400" dirty="0" err="1">
                <a:latin typeface="Cambria" panose="02040503050406030204" pitchFamily="18" charset="0"/>
                <a:ea typeface="Cambria" panose="02040503050406030204" pitchFamily="18" charset="0"/>
                <a:cs typeface="Arial" panose="020B0604020202020204" pitchFamily="34" charset="0"/>
              </a:rPr>
              <a:t>GeM</a:t>
            </a:r>
            <a:r>
              <a:rPr lang="en-US" sz="2400" dirty="0">
                <a:latin typeface="Cambria" panose="02040503050406030204" pitchFamily="18" charset="0"/>
                <a:ea typeface="Cambria" panose="02040503050406030204" pitchFamily="18" charset="0"/>
                <a:cs typeface="Arial" panose="020B0604020202020204" pitchFamily="34" charset="0"/>
              </a:rPr>
              <a:t> portal.</a:t>
            </a:r>
          </a:p>
          <a:p>
            <a:pPr marL="0" indent="0" algn="just">
              <a:lnSpc>
                <a:spcPct val="100000"/>
              </a:lnSpc>
              <a:spcBef>
                <a:spcPts val="1200"/>
              </a:spcBef>
              <a:spcAft>
                <a:spcPts val="600"/>
              </a:spcAft>
              <a:buNone/>
            </a:pPr>
            <a:r>
              <a:rPr lang="en-US" sz="2400" b="1" dirty="0">
                <a:solidFill>
                  <a:srgbClr val="003B6C"/>
                </a:solidFill>
                <a:latin typeface="Cambria" panose="02040503050406030204" pitchFamily="18" charset="0"/>
                <a:ea typeface="Cambria" panose="02040503050406030204" pitchFamily="18" charset="0"/>
              </a:rPr>
              <a:t>Technology</a:t>
            </a:r>
          </a:p>
          <a:p>
            <a:pPr algn="just">
              <a:lnSpc>
                <a:spcPct val="100000"/>
              </a:lnSpc>
              <a:spcBef>
                <a:spcPts val="600"/>
              </a:spcBef>
              <a:spcAft>
                <a:spcPts val="600"/>
              </a:spcAft>
            </a:pPr>
            <a:r>
              <a:rPr lang="en-US" sz="2400" dirty="0">
                <a:latin typeface="Cambria" panose="02040503050406030204" pitchFamily="18" charset="0"/>
                <a:ea typeface="Cambria" panose="02040503050406030204" pitchFamily="18" charset="0"/>
                <a:cs typeface="Arial" panose="020B0604020202020204" pitchFamily="34" charset="0"/>
              </a:rPr>
              <a:t>Issues with PMS portal – States’ updated status is not reflected in the portal.</a:t>
            </a:r>
          </a:p>
          <a:p>
            <a:pPr algn="just">
              <a:lnSpc>
                <a:spcPct val="100000"/>
              </a:lnSpc>
              <a:spcBef>
                <a:spcPts val="600"/>
              </a:spcBef>
              <a:spcAft>
                <a:spcPts val="600"/>
              </a:spcAft>
            </a:pPr>
            <a:r>
              <a:rPr lang="en-US" sz="2400" dirty="0">
                <a:latin typeface="Cambria" panose="02040503050406030204" pitchFamily="18" charset="0"/>
                <a:ea typeface="Cambria" panose="02040503050406030204" pitchFamily="18" charset="0"/>
              </a:rPr>
              <a:t>Internet Connectivity challenges.</a:t>
            </a:r>
          </a:p>
          <a:p>
            <a:pPr algn="just">
              <a:lnSpc>
                <a:spcPct val="100000"/>
              </a:lnSpc>
              <a:spcBef>
                <a:spcPts val="600"/>
              </a:spcBef>
              <a:spcAft>
                <a:spcPts val="600"/>
              </a:spcAft>
            </a:pPr>
            <a:r>
              <a:rPr lang="en-US" sz="2400" dirty="0">
                <a:latin typeface="Cambria" panose="02040503050406030204" pitchFamily="18" charset="0"/>
                <a:ea typeface="Cambria" panose="02040503050406030204" pitchFamily="18" charset="0"/>
                <a:cs typeface="Arial" panose="020B0604020202020204" pitchFamily="34" charset="0"/>
              </a:rPr>
              <a:t>Access to the NHM-PMS portal should be given to districts</a:t>
            </a:r>
          </a:p>
        </p:txBody>
      </p:sp>
    </p:spTree>
    <p:extLst>
      <p:ext uri="{BB962C8B-B14F-4D97-AF65-F5344CB8AC3E}">
        <p14:creationId xmlns:p14="http://schemas.microsoft.com/office/powerpoint/2010/main" val="1956586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5812-5E8A-F02C-9E74-DE98CE74FCD2}"/>
              </a:ext>
            </a:extLst>
          </p:cNvPr>
          <p:cNvSpPr>
            <a:spLocks noGrp="1"/>
          </p:cNvSpPr>
          <p:nvPr>
            <p:ph type="title" idx="4294967295"/>
          </p:nvPr>
        </p:nvSpPr>
        <p:spPr>
          <a:xfrm>
            <a:off x="706437" y="199491"/>
            <a:ext cx="10779125" cy="620712"/>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IN" b="1" dirty="0">
                <a:solidFill>
                  <a:srgbClr val="003B6C"/>
                </a:solidFill>
                <a:latin typeface="Cambria" panose="02040503050406030204" pitchFamily="18" charset="0"/>
                <a:ea typeface="Cambria" panose="02040503050406030204" pitchFamily="18" charset="0"/>
              </a:rPr>
              <a:t>Implementation Challenges</a:t>
            </a:r>
          </a:p>
        </p:txBody>
      </p:sp>
      <p:sp>
        <p:nvSpPr>
          <p:cNvPr id="3" name="Content Placeholder 2">
            <a:extLst>
              <a:ext uri="{FF2B5EF4-FFF2-40B4-BE49-F238E27FC236}">
                <a16:creationId xmlns:a16="http://schemas.microsoft.com/office/drawing/2014/main" id="{84868A4B-56E1-5065-0DB8-8CFE883B7385}"/>
              </a:ext>
            </a:extLst>
          </p:cNvPr>
          <p:cNvSpPr>
            <a:spLocks noGrp="1"/>
          </p:cNvSpPr>
          <p:nvPr>
            <p:ph idx="4294967295"/>
          </p:nvPr>
        </p:nvSpPr>
        <p:spPr>
          <a:xfrm>
            <a:off x="605154" y="1049871"/>
            <a:ext cx="11224896" cy="5608638"/>
          </a:xfrm>
          <a:prstGeom prst="roundRect">
            <a:avLst/>
          </a:prstGeom>
          <a:ln/>
        </p:spPr>
        <p:style>
          <a:lnRef idx="2">
            <a:schemeClr val="dk1"/>
          </a:lnRef>
          <a:fillRef idx="1">
            <a:schemeClr val="lt1"/>
          </a:fillRef>
          <a:effectRef idx="0">
            <a:schemeClr val="dk1"/>
          </a:effectRef>
          <a:fontRef idx="minor">
            <a:schemeClr val="dk1"/>
          </a:fontRef>
        </p:style>
        <p:txBody>
          <a:bodyPr>
            <a:noAutofit/>
          </a:bodyPr>
          <a:lstStyle/>
          <a:p>
            <a:pPr marL="0" indent="0" algn="just">
              <a:lnSpc>
                <a:spcPct val="100000"/>
              </a:lnSpc>
              <a:spcBef>
                <a:spcPts val="600"/>
              </a:spcBef>
              <a:spcAft>
                <a:spcPts val="600"/>
              </a:spcAft>
              <a:buNone/>
            </a:pPr>
            <a:r>
              <a:rPr lang="en-US" b="1" dirty="0">
                <a:solidFill>
                  <a:srgbClr val="003B6C"/>
                </a:solidFill>
                <a:latin typeface="Cambria" panose="02040503050406030204" pitchFamily="18" charset="0"/>
                <a:ea typeface="Cambria" panose="02040503050406030204" pitchFamily="18" charset="0"/>
              </a:rPr>
              <a:t>Funding</a:t>
            </a:r>
          </a:p>
          <a:p>
            <a:pPr algn="just">
              <a:lnSpc>
                <a:spcPct val="100000"/>
              </a:lnSpc>
              <a:spcBef>
                <a:spcPts val="600"/>
              </a:spcBef>
              <a:spcAft>
                <a:spcPts val="600"/>
              </a:spcAft>
            </a:pPr>
            <a:r>
              <a:rPr lang="en-US" sz="2400" dirty="0">
                <a:latin typeface="Cambria" panose="02040503050406030204" pitchFamily="18" charset="0"/>
                <a:ea typeface="Cambria" panose="02040503050406030204" pitchFamily="18" charset="0"/>
              </a:rPr>
              <a:t>Allocation of more funds to urban areas compared to rural areas.</a:t>
            </a:r>
          </a:p>
          <a:p>
            <a:pPr algn="just">
              <a:lnSpc>
                <a:spcPct val="100000"/>
              </a:lnSpc>
              <a:spcBef>
                <a:spcPts val="600"/>
              </a:spcBef>
              <a:spcAft>
                <a:spcPts val="600"/>
              </a:spcAft>
            </a:pPr>
            <a:r>
              <a:rPr lang="en-US" sz="2400" dirty="0">
                <a:latin typeface="Cambria" panose="02040503050406030204" pitchFamily="18" charset="0"/>
                <a:ea typeface="Cambria" panose="02040503050406030204" pitchFamily="18" charset="0"/>
              </a:rPr>
              <a:t>Requirement for monitoring and audit of funds provided to states through multiple sources.</a:t>
            </a:r>
          </a:p>
          <a:p>
            <a:pPr algn="just">
              <a:lnSpc>
                <a:spcPct val="100000"/>
              </a:lnSpc>
              <a:spcBef>
                <a:spcPts val="600"/>
              </a:spcBef>
              <a:spcAft>
                <a:spcPts val="600"/>
              </a:spcAft>
            </a:pPr>
            <a:r>
              <a:rPr lang="en-US" sz="2400" dirty="0">
                <a:latin typeface="Cambria" panose="02040503050406030204" pitchFamily="18" charset="0"/>
                <a:ea typeface="Cambria" panose="02040503050406030204" pitchFamily="18" charset="0"/>
              </a:rPr>
              <a:t>Difficulty in monitoring facility-wise expenditure.</a:t>
            </a:r>
          </a:p>
          <a:p>
            <a:pPr algn="just">
              <a:lnSpc>
                <a:spcPct val="100000"/>
              </a:lnSpc>
              <a:spcBef>
                <a:spcPts val="600"/>
              </a:spcBef>
              <a:spcAft>
                <a:spcPts val="600"/>
              </a:spcAft>
            </a:pPr>
            <a:r>
              <a:rPr lang="en-US" sz="2400" dirty="0">
                <a:latin typeface="Cambria" panose="02040503050406030204" pitchFamily="18" charset="0"/>
                <a:ea typeface="Cambria" panose="02040503050406030204" pitchFamily="18" charset="0"/>
              </a:rPr>
              <a:t>Relaxation required </a:t>
            </a:r>
            <a:r>
              <a:rPr lang="en-US" sz="2400" dirty="0" err="1">
                <a:latin typeface="Cambria" panose="02040503050406030204" pitchFamily="18" charset="0"/>
                <a:ea typeface="Cambria" panose="02040503050406030204" pitchFamily="18" charset="0"/>
              </a:rPr>
              <a:t>w.r.t.</a:t>
            </a:r>
            <a:r>
              <a:rPr lang="en-US" sz="2400" dirty="0">
                <a:latin typeface="Cambria" panose="02040503050406030204" pitchFamily="18" charset="0"/>
                <a:ea typeface="Cambria" panose="02040503050406030204" pitchFamily="18" charset="0"/>
              </a:rPr>
              <a:t> setting up Polyclinics, since it has to be associated with UHWCs to maintain Outreach Services.</a:t>
            </a:r>
          </a:p>
          <a:p>
            <a:pPr algn="just">
              <a:lnSpc>
                <a:spcPct val="100000"/>
              </a:lnSpc>
              <a:spcBef>
                <a:spcPts val="600"/>
              </a:spcBef>
              <a:spcAft>
                <a:spcPts val="600"/>
              </a:spcAft>
            </a:pPr>
            <a:r>
              <a:rPr lang="en-US" sz="2400" dirty="0">
                <a:latin typeface="Cambria" panose="02040503050406030204" pitchFamily="18" charset="0"/>
                <a:ea typeface="Cambria" panose="02040503050406030204" pitchFamily="18" charset="0"/>
              </a:rPr>
              <a:t>Difficulty in coordination and monitoring of the Grants given to local bodies. Limited capacity of the states as of now. </a:t>
            </a:r>
          </a:p>
          <a:p>
            <a:pPr algn="just">
              <a:lnSpc>
                <a:spcPct val="100000"/>
              </a:lnSpc>
              <a:spcBef>
                <a:spcPts val="600"/>
              </a:spcBef>
              <a:spcAft>
                <a:spcPts val="600"/>
              </a:spcAft>
            </a:pPr>
            <a:r>
              <a:rPr lang="en-US" sz="2400" dirty="0">
                <a:latin typeface="Cambria" panose="02040503050406030204" pitchFamily="18" charset="0"/>
                <a:ea typeface="Cambria" panose="02040503050406030204" pitchFamily="18" charset="0"/>
              </a:rPr>
              <a:t>Flexibility required to utilize the unspent amount in the pool.</a:t>
            </a:r>
          </a:p>
          <a:p>
            <a:pPr marL="0" indent="0" algn="just">
              <a:lnSpc>
                <a:spcPct val="100000"/>
              </a:lnSpc>
              <a:spcBef>
                <a:spcPts val="600"/>
              </a:spcBef>
              <a:spcAft>
                <a:spcPts val="600"/>
              </a:spcAft>
              <a:buNone/>
            </a:pP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02850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5812-5E8A-F02C-9E74-DE98CE74FCD2}"/>
              </a:ext>
            </a:extLst>
          </p:cNvPr>
          <p:cNvSpPr>
            <a:spLocks noGrp="1"/>
          </p:cNvSpPr>
          <p:nvPr>
            <p:ph type="title" idx="4294967295"/>
          </p:nvPr>
        </p:nvSpPr>
        <p:spPr>
          <a:xfrm>
            <a:off x="706437" y="199491"/>
            <a:ext cx="10779125" cy="620712"/>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IN" b="1" dirty="0">
                <a:solidFill>
                  <a:srgbClr val="003B6C"/>
                </a:solidFill>
                <a:latin typeface="Cambria" panose="02040503050406030204" pitchFamily="18" charset="0"/>
                <a:ea typeface="Cambria" panose="02040503050406030204" pitchFamily="18" charset="0"/>
              </a:rPr>
              <a:t>Implementation Challenges</a:t>
            </a:r>
          </a:p>
        </p:txBody>
      </p:sp>
      <p:sp>
        <p:nvSpPr>
          <p:cNvPr id="9" name="TextBox 8">
            <a:extLst>
              <a:ext uri="{FF2B5EF4-FFF2-40B4-BE49-F238E27FC236}">
                <a16:creationId xmlns:a16="http://schemas.microsoft.com/office/drawing/2014/main" id="{5C666CC5-96A5-8305-BFA2-302FB2E94114}"/>
              </a:ext>
            </a:extLst>
          </p:cNvPr>
          <p:cNvSpPr txBox="1"/>
          <p:nvPr/>
        </p:nvSpPr>
        <p:spPr>
          <a:xfrm>
            <a:off x="523875" y="1277977"/>
            <a:ext cx="10961687" cy="3950018"/>
          </a:xfrm>
          <a:prstGeom prst="roundRect">
            <a:avLst/>
          </a:prstGeom>
          <a:noFill/>
          <a:ln>
            <a:solidFill>
              <a:schemeClr val="accent5">
                <a:lumMod val="50000"/>
              </a:schemeClr>
            </a:solidFill>
          </a:ln>
        </p:spPr>
        <p:txBody>
          <a:bodyPr wrap="square">
            <a:spAutoFit/>
          </a:bodyPr>
          <a:lstStyle/>
          <a:p>
            <a:pPr marL="0" indent="0" algn="just">
              <a:spcBef>
                <a:spcPts val="600"/>
              </a:spcBef>
              <a:spcAft>
                <a:spcPts val="600"/>
              </a:spcAft>
              <a:buNone/>
            </a:pPr>
            <a:r>
              <a:rPr lang="en-US" sz="2800" b="1" dirty="0">
                <a:solidFill>
                  <a:srgbClr val="003B6C"/>
                </a:solidFill>
                <a:latin typeface="Cambria" panose="02040503050406030204" pitchFamily="18" charset="0"/>
                <a:ea typeface="Cambria" panose="02040503050406030204" pitchFamily="18" charset="0"/>
              </a:rPr>
              <a:t>Laboratories’ related</a:t>
            </a:r>
          </a:p>
          <a:p>
            <a:pPr marL="228600" indent="-228600" algn="just">
              <a:spcBef>
                <a:spcPts val="600"/>
              </a:spcBef>
              <a:spcAft>
                <a:spcPts val="600"/>
              </a:spcAft>
              <a:buFont typeface="Arial" panose="020B0604020202020204" pitchFamily="34" charset="0"/>
              <a:buChar char="•"/>
            </a:pPr>
            <a:r>
              <a:rPr lang="en-US" sz="2400" dirty="0">
                <a:solidFill>
                  <a:schemeClr val="dk1"/>
                </a:solidFill>
                <a:latin typeface="Cambria" panose="02040503050406030204" pitchFamily="18" charset="0"/>
                <a:ea typeface="Cambria" panose="02040503050406030204" pitchFamily="18" charset="0"/>
              </a:rPr>
              <a:t>Issues with convergence of laboratories.</a:t>
            </a:r>
          </a:p>
          <a:p>
            <a:pPr marL="228600" indent="-228600" algn="just">
              <a:spcBef>
                <a:spcPts val="600"/>
              </a:spcBef>
              <a:spcAft>
                <a:spcPts val="600"/>
              </a:spcAft>
              <a:buFont typeface="Arial" panose="020B0604020202020204" pitchFamily="34" charset="0"/>
              <a:buChar char="•"/>
            </a:pPr>
            <a:r>
              <a:rPr lang="en-US" sz="2400" dirty="0">
                <a:solidFill>
                  <a:schemeClr val="dk1"/>
                </a:solidFill>
                <a:latin typeface="Cambria" panose="02040503050406030204" pitchFamily="18" charset="0"/>
                <a:ea typeface="Cambria" panose="02040503050406030204" pitchFamily="18" charset="0"/>
              </a:rPr>
              <a:t>Challenges related to collection and transportation of samples.</a:t>
            </a:r>
          </a:p>
          <a:p>
            <a:pPr algn="just">
              <a:spcBef>
                <a:spcPts val="600"/>
              </a:spcBef>
              <a:spcAft>
                <a:spcPts val="600"/>
              </a:spcAft>
            </a:pPr>
            <a:endParaRPr lang="en-US" sz="2400" dirty="0">
              <a:latin typeface="Cambria" panose="02040503050406030204" pitchFamily="18" charset="0"/>
              <a:ea typeface="Cambria" panose="02040503050406030204" pitchFamily="18" charset="0"/>
            </a:endParaRPr>
          </a:p>
          <a:p>
            <a:pPr algn="just">
              <a:spcBef>
                <a:spcPts val="600"/>
              </a:spcBef>
              <a:spcAft>
                <a:spcPts val="600"/>
              </a:spcAft>
            </a:pPr>
            <a:r>
              <a:rPr lang="en-US" sz="2800" b="1" dirty="0">
                <a:solidFill>
                  <a:srgbClr val="003B6C"/>
                </a:solidFill>
                <a:latin typeface="Cambria" panose="02040503050406030204" pitchFamily="18" charset="0"/>
                <a:ea typeface="Cambria" panose="02040503050406030204" pitchFamily="18" charset="0"/>
              </a:rPr>
              <a:t>Certification &amp; Accreditation</a:t>
            </a:r>
          </a:p>
          <a:p>
            <a:pPr marL="228600" indent="-228600" algn="just">
              <a:spcBef>
                <a:spcPts val="600"/>
              </a:spcBef>
              <a:spcAft>
                <a:spcPts val="600"/>
              </a:spcAft>
              <a:buFont typeface="Arial" panose="020B0604020202020204" pitchFamily="34" charset="0"/>
              <a:buChar char="•"/>
            </a:pPr>
            <a:r>
              <a:rPr lang="en-US" sz="2400" dirty="0">
                <a:solidFill>
                  <a:schemeClr val="dk1"/>
                </a:solidFill>
                <a:latin typeface="Cambria" panose="02040503050406030204" pitchFamily="18" charset="0"/>
                <a:ea typeface="Cambria" panose="02040503050406030204" pitchFamily="18" charset="0"/>
              </a:rPr>
              <a:t>NQAS Certification of facilities to be taken up on priority. 50% facilities across the country are to be NQAS certified by 2025-26.</a:t>
            </a:r>
            <a:endParaRPr lang="en-IN" sz="2400" dirty="0">
              <a:solidFill>
                <a:schemeClr val="dk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06860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A46091-8C31-136F-4383-E48355374F70}"/>
              </a:ext>
            </a:extLst>
          </p:cNvPr>
          <p:cNvSpPr>
            <a:spLocks noGrp="1"/>
          </p:cNvSpPr>
          <p:nvPr>
            <p:ph idx="4294967295"/>
          </p:nvPr>
        </p:nvSpPr>
        <p:spPr>
          <a:xfrm>
            <a:off x="990600" y="1076325"/>
            <a:ext cx="10885804" cy="5314950"/>
          </a:xfrm>
        </p:spPr>
        <p:txBody>
          <a:bodyPr>
            <a:noAutofit/>
          </a:bodyPr>
          <a:lstStyle/>
          <a:p>
            <a:pPr algn="just">
              <a:lnSpc>
                <a:spcPct val="150000"/>
              </a:lnSpc>
            </a:pPr>
            <a:r>
              <a:rPr lang="en-IN" sz="2400" dirty="0">
                <a:latin typeface="Cambria" panose="02040503050406030204" pitchFamily="18" charset="0"/>
                <a:ea typeface="Cambria" panose="02040503050406030204" pitchFamily="18" charset="0"/>
              </a:rPr>
              <a:t>Detailed Guidelines shared with States/UTs.</a:t>
            </a:r>
          </a:p>
          <a:p>
            <a:pPr algn="just">
              <a:lnSpc>
                <a:spcPct val="150000"/>
              </a:lnSpc>
            </a:pPr>
            <a:r>
              <a:rPr lang="en-IN" sz="2400" dirty="0">
                <a:latin typeface="Cambria" panose="02040503050406030204" pitchFamily="18" charset="0"/>
                <a:ea typeface="Cambria" panose="02040503050406030204" pitchFamily="18" charset="0"/>
              </a:rPr>
              <a:t>Regional Workshops being organized.</a:t>
            </a:r>
          </a:p>
          <a:p>
            <a:pPr algn="just">
              <a:lnSpc>
                <a:spcPct val="150000"/>
              </a:lnSpc>
            </a:pPr>
            <a:r>
              <a:rPr lang="en-IN" sz="2400" dirty="0">
                <a:latin typeface="Cambria" panose="02040503050406030204" pitchFamily="18" charset="0"/>
                <a:ea typeface="Cambria" panose="02040503050406030204" pitchFamily="18" charset="0"/>
              </a:rPr>
              <a:t>Regular technical discussions and meetings organized between NHSRC and Development Partners.</a:t>
            </a:r>
          </a:p>
          <a:p>
            <a:pPr algn="just">
              <a:lnSpc>
                <a:spcPct val="150000"/>
              </a:lnSpc>
            </a:pPr>
            <a:r>
              <a:rPr lang="en-IN" sz="2400" dirty="0">
                <a:latin typeface="Cambria" panose="02040503050406030204" pitchFamily="18" charset="0"/>
                <a:ea typeface="Cambria" panose="02040503050406030204" pitchFamily="18" charset="0"/>
              </a:rPr>
              <a:t>NHSRC and DPs available for technical support, as require.</a:t>
            </a:r>
          </a:p>
          <a:p>
            <a:pPr algn="just">
              <a:lnSpc>
                <a:spcPct val="150000"/>
              </a:lnSpc>
            </a:pPr>
            <a:r>
              <a:rPr lang="en-IN" sz="2400" dirty="0">
                <a:latin typeface="Cambria" panose="02040503050406030204" pitchFamily="18" charset="0"/>
                <a:ea typeface="Cambria" panose="02040503050406030204" pitchFamily="18" charset="0"/>
              </a:rPr>
              <a:t>No approval required from NHSRC or Development Partners for infrastructure layouts and designs prepared by States /UTs.</a:t>
            </a:r>
          </a:p>
          <a:p>
            <a:pPr marL="0" indent="0">
              <a:buNone/>
            </a:pPr>
            <a:endParaRPr lang="en-IN" sz="2400" dirty="0"/>
          </a:p>
        </p:txBody>
      </p:sp>
      <p:sp>
        <p:nvSpPr>
          <p:cNvPr id="4" name="Title 1">
            <a:extLst>
              <a:ext uri="{FF2B5EF4-FFF2-40B4-BE49-F238E27FC236}">
                <a16:creationId xmlns:a16="http://schemas.microsoft.com/office/drawing/2014/main" id="{D1FBA672-00B8-5F65-2EC1-6778EC1E3836}"/>
              </a:ext>
            </a:extLst>
          </p:cNvPr>
          <p:cNvSpPr txBox="1">
            <a:spLocks/>
          </p:cNvSpPr>
          <p:nvPr/>
        </p:nvSpPr>
        <p:spPr>
          <a:xfrm>
            <a:off x="813116" y="228066"/>
            <a:ext cx="11063288" cy="620712"/>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IN" b="1" dirty="0">
                <a:solidFill>
                  <a:srgbClr val="003B6C"/>
                </a:solidFill>
                <a:latin typeface="Cambria" panose="02040503050406030204" pitchFamily="18" charset="0"/>
                <a:ea typeface="Cambria" panose="02040503050406030204" pitchFamily="18" charset="0"/>
              </a:rPr>
              <a:t>Implementation</a:t>
            </a:r>
          </a:p>
        </p:txBody>
      </p:sp>
    </p:spTree>
    <p:extLst>
      <p:ext uri="{BB962C8B-B14F-4D97-AF65-F5344CB8AC3E}">
        <p14:creationId xmlns:p14="http://schemas.microsoft.com/office/powerpoint/2010/main" val="2099461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AD4302-A1FF-7E6D-D757-863A3A9D1E8D}"/>
              </a:ext>
            </a:extLst>
          </p:cNvPr>
          <p:cNvSpPr txBox="1"/>
          <p:nvPr/>
        </p:nvSpPr>
        <p:spPr>
          <a:xfrm>
            <a:off x="196037" y="186192"/>
            <a:ext cx="11704125" cy="1200329"/>
          </a:xfrm>
          <a:prstGeom prst="rect">
            <a:avLst/>
          </a:prstGeom>
          <a:noFill/>
        </p:spPr>
        <p:txBody>
          <a:bodyPr wrap="square">
            <a:spAutoFit/>
          </a:bodyPr>
          <a:lstStyle/>
          <a:p>
            <a:pPr algn="ctr">
              <a:spcBef>
                <a:spcPct val="0"/>
              </a:spcBef>
              <a:spcAft>
                <a:spcPts val="600"/>
              </a:spcAft>
            </a:pPr>
            <a:r>
              <a:rPr lang="en-US" sz="3600" b="1" spc="-5"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Pradhan</a:t>
            </a:r>
            <a:r>
              <a:rPr lang="en-US" sz="3600" b="1" spc="85"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 </a:t>
            </a:r>
            <a:r>
              <a:rPr lang="en-US" sz="3600" b="1" spc="-5"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Mantri</a:t>
            </a:r>
            <a:r>
              <a:rPr lang="en-US" sz="3600" b="1" spc="90"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 </a:t>
            </a:r>
            <a:r>
              <a:rPr lang="en-US" sz="3600" b="1" spc="-10"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Ayushman</a:t>
            </a:r>
            <a:r>
              <a:rPr lang="en-US" sz="3600" b="1" spc="85"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 </a:t>
            </a:r>
            <a:r>
              <a:rPr lang="en-US" sz="3600" b="1" spc="-5"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Bharat</a:t>
            </a:r>
            <a:r>
              <a:rPr lang="en-US" sz="3600" b="1" spc="90"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 - </a:t>
            </a:r>
            <a:r>
              <a:rPr lang="en-US" sz="3600" b="1" spc="-5"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Health</a:t>
            </a:r>
            <a:r>
              <a:rPr lang="en-US" sz="3600" b="1" spc="90"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 </a:t>
            </a:r>
            <a:r>
              <a:rPr lang="en-US" sz="3600" b="1" spc="-5"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Infrastructure</a:t>
            </a:r>
            <a:r>
              <a:rPr lang="en-US" sz="3600" b="1" spc="95"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 </a:t>
            </a:r>
            <a:r>
              <a:rPr lang="en-US" sz="3600" b="1" spc="-10"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Mission</a:t>
            </a:r>
            <a:r>
              <a:rPr lang="en-US" sz="3600" b="1" spc="80"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 </a:t>
            </a:r>
            <a:r>
              <a:rPr lang="en-US" sz="3600" b="1" spc="-5"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(PM-ABHIM)</a:t>
            </a:r>
            <a:r>
              <a:rPr lang="en-US" sz="3600" b="1" spc="90"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 </a:t>
            </a:r>
            <a:endParaRPr lang="en-US" sz="3600" b="1" dirty="0">
              <a:solidFill>
                <a:schemeClr val="accent5">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endParaRPr>
          </a:p>
        </p:txBody>
      </p:sp>
      <p:sp>
        <p:nvSpPr>
          <p:cNvPr id="4" name="TextBox 3">
            <a:extLst>
              <a:ext uri="{FF2B5EF4-FFF2-40B4-BE49-F238E27FC236}">
                <a16:creationId xmlns:a16="http://schemas.microsoft.com/office/drawing/2014/main" id="{91139809-B991-4E86-62C0-59764520DDCD}"/>
              </a:ext>
            </a:extLst>
          </p:cNvPr>
          <p:cNvSpPr txBox="1"/>
          <p:nvPr/>
        </p:nvSpPr>
        <p:spPr>
          <a:xfrm>
            <a:off x="1073726" y="1867106"/>
            <a:ext cx="10044545" cy="400110"/>
          </a:xfrm>
          <a:prstGeom prst="rect">
            <a:avLst/>
          </a:prstGeom>
          <a:noFill/>
        </p:spPr>
        <p:txBody>
          <a:bodyPr wrap="square">
            <a:spAutoFit/>
          </a:bodyPr>
          <a:lstStyle/>
          <a:p>
            <a:pPr marL="57136" algn="ctr">
              <a:buClr>
                <a:schemeClr val="dk1"/>
              </a:buClr>
              <a:buSzPts val="1800"/>
            </a:pPr>
            <a:r>
              <a:rPr lang="en-US" sz="2000" b="1" dirty="0">
                <a:latin typeface="Cambria" panose="02040503050406030204" pitchFamily="18" charset="0"/>
                <a:ea typeface="Cambria" panose="02040503050406030204" pitchFamily="18" charset="0"/>
                <a:cs typeface="Calibri" panose="020F0502020204030204" pitchFamily="34" charset="0"/>
                <a:sym typeface="Cambria"/>
              </a:rPr>
              <a:t>PM-ABHIM launched by the Hon’ble Prime Minister on 25</a:t>
            </a:r>
            <a:r>
              <a:rPr lang="en-US" sz="2000" b="1" baseline="30000" dirty="0">
                <a:latin typeface="Cambria" panose="02040503050406030204" pitchFamily="18" charset="0"/>
                <a:ea typeface="Cambria" panose="02040503050406030204" pitchFamily="18" charset="0"/>
                <a:cs typeface="Calibri" panose="020F0502020204030204" pitchFamily="34" charset="0"/>
                <a:sym typeface="Cambria"/>
              </a:rPr>
              <a:t>th</a:t>
            </a:r>
            <a:r>
              <a:rPr lang="en-US" sz="2000" b="1" dirty="0">
                <a:latin typeface="Cambria" panose="02040503050406030204" pitchFamily="18" charset="0"/>
                <a:ea typeface="Cambria" panose="02040503050406030204" pitchFamily="18" charset="0"/>
                <a:cs typeface="Calibri" panose="020F0502020204030204" pitchFamily="34" charset="0"/>
                <a:sym typeface="Cambria"/>
              </a:rPr>
              <a:t> October, 2021</a:t>
            </a:r>
          </a:p>
        </p:txBody>
      </p:sp>
      <p:sp>
        <p:nvSpPr>
          <p:cNvPr id="5" name="Double Bracket 4">
            <a:extLst>
              <a:ext uri="{FF2B5EF4-FFF2-40B4-BE49-F238E27FC236}">
                <a16:creationId xmlns:a16="http://schemas.microsoft.com/office/drawing/2014/main" id="{14F56472-935A-362F-855A-C28A0F07ED40}"/>
              </a:ext>
            </a:extLst>
          </p:cNvPr>
          <p:cNvSpPr/>
          <p:nvPr/>
        </p:nvSpPr>
        <p:spPr>
          <a:xfrm>
            <a:off x="2036616" y="1842806"/>
            <a:ext cx="8118764" cy="40011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Cambria" panose="02040503050406030204" pitchFamily="18" charset="0"/>
              <a:ea typeface="Cambria" panose="02040503050406030204" pitchFamily="18" charset="0"/>
            </a:endParaRPr>
          </a:p>
        </p:txBody>
      </p:sp>
      <p:sp>
        <p:nvSpPr>
          <p:cNvPr id="6" name="TextBox 5">
            <a:extLst>
              <a:ext uri="{FF2B5EF4-FFF2-40B4-BE49-F238E27FC236}">
                <a16:creationId xmlns:a16="http://schemas.microsoft.com/office/drawing/2014/main" id="{5219CE41-B7E0-48FE-FD89-97A448466A1B}"/>
              </a:ext>
            </a:extLst>
          </p:cNvPr>
          <p:cNvSpPr txBox="1"/>
          <p:nvPr/>
        </p:nvSpPr>
        <p:spPr>
          <a:xfrm>
            <a:off x="1804077" y="2877157"/>
            <a:ext cx="4506145" cy="1754326"/>
          </a:xfrm>
          <a:prstGeom prst="rect">
            <a:avLst/>
          </a:prstGeom>
          <a:noFill/>
        </p:spPr>
        <p:txBody>
          <a:bodyPr wrap="square">
            <a:spAutoFit/>
          </a:bodyPr>
          <a:lstStyle/>
          <a:p>
            <a:pPr marL="57136">
              <a:lnSpc>
                <a:spcPct val="90000"/>
              </a:lnSpc>
              <a:spcBef>
                <a:spcPts val="1000"/>
              </a:spcBef>
              <a:buClr>
                <a:schemeClr val="dk1"/>
              </a:buClr>
              <a:buSzPts val="1800"/>
            </a:pPr>
            <a:r>
              <a:rPr lang="en-US" sz="2400" b="1" dirty="0">
                <a:latin typeface="Cambria" panose="02040503050406030204" pitchFamily="18" charset="0"/>
                <a:ea typeface="Cambria" panose="02040503050406030204" pitchFamily="18" charset="0"/>
                <a:cs typeface="Calibri" panose="020F0502020204030204" pitchFamily="34" charset="0"/>
                <a:sym typeface="Cambria"/>
              </a:rPr>
              <a:t>Largest pan-India scheme since 2005 for creation &amp; improvement of long-term Public Healthcare Infrastructure.</a:t>
            </a:r>
          </a:p>
        </p:txBody>
      </p:sp>
      <p:pic>
        <p:nvPicPr>
          <p:cNvPr id="10" name="Graphic 9" descr="Schoolhouse with solid fill">
            <a:extLst>
              <a:ext uri="{FF2B5EF4-FFF2-40B4-BE49-F238E27FC236}">
                <a16:creationId xmlns:a16="http://schemas.microsoft.com/office/drawing/2014/main" id="{6F8258D7-A467-C5C5-89EE-B3F4804FA9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9754" y="2685365"/>
            <a:ext cx="1803508" cy="1803508"/>
          </a:xfrm>
          <a:prstGeom prst="rect">
            <a:avLst/>
          </a:prstGeom>
        </p:spPr>
      </p:pic>
      <p:sp>
        <p:nvSpPr>
          <p:cNvPr id="13" name="TextBox 12">
            <a:extLst>
              <a:ext uri="{FF2B5EF4-FFF2-40B4-BE49-F238E27FC236}">
                <a16:creationId xmlns:a16="http://schemas.microsoft.com/office/drawing/2014/main" id="{B2142220-6D90-9A01-D362-2439F9F0DC03}"/>
              </a:ext>
            </a:extLst>
          </p:cNvPr>
          <p:cNvSpPr txBox="1"/>
          <p:nvPr/>
        </p:nvSpPr>
        <p:spPr>
          <a:xfrm>
            <a:off x="7565510" y="2927010"/>
            <a:ext cx="4154055" cy="1200329"/>
          </a:xfrm>
          <a:prstGeom prst="rect">
            <a:avLst/>
          </a:prstGeom>
          <a:noFill/>
        </p:spPr>
        <p:txBody>
          <a:bodyPr wrap="square">
            <a:spAutoFit/>
          </a:bodyPr>
          <a:lstStyle/>
          <a:p>
            <a:pPr marL="57136">
              <a:spcBef>
                <a:spcPts val="1000"/>
              </a:spcBef>
              <a:buClr>
                <a:schemeClr val="dk1"/>
              </a:buClr>
              <a:buSzPts val="1800"/>
            </a:pPr>
            <a:r>
              <a:rPr lang="en-US" sz="2400" b="1" dirty="0">
                <a:latin typeface="Cambria" panose="02040503050406030204" pitchFamily="18" charset="0"/>
                <a:ea typeface="Cambria" panose="02040503050406030204" pitchFamily="18" charset="0"/>
                <a:cs typeface="Calibri" panose="020F0502020204030204" pitchFamily="34" charset="0"/>
                <a:sym typeface="Cambria"/>
              </a:rPr>
              <a:t>Total outlay of Rs 64,180 crore from FY 2021-22 till FY 2025-26.</a:t>
            </a:r>
          </a:p>
        </p:txBody>
      </p:sp>
      <p:pic>
        <p:nvPicPr>
          <p:cNvPr id="20484" name="Picture 4" descr="Money Bag Icon On White Background Vector Stock Illustration - Download  Image Now - iStock">
            <a:extLst>
              <a:ext uri="{FF2B5EF4-FFF2-40B4-BE49-F238E27FC236}">
                <a16:creationId xmlns:a16="http://schemas.microsoft.com/office/drawing/2014/main" id="{6DC98D3D-B1D9-A749-4A71-20515D636D87}"/>
              </a:ext>
            </a:extLst>
          </p:cNvPr>
          <p:cNvPicPr>
            <a:picLocks noChangeAspect="1" noChangeArrowheads="1"/>
          </p:cNvPicPr>
          <p:nvPr/>
        </p:nvPicPr>
        <p:blipFill rotWithShape="1">
          <a:blip r:embed="rId4">
            <a:clrChange>
              <a:clrFrom>
                <a:srgbClr val="FEFFFF"/>
              </a:clrFrom>
              <a:clrTo>
                <a:srgbClr val="FEFFFF">
                  <a:alpha val="0"/>
                </a:srgbClr>
              </a:clrTo>
            </a:clrChange>
            <a:alphaModFix/>
            <a:duotone>
              <a:prstClr val="black"/>
              <a:srgbClr val="60002B">
                <a:tint val="45000"/>
                <a:satMod val="400000"/>
              </a:srgbClr>
            </a:duotone>
            <a:extLst>
              <a:ext uri="{BEBA8EAE-BF5A-486C-A8C5-ECC9F3942E4B}">
                <a14:imgProps xmlns:a14="http://schemas.microsoft.com/office/drawing/2010/main">
                  <a14:imgLayer r:embed="rId5">
                    <a14:imgEffect>
                      <a14:colorTemperature colorTemp="6400"/>
                    </a14:imgEffect>
                    <a14:imgEffect>
                      <a14:saturation sat="400000"/>
                    </a14:imgEffect>
                  </a14:imgLayer>
                </a14:imgProps>
              </a:ext>
              <a:ext uri="{28A0092B-C50C-407E-A947-70E740481C1C}">
                <a14:useLocalDpi xmlns:a14="http://schemas.microsoft.com/office/drawing/2010/main" val="0"/>
              </a:ext>
            </a:extLst>
          </a:blip>
          <a:srcRect l="16643" t="5693" r="15036" b="10703"/>
          <a:stretch/>
        </p:blipFill>
        <p:spPr bwMode="auto">
          <a:xfrm>
            <a:off x="6534720" y="2951310"/>
            <a:ext cx="1030790" cy="1261348"/>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4" name="Graphic 13" descr="Badge Follow with solid fill">
            <a:extLst>
              <a:ext uri="{FF2B5EF4-FFF2-40B4-BE49-F238E27FC236}">
                <a16:creationId xmlns:a16="http://schemas.microsoft.com/office/drawing/2014/main" id="{CD96E7BF-43C0-9AA7-389B-BEF734AFF53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33172" y="3795987"/>
            <a:ext cx="416671" cy="416671"/>
          </a:xfrm>
          <a:prstGeom prst="rect">
            <a:avLst/>
          </a:prstGeom>
        </p:spPr>
      </p:pic>
      <p:cxnSp>
        <p:nvCxnSpPr>
          <p:cNvPr id="12" name="Straight Connector 11">
            <a:extLst>
              <a:ext uri="{FF2B5EF4-FFF2-40B4-BE49-F238E27FC236}">
                <a16:creationId xmlns:a16="http://schemas.microsoft.com/office/drawing/2014/main" id="{3FA0E91C-19D6-FBBB-34D0-587252A55450}"/>
              </a:ext>
            </a:extLst>
          </p:cNvPr>
          <p:cNvCxnSpPr>
            <a:cxnSpLocks/>
          </p:cNvCxnSpPr>
          <p:nvPr/>
        </p:nvCxnSpPr>
        <p:spPr>
          <a:xfrm>
            <a:off x="291837" y="1506257"/>
            <a:ext cx="8074410" cy="0"/>
          </a:xfrm>
          <a:prstGeom prst="line">
            <a:avLst/>
          </a:prstGeom>
          <a:ln>
            <a:solidFill>
              <a:srgbClr val="11486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013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65DC3-E90E-39D3-C124-CD1637AAA4A8}"/>
              </a:ext>
            </a:extLst>
          </p:cNvPr>
          <p:cNvSpPr>
            <a:spLocks noGrp="1"/>
          </p:cNvSpPr>
          <p:nvPr>
            <p:ph type="title"/>
          </p:nvPr>
        </p:nvSpPr>
        <p:spPr>
          <a:xfrm>
            <a:off x="1021080" y="2366645"/>
            <a:ext cx="10515600" cy="1325563"/>
          </a:xfrm>
        </p:spPr>
        <p:txBody>
          <a:bodyPr>
            <a:normAutofit/>
          </a:bodyPr>
          <a:lstStyle/>
          <a:p>
            <a:pPr algn="ctr"/>
            <a:r>
              <a:rPr lang="en-IN" sz="4800" b="1" dirty="0">
                <a:latin typeface="Cambria" panose="02040503050406030204" pitchFamily="18" charset="0"/>
                <a:ea typeface="Cambria" panose="02040503050406030204" pitchFamily="18" charset="0"/>
              </a:rPr>
              <a:t>Thank You</a:t>
            </a:r>
          </a:p>
        </p:txBody>
      </p:sp>
    </p:spTree>
    <p:extLst>
      <p:ext uri="{BB962C8B-B14F-4D97-AF65-F5344CB8AC3E}">
        <p14:creationId xmlns:p14="http://schemas.microsoft.com/office/powerpoint/2010/main" val="2550335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F4B79-ABEE-70F0-9D43-0A57649128B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C5C6C7E-5F5F-F72C-992C-F9C857579F5D}"/>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19696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5812-5E8A-F02C-9E74-DE98CE74FCD2}"/>
              </a:ext>
            </a:extLst>
          </p:cNvPr>
          <p:cNvSpPr>
            <a:spLocks noGrp="1"/>
          </p:cNvSpPr>
          <p:nvPr>
            <p:ph type="title"/>
          </p:nvPr>
        </p:nvSpPr>
        <p:spPr>
          <a:xfrm>
            <a:off x="868680" y="121284"/>
            <a:ext cx="10779760" cy="620395"/>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IN" sz="4800" b="1" dirty="0">
                <a:solidFill>
                  <a:srgbClr val="003B6C"/>
                </a:solidFill>
                <a:latin typeface="Cambria" panose="02040503050406030204" pitchFamily="18" charset="0"/>
                <a:ea typeface="Cambria" panose="02040503050406030204" pitchFamily="18" charset="0"/>
              </a:rPr>
              <a:t>Information and Monitoring</a:t>
            </a:r>
          </a:p>
        </p:txBody>
      </p:sp>
      <p:sp>
        <p:nvSpPr>
          <p:cNvPr id="3" name="Content Placeholder 2">
            <a:extLst>
              <a:ext uri="{FF2B5EF4-FFF2-40B4-BE49-F238E27FC236}">
                <a16:creationId xmlns:a16="http://schemas.microsoft.com/office/drawing/2014/main" id="{84868A4B-56E1-5065-0DB8-8CFE883B7385}"/>
              </a:ext>
            </a:extLst>
          </p:cNvPr>
          <p:cNvSpPr>
            <a:spLocks noGrp="1"/>
          </p:cNvSpPr>
          <p:nvPr>
            <p:ph idx="1"/>
          </p:nvPr>
        </p:nvSpPr>
        <p:spPr>
          <a:xfrm>
            <a:off x="1010920" y="944880"/>
            <a:ext cx="10779760" cy="5537200"/>
          </a:xfrm>
          <a:prstGeom prst="roundRect">
            <a:avLst/>
          </a:prstGeom>
          <a:ln>
            <a:solidFill>
              <a:schemeClr val="accent5">
                <a:lumMod val="50000"/>
              </a:schemeClr>
            </a:solidFill>
          </a:ln>
        </p:spPr>
        <p:txBody>
          <a:bodyPr>
            <a:noAutofit/>
          </a:bodyPr>
          <a:lstStyle/>
          <a:p>
            <a:pPr marL="0" indent="0" algn="just">
              <a:lnSpc>
                <a:spcPct val="100000"/>
              </a:lnSpc>
              <a:buNone/>
            </a:pPr>
            <a:r>
              <a:rPr lang="en-IN" sz="2400" b="1" dirty="0">
                <a:latin typeface="Cambria" panose="02040503050406030204" pitchFamily="18" charset="0"/>
                <a:ea typeface="Cambria" panose="02040503050406030204" pitchFamily="18" charset="0"/>
              </a:rPr>
              <a:t>PMS portal:</a:t>
            </a:r>
          </a:p>
          <a:p>
            <a:pPr algn="just">
              <a:lnSpc>
                <a:spcPct val="100000"/>
              </a:lnSpc>
            </a:pPr>
            <a:r>
              <a:rPr lang="en-US" sz="2400" dirty="0">
                <a:effectLst/>
                <a:latin typeface="Cambria" panose="02040503050406030204" pitchFamily="18" charset="0"/>
                <a:ea typeface="Cambria" panose="02040503050406030204" pitchFamily="18" charset="0"/>
                <a:cs typeface="Kartika" panose="02020503030404060203" pitchFamily="18" charset="0"/>
              </a:rPr>
              <a:t>To assess the extent of development of healthcare infrastructure</a:t>
            </a:r>
            <a:r>
              <a:rPr lang="en-US" sz="2400" dirty="0">
                <a:latin typeface="Cambria" panose="02040503050406030204" pitchFamily="18" charset="0"/>
                <a:ea typeface="Cambria" panose="02040503050406030204" pitchFamily="18" charset="0"/>
                <a:cs typeface="Kartika" panose="02020503030404060203" pitchFamily="18" charset="0"/>
              </a:rPr>
              <a:t> - </a:t>
            </a:r>
            <a:r>
              <a:rPr lang="en-US" sz="2400" dirty="0">
                <a:effectLst/>
                <a:latin typeface="Cambria" panose="02040503050406030204" pitchFamily="18" charset="0"/>
                <a:ea typeface="Cambria" panose="02040503050406030204" pitchFamily="18" charset="0"/>
                <a:cs typeface="Kartika" panose="02020503030404060203" pitchFamily="18" charset="0"/>
              </a:rPr>
              <a:t>district and state wise.</a:t>
            </a:r>
          </a:p>
          <a:p>
            <a:pPr algn="just">
              <a:lnSpc>
                <a:spcPct val="100000"/>
              </a:lnSpc>
            </a:pPr>
            <a:r>
              <a:rPr lang="en-US" sz="2400" dirty="0">
                <a:effectLst/>
                <a:latin typeface="Cambria" panose="02040503050406030204" pitchFamily="18" charset="0"/>
                <a:ea typeface="Cambria" panose="02040503050406030204" pitchFamily="18" charset="0"/>
                <a:cs typeface="Kartika" panose="02020503030404060203" pitchFamily="18" charset="0"/>
              </a:rPr>
              <a:t>To assess the utilization of funds provided under various sources like PM-ABHIM, ECRP, etc. </a:t>
            </a:r>
          </a:p>
          <a:p>
            <a:pPr algn="just">
              <a:lnSpc>
                <a:spcPct val="100000"/>
              </a:lnSpc>
            </a:pPr>
            <a:r>
              <a:rPr lang="en-US" sz="2400" dirty="0">
                <a:effectLst/>
                <a:latin typeface="Cambria" panose="02040503050406030204" pitchFamily="18" charset="0"/>
                <a:ea typeface="Cambria" panose="02040503050406030204" pitchFamily="18" charset="0"/>
                <a:cs typeface="Kartika" panose="02020503030404060203" pitchFamily="18" charset="0"/>
              </a:rPr>
              <a:t>To utilize this information for identification and management of bottlenecks in implementation, analysis of how a program is running and </a:t>
            </a:r>
            <a:r>
              <a:rPr lang="en-US" sz="2400" dirty="0">
                <a:latin typeface="Cambria" panose="02040503050406030204" pitchFamily="18" charset="0"/>
                <a:ea typeface="Cambria" panose="02040503050406030204" pitchFamily="18" charset="0"/>
                <a:cs typeface="Kartika" panose="02020503030404060203" pitchFamily="18" charset="0"/>
              </a:rPr>
              <a:t>challenges faced</a:t>
            </a:r>
            <a:endParaRPr lang="en-US" sz="2400" dirty="0">
              <a:effectLst/>
              <a:latin typeface="Cambria" panose="02040503050406030204" pitchFamily="18" charset="0"/>
              <a:ea typeface="Cambria" panose="02040503050406030204" pitchFamily="18" charset="0"/>
              <a:cs typeface="Kartika" panose="02020503030404060203" pitchFamily="18" charset="0"/>
            </a:endParaRPr>
          </a:p>
          <a:p>
            <a:pPr algn="just">
              <a:lnSpc>
                <a:spcPct val="100000"/>
              </a:lnSpc>
            </a:pPr>
            <a:r>
              <a:rPr lang="en-US" sz="2400" dirty="0">
                <a:effectLst/>
                <a:latin typeface="Cambria" panose="02040503050406030204" pitchFamily="18" charset="0"/>
                <a:ea typeface="Cambria" panose="02040503050406030204" pitchFamily="18" charset="0"/>
                <a:cs typeface="Kartika" panose="02020503030404060203" pitchFamily="18" charset="0"/>
              </a:rPr>
              <a:t>To work more on problematic areas/ low-lying districts with a focused approach.</a:t>
            </a:r>
            <a:endParaRPr lang="en-IN" sz="2400" dirty="0">
              <a:effectLst/>
              <a:latin typeface="Cambria" panose="02040503050406030204" pitchFamily="18" charset="0"/>
              <a:ea typeface="Cambria" panose="02040503050406030204" pitchFamily="18" charset="0"/>
              <a:cs typeface="Kartika" panose="02020503030404060203" pitchFamily="18" charset="0"/>
            </a:endParaRPr>
          </a:p>
        </p:txBody>
      </p:sp>
    </p:spTree>
    <p:extLst>
      <p:ext uri="{BB962C8B-B14F-4D97-AF65-F5344CB8AC3E}">
        <p14:creationId xmlns:p14="http://schemas.microsoft.com/office/powerpoint/2010/main" val="3529822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5812-5E8A-F02C-9E74-DE98CE74FCD2}"/>
              </a:ext>
            </a:extLst>
          </p:cNvPr>
          <p:cNvSpPr>
            <a:spLocks noGrp="1"/>
          </p:cNvSpPr>
          <p:nvPr>
            <p:ph type="title"/>
          </p:nvPr>
        </p:nvSpPr>
        <p:spPr>
          <a:xfrm>
            <a:off x="990600" y="151764"/>
            <a:ext cx="10779760" cy="721996"/>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IN" sz="4800" b="1" dirty="0">
                <a:solidFill>
                  <a:srgbClr val="003B6C"/>
                </a:solidFill>
                <a:latin typeface="Cambria" panose="02040503050406030204" pitchFamily="18" charset="0"/>
                <a:ea typeface="Cambria" panose="02040503050406030204" pitchFamily="18" charset="0"/>
              </a:rPr>
              <a:t>Suggestions</a:t>
            </a:r>
          </a:p>
        </p:txBody>
      </p:sp>
      <p:sp>
        <p:nvSpPr>
          <p:cNvPr id="3" name="Content Placeholder 2">
            <a:extLst>
              <a:ext uri="{FF2B5EF4-FFF2-40B4-BE49-F238E27FC236}">
                <a16:creationId xmlns:a16="http://schemas.microsoft.com/office/drawing/2014/main" id="{84868A4B-56E1-5065-0DB8-8CFE883B7385}"/>
              </a:ext>
            </a:extLst>
          </p:cNvPr>
          <p:cNvSpPr>
            <a:spLocks noGrp="1"/>
          </p:cNvSpPr>
          <p:nvPr>
            <p:ph idx="1"/>
          </p:nvPr>
        </p:nvSpPr>
        <p:spPr>
          <a:xfrm>
            <a:off x="1181100" y="995680"/>
            <a:ext cx="10398760" cy="5476240"/>
          </a:xfrm>
          <a:prstGeom prst="roundRect">
            <a:avLst/>
          </a:prstGeom>
          <a:ln>
            <a:solidFill>
              <a:schemeClr val="accent5">
                <a:lumMod val="50000"/>
              </a:schemeClr>
            </a:solidFill>
          </a:ln>
          <a:effectLst>
            <a:outerShdw blurRad="44450" dist="27940" dir="5400000" algn="ctr">
              <a:srgbClr val="000000">
                <a:alpha val="32000"/>
              </a:srgbClr>
            </a:outerShdw>
          </a:effectLst>
        </p:spPr>
        <p:txBody>
          <a:bodyPr>
            <a:noAutofit/>
          </a:bodyPr>
          <a:lstStyle/>
          <a:p>
            <a:pPr algn="just">
              <a:lnSpc>
                <a:spcPct val="120000"/>
              </a:lnSpc>
            </a:pPr>
            <a:r>
              <a:rPr lang="en-IN" dirty="0">
                <a:latin typeface="Cambria" panose="02040503050406030204" pitchFamily="18" charset="0"/>
                <a:ea typeface="Cambria" panose="02040503050406030204" pitchFamily="18" charset="0"/>
              </a:rPr>
              <a:t>Alternate pathways like ICU nurses and other HR for operationalisation of CCB and IPHL </a:t>
            </a:r>
            <a:endParaRPr lang="en-IN" i="1" dirty="0">
              <a:latin typeface="Cambria" panose="02040503050406030204" pitchFamily="18" charset="0"/>
              <a:ea typeface="Cambria" panose="02040503050406030204" pitchFamily="18" charset="0"/>
            </a:endParaRPr>
          </a:p>
          <a:p>
            <a:pPr algn="just">
              <a:lnSpc>
                <a:spcPct val="120000"/>
              </a:lnSpc>
            </a:pPr>
            <a:r>
              <a:rPr lang="en-IN" dirty="0">
                <a:latin typeface="Cambria" panose="02040503050406030204" pitchFamily="18" charset="0"/>
                <a:ea typeface="Cambria" panose="02040503050406030204" pitchFamily="18" charset="0"/>
              </a:rPr>
              <a:t>Mobile HWCs, leveraging existing private clinics in urban area, incentivised volunteers in addition to ASHAs </a:t>
            </a:r>
            <a:r>
              <a:rPr lang="en-IN" sz="3200" dirty="0">
                <a:latin typeface="Cambria" panose="02040503050406030204" pitchFamily="18" charset="0"/>
                <a:ea typeface="Cambria" panose="02040503050406030204" pitchFamily="18" charset="0"/>
              </a:rPr>
              <a:t>and</a:t>
            </a:r>
            <a:r>
              <a:rPr lang="en-IN" dirty="0">
                <a:latin typeface="Cambria" panose="02040503050406030204" pitchFamily="18" charset="0"/>
                <a:ea typeface="Cambria" panose="02040503050406030204" pitchFamily="18" charset="0"/>
              </a:rPr>
              <a:t> ANMs due to their limited numbers </a:t>
            </a:r>
            <a:r>
              <a:rPr lang="en-IN" i="1" dirty="0">
                <a:latin typeface="Cambria" panose="02040503050406030204" pitchFamily="18" charset="0"/>
                <a:ea typeface="Cambria" panose="02040503050406030204" pitchFamily="18" charset="0"/>
              </a:rPr>
              <a:t>(Uttar Pradesh)</a:t>
            </a:r>
          </a:p>
          <a:p>
            <a:pPr algn="just">
              <a:lnSpc>
                <a:spcPct val="120000"/>
              </a:lnSpc>
            </a:pPr>
            <a:r>
              <a:rPr lang="en-US" dirty="0">
                <a:latin typeface="Cambria" panose="02040503050406030204" pitchFamily="18" charset="0"/>
                <a:ea typeface="Cambria" panose="02040503050406030204" pitchFamily="18" charset="0"/>
              </a:rPr>
              <a:t>Creating a common platform to discuss issues and to seek support for newer ideas among the states  and/or from the technical units of MoHFW, GoI </a:t>
            </a:r>
            <a:r>
              <a:rPr lang="en-US" i="1" dirty="0">
                <a:latin typeface="Cambria" panose="02040503050406030204" pitchFamily="18" charset="0"/>
                <a:ea typeface="Cambria" panose="02040503050406030204" pitchFamily="18" charset="0"/>
              </a:rPr>
              <a:t>(Meghalaya)</a:t>
            </a:r>
            <a:br>
              <a:rPr lang="en-IN" i="1" dirty="0">
                <a:latin typeface="Cambria" panose="02040503050406030204" pitchFamily="18" charset="0"/>
                <a:ea typeface="Cambria" panose="02040503050406030204" pitchFamily="18" charset="0"/>
              </a:rPr>
            </a:br>
            <a:endParaRPr lang="en-IN"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01245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5812-5E8A-F02C-9E74-DE98CE74FCD2}"/>
              </a:ext>
            </a:extLst>
          </p:cNvPr>
          <p:cNvSpPr>
            <a:spLocks noGrp="1"/>
          </p:cNvSpPr>
          <p:nvPr>
            <p:ph type="title"/>
          </p:nvPr>
        </p:nvSpPr>
        <p:spPr>
          <a:xfrm>
            <a:off x="990600" y="151764"/>
            <a:ext cx="10779760" cy="742316"/>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IN" sz="4800" b="1" dirty="0">
                <a:solidFill>
                  <a:srgbClr val="003B6C"/>
                </a:solidFill>
                <a:latin typeface="Cambria" panose="02040503050406030204" pitchFamily="18" charset="0"/>
                <a:ea typeface="Cambria" panose="02040503050406030204" pitchFamily="18" charset="0"/>
              </a:rPr>
              <a:t>Suggestions</a:t>
            </a:r>
          </a:p>
        </p:txBody>
      </p:sp>
      <p:sp>
        <p:nvSpPr>
          <p:cNvPr id="3" name="Content Placeholder 2">
            <a:extLst>
              <a:ext uri="{FF2B5EF4-FFF2-40B4-BE49-F238E27FC236}">
                <a16:creationId xmlns:a16="http://schemas.microsoft.com/office/drawing/2014/main" id="{84868A4B-56E1-5065-0DB8-8CFE883B7385}"/>
              </a:ext>
            </a:extLst>
          </p:cNvPr>
          <p:cNvSpPr>
            <a:spLocks noGrp="1"/>
          </p:cNvSpPr>
          <p:nvPr>
            <p:ph idx="1"/>
          </p:nvPr>
        </p:nvSpPr>
        <p:spPr>
          <a:xfrm>
            <a:off x="1242060" y="1087120"/>
            <a:ext cx="10398760" cy="5476240"/>
          </a:xfrm>
          <a:prstGeom prst="roundRect">
            <a:avLst/>
          </a:prstGeom>
          <a:ln>
            <a:solidFill>
              <a:schemeClr val="accent5">
                <a:lumMod val="50000"/>
              </a:schemeClr>
            </a:solidFill>
          </a:ln>
          <a:effectLst>
            <a:outerShdw blurRad="44450" dist="27940" dir="5400000" algn="ctr">
              <a:srgbClr val="000000">
                <a:alpha val="32000"/>
              </a:srgbClr>
            </a:outerShdw>
          </a:effectLst>
        </p:spPr>
        <p:txBody>
          <a:bodyPr>
            <a:noAutofit/>
          </a:bodyPr>
          <a:lstStyle/>
          <a:p>
            <a:pPr algn="just">
              <a:lnSpc>
                <a:spcPct val="120000"/>
              </a:lnSpc>
            </a:pPr>
            <a:r>
              <a:rPr lang="en-IN" dirty="0">
                <a:latin typeface="Cambria" panose="02040503050406030204" pitchFamily="18" charset="0"/>
                <a:ea typeface="Cambria" panose="02040503050406030204" pitchFamily="18" charset="0"/>
              </a:rPr>
              <a:t>Flexibility in unit cost norms as the price for raw materials are dynamic. Suggestion was to provide incremental increase in unit cost for each component annually. </a:t>
            </a:r>
            <a:r>
              <a:rPr lang="en-IN" i="1" dirty="0">
                <a:latin typeface="Cambria" panose="02040503050406030204" pitchFamily="18" charset="0"/>
                <a:ea typeface="Cambria" panose="02040503050406030204" pitchFamily="18" charset="0"/>
              </a:rPr>
              <a:t>(Bihar)</a:t>
            </a:r>
          </a:p>
          <a:p>
            <a:pPr algn="just">
              <a:lnSpc>
                <a:spcPct val="120000"/>
              </a:lnSpc>
            </a:pPr>
            <a:r>
              <a:rPr lang="en-IN" dirty="0">
                <a:latin typeface="Cambria" panose="02040503050406030204" pitchFamily="18" charset="0"/>
                <a:ea typeface="Cambria" panose="02040503050406030204" pitchFamily="18" charset="0"/>
              </a:rPr>
              <a:t>Providing administrative and operational costs to states for implementation of 15</a:t>
            </a:r>
            <a:r>
              <a:rPr lang="en-IN" baseline="30000" dirty="0">
                <a:latin typeface="Cambria" panose="02040503050406030204" pitchFamily="18" charset="0"/>
                <a:ea typeface="Cambria" panose="02040503050406030204" pitchFamily="18" charset="0"/>
              </a:rPr>
              <a:t>th</a:t>
            </a:r>
            <a:r>
              <a:rPr lang="en-IN" dirty="0">
                <a:latin typeface="Cambria" panose="02040503050406030204" pitchFamily="18" charset="0"/>
                <a:ea typeface="Cambria" panose="02040503050406030204" pitchFamily="18" charset="0"/>
              </a:rPr>
              <a:t> FC and PM-ABHIM </a:t>
            </a:r>
            <a:r>
              <a:rPr lang="en-IN" i="1" dirty="0">
                <a:latin typeface="Cambria" panose="02040503050406030204" pitchFamily="18" charset="0"/>
                <a:ea typeface="Cambria" panose="02040503050406030204" pitchFamily="18" charset="0"/>
              </a:rPr>
              <a:t>(Bihar)</a:t>
            </a:r>
          </a:p>
          <a:p>
            <a:pPr algn="just">
              <a:lnSpc>
                <a:spcPct val="120000"/>
              </a:lnSpc>
            </a:pPr>
            <a:r>
              <a:rPr lang="en-IN" dirty="0">
                <a:latin typeface="Cambria" panose="02040503050406030204" pitchFamily="18" charset="0"/>
                <a:ea typeface="Cambria" panose="02040503050406030204" pitchFamily="18" charset="0"/>
              </a:rPr>
              <a:t>Taking technical support from development partners for implementation and monitoring of the scheme </a:t>
            </a:r>
            <a:r>
              <a:rPr lang="en-IN" i="1" dirty="0">
                <a:latin typeface="Cambria" panose="02040503050406030204" pitchFamily="18" charset="0"/>
                <a:ea typeface="Cambria" panose="02040503050406030204" pitchFamily="18" charset="0"/>
              </a:rPr>
              <a:t>(Jharkhand)</a:t>
            </a:r>
          </a:p>
        </p:txBody>
      </p:sp>
    </p:spTree>
    <p:extLst>
      <p:ext uri="{BB962C8B-B14F-4D97-AF65-F5344CB8AC3E}">
        <p14:creationId xmlns:p14="http://schemas.microsoft.com/office/powerpoint/2010/main" val="918450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DA988A-C5A3-8D87-41DC-326A74A95A84}"/>
              </a:ext>
            </a:extLst>
          </p:cNvPr>
          <p:cNvSpPr>
            <a:spLocks noGrp="1"/>
          </p:cNvSpPr>
          <p:nvPr>
            <p:ph idx="1"/>
          </p:nvPr>
        </p:nvSpPr>
        <p:spPr>
          <a:xfrm>
            <a:off x="838199" y="990600"/>
            <a:ext cx="10942319" cy="5400675"/>
          </a:xfrm>
        </p:spPr>
        <p:txBody>
          <a:bodyPr>
            <a:normAutofit fontScale="85000" lnSpcReduction="20000"/>
          </a:bodyPr>
          <a:lstStyle/>
          <a:p>
            <a:pPr lvl="0" algn="just">
              <a:lnSpc>
                <a:spcPct val="120000"/>
              </a:lnSpc>
            </a:pPr>
            <a:r>
              <a:rPr lang="en-US" sz="2600" b="1" dirty="0">
                <a:solidFill>
                  <a:schemeClr val="accent4">
                    <a:lumMod val="75000"/>
                  </a:schemeClr>
                </a:solidFill>
                <a:latin typeface="Cambria" panose="02040503050406030204" pitchFamily="18" charset="0"/>
                <a:ea typeface="Cambria" panose="02040503050406030204" pitchFamily="18" charset="0"/>
                <a:cs typeface="Kartika" panose="02020503030404060203" pitchFamily="18" charset="0"/>
              </a:rPr>
              <a:t>Expediting the implementation and utilization of funds of PM-ABHIM, FC-XV and ECRP-II in a time bound manner. </a:t>
            </a:r>
            <a:endParaRPr lang="en-IN" sz="2600" b="1" dirty="0">
              <a:solidFill>
                <a:schemeClr val="accent4">
                  <a:lumMod val="75000"/>
                </a:schemeClr>
              </a:solidFill>
              <a:latin typeface="Cambria" panose="02040503050406030204" pitchFamily="18" charset="0"/>
              <a:ea typeface="Cambria" panose="02040503050406030204" pitchFamily="18" charset="0"/>
              <a:cs typeface="Kartika" panose="02020503030404060203" pitchFamily="18" charset="0"/>
            </a:endParaRPr>
          </a:p>
          <a:p>
            <a:pPr lvl="0" algn="just">
              <a:lnSpc>
                <a:spcPct val="120000"/>
              </a:lnSpc>
            </a:pPr>
            <a:r>
              <a:rPr lang="en-US" sz="2600" dirty="0">
                <a:latin typeface="Cambria" panose="02040503050406030204" pitchFamily="18" charset="0"/>
                <a:ea typeface="Cambria" panose="02040503050406030204" pitchFamily="18" charset="0"/>
                <a:cs typeface="Kartika" panose="02020503030404060203" pitchFamily="18" charset="0"/>
              </a:rPr>
              <a:t>State should undertake a </a:t>
            </a:r>
            <a:r>
              <a:rPr lang="en-US" sz="2600" b="1" dirty="0">
                <a:solidFill>
                  <a:schemeClr val="accent4">
                    <a:lumMod val="75000"/>
                  </a:schemeClr>
                </a:solidFill>
                <a:latin typeface="Cambria" panose="02040503050406030204" pitchFamily="18" charset="0"/>
                <a:ea typeface="Cambria" panose="02040503050406030204" pitchFamily="18" charset="0"/>
                <a:cs typeface="Kartika" panose="02020503030404060203" pitchFamily="18" charset="0"/>
              </a:rPr>
              <a:t>gap assessment </a:t>
            </a:r>
            <a:r>
              <a:rPr lang="en-US" sz="2600" dirty="0">
                <a:latin typeface="Cambria" panose="02040503050406030204" pitchFamily="18" charset="0"/>
                <a:ea typeface="Cambria" panose="02040503050406030204" pitchFamily="18" charset="0"/>
                <a:cs typeface="Kartika" panose="02020503030404060203" pitchFamily="18" charset="0"/>
              </a:rPr>
              <a:t>to ensure the optimal utilization of resources.</a:t>
            </a:r>
            <a:endParaRPr lang="en-IN" sz="2600" dirty="0">
              <a:latin typeface="Cambria" panose="02040503050406030204" pitchFamily="18" charset="0"/>
              <a:ea typeface="Cambria" panose="02040503050406030204" pitchFamily="18" charset="0"/>
              <a:cs typeface="Kartika" panose="02020503030404060203" pitchFamily="18" charset="0"/>
            </a:endParaRPr>
          </a:p>
          <a:p>
            <a:pPr lvl="0" algn="just">
              <a:lnSpc>
                <a:spcPct val="120000"/>
              </a:lnSpc>
            </a:pPr>
            <a:r>
              <a:rPr lang="en-US" sz="2600" dirty="0">
                <a:latin typeface="Cambria" panose="02040503050406030204" pitchFamily="18" charset="0"/>
                <a:ea typeface="Cambria" panose="02040503050406030204" pitchFamily="18" charset="0"/>
                <a:cs typeface="Kartika" panose="02020503030404060203" pitchFamily="18" charset="0"/>
              </a:rPr>
              <a:t>Expediting the tendering of components under PM-ABHIM and FC-XV. </a:t>
            </a:r>
          </a:p>
          <a:p>
            <a:pPr lvl="0" algn="just">
              <a:lnSpc>
                <a:spcPct val="120000"/>
              </a:lnSpc>
            </a:pPr>
            <a:r>
              <a:rPr lang="en-US" sz="2600" b="1" dirty="0">
                <a:solidFill>
                  <a:schemeClr val="accent4">
                    <a:lumMod val="75000"/>
                  </a:schemeClr>
                </a:solidFill>
                <a:latin typeface="Cambria" panose="02040503050406030204" pitchFamily="18" charset="0"/>
                <a:ea typeface="Cambria" panose="02040503050406030204" pitchFamily="18" charset="0"/>
                <a:cs typeface="Kartika" panose="02020503030404060203" pitchFamily="18" charset="0"/>
              </a:rPr>
              <a:t>Creation of Public Health Management Cadre (PHMC) </a:t>
            </a:r>
            <a:r>
              <a:rPr lang="en-US" sz="2600" dirty="0">
                <a:latin typeface="Cambria" panose="02040503050406030204" pitchFamily="18" charset="0"/>
                <a:ea typeface="Cambria" panose="02040503050406030204" pitchFamily="18" charset="0"/>
                <a:cs typeface="Kartika" panose="02020503030404060203" pitchFamily="18" charset="0"/>
              </a:rPr>
              <a:t>for ensuring the availability of health management, public health and specialists’ personnel. </a:t>
            </a:r>
            <a:endParaRPr lang="en-IN" sz="2600" dirty="0">
              <a:latin typeface="Cambria" panose="02040503050406030204" pitchFamily="18" charset="0"/>
              <a:ea typeface="Cambria" panose="02040503050406030204" pitchFamily="18" charset="0"/>
              <a:cs typeface="Kartika" panose="02020503030404060203" pitchFamily="18" charset="0"/>
            </a:endParaRPr>
          </a:p>
          <a:p>
            <a:pPr algn="just">
              <a:lnSpc>
                <a:spcPct val="120000"/>
              </a:lnSpc>
            </a:pPr>
            <a:r>
              <a:rPr lang="en-US" sz="2600" dirty="0">
                <a:latin typeface="Cambria" panose="02040503050406030204" pitchFamily="18" charset="0"/>
                <a:ea typeface="Cambria" panose="02040503050406030204" pitchFamily="18" charset="0"/>
                <a:cs typeface="Kartika" panose="02020503030404060203" pitchFamily="18" charset="0"/>
              </a:rPr>
              <a:t>States should prioritize development of </a:t>
            </a:r>
            <a:r>
              <a:rPr lang="en-US" sz="2600" b="1" dirty="0">
                <a:solidFill>
                  <a:schemeClr val="accent4">
                    <a:lumMod val="75000"/>
                  </a:schemeClr>
                </a:solidFill>
                <a:latin typeface="Cambria" panose="02040503050406030204" pitchFamily="18" charset="0"/>
                <a:ea typeface="Cambria" panose="02040503050406030204" pitchFamily="18" charset="0"/>
                <a:cs typeface="Kartika" panose="02020503030404060203" pitchFamily="18" charset="0"/>
              </a:rPr>
              <a:t>District Health Action Plans (DHAPs). </a:t>
            </a:r>
            <a:endParaRPr lang="en-IN" sz="2600" b="1" dirty="0">
              <a:solidFill>
                <a:schemeClr val="accent4">
                  <a:lumMod val="75000"/>
                </a:schemeClr>
              </a:solidFill>
              <a:latin typeface="Cambria" panose="02040503050406030204" pitchFamily="18" charset="0"/>
              <a:ea typeface="Cambria" panose="02040503050406030204" pitchFamily="18" charset="0"/>
              <a:cs typeface="Kartika" panose="02020503030404060203" pitchFamily="18" charset="0"/>
            </a:endParaRPr>
          </a:p>
          <a:p>
            <a:pPr algn="just">
              <a:lnSpc>
                <a:spcPct val="120000"/>
              </a:lnSpc>
            </a:pPr>
            <a:r>
              <a:rPr lang="en-US" sz="2600" dirty="0">
                <a:latin typeface="Cambria" panose="02040503050406030204" pitchFamily="18" charset="0"/>
                <a:ea typeface="Cambria" panose="02040503050406030204" pitchFamily="18" charset="0"/>
                <a:cs typeface="Kartika" panose="02020503030404060203" pitchFamily="18" charset="0"/>
              </a:rPr>
              <a:t>NHSRC will develop NQAS Guidelines for DH being converted to Medical Colleges, and Quality Assessment tool for SDH. </a:t>
            </a:r>
            <a:endParaRPr lang="en-IN" sz="2600" dirty="0">
              <a:latin typeface="Cambria" panose="02040503050406030204" pitchFamily="18" charset="0"/>
              <a:ea typeface="Cambria" panose="02040503050406030204" pitchFamily="18" charset="0"/>
              <a:cs typeface="Kartika" panose="02020503030404060203" pitchFamily="18" charset="0"/>
            </a:endParaRPr>
          </a:p>
          <a:p>
            <a:pPr lvl="0" algn="just">
              <a:lnSpc>
                <a:spcPct val="120000"/>
              </a:lnSpc>
            </a:pPr>
            <a:r>
              <a:rPr lang="en-US" sz="2600" b="1" dirty="0">
                <a:solidFill>
                  <a:schemeClr val="accent4">
                    <a:lumMod val="75000"/>
                  </a:schemeClr>
                </a:solidFill>
                <a:latin typeface="Cambria" panose="02040503050406030204" pitchFamily="18" charset="0"/>
                <a:ea typeface="Cambria" panose="02040503050406030204" pitchFamily="18" charset="0"/>
                <a:cs typeface="Kartika" panose="02020503030404060203" pitchFamily="18" charset="0"/>
              </a:rPr>
              <a:t>Ownership and collaboration efforts required from senior officials</a:t>
            </a:r>
            <a:r>
              <a:rPr lang="en-US" sz="2600" dirty="0">
                <a:latin typeface="Cambria" panose="02040503050406030204" pitchFamily="18" charset="0"/>
                <a:ea typeface="Cambria" panose="02040503050406030204" pitchFamily="18" charset="0"/>
                <a:cs typeface="Kartika" panose="02020503030404060203" pitchFamily="18" charset="0"/>
              </a:rPr>
              <a:t> for the improvement of facilities and integration of </a:t>
            </a:r>
            <a:r>
              <a:rPr lang="en-US" sz="2600" dirty="0" err="1">
                <a:latin typeface="Cambria" panose="02040503050406030204" pitchFamily="18" charset="0"/>
                <a:ea typeface="Cambria" panose="02040503050406030204" pitchFamily="18" charset="0"/>
                <a:cs typeface="Kartika" panose="02020503030404060203" pitchFamily="18" charset="0"/>
              </a:rPr>
              <a:t>programmes</a:t>
            </a:r>
            <a:r>
              <a:rPr lang="en-US" sz="2600" dirty="0">
                <a:latin typeface="Cambria" panose="02040503050406030204" pitchFamily="18" charset="0"/>
                <a:ea typeface="Cambria" panose="02040503050406030204" pitchFamily="18" charset="0"/>
                <a:cs typeface="Kartika" panose="02020503030404060203" pitchFamily="18" charset="0"/>
              </a:rPr>
              <a:t> under one umbrella. </a:t>
            </a:r>
            <a:endParaRPr lang="en-IN" sz="2600" dirty="0">
              <a:latin typeface="Cambria" panose="02040503050406030204" pitchFamily="18" charset="0"/>
              <a:ea typeface="Cambria" panose="02040503050406030204" pitchFamily="18" charset="0"/>
              <a:cs typeface="Kartika" panose="02020503030404060203" pitchFamily="18" charset="0"/>
            </a:endParaRPr>
          </a:p>
          <a:p>
            <a:pPr lvl="0" algn="just">
              <a:lnSpc>
                <a:spcPct val="120000"/>
              </a:lnSpc>
            </a:pPr>
            <a:r>
              <a:rPr lang="en-US" sz="2600" b="1" dirty="0">
                <a:solidFill>
                  <a:schemeClr val="accent4">
                    <a:lumMod val="75000"/>
                  </a:schemeClr>
                </a:solidFill>
                <a:latin typeface="Cambria" panose="02040503050406030204" pitchFamily="18" charset="0"/>
                <a:ea typeface="Cambria" panose="02040503050406030204" pitchFamily="18" charset="0"/>
                <a:cs typeface="Kartika" panose="02020503030404060203" pitchFamily="18" charset="0"/>
              </a:rPr>
              <a:t>Engagement and training of PRIs and ULBs</a:t>
            </a:r>
            <a:r>
              <a:rPr lang="en-US" sz="2600" dirty="0">
                <a:latin typeface="Cambria" panose="02040503050406030204" pitchFamily="18" charset="0"/>
                <a:ea typeface="Cambria" panose="02040503050406030204" pitchFamily="18" charset="0"/>
                <a:cs typeface="Kartika" panose="02020503030404060203" pitchFamily="18" charset="0"/>
              </a:rPr>
              <a:t> should be prioritized for implementation of FC-XV components.</a:t>
            </a:r>
            <a:endParaRPr lang="en-IN" sz="2600" dirty="0">
              <a:latin typeface="Cambria" panose="02040503050406030204" pitchFamily="18" charset="0"/>
              <a:ea typeface="Cambria" panose="02040503050406030204" pitchFamily="18" charset="0"/>
              <a:cs typeface="Kartika" panose="02020503030404060203" pitchFamily="18" charset="0"/>
            </a:endParaRPr>
          </a:p>
          <a:p>
            <a:pPr marL="342900" lvl="0" indent="-342900">
              <a:lnSpc>
                <a:spcPct val="115000"/>
              </a:lnSpc>
              <a:buFont typeface="+mj-lt"/>
              <a:buAutoNum type="arabicPeriod"/>
            </a:pPr>
            <a:endParaRPr lang="en-IN" sz="18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
        <p:nvSpPr>
          <p:cNvPr id="6" name="Title 1">
            <a:extLst>
              <a:ext uri="{FF2B5EF4-FFF2-40B4-BE49-F238E27FC236}">
                <a16:creationId xmlns:a16="http://schemas.microsoft.com/office/drawing/2014/main" id="{2F35ABBA-F9E5-91CD-CA30-2192C0853BCC}"/>
              </a:ext>
            </a:extLst>
          </p:cNvPr>
          <p:cNvSpPr txBox="1">
            <a:spLocks/>
          </p:cNvSpPr>
          <p:nvPr/>
        </p:nvSpPr>
        <p:spPr>
          <a:xfrm>
            <a:off x="868680" y="121284"/>
            <a:ext cx="10942320" cy="620395"/>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IN" sz="4800" b="1" dirty="0">
                <a:solidFill>
                  <a:srgbClr val="003B6C"/>
                </a:solidFill>
                <a:latin typeface="Cambria" panose="02040503050406030204" pitchFamily="18" charset="0"/>
                <a:ea typeface="Cambria" panose="02040503050406030204" pitchFamily="18" charset="0"/>
              </a:rPr>
              <a:t>Priorities</a:t>
            </a:r>
          </a:p>
        </p:txBody>
      </p:sp>
    </p:spTree>
    <p:extLst>
      <p:ext uri="{BB962C8B-B14F-4D97-AF65-F5344CB8AC3E}">
        <p14:creationId xmlns:p14="http://schemas.microsoft.com/office/powerpoint/2010/main" val="2920295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f752d50098_0_765"/>
          <p:cNvSpPr/>
          <p:nvPr/>
        </p:nvSpPr>
        <p:spPr>
          <a:xfrm>
            <a:off x="11970511" y="1024467"/>
            <a:ext cx="57572" cy="284479"/>
          </a:xfrm>
          <a:custGeom>
            <a:avLst/>
            <a:gdLst/>
            <a:ahLst/>
            <a:cxnLst/>
            <a:rect l="l" t="t" r="r" b="b"/>
            <a:pathLst>
              <a:path w="43179" h="213359" extrusionOk="0">
                <a:moveTo>
                  <a:pt x="42672" y="0"/>
                </a:moveTo>
                <a:lnTo>
                  <a:pt x="0" y="0"/>
                </a:lnTo>
                <a:lnTo>
                  <a:pt x="0" y="213360"/>
                </a:lnTo>
                <a:lnTo>
                  <a:pt x="42672" y="213360"/>
                </a:lnTo>
                <a:lnTo>
                  <a:pt x="42672" y="0"/>
                </a:lnTo>
                <a:close/>
              </a:path>
            </a:pathLst>
          </a:custGeom>
          <a:solidFill>
            <a:srgbClr val="FFFFFF"/>
          </a:solidFill>
          <a:ln>
            <a:noFill/>
          </a:ln>
        </p:spPr>
        <p:txBody>
          <a:bodyPr spcFirstLastPara="1" wrap="square" lIns="0" tIns="0" rIns="0" bIns="0" anchor="t" anchorCtr="0">
            <a:noAutofit/>
          </a:bodyPr>
          <a:lstStyle/>
          <a:p>
            <a:pPr>
              <a:buClr>
                <a:srgbClr val="000000"/>
              </a:buClr>
              <a:buSzPts val="1800"/>
            </a:pPr>
            <a:endParaRPr sz="2400">
              <a:solidFill>
                <a:srgbClr val="000000"/>
              </a:solidFill>
              <a:latin typeface="Cambria" panose="02040503050406030204" pitchFamily="18" charset="0"/>
              <a:ea typeface="Cambria" panose="02040503050406030204" pitchFamily="18" charset="0"/>
              <a:cs typeface="Arial"/>
              <a:sym typeface="Arial"/>
            </a:endParaRPr>
          </a:p>
        </p:txBody>
      </p:sp>
      <p:sp>
        <p:nvSpPr>
          <p:cNvPr id="218" name="Google Shape;218;gf752d50098_0_765"/>
          <p:cNvSpPr txBox="1"/>
          <p:nvPr/>
        </p:nvSpPr>
        <p:spPr>
          <a:xfrm>
            <a:off x="11764093" y="6375459"/>
            <a:ext cx="195600" cy="205121"/>
          </a:xfrm>
          <a:prstGeom prst="rect">
            <a:avLst/>
          </a:prstGeom>
          <a:noFill/>
          <a:ln>
            <a:noFill/>
          </a:ln>
        </p:spPr>
        <p:txBody>
          <a:bodyPr spcFirstLastPara="1" wrap="square" lIns="0" tIns="0" rIns="0" bIns="0" anchor="t" anchorCtr="0">
            <a:spAutoFit/>
          </a:bodyPr>
          <a:lstStyle/>
          <a:p>
            <a:pPr marL="50799">
              <a:buClr>
                <a:srgbClr val="000000"/>
              </a:buClr>
              <a:buSzPts val="1000"/>
            </a:pPr>
            <a:endParaRPr sz="1333">
              <a:solidFill>
                <a:srgbClr val="000000"/>
              </a:solidFill>
              <a:latin typeface="Cambria" panose="02040503050406030204" pitchFamily="18" charset="0"/>
              <a:ea typeface="Cambria" panose="02040503050406030204" pitchFamily="18" charset="0"/>
              <a:cs typeface="Arial"/>
              <a:sym typeface="Arial"/>
            </a:endParaRPr>
          </a:p>
        </p:txBody>
      </p:sp>
      <p:sp>
        <p:nvSpPr>
          <p:cNvPr id="220" name="Google Shape;220;gf752d50098_0_765"/>
          <p:cNvSpPr txBox="1"/>
          <p:nvPr/>
        </p:nvSpPr>
        <p:spPr>
          <a:xfrm>
            <a:off x="135342" y="408071"/>
            <a:ext cx="11914899" cy="923289"/>
          </a:xfrm>
          <a:prstGeom prst="rect">
            <a:avLst/>
          </a:prstGeom>
          <a:solidFill>
            <a:srgbClr val="60002B"/>
          </a:solidFill>
          <a:ln>
            <a:noFill/>
          </a:ln>
          <a:effectLst>
            <a:glow rad="635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121900" tIns="121900" rIns="121900" bIns="121900" anchor="t" anchorCtr="0">
            <a:spAutoFit/>
          </a:bodyPr>
          <a:lstStyle/>
          <a:p>
            <a:pPr algn="ctr">
              <a:buClr>
                <a:srgbClr val="000000"/>
              </a:buClr>
              <a:buSzPts val="1400"/>
            </a:pPr>
            <a:r>
              <a:rPr lang="en" sz="4400" b="1" dirty="0">
                <a:solidFill>
                  <a:schemeClr val="lt1"/>
                </a:solidFill>
                <a:latin typeface="Cambria" panose="02040503050406030204" pitchFamily="18" charset="0"/>
                <a:ea typeface="Cambria" panose="02040503050406030204" pitchFamily="18" charset="0"/>
                <a:cs typeface="Cambria"/>
                <a:sym typeface="Cambria"/>
              </a:rPr>
              <a:t>PM-ABHIM : Objectives</a:t>
            </a:r>
            <a:endParaRPr sz="4400" b="1" dirty="0">
              <a:solidFill>
                <a:schemeClr val="lt1"/>
              </a:solidFill>
              <a:latin typeface="Cambria" panose="02040503050406030204" pitchFamily="18" charset="0"/>
              <a:ea typeface="Cambria" panose="02040503050406030204" pitchFamily="18" charset="0"/>
              <a:cs typeface="Cambria"/>
              <a:sym typeface="Cambria"/>
            </a:endParaRPr>
          </a:p>
        </p:txBody>
      </p:sp>
      <p:grpSp>
        <p:nvGrpSpPr>
          <p:cNvPr id="2" name="Group 1"/>
          <p:cNvGrpSpPr/>
          <p:nvPr/>
        </p:nvGrpSpPr>
        <p:grpSpPr>
          <a:xfrm>
            <a:off x="497840" y="2253976"/>
            <a:ext cx="10962639" cy="3272664"/>
            <a:chOff x="429962" y="2785975"/>
            <a:chExt cx="7908088" cy="1731564"/>
          </a:xfrm>
        </p:grpSpPr>
        <p:sp>
          <p:nvSpPr>
            <p:cNvPr id="221" name="Google Shape;221;gf752d50098_0_765"/>
            <p:cNvSpPr txBox="1"/>
            <p:nvPr/>
          </p:nvSpPr>
          <p:spPr>
            <a:xfrm>
              <a:off x="1157850" y="2785975"/>
              <a:ext cx="7180200" cy="586218"/>
            </a:xfrm>
            <a:prstGeom prst="rect">
              <a:avLst/>
            </a:prstGeom>
            <a:noFill/>
            <a:ln>
              <a:noFill/>
            </a:ln>
          </p:spPr>
          <p:txBody>
            <a:bodyPr spcFirstLastPara="1" wrap="square" lIns="121900" tIns="121900" rIns="121900" bIns="121900" anchor="t" anchorCtr="0">
              <a:spAutoFit/>
            </a:bodyPr>
            <a:lstStyle/>
            <a:p>
              <a:pPr algn="just">
                <a:buClr>
                  <a:srgbClr val="000000"/>
                </a:buClr>
                <a:buSzPts val="1200"/>
              </a:pPr>
              <a:r>
                <a:rPr lang="en" sz="2800" b="1" dirty="0">
                  <a:solidFill>
                    <a:schemeClr val="dk1"/>
                  </a:solidFill>
                  <a:latin typeface="Cambria" panose="02040503050406030204" pitchFamily="18" charset="0"/>
                  <a:ea typeface="Cambria" panose="02040503050406030204" pitchFamily="18" charset="0"/>
                  <a:cs typeface="Cambria"/>
                  <a:sym typeface="Cambria"/>
                </a:rPr>
                <a:t>To develop/strengthen </a:t>
              </a:r>
              <a:r>
                <a:rPr lang="en" sz="2800" dirty="0">
                  <a:solidFill>
                    <a:schemeClr val="dk1"/>
                  </a:solidFill>
                  <a:latin typeface="Cambria" panose="02040503050406030204" pitchFamily="18" charset="0"/>
                  <a:ea typeface="Cambria" panose="02040503050406030204" pitchFamily="18" charset="0"/>
                  <a:cs typeface="Cambria"/>
                  <a:sym typeface="Cambria"/>
                </a:rPr>
                <a:t>health systems across continuum of care to meet challenges of current and future pandemics</a:t>
              </a:r>
              <a:endParaRPr sz="2800" dirty="0">
                <a:solidFill>
                  <a:srgbClr val="000000"/>
                </a:solidFill>
                <a:latin typeface="Cambria" panose="02040503050406030204" pitchFamily="18" charset="0"/>
                <a:ea typeface="Cambria" panose="02040503050406030204" pitchFamily="18" charset="0"/>
                <a:cs typeface="Arial"/>
                <a:sym typeface="Arial"/>
              </a:endParaRPr>
            </a:p>
          </p:txBody>
        </p:sp>
        <p:sp>
          <p:nvSpPr>
            <p:cNvPr id="222" name="Google Shape;222;gf752d50098_0_765"/>
            <p:cNvSpPr txBox="1"/>
            <p:nvPr/>
          </p:nvSpPr>
          <p:spPr>
            <a:xfrm>
              <a:off x="1185413" y="3260660"/>
              <a:ext cx="7152637" cy="911907"/>
            </a:xfrm>
            <a:prstGeom prst="rect">
              <a:avLst/>
            </a:prstGeom>
            <a:noFill/>
            <a:ln>
              <a:noFill/>
            </a:ln>
          </p:spPr>
          <p:txBody>
            <a:bodyPr spcFirstLastPara="1" wrap="square" lIns="121900" tIns="121900" rIns="121900" bIns="121900" anchor="t" anchorCtr="0">
              <a:spAutoFit/>
            </a:bodyPr>
            <a:lstStyle/>
            <a:p>
              <a:pPr algn="just">
                <a:spcBef>
                  <a:spcPts val="2400"/>
                </a:spcBef>
                <a:buSzPts val="1200"/>
              </a:pPr>
              <a:r>
                <a:rPr lang="en-US" sz="2800" b="1" dirty="0">
                  <a:solidFill>
                    <a:schemeClr val="dk1"/>
                  </a:solidFill>
                  <a:latin typeface="Cambria" panose="02040503050406030204" pitchFamily="18" charset="0"/>
                  <a:ea typeface="Cambria" panose="02040503050406030204" pitchFamily="18" charset="0"/>
                  <a:cs typeface="Cambria"/>
                  <a:sym typeface="Cambria"/>
                </a:rPr>
                <a:t>To expand and build </a:t>
              </a:r>
              <a:r>
                <a:rPr lang="en-US" sz="2800" dirty="0">
                  <a:solidFill>
                    <a:schemeClr val="dk1"/>
                  </a:solidFill>
                  <a:latin typeface="Cambria" panose="02040503050406030204" pitchFamily="18" charset="0"/>
                  <a:ea typeface="Cambria" panose="02040503050406030204" pitchFamily="18" charset="0"/>
                  <a:cs typeface="Cambria"/>
                  <a:sym typeface="Cambria"/>
                </a:rPr>
                <a:t>IT enabled disease surveillance systems</a:t>
              </a:r>
            </a:p>
            <a:p>
              <a:pPr algn="just">
                <a:spcBef>
                  <a:spcPts val="2400"/>
                </a:spcBef>
                <a:buClr>
                  <a:srgbClr val="000000"/>
                </a:buClr>
                <a:buSzPts val="1200"/>
              </a:pPr>
              <a:endParaRPr sz="2800" dirty="0">
                <a:solidFill>
                  <a:schemeClr val="dk1"/>
                </a:solidFill>
                <a:latin typeface="Cambria" panose="02040503050406030204" pitchFamily="18" charset="0"/>
                <a:ea typeface="Cambria" panose="02040503050406030204" pitchFamily="18" charset="0"/>
                <a:cs typeface="Cambria"/>
                <a:sym typeface="Cambria"/>
              </a:endParaRPr>
            </a:p>
          </p:txBody>
        </p:sp>
        <p:sp>
          <p:nvSpPr>
            <p:cNvPr id="223" name="Google Shape;223;gf752d50098_0_765"/>
            <p:cNvSpPr txBox="1"/>
            <p:nvPr/>
          </p:nvSpPr>
          <p:spPr>
            <a:xfrm>
              <a:off x="1157850" y="3768476"/>
              <a:ext cx="7093800" cy="749063"/>
            </a:xfrm>
            <a:prstGeom prst="rect">
              <a:avLst/>
            </a:prstGeom>
            <a:noFill/>
            <a:ln>
              <a:noFill/>
            </a:ln>
          </p:spPr>
          <p:txBody>
            <a:bodyPr spcFirstLastPara="1" wrap="square" lIns="121900" tIns="121900" rIns="121900" bIns="121900" anchor="t" anchorCtr="0">
              <a:spAutoFit/>
            </a:bodyPr>
            <a:lstStyle/>
            <a:p>
              <a:pPr algn="just">
                <a:spcBef>
                  <a:spcPts val="2400"/>
                </a:spcBef>
                <a:buClr>
                  <a:srgbClr val="000000"/>
                </a:buClr>
                <a:buSzPts val="1200"/>
              </a:pPr>
              <a:r>
                <a:rPr lang="en" sz="2800" b="1" dirty="0">
                  <a:solidFill>
                    <a:schemeClr val="dk1"/>
                  </a:solidFill>
                  <a:latin typeface="Cambria" panose="02040503050406030204" pitchFamily="18" charset="0"/>
                  <a:ea typeface="Cambria" panose="02040503050406030204" pitchFamily="18" charset="0"/>
                  <a:cs typeface="Cambria"/>
                  <a:sym typeface="Cambria"/>
                </a:rPr>
                <a:t>To strengthen </a:t>
              </a:r>
              <a:r>
                <a:rPr lang="en" sz="2800" dirty="0">
                  <a:solidFill>
                    <a:schemeClr val="dk1"/>
                  </a:solidFill>
                  <a:latin typeface="Cambria" panose="02040503050406030204" pitchFamily="18" charset="0"/>
                  <a:ea typeface="Cambria" panose="02040503050406030204" pitchFamily="18" charset="0"/>
                  <a:cs typeface="Cambria"/>
                  <a:sym typeface="Cambria"/>
                </a:rPr>
                <a:t>pandemic research, multi-sectoral national institutions and platform for One Health</a:t>
              </a:r>
              <a:endParaRPr sz="2800" dirty="0">
                <a:solidFill>
                  <a:schemeClr val="dk1"/>
                </a:solidFill>
                <a:latin typeface="Cambria" panose="02040503050406030204" pitchFamily="18" charset="0"/>
                <a:ea typeface="Cambria" panose="02040503050406030204" pitchFamily="18" charset="0"/>
                <a:cs typeface="Cambria"/>
                <a:sym typeface="Cambria"/>
              </a:endParaRPr>
            </a:p>
          </p:txBody>
        </p:sp>
        <p:grpSp>
          <p:nvGrpSpPr>
            <p:cNvPr id="226" name="Google Shape;226;gf752d50098_0_765"/>
            <p:cNvGrpSpPr/>
            <p:nvPr/>
          </p:nvGrpSpPr>
          <p:grpSpPr>
            <a:xfrm>
              <a:off x="457525" y="2806971"/>
              <a:ext cx="544227" cy="512108"/>
              <a:chOff x="457525" y="2800326"/>
              <a:chExt cx="544227" cy="512108"/>
            </a:xfrm>
          </p:grpSpPr>
          <p:sp>
            <p:nvSpPr>
              <p:cNvPr id="227" name="Google Shape;227;gf752d50098_0_765"/>
              <p:cNvSpPr/>
              <p:nvPr/>
            </p:nvSpPr>
            <p:spPr>
              <a:xfrm>
                <a:off x="457525" y="2800326"/>
                <a:ext cx="544227" cy="512108"/>
              </a:xfrm>
              <a:custGeom>
                <a:avLst/>
                <a:gdLst/>
                <a:ahLst/>
                <a:cxnLst/>
                <a:rect l="l" t="t" r="r" b="b"/>
                <a:pathLst>
                  <a:path w="356870" h="356870" extrusionOk="0">
                    <a:moveTo>
                      <a:pt x="178308" y="0"/>
                    </a:moveTo>
                    <a:lnTo>
                      <a:pt x="130907" y="6372"/>
                    </a:lnTo>
                    <a:lnTo>
                      <a:pt x="88312" y="24355"/>
                    </a:lnTo>
                    <a:lnTo>
                      <a:pt x="52225" y="52244"/>
                    </a:lnTo>
                    <a:lnTo>
                      <a:pt x="24344" y="88335"/>
                    </a:lnTo>
                    <a:lnTo>
                      <a:pt x="6369" y="130924"/>
                    </a:lnTo>
                    <a:lnTo>
                      <a:pt x="0" y="178308"/>
                    </a:lnTo>
                    <a:lnTo>
                      <a:pt x="6369" y="225691"/>
                    </a:lnTo>
                    <a:lnTo>
                      <a:pt x="24344" y="268280"/>
                    </a:lnTo>
                    <a:lnTo>
                      <a:pt x="52225" y="304371"/>
                    </a:lnTo>
                    <a:lnTo>
                      <a:pt x="88312" y="332260"/>
                    </a:lnTo>
                    <a:lnTo>
                      <a:pt x="130907" y="350243"/>
                    </a:lnTo>
                    <a:lnTo>
                      <a:pt x="178308" y="356616"/>
                    </a:lnTo>
                    <a:lnTo>
                      <a:pt x="225708" y="350243"/>
                    </a:lnTo>
                    <a:lnTo>
                      <a:pt x="268303" y="332260"/>
                    </a:lnTo>
                    <a:lnTo>
                      <a:pt x="304390" y="304371"/>
                    </a:lnTo>
                    <a:lnTo>
                      <a:pt x="332271" y="268280"/>
                    </a:lnTo>
                    <a:lnTo>
                      <a:pt x="350246" y="225691"/>
                    </a:lnTo>
                    <a:lnTo>
                      <a:pt x="356616" y="178308"/>
                    </a:lnTo>
                    <a:lnTo>
                      <a:pt x="350246" y="130924"/>
                    </a:lnTo>
                    <a:lnTo>
                      <a:pt x="332271" y="88335"/>
                    </a:lnTo>
                    <a:lnTo>
                      <a:pt x="304390" y="52244"/>
                    </a:lnTo>
                    <a:lnTo>
                      <a:pt x="268303" y="24355"/>
                    </a:lnTo>
                    <a:lnTo>
                      <a:pt x="225708" y="6372"/>
                    </a:lnTo>
                    <a:lnTo>
                      <a:pt x="178308" y="0"/>
                    </a:lnTo>
                    <a:close/>
                  </a:path>
                </a:pathLst>
              </a:custGeom>
              <a:solidFill>
                <a:srgbClr val="EDEDED"/>
              </a:solidFill>
              <a:ln>
                <a:noFill/>
              </a:ln>
            </p:spPr>
            <p:txBody>
              <a:bodyPr spcFirstLastPara="1" wrap="square" lIns="0" tIns="0" rIns="0" bIns="0" anchor="t" anchorCtr="0">
                <a:noAutofit/>
              </a:bodyPr>
              <a:lstStyle/>
              <a:p>
                <a:pPr algn="just">
                  <a:buClr>
                    <a:srgbClr val="000000"/>
                  </a:buClr>
                  <a:buSzPts val="1800"/>
                </a:pPr>
                <a:endParaRPr sz="2800">
                  <a:solidFill>
                    <a:srgbClr val="000000"/>
                  </a:solidFill>
                  <a:latin typeface="Cambria" panose="02040503050406030204" pitchFamily="18" charset="0"/>
                  <a:ea typeface="Cambria" panose="02040503050406030204" pitchFamily="18" charset="0"/>
                  <a:cs typeface="Arial"/>
                  <a:sym typeface="Arial"/>
                </a:endParaRPr>
              </a:p>
            </p:txBody>
          </p:sp>
          <p:pic>
            <p:nvPicPr>
              <p:cNvPr id="228" name="Google Shape;228;gf752d50098_0_765"/>
              <p:cNvPicPr preferRelativeResize="0"/>
              <p:nvPr/>
            </p:nvPicPr>
            <p:blipFill rotWithShape="1">
              <a:blip r:embed="rId3">
                <a:alphaModFix/>
              </a:blip>
              <a:srcRect/>
              <a:stretch/>
            </p:blipFill>
            <p:spPr>
              <a:xfrm flipH="1">
                <a:off x="523744" y="2854750"/>
                <a:ext cx="411794" cy="403245"/>
              </a:xfrm>
              <a:prstGeom prst="rect">
                <a:avLst/>
              </a:prstGeom>
              <a:noFill/>
              <a:ln>
                <a:noFill/>
              </a:ln>
            </p:spPr>
          </p:pic>
        </p:grpSp>
        <p:grpSp>
          <p:nvGrpSpPr>
            <p:cNvPr id="229" name="Google Shape;229;gf752d50098_0_765"/>
            <p:cNvGrpSpPr/>
            <p:nvPr/>
          </p:nvGrpSpPr>
          <p:grpSpPr>
            <a:xfrm>
              <a:off x="457525" y="3358109"/>
              <a:ext cx="544227" cy="512108"/>
              <a:chOff x="457525" y="3321813"/>
              <a:chExt cx="544227" cy="512108"/>
            </a:xfrm>
          </p:grpSpPr>
          <p:sp>
            <p:nvSpPr>
              <p:cNvPr id="230" name="Google Shape;230;gf752d50098_0_765"/>
              <p:cNvSpPr/>
              <p:nvPr/>
            </p:nvSpPr>
            <p:spPr>
              <a:xfrm>
                <a:off x="457525" y="3321813"/>
                <a:ext cx="544227" cy="512108"/>
              </a:xfrm>
              <a:custGeom>
                <a:avLst/>
                <a:gdLst/>
                <a:ahLst/>
                <a:cxnLst/>
                <a:rect l="l" t="t" r="r" b="b"/>
                <a:pathLst>
                  <a:path w="356870" h="356870" extrusionOk="0">
                    <a:moveTo>
                      <a:pt x="178308" y="0"/>
                    </a:moveTo>
                    <a:lnTo>
                      <a:pt x="130907" y="6372"/>
                    </a:lnTo>
                    <a:lnTo>
                      <a:pt x="88312" y="24355"/>
                    </a:lnTo>
                    <a:lnTo>
                      <a:pt x="52225" y="52244"/>
                    </a:lnTo>
                    <a:lnTo>
                      <a:pt x="24344" y="88335"/>
                    </a:lnTo>
                    <a:lnTo>
                      <a:pt x="6369" y="130924"/>
                    </a:lnTo>
                    <a:lnTo>
                      <a:pt x="0" y="178308"/>
                    </a:lnTo>
                    <a:lnTo>
                      <a:pt x="6369" y="225691"/>
                    </a:lnTo>
                    <a:lnTo>
                      <a:pt x="24344" y="268280"/>
                    </a:lnTo>
                    <a:lnTo>
                      <a:pt x="52225" y="304371"/>
                    </a:lnTo>
                    <a:lnTo>
                      <a:pt x="88312" y="332260"/>
                    </a:lnTo>
                    <a:lnTo>
                      <a:pt x="130907" y="350243"/>
                    </a:lnTo>
                    <a:lnTo>
                      <a:pt x="178308" y="356616"/>
                    </a:lnTo>
                    <a:lnTo>
                      <a:pt x="225708" y="350243"/>
                    </a:lnTo>
                    <a:lnTo>
                      <a:pt x="268303" y="332260"/>
                    </a:lnTo>
                    <a:lnTo>
                      <a:pt x="304390" y="304371"/>
                    </a:lnTo>
                    <a:lnTo>
                      <a:pt x="332271" y="268280"/>
                    </a:lnTo>
                    <a:lnTo>
                      <a:pt x="350246" y="225691"/>
                    </a:lnTo>
                    <a:lnTo>
                      <a:pt x="356616" y="178308"/>
                    </a:lnTo>
                    <a:lnTo>
                      <a:pt x="350246" y="130924"/>
                    </a:lnTo>
                    <a:lnTo>
                      <a:pt x="332271" y="88335"/>
                    </a:lnTo>
                    <a:lnTo>
                      <a:pt x="304390" y="52244"/>
                    </a:lnTo>
                    <a:lnTo>
                      <a:pt x="268303" y="24355"/>
                    </a:lnTo>
                    <a:lnTo>
                      <a:pt x="225708" y="6372"/>
                    </a:lnTo>
                    <a:lnTo>
                      <a:pt x="178308" y="0"/>
                    </a:lnTo>
                    <a:close/>
                  </a:path>
                </a:pathLst>
              </a:custGeom>
              <a:solidFill>
                <a:srgbClr val="EDEDED"/>
              </a:solidFill>
              <a:ln>
                <a:noFill/>
              </a:ln>
            </p:spPr>
            <p:txBody>
              <a:bodyPr spcFirstLastPara="1" wrap="square" lIns="0" tIns="0" rIns="0" bIns="0" anchor="t" anchorCtr="0">
                <a:noAutofit/>
              </a:bodyPr>
              <a:lstStyle/>
              <a:p>
                <a:pPr algn="just">
                  <a:buClr>
                    <a:srgbClr val="000000"/>
                  </a:buClr>
                  <a:buSzPts val="1800"/>
                </a:pPr>
                <a:endParaRPr sz="2800">
                  <a:solidFill>
                    <a:srgbClr val="000000"/>
                  </a:solidFill>
                  <a:latin typeface="Cambria" panose="02040503050406030204" pitchFamily="18" charset="0"/>
                  <a:ea typeface="Cambria" panose="02040503050406030204" pitchFamily="18" charset="0"/>
                  <a:cs typeface="Arial"/>
                  <a:sym typeface="Arial"/>
                </a:endParaRPr>
              </a:p>
            </p:txBody>
          </p:sp>
          <p:pic>
            <p:nvPicPr>
              <p:cNvPr id="231" name="Google Shape;231;gf752d50098_0_765"/>
              <p:cNvPicPr preferRelativeResize="0"/>
              <p:nvPr/>
            </p:nvPicPr>
            <p:blipFill rotWithShape="1">
              <a:blip r:embed="rId4">
                <a:alphaModFix/>
              </a:blip>
              <a:srcRect/>
              <a:stretch/>
            </p:blipFill>
            <p:spPr>
              <a:xfrm flipH="1">
                <a:off x="546025" y="3425275"/>
                <a:ext cx="367200" cy="359601"/>
              </a:xfrm>
              <a:prstGeom prst="rect">
                <a:avLst/>
              </a:prstGeom>
              <a:noFill/>
              <a:ln>
                <a:noFill/>
              </a:ln>
            </p:spPr>
          </p:pic>
        </p:grpSp>
        <p:grpSp>
          <p:nvGrpSpPr>
            <p:cNvPr id="232" name="Google Shape;232;gf752d50098_0_765"/>
            <p:cNvGrpSpPr/>
            <p:nvPr/>
          </p:nvGrpSpPr>
          <p:grpSpPr>
            <a:xfrm>
              <a:off x="429962" y="3915893"/>
              <a:ext cx="544227" cy="512108"/>
              <a:chOff x="429962" y="3897751"/>
              <a:chExt cx="544227" cy="512108"/>
            </a:xfrm>
          </p:grpSpPr>
          <p:sp>
            <p:nvSpPr>
              <p:cNvPr id="233" name="Google Shape;233;gf752d50098_0_765"/>
              <p:cNvSpPr/>
              <p:nvPr/>
            </p:nvSpPr>
            <p:spPr>
              <a:xfrm>
                <a:off x="429962" y="3897751"/>
                <a:ext cx="544227" cy="512108"/>
              </a:xfrm>
              <a:custGeom>
                <a:avLst/>
                <a:gdLst/>
                <a:ahLst/>
                <a:cxnLst/>
                <a:rect l="l" t="t" r="r" b="b"/>
                <a:pathLst>
                  <a:path w="356870" h="356870" extrusionOk="0">
                    <a:moveTo>
                      <a:pt x="178308" y="0"/>
                    </a:moveTo>
                    <a:lnTo>
                      <a:pt x="130907" y="6372"/>
                    </a:lnTo>
                    <a:lnTo>
                      <a:pt x="88312" y="24355"/>
                    </a:lnTo>
                    <a:lnTo>
                      <a:pt x="52225" y="52244"/>
                    </a:lnTo>
                    <a:lnTo>
                      <a:pt x="24344" y="88335"/>
                    </a:lnTo>
                    <a:lnTo>
                      <a:pt x="6369" y="130924"/>
                    </a:lnTo>
                    <a:lnTo>
                      <a:pt x="0" y="178308"/>
                    </a:lnTo>
                    <a:lnTo>
                      <a:pt x="6369" y="225691"/>
                    </a:lnTo>
                    <a:lnTo>
                      <a:pt x="24344" y="268280"/>
                    </a:lnTo>
                    <a:lnTo>
                      <a:pt x="52225" y="304371"/>
                    </a:lnTo>
                    <a:lnTo>
                      <a:pt x="88312" y="332260"/>
                    </a:lnTo>
                    <a:lnTo>
                      <a:pt x="130907" y="350243"/>
                    </a:lnTo>
                    <a:lnTo>
                      <a:pt x="178308" y="356616"/>
                    </a:lnTo>
                    <a:lnTo>
                      <a:pt x="225708" y="350243"/>
                    </a:lnTo>
                    <a:lnTo>
                      <a:pt x="268303" y="332260"/>
                    </a:lnTo>
                    <a:lnTo>
                      <a:pt x="304390" y="304371"/>
                    </a:lnTo>
                    <a:lnTo>
                      <a:pt x="332271" y="268280"/>
                    </a:lnTo>
                    <a:lnTo>
                      <a:pt x="350246" y="225691"/>
                    </a:lnTo>
                    <a:lnTo>
                      <a:pt x="356616" y="178308"/>
                    </a:lnTo>
                    <a:lnTo>
                      <a:pt x="350246" y="130924"/>
                    </a:lnTo>
                    <a:lnTo>
                      <a:pt x="332271" y="88335"/>
                    </a:lnTo>
                    <a:lnTo>
                      <a:pt x="304390" y="52244"/>
                    </a:lnTo>
                    <a:lnTo>
                      <a:pt x="268303" y="24355"/>
                    </a:lnTo>
                    <a:lnTo>
                      <a:pt x="225708" y="6372"/>
                    </a:lnTo>
                    <a:lnTo>
                      <a:pt x="178308" y="0"/>
                    </a:lnTo>
                    <a:close/>
                  </a:path>
                </a:pathLst>
              </a:custGeom>
              <a:solidFill>
                <a:srgbClr val="EDEDED"/>
              </a:solidFill>
              <a:ln>
                <a:noFill/>
              </a:ln>
            </p:spPr>
            <p:txBody>
              <a:bodyPr spcFirstLastPara="1" wrap="square" lIns="0" tIns="0" rIns="0" bIns="0" anchor="t" anchorCtr="0">
                <a:noAutofit/>
              </a:bodyPr>
              <a:lstStyle/>
              <a:p>
                <a:pPr algn="just">
                  <a:buClr>
                    <a:srgbClr val="000000"/>
                  </a:buClr>
                  <a:buSzPts val="1800"/>
                </a:pPr>
                <a:endParaRPr sz="2800">
                  <a:solidFill>
                    <a:srgbClr val="000000"/>
                  </a:solidFill>
                  <a:latin typeface="Cambria" panose="02040503050406030204" pitchFamily="18" charset="0"/>
                  <a:ea typeface="Cambria" panose="02040503050406030204" pitchFamily="18" charset="0"/>
                  <a:cs typeface="Arial"/>
                  <a:sym typeface="Arial"/>
                </a:endParaRPr>
              </a:p>
            </p:txBody>
          </p:sp>
          <p:pic>
            <p:nvPicPr>
              <p:cNvPr id="234" name="Google Shape;234;gf752d50098_0_765"/>
              <p:cNvPicPr preferRelativeResize="0"/>
              <p:nvPr/>
            </p:nvPicPr>
            <p:blipFill rotWithShape="1">
              <a:blip r:embed="rId5">
                <a:alphaModFix/>
              </a:blip>
              <a:srcRect/>
              <a:stretch/>
            </p:blipFill>
            <p:spPr>
              <a:xfrm>
                <a:off x="551186" y="3979063"/>
                <a:ext cx="356876" cy="349485"/>
              </a:xfrm>
              <a:prstGeom prst="rect">
                <a:avLst/>
              </a:prstGeom>
              <a:noFill/>
              <a:ln>
                <a:noFill/>
              </a:ln>
            </p:spPr>
          </p:pic>
        </p:grpSp>
      </p:grpSp>
    </p:spTree>
    <p:extLst>
      <p:ext uri="{BB962C8B-B14F-4D97-AF65-F5344CB8AC3E}">
        <p14:creationId xmlns:p14="http://schemas.microsoft.com/office/powerpoint/2010/main" val="2005663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69;p18">
            <a:extLst>
              <a:ext uri="{FF2B5EF4-FFF2-40B4-BE49-F238E27FC236}">
                <a16:creationId xmlns:a16="http://schemas.microsoft.com/office/drawing/2014/main" id="{D02D49CB-A55C-13B8-F405-09127D1437D0}"/>
              </a:ext>
            </a:extLst>
          </p:cNvPr>
          <p:cNvSpPr txBox="1"/>
          <p:nvPr/>
        </p:nvSpPr>
        <p:spPr>
          <a:xfrm>
            <a:off x="396294" y="3278783"/>
            <a:ext cx="11389360" cy="2057413"/>
          </a:xfrm>
          <a:prstGeom prst="rect">
            <a:avLst/>
          </a:prstGeom>
          <a:solidFill>
            <a:schemeClr val="lt2"/>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000" b="1" dirty="0">
                <a:solidFill>
                  <a:schemeClr val="dk1"/>
                </a:solidFill>
                <a:latin typeface="Cambria" panose="02040503050406030204" pitchFamily="18" charset="0"/>
                <a:ea typeface="Cambria" panose="02040503050406030204" pitchFamily="18" charset="0"/>
                <a:cs typeface="Roboto"/>
                <a:sym typeface="Roboto"/>
              </a:rPr>
              <a:t>While making district wise allocations, State has to factor-in : </a:t>
            </a:r>
            <a:endParaRPr sz="2000" b="1" dirty="0">
              <a:solidFill>
                <a:schemeClr val="dk1"/>
              </a:solidFill>
              <a:latin typeface="Cambria" panose="02040503050406030204" pitchFamily="18" charset="0"/>
              <a:ea typeface="Cambria" panose="02040503050406030204" pitchFamily="18" charset="0"/>
              <a:cs typeface="Roboto"/>
              <a:sym typeface="Roboto"/>
            </a:endParaRPr>
          </a:p>
          <a:p>
            <a:pPr marL="400050" lvl="0" indent="-400050" algn="l" rtl="0">
              <a:lnSpc>
                <a:spcPct val="115000"/>
              </a:lnSpc>
              <a:spcBef>
                <a:spcPts val="0"/>
              </a:spcBef>
              <a:spcAft>
                <a:spcPts val="0"/>
              </a:spcAft>
              <a:buFont typeface="+mj-lt"/>
              <a:buAutoNum type="romanLcPeriod"/>
            </a:pPr>
            <a:r>
              <a:rPr lang="en" sz="2000" b="1" dirty="0">
                <a:solidFill>
                  <a:schemeClr val="dk1"/>
                </a:solidFill>
                <a:latin typeface="Cambria" panose="02040503050406030204" pitchFamily="18" charset="0"/>
                <a:ea typeface="Cambria" panose="02040503050406030204" pitchFamily="18" charset="0"/>
                <a:cs typeface="Roboto"/>
                <a:sym typeface="Roboto"/>
              </a:rPr>
              <a:t>Urban and rural population of the district; </a:t>
            </a:r>
            <a:endParaRPr sz="2000" b="1" dirty="0">
              <a:solidFill>
                <a:schemeClr val="dk1"/>
              </a:solidFill>
              <a:latin typeface="Cambria" panose="02040503050406030204" pitchFamily="18" charset="0"/>
              <a:ea typeface="Cambria" panose="02040503050406030204" pitchFamily="18" charset="0"/>
              <a:cs typeface="Roboto"/>
              <a:sym typeface="Roboto"/>
            </a:endParaRPr>
          </a:p>
          <a:p>
            <a:pPr marL="400050" lvl="0" indent="-400050">
              <a:lnSpc>
                <a:spcPct val="115000"/>
              </a:lnSpc>
              <a:buFont typeface="+mj-lt"/>
              <a:buAutoNum type="romanLcPeriod"/>
            </a:pPr>
            <a:r>
              <a:rPr lang="en-US" sz="2000" b="1" dirty="0">
                <a:solidFill>
                  <a:schemeClr val="dk1"/>
                </a:solidFill>
                <a:latin typeface="Cambria" panose="02040503050406030204" pitchFamily="18" charset="0"/>
                <a:ea typeface="Cambria" panose="02040503050406030204" pitchFamily="18" charset="0"/>
                <a:cs typeface="Roboto"/>
                <a:sym typeface="Roboto"/>
              </a:rPr>
              <a:t>P</a:t>
            </a:r>
            <a:r>
              <a:rPr lang="en" sz="2000" b="1" dirty="0">
                <a:solidFill>
                  <a:schemeClr val="dk1"/>
                </a:solidFill>
                <a:latin typeface="Cambria" panose="02040503050406030204" pitchFamily="18" charset="0"/>
                <a:ea typeface="Cambria" panose="02040503050406030204" pitchFamily="18" charset="0"/>
                <a:cs typeface="Roboto"/>
                <a:sym typeface="Roboto"/>
              </a:rPr>
              <a:t>referential allocation is to be made to </a:t>
            </a:r>
            <a:r>
              <a:rPr lang="en-IN" sz="2000" b="1" dirty="0">
                <a:solidFill>
                  <a:schemeClr val="dk1"/>
                </a:solidFill>
                <a:latin typeface="Cambria" panose="02040503050406030204" pitchFamily="18" charset="0"/>
                <a:ea typeface="Cambria" panose="02040503050406030204" pitchFamily="18" charset="0"/>
              </a:rPr>
              <a:t>Aspirational / Tribal / Left Wing Extremism (LWE) affected areas / Remote / Hilly districts.</a:t>
            </a:r>
            <a:endParaRPr sz="2000" b="1" dirty="0">
              <a:solidFill>
                <a:schemeClr val="dk1"/>
              </a:solidFill>
              <a:latin typeface="Cambria" panose="02040503050406030204" pitchFamily="18" charset="0"/>
              <a:ea typeface="Cambria" panose="02040503050406030204" pitchFamily="18" charset="0"/>
              <a:sym typeface="Roboto"/>
            </a:endParaRPr>
          </a:p>
        </p:txBody>
      </p:sp>
      <p:sp>
        <p:nvSpPr>
          <p:cNvPr id="3" name="Google Shape;168;p18">
            <a:extLst>
              <a:ext uri="{FF2B5EF4-FFF2-40B4-BE49-F238E27FC236}">
                <a16:creationId xmlns:a16="http://schemas.microsoft.com/office/drawing/2014/main" id="{FA9AF1A9-5AE0-0386-021B-E444F965A6E6}"/>
              </a:ext>
            </a:extLst>
          </p:cNvPr>
          <p:cNvSpPr txBox="1"/>
          <p:nvPr/>
        </p:nvSpPr>
        <p:spPr>
          <a:xfrm>
            <a:off x="92767" y="861251"/>
            <a:ext cx="11996414" cy="2154406"/>
          </a:xfrm>
          <a:prstGeom prst="rect">
            <a:avLst/>
          </a:prstGeom>
          <a:noFill/>
          <a:ln w="28575">
            <a:solidFill>
              <a:schemeClr val="accent4">
                <a:lumMod val="50000"/>
              </a:schemeClr>
            </a:solidFill>
          </a:ln>
        </p:spPr>
        <p:txBody>
          <a:bodyPr spcFirstLastPara="1" wrap="square" lIns="91425" tIns="91425" rIns="91425" bIns="91425" anchor="t" anchorCtr="0">
            <a:spAutoFit/>
          </a:bodyPr>
          <a:lstStyle/>
          <a:p>
            <a:pPr marL="0" lvl="0" indent="0" algn="ctr" rtl="0">
              <a:spcBef>
                <a:spcPts val="0"/>
              </a:spcBef>
              <a:spcAft>
                <a:spcPts val="0"/>
              </a:spcAft>
              <a:buNone/>
            </a:pPr>
            <a:r>
              <a:rPr lang="en" sz="2000" b="1" dirty="0">
                <a:latin typeface="Cambria" panose="02040503050406030204" pitchFamily="18" charset="0"/>
                <a:ea typeface="Cambria" panose="02040503050406030204" pitchFamily="18" charset="0"/>
                <a:cs typeface="Roboto"/>
                <a:sym typeface="Roboto"/>
              </a:rPr>
              <a:t>Rs. 70,051 crores for local governments, split into urban and rural components: </a:t>
            </a:r>
          </a:p>
          <a:p>
            <a:pPr marL="0" lvl="0" indent="0" algn="l" rtl="0">
              <a:spcBef>
                <a:spcPts val="0"/>
              </a:spcBef>
              <a:spcAft>
                <a:spcPts val="0"/>
              </a:spcAft>
              <a:buNone/>
            </a:pPr>
            <a:endParaRPr lang="en" dirty="0">
              <a:solidFill>
                <a:schemeClr val="dk1"/>
              </a:solidFill>
              <a:latin typeface="Cambria" panose="02040503050406030204" pitchFamily="18" charset="0"/>
              <a:ea typeface="Cambria" panose="02040503050406030204" pitchFamily="18" charset="0"/>
              <a:cs typeface="Roboto"/>
              <a:sym typeface="Roboto"/>
            </a:endParaRPr>
          </a:p>
          <a:p>
            <a:pPr marL="0" lvl="0" indent="0" algn="l" rtl="0">
              <a:spcBef>
                <a:spcPts val="0"/>
              </a:spcBef>
              <a:spcAft>
                <a:spcPts val="0"/>
              </a:spcAft>
              <a:buNone/>
            </a:pPr>
            <a:endParaRPr lang="en" dirty="0">
              <a:solidFill>
                <a:schemeClr val="dk1"/>
              </a:solidFill>
              <a:latin typeface="Cambria" panose="02040503050406030204" pitchFamily="18" charset="0"/>
              <a:ea typeface="Cambria" panose="02040503050406030204" pitchFamily="18" charset="0"/>
              <a:cs typeface="Roboto"/>
              <a:sym typeface="Roboto"/>
            </a:endParaRPr>
          </a:p>
          <a:p>
            <a:pPr marL="0" lvl="0" indent="0" algn="l" rtl="0">
              <a:spcBef>
                <a:spcPts val="0"/>
              </a:spcBef>
              <a:spcAft>
                <a:spcPts val="0"/>
              </a:spcAft>
              <a:buNone/>
            </a:pPr>
            <a:endParaRPr lang="en" dirty="0">
              <a:solidFill>
                <a:schemeClr val="dk1"/>
              </a:solidFill>
              <a:latin typeface="Cambria" panose="02040503050406030204" pitchFamily="18" charset="0"/>
              <a:ea typeface="Cambria" panose="02040503050406030204" pitchFamily="18" charset="0"/>
              <a:cs typeface="Roboto"/>
              <a:sym typeface="Roboto"/>
            </a:endParaRPr>
          </a:p>
          <a:p>
            <a:pPr marL="0" lvl="0" indent="0" algn="l" rtl="0">
              <a:spcBef>
                <a:spcPts val="0"/>
              </a:spcBef>
              <a:spcAft>
                <a:spcPts val="0"/>
              </a:spcAft>
              <a:buNone/>
            </a:pPr>
            <a:endParaRPr lang="en" dirty="0">
              <a:solidFill>
                <a:schemeClr val="dk1"/>
              </a:solidFill>
              <a:latin typeface="Cambria" panose="02040503050406030204" pitchFamily="18" charset="0"/>
              <a:ea typeface="Cambria" panose="02040503050406030204" pitchFamily="18" charset="0"/>
              <a:cs typeface="Roboto"/>
              <a:sym typeface="Roboto"/>
            </a:endParaRPr>
          </a:p>
          <a:p>
            <a:pPr marL="0" lvl="0" indent="0" algn="l" rtl="0">
              <a:spcBef>
                <a:spcPts val="0"/>
              </a:spcBef>
              <a:spcAft>
                <a:spcPts val="0"/>
              </a:spcAft>
              <a:buNone/>
            </a:pPr>
            <a:endParaRPr lang="en" dirty="0">
              <a:solidFill>
                <a:schemeClr val="dk1"/>
              </a:solidFill>
              <a:latin typeface="Cambria" panose="02040503050406030204" pitchFamily="18" charset="0"/>
              <a:ea typeface="Cambria" panose="02040503050406030204" pitchFamily="18" charset="0"/>
              <a:cs typeface="Roboto"/>
              <a:sym typeface="Roboto"/>
            </a:endParaRPr>
          </a:p>
          <a:p>
            <a:pPr marL="0" lvl="0" indent="0" algn="l" rtl="0">
              <a:spcBef>
                <a:spcPts val="0"/>
              </a:spcBef>
              <a:spcAft>
                <a:spcPts val="0"/>
              </a:spcAft>
              <a:buNone/>
            </a:pPr>
            <a:endParaRPr dirty="0">
              <a:solidFill>
                <a:schemeClr val="dk1"/>
              </a:solidFill>
              <a:latin typeface="Cambria" panose="02040503050406030204" pitchFamily="18" charset="0"/>
              <a:ea typeface="Cambria" panose="02040503050406030204" pitchFamily="18" charset="0"/>
              <a:cs typeface="Roboto"/>
              <a:sym typeface="Roboto"/>
            </a:endParaRPr>
          </a:p>
        </p:txBody>
      </p:sp>
      <p:sp>
        <p:nvSpPr>
          <p:cNvPr id="4" name="Google Shape;170;p18">
            <a:extLst>
              <a:ext uri="{FF2B5EF4-FFF2-40B4-BE49-F238E27FC236}">
                <a16:creationId xmlns:a16="http://schemas.microsoft.com/office/drawing/2014/main" id="{3206DEB8-EBB6-2335-EF28-46575034BE59}"/>
              </a:ext>
            </a:extLst>
          </p:cNvPr>
          <p:cNvSpPr txBox="1"/>
          <p:nvPr/>
        </p:nvSpPr>
        <p:spPr>
          <a:xfrm>
            <a:off x="0" y="15991"/>
            <a:ext cx="12191999" cy="742068"/>
          </a:xfrm>
          <a:prstGeom prst="rect">
            <a:avLst/>
          </a:prstGeom>
          <a:solidFill>
            <a:srgbClr val="EFEFEF"/>
          </a:solidFill>
          <a:ln>
            <a:noFill/>
          </a:ln>
        </p:spPr>
        <p:txBody>
          <a:bodyPr spcFirstLastPara="1" wrap="square" lIns="91425" tIns="91425" rIns="91425" bIns="91425" anchor="t" anchorCtr="0">
            <a:noAutofit/>
          </a:bodyPr>
          <a:lstStyle/>
          <a:p>
            <a:pPr lvl="0" indent="0" algn="ctr">
              <a:spcBef>
                <a:spcPct val="0"/>
              </a:spcBef>
              <a:spcAft>
                <a:spcPts val="600"/>
              </a:spcAft>
              <a:buNone/>
            </a:pPr>
            <a:r>
              <a:rPr lang="en" sz="3600" b="1" spc="-5"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rPr>
              <a:t>15</a:t>
            </a:r>
            <a:r>
              <a:rPr lang="en" sz="3600" b="1" spc="-5" baseline="30000"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rPr>
              <a:t>th</a:t>
            </a:r>
            <a:r>
              <a:rPr lang="en" sz="3600" b="1" spc="-5"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rPr>
              <a:t> Finance Commission</a:t>
            </a:r>
            <a:endParaRPr sz="3600" b="1" spc="-5"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endParaRPr>
          </a:p>
        </p:txBody>
      </p:sp>
      <p:graphicFrame>
        <p:nvGraphicFramePr>
          <p:cNvPr id="7" name="Google Shape;173;p18">
            <a:extLst>
              <a:ext uri="{FF2B5EF4-FFF2-40B4-BE49-F238E27FC236}">
                <a16:creationId xmlns:a16="http://schemas.microsoft.com/office/drawing/2014/main" id="{7111FE60-2BA0-9D4B-287C-B314C70918B5}"/>
              </a:ext>
            </a:extLst>
          </p:cNvPr>
          <p:cNvGraphicFramePr/>
          <p:nvPr>
            <p:extLst>
              <p:ext uri="{D42A27DB-BD31-4B8C-83A1-F6EECF244321}">
                <p14:modId xmlns:p14="http://schemas.microsoft.com/office/powerpoint/2010/main" val="167327116"/>
              </p:ext>
            </p:extLst>
          </p:nvPr>
        </p:nvGraphicFramePr>
        <p:xfrm>
          <a:off x="2488471" y="1888029"/>
          <a:ext cx="7239000" cy="914340"/>
        </p:xfrm>
        <a:graphic>
          <a:graphicData uri="http://schemas.openxmlformats.org/drawingml/2006/table">
            <a:tbl>
              <a:tblPr>
                <a:noFill/>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lvl="0" indent="0" algn="ctr" rtl="0">
                        <a:spcBef>
                          <a:spcPts val="0"/>
                        </a:spcBef>
                        <a:spcAft>
                          <a:spcPts val="0"/>
                        </a:spcAft>
                        <a:buNone/>
                      </a:pPr>
                      <a:r>
                        <a:rPr lang="en" dirty="0">
                          <a:solidFill>
                            <a:schemeClr val="bg1"/>
                          </a:solidFill>
                          <a:latin typeface="Roboto"/>
                          <a:ea typeface="Roboto"/>
                          <a:cs typeface="Roboto"/>
                          <a:sym typeface="Roboto"/>
                        </a:rPr>
                        <a:t>Urban Health Grant</a:t>
                      </a:r>
                      <a:endParaRPr dirty="0">
                        <a:solidFill>
                          <a:schemeClr val="bg1"/>
                        </a:solidFill>
                        <a:latin typeface="Roboto"/>
                        <a:ea typeface="Roboto"/>
                        <a:cs typeface="Roboto"/>
                        <a:sym typeface="Roboto"/>
                      </a:endParaRPr>
                    </a:p>
                  </a:txBody>
                  <a:tcPr marL="91425" marR="91425" marT="91425" marB="91425">
                    <a:cell3D prstMaterial="dkEdge">
                      <a:bevel/>
                      <a:lightRig rig="flood" dir="t"/>
                    </a:cell3D>
                    <a:solidFill>
                      <a:schemeClr val="accent5">
                        <a:lumMod val="50000"/>
                      </a:schemeClr>
                    </a:solidFill>
                  </a:tcPr>
                </a:tc>
                <a:tc>
                  <a:txBody>
                    <a:bodyPr/>
                    <a:lstStyle/>
                    <a:p>
                      <a:pPr marL="0" lvl="0" indent="0" algn="ctr" rtl="0">
                        <a:spcBef>
                          <a:spcPts val="0"/>
                        </a:spcBef>
                        <a:spcAft>
                          <a:spcPts val="0"/>
                        </a:spcAft>
                        <a:buNone/>
                      </a:pPr>
                      <a:r>
                        <a:rPr lang="en" b="1" dirty="0">
                          <a:solidFill>
                            <a:schemeClr val="bg1"/>
                          </a:solidFill>
                          <a:latin typeface="Roboto"/>
                          <a:ea typeface="Roboto"/>
                          <a:cs typeface="Roboto"/>
                          <a:sym typeface="Roboto"/>
                        </a:rPr>
                        <a:t>Rs. 26,123 Crores</a:t>
                      </a:r>
                      <a:endParaRPr b="1" dirty="0">
                        <a:solidFill>
                          <a:schemeClr val="bg1"/>
                        </a:solidFill>
                        <a:latin typeface="Roboto"/>
                        <a:ea typeface="Roboto"/>
                        <a:cs typeface="Roboto"/>
                        <a:sym typeface="Roboto"/>
                      </a:endParaRPr>
                    </a:p>
                  </a:txBody>
                  <a:tcPr marL="91425" marR="91425" marT="91425" marB="91425">
                    <a:cell3D prstMaterial="dkEdge">
                      <a:bevel/>
                      <a:lightRig rig="flood" dir="t"/>
                    </a:cell3D>
                    <a:solidFill>
                      <a:schemeClr val="accent5">
                        <a:lumMod val="50000"/>
                      </a:schemeClr>
                    </a:solidFill>
                  </a:tcPr>
                </a:tc>
                <a:tc>
                  <a:txBody>
                    <a:bodyPr/>
                    <a:lstStyle/>
                    <a:p>
                      <a:pPr marL="0" lvl="0" indent="0" algn="ctr" rtl="0">
                        <a:spcBef>
                          <a:spcPts val="0"/>
                        </a:spcBef>
                        <a:spcAft>
                          <a:spcPts val="0"/>
                        </a:spcAft>
                        <a:buNone/>
                      </a:pPr>
                      <a:r>
                        <a:rPr lang="en" dirty="0">
                          <a:solidFill>
                            <a:schemeClr val="bg1"/>
                          </a:solidFill>
                          <a:latin typeface="Roboto"/>
                          <a:ea typeface="Roboto"/>
                          <a:cs typeface="Roboto"/>
                          <a:sym typeface="Roboto"/>
                        </a:rPr>
                        <a:t>37% of total funds</a:t>
                      </a:r>
                      <a:endParaRPr dirty="0">
                        <a:solidFill>
                          <a:schemeClr val="bg1"/>
                        </a:solidFill>
                        <a:latin typeface="Roboto"/>
                        <a:ea typeface="Roboto"/>
                        <a:cs typeface="Roboto"/>
                        <a:sym typeface="Roboto"/>
                      </a:endParaRPr>
                    </a:p>
                  </a:txBody>
                  <a:tcPr marL="91425" marR="91425" marT="91425" marB="91425">
                    <a:cell3D prstMaterial="dkEdge">
                      <a:bevel/>
                      <a:lightRig rig="flood" dir="t"/>
                    </a:cell3D>
                    <a:solidFill>
                      <a:schemeClr val="accent5">
                        <a:lumMod val="50000"/>
                      </a:schemeClr>
                    </a:solidFill>
                  </a:tcPr>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en" dirty="0">
                          <a:solidFill>
                            <a:schemeClr val="bg1"/>
                          </a:solidFill>
                          <a:latin typeface="Roboto"/>
                          <a:ea typeface="Roboto"/>
                          <a:cs typeface="Roboto"/>
                          <a:sym typeface="Roboto"/>
                        </a:rPr>
                        <a:t>Rural Health Grant</a:t>
                      </a:r>
                      <a:endParaRPr dirty="0">
                        <a:solidFill>
                          <a:schemeClr val="bg1"/>
                        </a:solidFill>
                        <a:latin typeface="Roboto"/>
                        <a:ea typeface="Roboto"/>
                        <a:cs typeface="Roboto"/>
                        <a:sym typeface="Roboto"/>
                      </a:endParaRPr>
                    </a:p>
                  </a:txBody>
                  <a:tcPr marL="91425" marR="91425" marT="91425" marB="91425">
                    <a:cell3D prstMaterial="dkEdge">
                      <a:bevel/>
                      <a:lightRig rig="flood" dir="t"/>
                    </a:cell3D>
                    <a:solidFill>
                      <a:schemeClr val="tx1">
                        <a:lumMod val="65000"/>
                        <a:lumOff val="35000"/>
                      </a:schemeClr>
                    </a:solidFill>
                  </a:tcPr>
                </a:tc>
                <a:tc>
                  <a:txBody>
                    <a:bodyPr/>
                    <a:lstStyle/>
                    <a:p>
                      <a:pPr marL="0" lvl="0" indent="0" algn="ctr" rtl="0">
                        <a:spcBef>
                          <a:spcPts val="0"/>
                        </a:spcBef>
                        <a:spcAft>
                          <a:spcPts val="0"/>
                        </a:spcAft>
                        <a:buNone/>
                      </a:pPr>
                      <a:r>
                        <a:rPr lang="en" b="1" dirty="0">
                          <a:solidFill>
                            <a:schemeClr val="bg1"/>
                          </a:solidFill>
                          <a:latin typeface="Roboto"/>
                          <a:ea typeface="Roboto"/>
                          <a:cs typeface="Roboto"/>
                          <a:sym typeface="Roboto"/>
                        </a:rPr>
                        <a:t>Rs. 43,928 Crores</a:t>
                      </a:r>
                      <a:endParaRPr b="1" dirty="0">
                        <a:solidFill>
                          <a:schemeClr val="bg1"/>
                        </a:solidFill>
                        <a:latin typeface="Roboto"/>
                        <a:ea typeface="Roboto"/>
                        <a:cs typeface="Roboto"/>
                        <a:sym typeface="Roboto"/>
                      </a:endParaRPr>
                    </a:p>
                  </a:txBody>
                  <a:tcPr marL="91425" marR="91425" marT="91425" marB="91425">
                    <a:cell3D prstMaterial="dkEdge">
                      <a:bevel/>
                      <a:lightRig rig="flood" dir="t"/>
                    </a:cell3D>
                    <a:solidFill>
                      <a:schemeClr val="tx1">
                        <a:lumMod val="65000"/>
                        <a:lumOff val="35000"/>
                      </a:schemeClr>
                    </a:solidFill>
                  </a:tcPr>
                </a:tc>
                <a:tc>
                  <a:txBody>
                    <a:bodyPr/>
                    <a:lstStyle/>
                    <a:p>
                      <a:pPr marL="0" lvl="0" indent="0" algn="ctr" rtl="0">
                        <a:spcBef>
                          <a:spcPts val="0"/>
                        </a:spcBef>
                        <a:spcAft>
                          <a:spcPts val="0"/>
                        </a:spcAft>
                        <a:buNone/>
                      </a:pPr>
                      <a:r>
                        <a:rPr lang="en" dirty="0">
                          <a:solidFill>
                            <a:schemeClr val="bg1"/>
                          </a:solidFill>
                          <a:latin typeface="Roboto"/>
                          <a:ea typeface="Roboto"/>
                          <a:cs typeface="Roboto"/>
                          <a:sym typeface="Roboto"/>
                        </a:rPr>
                        <a:t>63% of total funds</a:t>
                      </a:r>
                      <a:endParaRPr dirty="0">
                        <a:solidFill>
                          <a:schemeClr val="bg1"/>
                        </a:solidFill>
                        <a:latin typeface="Roboto"/>
                        <a:ea typeface="Roboto"/>
                        <a:cs typeface="Roboto"/>
                        <a:sym typeface="Roboto"/>
                      </a:endParaRPr>
                    </a:p>
                  </a:txBody>
                  <a:tcPr marL="91425" marR="91425" marT="91425" marB="91425">
                    <a:cell3D prstMaterial="dkEdge">
                      <a:bevel/>
                      <a:lightRig rig="flood" dir="t"/>
                    </a:cell3D>
                    <a:solidFill>
                      <a:schemeClr val="tx1">
                        <a:lumMod val="65000"/>
                        <a:lumOff val="35000"/>
                      </a:schemeClr>
                    </a:solidFill>
                  </a:tcPr>
                </a:tc>
                <a:extLst>
                  <a:ext uri="{0D108BD9-81ED-4DB2-BD59-A6C34878D82A}">
                    <a16:rowId xmlns:a16="http://schemas.microsoft.com/office/drawing/2014/main" val="10001"/>
                  </a:ext>
                </a:extLst>
              </a:tr>
            </a:tbl>
          </a:graphicData>
        </a:graphic>
      </p:graphicFrame>
      <p:sp>
        <p:nvSpPr>
          <p:cNvPr id="11" name="Rectangle 10">
            <a:extLst>
              <a:ext uri="{FF2B5EF4-FFF2-40B4-BE49-F238E27FC236}">
                <a16:creationId xmlns:a16="http://schemas.microsoft.com/office/drawing/2014/main" id="{D746CE6D-D6B7-0431-872A-339A70E92D60}"/>
              </a:ext>
            </a:extLst>
          </p:cNvPr>
          <p:cNvSpPr/>
          <p:nvPr/>
        </p:nvSpPr>
        <p:spPr>
          <a:xfrm>
            <a:off x="33775" y="5548026"/>
            <a:ext cx="12120125" cy="1107965"/>
          </a:xfrm>
          <a:prstGeom prst="rect">
            <a:avLst/>
          </a:prstGeom>
          <a:noFill/>
          <a:ln w="28575">
            <a:solidFill>
              <a:schemeClr val="accent4">
                <a:lumMod val="50000"/>
              </a:schemeClr>
            </a:solidFill>
          </a:ln>
        </p:spPr>
        <p:txBody>
          <a:bodyPr spcFirstLastPara="1" wrap="square" lIns="91425" tIns="91425" rIns="91425" bIns="91425" anchor="t" anchorCtr="0">
            <a:spAutoFit/>
          </a:bodyPr>
          <a:lstStyle/>
          <a:p>
            <a:pPr marL="0" lvl="8" algn="ctr"/>
            <a:r>
              <a:rPr lang="en-IN" sz="2000" b="1" dirty="0">
                <a:latin typeface="Cambria" panose="02040503050406030204" pitchFamily="18" charset="0"/>
                <a:ea typeface="Cambria" panose="02040503050406030204" pitchFamily="18" charset="0"/>
              </a:rPr>
              <a:t>The funds under the 15</a:t>
            </a:r>
            <a:r>
              <a:rPr lang="en-IN" sz="2000" b="1" baseline="30000" dirty="0">
                <a:latin typeface="Cambria" panose="02040503050406030204" pitchFamily="18" charset="0"/>
                <a:ea typeface="Cambria" panose="02040503050406030204" pitchFamily="18" charset="0"/>
              </a:rPr>
              <a:t>th</a:t>
            </a:r>
            <a:r>
              <a:rPr lang="en-IN" sz="2000" b="1" dirty="0">
                <a:latin typeface="Cambria" panose="02040503050406030204" pitchFamily="18" charset="0"/>
                <a:ea typeface="Cambria" panose="02040503050406030204" pitchFamily="18" charset="0"/>
              </a:rPr>
              <a:t> FC health grants should not be used by the State as the State’s contribution for any CSS component or for any other mandate, apart from the components listed for the utilization of the health grants under 15</a:t>
            </a:r>
            <a:r>
              <a:rPr lang="en-IN" sz="2000" b="1" baseline="30000" dirty="0">
                <a:latin typeface="Cambria" panose="02040503050406030204" pitchFamily="18" charset="0"/>
                <a:ea typeface="Cambria" panose="02040503050406030204" pitchFamily="18" charset="0"/>
              </a:rPr>
              <a:t>th</a:t>
            </a:r>
            <a:r>
              <a:rPr lang="en-IN" sz="2000" b="1" dirty="0">
                <a:latin typeface="Cambria" panose="02040503050406030204" pitchFamily="18" charset="0"/>
                <a:ea typeface="Cambria" panose="02040503050406030204" pitchFamily="18" charset="0"/>
              </a:rPr>
              <a:t> FC.</a:t>
            </a:r>
            <a:endParaRPr lang="en-US" sz="20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08395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5953DEF8-6461-B0C1-DA56-C2B0762188FC}"/>
              </a:ext>
            </a:extLst>
          </p:cNvPr>
          <p:cNvSpPr txBox="1"/>
          <p:nvPr/>
        </p:nvSpPr>
        <p:spPr>
          <a:xfrm>
            <a:off x="-8549" y="754441"/>
            <a:ext cx="12191999" cy="584775"/>
          </a:xfrm>
          <a:prstGeom prst="rect">
            <a:avLst/>
          </a:prstGeom>
          <a:solidFill>
            <a:schemeClr val="accent5">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3200" b="1" dirty="0">
                <a:solidFill>
                  <a:schemeClr val="bg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ordiaUPC" panose="020B0304020202020204" pitchFamily="34" charset="-34"/>
              </a:rPr>
              <a:t>Rural Components </a:t>
            </a:r>
          </a:p>
        </p:txBody>
      </p:sp>
      <p:sp>
        <p:nvSpPr>
          <p:cNvPr id="25" name="Google Shape;228;gddd9566d39_0_29">
            <a:extLst>
              <a:ext uri="{FF2B5EF4-FFF2-40B4-BE49-F238E27FC236}">
                <a16:creationId xmlns:a16="http://schemas.microsoft.com/office/drawing/2014/main" id="{CF73D40B-407A-9C88-E795-5DD4B2F3C86B}"/>
              </a:ext>
            </a:extLst>
          </p:cNvPr>
          <p:cNvSpPr/>
          <p:nvPr/>
        </p:nvSpPr>
        <p:spPr>
          <a:xfrm>
            <a:off x="739083" y="1678724"/>
            <a:ext cx="1894761" cy="966150"/>
          </a:xfrm>
          <a:prstGeom prst="rect">
            <a:avLst/>
          </a:prstGeom>
          <a:noFill/>
          <a:ln w="9525" cap="flat" cmpd="sng">
            <a:solidFill>
              <a:schemeClr val="lt1"/>
            </a:solidFill>
            <a:prstDash val="solid"/>
            <a:round/>
            <a:headEnd type="none" w="sm" len="sm"/>
            <a:tailEnd type="none" w="sm" len="sm"/>
          </a:ln>
        </p:spPr>
        <p:txBody>
          <a:bodyPr spcFirstLastPara="1" wrap="square" lIns="68569" tIns="68569" rIns="68569" bIns="68569" anchor="ctr" anchorCtr="0">
            <a:noAutofit/>
          </a:bodyPr>
          <a:lstStyle/>
          <a:p>
            <a:pPr algn="ctr"/>
            <a:r>
              <a:rPr lang="en-GB" sz="20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rPr>
              <a:t>Building-less SHCs, PHCs and CHCs</a:t>
            </a:r>
            <a:endParaRPr sz="20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endParaRPr>
          </a:p>
        </p:txBody>
      </p:sp>
      <p:grpSp>
        <p:nvGrpSpPr>
          <p:cNvPr id="26" name="Google Shape;214;gddd9566d39_0_29">
            <a:extLst>
              <a:ext uri="{FF2B5EF4-FFF2-40B4-BE49-F238E27FC236}">
                <a16:creationId xmlns:a16="http://schemas.microsoft.com/office/drawing/2014/main" id="{6C02FB7D-AF05-A509-69DC-C72FC1B00DBC}"/>
              </a:ext>
            </a:extLst>
          </p:cNvPr>
          <p:cNvGrpSpPr/>
          <p:nvPr/>
        </p:nvGrpSpPr>
        <p:grpSpPr>
          <a:xfrm>
            <a:off x="1031761" y="2794060"/>
            <a:ext cx="966150" cy="966150"/>
            <a:chOff x="76200" y="636450"/>
            <a:chExt cx="1288200" cy="1288200"/>
          </a:xfrm>
        </p:grpSpPr>
        <p:sp>
          <p:nvSpPr>
            <p:cNvPr id="27" name="Google Shape;215;gddd9566d39_0_29">
              <a:extLst>
                <a:ext uri="{FF2B5EF4-FFF2-40B4-BE49-F238E27FC236}">
                  <a16:creationId xmlns:a16="http://schemas.microsoft.com/office/drawing/2014/main" id="{894A2FBA-E6F1-CA4A-9DE1-6D23AB323423}"/>
                </a:ext>
              </a:extLst>
            </p:cNvPr>
            <p:cNvSpPr/>
            <p:nvPr/>
          </p:nvSpPr>
          <p:spPr>
            <a:xfrm>
              <a:off x="76200" y="636450"/>
              <a:ext cx="1288200" cy="1288200"/>
            </a:xfrm>
            <a:prstGeom prst="ellipse">
              <a:avLst/>
            </a:prstGeom>
            <a:solidFill>
              <a:srgbClr val="EEEEEE"/>
            </a:solidFill>
            <a:ln>
              <a:noFill/>
            </a:ln>
          </p:spPr>
          <p:txBody>
            <a:bodyPr spcFirstLastPara="1" wrap="square" lIns="68569" tIns="68569" rIns="68569" bIns="68569" anchor="ctr" anchorCtr="0">
              <a:noAutofit/>
            </a:bodyPr>
            <a:lstStyle/>
            <a:p>
              <a:endParaRPr sz="1050">
                <a:latin typeface="Cambria" panose="02040503050406030204" pitchFamily="18" charset="0"/>
                <a:ea typeface="Cambria" panose="02040503050406030204" pitchFamily="18" charset="0"/>
              </a:endParaRPr>
            </a:p>
          </p:txBody>
        </p:sp>
        <p:pic>
          <p:nvPicPr>
            <p:cNvPr id="28" name="Google Shape;216;gddd9566d39_0_29">
              <a:extLst>
                <a:ext uri="{FF2B5EF4-FFF2-40B4-BE49-F238E27FC236}">
                  <a16:creationId xmlns:a16="http://schemas.microsoft.com/office/drawing/2014/main" id="{DA662829-A499-0097-4BBC-E3D109CAEDE9}"/>
                </a:ext>
              </a:extLst>
            </p:cNvPr>
            <p:cNvPicPr preferRelativeResize="0"/>
            <p:nvPr/>
          </p:nvPicPr>
          <p:blipFill>
            <a:blip r:embed="rId2">
              <a:alphaModFix/>
            </a:blip>
            <a:stretch>
              <a:fillRect/>
            </a:stretch>
          </p:blipFill>
          <p:spPr>
            <a:xfrm>
              <a:off x="330063" y="890300"/>
              <a:ext cx="780475" cy="780500"/>
            </a:xfrm>
            <a:prstGeom prst="rect">
              <a:avLst/>
            </a:prstGeom>
            <a:noFill/>
            <a:ln>
              <a:noFill/>
            </a:ln>
          </p:spPr>
        </p:pic>
      </p:grpSp>
      <p:sp>
        <p:nvSpPr>
          <p:cNvPr id="29" name="Google Shape;227;gddd9566d39_0_29">
            <a:extLst>
              <a:ext uri="{FF2B5EF4-FFF2-40B4-BE49-F238E27FC236}">
                <a16:creationId xmlns:a16="http://schemas.microsoft.com/office/drawing/2014/main" id="{EDDFACB4-CDD4-B81A-19B7-29FD1A8EEBBD}"/>
              </a:ext>
            </a:extLst>
          </p:cNvPr>
          <p:cNvSpPr/>
          <p:nvPr/>
        </p:nvSpPr>
        <p:spPr>
          <a:xfrm>
            <a:off x="3833161" y="1920374"/>
            <a:ext cx="1654460" cy="48285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68569" tIns="68569" rIns="68569" bIns="68569" anchor="ctr" anchorCtr="0">
            <a:noAutofit/>
          </a:bodyPr>
          <a:lstStyle/>
          <a:p>
            <a:pPr algn="ctr"/>
            <a:r>
              <a:rPr lang="en-GB" sz="20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rPr>
              <a:t>Block Public Health Units</a:t>
            </a:r>
            <a:endParaRPr sz="20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endParaRPr>
          </a:p>
        </p:txBody>
      </p:sp>
      <p:grpSp>
        <p:nvGrpSpPr>
          <p:cNvPr id="30" name="Google Shape;223;gddd9566d39_0_29">
            <a:extLst>
              <a:ext uri="{FF2B5EF4-FFF2-40B4-BE49-F238E27FC236}">
                <a16:creationId xmlns:a16="http://schemas.microsoft.com/office/drawing/2014/main" id="{D656B01F-BC3F-1E4C-5B40-485B9871EF4F}"/>
              </a:ext>
            </a:extLst>
          </p:cNvPr>
          <p:cNvGrpSpPr/>
          <p:nvPr/>
        </p:nvGrpSpPr>
        <p:grpSpPr>
          <a:xfrm>
            <a:off x="4214577" y="2855894"/>
            <a:ext cx="966150" cy="966150"/>
            <a:chOff x="76200" y="636450"/>
            <a:chExt cx="1288200" cy="1288200"/>
          </a:xfrm>
        </p:grpSpPr>
        <p:sp>
          <p:nvSpPr>
            <p:cNvPr id="31" name="Google Shape;224;gddd9566d39_0_29">
              <a:extLst>
                <a:ext uri="{FF2B5EF4-FFF2-40B4-BE49-F238E27FC236}">
                  <a16:creationId xmlns:a16="http://schemas.microsoft.com/office/drawing/2014/main" id="{2C153440-D265-1A0C-D780-2F6C253D347B}"/>
                </a:ext>
              </a:extLst>
            </p:cNvPr>
            <p:cNvSpPr/>
            <p:nvPr/>
          </p:nvSpPr>
          <p:spPr>
            <a:xfrm>
              <a:off x="76200" y="636450"/>
              <a:ext cx="1288200" cy="1288200"/>
            </a:xfrm>
            <a:prstGeom prst="ellipse">
              <a:avLst/>
            </a:prstGeom>
            <a:solidFill>
              <a:srgbClr val="EEEEEE"/>
            </a:solidFill>
            <a:ln>
              <a:noFill/>
            </a:ln>
          </p:spPr>
          <p:txBody>
            <a:bodyPr spcFirstLastPara="1" wrap="square" lIns="68569" tIns="68569" rIns="68569" bIns="68569" anchor="ctr" anchorCtr="0">
              <a:noAutofit/>
            </a:bodyPr>
            <a:lstStyle/>
            <a:p>
              <a:endParaRPr sz="1050">
                <a:latin typeface="Cambria" panose="02040503050406030204" pitchFamily="18" charset="0"/>
                <a:ea typeface="Cambria" panose="02040503050406030204" pitchFamily="18" charset="0"/>
              </a:endParaRPr>
            </a:p>
          </p:txBody>
        </p:sp>
        <p:pic>
          <p:nvPicPr>
            <p:cNvPr id="32" name="Google Shape;225;gddd9566d39_0_29">
              <a:extLst>
                <a:ext uri="{FF2B5EF4-FFF2-40B4-BE49-F238E27FC236}">
                  <a16:creationId xmlns:a16="http://schemas.microsoft.com/office/drawing/2014/main" id="{69B11FC0-E9FE-D9DC-0E63-181BD90EBC60}"/>
                </a:ext>
              </a:extLst>
            </p:cNvPr>
            <p:cNvPicPr preferRelativeResize="0"/>
            <p:nvPr/>
          </p:nvPicPr>
          <p:blipFill>
            <a:blip r:embed="rId3">
              <a:alphaModFix/>
            </a:blip>
            <a:stretch>
              <a:fillRect/>
            </a:stretch>
          </p:blipFill>
          <p:spPr>
            <a:xfrm>
              <a:off x="269925" y="830175"/>
              <a:ext cx="900750" cy="900750"/>
            </a:xfrm>
            <a:prstGeom prst="rect">
              <a:avLst/>
            </a:prstGeom>
            <a:noFill/>
            <a:ln>
              <a:noFill/>
            </a:ln>
          </p:spPr>
        </p:pic>
      </p:grpSp>
      <p:sp>
        <p:nvSpPr>
          <p:cNvPr id="33" name="Google Shape;238;gddd9566d39_0_29">
            <a:extLst>
              <a:ext uri="{FF2B5EF4-FFF2-40B4-BE49-F238E27FC236}">
                <a16:creationId xmlns:a16="http://schemas.microsoft.com/office/drawing/2014/main" id="{B8BDC205-A555-6F89-D043-AC974D011FEB}"/>
              </a:ext>
            </a:extLst>
          </p:cNvPr>
          <p:cNvSpPr txBox="1"/>
          <p:nvPr/>
        </p:nvSpPr>
        <p:spPr>
          <a:xfrm>
            <a:off x="2913488" y="3938610"/>
            <a:ext cx="3287947" cy="2136026"/>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68569" tIns="68569" rIns="68569" bIns="68569" anchor="t" anchorCtr="0">
            <a:noAutofit/>
          </a:bodyPr>
          <a:lstStyle/>
          <a:p>
            <a:pPr algn="ctr"/>
            <a:r>
              <a:rPr lang="en-GB" sz="2000" dirty="0">
                <a:solidFill>
                  <a:schemeClr val="tx1"/>
                </a:solidFill>
                <a:latin typeface="Cambria" panose="02040503050406030204" pitchFamily="18" charset="0"/>
                <a:ea typeface="Cambria" panose="02040503050406030204" pitchFamily="18" charset="0"/>
                <a:cs typeface="CordiaUPC" panose="020B0304020202020204" pitchFamily="34" charset="-34"/>
                <a:sym typeface="Roboto"/>
              </a:rPr>
              <a:t>Integrate service delivery, public health action, strengthened lab services for disease surveillance and diagnosis; Hub for health-related reporting</a:t>
            </a:r>
          </a:p>
        </p:txBody>
      </p:sp>
      <p:grpSp>
        <p:nvGrpSpPr>
          <p:cNvPr id="34" name="Google Shape;220;gddd9566d39_0_29">
            <a:extLst>
              <a:ext uri="{FF2B5EF4-FFF2-40B4-BE49-F238E27FC236}">
                <a16:creationId xmlns:a16="http://schemas.microsoft.com/office/drawing/2014/main" id="{5853AB8B-0802-4919-2A87-313153EF2872}"/>
              </a:ext>
            </a:extLst>
          </p:cNvPr>
          <p:cNvGrpSpPr/>
          <p:nvPr/>
        </p:nvGrpSpPr>
        <p:grpSpPr>
          <a:xfrm>
            <a:off x="7397393" y="2850423"/>
            <a:ext cx="966150" cy="966150"/>
            <a:chOff x="300900" y="1880625"/>
            <a:chExt cx="1288200" cy="1288200"/>
          </a:xfrm>
        </p:grpSpPr>
        <p:sp>
          <p:nvSpPr>
            <p:cNvPr id="35" name="Google Shape;221;gddd9566d39_0_29">
              <a:extLst>
                <a:ext uri="{FF2B5EF4-FFF2-40B4-BE49-F238E27FC236}">
                  <a16:creationId xmlns:a16="http://schemas.microsoft.com/office/drawing/2014/main" id="{43FC40E3-BFB7-2FDF-EDF4-62F1764B7776}"/>
                </a:ext>
              </a:extLst>
            </p:cNvPr>
            <p:cNvSpPr/>
            <p:nvPr/>
          </p:nvSpPr>
          <p:spPr>
            <a:xfrm>
              <a:off x="300900" y="1880625"/>
              <a:ext cx="1288200" cy="1288200"/>
            </a:xfrm>
            <a:prstGeom prst="ellipse">
              <a:avLst/>
            </a:prstGeom>
            <a:solidFill>
              <a:srgbClr val="EEEEEE"/>
            </a:solidFill>
            <a:ln>
              <a:noFill/>
            </a:ln>
          </p:spPr>
          <p:txBody>
            <a:bodyPr spcFirstLastPara="1" wrap="square" lIns="68569" tIns="68569" rIns="68569" bIns="68569" anchor="ctr" anchorCtr="0">
              <a:noAutofit/>
            </a:bodyPr>
            <a:lstStyle/>
            <a:p>
              <a:endParaRPr sz="1050">
                <a:latin typeface="Cambria" panose="02040503050406030204" pitchFamily="18" charset="0"/>
                <a:ea typeface="Cambria" panose="02040503050406030204" pitchFamily="18" charset="0"/>
              </a:endParaRPr>
            </a:p>
          </p:txBody>
        </p:sp>
        <p:pic>
          <p:nvPicPr>
            <p:cNvPr id="36" name="Google Shape;222;gddd9566d39_0_29">
              <a:extLst>
                <a:ext uri="{FF2B5EF4-FFF2-40B4-BE49-F238E27FC236}">
                  <a16:creationId xmlns:a16="http://schemas.microsoft.com/office/drawing/2014/main" id="{0880BCAA-3F69-D33D-8226-D195D9442289}"/>
                </a:ext>
              </a:extLst>
            </p:cNvPr>
            <p:cNvPicPr preferRelativeResize="0"/>
            <p:nvPr/>
          </p:nvPicPr>
          <p:blipFill>
            <a:blip r:embed="rId4">
              <a:alphaModFix/>
            </a:blip>
            <a:stretch>
              <a:fillRect/>
            </a:stretch>
          </p:blipFill>
          <p:spPr>
            <a:xfrm>
              <a:off x="489437" y="2069162"/>
              <a:ext cx="911124" cy="911124"/>
            </a:xfrm>
            <a:prstGeom prst="rect">
              <a:avLst/>
            </a:prstGeom>
            <a:noFill/>
            <a:ln>
              <a:noFill/>
            </a:ln>
          </p:spPr>
        </p:pic>
      </p:grpSp>
      <p:grpSp>
        <p:nvGrpSpPr>
          <p:cNvPr id="37" name="Google Shape;217;gddd9566d39_0_29">
            <a:extLst>
              <a:ext uri="{FF2B5EF4-FFF2-40B4-BE49-F238E27FC236}">
                <a16:creationId xmlns:a16="http://schemas.microsoft.com/office/drawing/2014/main" id="{2BB57662-D480-7C42-3B52-61D1849DA507}"/>
              </a:ext>
            </a:extLst>
          </p:cNvPr>
          <p:cNvGrpSpPr/>
          <p:nvPr/>
        </p:nvGrpSpPr>
        <p:grpSpPr>
          <a:xfrm>
            <a:off x="10194089" y="2923436"/>
            <a:ext cx="966150" cy="966150"/>
            <a:chOff x="76200" y="636450"/>
            <a:chExt cx="1288200" cy="1288200"/>
          </a:xfrm>
        </p:grpSpPr>
        <p:sp>
          <p:nvSpPr>
            <p:cNvPr id="38" name="Google Shape;218;gddd9566d39_0_29">
              <a:extLst>
                <a:ext uri="{FF2B5EF4-FFF2-40B4-BE49-F238E27FC236}">
                  <a16:creationId xmlns:a16="http://schemas.microsoft.com/office/drawing/2014/main" id="{6DB257E6-E239-49C1-EA5D-67542554B8C1}"/>
                </a:ext>
              </a:extLst>
            </p:cNvPr>
            <p:cNvSpPr/>
            <p:nvPr/>
          </p:nvSpPr>
          <p:spPr>
            <a:xfrm>
              <a:off x="76200" y="636450"/>
              <a:ext cx="1288200" cy="1288200"/>
            </a:xfrm>
            <a:prstGeom prst="ellipse">
              <a:avLst/>
            </a:prstGeom>
            <a:solidFill>
              <a:srgbClr val="EEEEEE"/>
            </a:solidFill>
            <a:ln>
              <a:noFill/>
            </a:ln>
          </p:spPr>
          <p:txBody>
            <a:bodyPr spcFirstLastPara="1" wrap="square" lIns="68569" tIns="68569" rIns="68569" bIns="68569" anchor="ctr" anchorCtr="0">
              <a:noAutofit/>
            </a:bodyPr>
            <a:lstStyle/>
            <a:p>
              <a:endParaRPr sz="1050">
                <a:latin typeface="Cambria" panose="02040503050406030204" pitchFamily="18" charset="0"/>
                <a:ea typeface="Cambria" panose="02040503050406030204" pitchFamily="18" charset="0"/>
              </a:endParaRPr>
            </a:p>
          </p:txBody>
        </p:sp>
        <p:pic>
          <p:nvPicPr>
            <p:cNvPr id="39" name="Google Shape;219;gddd9566d39_0_29">
              <a:extLst>
                <a:ext uri="{FF2B5EF4-FFF2-40B4-BE49-F238E27FC236}">
                  <a16:creationId xmlns:a16="http://schemas.microsoft.com/office/drawing/2014/main" id="{28EBB963-B4B2-77A0-174C-F86E9336638E}"/>
                </a:ext>
              </a:extLst>
            </p:cNvPr>
            <p:cNvPicPr preferRelativeResize="0"/>
            <p:nvPr/>
          </p:nvPicPr>
          <p:blipFill>
            <a:blip r:embed="rId5">
              <a:alphaModFix/>
            </a:blip>
            <a:stretch>
              <a:fillRect/>
            </a:stretch>
          </p:blipFill>
          <p:spPr>
            <a:xfrm>
              <a:off x="203613" y="763862"/>
              <a:ext cx="1033375" cy="1033375"/>
            </a:xfrm>
            <a:prstGeom prst="rect">
              <a:avLst/>
            </a:prstGeom>
            <a:noFill/>
            <a:ln>
              <a:noFill/>
            </a:ln>
          </p:spPr>
        </p:pic>
      </p:grpSp>
      <p:sp>
        <p:nvSpPr>
          <p:cNvPr id="40" name="Google Shape;226;gddd9566d39_0_29">
            <a:extLst>
              <a:ext uri="{FF2B5EF4-FFF2-40B4-BE49-F238E27FC236}">
                <a16:creationId xmlns:a16="http://schemas.microsoft.com/office/drawing/2014/main" id="{7DF36114-961F-66F0-70F4-D845DE34CA56}"/>
              </a:ext>
            </a:extLst>
          </p:cNvPr>
          <p:cNvSpPr/>
          <p:nvPr/>
        </p:nvSpPr>
        <p:spPr>
          <a:xfrm>
            <a:off x="6368101" y="1591911"/>
            <a:ext cx="2938666" cy="1156652"/>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68569" tIns="68569" rIns="68569" bIns="68569" anchor="ctr" anchorCtr="0">
            <a:noAutofit/>
          </a:bodyPr>
          <a:lstStyle/>
          <a:p>
            <a:pPr algn="ctr"/>
            <a:r>
              <a:rPr lang="en-GB" sz="20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rPr>
              <a:t>Support for Diagnostic Infrastructure at primary healthcare facilities</a:t>
            </a:r>
            <a:endParaRPr sz="20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endParaRPr>
          </a:p>
        </p:txBody>
      </p:sp>
      <p:sp>
        <p:nvSpPr>
          <p:cNvPr id="41" name="Google Shape;229;gddd9566d39_0_29">
            <a:extLst>
              <a:ext uri="{FF2B5EF4-FFF2-40B4-BE49-F238E27FC236}">
                <a16:creationId xmlns:a16="http://schemas.microsoft.com/office/drawing/2014/main" id="{C9B26A96-3063-0CBB-0730-76FC1E1984AC}"/>
              </a:ext>
            </a:extLst>
          </p:cNvPr>
          <p:cNvSpPr/>
          <p:nvPr/>
        </p:nvSpPr>
        <p:spPr>
          <a:xfrm>
            <a:off x="9577404" y="1710122"/>
            <a:ext cx="2199520" cy="846062"/>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68569" tIns="68569" rIns="68569" bIns="68569" anchor="ctr" anchorCtr="0">
            <a:noAutofit/>
          </a:bodyPr>
          <a:lstStyle/>
          <a:p>
            <a:pPr algn="ctr"/>
            <a:r>
              <a:rPr lang="en-GB" sz="20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rPr>
              <a:t>Conversion of rural PHCs and SHCs to HWCs</a:t>
            </a:r>
            <a:endParaRPr sz="20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endParaRPr>
          </a:p>
        </p:txBody>
      </p:sp>
      <p:sp>
        <p:nvSpPr>
          <p:cNvPr id="43" name="Google Shape;238;gddd9566d39_0_29">
            <a:extLst>
              <a:ext uri="{FF2B5EF4-FFF2-40B4-BE49-F238E27FC236}">
                <a16:creationId xmlns:a16="http://schemas.microsoft.com/office/drawing/2014/main" id="{2BDB39BB-4FD3-A731-801E-474B13D5B9A0}"/>
              </a:ext>
            </a:extLst>
          </p:cNvPr>
          <p:cNvSpPr txBox="1"/>
          <p:nvPr/>
        </p:nvSpPr>
        <p:spPr>
          <a:xfrm>
            <a:off x="364706" y="4140230"/>
            <a:ext cx="2269138" cy="1800000"/>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68569" tIns="68569" rIns="68569" bIns="68569" anchor="t" anchorCtr="0">
            <a:noAutofit/>
          </a:bodyPr>
          <a:lstStyle/>
          <a:p>
            <a:pPr algn="ctr"/>
            <a:endParaRPr lang="en-GB" sz="1500" dirty="0">
              <a:solidFill>
                <a:srgbClr val="3F324C"/>
              </a:solidFill>
              <a:latin typeface="Cambria" panose="02040503050406030204" pitchFamily="18" charset="0"/>
              <a:ea typeface="Cambria" panose="02040503050406030204" pitchFamily="18" charset="0"/>
              <a:cs typeface="CordiaUPC" panose="020B0304020202020204" pitchFamily="34" charset="-34"/>
              <a:sym typeface="Roboto"/>
            </a:endParaRPr>
          </a:p>
          <a:p>
            <a:pPr algn="ctr"/>
            <a:r>
              <a:rPr lang="en-GB" sz="2200" dirty="0">
                <a:solidFill>
                  <a:schemeClr val="tx1"/>
                </a:solidFill>
                <a:latin typeface="Cambria" panose="02040503050406030204" pitchFamily="18" charset="0"/>
                <a:ea typeface="Cambria" panose="02040503050406030204" pitchFamily="18" charset="0"/>
                <a:cs typeface="CordiaUPC" panose="020B0304020202020204" pitchFamily="34" charset="-34"/>
                <a:sym typeface="Roboto"/>
              </a:rPr>
              <a:t>To address infrastructure gaps in Rural areas</a:t>
            </a:r>
          </a:p>
        </p:txBody>
      </p:sp>
      <p:sp>
        <p:nvSpPr>
          <p:cNvPr id="44" name="Google Shape;238;gddd9566d39_0_29">
            <a:extLst>
              <a:ext uri="{FF2B5EF4-FFF2-40B4-BE49-F238E27FC236}">
                <a16:creationId xmlns:a16="http://schemas.microsoft.com/office/drawing/2014/main" id="{7D4F6317-6E5B-13ED-2DF7-62892F25DC28}"/>
              </a:ext>
            </a:extLst>
          </p:cNvPr>
          <p:cNvSpPr txBox="1"/>
          <p:nvPr/>
        </p:nvSpPr>
        <p:spPr>
          <a:xfrm>
            <a:off x="6368101" y="3992879"/>
            <a:ext cx="2772000" cy="1983727"/>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68569" tIns="68569" rIns="68569" bIns="68569" anchor="t" anchorCtr="0">
            <a:noAutofit/>
          </a:bodyPr>
          <a:lstStyle/>
          <a:p>
            <a:pPr algn="ctr"/>
            <a:r>
              <a:rPr lang="en-GB" sz="2200" dirty="0">
                <a:solidFill>
                  <a:schemeClr val="tx1"/>
                </a:solidFill>
                <a:latin typeface="Cambria" panose="02040503050406030204" pitchFamily="18" charset="0"/>
                <a:ea typeface="Cambria" panose="02040503050406030204" pitchFamily="18" charset="0"/>
                <a:cs typeface="CordiaUPC" panose="020B0304020202020204" pitchFamily="34" charset="-34"/>
                <a:sym typeface="Roboto"/>
              </a:rPr>
              <a:t>Fully equip the rural primary healthcare facilities to provide necessary diagnostic services</a:t>
            </a:r>
            <a:endParaRPr lang="en-GB" sz="2200" dirty="0">
              <a:solidFill>
                <a:srgbClr val="3F324C"/>
              </a:solidFill>
              <a:latin typeface="Cambria" panose="02040503050406030204" pitchFamily="18" charset="0"/>
              <a:ea typeface="Cambria" panose="02040503050406030204" pitchFamily="18" charset="0"/>
              <a:cs typeface="CordiaUPC" panose="020B0304020202020204" pitchFamily="34" charset="-34"/>
              <a:sym typeface="Roboto"/>
            </a:endParaRPr>
          </a:p>
        </p:txBody>
      </p:sp>
      <p:sp>
        <p:nvSpPr>
          <p:cNvPr id="45" name="Google Shape;238;gddd9566d39_0_29">
            <a:extLst>
              <a:ext uri="{FF2B5EF4-FFF2-40B4-BE49-F238E27FC236}">
                <a16:creationId xmlns:a16="http://schemas.microsoft.com/office/drawing/2014/main" id="{F46565F5-8374-3C4A-4AD5-B4FBAF096660}"/>
              </a:ext>
            </a:extLst>
          </p:cNvPr>
          <p:cNvSpPr txBox="1"/>
          <p:nvPr/>
        </p:nvSpPr>
        <p:spPr>
          <a:xfrm>
            <a:off x="9306767" y="4138701"/>
            <a:ext cx="2772000" cy="1800000"/>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68569" tIns="68569" rIns="68569" bIns="68569" anchor="t" anchorCtr="0">
            <a:noAutofit/>
          </a:bodyPr>
          <a:lstStyle/>
          <a:p>
            <a:pPr algn="ctr"/>
            <a:r>
              <a:rPr lang="en-GB" sz="2200" dirty="0">
                <a:solidFill>
                  <a:schemeClr val="tx1"/>
                </a:solidFill>
                <a:latin typeface="Cambria" panose="02040503050406030204" pitchFamily="18" charset="0"/>
                <a:ea typeface="Cambria" panose="02040503050406030204" pitchFamily="18" charset="0"/>
                <a:cs typeface="CordiaUPC" panose="020B0304020202020204" pitchFamily="34" charset="-34"/>
                <a:sym typeface="Roboto"/>
              </a:rPr>
              <a:t>Convert existing primary healthcare facilities i.e. SHCs &amp; PHCs into HWCs</a:t>
            </a:r>
          </a:p>
        </p:txBody>
      </p:sp>
      <p:sp>
        <p:nvSpPr>
          <p:cNvPr id="46" name="TextBox 45">
            <a:extLst>
              <a:ext uri="{FF2B5EF4-FFF2-40B4-BE49-F238E27FC236}">
                <a16:creationId xmlns:a16="http://schemas.microsoft.com/office/drawing/2014/main" id="{3F656E1E-68EA-F01E-A2ED-6C0A0381B287}"/>
              </a:ext>
            </a:extLst>
          </p:cNvPr>
          <p:cNvSpPr txBox="1"/>
          <p:nvPr/>
        </p:nvSpPr>
        <p:spPr>
          <a:xfrm>
            <a:off x="37122" y="6303745"/>
            <a:ext cx="12117753" cy="442674"/>
          </a:xfrm>
          <a:prstGeom prst="roundRect">
            <a:avLst/>
          </a:prstGeom>
          <a:solidFill>
            <a:schemeClr val="bg1">
              <a:lumMod val="8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0" indent="0" algn="ctr">
              <a:buNone/>
            </a:pPr>
            <a:r>
              <a:rPr lang="en-GB" sz="2000" b="1" dirty="0">
                <a:latin typeface="Cambria" panose="02040503050406030204" pitchFamily="18" charset="0"/>
                <a:ea typeface="Cambria" panose="02040503050406030204" pitchFamily="18" charset="0"/>
              </a:rPr>
              <a:t>Out of a total of Rs 70,051 crore – Rs 43,928 Crore for 28 states through Rural Local Bodies (RLBs)</a:t>
            </a:r>
          </a:p>
        </p:txBody>
      </p:sp>
      <p:sp>
        <p:nvSpPr>
          <p:cNvPr id="3" name="Google Shape;170;p18">
            <a:extLst>
              <a:ext uri="{FF2B5EF4-FFF2-40B4-BE49-F238E27FC236}">
                <a16:creationId xmlns:a16="http://schemas.microsoft.com/office/drawing/2014/main" id="{622EBDE9-0231-037F-1F13-141022C38A4F}"/>
              </a:ext>
            </a:extLst>
          </p:cNvPr>
          <p:cNvSpPr txBox="1"/>
          <p:nvPr/>
        </p:nvSpPr>
        <p:spPr>
          <a:xfrm>
            <a:off x="0" y="15991"/>
            <a:ext cx="12191999" cy="742068"/>
          </a:xfrm>
          <a:prstGeom prst="rect">
            <a:avLst/>
          </a:prstGeom>
          <a:solidFill>
            <a:srgbClr val="EFEFEF"/>
          </a:solidFill>
          <a:ln>
            <a:noFill/>
          </a:ln>
        </p:spPr>
        <p:txBody>
          <a:bodyPr spcFirstLastPara="1" wrap="square" lIns="91425" tIns="91425" rIns="91425" bIns="91425" anchor="t" anchorCtr="0">
            <a:noAutofit/>
          </a:bodyPr>
          <a:lstStyle/>
          <a:p>
            <a:pPr lvl="0" indent="0" algn="ctr">
              <a:spcBef>
                <a:spcPct val="0"/>
              </a:spcBef>
              <a:spcAft>
                <a:spcPts val="600"/>
              </a:spcAft>
              <a:buNone/>
            </a:pPr>
            <a:r>
              <a:rPr lang="en" sz="3600" b="1" spc="-5"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rPr>
              <a:t>15</a:t>
            </a:r>
            <a:r>
              <a:rPr lang="en" sz="3600" b="1" spc="-5" baseline="30000"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rPr>
              <a:t>th</a:t>
            </a:r>
            <a:r>
              <a:rPr lang="en" sz="3600" b="1" spc="-5"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rPr>
              <a:t> Finance Commission</a:t>
            </a:r>
            <a:endParaRPr sz="3600" b="1" spc="-5"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endParaRPr>
          </a:p>
        </p:txBody>
      </p:sp>
    </p:spTree>
    <p:extLst>
      <p:ext uri="{BB962C8B-B14F-4D97-AF65-F5344CB8AC3E}">
        <p14:creationId xmlns:p14="http://schemas.microsoft.com/office/powerpoint/2010/main" val="3307123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A238DDE-291F-A484-FE06-B56A79374A1B}"/>
              </a:ext>
            </a:extLst>
          </p:cNvPr>
          <p:cNvSpPr txBox="1"/>
          <p:nvPr/>
        </p:nvSpPr>
        <p:spPr>
          <a:xfrm>
            <a:off x="19013" y="808611"/>
            <a:ext cx="12192001" cy="584775"/>
          </a:xfrm>
          <a:prstGeom prst="rect">
            <a:avLst/>
          </a:prstGeom>
          <a:solidFill>
            <a:schemeClr val="accent5">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3200" b="1" dirty="0">
                <a:solidFill>
                  <a:schemeClr val="bg1"/>
                </a:solidFill>
                <a:latin typeface="Cambria" panose="02040503050406030204" pitchFamily="18" charset="0"/>
                <a:ea typeface="Cambria" panose="02040503050406030204" pitchFamily="18" charset="0"/>
                <a:cs typeface="CordiaUPC" panose="020B0304020202020204" pitchFamily="34" charset="-34"/>
              </a:rPr>
              <a:t>Urban Components </a:t>
            </a:r>
          </a:p>
        </p:txBody>
      </p:sp>
      <p:grpSp>
        <p:nvGrpSpPr>
          <p:cNvPr id="3" name="Google Shape;185;gddd9566d39_0_0">
            <a:extLst>
              <a:ext uri="{FF2B5EF4-FFF2-40B4-BE49-F238E27FC236}">
                <a16:creationId xmlns:a16="http://schemas.microsoft.com/office/drawing/2014/main" id="{4042F72E-13CF-8BB4-9720-66F42C0DEE54}"/>
              </a:ext>
            </a:extLst>
          </p:cNvPr>
          <p:cNvGrpSpPr/>
          <p:nvPr/>
        </p:nvGrpSpPr>
        <p:grpSpPr>
          <a:xfrm>
            <a:off x="2685313" y="2727383"/>
            <a:ext cx="966472" cy="966150"/>
            <a:chOff x="300900" y="1880625"/>
            <a:chExt cx="1288200" cy="1288200"/>
          </a:xfrm>
        </p:grpSpPr>
        <p:sp>
          <p:nvSpPr>
            <p:cNvPr id="4" name="Google Shape;186;gddd9566d39_0_0">
              <a:extLst>
                <a:ext uri="{FF2B5EF4-FFF2-40B4-BE49-F238E27FC236}">
                  <a16:creationId xmlns:a16="http://schemas.microsoft.com/office/drawing/2014/main" id="{31791372-34B2-4220-1731-329E06CF385E}"/>
                </a:ext>
              </a:extLst>
            </p:cNvPr>
            <p:cNvSpPr/>
            <p:nvPr/>
          </p:nvSpPr>
          <p:spPr>
            <a:xfrm>
              <a:off x="300900" y="1880625"/>
              <a:ext cx="1288200" cy="1288200"/>
            </a:xfrm>
            <a:prstGeom prst="ellipse">
              <a:avLst/>
            </a:prstGeom>
            <a:solidFill>
              <a:srgbClr val="EEEEEE"/>
            </a:solidFill>
            <a:ln>
              <a:noFill/>
            </a:ln>
          </p:spPr>
          <p:txBody>
            <a:bodyPr spcFirstLastPara="1" wrap="square" lIns="68569" tIns="68569" rIns="68569" bIns="68569" anchor="ctr" anchorCtr="0">
              <a:noAutofit/>
            </a:bodyPr>
            <a:lstStyle/>
            <a:p>
              <a:endParaRPr sz="1050">
                <a:latin typeface="Cambria" panose="02040503050406030204" pitchFamily="18" charset="0"/>
                <a:ea typeface="Cambria" panose="02040503050406030204" pitchFamily="18" charset="0"/>
                <a:cs typeface="CordiaUPC" panose="020B0304020202020204" pitchFamily="34" charset="-34"/>
              </a:endParaRPr>
            </a:p>
          </p:txBody>
        </p:sp>
        <p:pic>
          <p:nvPicPr>
            <p:cNvPr id="5" name="Google Shape;187;gddd9566d39_0_0">
              <a:extLst>
                <a:ext uri="{FF2B5EF4-FFF2-40B4-BE49-F238E27FC236}">
                  <a16:creationId xmlns:a16="http://schemas.microsoft.com/office/drawing/2014/main" id="{8EBB955A-25AB-0A1F-EBB3-835D7C42B560}"/>
                </a:ext>
              </a:extLst>
            </p:cNvPr>
            <p:cNvPicPr preferRelativeResize="0"/>
            <p:nvPr/>
          </p:nvPicPr>
          <p:blipFill>
            <a:blip r:embed="rId2">
              <a:alphaModFix/>
            </a:blip>
            <a:stretch>
              <a:fillRect/>
            </a:stretch>
          </p:blipFill>
          <p:spPr>
            <a:xfrm>
              <a:off x="489437" y="2069162"/>
              <a:ext cx="911124" cy="911124"/>
            </a:xfrm>
            <a:prstGeom prst="rect">
              <a:avLst/>
            </a:prstGeom>
            <a:noFill/>
            <a:ln>
              <a:noFill/>
            </a:ln>
          </p:spPr>
        </p:pic>
      </p:grpSp>
      <p:grpSp>
        <p:nvGrpSpPr>
          <p:cNvPr id="6" name="Google Shape;191;gddd9566d39_0_0">
            <a:extLst>
              <a:ext uri="{FF2B5EF4-FFF2-40B4-BE49-F238E27FC236}">
                <a16:creationId xmlns:a16="http://schemas.microsoft.com/office/drawing/2014/main" id="{D7873FC1-AA44-D975-E953-F8C1BB7680B5}"/>
              </a:ext>
            </a:extLst>
          </p:cNvPr>
          <p:cNvGrpSpPr/>
          <p:nvPr/>
        </p:nvGrpSpPr>
        <p:grpSpPr>
          <a:xfrm>
            <a:off x="8200648" y="2612386"/>
            <a:ext cx="966472" cy="966150"/>
            <a:chOff x="76200" y="636450"/>
            <a:chExt cx="1288200" cy="1288200"/>
          </a:xfrm>
        </p:grpSpPr>
        <p:sp>
          <p:nvSpPr>
            <p:cNvPr id="7" name="Google Shape;192;gddd9566d39_0_0">
              <a:extLst>
                <a:ext uri="{FF2B5EF4-FFF2-40B4-BE49-F238E27FC236}">
                  <a16:creationId xmlns:a16="http://schemas.microsoft.com/office/drawing/2014/main" id="{BF0DEE59-2832-9C2A-B93E-493775203AD7}"/>
                </a:ext>
              </a:extLst>
            </p:cNvPr>
            <p:cNvSpPr/>
            <p:nvPr/>
          </p:nvSpPr>
          <p:spPr>
            <a:xfrm>
              <a:off x="76200" y="636450"/>
              <a:ext cx="1288200" cy="1288200"/>
            </a:xfrm>
            <a:prstGeom prst="ellipse">
              <a:avLst/>
            </a:prstGeom>
            <a:solidFill>
              <a:srgbClr val="EEEEEE"/>
            </a:solidFill>
            <a:ln>
              <a:noFill/>
            </a:ln>
          </p:spPr>
          <p:txBody>
            <a:bodyPr spcFirstLastPara="1" wrap="square" lIns="68569" tIns="68569" rIns="68569" bIns="68569" anchor="ctr" anchorCtr="0">
              <a:noAutofit/>
            </a:bodyPr>
            <a:lstStyle/>
            <a:p>
              <a:endParaRPr sz="1050">
                <a:latin typeface="Cambria" panose="02040503050406030204" pitchFamily="18" charset="0"/>
                <a:ea typeface="Cambria" panose="02040503050406030204" pitchFamily="18" charset="0"/>
                <a:cs typeface="CordiaUPC" panose="020B0304020202020204" pitchFamily="34" charset="-34"/>
              </a:endParaRPr>
            </a:p>
          </p:txBody>
        </p:sp>
        <p:pic>
          <p:nvPicPr>
            <p:cNvPr id="8" name="Google Shape;193;gddd9566d39_0_0">
              <a:extLst>
                <a:ext uri="{FF2B5EF4-FFF2-40B4-BE49-F238E27FC236}">
                  <a16:creationId xmlns:a16="http://schemas.microsoft.com/office/drawing/2014/main" id="{3729FFE7-4973-44F2-F623-0DB7DE4E7179}"/>
                </a:ext>
              </a:extLst>
            </p:cNvPr>
            <p:cNvPicPr preferRelativeResize="0"/>
            <p:nvPr/>
          </p:nvPicPr>
          <p:blipFill>
            <a:blip r:embed="rId3">
              <a:alphaModFix/>
            </a:blip>
            <a:stretch>
              <a:fillRect/>
            </a:stretch>
          </p:blipFill>
          <p:spPr>
            <a:xfrm>
              <a:off x="203613" y="763862"/>
              <a:ext cx="1033375" cy="1033375"/>
            </a:xfrm>
            <a:prstGeom prst="rect">
              <a:avLst/>
            </a:prstGeom>
            <a:noFill/>
            <a:ln>
              <a:noFill/>
            </a:ln>
          </p:spPr>
        </p:pic>
      </p:grpSp>
      <p:sp>
        <p:nvSpPr>
          <p:cNvPr id="9" name="Google Shape;195;gddd9566d39_0_0">
            <a:extLst>
              <a:ext uri="{FF2B5EF4-FFF2-40B4-BE49-F238E27FC236}">
                <a16:creationId xmlns:a16="http://schemas.microsoft.com/office/drawing/2014/main" id="{DA77A2DD-CE5D-8FD2-0B4C-2F2AB2E772A1}"/>
              </a:ext>
            </a:extLst>
          </p:cNvPr>
          <p:cNvSpPr/>
          <p:nvPr/>
        </p:nvSpPr>
        <p:spPr>
          <a:xfrm>
            <a:off x="1203433" y="1570092"/>
            <a:ext cx="3930230" cy="1138626"/>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68569" tIns="68569" rIns="68569" bIns="68569" anchor="ctr" anchorCtr="0">
            <a:noAutofit/>
          </a:bodyPr>
          <a:lstStyle/>
          <a:p>
            <a:pPr algn="ctr"/>
            <a:r>
              <a:rPr lang="en-GB" sz="22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rPr>
              <a:t>Support for Diagnostic Infrastructure at primary healthcare facilities</a:t>
            </a:r>
            <a:endParaRPr sz="22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endParaRPr>
          </a:p>
        </p:txBody>
      </p:sp>
      <p:sp>
        <p:nvSpPr>
          <p:cNvPr id="10" name="Google Shape;194;gddd9566d39_0_0">
            <a:extLst>
              <a:ext uri="{FF2B5EF4-FFF2-40B4-BE49-F238E27FC236}">
                <a16:creationId xmlns:a16="http://schemas.microsoft.com/office/drawing/2014/main" id="{0F86CC72-7FD3-2C98-AABC-9CA8F89CB744}"/>
              </a:ext>
            </a:extLst>
          </p:cNvPr>
          <p:cNvSpPr/>
          <p:nvPr/>
        </p:nvSpPr>
        <p:spPr>
          <a:xfrm>
            <a:off x="6229289" y="1588234"/>
            <a:ext cx="5215459" cy="819426"/>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68569" tIns="68569" rIns="68569" bIns="68569" anchor="ctr" anchorCtr="0">
            <a:noAutofit/>
          </a:bodyPr>
          <a:lstStyle/>
          <a:p>
            <a:pPr algn="ctr"/>
            <a:r>
              <a:rPr lang="en-GB" sz="24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rPr>
              <a:t>Urban Health and Wellness Centres</a:t>
            </a:r>
            <a:endParaRPr sz="2400" b="1" dirty="0">
              <a:solidFill>
                <a:schemeClr val="tx1"/>
              </a:solidFill>
              <a:latin typeface="Cambria" panose="02040503050406030204" pitchFamily="18" charset="0"/>
              <a:ea typeface="Cambria" panose="02040503050406030204" pitchFamily="18" charset="0"/>
              <a:cs typeface="CordiaUPC" panose="020B0304020202020204" pitchFamily="34" charset="-34"/>
              <a:sym typeface="Trebuchet MS"/>
            </a:endParaRPr>
          </a:p>
        </p:txBody>
      </p:sp>
      <p:sp>
        <p:nvSpPr>
          <p:cNvPr id="12" name="Google Shape;238;gddd9566d39_0_29">
            <a:extLst>
              <a:ext uri="{FF2B5EF4-FFF2-40B4-BE49-F238E27FC236}">
                <a16:creationId xmlns:a16="http://schemas.microsoft.com/office/drawing/2014/main" id="{D524BAAF-FB6A-C66A-D7CB-91953BF82314}"/>
              </a:ext>
            </a:extLst>
          </p:cNvPr>
          <p:cNvSpPr txBox="1"/>
          <p:nvPr/>
        </p:nvSpPr>
        <p:spPr>
          <a:xfrm>
            <a:off x="1203433" y="3956760"/>
            <a:ext cx="4086868" cy="1684495"/>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68569" tIns="68569" rIns="68569" bIns="68569" anchor="t" anchorCtr="0">
            <a:noAutofit/>
          </a:bodyPr>
          <a:lstStyle/>
          <a:p>
            <a:pPr algn="ctr"/>
            <a:r>
              <a:rPr lang="en-GB" sz="2200" dirty="0">
                <a:solidFill>
                  <a:schemeClr val="tx1"/>
                </a:solidFill>
                <a:latin typeface="Cambria" panose="02040503050406030204" pitchFamily="18" charset="0"/>
                <a:ea typeface="Cambria" panose="02040503050406030204" pitchFamily="18" charset="0"/>
                <a:cs typeface="CordiaUPC" panose="020B0304020202020204" pitchFamily="34" charset="-34"/>
                <a:sym typeface="Roboto"/>
              </a:rPr>
              <a:t>Fully equip the urban primary health care facilities so that they can provide some necessary diagnostic services</a:t>
            </a:r>
          </a:p>
        </p:txBody>
      </p:sp>
      <p:sp>
        <p:nvSpPr>
          <p:cNvPr id="13" name="Google Shape;238;gddd9566d39_0_29">
            <a:extLst>
              <a:ext uri="{FF2B5EF4-FFF2-40B4-BE49-F238E27FC236}">
                <a16:creationId xmlns:a16="http://schemas.microsoft.com/office/drawing/2014/main" id="{D3935EB7-1379-DBCE-F1C9-7C0A5B831551}"/>
              </a:ext>
            </a:extLst>
          </p:cNvPr>
          <p:cNvSpPr txBox="1"/>
          <p:nvPr/>
        </p:nvSpPr>
        <p:spPr>
          <a:xfrm>
            <a:off x="6551029" y="3818554"/>
            <a:ext cx="4265709" cy="1960908"/>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68569" tIns="68569" rIns="68569" bIns="68569" anchor="t" anchorCtr="0">
            <a:noAutofit/>
          </a:bodyPr>
          <a:lstStyle/>
          <a:p>
            <a:pPr algn="ctr"/>
            <a:r>
              <a:rPr lang="en-GB" sz="2200" dirty="0">
                <a:solidFill>
                  <a:schemeClr val="dk1"/>
                </a:solidFill>
                <a:latin typeface="Cambria" panose="02040503050406030204" pitchFamily="18" charset="0"/>
                <a:ea typeface="Cambria" panose="02040503050406030204" pitchFamily="18" charset="0"/>
                <a:cs typeface="CordiaUPC" panose="020B0304020202020204" pitchFamily="34" charset="-34"/>
                <a:sym typeface="Roboto"/>
              </a:rPr>
              <a:t>Enable decentralised delivery of primary health care to smaller populations, increasing the reach to cover the vulnerable and marginalised.</a:t>
            </a:r>
            <a:endParaRPr lang="en-GB" sz="2200" dirty="0">
              <a:latin typeface="Cambria" panose="02040503050406030204" pitchFamily="18" charset="0"/>
              <a:ea typeface="Cambria" panose="02040503050406030204" pitchFamily="18" charset="0"/>
              <a:cs typeface="CordiaUPC" panose="020B0304020202020204" pitchFamily="34" charset="-34"/>
            </a:endParaRPr>
          </a:p>
        </p:txBody>
      </p:sp>
      <p:sp>
        <p:nvSpPr>
          <p:cNvPr id="14" name="TextBox 13">
            <a:extLst>
              <a:ext uri="{FF2B5EF4-FFF2-40B4-BE49-F238E27FC236}">
                <a16:creationId xmlns:a16="http://schemas.microsoft.com/office/drawing/2014/main" id="{AFB9AC01-9605-025B-400B-3BA07C979EB9}"/>
              </a:ext>
            </a:extLst>
          </p:cNvPr>
          <p:cNvSpPr txBox="1"/>
          <p:nvPr/>
        </p:nvSpPr>
        <p:spPr>
          <a:xfrm>
            <a:off x="1028932" y="6044199"/>
            <a:ext cx="10400713" cy="476726"/>
          </a:xfrm>
          <a:prstGeom prst="roundRect">
            <a:avLst/>
          </a:prstGeom>
          <a:solidFill>
            <a:schemeClr val="bg1">
              <a:lumMod val="8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0" indent="0" algn="ctr">
              <a:buNone/>
            </a:pPr>
            <a:r>
              <a:rPr lang="en-GB" sz="2200" b="1" dirty="0">
                <a:solidFill>
                  <a:sysClr val="windowText" lastClr="000000"/>
                </a:solidFill>
                <a:latin typeface="Cambria" panose="02040503050406030204" pitchFamily="18" charset="0"/>
                <a:ea typeface="Cambria" panose="02040503050406030204" pitchFamily="18" charset="0"/>
              </a:rPr>
              <a:t>Out of a total of Rs 70,051 crore –Rs. 26,123 Cr for Urban Local Bodies (ULBs)</a:t>
            </a:r>
          </a:p>
        </p:txBody>
      </p:sp>
      <p:sp>
        <p:nvSpPr>
          <p:cNvPr id="11" name="Google Shape;170;p18">
            <a:extLst>
              <a:ext uri="{FF2B5EF4-FFF2-40B4-BE49-F238E27FC236}">
                <a16:creationId xmlns:a16="http://schemas.microsoft.com/office/drawing/2014/main" id="{0A7382D4-7155-80E6-63B5-361EF194E2CE}"/>
              </a:ext>
            </a:extLst>
          </p:cNvPr>
          <p:cNvSpPr txBox="1"/>
          <p:nvPr/>
        </p:nvSpPr>
        <p:spPr>
          <a:xfrm>
            <a:off x="0" y="15991"/>
            <a:ext cx="12191999" cy="742068"/>
          </a:xfrm>
          <a:prstGeom prst="rect">
            <a:avLst/>
          </a:prstGeom>
          <a:solidFill>
            <a:srgbClr val="EFEFEF"/>
          </a:solidFill>
          <a:ln>
            <a:noFill/>
          </a:ln>
        </p:spPr>
        <p:txBody>
          <a:bodyPr spcFirstLastPara="1" wrap="square" lIns="91425" tIns="91425" rIns="91425" bIns="91425" anchor="t" anchorCtr="0">
            <a:noAutofit/>
          </a:bodyPr>
          <a:lstStyle/>
          <a:p>
            <a:pPr lvl="0" indent="0" algn="ctr">
              <a:spcBef>
                <a:spcPct val="0"/>
              </a:spcBef>
              <a:spcAft>
                <a:spcPts val="600"/>
              </a:spcAft>
              <a:buNone/>
            </a:pPr>
            <a:r>
              <a:rPr lang="en" sz="3600" b="1" spc="-5"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rPr>
              <a:t>15</a:t>
            </a:r>
            <a:r>
              <a:rPr lang="en" sz="3600" b="1" spc="-5" baseline="30000"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rPr>
              <a:t>th</a:t>
            </a:r>
            <a:r>
              <a:rPr lang="en" sz="3600" b="1" spc="-5"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rPr>
              <a:t> Finance Commission</a:t>
            </a:r>
            <a:endParaRPr sz="3600" b="1" spc="-5" dirty="0">
              <a:solidFill>
                <a:srgbClr val="003B6C"/>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sym typeface="Trebuchet MS"/>
            </a:endParaRPr>
          </a:p>
        </p:txBody>
      </p:sp>
    </p:spTree>
    <p:extLst>
      <p:ext uri="{BB962C8B-B14F-4D97-AF65-F5344CB8AC3E}">
        <p14:creationId xmlns:p14="http://schemas.microsoft.com/office/powerpoint/2010/main" val="129312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CFC3E-EDD2-19D7-4EC6-68328A658231}"/>
              </a:ext>
            </a:extLst>
          </p:cNvPr>
          <p:cNvSpPr>
            <a:spLocks noGrp="1"/>
          </p:cNvSpPr>
          <p:nvPr>
            <p:ph type="title"/>
          </p:nvPr>
        </p:nvSpPr>
        <p:spPr>
          <a:xfrm>
            <a:off x="781685" y="69850"/>
            <a:ext cx="11324907" cy="884555"/>
          </a:xfrm>
          <a:prstGeom prst="roundRect">
            <a:avLst/>
          </a:prstGeom>
          <a:solidFill>
            <a:schemeClr val="bg1">
              <a:lumMod val="95000"/>
            </a:schemeClr>
          </a:solidFill>
          <a:ln>
            <a:noFill/>
          </a:ln>
          <a:effectLst>
            <a:glow rad="63500">
              <a:schemeClr val="accent2">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a:r>
              <a:rPr lang="en-IN" b="1" dirty="0">
                <a:solidFill>
                  <a:schemeClr val="accent5">
                    <a:lumMod val="50000"/>
                  </a:schemeClr>
                </a:solidFill>
                <a:latin typeface="Cambria" panose="02040503050406030204" pitchFamily="18" charset="0"/>
                <a:ea typeface="Cambria" panose="02040503050406030204" pitchFamily="18" charset="0"/>
              </a:rPr>
              <a:t>‘Token to Total’ Approach </a:t>
            </a:r>
          </a:p>
        </p:txBody>
      </p:sp>
      <p:sp>
        <p:nvSpPr>
          <p:cNvPr id="3" name="Content Placeholder 2">
            <a:extLst>
              <a:ext uri="{FF2B5EF4-FFF2-40B4-BE49-F238E27FC236}">
                <a16:creationId xmlns:a16="http://schemas.microsoft.com/office/drawing/2014/main" id="{9DBE6A1A-E387-7C6A-0666-775CF4943246}"/>
              </a:ext>
            </a:extLst>
          </p:cNvPr>
          <p:cNvSpPr>
            <a:spLocks noGrp="1"/>
          </p:cNvSpPr>
          <p:nvPr>
            <p:ph idx="1"/>
          </p:nvPr>
        </p:nvSpPr>
        <p:spPr>
          <a:xfrm>
            <a:off x="848360" y="1216660"/>
            <a:ext cx="11172190" cy="5279390"/>
          </a:xfrm>
          <a:prstGeom prst="roundRect">
            <a:avLst/>
          </a:prstGeom>
          <a:ln>
            <a:solidFill>
              <a:schemeClr val="accent5">
                <a:lumMod val="50000"/>
              </a:schemeClr>
            </a:solidFill>
          </a:ln>
        </p:spPr>
        <p:txBody>
          <a:bodyPr>
            <a:normAutofit/>
          </a:bodyPr>
          <a:lstStyle/>
          <a:p>
            <a:pPr algn="just">
              <a:lnSpc>
                <a:spcPct val="100000"/>
              </a:lnSpc>
            </a:pPr>
            <a:r>
              <a:rPr lang="en-US" dirty="0">
                <a:latin typeface="Cambria" panose="02040503050406030204" pitchFamily="18" charset="0"/>
                <a:ea typeface="Cambria" panose="02040503050406030204" pitchFamily="18" charset="0"/>
              </a:rPr>
              <a:t>Existing services &amp; national institutions are being strengthened along with the creation of new institutions.</a:t>
            </a:r>
          </a:p>
          <a:p>
            <a:pPr marL="0" indent="0" algn="just">
              <a:lnSpc>
                <a:spcPct val="100000"/>
              </a:lnSpc>
              <a:buNone/>
            </a:pPr>
            <a:endParaRPr lang="en-US" dirty="0">
              <a:latin typeface="Cambria" panose="02040503050406030204" pitchFamily="18" charset="0"/>
              <a:ea typeface="Cambria" panose="02040503050406030204" pitchFamily="18" charset="0"/>
            </a:endParaRPr>
          </a:p>
          <a:p>
            <a:pPr algn="just">
              <a:lnSpc>
                <a:spcPct val="100000"/>
              </a:lnSpc>
            </a:pPr>
            <a:r>
              <a:rPr lang="en-US" dirty="0">
                <a:latin typeface="Cambria" panose="02040503050406030204" pitchFamily="18" charset="0"/>
                <a:ea typeface="Cambria" panose="02040503050406030204" pitchFamily="18" charset="0"/>
              </a:rPr>
              <a:t>Implementation of these schemes will lead to:</a:t>
            </a:r>
          </a:p>
          <a:p>
            <a:pPr lvl="1" indent="-323850" algn="just">
              <a:lnSpc>
                <a:spcPct val="100000"/>
              </a:lnSpc>
              <a:buFont typeface="Wingdings" panose="05000000000000000000" pitchFamily="2" charset="2"/>
              <a:buChar char="ü"/>
            </a:pPr>
            <a:r>
              <a:rPr lang="en-US" dirty="0">
                <a:latin typeface="Cambria" panose="02040503050406030204" pitchFamily="18" charset="0"/>
                <a:ea typeface="Cambria" panose="02040503050406030204" pitchFamily="18" charset="0"/>
              </a:rPr>
              <a:t>Enhanced population coverage </a:t>
            </a:r>
          </a:p>
          <a:p>
            <a:pPr lvl="1" indent="-323850" algn="just">
              <a:lnSpc>
                <a:spcPct val="100000"/>
              </a:lnSpc>
              <a:buFont typeface="Wingdings" panose="05000000000000000000" pitchFamily="2" charset="2"/>
              <a:buChar char="ü"/>
            </a:pPr>
            <a:r>
              <a:rPr lang="en-US" dirty="0">
                <a:latin typeface="Cambria" panose="02040503050406030204" pitchFamily="18" charset="0"/>
                <a:ea typeface="Cambria" panose="02040503050406030204" pitchFamily="18" charset="0"/>
              </a:rPr>
              <a:t>CPHC, CoC</a:t>
            </a:r>
          </a:p>
          <a:p>
            <a:pPr lvl="1" indent="-323850" algn="just">
              <a:lnSpc>
                <a:spcPct val="100000"/>
              </a:lnSpc>
              <a:buFont typeface="Wingdings" panose="05000000000000000000" pitchFamily="2" charset="2"/>
              <a:buChar char="ü"/>
            </a:pPr>
            <a:r>
              <a:rPr lang="en-US" dirty="0">
                <a:latin typeface="Cambria" panose="02040503050406030204" pitchFamily="18" charset="0"/>
                <a:ea typeface="Cambria" panose="02040503050406030204" pitchFamily="18" charset="0"/>
              </a:rPr>
              <a:t>Linking Clinical &amp; Public health </a:t>
            </a:r>
          </a:p>
          <a:p>
            <a:pPr lvl="1" indent="-323850" algn="just">
              <a:lnSpc>
                <a:spcPct val="100000"/>
              </a:lnSpc>
              <a:buFont typeface="Wingdings" panose="05000000000000000000" pitchFamily="2" charset="2"/>
              <a:buChar char="ü"/>
            </a:pPr>
            <a:r>
              <a:rPr lang="en-US" dirty="0">
                <a:latin typeface="Cambria" panose="02040503050406030204" pitchFamily="18" charset="0"/>
                <a:ea typeface="Cambria" panose="02040503050406030204" pitchFamily="18" charset="0"/>
              </a:rPr>
              <a:t>Reducing OOPE through assured availability of drugs &amp; diagnostics </a:t>
            </a:r>
          </a:p>
          <a:p>
            <a:pPr lvl="1" indent="-323850" algn="just">
              <a:lnSpc>
                <a:spcPct val="100000"/>
              </a:lnSpc>
              <a:buFont typeface="Wingdings" panose="05000000000000000000" pitchFamily="2" charset="2"/>
              <a:buChar char="ü"/>
            </a:pPr>
            <a:r>
              <a:rPr lang="en-US" dirty="0">
                <a:latin typeface="Cambria" panose="02040503050406030204" pitchFamily="18" charset="0"/>
                <a:ea typeface="Cambria" panose="02040503050406030204" pitchFamily="18" charset="0"/>
              </a:rPr>
              <a:t>Decongestion of secondary &amp; tertiary healthcare facilities through improved care coordination across all levels</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68949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4477363-9EB7-E334-6E84-8C9427B1C4B6}"/>
              </a:ext>
            </a:extLst>
          </p:cNvPr>
          <p:cNvGrpSpPr/>
          <p:nvPr/>
        </p:nvGrpSpPr>
        <p:grpSpPr>
          <a:xfrm>
            <a:off x="4099681" y="1948081"/>
            <a:ext cx="3992637" cy="3676519"/>
            <a:chOff x="7940381" y="2428098"/>
            <a:chExt cx="9263051" cy="9265932"/>
          </a:xfrm>
          <a:solidFill>
            <a:schemeClr val="bg1">
              <a:lumMod val="95000"/>
            </a:schemeClr>
          </a:solidFill>
          <a:scene3d>
            <a:camera prst="orthographicFront">
              <a:rot lat="0" lon="0" rev="0"/>
            </a:camera>
            <a:lightRig rig="balanced" dir="t">
              <a:rot lat="0" lon="0" rev="8700000"/>
            </a:lightRig>
          </a:scene3d>
        </p:grpSpPr>
        <p:sp>
          <p:nvSpPr>
            <p:cNvPr id="4" name="Freeform 1">
              <a:extLst>
                <a:ext uri="{FF2B5EF4-FFF2-40B4-BE49-F238E27FC236}">
                  <a16:creationId xmlns:a16="http://schemas.microsoft.com/office/drawing/2014/main" id="{BEF48383-B2A2-4E73-DE44-D6AEC9E93C9E}"/>
                </a:ext>
              </a:extLst>
            </p:cNvPr>
            <p:cNvSpPr>
              <a:spLocks noChangeArrowheads="1"/>
            </p:cNvSpPr>
            <p:nvPr/>
          </p:nvSpPr>
          <p:spPr bwMode="auto">
            <a:xfrm>
              <a:off x="10175495" y="2428098"/>
              <a:ext cx="4617126" cy="4818745"/>
            </a:xfrm>
            <a:custGeom>
              <a:avLst/>
              <a:gdLst>
                <a:gd name="T0" fmla="*/ 5997 w 7068"/>
                <a:gd name="T1" fmla="*/ 6375 h 7379"/>
                <a:gd name="T2" fmla="*/ 5997 w 7068"/>
                <a:gd name="T3" fmla="*/ 6375 h 7379"/>
                <a:gd name="T4" fmla="*/ 5123 w 7068"/>
                <a:gd name="T5" fmla="*/ 7016 h 7379"/>
                <a:gd name="T6" fmla="*/ 5123 w 7068"/>
                <a:gd name="T7" fmla="*/ 7016 h 7379"/>
                <a:gd name="T8" fmla="*/ 3958 w 7068"/>
                <a:gd name="T9" fmla="*/ 7378 h 7379"/>
                <a:gd name="T10" fmla="*/ 3958 w 7068"/>
                <a:gd name="T11" fmla="*/ 7378 h 7379"/>
                <a:gd name="T12" fmla="*/ 3985 w 7068"/>
                <a:gd name="T13" fmla="*/ 6779 h 7379"/>
                <a:gd name="T14" fmla="*/ 3985 w 7068"/>
                <a:gd name="T15" fmla="*/ 6779 h 7379"/>
                <a:gd name="T16" fmla="*/ 3750 w 7068"/>
                <a:gd name="T17" fmla="*/ 5642 h 7379"/>
                <a:gd name="T18" fmla="*/ 3750 w 7068"/>
                <a:gd name="T19" fmla="*/ 5642 h 7379"/>
                <a:gd name="T20" fmla="*/ 2955 w 7068"/>
                <a:gd name="T21" fmla="*/ 4424 h 7379"/>
                <a:gd name="T22" fmla="*/ 2955 w 7068"/>
                <a:gd name="T23" fmla="*/ 4424 h 7379"/>
                <a:gd name="T24" fmla="*/ 0 w 7068"/>
                <a:gd name="T25" fmla="*/ 3419 h 7379"/>
                <a:gd name="T26" fmla="*/ 0 w 7068"/>
                <a:gd name="T27" fmla="*/ 3419 h 7379"/>
                <a:gd name="T28" fmla="*/ 1004 w 7068"/>
                <a:gd name="T29" fmla="*/ 1380 h 7379"/>
                <a:gd name="T30" fmla="*/ 1004 w 7068"/>
                <a:gd name="T31" fmla="*/ 1380 h 7379"/>
                <a:gd name="T32" fmla="*/ 5997 w 7068"/>
                <a:gd name="T33" fmla="*/ 1380 h 7379"/>
                <a:gd name="T34" fmla="*/ 5997 w 7068"/>
                <a:gd name="T35" fmla="*/ 1380 h 7379"/>
                <a:gd name="T36" fmla="*/ 7028 w 7068"/>
                <a:gd name="T37" fmla="*/ 3736 h 7379"/>
                <a:gd name="T38" fmla="*/ 7028 w 7068"/>
                <a:gd name="T39" fmla="*/ 3736 h 7379"/>
                <a:gd name="T40" fmla="*/ 5997 w 7068"/>
                <a:gd name="T41" fmla="*/ 6375 h 7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068" h="7379">
                  <a:moveTo>
                    <a:pt x="5997" y="6375"/>
                  </a:moveTo>
                  <a:lnTo>
                    <a:pt x="5997" y="6375"/>
                  </a:lnTo>
                  <a:cubicBezTo>
                    <a:pt x="5733" y="6640"/>
                    <a:pt x="5438" y="6853"/>
                    <a:pt x="5123" y="7016"/>
                  </a:cubicBezTo>
                  <a:lnTo>
                    <a:pt x="5123" y="7016"/>
                  </a:lnTo>
                  <a:cubicBezTo>
                    <a:pt x="4755" y="7206"/>
                    <a:pt x="4361" y="7327"/>
                    <a:pt x="3958" y="7378"/>
                  </a:cubicBezTo>
                  <a:lnTo>
                    <a:pt x="3958" y="7378"/>
                  </a:lnTo>
                  <a:cubicBezTo>
                    <a:pt x="3984" y="7179"/>
                    <a:pt x="3993" y="6980"/>
                    <a:pt x="3985" y="6779"/>
                  </a:cubicBezTo>
                  <a:lnTo>
                    <a:pt x="3985" y="6779"/>
                  </a:lnTo>
                  <a:cubicBezTo>
                    <a:pt x="3971" y="6393"/>
                    <a:pt x="3892" y="6007"/>
                    <a:pt x="3750" y="5642"/>
                  </a:cubicBezTo>
                  <a:lnTo>
                    <a:pt x="3750" y="5642"/>
                  </a:lnTo>
                  <a:cubicBezTo>
                    <a:pt x="3579" y="5197"/>
                    <a:pt x="3313" y="4782"/>
                    <a:pt x="2955" y="4424"/>
                  </a:cubicBezTo>
                  <a:lnTo>
                    <a:pt x="2955" y="4424"/>
                  </a:lnTo>
                  <a:cubicBezTo>
                    <a:pt x="2149" y="3617"/>
                    <a:pt x="1049" y="3282"/>
                    <a:pt x="0" y="3419"/>
                  </a:cubicBezTo>
                  <a:lnTo>
                    <a:pt x="0" y="3419"/>
                  </a:lnTo>
                  <a:cubicBezTo>
                    <a:pt x="95" y="2674"/>
                    <a:pt x="430" y="1954"/>
                    <a:pt x="1004" y="1380"/>
                  </a:cubicBezTo>
                  <a:lnTo>
                    <a:pt x="1004" y="1380"/>
                  </a:lnTo>
                  <a:cubicBezTo>
                    <a:pt x="2382" y="0"/>
                    <a:pt x="4618" y="0"/>
                    <a:pt x="5997" y="1380"/>
                  </a:cubicBezTo>
                  <a:lnTo>
                    <a:pt x="5997" y="1380"/>
                  </a:lnTo>
                  <a:cubicBezTo>
                    <a:pt x="6651" y="2033"/>
                    <a:pt x="6994" y="2879"/>
                    <a:pt x="7028" y="3736"/>
                  </a:cubicBezTo>
                  <a:lnTo>
                    <a:pt x="7028" y="3736"/>
                  </a:lnTo>
                  <a:cubicBezTo>
                    <a:pt x="7067" y="4686"/>
                    <a:pt x="6723" y="5650"/>
                    <a:pt x="5997" y="6375"/>
                  </a:cubicBezTo>
                </a:path>
              </a:pathLst>
            </a:custGeom>
            <a:grpFill/>
            <a:ln>
              <a:solidFill>
                <a:schemeClr val="accent5">
                  <a:lumMod val="50000"/>
                </a:schemeClr>
              </a:solidFill>
            </a:ln>
            <a:effectLst>
              <a:outerShdw blurRad="44450" dist="27940" dir="5400000" algn="ctr">
                <a:srgbClr val="000000">
                  <a:alpha val="32000"/>
                </a:srgbClr>
              </a:outerShdw>
            </a:effectLst>
            <a:sp3d>
              <a:bevelT w="190500" h="38100"/>
            </a:sp3d>
          </p:spPr>
          <p:txBody>
            <a:bodyPr wrap="none" anchor="ctr"/>
            <a:lstStyle/>
            <a:p>
              <a:endParaRPr lang="en-US" sz="6532" dirty="0">
                <a:latin typeface="Cambria" panose="02040503050406030204" pitchFamily="18" charset="0"/>
                <a:ea typeface="Cambria" panose="02040503050406030204" pitchFamily="18" charset="0"/>
              </a:endParaRPr>
            </a:p>
          </p:txBody>
        </p:sp>
        <p:sp>
          <p:nvSpPr>
            <p:cNvPr id="6" name="Freeform 3">
              <a:extLst>
                <a:ext uri="{FF2B5EF4-FFF2-40B4-BE49-F238E27FC236}">
                  <a16:creationId xmlns:a16="http://schemas.microsoft.com/office/drawing/2014/main" id="{9F8A9E94-4ADC-AF06-D0FE-161438A89FD4}"/>
                </a:ext>
              </a:extLst>
            </p:cNvPr>
            <p:cNvSpPr>
              <a:spLocks noChangeArrowheads="1"/>
            </p:cNvSpPr>
            <p:nvPr/>
          </p:nvSpPr>
          <p:spPr bwMode="auto">
            <a:xfrm>
              <a:off x="12367405" y="4870594"/>
              <a:ext cx="4836027" cy="4680490"/>
            </a:xfrm>
            <a:custGeom>
              <a:avLst/>
              <a:gdLst>
                <a:gd name="T0" fmla="*/ 6026 w 7406"/>
                <a:gd name="T1" fmla="*/ 6025 h 7168"/>
                <a:gd name="T2" fmla="*/ 6026 w 7406"/>
                <a:gd name="T3" fmla="*/ 6025 h 7168"/>
                <a:gd name="T4" fmla="*/ 3986 w 7406"/>
                <a:gd name="T5" fmla="*/ 7030 h 7168"/>
                <a:gd name="T6" fmla="*/ 3986 w 7406"/>
                <a:gd name="T7" fmla="*/ 7030 h 7168"/>
                <a:gd name="T8" fmla="*/ 1030 w 7406"/>
                <a:gd name="T9" fmla="*/ 6025 h 7168"/>
                <a:gd name="T10" fmla="*/ 1030 w 7406"/>
                <a:gd name="T11" fmla="*/ 6025 h 7168"/>
                <a:gd name="T12" fmla="*/ 237 w 7406"/>
                <a:gd name="T13" fmla="*/ 4807 h 7168"/>
                <a:gd name="T14" fmla="*/ 237 w 7406"/>
                <a:gd name="T15" fmla="*/ 4807 h 7168"/>
                <a:gd name="T16" fmla="*/ 0 w 7406"/>
                <a:gd name="T17" fmla="*/ 3670 h 7168"/>
                <a:gd name="T18" fmla="*/ 0 w 7406"/>
                <a:gd name="T19" fmla="*/ 3670 h 7168"/>
                <a:gd name="T20" fmla="*/ 599 w 7406"/>
                <a:gd name="T21" fmla="*/ 3642 h 7168"/>
                <a:gd name="T22" fmla="*/ 599 w 7406"/>
                <a:gd name="T23" fmla="*/ 3642 h 7168"/>
                <a:gd name="T24" fmla="*/ 1764 w 7406"/>
                <a:gd name="T25" fmla="*/ 3280 h 7168"/>
                <a:gd name="T26" fmla="*/ 1764 w 7406"/>
                <a:gd name="T27" fmla="*/ 3280 h 7168"/>
                <a:gd name="T28" fmla="*/ 2638 w 7406"/>
                <a:gd name="T29" fmla="*/ 2639 h 7168"/>
                <a:gd name="T30" fmla="*/ 2638 w 7406"/>
                <a:gd name="T31" fmla="*/ 2639 h 7168"/>
                <a:gd name="T32" fmla="*/ 3669 w 7406"/>
                <a:gd name="T33" fmla="*/ 0 h 7168"/>
                <a:gd name="T34" fmla="*/ 3669 w 7406"/>
                <a:gd name="T35" fmla="*/ 0 h 7168"/>
                <a:gd name="T36" fmla="*/ 6026 w 7406"/>
                <a:gd name="T37" fmla="*/ 1031 h 7168"/>
                <a:gd name="T38" fmla="*/ 6026 w 7406"/>
                <a:gd name="T39" fmla="*/ 1031 h 7168"/>
                <a:gd name="T40" fmla="*/ 6026 w 7406"/>
                <a:gd name="T41" fmla="*/ 6025 h 7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06" h="7168">
                  <a:moveTo>
                    <a:pt x="6026" y="6025"/>
                  </a:moveTo>
                  <a:lnTo>
                    <a:pt x="6026" y="6025"/>
                  </a:lnTo>
                  <a:cubicBezTo>
                    <a:pt x="5452" y="6598"/>
                    <a:pt x="4731" y="6934"/>
                    <a:pt x="3986" y="7030"/>
                  </a:cubicBezTo>
                  <a:lnTo>
                    <a:pt x="3986" y="7030"/>
                  </a:lnTo>
                  <a:cubicBezTo>
                    <a:pt x="2935" y="7167"/>
                    <a:pt x="1836" y="6832"/>
                    <a:pt x="1030" y="6025"/>
                  </a:cubicBezTo>
                  <a:lnTo>
                    <a:pt x="1030" y="6025"/>
                  </a:lnTo>
                  <a:cubicBezTo>
                    <a:pt x="672" y="5666"/>
                    <a:pt x="407" y="5252"/>
                    <a:pt x="237" y="4807"/>
                  </a:cubicBezTo>
                  <a:lnTo>
                    <a:pt x="237" y="4807"/>
                  </a:lnTo>
                  <a:cubicBezTo>
                    <a:pt x="93" y="4441"/>
                    <a:pt x="14" y="4056"/>
                    <a:pt x="0" y="3670"/>
                  </a:cubicBezTo>
                  <a:lnTo>
                    <a:pt x="0" y="3670"/>
                  </a:lnTo>
                  <a:cubicBezTo>
                    <a:pt x="200" y="3678"/>
                    <a:pt x="400" y="3669"/>
                    <a:pt x="599" y="3642"/>
                  </a:cubicBezTo>
                  <a:lnTo>
                    <a:pt x="599" y="3642"/>
                  </a:lnTo>
                  <a:cubicBezTo>
                    <a:pt x="1002" y="3591"/>
                    <a:pt x="1396" y="3470"/>
                    <a:pt x="1764" y="3280"/>
                  </a:cubicBezTo>
                  <a:lnTo>
                    <a:pt x="1764" y="3280"/>
                  </a:lnTo>
                  <a:cubicBezTo>
                    <a:pt x="2079" y="3117"/>
                    <a:pt x="2374" y="2904"/>
                    <a:pt x="2638" y="2639"/>
                  </a:cubicBezTo>
                  <a:lnTo>
                    <a:pt x="2638" y="2639"/>
                  </a:lnTo>
                  <a:cubicBezTo>
                    <a:pt x="3364" y="1914"/>
                    <a:pt x="3708" y="950"/>
                    <a:pt x="3669" y="0"/>
                  </a:cubicBezTo>
                  <a:lnTo>
                    <a:pt x="3669" y="0"/>
                  </a:lnTo>
                  <a:cubicBezTo>
                    <a:pt x="4525" y="32"/>
                    <a:pt x="5371" y="377"/>
                    <a:pt x="6026" y="1031"/>
                  </a:cubicBezTo>
                  <a:lnTo>
                    <a:pt x="6026" y="1031"/>
                  </a:lnTo>
                  <a:cubicBezTo>
                    <a:pt x="7405" y="2411"/>
                    <a:pt x="7405" y="4645"/>
                    <a:pt x="6026" y="6025"/>
                  </a:cubicBezTo>
                </a:path>
              </a:pathLst>
            </a:custGeom>
            <a:grpFill/>
            <a:ln>
              <a:solidFill>
                <a:schemeClr val="accent5">
                  <a:lumMod val="50000"/>
                </a:schemeClr>
              </a:solidFill>
            </a:ln>
            <a:effectLst>
              <a:outerShdw blurRad="44450" dist="27940" dir="5400000" algn="ctr">
                <a:srgbClr val="000000">
                  <a:alpha val="32000"/>
                </a:srgbClr>
              </a:outerShdw>
            </a:effectLst>
            <a:sp3d>
              <a:bevelT w="190500" h="38100"/>
            </a:sp3d>
          </p:spPr>
          <p:txBody>
            <a:bodyPr wrap="none" anchor="ctr"/>
            <a:lstStyle/>
            <a:p>
              <a:endParaRPr lang="en-US" sz="6532" dirty="0">
                <a:latin typeface="Cambria" panose="02040503050406030204" pitchFamily="18" charset="0"/>
                <a:ea typeface="Cambria" panose="02040503050406030204" pitchFamily="18" charset="0"/>
              </a:endParaRPr>
            </a:p>
          </p:txBody>
        </p:sp>
        <p:sp>
          <p:nvSpPr>
            <p:cNvPr id="7" name="Freeform 5">
              <a:extLst>
                <a:ext uri="{FF2B5EF4-FFF2-40B4-BE49-F238E27FC236}">
                  <a16:creationId xmlns:a16="http://schemas.microsoft.com/office/drawing/2014/main" id="{EEE144CD-C7FB-C4EF-BAF7-99333BD3D9B9}"/>
                </a:ext>
              </a:extLst>
            </p:cNvPr>
            <p:cNvSpPr>
              <a:spLocks noChangeArrowheads="1"/>
            </p:cNvSpPr>
            <p:nvPr/>
          </p:nvSpPr>
          <p:spPr bwMode="auto">
            <a:xfrm>
              <a:off x="7940381" y="4573921"/>
              <a:ext cx="4836029" cy="4680492"/>
            </a:xfrm>
            <a:custGeom>
              <a:avLst/>
              <a:gdLst>
                <a:gd name="T0" fmla="*/ 7405 w 7406"/>
                <a:gd name="T1" fmla="*/ 3497 h 7167"/>
                <a:gd name="T2" fmla="*/ 7405 w 7406"/>
                <a:gd name="T3" fmla="*/ 3497 h 7167"/>
                <a:gd name="T4" fmla="*/ 6806 w 7406"/>
                <a:gd name="T5" fmla="*/ 3525 h 7167"/>
                <a:gd name="T6" fmla="*/ 6806 w 7406"/>
                <a:gd name="T7" fmla="*/ 3525 h 7167"/>
                <a:gd name="T8" fmla="*/ 5640 w 7406"/>
                <a:gd name="T9" fmla="*/ 3887 h 7167"/>
                <a:gd name="T10" fmla="*/ 5640 w 7406"/>
                <a:gd name="T11" fmla="*/ 3887 h 7167"/>
                <a:gd name="T12" fmla="*/ 4767 w 7406"/>
                <a:gd name="T13" fmla="*/ 4527 h 7167"/>
                <a:gd name="T14" fmla="*/ 4767 w 7406"/>
                <a:gd name="T15" fmla="*/ 4527 h 7167"/>
                <a:gd name="T16" fmla="*/ 3735 w 7406"/>
                <a:gd name="T17" fmla="*/ 7166 h 7167"/>
                <a:gd name="T18" fmla="*/ 3735 w 7406"/>
                <a:gd name="T19" fmla="*/ 7166 h 7167"/>
                <a:gd name="T20" fmla="*/ 1380 w 7406"/>
                <a:gd name="T21" fmla="*/ 6136 h 7167"/>
                <a:gd name="T22" fmla="*/ 1380 w 7406"/>
                <a:gd name="T23" fmla="*/ 6136 h 7167"/>
                <a:gd name="T24" fmla="*/ 1380 w 7406"/>
                <a:gd name="T25" fmla="*/ 1142 h 7167"/>
                <a:gd name="T26" fmla="*/ 1380 w 7406"/>
                <a:gd name="T27" fmla="*/ 1142 h 7167"/>
                <a:gd name="T28" fmla="*/ 3420 w 7406"/>
                <a:gd name="T29" fmla="*/ 137 h 7167"/>
                <a:gd name="T30" fmla="*/ 3420 w 7406"/>
                <a:gd name="T31" fmla="*/ 137 h 7167"/>
                <a:gd name="T32" fmla="*/ 6375 w 7406"/>
                <a:gd name="T33" fmla="*/ 1142 h 7167"/>
                <a:gd name="T34" fmla="*/ 6375 w 7406"/>
                <a:gd name="T35" fmla="*/ 1142 h 7167"/>
                <a:gd name="T36" fmla="*/ 7170 w 7406"/>
                <a:gd name="T37" fmla="*/ 2360 h 7167"/>
                <a:gd name="T38" fmla="*/ 7170 w 7406"/>
                <a:gd name="T39" fmla="*/ 2360 h 7167"/>
                <a:gd name="T40" fmla="*/ 7405 w 7406"/>
                <a:gd name="T41" fmla="*/ 3497 h 7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06" h="7167">
                  <a:moveTo>
                    <a:pt x="7405" y="3497"/>
                  </a:moveTo>
                  <a:lnTo>
                    <a:pt x="7405" y="3497"/>
                  </a:lnTo>
                  <a:cubicBezTo>
                    <a:pt x="7205" y="3488"/>
                    <a:pt x="7004" y="3497"/>
                    <a:pt x="6806" y="3525"/>
                  </a:cubicBezTo>
                  <a:lnTo>
                    <a:pt x="6806" y="3525"/>
                  </a:lnTo>
                  <a:cubicBezTo>
                    <a:pt x="6404" y="3576"/>
                    <a:pt x="6009" y="3698"/>
                    <a:pt x="5640" y="3887"/>
                  </a:cubicBezTo>
                  <a:lnTo>
                    <a:pt x="5640" y="3887"/>
                  </a:lnTo>
                  <a:cubicBezTo>
                    <a:pt x="5326" y="4050"/>
                    <a:pt x="5031" y="4263"/>
                    <a:pt x="4767" y="4527"/>
                  </a:cubicBezTo>
                  <a:lnTo>
                    <a:pt x="4767" y="4527"/>
                  </a:lnTo>
                  <a:cubicBezTo>
                    <a:pt x="4041" y="5253"/>
                    <a:pt x="3696" y="6216"/>
                    <a:pt x="3735" y="7166"/>
                  </a:cubicBezTo>
                  <a:lnTo>
                    <a:pt x="3735" y="7166"/>
                  </a:lnTo>
                  <a:cubicBezTo>
                    <a:pt x="2878" y="7132"/>
                    <a:pt x="2033" y="6789"/>
                    <a:pt x="1380" y="6136"/>
                  </a:cubicBezTo>
                  <a:lnTo>
                    <a:pt x="1380" y="6136"/>
                  </a:lnTo>
                  <a:cubicBezTo>
                    <a:pt x="0" y="4756"/>
                    <a:pt x="0" y="2520"/>
                    <a:pt x="1380" y="1142"/>
                  </a:cubicBezTo>
                  <a:lnTo>
                    <a:pt x="1380" y="1142"/>
                  </a:lnTo>
                  <a:cubicBezTo>
                    <a:pt x="1953" y="569"/>
                    <a:pt x="2673" y="233"/>
                    <a:pt x="3420" y="137"/>
                  </a:cubicBezTo>
                  <a:lnTo>
                    <a:pt x="3420" y="137"/>
                  </a:lnTo>
                  <a:cubicBezTo>
                    <a:pt x="4469" y="0"/>
                    <a:pt x="5569" y="335"/>
                    <a:pt x="6375" y="1142"/>
                  </a:cubicBezTo>
                  <a:lnTo>
                    <a:pt x="6375" y="1142"/>
                  </a:lnTo>
                  <a:cubicBezTo>
                    <a:pt x="6733" y="1500"/>
                    <a:pt x="6999" y="1915"/>
                    <a:pt x="7170" y="2360"/>
                  </a:cubicBezTo>
                  <a:lnTo>
                    <a:pt x="7170" y="2360"/>
                  </a:lnTo>
                  <a:cubicBezTo>
                    <a:pt x="7312" y="2725"/>
                    <a:pt x="7391" y="3111"/>
                    <a:pt x="7405" y="3497"/>
                  </a:cubicBezTo>
                </a:path>
              </a:pathLst>
            </a:custGeom>
            <a:grpFill/>
            <a:ln>
              <a:solidFill>
                <a:schemeClr val="accent5">
                  <a:lumMod val="50000"/>
                </a:schemeClr>
              </a:solidFill>
            </a:ln>
            <a:effectLst>
              <a:outerShdw blurRad="44450" dist="27940" dir="5400000" algn="ctr">
                <a:srgbClr val="000000">
                  <a:alpha val="32000"/>
                </a:srgbClr>
              </a:outerShdw>
            </a:effectLst>
            <a:sp3d>
              <a:bevelT w="190500" h="38100"/>
            </a:sp3d>
          </p:spPr>
          <p:txBody>
            <a:bodyPr wrap="none" anchor="ctr"/>
            <a:lstStyle/>
            <a:p>
              <a:r>
                <a:rPr lang="en-US" sz="6532" dirty="0">
                  <a:latin typeface="Cambria" panose="02040503050406030204" pitchFamily="18" charset="0"/>
                  <a:ea typeface="Cambria" panose="02040503050406030204" pitchFamily="18" charset="0"/>
                </a:rPr>
                <a:t>  </a:t>
              </a:r>
            </a:p>
          </p:txBody>
        </p:sp>
        <p:sp>
          <p:nvSpPr>
            <p:cNvPr id="8" name="Freeform 6">
              <a:extLst>
                <a:ext uri="{FF2B5EF4-FFF2-40B4-BE49-F238E27FC236}">
                  <a16:creationId xmlns:a16="http://schemas.microsoft.com/office/drawing/2014/main" id="{EA59373B-E4F1-9944-A737-5E3A375F4EE0}"/>
                </a:ext>
              </a:extLst>
            </p:cNvPr>
            <p:cNvSpPr>
              <a:spLocks noChangeArrowheads="1"/>
            </p:cNvSpPr>
            <p:nvPr/>
          </p:nvSpPr>
          <p:spPr bwMode="auto">
            <a:xfrm>
              <a:off x="10354074" y="6875285"/>
              <a:ext cx="4617126" cy="4818745"/>
            </a:xfrm>
            <a:custGeom>
              <a:avLst/>
              <a:gdLst>
                <a:gd name="T0" fmla="*/ 7069 w 7070"/>
                <a:gd name="T1" fmla="*/ 3959 h 7379"/>
                <a:gd name="T2" fmla="*/ 7069 w 7070"/>
                <a:gd name="T3" fmla="*/ 3959 h 7379"/>
                <a:gd name="T4" fmla="*/ 6065 w 7070"/>
                <a:gd name="T5" fmla="*/ 5998 h 7379"/>
                <a:gd name="T6" fmla="*/ 6065 w 7070"/>
                <a:gd name="T7" fmla="*/ 5998 h 7379"/>
                <a:gd name="T8" fmla="*/ 1071 w 7070"/>
                <a:gd name="T9" fmla="*/ 5998 h 7379"/>
                <a:gd name="T10" fmla="*/ 1071 w 7070"/>
                <a:gd name="T11" fmla="*/ 5998 h 7379"/>
                <a:gd name="T12" fmla="*/ 39 w 7070"/>
                <a:gd name="T13" fmla="*/ 3641 h 7379"/>
                <a:gd name="T14" fmla="*/ 39 w 7070"/>
                <a:gd name="T15" fmla="*/ 3641 h 7379"/>
                <a:gd name="T16" fmla="*/ 1071 w 7070"/>
                <a:gd name="T17" fmla="*/ 1002 h 7379"/>
                <a:gd name="T18" fmla="*/ 1071 w 7070"/>
                <a:gd name="T19" fmla="*/ 1002 h 7379"/>
                <a:gd name="T20" fmla="*/ 1944 w 7070"/>
                <a:gd name="T21" fmla="*/ 362 h 7379"/>
                <a:gd name="T22" fmla="*/ 1944 w 7070"/>
                <a:gd name="T23" fmla="*/ 362 h 7379"/>
                <a:gd name="T24" fmla="*/ 3110 w 7070"/>
                <a:gd name="T25" fmla="*/ 0 h 7379"/>
                <a:gd name="T26" fmla="*/ 3110 w 7070"/>
                <a:gd name="T27" fmla="*/ 0 h 7379"/>
                <a:gd name="T28" fmla="*/ 3083 w 7070"/>
                <a:gd name="T29" fmla="*/ 599 h 7379"/>
                <a:gd name="T30" fmla="*/ 3083 w 7070"/>
                <a:gd name="T31" fmla="*/ 599 h 7379"/>
                <a:gd name="T32" fmla="*/ 3320 w 7070"/>
                <a:gd name="T33" fmla="*/ 1736 h 7379"/>
                <a:gd name="T34" fmla="*/ 3320 w 7070"/>
                <a:gd name="T35" fmla="*/ 1736 h 7379"/>
                <a:gd name="T36" fmla="*/ 4113 w 7070"/>
                <a:gd name="T37" fmla="*/ 2954 h 7379"/>
                <a:gd name="T38" fmla="*/ 4113 w 7070"/>
                <a:gd name="T39" fmla="*/ 2954 h 7379"/>
                <a:gd name="T40" fmla="*/ 7069 w 7070"/>
                <a:gd name="T41" fmla="*/ 3959 h 7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070" h="7379">
                  <a:moveTo>
                    <a:pt x="7069" y="3959"/>
                  </a:moveTo>
                  <a:lnTo>
                    <a:pt x="7069" y="3959"/>
                  </a:lnTo>
                  <a:cubicBezTo>
                    <a:pt x="6973" y="4703"/>
                    <a:pt x="6638" y="5425"/>
                    <a:pt x="6065" y="5998"/>
                  </a:cubicBezTo>
                  <a:lnTo>
                    <a:pt x="6065" y="5998"/>
                  </a:lnTo>
                  <a:cubicBezTo>
                    <a:pt x="4685" y="7378"/>
                    <a:pt x="2449" y="7378"/>
                    <a:pt x="1071" y="5998"/>
                  </a:cubicBezTo>
                  <a:lnTo>
                    <a:pt x="1071" y="5998"/>
                  </a:lnTo>
                  <a:cubicBezTo>
                    <a:pt x="416" y="5344"/>
                    <a:pt x="72" y="4497"/>
                    <a:pt x="39" y="3641"/>
                  </a:cubicBezTo>
                  <a:lnTo>
                    <a:pt x="39" y="3641"/>
                  </a:lnTo>
                  <a:cubicBezTo>
                    <a:pt x="0" y="2691"/>
                    <a:pt x="345" y="1728"/>
                    <a:pt x="1071" y="1002"/>
                  </a:cubicBezTo>
                  <a:lnTo>
                    <a:pt x="1071" y="1002"/>
                  </a:lnTo>
                  <a:cubicBezTo>
                    <a:pt x="1335" y="738"/>
                    <a:pt x="1630" y="525"/>
                    <a:pt x="1944" y="362"/>
                  </a:cubicBezTo>
                  <a:lnTo>
                    <a:pt x="1944" y="362"/>
                  </a:lnTo>
                  <a:cubicBezTo>
                    <a:pt x="2313" y="172"/>
                    <a:pt x="2708" y="51"/>
                    <a:pt x="3110" y="0"/>
                  </a:cubicBezTo>
                  <a:lnTo>
                    <a:pt x="3110" y="0"/>
                  </a:lnTo>
                  <a:cubicBezTo>
                    <a:pt x="3083" y="199"/>
                    <a:pt x="3074" y="399"/>
                    <a:pt x="3083" y="599"/>
                  </a:cubicBezTo>
                  <a:lnTo>
                    <a:pt x="3083" y="599"/>
                  </a:lnTo>
                  <a:cubicBezTo>
                    <a:pt x="3097" y="985"/>
                    <a:pt x="3176" y="1370"/>
                    <a:pt x="3320" y="1736"/>
                  </a:cubicBezTo>
                  <a:lnTo>
                    <a:pt x="3320" y="1736"/>
                  </a:lnTo>
                  <a:cubicBezTo>
                    <a:pt x="3490" y="2181"/>
                    <a:pt x="3755" y="2595"/>
                    <a:pt x="4113" y="2954"/>
                  </a:cubicBezTo>
                  <a:lnTo>
                    <a:pt x="4113" y="2954"/>
                  </a:lnTo>
                  <a:cubicBezTo>
                    <a:pt x="4919" y="3761"/>
                    <a:pt x="6018" y="4096"/>
                    <a:pt x="7069" y="3959"/>
                  </a:cubicBezTo>
                </a:path>
              </a:pathLst>
            </a:custGeom>
            <a:grpFill/>
            <a:ln>
              <a:solidFill>
                <a:schemeClr val="accent5">
                  <a:lumMod val="50000"/>
                </a:schemeClr>
              </a:solidFill>
            </a:ln>
            <a:effectLst>
              <a:outerShdw blurRad="44450" dist="27940" dir="5400000" algn="ctr">
                <a:srgbClr val="000000">
                  <a:alpha val="32000"/>
                </a:srgbClr>
              </a:outerShdw>
            </a:effectLst>
            <a:sp3d>
              <a:bevelT w="190500" h="38100"/>
            </a:sp3d>
          </p:spPr>
          <p:txBody>
            <a:bodyPr wrap="none" anchor="ctr"/>
            <a:lstStyle/>
            <a:p>
              <a:endParaRPr lang="en-US" sz="6532" dirty="0">
                <a:latin typeface="Cambria" panose="02040503050406030204" pitchFamily="18" charset="0"/>
                <a:ea typeface="Cambria" panose="02040503050406030204" pitchFamily="18" charset="0"/>
              </a:endParaRPr>
            </a:p>
          </p:txBody>
        </p:sp>
      </p:grpSp>
      <p:sp>
        <p:nvSpPr>
          <p:cNvPr id="9" name="TextBox 8">
            <a:extLst>
              <a:ext uri="{FF2B5EF4-FFF2-40B4-BE49-F238E27FC236}">
                <a16:creationId xmlns:a16="http://schemas.microsoft.com/office/drawing/2014/main" id="{75157D71-B8E7-408A-1F28-BFBA130C79DD}"/>
              </a:ext>
            </a:extLst>
          </p:cNvPr>
          <p:cNvSpPr txBox="1"/>
          <p:nvPr/>
        </p:nvSpPr>
        <p:spPr>
          <a:xfrm>
            <a:off x="1657940" y="5693695"/>
            <a:ext cx="3129280" cy="461665"/>
          </a:xfrm>
          <a:prstGeom prst="rect">
            <a:avLst/>
          </a:prstGeom>
          <a:solidFill>
            <a:schemeClr val="accent5">
              <a:lumMod val="50000"/>
            </a:schemeClr>
          </a:solidFill>
          <a:ln>
            <a:noFill/>
          </a:ln>
          <a:effectLst>
            <a:glow rad="635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IN" sz="2400" b="1" dirty="0">
                <a:solidFill>
                  <a:schemeClr val="bg1"/>
                </a:solidFill>
                <a:latin typeface="Cambria" panose="02040503050406030204" pitchFamily="18" charset="0"/>
                <a:ea typeface="Cambria" panose="02040503050406030204" pitchFamily="18" charset="0"/>
              </a:rPr>
              <a:t>Financing</a:t>
            </a:r>
          </a:p>
        </p:txBody>
      </p:sp>
      <p:sp>
        <p:nvSpPr>
          <p:cNvPr id="10" name="TextBox 9">
            <a:extLst>
              <a:ext uri="{FF2B5EF4-FFF2-40B4-BE49-F238E27FC236}">
                <a16:creationId xmlns:a16="http://schemas.microsoft.com/office/drawing/2014/main" id="{465689F1-D52F-388A-0133-3F48790D26CD}"/>
              </a:ext>
            </a:extLst>
          </p:cNvPr>
          <p:cNvSpPr txBox="1"/>
          <p:nvPr/>
        </p:nvSpPr>
        <p:spPr>
          <a:xfrm>
            <a:off x="1657940" y="1312211"/>
            <a:ext cx="3129280" cy="461665"/>
          </a:xfrm>
          <a:prstGeom prst="rect">
            <a:avLst/>
          </a:prstGeom>
          <a:solidFill>
            <a:schemeClr val="accent5">
              <a:lumMod val="50000"/>
            </a:schemeClr>
          </a:solidFill>
          <a:ln>
            <a:noFill/>
          </a:ln>
          <a:effectLst>
            <a:glow rad="635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IN" sz="2400" b="1" dirty="0">
                <a:solidFill>
                  <a:schemeClr val="bg1"/>
                </a:solidFill>
                <a:latin typeface="Cambria" panose="02040503050406030204" pitchFamily="18" charset="0"/>
                <a:ea typeface="Cambria" panose="02040503050406030204" pitchFamily="18" charset="0"/>
              </a:rPr>
              <a:t>Service Provision</a:t>
            </a:r>
          </a:p>
        </p:txBody>
      </p:sp>
      <p:sp>
        <p:nvSpPr>
          <p:cNvPr id="11" name="TextBox 10">
            <a:extLst>
              <a:ext uri="{FF2B5EF4-FFF2-40B4-BE49-F238E27FC236}">
                <a16:creationId xmlns:a16="http://schemas.microsoft.com/office/drawing/2014/main" id="{6EF7B91A-E0FE-EE82-09BD-CF8436C3B1EA}"/>
              </a:ext>
            </a:extLst>
          </p:cNvPr>
          <p:cNvSpPr txBox="1"/>
          <p:nvPr/>
        </p:nvSpPr>
        <p:spPr>
          <a:xfrm>
            <a:off x="327558" y="3297128"/>
            <a:ext cx="3675551" cy="830997"/>
          </a:xfrm>
          <a:prstGeom prst="rect">
            <a:avLst/>
          </a:prstGeom>
          <a:solidFill>
            <a:schemeClr val="accent5">
              <a:lumMod val="50000"/>
            </a:schemeClr>
          </a:solidFill>
          <a:ln>
            <a:noFill/>
          </a:ln>
          <a:effectLst>
            <a:glow rad="635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IN" sz="2400" b="1" dirty="0">
                <a:solidFill>
                  <a:schemeClr val="bg1"/>
                </a:solidFill>
                <a:latin typeface="Cambria" panose="02040503050406030204" pitchFamily="18" charset="0"/>
                <a:ea typeface="Cambria" panose="02040503050406030204" pitchFamily="18" charset="0"/>
              </a:rPr>
              <a:t>Access to Essential Medicines &amp; Diagnostics</a:t>
            </a:r>
          </a:p>
        </p:txBody>
      </p:sp>
      <p:sp>
        <p:nvSpPr>
          <p:cNvPr id="12" name="TextBox 11">
            <a:extLst>
              <a:ext uri="{FF2B5EF4-FFF2-40B4-BE49-F238E27FC236}">
                <a16:creationId xmlns:a16="http://schemas.microsoft.com/office/drawing/2014/main" id="{B17135F2-895B-1742-C9EB-FB3D29CB989A}"/>
              </a:ext>
            </a:extLst>
          </p:cNvPr>
          <p:cNvSpPr txBox="1"/>
          <p:nvPr/>
        </p:nvSpPr>
        <p:spPr>
          <a:xfrm>
            <a:off x="7719106" y="5624600"/>
            <a:ext cx="3129280" cy="461665"/>
          </a:xfrm>
          <a:prstGeom prst="rect">
            <a:avLst/>
          </a:prstGeom>
          <a:solidFill>
            <a:schemeClr val="accent5">
              <a:lumMod val="50000"/>
            </a:schemeClr>
          </a:solidFill>
          <a:ln>
            <a:noFill/>
          </a:ln>
          <a:effectLst>
            <a:glow rad="635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IN" sz="2400" b="1" dirty="0">
                <a:solidFill>
                  <a:schemeClr val="bg1"/>
                </a:solidFill>
                <a:latin typeface="Cambria" panose="02040503050406030204" pitchFamily="18" charset="0"/>
                <a:ea typeface="Cambria" panose="02040503050406030204" pitchFamily="18" charset="0"/>
              </a:rPr>
              <a:t>Governance</a:t>
            </a:r>
          </a:p>
        </p:txBody>
      </p:sp>
      <p:sp>
        <p:nvSpPr>
          <p:cNvPr id="13" name="TextBox 12">
            <a:extLst>
              <a:ext uri="{FF2B5EF4-FFF2-40B4-BE49-F238E27FC236}">
                <a16:creationId xmlns:a16="http://schemas.microsoft.com/office/drawing/2014/main" id="{ED8FABBD-A443-89EC-2533-719B3EF1B2D3}"/>
              </a:ext>
            </a:extLst>
          </p:cNvPr>
          <p:cNvSpPr txBox="1"/>
          <p:nvPr/>
        </p:nvSpPr>
        <p:spPr>
          <a:xfrm>
            <a:off x="8426258" y="3350714"/>
            <a:ext cx="3129280" cy="461665"/>
          </a:xfrm>
          <a:prstGeom prst="rect">
            <a:avLst/>
          </a:prstGeom>
          <a:solidFill>
            <a:schemeClr val="accent5">
              <a:lumMod val="50000"/>
            </a:schemeClr>
          </a:solidFill>
          <a:ln>
            <a:noFill/>
          </a:ln>
          <a:effectLst>
            <a:glow rad="635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IN" sz="2400" b="1" dirty="0">
                <a:solidFill>
                  <a:schemeClr val="bg1"/>
                </a:solidFill>
                <a:latin typeface="Cambria" panose="02040503050406030204" pitchFamily="18" charset="0"/>
                <a:ea typeface="Cambria" panose="02040503050406030204" pitchFamily="18" charset="0"/>
              </a:rPr>
              <a:t>Information Systems</a:t>
            </a:r>
          </a:p>
        </p:txBody>
      </p:sp>
      <p:sp>
        <p:nvSpPr>
          <p:cNvPr id="14" name="TextBox 13">
            <a:extLst>
              <a:ext uri="{FF2B5EF4-FFF2-40B4-BE49-F238E27FC236}">
                <a16:creationId xmlns:a16="http://schemas.microsoft.com/office/drawing/2014/main" id="{DE42939C-48B5-8FA5-E65A-0AEBABD84A92}"/>
              </a:ext>
            </a:extLst>
          </p:cNvPr>
          <p:cNvSpPr txBox="1"/>
          <p:nvPr/>
        </p:nvSpPr>
        <p:spPr>
          <a:xfrm>
            <a:off x="6698477" y="1312211"/>
            <a:ext cx="4665525" cy="461665"/>
          </a:xfrm>
          <a:prstGeom prst="rect">
            <a:avLst/>
          </a:prstGeom>
          <a:solidFill>
            <a:schemeClr val="accent5">
              <a:lumMod val="50000"/>
            </a:schemeClr>
          </a:solidFill>
          <a:ln>
            <a:noFill/>
          </a:ln>
          <a:effectLst>
            <a:glow rad="635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IN" sz="2400" b="1" dirty="0">
                <a:solidFill>
                  <a:schemeClr val="bg1"/>
                </a:solidFill>
                <a:latin typeface="Cambria" panose="02040503050406030204" pitchFamily="18" charset="0"/>
                <a:ea typeface="Cambria" panose="02040503050406030204" pitchFamily="18" charset="0"/>
              </a:rPr>
              <a:t>Human Resources for Health</a:t>
            </a:r>
          </a:p>
        </p:txBody>
      </p:sp>
      <p:sp>
        <p:nvSpPr>
          <p:cNvPr id="15" name="TextBox 14">
            <a:extLst>
              <a:ext uri="{FF2B5EF4-FFF2-40B4-BE49-F238E27FC236}">
                <a16:creationId xmlns:a16="http://schemas.microsoft.com/office/drawing/2014/main" id="{14BF7DDA-5C4C-631E-D5AF-2B268F3FE1EE}"/>
              </a:ext>
            </a:extLst>
          </p:cNvPr>
          <p:cNvSpPr txBox="1"/>
          <p:nvPr/>
        </p:nvSpPr>
        <p:spPr>
          <a:xfrm>
            <a:off x="708697" y="200299"/>
            <a:ext cx="10774605" cy="646986"/>
          </a:xfrm>
          <a:prstGeom prst="roundRect">
            <a:avLst/>
          </a:prstGeom>
          <a:solidFill>
            <a:schemeClr val="bg1">
              <a:lumMod val="85000"/>
            </a:schemeClr>
          </a:solidFill>
          <a:ln>
            <a:solidFill>
              <a:schemeClr val="accent5">
                <a:lumMod val="50000"/>
              </a:schemeClr>
            </a:solidFill>
          </a:ln>
          <a:effectLst>
            <a:glow rad="635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IN" sz="3200" b="1" dirty="0">
                <a:latin typeface="Cambria" panose="02040503050406030204" pitchFamily="18" charset="0"/>
                <a:ea typeface="Cambria" panose="02040503050406030204" pitchFamily="18" charset="0"/>
              </a:rPr>
              <a:t>Holistic Strengthening of the Health System</a:t>
            </a:r>
          </a:p>
        </p:txBody>
      </p:sp>
      <p:sp>
        <p:nvSpPr>
          <p:cNvPr id="16" name="TextBox 15">
            <a:extLst>
              <a:ext uri="{FF2B5EF4-FFF2-40B4-BE49-F238E27FC236}">
                <a16:creationId xmlns:a16="http://schemas.microsoft.com/office/drawing/2014/main" id="{2BFE7FA3-6544-3456-6129-C08CD787B967}"/>
              </a:ext>
            </a:extLst>
          </p:cNvPr>
          <p:cNvSpPr txBox="1"/>
          <p:nvPr/>
        </p:nvSpPr>
        <p:spPr>
          <a:xfrm flipH="1">
            <a:off x="4438062" y="3453938"/>
            <a:ext cx="1086003" cy="369332"/>
          </a:xfrm>
          <a:prstGeom prst="rect">
            <a:avLst/>
          </a:prstGeom>
          <a:noFill/>
        </p:spPr>
        <p:txBody>
          <a:bodyPr wrap="square" rtlCol="0">
            <a:spAutoFit/>
          </a:bodyPr>
          <a:lstStyle/>
          <a:p>
            <a:r>
              <a:rPr lang="en-IN" b="1" dirty="0">
                <a:latin typeface="Cambria" panose="02040503050406030204" pitchFamily="18" charset="0"/>
                <a:ea typeface="Cambria" panose="02040503050406030204" pitchFamily="18" charset="0"/>
              </a:rPr>
              <a:t>ECRP</a:t>
            </a:r>
          </a:p>
        </p:txBody>
      </p:sp>
      <p:sp>
        <p:nvSpPr>
          <p:cNvPr id="17" name="TextBox 16">
            <a:extLst>
              <a:ext uri="{FF2B5EF4-FFF2-40B4-BE49-F238E27FC236}">
                <a16:creationId xmlns:a16="http://schemas.microsoft.com/office/drawing/2014/main" id="{28F4593C-6E6C-0A5B-0E6C-6F1C48707F0F}"/>
              </a:ext>
            </a:extLst>
          </p:cNvPr>
          <p:cNvSpPr txBox="1"/>
          <p:nvPr/>
        </p:nvSpPr>
        <p:spPr>
          <a:xfrm flipH="1">
            <a:off x="5484503" y="4654236"/>
            <a:ext cx="1172652" cy="646331"/>
          </a:xfrm>
          <a:prstGeom prst="rect">
            <a:avLst/>
          </a:prstGeom>
          <a:noFill/>
        </p:spPr>
        <p:txBody>
          <a:bodyPr wrap="square" rtlCol="0">
            <a:spAutoFit/>
          </a:bodyPr>
          <a:lstStyle/>
          <a:p>
            <a:pPr algn="ctr"/>
            <a:r>
              <a:rPr lang="en-IN" b="1" dirty="0">
                <a:latin typeface="Cambria" panose="02040503050406030204" pitchFamily="18" charset="0"/>
                <a:ea typeface="Cambria" panose="02040503050406030204" pitchFamily="18" charset="0"/>
              </a:rPr>
              <a:t>PM ABHIM</a:t>
            </a:r>
          </a:p>
        </p:txBody>
      </p:sp>
      <p:sp>
        <p:nvSpPr>
          <p:cNvPr id="18" name="TextBox 17">
            <a:extLst>
              <a:ext uri="{FF2B5EF4-FFF2-40B4-BE49-F238E27FC236}">
                <a16:creationId xmlns:a16="http://schemas.microsoft.com/office/drawing/2014/main" id="{02464CE1-DC62-E073-90B5-F05DA124F3FC}"/>
              </a:ext>
            </a:extLst>
          </p:cNvPr>
          <p:cNvSpPr txBox="1"/>
          <p:nvPr/>
        </p:nvSpPr>
        <p:spPr>
          <a:xfrm flipH="1">
            <a:off x="5636307" y="2699342"/>
            <a:ext cx="1172652" cy="369332"/>
          </a:xfrm>
          <a:prstGeom prst="rect">
            <a:avLst/>
          </a:prstGeom>
          <a:noFill/>
        </p:spPr>
        <p:txBody>
          <a:bodyPr wrap="square" rtlCol="0">
            <a:spAutoFit/>
          </a:bodyPr>
          <a:lstStyle/>
          <a:p>
            <a:pPr algn="ctr"/>
            <a:r>
              <a:rPr lang="en-IN" b="1" dirty="0">
                <a:latin typeface="Cambria" panose="02040503050406030204" pitchFamily="18" charset="0"/>
                <a:ea typeface="Cambria" panose="02040503050406030204" pitchFamily="18" charset="0"/>
              </a:rPr>
              <a:t>NHM</a:t>
            </a:r>
          </a:p>
        </p:txBody>
      </p:sp>
      <p:sp>
        <p:nvSpPr>
          <p:cNvPr id="19" name="TextBox 18">
            <a:extLst>
              <a:ext uri="{FF2B5EF4-FFF2-40B4-BE49-F238E27FC236}">
                <a16:creationId xmlns:a16="http://schemas.microsoft.com/office/drawing/2014/main" id="{73843AFC-5488-F349-BDBB-44A5BDD17EB9}"/>
              </a:ext>
            </a:extLst>
          </p:cNvPr>
          <p:cNvSpPr txBox="1"/>
          <p:nvPr/>
        </p:nvSpPr>
        <p:spPr>
          <a:xfrm flipH="1">
            <a:off x="6377055" y="3638859"/>
            <a:ext cx="1540976" cy="646331"/>
          </a:xfrm>
          <a:prstGeom prst="rect">
            <a:avLst/>
          </a:prstGeom>
          <a:noFill/>
        </p:spPr>
        <p:txBody>
          <a:bodyPr wrap="square" rtlCol="0">
            <a:spAutoFit/>
          </a:bodyPr>
          <a:lstStyle/>
          <a:p>
            <a:pPr algn="ctr"/>
            <a:r>
              <a:rPr lang="en-IN" b="1" dirty="0">
                <a:latin typeface="Cambria" panose="02040503050406030204" pitchFamily="18" charset="0"/>
                <a:ea typeface="Cambria" panose="02040503050406030204" pitchFamily="18" charset="0"/>
              </a:rPr>
              <a:t>15</a:t>
            </a:r>
            <a:r>
              <a:rPr lang="en-IN" b="1" baseline="30000" dirty="0">
                <a:latin typeface="Cambria" panose="02040503050406030204" pitchFamily="18" charset="0"/>
                <a:ea typeface="Cambria" panose="02040503050406030204" pitchFamily="18" charset="0"/>
              </a:rPr>
              <a:t>th</a:t>
            </a:r>
            <a:r>
              <a:rPr lang="en-IN" b="1" dirty="0">
                <a:latin typeface="Cambria" panose="02040503050406030204" pitchFamily="18" charset="0"/>
                <a:ea typeface="Cambria" panose="02040503050406030204" pitchFamily="18" charset="0"/>
              </a:rPr>
              <a:t> FC Grants</a:t>
            </a:r>
          </a:p>
        </p:txBody>
      </p:sp>
    </p:spTree>
    <p:extLst>
      <p:ext uri="{BB962C8B-B14F-4D97-AF65-F5344CB8AC3E}">
        <p14:creationId xmlns:p14="http://schemas.microsoft.com/office/powerpoint/2010/main" val="449373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5812-5E8A-F02C-9E74-DE98CE74FCD2}"/>
              </a:ext>
            </a:extLst>
          </p:cNvPr>
          <p:cNvSpPr>
            <a:spLocks noGrp="1"/>
          </p:cNvSpPr>
          <p:nvPr>
            <p:ph type="title"/>
          </p:nvPr>
        </p:nvSpPr>
        <p:spPr>
          <a:xfrm>
            <a:off x="771525" y="234771"/>
            <a:ext cx="10998835" cy="620395"/>
          </a:xfrm>
          <a:prstGeom prst="roundRect">
            <a:avLst/>
          </a:prstGeom>
          <a:solidFill>
            <a:schemeClr val="bg1">
              <a:lumMod val="95000"/>
            </a:schemeClr>
          </a:solidFill>
          <a:ln>
            <a:solidFill>
              <a:schemeClr val="accent5">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IN" sz="4800" b="1" dirty="0">
                <a:solidFill>
                  <a:srgbClr val="003B6C"/>
                </a:solidFill>
                <a:latin typeface="Cambria" panose="02040503050406030204" pitchFamily="18" charset="0"/>
                <a:ea typeface="Cambria" panose="02040503050406030204" pitchFamily="18" charset="0"/>
              </a:rPr>
              <a:t>Service Provision</a:t>
            </a:r>
          </a:p>
        </p:txBody>
      </p:sp>
      <p:sp>
        <p:nvSpPr>
          <p:cNvPr id="8" name="TextBox 7">
            <a:extLst>
              <a:ext uri="{FF2B5EF4-FFF2-40B4-BE49-F238E27FC236}">
                <a16:creationId xmlns:a16="http://schemas.microsoft.com/office/drawing/2014/main" id="{D3A04E76-5BE4-EAA8-C008-DC5589E7F558}"/>
              </a:ext>
            </a:extLst>
          </p:cNvPr>
          <p:cNvSpPr txBox="1"/>
          <p:nvPr/>
        </p:nvSpPr>
        <p:spPr>
          <a:xfrm>
            <a:off x="771525" y="1036954"/>
            <a:ext cx="11191875" cy="5005626"/>
          </a:xfrm>
          <a:prstGeom prst="roundRect">
            <a:avLst/>
          </a:prstGeom>
          <a:noFill/>
          <a:ln>
            <a:solidFill>
              <a:schemeClr val="accent5">
                <a:lumMod val="50000"/>
              </a:schemeClr>
            </a:solidFill>
          </a:ln>
        </p:spPr>
        <p:txBody>
          <a:bodyPr wrap="square">
            <a:spAutoFit/>
          </a:bodyPr>
          <a:lstStyle/>
          <a:p>
            <a:pPr algn="just">
              <a:lnSpc>
                <a:spcPct val="100000"/>
              </a:lnSpc>
            </a:pPr>
            <a:r>
              <a:rPr lang="en-US" sz="2400" b="1" dirty="0">
                <a:latin typeface="Cambria" panose="02040503050406030204" pitchFamily="18" charset="0"/>
                <a:ea typeface="Cambria" panose="02040503050406030204" pitchFamily="18" charset="0"/>
              </a:rPr>
              <a:t>Strengthening Comprehensive Primary Healthcare: </a:t>
            </a:r>
            <a:r>
              <a:rPr lang="en-US" sz="2400" dirty="0">
                <a:latin typeface="Cambria" panose="02040503050406030204" pitchFamily="18" charset="0"/>
                <a:ea typeface="Cambria" panose="02040503050406030204" pitchFamily="18" charset="0"/>
              </a:rPr>
              <a:t>Rural and Urban HWCs - </a:t>
            </a:r>
            <a:r>
              <a:rPr lang="en-US" sz="2400" dirty="0">
                <a:solidFill>
                  <a:schemeClr val="accent5">
                    <a:lumMod val="50000"/>
                  </a:schemeClr>
                </a:solidFill>
                <a:latin typeface="Cambria" panose="02040503050406030204" pitchFamily="18" charset="0"/>
                <a:ea typeface="Cambria" panose="02040503050406030204" pitchFamily="18" charset="0"/>
              </a:rPr>
              <a:t>under PM-ABHIM</a:t>
            </a:r>
            <a:r>
              <a:rPr lang="en-US" sz="2400" dirty="0">
                <a:latin typeface="Cambria" panose="02040503050406030204" pitchFamily="18" charset="0"/>
                <a:ea typeface="Cambria" panose="02040503050406030204" pitchFamily="18" charset="0"/>
              </a:rPr>
              <a:t>; along with UHWCs, building-less SHCs, PHCs and CHCs and conversion of rural SHCs and PHCs to HWCs </a:t>
            </a:r>
            <a:r>
              <a:rPr lang="en-US" sz="2400" dirty="0">
                <a:solidFill>
                  <a:schemeClr val="accent5">
                    <a:lumMod val="50000"/>
                  </a:schemeClr>
                </a:solidFill>
                <a:latin typeface="Cambria" panose="02040503050406030204" pitchFamily="18" charset="0"/>
                <a:ea typeface="Cambria" panose="02040503050406030204" pitchFamily="18" charset="0"/>
              </a:rPr>
              <a:t>- under 15</a:t>
            </a:r>
            <a:r>
              <a:rPr lang="en-US" sz="2400" baseline="30000" dirty="0">
                <a:solidFill>
                  <a:schemeClr val="accent5">
                    <a:lumMod val="50000"/>
                  </a:schemeClr>
                </a:solidFill>
                <a:latin typeface="Cambria" panose="02040503050406030204" pitchFamily="18" charset="0"/>
                <a:ea typeface="Cambria" panose="02040503050406030204" pitchFamily="18" charset="0"/>
              </a:rPr>
              <a:t>th</a:t>
            </a:r>
            <a:r>
              <a:rPr lang="en-US" sz="2400" dirty="0">
                <a:solidFill>
                  <a:schemeClr val="accent5">
                    <a:lumMod val="50000"/>
                  </a:schemeClr>
                </a:solidFill>
                <a:latin typeface="Cambria" panose="02040503050406030204" pitchFamily="18" charset="0"/>
                <a:ea typeface="Cambria" panose="02040503050406030204" pitchFamily="18" charset="0"/>
              </a:rPr>
              <a:t> FC local body grants. </a:t>
            </a:r>
          </a:p>
          <a:p>
            <a:pPr algn="just">
              <a:lnSpc>
                <a:spcPct val="100000"/>
              </a:lnSpc>
            </a:pPr>
            <a:endParaRPr lang="en-US" sz="2400" dirty="0">
              <a:latin typeface="Cambria" panose="02040503050406030204" pitchFamily="18" charset="0"/>
              <a:ea typeface="Cambria" panose="02040503050406030204" pitchFamily="18" charset="0"/>
            </a:endParaRPr>
          </a:p>
          <a:p>
            <a:pPr algn="just">
              <a:lnSpc>
                <a:spcPct val="100000"/>
              </a:lnSpc>
            </a:pPr>
            <a:r>
              <a:rPr lang="en-US" sz="2400" b="1" dirty="0">
                <a:latin typeface="Cambria" panose="02040503050406030204" pitchFamily="18" charset="0"/>
                <a:ea typeface="Cambria" panose="02040503050406030204" pitchFamily="18" charset="0"/>
              </a:rPr>
              <a:t>Strengthening Secondary and Tertiary level care: </a:t>
            </a:r>
            <a:r>
              <a:rPr lang="en-US" sz="2400" dirty="0">
                <a:latin typeface="Cambria" panose="02040503050406030204" pitchFamily="18" charset="0"/>
                <a:ea typeface="Cambria" panose="02040503050406030204" pitchFamily="18" charset="0"/>
              </a:rPr>
              <a:t>CHCs, Block Level Public Health Units </a:t>
            </a:r>
            <a:r>
              <a:rPr lang="en-US" sz="2400" dirty="0">
                <a:solidFill>
                  <a:schemeClr val="accent5">
                    <a:lumMod val="50000"/>
                  </a:schemeClr>
                </a:solidFill>
                <a:latin typeface="Cambria" panose="02040503050406030204" pitchFamily="18" charset="0"/>
                <a:ea typeface="Cambria" panose="02040503050406030204" pitchFamily="18" charset="0"/>
              </a:rPr>
              <a:t>under 15</a:t>
            </a:r>
            <a:r>
              <a:rPr lang="en-US" sz="2400" baseline="30000" dirty="0">
                <a:solidFill>
                  <a:schemeClr val="accent5">
                    <a:lumMod val="50000"/>
                  </a:schemeClr>
                </a:solidFill>
                <a:latin typeface="Cambria" panose="02040503050406030204" pitchFamily="18" charset="0"/>
                <a:ea typeface="Cambria" panose="02040503050406030204" pitchFamily="18" charset="0"/>
              </a:rPr>
              <a:t>th</a:t>
            </a:r>
            <a:r>
              <a:rPr lang="en-US" sz="2400" dirty="0">
                <a:solidFill>
                  <a:schemeClr val="accent5">
                    <a:lumMod val="50000"/>
                  </a:schemeClr>
                </a:solidFill>
                <a:latin typeface="Cambria" panose="02040503050406030204" pitchFamily="18" charset="0"/>
                <a:ea typeface="Cambria" panose="02040503050406030204" pitchFamily="18" charset="0"/>
              </a:rPr>
              <a:t> FC grants;</a:t>
            </a:r>
            <a:r>
              <a:rPr lang="en-US" sz="2400" dirty="0">
                <a:latin typeface="Cambria" panose="02040503050406030204" pitchFamily="18" charset="0"/>
                <a:ea typeface="Cambria" panose="02040503050406030204" pitchFamily="18" charset="0"/>
              </a:rPr>
              <a:t> Critical Care Hospital blocks </a:t>
            </a:r>
            <a:r>
              <a:rPr lang="en-US" sz="2400" dirty="0">
                <a:solidFill>
                  <a:schemeClr val="accent5">
                    <a:lumMod val="50000"/>
                  </a:schemeClr>
                </a:solidFill>
                <a:latin typeface="Cambria" panose="02040503050406030204" pitchFamily="18" charset="0"/>
                <a:ea typeface="Cambria" panose="02040503050406030204" pitchFamily="18" charset="0"/>
              </a:rPr>
              <a:t>under PM-ABHIM;</a:t>
            </a:r>
            <a:r>
              <a:rPr lang="en-US" sz="2400" dirty="0">
                <a:latin typeface="Cambria" panose="02040503050406030204" pitchFamily="18" charset="0"/>
                <a:ea typeface="Cambria" panose="02040503050406030204" pitchFamily="18" charset="0"/>
              </a:rPr>
              <a:t> Pediatric ICUs under </a:t>
            </a:r>
            <a:r>
              <a:rPr lang="en-US" sz="2400" dirty="0">
                <a:solidFill>
                  <a:schemeClr val="accent5">
                    <a:lumMod val="50000"/>
                  </a:schemeClr>
                </a:solidFill>
                <a:latin typeface="Cambria" panose="02040503050406030204" pitchFamily="18" charset="0"/>
                <a:ea typeface="Cambria" panose="02040503050406030204" pitchFamily="18" charset="0"/>
              </a:rPr>
              <a:t>ECRP II</a:t>
            </a:r>
            <a:r>
              <a:rPr lang="en-US" sz="2400" dirty="0">
                <a:latin typeface="Cambria" panose="02040503050406030204" pitchFamily="18" charset="0"/>
                <a:ea typeface="Cambria" panose="02040503050406030204" pitchFamily="18" charset="0"/>
              </a:rPr>
              <a:t>.</a:t>
            </a:r>
          </a:p>
          <a:p>
            <a:pPr algn="just">
              <a:lnSpc>
                <a:spcPct val="100000"/>
              </a:lnSpc>
            </a:pPr>
            <a:endParaRPr lang="en-US" sz="2400" dirty="0">
              <a:latin typeface="Cambria" panose="02040503050406030204" pitchFamily="18" charset="0"/>
              <a:ea typeface="Cambria" panose="02040503050406030204" pitchFamily="18" charset="0"/>
            </a:endParaRPr>
          </a:p>
          <a:p>
            <a:pPr algn="just"/>
            <a:r>
              <a:rPr lang="en-US" sz="2400" b="1" dirty="0">
                <a:latin typeface="Cambria" panose="02040503050406030204" pitchFamily="18" charset="0"/>
                <a:ea typeface="Cambria" panose="02040503050406030204" pitchFamily="18" charset="0"/>
              </a:rPr>
              <a:t>Under ECRP: </a:t>
            </a:r>
            <a:r>
              <a:rPr lang="en-US" sz="2400" dirty="0">
                <a:latin typeface="Cambria" panose="02040503050406030204" pitchFamily="18" charset="0"/>
                <a:ea typeface="Cambria" panose="02040503050406030204" pitchFamily="18" charset="0"/>
              </a:rPr>
              <a:t>Strengthening testing and labs, along with assistance for procurement of equipment and consumables.</a:t>
            </a:r>
          </a:p>
          <a:p>
            <a:pPr algn="just">
              <a:lnSpc>
                <a:spcPct val="100000"/>
              </a:lnSpc>
            </a:pPr>
            <a:endParaRPr lang="en-US" sz="2400" dirty="0">
              <a:latin typeface="Cambria" panose="02040503050406030204" pitchFamily="18" charset="0"/>
              <a:ea typeface="Cambria" panose="02040503050406030204" pitchFamily="18" charset="0"/>
            </a:endParaRPr>
          </a:p>
          <a:p>
            <a:pPr algn="just">
              <a:lnSpc>
                <a:spcPct val="100000"/>
              </a:lnSpc>
            </a:pP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88633840"/>
      </p:ext>
    </p:extLst>
  </p:cSld>
  <p:clrMapOvr>
    <a:masterClrMapping/>
  </p:clrMapOvr>
</p:sld>
</file>

<file path=ppt/theme/theme1.xml><?xml version="1.0" encoding="utf-8"?>
<a:theme xmlns:a="http://schemas.openxmlformats.org/drawingml/2006/main" name="GradientVTI">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Gradient</Template>
  <TotalTime>1094</TotalTime>
  <Words>1831</Words>
  <Application>Microsoft Office PowerPoint</Application>
  <PresentationFormat>Widescreen</PresentationFormat>
  <Paragraphs>167</Paragraphs>
  <Slides>25</Slides>
  <Notes>2</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Cambria</vt:lpstr>
      <vt:lpstr>Roboto</vt:lpstr>
      <vt:lpstr>Univers</vt:lpstr>
      <vt:lpstr>Wingdings</vt:lpstr>
      <vt:lpstr>GradientVTI</vt:lpstr>
      <vt:lpstr>Regional Consultation Workshop on  PM-ABHIM and XV-FC Health Grants   20th - 21st September 2022 Trivandrum, Kerela</vt:lpstr>
      <vt:lpstr>PowerPoint Presentation</vt:lpstr>
      <vt:lpstr>PowerPoint Presentation</vt:lpstr>
      <vt:lpstr>PowerPoint Presentation</vt:lpstr>
      <vt:lpstr>PowerPoint Presentation</vt:lpstr>
      <vt:lpstr>PowerPoint Presentation</vt:lpstr>
      <vt:lpstr>‘Token to Total’ Approach </vt:lpstr>
      <vt:lpstr>PowerPoint Presentation</vt:lpstr>
      <vt:lpstr>Service Provision</vt:lpstr>
      <vt:lpstr>Service Provision</vt:lpstr>
      <vt:lpstr>Governance and Financing</vt:lpstr>
      <vt:lpstr>PowerPoint Presentation</vt:lpstr>
      <vt:lpstr>PowerPoint Presentation</vt:lpstr>
      <vt:lpstr>PowerPoint Presentation</vt:lpstr>
      <vt:lpstr>Implementation Challenges</vt:lpstr>
      <vt:lpstr>Implementation Challenges</vt:lpstr>
      <vt:lpstr>Implementation Challenges</vt:lpstr>
      <vt:lpstr>Implementation Challenges</vt:lpstr>
      <vt:lpstr>PowerPoint Presentation</vt:lpstr>
      <vt:lpstr>Thank You</vt:lpstr>
      <vt:lpstr>PowerPoint Presentation</vt:lpstr>
      <vt:lpstr>Information and Monitoring</vt:lpstr>
      <vt:lpstr>Suggestions</vt:lpstr>
      <vt:lpstr>Suggestions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Consultation Workshop on  PM-ABHIM and FC-XV Health Grants   8th and 9th September, 2022, Jaipur</dc:title>
  <dc:creator>princy joseph</dc:creator>
  <cp:lastModifiedBy>Dr Atul Kotwal</cp:lastModifiedBy>
  <cp:revision>44</cp:revision>
  <cp:lastPrinted>2022-09-07T04:46:06Z</cp:lastPrinted>
  <dcterms:created xsi:type="dcterms:W3CDTF">2022-09-06T08:31:44Z</dcterms:created>
  <dcterms:modified xsi:type="dcterms:W3CDTF">2022-09-19T10:04:14Z</dcterms:modified>
</cp:coreProperties>
</file>